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3"/>
  </p:notesMasterIdLst>
  <p:handoutMasterIdLst>
    <p:handoutMasterId r:id="rId114"/>
  </p:handoutMasterIdLst>
  <p:sldIdLst>
    <p:sldId id="542" r:id="rId3"/>
    <p:sldId id="543" r:id="rId4"/>
    <p:sldId id="398" r:id="rId5"/>
    <p:sldId id="439" r:id="rId6"/>
    <p:sldId id="402" r:id="rId7"/>
    <p:sldId id="403" r:id="rId8"/>
    <p:sldId id="397" r:id="rId9"/>
    <p:sldId id="401" r:id="rId10"/>
    <p:sldId id="259" r:id="rId11"/>
    <p:sldId id="404" r:id="rId12"/>
    <p:sldId id="406" r:id="rId13"/>
    <p:sldId id="268" r:id="rId14"/>
    <p:sldId id="407" r:id="rId15"/>
    <p:sldId id="285" r:id="rId16"/>
    <p:sldId id="416" r:id="rId17"/>
    <p:sldId id="452" r:id="rId18"/>
    <p:sldId id="400" r:id="rId19"/>
    <p:sldId id="410" r:id="rId20"/>
    <p:sldId id="411" r:id="rId21"/>
    <p:sldId id="413" r:id="rId22"/>
    <p:sldId id="481" r:id="rId23"/>
    <p:sldId id="482" r:id="rId24"/>
    <p:sldId id="415" r:id="rId25"/>
    <p:sldId id="382" r:id="rId26"/>
    <p:sldId id="534" r:id="rId27"/>
    <p:sldId id="483" r:id="rId28"/>
    <p:sldId id="484" r:id="rId29"/>
    <p:sldId id="485" r:id="rId30"/>
    <p:sldId id="486" r:id="rId31"/>
    <p:sldId id="487" r:id="rId32"/>
    <p:sldId id="488" r:id="rId33"/>
    <p:sldId id="489" r:id="rId34"/>
    <p:sldId id="490" r:id="rId35"/>
    <p:sldId id="493" r:id="rId36"/>
    <p:sldId id="494" r:id="rId37"/>
    <p:sldId id="502" r:id="rId38"/>
    <p:sldId id="507" r:id="rId39"/>
    <p:sldId id="346" r:id="rId40"/>
    <p:sldId id="347" r:id="rId41"/>
    <p:sldId id="368" r:id="rId42"/>
    <p:sldId id="369" r:id="rId43"/>
    <p:sldId id="365" r:id="rId44"/>
    <p:sldId id="366" r:id="rId45"/>
    <p:sldId id="367" r:id="rId46"/>
    <p:sldId id="545" r:id="rId47"/>
    <p:sldId id="544" r:id="rId48"/>
    <p:sldId id="504" r:id="rId49"/>
    <p:sldId id="505" r:id="rId50"/>
    <p:sldId id="506" r:id="rId51"/>
    <p:sldId id="351" r:id="rId52"/>
    <p:sldId id="352" r:id="rId53"/>
    <p:sldId id="546" r:id="rId54"/>
    <p:sldId id="508" r:id="rId55"/>
    <p:sldId id="509" r:id="rId56"/>
    <p:sldId id="510" r:id="rId57"/>
    <p:sldId id="355" r:id="rId58"/>
    <p:sldId id="354" r:id="rId59"/>
    <p:sldId id="539" r:id="rId60"/>
    <p:sldId id="450" r:id="rId61"/>
    <p:sldId id="451" r:id="rId62"/>
    <p:sldId id="334" r:id="rId63"/>
    <p:sldId id="540" r:id="rId64"/>
    <p:sldId id="548" r:id="rId65"/>
    <p:sldId id="549" r:id="rId66"/>
    <p:sldId id="547" r:id="rId67"/>
    <p:sldId id="453" r:id="rId68"/>
    <p:sldId id="454" r:id="rId69"/>
    <p:sldId id="455" r:id="rId70"/>
    <p:sldId id="339" r:id="rId71"/>
    <p:sldId id="341" r:id="rId72"/>
    <p:sldId id="541" r:id="rId73"/>
    <p:sldId id="342" r:id="rId74"/>
    <p:sldId id="511" r:id="rId75"/>
    <p:sldId id="512" r:id="rId76"/>
    <p:sldId id="513" r:id="rId77"/>
    <p:sldId id="514" r:id="rId78"/>
    <p:sldId id="515" r:id="rId79"/>
    <p:sldId id="357" r:id="rId80"/>
    <p:sldId id="358" r:id="rId81"/>
    <p:sldId id="359" r:id="rId82"/>
    <p:sldId id="360" r:id="rId83"/>
    <p:sldId id="436" r:id="rId84"/>
    <p:sldId id="437" r:id="rId85"/>
    <p:sldId id="438" r:id="rId86"/>
    <p:sldId id="440" r:id="rId87"/>
    <p:sldId id="336" r:id="rId88"/>
    <p:sldId id="338" r:id="rId89"/>
    <p:sldId id="340" r:id="rId90"/>
    <p:sldId id="535" r:id="rId91"/>
    <p:sldId id="536" r:id="rId92"/>
    <p:sldId id="449" r:id="rId93"/>
    <p:sldId id="537" r:id="rId94"/>
    <p:sldId id="520" r:id="rId95"/>
    <p:sldId id="363" r:id="rId96"/>
    <p:sldId id="364" r:id="rId97"/>
    <p:sldId id="521" r:id="rId98"/>
    <p:sldId id="522" r:id="rId99"/>
    <p:sldId id="523" r:id="rId100"/>
    <p:sldId id="524" r:id="rId101"/>
    <p:sldId id="525" r:id="rId102"/>
    <p:sldId id="526" r:id="rId103"/>
    <p:sldId id="527" r:id="rId104"/>
    <p:sldId id="528" r:id="rId105"/>
    <p:sldId id="529" r:id="rId106"/>
    <p:sldId id="530" r:id="rId107"/>
    <p:sldId id="531" r:id="rId108"/>
    <p:sldId id="532" r:id="rId109"/>
    <p:sldId id="533" r:id="rId110"/>
    <p:sldId id="370" r:id="rId111"/>
    <p:sldId id="480"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33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39" autoAdjust="0"/>
    <p:restoredTop sz="86380" autoAdjust="0"/>
  </p:normalViewPr>
  <p:slideViewPr>
    <p:cSldViewPr>
      <p:cViewPr varScale="1">
        <p:scale>
          <a:sx n="99" d="100"/>
          <a:sy n="99" d="100"/>
        </p:scale>
        <p:origin x="869" y="77"/>
      </p:cViewPr>
      <p:guideLst>
        <p:guide orient="horz" pos="2160"/>
        <p:guide pos="2880"/>
      </p:guideLst>
    </p:cSldViewPr>
  </p:slideViewPr>
  <p:outlineViewPr>
    <p:cViewPr>
      <p:scale>
        <a:sx n="33" d="100"/>
        <a:sy n="33" d="100"/>
      </p:scale>
      <p:origin x="246" y="0"/>
    </p:cViewPr>
  </p:outlineViewPr>
  <p:notesTextViewPr>
    <p:cViewPr>
      <p:scale>
        <a:sx n="100" d="100"/>
        <a:sy n="100" d="100"/>
      </p:scale>
      <p:origin x="0" y="0"/>
    </p:cViewPr>
  </p:notesTextViewPr>
  <p:sorterViewPr>
    <p:cViewPr>
      <p:scale>
        <a:sx n="100" d="100"/>
        <a:sy n="100" d="100"/>
      </p:scale>
      <p:origin x="0" y="-4599"/>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handoutMaster" Target="handoutMasters/handoutMaster1.xml"/><Relationship Id="rId119" Type="http://schemas.microsoft.com/office/2016/11/relationships/changesInfo" Target="changesInfos/changesInfo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Kumar" userId="41d2c200325738fc" providerId="LiveId" clId="{23C6DA5C-5047-4AA4-B000-D40DE8B6D9D9}"/>
    <pc:docChg chg="modSld">
      <pc:chgData name="Sahil Kumar" userId="41d2c200325738fc" providerId="LiveId" clId="{23C6DA5C-5047-4AA4-B000-D40DE8B6D9D9}" dt="2024-06-13T20:07:19.255" v="1" actId="1038"/>
      <pc:docMkLst>
        <pc:docMk/>
      </pc:docMkLst>
      <pc:sldChg chg="modSp mod">
        <pc:chgData name="Sahil Kumar" userId="41d2c200325738fc" providerId="LiveId" clId="{23C6DA5C-5047-4AA4-B000-D40DE8B6D9D9}" dt="2024-06-13T20:07:19.255" v="1" actId="1038"/>
        <pc:sldMkLst>
          <pc:docMk/>
          <pc:sldMk cId="0" sldId="401"/>
        </pc:sldMkLst>
        <pc:spChg chg="mod">
          <ac:chgData name="Sahil Kumar" userId="41d2c200325738fc" providerId="LiveId" clId="{23C6DA5C-5047-4AA4-B000-D40DE8B6D9D9}" dt="2024-06-13T20:07:19.255" v="1" actId="1038"/>
          <ac:spMkLst>
            <pc:docMk/>
            <pc:sldMk cId="0" sldId="401"/>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4CEDAF-5E87-4AB2-9DF0-AFEA3663EFC8}"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C318D40C-66FF-400C-8A47-76CCBD6604FE}">
      <dgm:prSet phldrT="[Text]" custT="1"/>
      <dgm:spPr/>
      <dgm:t>
        <a:bodyPr/>
        <a:lstStyle/>
        <a:p>
          <a:r>
            <a:rPr lang="en-US" sz="2200" dirty="0">
              <a:latin typeface="Calibri (Body)"/>
            </a:rPr>
            <a:t>Security Architecture and Design </a:t>
          </a:r>
        </a:p>
      </dgm:t>
    </dgm:pt>
    <dgm:pt modelId="{E12E0735-CC66-4F67-BAE1-81A9937C24ED}" type="parTrans" cxnId="{AFA1F7C9-5742-4801-87E8-4E93D259F08B}">
      <dgm:prSet/>
      <dgm:spPr/>
      <dgm:t>
        <a:bodyPr/>
        <a:lstStyle/>
        <a:p>
          <a:endParaRPr lang="en-US"/>
        </a:p>
      </dgm:t>
    </dgm:pt>
    <dgm:pt modelId="{897D9F4B-BA2E-4BAB-B603-CF0702D22525}" type="sibTrans" cxnId="{AFA1F7C9-5742-4801-87E8-4E93D259F08B}">
      <dgm:prSet/>
      <dgm:spPr/>
      <dgm:t>
        <a:bodyPr/>
        <a:lstStyle/>
        <a:p>
          <a:endParaRPr lang="en-US"/>
        </a:p>
      </dgm:t>
    </dgm:pt>
    <dgm:pt modelId="{B61F6284-6AED-4AA4-9A7E-F5D54201F41B}">
      <dgm:prSet phldrT="[Text]" custT="1"/>
      <dgm:spPr/>
      <dgm:t>
        <a:bodyPr/>
        <a:lstStyle/>
        <a:p>
          <a:r>
            <a:rPr lang="en-US" sz="2200" dirty="0">
              <a:latin typeface="Calibri (Body)"/>
            </a:rPr>
            <a:t>Hardware and Software </a:t>
          </a:r>
        </a:p>
      </dgm:t>
    </dgm:pt>
    <dgm:pt modelId="{4D3D70D6-7C4C-40EC-B282-55E44C734109}" type="parTrans" cxnId="{C1D857AE-D752-43CC-B5B8-E6D7CF066DDF}">
      <dgm:prSet/>
      <dgm:spPr/>
      <dgm:t>
        <a:bodyPr/>
        <a:lstStyle/>
        <a:p>
          <a:endParaRPr lang="en-US"/>
        </a:p>
      </dgm:t>
    </dgm:pt>
    <dgm:pt modelId="{50E71168-DD21-493C-8A65-13691D6E73D5}" type="sibTrans" cxnId="{C1D857AE-D752-43CC-B5B8-E6D7CF066DDF}">
      <dgm:prSet/>
      <dgm:spPr/>
      <dgm:t>
        <a:bodyPr/>
        <a:lstStyle/>
        <a:p>
          <a:endParaRPr lang="en-US"/>
        </a:p>
      </dgm:t>
    </dgm:pt>
    <dgm:pt modelId="{F3703199-C807-4FDE-8A90-9BDDAA0BC9C7}">
      <dgm:prSet phldrT="[Text]" custT="1"/>
      <dgm:spPr/>
      <dgm:t>
        <a:bodyPr/>
        <a:lstStyle/>
        <a:p>
          <a:r>
            <a:rPr lang="en-US" sz="2200" dirty="0">
              <a:latin typeface="Calibri (Body)"/>
            </a:rPr>
            <a:t>Models</a:t>
          </a:r>
        </a:p>
      </dgm:t>
    </dgm:pt>
    <dgm:pt modelId="{72BC5EEE-0400-49B7-B35B-523515D8EFF6}" type="parTrans" cxnId="{34CD35E2-42F2-42DA-B5DA-4DE386C732D0}">
      <dgm:prSet/>
      <dgm:spPr/>
      <dgm:t>
        <a:bodyPr/>
        <a:lstStyle/>
        <a:p>
          <a:endParaRPr lang="en-US"/>
        </a:p>
      </dgm:t>
    </dgm:pt>
    <dgm:pt modelId="{8AE52A5E-F33B-4D0E-9791-BB651D4810DB}" type="sibTrans" cxnId="{34CD35E2-42F2-42DA-B5DA-4DE386C732D0}">
      <dgm:prSet/>
      <dgm:spPr/>
      <dgm:t>
        <a:bodyPr/>
        <a:lstStyle/>
        <a:p>
          <a:endParaRPr lang="en-US"/>
        </a:p>
      </dgm:t>
    </dgm:pt>
    <dgm:pt modelId="{E9A4A536-95FB-488E-A227-2A7397CE7C1D}">
      <dgm:prSet phldrT="[Text]" custT="1"/>
      <dgm:spPr/>
      <dgm:t>
        <a:bodyPr/>
        <a:lstStyle/>
        <a:p>
          <a:r>
            <a:rPr lang="en-US" sz="2200" dirty="0">
              <a:latin typeface="Calibri (Body)"/>
            </a:rPr>
            <a:t>Evaluation Methods</a:t>
          </a:r>
        </a:p>
      </dgm:t>
    </dgm:pt>
    <dgm:pt modelId="{5EA79A26-F96B-4475-9BEC-214D0D94EDBA}" type="parTrans" cxnId="{2F52BA6F-391D-4AB6-BF80-BCF99718717E}">
      <dgm:prSet/>
      <dgm:spPr/>
      <dgm:t>
        <a:bodyPr/>
        <a:lstStyle/>
        <a:p>
          <a:endParaRPr lang="en-US"/>
        </a:p>
      </dgm:t>
    </dgm:pt>
    <dgm:pt modelId="{A716C2A6-D6BE-4D3C-B30D-E9F4289AE907}" type="sibTrans" cxnId="{2F52BA6F-391D-4AB6-BF80-BCF99718717E}">
      <dgm:prSet/>
      <dgm:spPr/>
      <dgm:t>
        <a:bodyPr/>
        <a:lstStyle/>
        <a:p>
          <a:endParaRPr lang="en-US"/>
        </a:p>
      </dgm:t>
    </dgm:pt>
    <dgm:pt modelId="{81D973DD-0C96-4A29-97E9-35F452E65FFF}" type="pres">
      <dgm:prSet presAssocID="{354CEDAF-5E87-4AB2-9DF0-AFEA3663EFC8}" presName="hierChild1" presStyleCnt="0">
        <dgm:presLayoutVars>
          <dgm:chPref val="1"/>
          <dgm:dir/>
          <dgm:animOne val="branch"/>
          <dgm:animLvl val="lvl"/>
          <dgm:resizeHandles/>
        </dgm:presLayoutVars>
      </dgm:prSet>
      <dgm:spPr/>
    </dgm:pt>
    <dgm:pt modelId="{AD3C223E-B070-4811-93E1-3171A3F553BB}" type="pres">
      <dgm:prSet presAssocID="{C318D40C-66FF-400C-8A47-76CCBD6604FE}" presName="hierRoot1" presStyleCnt="0"/>
      <dgm:spPr/>
    </dgm:pt>
    <dgm:pt modelId="{DC355728-A24A-4C73-9E3D-0EE8C9A42CAB}" type="pres">
      <dgm:prSet presAssocID="{C318D40C-66FF-400C-8A47-76CCBD6604FE}" presName="composite" presStyleCnt="0"/>
      <dgm:spPr/>
    </dgm:pt>
    <dgm:pt modelId="{D540E45B-5E53-431F-94D1-2A7BA5D6C5B1}" type="pres">
      <dgm:prSet presAssocID="{C318D40C-66FF-400C-8A47-76CCBD6604FE}" presName="background" presStyleLbl="node0" presStyleIdx="0" presStyleCnt="1"/>
      <dgm:spPr/>
    </dgm:pt>
    <dgm:pt modelId="{AC82C0B8-61A7-4967-A1DB-23AC0E27E874}" type="pres">
      <dgm:prSet presAssocID="{C318D40C-66FF-400C-8A47-76CCBD6604FE}" presName="text" presStyleLbl="fgAcc0" presStyleIdx="0" presStyleCnt="1">
        <dgm:presLayoutVars>
          <dgm:chPref val="3"/>
        </dgm:presLayoutVars>
      </dgm:prSet>
      <dgm:spPr/>
    </dgm:pt>
    <dgm:pt modelId="{F63904DD-3C80-4414-B0AF-A3FBFFCDE3DB}" type="pres">
      <dgm:prSet presAssocID="{C318D40C-66FF-400C-8A47-76CCBD6604FE}" presName="hierChild2" presStyleCnt="0"/>
      <dgm:spPr/>
    </dgm:pt>
    <dgm:pt modelId="{B51423AE-3F2A-48DE-B204-14BA17629FE2}" type="pres">
      <dgm:prSet presAssocID="{4D3D70D6-7C4C-40EC-B282-55E44C734109}" presName="Name10" presStyleLbl="parChTrans1D2" presStyleIdx="0" presStyleCnt="3"/>
      <dgm:spPr/>
    </dgm:pt>
    <dgm:pt modelId="{964DCA97-3366-4464-8F07-4854360A3506}" type="pres">
      <dgm:prSet presAssocID="{B61F6284-6AED-4AA4-9A7E-F5D54201F41B}" presName="hierRoot2" presStyleCnt="0"/>
      <dgm:spPr/>
    </dgm:pt>
    <dgm:pt modelId="{C40744C1-D065-422D-8AE6-9F980F663F41}" type="pres">
      <dgm:prSet presAssocID="{B61F6284-6AED-4AA4-9A7E-F5D54201F41B}" presName="composite2" presStyleCnt="0"/>
      <dgm:spPr/>
    </dgm:pt>
    <dgm:pt modelId="{43C2EC97-8458-47C4-ACC7-9C2260973533}" type="pres">
      <dgm:prSet presAssocID="{B61F6284-6AED-4AA4-9A7E-F5D54201F41B}" presName="background2" presStyleLbl="node2" presStyleIdx="0" presStyleCnt="3"/>
      <dgm:spPr/>
    </dgm:pt>
    <dgm:pt modelId="{CE8EF21B-1070-46B7-8775-7AF16B1BDED5}" type="pres">
      <dgm:prSet presAssocID="{B61F6284-6AED-4AA4-9A7E-F5D54201F41B}" presName="text2" presStyleLbl="fgAcc2" presStyleIdx="0" presStyleCnt="3">
        <dgm:presLayoutVars>
          <dgm:chPref val="3"/>
        </dgm:presLayoutVars>
      </dgm:prSet>
      <dgm:spPr/>
    </dgm:pt>
    <dgm:pt modelId="{FFC48D00-31E3-4500-B79D-9A29C36DD701}" type="pres">
      <dgm:prSet presAssocID="{B61F6284-6AED-4AA4-9A7E-F5D54201F41B}" presName="hierChild3" presStyleCnt="0"/>
      <dgm:spPr/>
    </dgm:pt>
    <dgm:pt modelId="{AB198AD9-9442-4973-ABCA-7A5864F4D18F}" type="pres">
      <dgm:prSet presAssocID="{72BC5EEE-0400-49B7-B35B-523515D8EFF6}" presName="Name10" presStyleLbl="parChTrans1D2" presStyleIdx="1" presStyleCnt="3"/>
      <dgm:spPr/>
    </dgm:pt>
    <dgm:pt modelId="{D1FB2536-252F-4B5A-ACC4-3208F48890A7}" type="pres">
      <dgm:prSet presAssocID="{F3703199-C807-4FDE-8A90-9BDDAA0BC9C7}" presName="hierRoot2" presStyleCnt="0"/>
      <dgm:spPr/>
    </dgm:pt>
    <dgm:pt modelId="{B98B6C84-0E6A-4CBD-8725-8E5A6E26124A}" type="pres">
      <dgm:prSet presAssocID="{F3703199-C807-4FDE-8A90-9BDDAA0BC9C7}" presName="composite2" presStyleCnt="0"/>
      <dgm:spPr/>
    </dgm:pt>
    <dgm:pt modelId="{0E5E9013-5836-4F6E-B056-CF3132C5922A}" type="pres">
      <dgm:prSet presAssocID="{F3703199-C807-4FDE-8A90-9BDDAA0BC9C7}" presName="background2" presStyleLbl="node2" presStyleIdx="1" presStyleCnt="3"/>
      <dgm:spPr/>
    </dgm:pt>
    <dgm:pt modelId="{692C1DB9-91F9-40F0-92B1-BC044E541F9C}" type="pres">
      <dgm:prSet presAssocID="{F3703199-C807-4FDE-8A90-9BDDAA0BC9C7}" presName="text2" presStyleLbl="fgAcc2" presStyleIdx="1" presStyleCnt="3">
        <dgm:presLayoutVars>
          <dgm:chPref val="3"/>
        </dgm:presLayoutVars>
      </dgm:prSet>
      <dgm:spPr/>
    </dgm:pt>
    <dgm:pt modelId="{34D429F0-354E-4664-8BD2-912B13DC54F6}" type="pres">
      <dgm:prSet presAssocID="{F3703199-C807-4FDE-8A90-9BDDAA0BC9C7}" presName="hierChild3" presStyleCnt="0"/>
      <dgm:spPr/>
    </dgm:pt>
    <dgm:pt modelId="{9637B543-DDBE-43FC-8E72-3DE27115982D}" type="pres">
      <dgm:prSet presAssocID="{5EA79A26-F96B-4475-9BEC-214D0D94EDBA}" presName="Name10" presStyleLbl="parChTrans1D2" presStyleIdx="2" presStyleCnt="3"/>
      <dgm:spPr/>
    </dgm:pt>
    <dgm:pt modelId="{CC32440A-369B-43D5-9CEC-3255E6BE42BB}" type="pres">
      <dgm:prSet presAssocID="{E9A4A536-95FB-488E-A227-2A7397CE7C1D}" presName="hierRoot2" presStyleCnt="0"/>
      <dgm:spPr/>
    </dgm:pt>
    <dgm:pt modelId="{9C4F386E-A4B1-4486-806B-3C19B51828D7}" type="pres">
      <dgm:prSet presAssocID="{E9A4A536-95FB-488E-A227-2A7397CE7C1D}" presName="composite2" presStyleCnt="0"/>
      <dgm:spPr/>
    </dgm:pt>
    <dgm:pt modelId="{CC5C5D80-E7E3-453D-BECF-C55F21AC3221}" type="pres">
      <dgm:prSet presAssocID="{E9A4A536-95FB-488E-A227-2A7397CE7C1D}" presName="background2" presStyleLbl="node2" presStyleIdx="2" presStyleCnt="3"/>
      <dgm:spPr/>
    </dgm:pt>
    <dgm:pt modelId="{8F0FA7F9-45A4-4D44-BC57-EDE269619682}" type="pres">
      <dgm:prSet presAssocID="{E9A4A536-95FB-488E-A227-2A7397CE7C1D}" presName="text2" presStyleLbl="fgAcc2" presStyleIdx="2" presStyleCnt="3">
        <dgm:presLayoutVars>
          <dgm:chPref val="3"/>
        </dgm:presLayoutVars>
      </dgm:prSet>
      <dgm:spPr/>
    </dgm:pt>
    <dgm:pt modelId="{21E3EE17-9AF9-4553-8573-E5F96E58AC78}" type="pres">
      <dgm:prSet presAssocID="{E9A4A536-95FB-488E-A227-2A7397CE7C1D}" presName="hierChild3" presStyleCnt="0"/>
      <dgm:spPr/>
    </dgm:pt>
  </dgm:ptLst>
  <dgm:cxnLst>
    <dgm:cxn modelId="{2F52BA6F-391D-4AB6-BF80-BCF99718717E}" srcId="{C318D40C-66FF-400C-8A47-76CCBD6604FE}" destId="{E9A4A536-95FB-488E-A227-2A7397CE7C1D}" srcOrd="2" destOrd="0" parTransId="{5EA79A26-F96B-4475-9BEC-214D0D94EDBA}" sibTransId="{A716C2A6-D6BE-4D3C-B30D-E9F4289AE907}"/>
    <dgm:cxn modelId="{44BFE876-164A-4779-8754-FAC0CA288C96}" type="presOf" srcId="{72BC5EEE-0400-49B7-B35B-523515D8EFF6}" destId="{AB198AD9-9442-4973-ABCA-7A5864F4D18F}" srcOrd="0" destOrd="0" presId="urn:microsoft.com/office/officeart/2005/8/layout/hierarchy1"/>
    <dgm:cxn modelId="{F168217F-4D4A-4168-A344-7DE4E7391F37}" type="presOf" srcId="{354CEDAF-5E87-4AB2-9DF0-AFEA3663EFC8}" destId="{81D973DD-0C96-4A29-97E9-35F452E65FFF}" srcOrd="0" destOrd="0" presId="urn:microsoft.com/office/officeart/2005/8/layout/hierarchy1"/>
    <dgm:cxn modelId="{4B8B73AA-08B5-4691-81B1-F83776029E09}" type="presOf" srcId="{B61F6284-6AED-4AA4-9A7E-F5D54201F41B}" destId="{CE8EF21B-1070-46B7-8775-7AF16B1BDED5}" srcOrd="0" destOrd="0" presId="urn:microsoft.com/office/officeart/2005/8/layout/hierarchy1"/>
    <dgm:cxn modelId="{C1D857AE-D752-43CC-B5B8-E6D7CF066DDF}" srcId="{C318D40C-66FF-400C-8A47-76CCBD6604FE}" destId="{B61F6284-6AED-4AA4-9A7E-F5D54201F41B}" srcOrd="0" destOrd="0" parTransId="{4D3D70D6-7C4C-40EC-B282-55E44C734109}" sibTransId="{50E71168-DD21-493C-8A65-13691D6E73D5}"/>
    <dgm:cxn modelId="{166893B4-3730-4A87-963A-535129AB46D1}" type="presOf" srcId="{5EA79A26-F96B-4475-9BEC-214D0D94EDBA}" destId="{9637B543-DDBE-43FC-8E72-3DE27115982D}" srcOrd="0" destOrd="0" presId="urn:microsoft.com/office/officeart/2005/8/layout/hierarchy1"/>
    <dgm:cxn modelId="{AFA1F7C9-5742-4801-87E8-4E93D259F08B}" srcId="{354CEDAF-5E87-4AB2-9DF0-AFEA3663EFC8}" destId="{C318D40C-66FF-400C-8A47-76CCBD6604FE}" srcOrd="0" destOrd="0" parTransId="{E12E0735-CC66-4F67-BAE1-81A9937C24ED}" sibTransId="{897D9F4B-BA2E-4BAB-B603-CF0702D22525}"/>
    <dgm:cxn modelId="{024A26CA-B5DF-4C41-B8F3-B4D7733A0FAE}" type="presOf" srcId="{E9A4A536-95FB-488E-A227-2A7397CE7C1D}" destId="{8F0FA7F9-45A4-4D44-BC57-EDE269619682}" srcOrd="0" destOrd="0" presId="urn:microsoft.com/office/officeart/2005/8/layout/hierarchy1"/>
    <dgm:cxn modelId="{808AFECE-1A47-4500-942C-54F2CF63FBC5}" type="presOf" srcId="{F3703199-C807-4FDE-8A90-9BDDAA0BC9C7}" destId="{692C1DB9-91F9-40F0-92B1-BC044E541F9C}" srcOrd="0" destOrd="0" presId="urn:microsoft.com/office/officeart/2005/8/layout/hierarchy1"/>
    <dgm:cxn modelId="{2182C7DB-AD65-4486-ABDF-610D7E25E54E}" type="presOf" srcId="{C318D40C-66FF-400C-8A47-76CCBD6604FE}" destId="{AC82C0B8-61A7-4967-A1DB-23AC0E27E874}" srcOrd="0" destOrd="0" presId="urn:microsoft.com/office/officeart/2005/8/layout/hierarchy1"/>
    <dgm:cxn modelId="{34CD35E2-42F2-42DA-B5DA-4DE386C732D0}" srcId="{C318D40C-66FF-400C-8A47-76CCBD6604FE}" destId="{F3703199-C807-4FDE-8A90-9BDDAA0BC9C7}" srcOrd="1" destOrd="0" parTransId="{72BC5EEE-0400-49B7-B35B-523515D8EFF6}" sibTransId="{8AE52A5E-F33B-4D0E-9791-BB651D4810DB}"/>
    <dgm:cxn modelId="{224780E4-90B5-4D32-AEFA-4CB534E8C306}" type="presOf" srcId="{4D3D70D6-7C4C-40EC-B282-55E44C734109}" destId="{B51423AE-3F2A-48DE-B204-14BA17629FE2}" srcOrd="0" destOrd="0" presId="urn:microsoft.com/office/officeart/2005/8/layout/hierarchy1"/>
    <dgm:cxn modelId="{D7C3FF41-FCD4-4092-BC49-59B91F68C9CB}" type="presParOf" srcId="{81D973DD-0C96-4A29-97E9-35F452E65FFF}" destId="{AD3C223E-B070-4811-93E1-3171A3F553BB}" srcOrd="0" destOrd="0" presId="urn:microsoft.com/office/officeart/2005/8/layout/hierarchy1"/>
    <dgm:cxn modelId="{701FA695-3187-4280-9C47-A4DADAC0240D}" type="presParOf" srcId="{AD3C223E-B070-4811-93E1-3171A3F553BB}" destId="{DC355728-A24A-4C73-9E3D-0EE8C9A42CAB}" srcOrd="0" destOrd="0" presId="urn:microsoft.com/office/officeart/2005/8/layout/hierarchy1"/>
    <dgm:cxn modelId="{E20F9032-1931-47BA-A974-46A59523311B}" type="presParOf" srcId="{DC355728-A24A-4C73-9E3D-0EE8C9A42CAB}" destId="{D540E45B-5E53-431F-94D1-2A7BA5D6C5B1}" srcOrd="0" destOrd="0" presId="urn:microsoft.com/office/officeart/2005/8/layout/hierarchy1"/>
    <dgm:cxn modelId="{5A4A6122-32EF-474B-8ADC-A61BE5B66642}" type="presParOf" srcId="{DC355728-A24A-4C73-9E3D-0EE8C9A42CAB}" destId="{AC82C0B8-61A7-4967-A1DB-23AC0E27E874}" srcOrd="1" destOrd="0" presId="urn:microsoft.com/office/officeart/2005/8/layout/hierarchy1"/>
    <dgm:cxn modelId="{63D85BFB-A641-4032-A1E3-DB1509AC13FE}" type="presParOf" srcId="{AD3C223E-B070-4811-93E1-3171A3F553BB}" destId="{F63904DD-3C80-4414-B0AF-A3FBFFCDE3DB}" srcOrd="1" destOrd="0" presId="urn:microsoft.com/office/officeart/2005/8/layout/hierarchy1"/>
    <dgm:cxn modelId="{F3BA5707-2114-49E9-91E8-5A8B6A88EB97}" type="presParOf" srcId="{F63904DD-3C80-4414-B0AF-A3FBFFCDE3DB}" destId="{B51423AE-3F2A-48DE-B204-14BA17629FE2}" srcOrd="0" destOrd="0" presId="urn:microsoft.com/office/officeart/2005/8/layout/hierarchy1"/>
    <dgm:cxn modelId="{E5B9BF1A-24B5-4F85-9E36-B3A767407DD7}" type="presParOf" srcId="{F63904DD-3C80-4414-B0AF-A3FBFFCDE3DB}" destId="{964DCA97-3366-4464-8F07-4854360A3506}" srcOrd="1" destOrd="0" presId="urn:microsoft.com/office/officeart/2005/8/layout/hierarchy1"/>
    <dgm:cxn modelId="{F33CCAEB-2D9B-4B2F-8D65-0419A1E4DA02}" type="presParOf" srcId="{964DCA97-3366-4464-8F07-4854360A3506}" destId="{C40744C1-D065-422D-8AE6-9F980F663F41}" srcOrd="0" destOrd="0" presId="urn:microsoft.com/office/officeart/2005/8/layout/hierarchy1"/>
    <dgm:cxn modelId="{63B7FCF7-E803-4D0A-AFE6-CE1E23322046}" type="presParOf" srcId="{C40744C1-D065-422D-8AE6-9F980F663F41}" destId="{43C2EC97-8458-47C4-ACC7-9C2260973533}" srcOrd="0" destOrd="0" presId="urn:microsoft.com/office/officeart/2005/8/layout/hierarchy1"/>
    <dgm:cxn modelId="{65BF10E6-1160-4D34-9F53-63418DC95B95}" type="presParOf" srcId="{C40744C1-D065-422D-8AE6-9F980F663F41}" destId="{CE8EF21B-1070-46B7-8775-7AF16B1BDED5}" srcOrd="1" destOrd="0" presId="urn:microsoft.com/office/officeart/2005/8/layout/hierarchy1"/>
    <dgm:cxn modelId="{4CB11507-2E11-4130-A87A-02644352A1D8}" type="presParOf" srcId="{964DCA97-3366-4464-8F07-4854360A3506}" destId="{FFC48D00-31E3-4500-B79D-9A29C36DD701}" srcOrd="1" destOrd="0" presId="urn:microsoft.com/office/officeart/2005/8/layout/hierarchy1"/>
    <dgm:cxn modelId="{F072967D-6A04-483F-A52D-1D41B3A95CC3}" type="presParOf" srcId="{F63904DD-3C80-4414-B0AF-A3FBFFCDE3DB}" destId="{AB198AD9-9442-4973-ABCA-7A5864F4D18F}" srcOrd="2" destOrd="0" presId="urn:microsoft.com/office/officeart/2005/8/layout/hierarchy1"/>
    <dgm:cxn modelId="{F3F822E5-9189-4AF0-97C4-56DF0C47DE00}" type="presParOf" srcId="{F63904DD-3C80-4414-B0AF-A3FBFFCDE3DB}" destId="{D1FB2536-252F-4B5A-ACC4-3208F48890A7}" srcOrd="3" destOrd="0" presId="urn:microsoft.com/office/officeart/2005/8/layout/hierarchy1"/>
    <dgm:cxn modelId="{480ED683-3814-4E10-BB73-36B5CAAC3E4E}" type="presParOf" srcId="{D1FB2536-252F-4B5A-ACC4-3208F48890A7}" destId="{B98B6C84-0E6A-4CBD-8725-8E5A6E26124A}" srcOrd="0" destOrd="0" presId="urn:microsoft.com/office/officeart/2005/8/layout/hierarchy1"/>
    <dgm:cxn modelId="{89E7548A-033B-475F-A95E-32415F9A631D}" type="presParOf" srcId="{B98B6C84-0E6A-4CBD-8725-8E5A6E26124A}" destId="{0E5E9013-5836-4F6E-B056-CF3132C5922A}" srcOrd="0" destOrd="0" presId="urn:microsoft.com/office/officeart/2005/8/layout/hierarchy1"/>
    <dgm:cxn modelId="{41677614-CD81-4DD0-9836-CE4846ECA4EB}" type="presParOf" srcId="{B98B6C84-0E6A-4CBD-8725-8E5A6E26124A}" destId="{692C1DB9-91F9-40F0-92B1-BC044E541F9C}" srcOrd="1" destOrd="0" presId="urn:microsoft.com/office/officeart/2005/8/layout/hierarchy1"/>
    <dgm:cxn modelId="{9FCEB052-DE9F-4C96-9D64-FC300D22C280}" type="presParOf" srcId="{D1FB2536-252F-4B5A-ACC4-3208F48890A7}" destId="{34D429F0-354E-4664-8BD2-912B13DC54F6}" srcOrd="1" destOrd="0" presId="urn:microsoft.com/office/officeart/2005/8/layout/hierarchy1"/>
    <dgm:cxn modelId="{09C82B96-8A2C-48A1-BB53-A68A608EE1AA}" type="presParOf" srcId="{F63904DD-3C80-4414-B0AF-A3FBFFCDE3DB}" destId="{9637B543-DDBE-43FC-8E72-3DE27115982D}" srcOrd="4" destOrd="0" presId="urn:microsoft.com/office/officeart/2005/8/layout/hierarchy1"/>
    <dgm:cxn modelId="{714B306C-7D7B-478A-8BAA-118B5EADDB7E}" type="presParOf" srcId="{F63904DD-3C80-4414-B0AF-A3FBFFCDE3DB}" destId="{CC32440A-369B-43D5-9CEC-3255E6BE42BB}" srcOrd="5" destOrd="0" presId="urn:microsoft.com/office/officeart/2005/8/layout/hierarchy1"/>
    <dgm:cxn modelId="{853F809D-FF15-405A-9F68-BBACCBD3B5DC}" type="presParOf" srcId="{CC32440A-369B-43D5-9CEC-3255E6BE42BB}" destId="{9C4F386E-A4B1-4486-806B-3C19B51828D7}" srcOrd="0" destOrd="0" presId="urn:microsoft.com/office/officeart/2005/8/layout/hierarchy1"/>
    <dgm:cxn modelId="{66D71369-42E5-442A-B9CD-89C2AF98A4F0}" type="presParOf" srcId="{9C4F386E-A4B1-4486-806B-3C19B51828D7}" destId="{CC5C5D80-E7E3-453D-BECF-C55F21AC3221}" srcOrd="0" destOrd="0" presId="urn:microsoft.com/office/officeart/2005/8/layout/hierarchy1"/>
    <dgm:cxn modelId="{C7032C90-7C60-4264-93BB-3FAF98320634}" type="presParOf" srcId="{9C4F386E-A4B1-4486-806B-3C19B51828D7}" destId="{8F0FA7F9-45A4-4D44-BC57-EDE269619682}" srcOrd="1" destOrd="0" presId="urn:microsoft.com/office/officeart/2005/8/layout/hierarchy1"/>
    <dgm:cxn modelId="{6E9E2B0B-3BF4-4A9A-894D-76B769029422}" type="presParOf" srcId="{CC32440A-369B-43D5-9CEC-3255E6BE42BB}" destId="{21E3EE17-9AF9-4553-8573-E5F96E58AC7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6B3A7-FE3E-4416-85D0-93BD6828FEE5}" type="doc">
      <dgm:prSet loTypeId="urn:microsoft.com/office/officeart/2005/8/layout/radial5" loCatId="cycle" qsTypeId="urn:microsoft.com/office/officeart/2005/8/quickstyle/simple1" qsCatId="simple" csTypeId="urn:microsoft.com/office/officeart/2005/8/colors/accent2_1" csCatId="accent2" phldr="1"/>
      <dgm:spPr/>
      <dgm:t>
        <a:bodyPr/>
        <a:lstStyle/>
        <a:p>
          <a:endParaRPr lang="en-IN"/>
        </a:p>
      </dgm:t>
    </dgm:pt>
    <dgm:pt modelId="{FAAAEF73-8162-4039-84E0-D4BB99266906}">
      <dgm:prSet custT="1"/>
      <dgm:spPr>
        <a:solidFill>
          <a:srgbClr val="FF6699"/>
        </a:solidFill>
      </dgm:spPr>
      <dgm:t>
        <a:bodyPr/>
        <a:lstStyle/>
        <a:p>
          <a:pPr rtl="0"/>
          <a:r>
            <a:rPr lang="en-IN" sz="2000" dirty="0"/>
            <a:t>Attacks on Mobile Devices</a:t>
          </a:r>
        </a:p>
      </dgm:t>
    </dgm:pt>
    <dgm:pt modelId="{B06A7F44-96A6-45DA-8492-5659DA1B13F0}" type="parTrans" cxnId="{89985E01-8699-4560-A183-8CAA605FB8DB}">
      <dgm:prSet/>
      <dgm:spPr/>
      <dgm:t>
        <a:bodyPr/>
        <a:lstStyle/>
        <a:p>
          <a:endParaRPr lang="en-IN" sz="2000"/>
        </a:p>
      </dgm:t>
    </dgm:pt>
    <dgm:pt modelId="{485A5DF0-8B3C-49B6-B62F-1747D93FF1F1}" type="sibTrans" cxnId="{89985E01-8699-4560-A183-8CAA605FB8DB}">
      <dgm:prSet/>
      <dgm:spPr/>
      <dgm:t>
        <a:bodyPr/>
        <a:lstStyle/>
        <a:p>
          <a:endParaRPr lang="en-IN" sz="2000"/>
        </a:p>
      </dgm:t>
    </dgm:pt>
    <dgm:pt modelId="{E22683F2-FDC6-44D6-B00C-D9743DDCDF0D}">
      <dgm:prSet custT="1"/>
      <dgm:spPr>
        <a:solidFill>
          <a:srgbClr val="FFCC66"/>
        </a:solidFill>
      </dgm:spPr>
      <dgm:t>
        <a:bodyPr/>
        <a:lstStyle/>
        <a:p>
          <a:pPr rtl="0"/>
          <a:r>
            <a:rPr lang="en-IN" sz="2000" dirty="0"/>
            <a:t>Operating System Attacks</a:t>
          </a:r>
        </a:p>
      </dgm:t>
    </dgm:pt>
    <dgm:pt modelId="{0F48DE92-64F0-435B-80B1-3B5A5781877B}" type="parTrans" cxnId="{67404759-93D2-4735-AD61-81C685A98D4A}">
      <dgm:prSet custT="1"/>
      <dgm:spPr/>
      <dgm:t>
        <a:bodyPr/>
        <a:lstStyle/>
        <a:p>
          <a:endParaRPr lang="en-IN" sz="2000"/>
        </a:p>
      </dgm:t>
    </dgm:pt>
    <dgm:pt modelId="{4F320501-579F-4533-B99F-B4AE7DE6DA75}" type="sibTrans" cxnId="{67404759-93D2-4735-AD61-81C685A98D4A}">
      <dgm:prSet/>
      <dgm:spPr/>
      <dgm:t>
        <a:bodyPr/>
        <a:lstStyle/>
        <a:p>
          <a:endParaRPr lang="en-IN" sz="2000"/>
        </a:p>
      </dgm:t>
    </dgm:pt>
    <dgm:pt modelId="{CA3B213B-FCCA-44F7-B840-8E31A9D13C4F}">
      <dgm:prSet custT="1"/>
      <dgm:spPr>
        <a:solidFill>
          <a:schemeClr val="accent2"/>
        </a:solidFill>
      </dgm:spPr>
      <dgm:t>
        <a:bodyPr/>
        <a:lstStyle/>
        <a:p>
          <a:pPr rtl="0"/>
          <a:r>
            <a:rPr lang="en-IN" sz="2000" dirty="0"/>
            <a:t>Mobile App Attacks</a:t>
          </a:r>
        </a:p>
      </dgm:t>
    </dgm:pt>
    <dgm:pt modelId="{63BB676D-33D9-4DE1-9C60-D7CFCE0D08BB}" type="parTrans" cxnId="{991D289B-930D-421C-BE8A-3309E5CBF750}">
      <dgm:prSet custT="1"/>
      <dgm:spPr/>
      <dgm:t>
        <a:bodyPr/>
        <a:lstStyle/>
        <a:p>
          <a:endParaRPr lang="en-IN" sz="2000"/>
        </a:p>
      </dgm:t>
    </dgm:pt>
    <dgm:pt modelId="{818DEE28-1DC6-45E7-BE6E-A9F03F3C123A}" type="sibTrans" cxnId="{991D289B-930D-421C-BE8A-3309E5CBF750}">
      <dgm:prSet/>
      <dgm:spPr/>
      <dgm:t>
        <a:bodyPr/>
        <a:lstStyle/>
        <a:p>
          <a:endParaRPr lang="en-IN" sz="2000"/>
        </a:p>
      </dgm:t>
    </dgm:pt>
    <dgm:pt modelId="{077BE898-EBBE-45CB-9C3F-B9786F63B334}">
      <dgm:prSet custT="1"/>
      <dgm:spPr>
        <a:solidFill>
          <a:srgbClr val="FF9900"/>
        </a:solidFill>
      </dgm:spPr>
      <dgm:t>
        <a:bodyPr/>
        <a:lstStyle/>
        <a:p>
          <a:pPr rtl="0"/>
          <a:r>
            <a:rPr lang="en-IN" sz="2000" dirty="0"/>
            <a:t>Communication Network Attacks</a:t>
          </a:r>
        </a:p>
      </dgm:t>
    </dgm:pt>
    <dgm:pt modelId="{51BFFCF6-DC74-488C-80EA-BFB551563026}" type="parTrans" cxnId="{6B461524-F8C0-443B-AC73-87E669407332}">
      <dgm:prSet custT="1"/>
      <dgm:spPr/>
      <dgm:t>
        <a:bodyPr/>
        <a:lstStyle/>
        <a:p>
          <a:endParaRPr lang="en-IN" sz="2000"/>
        </a:p>
      </dgm:t>
    </dgm:pt>
    <dgm:pt modelId="{B035BC10-7EAA-4C98-BDAB-5581736315A2}" type="sibTrans" cxnId="{6B461524-F8C0-443B-AC73-87E669407332}">
      <dgm:prSet/>
      <dgm:spPr/>
      <dgm:t>
        <a:bodyPr/>
        <a:lstStyle/>
        <a:p>
          <a:endParaRPr lang="en-IN" sz="2000"/>
        </a:p>
      </dgm:t>
    </dgm:pt>
    <dgm:pt modelId="{240C0E1F-6099-4ECE-905D-A8E085FA4C75}">
      <dgm:prSet custT="1"/>
      <dgm:spPr>
        <a:solidFill>
          <a:srgbClr val="FF3300"/>
        </a:solidFill>
      </dgm:spPr>
      <dgm:t>
        <a:bodyPr/>
        <a:lstStyle/>
        <a:p>
          <a:pPr rtl="0"/>
          <a:r>
            <a:rPr lang="en-IN" sz="2000" dirty="0"/>
            <a:t>Malware Attacks</a:t>
          </a:r>
        </a:p>
      </dgm:t>
    </dgm:pt>
    <dgm:pt modelId="{DB1DDBAC-F56E-49A6-83C7-EEC7BBD66216}" type="parTrans" cxnId="{F930732C-5C2F-4BE1-8C35-970179192631}">
      <dgm:prSet custT="1"/>
      <dgm:spPr/>
      <dgm:t>
        <a:bodyPr/>
        <a:lstStyle/>
        <a:p>
          <a:endParaRPr lang="en-IN" sz="2000"/>
        </a:p>
      </dgm:t>
    </dgm:pt>
    <dgm:pt modelId="{1C02B716-33FF-49EC-8C76-FB315DAE48DD}" type="sibTrans" cxnId="{F930732C-5C2F-4BE1-8C35-970179192631}">
      <dgm:prSet/>
      <dgm:spPr/>
      <dgm:t>
        <a:bodyPr/>
        <a:lstStyle/>
        <a:p>
          <a:endParaRPr lang="en-IN" sz="2000"/>
        </a:p>
      </dgm:t>
    </dgm:pt>
    <dgm:pt modelId="{9DE8661E-33F4-4537-A883-DE7314BCAAEF}" type="pres">
      <dgm:prSet presAssocID="{8596B3A7-FE3E-4416-85D0-93BD6828FEE5}" presName="Name0" presStyleCnt="0">
        <dgm:presLayoutVars>
          <dgm:chMax val="1"/>
          <dgm:dir/>
          <dgm:animLvl val="ctr"/>
          <dgm:resizeHandles val="exact"/>
        </dgm:presLayoutVars>
      </dgm:prSet>
      <dgm:spPr/>
    </dgm:pt>
    <dgm:pt modelId="{8C127BEA-9F9E-40B1-9872-8127846C90F2}" type="pres">
      <dgm:prSet presAssocID="{FAAAEF73-8162-4039-84E0-D4BB99266906}" presName="centerShape" presStyleLbl="node0" presStyleIdx="0" presStyleCnt="1" custScaleX="121561" custScaleY="119287"/>
      <dgm:spPr/>
    </dgm:pt>
    <dgm:pt modelId="{AE1D760D-8693-436F-B99B-B13DBFFAD2FC}" type="pres">
      <dgm:prSet presAssocID="{0F48DE92-64F0-435B-80B1-3B5A5781877B}" presName="parTrans" presStyleLbl="sibTrans2D1" presStyleIdx="0" presStyleCnt="4"/>
      <dgm:spPr/>
    </dgm:pt>
    <dgm:pt modelId="{5DD57EEF-3556-482C-A173-7CDD393CC1DB}" type="pres">
      <dgm:prSet presAssocID="{0F48DE92-64F0-435B-80B1-3B5A5781877B}" presName="connectorText" presStyleLbl="sibTrans2D1" presStyleIdx="0" presStyleCnt="4"/>
      <dgm:spPr/>
    </dgm:pt>
    <dgm:pt modelId="{88B19A60-D36B-4360-8632-C9BC40A3A455}" type="pres">
      <dgm:prSet presAssocID="{E22683F2-FDC6-44D6-B00C-D9743DDCDF0D}" presName="node" presStyleLbl="node1" presStyleIdx="0" presStyleCnt="4" custScaleX="120479" custScaleY="115495" custRadScaleRad="99010" custRadScaleInc="4046">
        <dgm:presLayoutVars>
          <dgm:bulletEnabled val="1"/>
        </dgm:presLayoutVars>
      </dgm:prSet>
      <dgm:spPr/>
    </dgm:pt>
    <dgm:pt modelId="{1DD49FB2-B66A-4507-B99D-44585DDB3984}" type="pres">
      <dgm:prSet presAssocID="{63BB676D-33D9-4DE1-9C60-D7CFCE0D08BB}" presName="parTrans" presStyleLbl="sibTrans2D1" presStyleIdx="1" presStyleCnt="4"/>
      <dgm:spPr/>
    </dgm:pt>
    <dgm:pt modelId="{E760AEE7-04F4-4F99-8B22-927EEB46546D}" type="pres">
      <dgm:prSet presAssocID="{63BB676D-33D9-4DE1-9C60-D7CFCE0D08BB}" presName="connectorText" presStyleLbl="sibTrans2D1" presStyleIdx="1" presStyleCnt="4"/>
      <dgm:spPr/>
    </dgm:pt>
    <dgm:pt modelId="{477C364C-8B94-4B3E-A920-14811AA98A9B}" type="pres">
      <dgm:prSet presAssocID="{CA3B213B-FCCA-44F7-B840-8E31A9D13C4F}" presName="node" presStyleLbl="node1" presStyleIdx="1" presStyleCnt="4" custScaleX="141464" custScaleY="138395" custRadScaleRad="120542">
        <dgm:presLayoutVars>
          <dgm:bulletEnabled val="1"/>
        </dgm:presLayoutVars>
      </dgm:prSet>
      <dgm:spPr/>
    </dgm:pt>
    <dgm:pt modelId="{F53B2CEF-649A-4DAD-A4A2-47148A4DBD1C}" type="pres">
      <dgm:prSet presAssocID="{51BFFCF6-DC74-488C-80EA-BFB551563026}" presName="parTrans" presStyleLbl="sibTrans2D1" presStyleIdx="2" presStyleCnt="4"/>
      <dgm:spPr/>
    </dgm:pt>
    <dgm:pt modelId="{980E2F2C-F3CD-482C-94D4-94862FB9943F}" type="pres">
      <dgm:prSet presAssocID="{51BFFCF6-DC74-488C-80EA-BFB551563026}" presName="connectorText" presStyleLbl="sibTrans2D1" presStyleIdx="2" presStyleCnt="4"/>
      <dgm:spPr/>
    </dgm:pt>
    <dgm:pt modelId="{D94970BF-1769-4E8C-88D4-74E977B08FA1}" type="pres">
      <dgm:prSet presAssocID="{077BE898-EBBE-45CB-9C3F-B9786F63B334}" presName="node" presStyleLbl="node1" presStyleIdx="2" presStyleCnt="4" custScaleX="182729" custScaleY="96604">
        <dgm:presLayoutVars>
          <dgm:bulletEnabled val="1"/>
        </dgm:presLayoutVars>
      </dgm:prSet>
      <dgm:spPr/>
    </dgm:pt>
    <dgm:pt modelId="{3FE16398-DC64-4406-87A0-019A6EDCCCC3}" type="pres">
      <dgm:prSet presAssocID="{DB1DDBAC-F56E-49A6-83C7-EEC7BBD66216}" presName="parTrans" presStyleLbl="sibTrans2D1" presStyleIdx="3" presStyleCnt="4"/>
      <dgm:spPr/>
    </dgm:pt>
    <dgm:pt modelId="{AFAAC101-3512-45C6-AB7C-595F99A3E7BC}" type="pres">
      <dgm:prSet presAssocID="{DB1DDBAC-F56E-49A6-83C7-EEC7BBD66216}" presName="connectorText" presStyleLbl="sibTrans2D1" presStyleIdx="3" presStyleCnt="4"/>
      <dgm:spPr/>
    </dgm:pt>
    <dgm:pt modelId="{1A840340-C49A-4D10-9CF8-5811BB47A9AB}" type="pres">
      <dgm:prSet presAssocID="{240C0E1F-6099-4ECE-905D-A8E085FA4C75}" presName="node" presStyleLbl="node1" presStyleIdx="3" presStyleCnt="4" custScaleX="143985" custScaleY="121537" custRadScaleRad="122744">
        <dgm:presLayoutVars>
          <dgm:bulletEnabled val="1"/>
        </dgm:presLayoutVars>
      </dgm:prSet>
      <dgm:spPr/>
    </dgm:pt>
  </dgm:ptLst>
  <dgm:cxnLst>
    <dgm:cxn modelId="{89985E01-8699-4560-A183-8CAA605FB8DB}" srcId="{8596B3A7-FE3E-4416-85D0-93BD6828FEE5}" destId="{FAAAEF73-8162-4039-84E0-D4BB99266906}" srcOrd="0" destOrd="0" parTransId="{B06A7F44-96A6-45DA-8492-5659DA1B13F0}" sibTransId="{485A5DF0-8B3C-49B6-B62F-1747D93FF1F1}"/>
    <dgm:cxn modelId="{CF195114-E273-4B44-A6DE-32EFAB7FC1C1}" type="presOf" srcId="{E22683F2-FDC6-44D6-B00C-D9743DDCDF0D}" destId="{88B19A60-D36B-4360-8632-C9BC40A3A455}" srcOrd="0" destOrd="0" presId="urn:microsoft.com/office/officeart/2005/8/layout/radial5"/>
    <dgm:cxn modelId="{69A11B21-7160-4953-8358-A0776B8417FA}" type="presOf" srcId="{FAAAEF73-8162-4039-84E0-D4BB99266906}" destId="{8C127BEA-9F9E-40B1-9872-8127846C90F2}" srcOrd="0" destOrd="0" presId="urn:microsoft.com/office/officeart/2005/8/layout/radial5"/>
    <dgm:cxn modelId="{6B461524-F8C0-443B-AC73-87E669407332}" srcId="{FAAAEF73-8162-4039-84E0-D4BB99266906}" destId="{077BE898-EBBE-45CB-9C3F-B9786F63B334}" srcOrd="2" destOrd="0" parTransId="{51BFFCF6-DC74-488C-80EA-BFB551563026}" sibTransId="{B035BC10-7EAA-4C98-BDAB-5581736315A2}"/>
    <dgm:cxn modelId="{F930732C-5C2F-4BE1-8C35-970179192631}" srcId="{FAAAEF73-8162-4039-84E0-D4BB99266906}" destId="{240C0E1F-6099-4ECE-905D-A8E085FA4C75}" srcOrd="3" destOrd="0" parTransId="{DB1DDBAC-F56E-49A6-83C7-EEC7BBD66216}" sibTransId="{1C02B716-33FF-49EC-8C76-FB315DAE48DD}"/>
    <dgm:cxn modelId="{E7CEC938-9154-4C43-A357-8860481A3082}" type="presOf" srcId="{51BFFCF6-DC74-488C-80EA-BFB551563026}" destId="{980E2F2C-F3CD-482C-94D4-94862FB9943F}" srcOrd="1" destOrd="0" presId="urn:microsoft.com/office/officeart/2005/8/layout/radial5"/>
    <dgm:cxn modelId="{04CAA862-DBEB-41A3-BC18-290AF0CD0A68}" type="presOf" srcId="{240C0E1F-6099-4ECE-905D-A8E085FA4C75}" destId="{1A840340-C49A-4D10-9CF8-5811BB47A9AB}" srcOrd="0" destOrd="0" presId="urn:microsoft.com/office/officeart/2005/8/layout/radial5"/>
    <dgm:cxn modelId="{2F733A65-0A8E-4333-B0D0-D6E19CA37827}" type="presOf" srcId="{8596B3A7-FE3E-4416-85D0-93BD6828FEE5}" destId="{9DE8661E-33F4-4537-A883-DE7314BCAAEF}" srcOrd="0" destOrd="0" presId="urn:microsoft.com/office/officeart/2005/8/layout/radial5"/>
    <dgm:cxn modelId="{39632F6E-3F01-4B19-8A24-DF173D0C3E99}" type="presOf" srcId="{63BB676D-33D9-4DE1-9C60-D7CFCE0D08BB}" destId="{E760AEE7-04F4-4F99-8B22-927EEB46546D}" srcOrd="1" destOrd="0" presId="urn:microsoft.com/office/officeart/2005/8/layout/radial5"/>
    <dgm:cxn modelId="{67404759-93D2-4735-AD61-81C685A98D4A}" srcId="{FAAAEF73-8162-4039-84E0-D4BB99266906}" destId="{E22683F2-FDC6-44D6-B00C-D9743DDCDF0D}" srcOrd="0" destOrd="0" parTransId="{0F48DE92-64F0-435B-80B1-3B5A5781877B}" sibTransId="{4F320501-579F-4533-B99F-B4AE7DE6DA75}"/>
    <dgm:cxn modelId="{BD9C6588-2863-40B2-A108-44A932AC6561}" type="presOf" srcId="{0F48DE92-64F0-435B-80B1-3B5A5781877B}" destId="{AE1D760D-8693-436F-B99B-B13DBFFAD2FC}" srcOrd="0" destOrd="0" presId="urn:microsoft.com/office/officeart/2005/8/layout/radial5"/>
    <dgm:cxn modelId="{BB6FAF92-00D0-4994-B376-4303DFD06412}" type="presOf" srcId="{51BFFCF6-DC74-488C-80EA-BFB551563026}" destId="{F53B2CEF-649A-4DAD-A4A2-47148A4DBD1C}" srcOrd="0" destOrd="0" presId="urn:microsoft.com/office/officeart/2005/8/layout/radial5"/>
    <dgm:cxn modelId="{991D289B-930D-421C-BE8A-3309E5CBF750}" srcId="{FAAAEF73-8162-4039-84E0-D4BB99266906}" destId="{CA3B213B-FCCA-44F7-B840-8E31A9D13C4F}" srcOrd="1" destOrd="0" parTransId="{63BB676D-33D9-4DE1-9C60-D7CFCE0D08BB}" sibTransId="{818DEE28-1DC6-45E7-BE6E-A9F03F3C123A}"/>
    <dgm:cxn modelId="{AED691BD-6CD7-444D-A6C2-9A2153DA0A7D}" type="presOf" srcId="{63BB676D-33D9-4DE1-9C60-D7CFCE0D08BB}" destId="{1DD49FB2-B66A-4507-B99D-44585DDB3984}" srcOrd="0" destOrd="0" presId="urn:microsoft.com/office/officeart/2005/8/layout/radial5"/>
    <dgm:cxn modelId="{CAAA00EC-D395-4054-8832-98B6EB60FA67}" type="presOf" srcId="{DB1DDBAC-F56E-49A6-83C7-EEC7BBD66216}" destId="{AFAAC101-3512-45C6-AB7C-595F99A3E7BC}" srcOrd="1" destOrd="0" presId="urn:microsoft.com/office/officeart/2005/8/layout/radial5"/>
    <dgm:cxn modelId="{AC4C7CED-91F7-4B02-9CFA-FBE7F728C4CF}" type="presOf" srcId="{DB1DDBAC-F56E-49A6-83C7-EEC7BBD66216}" destId="{3FE16398-DC64-4406-87A0-019A6EDCCCC3}" srcOrd="0" destOrd="0" presId="urn:microsoft.com/office/officeart/2005/8/layout/radial5"/>
    <dgm:cxn modelId="{F9516CEE-A896-4227-A8CB-E2D294B43266}" type="presOf" srcId="{077BE898-EBBE-45CB-9C3F-B9786F63B334}" destId="{D94970BF-1769-4E8C-88D4-74E977B08FA1}" srcOrd="0" destOrd="0" presId="urn:microsoft.com/office/officeart/2005/8/layout/radial5"/>
    <dgm:cxn modelId="{39F237FC-5E6D-49D8-80B2-73E2E262C153}" type="presOf" srcId="{CA3B213B-FCCA-44F7-B840-8E31A9D13C4F}" destId="{477C364C-8B94-4B3E-A920-14811AA98A9B}" srcOrd="0" destOrd="0" presId="urn:microsoft.com/office/officeart/2005/8/layout/radial5"/>
    <dgm:cxn modelId="{3E414EFF-198C-45FD-B2DD-E90717283C0E}" type="presOf" srcId="{0F48DE92-64F0-435B-80B1-3B5A5781877B}" destId="{5DD57EEF-3556-482C-A173-7CDD393CC1DB}" srcOrd="1" destOrd="0" presId="urn:microsoft.com/office/officeart/2005/8/layout/radial5"/>
    <dgm:cxn modelId="{D780FE01-780F-43FF-B0D2-75C09D72F4CD}" type="presParOf" srcId="{9DE8661E-33F4-4537-A883-DE7314BCAAEF}" destId="{8C127BEA-9F9E-40B1-9872-8127846C90F2}" srcOrd="0" destOrd="0" presId="urn:microsoft.com/office/officeart/2005/8/layout/radial5"/>
    <dgm:cxn modelId="{81BCD8F5-BEC9-4685-844C-6556B29F5BF2}" type="presParOf" srcId="{9DE8661E-33F4-4537-A883-DE7314BCAAEF}" destId="{AE1D760D-8693-436F-B99B-B13DBFFAD2FC}" srcOrd="1" destOrd="0" presId="urn:microsoft.com/office/officeart/2005/8/layout/radial5"/>
    <dgm:cxn modelId="{0D13D4B0-C7B4-4BB1-9C37-FD41400BB9F4}" type="presParOf" srcId="{AE1D760D-8693-436F-B99B-B13DBFFAD2FC}" destId="{5DD57EEF-3556-482C-A173-7CDD393CC1DB}" srcOrd="0" destOrd="0" presId="urn:microsoft.com/office/officeart/2005/8/layout/radial5"/>
    <dgm:cxn modelId="{46AE3817-1EC9-482B-B38B-1F44A670CD6C}" type="presParOf" srcId="{9DE8661E-33F4-4537-A883-DE7314BCAAEF}" destId="{88B19A60-D36B-4360-8632-C9BC40A3A455}" srcOrd="2" destOrd="0" presId="urn:microsoft.com/office/officeart/2005/8/layout/radial5"/>
    <dgm:cxn modelId="{D2C2257D-1024-4211-B9F7-D849CBCE375F}" type="presParOf" srcId="{9DE8661E-33F4-4537-A883-DE7314BCAAEF}" destId="{1DD49FB2-B66A-4507-B99D-44585DDB3984}" srcOrd="3" destOrd="0" presId="urn:microsoft.com/office/officeart/2005/8/layout/radial5"/>
    <dgm:cxn modelId="{E85359C5-EDE1-47C9-BAC4-5E6467089218}" type="presParOf" srcId="{1DD49FB2-B66A-4507-B99D-44585DDB3984}" destId="{E760AEE7-04F4-4F99-8B22-927EEB46546D}" srcOrd="0" destOrd="0" presId="urn:microsoft.com/office/officeart/2005/8/layout/radial5"/>
    <dgm:cxn modelId="{FAADFD34-2581-469A-9688-49CD6383F1FB}" type="presParOf" srcId="{9DE8661E-33F4-4537-A883-DE7314BCAAEF}" destId="{477C364C-8B94-4B3E-A920-14811AA98A9B}" srcOrd="4" destOrd="0" presId="urn:microsoft.com/office/officeart/2005/8/layout/radial5"/>
    <dgm:cxn modelId="{E90EA4B6-EBDC-4437-BF1E-6AE6015BA513}" type="presParOf" srcId="{9DE8661E-33F4-4537-A883-DE7314BCAAEF}" destId="{F53B2CEF-649A-4DAD-A4A2-47148A4DBD1C}" srcOrd="5" destOrd="0" presId="urn:microsoft.com/office/officeart/2005/8/layout/radial5"/>
    <dgm:cxn modelId="{8C4A6E54-99AD-4D79-BD21-D45D60D9F03E}" type="presParOf" srcId="{F53B2CEF-649A-4DAD-A4A2-47148A4DBD1C}" destId="{980E2F2C-F3CD-482C-94D4-94862FB9943F}" srcOrd="0" destOrd="0" presId="urn:microsoft.com/office/officeart/2005/8/layout/radial5"/>
    <dgm:cxn modelId="{EDE0961D-6962-4E1F-9707-6BE40B4BA5CA}" type="presParOf" srcId="{9DE8661E-33F4-4537-A883-DE7314BCAAEF}" destId="{D94970BF-1769-4E8C-88D4-74E977B08FA1}" srcOrd="6" destOrd="0" presId="urn:microsoft.com/office/officeart/2005/8/layout/radial5"/>
    <dgm:cxn modelId="{4DC636C3-6A22-429E-B6F6-B66772D494E1}" type="presParOf" srcId="{9DE8661E-33F4-4537-A883-DE7314BCAAEF}" destId="{3FE16398-DC64-4406-87A0-019A6EDCCCC3}" srcOrd="7" destOrd="0" presId="urn:microsoft.com/office/officeart/2005/8/layout/radial5"/>
    <dgm:cxn modelId="{4DA13AB2-D691-4963-826F-D40B6EFE4A46}" type="presParOf" srcId="{3FE16398-DC64-4406-87A0-019A6EDCCCC3}" destId="{AFAAC101-3512-45C6-AB7C-595F99A3E7BC}" srcOrd="0" destOrd="0" presId="urn:microsoft.com/office/officeart/2005/8/layout/radial5"/>
    <dgm:cxn modelId="{DFC11EA5-BC8E-415E-AB0B-0196F02D1898}" type="presParOf" srcId="{9DE8661E-33F4-4537-A883-DE7314BCAAEF}" destId="{1A840340-C49A-4D10-9CF8-5811BB47A9AB}"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61B9CD-A746-425E-9BBF-F419B60426DD}" type="doc">
      <dgm:prSet loTypeId="urn:microsoft.com/office/officeart/2005/8/layout/radial6" loCatId="relationship" qsTypeId="urn:microsoft.com/office/officeart/2005/8/quickstyle/simple1" qsCatId="simple" csTypeId="urn:microsoft.com/office/officeart/2005/8/colors/colorful5" csCatId="colorful" phldr="1"/>
      <dgm:spPr/>
      <dgm:t>
        <a:bodyPr/>
        <a:lstStyle/>
        <a:p>
          <a:endParaRPr lang="en-IN"/>
        </a:p>
      </dgm:t>
    </dgm:pt>
    <dgm:pt modelId="{22982B07-3180-4446-9996-F2D6530FEB7B}">
      <dgm:prSet/>
      <dgm:spPr/>
      <dgm:t>
        <a:bodyPr/>
        <a:lstStyle/>
        <a:p>
          <a:pPr rtl="0"/>
          <a:r>
            <a:rPr lang="en-IN" dirty="0">
              <a:solidFill>
                <a:schemeClr val="tx1"/>
              </a:solidFill>
            </a:rPr>
            <a:t>Mobile Device Security </a:t>
          </a:r>
        </a:p>
      </dgm:t>
    </dgm:pt>
    <dgm:pt modelId="{FC9CBEA5-04CE-44B6-87E9-EE9A77965BBC}" type="parTrans" cxnId="{01734148-CC7E-46A3-908D-3174F4509489}">
      <dgm:prSet/>
      <dgm:spPr/>
      <dgm:t>
        <a:bodyPr/>
        <a:lstStyle/>
        <a:p>
          <a:endParaRPr lang="en-IN"/>
        </a:p>
      </dgm:t>
    </dgm:pt>
    <dgm:pt modelId="{983C08D7-B86A-4A4D-B963-C168ECFF2EB5}" type="sibTrans" cxnId="{01734148-CC7E-46A3-908D-3174F4509489}">
      <dgm:prSet/>
      <dgm:spPr/>
      <dgm:t>
        <a:bodyPr/>
        <a:lstStyle/>
        <a:p>
          <a:endParaRPr lang="en-IN"/>
        </a:p>
      </dgm:t>
    </dgm:pt>
    <dgm:pt modelId="{B4615A53-E266-4938-B9F9-FF0DB678F755}">
      <dgm:prSet custT="1"/>
      <dgm:spPr/>
      <dgm:t>
        <a:bodyPr/>
        <a:lstStyle/>
        <a:p>
          <a:pPr rtl="0"/>
          <a:r>
            <a:rPr lang="en-IN" sz="2000" dirty="0">
              <a:solidFill>
                <a:schemeClr val="tx1"/>
              </a:solidFill>
            </a:rPr>
            <a:t>Endpoint Security</a:t>
          </a:r>
        </a:p>
      </dgm:t>
    </dgm:pt>
    <dgm:pt modelId="{996D8811-B748-4E2B-824B-DB4EA22CFFB1}" type="parTrans" cxnId="{4055593D-883F-44A9-A8C7-B9C3E242B141}">
      <dgm:prSet/>
      <dgm:spPr/>
      <dgm:t>
        <a:bodyPr/>
        <a:lstStyle/>
        <a:p>
          <a:endParaRPr lang="en-IN"/>
        </a:p>
      </dgm:t>
    </dgm:pt>
    <dgm:pt modelId="{A3759062-2DED-4B87-AC50-457EF1C81382}" type="sibTrans" cxnId="{4055593D-883F-44A9-A8C7-B9C3E242B141}">
      <dgm:prSet/>
      <dgm:spPr/>
      <dgm:t>
        <a:bodyPr/>
        <a:lstStyle/>
        <a:p>
          <a:endParaRPr lang="en-IN"/>
        </a:p>
      </dgm:t>
    </dgm:pt>
    <dgm:pt modelId="{3EE38D00-1E37-4536-8780-3B52836DFED3}">
      <dgm:prSet custT="1"/>
      <dgm:spPr/>
      <dgm:t>
        <a:bodyPr/>
        <a:lstStyle/>
        <a:p>
          <a:pPr rtl="0"/>
          <a:r>
            <a:rPr lang="en-IN" sz="2000" dirty="0">
              <a:solidFill>
                <a:schemeClr val="tx1"/>
              </a:solidFill>
            </a:rPr>
            <a:t>Cloud Access Security Broker (CASB)</a:t>
          </a:r>
        </a:p>
      </dgm:t>
    </dgm:pt>
    <dgm:pt modelId="{B7DBF673-E0AE-4DBD-A38E-1B795ECCD828}" type="parTrans" cxnId="{69BFCD39-DC33-46C2-AFDF-9E74B0EF5B61}">
      <dgm:prSet/>
      <dgm:spPr/>
      <dgm:t>
        <a:bodyPr/>
        <a:lstStyle/>
        <a:p>
          <a:endParaRPr lang="en-IN"/>
        </a:p>
      </dgm:t>
    </dgm:pt>
    <dgm:pt modelId="{75C5CA0A-F600-485F-95AC-BFCF5DCB1B2B}" type="sibTrans" cxnId="{69BFCD39-DC33-46C2-AFDF-9E74B0EF5B61}">
      <dgm:prSet/>
      <dgm:spPr/>
      <dgm:t>
        <a:bodyPr/>
        <a:lstStyle/>
        <a:p>
          <a:endParaRPr lang="en-IN"/>
        </a:p>
      </dgm:t>
    </dgm:pt>
    <dgm:pt modelId="{0B8FB99C-E8CC-4D5F-B63E-7E84B7B88129}">
      <dgm:prSet custT="1"/>
      <dgm:spPr/>
      <dgm:t>
        <a:bodyPr/>
        <a:lstStyle/>
        <a:p>
          <a:pPr rtl="0"/>
          <a:r>
            <a:rPr lang="en-IN" sz="2000" dirty="0">
              <a:solidFill>
                <a:schemeClr val="tx1"/>
              </a:solidFill>
            </a:rPr>
            <a:t>Email Security</a:t>
          </a:r>
        </a:p>
      </dgm:t>
    </dgm:pt>
    <dgm:pt modelId="{C8C18138-2E42-4849-8003-1DE875F29CAC}" type="parTrans" cxnId="{4DC610BB-E064-499C-8B3E-7543E97E554D}">
      <dgm:prSet/>
      <dgm:spPr/>
      <dgm:t>
        <a:bodyPr/>
        <a:lstStyle/>
        <a:p>
          <a:endParaRPr lang="en-IN"/>
        </a:p>
      </dgm:t>
    </dgm:pt>
    <dgm:pt modelId="{B3DC5418-E0BB-4331-9C8D-713BE073E6AD}" type="sibTrans" cxnId="{4DC610BB-E064-499C-8B3E-7543E97E554D}">
      <dgm:prSet/>
      <dgm:spPr/>
      <dgm:t>
        <a:bodyPr/>
        <a:lstStyle/>
        <a:p>
          <a:endParaRPr lang="en-IN"/>
        </a:p>
      </dgm:t>
    </dgm:pt>
    <dgm:pt modelId="{03AAD8D5-B39C-4BB3-AFD8-EC5C49995A03}">
      <dgm:prSet custT="1"/>
      <dgm:spPr/>
      <dgm:t>
        <a:bodyPr/>
        <a:lstStyle/>
        <a:p>
          <a:pPr rtl="0"/>
          <a:r>
            <a:rPr lang="en-IN" sz="2000" dirty="0">
              <a:solidFill>
                <a:schemeClr val="tx1"/>
              </a:solidFill>
            </a:rPr>
            <a:t>Secure Web Gateway</a:t>
          </a:r>
        </a:p>
      </dgm:t>
    </dgm:pt>
    <dgm:pt modelId="{B07828B7-139C-4ED2-8B04-CA6DDDC3E278}" type="parTrans" cxnId="{D0468072-1891-402E-AB52-B1E0043B20FE}">
      <dgm:prSet/>
      <dgm:spPr/>
      <dgm:t>
        <a:bodyPr/>
        <a:lstStyle/>
        <a:p>
          <a:endParaRPr lang="en-IN"/>
        </a:p>
      </dgm:t>
    </dgm:pt>
    <dgm:pt modelId="{901639D4-6A0B-45B3-B290-1A35F99CFB89}" type="sibTrans" cxnId="{D0468072-1891-402E-AB52-B1E0043B20FE}">
      <dgm:prSet/>
      <dgm:spPr/>
      <dgm:t>
        <a:bodyPr/>
        <a:lstStyle/>
        <a:p>
          <a:endParaRPr lang="en-IN"/>
        </a:p>
      </dgm:t>
    </dgm:pt>
    <dgm:pt modelId="{F836F89C-27F5-4135-954E-E1787AD943D4}">
      <dgm:prSet custT="1"/>
      <dgm:spPr/>
      <dgm:t>
        <a:bodyPr/>
        <a:lstStyle/>
        <a:p>
          <a:pPr rtl="0"/>
          <a:r>
            <a:rPr lang="en-IN" sz="2000" dirty="0">
              <a:solidFill>
                <a:schemeClr val="tx1"/>
              </a:solidFill>
            </a:rPr>
            <a:t>Virtual Private Network (VPN)</a:t>
          </a:r>
        </a:p>
      </dgm:t>
    </dgm:pt>
    <dgm:pt modelId="{B671D1F4-E477-482F-801C-341B40AFCCE3}" type="parTrans" cxnId="{A64808EF-C869-4CC0-8DE0-112E379B8C42}">
      <dgm:prSet/>
      <dgm:spPr/>
      <dgm:t>
        <a:bodyPr/>
        <a:lstStyle/>
        <a:p>
          <a:endParaRPr lang="en-IN"/>
        </a:p>
      </dgm:t>
    </dgm:pt>
    <dgm:pt modelId="{432ABAEC-D4E3-405A-BAD8-28D28BC776E8}" type="sibTrans" cxnId="{A64808EF-C869-4CC0-8DE0-112E379B8C42}">
      <dgm:prSet/>
      <dgm:spPr/>
      <dgm:t>
        <a:bodyPr/>
        <a:lstStyle/>
        <a:p>
          <a:endParaRPr lang="en-IN"/>
        </a:p>
      </dgm:t>
    </dgm:pt>
    <dgm:pt modelId="{FF6FA192-74EB-4320-BAC4-A7B95C374218}" type="pres">
      <dgm:prSet presAssocID="{E061B9CD-A746-425E-9BBF-F419B60426DD}" presName="Name0" presStyleCnt="0">
        <dgm:presLayoutVars>
          <dgm:chMax val="1"/>
          <dgm:dir/>
          <dgm:animLvl val="ctr"/>
          <dgm:resizeHandles val="exact"/>
        </dgm:presLayoutVars>
      </dgm:prSet>
      <dgm:spPr/>
    </dgm:pt>
    <dgm:pt modelId="{5D0AFF1E-3014-4755-8C96-E7A1FFFB8030}" type="pres">
      <dgm:prSet presAssocID="{22982B07-3180-4446-9996-F2D6530FEB7B}" presName="centerShape" presStyleLbl="node0" presStyleIdx="0" presStyleCnt="1"/>
      <dgm:spPr/>
    </dgm:pt>
    <dgm:pt modelId="{372D0217-4D9C-4B87-B085-D4D173FC338D}" type="pres">
      <dgm:prSet presAssocID="{B4615A53-E266-4938-B9F9-FF0DB678F755}" presName="node" presStyleLbl="node1" presStyleIdx="0" presStyleCnt="5" custScaleX="146317" custScaleY="126116">
        <dgm:presLayoutVars>
          <dgm:bulletEnabled val="1"/>
        </dgm:presLayoutVars>
      </dgm:prSet>
      <dgm:spPr/>
    </dgm:pt>
    <dgm:pt modelId="{2DE6710C-A83E-411D-91CB-BF635AE01216}" type="pres">
      <dgm:prSet presAssocID="{B4615A53-E266-4938-B9F9-FF0DB678F755}" presName="dummy" presStyleCnt="0"/>
      <dgm:spPr/>
    </dgm:pt>
    <dgm:pt modelId="{9293B662-E53D-43D2-824A-CEC4FA48E9A6}" type="pres">
      <dgm:prSet presAssocID="{A3759062-2DED-4B87-AC50-457EF1C81382}" presName="sibTrans" presStyleLbl="sibTrans2D1" presStyleIdx="0" presStyleCnt="5"/>
      <dgm:spPr/>
    </dgm:pt>
    <dgm:pt modelId="{3D7B55CD-32E2-4FA2-9211-EB14063A94A9}" type="pres">
      <dgm:prSet presAssocID="{3EE38D00-1E37-4536-8780-3B52836DFED3}" presName="node" presStyleLbl="node1" presStyleIdx="1" presStyleCnt="5" custScaleX="161226" custScaleY="143011">
        <dgm:presLayoutVars>
          <dgm:bulletEnabled val="1"/>
        </dgm:presLayoutVars>
      </dgm:prSet>
      <dgm:spPr/>
    </dgm:pt>
    <dgm:pt modelId="{67CEB377-432D-46EB-96D3-043987F6FCD0}" type="pres">
      <dgm:prSet presAssocID="{3EE38D00-1E37-4536-8780-3B52836DFED3}" presName="dummy" presStyleCnt="0"/>
      <dgm:spPr/>
    </dgm:pt>
    <dgm:pt modelId="{D801EB0A-86D4-4E13-8E8D-6AC871037CC8}" type="pres">
      <dgm:prSet presAssocID="{75C5CA0A-F600-485F-95AC-BFCF5DCB1B2B}" presName="sibTrans" presStyleLbl="sibTrans2D1" presStyleIdx="1" presStyleCnt="5"/>
      <dgm:spPr/>
    </dgm:pt>
    <dgm:pt modelId="{087ACF0C-3439-41A2-A797-4DF7E6055AD1}" type="pres">
      <dgm:prSet presAssocID="{0B8FB99C-E8CC-4D5F-B63E-7E84B7B88129}" presName="node" presStyleLbl="node1" presStyleIdx="2" presStyleCnt="5" custScaleX="143174" custScaleY="129394">
        <dgm:presLayoutVars>
          <dgm:bulletEnabled val="1"/>
        </dgm:presLayoutVars>
      </dgm:prSet>
      <dgm:spPr/>
    </dgm:pt>
    <dgm:pt modelId="{4B6A44B0-57AC-45E8-8006-717F9C50DA6C}" type="pres">
      <dgm:prSet presAssocID="{0B8FB99C-E8CC-4D5F-B63E-7E84B7B88129}" presName="dummy" presStyleCnt="0"/>
      <dgm:spPr/>
    </dgm:pt>
    <dgm:pt modelId="{E5ABD0C0-BE5B-4655-98B8-F948235D8D2A}" type="pres">
      <dgm:prSet presAssocID="{B3DC5418-E0BB-4331-9C8D-713BE073E6AD}" presName="sibTrans" presStyleLbl="sibTrans2D1" presStyleIdx="2" presStyleCnt="5"/>
      <dgm:spPr/>
    </dgm:pt>
    <dgm:pt modelId="{080369EF-1227-4398-8D67-033E4BD25E14}" type="pres">
      <dgm:prSet presAssocID="{03AAD8D5-B39C-4BB3-AFD8-EC5C49995A03}" presName="node" presStyleLbl="node1" presStyleIdx="3" presStyleCnt="5" custScaleX="146193" custScaleY="137780">
        <dgm:presLayoutVars>
          <dgm:bulletEnabled val="1"/>
        </dgm:presLayoutVars>
      </dgm:prSet>
      <dgm:spPr/>
    </dgm:pt>
    <dgm:pt modelId="{199DD48C-D4E7-46C1-A047-6F30F1E6B68E}" type="pres">
      <dgm:prSet presAssocID="{03AAD8D5-B39C-4BB3-AFD8-EC5C49995A03}" presName="dummy" presStyleCnt="0"/>
      <dgm:spPr/>
    </dgm:pt>
    <dgm:pt modelId="{800801BB-CDB3-41F6-B3A4-D8BCF9875C9B}" type="pres">
      <dgm:prSet presAssocID="{901639D4-6A0B-45B3-B290-1A35F99CFB89}" presName="sibTrans" presStyleLbl="sibTrans2D1" presStyleIdx="3" presStyleCnt="5"/>
      <dgm:spPr/>
    </dgm:pt>
    <dgm:pt modelId="{19594B2D-6116-4277-A363-C2C12C5E6E2A}" type="pres">
      <dgm:prSet presAssocID="{F836F89C-27F5-4135-954E-E1787AD943D4}" presName="node" presStyleLbl="node1" presStyleIdx="4" presStyleCnt="5" custScaleX="141968" custScaleY="137383">
        <dgm:presLayoutVars>
          <dgm:bulletEnabled val="1"/>
        </dgm:presLayoutVars>
      </dgm:prSet>
      <dgm:spPr/>
    </dgm:pt>
    <dgm:pt modelId="{7B8F5660-F2FA-453F-ADFB-514915495B46}" type="pres">
      <dgm:prSet presAssocID="{F836F89C-27F5-4135-954E-E1787AD943D4}" presName="dummy" presStyleCnt="0"/>
      <dgm:spPr/>
    </dgm:pt>
    <dgm:pt modelId="{E62619B9-84A9-4CEF-ABA8-ADDFAD3B852F}" type="pres">
      <dgm:prSet presAssocID="{432ABAEC-D4E3-405A-BAD8-28D28BC776E8}" presName="sibTrans" presStyleLbl="sibTrans2D1" presStyleIdx="4" presStyleCnt="5"/>
      <dgm:spPr/>
    </dgm:pt>
  </dgm:ptLst>
  <dgm:cxnLst>
    <dgm:cxn modelId="{94804A16-1EBC-49B8-B150-430AC00A1E2B}" type="presOf" srcId="{432ABAEC-D4E3-405A-BAD8-28D28BC776E8}" destId="{E62619B9-84A9-4CEF-ABA8-ADDFAD3B852F}" srcOrd="0" destOrd="0" presId="urn:microsoft.com/office/officeart/2005/8/layout/radial6"/>
    <dgm:cxn modelId="{69BFCD39-DC33-46C2-AFDF-9E74B0EF5B61}" srcId="{22982B07-3180-4446-9996-F2D6530FEB7B}" destId="{3EE38D00-1E37-4536-8780-3B52836DFED3}" srcOrd="1" destOrd="0" parTransId="{B7DBF673-E0AE-4DBD-A38E-1B795ECCD828}" sibTransId="{75C5CA0A-F600-485F-95AC-BFCF5DCB1B2B}"/>
    <dgm:cxn modelId="{2332A83C-68DD-4563-8807-D43848B42725}" type="presOf" srcId="{03AAD8D5-B39C-4BB3-AFD8-EC5C49995A03}" destId="{080369EF-1227-4398-8D67-033E4BD25E14}" srcOrd="0" destOrd="0" presId="urn:microsoft.com/office/officeart/2005/8/layout/radial6"/>
    <dgm:cxn modelId="{4055593D-883F-44A9-A8C7-B9C3E242B141}" srcId="{22982B07-3180-4446-9996-F2D6530FEB7B}" destId="{B4615A53-E266-4938-B9F9-FF0DB678F755}" srcOrd="0" destOrd="0" parTransId="{996D8811-B748-4E2B-824B-DB4EA22CFFB1}" sibTransId="{A3759062-2DED-4B87-AC50-457EF1C81382}"/>
    <dgm:cxn modelId="{01734148-CC7E-46A3-908D-3174F4509489}" srcId="{E061B9CD-A746-425E-9BBF-F419B60426DD}" destId="{22982B07-3180-4446-9996-F2D6530FEB7B}" srcOrd="0" destOrd="0" parTransId="{FC9CBEA5-04CE-44B6-87E9-EE9A77965BBC}" sibTransId="{983C08D7-B86A-4A4D-B963-C168ECFF2EB5}"/>
    <dgm:cxn modelId="{426BFC4A-1436-4B0D-A4FE-B55622DD3573}" type="presOf" srcId="{B3DC5418-E0BB-4331-9C8D-713BE073E6AD}" destId="{E5ABD0C0-BE5B-4655-98B8-F948235D8D2A}" srcOrd="0" destOrd="0" presId="urn:microsoft.com/office/officeart/2005/8/layout/radial6"/>
    <dgm:cxn modelId="{954BDC6C-9422-42B4-8CDE-38B0D8A3BE0C}" type="presOf" srcId="{901639D4-6A0B-45B3-B290-1A35F99CFB89}" destId="{800801BB-CDB3-41F6-B3A4-D8BCF9875C9B}" srcOrd="0" destOrd="0" presId="urn:microsoft.com/office/officeart/2005/8/layout/radial6"/>
    <dgm:cxn modelId="{D0468072-1891-402E-AB52-B1E0043B20FE}" srcId="{22982B07-3180-4446-9996-F2D6530FEB7B}" destId="{03AAD8D5-B39C-4BB3-AFD8-EC5C49995A03}" srcOrd="3" destOrd="0" parTransId="{B07828B7-139C-4ED2-8B04-CA6DDDC3E278}" sibTransId="{901639D4-6A0B-45B3-B290-1A35F99CFB89}"/>
    <dgm:cxn modelId="{A015CD73-ED4B-44A9-86AB-F4897B6F1C5D}" type="presOf" srcId="{A3759062-2DED-4B87-AC50-457EF1C81382}" destId="{9293B662-E53D-43D2-824A-CEC4FA48E9A6}" srcOrd="0" destOrd="0" presId="urn:microsoft.com/office/officeart/2005/8/layout/radial6"/>
    <dgm:cxn modelId="{C6972B75-2892-4183-B36B-FD712A8EFF6B}" type="presOf" srcId="{3EE38D00-1E37-4536-8780-3B52836DFED3}" destId="{3D7B55CD-32E2-4FA2-9211-EB14063A94A9}" srcOrd="0" destOrd="0" presId="urn:microsoft.com/office/officeart/2005/8/layout/radial6"/>
    <dgm:cxn modelId="{CA35C089-ECDD-441E-BB15-16A91C44B6B4}" type="presOf" srcId="{0B8FB99C-E8CC-4D5F-B63E-7E84B7B88129}" destId="{087ACF0C-3439-41A2-A797-4DF7E6055AD1}" srcOrd="0" destOrd="0" presId="urn:microsoft.com/office/officeart/2005/8/layout/radial6"/>
    <dgm:cxn modelId="{B2DC358D-4E10-42CF-841F-79494DBAF647}" type="presOf" srcId="{B4615A53-E266-4938-B9F9-FF0DB678F755}" destId="{372D0217-4D9C-4B87-B085-D4D173FC338D}" srcOrd="0" destOrd="0" presId="urn:microsoft.com/office/officeart/2005/8/layout/radial6"/>
    <dgm:cxn modelId="{B00080AF-E33F-40D1-BBD4-31CFF1C19BCB}" type="presOf" srcId="{E061B9CD-A746-425E-9BBF-F419B60426DD}" destId="{FF6FA192-74EB-4320-BAC4-A7B95C374218}" srcOrd="0" destOrd="0" presId="urn:microsoft.com/office/officeart/2005/8/layout/radial6"/>
    <dgm:cxn modelId="{A944F9B8-58DA-4734-A5D6-177FEF2D54C6}" type="presOf" srcId="{22982B07-3180-4446-9996-F2D6530FEB7B}" destId="{5D0AFF1E-3014-4755-8C96-E7A1FFFB8030}" srcOrd="0" destOrd="0" presId="urn:microsoft.com/office/officeart/2005/8/layout/radial6"/>
    <dgm:cxn modelId="{4DC610BB-E064-499C-8B3E-7543E97E554D}" srcId="{22982B07-3180-4446-9996-F2D6530FEB7B}" destId="{0B8FB99C-E8CC-4D5F-B63E-7E84B7B88129}" srcOrd="2" destOrd="0" parTransId="{C8C18138-2E42-4849-8003-1DE875F29CAC}" sibTransId="{B3DC5418-E0BB-4331-9C8D-713BE073E6AD}"/>
    <dgm:cxn modelId="{CDBACED4-416A-4C02-992D-8429EF02B74A}" type="presOf" srcId="{F836F89C-27F5-4135-954E-E1787AD943D4}" destId="{19594B2D-6116-4277-A363-C2C12C5E6E2A}" srcOrd="0" destOrd="0" presId="urn:microsoft.com/office/officeart/2005/8/layout/radial6"/>
    <dgm:cxn modelId="{A64808EF-C869-4CC0-8DE0-112E379B8C42}" srcId="{22982B07-3180-4446-9996-F2D6530FEB7B}" destId="{F836F89C-27F5-4135-954E-E1787AD943D4}" srcOrd="4" destOrd="0" parTransId="{B671D1F4-E477-482F-801C-341B40AFCCE3}" sibTransId="{432ABAEC-D4E3-405A-BAD8-28D28BC776E8}"/>
    <dgm:cxn modelId="{9D21BAFA-FD2D-4E58-8227-1776E2C19775}" type="presOf" srcId="{75C5CA0A-F600-485F-95AC-BFCF5DCB1B2B}" destId="{D801EB0A-86D4-4E13-8E8D-6AC871037CC8}" srcOrd="0" destOrd="0" presId="urn:microsoft.com/office/officeart/2005/8/layout/radial6"/>
    <dgm:cxn modelId="{E77B6E55-B84E-4731-90FF-FC167F34C084}" type="presParOf" srcId="{FF6FA192-74EB-4320-BAC4-A7B95C374218}" destId="{5D0AFF1E-3014-4755-8C96-E7A1FFFB8030}" srcOrd="0" destOrd="0" presId="urn:microsoft.com/office/officeart/2005/8/layout/radial6"/>
    <dgm:cxn modelId="{E454952E-664A-47AE-88DC-4C91FB28E3C7}" type="presParOf" srcId="{FF6FA192-74EB-4320-BAC4-A7B95C374218}" destId="{372D0217-4D9C-4B87-B085-D4D173FC338D}" srcOrd="1" destOrd="0" presId="urn:microsoft.com/office/officeart/2005/8/layout/radial6"/>
    <dgm:cxn modelId="{88302479-F10D-4E9C-91DA-7E0551A90002}" type="presParOf" srcId="{FF6FA192-74EB-4320-BAC4-A7B95C374218}" destId="{2DE6710C-A83E-411D-91CB-BF635AE01216}" srcOrd="2" destOrd="0" presId="urn:microsoft.com/office/officeart/2005/8/layout/radial6"/>
    <dgm:cxn modelId="{45D59F48-ADAC-420A-BC43-68635EC62B25}" type="presParOf" srcId="{FF6FA192-74EB-4320-BAC4-A7B95C374218}" destId="{9293B662-E53D-43D2-824A-CEC4FA48E9A6}" srcOrd="3" destOrd="0" presId="urn:microsoft.com/office/officeart/2005/8/layout/radial6"/>
    <dgm:cxn modelId="{306E80AE-95BA-42A8-9337-FB16ACFBDFAC}" type="presParOf" srcId="{FF6FA192-74EB-4320-BAC4-A7B95C374218}" destId="{3D7B55CD-32E2-4FA2-9211-EB14063A94A9}" srcOrd="4" destOrd="0" presId="urn:microsoft.com/office/officeart/2005/8/layout/radial6"/>
    <dgm:cxn modelId="{8D950071-56B7-4BB6-BACE-8E9A7C0B43E8}" type="presParOf" srcId="{FF6FA192-74EB-4320-BAC4-A7B95C374218}" destId="{67CEB377-432D-46EB-96D3-043987F6FCD0}" srcOrd="5" destOrd="0" presId="urn:microsoft.com/office/officeart/2005/8/layout/radial6"/>
    <dgm:cxn modelId="{45C84AEF-5148-4E96-A0A9-4D59AED67AB7}" type="presParOf" srcId="{FF6FA192-74EB-4320-BAC4-A7B95C374218}" destId="{D801EB0A-86D4-4E13-8E8D-6AC871037CC8}" srcOrd="6" destOrd="0" presId="urn:microsoft.com/office/officeart/2005/8/layout/radial6"/>
    <dgm:cxn modelId="{F977FEEA-4EEC-4A5A-A009-A18899DBD365}" type="presParOf" srcId="{FF6FA192-74EB-4320-BAC4-A7B95C374218}" destId="{087ACF0C-3439-41A2-A797-4DF7E6055AD1}" srcOrd="7" destOrd="0" presId="urn:microsoft.com/office/officeart/2005/8/layout/radial6"/>
    <dgm:cxn modelId="{58A70602-ECE1-4EB9-BA7A-AA7220184586}" type="presParOf" srcId="{FF6FA192-74EB-4320-BAC4-A7B95C374218}" destId="{4B6A44B0-57AC-45E8-8006-717F9C50DA6C}" srcOrd="8" destOrd="0" presId="urn:microsoft.com/office/officeart/2005/8/layout/radial6"/>
    <dgm:cxn modelId="{109CF0DB-B83F-4BEC-8C43-97BB5CDC4B59}" type="presParOf" srcId="{FF6FA192-74EB-4320-BAC4-A7B95C374218}" destId="{E5ABD0C0-BE5B-4655-98B8-F948235D8D2A}" srcOrd="9" destOrd="0" presId="urn:microsoft.com/office/officeart/2005/8/layout/radial6"/>
    <dgm:cxn modelId="{922E87F6-FBEB-4EFB-BFB2-4BA8152B498B}" type="presParOf" srcId="{FF6FA192-74EB-4320-BAC4-A7B95C374218}" destId="{080369EF-1227-4398-8D67-033E4BD25E14}" srcOrd="10" destOrd="0" presId="urn:microsoft.com/office/officeart/2005/8/layout/radial6"/>
    <dgm:cxn modelId="{362BB33C-353C-436F-8DBD-82AFBE5093A2}" type="presParOf" srcId="{FF6FA192-74EB-4320-BAC4-A7B95C374218}" destId="{199DD48C-D4E7-46C1-A047-6F30F1E6B68E}" srcOrd="11" destOrd="0" presId="urn:microsoft.com/office/officeart/2005/8/layout/radial6"/>
    <dgm:cxn modelId="{CDD80A81-E49E-437D-B4AE-284202BCE422}" type="presParOf" srcId="{FF6FA192-74EB-4320-BAC4-A7B95C374218}" destId="{800801BB-CDB3-41F6-B3A4-D8BCF9875C9B}" srcOrd="12" destOrd="0" presId="urn:microsoft.com/office/officeart/2005/8/layout/radial6"/>
    <dgm:cxn modelId="{1E8D94A8-22E0-4443-88B3-5330D1F72451}" type="presParOf" srcId="{FF6FA192-74EB-4320-BAC4-A7B95C374218}" destId="{19594B2D-6116-4277-A363-C2C12C5E6E2A}" srcOrd="13" destOrd="0" presId="urn:microsoft.com/office/officeart/2005/8/layout/radial6"/>
    <dgm:cxn modelId="{15E33864-FC93-43C5-9676-088ECC42B7EB}" type="presParOf" srcId="{FF6FA192-74EB-4320-BAC4-A7B95C374218}" destId="{7B8F5660-F2FA-453F-ADFB-514915495B46}" srcOrd="14" destOrd="0" presId="urn:microsoft.com/office/officeart/2005/8/layout/radial6"/>
    <dgm:cxn modelId="{A7B31D59-3C80-41D7-AA37-FF6C587DD673}" type="presParOf" srcId="{FF6FA192-74EB-4320-BAC4-A7B95C374218}" destId="{E62619B9-84A9-4CEF-ABA8-ADDFAD3B852F}"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56939E-EC71-4089-819D-DBC97C2425A1}"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IN"/>
        </a:p>
      </dgm:t>
    </dgm:pt>
    <dgm:pt modelId="{25269C6D-A518-4E2B-82C9-1D26AE50D1DF}">
      <dgm:prSet phldrT="[Text]" custT="1"/>
      <dgm:spPr>
        <a:solidFill>
          <a:srgbClr val="FF9900">
            <a:alpha val="50000"/>
          </a:srgbClr>
        </a:solidFill>
      </dgm:spPr>
      <dgm:t>
        <a:bodyPr/>
        <a:lstStyle/>
        <a:p>
          <a:r>
            <a:rPr lang="en-IN" sz="2200" dirty="0">
              <a:latin typeface="Calibri (Body)"/>
            </a:rPr>
            <a:t>Mobile Device Risks</a:t>
          </a:r>
        </a:p>
      </dgm:t>
    </dgm:pt>
    <dgm:pt modelId="{375D05F4-6F3C-4BF2-BAE8-9D920259D12F}" type="parTrans" cxnId="{AC16932A-211F-4B2C-806B-F8458F94D2AF}">
      <dgm:prSet/>
      <dgm:spPr/>
      <dgm:t>
        <a:bodyPr/>
        <a:lstStyle/>
        <a:p>
          <a:endParaRPr lang="en-IN"/>
        </a:p>
      </dgm:t>
    </dgm:pt>
    <dgm:pt modelId="{923B4A93-A803-413A-B50D-B6F6A37ABAE5}" type="sibTrans" cxnId="{AC16932A-211F-4B2C-806B-F8458F94D2AF}">
      <dgm:prSet/>
      <dgm:spPr/>
      <dgm:t>
        <a:bodyPr/>
        <a:lstStyle/>
        <a:p>
          <a:endParaRPr lang="en-IN"/>
        </a:p>
      </dgm:t>
    </dgm:pt>
    <dgm:pt modelId="{0200C29F-32DF-4532-911D-88062A480938}">
      <dgm:prSet phldrT="[Text]" custT="1"/>
      <dgm:spPr>
        <a:solidFill>
          <a:srgbClr val="33CCCC">
            <a:alpha val="49804"/>
          </a:srgbClr>
        </a:solidFill>
      </dgm:spPr>
      <dgm:t>
        <a:bodyPr/>
        <a:lstStyle/>
        <a:p>
          <a:r>
            <a:rPr lang="en-IN" sz="2000" dirty="0">
              <a:latin typeface="Calibri (Body)"/>
            </a:rPr>
            <a:t>Physical</a:t>
          </a:r>
        </a:p>
        <a:p>
          <a:r>
            <a:rPr lang="en-IN" sz="2000" dirty="0">
              <a:latin typeface="Calibri (Body)"/>
            </a:rPr>
            <a:t>security</a:t>
          </a:r>
        </a:p>
      </dgm:t>
    </dgm:pt>
    <dgm:pt modelId="{13D0C39E-9105-47C7-B8ED-CEDF39B6A432}" type="parTrans" cxnId="{3E7B6F90-D164-4FA2-859E-431F1A660B0F}">
      <dgm:prSet/>
      <dgm:spPr/>
      <dgm:t>
        <a:bodyPr/>
        <a:lstStyle/>
        <a:p>
          <a:endParaRPr lang="en-IN"/>
        </a:p>
      </dgm:t>
    </dgm:pt>
    <dgm:pt modelId="{D51659FF-68B6-4255-9030-6DCE80D0D314}" type="sibTrans" cxnId="{3E7B6F90-D164-4FA2-859E-431F1A660B0F}">
      <dgm:prSet/>
      <dgm:spPr/>
      <dgm:t>
        <a:bodyPr/>
        <a:lstStyle/>
        <a:p>
          <a:endParaRPr lang="en-IN"/>
        </a:p>
      </dgm:t>
    </dgm:pt>
    <dgm:pt modelId="{641B6CE2-967B-4B90-AC63-559555C91D72}">
      <dgm:prSet phldrT="[Text]" custT="1"/>
      <dgm:spPr>
        <a:solidFill>
          <a:srgbClr val="00B0F0">
            <a:alpha val="50000"/>
          </a:srgbClr>
        </a:solidFill>
      </dgm:spPr>
      <dgm:t>
        <a:bodyPr/>
        <a:lstStyle/>
        <a:p>
          <a:r>
            <a:rPr lang="en-IN" sz="2000" dirty="0">
              <a:latin typeface="Calibri (Body)"/>
            </a:rPr>
            <a:t>Bluetooth</a:t>
          </a:r>
        </a:p>
        <a:p>
          <a:r>
            <a:rPr lang="en-IN" sz="2000" dirty="0">
              <a:latin typeface="Calibri (Body)"/>
            </a:rPr>
            <a:t>attacks</a:t>
          </a:r>
        </a:p>
      </dgm:t>
    </dgm:pt>
    <dgm:pt modelId="{AD5E2CD3-65A8-4E9E-AF16-835B80015F15}" type="parTrans" cxnId="{A48BA7EA-9C57-4044-B7B3-258F9BFC8D28}">
      <dgm:prSet/>
      <dgm:spPr/>
      <dgm:t>
        <a:bodyPr/>
        <a:lstStyle/>
        <a:p>
          <a:endParaRPr lang="en-IN"/>
        </a:p>
      </dgm:t>
    </dgm:pt>
    <dgm:pt modelId="{F4796019-1C6B-4BA4-86E3-D62278A6FF5D}" type="sibTrans" cxnId="{A48BA7EA-9C57-4044-B7B3-258F9BFC8D28}">
      <dgm:prSet/>
      <dgm:spPr/>
      <dgm:t>
        <a:bodyPr/>
        <a:lstStyle/>
        <a:p>
          <a:endParaRPr lang="en-IN"/>
        </a:p>
      </dgm:t>
    </dgm:pt>
    <dgm:pt modelId="{2C1AB955-AAA8-44A9-9511-19068EB83FBA}">
      <dgm:prSet phldrT="[Text]" custT="1"/>
      <dgm:spPr>
        <a:solidFill>
          <a:srgbClr val="00B0F0">
            <a:alpha val="50000"/>
          </a:srgbClr>
        </a:solidFill>
      </dgm:spPr>
      <dgm:t>
        <a:bodyPr/>
        <a:lstStyle/>
        <a:p>
          <a:r>
            <a:rPr lang="en-IN" sz="2000" dirty="0">
              <a:latin typeface="Calibri (Body)"/>
            </a:rPr>
            <a:t>Malware on rise</a:t>
          </a:r>
        </a:p>
      </dgm:t>
    </dgm:pt>
    <dgm:pt modelId="{7AFF427B-C0D4-45C7-87DF-FBE0B2E4A25E}" type="parTrans" cxnId="{5CCCAD6C-50BC-4F3F-AD78-5B69A13483B8}">
      <dgm:prSet/>
      <dgm:spPr/>
      <dgm:t>
        <a:bodyPr/>
        <a:lstStyle/>
        <a:p>
          <a:endParaRPr lang="en-IN"/>
        </a:p>
      </dgm:t>
    </dgm:pt>
    <dgm:pt modelId="{4A3764E3-D070-499A-9C77-2770FFC01851}" type="sibTrans" cxnId="{5CCCAD6C-50BC-4F3F-AD78-5B69A13483B8}">
      <dgm:prSet/>
      <dgm:spPr/>
      <dgm:t>
        <a:bodyPr/>
        <a:lstStyle/>
        <a:p>
          <a:endParaRPr lang="en-IN"/>
        </a:p>
      </dgm:t>
    </dgm:pt>
    <dgm:pt modelId="{B06F1C6F-06DE-41FC-95D0-CAEF9BF166CA}">
      <dgm:prSet phldrT="[Text]" custT="1"/>
      <dgm:spPr>
        <a:solidFill>
          <a:srgbClr val="00B0F0">
            <a:alpha val="50000"/>
          </a:srgbClr>
        </a:solidFill>
      </dgm:spPr>
      <dgm:t>
        <a:bodyPr/>
        <a:lstStyle/>
        <a:p>
          <a:r>
            <a:rPr lang="en-IN" sz="2000" dirty="0">
              <a:latin typeface="Calibri (Body)"/>
            </a:rPr>
            <a:t>Serious</a:t>
          </a:r>
        </a:p>
        <a:p>
          <a:r>
            <a:rPr lang="en-IN" sz="2000" dirty="0">
              <a:latin typeface="Calibri (Body)"/>
            </a:rPr>
            <a:t>threats in</a:t>
          </a:r>
        </a:p>
        <a:p>
          <a:r>
            <a:rPr lang="en-IN" sz="2000" dirty="0">
              <a:latin typeface="Calibri (Body)"/>
            </a:rPr>
            <a:t>new</a:t>
          </a:r>
        </a:p>
        <a:p>
          <a:r>
            <a:rPr lang="en-IN" sz="2000" dirty="0">
              <a:latin typeface="Calibri (Body)"/>
            </a:rPr>
            <a:t>features</a:t>
          </a:r>
        </a:p>
      </dgm:t>
    </dgm:pt>
    <dgm:pt modelId="{9A91D467-7C58-42C6-9F4B-6623302D488C}" type="parTrans" cxnId="{C6363F98-5DB5-40C5-BCA0-A477796713D0}">
      <dgm:prSet/>
      <dgm:spPr/>
      <dgm:t>
        <a:bodyPr/>
        <a:lstStyle/>
        <a:p>
          <a:endParaRPr lang="en-IN"/>
        </a:p>
      </dgm:t>
    </dgm:pt>
    <dgm:pt modelId="{8D4662A1-5793-4D6E-8EC3-4E73D481026E}" type="sibTrans" cxnId="{C6363F98-5DB5-40C5-BCA0-A477796713D0}">
      <dgm:prSet/>
      <dgm:spPr/>
      <dgm:t>
        <a:bodyPr/>
        <a:lstStyle/>
        <a:p>
          <a:endParaRPr lang="en-IN"/>
        </a:p>
      </dgm:t>
    </dgm:pt>
    <dgm:pt modelId="{9ACF82A3-8AB9-4649-A1FC-D33A217C0940}">
      <dgm:prSet phldrT="[Text]" custT="1"/>
      <dgm:spPr>
        <a:solidFill>
          <a:srgbClr val="00B0F0">
            <a:alpha val="50000"/>
          </a:srgbClr>
        </a:solidFill>
      </dgm:spPr>
      <dgm:t>
        <a:bodyPr/>
        <a:lstStyle/>
        <a:p>
          <a:r>
            <a:rPr lang="en-IN" sz="2000" dirty="0">
              <a:latin typeface="Calibri (Body)"/>
            </a:rPr>
            <a:t>Mobile</a:t>
          </a:r>
        </a:p>
        <a:p>
          <a:r>
            <a:rPr lang="en-IN" sz="2000" dirty="0">
              <a:latin typeface="Calibri (Body)"/>
            </a:rPr>
            <a:t>device</a:t>
          </a:r>
        </a:p>
        <a:p>
          <a:r>
            <a:rPr lang="en-IN" sz="2000" dirty="0">
              <a:latin typeface="Calibri (Body)"/>
            </a:rPr>
            <a:t>coding</a:t>
          </a:r>
        </a:p>
        <a:p>
          <a:r>
            <a:rPr lang="en-IN" sz="2000" dirty="0">
              <a:latin typeface="Calibri (Body)"/>
            </a:rPr>
            <a:t>issues</a:t>
          </a:r>
        </a:p>
      </dgm:t>
    </dgm:pt>
    <dgm:pt modelId="{325B84CA-9FC0-4592-9A7C-CCBFAAF41A55}" type="parTrans" cxnId="{C1F43EB7-4176-42D0-BFA3-A4FEAF6CE6D2}">
      <dgm:prSet/>
      <dgm:spPr/>
      <dgm:t>
        <a:bodyPr/>
        <a:lstStyle/>
        <a:p>
          <a:endParaRPr lang="en-IN"/>
        </a:p>
      </dgm:t>
    </dgm:pt>
    <dgm:pt modelId="{59900390-E6E9-4F94-800F-639D45C4979A}" type="sibTrans" cxnId="{C1F43EB7-4176-42D0-BFA3-A4FEAF6CE6D2}">
      <dgm:prSet/>
      <dgm:spPr/>
      <dgm:t>
        <a:bodyPr/>
        <a:lstStyle/>
        <a:p>
          <a:endParaRPr lang="en-IN"/>
        </a:p>
      </dgm:t>
    </dgm:pt>
    <dgm:pt modelId="{D62C751D-E6AE-4EE1-83DF-0308D0C557F2}">
      <dgm:prSet phldrT="[Text]"/>
      <dgm:spPr>
        <a:solidFill>
          <a:srgbClr val="92D050">
            <a:alpha val="50000"/>
          </a:srgbClr>
        </a:solidFill>
      </dgm:spPr>
      <dgm:t>
        <a:bodyPr/>
        <a:lstStyle/>
        <a:p>
          <a:r>
            <a:rPr lang="en-IN" dirty="0">
              <a:latin typeface="Calibri (Body)"/>
            </a:rPr>
            <a:t>Multiple</a:t>
          </a:r>
        </a:p>
        <a:p>
          <a:r>
            <a:rPr lang="en-IN" dirty="0">
              <a:latin typeface="Calibri (Body)"/>
            </a:rPr>
            <a:t>user</a:t>
          </a:r>
        </a:p>
        <a:p>
          <a:r>
            <a:rPr lang="en-IN" dirty="0">
              <a:latin typeface="Calibri (Body)"/>
            </a:rPr>
            <a:t>logging</a:t>
          </a:r>
        </a:p>
      </dgm:t>
    </dgm:pt>
    <dgm:pt modelId="{20D21E23-75DA-4D76-AE57-E77E0E5095BE}" type="parTrans" cxnId="{D793BF3E-D136-47FC-B308-0EE249AD2EB6}">
      <dgm:prSet/>
      <dgm:spPr/>
      <dgm:t>
        <a:bodyPr/>
        <a:lstStyle/>
        <a:p>
          <a:endParaRPr lang="en-IN"/>
        </a:p>
      </dgm:t>
    </dgm:pt>
    <dgm:pt modelId="{2C2EABE5-1C42-40A1-B0E8-E0BAB0A66E81}" type="sibTrans" cxnId="{D793BF3E-D136-47FC-B308-0EE249AD2EB6}">
      <dgm:prSet/>
      <dgm:spPr/>
      <dgm:t>
        <a:bodyPr/>
        <a:lstStyle/>
        <a:p>
          <a:endParaRPr lang="en-IN"/>
        </a:p>
      </dgm:t>
    </dgm:pt>
    <dgm:pt modelId="{0B4CD4ED-6774-4D54-B49A-270F8D4997C5}">
      <dgm:prSet phldrT="[Text]"/>
      <dgm:spPr>
        <a:solidFill>
          <a:srgbClr val="92D050">
            <a:alpha val="50000"/>
          </a:srgbClr>
        </a:solidFill>
      </dgm:spPr>
      <dgm:t>
        <a:bodyPr/>
        <a:lstStyle/>
        <a:p>
          <a:r>
            <a:rPr lang="en-IN" dirty="0">
              <a:latin typeface="Calibri (Body)"/>
            </a:rPr>
            <a:t>Secure</a:t>
          </a:r>
        </a:p>
        <a:p>
          <a:r>
            <a:rPr lang="en-IN" dirty="0">
              <a:latin typeface="Calibri (Body)"/>
            </a:rPr>
            <a:t>data</a:t>
          </a:r>
        </a:p>
        <a:p>
          <a:r>
            <a:rPr lang="en-IN" dirty="0">
              <a:latin typeface="Calibri (Body)"/>
            </a:rPr>
            <a:t>storage</a:t>
          </a:r>
        </a:p>
      </dgm:t>
    </dgm:pt>
    <dgm:pt modelId="{0E1D9A7A-6E7A-4A97-9D42-95B09974B59A}" type="parTrans" cxnId="{1B087811-7269-433E-9F80-7A1EBB6065F2}">
      <dgm:prSet/>
      <dgm:spPr/>
      <dgm:t>
        <a:bodyPr/>
        <a:lstStyle/>
        <a:p>
          <a:endParaRPr lang="en-IN"/>
        </a:p>
      </dgm:t>
    </dgm:pt>
    <dgm:pt modelId="{E289F77A-C5D5-4DE1-A7B1-639F849B20D9}" type="sibTrans" cxnId="{1B087811-7269-433E-9F80-7A1EBB6065F2}">
      <dgm:prSet/>
      <dgm:spPr/>
      <dgm:t>
        <a:bodyPr/>
        <a:lstStyle/>
        <a:p>
          <a:endParaRPr lang="en-IN"/>
        </a:p>
      </dgm:t>
    </dgm:pt>
    <dgm:pt modelId="{118248E0-1C0D-4134-8987-A8D492CEB1C6}">
      <dgm:prSet phldrT="[Text]" custT="1"/>
      <dgm:spPr>
        <a:solidFill>
          <a:srgbClr val="92D050">
            <a:alpha val="50000"/>
          </a:srgbClr>
        </a:solidFill>
      </dgm:spPr>
      <dgm:t>
        <a:bodyPr/>
        <a:lstStyle/>
        <a:p>
          <a:r>
            <a:rPr lang="en-IN" sz="2000" dirty="0">
              <a:latin typeface="Calibri (Body)"/>
            </a:rPr>
            <a:t>Mobile</a:t>
          </a:r>
        </a:p>
        <a:p>
          <a:r>
            <a:rPr lang="en-IN" sz="2000" dirty="0">
              <a:latin typeface="Calibri (Body)"/>
            </a:rPr>
            <a:t>browsing</a:t>
          </a:r>
        </a:p>
      </dgm:t>
    </dgm:pt>
    <dgm:pt modelId="{E14C208D-664C-49BB-AA0F-C53D948DE7FD}" type="parTrans" cxnId="{39D0688F-4E88-44D7-9B03-99BC4FE7A743}">
      <dgm:prSet/>
      <dgm:spPr/>
      <dgm:t>
        <a:bodyPr/>
        <a:lstStyle/>
        <a:p>
          <a:endParaRPr lang="en-IN"/>
        </a:p>
      </dgm:t>
    </dgm:pt>
    <dgm:pt modelId="{CD83AD84-E6B4-47E7-8A22-A332C30B5D16}" type="sibTrans" cxnId="{39D0688F-4E88-44D7-9B03-99BC4FE7A743}">
      <dgm:prSet/>
      <dgm:spPr/>
      <dgm:t>
        <a:bodyPr/>
        <a:lstStyle/>
        <a:p>
          <a:endParaRPr lang="en-IN"/>
        </a:p>
      </dgm:t>
    </dgm:pt>
    <dgm:pt modelId="{239588A4-BAF2-4A41-8D3D-342A337B0469}">
      <dgm:prSet phldrT="[Text]" custT="1"/>
      <dgm:spPr>
        <a:solidFill>
          <a:srgbClr val="92D050">
            <a:alpha val="50000"/>
          </a:srgbClr>
        </a:solidFill>
      </dgm:spPr>
      <dgm:t>
        <a:bodyPr/>
        <a:lstStyle/>
        <a:p>
          <a:endParaRPr lang="en-IN" sz="2000" dirty="0">
            <a:latin typeface="Calibri (Body)"/>
          </a:endParaRPr>
        </a:p>
        <a:p>
          <a:r>
            <a:rPr lang="en-IN" sz="2000" dirty="0">
              <a:latin typeface="Calibri (Body)"/>
            </a:rPr>
            <a:t>Application</a:t>
          </a:r>
        </a:p>
        <a:p>
          <a:r>
            <a:rPr lang="en-IN" sz="2000" dirty="0">
              <a:latin typeface="Calibri (Body)"/>
            </a:rPr>
            <a:t>isolation</a:t>
          </a:r>
        </a:p>
      </dgm:t>
    </dgm:pt>
    <dgm:pt modelId="{04189AA2-EA3A-4846-9BAC-8E7AE2A44FB6}" type="parTrans" cxnId="{A341C562-6DE0-4BEE-9C86-C6D9B914D4C0}">
      <dgm:prSet/>
      <dgm:spPr/>
      <dgm:t>
        <a:bodyPr/>
        <a:lstStyle/>
        <a:p>
          <a:endParaRPr lang="en-IN"/>
        </a:p>
      </dgm:t>
    </dgm:pt>
    <dgm:pt modelId="{9CE13642-406F-4CB9-805F-01FB840DCC23}" type="sibTrans" cxnId="{A341C562-6DE0-4BEE-9C86-C6D9B914D4C0}">
      <dgm:prSet/>
      <dgm:spPr/>
      <dgm:t>
        <a:bodyPr/>
        <a:lstStyle/>
        <a:p>
          <a:endParaRPr lang="en-IN"/>
        </a:p>
      </dgm:t>
    </dgm:pt>
    <dgm:pt modelId="{B0692BFB-4378-4902-A934-437D561B6B2D}">
      <dgm:prSet phldrT="[Text]" custT="1"/>
      <dgm:spPr>
        <a:solidFill>
          <a:srgbClr val="00FFFF">
            <a:alpha val="49804"/>
          </a:srgbClr>
        </a:solidFill>
      </dgm:spPr>
      <dgm:t>
        <a:bodyPr/>
        <a:lstStyle/>
        <a:p>
          <a:r>
            <a:rPr lang="en-IN" sz="2000" dirty="0">
              <a:latin typeface="Calibri (Body)"/>
            </a:rPr>
            <a:t>System</a:t>
          </a:r>
        </a:p>
        <a:p>
          <a:r>
            <a:rPr lang="en-IN" sz="2000" dirty="0">
              <a:latin typeface="Calibri (Body)"/>
            </a:rPr>
            <a:t>updates</a:t>
          </a:r>
        </a:p>
      </dgm:t>
    </dgm:pt>
    <dgm:pt modelId="{9346528E-4E52-442D-B4A4-6FE9667D0FF5}" type="parTrans" cxnId="{3DC9CB9B-7D93-4E09-A495-8BF3AFC59D8E}">
      <dgm:prSet/>
      <dgm:spPr/>
      <dgm:t>
        <a:bodyPr/>
        <a:lstStyle/>
        <a:p>
          <a:endParaRPr lang="en-IN"/>
        </a:p>
      </dgm:t>
    </dgm:pt>
    <dgm:pt modelId="{4BE181BE-7AB6-4EF0-BEB3-EAC83F857762}" type="sibTrans" cxnId="{3DC9CB9B-7D93-4E09-A495-8BF3AFC59D8E}">
      <dgm:prSet/>
      <dgm:spPr/>
      <dgm:t>
        <a:bodyPr/>
        <a:lstStyle/>
        <a:p>
          <a:endParaRPr lang="en-IN"/>
        </a:p>
      </dgm:t>
    </dgm:pt>
    <dgm:pt modelId="{A775018F-CC41-4292-B24F-AE0C84C72317}" type="pres">
      <dgm:prSet presAssocID="{C056939E-EC71-4089-819D-DBC97C2425A1}" presName="composite" presStyleCnt="0">
        <dgm:presLayoutVars>
          <dgm:chMax val="1"/>
          <dgm:dir/>
          <dgm:resizeHandles val="exact"/>
        </dgm:presLayoutVars>
      </dgm:prSet>
      <dgm:spPr/>
    </dgm:pt>
    <dgm:pt modelId="{37C9DB55-37DD-4FF2-A950-0C83761DC845}" type="pres">
      <dgm:prSet presAssocID="{C056939E-EC71-4089-819D-DBC97C2425A1}" presName="radial" presStyleCnt="0">
        <dgm:presLayoutVars>
          <dgm:animLvl val="ctr"/>
        </dgm:presLayoutVars>
      </dgm:prSet>
      <dgm:spPr/>
    </dgm:pt>
    <dgm:pt modelId="{15F171A5-CBF4-474B-A865-84EB6B26510B}" type="pres">
      <dgm:prSet presAssocID="{25269C6D-A518-4E2B-82C9-1D26AE50D1DF}" presName="centerShape" presStyleLbl="vennNode1" presStyleIdx="0" presStyleCnt="11" custLinFactNeighborX="111" custLinFactNeighborY="7459"/>
      <dgm:spPr/>
    </dgm:pt>
    <dgm:pt modelId="{BFFFF682-7703-4179-AF00-9F00AEFA88E4}" type="pres">
      <dgm:prSet presAssocID="{0200C29F-32DF-4532-911D-88062A480938}" presName="node" presStyleLbl="vennNode1" presStyleIdx="1" presStyleCnt="11" custScaleY="99350" custRadScaleRad="82114" custRadScaleInc="10822">
        <dgm:presLayoutVars>
          <dgm:bulletEnabled val="1"/>
        </dgm:presLayoutVars>
      </dgm:prSet>
      <dgm:spPr/>
    </dgm:pt>
    <dgm:pt modelId="{62F5A457-B87D-4422-9AAD-D5A632872813}" type="pres">
      <dgm:prSet presAssocID="{D62C751D-E6AE-4EE1-83DF-0308D0C557F2}" presName="node" presStyleLbl="vennNode1" presStyleIdx="2" presStyleCnt="11" custRadScaleRad="96507" custRadScaleInc="-222">
        <dgm:presLayoutVars>
          <dgm:bulletEnabled val="1"/>
        </dgm:presLayoutVars>
      </dgm:prSet>
      <dgm:spPr/>
    </dgm:pt>
    <dgm:pt modelId="{441B2390-24EA-4F23-8598-443B580F29E7}" type="pres">
      <dgm:prSet presAssocID="{0B4CD4ED-6774-4D54-B49A-270F8D4997C5}" presName="node" presStyleLbl="vennNode1" presStyleIdx="3" presStyleCnt="11">
        <dgm:presLayoutVars>
          <dgm:bulletEnabled val="1"/>
        </dgm:presLayoutVars>
      </dgm:prSet>
      <dgm:spPr/>
    </dgm:pt>
    <dgm:pt modelId="{A6E3E33A-3F91-45CD-ADC4-84EE2CECB6E9}" type="pres">
      <dgm:prSet presAssocID="{118248E0-1C0D-4134-8987-A8D492CEB1C6}" presName="node" presStyleLbl="vennNode1" presStyleIdx="4" presStyleCnt="11">
        <dgm:presLayoutVars>
          <dgm:bulletEnabled val="1"/>
        </dgm:presLayoutVars>
      </dgm:prSet>
      <dgm:spPr/>
    </dgm:pt>
    <dgm:pt modelId="{4DD38818-D5E8-4DD7-945E-64D3E920B95F}" type="pres">
      <dgm:prSet presAssocID="{239588A4-BAF2-4A41-8D3D-342A337B0469}" presName="node" presStyleLbl="vennNode1" presStyleIdx="5" presStyleCnt="11" custRadScaleRad="104848" custRadScaleInc="-4770">
        <dgm:presLayoutVars>
          <dgm:bulletEnabled val="1"/>
        </dgm:presLayoutVars>
      </dgm:prSet>
      <dgm:spPr/>
    </dgm:pt>
    <dgm:pt modelId="{017E5430-8907-44CA-9886-C4A053ECDA87}" type="pres">
      <dgm:prSet presAssocID="{B0692BFB-4378-4902-A934-437D561B6B2D}" presName="node" presStyleLbl="vennNode1" presStyleIdx="6" presStyleCnt="11">
        <dgm:presLayoutVars>
          <dgm:bulletEnabled val="1"/>
        </dgm:presLayoutVars>
      </dgm:prSet>
      <dgm:spPr/>
    </dgm:pt>
    <dgm:pt modelId="{69F3C5C0-8354-4C1D-B8B9-6631F5A4AC58}" type="pres">
      <dgm:prSet presAssocID="{9ACF82A3-8AB9-4649-A1FC-D33A217C0940}" presName="node" presStyleLbl="vennNode1" presStyleIdx="7" presStyleCnt="11">
        <dgm:presLayoutVars>
          <dgm:bulletEnabled val="1"/>
        </dgm:presLayoutVars>
      </dgm:prSet>
      <dgm:spPr/>
    </dgm:pt>
    <dgm:pt modelId="{E0C5C4D6-C581-440D-9F82-EFA9096EF13D}" type="pres">
      <dgm:prSet presAssocID="{641B6CE2-967B-4B90-AC63-559555C91D72}" presName="node" presStyleLbl="vennNode1" presStyleIdx="8" presStyleCnt="11">
        <dgm:presLayoutVars>
          <dgm:bulletEnabled val="1"/>
        </dgm:presLayoutVars>
      </dgm:prSet>
      <dgm:spPr/>
    </dgm:pt>
    <dgm:pt modelId="{761D049B-2ED4-4325-8372-0602EA61076F}" type="pres">
      <dgm:prSet presAssocID="{2C1AB955-AAA8-44A9-9511-19068EB83FBA}" presName="node" presStyleLbl="vennNode1" presStyleIdx="9" presStyleCnt="11">
        <dgm:presLayoutVars>
          <dgm:bulletEnabled val="1"/>
        </dgm:presLayoutVars>
      </dgm:prSet>
      <dgm:spPr/>
    </dgm:pt>
    <dgm:pt modelId="{642F4A3A-DF8E-4F6C-9C10-C60C494879C4}" type="pres">
      <dgm:prSet presAssocID="{B06F1C6F-06DE-41FC-95D0-CAEF9BF166CA}" presName="node" presStyleLbl="vennNode1" presStyleIdx="10" presStyleCnt="11">
        <dgm:presLayoutVars>
          <dgm:bulletEnabled val="1"/>
        </dgm:presLayoutVars>
      </dgm:prSet>
      <dgm:spPr/>
    </dgm:pt>
  </dgm:ptLst>
  <dgm:cxnLst>
    <dgm:cxn modelId="{FE3A6D02-5D3B-40DC-8AC2-96A0B0D5CEC1}" type="presOf" srcId="{C056939E-EC71-4089-819D-DBC97C2425A1}" destId="{A775018F-CC41-4292-B24F-AE0C84C72317}" srcOrd="0" destOrd="0" presId="urn:microsoft.com/office/officeart/2005/8/layout/radial3"/>
    <dgm:cxn modelId="{602F8A02-9233-4FC9-900E-7F843606A2FC}" type="presOf" srcId="{239588A4-BAF2-4A41-8D3D-342A337B0469}" destId="{4DD38818-D5E8-4DD7-945E-64D3E920B95F}" srcOrd="0" destOrd="0" presId="urn:microsoft.com/office/officeart/2005/8/layout/radial3"/>
    <dgm:cxn modelId="{43543503-B610-41E1-9BDE-227BDB3FB832}" type="presOf" srcId="{0B4CD4ED-6774-4D54-B49A-270F8D4997C5}" destId="{441B2390-24EA-4F23-8598-443B580F29E7}" srcOrd="0" destOrd="0" presId="urn:microsoft.com/office/officeart/2005/8/layout/radial3"/>
    <dgm:cxn modelId="{1B087811-7269-433E-9F80-7A1EBB6065F2}" srcId="{25269C6D-A518-4E2B-82C9-1D26AE50D1DF}" destId="{0B4CD4ED-6774-4D54-B49A-270F8D4997C5}" srcOrd="2" destOrd="0" parTransId="{0E1D9A7A-6E7A-4A97-9D42-95B09974B59A}" sibTransId="{E289F77A-C5D5-4DE1-A7B1-639F849B20D9}"/>
    <dgm:cxn modelId="{36BEF814-C95C-474F-B5E4-68A07B897A81}" type="presOf" srcId="{118248E0-1C0D-4134-8987-A8D492CEB1C6}" destId="{A6E3E33A-3F91-45CD-ADC4-84EE2CECB6E9}" srcOrd="0" destOrd="0" presId="urn:microsoft.com/office/officeart/2005/8/layout/radial3"/>
    <dgm:cxn modelId="{AC16932A-211F-4B2C-806B-F8458F94D2AF}" srcId="{C056939E-EC71-4089-819D-DBC97C2425A1}" destId="{25269C6D-A518-4E2B-82C9-1D26AE50D1DF}" srcOrd="0" destOrd="0" parTransId="{375D05F4-6F3C-4BF2-BAE8-9D920259D12F}" sibTransId="{923B4A93-A803-413A-B50D-B6F6A37ABAE5}"/>
    <dgm:cxn modelId="{C20E4E2F-036D-4E41-945B-7B73E218C80B}" type="presOf" srcId="{25269C6D-A518-4E2B-82C9-1D26AE50D1DF}" destId="{15F171A5-CBF4-474B-A865-84EB6B26510B}" srcOrd="0" destOrd="0" presId="urn:microsoft.com/office/officeart/2005/8/layout/radial3"/>
    <dgm:cxn modelId="{D793BF3E-D136-47FC-B308-0EE249AD2EB6}" srcId="{25269C6D-A518-4E2B-82C9-1D26AE50D1DF}" destId="{D62C751D-E6AE-4EE1-83DF-0308D0C557F2}" srcOrd="1" destOrd="0" parTransId="{20D21E23-75DA-4D76-AE57-E77E0E5095BE}" sibTransId="{2C2EABE5-1C42-40A1-B0E8-E0BAB0A66E81}"/>
    <dgm:cxn modelId="{A341C562-6DE0-4BEE-9C86-C6D9B914D4C0}" srcId="{25269C6D-A518-4E2B-82C9-1D26AE50D1DF}" destId="{239588A4-BAF2-4A41-8D3D-342A337B0469}" srcOrd="4" destOrd="0" parTransId="{04189AA2-EA3A-4846-9BAC-8E7AE2A44FB6}" sibTransId="{9CE13642-406F-4CB9-805F-01FB840DCC23}"/>
    <dgm:cxn modelId="{A358306C-378D-4047-98D8-7A8A5F6C11A7}" type="presOf" srcId="{9ACF82A3-8AB9-4649-A1FC-D33A217C0940}" destId="{69F3C5C0-8354-4C1D-B8B9-6631F5A4AC58}" srcOrd="0" destOrd="0" presId="urn:microsoft.com/office/officeart/2005/8/layout/radial3"/>
    <dgm:cxn modelId="{5CCCAD6C-50BC-4F3F-AD78-5B69A13483B8}" srcId="{25269C6D-A518-4E2B-82C9-1D26AE50D1DF}" destId="{2C1AB955-AAA8-44A9-9511-19068EB83FBA}" srcOrd="8" destOrd="0" parTransId="{7AFF427B-C0D4-45C7-87DF-FBE0B2E4A25E}" sibTransId="{4A3764E3-D070-499A-9C77-2770FFC01851}"/>
    <dgm:cxn modelId="{40EFEE7A-D7DB-4F4C-826F-AAF10CB407DD}" type="presOf" srcId="{B0692BFB-4378-4902-A934-437D561B6B2D}" destId="{017E5430-8907-44CA-9886-C4A053ECDA87}" srcOrd="0" destOrd="0" presId="urn:microsoft.com/office/officeart/2005/8/layout/radial3"/>
    <dgm:cxn modelId="{A4151D7D-3525-446C-B37F-853F354B402A}" type="presOf" srcId="{D62C751D-E6AE-4EE1-83DF-0308D0C557F2}" destId="{62F5A457-B87D-4422-9AAD-D5A632872813}" srcOrd="0" destOrd="0" presId="urn:microsoft.com/office/officeart/2005/8/layout/radial3"/>
    <dgm:cxn modelId="{39D0688F-4E88-44D7-9B03-99BC4FE7A743}" srcId="{25269C6D-A518-4E2B-82C9-1D26AE50D1DF}" destId="{118248E0-1C0D-4134-8987-A8D492CEB1C6}" srcOrd="3" destOrd="0" parTransId="{E14C208D-664C-49BB-AA0F-C53D948DE7FD}" sibTransId="{CD83AD84-E6B4-47E7-8A22-A332C30B5D16}"/>
    <dgm:cxn modelId="{3E7B6F90-D164-4FA2-859E-431F1A660B0F}" srcId="{25269C6D-A518-4E2B-82C9-1D26AE50D1DF}" destId="{0200C29F-32DF-4532-911D-88062A480938}" srcOrd="0" destOrd="0" parTransId="{13D0C39E-9105-47C7-B8ED-CEDF39B6A432}" sibTransId="{D51659FF-68B6-4255-9030-6DCE80D0D314}"/>
    <dgm:cxn modelId="{C6363F98-5DB5-40C5-BCA0-A477796713D0}" srcId="{25269C6D-A518-4E2B-82C9-1D26AE50D1DF}" destId="{B06F1C6F-06DE-41FC-95D0-CAEF9BF166CA}" srcOrd="9" destOrd="0" parTransId="{9A91D467-7C58-42C6-9F4B-6623302D488C}" sibTransId="{8D4662A1-5793-4D6E-8EC3-4E73D481026E}"/>
    <dgm:cxn modelId="{3DC9CB9B-7D93-4E09-A495-8BF3AFC59D8E}" srcId="{25269C6D-A518-4E2B-82C9-1D26AE50D1DF}" destId="{B0692BFB-4378-4902-A934-437D561B6B2D}" srcOrd="5" destOrd="0" parTransId="{9346528E-4E52-442D-B4A4-6FE9667D0FF5}" sibTransId="{4BE181BE-7AB6-4EF0-BEB3-EAC83F857762}"/>
    <dgm:cxn modelId="{E9C16CA1-1B6F-45CB-998B-2CA49DC39769}" type="presOf" srcId="{641B6CE2-967B-4B90-AC63-559555C91D72}" destId="{E0C5C4D6-C581-440D-9F82-EFA9096EF13D}" srcOrd="0" destOrd="0" presId="urn:microsoft.com/office/officeart/2005/8/layout/radial3"/>
    <dgm:cxn modelId="{C1F43EB7-4176-42D0-BFA3-A4FEAF6CE6D2}" srcId="{25269C6D-A518-4E2B-82C9-1D26AE50D1DF}" destId="{9ACF82A3-8AB9-4649-A1FC-D33A217C0940}" srcOrd="6" destOrd="0" parTransId="{325B84CA-9FC0-4592-9A7C-CCBFAAF41A55}" sibTransId="{59900390-E6E9-4F94-800F-639D45C4979A}"/>
    <dgm:cxn modelId="{B392C6CB-0565-4302-B476-E1C49C203B78}" type="presOf" srcId="{2C1AB955-AAA8-44A9-9511-19068EB83FBA}" destId="{761D049B-2ED4-4325-8372-0602EA61076F}" srcOrd="0" destOrd="0" presId="urn:microsoft.com/office/officeart/2005/8/layout/radial3"/>
    <dgm:cxn modelId="{A48BA7EA-9C57-4044-B7B3-258F9BFC8D28}" srcId="{25269C6D-A518-4E2B-82C9-1D26AE50D1DF}" destId="{641B6CE2-967B-4B90-AC63-559555C91D72}" srcOrd="7" destOrd="0" parTransId="{AD5E2CD3-65A8-4E9E-AF16-835B80015F15}" sibTransId="{F4796019-1C6B-4BA4-86E3-D62278A6FF5D}"/>
    <dgm:cxn modelId="{ACDDBEEB-7AE4-4DF6-AC74-CFFA090CA122}" type="presOf" srcId="{0200C29F-32DF-4532-911D-88062A480938}" destId="{BFFFF682-7703-4179-AF00-9F00AEFA88E4}" srcOrd="0" destOrd="0" presId="urn:microsoft.com/office/officeart/2005/8/layout/radial3"/>
    <dgm:cxn modelId="{D07CA1EE-C26B-4FE4-9CC0-9A28474B9CEF}" type="presOf" srcId="{B06F1C6F-06DE-41FC-95D0-CAEF9BF166CA}" destId="{642F4A3A-DF8E-4F6C-9C10-C60C494879C4}" srcOrd="0" destOrd="0" presId="urn:microsoft.com/office/officeart/2005/8/layout/radial3"/>
    <dgm:cxn modelId="{448D4868-6045-4D35-B97E-D2A3398857BA}" type="presParOf" srcId="{A775018F-CC41-4292-B24F-AE0C84C72317}" destId="{37C9DB55-37DD-4FF2-A950-0C83761DC845}" srcOrd="0" destOrd="0" presId="urn:microsoft.com/office/officeart/2005/8/layout/radial3"/>
    <dgm:cxn modelId="{6D1ADA8B-8FD4-490C-940C-4789A435644A}" type="presParOf" srcId="{37C9DB55-37DD-4FF2-A950-0C83761DC845}" destId="{15F171A5-CBF4-474B-A865-84EB6B26510B}" srcOrd="0" destOrd="0" presId="urn:microsoft.com/office/officeart/2005/8/layout/radial3"/>
    <dgm:cxn modelId="{39E846D0-A29F-46F4-8D6D-8C3660189BBC}" type="presParOf" srcId="{37C9DB55-37DD-4FF2-A950-0C83761DC845}" destId="{BFFFF682-7703-4179-AF00-9F00AEFA88E4}" srcOrd="1" destOrd="0" presId="urn:microsoft.com/office/officeart/2005/8/layout/radial3"/>
    <dgm:cxn modelId="{3DFF4ED1-8BDE-4714-A1AA-4E09EDD2BCE8}" type="presParOf" srcId="{37C9DB55-37DD-4FF2-A950-0C83761DC845}" destId="{62F5A457-B87D-4422-9AAD-D5A632872813}" srcOrd="2" destOrd="0" presId="urn:microsoft.com/office/officeart/2005/8/layout/radial3"/>
    <dgm:cxn modelId="{D1912EE2-276F-4C91-A6EF-08BF57E33413}" type="presParOf" srcId="{37C9DB55-37DD-4FF2-A950-0C83761DC845}" destId="{441B2390-24EA-4F23-8598-443B580F29E7}" srcOrd="3" destOrd="0" presId="urn:microsoft.com/office/officeart/2005/8/layout/radial3"/>
    <dgm:cxn modelId="{91C7986F-1E5D-413E-8CBF-812A5D1AA1CB}" type="presParOf" srcId="{37C9DB55-37DD-4FF2-A950-0C83761DC845}" destId="{A6E3E33A-3F91-45CD-ADC4-84EE2CECB6E9}" srcOrd="4" destOrd="0" presId="urn:microsoft.com/office/officeart/2005/8/layout/radial3"/>
    <dgm:cxn modelId="{B5D16B40-5C69-46FE-9C61-7CF0EA67D8DA}" type="presParOf" srcId="{37C9DB55-37DD-4FF2-A950-0C83761DC845}" destId="{4DD38818-D5E8-4DD7-945E-64D3E920B95F}" srcOrd="5" destOrd="0" presId="urn:microsoft.com/office/officeart/2005/8/layout/radial3"/>
    <dgm:cxn modelId="{014EFECD-5374-4758-B79A-67A54DF2036B}" type="presParOf" srcId="{37C9DB55-37DD-4FF2-A950-0C83761DC845}" destId="{017E5430-8907-44CA-9886-C4A053ECDA87}" srcOrd="6" destOrd="0" presId="urn:microsoft.com/office/officeart/2005/8/layout/radial3"/>
    <dgm:cxn modelId="{5099B823-7B6A-434F-9F7C-D28287EDE72A}" type="presParOf" srcId="{37C9DB55-37DD-4FF2-A950-0C83761DC845}" destId="{69F3C5C0-8354-4C1D-B8B9-6631F5A4AC58}" srcOrd="7" destOrd="0" presId="urn:microsoft.com/office/officeart/2005/8/layout/radial3"/>
    <dgm:cxn modelId="{C9910172-BA0C-4BDC-8B3D-2DA0A9E0D3C7}" type="presParOf" srcId="{37C9DB55-37DD-4FF2-A950-0C83761DC845}" destId="{E0C5C4D6-C581-440D-9F82-EFA9096EF13D}" srcOrd="8" destOrd="0" presId="urn:microsoft.com/office/officeart/2005/8/layout/radial3"/>
    <dgm:cxn modelId="{1B7539CF-E358-415F-BBF4-5DAE336E88D7}" type="presParOf" srcId="{37C9DB55-37DD-4FF2-A950-0C83761DC845}" destId="{761D049B-2ED4-4325-8372-0602EA61076F}" srcOrd="9" destOrd="0" presId="urn:microsoft.com/office/officeart/2005/8/layout/radial3"/>
    <dgm:cxn modelId="{453D9815-3D7E-4576-9BD1-23C874F8D287}" type="presParOf" srcId="{37C9DB55-37DD-4FF2-A950-0C83761DC845}" destId="{642F4A3A-DF8E-4F6C-9C10-C60C494879C4}" srcOrd="10"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5E7F62-6A75-4D79-957D-510639C6978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E737268-28C1-499B-BE89-0815DCCB601F}">
      <dgm:prSet phldrT="[Text]" custT="1"/>
      <dgm:spPr/>
      <dgm:t>
        <a:bodyPr/>
        <a:lstStyle/>
        <a:p>
          <a:r>
            <a:rPr lang="en-US" sz="2200" dirty="0"/>
            <a:t>Access control</a:t>
          </a:r>
        </a:p>
        <a:p>
          <a:r>
            <a:rPr lang="en-US" sz="2200" dirty="0"/>
            <a:t>systems</a:t>
          </a:r>
        </a:p>
      </dgm:t>
    </dgm:pt>
    <dgm:pt modelId="{F68729E9-28E5-4162-8FBB-B947792C6298}" type="parTrans" cxnId="{0696C71B-AD49-4C37-A17B-4B0113D0733C}">
      <dgm:prSet/>
      <dgm:spPr/>
      <dgm:t>
        <a:bodyPr/>
        <a:lstStyle/>
        <a:p>
          <a:endParaRPr lang="en-US"/>
        </a:p>
      </dgm:t>
    </dgm:pt>
    <dgm:pt modelId="{F61C4BD4-1653-44A6-9EA2-C82B62C75FFA}" type="sibTrans" cxnId="{0696C71B-AD49-4C37-A17B-4B0113D0733C}">
      <dgm:prSet/>
      <dgm:spPr/>
      <dgm:t>
        <a:bodyPr/>
        <a:lstStyle/>
        <a:p>
          <a:endParaRPr lang="en-US"/>
        </a:p>
      </dgm:t>
    </dgm:pt>
    <dgm:pt modelId="{E00490CC-2DA1-4171-BB4C-5DFF38A4BCD0}">
      <dgm:prSet phldrT="[Text]" custT="1"/>
      <dgm:spPr/>
      <dgm:t>
        <a:bodyPr/>
        <a:lstStyle/>
        <a:p>
          <a:r>
            <a:rPr lang="en-US" sz="2200" dirty="0"/>
            <a:t>File permissions</a:t>
          </a:r>
        </a:p>
      </dgm:t>
    </dgm:pt>
    <dgm:pt modelId="{E200C750-E4F5-4540-B923-3C6FAE5E6B0D}" type="parTrans" cxnId="{C11C5882-9E80-4067-A11A-482B1BD069BB}">
      <dgm:prSet/>
      <dgm:spPr/>
      <dgm:t>
        <a:bodyPr/>
        <a:lstStyle/>
        <a:p>
          <a:endParaRPr lang="en-US"/>
        </a:p>
      </dgm:t>
    </dgm:pt>
    <dgm:pt modelId="{C0D6F6B9-55BE-4D78-96A3-4A5273B93670}" type="sibTrans" cxnId="{C11C5882-9E80-4067-A11A-482B1BD069BB}">
      <dgm:prSet/>
      <dgm:spPr/>
      <dgm:t>
        <a:bodyPr/>
        <a:lstStyle/>
        <a:p>
          <a:endParaRPr lang="en-US"/>
        </a:p>
      </dgm:t>
    </dgm:pt>
    <dgm:pt modelId="{51104833-F9D6-4494-9FA0-25612C5F8691}">
      <dgm:prSet phldrT="[Text]" custT="1"/>
      <dgm:spPr/>
      <dgm:t>
        <a:bodyPr/>
        <a:lstStyle/>
        <a:p>
          <a:r>
            <a:rPr lang="en-US" sz="2200" dirty="0"/>
            <a:t>Program permissions</a:t>
          </a:r>
        </a:p>
      </dgm:t>
    </dgm:pt>
    <dgm:pt modelId="{7052F30B-A09F-4A51-906F-6F84E1C07C15}" type="parTrans" cxnId="{C0798D2A-D1B3-447A-94FF-9A5995E3286B}">
      <dgm:prSet/>
      <dgm:spPr/>
      <dgm:t>
        <a:bodyPr/>
        <a:lstStyle/>
        <a:p>
          <a:endParaRPr lang="en-US"/>
        </a:p>
      </dgm:t>
    </dgm:pt>
    <dgm:pt modelId="{88E99CA8-0149-4E05-A12D-A37E63F410A9}" type="sibTrans" cxnId="{C0798D2A-D1B3-447A-94FF-9A5995E3286B}">
      <dgm:prSet/>
      <dgm:spPr/>
      <dgm:t>
        <a:bodyPr/>
        <a:lstStyle/>
        <a:p>
          <a:endParaRPr lang="en-US"/>
        </a:p>
      </dgm:t>
    </dgm:pt>
    <dgm:pt modelId="{573A985D-093B-4302-A752-46D5D5524895}">
      <dgm:prSet phldrT="[Text]" custT="1"/>
      <dgm:spPr/>
      <dgm:t>
        <a:bodyPr/>
        <a:lstStyle/>
        <a:p>
          <a:r>
            <a:rPr lang="en-US" sz="2200" dirty="0"/>
            <a:t>Data rights permissions</a:t>
          </a:r>
        </a:p>
      </dgm:t>
    </dgm:pt>
    <dgm:pt modelId="{EBDE121D-C638-4146-9012-27439188DD68}" type="parTrans" cxnId="{DCFBAE09-7E17-40AF-867B-C2BF95CCC10B}">
      <dgm:prSet/>
      <dgm:spPr/>
      <dgm:t>
        <a:bodyPr/>
        <a:lstStyle/>
        <a:p>
          <a:endParaRPr lang="en-US"/>
        </a:p>
      </dgm:t>
    </dgm:pt>
    <dgm:pt modelId="{DECFD3FB-2878-4F80-A649-10442A332F94}" type="sibTrans" cxnId="{DCFBAE09-7E17-40AF-867B-C2BF95CCC10B}">
      <dgm:prSet/>
      <dgm:spPr/>
      <dgm:t>
        <a:bodyPr/>
        <a:lstStyle/>
        <a:p>
          <a:endParaRPr lang="en-US"/>
        </a:p>
      </dgm:t>
    </dgm:pt>
    <dgm:pt modelId="{E36BE618-FF07-4AF8-83D8-AE35BEED1477}" type="pres">
      <dgm:prSet presAssocID="{ED5E7F62-6A75-4D79-957D-510639C69787}" presName="hierChild1" presStyleCnt="0">
        <dgm:presLayoutVars>
          <dgm:chPref val="1"/>
          <dgm:dir/>
          <dgm:animOne val="branch"/>
          <dgm:animLvl val="lvl"/>
          <dgm:resizeHandles/>
        </dgm:presLayoutVars>
      </dgm:prSet>
      <dgm:spPr/>
    </dgm:pt>
    <dgm:pt modelId="{AABF1682-1165-4D17-BD78-F61A24D60BB1}" type="pres">
      <dgm:prSet presAssocID="{CE737268-28C1-499B-BE89-0815DCCB601F}" presName="hierRoot1" presStyleCnt="0"/>
      <dgm:spPr/>
    </dgm:pt>
    <dgm:pt modelId="{02307C99-DFBC-4D16-A846-8004EC6CEE83}" type="pres">
      <dgm:prSet presAssocID="{CE737268-28C1-499B-BE89-0815DCCB601F}" presName="composite" presStyleCnt="0"/>
      <dgm:spPr/>
    </dgm:pt>
    <dgm:pt modelId="{64E68DE4-C261-45EC-A925-D6C3FAF9AEDE}" type="pres">
      <dgm:prSet presAssocID="{CE737268-28C1-499B-BE89-0815DCCB601F}" presName="background" presStyleLbl="node0" presStyleIdx="0" presStyleCnt="1"/>
      <dgm:spPr/>
    </dgm:pt>
    <dgm:pt modelId="{79258952-51DA-4BCF-99FB-9AEFE4283D7F}" type="pres">
      <dgm:prSet presAssocID="{CE737268-28C1-499B-BE89-0815DCCB601F}" presName="text" presStyleLbl="fgAcc0" presStyleIdx="0" presStyleCnt="1" custScaleX="86070" custScaleY="68308" custLinFactNeighborX="5627" custLinFactNeighborY="-22009">
        <dgm:presLayoutVars>
          <dgm:chPref val="3"/>
        </dgm:presLayoutVars>
      </dgm:prSet>
      <dgm:spPr/>
    </dgm:pt>
    <dgm:pt modelId="{108F8DB2-9CDE-4597-9F90-5417C4905115}" type="pres">
      <dgm:prSet presAssocID="{CE737268-28C1-499B-BE89-0815DCCB601F}" presName="hierChild2" presStyleCnt="0"/>
      <dgm:spPr/>
    </dgm:pt>
    <dgm:pt modelId="{8A1A54AC-2AE6-43E2-A2EC-01CB5BBF8723}" type="pres">
      <dgm:prSet presAssocID="{E200C750-E4F5-4540-B923-3C6FAE5E6B0D}" presName="Name10" presStyleLbl="parChTrans1D2" presStyleIdx="0" presStyleCnt="3"/>
      <dgm:spPr/>
    </dgm:pt>
    <dgm:pt modelId="{F5ED86C1-5B61-466C-98AD-22C396BA7A17}" type="pres">
      <dgm:prSet presAssocID="{E00490CC-2DA1-4171-BB4C-5DFF38A4BCD0}" presName="hierRoot2" presStyleCnt="0"/>
      <dgm:spPr/>
    </dgm:pt>
    <dgm:pt modelId="{240A2925-82BE-404C-9EB2-7CA38A7092DD}" type="pres">
      <dgm:prSet presAssocID="{E00490CC-2DA1-4171-BB4C-5DFF38A4BCD0}" presName="composite2" presStyleCnt="0"/>
      <dgm:spPr/>
    </dgm:pt>
    <dgm:pt modelId="{AC653453-3B66-4469-AE78-D855CC6B3C25}" type="pres">
      <dgm:prSet presAssocID="{E00490CC-2DA1-4171-BB4C-5DFF38A4BCD0}" presName="background2" presStyleLbl="node2" presStyleIdx="0" presStyleCnt="3"/>
      <dgm:spPr/>
    </dgm:pt>
    <dgm:pt modelId="{A4B693ED-8785-4314-B8D6-D618F6EA70C5}" type="pres">
      <dgm:prSet presAssocID="{E00490CC-2DA1-4171-BB4C-5DFF38A4BCD0}" presName="text2" presStyleLbl="fgAcc2" presStyleIdx="0" presStyleCnt="3" custScaleX="96529" custScaleY="55644">
        <dgm:presLayoutVars>
          <dgm:chPref val="3"/>
        </dgm:presLayoutVars>
      </dgm:prSet>
      <dgm:spPr/>
    </dgm:pt>
    <dgm:pt modelId="{F84BFF53-177A-4503-9574-555E1A4032C8}" type="pres">
      <dgm:prSet presAssocID="{E00490CC-2DA1-4171-BB4C-5DFF38A4BCD0}" presName="hierChild3" presStyleCnt="0"/>
      <dgm:spPr/>
    </dgm:pt>
    <dgm:pt modelId="{C56D263C-ECA2-4B65-80D9-BF852356E7E0}" type="pres">
      <dgm:prSet presAssocID="{7052F30B-A09F-4A51-906F-6F84E1C07C15}" presName="Name10" presStyleLbl="parChTrans1D2" presStyleIdx="1" presStyleCnt="3"/>
      <dgm:spPr/>
    </dgm:pt>
    <dgm:pt modelId="{25C171A5-BE44-43D3-88C1-2AB58170A31B}" type="pres">
      <dgm:prSet presAssocID="{51104833-F9D6-4494-9FA0-25612C5F8691}" presName="hierRoot2" presStyleCnt="0"/>
      <dgm:spPr/>
    </dgm:pt>
    <dgm:pt modelId="{A79C64F5-B1AF-4A8F-90D2-5409A53DE733}" type="pres">
      <dgm:prSet presAssocID="{51104833-F9D6-4494-9FA0-25612C5F8691}" presName="composite2" presStyleCnt="0"/>
      <dgm:spPr/>
    </dgm:pt>
    <dgm:pt modelId="{AD6C573C-9E73-4841-BCF6-133FCDEBDAD2}" type="pres">
      <dgm:prSet presAssocID="{51104833-F9D6-4494-9FA0-25612C5F8691}" presName="background2" presStyleLbl="node2" presStyleIdx="1" presStyleCnt="3"/>
      <dgm:spPr/>
    </dgm:pt>
    <dgm:pt modelId="{9FDBD84E-589B-4428-B17E-218BEF1AF4EB}" type="pres">
      <dgm:prSet presAssocID="{51104833-F9D6-4494-9FA0-25612C5F8691}" presName="text2" presStyleLbl="fgAcc2" presStyleIdx="1" presStyleCnt="3" custScaleX="85930" custScaleY="53913">
        <dgm:presLayoutVars>
          <dgm:chPref val="3"/>
        </dgm:presLayoutVars>
      </dgm:prSet>
      <dgm:spPr/>
    </dgm:pt>
    <dgm:pt modelId="{8E2081E1-8197-46D2-A566-924B7E980AB5}" type="pres">
      <dgm:prSet presAssocID="{51104833-F9D6-4494-9FA0-25612C5F8691}" presName="hierChild3" presStyleCnt="0"/>
      <dgm:spPr/>
    </dgm:pt>
    <dgm:pt modelId="{5FB4DF3B-EB24-41B7-BED1-A57296DB4ED3}" type="pres">
      <dgm:prSet presAssocID="{EBDE121D-C638-4146-9012-27439188DD68}" presName="Name10" presStyleLbl="parChTrans1D2" presStyleIdx="2" presStyleCnt="3"/>
      <dgm:spPr/>
    </dgm:pt>
    <dgm:pt modelId="{86F44F4F-44EC-41C2-8694-259FE52BCD6C}" type="pres">
      <dgm:prSet presAssocID="{573A985D-093B-4302-A752-46D5D5524895}" presName="hierRoot2" presStyleCnt="0"/>
      <dgm:spPr/>
    </dgm:pt>
    <dgm:pt modelId="{63F3A349-465F-4D2D-A585-0785BC2C4EE0}" type="pres">
      <dgm:prSet presAssocID="{573A985D-093B-4302-A752-46D5D5524895}" presName="composite2" presStyleCnt="0"/>
      <dgm:spPr/>
    </dgm:pt>
    <dgm:pt modelId="{AA944DEA-6ECE-4566-A8CB-7D38427AA5D1}" type="pres">
      <dgm:prSet presAssocID="{573A985D-093B-4302-A752-46D5D5524895}" presName="background2" presStyleLbl="node2" presStyleIdx="2" presStyleCnt="3"/>
      <dgm:spPr/>
    </dgm:pt>
    <dgm:pt modelId="{CF883956-B7F0-4EFF-A779-2B44818AAA1E}" type="pres">
      <dgm:prSet presAssocID="{573A985D-093B-4302-A752-46D5D5524895}" presName="text2" presStyleLbl="fgAcc2" presStyleIdx="2" presStyleCnt="3" custScaleX="84749" custScaleY="43827">
        <dgm:presLayoutVars>
          <dgm:chPref val="3"/>
        </dgm:presLayoutVars>
      </dgm:prSet>
      <dgm:spPr/>
    </dgm:pt>
    <dgm:pt modelId="{C2D1FFFF-0BD8-4069-8D48-64884844C003}" type="pres">
      <dgm:prSet presAssocID="{573A985D-093B-4302-A752-46D5D5524895}" presName="hierChild3" presStyleCnt="0"/>
      <dgm:spPr/>
    </dgm:pt>
  </dgm:ptLst>
  <dgm:cxnLst>
    <dgm:cxn modelId="{DCFBAE09-7E17-40AF-867B-C2BF95CCC10B}" srcId="{CE737268-28C1-499B-BE89-0815DCCB601F}" destId="{573A985D-093B-4302-A752-46D5D5524895}" srcOrd="2" destOrd="0" parTransId="{EBDE121D-C638-4146-9012-27439188DD68}" sibTransId="{DECFD3FB-2878-4F80-A649-10442A332F94}"/>
    <dgm:cxn modelId="{0696C71B-AD49-4C37-A17B-4B0113D0733C}" srcId="{ED5E7F62-6A75-4D79-957D-510639C69787}" destId="{CE737268-28C1-499B-BE89-0815DCCB601F}" srcOrd="0" destOrd="0" parTransId="{F68729E9-28E5-4162-8FBB-B947792C6298}" sibTransId="{F61C4BD4-1653-44A6-9EA2-C82B62C75FFA}"/>
    <dgm:cxn modelId="{80E77120-FCDC-42D0-A810-6EAA86D3D49B}" type="presOf" srcId="{CE737268-28C1-499B-BE89-0815DCCB601F}" destId="{79258952-51DA-4BCF-99FB-9AEFE4283D7F}" srcOrd="0" destOrd="0" presId="urn:microsoft.com/office/officeart/2005/8/layout/hierarchy1"/>
    <dgm:cxn modelId="{B3136F22-0615-4897-AC2B-45EC98504A0E}" type="presOf" srcId="{E200C750-E4F5-4540-B923-3C6FAE5E6B0D}" destId="{8A1A54AC-2AE6-43E2-A2EC-01CB5BBF8723}" srcOrd="0" destOrd="0" presId="urn:microsoft.com/office/officeart/2005/8/layout/hierarchy1"/>
    <dgm:cxn modelId="{C0798D2A-D1B3-447A-94FF-9A5995E3286B}" srcId="{CE737268-28C1-499B-BE89-0815DCCB601F}" destId="{51104833-F9D6-4494-9FA0-25612C5F8691}" srcOrd="1" destOrd="0" parTransId="{7052F30B-A09F-4A51-906F-6F84E1C07C15}" sibTransId="{88E99CA8-0149-4E05-A12D-A37E63F410A9}"/>
    <dgm:cxn modelId="{9286E238-6FD3-46CB-B823-7B57D0C01265}" type="presOf" srcId="{EBDE121D-C638-4146-9012-27439188DD68}" destId="{5FB4DF3B-EB24-41B7-BED1-A57296DB4ED3}" srcOrd="0" destOrd="0" presId="urn:microsoft.com/office/officeart/2005/8/layout/hierarchy1"/>
    <dgm:cxn modelId="{5A3A616C-395D-439D-8E9E-97091369E6A7}" type="presOf" srcId="{51104833-F9D6-4494-9FA0-25612C5F8691}" destId="{9FDBD84E-589B-4428-B17E-218BEF1AF4EB}" srcOrd="0" destOrd="0" presId="urn:microsoft.com/office/officeart/2005/8/layout/hierarchy1"/>
    <dgm:cxn modelId="{C11C5882-9E80-4067-A11A-482B1BD069BB}" srcId="{CE737268-28C1-499B-BE89-0815DCCB601F}" destId="{E00490CC-2DA1-4171-BB4C-5DFF38A4BCD0}" srcOrd="0" destOrd="0" parTransId="{E200C750-E4F5-4540-B923-3C6FAE5E6B0D}" sibTransId="{C0D6F6B9-55BE-4D78-96A3-4A5273B93670}"/>
    <dgm:cxn modelId="{97D0E2A4-0F60-4633-BABF-4A51AECE46F9}" type="presOf" srcId="{ED5E7F62-6A75-4D79-957D-510639C69787}" destId="{E36BE618-FF07-4AF8-83D8-AE35BEED1477}" srcOrd="0" destOrd="0" presId="urn:microsoft.com/office/officeart/2005/8/layout/hierarchy1"/>
    <dgm:cxn modelId="{94AE68AA-AB0A-450C-A73B-2360E2937293}" type="presOf" srcId="{7052F30B-A09F-4A51-906F-6F84E1C07C15}" destId="{C56D263C-ECA2-4B65-80D9-BF852356E7E0}" srcOrd="0" destOrd="0" presId="urn:microsoft.com/office/officeart/2005/8/layout/hierarchy1"/>
    <dgm:cxn modelId="{606DE5C5-7560-4FAF-A0C6-5BF0908C1F8A}" type="presOf" srcId="{E00490CC-2DA1-4171-BB4C-5DFF38A4BCD0}" destId="{A4B693ED-8785-4314-B8D6-D618F6EA70C5}" srcOrd="0" destOrd="0" presId="urn:microsoft.com/office/officeart/2005/8/layout/hierarchy1"/>
    <dgm:cxn modelId="{78A9C7DB-8171-4148-BA4A-048D09B7FCB7}" type="presOf" srcId="{573A985D-093B-4302-A752-46D5D5524895}" destId="{CF883956-B7F0-4EFF-A779-2B44818AAA1E}" srcOrd="0" destOrd="0" presId="urn:microsoft.com/office/officeart/2005/8/layout/hierarchy1"/>
    <dgm:cxn modelId="{2B896171-14F3-4831-AC4A-9C3A12BB01A5}" type="presParOf" srcId="{E36BE618-FF07-4AF8-83D8-AE35BEED1477}" destId="{AABF1682-1165-4D17-BD78-F61A24D60BB1}" srcOrd="0" destOrd="0" presId="urn:microsoft.com/office/officeart/2005/8/layout/hierarchy1"/>
    <dgm:cxn modelId="{6B537324-A839-4679-99AB-4A0D2EB2944B}" type="presParOf" srcId="{AABF1682-1165-4D17-BD78-F61A24D60BB1}" destId="{02307C99-DFBC-4D16-A846-8004EC6CEE83}" srcOrd="0" destOrd="0" presId="urn:microsoft.com/office/officeart/2005/8/layout/hierarchy1"/>
    <dgm:cxn modelId="{080CEFF2-471B-453F-A52D-73A58BF68B14}" type="presParOf" srcId="{02307C99-DFBC-4D16-A846-8004EC6CEE83}" destId="{64E68DE4-C261-45EC-A925-D6C3FAF9AEDE}" srcOrd="0" destOrd="0" presId="urn:microsoft.com/office/officeart/2005/8/layout/hierarchy1"/>
    <dgm:cxn modelId="{2634611B-0872-49A3-9224-FD177B54A8E2}" type="presParOf" srcId="{02307C99-DFBC-4D16-A846-8004EC6CEE83}" destId="{79258952-51DA-4BCF-99FB-9AEFE4283D7F}" srcOrd="1" destOrd="0" presId="urn:microsoft.com/office/officeart/2005/8/layout/hierarchy1"/>
    <dgm:cxn modelId="{DB9E7A5F-8F60-4EDB-BD40-676EBB15893C}" type="presParOf" srcId="{AABF1682-1165-4D17-BD78-F61A24D60BB1}" destId="{108F8DB2-9CDE-4597-9F90-5417C4905115}" srcOrd="1" destOrd="0" presId="urn:microsoft.com/office/officeart/2005/8/layout/hierarchy1"/>
    <dgm:cxn modelId="{AB3BFCF9-84AD-47CA-8E73-2A3D191E6E60}" type="presParOf" srcId="{108F8DB2-9CDE-4597-9F90-5417C4905115}" destId="{8A1A54AC-2AE6-43E2-A2EC-01CB5BBF8723}" srcOrd="0" destOrd="0" presId="urn:microsoft.com/office/officeart/2005/8/layout/hierarchy1"/>
    <dgm:cxn modelId="{82F2D2A0-9E2F-4106-977D-2D667B6E52AB}" type="presParOf" srcId="{108F8DB2-9CDE-4597-9F90-5417C4905115}" destId="{F5ED86C1-5B61-466C-98AD-22C396BA7A17}" srcOrd="1" destOrd="0" presId="urn:microsoft.com/office/officeart/2005/8/layout/hierarchy1"/>
    <dgm:cxn modelId="{6CDEC41C-E57C-4D1D-964B-E530B130BDCF}" type="presParOf" srcId="{F5ED86C1-5B61-466C-98AD-22C396BA7A17}" destId="{240A2925-82BE-404C-9EB2-7CA38A7092DD}" srcOrd="0" destOrd="0" presId="urn:microsoft.com/office/officeart/2005/8/layout/hierarchy1"/>
    <dgm:cxn modelId="{8254D032-03E4-4130-BE69-167F73C30EA1}" type="presParOf" srcId="{240A2925-82BE-404C-9EB2-7CA38A7092DD}" destId="{AC653453-3B66-4469-AE78-D855CC6B3C25}" srcOrd="0" destOrd="0" presId="urn:microsoft.com/office/officeart/2005/8/layout/hierarchy1"/>
    <dgm:cxn modelId="{BB98BBA1-16AF-4967-8353-44B46D45FD37}" type="presParOf" srcId="{240A2925-82BE-404C-9EB2-7CA38A7092DD}" destId="{A4B693ED-8785-4314-B8D6-D618F6EA70C5}" srcOrd="1" destOrd="0" presId="urn:microsoft.com/office/officeart/2005/8/layout/hierarchy1"/>
    <dgm:cxn modelId="{F2F31B6C-5FE4-4C08-BB39-135847E7A177}" type="presParOf" srcId="{F5ED86C1-5B61-466C-98AD-22C396BA7A17}" destId="{F84BFF53-177A-4503-9574-555E1A4032C8}" srcOrd="1" destOrd="0" presId="urn:microsoft.com/office/officeart/2005/8/layout/hierarchy1"/>
    <dgm:cxn modelId="{86417186-70B8-44E3-AEDE-EA01C05A40CC}" type="presParOf" srcId="{108F8DB2-9CDE-4597-9F90-5417C4905115}" destId="{C56D263C-ECA2-4B65-80D9-BF852356E7E0}" srcOrd="2" destOrd="0" presId="urn:microsoft.com/office/officeart/2005/8/layout/hierarchy1"/>
    <dgm:cxn modelId="{93DC5E37-0953-468B-9325-E1940829933D}" type="presParOf" srcId="{108F8DB2-9CDE-4597-9F90-5417C4905115}" destId="{25C171A5-BE44-43D3-88C1-2AB58170A31B}" srcOrd="3" destOrd="0" presId="urn:microsoft.com/office/officeart/2005/8/layout/hierarchy1"/>
    <dgm:cxn modelId="{3CFDA537-BEEB-4D1B-814D-39A045982AF0}" type="presParOf" srcId="{25C171A5-BE44-43D3-88C1-2AB58170A31B}" destId="{A79C64F5-B1AF-4A8F-90D2-5409A53DE733}" srcOrd="0" destOrd="0" presId="urn:microsoft.com/office/officeart/2005/8/layout/hierarchy1"/>
    <dgm:cxn modelId="{527941A1-7378-4B7D-98DE-F0BC261963F8}" type="presParOf" srcId="{A79C64F5-B1AF-4A8F-90D2-5409A53DE733}" destId="{AD6C573C-9E73-4841-BCF6-133FCDEBDAD2}" srcOrd="0" destOrd="0" presId="urn:microsoft.com/office/officeart/2005/8/layout/hierarchy1"/>
    <dgm:cxn modelId="{3EB6E87E-AF29-49D4-B59A-7069C13872D2}" type="presParOf" srcId="{A79C64F5-B1AF-4A8F-90D2-5409A53DE733}" destId="{9FDBD84E-589B-4428-B17E-218BEF1AF4EB}" srcOrd="1" destOrd="0" presId="urn:microsoft.com/office/officeart/2005/8/layout/hierarchy1"/>
    <dgm:cxn modelId="{0E5910E0-5640-4B4B-AAF8-99E340DF6FE8}" type="presParOf" srcId="{25C171A5-BE44-43D3-88C1-2AB58170A31B}" destId="{8E2081E1-8197-46D2-A566-924B7E980AB5}" srcOrd="1" destOrd="0" presId="urn:microsoft.com/office/officeart/2005/8/layout/hierarchy1"/>
    <dgm:cxn modelId="{F015C3C5-CD3C-4F5E-B048-A8E2E9BCA910}" type="presParOf" srcId="{108F8DB2-9CDE-4597-9F90-5417C4905115}" destId="{5FB4DF3B-EB24-41B7-BED1-A57296DB4ED3}" srcOrd="4" destOrd="0" presId="urn:microsoft.com/office/officeart/2005/8/layout/hierarchy1"/>
    <dgm:cxn modelId="{93D8C12A-39D8-4349-8239-F884BBDF02EF}" type="presParOf" srcId="{108F8DB2-9CDE-4597-9F90-5417C4905115}" destId="{86F44F4F-44EC-41C2-8694-259FE52BCD6C}" srcOrd="5" destOrd="0" presId="urn:microsoft.com/office/officeart/2005/8/layout/hierarchy1"/>
    <dgm:cxn modelId="{E815EE1A-2543-46B6-AA92-6FACCE645A05}" type="presParOf" srcId="{86F44F4F-44EC-41C2-8694-259FE52BCD6C}" destId="{63F3A349-465F-4D2D-A585-0785BC2C4EE0}" srcOrd="0" destOrd="0" presId="urn:microsoft.com/office/officeart/2005/8/layout/hierarchy1"/>
    <dgm:cxn modelId="{AEAE628A-FB49-4663-BA13-024DB2859DD4}" type="presParOf" srcId="{63F3A349-465F-4D2D-A585-0785BC2C4EE0}" destId="{AA944DEA-6ECE-4566-A8CB-7D38427AA5D1}" srcOrd="0" destOrd="0" presId="urn:microsoft.com/office/officeart/2005/8/layout/hierarchy1"/>
    <dgm:cxn modelId="{8EE0E1B7-58CB-4AAB-8369-BFCD2002547B}" type="presParOf" srcId="{63F3A349-465F-4D2D-A585-0785BC2C4EE0}" destId="{CF883956-B7F0-4EFF-A779-2B44818AAA1E}" srcOrd="1" destOrd="0" presId="urn:microsoft.com/office/officeart/2005/8/layout/hierarchy1"/>
    <dgm:cxn modelId="{FA0E8B9E-B98D-487F-8E1F-C6940E7DE649}" type="presParOf" srcId="{86F44F4F-44EC-41C2-8694-259FE52BCD6C}" destId="{C2D1FFFF-0BD8-4069-8D48-64884844C00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768693-7ACF-41E0-BF09-56F1E1779F95}"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en-US"/>
        </a:p>
      </dgm:t>
    </dgm:pt>
    <dgm:pt modelId="{635857B8-4478-49A1-A195-D70343424CEA}">
      <dgm:prSet phldrT="[Text]"/>
      <dgm:spPr/>
      <dgm:t>
        <a:bodyPr/>
        <a:lstStyle/>
        <a:p>
          <a:r>
            <a:rPr lang="en-US" dirty="0"/>
            <a:t>Access Control</a:t>
          </a:r>
        </a:p>
      </dgm:t>
    </dgm:pt>
    <dgm:pt modelId="{534AAE0B-F46E-453D-85B2-F3ABBD9F511A}" type="parTrans" cxnId="{5D4248A9-2DCD-435A-897A-25C57E7F131C}">
      <dgm:prSet/>
      <dgm:spPr/>
      <dgm:t>
        <a:bodyPr/>
        <a:lstStyle/>
        <a:p>
          <a:endParaRPr lang="en-US"/>
        </a:p>
      </dgm:t>
    </dgm:pt>
    <dgm:pt modelId="{AB76646B-3659-47FA-9261-ACEE4F2E83A2}" type="sibTrans" cxnId="{5D4248A9-2DCD-435A-897A-25C57E7F131C}">
      <dgm:prSet/>
      <dgm:spPr/>
      <dgm:t>
        <a:bodyPr/>
        <a:lstStyle/>
        <a:p>
          <a:endParaRPr lang="en-US"/>
        </a:p>
      </dgm:t>
    </dgm:pt>
    <dgm:pt modelId="{5853CF86-1DC9-4ACA-8692-AD6A70DDA1BE}">
      <dgm:prSet phldrT="[Text]"/>
      <dgm:spPr/>
      <dgm:t>
        <a:bodyPr/>
        <a:lstStyle/>
        <a:p>
          <a:r>
            <a:rPr lang="en-US" dirty="0"/>
            <a:t>Rule-Based Access Control</a:t>
          </a:r>
        </a:p>
      </dgm:t>
    </dgm:pt>
    <dgm:pt modelId="{20E7BD70-DF5A-4329-AB9F-49237A208085}" type="parTrans" cxnId="{832C5348-22D1-4B76-8019-5C2A84D32165}">
      <dgm:prSet/>
      <dgm:spPr/>
      <dgm:t>
        <a:bodyPr/>
        <a:lstStyle/>
        <a:p>
          <a:endParaRPr lang="en-US"/>
        </a:p>
      </dgm:t>
    </dgm:pt>
    <dgm:pt modelId="{1A97126A-12B6-443E-8ECE-9E1927B6F04C}" type="sibTrans" cxnId="{832C5348-22D1-4B76-8019-5C2A84D32165}">
      <dgm:prSet/>
      <dgm:spPr/>
      <dgm:t>
        <a:bodyPr/>
        <a:lstStyle/>
        <a:p>
          <a:endParaRPr lang="en-US"/>
        </a:p>
      </dgm:t>
    </dgm:pt>
    <dgm:pt modelId="{04F981DE-C115-4FA9-8561-7869FDD6C423}">
      <dgm:prSet phldrT="[Text]"/>
      <dgm:spPr/>
      <dgm:t>
        <a:bodyPr/>
        <a:lstStyle/>
        <a:p>
          <a:r>
            <a:rPr lang="en-US" dirty="0"/>
            <a:t>Mandatory Access Control</a:t>
          </a:r>
        </a:p>
      </dgm:t>
    </dgm:pt>
    <dgm:pt modelId="{C706C106-7FC7-4A66-AA1B-3B6D6671CB7A}" type="parTrans" cxnId="{138BF075-C0A4-4C76-8C03-CB96E4833BD5}">
      <dgm:prSet/>
      <dgm:spPr/>
      <dgm:t>
        <a:bodyPr/>
        <a:lstStyle/>
        <a:p>
          <a:endParaRPr lang="en-US"/>
        </a:p>
      </dgm:t>
    </dgm:pt>
    <dgm:pt modelId="{423A4901-6B47-46A2-BD86-651B114257A5}" type="sibTrans" cxnId="{138BF075-C0A4-4C76-8C03-CB96E4833BD5}">
      <dgm:prSet/>
      <dgm:spPr/>
      <dgm:t>
        <a:bodyPr/>
        <a:lstStyle/>
        <a:p>
          <a:endParaRPr lang="en-US"/>
        </a:p>
      </dgm:t>
    </dgm:pt>
    <dgm:pt modelId="{28846102-CFD3-4F29-BE1B-057456B9DB93}">
      <dgm:prSet phldrT="[Text]"/>
      <dgm:spPr/>
      <dgm:t>
        <a:bodyPr/>
        <a:lstStyle/>
        <a:p>
          <a:r>
            <a:rPr lang="en-US" dirty="0"/>
            <a:t>Role-Based Access Control</a:t>
          </a:r>
        </a:p>
      </dgm:t>
    </dgm:pt>
    <dgm:pt modelId="{D82CD9F6-AC70-4771-8CF8-4B4E5DC3B458}" type="parTrans" cxnId="{1F61474D-E6E1-4584-AF36-36DA34EF32A3}">
      <dgm:prSet/>
      <dgm:spPr/>
      <dgm:t>
        <a:bodyPr/>
        <a:lstStyle/>
        <a:p>
          <a:endParaRPr lang="en-US"/>
        </a:p>
      </dgm:t>
    </dgm:pt>
    <dgm:pt modelId="{0B83707E-1620-486B-A8FB-3E2B0AEFFB9D}" type="sibTrans" cxnId="{1F61474D-E6E1-4584-AF36-36DA34EF32A3}">
      <dgm:prSet/>
      <dgm:spPr/>
      <dgm:t>
        <a:bodyPr/>
        <a:lstStyle/>
        <a:p>
          <a:endParaRPr lang="en-US"/>
        </a:p>
      </dgm:t>
    </dgm:pt>
    <dgm:pt modelId="{67C355DC-EAA9-494E-81D1-B6A29E274EEA}">
      <dgm:prSet phldrT="[Text]"/>
      <dgm:spPr/>
      <dgm:t>
        <a:bodyPr/>
        <a:lstStyle/>
        <a:p>
          <a:r>
            <a:rPr lang="en-US" dirty="0"/>
            <a:t>Discretionary Access Control</a:t>
          </a:r>
        </a:p>
      </dgm:t>
    </dgm:pt>
    <dgm:pt modelId="{D1349E21-AF7F-4FC3-8ADB-158EE7041B34}" type="parTrans" cxnId="{121DFB49-EB7F-4CF3-A40F-78256EAA5310}">
      <dgm:prSet/>
      <dgm:spPr/>
      <dgm:t>
        <a:bodyPr/>
        <a:lstStyle/>
        <a:p>
          <a:endParaRPr lang="en-US"/>
        </a:p>
      </dgm:t>
    </dgm:pt>
    <dgm:pt modelId="{D5B1DB82-9406-445D-8BD4-814DEF6FA725}" type="sibTrans" cxnId="{121DFB49-EB7F-4CF3-A40F-78256EAA5310}">
      <dgm:prSet/>
      <dgm:spPr/>
      <dgm:t>
        <a:bodyPr/>
        <a:lstStyle/>
        <a:p>
          <a:endParaRPr lang="en-US"/>
        </a:p>
      </dgm:t>
    </dgm:pt>
    <dgm:pt modelId="{4881BAA0-50AC-40A3-BD21-B59EDFBE8B05}" type="pres">
      <dgm:prSet presAssocID="{EA768693-7ACF-41E0-BF09-56F1E1779F95}" presName="diagram" presStyleCnt="0">
        <dgm:presLayoutVars>
          <dgm:chMax val="1"/>
          <dgm:dir/>
          <dgm:animLvl val="ctr"/>
          <dgm:resizeHandles val="exact"/>
        </dgm:presLayoutVars>
      </dgm:prSet>
      <dgm:spPr/>
    </dgm:pt>
    <dgm:pt modelId="{3CF5B90A-6035-49E0-BF2E-AA6344FBDD46}" type="pres">
      <dgm:prSet presAssocID="{EA768693-7ACF-41E0-BF09-56F1E1779F95}" presName="matrix" presStyleCnt="0"/>
      <dgm:spPr/>
    </dgm:pt>
    <dgm:pt modelId="{F993A5DE-64DD-4AAC-B3C1-0601613307CD}" type="pres">
      <dgm:prSet presAssocID="{EA768693-7ACF-41E0-BF09-56F1E1779F95}" presName="tile1" presStyleLbl="node1" presStyleIdx="0" presStyleCnt="4"/>
      <dgm:spPr/>
    </dgm:pt>
    <dgm:pt modelId="{2189DD92-492D-44CE-8B46-9A70D37D2B8F}" type="pres">
      <dgm:prSet presAssocID="{EA768693-7ACF-41E0-BF09-56F1E1779F95}" presName="tile1text" presStyleLbl="node1" presStyleIdx="0" presStyleCnt="4">
        <dgm:presLayoutVars>
          <dgm:chMax val="0"/>
          <dgm:chPref val="0"/>
          <dgm:bulletEnabled val="1"/>
        </dgm:presLayoutVars>
      </dgm:prSet>
      <dgm:spPr/>
    </dgm:pt>
    <dgm:pt modelId="{B1851B7E-9C78-443F-B678-5CD02BCC67B5}" type="pres">
      <dgm:prSet presAssocID="{EA768693-7ACF-41E0-BF09-56F1E1779F95}" presName="tile2" presStyleLbl="node1" presStyleIdx="1" presStyleCnt="4"/>
      <dgm:spPr/>
    </dgm:pt>
    <dgm:pt modelId="{367D5A6A-D2F7-47D1-814B-F0534EC3B2FC}" type="pres">
      <dgm:prSet presAssocID="{EA768693-7ACF-41E0-BF09-56F1E1779F95}" presName="tile2text" presStyleLbl="node1" presStyleIdx="1" presStyleCnt="4">
        <dgm:presLayoutVars>
          <dgm:chMax val="0"/>
          <dgm:chPref val="0"/>
          <dgm:bulletEnabled val="1"/>
        </dgm:presLayoutVars>
      </dgm:prSet>
      <dgm:spPr/>
    </dgm:pt>
    <dgm:pt modelId="{561998E5-F9B4-417D-8042-A702F7ED26B1}" type="pres">
      <dgm:prSet presAssocID="{EA768693-7ACF-41E0-BF09-56F1E1779F95}" presName="tile3" presStyleLbl="node1" presStyleIdx="2" presStyleCnt="4"/>
      <dgm:spPr/>
    </dgm:pt>
    <dgm:pt modelId="{8BE2D764-2A27-403D-B92D-E67FD1CAC51A}" type="pres">
      <dgm:prSet presAssocID="{EA768693-7ACF-41E0-BF09-56F1E1779F95}" presName="tile3text" presStyleLbl="node1" presStyleIdx="2" presStyleCnt="4">
        <dgm:presLayoutVars>
          <dgm:chMax val="0"/>
          <dgm:chPref val="0"/>
          <dgm:bulletEnabled val="1"/>
        </dgm:presLayoutVars>
      </dgm:prSet>
      <dgm:spPr/>
    </dgm:pt>
    <dgm:pt modelId="{CFD05048-0CBD-4752-902B-BDA0E2B14049}" type="pres">
      <dgm:prSet presAssocID="{EA768693-7ACF-41E0-BF09-56F1E1779F95}" presName="tile4" presStyleLbl="node1" presStyleIdx="3" presStyleCnt="4"/>
      <dgm:spPr/>
    </dgm:pt>
    <dgm:pt modelId="{190F9CA2-3FE3-47A3-AF7F-FC7D5454A8D2}" type="pres">
      <dgm:prSet presAssocID="{EA768693-7ACF-41E0-BF09-56F1E1779F95}" presName="tile4text" presStyleLbl="node1" presStyleIdx="3" presStyleCnt="4">
        <dgm:presLayoutVars>
          <dgm:chMax val="0"/>
          <dgm:chPref val="0"/>
          <dgm:bulletEnabled val="1"/>
        </dgm:presLayoutVars>
      </dgm:prSet>
      <dgm:spPr/>
    </dgm:pt>
    <dgm:pt modelId="{E3222629-9533-4A88-B9F1-A3EF4B062AB1}" type="pres">
      <dgm:prSet presAssocID="{EA768693-7ACF-41E0-BF09-56F1E1779F95}" presName="centerTile" presStyleLbl="fgShp" presStyleIdx="0" presStyleCnt="1">
        <dgm:presLayoutVars>
          <dgm:chMax val="0"/>
          <dgm:chPref val="0"/>
        </dgm:presLayoutVars>
      </dgm:prSet>
      <dgm:spPr/>
    </dgm:pt>
  </dgm:ptLst>
  <dgm:cxnLst>
    <dgm:cxn modelId="{27D8C337-673F-4C7D-9CD3-E9B7539FBE92}" type="presOf" srcId="{EA768693-7ACF-41E0-BF09-56F1E1779F95}" destId="{4881BAA0-50AC-40A3-BD21-B59EDFBE8B05}" srcOrd="0" destOrd="0" presId="urn:microsoft.com/office/officeart/2005/8/layout/matrix1"/>
    <dgm:cxn modelId="{832C5348-22D1-4B76-8019-5C2A84D32165}" srcId="{635857B8-4478-49A1-A195-D70343424CEA}" destId="{5853CF86-1DC9-4ACA-8692-AD6A70DDA1BE}" srcOrd="0" destOrd="0" parTransId="{20E7BD70-DF5A-4329-AB9F-49237A208085}" sibTransId="{1A97126A-12B6-443E-8ECE-9E1927B6F04C}"/>
    <dgm:cxn modelId="{121DFB49-EB7F-4CF3-A40F-78256EAA5310}" srcId="{635857B8-4478-49A1-A195-D70343424CEA}" destId="{67C355DC-EAA9-494E-81D1-B6A29E274EEA}" srcOrd="3" destOrd="0" parTransId="{D1349E21-AF7F-4FC3-8ADB-158EE7041B34}" sibTransId="{D5B1DB82-9406-445D-8BD4-814DEF6FA725}"/>
    <dgm:cxn modelId="{1C582F4D-E3E9-4CC6-80AA-C377FD089348}" type="presOf" srcId="{28846102-CFD3-4F29-BE1B-057456B9DB93}" destId="{8BE2D764-2A27-403D-B92D-E67FD1CAC51A}" srcOrd="1" destOrd="0" presId="urn:microsoft.com/office/officeart/2005/8/layout/matrix1"/>
    <dgm:cxn modelId="{1F61474D-E6E1-4584-AF36-36DA34EF32A3}" srcId="{635857B8-4478-49A1-A195-D70343424CEA}" destId="{28846102-CFD3-4F29-BE1B-057456B9DB93}" srcOrd="2" destOrd="0" parTransId="{D82CD9F6-AC70-4771-8CF8-4B4E5DC3B458}" sibTransId="{0B83707E-1620-486B-A8FB-3E2B0AEFFB9D}"/>
    <dgm:cxn modelId="{AF229174-DA91-4A9B-95E3-9F51B29B9C7E}" type="presOf" srcId="{635857B8-4478-49A1-A195-D70343424CEA}" destId="{E3222629-9533-4A88-B9F1-A3EF4B062AB1}" srcOrd="0" destOrd="0" presId="urn:microsoft.com/office/officeart/2005/8/layout/matrix1"/>
    <dgm:cxn modelId="{00DB6175-8ED1-48E7-9196-10B58510BD99}" type="presOf" srcId="{67C355DC-EAA9-494E-81D1-B6A29E274EEA}" destId="{CFD05048-0CBD-4752-902B-BDA0E2B14049}" srcOrd="0" destOrd="0" presId="urn:microsoft.com/office/officeart/2005/8/layout/matrix1"/>
    <dgm:cxn modelId="{138BF075-C0A4-4C76-8C03-CB96E4833BD5}" srcId="{635857B8-4478-49A1-A195-D70343424CEA}" destId="{04F981DE-C115-4FA9-8561-7869FDD6C423}" srcOrd="1" destOrd="0" parTransId="{C706C106-7FC7-4A66-AA1B-3B6D6671CB7A}" sibTransId="{423A4901-6B47-46A2-BD86-651B114257A5}"/>
    <dgm:cxn modelId="{CBB74889-F2E0-46A9-85A0-F81DF1189784}" type="presOf" srcId="{5853CF86-1DC9-4ACA-8692-AD6A70DDA1BE}" destId="{F993A5DE-64DD-4AAC-B3C1-0601613307CD}" srcOrd="0" destOrd="0" presId="urn:microsoft.com/office/officeart/2005/8/layout/matrix1"/>
    <dgm:cxn modelId="{EB271B9B-7CA0-4EEF-AF8C-C135DBBB5228}" type="presOf" srcId="{5853CF86-1DC9-4ACA-8692-AD6A70DDA1BE}" destId="{2189DD92-492D-44CE-8B46-9A70D37D2B8F}" srcOrd="1" destOrd="0" presId="urn:microsoft.com/office/officeart/2005/8/layout/matrix1"/>
    <dgm:cxn modelId="{B3AF289C-F445-48A3-AB54-D0D28C7959AC}" type="presOf" srcId="{04F981DE-C115-4FA9-8561-7869FDD6C423}" destId="{B1851B7E-9C78-443F-B678-5CD02BCC67B5}" srcOrd="0" destOrd="0" presId="urn:microsoft.com/office/officeart/2005/8/layout/matrix1"/>
    <dgm:cxn modelId="{CD7F6EA4-8601-4B14-89A1-AC975FCD20F6}" type="presOf" srcId="{28846102-CFD3-4F29-BE1B-057456B9DB93}" destId="{561998E5-F9B4-417D-8042-A702F7ED26B1}" srcOrd="0" destOrd="0" presId="urn:microsoft.com/office/officeart/2005/8/layout/matrix1"/>
    <dgm:cxn modelId="{5D4248A9-2DCD-435A-897A-25C57E7F131C}" srcId="{EA768693-7ACF-41E0-BF09-56F1E1779F95}" destId="{635857B8-4478-49A1-A195-D70343424CEA}" srcOrd="0" destOrd="0" parTransId="{534AAE0B-F46E-453D-85B2-F3ABBD9F511A}" sibTransId="{AB76646B-3659-47FA-9261-ACEE4F2E83A2}"/>
    <dgm:cxn modelId="{D7CAF6D2-0401-48A9-9E71-CBF30D17757B}" type="presOf" srcId="{67C355DC-EAA9-494E-81D1-B6A29E274EEA}" destId="{190F9CA2-3FE3-47A3-AF7F-FC7D5454A8D2}" srcOrd="1" destOrd="0" presId="urn:microsoft.com/office/officeart/2005/8/layout/matrix1"/>
    <dgm:cxn modelId="{7B029AD8-EA94-492E-A3FB-52C40C753383}" type="presOf" srcId="{04F981DE-C115-4FA9-8561-7869FDD6C423}" destId="{367D5A6A-D2F7-47D1-814B-F0534EC3B2FC}" srcOrd="1" destOrd="0" presId="urn:microsoft.com/office/officeart/2005/8/layout/matrix1"/>
    <dgm:cxn modelId="{2955E1EA-DFC6-44CB-8EB5-F4BE10057D59}" type="presParOf" srcId="{4881BAA0-50AC-40A3-BD21-B59EDFBE8B05}" destId="{3CF5B90A-6035-49E0-BF2E-AA6344FBDD46}" srcOrd="0" destOrd="0" presId="urn:microsoft.com/office/officeart/2005/8/layout/matrix1"/>
    <dgm:cxn modelId="{7821F83D-E92E-4188-BBC4-49D170F112F8}" type="presParOf" srcId="{3CF5B90A-6035-49E0-BF2E-AA6344FBDD46}" destId="{F993A5DE-64DD-4AAC-B3C1-0601613307CD}" srcOrd="0" destOrd="0" presId="urn:microsoft.com/office/officeart/2005/8/layout/matrix1"/>
    <dgm:cxn modelId="{BD7D280C-9A74-4A1F-AA85-1A74FC3430B6}" type="presParOf" srcId="{3CF5B90A-6035-49E0-BF2E-AA6344FBDD46}" destId="{2189DD92-492D-44CE-8B46-9A70D37D2B8F}" srcOrd="1" destOrd="0" presId="urn:microsoft.com/office/officeart/2005/8/layout/matrix1"/>
    <dgm:cxn modelId="{B2FD9D85-14DB-4400-958B-D62EA28B369C}" type="presParOf" srcId="{3CF5B90A-6035-49E0-BF2E-AA6344FBDD46}" destId="{B1851B7E-9C78-443F-B678-5CD02BCC67B5}" srcOrd="2" destOrd="0" presId="urn:microsoft.com/office/officeart/2005/8/layout/matrix1"/>
    <dgm:cxn modelId="{454A1778-22CA-40E1-8F81-0BD5051AF8AC}" type="presParOf" srcId="{3CF5B90A-6035-49E0-BF2E-AA6344FBDD46}" destId="{367D5A6A-D2F7-47D1-814B-F0534EC3B2FC}" srcOrd="3" destOrd="0" presId="urn:microsoft.com/office/officeart/2005/8/layout/matrix1"/>
    <dgm:cxn modelId="{96DD18D0-CCD5-4964-80E6-6D8B32E97772}" type="presParOf" srcId="{3CF5B90A-6035-49E0-BF2E-AA6344FBDD46}" destId="{561998E5-F9B4-417D-8042-A702F7ED26B1}" srcOrd="4" destOrd="0" presId="urn:microsoft.com/office/officeart/2005/8/layout/matrix1"/>
    <dgm:cxn modelId="{6C764715-43D8-4E22-BD8F-2050BDEE9B71}" type="presParOf" srcId="{3CF5B90A-6035-49E0-BF2E-AA6344FBDD46}" destId="{8BE2D764-2A27-403D-B92D-E67FD1CAC51A}" srcOrd="5" destOrd="0" presId="urn:microsoft.com/office/officeart/2005/8/layout/matrix1"/>
    <dgm:cxn modelId="{32022BB0-FCC1-429F-8197-FE90922B39AB}" type="presParOf" srcId="{3CF5B90A-6035-49E0-BF2E-AA6344FBDD46}" destId="{CFD05048-0CBD-4752-902B-BDA0E2B14049}" srcOrd="6" destOrd="0" presId="urn:microsoft.com/office/officeart/2005/8/layout/matrix1"/>
    <dgm:cxn modelId="{147E7BF0-C506-4157-AD32-2CE4FA788CB1}" type="presParOf" srcId="{3CF5B90A-6035-49E0-BF2E-AA6344FBDD46}" destId="{190F9CA2-3FE3-47A3-AF7F-FC7D5454A8D2}" srcOrd="7" destOrd="0" presId="urn:microsoft.com/office/officeart/2005/8/layout/matrix1"/>
    <dgm:cxn modelId="{75E6F883-7A40-4348-849F-9DC0A234AC60}" type="presParOf" srcId="{4881BAA0-50AC-40A3-BD21-B59EDFBE8B05}" destId="{E3222629-9533-4A88-B9F1-A3EF4B062AB1}"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7B543-DDBE-43FC-8E72-3DE27115982D}">
      <dsp:nvSpPr>
        <dsp:cNvPr id="0" name=""/>
        <dsp:cNvSpPr/>
      </dsp:nvSpPr>
      <dsp:spPr>
        <a:xfrm>
          <a:off x="3937000" y="1715805"/>
          <a:ext cx="2793999" cy="664844"/>
        </a:xfrm>
        <a:custGeom>
          <a:avLst/>
          <a:gdLst/>
          <a:ahLst/>
          <a:cxnLst/>
          <a:rect l="0" t="0" r="0" b="0"/>
          <a:pathLst>
            <a:path>
              <a:moveTo>
                <a:pt x="0" y="0"/>
              </a:moveTo>
              <a:lnTo>
                <a:pt x="0" y="453072"/>
              </a:lnTo>
              <a:lnTo>
                <a:pt x="2793999" y="453072"/>
              </a:lnTo>
              <a:lnTo>
                <a:pt x="2793999" y="66484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198AD9-9442-4973-ABCA-7A5864F4D18F}">
      <dsp:nvSpPr>
        <dsp:cNvPr id="0" name=""/>
        <dsp:cNvSpPr/>
      </dsp:nvSpPr>
      <dsp:spPr>
        <a:xfrm>
          <a:off x="3891280" y="1715805"/>
          <a:ext cx="91440" cy="664844"/>
        </a:xfrm>
        <a:custGeom>
          <a:avLst/>
          <a:gdLst/>
          <a:ahLst/>
          <a:cxnLst/>
          <a:rect l="0" t="0" r="0" b="0"/>
          <a:pathLst>
            <a:path>
              <a:moveTo>
                <a:pt x="45720" y="0"/>
              </a:moveTo>
              <a:lnTo>
                <a:pt x="45720" y="66484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1423AE-3F2A-48DE-B204-14BA17629FE2}">
      <dsp:nvSpPr>
        <dsp:cNvPr id="0" name=""/>
        <dsp:cNvSpPr/>
      </dsp:nvSpPr>
      <dsp:spPr>
        <a:xfrm>
          <a:off x="1143000" y="1715805"/>
          <a:ext cx="2793999" cy="664844"/>
        </a:xfrm>
        <a:custGeom>
          <a:avLst/>
          <a:gdLst/>
          <a:ahLst/>
          <a:cxnLst/>
          <a:rect l="0" t="0" r="0" b="0"/>
          <a:pathLst>
            <a:path>
              <a:moveTo>
                <a:pt x="2793999" y="0"/>
              </a:moveTo>
              <a:lnTo>
                <a:pt x="2793999" y="453072"/>
              </a:lnTo>
              <a:lnTo>
                <a:pt x="0" y="453072"/>
              </a:lnTo>
              <a:lnTo>
                <a:pt x="0" y="66484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40E45B-5E53-431F-94D1-2A7BA5D6C5B1}">
      <dsp:nvSpPr>
        <dsp:cNvPr id="0" name=""/>
        <dsp:cNvSpPr/>
      </dsp:nvSpPr>
      <dsp:spPr>
        <a:xfrm>
          <a:off x="2794000" y="264195"/>
          <a:ext cx="2285999" cy="145160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82C0B8-61A7-4967-A1DB-23AC0E27E874}">
      <dsp:nvSpPr>
        <dsp:cNvPr id="0" name=""/>
        <dsp:cNvSpPr/>
      </dsp:nvSpPr>
      <dsp:spPr>
        <a:xfrm>
          <a:off x="3048000" y="505495"/>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Body)"/>
            </a:rPr>
            <a:t>Security Architecture and Design </a:t>
          </a:r>
        </a:p>
      </dsp:txBody>
      <dsp:txXfrm>
        <a:off x="3090516" y="548011"/>
        <a:ext cx="2200967" cy="1366577"/>
      </dsp:txXfrm>
    </dsp:sp>
    <dsp:sp modelId="{43C2EC97-8458-47C4-ACC7-9C2260973533}">
      <dsp:nvSpPr>
        <dsp:cNvPr id="0" name=""/>
        <dsp:cNvSpPr/>
      </dsp:nvSpPr>
      <dsp:spPr>
        <a:xfrm>
          <a:off x="0" y="2380650"/>
          <a:ext cx="2285999" cy="14516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EF21B-1070-46B7-8775-7AF16B1BDED5}">
      <dsp:nvSpPr>
        <dsp:cNvPr id="0" name=""/>
        <dsp:cNvSpPr/>
      </dsp:nvSpPr>
      <dsp:spPr>
        <a:xfrm>
          <a:off x="254000" y="262195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Body)"/>
            </a:rPr>
            <a:t>Hardware and Software </a:t>
          </a:r>
        </a:p>
      </dsp:txBody>
      <dsp:txXfrm>
        <a:off x="296516" y="2664466"/>
        <a:ext cx="2200967" cy="1366577"/>
      </dsp:txXfrm>
    </dsp:sp>
    <dsp:sp modelId="{0E5E9013-5836-4F6E-B056-CF3132C5922A}">
      <dsp:nvSpPr>
        <dsp:cNvPr id="0" name=""/>
        <dsp:cNvSpPr/>
      </dsp:nvSpPr>
      <dsp:spPr>
        <a:xfrm>
          <a:off x="2794000" y="2380650"/>
          <a:ext cx="2285999" cy="14516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2C1DB9-91F9-40F0-92B1-BC044E541F9C}">
      <dsp:nvSpPr>
        <dsp:cNvPr id="0" name=""/>
        <dsp:cNvSpPr/>
      </dsp:nvSpPr>
      <dsp:spPr>
        <a:xfrm>
          <a:off x="3048000" y="262195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Body)"/>
            </a:rPr>
            <a:t>Models</a:t>
          </a:r>
        </a:p>
      </dsp:txBody>
      <dsp:txXfrm>
        <a:off x="3090516" y="2664466"/>
        <a:ext cx="2200967" cy="1366577"/>
      </dsp:txXfrm>
    </dsp:sp>
    <dsp:sp modelId="{CC5C5D80-E7E3-453D-BECF-C55F21AC3221}">
      <dsp:nvSpPr>
        <dsp:cNvPr id="0" name=""/>
        <dsp:cNvSpPr/>
      </dsp:nvSpPr>
      <dsp:spPr>
        <a:xfrm>
          <a:off x="5587999" y="2380650"/>
          <a:ext cx="2285999" cy="14516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FA7F9-45A4-4D44-BC57-EDE269619682}">
      <dsp:nvSpPr>
        <dsp:cNvPr id="0" name=""/>
        <dsp:cNvSpPr/>
      </dsp:nvSpPr>
      <dsp:spPr>
        <a:xfrm>
          <a:off x="5841999" y="262195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Body)"/>
            </a:rPr>
            <a:t>Evaluation Methods</a:t>
          </a:r>
        </a:p>
      </dsp:txBody>
      <dsp:txXfrm>
        <a:off x="5884515" y="2664466"/>
        <a:ext cx="2200967" cy="1366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27BEA-9F9E-40B1-9872-8127846C90F2}">
      <dsp:nvSpPr>
        <dsp:cNvPr id="0" name=""/>
        <dsp:cNvSpPr/>
      </dsp:nvSpPr>
      <dsp:spPr>
        <a:xfrm>
          <a:off x="3436707" y="1898558"/>
          <a:ext cx="1616493" cy="1586254"/>
        </a:xfrm>
        <a:prstGeom prst="ellipse">
          <a:avLst/>
        </a:prstGeom>
        <a:solidFill>
          <a:srgbClr val="FF6699"/>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dirty="0"/>
            <a:t>Attacks on Mobile Devices</a:t>
          </a:r>
        </a:p>
      </dsp:txBody>
      <dsp:txXfrm>
        <a:off x="3673437" y="2130860"/>
        <a:ext cx="1143033" cy="1121650"/>
      </dsp:txXfrm>
    </dsp:sp>
    <dsp:sp modelId="{AE1D760D-8693-436F-B99B-B13DBFFAD2FC}">
      <dsp:nvSpPr>
        <dsp:cNvPr id="0" name=""/>
        <dsp:cNvSpPr/>
      </dsp:nvSpPr>
      <dsp:spPr>
        <a:xfrm rot="16309242">
          <a:off x="4189503" y="1507759"/>
          <a:ext cx="171258" cy="46909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4214375" y="1627253"/>
        <a:ext cx="119881" cy="281455"/>
      </dsp:txXfrm>
    </dsp:sp>
    <dsp:sp modelId="{88B19A60-D36B-4360-8632-C9BC40A3A455}">
      <dsp:nvSpPr>
        <dsp:cNvPr id="0" name=""/>
        <dsp:cNvSpPr/>
      </dsp:nvSpPr>
      <dsp:spPr>
        <a:xfrm>
          <a:off x="3474622" y="-17114"/>
          <a:ext cx="1662224" cy="1593461"/>
        </a:xfrm>
        <a:prstGeom prst="ellipse">
          <a:avLst/>
        </a:prstGeom>
        <a:solidFill>
          <a:srgbClr val="FFCC66"/>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dirty="0"/>
            <a:t>Operating System Attacks</a:t>
          </a:r>
        </a:p>
      </dsp:txBody>
      <dsp:txXfrm>
        <a:off x="3718049" y="216243"/>
        <a:ext cx="1175370" cy="1126747"/>
      </dsp:txXfrm>
    </dsp:sp>
    <dsp:sp modelId="{1DD49FB2-B66A-4507-B99D-44585DDB3984}">
      <dsp:nvSpPr>
        <dsp:cNvPr id="0" name=""/>
        <dsp:cNvSpPr/>
      </dsp:nvSpPr>
      <dsp:spPr>
        <a:xfrm>
          <a:off x="5173089" y="2457140"/>
          <a:ext cx="288821" cy="46909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5173089" y="2550958"/>
        <a:ext cx="202175" cy="281455"/>
      </dsp:txXfrm>
    </dsp:sp>
    <dsp:sp modelId="{477C364C-8B94-4B3E-A920-14811AA98A9B}">
      <dsp:nvSpPr>
        <dsp:cNvPr id="0" name=""/>
        <dsp:cNvSpPr/>
      </dsp:nvSpPr>
      <dsp:spPr>
        <a:xfrm>
          <a:off x="5598147" y="1736981"/>
          <a:ext cx="1951750" cy="1909408"/>
        </a:xfrm>
        <a:prstGeom prst="ellipse">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dirty="0"/>
            <a:t>Mobile App Attacks</a:t>
          </a:r>
        </a:p>
      </dsp:txBody>
      <dsp:txXfrm>
        <a:off x="5883974" y="2016607"/>
        <a:ext cx="1380096" cy="1350156"/>
      </dsp:txXfrm>
    </dsp:sp>
    <dsp:sp modelId="{F53B2CEF-649A-4DAD-A4A2-47148A4DBD1C}">
      <dsp:nvSpPr>
        <dsp:cNvPr id="0" name=""/>
        <dsp:cNvSpPr/>
      </dsp:nvSpPr>
      <dsp:spPr>
        <a:xfrm rot="5400000">
          <a:off x="4119709" y="3479489"/>
          <a:ext cx="250490" cy="46909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4157283" y="3535734"/>
        <a:ext cx="175343" cy="281455"/>
      </dsp:txXfrm>
    </dsp:sp>
    <dsp:sp modelId="{D94970BF-1769-4E8C-88D4-74E977B08FA1}">
      <dsp:nvSpPr>
        <dsp:cNvPr id="0" name=""/>
        <dsp:cNvSpPr/>
      </dsp:nvSpPr>
      <dsp:spPr>
        <a:xfrm>
          <a:off x="2984416" y="3957436"/>
          <a:ext cx="2521075" cy="1332826"/>
        </a:xfrm>
        <a:prstGeom prst="ellipse">
          <a:avLst/>
        </a:prstGeom>
        <a:solidFill>
          <a:srgbClr val="FF99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dirty="0"/>
            <a:t>Communication Network Attacks</a:t>
          </a:r>
        </a:p>
      </dsp:txBody>
      <dsp:txXfrm>
        <a:off x="3353619" y="4152624"/>
        <a:ext cx="1782669" cy="942450"/>
      </dsp:txXfrm>
    </dsp:sp>
    <dsp:sp modelId="{3FE16398-DC64-4406-87A0-019A6EDCCCC3}">
      <dsp:nvSpPr>
        <dsp:cNvPr id="0" name=""/>
        <dsp:cNvSpPr/>
      </dsp:nvSpPr>
      <dsp:spPr>
        <a:xfrm rot="10800000">
          <a:off x="3009131" y="2457140"/>
          <a:ext cx="302153" cy="46909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rot="10800000">
        <a:off x="3099777" y="2550958"/>
        <a:ext cx="211507" cy="281455"/>
      </dsp:txXfrm>
    </dsp:sp>
    <dsp:sp modelId="{1A840340-C49A-4D10-9CF8-5811BB47A9AB}">
      <dsp:nvSpPr>
        <dsp:cNvPr id="0" name=""/>
        <dsp:cNvSpPr/>
      </dsp:nvSpPr>
      <dsp:spPr>
        <a:xfrm>
          <a:off x="880073" y="1853274"/>
          <a:ext cx="1986532" cy="1676821"/>
        </a:xfrm>
        <a:prstGeom prst="ellipse">
          <a:avLst/>
        </a:prstGeom>
        <a:solidFill>
          <a:srgbClr val="FF33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dirty="0"/>
            <a:t>Malware Attacks</a:t>
          </a:r>
        </a:p>
      </dsp:txBody>
      <dsp:txXfrm>
        <a:off x="1170994" y="2098839"/>
        <a:ext cx="1404690" cy="11856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619B9-84A9-4CEF-ABA8-ADDFAD3B852F}">
      <dsp:nvSpPr>
        <dsp:cNvPr id="0" name=""/>
        <dsp:cNvSpPr/>
      </dsp:nvSpPr>
      <dsp:spPr>
        <a:xfrm>
          <a:off x="2060917" y="576442"/>
          <a:ext cx="3984257" cy="3984257"/>
        </a:xfrm>
        <a:prstGeom prst="blockArc">
          <a:avLst>
            <a:gd name="adj1" fmla="val 11880000"/>
            <a:gd name="adj2" fmla="val 16200000"/>
            <a:gd name="adj3" fmla="val 4636"/>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0801BB-CDB3-41F6-B3A4-D8BCF9875C9B}">
      <dsp:nvSpPr>
        <dsp:cNvPr id="0" name=""/>
        <dsp:cNvSpPr/>
      </dsp:nvSpPr>
      <dsp:spPr>
        <a:xfrm>
          <a:off x="2060917" y="576442"/>
          <a:ext cx="3984257" cy="3984257"/>
        </a:xfrm>
        <a:prstGeom prst="blockArc">
          <a:avLst>
            <a:gd name="adj1" fmla="val 7560000"/>
            <a:gd name="adj2" fmla="val 11880000"/>
            <a:gd name="adj3" fmla="val 4636"/>
          </a:avLst>
        </a:prstGeom>
        <a:solidFill>
          <a:schemeClr val="accent5">
            <a:hueOff val="-7450407"/>
            <a:satOff val="29858"/>
            <a:lumOff val="6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ABD0C0-BE5B-4655-98B8-F948235D8D2A}">
      <dsp:nvSpPr>
        <dsp:cNvPr id="0" name=""/>
        <dsp:cNvSpPr/>
      </dsp:nvSpPr>
      <dsp:spPr>
        <a:xfrm>
          <a:off x="2060917" y="576442"/>
          <a:ext cx="3984257" cy="3984257"/>
        </a:xfrm>
        <a:prstGeom prst="blockArc">
          <a:avLst>
            <a:gd name="adj1" fmla="val 3240000"/>
            <a:gd name="adj2" fmla="val 7560000"/>
            <a:gd name="adj3" fmla="val 4636"/>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01EB0A-86D4-4E13-8E8D-6AC871037CC8}">
      <dsp:nvSpPr>
        <dsp:cNvPr id="0" name=""/>
        <dsp:cNvSpPr/>
      </dsp:nvSpPr>
      <dsp:spPr>
        <a:xfrm>
          <a:off x="2060917" y="576442"/>
          <a:ext cx="3984257" cy="3984257"/>
        </a:xfrm>
        <a:prstGeom prst="blockArc">
          <a:avLst>
            <a:gd name="adj1" fmla="val 20520000"/>
            <a:gd name="adj2" fmla="val 3240000"/>
            <a:gd name="adj3" fmla="val 4636"/>
          </a:avLst>
        </a:prstGeom>
        <a:solidFill>
          <a:schemeClr val="accent5">
            <a:hueOff val="-2483469"/>
            <a:satOff val="9953"/>
            <a:lumOff val="21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93B662-E53D-43D2-824A-CEC4FA48E9A6}">
      <dsp:nvSpPr>
        <dsp:cNvPr id="0" name=""/>
        <dsp:cNvSpPr/>
      </dsp:nvSpPr>
      <dsp:spPr>
        <a:xfrm>
          <a:off x="2060917" y="576442"/>
          <a:ext cx="3984257" cy="3984257"/>
        </a:xfrm>
        <a:prstGeom prst="blockArc">
          <a:avLst>
            <a:gd name="adj1" fmla="val 16200000"/>
            <a:gd name="adj2" fmla="val 20520000"/>
            <a:gd name="adj3" fmla="val 4636"/>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0AFF1E-3014-4755-8C96-E7A1FFFB8030}">
      <dsp:nvSpPr>
        <dsp:cNvPr id="0" name=""/>
        <dsp:cNvSpPr/>
      </dsp:nvSpPr>
      <dsp:spPr>
        <a:xfrm>
          <a:off x="3136860" y="1652385"/>
          <a:ext cx="1832371" cy="1832371"/>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IN" sz="2900" kern="1200" dirty="0">
              <a:solidFill>
                <a:schemeClr val="tx1"/>
              </a:solidFill>
            </a:rPr>
            <a:t>Mobile Device Security </a:t>
          </a:r>
        </a:p>
      </dsp:txBody>
      <dsp:txXfrm>
        <a:off x="3405205" y="1920730"/>
        <a:ext cx="1295681" cy="1295681"/>
      </dsp:txXfrm>
    </dsp:sp>
    <dsp:sp modelId="{372D0217-4D9C-4B87-B085-D4D173FC338D}">
      <dsp:nvSpPr>
        <dsp:cNvPr id="0" name=""/>
        <dsp:cNvSpPr/>
      </dsp:nvSpPr>
      <dsp:spPr>
        <a:xfrm>
          <a:off x="3114671" y="-186201"/>
          <a:ext cx="1876750" cy="1617639"/>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dirty="0">
              <a:solidFill>
                <a:schemeClr val="tx1"/>
              </a:solidFill>
            </a:rPr>
            <a:t>Endpoint Security</a:t>
          </a:r>
        </a:p>
      </dsp:txBody>
      <dsp:txXfrm>
        <a:off x="3389515" y="50697"/>
        <a:ext cx="1327062" cy="1143843"/>
      </dsp:txXfrm>
    </dsp:sp>
    <dsp:sp modelId="{3D7B55CD-32E2-4FA2-9211-EB14063A94A9}">
      <dsp:nvSpPr>
        <dsp:cNvPr id="0" name=""/>
        <dsp:cNvSpPr/>
      </dsp:nvSpPr>
      <dsp:spPr>
        <a:xfrm>
          <a:off x="4869766" y="1050065"/>
          <a:ext cx="2067981" cy="1834345"/>
        </a:xfrm>
        <a:prstGeom prst="ellipse">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dirty="0">
              <a:solidFill>
                <a:schemeClr val="tx1"/>
              </a:solidFill>
            </a:rPr>
            <a:t>Cloud Access Security Broker (CASB)</a:t>
          </a:r>
        </a:p>
      </dsp:txBody>
      <dsp:txXfrm>
        <a:off x="5172615" y="1318699"/>
        <a:ext cx="1462283" cy="1297077"/>
      </dsp:txXfrm>
    </dsp:sp>
    <dsp:sp modelId="{087ACF0C-3439-41A2-A797-4DF7E6055AD1}">
      <dsp:nvSpPr>
        <dsp:cNvPr id="0" name=""/>
        <dsp:cNvSpPr/>
      </dsp:nvSpPr>
      <dsp:spPr>
        <a:xfrm>
          <a:off x="4278630" y="3313037"/>
          <a:ext cx="1836436" cy="1659685"/>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dirty="0">
              <a:solidFill>
                <a:schemeClr val="tx1"/>
              </a:solidFill>
            </a:rPr>
            <a:t>Email Security</a:t>
          </a:r>
        </a:p>
      </dsp:txBody>
      <dsp:txXfrm>
        <a:off x="4547570" y="3556092"/>
        <a:ext cx="1298556" cy="1173575"/>
      </dsp:txXfrm>
    </dsp:sp>
    <dsp:sp modelId="{080369EF-1227-4398-8D67-033E4BD25E14}">
      <dsp:nvSpPr>
        <dsp:cNvPr id="0" name=""/>
        <dsp:cNvSpPr/>
      </dsp:nvSpPr>
      <dsp:spPr>
        <a:xfrm>
          <a:off x="1971664" y="3259255"/>
          <a:ext cx="1875159" cy="1767249"/>
        </a:xfrm>
        <a:prstGeom prst="ellipse">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dirty="0">
              <a:solidFill>
                <a:schemeClr val="tx1"/>
              </a:solidFill>
            </a:rPr>
            <a:t>Secure Web Gateway</a:t>
          </a:r>
        </a:p>
      </dsp:txBody>
      <dsp:txXfrm>
        <a:off x="2246275" y="3518063"/>
        <a:ext cx="1325937" cy="1249633"/>
      </dsp:txXfrm>
    </dsp:sp>
    <dsp:sp modelId="{19594B2D-6116-4277-A363-C2C12C5E6E2A}">
      <dsp:nvSpPr>
        <dsp:cNvPr id="0" name=""/>
        <dsp:cNvSpPr/>
      </dsp:nvSpPr>
      <dsp:spPr>
        <a:xfrm>
          <a:off x="1291851" y="1086159"/>
          <a:ext cx="1820967" cy="1762157"/>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dirty="0">
              <a:solidFill>
                <a:schemeClr val="tx1"/>
              </a:solidFill>
            </a:rPr>
            <a:t>Virtual Private Network (VPN)</a:t>
          </a:r>
        </a:p>
      </dsp:txBody>
      <dsp:txXfrm>
        <a:off x="1558525" y="1344221"/>
        <a:ext cx="1287619" cy="1246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171A5-CBF4-474B-A865-84EB6B26510B}">
      <dsp:nvSpPr>
        <dsp:cNvPr id="0" name=""/>
        <dsp:cNvSpPr/>
      </dsp:nvSpPr>
      <dsp:spPr>
        <a:xfrm>
          <a:off x="2971796" y="1597610"/>
          <a:ext cx="3209687" cy="3209687"/>
        </a:xfrm>
        <a:prstGeom prst="ellipse">
          <a:avLst/>
        </a:prstGeom>
        <a:solidFill>
          <a:srgbClr val="FF990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Calibri (Body)"/>
            </a:rPr>
            <a:t>Mobile Device Risks</a:t>
          </a:r>
        </a:p>
      </dsp:txBody>
      <dsp:txXfrm>
        <a:off x="3441844" y="2067658"/>
        <a:ext cx="2269591" cy="2269591"/>
      </dsp:txXfrm>
    </dsp:sp>
    <dsp:sp modelId="{BFFFF682-7703-4179-AF00-9F00AEFA88E4}">
      <dsp:nvSpPr>
        <dsp:cNvPr id="0" name=""/>
        <dsp:cNvSpPr/>
      </dsp:nvSpPr>
      <dsp:spPr>
        <a:xfrm>
          <a:off x="3886196" y="381008"/>
          <a:ext cx="1604843" cy="1594412"/>
        </a:xfrm>
        <a:prstGeom prst="ellipse">
          <a:avLst/>
        </a:prstGeom>
        <a:solidFill>
          <a:srgbClr val="33CCCC">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Body)"/>
            </a:rPr>
            <a:t>Physical</a:t>
          </a:r>
        </a:p>
        <a:p>
          <a:pPr marL="0" lvl="0" indent="0" algn="ctr" defTabSz="889000">
            <a:lnSpc>
              <a:spcPct val="90000"/>
            </a:lnSpc>
            <a:spcBef>
              <a:spcPct val="0"/>
            </a:spcBef>
            <a:spcAft>
              <a:spcPct val="35000"/>
            </a:spcAft>
            <a:buNone/>
          </a:pPr>
          <a:r>
            <a:rPr lang="en-IN" sz="2000" kern="1200" dirty="0">
              <a:latin typeface="Calibri (Body)"/>
            </a:rPr>
            <a:t>security</a:t>
          </a:r>
        </a:p>
      </dsp:txBody>
      <dsp:txXfrm>
        <a:off x="4121220" y="614504"/>
        <a:ext cx="1134795" cy="1127420"/>
      </dsp:txXfrm>
    </dsp:sp>
    <dsp:sp modelId="{62F5A457-B87D-4422-9AAD-D5A632872813}">
      <dsp:nvSpPr>
        <dsp:cNvPr id="0" name=""/>
        <dsp:cNvSpPr/>
      </dsp:nvSpPr>
      <dsp:spPr>
        <a:xfrm>
          <a:off x="4952999" y="454582"/>
          <a:ext cx="1604843" cy="1604843"/>
        </a:xfrm>
        <a:prstGeom prst="ellipse">
          <a:avLst/>
        </a:prstGeom>
        <a:solidFill>
          <a:srgbClr val="92D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Body)"/>
            </a:rPr>
            <a:t>Multiple</a:t>
          </a:r>
        </a:p>
        <a:p>
          <a:pPr marL="0" lvl="0" indent="0" algn="ctr" defTabSz="889000">
            <a:lnSpc>
              <a:spcPct val="90000"/>
            </a:lnSpc>
            <a:spcBef>
              <a:spcPct val="0"/>
            </a:spcBef>
            <a:spcAft>
              <a:spcPct val="35000"/>
            </a:spcAft>
            <a:buNone/>
          </a:pPr>
          <a:r>
            <a:rPr lang="en-IN" sz="2000" kern="1200" dirty="0">
              <a:latin typeface="Calibri (Body)"/>
            </a:rPr>
            <a:t>user</a:t>
          </a:r>
        </a:p>
        <a:p>
          <a:pPr marL="0" lvl="0" indent="0" algn="ctr" defTabSz="889000">
            <a:lnSpc>
              <a:spcPct val="90000"/>
            </a:lnSpc>
            <a:spcBef>
              <a:spcPct val="0"/>
            </a:spcBef>
            <a:spcAft>
              <a:spcPct val="35000"/>
            </a:spcAft>
            <a:buNone/>
          </a:pPr>
          <a:r>
            <a:rPr lang="en-IN" sz="2000" kern="1200" dirty="0">
              <a:latin typeface="Calibri (Body)"/>
            </a:rPr>
            <a:t>logging</a:t>
          </a:r>
        </a:p>
      </dsp:txBody>
      <dsp:txXfrm>
        <a:off x="5188023" y="689606"/>
        <a:ext cx="1134795" cy="1134795"/>
      </dsp:txXfrm>
    </dsp:sp>
    <dsp:sp modelId="{441B2390-24EA-4F23-8598-443B580F29E7}">
      <dsp:nvSpPr>
        <dsp:cNvPr id="0" name=""/>
        <dsp:cNvSpPr/>
      </dsp:nvSpPr>
      <dsp:spPr>
        <a:xfrm>
          <a:off x="5757518" y="1442288"/>
          <a:ext cx="1604843" cy="1604843"/>
        </a:xfrm>
        <a:prstGeom prst="ellipse">
          <a:avLst/>
        </a:prstGeom>
        <a:solidFill>
          <a:srgbClr val="92D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Body)"/>
            </a:rPr>
            <a:t>Secure</a:t>
          </a:r>
        </a:p>
        <a:p>
          <a:pPr marL="0" lvl="0" indent="0" algn="ctr" defTabSz="889000">
            <a:lnSpc>
              <a:spcPct val="90000"/>
            </a:lnSpc>
            <a:spcBef>
              <a:spcPct val="0"/>
            </a:spcBef>
            <a:spcAft>
              <a:spcPct val="35000"/>
            </a:spcAft>
            <a:buNone/>
          </a:pPr>
          <a:r>
            <a:rPr lang="en-IN" sz="2000" kern="1200" dirty="0">
              <a:latin typeface="Calibri (Body)"/>
            </a:rPr>
            <a:t>data</a:t>
          </a:r>
        </a:p>
        <a:p>
          <a:pPr marL="0" lvl="0" indent="0" algn="ctr" defTabSz="889000">
            <a:lnSpc>
              <a:spcPct val="90000"/>
            </a:lnSpc>
            <a:spcBef>
              <a:spcPct val="0"/>
            </a:spcBef>
            <a:spcAft>
              <a:spcPct val="35000"/>
            </a:spcAft>
            <a:buNone/>
          </a:pPr>
          <a:r>
            <a:rPr lang="en-IN" sz="2000" kern="1200" dirty="0">
              <a:latin typeface="Calibri (Body)"/>
            </a:rPr>
            <a:t>storage</a:t>
          </a:r>
        </a:p>
      </dsp:txBody>
      <dsp:txXfrm>
        <a:off x="5992542" y="1677312"/>
        <a:ext cx="1134795" cy="1134795"/>
      </dsp:txXfrm>
    </dsp:sp>
    <dsp:sp modelId="{A6E3E33A-3F91-45CD-ADC4-84EE2CECB6E9}">
      <dsp:nvSpPr>
        <dsp:cNvPr id="0" name=""/>
        <dsp:cNvSpPr/>
      </dsp:nvSpPr>
      <dsp:spPr>
        <a:xfrm>
          <a:off x="5757518" y="2734130"/>
          <a:ext cx="1604843" cy="1604843"/>
        </a:xfrm>
        <a:prstGeom prst="ellipse">
          <a:avLst/>
        </a:prstGeom>
        <a:solidFill>
          <a:srgbClr val="92D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Body)"/>
            </a:rPr>
            <a:t>Mobile</a:t>
          </a:r>
        </a:p>
        <a:p>
          <a:pPr marL="0" lvl="0" indent="0" algn="ctr" defTabSz="889000">
            <a:lnSpc>
              <a:spcPct val="90000"/>
            </a:lnSpc>
            <a:spcBef>
              <a:spcPct val="0"/>
            </a:spcBef>
            <a:spcAft>
              <a:spcPct val="35000"/>
            </a:spcAft>
            <a:buNone/>
          </a:pPr>
          <a:r>
            <a:rPr lang="en-IN" sz="2000" kern="1200" dirty="0">
              <a:latin typeface="Calibri (Body)"/>
            </a:rPr>
            <a:t>browsing</a:t>
          </a:r>
        </a:p>
      </dsp:txBody>
      <dsp:txXfrm>
        <a:off x="5992542" y="2969154"/>
        <a:ext cx="1134795" cy="1134795"/>
      </dsp:txXfrm>
    </dsp:sp>
    <dsp:sp modelId="{4DD38818-D5E8-4DD7-945E-64D3E920B95F}">
      <dsp:nvSpPr>
        <dsp:cNvPr id="0" name=""/>
        <dsp:cNvSpPr/>
      </dsp:nvSpPr>
      <dsp:spPr>
        <a:xfrm>
          <a:off x="5110308" y="3821836"/>
          <a:ext cx="1604843" cy="1604843"/>
        </a:xfrm>
        <a:prstGeom prst="ellipse">
          <a:avLst/>
        </a:prstGeom>
        <a:solidFill>
          <a:srgbClr val="92D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kern="1200" dirty="0">
            <a:latin typeface="Calibri (Body)"/>
          </a:endParaRPr>
        </a:p>
        <a:p>
          <a:pPr marL="0" lvl="0" indent="0" algn="ctr" defTabSz="889000">
            <a:lnSpc>
              <a:spcPct val="90000"/>
            </a:lnSpc>
            <a:spcBef>
              <a:spcPct val="0"/>
            </a:spcBef>
            <a:spcAft>
              <a:spcPct val="35000"/>
            </a:spcAft>
            <a:buNone/>
          </a:pPr>
          <a:r>
            <a:rPr lang="en-IN" sz="2000" kern="1200" dirty="0">
              <a:latin typeface="Calibri (Body)"/>
            </a:rPr>
            <a:t>Application</a:t>
          </a:r>
        </a:p>
        <a:p>
          <a:pPr marL="0" lvl="0" indent="0" algn="ctr" defTabSz="889000">
            <a:lnSpc>
              <a:spcPct val="90000"/>
            </a:lnSpc>
            <a:spcBef>
              <a:spcPct val="0"/>
            </a:spcBef>
            <a:spcAft>
              <a:spcPct val="35000"/>
            </a:spcAft>
            <a:buNone/>
          </a:pPr>
          <a:r>
            <a:rPr lang="en-IN" sz="2000" kern="1200" dirty="0">
              <a:latin typeface="Calibri (Body)"/>
            </a:rPr>
            <a:t>isolation</a:t>
          </a:r>
        </a:p>
      </dsp:txBody>
      <dsp:txXfrm>
        <a:off x="5345332" y="4056860"/>
        <a:ext cx="1134795" cy="1134795"/>
      </dsp:txXfrm>
    </dsp:sp>
    <dsp:sp modelId="{017E5430-8907-44CA-9886-C4A053ECDA87}">
      <dsp:nvSpPr>
        <dsp:cNvPr id="0" name=""/>
        <dsp:cNvSpPr/>
      </dsp:nvSpPr>
      <dsp:spPr>
        <a:xfrm>
          <a:off x="3769578" y="4178453"/>
          <a:ext cx="1604843" cy="1604843"/>
        </a:xfrm>
        <a:prstGeom prst="ellipse">
          <a:avLst/>
        </a:prstGeom>
        <a:solidFill>
          <a:srgbClr val="00FF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Body)"/>
            </a:rPr>
            <a:t>System</a:t>
          </a:r>
        </a:p>
        <a:p>
          <a:pPr marL="0" lvl="0" indent="0" algn="ctr" defTabSz="889000">
            <a:lnSpc>
              <a:spcPct val="90000"/>
            </a:lnSpc>
            <a:spcBef>
              <a:spcPct val="0"/>
            </a:spcBef>
            <a:spcAft>
              <a:spcPct val="35000"/>
            </a:spcAft>
            <a:buNone/>
          </a:pPr>
          <a:r>
            <a:rPr lang="en-IN" sz="2000" kern="1200" dirty="0">
              <a:latin typeface="Calibri (Body)"/>
            </a:rPr>
            <a:t>updates</a:t>
          </a:r>
        </a:p>
      </dsp:txBody>
      <dsp:txXfrm>
        <a:off x="4004602" y="4413477"/>
        <a:ext cx="1134795" cy="1134795"/>
      </dsp:txXfrm>
    </dsp:sp>
    <dsp:sp modelId="{69F3C5C0-8354-4C1D-B8B9-6631F5A4AC58}">
      <dsp:nvSpPr>
        <dsp:cNvPr id="0" name=""/>
        <dsp:cNvSpPr/>
      </dsp:nvSpPr>
      <dsp:spPr>
        <a:xfrm>
          <a:off x="2540963" y="3779252"/>
          <a:ext cx="1604843" cy="1604843"/>
        </a:xfrm>
        <a:prstGeom prst="ellipse">
          <a:avLst/>
        </a:prstGeom>
        <a:solidFill>
          <a:srgbClr val="00B0F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Body)"/>
            </a:rPr>
            <a:t>Mobile</a:t>
          </a:r>
        </a:p>
        <a:p>
          <a:pPr marL="0" lvl="0" indent="0" algn="ctr" defTabSz="889000">
            <a:lnSpc>
              <a:spcPct val="90000"/>
            </a:lnSpc>
            <a:spcBef>
              <a:spcPct val="0"/>
            </a:spcBef>
            <a:spcAft>
              <a:spcPct val="35000"/>
            </a:spcAft>
            <a:buNone/>
          </a:pPr>
          <a:r>
            <a:rPr lang="en-IN" sz="2000" kern="1200" dirty="0">
              <a:latin typeface="Calibri (Body)"/>
            </a:rPr>
            <a:t>device</a:t>
          </a:r>
        </a:p>
        <a:p>
          <a:pPr marL="0" lvl="0" indent="0" algn="ctr" defTabSz="889000">
            <a:lnSpc>
              <a:spcPct val="90000"/>
            </a:lnSpc>
            <a:spcBef>
              <a:spcPct val="0"/>
            </a:spcBef>
            <a:spcAft>
              <a:spcPct val="35000"/>
            </a:spcAft>
            <a:buNone/>
          </a:pPr>
          <a:r>
            <a:rPr lang="en-IN" sz="2000" kern="1200" dirty="0">
              <a:latin typeface="Calibri (Body)"/>
            </a:rPr>
            <a:t>coding</a:t>
          </a:r>
        </a:p>
        <a:p>
          <a:pPr marL="0" lvl="0" indent="0" algn="ctr" defTabSz="889000">
            <a:lnSpc>
              <a:spcPct val="90000"/>
            </a:lnSpc>
            <a:spcBef>
              <a:spcPct val="0"/>
            </a:spcBef>
            <a:spcAft>
              <a:spcPct val="35000"/>
            </a:spcAft>
            <a:buNone/>
          </a:pPr>
          <a:r>
            <a:rPr lang="en-IN" sz="2000" kern="1200" dirty="0">
              <a:latin typeface="Calibri (Body)"/>
            </a:rPr>
            <a:t>issues</a:t>
          </a:r>
        </a:p>
      </dsp:txBody>
      <dsp:txXfrm>
        <a:off x="2775987" y="4014276"/>
        <a:ext cx="1134795" cy="1134795"/>
      </dsp:txXfrm>
    </dsp:sp>
    <dsp:sp modelId="{E0C5C4D6-C581-440D-9F82-EFA9096EF13D}">
      <dsp:nvSpPr>
        <dsp:cNvPr id="0" name=""/>
        <dsp:cNvSpPr/>
      </dsp:nvSpPr>
      <dsp:spPr>
        <a:xfrm>
          <a:off x="1781637" y="2734130"/>
          <a:ext cx="1604843" cy="1604843"/>
        </a:xfrm>
        <a:prstGeom prst="ellipse">
          <a:avLst/>
        </a:prstGeom>
        <a:solidFill>
          <a:srgbClr val="00B0F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Body)"/>
            </a:rPr>
            <a:t>Bluetooth</a:t>
          </a:r>
        </a:p>
        <a:p>
          <a:pPr marL="0" lvl="0" indent="0" algn="ctr" defTabSz="889000">
            <a:lnSpc>
              <a:spcPct val="90000"/>
            </a:lnSpc>
            <a:spcBef>
              <a:spcPct val="0"/>
            </a:spcBef>
            <a:spcAft>
              <a:spcPct val="35000"/>
            </a:spcAft>
            <a:buNone/>
          </a:pPr>
          <a:r>
            <a:rPr lang="en-IN" sz="2000" kern="1200" dirty="0">
              <a:latin typeface="Calibri (Body)"/>
            </a:rPr>
            <a:t>attacks</a:t>
          </a:r>
        </a:p>
      </dsp:txBody>
      <dsp:txXfrm>
        <a:off x="2016661" y="2969154"/>
        <a:ext cx="1134795" cy="1134795"/>
      </dsp:txXfrm>
    </dsp:sp>
    <dsp:sp modelId="{761D049B-2ED4-4325-8372-0602EA61076F}">
      <dsp:nvSpPr>
        <dsp:cNvPr id="0" name=""/>
        <dsp:cNvSpPr/>
      </dsp:nvSpPr>
      <dsp:spPr>
        <a:xfrm>
          <a:off x="1781637" y="1442288"/>
          <a:ext cx="1604843" cy="1604843"/>
        </a:xfrm>
        <a:prstGeom prst="ellipse">
          <a:avLst/>
        </a:prstGeom>
        <a:solidFill>
          <a:srgbClr val="00B0F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Body)"/>
            </a:rPr>
            <a:t>Malware on rise</a:t>
          </a:r>
        </a:p>
      </dsp:txBody>
      <dsp:txXfrm>
        <a:off x="2016661" y="1677312"/>
        <a:ext cx="1134795" cy="1134795"/>
      </dsp:txXfrm>
    </dsp:sp>
    <dsp:sp modelId="{642F4A3A-DF8E-4F6C-9C10-C60C494879C4}">
      <dsp:nvSpPr>
        <dsp:cNvPr id="0" name=""/>
        <dsp:cNvSpPr/>
      </dsp:nvSpPr>
      <dsp:spPr>
        <a:xfrm>
          <a:off x="2540963" y="397166"/>
          <a:ext cx="1604843" cy="1604843"/>
        </a:xfrm>
        <a:prstGeom prst="ellipse">
          <a:avLst/>
        </a:prstGeom>
        <a:solidFill>
          <a:srgbClr val="00B0F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Calibri (Body)"/>
            </a:rPr>
            <a:t>Serious</a:t>
          </a:r>
        </a:p>
        <a:p>
          <a:pPr marL="0" lvl="0" indent="0" algn="ctr" defTabSz="889000">
            <a:lnSpc>
              <a:spcPct val="90000"/>
            </a:lnSpc>
            <a:spcBef>
              <a:spcPct val="0"/>
            </a:spcBef>
            <a:spcAft>
              <a:spcPct val="35000"/>
            </a:spcAft>
            <a:buNone/>
          </a:pPr>
          <a:r>
            <a:rPr lang="en-IN" sz="2000" kern="1200" dirty="0">
              <a:latin typeface="Calibri (Body)"/>
            </a:rPr>
            <a:t>threats in</a:t>
          </a:r>
        </a:p>
        <a:p>
          <a:pPr marL="0" lvl="0" indent="0" algn="ctr" defTabSz="889000">
            <a:lnSpc>
              <a:spcPct val="90000"/>
            </a:lnSpc>
            <a:spcBef>
              <a:spcPct val="0"/>
            </a:spcBef>
            <a:spcAft>
              <a:spcPct val="35000"/>
            </a:spcAft>
            <a:buNone/>
          </a:pPr>
          <a:r>
            <a:rPr lang="en-IN" sz="2000" kern="1200" dirty="0">
              <a:latin typeface="Calibri (Body)"/>
            </a:rPr>
            <a:t>new</a:t>
          </a:r>
        </a:p>
        <a:p>
          <a:pPr marL="0" lvl="0" indent="0" algn="ctr" defTabSz="889000">
            <a:lnSpc>
              <a:spcPct val="90000"/>
            </a:lnSpc>
            <a:spcBef>
              <a:spcPct val="0"/>
            </a:spcBef>
            <a:spcAft>
              <a:spcPct val="35000"/>
            </a:spcAft>
            <a:buNone/>
          </a:pPr>
          <a:r>
            <a:rPr lang="en-IN" sz="2000" kern="1200" dirty="0">
              <a:latin typeface="Calibri (Body)"/>
            </a:rPr>
            <a:t>features</a:t>
          </a:r>
        </a:p>
      </dsp:txBody>
      <dsp:txXfrm>
        <a:off x="2775987" y="632190"/>
        <a:ext cx="1134795" cy="11347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4DF3B-EB24-41B7-BED1-A57296DB4ED3}">
      <dsp:nvSpPr>
        <dsp:cNvPr id="0" name=""/>
        <dsp:cNvSpPr/>
      </dsp:nvSpPr>
      <dsp:spPr>
        <a:xfrm>
          <a:off x="4065799" y="1103019"/>
          <a:ext cx="2715211" cy="1084300"/>
        </a:xfrm>
        <a:custGeom>
          <a:avLst/>
          <a:gdLst/>
          <a:ahLst/>
          <a:cxnLst/>
          <a:rect l="0" t="0" r="0" b="0"/>
          <a:pathLst>
            <a:path>
              <a:moveTo>
                <a:pt x="0" y="0"/>
              </a:moveTo>
              <a:lnTo>
                <a:pt x="0" y="851020"/>
              </a:lnTo>
              <a:lnTo>
                <a:pt x="2715211" y="851020"/>
              </a:lnTo>
              <a:lnTo>
                <a:pt x="2715211"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6D263C-ECA2-4B65-80D9-BF852356E7E0}">
      <dsp:nvSpPr>
        <dsp:cNvPr id="0" name=""/>
        <dsp:cNvSpPr/>
      </dsp:nvSpPr>
      <dsp:spPr>
        <a:xfrm>
          <a:off x="4020079" y="1103019"/>
          <a:ext cx="91440" cy="1084300"/>
        </a:xfrm>
        <a:custGeom>
          <a:avLst/>
          <a:gdLst/>
          <a:ahLst/>
          <a:cxnLst/>
          <a:rect l="0" t="0" r="0" b="0"/>
          <a:pathLst>
            <a:path>
              <a:moveTo>
                <a:pt x="45720" y="0"/>
              </a:moveTo>
              <a:lnTo>
                <a:pt x="45720" y="851020"/>
              </a:lnTo>
              <a:lnTo>
                <a:pt x="52342" y="851020"/>
              </a:lnTo>
              <a:lnTo>
                <a:pt x="52342"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1A54AC-2AE6-43E2-A2EC-01CB5BBF8723}">
      <dsp:nvSpPr>
        <dsp:cNvPr id="0" name=""/>
        <dsp:cNvSpPr/>
      </dsp:nvSpPr>
      <dsp:spPr>
        <a:xfrm>
          <a:off x="1215512" y="1103019"/>
          <a:ext cx="2850286" cy="1084300"/>
        </a:xfrm>
        <a:custGeom>
          <a:avLst/>
          <a:gdLst/>
          <a:ahLst/>
          <a:cxnLst/>
          <a:rect l="0" t="0" r="0" b="0"/>
          <a:pathLst>
            <a:path>
              <a:moveTo>
                <a:pt x="2850286" y="0"/>
              </a:moveTo>
              <a:lnTo>
                <a:pt x="2850286" y="851020"/>
              </a:lnTo>
              <a:lnTo>
                <a:pt x="0" y="851020"/>
              </a:lnTo>
              <a:lnTo>
                <a:pt x="0"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E68DE4-C261-45EC-A925-D6C3FAF9AEDE}">
      <dsp:nvSpPr>
        <dsp:cNvPr id="0" name=""/>
        <dsp:cNvSpPr/>
      </dsp:nvSpPr>
      <dsp:spPr>
        <a:xfrm>
          <a:off x="2982103" y="10748"/>
          <a:ext cx="2167390" cy="10922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258952-51DA-4BCF-99FB-9AEFE4283D7F}">
      <dsp:nvSpPr>
        <dsp:cNvPr id="0" name=""/>
        <dsp:cNvSpPr/>
      </dsp:nvSpPr>
      <dsp:spPr>
        <a:xfrm>
          <a:off x="3261900" y="276555"/>
          <a:ext cx="2167390" cy="10922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Access control</a:t>
          </a:r>
        </a:p>
        <a:p>
          <a:pPr marL="0" lvl="0" indent="0" algn="ctr" defTabSz="977900">
            <a:lnSpc>
              <a:spcPct val="90000"/>
            </a:lnSpc>
            <a:spcBef>
              <a:spcPct val="0"/>
            </a:spcBef>
            <a:spcAft>
              <a:spcPct val="35000"/>
            </a:spcAft>
            <a:buNone/>
          </a:pPr>
          <a:r>
            <a:rPr lang="en-US" sz="2200" kern="1200" dirty="0"/>
            <a:t>systems</a:t>
          </a:r>
        </a:p>
      </dsp:txBody>
      <dsp:txXfrm>
        <a:off x="3293892" y="308547"/>
        <a:ext cx="2103406" cy="1028287"/>
      </dsp:txXfrm>
    </dsp:sp>
    <dsp:sp modelId="{AC653453-3B66-4469-AE78-D855CC6B3C25}">
      <dsp:nvSpPr>
        <dsp:cNvPr id="0" name=""/>
        <dsp:cNvSpPr/>
      </dsp:nvSpPr>
      <dsp:spPr>
        <a:xfrm>
          <a:off x="129" y="2187320"/>
          <a:ext cx="2430766" cy="88976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693ED-8785-4314-B8D6-D618F6EA70C5}">
      <dsp:nvSpPr>
        <dsp:cNvPr id="0" name=""/>
        <dsp:cNvSpPr/>
      </dsp:nvSpPr>
      <dsp:spPr>
        <a:xfrm>
          <a:off x="279926" y="2453127"/>
          <a:ext cx="2430766" cy="88976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File permissions</a:t>
          </a:r>
        </a:p>
      </dsp:txBody>
      <dsp:txXfrm>
        <a:off x="305986" y="2479187"/>
        <a:ext cx="2378646" cy="837649"/>
      </dsp:txXfrm>
    </dsp:sp>
    <dsp:sp modelId="{AD6C573C-9E73-4841-BCF6-133FCDEBDAD2}">
      <dsp:nvSpPr>
        <dsp:cNvPr id="0" name=""/>
        <dsp:cNvSpPr/>
      </dsp:nvSpPr>
      <dsp:spPr>
        <a:xfrm>
          <a:off x="2990489" y="2187320"/>
          <a:ext cx="2163865" cy="86208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BD84E-589B-4428-B17E-218BEF1AF4EB}">
      <dsp:nvSpPr>
        <dsp:cNvPr id="0" name=""/>
        <dsp:cNvSpPr/>
      </dsp:nvSpPr>
      <dsp:spPr>
        <a:xfrm>
          <a:off x="3270286" y="2453127"/>
          <a:ext cx="2163865" cy="86208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Program permissions</a:t>
          </a:r>
        </a:p>
      </dsp:txBody>
      <dsp:txXfrm>
        <a:off x="3295536" y="2478377"/>
        <a:ext cx="2113365" cy="811589"/>
      </dsp:txXfrm>
    </dsp:sp>
    <dsp:sp modelId="{AA944DEA-6ECE-4566-A8CB-7D38427AA5D1}">
      <dsp:nvSpPr>
        <dsp:cNvPr id="0" name=""/>
        <dsp:cNvSpPr/>
      </dsp:nvSpPr>
      <dsp:spPr>
        <a:xfrm>
          <a:off x="5713948" y="2187320"/>
          <a:ext cx="2134125" cy="7008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883956-B7F0-4EFF-A779-2B44818AAA1E}">
      <dsp:nvSpPr>
        <dsp:cNvPr id="0" name=""/>
        <dsp:cNvSpPr/>
      </dsp:nvSpPr>
      <dsp:spPr>
        <a:xfrm>
          <a:off x="5993745" y="2453127"/>
          <a:ext cx="2134125" cy="70081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rights permissions</a:t>
          </a:r>
        </a:p>
      </dsp:txBody>
      <dsp:txXfrm>
        <a:off x="6014271" y="2473653"/>
        <a:ext cx="2093073" cy="659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3A5DE-64DD-4AAC-B3C1-0601613307CD}">
      <dsp:nvSpPr>
        <dsp:cNvPr id="0" name=""/>
        <dsp:cNvSpPr/>
      </dsp:nvSpPr>
      <dsp:spPr>
        <a:xfrm rot="16200000">
          <a:off x="663456" y="-663456"/>
          <a:ext cx="2495019" cy="3821933"/>
        </a:xfrm>
        <a:prstGeom prst="round1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Rule-Based Access Control</a:t>
          </a:r>
        </a:p>
      </dsp:txBody>
      <dsp:txXfrm rot="5400000">
        <a:off x="0" y="0"/>
        <a:ext cx="3821933" cy="1871264"/>
      </dsp:txXfrm>
    </dsp:sp>
    <dsp:sp modelId="{B1851B7E-9C78-443F-B678-5CD02BCC67B5}">
      <dsp:nvSpPr>
        <dsp:cNvPr id="0" name=""/>
        <dsp:cNvSpPr/>
      </dsp:nvSpPr>
      <dsp:spPr>
        <a:xfrm>
          <a:off x="3821933" y="0"/>
          <a:ext cx="3821933" cy="2495019"/>
        </a:xfrm>
        <a:prstGeom prst="round1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Mandatory Access Control</a:t>
          </a:r>
        </a:p>
      </dsp:txBody>
      <dsp:txXfrm>
        <a:off x="3821933" y="0"/>
        <a:ext cx="3821933" cy="1871264"/>
      </dsp:txXfrm>
    </dsp:sp>
    <dsp:sp modelId="{561998E5-F9B4-417D-8042-A702F7ED26B1}">
      <dsp:nvSpPr>
        <dsp:cNvPr id="0" name=""/>
        <dsp:cNvSpPr/>
      </dsp:nvSpPr>
      <dsp:spPr>
        <a:xfrm rot="10800000">
          <a:off x="0" y="2495019"/>
          <a:ext cx="3821933" cy="2495019"/>
        </a:xfrm>
        <a:prstGeom prst="round1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Role-Based Access Control</a:t>
          </a:r>
        </a:p>
      </dsp:txBody>
      <dsp:txXfrm rot="10800000">
        <a:off x="0" y="3118774"/>
        <a:ext cx="3821933" cy="1871264"/>
      </dsp:txXfrm>
    </dsp:sp>
    <dsp:sp modelId="{CFD05048-0CBD-4752-902B-BDA0E2B14049}">
      <dsp:nvSpPr>
        <dsp:cNvPr id="0" name=""/>
        <dsp:cNvSpPr/>
      </dsp:nvSpPr>
      <dsp:spPr>
        <a:xfrm rot="5400000">
          <a:off x="4485389" y="1831562"/>
          <a:ext cx="2495019" cy="3821933"/>
        </a:xfrm>
        <a:prstGeom prst="round1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Discretionary Access Control</a:t>
          </a:r>
        </a:p>
      </dsp:txBody>
      <dsp:txXfrm rot="-5400000">
        <a:off x="3821933" y="3118774"/>
        <a:ext cx="3821933" cy="1871264"/>
      </dsp:txXfrm>
    </dsp:sp>
    <dsp:sp modelId="{E3222629-9533-4A88-B9F1-A3EF4B062AB1}">
      <dsp:nvSpPr>
        <dsp:cNvPr id="0" name=""/>
        <dsp:cNvSpPr/>
      </dsp:nvSpPr>
      <dsp:spPr>
        <a:xfrm>
          <a:off x="2675353" y="1871264"/>
          <a:ext cx="2293159" cy="1247509"/>
        </a:xfrm>
        <a:prstGeom prst="roundRect">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Access Control</a:t>
          </a:r>
        </a:p>
      </dsp:txBody>
      <dsp:txXfrm>
        <a:off x="2736251" y="1932162"/>
        <a:ext cx="2171363" cy="11257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6/14/2024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6/14/2024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mn-lt"/>
              </a:rPr>
              <a:pPr algn="r">
                <a:lnSpc>
                  <a:spcPct val="100000"/>
                </a:lnSpc>
              </a:pPr>
              <a:t>11</a:t>
            </a:fld>
            <a:endParaRPr lang="en-US" sz="1200" b="0" strike="noStrike" spc="-1" dirty="0">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mn-lt"/>
              </a:rPr>
              <a:pPr algn="r">
                <a:lnSpc>
                  <a:spcPct val="100000"/>
                </a:lnSpc>
              </a:pPr>
              <a:t>13</a:t>
            </a:fld>
            <a:endParaRPr lang="en-US" sz="1200" b="0" strike="noStrike" spc="-1" dirty="0">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mn-lt"/>
              </a:rPr>
              <a:pPr algn="r">
                <a:lnSpc>
                  <a:spcPct val="100000"/>
                </a:lnSpc>
              </a:pPr>
              <a:t>15</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89</a:t>
            </a:fld>
            <a:endParaRPr lang="en-US"/>
          </a:p>
        </p:txBody>
      </p:sp>
    </p:spTree>
    <p:extLst>
      <p:ext uri="{BB962C8B-B14F-4D97-AF65-F5344CB8AC3E}">
        <p14:creationId xmlns:p14="http://schemas.microsoft.com/office/powerpoint/2010/main" val="719633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90</a:t>
            </a:fld>
            <a:endParaRPr lang="en-US"/>
          </a:p>
        </p:txBody>
      </p:sp>
    </p:spTree>
    <p:extLst>
      <p:ext uri="{BB962C8B-B14F-4D97-AF65-F5344CB8AC3E}">
        <p14:creationId xmlns:p14="http://schemas.microsoft.com/office/powerpoint/2010/main" val="2766123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92</a:t>
            </a:fld>
            <a:endParaRPr lang="en-US"/>
          </a:p>
        </p:txBody>
      </p:sp>
    </p:spTree>
    <p:extLst>
      <p:ext uri="{BB962C8B-B14F-4D97-AF65-F5344CB8AC3E}">
        <p14:creationId xmlns:p14="http://schemas.microsoft.com/office/powerpoint/2010/main" val="274011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290605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4185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1375690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mn-lt"/>
              </a:rPr>
              <a:pPr algn="r">
                <a:lnSpc>
                  <a:spcPct val="100000"/>
                </a:lnSpc>
              </a:pPr>
              <a:t>10</a:t>
            </a:fld>
            <a:endParaRPr lang="en-US" sz="1200" b="0" strike="noStrike"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4D2D0F-C39D-41F5-ACEA-DD9C30877894}" type="datetime1">
              <a:rPr lang="en-US" smtClean="0"/>
              <a:pPr/>
              <a:t>6/14/2024</a:t>
            </a:fld>
            <a:endParaRPr lang="en-US"/>
          </a:p>
        </p:txBody>
      </p:sp>
      <p:sp>
        <p:nvSpPr>
          <p:cNvPr id="5" name="Footer Placeholder 4"/>
          <p:cNvSpPr>
            <a:spLocks noGrp="1"/>
          </p:cNvSpPr>
          <p:nvPr>
            <p:ph type="ftr" sz="quarter" idx="11"/>
          </p:nvPr>
        </p:nvSpPr>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D2A6EA-3454-4E46-BA44-B94F820A75E5}" type="datetime1">
              <a:rPr lang="en-US" smtClean="0"/>
              <a:pPr/>
              <a:t>6/14/2024</a:t>
            </a:fld>
            <a:endParaRPr lang="en-US"/>
          </a:p>
        </p:txBody>
      </p:sp>
      <p:sp>
        <p:nvSpPr>
          <p:cNvPr id="5" name="Footer Placeholder 4"/>
          <p:cNvSpPr>
            <a:spLocks noGrp="1"/>
          </p:cNvSpPr>
          <p:nvPr>
            <p:ph type="ftr" sz="quarter" idx="11"/>
          </p:nvPr>
        </p:nvSpPr>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59E27D-0D08-41BA-B21D-C99C10FDF622}" type="datetime1">
              <a:rPr lang="en-US" smtClean="0"/>
              <a:pPr/>
              <a:t>6/14/2024</a:t>
            </a:fld>
            <a:endParaRPr lang="en-US"/>
          </a:p>
        </p:txBody>
      </p:sp>
      <p:sp>
        <p:nvSpPr>
          <p:cNvPr id="5" name="Footer Placeholder 4"/>
          <p:cNvSpPr>
            <a:spLocks noGrp="1"/>
          </p:cNvSpPr>
          <p:nvPr>
            <p:ph type="ftr" sz="quarter" idx="11"/>
          </p:nvPr>
        </p:nvSpPr>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95E0F26-5DC6-4399-AE04-1269976B0F3E}" type="datetime1">
              <a:rPr lang="en-US" smtClean="0"/>
              <a:pPr/>
              <a:t>6/14/2024</a:t>
            </a:fld>
            <a:endParaRPr lang="en-US"/>
          </a:p>
        </p:txBody>
      </p:sp>
      <p:sp>
        <p:nvSpPr>
          <p:cNvPr id="5" name="Footer Placeholder 4"/>
          <p:cNvSpPr>
            <a:spLocks noGrp="1"/>
          </p:cNvSpPr>
          <p:nvPr>
            <p:ph type="ftr" sz="quarter" idx="11"/>
          </p:nvPr>
        </p:nvSpPr>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2679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67F713-EC99-4267-ABF3-6BA89F42184F}" type="datetime1">
              <a:rPr lang="en-US" smtClean="0"/>
              <a:pPr/>
              <a:t>6/14/2024</a:t>
            </a:fld>
            <a:endParaRPr lang="en-US"/>
          </a:p>
        </p:txBody>
      </p:sp>
      <p:sp>
        <p:nvSpPr>
          <p:cNvPr id="5" name="Footer Placeholder 4"/>
          <p:cNvSpPr>
            <a:spLocks noGrp="1"/>
          </p:cNvSpPr>
          <p:nvPr>
            <p:ph type="ftr" sz="quarter" idx="11"/>
          </p:nvPr>
        </p:nvSpPr>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Text, logo, company name&#10;&#10;Description automatically generated">
            <a:extLst>
              <a:ext uri="{FF2B5EF4-FFF2-40B4-BE49-F238E27FC236}">
                <a16:creationId xmlns:a16="http://schemas.microsoft.com/office/drawing/2014/main" id="{F4FDC963-67FA-4A6C-976C-2FFD8B0BA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95581" cy="933580"/>
          </a:xfrm>
          <a:prstGeom prst="rect">
            <a:avLst/>
          </a:prstGeom>
        </p:spPr>
      </p:pic>
    </p:spTree>
    <p:extLst>
      <p:ext uri="{BB962C8B-B14F-4D97-AF65-F5344CB8AC3E}">
        <p14:creationId xmlns:p14="http://schemas.microsoft.com/office/powerpoint/2010/main" val="255390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5BF16-FBCA-4908-9D44-D684A84884E8}" type="datetime1">
              <a:rPr lang="en-US" smtClean="0"/>
              <a:pPr/>
              <a:t>6/14/2024</a:t>
            </a:fld>
            <a:endParaRPr lang="en-US"/>
          </a:p>
        </p:txBody>
      </p:sp>
      <p:sp>
        <p:nvSpPr>
          <p:cNvPr id="5" name="Footer Placeholder 4"/>
          <p:cNvSpPr>
            <a:spLocks noGrp="1"/>
          </p:cNvSpPr>
          <p:nvPr>
            <p:ph type="ftr" sz="quarter" idx="11"/>
          </p:nvPr>
        </p:nvSpPr>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6325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152AE4-793C-4830-A750-46E04114E94D}" type="datetime1">
              <a:rPr lang="en-US" smtClean="0"/>
              <a:pPr/>
              <a:t>6/14/2024</a:t>
            </a:fld>
            <a:endParaRPr lang="en-US"/>
          </a:p>
        </p:txBody>
      </p:sp>
      <p:sp>
        <p:nvSpPr>
          <p:cNvPr id="6" name="Footer Placeholder 5"/>
          <p:cNvSpPr>
            <a:spLocks noGrp="1"/>
          </p:cNvSpPr>
          <p:nvPr>
            <p:ph type="ftr" sz="quarter" idx="11"/>
          </p:nvPr>
        </p:nvSpPr>
        <p:spPr/>
        <p:txBody>
          <a:bodyPr/>
          <a:lstStyle/>
          <a:p>
            <a:r>
              <a:rPr lang="en-US"/>
              <a:t>Mushtaq Ahmad Rather         Cyber security ANC 0401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4290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C7AD13-5D6F-4F80-9174-F161FC34053E}" type="datetime1">
              <a:rPr lang="en-US" smtClean="0"/>
              <a:pPr/>
              <a:t>6/14/2024</a:t>
            </a:fld>
            <a:endParaRPr lang="en-US"/>
          </a:p>
        </p:txBody>
      </p:sp>
      <p:sp>
        <p:nvSpPr>
          <p:cNvPr id="8" name="Footer Placeholder 7"/>
          <p:cNvSpPr>
            <a:spLocks noGrp="1"/>
          </p:cNvSpPr>
          <p:nvPr>
            <p:ph type="ftr" sz="quarter" idx="11"/>
          </p:nvPr>
        </p:nvSpPr>
        <p:spPr/>
        <p:txBody>
          <a:bodyPr/>
          <a:lstStyle/>
          <a:p>
            <a:r>
              <a:rPr lang="en-US"/>
              <a:t>Mushtaq Ahmad Rather         Cyber security ANC 0401                                     Unit 3</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764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175ADB-B64B-4C9B-B961-A0A33F2C6764}" type="datetime1">
              <a:rPr lang="en-US" smtClean="0"/>
              <a:pPr/>
              <a:t>6/14/2024</a:t>
            </a:fld>
            <a:endParaRPr lang="en-US"/>
          </a:p>
        </p:txBody>
      </p:sp>
      <p:sp>
        <p:nvSpPr>
          <p:cNvPr id="4" name="Footer Placeholder 3"/>
          <p:cNvSpPr>
            <a:spLocks noGrp="1"/>
          </p:cNvSpPr>
          <p:nvPr>
            <p:ph type="ftr" sz="quarter" idx="11"/>
          </p:nvPr>
        </p:nvSpPr>
        <p:spPr/>
        <p:txBody>
          <a:bodyPr/>
          <a:lstStyle/>
          <a:p>
            <a:r>
              <a:rPr lang="en-US"/>
              <a:t>Mushtaq Ahmad Rather         Cyber security ANC 0401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Text, logo, company name&#10;&#10;Description automatically generated">
            <a:extLst>
              <a:ext uri="{FF2B5EF4-FFF2-40B4-BE49-F238E27FC236}">
                <a16:creationId xmlns:a16="http://schemas.microsoft.com/office/drawing/2014/main" id="{4CCDB124-FB20-4F28-A877-018C27BABC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432" y="-50866"/>
            <a:ext cx="1295581" cy="933580"/>
          </a:xfrm>
          <a:prstGeom prst="rect">
            <a:avLst/>
          </a:prstGeom>
        </p:spPr>
      </p:pic>
    </p:spTree>
    <p:extLst>
      <p:ext uri="{BB962C8B-B14F-4D97-AF65-F5344CB8AC3E}">
        <p14:creationId xmlns:p14="http://schemas.microsoft.com/office/powerpoint/2010/main" val="1383595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32B01-EBEE-471E-8E68-871341D864BE}" type="datetime1">
              <a:rPr lang="en-US" smtClean="0"/>
              <a:pPr/>
              <a:t>6/14/2024</a:t>
            </a:fld>
            <a:endParaRPr lang="en-US"/>
          </a:p>
        </p:txBody>
      </p:sp>
      <p:sp>
        <p:nvSpPr>
          <p:cNvPr id="3" name="Footer Placeholder 2"/>
          <p:cNvSpPr>
            <a:spLocks noGrp="1"/>
          </p:cNvSpPr>
          <p:nvPr>
            <p:ph type="ftr" sz="quarter" idx="11"/>
          </p:nvPr>
        </p:nvSpPr>
        <p:spPr/>
        <p:txBody>
          <a:bodyPr/>
          <a:lstStyle/>
          <a:p>
            <a:r>
              <a:rPr lang="en-US"/>
              <a:t>Mushtaq Ahmad Rather         Cyber security ANC 0401                                     Unit 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2246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7D704-487A-46CE-BBF2-F4E2CA434103}" type="datetime1">
              <a:rPr lang="en-US" smtClean="0"/>
              <a:pPr/>
              <a:t>6/14/2024</a:t>
            </a:fld>
            <a:endParaRPr lang="en-US"/>
          </a:p>
        </p:txBody>
      </p:sp>
      <p:sp>
        <p:nvSpPr>
          <p:cNvPr id="6" name="Footer Placeholder 5"/>
          <p:cNvSpPr>
            <a:spLocks noGrp="1"/>
          </p:cNvSpPr>
          <p:nvPr>
            <p:ph type="ftr" sz="quarter" idx="11"/>
          </p:nvPr>
        </p:nvSpPr>
        <p:spPr/>
        <p:txBody>
          <a:bodyPr/>
          <a:lstStyle/>
          <a:p>
            <a:r>
              <a:rPr lang="en-US"/>
              <a:t>Mushtaq Ahmad Rather         Cyber security ANC 0401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648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FF22FF-6B05-48B3-94DC-57E65E9AE14F}" type="datetime1">
              <a:rPr lang="en-US" smtClean="0"/>
              <a:pPr/>
              <a:t>6/14/2024</a:t>
            </a:fld>
            <a:endParaRPr lang="en-US"/>
          </a:p>
        </p:txBody>
      </p:sp>
      <p:sp>
        <p:nvSpPr>
          <p:cNvPr id="5" name="Footer Placeholder 4"/>
          <p:cNvSpPr>
            <a:spLocks noGrp="1"/>
          </p:cNvSpPr>
          <p:nvPr>
            <p:ph type="ftr" sz="quarter" idx="11"/>
          </p:nvPr>
        </p:nvSpPr>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8DB9A46E-EC82-42B6-9B97-A7F0984594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578"/>
            <a:ext cx="1295581" cy="933580"/>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005E2F-428A-4B24-BF6D-D6EF03FAE3D4}" type="datetime1">
              <a:rPr lang="en-US" smtClean="0"/>
              <a:pPr/>
              <a:t>6/14/2024</a:t>
            </a:fld>
            <a:endParaRPr lang="en-US"/>
          </a:p>
        </p:txBody>
      </p:sp>
      <p:sp>
        <p:nvSpPr>
          <p:cNvPr id="6" name="Footer Placeholder 5"/>
          <p:cNvSpPr>
            <a:spLocks noGrp="1"/>
          </p:cNvSpPr>
          <p:nvPr>
            <p:ph type="ftr" sz="quarter" idx="11"/>
          </p:nvPr>
        </p:nvSpPr>
        <p:spPr/>
        <p:txBody>
          <a:bodyPr/>
          <a:lstStyle/>
          <a:p>
            <a:r>
              <a:rPr lang="en-US"/>
              <a:t>Mushtaq Ahmad Rather         Cyber security ANC 0401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5523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FFF25E-DA9E-4721-A2CF-77F3C5004AEC}" type="datetime1">
              <a:rPr lang="en-US" smtClean="0"/>
              <a:pPr/>
              <a:t>6/14/2024</a:t>
            </a:fld>
            <a:endParaRPr lang="en-US"/>
          </a:p>
        </p:txBody>
      </p:sp>
      <p:sp>
        <p:nvSpPr>
          <p:cNvPr id="5" name="Footer Placeholder 4"/>
          <p:cNvSpPr>
            <a:spLocks noGrp="1"/>
          </p:cNvSpPr>
          <p:nvPr>
            <p:ph type="ftr" sz="quarter" idx="11"/>
          </p:nvPr>
        </p:nvSpPr>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2254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F4DF02-7B39-4562-B44F-037D664B6D4C}" type="datetime1">
              <a:rPr lang="en-US" smtClean="0"/>
              <a:pPr/>
              <a:t>6/14/2024</a:t>
            </a:fld>
            <a:endParaRPr lang="en-US"/>
          </a:p>
        </p:txBody>
      </p:sp>
      <p:sp>
        <p:nvSpPr>
          <p:cNvPr id="5" name="Footer Placeholder 4"/>
          <p:cNvSpPr>
            <a:spLocks noGrp="1"/>
          </p:cNvSpPr>
          <p:nvPr>
            <p:ph type="ftr" sz="quarter" idx="11"/>
          </p:nvPr>
        </p:nvSpPr>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006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81FC-41A4-44E8-8941-0AB7620B9C88}" type="datetime1">
              <a:rPr lang="en-US" smtClean="0"/>
              <a:pPr/>
              <a:t>6/14/2024</a:t>
            </a:fld>
            <a:endParaRPr lang="en-US"/>
          </a:p>
        </p:txBody>
      </p:sp>
      <p:sp>
        <p:nvSpPr>
          <p:cNvPr id="5" name="Footer Placeholder 4"/>
          <p:cNvSpPr>
            <a:spLocks noGrp="1"/>
          </p:cNvSpPr>
          <p:nvPr>
            <p:ph type="ftr" sz="quarter" idx="11"/>
          </p:nvPr>
        </p:nvSpPr>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DD3752-FDC5-449F-AB84-6098089A0A99}" type="datetime1">
              <a:rPr lang="en-US" smtClean="0"/>
              <a:pPr/>
              <a:t>6/14/2024</a:t>
            </a:fld>
            <a:endParaRPr lang="en-US"/>
          </a:p>
        </p:txBody>
      </p:sp>
      <p:sp>
        <p:nvSpPr>
          <p:cNvPr id="6" name="Footer Placeholder 5"/>
          <p:cNvSpPr>
            <a:spLocks noGrp="1"/>
          </p:cNvSpPr>
          <p:nvPr>
            <p:ph type="ftr" sz="quarter" idx="11"/>
          </p:nvPr>
        </p:nvSpPr>
        <p:spPr/>
        <p:txBody>
          <a:bodyPr/>
          <a:lstStyle/>
          <a:p>
            <a:r>
              <a:rPr lang="en-US"/>
              <a:t>Mushtaq Ahmad Rather         Cyber security ANC 0401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E64C3B-FD4E-4737-8995-EF3D480E35A6}" type="datetime1">
              <a:rPr lang="en-US" smtClean="0"/>
              <a:pPr/>
              <a:t>6/14/2024</a:t>
            </a:fld>
            <a:endParaRPr lang="en-US"/>
          </a:p>
        </p:txBody>
      </p:sp>
      <p:sp>
        <p:nvSpPr>
          <p:cNvPr id="8" name="Footer Placeholder 7"/>
          <p:cNvSpPr>
            <a:spLocks noGrp="1"/>
          </p:cNvSpPr>
          <p:nvPr>
            <p:ph type="ftr" sz="quarter" idx="11"/>
          </p:nvPr>
        </p:nvSpPr>
        <p:spPr/>
        <p:txBody>
          <a:bodyPr/>
          <a:lstStyle/>
          <a:p>
            <a:r>
              <a:rPr lang="en-US"/>
              <a:t>Mushtaq Ahmad Rather         Cyber security ANC 0401                                     Unit 3</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6AC1D5-E16B-4001-9179-3F4F61574094}" type="datetime1">
              <a:rPr lang="en-US" smtClean="0"/>
              <a:pPr/>
              <a:t>6/14/2024</a:t>
            </a:fld>
            <a:endParaRPr lang="en-US"/>
          </a:p>
        </p:txBody>
      </p:sp>
      <p:sp>
        <p:nvSpPr>
          <p:cNvPr id="4" name="Footer Placeholder 3"/>
          <p:cNvSpPr>
            <a:spLocks noGrp="1"/>
          </p:cNvSpPr>
          <p:nvPr>
            <p:ph type="ftr" sz="quarter" idx="11"/>
          </p:nvPr>
        </p:nvSpPr>
        <p:spPr/>
        <p:txBody>
          <a:bodyPr/>
          <a:lstStyle/>
          <a:p>
            <a:r>
              <a:rPr lang="en-US"/>
              <a:t>Mushtaq Ahmad Rather         Cyber security ANC 0401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33407FEC-30BA-42CB-ADFC-4B2F0CFB49B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 y="12192"/>
            <a:ext cx="1295581" cy="93358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09032-D940-4769-9976-74AAEDAD4637}" type="datetime1">
              <a:rPr lang="en-US" smtClean="0"/>
              <a:pPr/>
              <a:t>6/14/2024</a:t>
            </a:fld>
            <a:endParaRPr lang="en-US"/>
          </a:p>
        </p:txBody>
      </p:sp>
      <p:sp>
        <p:nvSpPr>
          <p:cNvPr id="3" name="Footer Placeholder 2"/>
          <p:cNvSpPr>
            <a:spLocks noGrp="1"/>
          </p:cNvSpPr>
          <p:nvPr>
            <p:ph type="ftr" sz="quarter" idx="11"/>
          </p:nvPr>
        </p:nvSpPr>
        <p:spPr/>
        <p:txBody>
          <a:bodyPr/>
          <a:lstStyle/>
          <a:p>
            <a:r>
              <a:rPr lang="en-US"/>
              <a:t>Mushtaq Ahmad Rather         Cyber security ANC 0401                                     Unit 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20E9F-E16C-44D9-AFF3-EAA4A9B009FC}" type="datetime1">
              <a:rPr lang="en-US" smtClean="0"/>
              <a:pPr/>
              <a:t>6/14/2024</a:t>
            </a:fld>
            <a:endParaRPr lang="en-US"/>
          </a:p>
        </p:txBody>
      </p:sp>
      <p:sp>
        <p:nvSpPr>
          <p:cNvPr id="6" name="Footer Placeholder 5"/>
          <p:cNvSpPr>
            <a:spLocks noGrp="1"/>
          </p:cNvSpPr>
          <p:nvPr>
            <p:ph type="ftr" sz="quarter" idx="11"/>
          </p:nvPr>
        </p:nvSpPr>
        <p:spPr/>
        <p:txBody>
          <a:bodyPr/>
          <a:lstStyle/>
          <a:p>
            <a:r>
              <a:rPr lang="en-US"/>
              <a:t>Mushtaq Ahmad Rather         Cyber security ANC 0401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BAB372-0F45-4A53-9B78-80BE8B6AA3D8}" type="datetime1">
              <a:rPr lang="en-US" smtClean="0"/>
              <a:pPr/>
              <a:t>6/14/2024</a:t>
            </a:fld>
            <a:endParaRPr lang="en-US"/>
          </a:p>
        </p:txBody>
      </p:sp>
      <p:sp>
        <p:nvSpPr>
          <p:cNvPr id="6" name="Footer Placeholder 5"/>
          <p:cNvSpPr>
            <a:spLocks noGrp="1"/>
          </p:cNvSpPr>
          <p:nvPr>
            <p:ph type="ftr" sz="quarter" idx="11"/>
          </p:nvPr>
        </p:nvSpPr>
        <p:spPr/>
        <p:txBody>
          <a:bodyPr/>
          <a:lstStyle/>
          <a:p>
            <a:r>
              <a:rPr lang="en-US"/>
              <a:t>Mushtaq Ahmad Rather         Cyber security ANC 0401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D5EEC-68D4-4D4F-B4AE-1C10EEB8C334}" type="datetime1">
              <a:rPr lang="en-US" smtClean="0"/>
              <a:pPr/>
              <a:t>6/14/2024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Mushtaq Ahmad Rather         Cyber security ANC 0401                                     Unit 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5BD2D-0D17-432A-9962-2523B388B1A7}" type="datetime1">
              <a:rPr lang="en-US" smtClean="0"/>
              <a:pPr/>
              <a:t>6/14/2024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Mushtaq Ahmad Rather         Cyber security ANC 0401                                     Unit 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53759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link.springer.com/content/pdf/10.1007/978-0-387-73269-5_6.pdf"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onlinecourses.swayam2.ac.in/cec20_cs09/unit?unit=59&amp;lesson=66" TargetMode="External"/><Relationship Id="rId4" Type="http://schemas.openxmlformats.org/officeDocument/2006/relationships/hyperlink" Target="https://www.cisco.com/c/dam/en_us/training-events/le21/le34/downloads/689/academy/2008/sessions/BRK-134T_VPNs_Simplified.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hyperlink" Target="https://www.edureka.co/blog/what-is-cybersecurity/" TargetMode="External"/><Relationship Id="rId2" Type="http://schemas.openxmlformats.org/officeDocument/2006/relationships/hyperlink" Target="https://www.javatpoint.com/cyber-security-introduction"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natoassociation.ca/a-short-introduction-to-cyber-security/"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youtu.be/8caqok3ah8o" TargetMode="External"/><Relationship Id="rId2" Type="http://schemas.openxmlformats.org/officeDocument/2006/relationships/hyperlink" Target="https://youtu.be/snJGzyXzVec"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youtu.be/cUvMIOdaSB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youtu.be/xwgecIX3E4I" TargetMode="External"/><Relationship Id="rId2" Type="http://schemas.openxmlformats.org/officeDocument/2006/relationships/hyperlink" Target="https://youtu.be/Ye2H1n2MtIc"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Input_device"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en.wikipedia.org/wiki/Output_device"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youtu.be/xwgecIX3E4I" TargetMode="External"/><Relationship Id="rId2" Type="http://schemas.openxmlformats.org/officeDocument/2006/relationships/hyperlink" Target="https://youtu.be/Ye2H1n2MtIc"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png"/><Relationship Id="rId7" Type="http://schemas.openxmlformats.org/officeDocument/2006/relationships/diagramColors" Target="../diagrams/colors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3.png"/></Relationships>
</file>

<file path=ppt/slides/_rels/slide8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png"/><Relationship Id="rId7" Type="http://schemas.openxmlformats.org/officeDocument/2006/relationships/diagramColors" Target="../diagrams/colors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hyperlink" Target="https://youtu.be/xwgecIX3E4I" TargetMode="External"/><Relationship Id="rId3" Type="http://schemas.openxmlformats.org/officeDocument/2006/relationships/hyperlink" Target="https://youtu.be/8caqok3ah8o" TargetMode="External"/><Relationship Id="rId7" Type="http://schemas.openxmlformats.org/officeDocument/2006/relationships/hyperlink" Target="https://youtu.be/Ye2H1n2MtIc" TargetMode="External"/><Relationship Id="rId2" Type="http://schemas.openxmlformats.org/officeDocument/2006/relationships/hyperlink" Target="https://youtu.be/snJGzyXzVec" TargetMode="External"/><Relationship Id="rId1" Type="http://schemas.openxmlformats.org/officeDocument/2006/relationships/slideLayout" Target="../slideLayouts/slideLayout2.xml"/><Relationship Id="rId6" Type="http://schemas.openxmlformats.org/officeDocument/2006/relationships/hyperlink" Target="https://youtu.be/0a264Edp5l0" TargetMode="External"/><Relationship Id="rId5" Type="http://schemas.openxmlformats.org/officeDocument/2006/relationships/hyperlink" Target="https://youtu.be/cUvMIOdaSBs" TargetMode="External"/><Relationship Id="rId10" Type="http://schemas.openxmlformats.org/officeDocument/2006/relationships/image" Target="../media/image3.png"/><Relationship Id="rId4" Type="http://schemas.openxmlformats.org/officeDocument/2006/relationships/hyperlink" Target="https://youtu.be/WPU2eisvqXE" TargetMode="External"/><Relationship Id="rId9" Type="http://schemas.openxmlformats.org/officeDocument/2006/relationships/image" Target="../media/image6.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a:bodyPr>
          <a:lstStyle/>
          <a:p>
            <a:endParaRPr lang="en-IN" sz="2500" dirty="0">
              <a:solidFill>
                <a:schemeClr val="accent6"/>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Secure System Development</a:t>
            </a:r>
            <a:endParaRPr kumimoji="0" lang="en-US" sz="4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ubtitle 2"/>
          <p:cNvSpPr txBox="1">
            <a:spLocks/>
          </p:cNvSpPr>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Calibri"/>
                <a:ea typeface="+mn-ea"/>
                <a:cs typeface="+mn-cs"/>
              </a:rPr>
              <a:t>Mushtaq</a:t>
            </a:r>
            <a:r>
              <a:rPr kumimoji="0" lang="en-US" sz="2400" b="0" i="0" u="none" strike="noStrike" kern="1200" cap="none" spc="0" normalizeH="0" baseline="0" noProof="0" dirty="0">
                <a:ln>
                  <a:noFill/>
                </a:ln>
                <a:solidFill>
                  <a:prstClr val="black"/>
                </a:solidFill>
                <a:effectLst/>
                <a:uLnTx/>
                <a:uFillTx/>
                <a:latin typeface="Calibri"/>
                <a:ea typeface="+mn-ea"/>
                <a:cs typeface="+mn-cs"/>
              </a:rPr>
              <a:t> Ahmad Rather</a:t>
            </a:r>
          </a:p>
          <a:p>
            <a:pPr marL="0" marR="0" lvl="0" indent="0" algn="ctr" defTabSz="914400" rtl="0" eaLnBrk="1" fontAlgn="auto" latinLnBrk="0" hangingPunct="1">
              <a:lnSpc>
                <a:spcPct val="100000"/>
              </a:lnSpc>
              <a:spcBef>
                <a:spcPct val="2000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Assistant Professor</a:t>
            </a:r>
          </a:p>
          <a:p>
            <a:pPr marL="0" marR="0" lvl="0" indent="0" algn="ctr" defTabSz="914400" rtl="0" eaLnBrk="1" fontAlgn="auto" latinLnBrk="0" hangingPunct="1">
              <a:lnSpc>
                <a:spcPct val="100000"/>
              </a:lnSpc>
              <a:spcBef>
                <a:spcPct val="20000"/>
              </a:spcBef>
              <a:spcAft>
                <a:spcPts val="0"/>
              </a:spcAft>
              <a:buClrTx/>
              <a:buSzTx/>
              <a:buFontTx/>
              <a:buNone/>
              <a:tabLst/>
              <a:defRPr/>
            </a:pPr>
            <a:r>
              <a:rPr lang="en-US" sz="2400" dirty="0" err="1">
                <a:solidFill>
                  <a:prstClr val="black"/>
                </a:solidFill>
                <a:latin typeface="Calibri"/>
              </a:rPr>
              <a:t>IoT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NIET, Gr. Noida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8E6B30E-5ECB-417F-9D67-B74F058C481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6/14/2024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prstClr val="black"/>
                </a:solidFill>
                <a:effectLst/>
                <a:uLnTx/>
                <a:uFillTx/>
                <a:latin typeface="Calibri"/>
                <a:ea typeface="+mn-ea"/>
                <a:cs typeface="+mn-cs"/>
              </a:rPr>
              <a:t>Unit: 3</a:t>
            </a:r>
          </a:p>
        </p:txBody>
      </p:sp>
      <p:sp>
        <p:nvSpPr>
          <p:cNvPr id="13" name="Footer Placeholder 12"/>
          <p:cNvSpPr>
            <a:spLocks noGrp="1"/>
          </p:cNvSpPr>
          <p:nvPr>
            <p:ph type="ftr" sz="quarter" idx="11"/>
          </p:nvPr>
        </p:nvSpPr>
        <p:spPr>
          <a:xfrm>
            <a:off x="2428860" y="6278585"/>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Mushtaq Ahmad Rather         Cyber security ANC 0401                                     Unit 3</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Cyber Security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ANC0401</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(B Tech </a:t>
            </a:r>
            <a:r>
              <a:rPr kumimoji="0" lang="en-US" sz="2000" b="1" i="0" u="none" strike="noStrike" kern="1200" cap="none" spc="0" normalizeH="0" baseline="0" noProof="0" dirty="0" err="1">
                <a:ln>
                  <a:noFill/>
                </a:ln>
                <a:solidFill>
                  <a:prstClr val="black"/>
                </a:solidFill>
                <a:effectLst/>
                <a:uLnTx/>
                <a:uFillTx/>
                <a:latin typeface="Calibri"/>
                <a:ea typeface="+mn-ea"/>
                <a:cs typeface="+mn-cs"/>
              </a:rPr>
              <a:t>IVth</a:t>
            </a:r>
            <a:r>
              <a:rPr kumimoji="0" lang="en-US" sz="2000" b="1" i="0" u="none" strike="noStrike" kern="1200" cap="none" spc="0" normalizeH="0" baseline="0" noProof="0" dirty="0">
                <a:ln>
                  <a:noFill/>
                </a:ln>
                <a:solidFill>
                  <a:prstClr val="black"/>
                </a:solidFill>
                <a:effectLst/>
                <a:uLnTx/>
                <a:uFillTx/>
                <a:latin typeface="Calibri"/>
                <a:ea typeface="+mn-ea"/>
                <a:cs typeface="+mn-cs"/>
              </a:rPr>
              <a:t> Sem</a:t>
            </a:r>
            <a:r>
              <a:rPr kumimoji="0" lang="en-US" sz="2000" b="0" i="0" u="none" strike="noStrike" kern="1200" cap="none" spc="0" normalizeH="0" baseline="0" noProof="0" dirty="0">
                <a:ln>
                  <a:noFill/>
                </a:ln>
                <a:solidFill>
                  <a:prstClr val="black"/>
                </a:solidFill>
                <a:effectLst/>
                <a:uLnTx/>
                <a:uFillTx/>
                <a:latin typeface="Calibri"/>
                <a:ea typeface="+mn-ea"/>
                <a:cs typeface="+mn-cs"/>
              </a:rPr>
              <a:t>)</a:t>
            </a:r>
          </a:p>
        </p:txBody>
      </p:sp>
      <p:pic>
        <p:nvPicPr>
          <p:cNvPr id="410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pic>
        <p:nvPicPr>
          <p:cNvPr id="17" name="Picture 16" descr="WhatsApp Image 2024-01-18 at 04.42.11.jpeg"/>
          <p:cNvPicPr>
            <a:picLocks noChangeAspect="1"/>
          </p:cNvPicPr>
          <p:nvPr/>
        </p:nvPicPr>
        <p:blipFill>
          <a:blip r:embed="rId5" cstate="print"/>
          <a:stretch>
            <a:fillRect/>
          </a:stretch>
        </p:blipFill>
        <p:spPr>
          <a:xfrm>
            <a:off x="6477000" y="2438400"/>
            <a:ext cx="1126066" cy="1447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a:t>
            </a:r>
          </a:p>
        </p:txBody>
      </p:sp>
      <p:sp>
        <p:nvSpPr>
          <p:cNvPr id="254" name="CustomShape 2"/>
          <p:cNvSpPr/>
          <p:nvPr/>
        </p:nvSpPr>
        <p:spPr>
          <a:xfrm>
            <a:off x="685800" y="1066800"/>
            <a:ext cx="8458200" cy="526152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gn="just">
              <a:lnSpc>
                <a:spcPct val="100000"/>
              </a:lnSpc>
              <a:buClr>
                <a:srgbClr val="000000"/>
              </a:buClr>
              <a:buFont typeface="Calibri"/>
              <a:buAutoNum type="arabicPeriod"/>
            </a:pPr>
            <a:r>
              <a:rPr lang="en-US" sz="2000" dirty="0">
                <a:solidFill>
                  <a:schemeClr val="dk1"/>
                </a:solidFill>
              </a:rPr>
              <a:t>Engineering knowledge</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Problem analysis</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Design/development of solutions</a:t>
            </a:r>
          </a:p>
          <a:p>
            <a:pPr algn="just">
              <a:lnSpc>
                <a:spcPct val="100000"/>
              </a:lnSpc>
            </a:pPr>
            <a:endParaRPr lang="en-US" sz="2000" dirty="0">
              <a:solidFill>
                <a:schemeClr val="dk1"/>
              </a:solidFill>
            </a:endParaRPr>
          </a:p>
          <a:p>
            <a:pPr marL="457200" indent="-456840" algn="just">
              <a:lnSpc>
                <a:spcPct val="100000"/>
              </a:lnSpc>
              <a:buClr>
                <a:srgbClr val="000000"/>
              </a:buClr>
              <a:buFont typeface="Calibri"/>
              <a:buAutoNum type="arabicPeriod" startAt="4"/>
            </a:pPr>
            <a:r>
              <a:rPr lang="en-US" sz="2000" dirty="0">
                <a:solidFill>
                  <a:schemeClr val="dk1"/>
                </a:solidFill>
              </a:rPr>
              <a:t>Conduct investigations of complex problems</a:t>
            </a:r>
          </a:p>
          <a:p>
            <a:pPr marL="457200" indent="-456840" algn="just">
              <a:lnSpc>
                <a:spcPct val="100000"/>
              </a:lnSpc>
              <a:buClr>
                <a:srgbClr val="000000"/>
              </a:buClr>
              <a:buFont typeface="Calibri"/>
              <a:buAutoNum type="arabicPeriod" startAt="4"/>
            </a:pPr>
            <a:endParaRPr lang="en-US" sz="2000" dirty="0">
              <a:solidFill>
                <a:schemeClr val="dk1"/>
              </a:solidFill>
            </a:endParaRPr>
          </a:p>
          <a:p>
            <a:pPr marL="457200" indent="-456840" algn="just">
              <a:buClr>
                <a:srgbClr val="000000"/>
              </a:buClr>
            </a:pPr>
            <a:r>
              <a:rPr lang="en-US" sz="2000" dirty="0">
                <a:solidFill>
                  <a:schemeClr val="dk1"/>
                </a:solidFill>
              </a:rPr>
              <a:t>5.      Modern tool usage</a:t>
            </a:r>
          </a:p>
          <a:p>
            <a:pPr marL="457200" indent="-456840" algn="just">
              <a:lnSpc>
                <a:spcPct val="100000"/>
              </a:lnSpc>
              <a:buClr>
                <a:srgbClr val="000000"/>
              </a:buClr>
              <a:buFont typeface="Calibri"/>
              <a:buAutoNum type="arabicPeriod" startAt="6"/>
            </a:pPr>
            <a:endParaRPr lang="en-US" sz="2000" dirty="0">
              <a:solidFill>
                <a:schemeClr val="dk1"/>
              </a:solidFill>
            </a:endParaRPr>
          </a:p>
          <a:p>
            <a:pPr marL="457200" indent="-456840" algn="just">
              <a:lnSpc>
                <a:spcPct val="100000"/>
              </a:lnSpc>
              <a:buClr>
                <a:srgbClr val="000000"/>
              </a:buClr>
              <a:buFont typeface="Calibri"/>
              <a:buAutoNum type="arabicPeriod" startAt="6"/>
            </a:pPr>
            <a:r>
              <a:rPr lang="en-US" sz="2000" dirty="0">
                <a:solidFill>
                  <a:schemeClr val="dk1"/>
                </a:solidFill>
              </a:rPr>
              <a:t>The engineer and society</a:t>
            </a:r>
          </a:p>
          <a:p>
            <a:pPr algn="just">
              <a:lnSpc>
                <a:spcPct val="100000"/>
              </a:lnSpc>
            </a:pPr>
            <a:endParaRPr lang="en-US" sz="2000" dirty="0">
              <a:solidFill>
                <a:schemeClr val="dk1"/>
              </a:solidFill>
            </a:endParaRPr>
          </a:p>
          <a:p>
            <a:pPr marL="514440" indent="-514080" algn="just">
              <a:lnSpc>
                <a:spcPct val="100000"/>
              </a:lnSpc>
              <a:buClr>
                <a:srgbClr val="000000"/>
              </a:buClr>
              <a:buFont typeface="Calibri"/>
              <a:buAutoNum type="arabicPeriod" startAt="7"/>
            </a:pPr>
            <a:r>
              <a:rPr lang="en-US" sz="2000" dirty="0">
                <a:solidFill>
                  <a:schemeClr val="dk1"/>
                </a:solidFill>
              </a:rPr>
              <a:t>Environment and sustainability</a:t>
            </a:r>
          </a:p>
          <a:p>
            <a:pPr marL="457200" indent="-456840" algn="just">
              <a:lnSpc>
                <a:spcPct val="100000"/>
              </a:lnSpc>
            </a:pPr>
            <a:r>
              <a:rPr lang="en-US" sz="2200" spc="-1" dirty="0">
                <a:solidFill>
                  <a:srgbClr val="000000"/>
                </a:solidFill>
                <a:latin typeface="Times New Roman" pitchFamily="18" charset="0"/>
                <a:cs typeface="Times New Roman" pitchFamily="18" charset="0"/>
              </a:rPr>
              <a:t> </a:t>
            </a:r>
            <a:endParaRPr lang="en-US" sz="2200" spc="-1" dirty="0">
              <a:latin typeface="Times New Roman" pitchFamily="18" charset="0"/>
              <a:cs typeface="Times New Roman" pitchFamily="18" charset="0"/>
            </a:endParaRPr>
          </a:p>
          <a:p>
            <a:pPr marL="457200" indent="-456840" algn="just">
              <a:lnSpc>
                <a:spcPct val="100000"/>
              </a:lnSpc>
              <a:buClr>
                <a:srgbClr val="000000"/>
              </a:buClr>
              <a:buFont typeface="Calibri"/>
              <a:buAutoNum type="arabicPeriod" startAt="4"/>
            </a:pPr>
            <a:endParaRPr lang="en-US" sz="2200" b="0" strike="noStrike" spc="-1" dirty="0">
              <a:latin typeface="Times New Roman" pitchFamily="18" charset="0"/>
              <a:cs typeface="Times New Roman" pitchFamily="18" charset="0"/>
            </a:endParaRPr>
          </a:p>
          <a:p>
            <a:pPr algn="just">
              <a:lnSpc>
                <a:spcPct val="100000"/>
              </a:lnSpc>
            </a:pPr>
            <a:endParaRPr lang="en-US" sz="2200" b="0" strike="noStrike" spc="-1" dirty="0">
              <a:latin typeface="Times New Roman" pitchFamily="18" charset="0"/>
              <a:cs typeface="Times New Roman" pitchFamily="18" charset="0"/>
            </a:endParaRPr>
          </a:p>
        </p:txBody>
      </p:sp>
      <p:sp>
        <p:nvSpPr>
          <p:cNvPr id="256"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9982DAB4-FCBF-4F65-8A7A-2D4FEF5F6A07}" type="datetime1">
              <a:rPr lang="en-US" sz="1200" b="0" strike="noStrike" spc="-1">
                <a:solidFill>
                  <a:srgbClr val="8B8B8B"/>
                </a:solidFill>
                <a:latin typeface="Calibri"/>
              </a:rPr>
              <a:pPr>
                <a:lnSpc>
                  <a:spcPct val="100000"/>
                </a:lnSpc>
              </a:pPr>
              <a:t>6/14/2024</a:t>
            </a:fld>
            <a:endParaRPr lang="en-US" sz="1200" b="0" strike="noStrike" spc="-1" dirty="0">
              <a:latin typeface="Times New Roman"/>
            </a:endParaRPr>
          </a:p>
        </p:txBody>
      </p:sp>
      <p:sp>
        <p:nvSpPr>
          <p:cNvPr id="257"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BFB73B84-CF89-4D89-BB57-46F2E4867E1A}"/>
              </a:ext>
            </a:extLst>
          </p:cNvPr>
          <p:cNvSpPr>
            <a:spLocks noGrp="1"/>
          </p:cNvSpPr>
          <p:nvPr>
            <p:ph type="dt" sz="half" idx="10"/>
          </p:nvPr>
        </p:nvSpPr>
        <p:spPr>
          <a:xfrm>
            <a:off x="457200" y="6553200"/>
            <a:ext cx="2133600" cy="168275"/>
          </a:xfrm>
        </p:spPr>
        <p:txBody>
          <a:bodyPr/>
          <a:lstStyle/>
          <a:p>
            <a:fld id="{E6411E47-BB56-4109-85B7-A31923B94089}" type="datetime1">
              <a:rPr lang="en-US" smtClean="0"/>
              <a:pPr/>
              <a:t>6/14/2024</a:t>
            </a:fld>
            <a:endParaRPr lang="en-US" dirty="0"/>
          </a:p>
        </p:txBody>
      </p:sp>
      <p:sp>
        <p:nvSpPr>
          <p:cNvPr id="3" name="Footer Placeholder 2">
            <a:extLst>
              <a:ext uri="{FF2B5EF4-FFF2-40B4-BE49-F238E27FC236}">
                <a16:creationId xmlns:a16="http://schemas.microsoft.com/office/drawing/2014/main" id="{8FD35DA9-5560-413B-B63C-A6BB39FAEABC}"/>
              </a:ext>
            </a:extLst>
          </p:cNvPr>
          <p:cNvSpPr>
            <a:spLocks noGrp="1"/>
          </p:cNvSpPr>
          <p:nvPr>
            <p:ph type="ftr" sz="quarter" idx="11"/>
          </p:nvPr>
        </p:nvSpPr>
        <p:spPr>
          <a:xfrm>
            <a:off x="3124200" y="6356350"/>
            <a:ext cx="4648200" cy="365125"/>
          </a:xfrm>
        </p:spPr>
        <p:txBody>
          <a:bodyPr/>
          <a:lstStyle/>
          <a:p>
            <a:r>
              <a:rPr lang="en-US"/>
              <a:t>Mushtaq Ahmad Rather         Cyber security ANC 0401                                     Unit 3</a:t>
            </a:r>
            <a:endParaRPr lang="en-US" dirty="0"/>
          </a:p>
        </p:txBody>
      </p:sp>
      <p:sp>
        <p:nvSpPr>
          <p:cNvPr id="4" name="Slide Number Placeholder 3">
            <a:extLst>
              <a:ext uri="{FF2B5EF4-FFF2-40B4-BE49-F238E27FC236}">
                <a16:creationId xmlns:a16="http://schemas.microsoft.com/office/drawing/2014/main" id="{75202C66-82D1-4FA7-B4B7-6EAE0DC74616}"/>
              </a:ext>
            </a:extLst>
          </p:cNvPr>
          <p:cNvSpPr>
            <a:spLocks noGrp="1"/>
          </p:cNvSpPr>
          <p:nvPr>
            <p:ph type="sldNum" sz="quarter" idx="12"/>
          </p:nvPr>
        </p:nvSpPr>
        <p:spPr>
          <a:xfrm>
            <a:off x="6553200" y="6400800"/>
            <a:ext cx="2133600" cy="228600"/>
          </a:xfrm>
        </p:spPr>
        <p:txBody>
          <a:bodyPr/>
          <a:lstStyle/>
          <a:p>
            <a:r>
              <a:rPr lang="en-US" dirty="0"/>
              <a:t>10</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429288"/>
          </a:xfrm>
        </p:spPr>
        <p:txBody>
          <a:bodyPr>
            <a:noAutofit/>
          </a:bodyPr>
          <a:lstStyle/>
          <a:p>
            <a:pPr>
              <a:spcBef>
                <a:spcPts val="0"/>
              </a:spcBef>
              <a:buFont typeface="Wingdings" pitchFamily="2" charset="2"/>
              <a:buChar char="Ø"/>
            </a:pPr>
            <a:r>
              <a:rPr lang="en-IN" sz="2200" dirty="0">
                <a:solidFill>
                  <a:srgbClr val="FF0000"/>
                </a:solidFill>
                <a:latin typeface="Calibri (Body)"/>
              </a:rPr>
              <a:t>The risk management process involves:</a:t>
            </a:r>
          </a:p>
          <a:p>
            <a:pPr lvl="0">
              <a:spcBef>
                <a:spcPts val="0"/>
              </a:spcBef>
              <a:buNone/>
            </a:pPr>
            <a:r>
              <a:rPr lang="en-IN" sz="2200" dirty="0">
                <a:latin typeface="Calibri (Body)"/>
              </a:rPr>
              <a:t>	a) Framing, deciding, executing, and deleting</a:t>
            </a:r>
          </a:p>
          <a:p>
            <a:pPr lvl="0">
              <a:spcBef>
                <a:spcPts val="0"/>
              </a:spcBef>
              <a:buNone/>
            </a:pPr>
            <a:r>
              <a:rPr lang="en-IN" sz="2200" b="1" dirty="0">
                <a:latin typeface="Calibri (Body)"/>
              </a:rPr>
              <a:t>	b) Framing, assessing, monitoring, and responding</a:t>
            </a:r>
            <a:endParaRPr lang="en-IN" sz="2200" dirty="0">
              <a:latin typeface="Calibri (Body)"/>
            </a:endParaRPr>
          </a:p>
          <a:p>
            <a:pPr lvl="0">
              <a:spcBef>
                <a:spcPts val="0"/>
              </a:spcBef>
              <a:buNone/>
            </a:pPr>
            <a:r>
              <a:rPr lang="en-IN" sz="2200" dirty="0">
                <a:latin typeface="Calibri (Body)"/>
              </a:rPr>
              <a:t>	c) Monitoring, assessing, executing, and deleting</a:t>
            </a:r>
          </a:p>
          <a:p>
            <a:pPr>
              <a:spcBef>
                <a:spcPts val="0"/>
              </a:spcBef>
              <a:buNone/>
            </a:pPr>
            <a:r>
              <a:rPr lang="en-IN" sz="2200" dirty="0">
                <a:latin typeface="Calibri (Body)"/>
              </a:rPr>
              <a:t>	d)All of the above</a:t>
            </a:r>
          </a:p>
          <a:p>
            <a:pPr>
              <a:spcBef>
                <a:spcPts val="0"/>
              </a:spcBef>
              <a:buFont typeface="Wingdings" pitchFamily="2" charset="2"/>
              <a:buChar char="Ø"/>
            </a:pPr>
            <a:r>
              <a:rPr lang="en-IN" sz="2200" dirty="0">
                <a:solidFill>
                  <a:srgbClr val="FF0000"/>
                </a:solidFill>
                <a:latin typeface="Calibri (Body)"/>
              </a:rPr>
              <a:t>Which of the following is used to provide physical security of IT assets?</a:t>
            </a:r>
          </a:p>
          <a:p>
            <a:pPr lvl="0">
              <a:spcBef>
                <a:spcPts val="0"/>
              </a:spcBef>
              <a:buNone/>
            </a:pPr>
            <a:r>
              <a:rPr lang="en-IN" sz="2200" b="1" dirty="0">
                <a:latin typeface="Calibri (Body)"/>
              </a:rPr>
              <a:t>	a) Physical access control technique</a:t>
            </a:r>
          </a:p>
          <a:p>
            <a:pPr lvl="0">
              <a:spcBef>
                <a:spcPts val="0"/>
              </a:spcBef>
              <a:buNone/>
            </a:pPr>
            <a:r>
              <a:rPr lang="en-IN" sz="2200" b="1" dirty="0">
                <a:latin typeface="Calibri (Body)"/>
              </a:rPr>
              <a:t>	b) CCTV surveillance technique</a:t>
            </a:r>
            <a:endParaRPr lang="en-IN" sz="2200" dirty="0">
              <a:latin typeface="Calibri (Body)"/>
            </a:endParaRPr>
          </a:p>
          <a:p>
            <a:pPr lvl="0">
              <a:spcBef>
                <a:spcPts val="0"/>
              </a:spcBef>
              <a:buNone/>
            </a:pPr>
            <a:r>
              <a:rPr lang="en-IN" sz="2200" b="1" dirty="0">
                <a:latin typeface="Calibri (Body)"/>
              </a:rPr>
              <a:t>	c) IDS technique</a:t>
            </a:r>
            <a:endParaRPr lang="en-IN" sz="2200" dirty="0">
              <a:latin typeface="Calibri (Body)"/>
            </a:endParaRPr>
          </a:p>
          <a:p>
            <a:pPr>
              <a:spcBef>
                <a:spcPts val="0"/>
              </a:spcBef>
              <a:buNone/>
            </a:pPr>
            <a:r>
              <a:rPr lang="en-IN" sz="2200" dirty="0">
                <a:latin typeface="Calibri (Body)"/>
              </a:rPr>
              <a:t>	d) None </a:t>
            </a:r>
          </a:p>
          <a:p>
            <a:pPr>
              <a:buFont typeface="Wingdings" pitchFamily="2" charset="2"/>
              <a:buChar char="Ø"/>
            </a:pPr>
            <a:r>
              <a:rPr lang="en-IN" sz="2200" dirty="0">
                <a:solidFill>
                  <a:srgbClr val="FF0000"/>
                </a:solidFill>
                <a:latin typeface="Calibri (Body)"/>
              </a:rPr>
              <a:t>Which of the following is a part of the secure system design?</a:t>
            </a:r>
          </a:p>
          <a:p>
            <a:pPr lvl="0">
              <a:buNone/>
            </a:pPr>
            <a:r>
              <a:rPr lang="en-IN" sz="2200" b="1" dirty="0">
                <a:latin typeface="Calibri (Body)"/>
              </a:rPr>
              <a:t>	a) Layering			b)Abstraction</a:t>
            </a:r>
            <a:endParaRPr lang="en-IN" sz="2200" dirty="0">
              <a:latin typeface="Calibri (Body)"/>
            </a:endParaRPr>
          </a:p>
          <a:p>
            <a:pPr lvl="0">
              <a:buNone/>
            </a:pPr>
            <a:r>
              <a:rPr lang="en-IN" sz="2200" b="1" dirty="0">
                <a:latin typeface="Calibri (Body)"/>
              </a:rPr>
              <a:t>	c) Security domains		</a:t>
            </a:r>
            <a:r>
              <a:rPr lang="en-IN" sz="2200" dirty="0">
                <a:latin typeface="Calibri (Body)"/>
              </a:rPr>
              <a:t>d) None </a:t>
            </a:r>
            <a:endParaRPr lang="en-US" sz="2200" dirty="0">
              <a:latin typeface="Calibri (Body)"/>
            </a:endParaRPr>
          </a:p>
        </p:txBody>
      </p:sp>
      <p:sp>
        <p:nvSpPr>
          <p:cNvPr id="4" name="Date Placeholder 3"/>
          <p:cNvSpPr>
            <a:spLocks noGrp="1"/>
          </p:cNvSpPr>
          <p:nvPr>
            <p:ph type="dt" sz="half" idx="10"/>
          </p:nvPr>
        </p:nvSpPr>
        <p:spPr/>
        <p:txBody>
          <a:bodyPr/>
          <a:lstStyle/>
          <a:p>
            <a:fld id="{50AE41C9-B6F2-46A4-A2FF-88B73EBA983C}"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429288"/>
          </a:xfrm>
        </p:spPr>
        <p:txBody>
          <a:bodyPr>
            <a:noAutofit/>
          </a:bodyPr>
          <a:lstStyle/>
          <a:p>
            <a:pPr>
              <a:spcBef>
                <a:spcPts val="0"/>
              </a:spcBef>
              <a:buFont typeface="Wingdings" pitchFamily="2" charset="2"/>
              <a:buChar char="Ø"/>
            </a:pPr>
            <a:r>
              <a:rPr lang="en-IN" sz="2200" dirty="0">
                <a:solidFill>
                  <a:srgbClr val="FF0000"/>
                </a:solidFill>
                <a:latin typeface="Calibri (Body)"/>
              </a:rPr>
              <a:t>Which of the following is an issue faced by data storage devices?</a:t>
            </a:r>
          </a:p>
          <a:p>
            <a:pPr lvl="0">
              <a:spcBef>
                <a:spcPts val="0"/>
              </a:spcBef>
              <a:buNone/>
            </a:pPr>
            <a:r>
              <a:rPr lang="en-IN" sz="2200" dirty="0">
                <a:latin typeface="Calibri (Body)"/>
              </a:rPr>
              <a:t>	a) Excessive data mounting	</a:t>
            </a:r>
          </a:p>
          <a:p>
            <a:pPr lvl="0">
              <a:spcBef>
                <a:spcPts val="0"/>
              </a:spcBef>
              <a:buNone/>
            </a:pPr>
            <a:r>
              <a:rPr lang="en-IN" sz="2200" b="1" dirty="0">
                <a:latin typeface="Calibri (Body)"/>
              </a:rPr>
              <a:t>	b) Theft, destruction, and damage</a:t>
            </a:r>
            <a:endParaRPr lang="en-IN" sz="2200" dirty="0">
              <a:latin typeface="Calibri (Body)"/>
            </a:endParaRPr>
          </a:p>
          <a:p>
            <a:pPr lvl="0">
              <a:spcBef>
                <a:spcPts val="0"/>
              </a:spcBef>
              <a:buNone/>
            </a:pPr>
            <a:r>
              <a:rPr lang="en-IN" sz="2200" dirty="0">
                <a:latin typeface="Calibri (Body)"/>
              </a:rPr>
              <a:t>	c) Too small size</a:t>
            </a:r>
          </a:p>
          <a:p>
            <a:pPr>
              <a:spcBef>
                <a:spcPts val="0"/>
              </a:spcBef>
              <a:buNone/>
            </a:pPr>
            <a:r>
              <a:rPr lang="en-IN" sz="2200" dirty="0">
                <a:latin typeface="Calibri (Body)"/>
              </a:rPr>
              <a:t>	d) All of the above</a:t>
            </a:r>
          </a:p>
          <a:p>
            <a:pPr>
              <a:spcBef>
                <a:spcPts val="0"/>
              </a:spcBef>
              <a:buFont typeface="Wingdings" pitchFamily="2" charset="2"/>
              <a:buChar char="Ø"/>
            </a:pPr>
            <a:r>
              <a:rPr lang="en-IN" sz="2200" dirty="0">
                <a:solidFill>
                  <a:srgbClr val="FF0000"/>
                </a:solidFill>
                <a:latin typeface="Calibri (Body)"/>
              </a:rPr>
              <a:t>Express the correct relationship between vulnerabilities, </a:t>
            </a:r>
            <a:r>
              <a:rPr lang="en-IN" sz="2200" dirty="0">
                <a:latin typeface="Calibri (Body)"/>
              </a:rPr>
              <a:t>threats and risks.</a:t>
            </a:r>
          </a:p>
          <a:p>
            <a:pPr lvl="0">
              <a:spcBef>
                <a:spcPts val="0"/>
              </a:spcBef>
              <a:buNone/>
            </a:pPr>
            <a:r>
              <a:rPr lang="en-IN" sz="2200" b="1" dirty="0">
                <a:latin typeface="Calibri (Body)"/>
              </a:rPr>
              <a:t>	a) Risk=threat </a:t>
            </a:r>
            <a:r>
              <a:rPr lang="en-IN" sz="2200" b="1" i="1" dirty="0">
                <a:latin typeface="Calibri (Body)"/>
              </a:rPr>
              <a:t>x </a:t>
            </a:r>
            <a:r>
              <a:rPr lang="en-IN" sz="2200" b="1" dirty="0">
                <a:latin typeface="Calibri (Body)"/>
              </a:rPr>
              <a:t>vulnerability    </a:t>
            </a:r>
            <a:r>
              <a:rPr lang="en-IN" sz="2200" dirty="0">
                <a:latin typeface="Calibri (Body)"/>
              </a:rPr>
              <a:t>b) Threat=risk </a:t>
            </a:r>
            <a:r>
              <a:rPr lang="en-IN" sz="2200" i="1" dirty="0">
                <a:latin typeface="Calibri (Body)"/>
              </a:rPr>
              <a:t>x </a:t>
            </a:r>
            <a:r>
              <a:rPr lang="en-IN" sz="2200" dirty="0">
                <a:latin typeface="Calibri (Body)"/>
              </a:rPr>
              <a:t>vulnerability</a:t>
            </a:r>
          </a:p>
          <a:p>
            <a:pPr lvl="0">
              <a:spcBef>
                <a:spcPts val="0"/>
              </a:spcBef>
              <a:buNone/>
            </a:pPr>
            <a:r>
              <a:rPr lang="en-IN" sz="2200" dirty="0">
                <a:latin typeface="Calibri (Body)"/>
              </a:rPr>
              <a:t>	c) Vulnerability=risk +threat          d) Risk=threat </a:t>
            </a:r>
            <a:r>
              <a:rPr lang="en-IN" sz="2200" i="1" dirty="0">
                <a:latin typeface="Calibri (Body)"/>
              </a:rPr>
              <a:t>– </a:t>
            </a:r>
            <a:r>
              <a:rPr lang="en-IN" sz="2200" dirty="0">
                <a:latin typeface="Calibri (Body)"/>
              </a:rPr>
              <a:t>vulnerability</a:t>
            </a:r>
          </a:p>
          <a:p>
            <a:pPr>
              <a:buFont typeface="Wingdings" pitchFamily="2" charset="2"/>
              <a:buChar char="Ø"/>
            </a:pPr>
            <a:r>
              <a:rPr lang="en-IN" sz="2200" dirty="0">
                <a:solidFill>
                  <a:srgbClr val="FF0000"/>
                </a:solidFill>
                <a:latin typeface="Calibri (Body)"/>
              </a:rPr>
              <a:t>Characterize the type of hackers who use their knowledge for good purposes.</a:t>
            </a:r>
          </a:p>
          <a:p>
            <a:pPr lvl="0">
              <a:buNone/>
            </a:pPr>
            <a:r>
              <a:rPr lang="en-IN" sz="2200" dirty="0">
                <a:latin typeface="Calibri (Body)"/>
              </a:rPr>
              <a:t>	a) Black hat 	     		b)</a:t>
            </a:r>
            <a:r>
              <a:rPr lang="en-IN" sz="2200" b="1" dirty="0">
                <a:latin typeface="Calibri (Body)"/>
              </a:rPr>
              <a:t>White hat </a:t>
            </a:r>
            <a:endParaRPr lang="en-IN" sz="2200" dirty="0">
              <a:latin typeface="Calibri (Body)"/>
            </a:endParaRPr>
          </a:p>
          <a:p>
            <a:pPr lvl="0">
              <a:buNone/>
            </a:pPr>
            <a:r>
              <a:rPr lang="en-IN" sz="2200" dirty="0">
                <a:latin typeface="Calibri (Body)"/>
              </a:rPr>
              <a:t>	c) Gray hat			d)Blue hat </a:t>
            </a:r>
            <a:endParaRPr lang="en-US" sz="2200" dirty="0">
              <a:latin typeface="Calibri (Body)"/>
            </a:endParaRPr>
          </a:p>
        </p:txBody>
      </p:sp>
      <p:sp>
        <p:nvSpPr>
          <p:cNvPr id="4" name="Date Placeholder 3"/>
          <p:cNvSpPr>
            <a:spLocks noGrp="1"/>
          </p:cNvSpPr>
          <p:nvPr>
            <p:ph type="dt" sz="half" idx="10"/>
          </p:nvPr>
        </p:nvSpPr>
        <p:spPr/>
        <p:txBody>
          <a:bodyPr/>
          <a:lstStyle/>
          <a:p>
            <a:fld id="{A80135C4-512C-45BC-93A2-46E859980F44}"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algn="just" defTabSz="1511300">
              <a:lnSpc>
                <a:spcPct val="90000"/>
              </a:lnSpc>
              <a:spcBef>
                <a:spcPct val="0"/>
              </a:spcBef>
              <a:buNone/>
            </a:pPr>
            <a:r>
              <a:rPr lang="en-IN" sz="2400" dirty="0">
                <a:latin typeface="Calibri (Body)"/>
              </a:rPr>
              <a:t>Fill the right options:</a:t>
            </a:r>
          </a:p>
          <a:p>
            <a:pPr algn="just" defTabSz="1511300">
              <a:lnSpc>
                <a:spcPct val="90000"/>
              </a:lnSpc>
              <a:spcBef>
                <a:spcPct val="0"/>
              </a:spcBef>
              <a:buNone/>
            </a:pPr>
            <a:endParaRPr lang="en-US" sz="2200" dirty="0">
              <a:solidFill>
                <a:srgbClr val="009900"/>
              </a:solidFill>
              <a:latin typeface="Calibri (Body)"/>
            </a:endParaRPr>
          </a:p>
          <a:p>
            <a:pPr algn="just" defTabSz="1511300">
              <a:lnSpc>
                <a:spcPct val="90000"/>
              </a:lnSpc>
              <a:spcBef>
                <a:spcPct val="0"/>
              </a:spcBef>
              <a:buNone/>
            </a:pPr>
            <a:r>
              <a:rPr lang="en-US" sz="2200" dirty="0">
                <a:solidFill>
                  <a:srgbClr val="009900"/>
                </a:solidFill>
                <a:latin typeface="Calibri (Body)"/>
              </a:rPr>
              <a:t>    Intrusion Detection System, NIDS and HIDS, Software Development  Life Cycle,</a:t>
            </a:r>
            <a:r>
              <a:rPr lang="en-US" sz="2200" dirty="0">
                <a:latin typeface="Calibri (Body)"/>
              </a:rPr>
              <a:t> </a:t>
            </a:r>
            <a:r>
              <a:rPr lang="en-US" sz="2200" dirty="0">
                <a:solidFill>
                  <a:srgbClr val="009900"/>
                </a:solidFill>
                <a:latin typeface="Calibri (Body)"/>
              </a:rPr>
              <a:t>Responding to the risks, CCTV</a:t>
            </a:r>
          </a:p>
          <a:p>
            <a:pPr algn="just" defTabSz="1511300">
              <a:lnSpc>
                <a:spcPct val="90000"/>
              </a:lnSpc>
              <a:spcBef>
                <a:spcPct val="0"/>
              </a:spcBef>
              <a:buNone/>
            </a:pPr>
            <a:r>
              <a:rPr lang="en-US" sz="2200" dirty="0">
                <a:solidFill>
                  <a:srgbClr val="00B050"/>
                </a:solidFill>
                <a:latin typeface="Calibri (Body)"/>
              </a:rPr>
              <a:t> </a:t>
            </a:r>
          </a:p>
          <a:p>
            <a:pPr marL="457200" indent="-457200" algn="just" defTabSz="1511300">
              <a:lnSpc>
                <a:spcPct val="90000"/>
              </a:lnSpc>
              <a:spcBef>
                <a:spcPct val="0"/>
              </a:spcBef>
              <a:buAutoNum type="arabicPeriod"/>
            </a:pPr>
            <a:r>
              <a:rPr lang="en-US" sz="2200" dirty="0">
                <a:latin typeface="Calibri (Body)"/>
              </a:rPr>
              <a:t>IDS stands for ____________</a:t>
            </a:r>
          </a:p>
          <a:p>
            <a:pPr marL="457200" indent="-457200" algn="just" defTabSz="1511300">
              <a:lnSpc>
                <a:spcPct val="90000"/>
              </a:lnSpc>
              <a:spcBef>
                <a:spcPct val="0"/>
              </a:spcBef>
              <a:buAutoNum type="arabicPeriod"/>
            </a:pPr>
            <a:endParaRPr lang="en-US" sz="2200" dirty="0">
              <a:latin typeface="Calibri (Body)"/>
            </a:endParaRPr>
          </a:p>
          <a:p>
            <a:pPr marL="457200" indent="-457200" algn="just" defTabSz="1511300">
              <a:spcBef>
                <a:spcPct val="0"/>
              </a:spcBef>
              <a:buNone/>
            </a:pPr>
            <a:r>
              <a:rPr lang="en-US" sz="2200" dirty="0">
                <a:latin typeface="Calibri (Body)"/>
              </a:rPr>
              <a:t>2.  IDS can be broadly classified as ______ and ______.</a:t>
            </a:r>
          </a:p>
          <a:p>
            <a:pPr lvl="0" algn="just" defTabSz="1511300">
              <a:spcBef>
                <a:spcPct val="0"/>
              </a:spcBef>
              <a:buNone/>
            </a:pPr>
            <a:endParaRPr lang="en-US" sz="2200" dirty="0">
              <a:latin typeface="Calibri (Body)"/>
            </a:endParaRPr>
          </a:p>
          <a:p>
            <a:pPr algn="just" defTabSz="1511300">
              <a:spcBef>
                <a:spcPct val="0"/>
              </a:spcBef>
              <a:buNone/>
            </a:pPr>
            <a:r>
              <a:rPr lang="en-US" sz="2200" dirty="0">
                <a:latin typeface="Calibri (Body)"/>
              </a:rPr>
              <a:t>3.   SDLC stands for _________.</a:t>
            </a:r>
          </a:p>
          <a:p>
            <a:pPr algn="just" defTabSz="1511300">
              <a:lnSpc>
                <a:spcPct val="90000"/>
              </a:lnSpc>
              <a:spcBef>
                <a:spcPct val="0"/>
              </a:spcBef>
              <a:buNone/>
            </a:pPr>
            <a:endParaRPr lang="en-US" sz="2200" dirty="0">
              <a:latin typeface="Calibri (Body)"/>
            </a:endParaRPr>
          </a:p>
          <a:p>
            <a:pPr marL="457200" indent="-457200" algn="just" defTabSz="1511300">
              <a:lnSpc>
                <a:spcPct val="90000"/>
              </a:lnSpc>
              <a:spcBef>
                <a:spcPct val="0"/>
              </a:spcBef>
              <a:buAutoNum type="arabicPeriod" startAt="4"/>
            </a:pPr>
            <a:r>
              <a:rPr lang="en-US" sz="2200" dirty="0">
                <a:latin typeface="Calibri (Body)"/>
              </a:rPr>
              <a:t>To take preventive or corrective measures so that systems can be kept protected from any kind of threats, whether internal or external is  ________</a:t>
            </a:r>
          </a:p>
          <a:p>
            <a:pPr marL="457200" indent="-457200" algn="just" defTabSz="1511300">
              <a:lnSpc>
                <a:spcPct val="90000"/>
              </a:lnSpc>
              <a:spcBef>
                <a:spcPct val="0"/>
              </a:spcBef>
              <a:buAutoNum type="arabicPeriod" startAt="4"/>
            </a:pPr>
            <a:endParaRPr lang="en-US" sz="2200" dirty="0">
              <a:latin typeface="Calibri (Body)"/>
            </a:endParaRPr>
          </a:p>
          <a:p>
            <a:pPr marL="457200" indent="-457200" algn="just" defTabSz="1511300">
              <a:lnSpc>
                <a:spcPct val="90000"/>
              </a:lnSpc>
              <a:spcBef>
                <a:spcPct val="0"/>
              </a:spcBef>
              <a:buAutoNum type="arabicPeriod" startAt="4"/>
            </a:pPr>
            <a:r>
              <a:rPr lang="en-US" sz="2200" dirty="0">
                <a:latin typeface="Calibri (Body)"/>
              </a:rPr>
              <a:t>__________ is used for physical security of an organization.</a:t>
            </a:r>
          </a:p>
          <a:p>
            <a:pPr algn="just">
              <a:spcAft>
                <a:spcPts val="1200"/>
              </a:spcAft>
            </a:pPr>
            <a:endParaRPr lang="en-US" sz="2200" dirty="0">
              <a:latin typeface="Calibri (Body)"/>
            </a:endParaRPr>
          </a:p>
        </p:txBody>
      </p:sp>
      <p:sp>
        <p:nvSpPr>
          <p:cNvPr id="4" name="Date Placeholder 3"/>
          <p:cNvSpPr>
            <a:spLocks noGrp="1"/>
          </p:cNvSpPr>
          <p:nvPr>
            <p:ph type="dt" sz="half" idx="10"/>
          </p:nvPr>
        </p:nvSpPr>
        <p:spPr/>
        <p:txBody>
          <a:bodyPr/>
          <a:lstStyle/>
          <a:p>
            <a:fld id="{7CDC2C20-3B24-4F9D-B4B3-39742F7ECB3E}"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Glossary</a:t>
            </a:r>
            <a:r>
              <a:rPr kumimoji="0" lang="en-US" sz="3000" b="0" i="0" u="none" strike="noStrike" kern="1200" cap="none" spc="0" normalizeH="0" noProof="0" dirty="0">
                <a:ln>
                  <a:noFill/>
                </a:ln>
                <a:solidFill>
                  <a:schemeClr val="dk1"/>
                </a:solidFill>
                <a:effectLst/>
                <a:uLnTx/>
                <a:uFillTx/>
                <a:latin typeface="+mn-lt"/>
                <a:ea typeface="+mn-ea"/>
                <a:cs typeface="+mn-cs"/>
              </a:rPr>
              <a:t> Questions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55D814-C275-44F7-A834-5B6E03D50B89}"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1"/>
          <p:cNvPicPr>
            <a:picLocks noChangeAspect="1" noChangeArrowheads="1"/>
          </p:cNvPicPr>
          <p:nvPr/>
        </p:nvPicPr>
        <p:blipFill>
          <a:blip r:embed="rId3" cstate="print"/>
          <a:srcRect/>
          <a:stretch>
            <a:fillRect/>
          </a:stretch>
        </p:blipFill>
        <p:spPr bwMode="auto">
          <a:xfrm>
            <a:off x="1285852" y="857232"/>
            <a:ext cx="6715172" cy="5530883"/>
          </a:xfrm>
          <a:prstGeom prst="rect">
            <a:avLst/>
          </a:prstGeom>
          <a:noFill/>
          <a:ln w="9525">
            <a:noFill/>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C51B23-B267-47D7-A45F-0CFD61479B36}"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1142975" y="1000108"/>
            <a:ext cx="7404853" cy="5344002"/>
          </a:xfrm>
          <a:prstGeom prst="rect">
            <a:avLst/>
          </a:prstGeom>
          <a:noFill/>
          <a:ln w="9525">
            <a:noFill/>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857B5A-9ACA-4424-8D41-69A56CF5737D}"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446020" y="911926"/>
            <a:ext cx="8055070" cy="5160280"/>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2D1D2F-F879-4D50-B2BA-2609A0850782}"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857224" y="1142984"/>
            <a:ext cx="7500990" cy="5093865"/>
          </a:xfrm>
          <a:prstGeom prst="rect">
            <a:avLst/>
          </a:prstGeom>
          <a:noFill/>
          <a:ln w="9525">
            <a:noFill/>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lgn="just">
              <a:spcAft>
                <a:spcPts val="1200"/>
              </a:spcAft>
              <a:buFont typeface="+mj-lt"/>
              <a:buAutoNum type="arabicPeriod"/>
            </a:pPr>
            <a:r>
              <a:rPr lang="en-IN" sz="2200" dirty="0">
                <a:latin typeface="Calibri (Body)"/>
              </a:rPr>
              <a:t>Do vulnerabilities play a vital role in cyber security? Justify </a:t>
            </a:r>
          </a:p>
          <a:p>
            <a:pPr marL="457200" indent="-457200" algn="just">
              <a:spcAft>
                <a:spcPts val="1200"/>
              </a:spcAft>
              <a:buFont typeface="+mj-lt"/>
              <a:buAutoNum type="arabicPeriod"/>
            </a:pPr>
            <a:r>
              <a:rPr lang="en-IN" sz="2200" dirty="0">
                <a:latin typeface="Calibri (Body)"/>
              </a:rPr>
              <a:t>Elaborate the term access control? What is include in authorization process for (File, Program, Data rights)?</a:t>
            </a:r>
          </a:p>
          <a:p>
            <a:pPr marL="457200" indent="-457200" algn="just">
              <a:spcAft>
                <a:spcPts val="1200"/>
              </a:spcAft>
              <a:buFont typeface="+mj-lt"/>
              <a:buAutoNum type="arabicPeriod"/>
            </a:pPr>
            <a:r>
              <a:rPr lang="en-IN" sz="2200" dirty="0">
                <a:latin typeface="Calibri (Body)"/>
              </a:rPr>
              <a:t>Describe in brief the application development security.</a:t>
            </a:r>
          </a:p>
          <a:p>
            <a:pPr marL="457200" indent="-457200" algn="just">
              <a:spcAft>
                <a:spcPts val="1200"/>
              </a:spcAft>
              <a:buFont typeface="+mj-lt"/>
              <a:buAutoNum type="arabicPeriod"/>
            </a:pPr>
            <a:r>
              <a:rPr lang="en-US" sz="2200" dirty="0">
                <a:latin typeface="Calibri (Body)"/>
              </a:rPr>
              <a:t>Describe </a:t>
            </a:r>
            <a:r>
              <a:rPr lang="en-IN" sz="2200" dirty="0">
                <a:latin typeface="Calibri (Body)"/>
              </a:rPr>
              <a:t>Risk Management Process.</a:t>
            </a:r>
          </a:p>
          <a:p>
            <a:pPr marL="457200" indent="-457200" algn="just">
              <a:spcAft>
                <a:spcPts val="1200"/>
              </a:spcAft>
              <a:buFont typeface="+mj-lt"/>
              <a:buAutoNum type="arabicPeriod"/>
            </a:pPr>
            <a:r>
              <a:rPr lang="en-US" sz="2200" dirty="0">
                <a:latin typeface="Calibri (Body)"/>
              </a:rPr>
              <a:t>Discuss backup security measures Types</a:t>
            </a:r>
          </a:p>
          <a:p>
            <a:pPr marL="457200" indent="-457200" algn="just">
              <a:spcAft>
                <a:spcPts val="1200"/>
              </a:spcAft>
              <a:buFont typeface="+mj-lt"/>
              <a:buAutoNum type="arabicPeriod"/>
            </a:pPr>
            <a:r>
              <a:rPr lang="en-US" sz="2200" dirty="0">
                <a:latin typeface="Calibri (Body)"/>
              </a:rPr>
              <a:t>What do you mean by Security Architecture &amp; Design </a:t>
            </a:r>
          </a:p>
          <a:p>
            <a:pPr algn="just">
              <a:spcAft>
                <a:spcPts val="1200"/>
              </a:spcAft>
            </a:pPr>
            <a:endParaRPr lang="en-US" sz="2200" dirty="0">
              <a:latin typeface="Calibri (Body)"/>
            </a:endParaRPr>
          </a:p>
        </p:txBody>
      </p:sp>
      <p:sp>
        <p:nvSpPr>
          <p:cNvPr id="4" name="Date Placeholder 3"/>
          <p:cNvSpPr>
            <a:spLocks noGrp="1"/>
          </p:cNvSpPr>
          <p:nvPr>
            <p:ph type="dt" sz="half" idx="10"/>
          </p:nvPr>
        </p:nvSpPr>
        <p:spPr/>
        <p:txBody>
          <a:bodyPr/>
          <a:lstStyle/>
          <a:p>
            <a:fld id="{080974BB-31C2-4519-9041-BDEB21B7D174}"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061BEE-CB66-4176-BE3D-D7B7254B7432}"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noProof="0" dirty="0"/>
              <a:t>Recap of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857224" y="1571612"/>
            <a:ext cx="7786742" cy="3139321"/>
          </a:xfrm>
          <a:prstGeom prst="rect">
            <a:avLst/>
          </a:prstGeom>
        </p:spPr>
        <p:txBody>
          <a:bodyPr wrap="square">
            <a:spAutoFit/>
          </a:bodyPr>
          <a:lstStyle/>
          <a:p>
            <a:pPr algn="just"/>
            <a:r>
              <a:rPr lang="en-IN" sz="2200" dirty="0">
                <a:latin typeface="Calibri (Body)"/>
              </a:rPr>
              <a:t>The major topics covered are </a:t>
            </a:r>
            <a:r>
              <a:rPr lang="en-US" sz="2200" dirty="0">
                <a:latin typeface="Calibri (Body)"/>
              </a:rPr>
              <a:t>Application Development Security, Information Security Governance &amp; Risk Management, Security Architecture &amp; Design Security Issues in Hardware, Data Storage &amp; Downloadable  Devices, Physical Security of IT Assets, Backup Security Measures.</a:t>
            </a:r>
            <a:endParaRPr lang="en-IN" sz="2200" dirty="0">
              <a:latin typeface="Calibri (Body)"/>
            </a:endParaRPr>
          </a:p>
          <a:p>
            <a:pPr algn="just">
              <a:spcAft>
                <a:spcPts val="1200"/>
              </a:spcAft>
            </a:pPr>
            <a:r>
              <a:rPr lang="en-IN" sz="2200" dirty="0">
                <a:latin typeface="Calibri (Body)"/>
              </a:rPr>
              <a:t>Biometric technology has proved itself as a powerful alternative to traditional password-based and token-based authentication technology.</a:t>
            </a:r>
          </a:p>
        </p:txBody>
      </p:sp>
      <p:sp>
        <p:nvSpPr>
          <p:cNvPr id="10"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171E90-D606-4ACF-8D54-A4DD0C3F0234}"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324880" cy="5306068"/>
          </a:xfrm>
          <a:prstGeom prst="rect">
            <a:avLst/>
          </a:prstGeom>
          <a:noFill/>
        </p:spPr>
        <p:txBody>
          <a:bodyPr wrap="square" lIns="91440" tIns="45720" rIns="91440" bIns="45720">
            <a:spAutoFit/>
          </a:bodyPr>
          <a:lstStyle/>
          <a:p>
            <a:pPr marL="514350" indent="-514350" algn="just">
              <a:buFont typeface="+mj-lt"/>
              <a:buAutoNum type="arabicPeriod"/>
            </a:pPr>
            <a:r>
              <a:rPr lang="en-US" sz="2200" dirty="0"/>
              <a:t>Charles P. </a:t>
            </a:r>
            <a:r>
              <a:rPr lang="en-US" sz="2200" dirty="0" err="1"/>
              <a:t>Pfleeger</a:t>
            </a:r>
            <a:r>
              <a:rPr lang="en-US" sz="2200" dirty="0"/>
              <a:t>, Shari </a:t>
            </a:r>
            <a:r>
              <a:rPr lang="en-US" sz="2200" dirty="0" err="1"/>
              <a:t>Lawerance</a:t>
            </a:r>
            <a:r>
              <a:rPr lang="en-US" sz="2200" dirty="0"/>
              <a:t> </a:t>
            </a:r>
            <a:r>
              <a:rPr lang="en-US" sz="2200" dirty="0" err="1"/>
              <a:t>Pfleeger</a:t>
            </a:r>
            <a:r>
              <a:rPr lang="en-US" sz="2200" dirty="0"/>
              <a:t>, “</a:t>
            </a:r>
            <a:r>
              <a:rPr lang="en-US" sz="2200" dirty="0" err="1"/>
              <a:t>Analysing</a:t>
            </a:r>
            <a:r>
              <a:rPr lang="en-US" sz="2200" dirty="0"/>
              <a:t> Computer Security ”, Pearson Education India.</a:t>
            </a:r>
          </a:p>
          <a:p>
            <a:pPr marL="514350" indent="-514350" algn="just">
              <a:buFont typeface="+mj-lt"/>
              <a:buAutoNum type="arabicPeriod"/>
            </a:pPr>
            <a:r>
              <a:rPr lang="en-US" sz="2200" dirty="0"/>
              <a:t>V.K. </a:t>
            </a:r>
            <a:r>
              <a:rPr lang="en-US" sz="2200" dirty="0" err="1"/>
              <a:t>Pachghare</a:t>
            </a:r>
            <a:r>
              <a:rPr lang="en-US" sz="2200" dirty="0"/>
              <a:t>, “Cryptography and information Security”, PHI Learning Private Limited, Delhi India.</a:t>
            </a:r>
          </a:p>
          <a:p>
            <a:pPr marL="514350" indent="-514350" algn="just">
              <a:buFont typeface="+mj-lt"/>
              <a:buAutoNum type="arabicPeriod"/>
            </a:pPr>
            <a:r>
              <a:rPr lang="en-US" sz="2200" dirty="0"/>
              <a:t>Dr. Surya </a:t>
            </a:r>
            <a:r>
              <a:rPr lang="en-US" sz="2200" dirty="0" err="1"/>
              <a:t>Prakash</a:t>
            </a:r>
            <a:r>
              <a:rPr lang="en-US" sz="2200" dirty="0"/>
              <a:t> </a:t>
            </a:r>
            <a:r>
              <a:rPr lang="en-US" sz="2200" dirty="0" err="1"/>
              <a:t>Tripathi</a:t>
            </a:r>
            <a:r>
              <a:rPr lang="en-US" sz="2200" dirty="0"/>
              <a:t>, </a:t>
            </a:r>
            <a:r>
              <a:rPr lang="en-US" sz="2200" dirty="0" err="1"/>
              <a:t>Ritendra</a:t>
            </a:r>
            <a:r>
              <a:rPr lang="en-US" sz="2200" dirty="0"/>
              <a:t> </a:t>
            </a:r>
            <a:r>
              <a:rPr lang="en-US" sz="2200" dirty="0" err="1"/>
              <a:t>Goyal</a:t>
            </a:r>
            <a:r>
              <a:rPr lang="en-US" sz="2200" dirty="0"/>
              <a:t>, Praveen </a:t>
            </a:r>
            <a:r>
              <a:rPr lang="en-US" sz="2200" dirty="0" err="1"/>
              <a:t>kumar</a:t>
            </a:r>
            <a:r>
              <a:rPr lang="en-US" sz="2200" dirty="0"/>
              <a:t> </a:t>
            </a:r>
            <a:r>
              <a:rPr lang="en-US" sz="2200" dirty="0" err="1"/>
              <a:t>Shukla</a:t>
            </a:r>
            <a:r>
              <a:rPr lang="en-US" sz="2200" dirty="0"/>
              <a:t> ,”Introduction to Information Security and Cyber Law” Willey </a:t>
            </a:r>
            <a:r>
              <a:rPr lang="en-US" sz="2200" dirty="0" err="1"/>
              <a:t>Dreamtech</a:t>
            </a:r>
            <a:r>
              <a:rPr lang="en-US" sz="2200" dirty="0"/>
              <a:t> Press.(prefer)</a:t>
            </a:r>
          </a:p>
          <a:p>
            <a:pPr marL="514350" indent="-514350" algn="just">
              <a:buFont typeface="+mj-lt"/>
              <a:buAutoNum type="arabicPeriod"/>
            </a:pPr>
            <a:r>
              <a:rPr lang="en-IN" sz="2200" dirty="0">
                <a:hlinkClick r:id="rId3"/>
              </a:rPr>
              <a:t>https://link.springer.com/content/pdf/10.1007/978-0-387-73269-5_6.pdf</a:t>
            </a:r>
            <a:endParaRPr lang="en-IN" sz="2200" dirty="0"/>
          </a:p>
          <a:p>
            <a:pPr marL="514350" indent="-514350" algn="just">
              <a:buFont typeface="+mj-lt"/>
              <a:buAutoNum type="arabicPeriod"/>
            </a:pPr>
            <a:r>
              <a:rPr lang="en-IN" sz="2200" dirty="0">
                <a:hlinkClick r:id="rId4"/>
              </a:rPr>
              <a:t>http://www.m2sys.com/blog/biometric-resources/what-are-the-biometrics-</a:t>
            </a:r>
          </a:p>
          <a:p>
            <a:pPr marL="514350" indent="-514350" algn="just">
              <a:buFont typeface="+mj-lt"/>
              <a:buAutoNum type="arabicPeriod"/>
            </a:pPr>
            <a:r>
              <a:rPr lang="en-IN" sz="2400" dirty="0">
                <a:hlinkClick r:id="rId5"/>
              </a:rPr>
              <a:t>https://onlinecourses.swayam2.ac.in/cec20_cs09/unit?unit=59&amp;lesson=66</a:t>
            </a:r>
            <a:endParaRPr lang="en-IN" sz="2200" dirty="0">
              <a:hlinkClick r:id="rId4"/>
            </a:endParaRPr>
          </a:p>
          <a:p>
            <a:pPr algn="ctr">
              <a:buNone/>
            </a:pPr>
            <a:endParaRPr lang="en-US"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1" name="Picture 4"/>
          <p:cNvPicPr>
            <a:picLocks noChangeAspect="1" noChangeArrowheads="1"/>
          </p:cNvPicPr>
          <p:nvPr/>
        </p:nvPicPr>
        <p:blipFill>
          <a:blip r:embed="rId6"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25552202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Outcomes…(cont.)</a:t>
            </a:r>
          </a:p>
        </p:txBody>
      </p:sp>
      <p:sp>
        <p:nvSpPr>
          <p:cNvPr id="266" name="CustomShape 2"/>
          <p:cNvSpPr/>
          <p:nvPr/>
        </p:nvSpPr>
        <p:spPr>
          <a:xfrm>
            <a:off x="762000" y="1905000"/>
            <a:ext cx="7620000" cy="286086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514440" indent="-514080" algn="just">
              <a:lnSpc>
                <a:spcPct val="100000"/>
              </a:lnSpc>
              <a:buClr>
                <a:srgbClr val="000000"/>
              </a:buClr>
            </a:pPr>
            <a:r>
              <a:rPr lang="en-US" sz="2000" dirty="0">
                <a:solidFill>
                  <a:schemeClr val="dk1"/>
                </a:solidFill>
              </a:rPr>
              <a:t>8.	Ethics</a:t>
            </a:r>
          </a:p>
          <a:p>
            <a:pPr algn="just">
              <a:lnSpc>
                <a:spcPct val="100000"/>
              </a:lnSpc>
            </a:pPr>
            <a:endParaRPr lang="en-US" sz="2000" dirty="0">
              <a:solidFill>
                <a:schemeClr val="dk1"/>
              </a:solidFill>
            </a:endParaRPr>
          </a:p>
          <a:p>
            <a:pPr marL="514440" indent="-514080" algn="just">
              <a:lnSpc>
                <a:spcPct val="100000"/>
              </a:lnSpc>
              <a:buClr>
                <a:srgbClr val="000000"/>
              </a:buClr>
              <a:buAutoNum type="arabicPeriod" startAt="9"/>
            </a:pPr>
            <a:r>
              <a:rPr lang="en-US" sz="2000" dirty="0">
                <a:solidFill>
                  <a:schemeClr val="dk1"/>
                </a:solidFill>
              </a:rPr>
              <a:t>Individual and team work</a:t>
            </a:r>
          </a:p>
          <a:p>
            <a:pPr marL="514440" indent="-514080" algn="just">
              <a:lnSpc>
                <a:spcPct val="100000"/>
              </a:lnSpc>
              <a:buClr>
                <a:srgbClr val="000000"/>
              </a:buClr>
              <a:buAutoNum type="arabicPeriod" startAt="9"/>
            </a:pPr>
            <a:endParaRPr lang="en-US" sz="2000" dirty="0">
              <a:solidFill>
                <a:schemeClr val="dk1"/>
              </a:solidFill>
            </a:endParaRPr>
          </a:p>
          <a:p>
            <a:pPr marL="514440" indent="-514080" algn="just">
              <a:lnSpc>
                <a:spcPct val="100000"/>
              </a:lnSpc>
              <a:buClr>
                <a:srgbClr val="000000"/>
              </a:buClr>
            </a:pPr>
            <a:r>
              <a:rPr lang="en-US" sz="2000" dirty="0">
                <a:solidFill>
                  <a:schemeClr val="dk1"/>
                </a:solidFill>
              </a:rPr>
              <a:t>10.	Communication</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Project management and finance</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Life-long learning</a:t>
            </a:r>
          </a:p>
        </p:txBody>
      </p:sp>
      <p:sp>
        <p:nvSpPr>
          <p:cNvPr id="268"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53A77B6F-B5CE-4744-8FF4-AC77FE7EA938}" type="datetime1">
              <a:rPr lang="en-US" sz="1200" b="0" strike="noStrike" spc="-1">
                <a:solidFill>
                  <a:srgbClr val="8B8B8B"/>
                </a:solidFill>
                <a:latin typeface="Calibri"/>
              </a:rPr>
              <a:pPr>
                <a:lnSpc>
                  <a:spcPct val="100000"/>
                </a:lnSpc>
              </a:pPr>
              <a:t>6/14/2024</a:t>
            </a:fld>
            <a:endParaRPr lang="en-US" sz="1200" b="0" strike="noStrike" spc="-1" dirty="0">
              <a:latin typeface="Times New Roman"/>
            </a:endParaRPr>
          </a:p>
        </p:txBody>
      </p:sp>
      <p:sp>
        <p:nvSpPr>
          <p:cNvPr id="269" name="TextShape 5"/>
          <p:cNvSpPr txBox="1"/>
          <p:nvPr/>
        </p:nvSpPr>
        <p:spPr>
          <a:xfrm>
            <a:off x="6553080" y="6324600"/>
            <a:ext cx="2133360" cy="533400"/>
          </a:xfrm>
          <a:prstGeom prst="rect">
            <a:avLst/>
          </a:prstGeom>
          <a:noFill/>
          <a:ln>
            <a:noFill/>
          </a:ln>
        </p:spPr>
        <p:txBody>
          <a:bodyPr anchor="ctr">
            <a:noAutofit/>
          </a:bodyPr>
          <a:lstStyle/>
          <a:p>
            <a:pPr algn="r">
              <a:lnSpc>
                <a:spcPct val="100000"/>
              </a:lnSpc>
            </a:pPr>
            <a:fld id="{E5842C51-9048-43DF-A99E-91EC5890003A}" type="slidenum">
              <a:rPr lang="en-US" sz="1200" b="0" strike="noStrike" spc="-1">
                <a:solidFill>
                  <a:srgbClr val="8B8B8B"/>
                </a:solidFill>
                <a:latin typeface="Calibri"/>
              </a:rPr>
              <a:pPr algn="r">
                <a:lnSpc>
                  <a:spcPct val="100000"/>
                </a:lnSpc>
              </a:pPr>
              <a:t>11</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5FF6CB20-AF5C-4CB4-A94B-A3D6AC9BAAB3}"/>
              </a:ext>
            </a:extLst>
          </p:cNvPr>
          <p:cNvSpPr>
            <a:spLocks noGrp="1"/>
          </p:cNvSpPr>
          <p:nvPr>
            <p:ph type="ftr" sz="quarter" idx="11"/>
          </p:nvPr>
        </p:nvSpPr>
        <p:spPr>
          <a:xfrm>
            <a:off x="2514600" y="6400800"/>
            <a:ext cx="4419600" cy="320675"/>
          </a:xfrm>
        </p:spPr>
        <p:txBody>
          <a:bodyPr/>
          <a:lstStyle/>
          <a:p>
            <a:r>
              <a:rPr lang="en-US"/>
              <a:t>Mushtaq Ahmad Rather         Cyber security ANC 0401                                     Unit 3</a:t>
            </a:r>
            <a:endParaRPr lang="en-US" dirty="0"/>
          </a:p>
        </p:txBody>
      </p:sp>
      <p:sp>
        <p:nvSpPr>
          <p:cNvPr id="2" name="Date Placeholder 1">
            <a:extLst>
              <a:ext uri="{FF2B5EF4-FFF2-40B4-BE49-F238E27FC236}">
                <a16:creationId xmlns:a16="http://schemas.microsoft.com/office/drawing/2014/main" id="{3C39F1D0-BB5A-99AF-1DAB-28DBED17EEC7}"/>
              </a:ext>
            </a:extLst>
          </p:cNvPr>
          <p:cNvSpPr>
            <a:spLocks noGrp="1"/>
          </p:cNvSpPr>
          <p:nvPr>
            <p:ph type="dt" sz="half" idx="10"/>
          </p:nvPr>
        </p:nvSpPr>
        <p:spPr/>
        <p:txBody>
          <a:bodyPr/>
          <a:lstStyle/>
          <a:p>
            <a:fld id="{C05319DB-75C7-488D-B6E7-4402E61E301B}" type="datetime1">
              <a:rPr lang="en-US" smtClean="0"/>
              <a:pPr/>
              <a:t>6/14/2024</a:t>
            </a:fld>
            <a:endParaRPr lang="en-US"/>
          </a:p>
        </p:txBody>
      </p:sp>
      <p:sp>
        <p:nvSpPr>
          <p:cNvPr id="4" name="Slide Number Placeholder 3">
            <a:extLst>
              <a:ext uri="{FF2B5EF4-FFF2-40B4-BE49-F238E27FC236}">
                <a16:creationId xmlns:a16="http://schemas.microsoft.com/office/drawing/2014/main" id="{ED99003C-4A0A-BBE9-131A-29BB9C0C55E5}"/>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3519EE-FAD1-4684-86CA-740EEE0DB44A}"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324880" cy="3545586"/>
          </a:xfrm>
          <a:prstGeom prst="rect">
            <a:avLst/>
          </a:prstGeom>
          <a:noFill/>
        </p:spPr>
        <p:txBody>
          <a:bodyPr wrap="squar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40841122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28CA62-3254-4A17-BD7F-F72BA67BF0AD}"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460974089"/>
              </p:ext>
            </p:extLst>
          </p:nvPr>
        </p:nvGraphicFramePr>
        <p:xfrm>
          <a:off x="500038" y="1857365"/>
          <a:ext cx="8358241" cy="3055489"/>
        </p:xfrm>
        <a:graphic>
          <a:graphicData uri="http://schemas.openxmlformats.org/drawingml/2006/table">
            <a:tbl>
              <a:tblPr/>
              <a:tblGrid>
                <a:gridCol w="1081417">
                  <a:extLst>
                    <a:ext uri="{9D8B030D-6E8A-4147-A177-3AD203B41FA5}">
                      <a16:colId xmlns:a16="http://schemas.microsoft.com/office/drawing/2014/main" val="20000"/>
                    </a:ext>
                  </a:extLst>
                </a:gridCol>
                <a:gridCol w="606402">
                  <a:extLst>
                    <a:ext uri="{9D8B030D-6E8A-4147-A177-3AD203B41FA5}">
                      <a16:colId xmlns:a16="http://schemas.microsoft.com/office/drawing/2014/main" val="20001"/>
                    </a:ext>
                  </a:extLst>
                </a:gridCol>
                <a:gridCol w="606402">
                  <a:extLst>
                    <a:ext uri="{9D8B030D-6E8A-4147-A177-3AD203B41FA5}">
                      <a16:colId xmlns:a16="http://schemas.microsoft.com/office/drawing/2014/main" val="20002"/>
                    </a:ext>
                  </a:extLst>
                </a:gridCol>
                <a:gridCol w="606402">
                  <a:extLst>
                    <a:ext uri="{9D8B030D-6E8A-4147-A177-3AD203B41FA5}">
                      <a16:colId xmlns:a16="http://schemas.microsoft.com/office/drawing/2014/main" val="20003"/>
                    </a:ext>
                  </a:extLst>
                </a:gridCol>
                <a:gridCol w="606402">
                  <a:extLst>
                    <a:ext uri="{9D8B030D-6E8A-4147-A177-3AD203B41FA5}">
                      <a16:colId xmlns:a16="http://schemas.microsoft.com/office/drawing/2014/main" val="20004"/>
                    </a:ext>
                  </a:extLst>
                </a:gridCol>
                <a:gridCol w="606402">
                  <a:extLst>
                    <a:ext uri="{9D8B030D-6E8A-4147-A177-3AD203B41FA5}">
                      <a16:colId xmlns:a16="http://schemas.microsoft.com/office/drawing/2014/main" val="20005"/>
                    </a:ext>
                  </a:extLst>
                </a:gridCol>
                <a:gridCol w="606402">
                  <a:extLst>
                    <a:ext uri="{9D8B030D-6E8A-4147-A177-3AD203B41FA5}">
                      <a16:colId xmlns:a16="http://schemas.microsoft.com/office/drawing/2014/main" val="20006"/>
                    </a:ext>
                  </a:extLst>
                </a:gridCol>
                <a:gridCol w="606402">
                  <a:extLst>
                    <a:ext uri="{9D8B030D-6E8A-4147-A177-3AD203B41FA5}">
                      <a16:colId xmlns:a16="http://schemas.microsoft.com/office/drawing/2014/main" val="20007"/>
                    </a:ext>
                  </a:extLst>
                </a:gridCol>
                <a:gridCol w="606402">
                  <a:extLst>
                    <a:ext uri="{9D8B030D-6E8A-4147-A177-3AD203B41FA5}">
                      <a16:colId xmlns:a16="http://schemas.microsoft.com/office/drawing/2014/main" val="20008"/>
                    </a:ext>
                  </a:extLst>
                </a:gridCol>
                <a:gridCol w="606402">
                  <a:extLst>
                    <a:ext uri="{9D8B030D-6E8A-4147-A177-3AD203B41FA5}">
                      <a16:colId xmlns:a16="http://schemas.microsoft.com/office/drawing/2014/main" val="20009"/>
                    </a:ext>
                  </a:extLst>
                </a:gridCol>
                <a:gridCol w="606402">
                  <a:extLst>
                    <a:ext uri="{9D8B030D-6E8A-4147-A177-3AD203B41FA5}">
                      <a16:colId xmlns:a16="http://schemas.microsoft.com/office/drawing/2014/main" val="20010"/>
                    </a:ext>
                  </a:extLst>
                </a:gridCol>
                <a:gridCol w="606402">
                  <a:extLst>
                    <a:ext uri="{9D8B030D-6E8A-4147-A177-3AD203B41FA5}">
                      <a16:colId xmlns:a16="http://schemas.microsoft.com/office/drawing/2014/main" val="20011"/>
                    </a:ext>
                  </a:extLst>
                </a:gridCol>
                <a:gridCol w="606402">
                  <a:extLst>
                    <a:ext uri="{9D8B030D-6E8A-4147-A177-3AD203B41FA5}">
                      <a16:colId xmlns:a16="http://schemas.microsoft.com/office/drawing/2014/main" val="20012"/>
                    </a:ext>
                  </a:extLst>
                </a:gridCol>
              </a:tblGrid>
              <a:tr h="830619">
                <a:tc>
                  <a:txBody>
                    <a:bodyPr/>
                    <a:lstStyle/>
                    <a:p>
                      <a:pPr algn="l" fontAlgn="b"/>
                      <a:r>
                        <a:rPr lang="en-IN" sz="1800" b="0" i="0" u="none" strike="noStrike" dirty="0">
                          <a:solidFill>
                            <a:srgbClr val="000000"/>
                          </a:solidFill>
                          <a:latin typeface="Calibri (Body)"/>
                        </a:rPr>
                        <a:t>PO No.          </a:t>
                      </a:r>
                    </a:p>
                    <a:p>
                      <a:pPr algn="l" fontAlgn="b"/>
                      <a:r>
                        <a:rPr lang="en-IN" sz="1800" b="0" i="0" u="none" strike="noStrike" dirty="0">
                          <a:solidFill>
                            <a:srgbClr val="000000"/>
                          </a:solidFill>
                          <a:latin typeface="Calibri (Body)"/>
                        </a:rPr>
                        <a:t>CO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4974">
                <a:tc>
                  <a:txBody>
                    <a:bodyPr/>
                    <a:lstStyle/>
                    <a:p>
                      <a:pPr algn="ctr" fontAlgn="b"/>
                      <a:r>
                        <a:rPr lang="en-IN" sz="1800" b="0" i="0" u="none" strike="noStrike" dirty="0">
                          <a:solidFill>
                            <a:srgbClr val="000000"/>
                          </a:solidFill>
                          <a:latin typeface="Calibri (Body)"/>
                        </a:rPr>
                        <a:t>CO1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44974">
                <a:tc>
                  <a:txBody>
                    <a:bodyPr/>
                    <a:lstStyle/>
                    <a:p>
                      <a:pPr algn="ctr" fontAlgn="b"/>
                      <a:r>
                        <a:rPr lang="en-IN" sz="1800" b="0" i="0" u="none" strike="noStrike" dirty="0">
                          <a:solidFill>
                            <a:srgbClr val="000000"/>
                          </a:solidFill>
                          <a:latin typeface="Calibri (Body)"/>
                        </a:rPr>
                        <a:t>CO2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4974">
                <a:tc>
                  <a:txBody>
                    <a:bodyPr/>
                    <a:lstStyle/>
                    <a:p>
                      <a:pPr algn="ctr" fontAlgn="b"/>
                      <a:r>
                        <a:rPr lang="en-IN" sz="1800" b="0" i="0" u="none" strike="noStrike" dirty="0">
                          <a:solidFill>
                            <a:srgbClr val="000000"/>
                          </a:solidFill>
                          <a:latin typeface="Calibri (Body)"/>
                        </a:rPr>
                        <a:t>CO3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3"/>
                  </a:ext>
                </a:extLst>
              </a:tr>
              <a:tr h="444974">
                <a:tc>
                  <a:txBody>
                    <a:bodyPr/>
                    <a:lstStyle/>
                    <a:p>
                      <a:pPr algn="ctr" fontAlgn="b"/>
                      <a:r>
                        <a:rPr lang="en-IN" sz="1800" b="0" i="0" u="none" strike="noStrike" dirty="0">
                          <a:solidFill>
                            <a:srgbClr val="000000"/>
                          </a:solidFill>
                          <a:latin typeface="Calibri (Body)"/>
                        </a:rPr>
                        <a:t>CO4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4974">
                <a:tc>
                  <a:txBody>
                    <a:bodyPr/>
                    <a:lstStyle/>
                    <a:p>
                      <a:pPr algn="ctr" fontAlgn="b"/>
                      <a:r>
                        <a:rPr lang="en-IN" sz="1800" b="0" i="0" u="none" strike="noStrike" dirty="0">
                          <a:solidFill>
                            <a:srgbClr val="000000"/>
                          </a:solidFill>
                          <a:latin typeface="Calibri (Body)"/>
                        </a:rPr>
                        <a:t>CO5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ea typeface="Times New Roman" pitchFamily="18" charset="0"/>
                <a:cs typeface="Arial" pitchFamily="34" charset="0"/>
              </a:rPr>
              <a:t>CO-PO Mapping</a:t>
            </a:r>
            <a:endParaRPr kumimoji="0" lang="en-US" sz="2200" b="0" i="0" u="none" strike="noStrike" cap="none" normalizeH="0" baseline="0" dirty="0">
              <a:ln>
                <a:noFill/>
              </a:ln>
              <a:solidFill>
                <a:srgbClr val="000000"/>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5"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Specific Outcomes</a:t>
            </a: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lgn="just">
              <a:buClr>
                <a:srgbClr val="000000"/>
              </a:buClr>
            </a:pPr>
            <a:r>
              <a:rPr lang="en-US" sz="2000" dirty="0">
                <a:solidFill>
                  <a:schemeClr val="dk1"/>
                </a:solidFill>
              </a:rPr>
              <a:t>Program Specific Outcomes (PSOs) are what the students should be able to do at the time of graduation. The PSOs are program specific. PSOs are written by the department offering the program. </a:t>
            </a:r>
          </a:p>
          <a:p>
            <a:pPr marL="360" algn="just">
              <a:buClr>
                <a:srgbClr val="000000"/>
              </a:buClr>
            </a:pPr>
            <a:r>
              <a:rPr lang="en-US" sz="2000" dirty="0">
                <a:solidFill>
                  <a:schemeClr val="dk1"/>
                </a:solidFill>
              </a:rPr>
              <a:t>On successful completion of </a:t>
            </a:r>
            <a:r>
              <a:rPr lang="en-US" sz="2000" dirty="0"/>
              <a:t>B. Tech. (IT) Program, </a:t>
            </a:r>
            <a:r>
              <a:rPr lang="en-US" sz="2000" dirty="0">
                <a:solidFill>
                  <a:schemeClr val="dk1"/>
                </a:solidFill>
              </a:rPr>
              <a:t>the Information and Technology engineering graduates will be able to:</a:t>
            </a:r>
          </a:p>
          <a:p>
            <a:pPr marL="360" algn="just">
              <a:buClr>
                <a:srgbClr val="000000"/>
              </a:buClr>
            </a:pPr>
            <a:r>
              <a:rPr lang="en-US" sz="2000" b="1" dirty="0">
                <a:solidFill>
                  <a:schemeClr val="dk1"/>
                </a:solidFill>
              </a:rPr>
              <a:t>PSO1 : </a:t>
            </a:r>
            <a:r>
              <a:rPr lang="en-US" sz="2000" dirty="0">
                <a:solidFill>
                  <a:schemeClr val="dk1"/>
                </a:solidFill>
              </a:rPr>
              <a:t>Work as a software developer, database administrator, tester or networking engineer for providing solutions to the real world and industrial problems.</a:t>
            </a:r>
          </a:p>
          <a:p>
            <a:pPr marL="360" algn="just">
              <a:buClr>
                <a:srgbClr val="000000"/>
              </a:buClr>
            </a:pPr>
            <a:r>
              <a:rPr lang="en-US" sz="2000" b="1" dirty="0">
                <a:solidFill>
                  <a:schemeClr val="dk1"/>
                </a:solidFill>
              </a:rPr>
              <a:t>PSO2 : </a:t>
            </a:r>
            <a:r>
              <a:rPr lang="en-US" sz="2000" dirty="0">
                <a:solidFill>
                  <a:schemeClr val="dk1"/>
                </a:solidFill>
              </a:rPr>
              <a:t>Apply core subjects of information technology related to data structure and algorithm, software engineering, web technology, operating system, database and networking to solve complex IT problems</a:t>
            </a:r>
          </a:p>
          <a:p>
            <a:pPr marL="360" algn="just">
              <a:buClr>
                <a:srgbClr val="000000"/>
              </a:buClr>
            </a:pPr>
            <a:r>
              <a:rPr lang="en-US" sz="2000" b="1" dirty="0">
                <a:solidFill>
                  <a:schemeClr val="dk1"/>
                </a:solidFill>
              </a:rPr>
              <a:t>PSO3 : </a:t>
            </a:r>
            <a:r>
              <a:rPr lang="en-US" sz="2000" dirty="0">
                <a:solidFill>
                  <a:schemeClr val="dk1"/>
                </a:solidFill>
              </a:rPr>
              <a:t>Practice multi-disciplinary and modern computing techniques by lifelong learning to establish innovative career</a:t>
            </a:r>
          </a:p>
          <a:p>
            <a:pPr marL="360" algn="just">
              <a:buClr>
                <a:srgbClr val="000000"/>
              </a:buClr>
            </a:pPr>
            <a:r>
              <a:rPr lang="en-US" sz="2000" b="1" dirty="0">
                <a:solidFill>
                  <a:schemeClr val="dk1"/>
                </a:solidFill>
              </a:rPr>
              <a:t>PSO4 : </a:t>
            </a:r>
            <a:r>
              <a:rPr lang="en-US" sz="2000" dirty="0">
                <a:solidFill>
                  <a:schemeClr val="dk1"/>
                </a:solidFill>
              </a:rPr>
              <a:t>Work in a team or individual to manage projects with ethical concern to be a successful employee </a:t>
            </a:r>
            <a:endParaRPr lang="en-IN" sz="2000" dirty="0">
              <a:solidFill>
                <a:schemeClr val="dk1"/>
              </a:solidFill>
            </a:endParaRPr>
          </a:p>
          <a:p>
            <a:pPr marL="360" algn="just">
              <a:buClr>
                <a:srgbClr val="000000"/>
              </a:buClr>
            </a:pPr>
            <a:r>
              <a:rPr lang="en-US" sz="2000" dirty="0">
                <a:solidFill>
                  <a:schemeClr val="dk1"/>
                </a:solidFill>
              </a:rPr>
              <a:t>or employer in IT industry. </a:t>
            </a:r>
            <a:endParaRPr lang="en-IN" sz="2000" dirty="0">
              <a:solidFill>
                <a:schemeClr val="dk1"/>
              </a:solidFill>
            </a:endParaRPr>
          </a:p>
          <a:p>
            <a:pPr marL="360" algn="just">
              <a:buClr>
                <a:srgbClr val="000000"/>
              </a:buClr>
            </a:pPr>
            <a:endParaRPr lang="en-US" sz="2000" dirty="0">
              <a:solidFill>
                <a:schemeClr val="dk1"/>
              </a:solidFill>
            </a:endParaRPr>
          </a:p>
        </p:txBody>
      </p:sp>
      <p:sp>
        <p:nvSpPr>
          <p:cNvPr id="275"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C0FF98F3-1517-4F19-AEFE-477D43061DEE}" type="datetime1">
              <a:rPr lang="en-US" sz="1200" b="0" strike="noStrike" spc="-1">
                <a:solidFill>
                  <a:srgbClr val="8B8B8B"/>
                </a:solidFill>
                <a:latin typeface="Calibri"/>
              </a:rPr>
              <a:pPr>
                <a:lnSpc>
                  <a:spcPct val="100000"/>
                </a:lnSpc>
              </a:pPr>
              <a:t>6/14/2024</a:t>
            </a:fld>
            <a:endParaRPr lang="en-US" sz="1200" b="0" strike="noStrike" spc="-1" dirty="0">
              <a:latin typeface="Times New Roman"/>
            </a:endParaRPr>
          </a:p>
        </p:txBody>
      </p:sp>
      <p:sp>
        <p:nvSpPr>
          <p:cNvPr id="276" name="TextShape 6"/>
          <p:cNvSpPr txBox="1"/>
          <p:nvPr/>
        </p:nvSpPr>
        <p:spPr>
          <a:xfrm>
            <a:off x="6553080" y="6248400"/>
            <a:ext cx="2133360" cy="609600"/>
          </a:xfrm>
          <a:prstGeom prst="rect">
            <a:avLst/>
          </a:prstGeom>
          <a:noFill/>
          <a:ln>
            <a:noFill/>
          </a:ln>
        </p:spPr>
        <p:txBody>
          <a:bodyPr anchor="ctr">
            <a:noAutofit/>
          </a:bodyPr>
          <a:lstStyle/>
          <a:p>
            <a:pPr algn="r">
              <a:lnSpc>
                <a:spcPct val="100000"/>
              </a:lnSpc>
            </a:pPr>
            <a:fld id="{28486956-B90A-4528-B014-EDF8472580A1}" type="slidenum">
              <a:rPr lang="en-US" sz="1200" b="0" strike="noStrike" spc="-1">
                <a:solidFill>
                  <a:srgbClr val="8B8B8B"/>
                </a:solidFill>
                <a:latin typeface="Calibri"/>
              </a:rPr>
              <a:pPr algn="r">
                <a:lnSpc>
                  <a:spcPct val="100000"/>
                </a:lnSpc>
              </a:pPr>
              <a:t>13</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B402D90D-2C7C-4133-B155-8513F354579E}"/>
              </a:ext>
            </a:extLst>
          </p:cNvPr>
          <p:cNvSpPr>
            <a:spLocks noGrp="1"/>
          </p:cNvSpPr>
          <p:nvPr>
            <p:ph type="ftr" sz="quarter" idx="11"/>
          </p:nvPr>
        </p:nvSpPr>
        <p:spPr>
          <a:xfrm>
            <a:off x="2438400" y="6356350"/>
            <a:ext cx="4800600" cy="365125"/>
          </a:xfrm>
        </p:spPr>
        <p:txBody>
          <a:bodyPr/>
          <a:lstStyle/>
          <a:p>
            <a:r>
              <a:rPr lang="en-US"/>
              <a:t>Mushtaq Ahmad Rather         Cyber security ANC 0401                                     Unit 3</a:t>
            </a:r>
            <a:endParaRPr lang="en-US" dirty="0"/>
          </a:p>
        </p:txBody>
      </p:sp>
      <p:sp>
        <p:nvSpPr>
          <p:cNvPr id="2" name="Date Placeholder 1">
            <a:extLst>
              <a:ext uri="{FF2B5EF4-FFF2-40B4-BE49-F238E27FC236}">
                <a16:creationId xmlns:a16="http://schemas.microsoft.com/office/drawing/2014/main" id="{023FC307-56C7-7B07-A05C-3172D4A62360}"/>
              </a:ext>
            </a:extLst>
          </p:cNvPr>
          <p:cNvSpPr>
            <a:spLocks noGrp="1"/>
          </p:cNvSpPr>
          <p:nvPr>
            <p:ph type="dt" sz="half" idx="10"/>
          </p:nvPr>
        </p:nvSpPr>
        <p:spPr/>
        <p:txBody>
          <a:bodyPr/>
          <a:lstStyle/>
          <a:p>
            <a:fld id="{2778B387-C388-4498-AED6-E81CFBEB0390}" type="datetime1">
              <a:rPr lang="en-US" smtClean="0"/>
              <a:pPr/>
              <a:t>6/14/2024</a:t>
            </a:fld>
            <a:endParaRPr lang="en-US"/>
          </a:p>
        </p:txBody>
      </p:sp>
      <p:sp>
        <p:nvSpPr>
          <p:cNvPr id="4" name="Slide Number Placeholder 3">
            <a:extLst>
              <a:ext uri="{FF2B5EF4-FFF2-40B4-BE49-F238E27FC236}">
                <a16:creationId xmlns:a16="http://schemas.microsoft.com/office/drawing/2014/main" id="{9CD357FE-1CE8-D2C8-32B2-243508222D70}"/>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C26E18-21E8-48E6-842A-BD806D71BF4E}"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 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951021440"/>
              </p:ext>
            </p:extLst>
          </p:nvPr>
        </p:nvGraphicFramePr>
        <p:xfrm>
          <a:off x="1071538" y="2000240"/>
          <a:ext cx="6929485" cy="2774452"/>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2200" b="0" i="0" dirty="0">
                          <a:latin typeface="+mn-lt"/>
                          <a:ea typeface="Calibri"/>
                          <a:cs typeface="Times New Roman"/>
                        </a:rPr>
                        <a:t>CO</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PSO1</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PSO2</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PSO3</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PSO4</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2200" b="0" dirty="0">
                          <a:latin typeface="+mn-lt"/>
                          <a:ea typeface="Calibri"/>
                          <a:cs typeface="Times New Roman"/>
                        </a:rPr>
                        <a:t>CO1</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6873">
                <a:tc>
                  <a:txBody>
                    <a:bodyPr/>
                    <a:lstStyle/>
                    <a:p>
                      <a:pPr algn="ctr">
                        <a:lnSpc>
                          <a:spcPct val="115000"/>
                        </a:lnSpc>
                        <a:spcAft>
                          <a:spcPts val="0"/>
                        </a:spcAft>
                      </a:pPr>
                      <a:r>
                        <a:rPr lang="en-US" sz="2200" b="0" dirty="0">
                          <a:latin typeface="+mn-lt"/>
                          <a:ea typeface="Calibri"/>
                          <a:cs typeface="Times New Roman"/>
                        </a:rPr>
                        <a:t>CO2</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1</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2200" b="0" dirty="0">
                          <a:latin typeface="+mn-lt"/>
                          <a:ea typeface="Calibri"/>
                          <a:cs typeface="Times New Roman"/>
                        </a:rPr>
                        <a:t>CO3</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2200" b="0" dirty="0">
                          <a:latin typeface="+mn-lt"/>
                          <a:ea typeface="Calibri"/>
                          <a:cs typeface="Times New Roman"/>
                        </a:rPr>
                        <a:t>CO4</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2200" b="0" dirty="0">
                          <a:latin typeface="+mn-lt"/>
                          <a:ea typeface="Calibri"/>
                          <a:cs typeface="Times New Roman"/>
                        </a:rPr>
                        <a:t>CO5</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Educational Objectives</a:t>
            </a:r>
          </a:p>
        </p:txBody>
      </p:sp>
      <p:pic>
        <p:nvPicPr>
          <p:cNvPr id="278" name="Picture 2" descr="E:\NIET\Project\xLogo11.png.pagespeed.ic.pydHLuCQEZ.png"/>
          <p:cNvPicPr/>
          <p:nvPr/>
        </p:nvPicPr>
        <p:blipFill>
          <a:blip r:embed="rId3" cstate="print"/>
          <a:stretch/>
        </p:blipFill>
        <p:spPr>
          <a:xfrm>
            <a:off x="0" y="0"/>
            <a:ext cx="1371240" cy="817200"/>
          </a:xfrm>
          <a:prstGeom prst="rect">
            <a:avLst/>
          </a:prstGeom>
          <a:ln w="9360">
            <a:noFill/>
          </a:ln>
        </p:spPr>
      </p:pic>
      <p:sp>
        <p:nvSpPr>
          <p:cNvPr id="279" name="CustomShape 2"/>
          <p:cNvSpPr/>
          <p:nvPr/>
        </p:nvSpPr>
        <p:spPr>
          <a:xfrm>
            <a:off x="0" y="1066680"/>
            <a:ext cx="8991600" cy="132198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1280" indent="-340920" algn="just">
              <a:lnSpc>
                <a:spcPct val="100000"/>
              </a:lnSpc>
              <a:buClr>
                <a:srgbClr val="000000"/>
              </a:buClr>
              <a:buFont typeface="Arial"/>
              <a:buChar char="•"/>
            </a:pPr>
            <a:r>
              <a:rPr lang="en-US" sz="2000" dirty="0">
                <a:solidFill>
                  <a:schemeClr val="dk1"/>
                </a:solidFill>
              </a:rPr>
              <a:t>The Program Educational Objectives (PEOs) of an engineering degree program are the statements that describe the expected achievements of graduates in their career, and what the graduates are expected to perform and achieve during the first few years after graduation.</a:t>
            </a:r>
          </a:p>
        </p:txBody>
      </p:sp>
      <p:sp>
        <p:nvSpPr>
          <p:cNvPr id="280" name="CustomShape 3"/>
          <p:cNvSpPr/>
          <p:nvPr/>
        </p:nvSpPr>
        <p:spPr>
          <a:xfrm>
            <a:off x="0" y="2590920"/>
            <a:ext cx="8991600" cy="290164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800280" indent="-799920" algn="just">
              <a:lnSpc>
                <a:spcPct val="115000"/>
              </a:lnSpc>
            </a:pPr>
            <a:r>
              <a:rPr lang="en-US" sz="2000" dirty="0">
                <a:solidFill>
                  <a:schemeClr val="dk1"/>
                </a:solidFill>
              </a:rPr>
              <a:t>PEO1: To have an excellent scientific and engineering breadth so as to comprehend, analyze, design and solve real-life problems using state-of-the-art technology.</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PEO2: To lead a successful career in industries or to pursue higher studies or to understand entrepreneurial endeavors.</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PEO3: To effectively bridge the gap between industry and academics through effective communication skill, professional attitude and a desire to learn.</a:t>
            </a:r>
          </a:p>
        </p:txBody>
      </p:sp>
      <p:sp>
        <p:nvSpPr>
          <p:cNvPr id="282"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40B51EAC-2249-4BFC-BC5B-262FDC8C02D4}" type="datetime1">
              <a:rPr lang="en-US" sz="1200" b="0" strike="noStrike" spc="-1">
                <a:solidFill>
                  <a:srgbClr val="8B8B8B"/>
                </a:solidFill>
                <a:latin typeface="Calibri"/>
              </a:rPr>
              <a:pPr>
                <a:lnSpc>
                  <a:spcPct val="100000"/>
                </a:lnSpc>
              </a:pPr>
              <a:t>6/14/2024</a:t>
            </a:fld>
            <a:endParaRPr lang="en-US" sz="1200" b="0" strike="noStrike" spc="-1">
              <a:latin typeface="Times New Roman"/>
            </a:endParaRPr>
          </a:p>
        </p:txBody>
      </p:sp>
      <p:sp>
        <p:nvSpPr>
          <p:cNvPr id="283"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AC57A22F-292F-4A32-B476-A3C82C62EB16}" type="slidenum">
              <a:rPr lang="en-US" sz="1200" b="0" strike="noStrike" spc="-1">
                <a:solidFill>
                  <a:srgbClr val="8B8B8B"/>
                </a:solidFill>
                <a:latin typeface="Calibri"/>
              </a:rPr>
              <a:pPr algn="r">
                <a:lnSpc>
                  <a:spcPct val="100000"/>
                </a:lnSpc>
              </a:pPr>
              <a:t>15</a:t>
            </a:fld>
            <a:endParaRPr lang="en-US" sz="1200" b="0" strike="noStrike" spc="-1">
              <a:latin typeface="Times New Roman"/>
            </a:endParaRPr>
          </a:p>
        </p:txBody>
      </p:sp>
      <p:sp>
        <p:nvSpPr>
          <p:cNvPr id="3" name="Footer Placeholder 2">
            <a:extLst>
              <a:ext uri="{FF2B5EF4-FFF2-40B4-BE49-F238E27FC236}">
                <a16:creationId xmlns:a16="http://schemas.microsoft.com/office/drawing/2014/main" id="{D14FEB1C-FC89-4FD9-B7F6-57FF30F398C2}"/>
              </a:ext>
            </a:extLst>
          </p:cNvPr>
          <p:cNvSpPr>
            <a:spLocks noGrp="1"/>
          </p:cNvSpPr>
          <p:nvPr>
            <p:ph type="ftr" sz="quarter" idx="11"/>
          </p:nvPr>
        </p:nvSpPr>
        <p:spPr>
          <a:xfrm>
            <a:off x="2895600" y="6400800"/>
            <a:ext cx="4572000" cy="457200"/>
          </a:xfrm>
        </p:spPr>
        <p:txBody>
          <a:bodyPr/>
          <a:lstStyle/>
          <a:p>
            <a:r>
              <a:rPr lang="en-US"/>
              <a:t>Mushtaq Ahmad Rather         Cyber security ANC 0401                                     Unit 3</a:t>
            </a:r>
            <a:endParaRPr lang="en-US" dirty="0"/>
          </a:p>
        </p:txBody>
      </p:sp>
      <p:sp>
        <p:nvSpPr>
          <p:cNvPr id="2" name="Date Placeholder 1">
            <a:extLst>
              <a:ext uri="{FF2B5EF4-FFF2-40B4-BE49-F238E27FC236}">
                <a16:creationId xmlns:a16="http://schemas.microsoft.com/office/drawing/2014/main" id="{850715F0-B5A6-7792-45B0-FF436474DE04}"/>
              </a:ext>
            </a:extLst>
          </p:cNvPr>
          <p:cNvSpPr>
            <a:spLocks noGrp="1"/>
          </p:cNvSpPr>
          <p:nvPr>
            <p:ph type="dt" sz="half" idx="10"/>
          </p:nvPr>
        </p:nvSpPr>
        <p:spPr/>
        <p:txBody>
          <a:bodyPr/>
          <a:lstStyle/>
          <a:p>
            <a:fld id="{DA5B0C30-12EA-4C09-BCE2-5950D8FA6AC8}" type="datetime1">
              <a:rPr lang="en-US" smtClean="0"/>
              <a:pPr/>
              <a:t>6/14/2024</a:t>
            </a:fld>
            <a:endParaRPr lang="en-US"/>
          </a:p>
        </p:txBody>
      </p:sp>
      <p:sp>
        <p:nvSpPr>
          <p:cNvPr id="4" name="Slide Number Placeholder 3">
            <a:extLst>
              <a:ext uri="{FF2B5EF4-FFF2-40B4-BE49-F238E27FC236}">
                <a16:creationId xmlns:a16="http://schemas.microsoft.com/office/drawing/2014/main" id="{44E4DBFF-CE13-1D7B-1531-FA07232F4D13}"/>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B7F6972-431F-40AD-9937-5E4EF2D92C97}"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noProof="0" dirty="0"/>
              <a:t>Result Analysis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9" name="Content Placeholder 8"/>
          <p:cNvSpPr>
            <a:spLocks noGrp="1"/>
          </p:cNvSpPr>
          <p:nvPr>
            <p:ph idx="1"/>
          </p:nvPr>
        </p:nvSpPr>
        <p:spPr/>
        <p:txBody>
          <a:bodyPr/>
          <a:lstStyle/>
          <a:p>
            <a:r>
              <a:rPr lang="en-IN" dirty="0"/>
              <a:t>Not Applicable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A3F6B5D-5EEA-4ECF-B510-3453F1D5DC1B}"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2051" name="Picture 3"/>
          <p:cNvPicPr>
            <a:picLocks noGrp="1" noChangeAspect="1" noChangeArrowheads="1"/>
          </p:cNvPicPr>
          <p:nvPr>
            <p:ph idx="1"/>
          </p:nvPr>
        </p:nvPicPr>
        <p:blipFill>
          <a:blip r:embed="rId3" cstate="print"/>
          <a:srcRect/>
          <a:stretch>
            <a:fillRect/>
          </a:stretch>
        </p:blipFill>
        <p:spPr bwMode="auto">
          <a:xfrm>
            <a:off x="838200" y="1143000"/>
            <a:ext cx="7467599" cy="4983163"/>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E010E7F-F243-4E3B-AE94-B8C09DDAFD48}"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3075" name="Picture 3"/>
          <p:cNvPicPr>
            <a:picLocks noGrp="1" noChangeAspect="1" noChangeArrowheads="1"/>
          </p:cNvPicPr>
          <p:nvPr>
            <p:ph idx="1"/>
          </p:nvPr>
        </p:nvPicPr>
        <p:blipFill>
          <a:blip r:embed="rId3" cstate="print"/>
          <a:srcRect/>
          <a:stretch>
            <a:fillRect/>
          </a:stretch>
        </p:blipFill>
        <p:spPr bwMode="auto">
          <a:xfrm>
            <a:off x="914400" y="1295400"/>
            <a:ext cx="7086600" cy="1390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914400" y="2590800"/>
            <a:ext cx="7086600" cy="2133600"/>
          </a:xfrm>
          <a:prstGeom prst="rect">
            <a:avLst/>
          </a:prstGeom>
          <a:noFill/>
          <a:ln w="9525">
            <a:noFill/>
            <a:miter lim="800000"/>
            <a:headEnd/>
            <a:tailEnd/>
          </a:ln>
          <a:effectLst/>
        </p:spPr>
      </p:pic>
      <p:pic>
        <p:nvPicPr>
          <p:cNvPr id="12"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Basics recognition in the domain of Computer Science.</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Concept of network and operating system.</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Commands of programming language.</a:t>
            </a:r>
          </a:p>
          <a:p>
            <a:pPr algn="just"/>
            <a:endParaRPr lang="en-US" sz="2200" dirty="0">
              <a:latin typeface="Calibri(body)"/>
            </a:endParaRPr>
          </a:p>
        </p:txBody>
      </p:sp>
      <p:sp>
        <p:nvSpPr>
          <p:cNvPr id="4" name="Date Placeholder 3"/>
          <p:cNvSpPr>
            <a:spLocks noGrp="1"/>
          </p:cNvSpPr>
          <p:nvPr>
            <p:ph type="dt" sz="half" idx="10"/>
          </p:nvPr>
        </p:nvSpPr>
        <p:spPr/>
        <p:txBody>
          <a:bodyPr/>
          <a:lstStyle/>
          <a:p>
            <a:fld id="{07D78E51-2CBA-4B16-88D9-20A3DEE95ECD}"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Prerequisite/Recap</a:t>
            </a:r>
          </a:p>
        </p:txBody>
      </p:sp>
      <p:sp>
        <p:nvSpPr>
          <p:cNvPr id="10"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1A46A9-540E-48C3-AD0D-B3E9E9F259D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6/14/2024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a:ea typeface="+mn-ea"/>
                <a:cs typeface="+mn-cs"/>
              </a:rPr>
              <a:t>Faculty Profile</a:t>
            </a:r>
          </a:p>
        </p:txBody>
      </p:sp>
      <p:sp>
        <p:nvSpPr>
          <p:cNvPr id="11"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Mushtaq Ahmad Rather         Cyber security ANC 0401                                     Unit 3</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0" name="TextBox 9"/>
          <p:cNvSpPr txBox="1"/>
          <p:nvPr/>
        </p:nvSpPr>
        <p:spPr>
          <a:xfrm>
            <a:off x="762000" y="1447800"/>
            <a:ext cx="5867400" cy="258532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FACULTY PROFILE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Name of Faculty : </a:t>
            </a:r>
            <a:r>
              <a:rPr kumimoji="0" lang="en-US" sz="1800" b="1"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Mushtaq</a:t>
            </a: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Ahmad Rather</a:t>
            </a: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Designation &amp; Department: </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Assistant Professor, CSE (</a:t>
            </a:r>
            <a:r>
              <a:rPr kumimoji="0" lang="en-US" sz="1800" b="0"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IoT</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Qualification: </a:t>
            </a:r>
            <a:r>
              <a:rPr kumimoji="0" lang="en-US" sz="1800" b="0"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B.Tech</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in CSE, </a:t>
            </a:r>
            <a:r>
              <a:rPr kumimoji="0" lang="en-US" sz="1800" b="0"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M.Tech</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in CSE (Cyber</a:t>
            </a:r>
            <a:r>
              <a:rPr kumimoji="0" lang="en-US" sz="1800" b="0" i="0" u="none" strike="noStrike" kern="1200" cap="none" spc="0" normalizeH="0" noProof="0" dirty="0">
                <a:ln>
                  <a:noFill/>
                </a:ln>
                <a:solidFill>
                  <a:prstClr val="black"/>
                </a:solidFill>
                <a:effectLst/>
                <a:uLnTx/>
                <a:uFillTx/>
                <a:latin typeface="Times New Roman" pitchFamily="18" charset="0"/>
                <a:ea typeface="+mn-ea"/>
                <a:cs typeface="Times New Roman" pitchFamily="18" charset="0"/>
              </a:rPr>
              <a:t> Security</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pic>
        <p:nvPicPr>
          <p:cNvPr id="15" name="Content Placeholder 14" descr="WhatsApp Image 2024-01-18 at 04.42.11.jpeg"/>
          <p:cNvPicPr>
            <a:picLocks noGrp="1" noChangeAspect="1"/>
          </p:cNvPicPr>
          <p:nvPr>
            <p:ph idx="1"/>
          </p:nvPr>
        </p:nvPicPr>
        <p:blipFill>
          <a:blip r:embed="rId4" cstate="print"/>
          <a:stretch>
            <a:fillRect/>
          </a:stretch>
        </p:blipFill>
        <p:spPr>
          <a:xfrm>
            <a:off x="7247467" y="762000"/>
            <a:ext cx="1896533" cy="2438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dirty="0"/>
              <a:t>Modern life depends on online services, so having a better understanding of cyber security threats is vital.</a:t>
            </a:r>
          </a:p>
          <a:p>
            <a:pPr marL="514350" indent="-514350" algn="just"/>
            <a:r>
              <a:rPr lang="en-US" sz="2400" dirty="0"/>
              <a:t>The course will improve your online safety in the context of the wider world, introducing concepts like malware, </a:t>
            </a:r>
            <a:r>
              <a:rPr lang="en-US" sz="2400" dirty="0" err="1"/>
              <a:t>trojan</a:t>
            </a:r>
            <a:r>
              <a:rPr lang="en-US" sz="2400" dirty="0"/>
              <a:t> virus, network security, cryptography, identity theft, and risk management.</a:t>
            </a:r>
            <a:endParaRPr lang="en-IN" sz="2200" dirty="0">
              <a:latin typeface="Calibri (Body)"/>
              <a:hlinkClick r:id="rId2"/>
            </a:endParaRPr>
          </a:p>
          <a:p>
            <a:pPr marL="514350" indent="-514350" algn="just">
              <a:buNone/>
            </a:pPr>
            <a:endParaRPr lang="en-IN" sz="2200" dirty="0">
              <a:latin typeface="Calibri (Body)"/>
              <a:hlinkClick r:id="rId2"/>
            </a:endParaRPr>
          </a:p>
          <a:p>
            <a:pPr marL="514350" indent="-514350" algn="just">
              <a:buFont typeface="+mj-lt"/>
              <a:buAutoNum type="arabicPeriod"/>
            </a:pPr>
            <a:r>
              <a:rPr lang="en-IN" sz="2200" dirty="0">
                <a:latin typeface="Calibri (Body)"/>
                <a:hlinkClick r:id="rId2"/>
              </a:rPr>
              <a:t>https://www.javatpoint.com/cyber-security-introduction</a:t>
            </a:r>
            <a:endParaRPr lang="en-IN" sz="2200" dirty="0">
              <a:latin typeface="Calibri (Body)"/>
            </a:endParaRPr>
          </a:p>
          <a:p>
            <a:pPr marL="514350" indent="-514350" algn="just">
              <a:buFont typeface="+mj-lt"/>
              <a:buAutoNum type="arabicPeriod"/>
            </a:pPr>
            <a:r>
              <a:rPr lang="en-IN" sz="2200" dirty="0">
                <a:latin typeface="Calibri (Body)"/>
                <a:hlinkClick r:id="rId3"/>
              </a:rPr>
              <a:t>https://www.edureka.co/blog/what-is-cybersecurity/</a:t>
            </a:r>
            <a:endParaRPr lang="en-IN" sz="2200" dirty="0">
              <a:latin typeface="Calibri (Body)"/>
            </a:endParaRPr>
          </a:p>
          <a:p>
            <a:pPr marL="514350" indent="-514350" algn="just">
              <a:buFont typeface="+mj-lt"/>
              <a:buAutoNum type="arabicPeriod"/>
            </a:pPr>
            <a:r>
              <a:rPr lang="en-IN" sz="2200" dirty="0">
                <a:latin typeface="Calibri (Body)"/>
                <a:hlinkClick r:id="rId4"/>
              </a:rPr>
              <a:t>http://natoassociation.ca/a-short-introduction-to-cyber-security/</a:t>
            </a:r>
            <a:endParaRPr lang="en-IN" sz="2200" dirty="0">
              <a:latin typeface="Calibri (Body)"/>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935836DA-D80E-4C0D-83F9-F61467F78430}"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Brief Introduction about the Subject</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9"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77280" cy="4929206"/>
          </a:xfrm>
        </p:spPr>
        <p:txBody>
          <a:bodyPr>
            <a:normAutofit/>
          </a:bodyPr>
          <a:lstStyle/>
          <a:p>
            <a:pPr algn="just">
              <a:spcAft>
                <a:spcPts val="1200"/>
              </a:spcAft>
            </a:pPr>
            <a:r>
              <a:rPr lang="en-US" sz="2200" dirty="0">
                <a:latin typeface="Calibri (Body)"/>
              </a:rPr>
              <a:t>Developing Secure Information Systems</a:t>
            </a:r>
          </a:p>
          <a:p>
            <a:pPr algn="just">
              <a:spcAft>
                <a:spcPts val="1200"/>
              </a:spcAft>
            </a:pPr>
            <a:r>
              <a:rPr lang="en-US" sz="2200" dirty="0">
                <a:latin typeface="Calibri (Body)"/>
              </a:rPr>
              <a:t>Application Development Security, </a:t>
            </a:r>
          </a:p>
          <a:p>
            <a:pPr algn="just">
              <a:spcAft>
                <a:spcPts val="1200"/>
              </a:spcAft>
            </a:pPr>
            <a:r>
              <a:rPr lang="en-US" sz="2200" dirty="0">
                <a:latin typeface="Calibri (Body)"/>
              </a:rPr>
              <a:t>Information Security Governance &amp; Risk Management, </a:t>
            </a:r>
          </a:p>
          <a:p>
            <a:pPr algn="just">
              <a:spcAft>
                <a:spcPts val="1200"/>
              </a:spcAft>
            </a:pPr>
            <a:r>
              <a:rPr lang="en-US" sz="2200" dirty="0">
                <a:latin typeface="Calibri (Body)"/>
              </a:rPr>
              <a:t>Security Architecture &amp; Design </a:t>
            </a:r>
          </a:p>
          <a:p>
            <a:pPr algn="just">
              <a:spcAft>
                <a:spcPts val="1200"/>
              </a:spcAft>
            </a:pPr>
            <a:r>
              <a:rPr lang="en-US" sz="2200" dirty="0">
                <a:latin typeface="Calibri (Body)"/>
              </a:rPr>
              <a:t>Security Issues in Hardware, Data Storage &amp; Downloadable Devices, </a:t>
            </a:r>
          </a:p>
          <a:p>
            <a:pPr algn="just">
              <a:spcAft>
                <a:spcPts val="1200"/>
              </a:spcAft>
            </a:pPr>
            <a:r>
              <a:rPr lang="en-US" sz="2200" dirty="0">
                <a:latin typeface="Calibri (Body)"/>
              </a:rPr>
              <a:t>Physical Security of IT Assets, Access Control, CCTV and Intrusion Detection Systems</a:t>
            </a:r>
          </a:p>
          <a:p>
            <a:pPr algn="just">
              <a:spcAft>
                <a:spcPts val="1200"/>
              </a:spcAft>
            </a:pPr>
            <a:r>
              <a:rPr lang="en-US" sz="2200" dirty="0">
                <a:latin typeface="Calibri (Body)"/>
              </a:rPr>
              <a:t>Backup Security Measures. 	</a:t>
            </a:r>
          </a:p>
          <a:p>
            <a:pPr>
              <a:buNone/>
            </a:pPr>
            <a:endParaRPr lang="en-US" sz="2400" dirty="0"/>
          </a:p>
        </p:txBody>
      </p:sp>
      <p:sp>
        <p:nvSpPr>
          <p:cNvPr id="6" name="Date Placeholder 5"/>
          <p:cNvSpPr>
            <a:spLocks noGrp="1"/>
          </p:cNvSpPr>
          <p:nvPr>
            <p:ph type="dt" sz="half" idx="10"/>
          </p:nvPr>
        </p:nvSpPr>
        <p:spPr/>
        <p:txBody>
          <a:bodyPr/>
          <a:lstStyle/>
          <a:p>
            <a:fld id="{17511DFE-8AB9-44A3-A078-76C00A0C733A}"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Unit Content</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6E1BA29-4E71-4159-8E91-9D616F2AAF0D}"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Unit Objective </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graphicFrame>
        <p:nvGraphicFramePr>
          <p:cNvPr id="12" name="Table 11"/>
          <p:cNvGraphicFramePr>
            <a:graphicFrameLocks noGrp="1"/>
          </p:cNvGraphicFramePr>
          <p:nvPr/>
        </p:nvGraphicFramePr>
        <p:xfrm>
          <a:off x="357158" y="857232"/>
          <a:ext cx="8459182" cy="5380698"/>
        </p:xfrm>
        <a:graphic>
          <a:graphicData uri="http://schemas.openxmlformats.org/drawingml/2006/table">
            <a:tbl>
              <a:tblPr firstRow="1" bandRow="1">
                <a:tableStyleId>{5C22544A-7EE6-4342-B048-85BDC9FD1C3A}</a:tableStyleId>
              </a:tblPr>
              <a:tblGrid>
                <a:gridCol w="2357454">
                  <a:extLst>
                    <a:ext uri="{9D8B030D-6E8A-4147-A177-3AD203B41FA5}">
                      <a16:colId xmlns:a16="http://schemas.microsoft.com/office/drawing/2014/main" val="20000"/>
                    </a:ext>
                  </a:extLst>
                </a:gridCol>
                <a:gridCol w="6101728">
                  <a:extLst>
                    <a:ext uri="{9D8B030D-6E8A-4147-A177-3AD203B41FA5}">
                      <a16:colId xmlns:a16="http://schemas.microsoft.com/office/drawing/2014/main" val="20001"/>
                    </a:ext>
                  </a:extLst>
                </a:gridCol>
              </a:tblGrid>
              <a:tr h="315246">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extLst>
                  <a:ext uri="{0D108BD9-81ED-4DB2-BD59-A6C34878D82A}">
                    <a16:rowId xmlns:a16="http://schemas.microsoft.com/office/drawing/2014/main" val="10000"/>
                  </a:ext>
                </a:extLst>
              </a:tr>
              <a:tr h="370840">
                <a:tc>
                  <a:txBody>
                    <a:bodyPr/>
                    <a:lstStyle/>
                    <a:p>
                      <a:pPr marL="0" indent="-457200" algn="ctr">
                        <a:spcBef>
                          <a:spcPts val="0"/>
                        </a:spcBef>
                      </a:pPr>
                      <a:r>
                        <a:rPr lang="en-US" sz="2200" dirty="0">
                          <a:latin typeface="+mn-lt"/>
                        </a:rPr>
                        <a:t> Application</a:t>
                      </a:r>
                      <a:r>
                        <a:rPr lang="en-US" sz="2200" baseline="0" dirty="0">
                          <a:latin typeface="+mn-lt"/>
                        </a:rPr>
                        <a:t> </a:t>
                      </a:r>
                      <a:r>
                        <a:rPr lang="en-US" sz="2200" dirty="0">
                          <a:latin typeface="+mn-lt"/>
                        </a:rPr>
                        <a:t>Development Security</a:t>
                      </a: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Develop an understanding of </a:t>
                      </a:r>
                      <a:r>
                        <a:rPr lang="en-US" sz="2200" dirty="0">
                          <a:latin typeface="+mn-lt"/>
                        </a:rPr>
                        <a:t>Secure Information System Development</a:t>
                      </a:r>
                      <a:r>
                        <a:rPr lang="en-US" sz="2200" baseline="0" dirty="0">
                          <a:latin typeface="+mn-lt"/>
                        </a:rPr>
                        <a:t> and integration of security in development phases</a:t>
                      </a:r>
                      <a:endParaRPr lang="en-GB" sz="2200" dirty="0">
                        <a:latin typeface="+mn-lt"/>
                        <a:cs typeface="Times New Roman" pitchFamily="18" charset="0"/>
                      </a:endParaRPr>
                    </a:p>
                  </a:txBody>
                  <a:tcPr marL="46800" marR="0" marT="0" marB="0" anchor="ctr"/>
                </a:tc>
                <a:extLst>
                  <a:ext uri="{0D108BD9-81ED-4DB2-BD59-A6C34878D82A}">
                    <a16:rowId xmlns:a16="http://schemas.microsoft.com/office/drawing/2014/main" val="10001"/>
                  </a:ext>
                </a:extLst>
              </a:tr>
              <a:tr h="370840">
                <a:tc>
                  <a:txBody>
                    <a:bodyPr/>
                    <a:lstStyle/>
                    <a:p>
                      <a:pPr marL="0" indent="0" algn="ctr">
                        <a:buFont typeface="Arial" pitchFamily="34" charset="0"/>
                        <a:buNone/>
                      </a:pPr>
                      <a:r>
                        <a:rPr lang="en-IN" sz="2200" kern="1200" dirty="0">
                          <a:solidFill>
                            <a:schemeClr val="dk1"/>
                          </a:solidFill>
                          <a:latin typeface="+mn-lt"/>
                          <a:ea typeface="+mn-ea"/>
                          <a:cs typeface="+mn-cs"/>
                        </a:rPr>
                        <a:t>IS Governance &amp; Risk Management</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Study of  </a:t>
                      </a:r>
                      <a:r>
                        <a:rPr lang="en-IN" sz="2200" kern="1200" dirty="0">
                          <a:solidFill>
                            <a:schemeClr val="dk1"/>
                          </a:solidFill>
                          <a:latin typeface="+mn-lt"/>
                          <a:ea typeface="+mn-ea"/>
                          <a:cs typeface="Times New Roman" pitchFamily="18" charset="0"/>
                        </a:rPr>
                        <a:t>Information Security Governance &amp; Risk Management</a:t>
                      </a:r>
                      <a:endParaRPr lang="en-GB" sz="2200" dirty="0">
                        <a:latin typeface="+mn-lt"/>
                        <a:cs typeface="Times New Roman" pitchFamily="18" charset="0"/>
                      </a:endParaRPr>
                    </a:p>
                  </a:txBody>
                  <a:tcPr marL="46800" marR="0" marT="0" marB="0" anchor="ctr"/>
                </a:tc>
                <a:extLst>
                  <a:ext uri="{0D108BD9-81ED-4DB2-BD59-A6C34878D82A}">
                    <a16:rowId xmlns:a16="http://schemas.microsoft.com/office/drawing/2014/main" val="10002"/>
                  </a:ext>
                </a:extLst>
              </a:tr>
              <a:tr h="1357338">
                <a:tc>
                  <a:txBody>
                    <a:bodyPr/>
                    <a:lstStyle/>
                    <a:p>
                      <a:pPr marL="0" indent="0" algn="ctr">
                        <a:buFont typeface="Arial" pitchFamily="34" charset="0"/>
                        <a:buNone/>
                      </a:pPr>
                      <a:r>
                        <a:rPr lang="en-IN" sz="2200" kern="1200" dirty="0">
                          <a:solidFill>
                            <a:schemeClr val="dk1"/>
                          </a:solidFill>
                          <a:latin typeface="+mn-lt"/>
                          <a:ea typeface="+mn-ea"/>
                          <a:cs typeface="+mn-cs"/>
                        </a:rPr>
                        <a:t>Security Architecture &amp; Design Security Issues in Hardware</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Examine the  </a:t>
                      </a:r>
                      <a:r>
                        <a:rPr lang="en-IN" sz="2200" kern="1200" dirty="0">
                          <a:solidFill>
                            <a:schemeClr val="dk1"/>
                          </a:solidFill>
                          <a:latin typeface="+mn-lt"/>
                          <a:ea typeface="+mn-ea"/>
                          <a:cs typeface="+mn-cs"/>
                        </a:rPr>
                        <a:t>Security Architecture and Design Security Issues in Hardware</a:t>
                      </a:r>
                      <a:endParaRPr lang="en-US" sz="2200" b="1" dirty="0">
                        <a:solidFill>
                          <a:schemeClr val="tx1"/>
                        </a:solidFill>
                        <a:latin typeface="+mn-lt"/>
                        <a:cs typeface="Times New Roman" pitchFamily="18" charset="0"/>
                      </a:endParaRPr>
                    </a:p>
                    <a:p>
                      <a:pPr algn="just"/>
                      <a:endParaRPr lang="en-GB" sz="2200" dirty="0">
                        <a:latin typeface="+mn-lt"/>
                        <a:cs typeface="Times New Roman" pitchFamily="18" charset="0"/>
                      </a:endParaRPr>
                    </a:p>
                  </a:txBody>
                  <a:tcPr marL="46800" marR="0" marT="0" marB="0" anchor="ctr"/>
                </a:tc>
                <a:extLst>
                  <a:ext uri="{0D108BD9-81ED-4DB2-BD59-A6C34878D82A}">
                    <a16:rowId xmlns:a16="http://schemas.microsoft.com/office/drawing/2014/main" val="10003"/>
                  </a:ext>
                </a:extLst>
              </a:tr>
              <a:tr h="496282">
                <a:tc>
                  <a:txBody>
                    <a:bodyPr/>
                    <a:lstStyle/>
                    <a:p>
                      <a:pPr marL="0" indent="0" algn="ctr">
                        <a:buFont typeface="Arial" pitchFamily="34" charset="0"/>
                        <a:buNone/>
                      </a:pPr>
                      <a:r>
                        <a:rPr lang="en-IN" sz="2200" kern="1200" dirty="0">
                          <a:solidFill>
                            <a:schemeClr val="dk1"/>
                          </a:solidFill>
                          <a:latin typeface="+mn-lt"/>
                          <a:ea typeface="+mn-ea"/>
                          <a:cs typeface="+mn-cs"/>
                        </a:rPr>
                        <a:t>Data Storage</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Understand the security issues in  data  storage and Downloadable Devices</a:t>
                      </a:r>
                      <a:endParaRPr lang="en-GB" sz="2200" dirty="0">
                        <a:latin typeface="+mn-lt"/>
                        <a:cs typeface="Times New Roman" pitchFamily="18" charset="0"/>
                      </a:endParaRPr>
                    </a:p>
                  </a:txBody>
                  <a:tcPr marL="46800" marR="0" marT="0" marB="0" anchor="ctr"/>
                </a:tc>
                <a:extLst>
                  <a:ext uri="{0D108BD9-81ED-4DB2-BD59-A6C34878D82A}">
                    <a16:rowId xmlns:a16="http://schemas.microsoft.com/office/drawing/2014/main" val="10004"/>
                  </a:ext>
                </a:extLst>
              </a:tr>
              <a:tr h="642942">
                <a:tc>
                  <a:txBody>
                    <a:bodyPr/>
                    <a:lstStyle/>
                    <a:p>
                      <a:pPr marL="0" indent="0" algn="ctr">
                        <a:buFont typeface="Arial" pitchFamily="34" charset="0"/>
                        <a:buNone/>
                      </a:pPr>
                      <a:r>
                        <a:rPr lang="en-IN" sz="2200" kern="1200" dirty="0">
                          <a:solidFill>
                            <a:schemeClr val="dk1"/>
                          </a:solidFill>
                          <a:latin typeface="+mn-lt"/>
                          <a:ea typeface="+mn-ea"/>
                          <a:cs typeface="+mn-cs"/>
                        </a:rPr>
                        <a:t>Physical Security of IT Assets</a:t>
                      </a:r>
                      <a:endParaRPr lang="en-US" sz="2200" b="1" dirty="0">
                        <a:solidFill>
                          <a:schemeClr val="tx1"/>
                        </a:solidFill>
                        <a:latin typeface="+mn-lt"/>
                        <a:cs typeface="Times New Roman" pitchFamily="18" charset="0"/>
                      </a:endParaRPr>
                    </a:p>
                  </a:txBody>
                  <a:tcPr marL="0" marR="0" marT="0" marB="0" anchor="ctr"/>
                </a:tc>
                <a:tc>
                  <a:txBody>
                    <a:bodyPr/>
                    <a:lstStyle/>
                    <a:p>
                      <a:r>
                        <a:rPr lang="en-IN" sz="2200" b="0" i="0" kern="1200" dirty="0">
                          <a:solidFill>
                            <a:schemeClr val="dk1"/>
                          </a:solidFill>
                          <a:latin typeface="+mn-lt"/>
                          <a:ea typeface="+mn-ea"/>
                          <a:cs typeface="Times New Roman" pitchFamily="18" charset="0"/>
                        </a:rPr>
                        <a:t>Develop an understanding of  </a:t>
                      </a:r>
                      <a:r>
                        <a:rPr lang="en-IN" sz="2200" kern="1200" dirty="0">
                          <a:solidFill>
                            <a:schemeClr val="dk1"/>
                          </a:solidFill>
                          <a:latin typeface="+mn-lt"/>
                          <a:ea typeface="+mn-ea"/>
                          <a:cs typeface="+mn-cs"/>
                        </a:rPr>
                        <a:t>Access Control, CCTV and IDS</a:t>
                      </a:r>
                      <a:endParaRPr lang="en-GB" sz="2200" dirty="0">
                        <a:latin typeface="+mn-lt"/>
                        <a:cs typeface="Times New Roman" pitchFamily="18" charset="0"/>
                      </a:endParaRPr>
                    </a:p>
                  </a:txBody>
                  <a:tcPr marL="46800" marR="0" marT="0" marB="0" anchor="ctr"/>
                </a:tc>
                <a:extLst>
                  <a:ext uri="{0D108BD9-81ED-4DB2-BD59-A6C34878D82A}">
                    <a16:rowId xmlns:a16="http://schemas.microsoft.com/office/drawing/2014/main" val="10005"/>
                  </a:ext>
                </a:extLst>
              </a:tr>
              <a:tr h="640080">
                <a:tc>
                  <a:txBody>
                    <a:bodyPr/>
                    <a:lstStyle/>
                    <a:p>
                      <a:pPr marL="0" indent="0" algn="ctr">
                        <a:buFont typeface="Arial" pitchFamily="34" charset="0"/>
                        <a:buNone/>
                      </a:pPr>
                      <a:r>
                        <a:rPr lang="en-IN" sz="2200" kern="1200" dirty="0">
                          <a:solidFill>
                            <a:schemeClr val="dk1"/>
                          </a:solidFill>
                          <a:latin typeface="+mn-lt"/>
                          <a:ea typeface="+mn-ea"/>
                          <a:cs typeface="+mn-cs"/>
                        </a:rPr>
                        <a:t>Backup Security Measures</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200" dirty="0">
                          <a:latin typeface="+mn-lt"/>
                          <a:cs typeface="Times New Roman" pitchFamily="18" charset="0"/>
                        </a:rPr>
                        <a:t>Study of  concept of </a:t>
                      </a:r>
                      <a:r>
                        <a:rPr lang="en-IN" sz="2200" kern="1200" dirty="0">
                          <a:solidFill>
                            <a:schemeClr val="dk1"/>
                          </a:solidFill>
                          <a:latin typeface="+mn-lt"/>
                          <a:ea typeface="+mn-ea"/>
                          <a:cs typeface="+mn-cs"/>
                        </a:rPr>
                        <a:t>Backup Security Measures</a:t>
                      </a:r>
                      <a:endParaRPr lang="en-US" sz="2200" b="1" dirty="0">
                        <a:solidFill>
                          <a:schemeClr val="tx1"/>
                        </a:solidFill>
                        <a:latin typeface="+mn-lt"/>
                        <a:cs typeface="Times New Roman" pitchFamily="18" charset="0"/>
                      </a:endParaRPr>
                    </a:p>
                    <a:p>
                      <a:endParaRPr lang="en-GB" sz="2200" dirty="0">
                        <a:latin typeface="+mn-lt"/>
                        <a:cs typeface="Times New Roman" pitchFamily="18" charset="0"/>
                      </a:endParaRPr>
                    </a:p>
                  </a:txBody>
                  <a:tcPr marL="46800" marR="0" marT="0" marB="0" anchor="ctr"/>
                </a:tc>
                <a:extLst>
                  <a:ext uri="{0D108BD9-81ED-4DB2-BD59-A6C34878D82A}">
                    <a16:rowId xmlns:a16="http://schemas.microsoft.com/office/drawing/2014/main" val="10006"/>
                  </a:ext>
                </a:extLst>
              </a:tr>
            </a:tbl>
          </a:graphicData>
        </a:graphic>
      </p:graphicFrame>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B808656-F1F4-4121-940A-D1028D014A17}"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539552" y="1556792"/>
          <a:ext cx="7800528" cy="36004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0000"/>
                    </a:ext>
                  </a:extLst>
                </a:gridCol>
                <a:gridCol w="3184128">
                  <a:extLst>
                    <a:ext uri="{9D8B030D-6E8A-4147-A177-3AD203B41FA5}">
                      <a16:colId xmlns:a16="http://schemas.microsoft.com/office/drawing/2014/main" val="20001"/>
                    </a:ext>
                  </a:extLst>
                </a:gridCol>
                <a:gridCol w="2600176">
                  <a:extLst>
                    <a:ext uri="{9D8B030D-6E8A-4147-A177-3AD203B41FA5}">
                      <a16:colId xmlns:a16="http://schemas.microsoft.com/office/drawing/2014/main" val="20002"/>
                    </a:ext>
                  </a:extLst>
                </a:gridCol>
              </a:tblGrid>
              <a:tr h="491270">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algn="ctr"/>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3109130">
                <a:tc>
                  <a:txBody>
                    <a:bodyPr/>
                    <a:lstStyle/>
                    <a:p>
                      <a:pPr marL="0" indent="-457200" algn="ctr">
                        <a:spcBef>
                          <a:spcPts val="0"/>
                        </a:spcBef>
                      </a:pPr>
                      <a:r>
                        <a:rPr lang="en-US" sz="2200" dirty="0">
                          <a:latin typeface="+mn-lt"/>
                        </a:rPr>
                        <a:t> Application</a:t>
                      </a:r>
                      <a:r>
                        <a:rPr lang="en-US" sz="2200" baseline="0" dirty="0">
                          <a:latin typeface="+mn-lt"/>
                        </a:rPr>
                        <a:t> </a:t>
                      </a:r>
                      <a:r>
                        <a:rPr lang="en-US" sz="2200" dirty="0">
                          <a:latin typeface="+mn-lt"/>
                        </a:rPr>
                        <a:t>Development Security</a:t>
                      </a: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Develop an understanding of </a:t>
                      </a:r>
                      <a:r>
                        <a:rPr lang="en-US" sz="2200" dirty="0">
                          <a:latin typeface="+mn-lt"/>
                        </a:rPr>
                        <a:t>Secure Information System Development</a:t>
                      </a:r>
                      <a:r>
                        <a:rPr lang="en-US" sz="2200" baseline="0" dirty="0">
                          <a:latin typeface="+mn-lt"/>
                        </a:rPr>
                        <a:t> and integration of security in development phases</a:t>
                      </a:r>
                      <a:endParaRPr lang="en-GB" sz="2200" dirty="0">
                        <a:latin typeface="+mn-lt"/>
                        <a:cs typeface="Times New Roman" pitchFamily="18" charset="0"/>
                      </a:endParaRPr>
                    </a:p>
                  </a:txBody>
                  <a:tcPr marL="46800" marR="0" marT="0" marB="0" anchor="ctr"/>
                </a:tc>
                <a:tc>
                  <a:txBody>
                    <a:bodyPr/>
                    <a:lstStyle/>
                    <a:p>
                      <a:pPr algn="ctr"/>
                      <a:r>
                        <a:rPr lang="en-IN" sz="2200" kern="1200" dirty="0">
                          <a:solidFill>
                            <a:schemeClr val="dk1"/>
                          </a:solidFill>
                          <a:latin typeface="+mn-lt"/>
                          <a:ea typeface="+mn-ea"/>
                          <a:cs typeface="+mn-cs"/>
                        </a:rPr>
                        <a:t>CO3</a:t>
                      </a:r>
                    </a:p>
                  </a:txBody>
                  <a:tcPr anchor="ct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81200"/>
            <a:ext cx="8229600" cy="4019568"/>
          </a:xfrm>
        </p:spPr>
        <p:txBody>
          <a:bodyPr>
            <a:normAutofit/>
          </a:bodyPr>
          <a:lstStyle/>
          <a:p>
            <a:pPr>
              <a:lnSpc>
                <a:spcPct val="150000"/>
              </a:lnSpc>
              <a:spcBef>
                <a:spcPct val="0"/>
              </a:spcBef>
              <a:spcAft>
                <a:spcPts val="600"/>
              </a:spcAft>
              <a:defRPr/>
            </a:pPr>
            <a:r>
              <a:rPr lang="en-US" sz="2200" dirty="0">
                <a:solidFill>
                  <a:srgbClr val="FF0000"/>
                </a:solidFill>
                <a:latin typeface="Calibri (Body)"/>
              </a:rPr>
              <a:t>Denial of Services Attack</a:t>
            </a:r>
            <a:endParaRPr lang="en-US" sz="2200" dirty="0">
              <a:solidFill>
                <a:srgbClr val="FF5050"/>
              </a:solidFill>
              <a:latin typeface="Calibri (Body)"/>
            </a:endParaRPr>
          </a:p>
          <a:p>
            <a:pPr>
              <a:lnSpc>
                <a:spcPct val="150000"/>
              </a:lnSpc>
              <a:spcBef>
                <a:spcPct val="0"/>
              </a:spcBef>
              <a:defRPr/>
            </a:pPr>
            <a:r>
              <a:rPr lang="en-US" sz="2200" dirty="0">
                <a:solidFill>
                  <a:srgbClr val="FF0000"/>
                </a:solidFill>
                <a:latin typeface="Calibri (Body)"/>
              </a:rPr>
              <a:t>Threats to E-Commerce</a:t>
            </a:r>
            <a:endParaRPr lang="en-US" sz="2200" dirty="0">
              <a:latin typeface="Calibri (Body)"/>
            </a:endParaRPr>
          </a:p>
          <a:p>
            <a:pPr>
              <a:lnSpc>
                <a:spcPct val="150000"/>
              </a:lnSpc>
              <a:spcBef>
                <a:spcPct val="0"/>
              </a:spcBef>
              <a:defRPr/>
            </a:pPr>
            <a:r>
              <a:rPr lang="en-US" sz="2200" dirty="0">
                <a:solidFill>
                  <a:srgbClr val="FF0000"/>
                </a:solidFill>
                <a:latin typeface="Calibri (Body)"/>
              </a:rPr>
              <a:t>Mobile, cloud security</a:t>
            </a:r>
          </a:p>
          <a:p>
            <a:pPr>
              <a:spcBef>
                <a:spcPct val="0"/>
              </a:spcBef>
              <a:buNone/>
              <a:defRPr/>
            </a:pPr>
            <a:endParaRPr lang="en-US" sz="2200" dirty="0">
              <a:latin typeface="Calibri (Body)"/>
            </a:endParaRPr>
          </a:p>
          <a:p>
            <a:pPr algn="just"/>
            <a:endParaRPr lang="en-US" sz="2200" dirty="0">
              <a:latin typeface="Calibri (Body)"/>
            </a:endParaRPr>
          </a:p>
          <a:p>
            <a:pPr algn="just">
              <a:buNone/>
            </a:pPr>
            <a:endParaRPr lang="en-US" sz="2200" dirty="0">
              <a:latin typeface="Calibri (Body)"/>
            </a:endParaRPr>
          </a:p>
        </p:txBody>
      </p:sp>
      <p:sp>
        <p:nvSpPr>
          <p:cNvPr id="4" name="Date Placeholder 3"/>
          <p:cNvSpPr>
            <a:spLocks noGrp="1"/>
          </p:cNvSpPr>
          <p:nvPr>
            <p:ph type="dt" sz="half" idx="10"/>
          </p:nvPr>
        </p:nvSpPr>
        <p:spPr/>
        <p:txBody>
          <a:bodyPr/>
          <a:lstStyle/>
          <a:p>
            <a:fld id="{FD6B5672-2879-43A7-A36E-6D2CEDC26524}"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latin typeface="Calibri (Body)"/>
              </a:rPr>
              <a:t>Prerequisite</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4857768"/>
          </a:xfrm>
        </p:spPr>
        <p:txBody>
          <a:bodyPr>
            <a:normAutofit/>
          </a:bodyPr>
          <a:lstStyle/>
          <a:p>
            <a:pPr algn="just">
              <a:spcBef>
                <a:spcPct val="0"/>
              </a:spcBef>
              <a:defRPr/>
            </a:pPr>
            <a:r>
              <a:rPr lang="en-US" sz="2000" dirty="0"/>
              <a:t>During secure system development, stakeholders have to decide and select the development activities.</a:t>
            </a:r>
          </a:p>
          <a:p>
            <a:pPr algn="just">
              <a:spcBef>
                <a:spcPct val="0"/>
              </a:spcBef>
              <a:defRPr/>
            </a:pPr>
            <a:r>
              <a:rPr lang="en-US" sz="2000" dirty="0"/>
              <a:t>Traditional system and software engineering lifecycles, such as Waterfall, V-model, Spiral, Prototype development, Agile, Incremental development, could be a good starting option. However, traditional development lifecycles do not take into account security concerns in particular. </a:t>
            </a:r>
          </a:p>
          <a:p>
            <a:pPr marL="0" indent="0" algn="just">
              <a:spcBef>
                <a:spcPct val="0"/>
              </a:spcBef>
              <a:buNone/>
              <a:defRPr/>
            </a:pPr>
            <a:endParaRPr lang="en-US" sz="2000" dirty="0"/>
          </a:p>
          <a:p>
            <a:pPr marL="0" indent="0" algn="just">
              <a:spcBef>
                <a:spcPct val="0"/>
              </a:spcBef>
              <a:buNone/>
              <a:defRPr/>
            </a:pPr>
            <a:r>
              <a:rPr lang="en-US" sz="2000" dirty="0"/>
              <a:t>Therefore, there exist approaches which focus on security development techniques, methods, and tools. The  three secure system development lifecycles:</a:t>
            </a:r>
          </a:p>
          <a:p>
            <a:pPr algn="just">
              <a:spcBef>
                <a:spcPct val="0"/>
              </a:spcBef>
              <a:buFont typeface="+mj-lt"/>
              <a:buAutoNum type="arabicPeriod"/>
              <a:defRPr/>
            </a:pPr>
            <a:r>
              <a:rPr lang="en-US" sz="2000" b="1" dirty="0"/>
              <a:t>Microsoft Secure System Development Lifecycle</a:t>
            </a:r>
          </a:p>
          <a:p>
            <a:pPr algn="just">
              <a:spcBef>
                <a:spcPct val="0"/>
              </a:spcBef>
              <a:buFont typeface="+mj-lt"/>
              <a:buAutoNum type="arabicPeriod"/>
              <a:defRPr/>
            </a:pPr>
            <a:r>
              <a:rPr lang="en-US" sz="2000" b="1" dirty="0"/>
              <a:t>Open Web Application Security Project (OWASP)</a:t>
            </a:r>
            <a:r>
              <a:rPr lang="en-US" sz="2000" dirty="0"/>
              <a:t> and </a:t>
            </a:r>
            <a:r>
              <a:rPr lang="en-US" sz="2000" b="1" dirty="0"/>
              <a:t>Comprehensive Lightweight Application Security Process (CLASP)</a:t>
            </a:r>
          </a:p>
          <a:p>
            <a:pPr algn="just">
              <a:spcBef>
                <a:spcPct val="0"/>
              </a:spcBef>
              <a:buFont typeface="+mj-lt"/>
              <a:buAutoNum type="arabicPeriod"/>
              <a:defRPr/>
            </a:pPr>
            <a:r>
              <a:rPr lang="en-US" sz="2000" b="1" dirty="0"/>
              <a:t>Seven Touchpoints for Software Security</a:t>
            </a:r>
          </a:p>
          <a:p>
            <a:pPr marL="0" indent="0" algn="just">
              <a:spcBef>
                <a:spcPct val="0"/>
              </a:spcBef>
              <a:buNone/>
              <a:defRPr/>
            </a:pPr>
            <a:endParaRPr lang="en-US" sz="2000" dirty="0">
              <a:latin typeface="Calibri (Body)"/>
            </a:endParaRPr>
          </a:p>
        </p:txBody>
      </p:sp>
      <p:sp>
        <p:nvSpPr>
          <p:cNvPr id="4" name="Date Placeholder 3"/>
          <p:cNvSpPr>
            <a:spLocks noGrp="1"/>
          </p:cNvSpPr>
          <p:nvPr>
            <p:ph type="dt" sz="half" idx="10"/>
          </p:nvPr>
        </p:nvSpPr>
        <p:spPr/>
        <p:txBody>
          <a:bodyPr/>
          <a:lstStyle/>
          <a:p>
            <a:fld id="{0860C9DF-D077-4084-8DE8-09540BC63D3A}"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latin typeface="Calibri (Body)"/>
            </a:endParaRPr>
          </a:p>
          <a:p>
            <a:pPr algn="ctr">
              <a:spcBef>
                <a:spcPct val="0"/>
              </a:spcBef>
              <a:defRPr/>
            </a:pPr>
            <a:r>
              <a:rPr lang="en-US" sz="2400" dirty="0">
                <a:latin typeface="Calibri (Body)"/>
              </a:rPr>
              <a:t>Secure Information System Development(CO3)</a:t>
            </a:r>
            <a:endParaRPr kumimoji="0" lang="en-US" sz="2400" b="0" i="0" u="none" strike="noStrike" kern="1200" cap="none" spc="0" normalizeH="0" baseline="0" noProof="0" dirty="0">
              <a:ln>
                <a:noFill/>
              </a:ln>
              <a:solidFill>
                <a:schemeClr val="dk1"/>
              </a:solidFill>
              <a:effectLst/>
              <a:uLnTx/>
              <a:uFillTx/>
              <a:latin typeface="Calibri (Body)"/>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239823029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761558-4D20-4AEB-97A4-E00A2AF19F5C}"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Integration of Security in SDLC Phases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grpSp>
        <p:nvGrpSpPr>
          <p:cNvPr id="30" name="Group 29"/>
          <p:cNvGrpSpPr/>
          <p:nvPr/>
        </p:nvGrpSpPr>
        <p:grpSpPr>
          <a:xfrm>
            <a:off x="3286116" y="2071677"/>
            <a:ext cx="2857521" cy="2857521"/>
            <a:chOff x="4302748" y="1677455"/>
            <a:chExt cx="3888481" cy="3888481"/>
          </a:xfrm>
        </p:grpSpPr>
        <p:sp>
          <p:nvSpPr>
            <p:cNvPr id="31" name="Oval 30"/>
            <p:cNvSpPr/>
            <p:nvPr/>
          </p:nvSpPr>
          <p:spPr>
            <a:xfrm>
              <a:off x="4302748" y="1677455"/>
              <a:ext cx="3888481" cy="3888481"/>
            </a:xfrm>
            <a:prstGeom prst="ellipse">
              <a:avLst/>
            </a:prstGeom>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txBody>
            <a:bodyPr/>
            <a:lstStyle/>
            <a:p>
              <a:endParaRPr lang="en-IN"/>
            </a:p>
          </p:txBody>
        </p:sp>
        <p:sp>
          <p:nvSpPr>
            <p:cNvPr id="32" name="Oval 4"/>
            <p:cNvSpPr/>
            <p:nvPr/>
          </p:nvSpPr>
          <p:spPr>
            <a:xfrm>
              <a:off x="4872203" y="2246909"/>
              <a:ext cx="2749571" cy="27495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000" b="1" dirty="0"/>
                <a:t>Security</a:t>
              </a:r>
              <a:r>
                <a:rPr lang="en-US" sz="2200" b="1" kern="1200" dirty="0"/>
                <a:t> </a:t>
              </a:r>
              <a:r>
                <a:rPr lang="en-US" sz="2000" b="1" dirty="0"/>
                <a:t>in</a:t>
              </a:r>
            </a:p>
            <a:p>
              <a:pPr lvl="0" algn="ctr" defTabSz="2889250">
                <a:lnSpc>
                  <a:spcPct val="90000"/>
                </a:lnSpc>
                <a:spcBef>
                  <a:spcPct val="0"/>
                </a:spcBef>
                <a:spcAft>
                  <a:spcPct val="35000"/>
                </a:spcAft>
              </a:pPr>
              <a:r>
                <a:rPr lang="en-US" sz="2200" b="1" kern="1200" dirty="0"/>
                <a:t> </a:t>
              </a:r>
              <a:r>
                <a:rPr lang="en-US" sz="2000" b="1" dirty="0"/>
                <a:t>SDLC</a:t>
              </a:r>
            </a:p>
          </p:txBody>
        </p:sp>
      </p:grpSp>
      <p:grpSp>
        <p:nvGrpSpPr>
          <p:cNvPr id="33" name="Group 32"/>
          <p:cNvGrpSpPr/>
          <p:nvPr/>
        </p:nvGrpSpPr>
        <p:grpSpPr>
          <a:xfrm>
            <a:off x="3857620" y="928670"/>
            <a:ext cx="1928826" cy="1928826"/>
            <a:chOff x="5274868" y="119968"/>
            <a:chExt cx="1944240" cy="1944240"/>
          </a:xfrm>
        </p:grpSpPr>
        <p:sp>
          <p:nvSpPr>
            <p:cNvPr id="46" name="Oval 45"/>
            <p:cNvSpPr/>
            <p:nvPr/>
          </p:nvSpPr>
          <p:spPr>
            <a:xfrm>
              <a:off x="5274868" y="119968"/>
              <a:ext cx="1944240" cy="1944240"/>
            </a:xfrm>
            <a:prstGeom prst="ellipse">
              <a:avLst/>
            </a:prstGeom>
          </p:spPr>
          <p:style>
            <a:lnRef idx="2">
              <a:schemeClr val="lt1">
                <a:hueOff val="0"/>
                <a:satOff val="0"/>
                <a:lumOff val="0"/>
                <a:alphaOff val="0"/>
              </a:schemeClr>
            </a:lnRef>
            <a:fillRef idx="1">
              <a:schemeClr val="accent3">
                <a:alpha val="50000"/>
                <a:hueOff val="542120"/>
                <a:satOff val="20000"/>
                <a:lumOff val="-2941"/>
                <a:alphaOff val="0"/>
              </a:schemeClr>
            </a:fillRef>
            <a:effectRef idx="0">
              <a:schemeClr val="accent3">
                <a:alpha val="50000"/>
                <a:hueOff val="542120"/>
                <a:satOff val="20000"/>
                <a:lumOff val="-2941"/>
                <a:alphaOff val="0"/>
              </a:schemeClr>
            </a:effectRef>
            <a:fontRef idx="minor">
              <a:schemeClr val="tx1"/>
            </a:fontRef>
          </p:style>
          <p:txBody>
            <a:bodyPr/>
            <a:lstStyle/>
            <a:p>
              <a:endParaRPr lang="en-IN"/>
            </a:p>
          </p:txBody>
        </p:sp>
        <p:sp>
          <p:nvSpPr>
            <p:cNvPr id="47" name="Oval 4"/>
            <p:cNvSpPr/>
            <p:nvPr/>
          </p:nvSpPr>
          <p:spPr>
            <a:xfrm>
              <a:off x="5559596" y="404695"/>
              <a:ext cx="1374784" cy="137478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2000" dirty="0"/>
                <a:t>Elicitation Phase</a:t>
              </a:r>
              <a:endParaRPr lang="en-US" sz="2000" dirty="0"/>
            </a:p>
          </p:txBody>
        </p:sp>
      </p:grpSp>
      <p:grpSp>
        <p:nvGrpSpPr>
          <p:cNvPr id="34" name="Group 33"/>
          <p:cNvGrpSpPr/>
          <p:nvPr/>
        </p:nvGrpSpPr>
        <p:grpSpPr>
          <a:xfrm>
            <a:off x="5500694" y="2214554"/>
            <a:ext cx="2000264" cy="1928826"/>
            <a:chOff x="7680667" y="1867884"/>
            <a:chExt cx="1944240" cy="1944240"/>
          </a:xfrm>
        </p:grpSpPr>
        <p:sp>
          <p:nvSpPr>
            <p:cNvPr id="44" name="Oval 43"/>
            <p:cNvSpPr/>
            <p:nvPr/>
          </p:nvSpPr>
          <p:spPr>
            <a:xfrm>
              <a:off x="7680667" y="1867884"/>
              <a:ext cx="1944240" cy="1944240"/>
            </a:xfrm>
            <a:prstGeom prst="ellipse">
              <a:avLst/>
            </a:prstGeom>
          </p:spPr>
          <p:style>
            <a:lnRef idx="2">
              <a:schemeClr val="lt1">
                <a:hueOff val="0"/>
                <a:satOff val="0"/>
                <a:lumOff val="0"/>
                <a:alphaOff val="0"/>
              </a:schemeClr>
            </a:lnRef>
            <a:fillRef idx="1">
              <a:schemeClr val="accent3">
                <a:alpha val="50000"/>
                <a:hueOff val="1084240"/>
                <a:satOff val="40000"/>
                <a:lumOff val="-5882"/>
                <a:alphaOff val="0"/>
              </a:schemeClr>
            </a:fillRef>
            <a:effectRef idx="0">
              <a:schemeClr val="accent3">
                <a:alpha val="50000"/>
                <a:hueOff val="1084240"/>
                <a:satOff val="40000"/>
                <a:lumOff val="-5882"/>
                <a:alphaOff val="0"/>
              </a:schemeClr>
            </a:effectRef>
            <a:fontRef idx="minor">
              <a:schemeClr val="tx1"/>
            </a:fontRef>
          </p:style>
          <p:txBody>
            <a:bodyPr/>
            <a:lstStyle/>
            <a:p>
              <a:endParaRPr lang="en-IN"/>
            </a:p>
          </p:txBody>
        </p:sp>
        <p:sp>
          <p:nvSpPr>
            <p:cNvPr id="45" name="Oval 6"/>
            <p:cNvSpPr/>
            <p:nvPr/>
          </p:nvSpPr>
          <p:spPr>
            <a:xfrm>
              <a:off x="7965395" y="2152611"/>
              <a:ext cx="1374784" cy="137478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algn="ctr" defTabSz="711200">
                <a:lnSpc>
                  <a:spcPct val="90000"/>
                </a:lnSpc>
                <a:spcBef>
                  <a:spcPct val="0"/>
                </a:spcBef>
                <a:spcAft>
                  <a:spcPct val="35000"/>
                </a:spcAft>
              </a:pPr>
              <a:r>
                <a:rPr lang="en-IN" sz="2000" dirty="0"/>
                <a:t>Analysis</a:t>
              </a:r>
              <a:r>
                <a:rPr lang="en-IN" sz="2200" dirty="0"/>
                <a:t> </a:t>
              </a:r>
              <a:r>
                <a:rPr lang="en-IN" sz="2000" dirty="0"/>
                <a:t>Phase</a:t>
              </a:r>
              <a:endParaRPr lang="en-US" sz="2000" dirty="0"/>
            </a:p>
          </p:txBody>
        </p:sp>
      </p:grpSp>
      <p:grpSp>
        <p:nvGrpSpPr>
          <p:cNvPr id="37" name="Group 36"/>
          <p:cNvGrpSpPr/>
          <p:nvPr/>
        </p:nvGrpSpPr>
        <p:grpSpPr>
          <a:xfrm>
            <a:off x="2571736" y="4000504"/>
            <a:ext cx="1928826" cy="1857388"/>
            <a:chOff x="2869069" y="1867884"/>
            <a:chExt cx="1944240" cy="1944240"/>
          </a:xfrm>
        </p:grpSpPr>
        <p:sp>
          <p:nvSpPr>
            <p:cNvPr id="38" name="Oval 37"/>
            <p:cNvSpPr/>
            <p:nvPr/>
          </p:nvSpPr>
          <p:spPr>
            <a:xfrm>
              <a:off x="2869069" y="1867884"/>
              <a:ext cx="1944240" cy="1944240"/>
            </a:xfrm>
            <a:prstGeom prst="ellipse">
              <a:avLst/>
            </a:prstGeom>
          </p:spPr>
          <p:style>
            <a:lnRef idx="2">
              <a:schemeClr val="lt1">
                <a:hueOff val="0"/>
                <a:satOff val="0"/>
                <a:lumOff val="0"/>
                <a:alphaOff val="0"/>
              </a:schemeClr>
            </a:lnRef>
            <a:fillRef idx="1">
              <a:schemeClr val="accent3">
                <a:alpha val="50000"/>
                <a:hueOff val="2710599"/>
                <a:satOff val="100000"/>
                <a:lumOff val="-14706"/>
                <a:alphaOff val="0"/>
              </a:schemeClr>
            </a:fillRef>
            <a:effectRef idx="0">
              <a:schemeClr val="accent3">
                <a:alpha val="50000"/>
                <a:hueOff val="2710599"/>
                <a:satOff val="100000"/>
                <a:lumOff val="-14706"/>
                <a:alphaOff val="0"/>
              </a:schemeClr>
            </a:effectRef>
            <a:fontRef idx="minor">
              <a:schemeClr val="tx1"/>
            </a:fontRef>
          </p:style>
          <p:txBody>
            <a:bodyPr/>
            <a:lstStyle/>
            <a:p>
              <a:endParaRPr lang="en-IN"/>
            </a:p>
          </p:txBody>
        </p:sp>
        <p:sp>
          <p:nvSpPr>
            <p:cNvPr id="39" name="Oval 12"/>
            <p:cNvSpPr/>
            <p:nvPr/>
          </p:nvSpPr>
          <p:spPr>
            <a:xfrm>
              <a:off x="2869069" y="2152611"/>
              <a:ext cx="1847028" cy="137478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2000" dirty="0"/>
                <a:t>Implementation</a:t>
              </a:r>
              <a:r>
                <a:rPr lang="en-IN" sz="2400" dirty="0"/>
                <a:t> </a:t>
              </a:r>
              <a:r>
                <a:rPr lang="en-IN" sz="2000" dirty="0"/>
                <a:t>Phase</a:t>
              </a:r>
              <a:endParaRPr lang="en-US" sz="2000" dirty="0"/>
            </a:p>
          </p:txBody>
        </p:sp>
      </p:grpSp>
      <p:grpSp>
        <p:nvGrpSpPr>
          <p:cNvPr id="48" name="Group 47"/>
          <p:cNvGrpSpPr/>
          <p:nvPr/>
        </p:nvGrpSpPr>
        <p:grpSpPr>
          <a:xfrm>
            <a:off x="4643438" y="4071942"/>
            <a:ext cx="2000264" cy="1928826"/>
            <a:chOff x="7680667" y="1867884"/>
            <a:chExt cx="1944240" cy="1944240"/>
          </a:xfrm>
        </p:grpSpPr>
        <p:sp>
          <p:nvSpPr>
            <p:cNvPr id="49" name="Oval 48"/>
            <p:cNvSpPr/>
            <p:nvPr/>
          </p:nvSpPr>
          <p:spPr>
            <a:xfrm>
              <a:off x="7680667" y="1867884"/>
              <a:ext cx="1944240" cy="1944240"/>
            </a:xfrm>
            <a:prstGeom prst="ellipse">
              <a:avLst/>
            </a:prstGeom>
          </p:spPr>
          <p:style>
            <a:lnRef idx="2">
              <a:schemeClr val="lt1">
                <a:hueOff val="0"/>
                <a:satOff val="0"/>
                <a:lumOff val="0"/>
                <a:alphaOff val="0"/>
              </a:schemeClr>
            </a:lnRef>
            <a:fillRef idx="1">
              <a:schemeClr val="accent3">
                <a:alpha val="50000"/>
                <a:hueOff val="1084240"/>
                <a:satOff val="40000"/>
                <a:lumOff val="-5882"/>
                <a:alphaOff val="0"/>
              </a:schemeClr>
            </a:fillRef>
            <a:effectRef idx="0">
              <a:schemeClr val="accent3">
                <a:alpha val="50000"/>
                <a:hueOff val="1084240"/>
                <a:satOff val="40000"/>
                <a:lumOff val="-5882"/>
                <a:alphaOff val="0"/>
              </a:schemeClr>
            </a:effectRef>
            <a:fontRef idx="minor">
              <a:schemeClr val="tx1"/>
            </a:fontRef>
          </p:style>
          <p:txBody>
            <a:bodyPr/>
            <a:lstStyle/>
            <a:p>
              <a:endParaRPr lang="en-IN"/>
            </a:p>
          </p:txBody>
        </p:sp>
        <p:sp>
          <p:nvSpPr>
            <p:cNvPr id="50" name="Oval 6"/>
            <p:cNvSpPr/>
            <p:nvPr/>
          </p:nvSpPr>
          <p:spPr>
            <a:xfrm>
              <a:off x="7965395" y="2152611"/>
              <a:ext cx="1374784" cy="137478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2000" dirty="0"/>
                <a:t>Design</a:t>
              </a:r>
              <a:r>
                <a:rPr lang="en-IN" sz="2400" dirty="0"/>
                <a:t> </a:t>
              </a:r>
              <a:r>
                <a:rPr lang="en-IN" sz="2000" dirty="0"/>
                <a:t>Phase</a:t>
              </a:r>
              <a:endParaRPr lang="en-US" sz="2000" dirty="0"/>
            </a:p>
          </p:txBody>
        </p:sp>
      </p:grpSp>
      <p:grpSp>
        <p:nvGrpSpPr>
          <p:cNvPr id="51" name="Group 50"/>
          <p:cNvGrpSpPr/>
          <p:nvPr/>
        </p:nvGrpSpPr>
        <p:grpSpPr>
          <a:xfrm>
            <a:off x="2224070" y="2081202"/>
            <a:ext cx="1928826" cy="1857388"/>
            <a:chOff x="2869069" y="1867884"/>
            <a:chExt cx="1944240" cy="1944240"/>
          </a:xfrm>
        </p:grpSpPr>
        <p:sp>
          <p:nvSpPr>
            <p:cNvPr id="52" name="Oval 51"/>
            <p:cNvSpPr/>
            <p:nvPr/>
          </p:nvSpPr>
          <p:spPr>
            <a:xfrm>
              <a:off x="2869069" y="1867884"/>
              <a:ext cx="1944240" cy="1944240"/>
            </a:xfrm>
            <a:prstGeom prst="ellipse">
              <a:avLst/>
            </a:prstGeom>
          </p:spPr>
          <p:style>
            <a:lnRef idx="2">
              <a:schemeClr val="lt1">
                <a:hueOff val="0"/>
                <a:satOff val="0"/>
                <a:lumOff val="0"/>
                <a:alphaOff val="0"/>
              </a:schemeClr>
            </a:lnRef>
            <a:fillRef idx="1">
              <a:schemeClr val="accent3">
                <a:alpha val="50000"/>
                <a:hueOff val="2710599"/>
                <a:satOff val="100000"/>
                <a:lumOff val="-14706"/>
                <a:alphaOff val="0"/>
              </a:schemeClr>
            </a:fillRef>
            <a:effectRef idx="0">
              <a:schemeClr val="accent3">
                <a:alpha val="50000"/>
                <a:hueOff val="2710599"/>
                <a:satOff val="100000"/>
                <a:lumOff val="-14706"/>
                <a:alphaOff val="0"/>
              </a:schemeClr>
            </a:effectRef>
            <a:fontRef idx="minor">
              <a:schemeClr val="tx1"/>
            </a:fontRef>
          </p:style>
          <p:txBody>
            <a:bodyPr/>
            <a:lstStyle/>
            <a:p>
              <a:endParaRPr lang="en-IN"/>
            </a:p>
          </p:txBody>
        </p:sp>
        <p:sp>
          <p:nvSpPr>
            <p:cNvPr id="53" name="Oval 12"/>
            <p:cNvSpPr/>
            <p:nvPr/>
          </p:nvSpPr>
          <p:spPr>
            <a:xfrm>
              <a:off x="2869069" y="2152611"/>
              <a:ext cx="1847028" cy="137478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2000" dirty="0"/>
                <a:t>Maintenance</a:t>
              </a:r>
              <a:r>
                <a:rPr lang="en-IN" sz="2200" dirty="0"/>
                <a:t> </a:t>
              </a:r>
              <a:r>
                <a:rPr lang="en-IN" sz="2000" dirty="0"/>
                <a:t>Phase</a:t>
              </a:r>
              <a:endParaRPr lang="en-US" sz="2000" dirty="0"/>
            </a:p>
          </p:txBody>
        </p:sp>
      </p:grpSp>
      <p:sp>
        <p:nvSpPr>
          <p:cNvPr id="55" name="Rectangle 54"/>
          <p:cNvSpPr/>
          <p:nvPr/>
        </p:nvSpPr>
        <p:spPr>
          <a:xfrm>
            <a:off x="642910" y="5917188"/>
            <a:ext cx="7143800" cy="369332"/>
          </a:xfrm>
          <a:prstGeom prst="rect">
            <a:avLst/>
          </a:prstGeom>
        </p:spPr>
        <p:txBody>
          <a:bodyPr wrap="square">
            <a:spAutoFit/>
          </a:bodyPr>
          <a:lstStyle/>
          <a:p>
            <a:r>
              <a:rPr lang="en-US" dirty="0">
                <a:solidFill>
                  <a:schemeClr val="bg1">
                    <a:lumMod val="50000"/>
                  </a:schemeClr>
                </a:solidFill>
              </a:rPr>
              <a:t>Source: Springer link</a:t>
            </a:r>
            <a:endParaRPr lang="en-IN" dirty="0">
              <a:solidFill>
                <a:schemeClr val="bg1">
                  <a:lumMod val="50000"/>
                </a:schemeClr>
              </a:solidFill>
            </a:endParaRPr>
          </a:p>
        </p:txBody>
      </p:sp>
      <p:pic>
        <p:nvPicPr>
          <p:cNvPr id="26"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A9E782-E089-45F7-8DF4-FE0DE492D5B5}"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Integration of Security in SDLC Phases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5" name="Content Placeholder 2"/>
          <p:cNvSpPr>
            <a:spLocks noGrp="1"/>
          </p:cNvSpPr>
          <p:nvPr>
            <p:ph idx="1"/>
          </p:nvPr>
        </p:nvSpPr>
        <p:spPr>
          <a:xfrm>
            <a:off x="533400" y="1295400"/>
            <a:ext cx="8229600" cy="4373563"/>
          </a:xfrm>
        </p:spPr>
        <p:txBody>
          <a:bodyPr>
            <a:normAutofit/>
          </a:bodyPr>
          <a:lstStyle/>
          <a:p>
            <a:pPr>
              <a:buNone/>
            </a:pPr>
            <a:r>
              <a:rPr lang="en-IN" sz="2200" dirty="0">
                <a:solidFill>
                  <a:srgbClr val="FF5050"/>
                </a:solidFill>
                <a:latin typeface="Calibri (Body)"/>
              </a:rPr>
              <a:t>The Elicitation Phase: </a:t>
            </a:r>
          </a:p>
          <a:p>
            <a:pPr>
              <a:buNone/>
            </a:pPr>
            <a:endParaRPr lang="en-IN" sz="2200" dirty="0">
              <a:solidFill>
                <a:srgbClr val="FF5050"/>
              </a:solidFill>
              <a:latin typeface="Calibri (Body)"/>
            </a:endParaRPr>
          </a:p>
          <a:p>
            <a:pPr algn="just"/>
            <a:r>
              <a:rPr lang="en-IN" sz="2200" dirty="0">
                <a:latin typeface="Calibri (Body)"/>
              </a:rPr>
              <a:t>Determines the security requirements of the software application by executing a simple risk analysis exercise</a:t>
            </a:r>
          </a:p>
          <a:p>
            <a:pPr algn="just">
              <a:spcAft>
                <a:spcPts val="600"/>
              </a:spcAft>
            </a:pPr>
            <a:r>
              <a:rPr lang="en-IN" sz="2200" dirty="0">
                <a:latin typeface="Calibri (Body)"/>
              </a:rPr>
              <a:t>Information asset identification and valuation</a:t>
            </a:r>
          </a:p>
          <a:p>
            <a:pPr algn="just">
              <a:spcAft>
                <a:spcPts val="600"/>
              </a:spcAft>
            </a:pPr>
            <a:r>
              <a:rPr lang="en-IN" sz="2200" dirty="0">
                <a:latin typeface="Calibri (Body)"/>
              </a:rPr>
              <a:t>Threat identification and assessment</a:t>
            </a:r>
          </a:p>
          <a:p>
            <a:pPr algn="just">
              <a:spcAft>
                <a:spcPts val="600"/>
              </a:spcAft>
            </a:pPr>
            <a:r>
              <a:rPr lang="en-IN" sz="2200" dirty="0">
                <a:latin typeface="Calibri (Body)"/>
              </a:rPr>
              <a:t>Risk (asset/threat) identification</a:t>
            </a:r>
          </a:p>
          <a:p>
            <a:pPr algn="just">
              <a:spcAft>
                <a:spcPts val="600"/>
              </a:spcAft>
            </a:pPr>
            <a:r>
              <a:rPr lang="en-IN" sz="2200" dirty="0">
                <a:latin typeface="Calibri (Body)"/>
              </a:rPr>
              <a:t>Determine the level of vulnerability</a:t>
            </a:r>
          </a:p>
          <a:p>
            <a:pPr algn="just">
              <a:spcAft>
                <a:spcPts val="600"/>
              </a:spcAft>
            </a:pPr>
            <a:r>
              <a:rPr lang="en-IN" sz="2200" dirty="0">
                <a:latin typeface="Calibri (Body)"/>
              </a:rPr>
              <a:t>Risk assessment</a:t>
            </a:r>
          </a:p>
          <a:p>
            <a:pPr algn="just">
              <a:spcAft>
                <a:spcPts val="600"/>
              </a:spcAft>
            </a:pPr>
            <a:r>
              <a:rPr lang="en-IN" sz="2200" dirty="0">
                <a:latin typeface="Calibri (Body)"/>
              </a:rPr>
              <a:t>Risk prioritisation. </a:t>
            </a: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2" end="2"/>
                                            </p:txEl>
                                          </p:spTgt>
                                        </p:tgtEl>
                                        <p:attrNameLst>
                                          <p:attrName>style.visibility</p:attrName>
                                        </p:attrNameLst>
                                      </p:cBhvr>
                                      <p:to>
                                        <p:strVal val="visible"/>
                                      </p:to>
                                    </p:set>
                                    <p:anim calcmode="lin" valueType="num">
                                      <p:cBhvr additive="base">
                                        <p:cTn id="7"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3" end="3"/>
                                            </p:txEl>
                                          </p:spTgt>
                                        </p:tgtEl>
                                        <p:attrNameLst>
                                          <p:attrName>style.visibility</p:attrName>
                                        </p:attrNameLst>
                                      </p:cBhvr>
                                      <p:to>
                                        <p:strVal val="visible"/>
                                      </p:to>
                                    </p:set>
                                    <p:anim calcmode="lin" valueType="num">
                                      <p:cBhvr additive="base">
                                        <p:cTn id="13"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xEl>
                                              <p:pRg st="4" end="4"/>
                                            </p:txEl>
                                          </p:spTgt>
                                        </p:tgtEl>
                                        <p:attrNameLst>
                                          <p:attrName>style.visibility</p:attrName>
                                        </p:attrNameLst>
                                      </p:cBhvr>
                                      <p:to>
                                        <p:strVal val="visible"/>
                                      </p:to>
                                    </p:set>
                                    <p:anim calcmode="lin" valueType="num">
                                      <p:cBhvr additive="base">
                                        <p:cTn id="17"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xEl>
                                              <p:pRg st="5" end="5"/>
                                            </p:txEl>
                                          </p:spTgt>
                                        </p:tgtEl>
                                        <p:attrNameLst>
                                          <p:attrName>style.visibility</p:attrName>
                                        </p:attrNameLst>
                                      </p:cBhvr>
                                      <p:to>
                                        <p:strVal val="visible"/>
                                      </p:to>
                                    </p:set>
                                    <p:anim calcmode="lin" valueType="num">
                                      <p:cBhvr additive="base">
                                        <p:cTn id="21"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
                                            <p:txEl>
                                              <p:pRg st="6" end="6"/>
                                            </p:txEl>
                                          </p:spTgt>
                                        </p:tgtEl>
                                        <p:attrNameLst>
                                          <p:attrName>style.visibility</p:attrName>
                                        </p:attrNameLst>
                                      </p:cBhvr>
                                      <p:to>
                                        <p:strVal val="visible"/>
                                      </p:to>
                                    </p:set>
                                    <p:anim calcmode="lin" valueType="num">
                                      <p:cBhvr additive="base">
                                        <p:cTn id="25" dur="500" fill="hold"/>
                                        <p:tgtEl>
                                          <p:spTgt spid="2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
                                            <p:txEl>
                                              <p:pRg st="7" end="7"/>
                                            </p:txEl>
                                          </p:spTgt>
                                        </p:tgtEl>
                                        <p:attrNameLst>
                                          <p:attrName>style.visibility</p:attrName>
                                        </p:attrNameLst>
                                      </p:cBhvr>
                                      <p:to>
                                        <p:strVal val="visible"/>
                                      </p:to>
                                    </p:set>
                                    <p:anim calcmode="lin" valueType="num">
                                      <p:cBhvr additive="base">
                                        <p:cTn id="29" dur="500" fill="hold"/>
                                        <p:tgtEl>
                                          <p:spTgt spid="2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
                                            <p:txEl>
                                              <p:pRg st="8" end="8"/>
                                            </p:txEl>
                                          </p:spTgt>
                                        </p:tgtEl>
                                        <p:attrNameLst>
                                          <p:attrName>style.visibility</p:attrName>
                                        </p:attrNameLst>
                                      </p:cBhvr>
                                      <p:to>
                                        <p:strVal val="visible"/>
                                      </p:to>
                                    </p:set>
                                    <p:anim calcmode="lin" valueType="num">
                                      <p:cBhvr additive="base">
                                        <p:cTn id="33" dur="500" fill="hold"/>
                                        <p:tgtEl>
                                          <p:spTgt spid="25">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7E415E-1CDE-47BC-8EC7-CA6331E4718D}"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Integration of Security in SDLC Phases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5" name="Content Placeholder 2"/>
          <p:cNvSpPr>
            <a:spLocks noGrp="1"/>
          </p:cNvSpPr>
          <p:nvPr>
            <p:ph idx="1"/>
          </p:nvPr>
        </p:nvSpPr>
        <p:spPr>
          <a:xfrm>
            <a:off x="533400" y="1143000"/>
            <a:ext cx="8229600" cy="4525963"/>
          </a:xfrm>
        </p:spPr>
        <p:txBody>
          <a:bodyPr>
            <a:normAutofit lnSpcReduction="10000"/>
          </a:bodyPr>
          <a:lstStyle/>
          <a:p>
            <a:pPr algn="just">
              <a:spcAft>
                <a:spcPts val="1800"/>
              </a:spcAft>
              <a:buNone/>
            </a:pPr>
            <a:r>
              <a:rPr lang="en-IN" sz="2200" dirty="0">
                <a:solidFill>
                  <a:srgbClr val="FF5050"/>
                </a:solidFill>
                <a:latin typeface="Calibri (Body)"/>
              </a:rPr>
              <a:t>The Analysis Phase: </a:t>
            </a:r>
          </a:p>
          <a:p>
            <a:pPr algn="just">
              <a:spcAft>
                <a:spcPts val="1800"/>
              </a:spcAft>
            </a:pPr>
            <a:r>
              <a:rPr lang="en-IN" sz="2200" dirty="0">
                <a:latin typeface="Calibri (Body)"/>
              </a:rPr>
              <a:t>Determines the security services to be used to satisfy the security requirements; </a:t>
            </a:r>
          </a:p>
          <a:p>
            <a:pPr algn="just">
              <a:spcAft>
                <a:spcPts val="1800"/>
              </a:spcAft>
            </a:pPr>
            <a:r>
              <a:rPr lang="en-IN" sz="2200" dirty="0">
                <a:latin typeface="Calibri (Body)"/>
              </a:rPr>
              <a:t>During the analysis phase, security services are selected according to their ability to mitigate the security risks identified.</a:t>
            </a:r>
          </a:p>
          <a:p>
            <a:pPr algn="just">
              <a:spcAft>
                <a:spcPts val="1800"/>
              </a:spcAft>
            </a:pPr>
            <a:r>
              <a:rPr lang="en-IN" sz="2200" dirty="0">
                <a:latin typeface="Calibri (Body)"/>
              </a:rPr>
              <a:t>The output of this phase is a refined set of security requirements. </a:t>
            </a:r>
          </a:p>
          <a:p>
            <a:pPr algn="just">
              <a:spcAft>
                <a:spcPts val="1800"/>
              </a:spcAft>
            </a:pPr>
            <a:r>
              <a:rPr lang="en-IN" sz="2200" dirty="0">
                <a:latin typeface="Calibri (Body)"/>
              </a:rPr>
              <a:t>Identify the relevant security services and level of protection required to mitigate each risk</a:t>
            </a: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 calcmode="lin" valueType="num">
                                      <p:cBhvr additive="base">
                                        <p:cTn id="7"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anim calcmode="lin" valueType="num">
                                      <p:cBhvr additive="base">
                                        <p:cTn id="11"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
                                            <p:txEl>
                                              <p:pRg st="3" end="3"/>
                                            </p:txEl>
                                          </p:spTgt>
                                        </p:tgtEl>
                                        <p:attrNameLst>
                                          <p:attrName>style.visibility</p:attrName>
                                        </p:attrNameLst>
                                      </p:cBhvr>
                                      <p:to>
                                        <p:strVal val="visible"/>
                                      </p:to>
                                    </p:set>
                                    <p:anim calcmode="lin" valueType="num">
                                      <p:cBhvr additive="base">
                                        <p:cTn id="17"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xEl>
                                              <p:pRg st="4" end="4"/>
                                            </p:txEl>
                                          </p:spTgt>
                                        </p:tgtEl>
                                        <p:attrNameLst>
                                          <p:attrName>style.visibility</p:attrName>
                                        </p:attrNameLst>
                                      </p:cBhvr>
                                      <p:to>
                                        <p:strVal val="visible"/>
                                      </p:to>
                                    </p:set>
                                    <p:anim calcmode="lin" valueType="num">
                                      <p:cBhvr additive="base">
                                        <p:cTn id="21"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E3C04E-8089-4A2D-9956-774BE5492765}"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Integration of Security in SDLC Phases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5" name="Content Placeholder 2"/>
          <p:cNvSpPr>
            <a:spLocks noGrp="1"/>
          </p:cNvSpPr>
          <p:nvPr>
            <p:ph idx="1"/>
          </p:nvPr>
        </p:nvSpPr>
        <p:spPr>
          <a:xfrm>
            <a:off x="500034" y="1143000"/>
            <a:ext cx="8262966" cy="4525963"/>
          </a:xfrm>
        </p:spPr>
        <p:txBody>
          <a:bodyPr>
            <a:normAutofit/>
          </a:bodyPr>
          <a:lstStyle/>
          <a:p>
            <a:pPr>
              <a:spcAft>
                <a:spcPts val="1200"/>
              </a:spcAft>
              <a:buNone/>
            </a:pPr>
            <a:r>
              <a:rPr lang="en-IN" sz="2200" dirty="0">
                <a:solidFill>
                  <a:srgbClr val="FF5050"/>
                </a:solidFill>
                <a:latin typeface="Calibri (Body)"/>
              </a:rPr>
              <a:t>The Design Phase: </a:t>
            </a:r>
          </a:p>
          <a:p>
            <a:pPr>
              <a:spcAft>
                <a:spcPts val="1200"/>
              </a:spcAft>
            </a:pPr>
            <a:r>
              <a:rPr lang="en-IN" sz="2200" dirty="0">
                <a:latin typeface="Calibri (Body)"/>
              </a:rPr>
              <a:t>Determines how the security services will be implemented</a:t>
            </a:r>
          </a:p>
          <a:p>
            <a:pPr>
              <a:spcAft>
                <a:spcPts val="1200"/>
              </a:spcAft>
            </a:pPr>
            <a:r>
              <a:rPr lang="en-IN" sz="2200" dirty="0">
                <a:latin typeface="Calibri (Body)"/>
              </a:rPr>
              <a:t>Map security services to security mechanisms; </a:t>
            </a:r>
          </a:p>
          <a:p>
            <a:pPr>
              <a:spcAft>
                <a:spcPts val="1200"/>
              </a:spcAft>
            </a:pPr>
            <a:r>
              <a:rPr lang="en-IN" sz="2200" dirty="0">
                <a:latin typeface="Calibri (Body)"/>
              </a:rPr>
              <a:t>Consolidate security services and mechanisms.</a:t>
            </a:r>
          </a:p>
          <a:p>
            <a:pPr>
              <a:spcAft>
                <a:spcPts val="1200"/>
              </a:spcAft>
              <a:buNone/>
            </a:pPr>
            <a:r>
              <a:rPr lang="en-IN" sz="2200" dirty="0">
                <a:solidFill>
                  <a:srgbClr val="FF5050"/>
                </a:solidFill>
                <a:latin typeface="Calibri (Body)"/>
              </a:rPr>
              <a:t>The Implementation Phase: </a:t>
            </a:r>
          </a:p>
          <a:p>
            <a:pPr>
              <a:spcAft>
                <a:spcPts val="1200"/>
              </a:spcAft>
            </a:pPr>
            <a:r>
              <a:rPr lang="en-IN" sz="2200" dirty="0">
                <a:latin typeface="Calibri (Body)"/>
              </a:rPr>
              <a:t>Identifies and implements appropriate software security tools and components</a:t>
            </a:r>
          </a:p>
          <a:p>
            <a:pPr>
              <a:spcAft>
                <a:spcPts val="1200"/>
              </a:spcAft>
            </a:pPr>
            <a:r>
              <a:rPr lang="en-IN" sz="2200" dirty="0">
                <a:latin typeface="Calibri (Body)"/>
              </a:rPr>
              <a:t>Map security mechanisms to software security components.</a:t>
            </a: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anim calcmode="lin" valueType="num">
                                      <p:cBhvr additive="base">
                                        <p:cTn id="11"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anim calcmode="lin" valueType="num">
                                      <p:cBhvr additive="base">
                                        <p:cTn id="15"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
                                            <p:txEl>
                                              <p:pRg st="3" end="3"/>
                                            </p:txEl>
                                          </p:spTgt>
                                        </p:tgtEl>
                                        <p:attrNameLst>
                                          <p:attrName>style.visibility</p:attrName>
                                        </p:attrNameLst>
                                      </p:cBhvr>
                                      <p:to>
                                        <p:strVal val="visible"/>
                                      </p:to>
                                    </p:set>
                                    <p:anim calcmode="lin" valueType="num">
                                      <p:cBhvr additive="base">
                                        <p:cTn id="19"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4" end="4"/>
                                            </p:txEl>
                                          </p:spTgt>
                                        </p:tgtEl>
                                        <p:attrNameLst>
                                          <p:attrName>style.visibility</p:attrName>
                                        </p:attrNameLst>
                                      </p:cBhvr>
                                      <p:to>
                                        <p:strVal val="visible"/>
                                      </p:to>
                                    </p:set>
                                    <p:anim calcmode="lin" valueType="num">
                                      <p:cBhvr additive="base">
                                        <p:cTn id="25"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
                                            <p:txEl>
                                              <p:pRg st="5" end="5"/>
                                            </p:txEl>
                                          </p:spTgt>
                                        </p:tgtEl>
                                        <p:attrNameLst>
                                          <p:attrName>style.visibility</p:attrName>
                                        </p:attrNameLst>
                                      </p:cBhvr>
                                      <p:to>
                                        <p:strVal val="visible"/>
                                      </p:to>
                                    </p:set>
                                    <p:anim calcmode="lin" valueType="num">
                                      <p:cBhvr additive="base">
                                        <p:cTn id="29"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
                                            <p:txEl>
                                              <p:pRg st="6" end="6"/>
                                            </p:txEl>
                                          </p:spTgt>
                                        </p:tgtEl>
                                        <p:attrNameLst>
                                          <p:attrName>style.visibility</p:attrName>
                                        </p:attrNameLst>
                                      </p:cBhvr>
                                      <p:to>
                                        <p:strVal val="visible"/>
                                      </p:to>
                                    </p:set>
                                    <p:anim calcmode="lin" valueType="num">
                                      <p:cBhvr additive="base">
                                        <p:cTn id="33" dur="500" fill="hold"/>
                                        <p:tgtEl>
                                          <p:spTgt spid="2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9"/>
            <a:ext cx="8280920" cy="5604298"/>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1800" dirty="0">
              <a:latin typeface="Times New Roman" pitchFamily="18" charset="0"/>
              <a:cs typeface="Times New Roman" pitchFamily="18" charset="0"/>
            </a:endParaRPr>
          </a:p>
          <a:p>
            <a:pPr marL="457200" indent="-457200">
              <a:spcBef>
                <a:spcPts val="0"/>
              </a:spcBef>
              <a:buFont typeface="+mj-lt"/>
              <a:buAutoNum type="arabicPeriod"/>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17BCB100-FFFC-4846-B18C-3D1C0DE60262}"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Evaluation</a:t>
            </a:r>
            <a:r>
              <a:rPr kumimoji="0" lang="en-US" sz="3000" b="0" i="0" u="none" strike="noStrike" kern="1200" cap="none" spc="0" normalizeH="0" noProof="0" dirty="0">
                <a:ln>
                  <a:noFill/>
                </a:ln>
                <a:solidFill>
                  <a:schemeClr val="dk1"/>
                </a:solidFill>
                <a:effectLst/>
                <a:uLnTx/>
                <a:uFillTx/>
                <a:latin typeface="+mn-lt"/>
                <a:ea typeface="+mn-ea"/>
                <a:cs typeface="+mn-cs"/>
              </a:rPr>
              <a:t> Scheme                                      Semester IV</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pic>
        <p:nvPicPr>
          <p:cNvPr id="9" name="Picture 5"/>
          <p:cNvPicPr>
            <a:picLocks noChangeAspect="1" noChangeArrowheads="1"/>
          </p:cNvPicPr>
          <p:nvPr/>
        </p:nvPicPr>
        <p:blipFill>
          <a:blip r:embed="rId4" cstate="print"/>
          <a:srcRect/>
          <a:stretch>
            <a:fillRect/>
          </a:stretch>
        </p:blipFill>
        <p:spPr bwMode="auto">
          <a:xfrm>
            <a:off x="1143000" y="1295400"/>
            <a:ext cx="7162799" cy="4876800"/>
          </a:xfrm>
          <a:prstGeom prst="rect">
            <a:avLst/>
          </a:prstGeom>
          <a:noFill/>
          <a:ln w="9525">
            <a:noFill/>
            <a:miter lim="800000"/>
            <a:headEnd/>
            <a:tailEnd/>
          </a:ln>
          <a:effectLs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6A2007-9D4D-4C5E-AD80-2119B9BEF547}"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Integration of Security in SDLC Phases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5" name="Content Placeholder 2"/>
          <p:cNvSpPr>
            <a:spLocks noGrp="1"/>
          </p:cNvSpPr>
          <p:nvPr>
            <p:ph idx="1"/>
          </p:nvPr>
        </p:nvSpPr>
        <p:spPr>
          <a:xfrm>
            <a:off x="533400" y="1143000"/>
            <a:ext cx="8229600" cy="4525963"/>
          </a:xfrm>
        </p:spPr>
        <p:txBody>
          <a:bodyPr>
            <a:normAutofit/>
          </a:bodyPr>
          <a:lstStyle/>
          <a:p>
            <a:pPr>
              <a:spcAft>
                <a:spcPts val="1200"/>
              </a:spcAft>
              <a:buNone/>
            </a:pPr>
            <a:r>
              <a:rPr lang="en-IN" sz="2200" dirty="0">
                <a:solidFill>
                  <a:srgbClr val="FF5050"/>
                </a:solidFill>
                <a:latin typeface="Calibri (Body)"/>
              </a:rPr>
              <a:t>The Maintenance phase :</a:t>
            </a:r>
          </a:p>
          <a:p>
            <a:pPr>
              <a:spcAft>
                <a:spcPts val="1200"/>
              </a:spcAft>
            </a:pPr>
            <a:r>
              <a:rPr lang="en-IN" sz="2200" dirty="0">
                <a:latin typeface="Calibri (Body)"/>
              </a:rPr>
              <a:t>During this phase, it is important to find ways to evaluate the security of the system to ensure that the system is as secure as intended</a:t>
            </a:r>
          </a:p>
          <a:p>
            <a:pPr>
              <a:spcAft>
                <a:spcPts val="1200"/>
              </a:spcAft>
            </a:pPr>
            <a:r>
              <a:rPr lang="en-IN" sz="2200" dirty="0">
                <a:latin typeface="Calibri (Body)"/>
              </a:rPr>
              <a:t>Improve the auditability of the software application .</a:t>
            </a:r>
          </a:p>
          <a:p>
            <a:pPr>
              <a:spcAft>
                <a:spcPts val="1200"/>
              </a:spcAft>
            </a:pPr>
            <a:r>
              <a:rPr lang="en-IN" sz="2200" dirty="0">
                <a:latin typeface="Calibri (Body)"/>
              </a:rPr>
              <a:t>Users and operations staff need to be educated in using the software application in a secure manner.</a:t>
            </a: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 calcmode="lin" valueType="num">
                                      <p:cBhvr additive="base">
                                        <p:cTn id="7"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anim calcmode="lin" valueType="num">
                                      <p:cBhvr additive="base">
                                        <p:cTn id="11"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xEl>
                                              <p:pRg st="3" end="3"/>
                                            </p:txEl>
                                          </p:spTgt>
                                        </p:tgtEl>
                                        <p:attrNameLst>
                                          <p:attrName>style.visibility</p:attrName>
                                        </p:attrNameLst>
                                      </p:cBhvr>
                                      <p:to>
                                        <p:strVal val="visible"/>
                                      </p:to>
                                    </p:set>
                                    <p:anim calcmode="lin" valueType="num">
                                      <p:cBhvr additive="base">
                                        <p:cTn id="1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28F6F6-EFCF-40FB-9B8B-64276CCE941B}"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Application Development Security (CO3)</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5" name="Content Placeholder 2"/>
          <p:cNvSpPr>
            <a:spLocks noGrp="1"/>
          </p:cNvSpPr>
          <p:nvPr>
            <p:ph idx="1"/>
          </p:nvPr>
        </p:nvSpPr>
        <p:spPr>
          <a:xfrm>
            <a:off x="533400" y="1143000"/>
            <a:ext cx="8229600" cy="4525963"/>
          </a:xfrm>
        </p:spPr>
        <p:txBody>
          <a:bodyPr>
            <a:normAutofit/>
          </a:bodyPr>
          <a:lstStyle/>
          <a:p>
            <a:pPr algn="just">
              <a:spcAft>
                <a:spcPts val="1200"/>
              </a:spcAft>
            </a:pPr>
            <a:r>
              <a:rPr lang="en-US" sz="2200" dirty="0">
                <a:solidFill>
                  <a:srgbClr val="00B050"/>
                </a:solidFill>
                <a:latin typeface="Calibri (Body)"/>
              </a:rPr>
              <a:t>Information</a:t>
            </a:r>
            <a:r>
              <a:rPr lang="en-US" sz="2200" dirty="0">
                <a:latin typeface="Calibri (Body)"/>
              </a:rPr>
              <a:t> is available for organizations in the form of assets, which need to be used (</a:t>
            </a:r>
            <a:r>
              <a:rPr lang="en-US" sz="2200" dirty="0">
                <a:solidFill>
                  <a:schemeClr val="tx2"/>
                </a:solidFill>
                <a:latin typeface="Calibri (Body)"/>
              </a:rPr>
              <a:t>collected</a:t>
            </a:r>
            <a:r>
              <a:rPr lang="en-US" sz="2200" dirty="0">
                <a:latin typeface="Calibri (Body)"/>
              </a:rPr>
              <a:t>, </a:t>
            </a:r>
            <a:r>
              <a:rPr lang="en-US" sz="2200" dirty="0">
                <a:solidFill>
                  <a:schemeClr val="tx2"/>
                </a:solidFill>
                <a:latin typeface="Calibri (Body)"/>
              </a:rPr>
              <a:t>stored, shared, and deleted</a:t>
            </a:r>
            <a:r>
              <a:rPr lang="en-US" sz="2200" dirty="0">
                <a:latin typeface="Calibri (Body)"/>
              </a:rPr>
              <a:t>) in an intelligent manner. </a:t>
            </a:r>
          </a:p>
          <a:p>
            <a:pPr algn="just">
              <a:lnSpc>
                <a:spcPct val="110000"/>
              </a:lnSpc>
              <a:spcAft>
                <a:spcPts val="1200"/>
              </a:spcAft>
            </a:pPr>
            <a:r>
              <a:rPr lang="en-US" sz="2200" dirty="0">
                <a:latin typeface="Calibri (Body)"/>
              </a:rPr>
              <a:t>An intelligent use of information assets helps organizations in maintaining themselves ahead of their competitor organizations.</a:t>
            </a:r>
          </a:p>
          <a:p>
            <a:pPr algn="just">
              <a:spcAft>
                <a:spcPts val="1200"/>
              </a:spcAft>
            </a:pPr>
            <a:r>
              <a:rPr lang="en-US" sz="2200" dirty="0">
                <a:latin typeface="Calibri (Body)"/>
              </a:rPr>
              <a:t>Therefore, these assets need to be protected from any kind of threats that may result into breach of </a:t>
            </a:r>
            <a:r>
              <a:rPr lang="en-US" sz="2200" dirty="0">
                <a:solidFill>
                  <a:srgbClr val="FF5050"/>
                </a:solidFill>
                <a:latin typeface="Calibri (Body)"/>
              </a:rPr>
              <a:t>confidentiality, integrity</a:t>
            </a:r>
            <a:r>
              <a:rPr lang="en-US" sz="2200" dirty="0">
                <a:latin typeface="Calibri (Body)"/>
              </a:rPr>
              <a:t>, or </a:t>
            </a:r>
            <a:r>
              <a:rPr lang="en-US" sz="2200" dirty="0">
                <a:solidFill>
                  <a:srgbClr val="FF5050"/>
                </a:solidFill>
                <a:latin typeface="Calibri (Body)"/>
              </a:rPr>
              <a:t>availability</a:t>
            </a:r>
            <a:r>
              <a:rPr lang="en-US" sz="2200" dirty="0">
                <a:latin typeface="Calibri (Body)"/>
              </a:rPr>
              <a:t> of resources.</a:t>
            </a:r>
          </a:p>
          <a:p>
            <a:pPr>
              <a:spcAft>
                <a:spcPts val="1200"/>
              </a:spcAft>
              <a:buNone/>
            </a:pP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895CC6-5388-44E8-AAB6-00EF5D1A6939}"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92867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t>Issues related to the secure development of applications</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5" name="Content Placeholder 2"/>
          <p:cNvSpPr>
            <a:spLocks noGrp="1"/>
          </p:cNvSpPr>
          <p:nvPr>
            <p:ph idx="1"/>
          </p:nvPr>
        </p:nvSpPr>
        <p:spPr>
          <a:xfrm>
            <a:off x="533400" y="1143000"/>
            <a:ext cx="8229600" cy="4525963"/>
          </a:xfrm>
        </p:spPr>
        <p:txBody>
          <a:bodyPr>
            <a:normAutofit/>
          </a:bodyPr>
          <a:lstStyle/>
          <a:p>
            <a:pPr algn="just">
              <a:lnSpc>
                <a:spcPct val="150000"/>
              </a:lnSpc>
              <a:spcAft>
                <a:spcPts val="1800"/>
              </a:spcAft>
            </a:pPr>
            <a:r>
              <a:rPr lang="en-US" sz="2200" dirty="0">
                <a:latin typeface="Calibri (Body)"/>
              </a:rPr>
              <a:t>Less trained/ </a:t>
            </a:r>
            <a:r>
              <a:rPr lang="en-US" sz="2200" dirty="0">
                <a:solidFill>
                  <a:schemeClr val="tx2"/>
                </a:solidFill>
                <a:latin typeface="Calibri (Body)"/>
              </a:rPr>
              <a:t>skilled</a:t>
            </a:r>
            <a:r>
              <a:rPr lang="en-US" sz="2200" dirty="0">
                <a:latin typeface="Calibri (Body)"/>
              </a:rPr>
              <a:t> developers</a:t>
            </a:r>
          </a:p>
          <a:p>
            <a:pPr algn="just">
              <a:lnSpc>
                <a:spcPct val="150000"/>
              </a:lnSpc>
              <a:spcAft>
                <a:spcPts val="1800"/>
              </a:spcAft>
            </a:pPr>
            <a:r>
              <a:rPr lang="en-US" sz="2200" dirty="0">
                <a:latin typeface="Calibri (Body)"/>
              </a:rPr>
              <a:t>Less </a:t>
            </a:r>
            <a:r>
              <a:rPr lang="en-US" sz="2200" dirty="0">
                <a:solidFill>
                  <a:schemeClr val="tx2"/>
                </a:solidFill>
                <a:latin typeface="Calibri (Body)"/>
              </a:rPr>
              <a:t>educational focus </a:t>
            </a:r>
            <a:r>
              <a:rPr lang="en-US" sz="2200" dirty="0">
                <a:latin typeface="Calibri (Body)"/>
              </a:rPr>
              <a:t>on secure development</a:t>
            </a:r>
          </a:p>
          <a:p>
            <a:pPr algn="just">
              <a:spcAft>
                <a:spcPts val="1800"/>
              </a:spcAft>
            </a:pPr>
            <a:r>
              <a:rPr lang="en-US" sz="2200" dirty="0">
                <a:latin typeface="Calibri (Body)"/>
              </a:rPr>
              <a:t>Difficulty of </a:t>
            </a:r>
            <a:r>
              <a:rPr lang="en-US" sz="2200" dirty="0">
                <a:solidFill>
                  <a:schemeClr val="tx2"/>
                </a:solidFill>
                <a:latin typeface="Calibri (Body)"/>
              </a:rPr>
              <a:t>finding the right information </a:t>
            </a:r>
            <a:r>
              <a:rPr lang="en-US" sz="2200" dirty="0">
                <a:latin typeface="Calibri (Body)"/>
              </a:rPr>
              <a:t>related to specific security measures for particular applications or application development strategies.</a:t>
            </a:r>
          </a:p>
          <a:p>
            <a:pPr algn="just">
              <a:spcAft>
                <a:spcPts val="1800"/>
              </a:spcAft>
            </a:pPr>
            <a:r>
              <a:rPr lang="en-US" sz="2200" dirty="0">
                <a:latin typeface="Calibri (Body)"/>
              </a:rPr>
              <a:t>Lifecycle systems considering security mostly in the </a:t>
            </a:r>
            <a:r>
              <a:rPr lang="en-US" sz="2200" dirty="0">
                <a:solidFill>
                  <a:schemeClr val="tx2"/>
                </a:solidFill>
                <a:latin typeface="Calibri (Body)"/>
              </a:rPr>
              <a:t>last phases </a:t>
            </a:r>
            <a:r>
              <a:rPr lang="en-US" sz="2200" dirty="0">
                <a:latin typeface="Calibri (Body)"/>
              </a:rPr>
              <a:t>only.</a:t>
            </a:r>
          </a:p>
          <a:p>
            <a:pPr>
              <a:spcAft>
                <a:spcPts val="1800"/>
              </a:spcAft>
              <a:buNone/>
            </a:pP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AB25AF-9D37-439B-B652-07B19FC132FC}"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t>Common Framework for Application Security</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5" name="Content Placeholder 2"/>
          <p:cNvSpPr>
            <a:spLocks noGrp="1"/>
          </p:cNvSpPr>
          <p:nvPr>
            <p:ph idx="1"/>
          </p:nvPr>
        </p:nvSpPr>
        <p:spPr>
          <a:xfrm>
            <a:off x="357158" y="1142984"/>
            <a:ext cx="8229600" cy="4786346"/>
          </a:xfrm>
        </p:spPr>
        <p:txBody>
          <a:bodyPr>
            <a:normAutofit/>
          </a:bodyPr>
          <a:lstStyle/>
          <a:p>
            <a:pPr marL="0" indent="0" algn="just">
              <a:lnSpc>
                <a:spcPct val="120000"/>
              </a:lnSpc>
              <a:buNone/>
            </a:pPr>
            <a:r>
              <a:rPr lang="en-US" sz="2200" dirty="0">
                <a:latin typeface="Calibri (Body)"/>
              </a:rPr>
              <a:t>Secure applications can be developed by following certain specifications that contains foundation, principles, and design guidelines.</a:t>
            </a:r>
          </a:p>
          <a:p>
            <a:pPr algn="just">
              <a:lnSpc>
                <a:spcPct val="120000"/>
              </a:lnSpc>
            </a:pPr>
            <a:r>
              <a:rPr lang="en-US" sz="2200" dirty="0">
                <a:solidFill>
                  <a:srgbClr val="FF0000"/>
                </a:solidFill>
                <a:latin typeface="Calibri (Body)"/>
              </a:rPr>
              <a:t>Foundation</a:t>
            </a:r>
            <a:r>
              <a:rPr lang="en-US" sz="2200" dirty="0">
                <a:latin typeface="Calibri (Body)"/>
              </a:rPr>
              <a:t>: Foundation is the </a:t>
            </a:r>
            <a:r>
              <a:rPr lang="en-US" sz="2200" dirty="0">
                <a:solidFill>
                  <a:schemeClr val="tx2"/>
                </a:solidFill>
                <a:latin typeface="Calibri (Body)"/>
              </a:rPr>
              <a:t>basic knowledge </a:t>
            </a:r>
            <a:r>
              <a:rPr lang="en-US" sz="2200" dirty="0">
                <a:latin typeface="Calibri (Body)"/>
              </a:rPr>
              <a:t>of the </a:t>
            </a:r>
            <a:r>
              <a:rPr lang="en-US" sz="2200" dirty="0">
                <a:solidFill>
                  <a:schemeClr val="tx2"/>
                </a:solidFill>
                <a:latin typeface="Calibri (Body)"/>
              </a:rPr>
              <a:t>development procedure </a:t>
            </a:r>
            <a:r>
              <a:rPr lang="en-US" sz="2200" dirty="0">
                <a:latin typeface="Calibri (Body)"/>
              </a:rPr>
              <a:t>and security issues to consider before starting to develop the application.</a:t>
            </a:r>
          </a:p>
          <a:p>
            <a:pPr algn="just">
              <a:lnSpc>
                <a:spcPct val="120000"/>
              </a:lnSpc>
            </a:pPr>
            <a:r>
              <a:rPr lang="en-US" sz="2200" dirty="0">
                <a:solidFill>
                  <a:srgbClr val="FF0000"/>
                </a:solidFill>
                <a:latin typeface="Calibri (Body)"/>
              </a:rPr>
              <a:t>Principles: </a:t>
            </a:r>
            <a:r>
              <a:rPr lang="en-US" sz="2200" dirty="0">
                <a:latin typeface="Calibri (Body)"/>
              </a:rPr>
              <a:t>Principles are the </a:t>
            </a:r>
            <a:r>
              <a:rPr lang="en-US" sz="2200" dirty="0">
                <a:solidFill>
                  <a:schemeClr val="tx2"/>
                </a:solidFill>
                <a:latin typeface="Calibri (Body)"/>
              </a:rPr>
              <a:t>basic rules </a:t>
            </a:r>
            <a:r>
              <a:rPr lang="en-US" sz="2200" dirty="0">
                <a:latin typeface="Calibri (Body)"/>
              </a:rPr>
              <a:t>to be followed during the </a:t>
            </a:r>
            <a:r>
              <a:rPr lang="en-US" sz="2200" dirty="0">
                <a:solidFill>
                  <a:schemeClr val="tx2"/>
                </a:solidFill>
                <a:latin typeface="Calibri (Body)"/>
              </a:rPr>
              <a:t>application development process.</a:t>
            </a:r>
          </a:p>
          <a:p>
            <a:pPr algn="just">
              <a:lnSpc>
                <a:spcPct val="120000"/>
              </a:lnSpc>
            </a:pPr>
            <a:r>
              <a:rPr lang="en-US" sz="2200" dirty="0">
                <a:solidFill>
                  <a:srgbClr val="FF0000"/>
                </a:solidFill>
                <a:latin typeface="Calibri (Body)"/>
              </a:rPr>
              <a:t>Design Guidelines</a:t>
            </a:r>
            <a:r>
              <a:rPr lang="en-US" sz="2200" dirty="0">
                <a:latin typeface="Calibri (Body)"/>
              </a:rPr>
              <a:t>: Design guidelines include the best code implementation methods that are </a:t>
            </a:r>
            <a:r>
              <a:rPr lang="en-US" sz="2200" dirty="0">
                <a:solidFill>
                  <a:schemeClr val="tx2"/>
                </a:solidFill>
                <a:latin typeface="Calibri (Body)"/>
              </a:rPr>
              <a:t>tested</a:t>
            </a:r>
            <a:r>
              <a:rPr lang="en-US" sz="2200" dirty="0">
                <a:latin typeface="Calibri (Body)"/>
              </a:rPr>
              <a:t> and have been proven successful over time.</a:t>
            </a:r>
          </a:p>
          <a:p>
            <a:pPr>
              <a:spcAft>
                <a:spcPts val="1200"/>
              </a:spcAft>
              <a:buNone/>
            </a:pPr>
            <a:endParaRPr lang="en-US" sz="2200" b="1"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A9407300-434E-4985-92E2-E03F0E4F2DCE}"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10" name="Content Placeholder 2"/>
          <p:cNvSpPr txBox="1">
            <a:spLocks/>
          </p:cNvSpPr>
          <p:nvPr/>
        </p:nvSpPr>
        <p:spPr>
          <a:xfrm>
            <a:off x="685800" y="1981200"/>
            <a:ext cx="8229600" cy="38401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dirty="0">
                <a:latin typeface="Calibri (Body)"/>
              </a:rPr>
              <a:t>What is application security?</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Mention some Information Security consideration?</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is SDLC</a:t>
            </a:r>
            <a:r>
              <a:rPr lang="en-IN" sz="2200" dirty="0">
                <a:latin typeface="Calibri (Body)"/>
              </a:rPr>
              <a:t>?</a:t>
            </a:r>
          </a:p>
          <a:p>
            <a:pPr marL="457200" marR="0" lvl="0" indent="-457200" algn="l" defTabSz="914400" rtl="0" eaLnBrk="1" fontAlgn="auto" latinLnBrk="0" hangingPunct="1">
              <a:lnSpc>
                <a:spcPct val="100000"/>
              </a:lnSpc>
              <a:spcBef>
                <a:spcPts val="600"/>
              </a:spcBef>
              <a:spcAft>
                <a:spcPts val="2400"/>
              </a:spcAft>
              <a:buClrTx/>
              <a:buSzTx/>
              <a:buFont typeface="+mj-lt"/>
              <a:buAutoNum type="arabicPeriod"/>
              <a:tabLst/>
              <a:defRPr/>
            </a:pPr>
            <a:endParaRPr kumimoji="0" lang="en-US" sz="2200" b="0" i="0" u="none" strike="noStrike" kern="1200" cap="none" spc="0" normalizeH="0" baseline="0" noProof="0" dirty="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dirty="0">
                <a:hlinkClick r:id="rId2"/>
              </a:rPr>
              <a:t>https://youtu.be/snJGzyXzVec</a:t>
            </a:r>
            <a:endParaRPr lang="en-US" sz="2200" dirty="0"/>
          </a:p>
          <a:p>
            <a:pPr>
              <a:spcAft>
                <a:spcPts val="1200"/>
              </a:spcAft>
            </a:pPr>
            <a:r>
              <a:rPr lang="en-US" sz="2200" dirty="0">
                <a:hlinkClick r:id="rId3"/>
              </a:rPr>
              <a:t>https://youtu.be/8caqok3ah8o</a:t>
            </a:r>
            <a:endParaRPr lang="en-US" sz="2200" dirty="0"/>
          </a:p>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F515C551-C345-4FE2-B6EB-8E690C0463CB}"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r>
              <a:rPr kumimoji="0" lang="en-US" sz="2400" b="0" i="0" u="none" strike="noStrike" kern="1200" cap="none" spc="0" normalizeH="0" noProof="0" dirty="0">
                <a:ln>
                  <a:noFill/>
                </a:ln>
                <a:solidFill>
                  <a:schemeClr val="dk1"/>
                </a:solidFill>
                <a:effectLst/>
                <a:uLnTx/>
                <a:uFillTx/>
                <a:latin typeface="+mn-lt"/>
                <a:ea typeface="+mn-ea"/>
                <a:cs typeface="+mn-cs"/>
              </a:rPr>
              <a:t> Links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D907E0-72BC-4295-876D-462B6D15E804}"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Recap</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142984"/>
            <a:ext cx="8229600" cy="5072098"/>
          </a:xfrm>
        </p:spPr>
        <p:txBody>
          <a:bodyPr>
            <a:noAutofit/>
          </a:bodyPr>
          <a:lstStyle/>
          <a:p>
            <a:pPr lvl="0" algn="just">
              <a:buNone/>
            </a:pPr>
            <a:r>
              <a:rPr lang="en-US" sz="2200" b="1" dirty="0">
                <a:solidFill>
                  <a:srgbClr val="FF0000"/>
                </a:solidFill>
                <a:latin typeface="Calibri (Body)"/>
              </a:rPr>
              <a:t>Integration of Security in SDLC Phases(Sec SDLC)</a:t>
            </a:r>
          </a:p>
          <a:p>
            <a:pPr lvl="0" algn="just">
              <a:buNone/>
            </a:pPr>
            <a:endParaRPr lang="en-US" sz="2200" b="1" dirty="0">
              <a:solidFill>
                <a:srgbClr val="FF0000"/>
              </a:solidFill>
              <a:latin typeface="Calibri (Body)"/>
            </a:endParaRPr>
          </a:p>
          <a:p>
            <a:pPr marL="457200" indent="-457200" algn="just">
              <a:spcAft>
                <a:spcPts val="1800"/>
              </a:spcAft>
              <a:buFont typeface="+mj-lt"/>
              <a:buAutoNum type="arabicPeriod"/>
            </a:pPr>
            <a:r>
              <a:rPr lang="en-IN" sz="2200" dirty="0">
                <a:latin typeface="Calibri (Body)"/>
              </a:rPr>
              <a:t>Elicitation Phase</a:t>
            </a:r>
            <a:endParaRPr lang="en-US" sz="2200" dirty="0">
              <a:latin typeface="Calibri (Body)"/>
            </a:endParaRPr>
          </a:p>
          <a:p>
            <a:pPr marL="457200" indent="-457200" algn="just">
              <a:spcAft>
                <a:spcPts val="1800"/>
              </a:spcAft>
              <a:buFont typeface="+mj-lt"/>
              <a:buAutoNum type="arabicPeriod"/>
            </a:pPr>
            <a:r>
              <a:rPr lang="en-IN" sz="2200" dirty="0">
                <a:latin typeface="Calibri (Body)"/>
              </a:rPr>
              <a:t>Analysis Phase</a:t>
            </a:r>
            <a:endParaRPr lang="en-US" sz="2200" dirty="0">
              <a:latin typeface="Calibri (Body)"/>
            </a:endParaRPr>
          </a:p>
          <a:p>
            <a:pPr marL="457200" indent="-457200" algn="just">
              <a:spcAft>
                <a:spcPts val="1800"/>
              </a:spcAft>
              <a:buFont typeface="+mj-lt"/>
              <a:buAutoNum type="arabicPeriod"/>
            </a:pPr>
            <a:r>
              <a:rPr lang="en-IN" sz="2200" dirty="0">
                <a:latin typeface="Calibri (Body)"/>
              </a:rPr>
              <a:t>Design Phase</a:t>
            </a:r>
            <a:endParaRPr lang="en-US" sz="2200" dirty="0">
              <a:latin typeface="Calibri (Body)"/>
            </a:endParaRPr>
          </a:p>
          <a:p>
            <a:pPr marL="457200" indent="-457200" algn="just">
              <a:spcAft>
                <a:spcPts val="1800"/>
              </a:spcAft>
              <a:buFont typeface="+mj-lt"/>
              <a:buAutoNum type="arabicPeriod"/>
            </a:pPr>
            <a:r>
              <a:rPr lang="en-IN" sz="2200" dirty="0">
                <a:latin typeface="Calibri (Body)"/>
              </a:rPr>
              <a:t>Implementation Phase</a:t>
            </a:r>
            <a:endParaRPr lang="en-US" sz="2200" dirty="0">
              <a:latin typeface="Calibri (Body)"/>
            </a:endParaRPr>
          </a:p>
          <a:p>
            <a:pPr marL="457200" indent="-457200" algn="just">
              <a:spcAft>
                <a:spcPts val="1800"/>
              </a:spcAft>
              <a:buFont typeface="+mj-lt"/>
              <a:buAutoNum type="arabicPeriod"/>
            </a:pPr>
            <a:r>
              <a:rPr lang="en-IN" sz="2200" dirty="0">
                <a:latin typeface="Calibri (Body)"/>
              </a:rPr>
              <a:t>Maintenance Phase</a:t>
            </a:r>
            <a:endParaRPr lang="en-US" sz="2200" dirty="0">
              <a:latin typeface="Calibri (Body)"/>
            </a:endParaRPr>
          </a:p>
          <a:p>
            <a:pPr>
              <a:spcAft>
                <a:spcPts val="1200"/>
              </a:spcAft>
              <a:buNone/>
            </a:pPr>
            <a:endParaRPr lang="en-US"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91D1311-81E4-4BC1-A37C-ACF0391C69F7}"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539552" y="1556792"/>
          <a:ext cx="7800528" cy="36004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0000"/>
                    </a:ext>
                  </a:extLst>
                </a:gridCol>
                <a:gridCol w="3184128">
                  <a:extLst>
                    <a:ext uri="{9D8B030D-6E8A-4147-A177-3AD203B41FA5}">
                      <a16:colId xmlns:a16="http://schemas.microsoft.com/office/drawing/2014/main" val="20001"/>
                    </a:ext>
                  </a:extLst>
                </a:gridCol>
                <a:gridCol w="2600176">
                  <a:extLst>
                    <a:ext uri="{9D8B030D-6E8A-4147-A177-3AD203B41FA5}">
                      <a16:colId xmlns:a16="http://schemas.microsoft.com/office/drawing/2014/main" val="20002"/>
                    </a:ext>
                  </a:extLst>
                </a:gridCol>
              </a:tblGrid>
              <a:tr h="491270">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algn="ctr"/>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3109130">
                <a:tc>
                  <a:txBody>
                    <a:bodyPr/>
                    <a:lstStyle/>
                    <a:p>
                      <a:pPr marL="0" indent="0" algn="ctr">
                        <a:buFont typeface="Arial" pitchFamily="34" charset="0"/>
                        <a:buNone/>
                      </a:pPr>
                      <a:r>
                        <a:rPr lang="en-IN" sz="2200" kern="1200" dirty="0">
                          <a:solidFill>
                            <a:schemeClr val="dk1"/>
                          </a:solidFill>
                          <a:latin typeface="+mn-lt"/>
                          <a:ea typeface="+mn-ea"/>
                          <a:cs typeface="+mn-cs"/>
                        </a:rPr>
                        <a:t>Security Architecture &amp; Design Security Issues in Hardware</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Examine the  </a:t>
                      </a:r>
                      <a:r>
                        <a:rPr lang="en-IN" sz="2200" kern="1200" dirty="0">
                          <a:solidFill>
                            <a:schemeClr val="dk1"/>
                          </a:solidFill>
                          <a:latin typeface="+mn-lt"/>
                          <a:ea typeface="+mn-ea"/>
                          <a:cs typeface="+mn-cs"/>
                        </a:rPr>
                        <a:t>Security Architecture and Design Security Issues in Hardware</a:t>
                      </a:r>
                      <a:endParaRPr lang="en-US" sz="2200" b="1" dirty="0">
                        <a:solidFill>
                          <a:schemeClr val="tx1"/>
                        </a:solidFill>
                        <a:latin typeface="+mn-lt"/>
                        <a:cs typeface="Times New Roman" pitchFamily="18" charset="0"/>
                      </a:endParaRPr>
                    </a:p>
                  </a:txBody>
                  <a:tcPr marL="46800" marR="0" marT="0" marB="0" anchor="ctr"/>
                </a:tc>
                <a:tc>
                  <a:txBody>
                    <a:bodyPr/>
                    <a:lstStyle/>
                    <a:p>
                      <a:pPr algn="ctr"/>
                      <a:r>
                        <a:rPr lang="en-IN" sz="2200" kern="1200" dirty="0">
                          <a:solidFill>
                            <a:schemeClr val="dk1"/>
                          </a:solidFill>
                          <a:latin typeface="+mn-lt"/>
                          <a:ea typeface="+mn-ea"/>
                          <a:cs typeface="+mn-cs"/>
                        </a:rPr>
                        <a:t>CO3</a:t>
                      </a:r>
                    </a:p>
                  </a:txBody>
                  <a:tcPr anchor="ct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A62CB7-3AF0-403B-939E-DA2CB48F9B28}"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Architecture and Design (CO3)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2133600"/>
            <a:ext cx="8229600" cy="4081482"/>
          </a:xfrm>
        </p:spPr>
        <p:txBody>
          <a:bodyPr>
            <a:noAutofit/>
          </a:bodyPr>
          <a:lstStyle/>
          <a:p>
            <a:pPr algn="just"/>
            <a:r>
              <a:rPr lang="en-US" sz="2200" dirty="0">
                <a:latin typeface="Calibri (Body)"/>
              </a:rPr>
              <a:t>Security Architecture Components- </a:t>
            </a:r>
          </a:p>
          <a:p>
            <a:pPr marL="0" indent="0" algn="just">
              <a:buNone/>
            </a:pPr>
            <a:r>
              <a:rPr lang="en-US" sz="2200" dirty="0">
                <a:latin typeface="Calibri (Body)"/>
              </a:rPr>
              <a:t>                              </a:t>
            </a:r>
            <a:r>
              <a:rPr lang="en-US" sz="2200" dirty="0">
                <a:solidFill>
                  <a:srgbClr val="00B050"/>
                </a:solidFill>
                <a:latin typeface="Calibri (Body)"/>
              </a:rPr>
              <a:t>- Hardware </a:t>
            </a:r>
          </a:p>
          <a:p>
            <a:pPr marL="0" indent="0" algn="just">
              <a:buNone/>
            </a:pPr>
            <a:r>
              <a:rPr lang="en-US" sz="2200" dirty="0">
                <a:solidFill>
                  <a:srgbClr val="00B050"/>
                </a:solidFill>
                <a:latin typeface="Calibri (Body)"/>
              </a:rPr>
              <a:t>                              - Operating System </a:t>
            </a:r>
          </a:p>
          <a:p>
            <a:pPr marL="0" indent="0" algn="just">
              <a:buNone/>
            </a:pPr>
            <a:r>
              <a:rPr lang="en-US" sz="2200" dirty="0">
                <a:solidFill>
                  <a:srgbClr val="00B050"/>
                </a:solidFill>
                <a:latin typeface="Calibri (Body)"/>
              </a:rPr>
              <a:t>                              - Software</a:t>
            </a:r>
          </a:p>
          <a:p>
            <a:pPr algn="just"/>
            <a:endParaRPr lang="en-US" sz="2200" dirty="0">
              <a:latin typeface="Calibri (Body)"/>
            </a:endParaRPr>
          </a:p>
          <a:p>
            <a:pPr lvl="0" algn="just"/>
            <a:endParaRPr lang="en-US" sz="2200" dirty="0">
              <a:latin typeface="Calibri (Body)"/>
            </a:endParaRPr>
          </a:p>
          <a:p>
            <a:pPr algn="just"/>
            <a:endParaRPr lang="en-US" sz="2200" dirty="0">
              <a:latin typeface="Calibri (Body)"/>
            </a:endParaRPr>
          </a:p>
          <a:p>
            <a:pPr>
              <a:spcAft>
                <a:spcPts val="1200"/>
              </a:spcAft>
              <a:buNone/>
            </a:pPr>
            <a:endParaRPr lang="en-US"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 calcmode="lin" valueType="num">
                                      <p:cBhvr additive="base">
                                        <p:cTn id="7"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 calcmode="lin" valueType="num">
                                      <p:cBhvr additive="base">
                                        <p:cTn id="11"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 calcmode="lin" valueType="num">
                                      <p:cBhvr additive="base">
                                        <p:cTn id="15"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8CFD4E-AAE8-4EAE-951C-22CA82578DAB}"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Architecture and Design (CO3)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graphicFrame>
        <p:nvGraphicFramePr>
          <p:cNvPr id="10" name="Diagram 9">
            <a:extLst>
              <a:ext uri="{FF2B5EF4-FFF2-40B4-BE49-F238E27FC236}">
                <a16:creationId xmlns:a16="http://schemas.microsoft.com/office/drawing/2014/main" id="{4E2F357E-8F34-497B-A2B1-37301D71F8C4}"/>
              </a:ext>
            </a:extLst>
          </p:cNvPr>
          <p:cNvGraphicFramePr/>
          <p:nvPr/>
        </p:nvGraphicFramePr>
        <p:xfrm>
          <a:off x="285720" y="520004"/>
          <a:ext cx="8128000" cy="4337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id="{42A88D89-933A-436B-83CC-B6D09ADE06E0}"/>
              </a:ext>
            </a:extLst>
          </p:cNvPr>
          <p:cNvSpPr/>
          <p:nvPr/>
        </p:nvSpPr>
        <p:spPr>
          <a:xfrm>
            <a:off x="0" y="5072074"/>
            <a:ext cx="3048000" cy="769441"/>
          </a:xfrm>
          <a:prstGeom prst="rect">
            <a:avLst/>
          </a:prstGeom>
          <a:ln>
            <a:noFill/>
          </a:ln>
        </p:spPr>
        <p:txBody>
          <a:bodyPr wrap="square">
            <a:spAutoFit/>
          </a:bodyPr>
          <a:lstStyle/>
          <a:p>
            <a:pPr algn="just"/>
            <a:r>
              <a:rPr lang="en-US" sz="2200" dirty="0">
                <a:latin typeface="LiberationSerif"/>
              </a:rPr>
              <a:t>Provides the way to design secure system</a:t>
            </a:r>
            <a:endParaRPr lang="en-US" sz="2200" dirty="0"/>
          </a:p>
        </p:txBody>
      </p:sp>
      <p:sp>
        <p:nvSpPr>
          <p:cNvPr id="12" name="Rectangle 11">
            <a:extLst>
              <a:ext uri="{FF2B5EF4-FFF2-40B4-BE49-F238E27FC236}">
                <a16:creationId xmlns:a16="http://schemas.microsoft.com/office/drawing/2014/main" id="{E7177ECA-888C-415B-93D3-6272DE38B9CC}"/>
              </a:ext>
            </a:extLst>
          </p:cNvPr>
          <p:cNvSpPr/>
          <p:nvPr/>
        </p:nvSpPr>
        <p:spPr>
          <a:xfrm>
            <a:off x="3214678" y="4929198"/>
            <a:ext cx="2968979" cy="1107996"/>
          </a:xfrm>
          <a:prstGeom prst="rect">
            <a:avLst/>
          </a:prstGeom>
          <a:ln>
            <a:noFill/>
          </a:ln>
        </p:spPr>
        <p:txBody>
          <a:bodyPr wrap="square">
            <a:spAutoFit/>
          </a:bodyPr>
          <a:lstStyle/>
          <a:p>
            <a:pPr algn="just"/>
            <a:r>
              <a:rPr lang="en-US" sz="2200" dirty="0">
                <a:latin typeface="Calibri (Body)"/>
              </a:rPr>
              <a:t>Explains the way to maintain the security of this system</a:t>
            </a:r>
          </a:p>
        </p:txBody>
      </p:sp>
      <p:sp>
        <p:nvSpPr>
          <p:cNvPr id="13" name="Rectangle 12">
            <a:extLst>
              <a:ext uri="{FF2B5EF4-FFF2-40B4-BE49-F238E27FC236}">
                <a16:creationId xmlns:a16="http://schemas.microsoft.com/office/drawing/2014/main" id="{2880345B-175C-427E-B4E3-F1590CA149D9}"/>
              </a:ext>
            </a:extLst>
          </p:cNvPr>
          <p:cNvSpPr/>
          <p:nvPr/>
        </p:nvSpPr>
        <p:spPr>
          <a:xfrm>
            <a:off x="6429388" y="4714884"/>
            <a:ext cx="2500330" cy="1107996"/>
          </a:xfrm>
          <a:prstGeom prst="rect">
            <a:avLst/>
          </a:prstGeom>
          <a:ln>
            <a:noFill/>
          </a:ln>
        </p:spPr>
        <p:txBody>
          <a:bodyPr wrap="square">
            <a:spAutoFit/>
          </a:bodyPr>
          <a:lstStyle/>
          <a:p>
            <a:pPr algn="just"/>
            <a:r>
              <a:rPr lang="en-US" sz="2200" dirty="0">
                <a:latin typeface="Calibri (Body)"/>
              </a:rPr>
              <a:t>Describes the level of security of a system.</a:t>
            </a:r>
          </a:p>
        </p:txBody>
      </p:sp>
      <p:pic>
        <p:nvPicPr>
          <p:cNvPr id="14" name="Picture 4"/>
          <p:cNvPicPr>
            <a:picLocks noChangeAspect="1" noChangeArrowheads="1"/>
          </p:cNvPicPr>
          <p:nvPr/>
        </p:nvPicPr>
        <p:blipFill>
          <a:blip r:embed="rId8"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3"/>
            <a:ext cx="8280920" cy="5100243"/>
          </a:xfrm>
        </p:spPr>
        <p:txBody>
          <a:bodyPr>
            <a:noAutofit/>
          </a:bodyPr>
          <a:lstStyle/>
          <a:p>
            <a:pPr marL="0" indent="0" algn="just">
              <a:lnSpc>
                <a:spcPct val="150000"/>
              </a:lnSpc>
              <a:buNone/>
            </a:pPr>
            <a:r>
              <a:rPr lang="en-US" sz="1600" b="1" dirty="0"/>
              <a:t>Introduction:</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Introduction to Information Systems: Types of Information Systems, Development of Information Systems, Need for Information Security, Threats to Information Systems, Information Assurance, Guidelines for Secure Password and WI-FI Security and social media and Windows Security, Security Risk Analysis and Risk Management.</a:t>
            </a:r>
            <a:endParaRPr lang="en-IN" sz="1600" dirty="0">
              <a:latin typeface="Times New Roman" panose="02020603050405020304" pitchFamily="18" charset="0"/>
            </a:endParaRPr>
          </a:p>
          <a:p>
            <a:pPr algn="just"/>
            <a:endParaRPr lang="en-US" sz="1600" dirty="0"/>
          </a:p>
          <a:p>
            <a:pPr marL="0" indent="0" algn="just">
              <a:buNone/>
            </a:pPr>
            <a:r>
              <a:rPr lang="en-US" sz="1600" b="1" dirty="0"/>
              <a:t>Application Layer Security:</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Data Security Considerations-Backups, Archival Storage and Disposal of Data, Security Technology-Firewall, Intrusion Detection, Access Control, Security Threats -Viruses, Worms, Trojan Horse, Bombs, Trapdoors, Spoofs, E-mail Viruses, Macro Viruses, Malicious Software, Network and Denial of Services Attack, Security Threats to E-Commerce: Electronic Payment System, e- Cash, Issues with Credit/Debit Cards.</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AFFE658A-6817-4F5A-BD3E-31E19B6C605D}"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a:extLst>
              <a:ext uri="{FF2B5EF4-FFF2-40B4-BE49-F238E27FC236}">
                <a16:creationId xmlns:a16="http://schemas.microsoft.com/office/drawing/2014/main" id="{833A9A61-441A-4239-97E5-CC8EDEBDC065}"/>
              </a:ext>
            </a:extLst>
          </p:cNvPr>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13917825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A0B771-8D99-48B4-9C5A-0C9E4A22A0B9}"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Concepts for Secure System Design</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142984"/>
            <a:ext cx="8229600" cy="5072098"/>
          </a:xfrm>
        </p:spPr>
        <p:txBody>
          <a:bodyPr>
            <a:noAutofit/>
          </a:bodyPr>
          <a:lstStyle/>
          <a:p>
            <a:pPr marL="0" indent="0">
              <a:lnSpc>
                <a:spcPct val="150000"/>
              </a:lnSpc>
              <a:buNone/>
            </a:pPr>
            <a:r>
              <a:rPr lang="en-US" sz="2000" b="1" dirty="0">
                <a:latin typeface="Calibri (Body)"/>
              </a:rPr>
              <a:t>1- Layering: </a:t>
            </a:r>
          </a:p>
          <a:p>
            <a:pPr algn="just"/>
            <a:r>
              <a:rPr lang="en-US" sz="2000" dirty="0">
                <a:latin typeface="Calibri (Body)"/>
              </a:rPr>
              <a:t>Layering is a concept that arranges hardware, drivers for kernel  and devices, operating system, and applications in a sequential order.</a:t>
            </a:r>
          </a:p>
          <a:p>
            <a:pPr algn="just"/>
            <a:r>
              <a:rPr lang="en-US" sz="2000" dirty="0">
                <a:latin typeface="Calibri (Body)"/>
              </a:rPr>
              <a:t>The layering approach is used to differentiate the hardware from the software into different tiers.</a:t>
            </a:r>
          </a:p>
          <a:p>
            <a:pPr>
              <a:spcAft>
                <a:spcPts val="1200"/>
              </a:spcAft>
            </a:pPr>
            <a:r>
              <a:rPr lang="en-IN" sz="2000" dirty="0">
                <a:latin typeface="Calibri (Body)"/>
              </a:rPr>
              <a:t>A generic list of security architecture layers is as follows</a:t>
            </a:r>
          </a:p>
          <a:p>
            <a:pPr>
              <a:spcAft>
                <a:spcPts val="1200"/>
              </a:spcAft>
              <a:buNone/>
            </a:pPr>
            <a:r>
              <a:rPr lang="en-IN" sz="2000" dirty="0">
                <a:latin typeface="Calibri (Body)"/>
              </a:rPr>
              <a:t>		1. Hardware (bottom layer)</a:t>
            </a:r>
          </a:p>
          <a:p>
            <a:pPr>
              <a:spcAft>
                <a:spcPts val="1200"/>
              </a:spcAft>
              <a:buNone/>
            </a:pPr>
            <a:r>
              <a:rPr lang="en-IN" sz="2000" dirty="0">
                <a:latin typeface="Calibri (Body)"/>
              </a:rPr>
              <a:t>		2. Kernel (a part of OS) and device drivers</a:t>
            </a:r>
          </a:p>
          <a:p>
            <a:pPr>
              <a:spcAft>
                <a:spcPts val="1200"/>
              </a:spcAft>
              <a:buNone/>
            </a:pPr>
            <a:r>
              <a:rPr lang="en-IN" sz="2000" dirty="0">
                <a:latin typeface="Calibri (Body)"/>
              </a:rPr>
              <a:t>		3. Operating System</a:t>
            </a:r>
          </a:p>
          <a:p>
            <a:pPr>
              <a:spcAft>
                <a:spcPts val="1200"/>
              </a:spcAft>
              <a:buNone/>
            </a:pPr>
            <a:r>
              <a:rPr lang="en-IN" sz="2000" dirty="0">
                <a:latin typeface="Calibri (Body)"/>
              </a:rPr>
              <a:t>		4. Application software (Top Layer)</a:t>
            </a:r>
            <a:endParaRPr lang="en-US" sz="20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 calcmode="lin" valueType="num">
                                      <p:cBhvr additive="base">
                                        <p:cTn id="7"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 calcmode="lin" valueType="num">
                                      <p:cBhvr additive="base">
                                        <p:cTn id="11"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 calcmode="lin" valueType="num">
                                      <p:cBhvr additive="base">
                                        <p:cTn id="17"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anim calcmode="lin" valueType="num">
                                      <p:cBhvr additive="base">
                                        <p:cTn id="21"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 calcmode="lin" valueType="num">
                                      <p:cBhvr additive="base">
                                        <p:cTn id="25"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xEl>
                                              <p:pRg st="6" end="6"/>
                                            </p:txEl>
                                          </p:spTgt>
                                        </p:tgtEl>
                                        <p:attrNameLst>
                                          <p:attrName>style.visibility</p:attrName>
                                        </p:attrNameLst>
                                      </p:cBhvr>
                                      <p:to>
                                        <p:strVal val="visible"/>
                                      </p:to>
                                    </p:set>
                                    <p:anim calcmode="lin" valueType="num">
                                      <p:cBhvr additive="base">
                                        <p:cTn id="29"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xEl>
                                              <p:pRg st="7" end="7"/>
                                            </p:txEl>
                                          </p:spTgt>
                                        </p:tgtEl>
                                        <p:attrNameLst>
                                          <p:attrName>style.visibility</p:attrName>
                                        </p:attrNameLst>
                                      </p:cBhvr>
                                      <p:to>
                                        <p:strVal val="visible"/>
                                      </p:to>
                                    </p:set>
                                    <p:anim calcmode="lin" valueType="num">
                                      <p:cBhvr additive="base">
                                        <p:cTn id="33"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5606F5-54CD-4AB7-A1D9-3E3B371E30A7}"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Concepts for Secure System Design</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142984"/>
            <a:ext cx="8229600" cy="5072098"/>
          </a:xfrm>
        </p:spPr>
        <p:txBody>
          <a:bodyPr>
            <a:noAutofit/>
          </a:bodyPr>
          <a:lstStyle/>
          <a:p>
            <a:pPr marL="0" indent="0">
              <a:lnSpc>
                <a:spcPct val="150000"/>
              </a:lnSpc>
              <a:buNone/>
            </a:pPr>
            <a:r>
              <a:rPr lang="en-US" sz="2200" b="1" dirty="0">
                <a:latin typeface="Calibri (Body)"/>
              </a:rPr>
              <a:t>2-Abstraction : </a:t>
            </a:r>
          </a:p>
          <a:p>
            <a:pPr algn="just"/>
            <a:r>
              <a:rPr lang="en-US" sz="2200" dirty="0">
                <a:latin typeface="Calibri (Body)"/>
              </a:rPr>
              <a:t>The purpose of abstraction is to hide unnecessary details from users.</a:t>
            </a:r>
          </a:p>
          <a:p>
            <a:pPr algn="just"/>
            <a:r>
              <a:rPr lang="en-US" sz="2200" dirty="0">
                <a:latin typeface="Calibri (Body)"/>
              </a:rPr>
              <a:t>We will only increase the risk of threats if we increase the complexity of the system.</a:t>
            </a:r>
          </a:p>
          <a:p>
            <a:pPr algn="just">
              <a:spcAft>
                <a:spcPts val="2400"/>
              </a:spcAft>
            </a:pPr>
            <a:r>
              <a:rPr lang="en-IN" sz="2200" dirty="0">
                <a:latin typeface="Calibri (Body)"/>
              </a:rPr>
              <a:t>Abstraction provides a way to manage that complexity.</a:t>
            </a:r>
            <a:endParaRPr lang="en-US" sz="2200" dirty="0">
              <a:latin typeface="Calibri (Body)"/>
            </a:endParaRPr>
          </a:p>
          <a:p>
            <a:pPr algn="just">
              <a:spcAft>
                <a:spcPts val="1200"/>
              </a:spcAft>
              <a:buNone/>
            </a:pPr>
            <a:r>
              <a:rPr lang="en-IN" sz="2200" dirty="0">
                <a:latin typeface="Calibri (Body)"/>
              </a:rPr>
              <a:t> – </a:t>
            </a:r>
            <a:r>
              <a:rPr lang="en-IN" sz="2200" dirty="0">
                <a:solidFill>
                  <a:srgbClr val="FF5050"/>
                </a:solidFill>
                <a:latin typeface="Calibri (Body)"/>
              </a:rPr>
              <a:t>For example </a:t>
            </a:r>
            <a:r>
              <a:rPr lang="en-IN" sz="2200" dirty="0">
                <a:latin typeface="Calibri (Body)"/>
              </a:rPr>
              <a:t>,while music is being played from a file through the speaker of the computer system. The user is only concerned with playing of music just with click without knowing the internal working of music player.</a:t>
            </a:r>
            <a:endParaRPr lang="en-US"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anim calcmode="lin" valueType="num">
                                      <p:cBhvr additive="base">
                                        <p:cTn id="1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anim calcmode="lin" valueType="num">
                                      <p:cBhvr additive="base">
                                        <p:cTn id="15"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anim calcmode="lin" valueType="num">
                                      <p:cBhvr additive="base">
                                        <p:cTn id="19"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386F14-9449-4AD8-84D1-2151080CF8D4}"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Concepts for Secure System Design</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142984"/>
            <a:ext cx="8229600" cy="5072098"/>
          </a:xfrm>
        </p:spPr>
        <p:txBody>
          <a:bodyPr>
            <a:noAutofit/>
          </a:bodyPr>
          <a:lstStyle/>
          <a:p>
            <a:pPr marL="0" indent="0">
              <a:lnSpc>
                <a:spcPct val="150000"/>
              </a:lnSpc>
              <a:buNone/>
            </a:pPr>
            <a:r>
              <a:rPr lang="en-IN" sz="2200" b="1" dirty="0">
                <a:latin typeface="Calibri (Body)"/>
              </a:rPr>
              <a:t>3-Security Domain :</a:t>
            </a:r>
          </a:p>
          <a:p>
            <a:pPr marL="0" indent="0" algn="just">
              <a:spcAft>
                <a:spcPts val="1200"/>
              </a:spcAft>
              <a:buNone/>
            </a:pPr>
            <a:r>
              <a:rPr lang="en-IN" sz="2200" dirty="0">
                <a:latin typeface="Calibri (Body)"/>
              </a:rPr>
              <a:t>A security domain is the list of objects a subject is allowed to access.</a:t>
            </a:r>
          </a:p>
          <a:p>
            <a:pPr marL="342000" indent="-342000" algn="just">
              <a:spcAft>
                <a:spcPts val="1200"/>
              </a:spcAft>
            </a:pPr>
            <a:r>
              <a:rPr lang="en-IN" sz="2200" dirty="0">
                <a:latin typeface="Calibri (Body)"/>
              </a:rPr>
              <a:t>With respect to kernels, two domains are user mode and kernel  mode.</a:t>
            </a:r>
          </a:p>
          <a:p>
            <a:pPr marL="0" indent="0" algn="just">
              <a:spcAft>
                <a:spcPts val="1200"/>
              </a:spcAft>
              <a:buNone/>
            </a:pPr>
            <a:r>
              <a:rPr lang="en-IN" sz="2200" dirty="0">
                <a:solidFill>
                  <a:srgbClr val="FF5050"/>
                </a:solidFill>
                <a:latin typeface="Calibri (Body)"/>
              </a:rPr>
              <a:t>Kernel mode </a:t>
            </a:r>
            <a:r>
              <a:rPr lang="en-IN" sz="2200" dirty="0">
                <a:latin typeface="Calibri (Body)"/>
              </a:rPr>
              <a:t>(also known as supervisor mode) is where the kernel lives, allowing low-level access to memory, CPU, disk, etc. It is the most trusted and powerful part of the system.</a:t>
            </a:r>
          </a:p>
          <a:p>
            <a:pPr marL="0" indent="0" algn="just">
              <a:buNone/>
            </a:pPr>
            <a:r>
              <a:rPr lang="en-IN" sz="2200" dirty="0">
                <a:solidFill>
                  <a:srgbClr val="FF5050"/>
                </a:solidFill>
                <a:latin typeface="Calibri (Body)"/>
              </a:rPr>
              <a:t>User mode </a:t>
            </a:r>
            <a:r>
              <a:rPr lang="en-IN" sz="2200" dirty="0">
                <a:latin typeface="Calibri (Body)"/>
              </a:rPr>
              <a:t>is where user accounts and their processes live. The two domains are separated: an error or security lapse in user mode should not affect the kernel.</a:t>
            </a:r>
            <a:endParaRPr lang="en-US"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3" end="3"/>
                                            </p:txEl>
                                          </p:spTgt>
                                        </p:tgtEl>
                                        <p:attrNameLst>
                                          <p:attrName>style.visibility</p:attrName>
                                        </p:attrNameLst>
                                      </p:cBhvr>
                                      <p:to>
                                        <p:strVal val="visible"/>
                                      </p:to>
                                    </p:set>
                                    <p:anim calcmode="lin" valueType="num">
                                      <p:cBhvr additive="base">
                                        <p:cTn id="7"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4" end="4"/>
                                            </p:txEl>
                                          </p:spTgt>
                                        </p:tgtEl>
                                        <p:attrNameLst>
                                          <p:attrName>style.visibility</p:attrName>
                                        </p:attrNameLst>
                                      </p:cBhvr>
                                      <p:to>
                                        <p:strVal val="visible"/>
                                      </p:to>
                                    </p:set>
                                    <p:anim calcmode="lin" valueType="num">
                                      <p:cBhvr additive="base">
                                        <p:cTn id="13"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644D2A-5BC0-4428-A5FE-429AC38319B7}"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Concepts for Secure System Design</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0" indent="0">
              <a:lnSpc>
                <a:spcPct val="150000"/>
              </a:lnSpc>
              <a:buNone/>
            </a:pPr>
            <a:r>
              <a:rPr lang="en-IN" sz="2200" b="1" dirty="0">
                <a:latin typeface="Calibri (Body)"/>
              </a:rPr>
              <a:t>4-The Ring Model:</a:t>
            </a:r>
          </a:p>
          <a:p>
            <a:pPr marL="342000" indent="-342000" algn="just">
              <a:spcAft>
                <a:spcPts val="600"/>
              </a:spcAft>
            </a:pPr>
            <a:r>
              <a:rPr lang="en-IN" sz="2200" dirty="0">
                <a:latin typeface="Calibri (Body)"/>
              </a:rPr>
              <a:t>The ring model is a form of CPU hardware layering that separates and protects domains (such as kernel mode and user mode) from each other.</a:t>
            </a:r>
          </a:p>
          <a:p>
            <a:pPr marL="342000" indent="-342000" algn="just">
              <a:spcAft>
                <a:spcPts val="600"/>
              </a:spcAft>
            </a:pPr>
            <a:r>
              <a:rPr lang="en-IN" sz="2200" dirty="0">
                <a:latin typeface="Calibri (Body)"/>
              </a:rPr>
              <a:t>Many CPUs, such as the Intel 86 family, have four rings, ranging from ring 0 (kernel) to ring 3.</a:t>
            </a:r>
          </a:p>
          <a:p>
            <a:pPr marL="342000" indent="-342000" algn="just">
              <a:spcAft>
                <a:spcPts val="600"/>
              </a:spcAft>
              <a:buNone/>
            </a:pPr>
            <a:r>
              <a:rPr lang="en-IN" sz="2200" dirty="0">
                <a:latin typeface="Calibri (Body)"/>
              </a:rPr>
              <a:t>The rings are (theoretically) used as follows:</a:t>
            </a:r>
          </a:p>
          <a:p>
            <a:pPr marL="342000" indent="-342000" algn="just">
              <a:spcAft>
                <a:spcPts val="600"/>
              </a:spcAft>
              <a:buNone/>
            </a:pPr>
            <a:r>
              <a:rPr lang="en-IN" sz="2200" dirty="0">
                <a:solidFill>
                  <a:srgbClr val="FF0000"/>
                </a:solidFill>
                <a:latin typeface="Calibri (Body)"/>
              </a:rPr>
              <a:t>Ring 0: Kernel</a:t>
            </a:r>
          </a:p>
          <a:p>
            <a:pPr marL="342000" indent="-342000" algn="just">
              <a:spcAft>
                <a:spcPts val="600"/>
              </a:spcAft>
              <a:buNone/>
            </a:pPr>
            <a:r>
              <a:rPr lang="en-IN" sz="2200" dirty="0">
                <a:solidFill>
                  <a:srgbClr val="FF0000"/>
                </a:solidFill>
                <a:latin typeface="Calibri (Body)"/>
              </a:rPr>
              <a:t>Ring 1: Other OS components that do not fit into ring 0</a:t>
            </a:r>
          </a:p>
          <a:p>
            <a:pPr marL="342000" indent="-342000" algn="just">
              <a:spcAft>
                <a:spcPts val="600"/>
              </a:spcAft>
              <a:buNone/>
            </a:pPr>
            <a:r>
              <a:rPr lang="en-IN" sz="2200" dirty="0">
                <a:solidFill>
                  <a:srgbClr val="FF0000"/>
                </a:solidFill>
                <a:latin typeface="Calibri (Body)"/>
              </a:rPr>
              <a:t>Ring 2: Device drivers</a:t>
            </a:r>
          </a:p>
          <a:p>
            <a:pPr marL="342000" indent="-342000" algn="just">
              <a:spcAft>
                <a:spcPts val="600"/>
              </a:spcAft>
              <a:buNone/>
            </a:pPr>
            <a:r>
              <a:rPr lang="en-IN" sz="2200" dirty="0">
                <a:solidFill>
                  <a:srgbClr val="FF0000"/>
                </a:solidFill>
                <a:latin typeface="Calibri (Body)"/>
              </a:rPr>
              <a:t>Ring 3: User applications</a:t>
            </a:r>
            <a:endParaRPr lang="en-US" sz="2200" dirty="0">
              <a:solidFill>
                <a:srgbClr val="FF0000"/>
              </a:solidFill>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3" end="3"/>
                                            </p:txEl>
                                          </p:spTgt>
                                        </p:tgtEl>
                                        <p:attrNameLst>
                                          <p:attrName>style.visibility</p:attrName>
                                        </p:attrNameLst>
                                      </p:cBhvr>
                                      <p:to>
                                        <p:strVal val="visible"/>
                                      </p:to>
                                    </p:set>
                                    <p:anim calcmode="lin" valueType="num">
                                      <p:cBhvr additive="base">
                                        <p:cTn id="7"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4" end="4"/>
                                            </p:txEl>
                                          </p:spTgt>
                                        </p:tgtEl>
                                        <p:attrNameLst>
                                          <p:attrName>style.visibility</p:attrName>
                                        </p:attrNameLst>
                                      </p:cBhvr>
                                      <p:to>
                                        <p:strVal val="visible"/>
                                      </p:to>
                                    </p:set>
                                    <p:anim calcmode="lin" valueType="num">
                                      <p:cBhvr additive="base">
                                        <p:cTn id="11"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5" end="5"/>
                                            </p:txEl>
                                          </p:spTgt>
                                        </p:tgtEl>
                                        <p:attrNameLst>
                                          <p:attrName>style.visibility</p:attrName>
                                        </p:attrNameLst>
                                      </p:cBhvr>
                                      <p:to>
                                        <p:strVal val="visible"/>
                                      </p:to>
                                    </p:set>
                                    <p:anim calcmode="lin" valueType="num">
                                      <p:cBhvr additive="base">
                                        <p:cTn id="15"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xEl>
                                              <p:pRg st="6" end="6"/>
                                            </p:txEl>
                                          </p:spTgt>
                                        </p:tgtEl>
                                        <p:attrNameLst>
                                          <p:attrName>style.visibility</p:attrName>
                                        </p:attrNameLst>
                                      </p:cBhvr>
                                      <p:to>
                                        <p:strVal val="visible"/>
                                      </p:to>
                                    </p:set>
                                    <p:anim calcmode="lin" valueType="num">
                                      <p:cBhvr additive="base">
                                        <p:cTn id="19"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
                                            <p:txEl>
                                              <p:pRg st="7" end="7"/>
                                            </p:txEl>
                                          </p:spTgt>
                                        </p:tgtEl>
                                        <p:attrNameLst>
                                          <p:attrName>style.visibility</p:attrName>
                                        </p:attrNameLst>
                                      </p:cBhvr>
                                      <p:to>
                                        <p:strVal val="visible"/>
                                      </p:to>
                                    </p:set>
                                    <p:anim calcmode="lin" valueType="num">
                                      <p:cBhvr additive="base">
                                        <p:cTn id="23"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0E7A2F-BDBE-4999-87FC-D6B40A9B9836}"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Concepts for Secure System Design</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600200"/>
            <a:ext cx="8229600" cy="4614882"/>
          </a:xfrm>
        </p:spPr>
        <p:txBody>
          <a:bodyPr>
            <a:noAutofit/>
          </a:bodyPr>
          <a:lstStyle/>
          <a:p>
            <a:pPr marL="0" indent="0">
              <a:lnSpc>
                <a:spcPct val="150000"/>
              </a:lnSpc>
              <a:buNone/>
            </a:pPr>
            <a:r>
              <a:rPr lang="en-IN" sz="2200" b="1" dirty="0">
                <a:latin typeface="Calibri (Body)"/>
              </a:rPr>
              <a:t>5- Open and Closed Systems:</a:t>
            </a:r>
          </a:p>
          <a:p>
            <a:pPr marL="342000" indent="-342000" algn="just"/>
            <a:r>
              <a:rPr lang="en-IN" sz="2200" dirty="0">
                <a:latin typeface="Calibri (Body)"/>
              </a:rPr>
              <a:t>An </a:t>
            </a:r>
            <a:r>
              <a:rPr lang="en-IN" sz="2200" dirty="0">
                <a:solidFill>
                  <a:srgbClr val="FF5050"/>
                </a:solidFill>
                <a:latin typeface="Calibri (Body)"/>
              </a:rPr>
              <a:t>open system </a:t>
            </a:r>
            <a:r>
              <a:rPr lang="en-IN" sz="2200" dirty="0">
                <a:latin typeface="Calibri (Body)"/>
              </a:rPr>
              <a:t>uses open hardware and standards, using</a:t>
            </a:r>
          </a:p>
          <a:p>
            <a:pPr marL="342000" indent="-342000" algn="just">
              <a:buNone/>
            </a:pPr>
            <a:r>
              <a:rPr lang="en-IN" sz="2200" dirty="0">
                <a:latin typeface="Calibri (Body)"/>
              </a:rPr>
              <a:t>     standard components from a variety of vendors.</a:t>
            </a:r>
          </a:p>
          <a:p>
            <a:pPr marL="742050" lvl="1" indent="-342000" algn="just"/>
            <a:r>
              <a:rPr lang="en-IN" sz="2200" dirty="0">
                <a:latin typeface="Calibri (Body)"/>
              </a:rPr>
              <a:t>Ex - Assembled Desktop computer</a:t>
            </a:r>
          </a:p>
          <a:p>
            <a:pPr marL="342000" indent="-342000" algn="just"/>
            <a:r>
              <a:rPr lang="en-IN" sz="2200" dirty="0">
                <a:solidFill>
                  <a:srgbClr val="FF5050"/>
                </a:solidFill>
                <a:latin typeface="Calibri (Body)"/>
              </a:rPr>
              <a:t>Close systems- </a:t>
            </a:r>
            <a:r>
              <a:rPr lang="en-IN" sz="2200" dirty="0">
                <a:latin typeface="Calibri (Body)"/>
              </a:rPr>
              <a:t>only use proprietary hardware or software from specific vendor.</a:t>
            </a:r>
          </a:p>
          <a:p>
            <a:pPr marL="0" indent="0" algn="just">
              <a:lnSpc>
                <a:spcPct val="150000"/>
              </a:lnSpc>
              <a:buNone/>
            </a:pPr>
            <a:r>
              <a:rPr lang="en-IN" sz="2200" dirty="0">
                <a:latin typeface="Calibri (Body)"/>
              </a:rPr>
              <a:t>	– Ex- Branded Desktop (HP)</a:t>
            </a:r>
            <a:endParaRPr lang="en-US"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 calcmode="lin" valueType="num">
                                      <p:cBhvr additive="base">
                                        <p:cTn id="7"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 calcmode="lin" valueType="num">
                                      <p:cBhvr additive="base">
                                        <p:cTn id="11"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 calcmode="lin" valueType="num">
                                      <p:cBhvr additive="base">
                                        <p:cTn id="15"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anim calcmode="lin" valueType="num">
                                      <p:cBhvr additive="base">
                                        <p:cTn id="21"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 calcmode="lin" valueType="num">
                                      <p:cBhvr additive="base">
                                        <p:cTn id="25"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2F6087-476E-4F0D-B33E-D8F617B3E57A}"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latin typeface="Calibri (Body)"/>
              </a:rPr>
              <a:t>Kernel</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080161"/>
            <a:ext cx="8229600" cy="5134921"/>
          </a:xfrm>
        </p:spPr>
        <p:txBody>
          <a:bodyPr>
            <a:noAutofit/>
          </a:bodyPr>
          <a:lstStyle/>
          <a:p>
            <a:pPr marL="0" indent="0">
              <a:lnSpc>
                <a:spcPct val="150000"/>
              </a:lnSpc>
              <a:buNone/>
            </a:pPr>
            <a:r>
              <a:rPr lang="en-US" sz="2000" dirty="0">
                <a:latin typeface="Calibri (Body)"/>
              </a:rPr>
              <a:t>Kernel is central component of an operating system that manages operations of computer and hardware. It basically manages operations of memory and CPU time. It is core component of an operating system. Kernel acts as a bridge between applications and data processing performed at hardware level using inter-process communication and system calls. </a:t>
            </a:r>
          </a:p>
          <a:p>
            <a:pPr marL="0" indent="0">
              <a:lnSpc>
                <a:spcPct val="150000"/>
              </a:lnSpc>
              <a:buNone/>
            </a:pPr>
            <a:endParaRPr lang="en-US"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68F8BA3E-3BE3-1889-9F3D-2AF0D9C943D8}"/>
              </a:ext>
            </a:extLst>
          </p:cNvPr>
          <p:cNvPicPr>
            <a:picLocks noChangeAspect="1"/>
          </p:cNvPicPr>
          <p:nvPr/>
        </p:nvPicPr>
        <p:blipFill>
          <a:blip r:embed="rId4" cstate="print"/>
          <a:stretch>
            <a:fillRect/>
          </a:stretch>
        </p:blipFill>
        <p:spPr>
          <a:xfrm>
            <a:off x="2760179" y="3575074"/>
            <a:ext cx="3423557" cy="2710642"/>
          </a:xfrm>
          <a:prstGeom prst="rect">
            <a:avLst/>
          </a:prstGeom>
        </p:spPr>
      </p:pic>
    </p:spTree>
    <p:extLst>
      <p:ext uri="{BB962C8B-B14F-4D97-AF65-F5344CB8AC3E}">
        <p14:creationId xmlns:p14="http://schemas.microsoft.com/office/powerpoint/2010/main" val="414560362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EBD1A-22DB-F85E-3E3C-E4D89AD8F913}"/>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DF5A00B4-D796-1C1A-56E2-D16948DF66FE}"/>
              </a:ext>
            </a:extLst>
          </p:cNvPr>
          <p:cNvSpPr>
            <a:spLocks noGrp="1"/>
          </p:cNvSpPr>
          <p:nvPr>
            <p:ph type="dt" sz="half" idx="10"/>
          </p:nvPr>
        </p:nvSpPr>
        <p:spPr/>
        <p:txBody>
          <a:bodyPr/>
          <a:lstStyle/>
          <a:p>
            <a:fld id="{F887F765-D068-4D46-8029-34F91FAA1703}" type="datetime1">
              <a:rPr lang="en-US" smtClean="0"/>
              <a:pPr/>
              <a:t>6/14/2024</a:t>
            </a:fld>
            <a:endParaRPr lang="en-US"/>
          </a:p>
        </p:txBody>
      </p:sp>
      <p:sp>
        <p:nvSpPr>
          <p:cNvPr id="6" name="Slide Number Placeholder 5">
            <a:extLst>
              <a:ext uri="{FF2B5EF4-FFF2-40B4-BE49-F238E27FC236}">
                <a16:creationId xmlns:a16="http://schemas.microsoft.com/office/drawing/2014/main" id="{EE432B58-1E68-4546-F13A-6CC9195757E8}"/>
              </a:ext>
            </a:extLst>
          </p:cNvPr>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a:extLst>
              <a:ext uri="{FF2B5EF4-FFF2-40B4-BE49-F238E27FC236}">
                <a16:creationId xmlns:a16="http://schemas.microsoft.com/office/drawing/2014/main" id="{5CA9F131-9EA7-996D-FCAB-48E2B93589D2}"/>
              </a:ext>
            </a:extLst>
          </p:cNvPr>
          <p:cNvSpPr txBox="1">
            <a:spLocks/>
          </p:cNvSpPr>
          <p:nvPr/>
        </p:nvSpPr>
        <p:spPr>
          <a:xfrm>
            <a:off x="838200" y="83820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latin typeface="Calibri (Body)"/>
              </a:rPr>
              <a:t>Types of Kernel</a:t>
            </a:r>
          </a:p>
        </p:txBody>
      </p:sp>
      <p:pic>
        <p:nvPicPr>
          <p:cNvPr id="8" name="Picture 2" descr="E:\NIET\Project\xLogo11.png.pagespeed.ic.pydHLuCQEZ.png">
            <a:extLst>
              <a:ext uri="{FF2B5EF4-FFF2-40B4-BE49-F238E27FC236}">
                <a16:creationId xmlns:a16="http://schemas.microsoft.com/office/drawing/2014/main" id="{E4ABFB5C-1D52-3EA0-071E-C2012CD3C5B7}"/>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a:extLst>
              <a:ext uri="{FF2B5EF4-FFF2-40B4-BE49-F238E27FC236}">
                <a16:creationId xmlns:a16="http://schemas.microsoft.com/office/drawing/2014/main" id="{DE2F5262-84A1-73CA-1743-7F098B347C9B}"/>
              </a:ext>
            </a:extLst>
          </p:cNvPr>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a:extLst>
              <a:ext uri="{FF2B5EF4-FFF2-40B4-BE49-F238E27FC236}">
                <a16:creationId xmlns:a16="http://schemas.microsoft.com/office/drawing/2014/main" id="{FB12BCAA-60AE-9CB7-9382-D7763CFA67D5}"/>
              </a:ext>
            </a:extLst>
          </p:cNvPr>
          <p:cNvSpPr>
            <a:spLocks noGrp="1"/>
          </p:cNvSpPr>
          <p:nvPr>
            <p:ph idx="1"/>
          </p:nvPr>
        </p:nvSpPr>
        <p:spPr>
          <a:xfrm>
            <a:off x="357158" y="1600200"/>
            <a:ext cx="8229600" cy="4614882"/>
          </a:xfrm>
        </p:spPr>
        <p:txBody>
          <a:bodyPr>
            <a:noAutofit/>
          </a:bodyPr>
          <a:lstStyle/>
          <a:p>
            <a:pPr>
              <a:lnSpc>
                <a:spcPct val="150000"/>
              </a:lnSpc>
            </a:pPr>
            <a:r>
              <a:rPr lang="en-US" dirty="0">
                <a:latin typeface="Calibri (Body)"/>
              </a:rPr>
              <a:t>Monolithic</a:t>
            </a:r>
          </a:p>
          <a:p>
            <a:pPr>
              <a:lnSpc>
                <a:spcPct val="150000"/>
              </a:lnSpc>
            </a:pPr>
            <a:r>
              <a:rPr lang="en-US" dirty="0">
                <a:latin typeface="Calibri (Body)"/>
              </a:rPr>
              <a:t>Microkernel</a:t>
            </a:r>
          </a:p>
          <a:p>
            <a:pPr>
              <a:lnSpc>
                <a:spcPct val="150000"/>
              </a:lnSpc>
            </a:pPr>
            <a:r>
              <a:rPr lang="en-US" dirty="0" err="1">
                <a:latin typeface="Calibri (Body)"/>
              </a:rPr>
              <a:t>Nanokernela</a:t>
            </a:r>
            <a:endParaRPr lang="en-US" dirty="0">
              <a:latin typeface="Calibri (Body)"/>
            </a:endParaRPr>
          </a:p>
          <a:p>
            <a:pPr>
              <a:lnSpc>
                <a:spcPct val="150000"/>
              </a:lnSpc>
            </a:pPr>
            <a:r>
              <a:rPr lang="en-US" dirty="0">
                <a:latin typeface="Calibri (Body)"/>
              </a:rPr>
              <a:t>Hybrid Kernel</a:t>
            </a:r>
          </a:p>
          <a:p>
            <a:pPr>
              <a:lnSpc>
                <a:spcPct val="150000"/>
              </a:lnSpc>
            </a:pPr>
            <a:r>
              <a:rPr lang="en-US" dirty="0">
                <a:latin typeface="Calibri (Body)"/>
              </a:rPr>
              <a:t>Exokernel</a:t>
            </a:r>
          </a:p>
        </p:txBody>
      </p:sp>
      <p:pic>
        <p:nvPicPr>
          <p:cNvPr id="10" name="Picture 4">
            <a:extLst>
              <a:ext uri="{FF2B5EF4-FFF2-40B4-BE49-F238E27FC236}">
                <a16:creationId xmlns:a16="http://schemas.microsoft.com/office/drawing/2014/main" id="{1527BF0A-A7AB-2330-4C95-7F136D85CB2E}"/>
              </a:ext>
            </a:extLst>
          </p:cNvPr>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4950506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09601439-0ADC-40C2-8315-35ACC5A31FD6}"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10" name="Content Placeholder 2"/>
          <p:cNvSpPr txBox="1">
            <a:spLocks/>
          </p:cNvSpPr>
          <p:nvPr/>
        </p:nvSpPr>
        <p:spPr>
          <a:xfrm>
            <a:off x="685800" y="1295400"/>
            <a:ext cx="8229600" cy="45259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dirty="0">
                <a:latin typeface="Calibri (Body)"/>
              </a:rPr>
              <a:t>What does secure architecture design means?</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are </a:t>
            </a:r>
            <a:r>
              <a:rPr lang="en-IN" sz="2200" dirty="0">
                <a:latin typeface="Calibri (Body)"/>
              </a:rPr>
              <a:t>Security Issues with Hardware</a:t>
            </a:r>
            <a:r>
              <a:rPr lang="en-US" sz="2200" dirty="0">
                <a:latin typeface="Calibri (Body)"/>
              </a:rPr>
              <a:t>?</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is security analysis</a:t>
            </a:r>
            <a:r>
              <a:rPr lang="en-IN" sz="2200" dirty="0">
                <a:latin typeface="Calibri (Body)"/>
              </a:rPr>
              <a:t>?</a:t>
            </a:r>
          </a:p>
          <a:p>
            <a:pPr marL="457200" indent="-457200">
              <a:spcBef>
                <a:spcPts val="600"/>
              </a:spcBef>
              <a:spcAft>
                <a:spcPts val="2400"/>
              </a:spcAft>
              <a:buFont typeface="+mj-lt"/>
              <a:buAutoNum type="arabicPeriod"/>
            </a:pPr>
            <a:r>
              <a:rPr lang="en-IN" sz="2200" dirty="0">
                <a:latin typeface="Calibri (Body)"/>
              </a:rPr>
              <a:t>What are the principles for secure system design?</a:t>
            </a:r>
          </a:p>
          <a:p>
            <a:pPr marL="457200" marR="0" lvl="0" indent="-457200" algn="l" defTabSz="914400" rtl="0" eaLnBrk="1" fontAlgn="auto" latinLnBrk="0" hangingPunct="1">
              <a:lnSpc>
                <a:spcPct val="100000"/>
              </a:lnSpc>
              <a:spcBef>
                <a:spcPts val="600"/>
              </a:spcBef>
              <a:spcAft>
                <a:spcPts val="2400"/>
              </a:spcAft>
              <a:buClrTx/>
              <a:buSzTx/>
              <a:buFont typeface="+mj-lt"/>
              <a:buAutoNum type="arabicPeriod"/>
              <a:tabLst/>
              <a:defRPr/>
            </a:pPr>
            <a:endParaRPr kumimoji="0" lang="en-US" sz="2200" b="0" i="0" u="none" strike="noStrike" kern="1200" cap="none" spc="0" normalizeH="0" baseline="0" noProof="0" dirty="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fontScale="92500" lnSpcReduction="20000"/>
          </a:bodyPr>
          <a:lstStyle/>
          <a:p>
            <a:pPr marL="457200" indent="-457200" algn="just">
              <a:buFont typeface="+mj-lt"/>
              <a:buAutoNum type="arabicPeriod"/>
            </a:pPr>
            <a:r>
              <a:rPr lang="en-US" sz="2400" dirty="0">
                <a:latin typeface="Calibri (Body)"/>
              </a:rPr>
              <a:t>What do you mean by Application Security? Name the two protocol use for Email Security and Explain? </a:t>
            </a:r>
          </a:p>
          <a:p>
            <a:pPr marL="457200" indent="-457200" algn="just">
              <a:buFont typeface="+mj-lt"/>
              <a:buAutoNum type="arabicPeriod"/>
            </a:pPr>
            <a:r>
              <a:rPr lang="en-IN" sz="2400" dirty="0">
                <a:latin typeface="Calibri (Body)"/>
              </a:rPr>
              <a:t>Elaborate the term access control? What is include in authorization process for (File, Program, Data rights) and explain the all types of control?</a:t>
            </a:r>
          </a:p>
          <a:p>
            <a:pPr marL="457200" indent="-457200" algn="just">
              <a:buFont typeface="+mj-lt"/>
              <a:buAutoNum type="arabicPeriod"/>
            </a:pPr>
            <a:r>
              <a:rPr lang="en-US" sz="2400" dirty="0">
                <a:latin typeface="Calibri (Body)"/>
              </a:rPr>
              <a:t>Define Vendor challenges and user challenges for application security?</a:t>
            </a:r>
          </a:p>
          <a:p>
            <a:pPr marL="457200" indent="-457200" algn="just">
              <a:buFont typeface="+mj-lt"/>
              <a:buAutoNum type="arabicPeriod"/>
            </a:pPr>
            <a:r>
              <a:rPr lang="en-US" sz="2400" dirty="0">
                <a:latin typeface="Calibri (Body)"/>
              </a:rPr>
              <a:t>Write a short note on data disposal.</a:t>
            </a:r>
          </a:p>
          <a:p>
            <a:pPr marL="457200" indent="-457200" algn="just">
              <a:buFont typeface="+mj-lt"/>
              <a:buAutoNum type="arabicPeriod"/>
            </a:pPr>
            <a:r>
              <a:rPr lang="en-US" sz="2400" dirty="0">
                <a:latin typeface="Calibri (Body)"/>
              </a:rPr>
              <a:t>What do you mean by physical security of IT assets? </a:t>
            </a:r>
          </a:p>
          <a:p>
            <a:pPr marL="457200" indent="-457200" algn="just">
              <a:buFont typeface="+mj-lt"/>
              <a:buAutoNum type="arabicPeriod"/>
            </a:pPr>
            <a:r>
              <a:rPr lang="en-US" sz="2400" dirty="0">
                <a:latin typeface="Calibri (Body)"/>
              </a:rPr>
              <a:t> Explain Information security governance. </a:t>
            </a:r>
          </a:p>
          <a:p>
            <a:pPr marL="457200" indent="-457200" algn="just">
              <a:buFont typeface="+mj-lt"/>
              <a:buAutoNum type="arabicPeriod"/>
            </a:pPr>
            <a:r>
              <a:rPr lang="en-US" sz="2400" dirty="0">
                <a:latin typeface="Calibri (Body)"/>
              </a:rPr>
              <a:t>Write design Security Issues in Hardware, Data Storage   &amp; Downloadable Devices?</a:t>
            </a:r>
          </a:p>
          <a:p>
            <a:pPr marL="457200" indent="-457200" algn="just">
              <a:buFont typeface="+mj-lt"/>
              <a:buAutoNum type="arabicPeriod"/>
            </a:pPr>
            <a:r>
              <a:rPr lang="en-IN" sz="2400" dirty="0">
                <a:latin typeface="Calibri (Body)"/>
              </a:rPr>
              <a:t>What are the different Measures of Backup Security</a:t>
            </a:r>
          </a:p>
          <a:p>
            <a:pPr marL="457200" indent="-457200" algn="just">
              <a:buFont typeface="+mj-lt"/>
              <a:buAutoNum type="arabicPeriod"/>
            </a:pPr>
            <a:r>
              <a:rPr lang="en-US" sz="2400" dirty="0">
                <a:latin typeface="Calibri (Body)"/>
              </a:rPr>
              <a:t>What are the different types of Biometric? </a:t>
            </a:r>
          </a:p>
          <a:p>
            <a:pPr marL="457200" indent="-457200" algn="just">
              <a:buFont typeface="+mj-lt"/>
              <a:buAutoNum type="arabicPeriod"/>
            </a:pPr>
            <a:r>
              <a:rPr lang="en-US" sz="2400" dirty="0">
                <a:latin typeface="Calibri (Body)"/>
              </a:rPr>
              <a:t>Explain the </a:t>
            </a:r>
            <a:r>
              <a:rPr lang="en-IN" sz="2400" dirty="0">
                <a:latin typeface="Calibri (Body)"/>
              </a:rPr>
              <a:t>Principles for Secure System Design</a:t>
            </a:r>
            <a:endParaRPr lang="en-US" sz="2400" dirty="0">
              <a:latin typeface="Calibri (Body)"/>
            </a:endParaRPr>
          </a:p>
          <a:p>
            <a:pPr marL="457200" indent="-457200" algn="just">
              <a:buFont typeface="+mj-lt"/>
              <a:buAutoNum type="arabicPeriod"/>
            </a:pPr>
            <a:endParaRPr lang="en-IN" sz="2400" dirty="0">
              <a:latin typeface="Calibri (Body)"/>
            </a:endParaRPr>
          </a:p>
          <a:p>
            <a:pPr algn="just"/>
            <a:endParaRPr lang="en-US" sz="2400" dirty="0">
              <a:latin typeface="Calibri (Body)"/>
            </a:endParaRPr>
          </a:p>
          <a:p>
            <a:pPr algn="just"/>
            <a:endParaRPr lang="en-US" sz="2400" dirty="0"/>
          </a:p>
          <a:p>
            <a:pPr algn="just"/>
            <a:endParaRPr lang="en-US" sz="2200" dirty="0">
              <a:latin typeface="Calibri (Body)"/>
            </a:endParaRPr>
          </a:p>
        </p:txBody>
      </p:sp>
      <p:sp>
        <p:nvSpPr>
          <p:cNvPr id="4" name="Date Placeholder 3"/>
          <p:cNvSpPr>
            <a:spLocks noGrp="1"/>
          </p:cNvSpPr>
          <p:nvPr>
            <p:ph type="dt" sz="half" idx="10"/>
          </p:nvPr>
        </p:nvSpPr>
        <p:spPr/>
        <p:txBody>
          <a:bodyPr/>
          <a:lstStyle/>
          <a:p>
            <a:fld id="{239D5F86-A067-45C2-ADF7-FCE8E482A6FA}"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dirty="0">
                <a:hlinkClick r:id="rId2"/>
              </a:rPr>
              <a:t>https://youtu.be/cUvMIOdaSBs</a:t>
            </a:r>
            <a:endParaRPr lang="en-US" sz="2200" dirty="0"/>
          </a:p>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A5819F00-AA18-4F07-9392-81D15BDA536F}"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r>
              <a:rPr kumimoji="0" lang="en-US" sz="2400" b="0" i="0" u="none" strike="noStrike" kern="1200" cap="none" spc="0" normalizeH="0" noProof="0" dirty="0">
                <a:ln>
                  <a:noFill/>
                </a:ln>
                <a:solidFill>
                  <a:schemeClr val="dk1"/>
                </a:solidFill>
                <a:effectLst/>
                <a:uLnTx/>
                <a:uFillTx/>
                <a:latin typeface="+mn-lt"/>
                <a:ea typeface="+mn-ea"/>
                <a:cs typeface="+mn-cs"/>
              </a:rPr>
              <a:t> Link</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1"/>
            <a:ext cx="8280920" cy="5028235"/>
          </a:xfrm>
        </p:spPr>
        <p:txBody>
          <a:bodyPr>
            <a:noAutofit/>
          </a:bodyPr>
          <a:lstStyle/>
          <a:p>
            <a:pPr marL="0" indent="0" algn="just">
              <a:buNone/>
            </a:pPr>
            <a:r>
              <a:rPr lang="en-US" sz="1600" b="1" dirty="0">
                <a:latin typeface="Times New Roman" pitchFamily="18" charset="0"/>
                <a:cs typeface="Times New Roman" pitchFamily="18" charset="0"/>
              </a:rPr>
              <a:t>Secure System Development: </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Application Development Security, Architecture &amp; Design, Security Issues in Hardware: Data Storage and Downloadable Devices, Mobile Protection, Security Threats involving in social media, Physical Security of IT Assets, Access Control, CCTV and Intrusion Detection Systems, Backup Security Measures.</a:t>
            </a:r>
          </a:p>
          <a:p>
            <a:pPr marL="0" indent="0" algn="just">
              <a:buNone/>
            </a:pPr>
            <a:r>
              <a:rPr lang="en-US" sz="1600" b="1" dirty="0">
                <a:latin typeface="Times New Roman" pitchFamily="18" charset="0"/>
                <a:cs typeface="Times New Roman" pitchFamily="18" charset="0"/>
              </a:rPr>
              <a:t>Cryptography and Network Security: </a:t>
            </a: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Public key cryptography: RSA Public Key Crypto with implementation in Python, Digital Signature Hash Functions, Public Key Distribution.</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Symmetric key cryptography: DES (Data Encryption Standard), AES (Advanced Encryption Standard), Secure hash algorithm (SHA-1).</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Real World Protocols: Basic Terminologies, VPN, Email Security Certificates, Transport Layer Security, TLS, IP security, DNS Security.</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3C41F436-F555-4B63-909E-F1A77023D2C6}"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64606205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2E3548-9F4C-4D82-A496-DB2C8EAF26AD}"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Security Issues with Hardware (CO3)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142984"/>
            <a:ext cx="8229600" cy="5072098"/>
          </a:xfrm>
        </p:spPr>
        <p:txBody>
          <a:bodyPr>
            <a:noAutofit/>
          </a:bodyPr>
          <a:lstStyle/>
          <a:p>
            <a:pPr algn="just">
              <a:spcAft>
                <a:spcPts val="1800"/>
              </a:spcAft>
            </a:pPr>
            <a:r>
              <a:rPr lang="en-IN" sz="2200" dirty="0">
                <a:latin typeface="Calibri (Body)"/>
              </a:rPr>
              <a:t>Hardware mainly faces security issues related to:</a:t>
            </a:r>
          </a:p>
          <a:p>
            <a:pPr algn="just">
              <a:buNone/>
            </a:pPr>
            <a:r>
              <a:rPr lang="en-IN" sz="2200" dirty="0">
                <a:latin typeface="Calibri (Body)"/>
              </a:rPr>
              <a:t>	-</a:t>
            </a:r>
            <a:r>
              <a:rPr lang="en-IN" sz="2200" dirty="0">
                <a:solidFill>
                  <a:srgbClr val="92D050"/>
                </a:solidFill>
                <a:latin typeface="Calibri (Body)"/>
              </a:rPr>
              <a:t>Stealing</a:t>
            </a:r>
          </a:p>
          <a:p>
            <a:pPr algn="just">
              <a:buNone/>
            </a:pPr>
            <a:r>
              <a:rPr lang="en-IN" sz="2200" dirty="0">
                <a:solidFill>
                  <a:srgbClr val="92D050"/>
                </a:solidFill>
                <a:latin typeface="Calibri (Body)"/>
              </a:rPr>
              <a:t>	-Destruction, </a:t>
            </a:r>
          </a:p>
          <a:p>
            <a:pPr algn="just">
              <a:buNone/>
            </a:pPr>
            <a:r>
              <a:rPr lang="en-IN" sz="2200" dirty="0">
                <a:solidFill>
                  <a:srgbClr val="92D050"/>
                </a:solidFill>
                <a:latin typeface="Calibri (Body)"/>
              </a:rPr>
              <a:t>	-Gaining unauthorized access</a:t>
            </a:r>
          </a:p>
          <a:p>
            <a:pPr algn="just">
              <a:spcAft>
                <a:spcPts val="1800"/>
              </a:spcAft>
              <a:buNone/>
            </a:pPr>
            <a:r>
              <a:rPr lang="en-IN" sz="2200" dirty="0">
                <a:solidFill>
                  <a:srgbClr val="92D050"/>
                </a:solidFill>
                <a:latin typeface="Calibri (Body)"/>
              </a:rPr>
              <a:t>	-Breaching the security code of conduct</a:t>
            </a:r>
            <a:r>
              <a:rPr lang="en-IN" sz="2200" dirty="0">
                <a:latin typeface="Calibri (Body)"/>
              </a:rPr>
              <a:t>.</a:t>
            </a:r>
          </a:p>
          <a:p>
            <a:pPr algn="just">
              <a:spcAft>
                <a:spcPts val="1800"/>
              </a:spcAft>
            </a:pPr>
            <a:r>
              <a:rPr lang="en-IN" sz="2200" dirty="0">
                <a:solidFill>
                  <a:srgbClr val="FF5050"/>
                </a:solidFill>
                <a:latin typeface="Calibri (Body)"/>
              </a:rPr>
              <a:t>Example-</a:t>
            </a:r>
            <a:r>
              <a:rPr lang="en-IN" sz="2200" dirty="0">
                <a:latin typeface="Calibri (Body)"/>
              </a:rPr>
              <a:t> if an organization has given laptops to some of its employees, it can be possible that they are using their laptop for illegitimate activities, which result into threats for the organizations’ data integrity and confidentiality.</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 calcmode="lin" valueType="num">
                                      <p:cBhvr additive="base">
                                        <p:cTn id="7"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260BEE-54AA-4475-8FC3-BB85DEE68C12}"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Ways to Secure Hardware</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142984"/>
            <a:ext cx="8229600" cy="5072098"/>
          </a:xfrm>
        </p:spPr>
        <p:txBody>
          <a:bodyPr>
            <a:noAutofit/>
          </a:bodyPr>
          <a:lstStyle/>
          <a:p>
            <a:pPr algn="just"/>
            <a:r>
              <a:rPr lang="en-US" sz="2000" dirty="0">
                <a:latin typeface="Calibri (Body)"/>
              </a:rPr>
              <a:t>Locks and access control mechanisms-</a:t>
            </a:r>
          </a:p>
          <a:p>
            <a:pPr lvl="1" algn="just"/>
            <a:r>
              <a:rPr lang="en-US" sz="2000" dirty="0">
                <a:latin typeface="Calibri (Body)"/>
              </a:rPr>
              <a:t>Biometric access control, </a:t>
            </a:r>
          </a:p>
          <a:p>
            <a:pPr lvl="1" algn="just"/>
            <a:r>
              <a:rPr lang="en-US" sz="2000" dirty="0">
                <a:latin typeface="Calibri (Body)"/>
              </a:rPr>
              <a:t>Authentication codes/tokens,</a:t>
            </a:r>
          </a:p>
          <a:p>
            <a:pPr lvl="1" algn="just">
              <a:spcAft>
                <a:spcPts val="1800"/>
              </a:spcAft>
            </a:pPr>
            <a:r>
              <a:rPr lang="en-US" sz="2000" dirty="0">
                <a:latin typeface="Calibri (Body)"/>
              </a:rPr>
              <a:t>Radio Frequency Identification (RFID) (Tags &amp; Readers), etc. </a:t>
            </a:r>
          </a:p>
          <a:p>
            <a:pPr algn="just">
              <a:spcAft>
                <a:spcPts val="1800"/>
              </a:spcAft>
            </a:pPr>
            <a:r>
              <a:rPr lang="en-US" sz="2000" dirty="0">
                <a:latin typeface="Calibri (Body)"/>
              </a:rPr>
              <a:t>You also need to apply Local intranet and Virtual Private Networks (VPNs) to provide complete security for your system. </a:t>
            </a:r>
          </a:p>
          <a:p>
            <a:pPr algn="just"/>
            <a:r>
              <a:rPr lang="en-US" sz="2000" dirty="0">
                <a:latin typeface="Calibri (Body)"/>
              </a:rPr>
              <a:t>However, network routers are also subjected to eavesdropping (act of listening private communication) and other kinds of attack that may harm your organization’s internal security.</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4" end="4"/>
                                            </p:txEl>
                                          </p:spTgt>
                                        </p:tgtEl>
                                        <p:attrNameLst>
                                          <p:attrName>style.visibility</p:attrName>
                                        </p:attrNameLst>
                                      </p:cBhvr>
                                      <p:to>
                                        <p:strVal val="visible"/>
                                      </p:to>
                                    </p:set>
                                    <p:anim calcmode="lin" valueType="num">
                                      <p:cBhvr additive="base">
                                        <p:cTn id="7"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5" end="5"/>
                                            </p:txEl>
                                          </p:spTgt>
                                        </p:tgtEl>
                                        <p:attrNameLst>
                                          <p:attrName>style.visibility</p:attrName>
                                        </p:attrNameLst>
                                      </p:cBhvr>
                                      <p:to>
                                        <p:strVal val="visible"/>
                                      </p:to>
                                    </p:set>
                                    <p:anim calcmode="lin" valueType="num">
                                      <p:cBhvr additive="base">
                                        <p:cTn id="13"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63DF33-013C-457C-AFE8-E0A6B3B8110F}"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latin typeface="Calibri (Body)"/>
              </a:rPr>
              <a:t>RFID</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142984"/>
            <a:ext cx="8229600" cy="5072098"/>
          </a:xfrm>
        </p:spPr>
        <p:txBody>
          <a:bodyPr>
            <a:noAutofit/>
          </a:bodyPr>
          <a:lstStyle/>
          <a:p>
            <a:pPr algn="just"/>
            <a:r>
              <a:rPr lang="en-US" sz="2000" dirty="0">
                <a:latin typeface="Calibri (Body)"/>
              </a:rPr>
              <a:t>RFID stands for Radio Frequency Identification.</a:t>
            </a:r>
          </a:p>
          <a:p>
            <a:pPr algn="just"/>
            <a:r>
              <a:rPr lang="en-US" sz="2000" dirty="0">
                <a:latin typeface="Calibri (Body)"/>
              </a:rPr>
              <a:t>RFID belongs to a group of technologies referred to as </a:t>
            </a:r>
            <a:r>
              <a:rPr lang="en-US" sz="2000" b="1" dirty="0">
                <a:latin typeface="Calibri (Body)"/>
              </a:rPr>
              <a:t>Automatic Identification and Data Capture (AIDC)</a:t>
            </a:r>
            <a:r>
              <a:rPr lang="en-US" sz="2000" dirty="0">
                <a:latin typeface="Calibri (Body)"/>
              </a:rPr>
              <a:t>. AIDC methods automatically identify objects, collect data about them, and enter those data directly into computer systems with little or no human intervention.</a:t>
            </a:r>
          </a:p>
          <a:p>
            <a:pPr algn="just"/>
            <a:r>
              <a:rPr lang="en-US" sz="2000" dirty="0">
                <a:latin typeface="Calibri (Body)"/>
              </a:rPr>
              <a:t>Radio Frequency Identification (RFID) refers to a wireless system comprised of two components: </a:t>
            </a:r>
            <a:r>
              <a:rPr lang="en-US" sz="2000" b="1" dirty="0">
                <a:latin typeface="Calibri (Body)"/>
              </a:rPr>
              <a:t>Tags and Readers</a:t>
            </a:r>
            <a:r>
              <a:rPr lang="en-US" sz="2000" dirty="0">
                <a:latin typeface="Calibri (Body)"/>
              </a:rPr>
              <a:t>. The reader is a device that has one or more antennas that emit radio waves and receive signals back from the RFID tag. Tags, which use radio waves to communicate their identity and other information to nearby readers, can be </a:t>
            </a:r>
            <a:r>
              <a:rPr lang="en-US" sz="2000" b="1" dirty="0">
                <a:latin typeface="Calibri (Body)"/>
              </a:rPr>
              <a:t>passive or active</a:t>
            </a:r>
            <a:r>
              <a:rPr lang="en-US" sz="2000" dirty="0">
                <a:latin typeface="Calibri (Body)"/>
              </a:rPr>
              <a:t>. Passive RFID tags are powered by the reader and do not have a battery. Active RFID tags are powered by batteries.</a:t>
            </a:r>
          </a:p>
          <a:p>
            <a:pPr algn="just"/>
            <a:r>
              <a:rPr lang="en-US" sz="2000" dirty="0">
                <a:latin typeface="Calibri (Body)"/>
              </a:rPr>
              <a:t>Example: </a:t>
            </a:r>
            <a:r>
              <a:rPr lang="en-US" sz="2000" dirty="0" err="1">
                <a:latin typeface="Calibri (Body)"/>
              </a:rPr>
              <a:t>Fastag</a:t>
            </a:r>
            <a:endParaRPr lang="en-US" sz="20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15372733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4F8D85F1-1001-46C4-A26D-5B21365D86E9}"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10" name="Content Placeholder 2"/>
          <p:cNvSpPr txBox="1">
            <a:spLocks/>
          </p:cNvSpPr>
          <p:nvPr/>
        </p:nvSpPr>
        <p:spPr>
          <a:xfrm>
            <a:off x="685800" y="1295400"/>
            <a:ext cx="8229600" cy="45259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dirty="0">
                <a:latin typeface="Calibri (Body)"/>
              </a:rPr>
              <a:t>What is hardware security?</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Differentiate breaching and stealing.</a:t>
            </a:r>
            <a:endParaRPr lang="en-IN" sz="2200" dirty="0">
              <a:latin typeface="Calibri (Body)"/>
            </a:endParaRPr>
          </a:p>
          <a:p>
            <a:pPr marL="457200" marR="0" lvl="0" indent="-457200" algn="l" defTabSz="914400" rtl="0" eaLnBrk="1" fontAlgn="auto" latinLnBrk="0" hangingPunct="1">
              <a:lnSpc>
                <a:spcPct val="100000"/>
              </a:lnSpc>
              <a:spcBef>
                <a:spcPts val="600"/>
              </a:spcBef>
              <a:spcAft>
                <a:spcPts val="2400"/>
              </a:spcAft>
              <a:buClrTx/>
              <a:buSzTx/>
              <a:buFont typeface="+mj-lt"/>
              <a:buAutoNum type="arabicPeriod"/>
              <a:tabLst/>
              <a:defRPr/>
            </a:pPr>
            <a:endParaRPr kumimoji="0" lang="en-US" sz="2200" b="0" i="0" u="none" strike="noStrike" kern="1200" cap="none" spc="0" normalizeH="0" baseline="0" noProof="0" dirty="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dirty="0">
                <a:hlinkClick r:id="rId2"/>
              </a:rPr>
              <a:t>https://youtu.be/Ye2H1n2MtIc</a:t>
            </a:r>
            <a:endParaRPr lang="en-US" sz="2200" dirty="0"/>
          </a:p>
          <a:p>
            <a:pPr>
              <a:spcAft>
                <a:spcPts val="1200"/>
              </a:spcAft>
            </a:pPr>
            <a:r>
              <a:rPr lang="en-US" sz="2200" dirty="0">
                <a:hlinkClick r:id="rId3"/>
              </a:rPr>
              <a:t>https://youtu.be/xwgecIX3E4I</a:t>
            </a:r>
            <a:endParaRPr lang="en-US" sz="2200" dirty="0"/>
          </a:p>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6E3F6003-6239-4BD3-B39A-969DBE8D813A}"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r>
              <a:rPr kumimoji="0" lang="en-US" sz="2400" b="0" i="0" u="none" strike="noStrike" kern="1200" cap="none" spc="0" normalizeH="0" noProof="0" dirty="0">
                <a:ln>
                  <a:noFill/>
                </a:ln>
                <a:solidFill>
                  <a:schemeClr val="dk1"/>
                </a:solidFill>
                <a:effectLst/>
                <a:uLnTx/>
                <a:uFillTx/>
                <a:latin typeface="+mn-lt"/>
                <a:ea typeface="+mn-ea"/>
                <a:cs typeface="+mn-cs"/>
              </a:rPr>
              <a:t>  Link</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BC0820B-CCB8-494A-8357-0AD1572A1A85}"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extLst>
              <p:ext uri="{D42A27DB-BD31-4B8C-83A1-F6EECF244321}">
                <p14:modId xmlns:p14="http://schemas.microsoft.com/office/powerpoint/2010/main" val="1000415422"/>
              </p:ext>
            </p:extLst>
          </p:nvPr>
        </p:nvGraphicFramePr>
        <p:xfrm>
          <a:off x="539552" y="1556792"/>
          <a:ext cx="7800528" cy="3600400"/>
        </p:xfrm>
        <a:graphic>
          <a:graphicData uri="http://schemas.openxmlformats.org/drawingml/2006/table">
            <a:tbl>
              <a:tblPr firstRow="1" bandRow="1">
                <a:tableStyleId>{5C22544A-7EE6-4342-B048-85BDC9FD1C3A}</a:tableStyleId>
              </a:tblPr>
              <a:tblGrid>
                <a:gridCol w="2203648">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2167880">
                  <a:extLst>
                    <a:ext uri="{9D8B030D-6E8A-4147-A177-3AD203B41FA5}">
                      <a16:colId xmlns:a16="http://schemas.microsoft.com/office/drawing/2014/main" val="20002"/>
                    </a:ext>
                  </a:extLst>
                </a:gridCol>
              </a:tblGrid>
              <a:tr h="491270">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algn="ctr"/>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3109130">
                <a:tc>
                  <a:txBody>
                    <a:bodyPr/>
                    <a:lstStyle/>
                    <a:p>
                      <a:pPr marL="0" indent="0" algn="l">
                        <a:buFont typeface="Arial" pitchFamily="34" charset="0"/>
                        <a:buNone/>
                      </a:pPr>
                      <a:r>
                        <a:rPr lang="en-IN" sz="2200" kern="1200" dirty="0">
                          <a:solidFill>
                            <a:schemeClr val="dk1"/>
                          </a:solidFill>
                          <a:latin typeface="+mn-lt"/>
                          <a:ea typeface="+mn-ea"/>
                          <a:cs typeface="+mn-cs"/>
                        </a:rPr>
                        <a:t>Data Storage </a:t>
                      </a:r>
                      <a:r>
                        <a:rPr lang="en-IN" sz="2200" b="0" i="0" kern="1200" dirty="0">
                          <a:solidFill>
                            <a:schemeClr val="dk1"/>
                          </a:solidFill>
                          <a:latin typeface="+mn-lt"/>
                          <a:ea typeface="+mn-ea"/>
                          <a:cs typeface="Times New Roman" pitchFamily="18" charset="0"/>
                        </a:rPr>
                        <a:t>and Downloadable Devices</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mn-lt"/>
                          <a:ea typeface="+mn-ea"/>
                          <a:cs typeface="Times New Roman" pitchFamily="18" charset="0"/>
                        </a:rPr>
                        <a:t>Understand the security issues in  data  storage and Downloadable Devices</a:t>
                      </a:r>
                      <a:endParaRPr lang="en-GB" sz="2200" dirty="0">
                        <a:latin typeface="+mn-lt"/>
                        <a:cs typeface="Times New Roman" pitchFamily="18" charset="0"/>
                      </a:endParaRPr>
                    </a:p>
                  </a:txBody>
                  <a:tcPr marL="46800" marR="0" marT="0" marB="0" anchor="ctr"/>
                </a:tc>
                <a:tc>
                  <a:txBody>
                    <a:bodyPr/>
                    <a:lstStyle/>
                    <a:p>
                      <a:pPr algn="ctr"/>
                      <a:r>
                        <a:rPr lang="en-IN" sz="2200" kern="1200" dirty="0">
                          <a:solidFill>
                            <a:schemeClr val="dk1"/>
                          </a:solidFill>
                          <a:latin typeface="+mn-lt"/>
                          <a:ea typeface="+mn-ea"/>
                          <a:cs typeface="+mn-cs"/>
                        </a:rPr>
                        <a:t>CO3</a:t>
                      </a:r>
                    </a:p>
                  </a:txBody>
                  <a:tcPr anchor="ct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3D0157-CE95-4992-BD4F-EAC4035AD3EC}"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000" dirty="0">
                <a:latin typeface="Calibri (Body)"/>
              </a:rPr>
              <a:t>Security Issues with Downloadable (Peripheral)Devices (CO3)</a:t>
            </a:r>
            <a:endParaRPr lang="en-US" sz="2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371600"/>
            <a:ext cx="8405842" cy="4843482"/>
          </a:xfrm>
        </p:spPr>
        <p:txBody>
          <a:bodyPr>
            <a:noAutofit/>
          </a:bodyPr>
          <a:lstStyle/>
          <a:p>
            <a:pPr algn="just"/>
            <a:r>
              <a:rPr lang="en-US" sz="2000" b="1" dirty="0">
                <a:latin typeface="Calibri (Body)"/>
              </a:rPr>
              <a:t>Peripheral devices : </a:t>
            </a:r>
            <a:r>
              <a:rPr lang="en-US" sz="2000" dirty="0">
                <a:latin typeface="Calibri (Body)"/>
              </a:rPr>
              <a:t>The term peripheral device refers to all hardware components that are attached to a computer and are controlled by the computer system, but they are not the core components of the computer. </a:t>
            </a:r>
          </a:p>
          <a:p>
            <a:pPr algn="just"/>
            <a:r>
              <a:rPr lang="en-US" sz="2000" dirty="0">
                <a:latin typeface="Calibri (Body)"/>
              </a:rPr>
              <a:t>Peripherals can also be defined as devices that can be easily removed and plugged into a computer system. Types are:</a:t>
            </a:r>
          </a:p>
          <a:p>
            <a:pPr marL="457200" indent="-457200" algn="just">
              <a:buFont typeface="+mj-lt"/>
              <a:buAutoNum type="arabicPeriod"/>
            </a:pPr>
            <a:r>
              <a:rPr lang="en-US" sz="2000" dirty="0">
                <a:latin typeface="Calibri (Body)"/>
                <a:hlinkClick r:id="rId3" tooltip="Input device">
                  <a:extLst>
                    <a:ext uri="{A12FA001-AC4F-418D-AE19-62706E023703}">
                      <ahyp:hlinkClr xmlns:ahyp="http://schemas.microsoft.com/office/drawing/2018/hyperlinkcolor" val="tx"/>
                    </a:ext>
                  </a:extLst>
                </a:hlinkClick>
              </a:rPr>
              <a:t>Input device</a:t>
            </a:r>
            <a:r>
              <a:rPr lang="en-US" sz="2000" dirty="0">
                <a:latin typeface="Calibri (Body)"/>
              </a:rPr>
              <a:t> sends data or instructions to the computer, such as Mouse, Keyboard, Scanner. </a:t>
            </a:r>
          </a:p>
          <a:p>
            <a:pPr marL="457200" indent="-457200" algn="just">
              <a:buFont typeface="+mj-lt"/>
              <a:buAutoNum type="arabicPeriod"/>
            </a:pPr>
            <a:r>
              <a:rPr lang="en-US" sz="2000" dirty="0">
                <a:latin typeface="Calibri (Body)"/>
                <a:hlinkClick r:id="rId4" tooltip="Output device">
                  <a:extLst>
                    <a:ext uri="{A12FA001-AC4F-418D-AE19-62706E023703}">
                      <ahyp:hlinkClr xmlns:ahyp="http://schemas.microsoft.com/office/drawing/2018/hyperlinkcolor" val="tx"/>
                    </a:ext>
                  </a:extLst>
                </a:hlinkClick>
              </a:rPr>
              <a:t>Output device</a:t>
            </a:r>
            <a:r>
              <a:rPr lang="en-US" sz="2000" dirty="0">
                <a:latin typeface="Calibri (Body)"/>
              </a:rPr>
              <a:t> provides output data from the computer, such as a Monitor, printer, projector.</a:t>
            </a:r>
          </a:p>
          <a:p>
            <a:pPr marL="457200" indent="-457200" algn="just">
              <a:buFont typeface="+mj-lt"/>
              <a:buAutoNum type="arabicPeriod"/>
            </a:pPr>
            <a:r>
              <a:rPr lang="en-US" sz="2000" u="sng" dirty="0">
                <a:latin typeface="Calibri (Body)"/>
              </a:rPr>
              <a:t>Storage Device </a:t>
            </a:r>
            <a:r>
              <a:rPr lang="en-US" sz="2000" dirty="0">
                <a:latin typeface="Calibri (Body)"/>
              </a:rPr>
              <a:t>which performs both input and output functions, such as CDs, DVDs, Pen drive, Memory card.</a:t>
            </a:r>
            <a:endParaRPr lang="en-US" sz="2000" b="1" dirty="0">
              <a:latin typeface="Calibri (Body)"/>
            </a:endParaRPr>
          </a:p>
        </p:txBody>
      </p:sp>
      <p:pic>
        <p:nvPicPr>
          <p:cNvPr id="1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10B51C-E2C6-4FC2-9E2D-006AC445339B}"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295401" y="51402"/>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Security Issues with Downloadable (Peripheral)Devices (CO3)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04800" y="1295400"/>
            <a:ext cx="8534400" cy="4919682"/>
          </a:xfrm>
        </p:spPr>
        <p:txBody>
          <a:bodyPr>
            <a:noAutofit/>
          </a:bodyPr>
          <a:lstStyle/>
          <a:p>
            <a:pPr marL="0" indent="0" algn="just">
              <a:spcBef>
                <a:spcPts val="0"/>
              </a:spcBef>
              <a:buNone/>
            </a:pPr>
            <a:r>
              <a:rPr lang="en-US" sz="1400" dirty="0">
                <a:latin typeface="Calibri (Body)"/>
              </a:rPr>
              <a:t>.</a:t>
            </a:r>
            <a:r>
              <a:rPr lang="en-US" sz="2200" dirty="0">
                <a:latin typeface="Calibri (Body)"/>
              </a:rPr>
              <a:t>The threats to the security of data storage devices can be External or Internal. </a:t>
            </a:r>
          </a:p>
          <a:p>
            <a:pPr marL="0" indent="0" algn="just">
              <a:spcBef>
                <a:spcPts val="0"/>
              </a:spcBef>
              <a:buNone/>
            </a:pPr>
            <a:endParaRPr lang="en-US" sz="2200" dirty="0">
              <a:latin typeface="Calibri (Body)"/>
            </a:endParaRPr>
          </a:p>
          <a:p>
            <a:pPr algn="just">
              <a:spcBef>
                <a:spcPts val="0"/>
              </a:spcBef>
              <a:buFont typeface="+mj-lt"/>
              <a:buAutoNum type="arabicPeriod"/>
            </a:pPr>
            <a:r>
              <a:rPr lang="en-US" sz="2200" b="1" dirty="0">
                <a:latin typeface="Calibri (Body)"/>
              </a:rPr>
              <a:t>Internal : </a:t>
            </a:r>
            <a:r>
              <a:rPr lang="en-US" sz="2200" dirty="0">
                <a:latin typeface="Calibri (Body)"/>
              </a:rPr>
              <a:t>If you have stored some data on a CD and some unauthenticated user gets access to that CD, he/she may use it unlawfully. If the device has inbuilt security mechanisms, then it can be destroyed, thereby resulting in loss of some crucial data. This can create problems for data integrity and availability.</a:t>
            </a:r>
          </a:p>
          <a:p>
            <a:pPr algn="just">
              <a:spcAft>
                <a:spcPts val="1800"/>
              </a:spcAft>
              <a:buFont typeface="+mj-lt"/>
              <a:buAutoNum type="arabicPeriod"/>
            </a:pPr>
            <a:r>
              <a:rPr lang="en-IN" sz="2200" b="1" dirty="0">
                <a:latin typeface="Calibri (Body)"/>
              </a:rPr>
              <a:t>External : </a:t>
            </a:r>
            <a:r>
              <a:rPr lang="en-IN" sz="2200" dirty="0">
                <a:latin typeface="Calibri (Body)"/>
              </a:rPr>
              <a:t>In external threat, unseen entity can create a change which cannot be easily detected.</a:t>
            </a:r>
            <a:r>
              <a:rPr lang="en-US" sz="2200" dirty="0">
                <a:latin typeface="Calibri (Body)"/>
              </a:rPr>
              <a:t> Such change of information if is allowed in the data storage device, then a person may alter the data in such a way that it is no longer available for authenticated users. </a:t>
            </a:r>
            <a:endParaRPr lang="en-US" sz="1200" dirty="0">
              <a:latin typeface="Calibri (Body)"/>
            </a:endParaRPr>
          </a:p>
          <a:p>
            <a:pPr algn="just">
              <a:spcAft>
                <a:spcPts val="1200"/>
              </a:spcAft>
            </a:pPr>
            <a:endParaRPr lang="en-US" sz="1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2EB212-5058-4AB5-A5D7-6C7AB90E8F2E}"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295401" y="51402"/>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Security Issues with Downloadable (Peripheral)Devices (CO3)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04800" y="2057400"/>
            <a:ext cx="8534400" cy="4157682"/>
          </a:xfrm>
        </p:spPr>
        <p:txBody>
          <a:bodyPr>
            <a:noAutofit/>
          </a:bodyPr>
          <a:lstStyle/>
          <a:p>
            <a:pPr marL="0" indent="0" algn="just">
              <a:spcBef>
                <a:spcPts val="0"/>
              </a:spcBef>
              <a:buNone/>
            </a:pPr>
            <a:r>
              <a:rPr lang="en-US" sz="2200" dirty="0">
                <a:latin typeface="Calibri (Body)"/>
              </a:rPr>
              <a:t>Their loss and theft, disposal, stealing of data, denial of data, malware introduction, etc.</a:t>
            </a:r>
          </a:p>
          <a:p>
            <a:pPr marL="0" indent="0" algn="just">
              <a:spcBef>
                <a:spcPts val="0"/>
              </a:spcBef>
              <a:buNone/>
            </a:pPr>
            <a:endParaRPr lang="en-US" sz="2200" dirty="0">
              <a:latin typeface="Calibri (Body)"/>
            </a:endParaRPr>
          </a:p>
          <a:p>
            <a:pPr marL="0" indent="0" algn="just">
              <a:spcBef>
                <a:spcPts val="0"/>
              </a:spcBef>
              <a:buNone/>
            </a:pPr>
            <a:r>
              <a:rPr lang="en-IN" sz="2200" dirty="0">
                <a:latin typeface="Calibri (Body)"/>
              </a:rPr>
              <a:t>Specific security measures should be applied to protect information from being damaged, stolen, or corrupted by internal or external threats.</a:t>
            </a:r>
          </a:p>
          <a:p>
            <a:pPr algn="just">
              <a:spcBef>
                <a:spcPts val="0"/>
              </a:spcBef>
            </a:pPr>
            <a:endParaRPr lang="en-US" sz="1200" dirty="0">
              <a:latin typeface="Calibri (Body)"/>
            </a:endParaRPr>
          </a:p>
          <a:p>
            <a:pPr algn="just">
              <a:spcAft>
                <a:spcPts val="1200"/>
              </a:spcAft>
            </a:pPr>
            <a:endParaRPr lang="en-US" sz="1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346384698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4F2848-BEFD-46A9-BD5B-62C899A9735C}"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Introduction to Mobile Device Security(CO3)</a:t>
            </a:r>
          </a:p>
        </p:txBody>
      </p:sp>
      <p:sp>
        <p:nvSpPr>
          <p:cNvPr id="9" name="Content Placeholder 8"/>
          <p:cNvSpPr>
            <a:spLocks noGrp="1"/>
          </p:cNvSpPr>
          <p:nvPr>
            <p:ph idx="1"/>
          </p:nvPr>
        </p:nvSpPr>
        <p:spPr>
          <a:xfrm>
            <a:off x="428596" y="1214422"/>
            <a:ext cx="8472518" cy="4786346"/>
          </a:xfrm>
        </p:spPr>
        <p:txBody>
          <a:bodyPr>
            <a:normAutofit/>
          </a:bodyPr>
          <a:lstStyle/>
          <a:p>
            <a:pPr marL="228600" lvl="0" indent="-228600" algn="just">
              <a:spcBef>
                <a:spcPts val="1800"/>
              </a:spcBef>
              <a:spcAft>
                <a:spcPts val="1200"/>
              </a:spcAft>
            </a:pPr>
            <a:r>
              <a:rPr lang="en-IN" sz="2200" dirty="0">
                <a:solidFill>
                  <a:prstClr val="black"/>
                </a:solidFill>
                <a:latin typeface="Calibri (Body)"/>
              </a:rPr>
              <a:t>At present around the world, up to five billion people are using mobile phones</a:t>
            </a:r>
          </a:p>
          <a:p>
            <a:pPr marL="228600" lvl="0" indent="-228600" algn="just">
              <a:spcBef>
                <a:spcPts val="1800"/>
              </a:spcBef>
              <a:spcAft>
                <a:spcPts val="1200"/>
              </a:spcAft>
            </a:pPr>
            <a:r>
              <a:rPr lang="en-IN" sz="2200" dirty="0">
                <a:solidFill>
                  <a:prstClr val="black"/>
                </a:solidFill>
                <a:latin typeface="Calibri (Body)"/>
              </a:rPr>
              <a:t>This has led to the </a:t>
            </a:r>
            <a:r>
              <a:rPr lang="en-IN" sz="2200" dirty="0">
                <a:solidFill>
                  <a:srgbClr val="009900"/>
                </a:solidFill>
                <a:latin typeface="Calibri (Body)"/>
              </a:rPr>
              <a:t>rapid increase of cyber criminals</a:t>
            </a:r>
          </a:p>
          <a:p>
            <a:pPr marL="228600" lvl="0" indent="-228600" algn="just">
              <a:spcBef>
                <a:spcPts val="1800"/>
              </a:spcBef>
              <a:spcAft>
                <a:spcPts val="1200"/>
              </a:spcAft>
            </a:pPr>
            <a:r>
              <a:rPr lang="en-IN" sz="2200" dirty="0">
                <a:solidFill>
                  <a:prstClr val="black"/>
                </a:solidFill>
                <a:latin typeface="Calibri (Body)"/>
              </a:rPr>
              <a:t>They make use of the information obtained through mobile phones to earn profit and pushing users to become victims of cybercrimes</a:t>
            </a:r>
          </a:p>
          <a:p>
            <a:pPr marL="228600" lvl="0" indent="-228600" algn="just">
              <a:spcBef>
                <a:spcPts val="1800"/>
              </a:spcBef>
              <a:spcAft>
                <a:spcPts val="1200"/>
              </a:spcAft>
            </a:pPr>
            <a:r>
              <a:rPr lang="en-IN" sz="2200" dirty="0">
                <a:solidFill>
                  <a:prstClr val="black"/>
                </a:solidFill>
                <a:latin typeface="Calibri (Body)"/>
              </a:rPr>
              <a:t>Hence, mobile users must be </a:t>
            </a:r>
            <a:r>
              <a:rPr lang="en-IN" sz="2200" dirty="0">
                <a:solidFill>
                  <a:srgbClr val="009900"/>
                </a:solidFill>
                <a:latin typeface="Calibri (Body)"/>
              </a:rPr>
              <a:t>aware</a:t>
            </a:r>
            <a:r>
              <a:rPr lang="en-IN" sz="2200" dirty="0">
                <a:solidFill>
                  <a:prstClr val="black"/>
                </a:solidFill>
                <a:latin typeface="Calibri (Body)"/>
              </a:rPr>
              <a:t> of the </a:t>
            </a:r>
            <a:r>
              <a:rPr lang="en-IN" sz="2200" dirty="0">
                <a:solidFill>
                  <a:srgbClr val="00B050"/>
                </a:solidFill>
                <a:latin typeface="Calibri (Body)"/>
              </a:rPr>
              <a:t>potential threats </a:t>
            </a:r>
            <a:r>
              <a:rPr lang="en-IN" sz="2200" dirty="0">
                <a:solidFill>
                  <a:prstClr val="black"/>
                </a:solidFill>
                <a:latin typeface="Calibri (Body)"/>
              </a:rPr>
              <a:t>caused by the cybercriminals as they are usually casted in wide nets</a:t>
            </a:r>
            <a:endParaRPr lang="en-IN" sz="22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84783"/>
            <a:ext cx="8280920" cy="4740203"/>
          </a:xfrm>
        </p:spPr>
        <p:txBody>
          <a:bodyPr>
            <a:noAutofit/>
          </a:bodyPr>
          <a:lstStyle/>
          <a:p>
            <a:pPr marL="0" indent="0" algn="just">
              <a:buNone/>
            </a:pPr>
            <a:r>
              <a:rPr lang="en-US" sz="1600" b="1" dirty="0"/>
              <a:t>Security Policy: </a:t>
            </a: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Policy design Task, WWW Policies, Email based Policies, Policy Revaluation Process-Corporate Policies-Sample Security Policies, Publishing and Notification Requirement of the updated and new Policies.</a:t>
            </a:r>
            <a:endParaRPr lang="en-IN" sz="1600" dirty="0">
              <a:latin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Recent trends in security.</a:t>
            </a:r>
            <a:endParaRPr lang="en-IN" sz="1600" dirty="0">
              <a:latin typeface="Times New Roman" panose="02020603050405020304" pitchFamily="18" charset="0"/>
            </a:endParaRPr>
          </a:p>
          <a:p>
            <a:pPr marL="0" indent="0" algn="just">
              <a:buNone/>
            </a:pPr>
            <a:endParaRPr lang="en-US" sz="1600" dirty="0"/>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DB5780A6-1B9D-475A-A6C4-92A4036EA9C8}"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332781197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09CF31-AF6B-47A0-AE16-7EC14454A84E}"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2800" dirty="0">
                <a:latin typeface="Calibri (Body)"/>
              </a:rPr>
              <a:t>Various Attacks on Mobile Devices</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349632654"/>
              </p:ext>
            </p:extLst>
          </p:nvPr>
        </p:nvGraphicFramePr>
        <p:xfrm>
          <a:off x="428596" y="990600"/>
          <a:ext cx="8472518" cy="525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3" grpId="1">
        <p:bldAsOne/>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7F95F1-D325-4CD9-8772-EDF1DA9497EF}"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Components of Mobile Device Security</a:t>
            </a:r>
          </a:p>
        </p:txBody>
      </p:sp>
      <p:graphicFrame>
        <p:nvGraphicFramePr>
          <p:cNvPr id="10" name="Content Placeholder 9"/>
          <p:cNvGraphicFramePr>
            <a:graphicFrameLocks noGrp="1"/>
          </p:cNvGraphicFramePr>
          <p:nvPr>
            <p:ph idx="1"/>
          </p:nvPr>
        </p:nvGraphicFramePr>
        <p:xfrm>
          <a:off x="457200" y="1285860"/>
          <a:ext cx="8229600" cy="4840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79A043-DA89-4029-BE04-F45C048D3F17}"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Components of Mobile Device Security</a:t>
            </a:r>
          </a:p>
        </p:txBody>
      </p:sp>
      <p:sp>
        <p:nvSpPr>
          <p:cNvPr id="9" name="Content Placeholder 8"/>
          <p:cNvSpPr>
            <a:spLocks noGrp="1"/>
          </p:cNvSpPr>
          <p:nvPr>
            <p:ph idx="1"/>
          </p:nvPr>
        </p:nvSpPr>
        <p:spPr>
          <a:xfrm>
            <a:off x="457200" y="990600"/>
            <a:ext cx="8229600" cy="5257800"/>
          </a:xfrm>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Endpoint security</a:t>
            </a:r>
            <a:r>
              <a:rPr lang="en-US" dirty="0">
                <a:latin typeface="Times New Roman" panose="02020603050405020304" pitchFamily="18" charset="0"/>
                <a:cs typeface="Times New Roman" panose="02020603050405020304" pitchFamily="18" charset="0"/>
              </a:rPr>
              <a:t>: As organizations embrace flexible and mobile workforces, they must deploy networks that allow remote access. Endpoint security solutions protect corporations by monitoring the files and processes on every mobile device that accesses a network. By constantly scanning for malicious behavior, endpoint security can identify threats early on. When they find malicious behavior, endpoint solutions quickly alert security teams, so threats are removed before they can do any damage.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VPN</a:t>
            </a:r>
            <a:r>
              <a:rPr lang="en-US" dirty="0">
                <a:latin typeface="Times New Roman" panose="02020603050405020304" pitchFamily="18" charset="0"/>
                <a:cs typeface="Times New Roman" panose="02020603050405020304" pitchFamily="18" charset="0"/>
              </a:rPr>
              <a:t>: A virtual private network, or VPN, is an encrypted connection over the Internet from a device to a network. The encrypted connection helps ensure that sensitive data is safely transmitted. It prevents unauthorized people from eavesdropping on the traffic and allows the user to conduct remote work safely.</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B5B3D2-F4E0-4645-8DC7-8EC8BDDF6904}"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Components of Mobile Device Security</a:t>
            </a:r>
          </a:p>
        </p:txBody>
      </p:sp>
      <p:sp>
        <p:nvSpPr>
          <p:cNvPr id="9" name="Content Placeholder 8"/>
          <p:cNvSpPr>
            <a:spLocks noGrp="1"/>
          </p:cNvSpPr>
          <p:nvPr>
            <p:ph idx="1"/>
          </p:nvPr>
        </p:nvSpPr>
        <p:spPr>
          <a:xfrm>
            <a:off x="457200" y="990600"/>
            <a:ext cx="8229600" cy="5257800"/>
          </a:xfrm>
        </p:spPr>
        <p:txBody>
          <a:bodyPr>
            <a:normAutofit fontScale="92500" lnSpcReduction="20000"/>
          </a:bodyPr>
          <a:lstStyle/>
          <a:p>
            <a:r>
              <a:rPr lang="en-US" sz="2400" b="1" dirty="0">
                <a:latin typeface="Times New Roman" panose="02020603050405020304" pitchFamily="18" charset="0"/>
                <a:cs typeface="Times New Roman" panose="02020603050405020304" pitchFamily="18" charset="0"/>
              </a:rPr>
              <a:t>Secure web gateway</a:t>
            </a:r>
            <a:r>
              <a:rPr lang="en-US" sz="2400" dirty="0">
                <a:latin typeface="Times New Roman" panose="02020603050405020304" pitchFamily="18" charset="0"/>
                <a:cs typeface="Times New Roman" panose="02020603050405020304" pitchFamily="18" charset="0"/>
              </a:rPr>
              <a:t>: Secure web gateways provide powerful, overarching cloud security. Because 70 percent of attacks are distinct to the organization, businesses need cloud security that identifies previously used attacks before they are launched. Cloud security can operate at the DNS and IP layers to defend against phishing, malware, and ransomware earlier. By integrating security with the cloud, you can identify an attack on one location and immediately prevent it at other branches.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Email security</a:t>
            </a:r>
            <a:r>
              <a:rPr lang="en-US" sz="2400" dirty="0">
                <a:latin typeface="Times New Roman" panose="02020603050405020304" pitchFamily="18" charset="0"/>
                <a:cs typeface="Times New Roman" panose="02020603050405020304" pitchFamily="18" charset="0"/>
              </a:rPr>
              <a:t>: Email is both the most important business communication tool and the leading attack vector for security breaches. In fact, according to the latest Cisco Midyear Cybersecurity Report, email is the primary tool for attackers spreading ransomware and other malware. Proper email security includes advanced threat protection capabilities that detect, block, and remediate threats faster; prevent data loss; and secure important information in transit with end-to-end encryption.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730564"/>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4E7686-7318-4092-8209-ED452212D2DD}"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2800" dirty="0">
                <a:latin typeface="Calibri (Body)"/>
              </a:rPr>
              <a:t>Components of Mobile Device Security</a:t>
            </a:r>
          </a:p>
        </p:txBody>
      </p:sp>
      <p:sp>
        <p:nvSpPr>
          <p:cNvPr id="9" name="Content Placeholder 8"/>
          <p:cNvSpPr>
            <a:spLocks noGrp="1"/>
          </p:cNvSpPr>
          <p:nvPr>
            <p:ph idx="1"/>
          </p:nvPr>
        </p:nvSpPr>
        <p:spPr>
          <a:xfrm>
            <a:off x="457200" y="990600"/>
            <a:ext cx="8229600" cy="5257800"/>
          </a:xfrm>
        </p:spPr>
        <p:txBody>
          <a:bodyPr>
            <a:normAutofit/>
          </a:bodyPr>
          <a:lstStyle/>
          <a:p>
            <a:r>
              <a:rPr lang="en-US" sz="2400" b="1" dirty="0">
                <a:latin typeface="Times New Roman" panose="02020603050405020304" pitchFamily="18" charset="0"/>
                <a:cs typeface="Times New Roman" panose="02020603050405020304" pitchFamily="18" charset="0"/>
              </a:rPr>
              <a:t>Cloud access security broker</a:t>
            </a:r>
            <a:r>
              <a:rPr lang="en-US" sz="2400" dirty="0">
                <a:latin typeface="Times New Roman" panose="02020603050405020304" pitchFamily="18" charset="0"/>
                <a:cs typeface="Times New Roman" panose="02020603050405020304" pitchFamily="18" charset="0"/>
              </a:rPr>
              <a:t>: Your network must secure where and how your employees work, including in the cloud. You will need a cloud access security broker (CASB), </a:t>
            </a:r>
            <a:r>
              <a:rPr lang="en-US" sz="2400" b="1" dirty="0">
                <a:latin typeface="Times New Roman" panose="02020603050405020304" pitchFamily="18" charset="0"/>
                <a:cs typeface="Times New Roman" panose="02020603050405020304" pitchFamily="18" charset="0"/>
              </a:rPr>
              <a:t>a tool that functions as a gateway</a:t>
            </a:r>
            <a:r>
              <a:rPr lang="en-US" sz="2400" dirty="0">
                <a:latin typeface="Times New Roman" panose="02020603050405020304" pitchFamily="18" charset="0"/>
                <a:cs typeface="Times New Roman" panose="02020603050405020304" pitchFamily="18" charset="0"/>
              </a:rPr>
              <a:t> between on-premises infrastructure and cloud applications (Salesforce, Dropbox, etc.). </a:t>
            </a:r>
            <a:r>
              <a:rPr lang="en-US" sz="2400" b="1" dirty="0">
                <a:latin typeface="Times New Roman" panose="02020603050405020304" pitchFamily="18" charset="0"/>
                <a:cs typeface="Times New Roman" panose="02020603050405020304" pitchFamily="18" charset="0"/>
              </a:rPr>
              <a:t>A CASB identifies malicious cloud-based applications and protects against breaches with a cloud data loss prevention (DLP) engine.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20615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3A36AC-19CB-4EC9-B901-E7C108F1CFE6}"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Components of Mobile Device Security</a:t>
            </a:r>
          </a:p>
        </p:txBody>
      </p:sp>
      <p:sp>
        <p:nvSpPr>
          <p:cNvPr id="9" name="Content Placeholder 8"/>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cstate="print"/>
          <a:srcRect/>
          <a:stretch>
            <a:fillRect/>
          </a:stretch>
        </p:blipFill>
        <p:spPr bwMode="auto">
          <a:xfrm>
            <a:off x="428596" y="1000108"/>
            <a:ext cx="8429684" cy="5388302"/>
          </a:xfrm>
          <a:prstGeom prst="rect">
            <a:avLst/>
          </a:prstGeom>
          <a:noFill/>
          <a:ln w="9525">
            <a:noFill/>
            <a:miter lim="800000"/>
            <a:headEnd/>
            <a:tailEnd/>
          </a:ln>
          <a:effectLst/>
        </p:spPr>
      </p:pic>
      <p:sp>
        <p:nvSpPr>
          <p:cNvPr id="10" name="Rectangle 9"/>
          <p:cNvSpPr/>
          <p:nvPr/>
        </p:nvSpPr>
        <p:spPr>
          <a:xfrm>
            <a:off x="142844" y="1142984"/>
            <a:ext cx="2643206" cy="430887"/>
          </a:xfrm>
          <a:prstGeom prst="rect">
            <a:avLst/>
          </a:prstGeom>
        </p:spPr>
        <p:txBody>
          <a:bodyPr wrap="square">
            <a:spAutoFit/>
          </a:bodyPr>
          <a:lstStyle/>
          <a:p>
            <a:pPr algn="ctr">
              <a:spcBef>
                <a:spcPts val="0"/>
              </a:spcBef>
            </a:pPr>
            <a:r>
              <a:rPr lang="en-IN" sz="2200" b="1" dirty="0">
                <a:solidFill>
                  <a:srgbClr val="FF3300"/>
                </a:solidFill>
                <a:latin typeface="Calibri (Body)"/>
              </a:rPr>
              <a:t>Endpoint security</a:t>
            </a:r>
          </a:p>
        </p:txBody>
      </p:sp>
      <p:sp>
        <p:nvSpPr>
          <p:cNvPr id="11" name="Rectangle 10"/>
          <p:cNvSpPr/>
          <p:nvPr/>
        </p:nvSpPr>
        <p:spPr>
          <a:xfrm>
            <a:off x="428596" y="5917188"/>
            <a:ext cx="1954381" cy="369332"/>
          </a:xfrm>
          <a:prstGeom prst="rect">
            <a:avLst/>
          </a:prstGeom>
        </p:spPr>
        <p:txBody>
          <a:bodyPr wrap="none">
            <a:spAutoFit/>
          </a:bodyPr>
          <a:lstStyle/>
          <a:p>
            <a:r>
              <a:rPr lang="en-IN" dirty="0">
                <a:solidFill>
                  <a:schemeClr val="bg1">
                    <a:lumMod val="50000"/>
                  </a:schemeClr>
                </a:solidFill>
                <a:latin typeface="Calibri (Body)"/>
              </a:rPr>
              <a:t>Source: swayam </a:t>
            </a:r>
            <a:endParaRPr lang="en-IN" dirty="0">
              <a:solidFill>
                <a:schemeClr val="bg1">
                  <a:lumMod val="50000"/>
                </a:schemeClr>
              </a:solidFill>
            </a:endParaRPr>
          </a:p>
        </p:txBody>
      </p:sp>
    </p:spTree>
    <p:extLst>
      <p:ext uri="{BB962C8B-B14F-4D97-AF65-F5344CB8AC3E}">
        <p14:creationId xmlns:p14="http://schemas.microsoft.com/office/powerpoint/2010/main" val="96029509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37D06E-6CC2-41C2-AD78-459379B787FA}"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2800" dirty="0">
                <a:latin typeface="Calibri (Body)"/>
              </a:rPr>
              <a:t>Components of Mobile Device Security</a:t>
            </a:r>
          </a:p>
        </p:txBody>
      </p:sp>
      <p:pic>
        <p:nvPicPr>
          <p:cNvPr id="4098" name="Picture 2"/>
          <p:cNvPicPr>
            <a:picLocks noChangeAspect="1" noChangeArrowheads="1"/>
          </p:cNvPicPr>
          <p:nvPr/>
        </p:nvPicPr>
        <p:blipFill>
          <a:blip r:embed="rId2" cstate="print"/>
          <a:srcRect/>
          <a:stretch>
            <a:fillRect/>
          </a:stretch>
        </p:blipFill>
        <p:spPr bwMode="auto">
          <a:xfrm>
            <a:off x="357158" y="1643050"/>
            <a:ext cx="8358246" cy="3357585"/>
          </a:xfrm>
          <a:prstGeom prst="rect">
            <a:avLst/>
          </a:prstGeom>
          <a:noFill/>
          <a:ln w="9525">
            <a:noFill/>
            <a:miter lim="800000"/>
            <a:headEnd/>
            <a:tailEnd/>
          </a:ln>
          <a:effectLst/>
        </p:spPr>
      </p:pic>
      <p:sp>
        <p:nvSpPr>
          <p:cNvPr id="10" name="Rectangle 9"/>
          <p:cNvSpPr/>
          <p:nvPr/>
        </p:nvSpPr>
        <p:spPr>
          <a:xfrm>
            <a:off x="571472" y="1071546"/>
            <a:ext cx="1285884" cy="430887"/>
          </a:xfrm>
          <a:prstGeom prst="rect">
            <a:avLst/>
          </a:prstGeom>
        </p:spPr>
        <p:txBody>
          <a:bodyPr wrap="square">
            <a:spAutoFit/>
          </a:bodyPr>
          <a:lstStyle/>
          <a:p>
            <a:pPr algn="ctr">
              <a:spcBef>
                <a:spcPts val="0"/>
              </a:spcBef>
            </a:pPr>
            <a:r>
              <a:rPr lang="en-IN" sz="2200" b="1" dirty="0">
                <a:solidFill>
                  <a:srgbClr val="FF3300"/>
                </a:solidFill>
                <a:latin typeface="Calibri (Body)"/>
              </a:rPr>
              <a:t>VPN</a:t>
            </a:r>
          </a:p>
        </p:txBody>
      </p:sp>
      <p:sp>
        <p:nvSpPr>
          <p:cNvPr id="11" name="Rectangle 10"/>
          <p:cNvSpPr/>
          <p:nvPr/>
        </p:nvSpPr>
        <p:spPr>
          <a:xfrm>
            <a:off x="642910" y="5715016"/>
            <a:ext cx="1954381" cy="369332"/>
          </a:xfrm>
          <a:prstGeom prst="rect">
            <a:avLst/>
          </a:prstGeom>
        </p:spPr>
        <p:txBody>
          <a:bodyPr wrap="none">
            <a:spAutoFit/>
          </a:bodyPr>
          <a:lstStyle/>
          <a:p>
            <a:r>
              <a:rPr lang="en-IN" dirty="0">
                <a:solidFill>
                  <a:schemeClr val="bg1">
                    <a:lumMod val="50000"/>
                  </a:schemeClr>
                </a:solidFill>
                <a:latin typeface="Calibri (Body)"/>
              </a:rPr>
              <a:t>Source: swayam </a:t>
            </a:r>
            <a:endParaRPr lang="en-IN" dirty="0">
              <a:solidFill>
                <a:schemeClr val="bg1">
                  <a:lumMod val="50000"/>
                </a:schemeClr>
              </a:solidFill>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411550-A75D-4C6E-B033-549BECA48E34}"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Components of Mobile Device Security</a:t>
            </a:r>
          </a:p>
        </p:txBody>
      </p:sp>
      <p:pic>
        <p:nvPicPr>
          <p:cNvPr id="5122" name="Picture 2"/>
          <p:cNvPicPr>
            <a:picLocks noChangeAspect="1" noChangeArrowheads="1"/>
          </p:cNvPicPr>
          <p:nvPr/>
        </p:nvPicPr>
        <p:blipFill>
          <a:blip r:embed="rId2" cstate="print"/>
          <a:srcRect/>
          <a:stretch>
            <a:fillRect/>
          </a:stretch>
        </p:blipFill>
        <p:spPr bwMode="auto">
          <a:xfrm>
            <a:off x="1214414" y="886247"/>
            <a:ext cx="7500990" cy="5400273"/>
          </a:xfrm>
          <a:prstGeom prst="rect">
            <a:avLst/>
          </a:prstGeom>
          <a:noFill/>
          <a:ln w="9525">
            <a:noFill/>
            <a:miter lim="800000"/>
            <a:headEnd/>
            <a:tailEnd/>
          </a:ln>
          <a:effectLst/>
        </p:spPr>
      </p:pic>
      <p:sp>
        <p:nvSpPr>
          <p:cNvPr id="9" name="Rectangle 8"/>
          <p:cNvSpPr/>
          <p:nvPr/>
        </p:nvSpPr>
        <p:spPr>
          <a:xfrm>
            <a:off x="0" y="928670"/>
            <a:ext cx="2948243" cy="430887"/>
          </a:xfrm>
          <a:prstGeom prst="rect">
            <a:avLst/>
          </a:prstGeom>
        </p:spPr>
        <p:txBody>
          <a:bodyPr wrap="none">
            <a:spAutoFit/>
          </a:bodyPr>
          <a:lstStyle/>
          <a:p>
            <a:pPr algn="ctr">
              <a:spcBef>
                <a:spcPts val="0"/>
              </a:spcBef>
            </a:pPr>
            <a:r>
              <a:rPr lang="en-IN" sz="2200" b="1" dirty="0">
                <a:solidFill>
                  <a:srgbClr val="FF3300"/>
                </a:solidFill>
                <a:latin typeface="Calibri (Body)"/>
              </a:rPr>
              <a:t>Secure web gateway</a:t>
            </a:r>
          </a:p>
        </p:txBody>
      </p:sp>
      <p:sp>
        <p:nvSpPr>
          <p:cNvPr id="10" name="Rectangle 9"/>
          <p:cNvSpPr/>
          <p:nvPr/>
        </p:nvSpPr>
        <p:spPr>
          <a:xfrm>
            <a:off x="642910" y="5715016"/>
            <a:ext cx="1954381" cy="369332"/>
          </a:xfrm>
          <a:prstGeom prst="rect">
            <a:avLst/>
          </a:prstGeom>
        </p:spPr>
        <p:txBody>
          <a:bodyPr wrap="none">
            <a:spAutoFit/>
          </a:bodyPr>
          <a:lstStyle/>
          <a:p>
            <a:r>
              <a:rPr lang="en-IN" dirty="0">
                <a:solidFill>
                  <a:schemeClr val="bg1">
                    <a:lumMod val="50000"/>
                  </a:schemeClr>
                </a:solidFill>
                <a:latin typeface="Calibri (Body)"/>
              </a:rPr>
              <a:t>Source: swayam </a:t>
            </a:r>
            <a:endParaRPr lang="en-IN" dirty="0">
              <a:solidFill>
                <a:schemeClr val="bg1">
                  <a:lumMod val="50000"/>
                </a:schemeClr>
              </a:solidFill>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B99E73-AA8E-489E-854B-59A1B23D8E7F}"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Components of Mobile Device Security</a:t>
            </a:r>
          </a:p>
        </p:txBody>
      </p:sp>
      <p:pic>
        <p:nvPicPr>
          <p:cNvPr id="6146" name="Picture 2"/>
          <p:cNvPicPr>
            <a:picLocks noChangeAspect="1" noChangeArrowheads="1"/>
          </p:cNvPicPr>
          <p:nvPr/>
        </p:nvPicPr>
        <p:blipFill>
          <a:blip r:embed="rId2" cstate="print"/>
          <a:srcRect/>
          <a:stretch>
            <a:fillRect/>
          </a:stretch>
        </p:blipFill>
        <p:spPr bwMode="auto">
          <a:xfrm>
            <a:off x="1142976" y="1518649"/>
            <a:ext cx="7072362" cy="4267805"/>
          </a:xfrm>
          <a:prstGeom prst="rect">
            <a:avLst/>
          </a:prstGeom>
          <a:noFill/>
          <a:ln w="9525">
            <a:noFill/>
            <a:miter lim="800000"/>
            <a:headEnd/>
            <a:tailEnd/>
          </a:ln>
          <a:effectLst/>
        </p:spPr>
      </p:pic>
      <p:sp>
        <p:nvSpPr>
          <p:cNvPr id="9" name="Rectangle 8"/>
          <p:cNvSpPr/>
          <p:nvPr/>
        </p:nvSpPr>
        <p:spPr>
          <a:xfrm>
            <a:off x="642910" y="928670"/>
            <a:ext cx="2500330" cy="430887"/>
          </a:xfrm>
          <a:prstGeom prst="rect">
            <a:avLst/>
          </a:prstGeom>
        </p:spPr>
        <p:txBody>
          <a:bodyPr wrap="square">
            <a:spAutoFit/>
          </a:bodyPr>
          <a:lstStyle/>
          <a:p>
            <a:pPr algn="ctr">
              <a:spcBef>
                <a:spcPts val="0"/>
              </a:spcBef>
            </a:pPr>
            <a:r>
              <a:rPr lang="en-IN" sz="2200" b="1" dirty="0">
                <a:solidFill>
                  <a:srgbClr val="FF3300"/>
                </a:solidFill>
                <a:latin typeface="Calibri (Body)"/>
              </a:rPr>
              <a:t>Email security</a:t>
            </a:r>
          </a:p>
        </p:txBody>
      </p:sp>
      <p:sp>
        <p:nvSpPr>
          <p:cNvPr id="10" name="Rectangle 9"/>
          <p:cNvSpPr/>
          <p:nvPr/>
        </p:nvSpPr>
        <p:spPr>
          <a:xfrm>
            <a:off x="642910" y="5715016"/>
            <a:ext cx="1954381" cy="369332"/>
          </a:xfrm>
          <a:prstGeom prst="rect">
            <a:avLst/>
          </a:prstGeom>
        </p:spPr>
        <p:txBody>
          <a:bodyPr wrap="none">
            <a:spAutoFit/>
          </a:bodyPr>
          <a:lstStyle/>
          <a:p>
            <a:r>
              <a:rPr lang="en-IN" dirty="0">
                <a:solidFill>
                  <a:schemeClr val="bg1">
                    <a:lumMod val="50000"/>
                  </a:schemeClr>
                </a:solidFill>
                <a:latin typeface="Calibri (Body)"/>
              </a:rPr>
              <a:t>Source: swayam </a:t>
            </a:r>
            <a:endParaRPr lang="en-IN" dirty="0">
              <a:solidFill>
                <a:schemeClr val="bg1">
                  <a:lumMod val="50000"/>
                </a:schemeClr>
              </a:solidFill>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71672D-68C5-4E48-BEC4-6EFA31947E70}"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Components of Mobile Device Security</a:t>
            </a:r>
          </a:p>
        </p:txBody>
      </p:sp>
      <p:pic>
        <p:nvPicPr>
          <p:cNvPr id="7170" name="Picture 2"/>
          <p:cNvPicPr>
            <a:picLocks noChangeAspect="1" noChangeArrowheads="1"/>
          </p:cNvPicPr>
          <p:nvPr/>
        </p:nvPicPr>
        <p:blipFill>
          <a:blip r:embed="rId2" cstate="print"/>
          <a:srcRect/>
          <a:stretch>
            <a:fillRect/>
          </a:stretch>
        </p:blipFill>
        <p:spPr bwMode="auto">
          <a:xfrm>
            <a:off x="428596" y="1357298"/>
            <a:ext cx="8429683" cy="4786346"/>
          </a:xfrm>
          <a:prstGeom prst="rect">
            <a:avLst/>
          </a:prstGeom>
          <a:noFill/>
          <a:ln w="9525">
            <a:noFill/>
            <a:miter lim="800000"/>
            <a:headEnd/>
            <a:tailEnd/>
          </a:ln>
          <a:effectLst/>
        </p:spPr>
      </p:pic>
      <p:sp>
        <p:nvSpPr>
          <p:cNvPr id="9" name="Rectangle 8"/>
          <p:cNvSpPr/>
          <p:nvPr/>
        </p:nvSpPr>
        <p:spPr>
          <a:xfrm>
            <a:off x="428596" y="928670"/>
            <a:ext cx="5289398" cy="430887"/>
          </a:xfrm>
          <a:prstGeom prst="rect">
            <a:avLst/>
          </a:prstGeom>
        </p:spPr>
        <p:txBody>
          <a:bodyPr wrap="none">
            <a:spAutoFit/>
          </a:bodyPr>
          <a:lstStyle/>
          <a:p>
            <a:pPr algn="ctr">
              <a:spcBef>
                <a:spcPts val="0"/>
              </a:spcBef>
            </a:pPr>
            <a:r>
              <a:rPr lang="en-IN" sz="2200" b="1" dirty="0">
                <a:solidFill>
                  <a:srgbClr val="FF3300"/>
                </a:solidFill>
                <a:latin typeface="Calibri (Body)"/>
              </a:rPr>
              <a:t>Cloud Access Security Broker (CASB)</a:t>
            </a:r>
          </a:p>
        </p:txBody>
      </p:sp>
      <p:sp>
        <p:nvSpPr>
          <p:cNvPr id="10" name="Rectangle 9"/>
          <p:cNvSpPr/>
          <p:nvPr/>
        </p:nvSpPr>
        <p:spPr>
          <a:xfrm>
            <a:off x="6643702" y="5929330"/>
            <a:ext cx="1954381" cy="369332"/>
          </a:xfrm>
          <a:prstGeom prst="rect">
            <a:avLst/>
          </a:prstGeom>
        </p:spPr>
        <p:txBody>
          <a:bodyPr wrap="none">
            <a:spAutoFit/>
          </a:bodyPr>
          <a:lstStyle/>
          <a:p>
            <a:r>
              <a:rPr lang="en-IN" dirty="0">
                <a:solidFill>
                  <a:schemeClr val="bg1">
                    <a:lumMod val="50000"/>
                  </a:schemeClr>
                </a:solidFill>
                <a:latin typeface="Calibri (Body)"/>
              </a:rPr>
              <a:t>Source: swayam </a:t>
            </a:r>
            <a:endParaRPr lang="en-IN" dirty="0">
              <a:solidFill>
                <a:schemeClr val="bg1">
                  <a:lumMod val="50000"/>
                </a:schemeClr>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848600" cy="4777187"/>
          </a:xfrm>
        </p:spPr>
        <p:txBody>
          <a:bodyPr>
            <a:noAutofit/>
          </a:bodyPr>
          <a:lstStyle/>
          <a:p>
            <a:pPr marL="0" indent="0">
              <a:spcBef>
                <a:spcPts val="0"/>
              </a:spcBef>
              <a:buNone/>
            </a:pPr>
            <a:endParaRPr lang="en-US" sz="1800" dirty="0">
              <a:latin typeface="Calibri (Body)"/>
            </a:endParaRPr>
          </a:p>
          <a:p>
            <a:pPr marL="0" lv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GB" sz="1600" dirty="0">
                <a:latin typeface="Times New Roman" pitchFamily="18" charset="0"/>
                <a:cs typeface="Times New Roman" pitchFamily="18" charset="0"/>
              </a:rPr>
              <a:t> </a:t>
            </a:r>
            <a:r>
              <a:rPr lang="en-US" sz="1600" dirty="0">
                <a:latin typeface="Times New Roman" pitchFamily="18" charset="0"/>
                <a:cs typeface="Times New Roman" pitchFamily="18" charset="0"/>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p>
          <a:p>
            <a:pPr mar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According to KPMG, the annual compensation for cyber security heads ranges from 2 Cr to 4 Cr annually. The industry also reports a satisfaction level of 68%, making it a mentally and financially satisfying career for most.</a:t>
            </a:r>
          </a:p>
          <a:p>
            <a:pPr marL="457200" indent="-457200">
              <a:spcBef>
                <a:spcPts val="0"/>
              </a:spcBef>
              <a:buNone/>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EDA5038F-9DDA-4284-B5CB-F6921F401134}"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 Applications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F02013-6770-4F37-8D67-94EE54E3069B}"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Common Mobile Device Security</a:t>
            </a:r>
          </a:p>
          <a:p>
            <a:pPr algn="ctr">
              <a:spcBef>
                <a:spcPts val="0"/>
              </a:spcBef>
            </a:pPr>
            <a:r>
              <a:rPr lang="en-IN" sz="3000" dirty="0">
                <a:latin typeface="Calibri (Body)"/>
              </a:rPr>
              <a:t>Threats</a:t>
            </a:r>
            <a:endParaRPr lang="en-US" sz="3000" dirty="0">
              <a:latin typeface="Calibri (Body)"/>
            </a:endParaRPr>
          </a:p>
        </p:txBody>
      </p:sp>
      <p:sp>
        <p:nvSpPr>
          <p:cNvPr id="10" name="Oval 9"/>
          <p:cNvSpPr/>
          <p:nvPr/>
        </p:nvSpPr>
        <p:spPr>
          <a:xfrm>
            <a:off x="1357290" y="1571612"/>
            <a:ext cx="2143140"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Improper session handling</a:t>
            </a:r>
          </a:p>
        </p:txBody>
      </p:sp>
      <p:sp>
        <p:nvSpPr>
          <p:cNvPr id="11" name="Oval 10"/>
          <p:cNvSpPr/>
          <p:nvPr/>
        </p:nvSpPr>
        <p:spPr>
          <a:xfrm>
            <a:off x="3500430" y="857232"/>
            <a:ext cx="2143140"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Data leakage</a:t>
            </a:r>
          </a:p>
        </p:txBody>
      </p:sp>
      <p:sp>
        <p:nvSpPr>
          <p:cNvPr id="13" name="Oval 12"/>
          <p:cNvSpPr/>
          <p:nvPr/>
        </p:nvSpPr>
        <p:spPr>
          <a:xfrm>
            <a:off x="5572132" y="1643050"/>
            <a:ext cx="2214578"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Unsecured Wi-Fi</a:t>
            </a:r>
          </a:p>
        </p:txBody>
      </p:sp>
      <p:sp>
        <p:nvSpPr>
          <p:cNvPr id="14" name="Oval 13"/>
          <p:cNvSpPr/>
          <p:nvPr/>
        </p:nvSpPr>
        <p:spPr>
          <a:xfrm>
            <a:off x="714348" y="3357562"/>
            <a:ext cx="2571768"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Broken cryptography</a:t>
            </a:r>
          </a:p>
        </p:txBody>
      </p:sp>
      <p:sp>
        <p:nvSpPr>
          <p:cNvPr id="15" name="Oval 14"/>
          <p:cNvSpPr/>
          <p:nvPr/>
        </p:nvSpPr>
        <p:spPr>
          <a:xfrm>
            <a:off x="2571736" y="4786322"/>
            <a:ext cx="2143140"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Spyware</a:t>
            </a:r>
          </a:p>
        </p:txBody>
      </p:sp>
      <p:sp>
        <p:nvSpPr>
          <p:cNvPr id="16" name="Oval 15"/>
          <p:cNvSpPr/>
          <p:nvPr/>
        </p:nvSpPr>
        <p:spPr>
          <a:xfrm>
            <a:off x="6000760" y="3357562"/>
            <a:ext cx="2143140"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Network spoofing</a:t>
            </a:r>
          </a:p>
        </p:txBody>
      </p:sp>
      <p:sp>
        <p:nvSpPr>
          <p:cNvPr id="17" name="Oval 16"/>
          <p:cNvSpPr/>
          <p:nvPr/>
        </p:nvSpPr>
        <p:spPr>
          <a:xfrm>
            <a:off x="3571868" y="2857496"/>
            <a:ext cx="2143140" cy="164307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libri (Body)"/>
              </a:rPr>
              <a:t>Reasons for Data Loss</a:t>
            </a:r>
          </a:p>
        </p:txBody>
      </p:sp>
      <p:sp>
        <p:nvSpPr>
          <p:cNvPr id="18" name="Up Arrow 17"/>
          <p:cNvSpPr/>
          <p:nvPr/>
        </p:nvSpPr>
        <p:spPr>
          <a:xfrm>
            <a:off x="4214810" y="2571744"/>
            <a:ext cx="714380" cy="285752"/>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Up Arrow 18"/>
          <p:cNvSpPr/>
          <p:nvPr/>
        </p:nvSpPr>
        <p:spPr>
          <a:xfrm rot="18187423">
            <a:off x="3266972" y="3018896"/>
            <a:ext cx="706151" cy="277191"/>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Up Arrow 19"/>
          <p:cNvSpPr/>
          <p:nvPr/>
        </p:nvSpPr>
        <p:spPr>
          <a:xfrm rot="3105617">
            <a:off x="5343726" y="2956348"/>
            <a:ext cx="714380" cy="285752"/>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Up Arrow 20"/>
          <p:cNvSpPr/>
          <p:nvPr/>
        </p:nvSpPr>
        <p:spPr>
          <a:xfrm rot="6555715">
            <a:off x="5488205" y="3739214"/>
            <a:ext cx="714380" cy="285752"/>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Up Arrow 21"/>
          <p:cNvSpPr/>
          <p:nvPr/>
        </p:nvSpPr>
        <p:spPr>
          <a:xfrm rot="12314421">
            <a:off x="3884443" y="4496365"/>
            <a:ext cx="714380" cy="285752"/>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Up Arrow 22"/>
          <p:cNvSpPr/>
          <p:nvPr/>
        </p:nvSpPr>
        <p:spPr>
          <a:xfrm rot="14330235">
            <a:off x="3091468" y="3807127"/>
            <a:ext cx="706151" cy="277191"/>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4857752" y="4786322"/>
            <a:ext cx="2143140"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Phishing attacks</a:t>
            </a:r>
          </a:p>
        </p:txBody>
      </p:sp>
      <p:sp>
        <p:nvSpPr>
          <p:cNvPr id="25" name="Up Arrow 24"/>
          <p:cNvSpPr/>
          <p:nvPr/>
        </p:nvSpPr>
        <p:spPr>
          <a:xfrm rot="9650117">
            <a:off x="4813423" y="4395598"/>
            <a:ext cx="714380" cy="285752"/>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1A13C5-E110-46D8-905A-0E5A3B9CA67B}"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2800" dirty="0">
                <a:latin typeface="Calibri (Body)"/>
              </a:rPr>
              <a:t>Common risks in Mobile Devices</a:t>
            </a:r>
          </a:p>
        </p:txBody>
      </p:sp>
      <p:graphicFrame>
        <p:nvGraphicFramePr>
          <p:cNvPr id="11" name="Content Placeholder 10"/>
          <p:cNvGraphicFramePr>
            <a:graphicFrameLocks noGrp="1"/>
          </p:cNvGraphicFramePr>
          <p:nvPr>
            <p:ph idx="1"/>
          </p:nvPr>
        </p:nvGraphicFramePr>
        <p:xfrm>
          <a:off x="0" y="461922"/>
          <a:ext cx="9144000" cy="5786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592DC9-287A-4F2C-A14C-35D46BBA997B}"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dirty="0">
                <a:latin typeface="Calibri (Body)"/>
              </a:rPr>
              <a:t>Steps to maintain Mobile Device Security</a:t>
            </a:r>
          </a:p>
        </p:txBody>
      </p:sp>
      <p:pic>
        <p:nvPicPr>
          <p:cNvPr id="8194" name="Picture 2"/>
          <p:cNvPicPr>
            <a:picLocks noChangeAspect="1" noChangeArrowheads="1"/>
          </p:cNvPicPr>
          <p:nvPr/>
        </p:nvPicPr>
        <p:blipFill>
          <a:blip r:embed="rId2" cstate="print"/>
          <a:srcRect/>
          <a:stretch>
            <a:fillRect/>
          </a:stretch>
        </p:blipFill>
        <p:spPr bwMode="auto">
          <a:xfrm>
            <a:off x="857224" y="1000108"/>
            <a:ext cx="7429552" cy="5048479"/>
          </a:xfrm>
          <a:prstGeom prst="rect">
            <a:avLst/>
          </a:prstGeom>
          <a:noFill/>
          <a:ln w="9525">
            <a:noFill/>
            <a:miter lim="800000"/>
            <a:headEnd/>
            <a:tailEnd/>
          </a:ln>
          <a:effectLst/>
        </p:spPr>
      </p:pic>
      <p:sp>
        <p:nvSpPr>
          <p:cNvPr id="9" name="Rectangle 8"/>
          <p:cNvSpPr/>
          <p:nvPr/>
        </p:nvSpPr>
        <p:spPr>
          <a:xfrm>
            <a:off x="428596" y="5929330"/>
            <a:ext cx="1954381" cy="369332"/>
          </a:xfrm>
          <a:prstGeom prst="rect">
            <a:avLst/>
          </a:prstGeom>
        </p:spPr>
        <p:txBody>
          <a:bodyPr wrap="none">
            <a:spAutoFit/>
          </a:bodyPr>
          <a:lstStyle/>
          <a:p>
            <a:r>
              <a:rPr lang="en-IN" dirty="0">
                <a:solidFill>
                  <a:schemeClr val="bg1">
                    <a:lumMod val="50000"/>
                  </a:schemeClr>
                </a:solidFill>
                <a:latin typeface="Calibri (Body)"/>
              </a:rPr>
              <a:t>Source: swayam </a:t>
            </a:r>
            <a:endParaRPr lang="en-IN" dirty="0">
              <a:solidFill>
                <a:schemeClr val="bg1">
                  <a:lumMod val="50000"/>
                </a:schemeClr>
              </a:solidFill>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47B14F-DD0A-4399-A5DB-5721BE99BF86}"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Recap</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990600" y="2057400"/>
            <a:ext cx="7596158" cy="4086244"/>
          </a:xfrm>
        </p:spPr>
        <p:txBody>
          <a:bodyPr>
            <a:noAutofit/>
          </a:bodyPr>
          <a:lstStyle/>
          <a:p>
            <a:pPr lvl="0">
              <a:spcAft>
                <a:spcPts val="1200"/>
              </a:spcAft>
            </a:pPr>
            <a:r>
              <a:rPr lang="en-US" sz="2200" dirty="0">
                <a:latin typeface="Calibri (Body)"/>
              </a:rPr>
              <a:t>Security Architecture Components</a:t>
            </a:r>
            <a:endParaRPr lang="en-IN" sz="2200" dirty="0">
              <a:latin typeface="Calibri (Body)"/>
            </a:endParaRPr>
          </a:p>
          <a:p>
            <a:pPr lvl="0">
              <a:spcAft>
                <a:spcPts val="1200"/>
              </a:spcAft>
            </a:pPr>
            <a:r>
              <a:rPr lang="en-US" sz="2200" dirty="0">
                <a:latin typeface="Calibri (Body)"/>
              </a:rPr>
              <a:t>Security Architecture and Design </a:t>
            </a:r>
            <a:endParaRPr lang="en-IN" sz="2200" dirty="0">
              <a:latin typeface="Calibri (Body)"/>
            </a:endParaRPr>
          </a:p>
          <a:p>
            <a:pPr lvl="0">
              <a:spcAft>
                <a:spcPts val="1200"/>
              </a:spcAft>
            </a:pPr>
            <a:r>
              <a:rPr lang="en-IN" sz="2200" dirty="0">
                <a:latin typeface="Calibri (Body)"/>
              </a:rPr>
              <a:t>Concepts for Secure System Design </a:t>
            </a:r>
          </a:p>
          <a:p>
            <a:pPr lvl="0">
              <a:spcAft>
                <a:spcPts val="1200"/>
              </a:spcAft>
            </a:pPr>
            <a:r>
              <a:rPr lang="en-IN" sz="2200" dirty="0">
                <a:latin typeface="Calibri (Body)"/>
              </a:rPr>
              <a:t>Secure Issues with Downloadable devices </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5B0AD2B9-9934-47C8-94C4-61FC5F0620E1}"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10" name="Content Placeholder 2"/>
          <p:cNvSpPr txBox="1">
            <a:spLocks/>
          </p:cNvSpPr>
          <p:nvPr/>
        </p:nvSpPr>
        <p:spPr>
          <a:xfrm>
            <a:off x="685800" y="2438400"/>
            <a:ext cx="8229600" cy="33829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dirty="0">
                <a:latin typeface="Calibri (Body)"/>
              </a:rPr>
              <a:t>What are security issues with storage devices?</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are security issues with peripheral devices?</a:t>
            </a:r>
            <a:endParaRPr lang="en-IN" sz="2200" dirty="0">
              <a:latin typeface="Calibri (Body)"/>
            </a:endParaRPr>
          </a:p>
          <a:p>
            <a:pPr marL="457200" indent="-457200">
              <a:spcBef>
                <a:spcPts val="600"/>
              </a:spcBef>
              <a:spcAft>
                <a:spcPts val="2400"/>
              </a:spcAft>
            </a:pPr>
            <a:endParaRPr kumimoji="0" lang="en-US" sz="2200" b="0" i="0" u="none" strike="noStrike" kern="1200" cap="none" spc="0" normalizeH="0" baseline="0" noProof="0" dirty="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fontScale="92500" lnSpcReduction="20000"/>
          </a:bodyPr>
          <a:lstStyle/>
          <a:p>
            <a:pPr marL="457200" indent="-457200" algn="just">
              <a:buFont typeface="+mj-lt"/>
              <a:buAutoNum type="arabicPeriod"/>
            </a:pPr>
            <a:r>
              <a:rPr lang="en-US" sz="2400" dirty="0">
                <a:latin typeface="Calibri (Body)"/>
              </a:rPr>
              <a:t>What do you mean by Application Security? Name the two protocol use for Email Security and Explain? </a:t>
            </a:r>
          </a:p>
          <a:p>
            <a:pPr marL="457200" indent="-457200" algn="just">
              <a:buFont typeface="+mj-lt"/>
              <a:buAutoNum type="arabicPeriod"/>
            </a:pPr>
            <a:r>
              <a:rPr lang="en-IN" sz="2400" dirty="0">
                <a:latin typeface="Calibri (Body)"/>
              </a:rPr>
              <a:t>Elaborate the term access control? What is include in authorization process for (File, Program, Data rights) and explain the all types of control?</a:t>
            </a:r>
          </a:p>
          <a:p>
            <a:pPr marL="457200" indent="-457200" algn="just">
              <a:buFont typeface="+mj-lt"/>
              <a:buAutoNum type="arabicPeriod"/>
            </a:pPr>
            <a:r>
              <a:rPr lang="en-US" sz="2400" dirty="0">
                <a:latin typeface="Calibri (Body)"/>
              </a:rPr>
              <a:t>Define Vendor challenges and user challenges for application security?</a:t>
            </a:r>
          </a:p>
          <a:p>
            <a:pPr marL="457200" indent="-457200" algn="just">
              <a:buFont typeface="+mj-lt"/>
              <a:buAutoNum type="arabicPeriod"/>
            </a:pPr>
            <a:r>
              <a:rPr lang="en-US" sz="2400" dirty="0">
                <a:latin typeface="Calibri (Body)"/>
              </a:rPr>
              <a:t>Write a short note on data disposal.</a:t>
            </a:r>
          </a:p>
          <a:p>
            <a:pPr marL="457200" indent="-457200" algn="just">
              <a:buFont typeface="+mj-lt"/>
              <a:buAutoNum type="arabicPeriod"/>
            </a:pPr>
            <a:r>
              <a:rPr lang="en-US" sz="2400" dirty="0">
                <a:latin typeface="Calibri (Body)"/>
              </a:rPr>
              <a:t>What do you mean by physical security of IT assets? </a:t>
            </a:r>
          </a:p>
          <a:p>
            <a:pPr marL="457200" indent="-457200" algn="just">
              <a:buFont typeface="+mj-lt"/>
              <a:buAutoNum type="arabicPeriod"/>
            </a:pPr>
            <a:r>
              <a:rPr lang="en-US" sz="2400" dirty="0">
                <a:latin typeface="Calibri (Body)"/>
              </a:rPr>
              <a:t> Explain Information security governance. </a:t>
            </a:r>
          </a:p>
          <a:p>
            <a:pPr marL="457200" indent="-457200" algn="just">
              <a:buFont typeface="+mj-lt"/>
              <a:buAutoNum type="arabicPeriod"/>
            </a:pPr>
            <a:r>
              <a:rPr lang="en-US" sz="2400" dirty="0">
                <a:latin typeface="Calibri (Body)"/>
              </a:rPr>
              <a:t>Write design Security Issues in Hardware, Data Storage   &amp; Downloadable Devices?</a:t>
            </a:r>
          </a:p>
          <a:p>
            <a:pPr marL="457200" indent="-457200" algn="just">
              <a:buFont typeface="+mj-lt"/>
              <a:buAutoNum type="arabicPeriod"/>
            </a:pPr>
            <a:r>
              <a:rPr lang="en-IN" sz="2400" dirty="0">
                <a:latin typeface="Calibri (Body)"/>
              </a:rPr>
              <a:t>What are the different Measures of Backup Security</a:t>
            </a:r>
          </a:p>
          <a:p>
            <a:pPr marL="457200" indent="-457200" algn="just">
              <a:buFont typeface="+mj-lt"/>
              <a:buAutoNum type="arabicPeriod"/>
            </a:pPr>
            <a:r>
              <a:rPr lang="en-US" sz="2400" dirty="0">
                <a:latin typeface="Calibri (Body)"/>
              </a:rPr>
              <a:t>What are the different types of Biometric? </a:t>
            </a:r>
          </a:p>
          <a:p>
            <a:pPr marL="457200" indent="-457200" algn="just">
              <a:buFont typeface="+mj-lt"/>
              <a:buAutoNum type="arabicPeriod"/>
            </a:pPr>
            <a:r>
              <a:rPr lang="en-US" sz="2400" dirty="0">
                <a:latin typeface="Calibri (Body)"/>
              </a:rPr>
              <a:t>Explain the </a:t>
            </a:r>
            <a:r>
              <a:rPr lang="en-IN" sz="2400" dirty="0">
                <a:latin typeface="Calibri (Body)"/>
              </a:rPr>
              <a:t>Principles for Secure System Design</a:t>
            </a:r>
            <a:endParaRPr lang="en-US" sz="2400" dirty="0">
              <a:latin typeface="Calibri (Body)"/>
            </a:endParaRPr>
          </a:p>
          <a:p>
            <a:pPr marL="457200" indent="-457200" algn="just">
              <a:buFont typeface="+mj-lt"/>
              <a:buAutoNum type="arabicPeriod"/>
            </a:pPr>
            <a:endParaRPr lang="en-IN" sz="2400" dirty="0">
              <a:latin typeface="Calibri (Body)"/>
            </a:endParaRPr>
          </a:p>
          <a:p>
            <a:pPr algn="just"/>
            <a:endParaRPr lang="en-US" sz="2400" dirty="0">
              <a:latin typeface="Calibri (Body)"/>
            </a:endParaRPr>
          </a:p>
          <a:p>
            <a:pPr algn="just"/>
            <a:endParaRPr lang="en-US" sz="2400" dirty="0"/>
          </a:p>
          <a:p>
            <a:pPr algn="just"/>
            <a:endParaRPr lang="en-US" sz="2200" dirty="0">
              <a:latin typeface="Calibri (Body)"/>
            </a:endParaRPr>
          </a:p>
        </p:txBody>
      </p:sp>
      <p:sp>
        <p:nvSpPr>
          <p:cNvPr id="4" name="Date Placeholder 3"/>
          <p:cNvSpPr>
            <a:spLocks noGrp="1"/>
          </p:cNvSpPr>
          <p:nvPr>
            <p:ph type="dt" sz="half" idx="10"/>
          </p:nvPr>
        </p:nvSpPr>
        <p:spPr/>
        <p:txBody>
          <a:bodyPr/>
          <a:lstStyle/>
          <a:p>
            <a:fld id="{2ADA4586-EF9C-4719-B836-B4EFE6E3888F}"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dirty="0">
                <a:hlinkClick r:id="rId2"/>
              </a:rPr>
              <a:t>https://youtu.be/Ye2H1n2MtIc</a:t>
            </a:r>
            <a:endParaRPr lang="en-US" sz="2200" dirty="0"/>
          </a:p>
          <a:p>
            <a:pPr>
              <a:spcAft>
                <a:spcPts val="1200"/>
              </a:spcAft>
            </a:pPr>
            <a:r>
              <a:rPr lang="en-US" sz="2200" dirty="0">
                <a:hlinkClick r:id="rId3"/>
              </a:rPr>
              <a:t>https://youtu.be/xwgecIX3E4I</a:t>
            </a:r>
            <a:endParaRPr lang="en-US" sz="2200" dirty="0"/>
          </a:p>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0AB5F758-86DF-46DD-B82B-05BEB5BA2F2F}"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r>
              <a:rPr kumimoji="0" lang="en-US" sz="2400" b="0" i="0" u="none" strike="noStrike" kern="1200" cap="none" spc="0" normalizeH="0" noProof="0" dirty="0">
                <a:ln>
                  <a:noFill/>
                </a:ln>
                <a:solidFill>
                  <a:schemeClr val="dk1"/>
                </a:solidFill>
                <a:effectLst/>
                <a:uLnTx/>
                <a:uFillTx/>
                <a:latin typeface="+mn-lt"/>
                <a:ea typeface="+mn-ea"/>
                <a:cs typeface="+mn-cs"/>
              </a:rPr>
              <a:t> Link</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9B87044-B86E-4B3B-8B47-79CB81A6E18B}"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extLst>
              <p:ext uri="{D42A27DB-BD31-4B8C-83A1-F6EECF244321}">
                <p14:modId xmlns:p14="http://schemas.microsoft.com/office/powerpoint/2010/main" val="3536113466"/>
              </p:ext>
            </p:extLst>
          </p:nvPr>
        </p:nvGraphicFramePr>
        <p:xfrm>
          <a:off x="539552" y="1556792"/>
          <a:ext cx="7800528" cy="36004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0000"/>
                    </a:ext>
                  </a:extLst>
                </a:gridCol>
                <a:gridCol w="3184128">
                  <a:extLst>
                    <a:ext uri="{9D8B030D-6E8A-4147-A177-3AD203B41FA5}">
                      <a16:colId xmlns:a16="http://schemas.microsoft.com/office/drawing/2014/main" val="20001"/>
                    </a:ext>
                  </a:extLst>
                </a:gridCol>
                <a:gridCol w="2600176">
                  <a:extLst>
                    <a:ext uri="{9D8B030D-6E8A-4147-A177-3AD203B41FA5}">
                      <a16:colId xmlns:a16="http://schemas.microsoft.com/office/drawing/2014/main" val="20002"/>
                    </a:ext>
                  </a:extLst>
                </a:gridCol>
              </a:tblGrid>
              <a:tr h="491270">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algn="ctr"/>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3109130">
                <a:tc>
                  <a:txBody>
                    <a:bodyPr/>
                    <a:lstStyle/>
                    <a:p>
                      <a:pPr marL="0" indent="0" algn="ctr">
                        <a:buFont typeface="Arial" pitchFamily="34" charset="0"/>
                        <a:buNone/>
                      </a:pPr>
                      <a:r>
                        <a:rPr lang="en-IN" sz="2400" dirty="0">
                          <a:latin typeface="Calibri (Body)"/>
                        </a:rPr>
                        <a:t>Physical Security of IT Assets</a:t>
                      </a:r>
                      <a:endParaRPr lang="en-US" sz="2200" b="1" dirty="0">
                        <a:solidFill>
                          <a:schemeClr val="tx1"/>
                        </a:solidFill>
                        <a:latin typeface="+mn-lt"/>
                        <a:cs typeface="Times New Roman" pitchFamily="18"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kern="1200" dirty="0">
                          <a:solidFill>
                            <a:schemeClr val="dk1"/>
                          </a:solidFill>
                          <a:latin typeface="Calibri (Body)"/>
                          <a:ea typeface="+mn-ea"/>
                          <a:cs typeface="+mn-cs"/>
                        </a:rPr>
                        <a:t>Study of  concept of </a:t>
                      </a:r>
                      <a:r>
                        <a:rPr lang="en-IN" sz="2400" kern="1200" dirty="0">
                          <a:solidFill>
                            <a:schemeClr val="dk1"/>
                          </a:solidFill>
                          <a:latin typeface="Calibri (Body)"/>
                          <a:ea typeface="+mn-ea"/>
                          <a:cs typeface="+mn-cs"/>
                        </a:rPr>
                        <a:t>Physical Security of IT Assets</a:t>
                      </a:r>
                      <a:endParaRPr lang="en-US" sz="2400" kern="1200" dirty="0">
                        <a:solidFill>
                          <a:schemeClr val="dk1"/>
                        </a:solidFill>
                        <a:latin typeface="Calibri (Body)"/>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200" b="1" dirty="0">
                        <a:solidFill>
                          <a:schemeClr val="tx1"/>
                        </a:solidFill>
                        <a:latin typeface="+mn-lt"/>
                        <a:cs typeface="Times New Roman" pitchFamily="18" charset="0"/>
                      </a:endParaRPr>
                    </a:p>
                  </a:txBody>
                  <a:tcPr marL="46800" marR="0" marT="0" marB="0" anchor="ctr"/>
                </a:tc>
                <a:tc>
                  <a:txBody>
                    <a:bodyPr/>
                    <a:lstStyle/>
                    <a:p>
                      <a:pPr algn="ctr"/>
                      <a:r>
                        <a:rPr lang="en-IN" sz="2200" kern="1200" dirty="0">
                          <a:solidFill>
                            <a:schemeClr val="dk1"/>
                          </a:solidFill>
                          <a:latin typeface="+mn-lt"/>
                          <a:ea typeface="+mn-ea"/>
                          <a:cs typeface="+mn-cs"/>
                        </a:rPr>
                        <a:t>CO3</a:t>
                      </a:r>
                    </a:p>
                  </a:txBody>
                  <a:tcPr anchor="ctr"/>
                </a:tc>
                <a:extLst>
                  <a:ext uri="{0D108BD9-81ED-4DB2-BD59-A6C34878D82A}">
                    <a16:rowId xmlns:a16="http://schemas.microsoft.com/office/drawing/2014/main" val="10001"/>
                  </a:ext>
                </a:extLst>
              </a:tr>
            </a:tbl>
          </a:graphicData>
        </a:graphic>
      </p:graphicFrame>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4B89A6-CA23-49BE-BF99-BBE8F6ED8323}"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Physical Security of IT Assets(CO3)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341313" indent="-342000" algn="just">
              <a:spcBef>
                <a:spcPts val="600"/>
              </a:spcBef>
            </a:pPr>
            <a:r>
              <a:rPr lang="en-US" sz="2200" dirty="0">
                <a:latin typeface="Calibri (Body)"/>
              </a:rPr>
              <a:t>When it comes to providing security to your IT assets, you should keep it as simple, coherent, and standardized as possible. The primary threats for the physical security are as follows:</a:t>
            </a:r>
          </a:p>
          <a:p>
            <a:pPr marL="971550" lvl="1" indent="-514350" algn="just">
              <a:spcBef>
                <a:spcPts val="600"/>
              </a:spcBef>
            </a:pPr>
            <a:r>
              <a:rPr lang="en-US" sz="2200" dirty="0">
                <a:solidFill>
                  <a:srgbClr val="FF0000"/>
                </a:solidFill>
                <a:latin typeface="Calibri (Body)"/>
              </a:rPr>
              <a:t>Physical access exposure to human beings: </a:t>
            </a:r>
          </a:p>
          <a:p>
            <a:pPr lvl="2" algn="just">
              <a:spcBef>
                <a:spcPts val="600"/>
              </a:spcBef>
            </a:pPr>
            <a:r>
              <a:rPr lang="en-US" sz="2200" dirty="0">
                <a:latin typeface="Calibri (Body)"/>
              </a:rPr>
              <a:t>Organizations’ own employees =&gt; theft, fraud, accidents, and sabotage.</a:t>
            </a:r>
          </a:p>
          <a:p>
            <a:pPr lvl="2" algn="just">
              <a:spcBef>
                <a:spcPts val="600"/>
              </a:spcBef>
            </a:pPr>
            <a:r>
              <a:rPr lang="en-US" sz="2200" dirty="0">
                <a:latin typeface="Calibri (Body)"/>
              </a:rPr>
              <a:t>Data Tampering by unauthorized users</a:t>
            </a:r>
            <a:endParaRPr lang="en-US" sz="2200" b="1" dirty="0">
              <a:latin typeface="Calibri (Body)"/>
            </a:endParaRPr>
          </a:p>
          <a:p>
            <a:pPr marL="971550" lvl="1" indent="-514350" algn="just">
              <a:spcBef>
                <a:spcPts val="600"/>
              </a:spcBef>
            </a:pPr>
            <a:r>
              <a:rPr lang="en-US" sz="2200" dirty="0">
                <a:solidFill>
                  <a:srgbClr val="FF0000"/>
                </a:solidFill>
                <a:latin typeface="Calibri (Body)"/>
              </a:rPr>
              <a:t>Physical access exposure to natural disasters:</a:t>
            </a:r>
          </a:p>
          <a:p>
            <a:pPr lvl="2" algn="just">
              <a:spcBef>
                <a:spcPts val="600"/>
              </a:spcBef>
            </a:pPr>
            <a:r>
              <a:rPr lang="en-US" sz="2200" dirty="0">
                <a:latin typeface="Calibri (Body)"/>
              </a:rPr>
              <a:t>Natural disasters may destroy your computer systems or all data storage systems.</a:t>
            </a:r>
          </a:p>
          <a:p>
            <a:pPr lvl="2" algn="just">
              <a:spcBef>
                <a:spcPts val="600"/>
              </a:spcBef>
            </a:pPr>
            <a:r>
              <a:rPr lang="en-US" sz="2200" dirty="0">
                <a:latin typeface="Calibri (Body)"/>
              </a:rPr>
              <a:t>They might even interrupt your network. (fire, lightening, or electric interruption)</a:t>
            </a:r>
          </a:p>
          <a:p>
            <a:pPr marL="0" indent="0" algn="just">
              <a:spcBef>
                <a:spcPts val="600"/>
              </a:spcBef>
              <a:spcAft>
                <a:spcPts val="1800"/>
              </a:spcAft>
              <a:buNone/>
            </a:pPr>
            <a:endParaRPr lang="en-IN" sz="2200" dirty="0">
              <a:latin typeface="Calibri (Body)"/>
            </a:endParaRP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 calcmode="lin" valueType="num">
                                      <p:cBhvr additive="base">
                                        <p:cTn id="7"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 calcmode="lin" valueType="num">
                                      <p:cBhvr additive="base">
                                        <p:cTn id="11"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 calcmode="lin" valueType="num">
                                      <p:cBhvr additive="base">
                                        <p:cTn id="15"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anim calcmode="lin" valueType="num">
                                      <p:cBhvr additive="base">
                                        <p:cTn id="21"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 calcmode="lin" valueType="num">
                                      <p:cBhvr additive="base">
                                        <p:cTn id="25"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xEl>
                                              <p:pRg st="6" end="6"/>
                                            </p:txEl>
                                          </p:spTgt>
                                        </p:tgtEl>
                                        <p:attrNameLst>
                                          <p:attrName>style.visibility</p:attrName>
                                        </p:attrNameLst>
                                      </p:cBhvr>
                                      <p:to>
                                        <p:strVal val="visible"/>
                                      </p:to>
                                    </p:set>
                                    <p:anim calcmode="lin" valueType="num">
                                      <p:cBhvr additive="base">
                                        <p:cTn id="29"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A2DA87-AB0F-424D-A07E-5137326793B4}"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Mechanisms to Solve Physical Security</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341313" indent="-342000" algn="just">
              <a:spcBef>
                <a:spcPts val="600"/>
              </a:spcBef>
              <a:buNone/>
            </a:pPr>
            <a:r>
              <a:rPr lang="en-IN" sz="2200" dirty="0">
                <a:solidFill>
                  <a:srgbClr val="FF5050"/>
                </a:solidFill>
                <a:latin typeface="Calibri (Body)"/>
              </a:rPr>
              <a:t>Physical access controls :</a:t>
            </a:r>
          </a:p>
          <a:p>
            <a:pPr marL="341313" indent="-342000" algn="just">
              <a:spcBef>
                <a:spcPts val="1200"/>
              </a:spcBef>
            </a:pPr>
            <a:r>
              <a:rPr lang="en-IN" sz="2200" dirty="0">
                <a:latin typeface="Calibri (Body)"/>
              </a:rPr>
              <a:t>The physical access control measures can be applied in various forms, such as locks, biometric authentication systems, photo IDs, Entry logs, magnetic locks using electronic key card, and computer terminal locks.</a:t>
            </a:r>
          </a:p>
          <a:p>
            <a:pPr marL="341313" indent="-342000" algn="just">
              <a:spcBef>
                <a:spcPts val="600"/>
              </a:spcBef>
              <a:buNone/>
            </a:pPr>
            <a:r>
              <a:rPr lang="en-IN" sz="2200" dirty="0">
                <a:solidFill>
                  <a:srgbClr val="FF5050"/>
                </a:solidFill>
                <a:latin typeface="Calibri (Body)"/>
              </a:rPr>
              <a:t>Electronic and visual surveillance systems:  </a:t>
            </a:r>
            <a:r>
              <a:rPr lang="en-IN" sz="2200" dirty="0">
                <a:latin typeface="Calibri (Body)"/>
              </a:rPr>
              <a:t>Through closed circuit television(CCTV), RFID sensors</a:t>
            </a:r>
          </a:p>
          <a:p>
            <a:pPr marL="341313" indent="-342000" algn="just">
              <a:spcBef>
                <a:spcPts val="600"/>
              </a:spcBef>
            </a:pPr>
            <a:r>
              <a:rPr lang="en-IN" sz="2200" dirty="0">
                <a:latin typeface="Calibri (Body)"/>
              </a:rPr>
              <a:t>CCTV cameras are also called the third eye because if human being missed noticing some people entering a restricted zone, these cameras could capture the event or photos.</a:t>
            </a:r>
          </a:p>
          <a:p>
            <a:pPr marL="341313" indent="-342000" algn="just">
              <a:spcBef>
                <a:spcPts val="600"/>
              </a:spcBef>
              <a:buNone/>
            </a:pPr>
            <a:r>
              <a:rPr lang="en-IN" sz="2200" dirty="0">
                <a:solidFill>
                  <a:srgbClr val="FF5050"/>
                </a:solidFill>
                <a:latin typeface="Calibri (Body)"/>
              </a:rPr>
              <a:t>Intrusion Detection Systems (IDS): </a:t>
            </a:r>
            <a:r>
              <a:rPr lang="en-IN" sz="2200" dirty="0">
                <a:latin typeface="Calibri (Body)"/>
              </a:rPr>
              <a:t>IDS is a way of dealing with unauthorized access to information system assets.</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anim calcmode="lin" valueType="num">
                                      <p:cBhvr additive="base">
                                        <p:cTn id="1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 calcmode="lin" valueType="num">
                                      <p:cBhvr additive="base">
                                        <p:cTn id="17"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anim calcmode="lin" valueType="num">
                                      <p:cBhvr additive="base">
                                        <p:cTn id="21"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 calcmode="lin" valueType="num">
                                      <p:cBhvr additive="base">
                                        <p:cTn id="27"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6962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1600" b="1" dirty="0">
                <a:latin typeface="Times New Roman" pitchFamily="18" charset="0"/>
                <a:cs typeface="Times New Roman" pitchFamily="18" charset="0"/>
              </a:rPr>
              <a:t>Students will learn about :</a:t>
            </a: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Security of Information system and Risk factors and examine security threats and vulnerability in various scenarios, understand concept of cryptography and encryption technique to protect the data from cyber-attack and provide protection for software and hardware.</a:t>
            </a:r>
            <a:endParaRPr lang="en-IN" sz="1600" dirty="0">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84F89AFE-CEE7-4D0E-9134-2006E242FD0A}" type="datetime1">
              <a:rPr lang="en-US" smtClean="0"/>
              <a:pPr/>
              <a:t>6/14/2024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371600" y="13963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Course Objective</a:t>
            </a:r>
          </a:p>
        </p:txBody>
      </p:sp>
      <p:sp>
        <p:nvSpPr>
          <p:cNvPr id="10" name="Footer Placeholder 12"/>
          <p:cNvSpPr>
            <a:spLocks noGrp="1"/>
          </p:cNvSpPr>
          <p:nvPr>
            <p:ph type="ftr" sz="quarter" idx="11"/>
          </p:nvPr>
        </p:nvSpPr>
        <p:spPr>
          <a:xfrm>
            <a:off x="2857488" y="6357958"/>
            <a:ext cx="5286412" cy="365125"/>
          </a:xfrm>
        </p:spPr>
        <p:txBody>
          <a:bodyPr/>
          <a:lstStyle/>
          <a:p>
            <a:r>
              <a:rPr lang="en-US"/>
              <a:t>Mushtaq Ahmad Rather         Cyber security ANC 0401                                     Unit 3</a:t>
            </a:r>
            <a:endParaRPr lang="en-US" dirty="0"/>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7244EF-CC11-4F20-8A88-990ACC3E334B}"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Biometrics and its types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341313" indent="-342000" algn="just">
              <a:spcBef>
                <a:spcPts val="600"/>
              </a:spcBef>
              <a:spcAft>
                <a:spcPts val="3000"/>
              </a:spcAft>
            </a:pPr>
            <a:r>
              <a:rPr lang="en-IN" sz="2200" dirty="0">
                <a:latin typeface="Calibri (Body)"/>
              </a:rPr>
              <a:t>Biometrics involves something a person is, or a person does</a:t>
            </a:r>
          </a:p>
          <a:p>
            <a:pPr marL="341313" indent="-342000" algn="just">
              <a:spcBef>
                <a:spcPts val="600"/>
              </a:spcBef>
              <a:spcAft>
                <a:spcPts val="3000"/>
              </a:spcAft>
            </a:pPr>
            <a:r>
              <a:rPr lang="en-IN" sz="2200" dirty="0">
                <a:latin typeface="Calibri (Body)"/>
              </a:rPr>
              <a:t>It recognizes people based on two types</a:t>
            </a:r>
          </a:p>
          <a:p>
            <a:pPr marL="341313" indent="-342000" algn="just">
              <a:spcBef>
                <a:spcPts val="600"/>
              </a:spcBef>
              <a:spcAft>
                <a:spcPts val="3000"/>
              </a:spcAft>
            </a:pPr>
            <a:r>
              <a:rPr lang="en-IN" sz="2200" dirty="0">
                <a:latin typeface="Calibri (Body)"/>
              </a:rPr>
              <a:t>Physiological characteristics - fingerprints, face, retina, iris</a:t>
            </a:r>
          </a:p>
          <a:p>
            <a:pPr marL="341313" indent="-342000" algn="just">
              <a:spcBef>
                <a:spcPts val="600"/>
              </a:spcBef>
              <a:spcAft>
                <a:spcPts val="3000"/>
              </a:spcAft>
            </a:pPr>
            <a:r>
              <a:rPr lang="en-IN" sz="2200" dirty="0">
                <a:latin typeface="Calibri (Body)"/>
              </a:rPr>
              <a:t>Behavioural characteristics - gait, signature</a:t>
            </a:r>
          </a:p>
          <a:p>
            <a:pPr marL="341313" indent="-342000" algn="just">
              <a:spcBef>
                <a:spcPts val="600"/>
              </a:spcBef>
              <a:spcAft>
                <a:spcPts val="3000"/>
              </a:spcAft>
            </a:pPr>
            <a:r>
              <a:rPr lang="en-IN" sz="2200" dirty="0">
                <a:latin typeface="Calibri (Body)"/>
              </a:rPr>
              <a:t>Another class of biometrics is esoteric biometrics - vein pattern, lip print, brain wave pattern</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CA62A8-0003-4311-A344-C4FA44D8BF96}"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Biometrics and its types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504396" y="1357298"/>
            <a:ext cx="7496628" cy="4214842"/>
          </a:xfrm>
          <a:prstGeom prst="rect">
            <a:avLst/>
          </a:prstGeom>
          <a:noFill/>
          <a:ln w="9525">
            <a:noFill/>
            <a:miter lim="800000"/>
            <a:headEnd/>
            <a:tailEnd/>
          </a:ln>
          <a:effectLst/>
        </p:spPr>
      </p:pic>
      <p:sp>
        <p:nvSpPr>
          <p:cNvPr id="10" name="Rectangle 9"/>
          <p:cNvSpPr/>
          <p:nvPr/>
        </p:nvSpPr>
        <p:spPr>
          <a:xfrm>
            <a:off x="785786" y="5857892"/>
            <a:ext cx="1890261" cy="369332"/>
          </a:xfrm>
          <a:prstGeom prst="rect">
            <a:avLst/>
          </a:prstGeom>
        </p:spPr>
        <p:txBody>
          <a:bodyPr wrap="none">
            <a:spAutoFit/>
          </a:bodyPr>
          <a:lstStyle/>
          <a:p>
            <a:r>
              <a:rPr lang="en-IN" dirty="0">
                <a:latin typeface="Calibri (Body)"/>
              </a:rPr>
              <a:t>Source: </a:t>
            </a:r>
            <a:r>
              <a:rPr lang="en-IN" dirty="0" err="1">
                <a:latin typeface="Calibri (Body)"/>
              </a:rPr>
              <a:t>swayam</a:t>
            </a:r>
            <a:endParaRPr lang="en-IN" dirty="0"/>
          </a:p>
        </p:txBody>
      </p:sp>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1C63C5-378D-4323-817C-1C8BEE03BAA0}"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143000"/>
            <a:ext cx="8229600" cy="4929206"/>
          </a:xfrm>
        </p:spPr>
        <p:txBody>
          <a:bodyPr>
            <a:normAutofit/>
          </a:bodyPr>
          <a:lstStyle/>
          <a:p>
            <a:pPr algn="just">
              <a:lnSpc>
                <a:spcPct val="150000"/>
              </a:lnSpc>
            </a:pPr>
            <a:r>
              <a:rPr lang="en-US" sz="2200" dirty="0">
                <a:latin typeface="Calibri (Body)"/>
              </a:rPr>
              <a:t>Access control is a mechanism that defines and controls access rights for individuals who can use specific resources in the OS.</a:t>
            </a:r>
          </a:p>
          <a:p>
            <a:pPr algn="just">
              <a:lnSpc>
                <a:spcPct val="150000"/>
              </a:lnSpc>
            </a:pPr>
            <a:r>
              <a:rPr lang="en-US" sz="2200" dirty="0">
                <a:latin typeface="Calibri (Body)"/>
              </a:rPr>
              <a:t>The access control is a security feature through which the system permits or revokes the right to access any data and resource in a system.</a:t>
            </a:r>
          </a:p>
          <a:p>
            <a:pPr algn="just">
              <a:lnSpc>
                <a:spcPct val="150000"/>
              </a:lnSpc>
            </a:pPr>
            <a:r>
              <a:rPr lang="en-US" sz="2200" dirty="0">
                <a:latin typeface="Calibri (Body)"/>
              </a:rPr>
              <a:t>The permission to access a resource is called authorization.</a:t>
            </a: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620631-A829-423E-8AEC-6767FED92F13}"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graphicFrame>
        <p:nvGraphicFramePr>
          <p:cNvPr id="9" name="Diagram 8">
            <a:extLst>
              <a:ext uri="{FF2B5EF4-FFF2-40B4-BE49-F238E27FC236}">
                <a16:creationId xmlns:a16="http://schemas.microsoft.com/office/drawing/2014/main" id="{1D7D1B54-F184-4CA5-B79D-DCA168A45E18}"/>
              </a:ext>
            </a:extLst>
          </p:cNvPr>
          <p:cNvGraphicFramePr/>
          <p:nvPr/>
        </p:nvGraphicFramePr>
        <p:xfrm>
          <a:off x="571472" y="1366496"/>
          <a:ext cx="8128000" cy="37055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9">
            <a:extLst>
              <a:ext uri="{FF2B5EF4-FFF2-40B4-BE49-F238E27FC236}">
                <a16:creationId xmlns:a16="http://schemas.microsoft.com/office/drawing/2014/main" id="{AEE4F5D8-9CE4-4ABD-A25F-E04781669B82}"/>
              </a:ext>
            </a:extLst>
          </p:cNvPr>
          <p:cNvSpPr/>
          <p:nvPr/>
        </p:nvSpPr>
        <p:spPr>
          <a:xfrm>
            <a:off x="642910" y="5005999"/>
            <a:ext cx="2646355" cy="923330"/>
          </a:xfrm>
          <a:prstGeom prst="rect">
            <a:avLst/>
          </a:prstGeom>
          <a:ln>
            <a:solidFill>
              <a:schemeClr val="accent2"/>
            </a:solidFill>
          </a:ln>
        </p:spPr>
        <p:txBody>
          <a:bodyPr wrap="square">
            <a:spAutoFit/>
          </a:bodyPr>
          <a:lstStyle/>
          <a:p>
            <a:pPr algn="just"/>
            <a:r>
              <a:rPr lang="en-US" dirty="0">
                <a:latin typeface="LiberationSerif"/>
              </a:rPr>
              <a:t>User can create, read, edit, or delete file on the server</a:t>
            </a:r>
            <a:endParaRPr lang="en-US" dirty="0"/>
          </a:p>
        </p:txBody>
      </p:sp>
      <p:sp>
        <p:nvSpPr>
          <p:cNvPr id="11" name="Rectangle 10">
            <a:extLst>
              <a:ext uri="{FF2B5EF4-FFF2-40B4-BE49-F238E27FC236}">
                <a16:creationId xmlns:a16="http://schemas.microsoft.com/office/drawing/2014/main" id="{66AC34D2-8C13-4867-8A17-677D92A08DE0}"/>
              </a:ext>
            </a:extLst>
          </p:cNvPr>
          <p:cNvSpPr/>
          <p:nvPr/>
        </p:nvSpPr>
        <p:spPr>
          <a:xfrm>
            <a:off x="3786182" y="5006000"/>
            <a:ext cx="2575106" cy="923330"/>
          </a:xfrm>
          <a:prstGeom prst="rect">
            <a:avLst/>
          </a:prstGeom>
          <a:ln>
            <a:solidFill>
              <a:schemeClr val="accent2">
                <a:lumMod val="50000"/>
              </a:schemeClr>
            </a:solidFill>
          </a:ln>
        </p:spPr>
        <p:txBody>
          <a:bodyPr wrap="square">
            <a:spAutoFit/>
          </a:bodyPr>
          <a:lstStyle/>
          <a:p>
            <a:pPr algn="just"/>
            <a:r>
              <a:rPr lang="en-US" dirty="0">
                <a:latin typeface="LiberationSerif"/>
              </a:rPr>
              <a:t>User can execute a program on an application server</a:t>
            </a:r>
            <a:endParaRPr lang="en-US" dirty="0"/>
          </a:p>
        </p:txBody>
      </p:sp>
      <p:sp>
        <p:nvSpPr>
          <p:cNvPr id="12" name="Rectangle 11">
            <a:extLst>
              <a:ext uri="{FF2B5EF4-FFF2-40B4-BE49-F238E27FC236}">
                <a16:creationId xmlns:a16="http://schemas.microsoft.com/office/drawing/2014/main" id="{AD1E9E4F-DA70-4EC7-A930-5E3E770CFD82}"/>
              </a:ext>
            </a:extLst>
          </p:cNvPr>
          <p:cNvSpPr/>
          <p:nvPr/>
        </p:nvSpPr>
        <p:spPr>
          <a:xfrm>
            <a:off x="6715141" y="5005999"/>
            <a:ext cx="2428860" cy="923330"/>
          </a:xfrm>
          <a:prstGeom prst="rect">
            <a:avLst/>
          </a:prstGeom>
          <a:ln>
            <a:solidFill>
              <a:schemeClr val="accent4">
                <a:lumMod val="50000"/>
              </a:schemeClr>
            </a:solidFill>
          </a:ln>
        </p:spPr>
        <p:txBody>
          <a:bodyPr wrap="square">
            <a:spAutoFit/>
          </a:bodyPr>
          <a:lstStyle/>
          <a:p>
            <a:pPr algn="just"/>
            <a:r>
              <a:rPr lang="en-US" dirty="0">
                <a:latin typeface="LiberationSerif"/>
              </a:rPr>
              <a:t>User can retrieve or update information in a database</a:t>
            </a:r>
            <a:endParaRPr lang="en-US" dirty="0"/>
          </a:p>
        </p:txBody>
      </p:sp>
      <p:pic>
        <p:nvPicPr>
          <p:cNvPr id="13" name="Picture 4"/>
          <p:cNvPicPr>
            <a:picLocks noChangeAspect="1" noChangeArrowheads="1"/>
          </p:cNvPicPr>
          <p:nvPr/>
        </p:nvPicPr>
        <p:blipFill>
          <a:blip r:embed="rId9"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717A30-FA1B-4C43-84A6-20B624F43410}"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graphicFrame>
        <p:nvGraphicFramePr>
          <p:cNvPr id="13" name="Diagram 12">
            <a:extLst>
              <a:ext uri="{FF2B5EF4-FFF2-40B4-BE49-F238E27FC236}">
                <a16:creationId xmlns:a16="http://schemas.microsoft.com/office/drawing/2014/main" id="{099BE121-452E-457E-A40E-82CBCAF80B42}"/>
              </a:ext>
            </a:extLst>
          </p:cNvPr>
          <p:cNvGraphicFramePr/>
          <p:nvPr/>
        </p:nvGraphicFramePr>
        <p:xfrm>
          <a:off x="857224" y="1153605"/>
          <a:ext cx="7643866" cy="49900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4"/>
          <p:cNvPicPr>
            <a:picLocks noChangeAspect="1" noChangeArrowheads="1"/>
          </p:cNvPicPr>
          <p:nvPr/>
        </p:nvPicPr>
        <p:blipFill>
          <a:blip r:embed="rId9"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84889E-AA1F-40E1-A78C-7F9B1E514F10}"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dirty="0">
                <a:latin typeface="Calibri (Body)"/>
              </a:rPr>
              <a:t>CCTV (CO3)</a:t>
            </a:r>
            <a:endParaRPr lang="en-US" sz="28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381000" y="1219200"/>
            <a:ext cx="8382000" cy="5210196"/>
          </a:xfrm>
        </p:spPr>
        <p:txBody>
          <a:bodyPr>
            <a:normAutofit/>
          </a:bodyPr>
          <a:lstStyle/>
          <a:p>
            <a:pPr algn="just">
              <a:spcAft>
                <a:spcPts val="1200"/>
              </a:spcAft>
            </a:pPr>
            <a:r>
              <a:rPr lang="en-US" sz="2200" b="1" dirty="0">
                <a:latin typeface="Calibri (Body)"/>
              </a:rPr>
              <a:t>CCTV, or closed-circuit television, </a:t>
            </a:r>
            <a:r>
              <a:rPr lang="en-US" sz="2200" dirty="0">
                <a:latin typeface="Calibri (Body)"/>
              </a:rPr>
              <a:t>is a system that allows you to keep an eye on what's going on in and around your business/area.</a:t>
            </a:r>
          </a:p>
          <a:p>
            <a:pPr algn="just">
              <a:spcAft>
                <a:spcPts val="1200"/>
              </a:spcAft>
            </a:pPr>
            <a:r>
              <a:rPr lang="en-US" sz="2200" dirty="0">
                <a:latin typeface="Calibri (Body)"/>
              </a:rPr>
              <a:t>It helps in crime prevention and as a security measure. </a:t>
            </a:r>
          </a:p>
          <a:p>
            <a:pPr algn="just">
              <a:spcAft>
                <a:spcPts val="1200"/>
              </a:spcAft>
            </a:pPr>
            <a:r>
              <a:rPr lang="en-US" sz="2200" dirty="0">
                <a:latin typeface="Calibri (Body)"/>
              </a:rPr>
              <a:t>Cameras collect images and transfer them to a monitoring-recording device where they are available to be watched, reviewed and/or stored. It links a camera to a video monitor using a direct transmission system. This differs from broadcast television where the signal is transmitted over the air and viewed with a television.</a:t>
            </a:r>
          </a:p>
          <a:p>
            <a:pPr algn="just">
              <a:spcAft>
                <a:spcPts val="1200"/>
              </a:spcAft>
            </a:pPr>
            <a:r>
              <a:rPr lang="en-US" sz="2200" dirty="0">
                <a:latin typeface="Calibri (Body)"/>
              </a:rPr>
              <a:t>If a business owner, security guard or employee is suspicious of a potential crime, the surveillance tapes can be used to observe and check for any suspicious activity.</a:t>
            </a: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 calcmode="lin" valueType="num">
                                      <p:cBhvr additive="base">
                                        <p:cTn id="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 calcmode="lin" valueType="num">
                                      <p:cBhvr additive="base">
                                        <p:cTn id="1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2AD6F-11DF-4729-B424-601B7424B195}"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Intrusion Detection Systems(IDS)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905000"/>
            <a:ext cx="8229600" cy="4524396"/>
          </a:xfrm>
        </p:spPr>
        <p:txBody>
          <a:bodyPr>
            <a:normAutofit/>
          </a:bodyPr>
          <a:lstStyle/>
          <a:p>
            <a:pPr algn="just">
              <a:spcAft>
                <a:spcPts val="1200"/>
              </a:spcAft>
            </a:pPr>
            <a:r>
              <a:rPr lang="en-IN" sz="2200" dirty="0">
                <a:latin typeface="Calibri (Body)"/>
              </a:rPr>
              <a:t>IDS monitors network traffic for </a:t>
            </a:r>
            <a:r>
              <a:rPr lang="en-IN" sz="2200" dirty="0">
                <a:solidFill>
                  <a:srgbClr val="FF0000"/>
                </a:solidFill>
                <a:latin typeface="Calibri (Body)"/>
              </a:rPr>
              <a:t>suspicious activity</a:t>
            </a:r>
          </a:p>
          <a:p>
            <a:pPr algn="just">
              <a:spcAft>
                <a:spcPts val="1200"/>
              </a:spcAft>
            </a:pPr>
            <a:r>
              <a:rPr lang="en-IN" sz="2200" dirty="0">
                <a:latin typeface="Calibri (Body)"/>
              </a:rPr>
              <a:t>Issues alerts in case of </a:t>
            </a:r>
            <a:r>
              <a:rPr lang="en-IN" sz="2200" dirty="0">
                <a:solidFill>
                  <a:srgbClr val="FF0000"/>
                </a:solidFill>
                <a:latin typeface="Calibri (Body)"/>
              </a:rPr>
              <a:t>illicit activity</a:t>
            </a:r>
          </a:p>
          <a:p>
            <a:pPr algn="just">
              <a:spcAft>
                <a:spcPts val="1200"/>
              </a:spcAft>
            </a:pPr>
            <a:r>
              <a:rPr lang="en-IN" sz="2200" dirty="0">
                <a:solidFill>
                  <a:srgbClr val="FF0000"/>
                </a:solidFill>
                <a:latin typeface="Calibri (Body)"/>
              </a:rPr>
              <a:t>Anomaly detection </a:t>
            </a:r>
            <a:r>
              <a:rPr lang="en-IN" sz="2200" dirty="0">
                <a:latin typeface="Calibri (Body)"/>
              </a:rPr>
              <a:t>and </a:t>
            </a:r>
            <a:r>
              <a:rPr lang="en-IN" sz="2200" dirty="0">
                <a:solidFill>
                  <a:srgbClr val="FF0000"/>
                </a:solidFill>
                <a:latin typeface="Calibri (Body)"/>
              </a:rPr>
              <a:t>reporting</a:t>
            </a:r>
            <a:r>
              <a:rPr lang="en-IN" sz="2200" dirty="0">
                <a:latin typeface="Calibri (Body)"/>
              </a:rPr>
              <a:t> are two main functions</a:t>
            </a:r>
          </a:p>
          <a:p>
            <a:pPr algn="just">
              <a:spcAft>
                <a:spcPts val="1200"/>
              </a:spcAft>
            </a:pPr>
            <a:r>
              <a:rPr lang="en-IN" sz="2200" dirty="0">
                <a:latin typeface="Calibri (Body)"/>
              </a:rPr>
              <a:t>Administers two jobs namely, </a:t>
            </a:r>
            <a:r>
              <a:rPr lang="en-IN" sz="2200" dirty="0">
                <a:solidFill>
                  <a:srgbClr val="FF0000"/>
                </a:solidFill>
                <a:latin typeface="Calibri (Body)"/>
              </a:rPr>
              <a:t>forensic analysis</a:t>
            </a:r>
            <a:r>
              <a:rPr lang="en-IN" sz="2200" dirty="0">
                <a:latin typeface="Calibri (Body)"/>
              </a:rPr>
              <a:t> and </a:t>
            </a:r>
            <a:r>
              <a:rPr lang="en-IN" sz="2200" dirty="0">
                <a:solidFill>
                  <a:srgbClr val="FF0000"/>
                </a:solidFill>
                <a:latin typeface="Calibri (Body)"/>
              </a:rPr>
              <a:t>alert generation</a:t>
            </a:r>
          </a:p>
          <a:p>
            <a:pPr algn="just">
              <a:spcAft>
                <a:spcPts val="1200"/>
              </a:spcAft>
            </a:pPr>
            <a:r>
              <a:rPr lang="en-IN" sz="2200" dirty="0">
                <a:latin typeface="Calibri (Body)"/>
              </a:rPr>
              <a:t>Prone to false alarms or </a:t>
            </a:r>
            <a:r>
              <a:rPr lang="en-IN" sz="2200" dirty="0">
                <a:solidFill>
                  <a:srgbClr val="FF0000"/>
                </a:solidFill>
                <a:latin typeface="Calibri (Body)"/>
              </a:rPr>
              <a:t>false positives</a:t>
            </a:r>
            <a:endParaRPr lang="en-US" sz="2200" dirty="0">
              <a:solidFill>
                <a:srgbClr val="FF0000"/>
              </a:solidFill>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additive="base">
                                        <p:cTn id="1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6A889E-5778-4052-89D5-BB3C14568E3E}"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Components of Intrusion Detection</a:t>
            </a: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524000"/>
            <a:ext cx="8229600" cy="4144963"/>
          </a:xfrm>
        </p:spPr>
        <p:txBody>
          <a:bodyPr>
            <a:normAutofit lnSpcReduction="10000"/>
          </a:bodyPr>
          <a:lstStyle/>
          <a:p>
            <a:pPr algn="just">
              <a:spcAft>
                <a:spcPts val="3000"/>
              </a:spcAft>
            </a:pPr>
            <a:r>
              <a:rPr lang="en-IN" sz="2200" dirty="0">
                <a:latin typeface="Calibri (Body)"/>
              </a:rPr>
              <a:t>An IDS comprises Management console and sensors</a:t>
            </a:r>
          </a:p>
          <a:p>
            <a:pPr algn="just">
              <a:spcAft>
                <a:spcPts val="3000"/>
              </a:spcAft>
            </a:pPr>
            <a:r>
              <a:rPr lang="en-IN" sz="2200" dirty="0">
                <a:latin typeface="Calibri (Body)"/>
              </a:rPr>
              <a:t>It has a database of attack signatures</a:t>
            </a:r>
          </a:p>
          <a:p>
            <a:pPr algn="just">
              <a:spcAft>
                <a:spcPts val="3000"/>
              </a:spcAft>
            </a:pPr>
            <a:r>
              <a:rPr lang="en-IN" sz="2200" dirty="0">
                <a:latin typeface="Calibri (Body)"/>
              </a:rPr>
              <a:t>Sensors detect any malicious activity</a:t>
            </a:r>
          </a:p>
          <a:p>
            <a:pPr algn="just">
              <a:spcAft>
                <a:spcPts val="3000"/>
              </a:spcAft>
            </a:pPr>
            <a:r>
              <a:rPr lang="en-IN" sz="2200" dirty="0">
                <a:latin typeface="Calibri (Body)"/>
              </a:rPr>
              <a:t>It also matches the malicious packet against the database</a:t>
            </a:r>
          </a:p>
          <a:p>
            <a:pPr algn="just">
              <a:spcAft>
                <a:spcPts val="3000"/>
              </a:spcAft>
            </a:pPr>
            <a:r>
              <a:rPr lang="en-IN" sz="2200" dirty="0">
                <a:latin typeface="Calibri (Body)"/>
              </a:rPr>
              <a:t>If found a match, the sensor reports the</a:t>
            </a:r>
          </a:p>
          <a:p>
            <a:pPr algn="just">
              <a:spcAft>
                <a:spcPts val="3000"/>
              </a:spcAft>
            </a:pPr>
            <a:r>
              <a:rPr lang="en-IN" sz="2200" dirty="0">
                <a:latin typeface="Calibri (Body)"/>
              </a:rPr>
              <a:t>malicious activity to the management console</a:t>
            </a:r>
            <a:endParaRPr lang="en-US"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additive="base">
                                        <p:cTn id="31"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0EE403-A8A5-4673-A7D3-E93CCCEBD1A5}"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 Systems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143000"/>
            <a:ext cx="8229600" cy="4525963"/>
          </a:xfrm>
        </p:spPr>
        <p:txBody>
          <a:bodyPr>
            <a:normAutofit/>
          </a:bodyPr>
          <a:lstStyle/>
          <a:p>
            <a:pPr algn="just">
              <a:spcAft>
                <a:spcPts val="1200"/>
              </a:spcAft>
            </a:pPr>
            <a:r>
              <a:rPr lang="en-IN" sz="2200" dirty="0">
                <a:latin typeface="Calibri (Body)"/>
              </a:rPr>
              <a:t>IDS is classified based on its level of operations</a:t>
            </a:r>
            <a:endParaRPr lang="en-US" sz="2200" dirty="0">
              <a:latin typeface="Calibri (Body)"/>
            </a:endParaRPr>
          </a:p>
        </p:txBody>
      </p:sp>
      <p:sp>
        <p:nvSpPr>
          <p:cNvPr id="9" name="Flowchart: Alternate Process 8"/>
          <p:cNvSpPr/>
          <p:nvPr/>
        </p:nvSpPr>
        <p:spPr>
          <a:xfrm>
            <a:off x="3143240" y="2428868"/>
            <a:ext cx="2428892" cy="642942"/>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IDS</a:t>
            </a:r>
          </a:p>
        </p:txBody>
      </p:sp>
      <p:sp>
        <p:nvSpPr>
          <p:cNvPr id="11" name="Flowchart: Alternate Process 10"/>
          <p:cNvSpPr/>
          <p:nvPr/>
        </p:nvSpPr>
        <p:spPr>
          <a:xfrm>
            <a:off x="2000232" y="3929066"/>
            <a:ext cx="1071570" cy="7858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NIDS</a:t>
            </a:r>
          </a:p>
        </p:txBody>
      </p:sp>
      <p:sp>
        <p:nvSpPr>
          <p:cNvPr id="13" name="Flowchart: Alternate Process 12"/>
          <p:cNvSpPr/>
          <p:nvPr/>
        </p:nvSpPr>
        <p:spPr>
          <a:xfrm>
            <a:off x="5857884" y="3929066"/>
            <a:ext cx="1071570" cy="7858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HIDS</a:t>
            </a:r>
          </a:p>
        </p:txBody>
      </p:sp>
      <p:cxnSp>
        <p:nvCxnSpPr>
          <p:cNvPr id="14" name="Straight Arrow Connector 13"/>
          <p:cNvCxnSpPr>
            <a:cxnSpLocks/>
            <a:stCxn id="9" idx="2"/>
          </p:cNvCxnSpPr>
          <p:nvPr/>
        </p:nvCxnSpPr>
        <p:spPr>
          <a:xfrm rot="5400000">
            <a:off x="3106727" y="2608257"/>
            <a:ext cx="787406" cy="1714512"/>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3" idx="0"/>
          </p:cNvCxnSpPr>
          <p:nvPr/>
        </p:nvCxnSpPr>
        <p:spPr>
          <a:xfrm>
            <a:off x="4357686" y="3071810"/>
            <a:ext cx="2035983" cy="857256"/>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17"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A895E2-DE1F-4596-94CA-E79B55085EF3}"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 Systems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6" name="Rectangle 15"/>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17"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pic>
        <p:nvPicPr>
          <p:cNvPr id="3" name="Picture 2" descr="Diagram&#10;&#10;Description automatically generated">
            <a:extLst>
              <a:ext uri="{FF2B5EF4-FFF2-40B4-BE49-F238E27FC236}">
                <a16:creationId xmlns:a16="http://schemas.microsoft.com/office/drawing/2014/main" id="{90BBEF7C-EFEA-43F2-876C-9947FE2766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800" y="1049329"/>
            <a:ext cx="7010400" cy="5257800"/>
          </a:xfrm>
          <a:prstGeom prst="rect">
            <a:avLst/>
          </a:prstGeom>
        </p:spPr>
      </p:pic>
    </p:spTree>
    <p:extLst>
      <p:ext uri="{BB962C8B-B14F-4D97-AF65-F5344CB8AC3E}">
        <p14:creationId xmlns:p14="http://schemas.microsoft.com/office/powerpoint/2010/main" val="40963450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fontScale="92500"/>
          </a:bodyPr>
          <a:lstStyle/>
          <a:p>
            <a:pPr algn="just"/>
            <a:r>
              <a:rPr lang="en-US" sz="2200" dirty="0">
                <a:latin typeface="Calibri (Body)"/>
              </a:rPr>
              <a:t>After successful completion of this course student will be able to -</a:t>
            </a:r>
          </a:p>
        </p:txBody>
      </p:sp>
      <p:sp>
        <p:nvSpPr>
          <p:cNvPr id="4" name="Date Placeholder 3"/>
          <p:cNvSpPr>
            <a:spLocks noGrp="1"/>
          </p:cNvSpPr>
          <p:nvPr>
            <p:ph type="dt" sz="half" idx="10"/>
          </p:nvPr>
        </p:nvSpPr>
        <p:spPr/>
        <p:txBody>
          <a:bodyPr/>
          <a:lstStyle/>
          <a:p>
            <a:fld id="{DECDFB84-7417-4912-A6DA-E7E930A14C9D}"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a:ln>
                  <a:noFill/>
                </a:ln>
                <a:solidFill>
                  <a:schemeClr val="dk1"/>
                </a:solidFill>
                <a:effectLst/>
                <a:uLnTx/>
                <a:uFillTx/>
                <a:latin typeface="Calibri (Body)"/>
              </a:rPr>
              <a:t>Course</a:t>
            </a:r>
            <a:r>
              <a:rPr kumimoji="0" lang="en-US" sz="3000" i="0" u="none" strike="noStrike" kern="1200" cap="none" spc="0" normalizeH="0" noProof="0" dirty="0">
                <a:ln>
                  <a:noFill/>
                </a:ln>
                <a:solidFill>
                  <a:schemeClr val="dk1"/>
                </a:solidFill>
                <a:effectLst/>
                <a:uLnTx/>
                <a:uFillTx/>
                <a:latin typeface="Calibri (Body)"/>
              </a:rPr>
              <a:t> Outcome</a:t>
            </a:r>
            <a:endParaRPr kumimoji="0" lang="en-US" sz="3000" i="0" u="none" strike="noStrike" kern="1200" cap="none" spc="0" normalizeH="0" baseline="0" noProof="0" dirty="0">
              <a:ln>
                <a:noFill/>
              </a:ln>
              <a:solidFill>
                <a:schemeClr val="dk1"/>
              </a:solidFill>
              <a:effectLst/>
              <a:uLnTx/>
              <a:uFillTx/>
              <a:latin typeface="Calibri (Body)"/>
            </a:endParaRPr>
          </a:p>
        </p:txBody>
      </p:sp>
      <p:graphicFrame>
        <p:nvGraphicFramePr>
          <p:cNvPr id="9" name="Table 8"/>
          <p:cNvGraphicFramePr>
            <a:graphicFrameLocks noGrp="1"/>
          </p:cNvGraphicFramePr>
          <p:nvPr>
            <p:extLst>
              <p:ext uri="{D42A27DB-BD31-4B8C-83A1-F6EECF244321}">
                <p14:modId xmlns:p14="http://schemas.microsoft.com/office/powerpoint/2010/main" val="4106163182"/>
              </p:ext>
            </p:extLst>
          </p:nvPr>
        </p:nvGraphicFramePr>
        <p:xfrm>
          <a:off x="251520" y="1606152"/>
          <a:ext cx="8640960" cy="4914028"/>
        </p:xfrm>
        <a:graphic>
          <a:graphicData uri="http://schemas.openxmlformats.org/drawingml/2006/table">
            <a:tbl>
              <a:tblPr firstRow="1" bandRow="1">
                <a:tableStyleId>{5C22544A-7EE6-4342-B048-85BDC9FD1C3A}</a:tableStyleId>
              </a:tblPr>
              <a:tblGrid>
                <a:gridCol w="1186014">
                  <a:extLst>
                    <a:ext uri="{9D8B030D-6E8A-4147-A177-3AD203B41FA5}">
                      <a16:colId xmlns:a16="http://schemas.microsoft.com/office/drawing/2014/main" val="20000"/>
                    </a:ext>
                  </a:extLst>
                </a:gridCol>
                <a:gridCol w="6031007">
                  <a:extLst>
                    <a:ext uri="{9D8B030D-6E8A-4147-A177-3AD203B41FA5}">
                      <a16:colId xmlns:a16="http://schemas.microsoft.com/office/drawing/2014/main" val="20001"/>
                    </a:ext>
                  </a:extLst>
                </a:gridCol>
                <a:gridCol w="1423939">
                  <a:extLst>
                    <a:ext uri="{9D8B030D-6E8A-4147-A177-3AD203B41FA5}">
                      <a16:colId xmlns:a16="http://schemas.microsoft.com/office/drawing/2014/main" val="1460646761"/>
                    </a:ext>
                  </a:extLst>
                </a:gridCol>
              </a:tblGrid>
              <a:tr h="1134570">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Bloom’s Knowledge Level (KL)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ctr" defTabSz="914400" rtl="0" eaLnBrk="1" latinLnBrk="0" hangingPunct="1"/>
                      <a:endParaRPr lang="en-IN"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724553">
                <a:tc>
                  <a:txBody>
                    <a:bodyPr/>
                    <a:lstStyle/>
                    <a:p>
                      <a:pPr algn="ctr"/>
                      <a:r>
                        <a:rPr lang="en-US" sz="1600" b="1" dirty="0">
                          <a:latin typeface="+mn-lt"/>
                        </a:rPr>
                        <a:t>CO1</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dirty="0">
                          <a:effectLst/>
                        </a:rPr>
                        <a:t>Analyze the cyber security needs of an organization.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K4</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a16="http://schemas.microsoft.com/office/drawing/2014/main" val="10001"/>
                  </a:ext>
                </a:extLst>
              </a:tr>
              <a:tr h="564110">
                <a:tc>
                  <a:txBody>
                    <a:bodyPr/>
                    <a:lstStyle/>
                    <a:p>
                      <a:pPr algn="ctr"/>
                      <a:r>
                        <a:rPr lang="en-US" sz="1600" b="1" dirty="0">
                          <a:latin typeface="+mn-lt"/>
                        </a:rPr>
                        <a:t>CO2</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Identify and examine software vulnerabilities and security solutions.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K1,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2"/>
                  </a:ext>
                </a:extLst>
              </a:tr>
              <a:tr h="787169">
                <a:tc>
                  <a:txBody>
                    <a:bodyPr/>
                    <a:lstStyle/>
                    <a:p>
                      <a:pPr algn="ctr"/>
                      <a:r>
                        <a:rPr lang="en-US" sz="1600" b="1" dirty="0">
                          <a:latin typeface="+mn-lt"/>
                        </a:rPr>
                        <a:t>CO3</a:t>
                      </a:r>
                      <a:endParaRPr lang="en-IN" sz="1600" b="1" dirty="0">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Comprehend IT Assets security (hardware and Software) and performance indicators.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accent6"/>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a:t>
                      </a:r>
                      <a:endParaRPr lang="en-IN" sz="1600" kern="1200" dirty="0">
                        <a:solidFill>
                          <a:schemeClr val="dk1"/>
                        </a:solidFill>
                        <a:effectLst/>
                        <a:latin typeface="+mn-lt"/>
                        <a:ea typeface="+mn-ea"/>
                        <a:cs typeface="+mn-cs"/>
                      </a:endParaRPr>
                    </a:p>
                  </a:txBody>
                  <a:tcPr marL="68580" marR="68580" marT="0" marB="0">
                    <a:solidFill>
                      <a:schemeClr val="accent6"/>
                    </a:solidFill>
                  </a:tcPr>
                </a:tc>
                <a:extLst>
                  <a:ext uri="{0D108BD9-81ED-4DB2-BD59-A6C34878D82A}">
                    <a16:rowId xmlns:a16="http://schemas.microsoft.com/office/drawing/2014/main" val="10003"/>
                  </a:ext>
                </a:extLst>
              </a:tr>
              <a:tr h="787169">
                <a:tc>
                  <a:txBody>
                    <a:bodyPr/>
                    <a:lstStyle/>
                    <a:p>
                      <a:pPr algn="ctr"/>
                      <a:r>
                        <a:rPr lang="en-US" sz="1600" b="1" dirty="0">
                          <a:latin typeface="+mn-lt"/>
                        </a:rPr>
                        <a:t>CO4</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Measure the performance and encoding strategies of security systems.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K3, K5</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4"/>
                  </a:ext>
                </a:extLst>
              </a:tr>
              <a:tr h="787169">
                <a:tc>
                  <a:txBody>
                    <a:bodyPr/>
                    <a:lstStyle/>
                    <a:p>
                      <a:pPr algn="ctr"/>
                      <a:r>
                        <a:rPr lang="en-US" sz="1600" b="1" dirty="0">
                          <a:latin typeface="+mn-lt"/>
                        </a:rPr>
                        <a:t>CO5</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Understand and apply cyber security methods and policies to enhance current scenario security.</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256BD0-262C-496C-8FB3-242F45E9A841}"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a:t>
            </a: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152400" y="1295400"/>
            <a:ext cx="8763000" cy="4373563"/>
          </a:xfrm>
        </p:spPr>
        <p:txBody>
          <a:bodyPr>
            <a:normAutofit fontScale="70000" lnSpcReduction="20000"/>
          </a:bodyPr>
          <a:lstStyle/>
          <a:p>
            <a:pPr marL="0" indent="0" algn="just">
              <a:buNone/>
            </a:pPr>
            <a:r>
              <a:rPr lang="en-US" sz="2900" b="1" dirty="0">
                <a:latin typeface="Calibri (Body)"/>
              </a:rPr>
              <a:t>(NIDS) : </a:t>
            </a:r>
            <a:r>
              <a:rPr lang="en-US" sz="2900" dirty="0">
                <a:latin typeface="Calibri (Body)"/>
              </a:rPr>
              <a:t>A network intrusion detection system is deployed at a strategic point or points within the network, where it can monitor inbound and outbound traffic to and from all the devices on the network.</a:t>
            </a:r>
          </a:p>
          <a:p>
            <a:pPr marL="0" indent="0" algn="just">
              <a:buNone/>
            </a:pPr>
            <a:endParaRPr lang="en-US" sz="2900" dirty="0">
              <a:latin typeface="Calibri (Body)"/>
            </a:endParaRPr>
          </a:p>
          <a:p>
            <a:pPr>
              <a:spcAft>
                <a:spcPts val="1200"/>
              </a:spcAft>
              <a:buNone/>
            </a:pPr>
            <a:r>
              <a:rPr lang="en-US" sz="2900" b="1" dirty="0">
                <a:latin typeface="Calibri (Body)"/>
              </a:rPr>
              <a:t>(HIDS) : </a:t>
            </a:r>
            <a:r>
              <a:rPr lang="en-US" sz="2900" dirty="0">
                <a:latin typeface="Calibri (Body)"/>
              </a:rPr>
              <a:t>A host intrusion detection system runs on all computers or devices in the network with direct access to both the internet and the enterprise's internal network. </a:t>
            </a:r>
          </a:p>
          <a:p>
            <a:pPr>
              <a:spcAft>
                <a:spcPts val="1200"/>
              </a:spcAft>
              <a:buNone/>
            </a:pPr>
            <a:r>
              <a:rPr lang="en-US" sz="2900" dirty="0">
                <a:latin typeface="Calibri (Body)"/>
              </a:rPr>
              <a:t>A HIDS has an advantage over an NIDS in that it may be able to detect anomalous network packets that originate from inside the organization or malicious traffic that an NIDS has failed to detect.</a:t>
            </a:r>
          </a:p>
          <a:p>
            <a:pPr>
              <a:spcAft>
                <a:spcPts val="1200"/>
              </a:spcAft>
              <a:buNone/>
            </a:pPr>
            <a:r>
              <a:rPr lang="en-US" sz="2900" dirty="0">
                <a:latin typeface="Calibri (Body)"/>
              </a:rPr>
              <a:t> A HIDS may also be able to identify malicious traffic that originates from the host itself, such as when the host has been infected with malware and is attempting to spread to other systems.</a:t>
            </a:r>
          </a:p>
          <a:p>
            <a:pPr algn="just">
              <a:spcAft>
                <a:spcPts val="3000"/>
              </a:spcAft>
            </a:pPr>
            <a:endParaRPr lang="en-US"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3878446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7083A2-53FD-45DB-BD00-B9E6E709595D}" type="datetime1">
              <a:rPr lang="en-US" smtClean="0"/>
              <a:pPr/>
              <a:t>6/14/2024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Components of Intrusion Detection</a:t>
            </a: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Can 8"/>
          <p:cNvSpPr/>
          <p:nvPr/>
        </p:nvSpPr>
        <p:spPr>
          <a:xfrm>
            <a:off x="2357422" y="1928802"/>
            <a:ext cx="1571636" cy="714380"/>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Body)"/>
              </a:rPr>
              <a:t>Decision Table</a:t>
            </a:r>
            <a:endParaRPr lang="en-IN" sz="2000" dirty="0">
              <a:solidFill>
                <a:schemeClr val="tx1"/>
              </a:solidFill>
              <a:latin typeface="Calibri (Body)"/>
            </a:endParaRPr>
          </a:p>
        </p:txBody>
      </p:sp>
      <p:sp>
        <p:nvSpPr>
          <p:cNvPr id="11" name="Rounded Rectangle 10"/>
          <p:cNvSpPr/>
          <p:nvPr/>
        </p:nvSpPr>
        <p:spPr>
          <a:xfrm>
            <a:off x="2285984" y="3357562"/>
            <a:ext cx="2000264" cy="571504"/>
          </a:xfrm>
          <a:prstGeom prst="roundRect">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itchFamily="34" charset="0"/>
              </a:rPr>
              <a:t>Sensor</a:t>
            </a:r>
            <a:endParaRPr lang="en-IN" sz="2000" dirty="0">
              <a:solidFill>
                <a:schemeClr val="tx1"/>
              </a:solidFill>
              <a:latin typeface="Calibri" pitchFamily="34" charset="0"/>
            </a:endParaRPr>
          </a:p>
        </p:txBody>
      </p:sp>
      <p:sp>
        <p:nvSpPr>
          <p:cNvPr id="12" name="Rounded Rectangle 11"/>
          <p:cNvSpPr/>
          <p:nvPr/>
        </p:nvSpPr>
        <p:spPr>
          <a:xfrm>
            <a:off x="2357422" y="4714884"/>
            <a:ext cx="3643338" cy="571504"/>
          </a:xfrm>
          <a:prstGeom prst="roundRect">
            <a:avLst>
              <a:gd name="adj" fmla="val 24536"/>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Body)"/>
              </a:rPr>
              <a:t>Management Console</a:t>
            </a:r>
            <a:endParaRPr lang="en-IN" sz="2000" dirty="0">
              <a:solidFill>
                <a:schemeClr val="tx1"/>
              </a:solidFill>
              <a:latin typeface="Calibri (Body)"/>
            </a:endParaRPr>
          </a:p>
        </p:txBody>
      </p:sp>
      <p:sp>
        <p:nvSpPr>
          <p:cNvPr id="13" name="Rounded Rectangle 12"/>
          <p:cNvSpPr/>
          <p:nvPr/>
        </p:nvSpPr>
        <p:spPr>
          <a:xfrm>
            <a:off x="6000760" y="2000240"/>
            <a:ext cx="2571768" cy="571504"/>
          </a:xfrm>
          <a:prstGeom prst="roundRect">
            <a:avLst>
              <a:gd name="adj" fmla="val 27159"/>
            </a:avLst>
          </a:prstGeom>
          <a:gradFill flip="none" rotWithShape="1">
            <a:gsLst>
              <a:gs pos="0">
                <a:srgbClr val="0099CC">
                  <a:tint val="66000"/>
                  <a:satMod val="160000"/>
                </a:srgbClr>
              </a:gs>
              <a:gs pos="50000">
                <a:srgbClr val="0099CC">
                  <a:tint val="44500"/>
                  <a:satMod val="160000"/>
                </a:srgbClr>
              </a:gs>
              <a:gs pos="100000">
                <a:srgbClr val="0099CC">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itchFamily="34" charset="0"/>
              </a:rPr>
              <a:t>Detection Engine</a:t>
            </a:r>
            <a:endParaRPr lang="en-IN" sz="2000" dirty="0">
              <a:solidFill>
                <a:schemeClr val="tx1"/>
              </a:solidFill>
              <a:latin typeface="Calibri" pitchFamily="34" charset="0"/>
            </a:endParaRPr>
          </a:p>
        </p:txBody>
      </p:sp>
      <p:sp>
        <p:nvSpPr>
          <p:cNvPr id="14" name="Rounded Rectangle 13"/>
          <p:cNvSpPr/>
          <p:nvPr/>
        </p:nvSpPr>
        <p:spPr>
          <a:xfrm>
            <a:off x="6000760" y="3357562"/>
            <a:ext cx="2571768" cy="571504"/>
          </a:xfrm>
          <a:prstGeom prst="roundRect">
            <a:avLst>
              <a:gd name="adj" fmla="val 27159"/>
            </a:avLst>
          </a:prstGeom>
          <a:gradFill flip="none" rotWithShape="1">
            <a:gsLst>
              <a:gs pos="0">
                <a:srgbClr val="0099CC">
                  <a:tint val="66000"/>
                  <a:satMod val="160000"/>
                </a:srgbClr>
              </a:gs>
              <a:gs pos="50000">
                <a:srgbClr val="0099CC">
                  <a:tint val="44500"/>
                  <a:satMod val="160000"/>
                </a:srgbClr>
              </a:gs>
              <a:gs pos="100000">
                <a:srgbClr val="0099CC">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itchFamily="34" charset="0"/>
              </a:rPr>
              <a:t>Decision Engine</a:t>
            </a:r>
            <a:endParaRPr lang="en-IN" sz="2000" dirty="0">
              <a:solidFill>
                <a:schemeClr val="tx1"/>
              </a:solidFill>
              <a:latin typeface="Calibri" pitchFamily="34" charset="0"/>
            </a:endParaRPr>
          </a:p>
        </p:txBody>
      </p:sp>
      <p:sp>
        <p:nvSpPr>
          <p:cNvPr id="16" name="Up-Down Arrow 15"/>
          <p:cNvSpPr/>
          <p:nvPr/>
        </p:nvSpPr>
        <p:spPr>
          <a:xfrm>
            <a:off x="3000364" y="3929066"/>
            <a:ext cx="142876" cy="785818"/>
          </a:xfrm>
          <a:prstGeom prst="up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70" name="Picture 2"/>
          <p:cNvPicPr>
            <a:picLocks noChangeAspect="1" noChangeArrowheads="1"/>
          </p:cNvPicPr>
          <p:nvPr/>
        </p:nvPicPr>
        <p:blipFill>
          <a:blip r:embed="rId4" cstate="print"/>
          <a:srcRect/>
          <a:stretch>
            <a:fillRect/>
          </a:stretch>
        </p:blipFill>
        <p:spPr bwMode="auto">
          <a:xfrm>
            <a:off x="285720" y="2357430"/>
            <a:ext cx="1071570" cy="1316500"/>
          </a:xfrm>
          <a:prstGeom prst="rect">
            <a:avLst/>
          </a:prstGeom>
          <a:noFill/>
          <a:ln w="9525">
            <a:noFill/>
            <a:miter lim="800000"/>
            <a:headEnd/>
            <a:tailEnd/>
          </a:ln>
          <a:effectLst/>
        </p:spPr>
      </p:pic>
      <p:cxnSp>
        <p:nvCxnSpPr>
          <p:cNvPr id="18" name="Straight Arrow Connector 17"/>
          <p:cNvCxnSpPr>
            <a:endCxn id="11" idx="1"/>
          </p:cNvCxnSpPr>
          <p:nvPr/>
        </p:nvCxnSpPr>
        <p:spPr>
          <a:xfrm>
            <a:off x="1428728" y="3000372"/>
            <a:ext cx="857256" cy="642942"/>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14282" y="3929066"/>
            <a:ext cx="1214445" cy="707886"/>
          </a:xfrm>
          <a:prstGeom prst="rect">
            <a:avLst/>
          </a:prstGeom>
        </p:spPr>
        <p:txBody>
          <a:bodyPr wrap="square">
            <a:spAutoFit/>
          </a:bodyPr>
          <a:lstStyle/>
          <a:p>
            <a:pPr algn="ctr"/>
            <a:r>
              <a:rPr lang="en-US" sz="2000" dirty="0">
                <a:latin typeface="Calibri" pitchFamily="34" charset="0"/>
              </a:rPr>
              <a:t>Hosts and Networks</a:t>
            </a:r>
            <a:endParaRPr lang="en-IN" sz="2000" dirty="0">
              <a:latin typeface="Calibri" pitchFamily="34" charset="0"/>
            </a:endParaRPr>
          </a:p>
        </p:txBody>
      </p:sp>
      <p:cxnSp>
        <p:nvCxnSpPr>
          <p:cNvPr id="25" name="Straight Arrow Connector 24"/>
          <p:cNvCxnSpPr>
            <a:stCxn id="9" idx="4"/>
            <a:endCxn id="13" idx="1"/>
          </p:cNvCxnSpPr>
          <p:nvPr/>
        </p:nvCxnSpPr>
        <p:spPr>
          <a:xfrm>
            <a:off x="3929058" y="2285992"/>
            <a:ext cx="2071702" cy="1588"/>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2822563" y="3035297"/>
            <a:ext cx="642942" cy="1588"/>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6680215" y="2964653"/>
            <a:ext cx="785024" cy="794"/>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1" idx="3"/>
          </p:cNvCxnSpPr>
          <p:nvPr/>
        </p:nvCxnSpPr>
        <p:spPr>
          <a:xfrm rot="10800000" flipV="1">
            <a:off x="4286248" y="2857496"/>
            <a:ext cx="2786082" cy="785818"/>
          </a:xfrm>
          <a:prstGeom prst="bentConnector3">
            <a:avLst>
              <a:gd name="adj1" fmla="val 50000"/>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5857884" y="3929065"/>
            <a:ext cx="1857388" cy="1071569"/>
          </a:xfrm>
          <a:prstGeom prst="bentConnector3">
            <a:avLst>
              <a:gd name="adj1" fmla="val -1652"/>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428728" y="2714620"/>
            <a:ext cx="1214445" cy="400110"/>
          </a:xfrm>
          <a:prstGeom prst="rect">
            <a:avLst/>
          </a:prstGeom>
        </p:spPr>
        <p:txBody>
          <a:bodyPr wrap="square">
            <a:spAutoFit/>
          </a:bodyPr>
          <a:lstStyle/>
          <a:p>
            <a:pPr algn="ctr"/>
            <a:r>
              <a:rPr lang="en-US" sz="2000" dirty="0">
                <a:latin typeface="Calibri" pitchFamily="34" charset="0"/>
              </a:rPr>
              <a:t>Monitors</a:t>
            </a:r>
            <a:endParaRPr lang="en-IN" sz="2000" dirty="0">
              <a:latin typeface="Calibri" pitchFamily="34" charset="0"/>
            </a:endParaRPr>
          </a:p>
        </p:txBody>
      </p:sp>
      <p:sp>
        <p:nvSpPr>
          <p:cNvPr id="58" name="Rectangle 57"/>
          <p:cNvSpPr/>
          <p:nvPr/>
        </p:nvSpPr>
        <p:spPr>
          <a:xfrm>
            <a:off x="3214678" y="2695193"/>
            <a:ext cx="1214445" cy="590931"/>
          </a:xfrm>
          <a:prstGeom prst="rect">
            <a:avLst/>
          </a:prstGeom>
        </p:spPr>
        <p:txBody>
          <a:bodyPr wrap="square">
            <a:spAutoFit/>
          </a:bodyPr>
          <a:lstStyle/>
          <a:p>
            <a:pPr algn="ctr">
              <a:lnSpc>
                <a:spcPct val="80000"/>
              </a:lnSpc>
            </a:pPr>
            <a:r>
              <a:rPr lang="en-US" sz="2000" dirty="0">
                <a:latin typeface="Calibri" pitchFamily="34" charset="0"/>
              </a:rPr>
              <a:t>Malicious</a:t>
            </a:r>
          </a:p>
          <a:p>
            <a:pPr algn="ctr">
              <a:lnSpc>
                <a:spcPct val="80000"/>
              </a:lnSpc>
            </a:pPr>
            <a:r>
              <a:rPr lang="en-US" sz="2000" dirty="0">
                <a:latin typeface="Calibri" pitchFamily="34" charset="0"/>
              </a:rPr>
              <a:t>Detection</a:t>
            </a:r>
            <a:endParaRPr lang="en-IN" sz="2000" dirty="0">
              <a:latin typeface="Calibri" pitchFamily="34" charset="0"/>
            </a:endParaRPr>
          </a:p>
        </p:txBody>
      </p:sp>
      <p:sp>
        <p:nvSpPr>
          <p:cNvPr id="59" name="Rectangle 58"/>
          <p:cNvSpPr/>
          <p:nvPr/>
        </p:nvSpPr>
        <p:spPr>
          <a:xfrm>
            <a:off x="4429124" y="1928802"/>
            <a:ext cx="1214445" cy="400110"/>
          </a:xfrm>
          <a:prstGeom prst="rect">
            <a:avLst/>
          </a:prstGeom>
        </p:spPr>
        <p:txBody>
          <a:bodyPr wrap="square">
            <a:spAutoFit/>
          </a:bodyPr>
          <a:lstStyle/>
          <a:p>
            <a:pPr algn="ctr"/>
            <a:r>
              <a:rPr lang="en-US" sz="2000" dirty="0">
                <a:latin typeface="Calibri" pitchFamily="34" charset="0"/>
              </a:rPr>
              <a:t>Alarm</a:t>
            </a:r>
            <a:endParaRPr lang="en-IN" sz="2000" dirty="0">
              <a:latin typeface="Calibri" pitchFamily="34" charset="0"/>
            </a:endParaRPr>
          </a:p>
        </p:txBody>
      </p:sp>
      <p:sp>
        <p:nvSpPr>
          <p:cNvPr id="60" name="Rectangle 59"/>
          <p:cNvSpPr/>
          <p:nvPr/>
        </p:nvSpPr>
        <p:spPr>
          <a:xfrm>
            <a:off x="7286644" y="2714620"/>
            <a:ext cx="1214445" cy="400110"/>
          </a:xfrm>
          <a:prstGeom prst="rect">
            <a:avLst/>
          </a:prstGeom>
        </p:spPr>
        <p:txBody>
          <a:bodyPr wrap="square">
            <a:spAutoFit/>
          </a:bodyPr>
          <a:lstStyle/>
          <a:p>
            <a:pPr algn="ctr"/>
            <a:r>
              <a:rPr lang="en-US" sz="2000" dirty="0">
                <a:latin typeface="Calibri" pitchFamily="34" charset="0"/>
              </a:rPr>
              <a:t>Response</a:t>
            </a:r>
            <a:endParaRPr lang="en-IN" sz="2000" dirty="0">
              <a:latin typeface="Calibri" pitchFamily="34" charset="0"/>
            </a:endParaRPr>
          </a:p>
        </p:txBody>
      </p:sp>
      <p:sp>
        <p:nvSpPr>
          <p:cNvPr id="61" name="Rectangle 60"/>
          <p:cNvSpPr/>
          <p:nvPr/>
        </p:nvSpPr>
        <p:spPr>
          <a:xfrm>
            <a:off x="7572396" y="4143380"/>
            <a:ext cx="1214445" cy="707886"/>
          </a:xfrm>
          <a:prstGeom prst="rect">
            <a:avLst/>
          </a:prstGeom>
        </p:spPr>
        <p:txBody>
          <a:bodyPr wrap="square">
            <a:spAutoFit/>
          </a:bodyPr>
          <a:lstStyle/>
          <a:p>
            <a:pPr algn="ctr"/>
            <a:r>
              <a:rPr lang="en-US" sz="2000" dirty="0">
                <a:latin typeface="Calibri" pitchFamily="34" charset="0"/>
              </a:rPr>
              <a:t>Action</a:t>
            </a:r>
          </a:p>
          <a:p>
            <a:pPr algn="ctr"/>
            <a:r>
              <a:rPr lang="en-US" sz="2000" dirty="0">
                <a:latin typeface="Calibri" pitchFamily="34" charset="0"/>
              </a:rPr>
              <a:t>Report</a:t>
            </a:r>
            <a:endParaRPr lang="en-IN" sz="2000" dirty="0">
              <a:latin typeface="Calibri" pitchFamily="34" charset="0"/>
            </a:endParaRPr>
          </a:p>
        </p:txBody>
      </p:sp>
      <p:sp>
        <p:nvSpPr>
          <p:cNvPr id="62" name="Rectangle 61"/>
          <p:cNvSpPr/>
          <p:nvPr/>
        </p:nvSpPr>
        <p:spPr>
          <a:xfrm>
            <a:off x="4357686" y="3143248"/>
            <a:ext cx="1704988" cy="400110"/>
          </a:xfrm>
          <a:prstGeom prst="rect">
            <a:avLst/>
          </a:prstGeom>
        </p:spPr>
        <p:txBody>
          <a:bodyPr wrap="square">
            <a:spAutoFit/>
          </a:bodyPr>
          <a:lstStyle/>
          <a:p>
            <a:pPr algn="ctr"/>
            <a:r>
              <a:rPr lang="en-US" sz="2000" dirty="0">
                <a:latin typeface="Calibri" pitchFamily="34" charset="0"/>
              </a:rPr>
              <a:t>Configuration </a:t>
            </a:r>
            <a:endParaRPr lang="en-IN" sz="2000" dirty="0">
              <a:latin typeface="Calibri" pitchFamily="34" charset="0"/>
            </a:endParaRPr>
          </a:p>
        </p:txBody>
      </p:sp>
      <p:sp>
        <p:nvSpPr>
          <p:cNvPr id="63" name="Rectangle 62"/>
          <p:cNvSpPr/>
          <p:nvPr/>
        </p:nvSpPr>
        <p:spPr>
          <a:xfrm>
            <a:off x="2786050" y="4000504"/>
            <a:ext cx="3143272" cy="707886"/>
          </a:xfrm>
          <a:prstGeom prst="rect">
            <a:avLst/>
          </a:prstGeom>
        </p:spPr>
        <p:txBody>
          <a:bodyPr wrap="square">
            <a:spAutoFit/>
          </a:bodyPr>
          <a:lstStyle/>
          <a:p>
            <a:pPr algn="ctr"/>
            <a:r>
              <a:rPr lang="en-US" sz="2000" dirty="0">
                <a:latin typeface="Calibri" pitchFamily="34" charset="0"/>
              </a:rPr>
              <a:t>Manages and Reports</a:t>
            </a:r>
          </a:p>
          <a:p>
            <a:pPr algn="ctr"/>
            <a:r>
              <a:rPr lang="en-US" sz="2000" dirty="0">
                <a:latin typeface="Calibri" pitchFamily="34" charset="0"/>
              </a:rPr>
              <a:t>Information Recorded </a:t>
            </a:r>
            <a:endParaRPr lang="en-IN" sz="2000" dirty="0">
              <a:latin typeface="Calibri" pitchFamily="34" charset="0"/>
            </a:endParaRPr>
          </a:p>
        </p:txBody>
      </p:sp>
      <p:sp>
        <p:nvSpPr>
          <p:cNvPr id="29" name="Rectangle 28"/>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BFBABC9-E36B-4763-A279-ABB3D3E4CAE9}" type="datetime1">
              <a:rPr lang="en-US" smtClean="0"/>
              <a:pPr/>
              <a:t>6/14/2024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539552" y="1556792"/>
          <a:ext cx="7800528" cy="36004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20000"/>
                    </a:ext>
                  </a:extLst>
                </a:gridCol>
                <a:gridCol w="3184128">
                  <a:extLst>
                    <a:ext uri="{9D8B030D-6E8A-4147-A177-3AD203B41FA5}">
                      <a16:colId xmlns:a16="http://schemas.microsoft.com/office/drawing/2014/main" val="20001"/>
                    </a:ext>
                  </a:extLst>
                </a:gridCol>
                <a:gridCol w="2600176">
                  <a:extLst>
                    <a:ext uri="{9D8B030D-6E8A-4147-A177-3AD203B41FA5}">
                      <a16:colId xmlns:a16="http://schemas.microsoft.com/office/drawing/2014/main" val="20002"/>
                    </a:ext>
                  </a:extLst>
                </a:gridCol>
              </a:tblGrid>
              <a:tr h="491270">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algn="ctr"/>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3109130">
                <a:tc>
                  <a:txBody>
                    <a:bodyPr/>
                    <a:lstStyle/>
                    <a:p>
                      <a:pPr marL="0" indent="0" algn="ctr">
                        <a:buFont typeface="Arial" pitchFamily="34" charset="0"/>
                        <a:buNone/>
                      </a:pPr>
                      <a:r>
                        <a:rPr lang="en-IN" sz="2200" kern="1200" dirty="0">
                          <a:solidFill>
                            <a:schemeClr val="dk1"/>
                          </a:solidFill>
                          <a:latin typeface="+mn-lt"/>
                          <a:ea typeface="+mn-ea"/>
                          <a:cs typeface="+mn-cs"/>
                        </a:rPr>
                        <a:t>Backup Security Measures</a:t>
                      </a:r>
                      <a:endParaRPr lang="en-US" sz="2200" b="1" dirty="0">
                        <a:solidFill>
                          <a:schemeClr val="tx1"/>
                        </a:solidFill>
                        <a:latin typeface="+mn-lt"/>
                        <a:cs typeface="Times New Roman" pitchFamily="18" charset="0"/>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200" dirty="0">
                          <a:latin typeface="+mn-lt"/>
                          <a:cs typeface="Times New Roman" pitchFamily="18" charset="0"/>
                        </a:rPr>
                        <a:t>Study of  concept of </a:t>
                      </a:r>
                      <a:r>
                        <a:rPr lang="en-IN" sz="2200" kern="1200" dirty="0">
                          <a:solidFill>
                            <a:schemeClr val="dk1"/>
                          </a:solidFill>
                          <a:latin typeface="+mn-lt"/>
                          <a:ea typeface="+mn-ea"/>
                          <a:cs typeface="+mn-cs"/>
                        </a:rPr>
                        <a:t>Backup Security Measures</a:t>
                      </a:r>
                      <a:endParaRPr lang="en-US" sz="2200" b="1" dirty="0">
                        <a:solidFill>
                          <a:schemeClr val="tx1"/>
                        </a:solidFill>
                        <a:latin typeface="+mn-lt"/>
                        <a:cs typeface="Times New Roman" pitchFamily="18" charset="0"/>
                      </a:endParaRPr>
                    </a:p>
                  </a:txBody>
                  <a:tcPr marL="46800" marR="0" marT="0" marB="0" anchor="ctr"/>
                </a:tc>
                <a:tc>
                  <a:txBody>
                    <a:bodyPr/>
                    <a:lstStyle/>
                    <a:p>
                      <a:pPr algn="ctr"/>
                      <a:r>
                        <a:rPr lang="en-IN" sz="2200" kern="1200" dirty="0">
                          <a:solidFill>
                            <a:schemeClr val="dk1"/>
                          </a:solidFill>
                          <a:latin typeface="+mn-lt"/>
                          <a:ea typeface="+mn-ea"/>
                          <a:cs typeface="+mn-cs"/>
                        </a:rPr>
                        <a:t>CO3</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35752780"/>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893408-C88E-4F51-86E5-4F825B920EBE}"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Backup Security Measures (CO3)</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341313" indent="-342000" algn="just">
              <a:spcBef>
                <a:spcPts val="600"/>
              </a:spcBef>
              <a:spcAft>
                <a:spcPts val="1200"/>
              </a:spcAft>
            </a:pPr>
            <a:r>
              <a:rPr lang="en-IN" sz="2200" dirty="0">
                <a:latin typeface="Calibri (Body)"/>
              </a:rPr>
              <a:t>Data backups are taken to secure important data files and systems from being lost due to natural disasters or human errors and recover in case any kind of disaster has led to the loss of information. Therefore, it is very important to secure data backups.</a:t>
            </a:r>
          </a:p>
          <a:p>
            <a:pPr marL="341313" indent="-342000" algn="just">
              <a:spcBef>
                <a:spcPts val="600"/>
              </a:spcBef>
            </a:pPr>
            <a:r>
              <a:rPr lang="en-IN" sz="2200" dirty="0">
                <a:latin typeface="Calibri (Body)"/>
              </a:rPr>
              <a:t>Following practices should be performed for maintaining proper data backup security-</a:t>
            </a:r>
          </a:p>
          <a:p>
            <a:pPr marL="341313" indent="-342000" algn="just">
              <a:spcBef>
                <a:spcPts val="600"/>
              </a:spcBef>
              <a:buNone/>
            </a:pPr>
            <a:r>
              <a:rPr lang="en-IN" sz="2200" dirty="0">
                <a:latin typeface="Calibri (Body)"/>
              </a:rPr>
              <a:t>	</a:t>
            </a:r>
            <a:r>
              <a:rPr lang="en-IN" sz="2200" dirty="0">
                <a:solidFill>
                  <a:srgbClr val="6F459D"/>
                </a:solidFill>
                <a:latin typeface="Calibri (Body)"/>
              </a:rPr>
              <a:t>–</a:t>
            </a:r>
            <a:r>
              <a:rPr lang="en-IN" sz="2200" dirty="0">
                <a:solidFill>
                  <a:srgbClr val="92D050"/>
                </a:solidFill>
                <a:latin typeface="Calibri (Body)"/>
              </a:rPr>
              <a:t> </a:t>
            </a:r>
            <a:r>
              <a:rPr lang="en-IN" sz="2200" dirty="0">
                <a:solidFill>
                  <a:srgbClr val="6F459D"/>
                </a:solidFill>
                <a:latin typeface="Calibri (Body)"/>
              </a:rPr>
              <a:t>Assigning responsibility, authority and accountability.</a:t>
            </a:r>
          </a:p>
          <a:p>
            <a:pPr marL="341313" indent="-342000" algn="just">
              <a:spcBef>
                <a:spcPts val="600"/>
              </a:spcBef>
              <a:buNone/>
            </a:pPr>
            <a:r>
              <a:rPr lang="en-IN" sz="2200" dirty="0">
                <a:solidFill>
                  <a:srgbClr val="6F459D"/>
                </a:solidFill>
                <a:latin typeface="Calibri (Body)"/>
              </a:rPr>
              <a:t>	– Assessing risks.</a:t>
            </a:r>
          </a:p>
          <a:p>
            <a:pPr marL="341313" indent="-342000" algn="just">
              <a:spcBef>
                <a:spcPts val="600"/>
              </a:spcBef>
              <a:buNone/>
            </a:pPr>
            <a:r>
              <a:rPr lang="en-IN" sz="2200" dirty="0">
                <a:solidFill>
                  <a:srgbClr val="6F459D"/>
                </a:solidFill>
                <a:latin typeface="Calibri (Body)"/>
              </a:rPr>
              <a:t>	– Developing data protection processes.</a:t>
            </a:r>
          </a:p>
          <a:p>
            <a:pPr marL="341313" indent="-342000" algn="just">
              <a:spcBef>
                <a:spcPts val="600"/>
              </a:spcBef>
              <a:buNone/>
            </a:pPr>
            <a:r>
              <a:rPr lang="en-IN" sz="2200" dirty="0">
                <a:solidFill>
                  <a:srgbClr val="6F459D"/>
                </a:solidFill>
                <a:latin typeface="Calibri (Body)"/>
              </a:rPr>
              <a:t>	– Communicating the processes to the concerning people.</a:t>
            </a:r>
          </a:p>
          <a:p>
            <a:pPr marL="341313" indent="-342000" algn="just">
              <a:spcBef>
                <a:spcPts val="600"/>
              </a:spcBef>
              <a:buNone/>
            </a:pPr>
            <a:r>
              <a:rPr lang="en-IN" sz="2200" dirty="0">
                <a:solidFill>
                  <a:srgbClr val="6F459D"/>
                </a:solidFill>
                <a:latin typeface="Calibri (Body)"/>
              </a:rPr>
              <a:t>	– Executing and testing the process</a:t>
            </a:r>
            <a:r>
              <a:rPr lang="en-IN" sz="2200" dirty="0">
                <a:solidFill>
                  <a:srgbClr val="92D050"/>
                </a:solidFill>
                <a:latin typeface="Calibri (Body)"/>
              </a:rPr>
              <a:t>.</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animEffect transition="in" filter="box(in)">
                                      <p:cBhvr>
                                        <p:cTn id="7" dur="500"/>
                                        <p:tgtEl>
                                          <p:spTgt spid="2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
                                            <p:txEl>
                                              <p:pRg st="3" end="3"/>
                                            </p:txEl>
                                          </p:spTgt>
                                        </p:tgtEl>
                                        <p:attrNameLst>
                                          <p:attrName>style.visibility</p:attrName>
                                        </p:attrNameLst>
                                      </p:cBhvr>
                                      <p:to>
                                        <p:strVal val="visible"/>
                                      </p:to>
                                    </p:set>
                                    <p:anim calcmode="lin" valueType="num">
                                      <p:cBhvr additive="base">
                                        <p:cTn id="12"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6">
                                            <p:txEl>
                                              <p:pRg st="4" end="4"/>
                                            </p:txEl>
                                          </p:spTgt>
                                        </p:tgtEl>
                                        <p:attrNameLst>
                                          <p:attrName>style.visibility</p:attrName>
                                        </p:attrNameLst>
                                      </p:cBhvr>
                                      <p:to>
                                        <p:strVal val="visible"/>
                                      </p:to>
                                    </p:set>
                                    <p:anim calcmode="lin" valueType="num">
                                      <p:cBhvr additive="base">
                                        <p:cTn id="18"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
                                            <p:txEl>
                                              <p:pRg st="5" end="5"/>
                                            </p:txEl>
                                          </p:spTgt>
                                        </p:tgtEl>
                                        <p:attrNameLst>
                                          <p:attrName>style.visibility</p:attrName>
                                        </p:attrNameLst>
                                      </p:cBhvr>
                                      <p:to>
                                        <p:strVal val="visible"/>
                                      </p:to>
                                    </p:set>
                                    <p:anim calcmode="lin" valueType="num">
                                      <p:cBhvr additive="base">
                                        <p:cTn id="24"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6">
                                            <p:txEl>
                                              <p:pRg st="6" end="6"/>
                                            </p:txEl>
                                          </p:spTgt>
                                        </p:tgtEl>
                                        <p:attrNameLst>
                                          <p:attrName>style.visibility</p:attrName>
                                        </p:attrNameLst>
                                      </p:cBhvr>
                                      <p:to>
                                        <p:strVal val="visible"/>
                                      </p:to>
                                    </p:set>
                                    <p:anim calcmode="lin" valueType="num">
                                      <p:cBhvr additive="base">
                                        <p:cTn id="30"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ED0D90-F06F-4734-AA64-4FDFAE7EBDE3}"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Backup Security Measures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456513" indent="-457200" algn="just">
              <a:spcBef>
                <a:spcPts val="600"/>
              </a:spcBef>
              <a:buAutoNum type="arabicPeriod"/>
            </a:pPr>
            <a:r>
              <a:rPr lang="en-IN" sz="2200" dirty="0">
                <a:solidFill>
                  <a:srgbClr val="FF5050"/>
                </a:solidFill>
                <a:latin typeface="Calibri (Body)"/>
              </a:rPr>
              <a:t> Assign Accountability, Responsibility and Authority</a:t>
            </a:r>
          </a:p>
          <a:p>
            <a:pPr marL="342000" indent="-342000" algn="just">
              <a:spcBef>
                <a:spcPts val="600"/>
              </a:spcBef>
            </a:pPr>
            <a:r>
              <a:rPr lang="en-IN" sz="2200" dirty="0">
                <a:latin typeface="Calibri (Body)"/>
              </a:rPr>
              <a:t>Make storage security a function of overall information security policies and architecture</a:t>
            </a:r>
          </a:p>
          <a:p>
            <a:pPr marL="341313" indent="-342000" algn="just">
              <a:spcBef>
                <a:spcPts val="600"/>
              </a:spcBef>
            </a:pPr>
            <a:r>
              <a:rPr lang="en-IN" sz="2200" dirty="0">
                <a:latin typeface="Calibri (Body)"/>
              </a:rPr>
              <a:t>Divide duties where data is highly sensitive.</a:t>
            </a:r>
          </a:p>
          <a:p>
            <a:pPr marL="341313" indent="-342000" algn="just">
              <a:spcBef>
                <a:spcPts val="600"/>
              </a:spcBef>
            </a:pPr>
            <a:r>
              <a:rPr lang="en-IN" sz="2200" dirty="0">
                <a:latin typeface="Calibri (Body)"/>
              </a:rPr>
              <a:t>Ensure that the person authorizing access is not the person    charged with responsibility for execution.</a:t>
            </a:r>
          </a:p>
          <a:p>
            <a:pPr marL="341313" indent="-342000" algn="just">
              <a:spcBef>
                <a:spcPts val="600"/>
              </a:spcBef>
              <a:buNone/>
            </a:pPr>
            <a:r>
              <a:rPr lang="en-IN" sz="2200" dirty="0">
                <a:solidFill>
                  <a:srgbClr val="FF5050"/>
                </a:solidFill>
                <a:latin typeface="Calibri (Body)"/>
              </a:rPr>
              <a:t>2.   Assessing Risk</a:t>
            </a:r>
          </a:p>
          <a:p>
            <a:pPr marL="341313" indent="-342000" algn="just">
              <a:spcBef>
                <a:spcPts val="600"/>
              </a:spcBef>
            </a:pPr>
            <a:r>
              <a:rPr lang="en-IN" sz="2200" dirty="0">
                <a:latin typeface="Calibri (Body)"/>
              </a:rPr>
              <a:t>Perform a Risk Analysis of the Entire Backup Process.</a:t>
            </a:r>
          </a:p>
          <a:p>
            <a:pPr marL="341313" indent="-342000" algn="just">
              <a:spcBef>
                <a:spcPts val="600"/>
              </a:spcBef>
            </a:pPr>
            <a:r>
              <a:rPr lang="en-IN" sz="2200" dirty="0">
                <a:latin typeface="Calibri (Body)"/>
              </a:rPr>
              <a:t>Execute a Cost/Benefit Analysis on Backup Data Encryption</a:t>
            </a:r>
          </a:p>
          <a:p>
            <a:pPr marL="341313" indent="-342000" algn="just">
              <a:spcBef>
                <a:spcPts val="600"/>
              </a:spcBef>
            </a:pPr>
            <a:r>
              <a:rPr lang="en-IN" sz="2200" dirty="0">
                <a:latin typeface="Calibri (Body)"/>
              </a:rPr>
              <a:t>Identify Sensitive Data.</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anim calcmode="lin" valueType="num">
                                      <p:cBhvr additive="base">
                                        <p:cTn id="1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anim calcmode="lin" valueType="num">
                                      <p:cBhvr additive="base">
                                        <p:cTn id="15"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anim calcmode="lin" valueType="num">
                                      <p:cBhvr additive="base">
                                        <p:cTn id="19"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xEl>
                                              <p:pRg st="5" end="5"/>
                                            </p:txEl>
                                          </p:spTgt>
                                        </p:tgtEl>
                                        <p:attrNameLst>
                                          <p:attrName>style.visibility</p:attrName>
                                        </p:attrNameLst>
                                      </p:cBhvr>
                                      <p:to>
                                        <p:strVal val="visible"/>
                                      </p:to>
                                    </p:set>
                                    <p:anim calcmode="lin" valueType="num">
                                      <p:cBhvr additive="base">
                                        <p:cTn id="29"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xEl>
                                              <p:pRg st="6" end="6"/>
                                            </p:txEl>
                                          </p:spTgt>
                                        </p:tgtEl>
                                        <p:attrNameLst>
                                          <p:attrName>style.visibility</p:attrName>
                                        </p:attrNameLst>
                                      </p:cBhvr>
                                      <p:to>
                                        <p:strVal val="visible"/>
                                      </p:to>
                                    </p:set>
                                    <p:anim calcmode="lin" valueType="num">
                                      <p:cBhvr additive="base">
                                        <p:cTn id="33"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 calcmode="lin" valueType="num">
                                      <p:cBhvr additive="base">
                                        <p:cTn id="37"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412849-EA65-4955-B6CD-4FE87D34C23A}"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latin typeface="Calibri (Body)"/>
              </a:rPr>
              <a:t>Backup Security Measures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26" name="Content Placeholder 2"/>
          <p:cNvSpPr>
            <a:spLocks noGrp="1"/>
          </p:cNvSpPr>
          <p:nvPr>
            <p:ph idx="1"/>
          </p:nvPr>
        </p:nvSpPr>
        <p:spPr>
          <a:xfrm>
            <a:off x="357158" y="1071546"/>
            <a:ext cx="8229600" cy="5072098"/>
          </a:xfrm>
        </p:spPr>
        <p:txBody>
          <a:bodyPr>
            <a:noAutofit/>
          </a:bodyPr>
          <a:lstStyle/>
          <a:p>
            <a:pPr marL="341313" indent="-342000" algn="just">
              <a:spcBef>
                <a:spcPts val="600"/>
              </a:spcBef>
              <a:buNone/>
            </a:pPr>
            <a:r>
              <a:rPr lang="en-IN" sz="2200" dirty="0">
                <a:solidFill>
                  <a:srgbClr val="FF5050"/>
                </a:solidFill>
                <a:latin typeface="Calibri (Body)"/>
              </a:rPr>
              <a:t>3.   Develop Data Protection Process</a:t>
            </a:r>
          </a:p>
          <a:p>
            <a:pPr marL="341313" indent="-342000" algn="just">
              <a:spcBef>
                <a:spcPts val="600"/>
              </a:spcBef>
            </a:pPr>
            <a:r>
              <a:rPr lang="en-IN" sz="2200" dirty="0">
                <a:latin typeface="Calibri (Body)"/>
              </a:rPr>
              <a:t>Adopt a Multi-Layered Security Approach</a:t>
            </a:r>
          </a:p>
          <a:p>
            <a:pPr marL="341313" indent="-342000" algn="just">
              <a:spcBef>
                <a:spcPts val="600"/>
              </a:spcBef>
            </a:pPr>
            <a:r>
              <a:rPr lang="en-IN" sz="2200" dirty="0">
                <a:latin typeface="Calibri (Body)"/>
              </a:rPr>
              <a:t>Authentication: Authorization: Encryption Auditing:</a:t>
            </a:r>
          </a:p>
          <a:p>
            <a:pPr marL="341313" indent="-342000" algn="just">
              <a:spcBef>
                <a:spcPts val="600"/>
              </a:spcBef>
            </a:pPr>
            <a:r>
              <a:rPr lang="en-IN" sz="2200" dirty="0">
                <a:latin typeface="Calibri (Body)"/>
              </a:rPr>
              <a:t>Copy Your Backup Tapes</a:t>
            </a:r>
          </a:p>
          <a:p>
            <a:pPr marL="341313" indent="-342000" algn="just">
              <a:spcBef>
                <a:spcPts val="600"/>
              </a:spcBef>
              <a:buNone/>
            </a:pPr>
            <a:r>
              <a:rPr lang="en-IN" sz="2200" dirty="0">
                <a:solidFill>
                  <a:srgbClr val="FF5050"/>
                </a:solidFill>
                <a:latin typeface="Calibri (Body)"/>
              </a:rPr>
              <a:t>4.  Communicating the processes to the concerning people</a:t>
            </a:r>
          </a:p>
          <a:p>
            <a:pPr marL="456513" indent="-457200" algn="just">
              <a:spcBef>
                <a:spcPts val="600"/>
              </a:spcBef>
            </a:pPr>
            <a:r>
              <a:rPr lang="en-IN" sz="2200" dirty="0">
                <a:latin typeface="Calibri (Body)"/>
              </a:rPr>
              <a:t>It is important to ensure that the people responsible for carrying out its security are informed and trained.</a:t>
            </a:r>
          </a:p>
          <a:p>
            <a:pPr marL="456513" indent="-457200" algn="just">
              <a:spcBef>
                <a:spcPts val="600"/>
              </a:spcBef>
              <a:buNone/>
            </a:pPr>
            <a:r>
              <a:rPr lang="en-IN" sz="2200" dirty="0">
                <a:latin typeface="Calibri (Body)"/>
              </a:rPr>
              <a:t>•  Security policies are the most important aspect of assigning accountability, responsibility and authority.</a:t>
            </a:r>
          </a:p>
          <a:p>
            <a:pPr marL="456513" indent="-457200" algn="just">
              <a:spcBef>
                <a:spcPts val="600"/>
              </a:spcBef>
              <a:buNone/>
            </a:pPr>
            <a:r>
              <a:rPr lang="en-IN" sz="2200" dirty="0">
                <a:solidFill>
                  <a:srgbClr val="FF5050"/>
                </a:solidFill>
                <a:latin typeface="Calibri (Body)"/>
              </a:rPr>
              <a:t>5. Executing and testing the process</a:t>
            </a:r>
          </a:p>
          <a:p>
            <a:pPr marL="456513" indent="-457200" algn="just">
              <a:spcBef>
                <a:spcPts val="600"/>
              </a:spcBef>
            </a:pPr>
            <a:r>
              <a:rPr lang="en-IN" sz="2200" dirty="0">
                <a:latin typeface="Calibri (Body)"/>
              </a:rPr>
              <a:t>Once the end-to-end plan has been developed, defined and communicated to the appropriate people, it is time to begin execution and testing process.</a:t>
            </a:r>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anim calcmode="lin" valueType="num">
                                      <p:cBhvr additive="base">
                                        <p:cTn id="1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anim calcmode="lin" valueType="num">
                                      <p:cBhvr additive="base">
                                        <p:cTn id="15"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anim calcmode="lin" valueType="num">
                                      <p:cBhvr additive="base">
                                        <p:cTn id="19"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xEl>
                                              <p:pRg st="5" end="5"/>
                                            </p:txEl>
                                          </p:spTgt>
                                        </p:tgtEl>
                                        <p:attrNameLst>
                                          <p:attrName>style.visibility</p:attrName>
                                        </p:attrNameLst>
                                      </p:cBhvr>
                                      <p:to>
                                        <p:strVal val="visible"/>
                                      </p:to>
                                    </p:set>
                                    <p:anim calcmode="lin" valueType="num">
                                      <p:cBhvr additive="base">
                                        <p:cTn id="29"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xEl>
                                              <p:pRg st="6" end="6"/>
                                            </p:txEl>
                                          </p:spTgt>
                                        </p:tgtEl>
                                        <p:attrNameLst>
                                          <p:attrName>style.visibility</p:attrName>
                                        </p:attrNameLst>
                                      </p:cBhvr>
                                      <p:to>
                                        <p:strVal val="visible"/>
                                      </p:to>
                                    </p:set>
                                    <p:anim calcmode="lin" valueType="num">
                                      <p:cBhvr additive="base">
                                        <p:cTn id="33"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6">
                                            <p:txEl>
                                              <p:pRg st="7" end="7"/>
                                            </p:txEl>
                                          </p:spTgt>
                                        </p:tgtEl>
                                        <p:attrNameLst>
                                          <p:attrName>style.visibility</p:attrName>
                                        </p:attrNameLst>
                                      </p:cBhvr>
                                      <p:to>
                                        <p:strVal val="visible"/>
                                      </p:to>
                                    </p:set>
                                    <p:anim calcmode="lin" valueType="num">
                                      <p:cBhvr additive="base">
                                        <p:cTn id="39"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6">
                                            <p:txEl>
                                              <p:pRg st="8" end="8"/>
                                            </p:txEl>
                                          </p:spTgt>
                                        </p:tgtEl>
                                        <p:attrNameLst>
                                          <p:attrName>style.visibility</p:attrName>
                                        </p:attrNameLst>
                                      </p:cBhvr>
                                      <p:to>
                                        <p:strVal val="visible"/>
                                      </p:to>
                                    </p:set>
                                    <p:anim calcmode="lin" valueType="num">
                                      <p:cBhvr additive="base">
                                        <p:cTn id="43" dur="500" fill="hold"/>
                                        <p:tgtEl>
                                          <p:spTgt spid="2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D9CFBA0D-E0B3-4320-A12F-05FA2D9B3E8C}" type="datetime1">
              <a:rPr lang="en-US" smtClean="0"/>
              <a:pPr/>
              <a:t>6/14/2024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sp>
        <p:nvSpPr>
          <p:cNvPr id="10" name="Content Placeholder 2"/>
          <p:cNvSpPr txBox="1">
            <a:spLocks/>
          </p:cNvSpPr>
          <p:nvPr/>
        </p:nvSpPr>
        <p:spPr>
          <a:xfrm>
            <a:off x="685800" y="1295401"/>
            <a:ext cx="8229600" cy="4267200"/>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dirty="0">
                <a:latin typeface="Calibri (Body)"/>
              </a:rPr>
              <a:t>What is Biometric security?</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Differentiate authentication and authorization.</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are </a:t>
            </a:r>
            <a:r>
              <a:rPr lang="en-IN" sz="2200" dirty="0">
                <a:latin typeface="Calibri (Body)"/>
              </a:rPr>
              <a:t>Security Issues with Hardware</a:t>
            </a:r>
            <a:r>
              <a:rPr lang="en-US" sz="2200" dirty="0">
                <a:latin typeface="Calibri (Body)"/>
              </a:rPr>
              <a:t>?</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is memory protection</a:t>
            </a:r>
            <a:r>
              <a:rPr lang="en-IN" sz="2200" dirty="0">
                <a:latin typeface="Calibri (Body)"/>
              </a:rPr>
              <a:t>?</a:t>
            </a:r>
          </a:p>
          <a:p>
            <a:pPr marL="457200" indent="-457200">
              <a:spcBef>
                <a:spcPts val="600"/>
              </a:spcBef>
              <a:spcAft>
                <a:spcPts val="2400"/>
              </a:spcAft>
              <a:buFont typeface="+mj-lt"/>
              <a:buAutoNum type="arabicPeriod"/>
            </a:pPr>
            <a:r>
              <a:rPr lang="en-IN" sz="2200" dirty="0">
                <a:latin typeface="Calibri (Body)"/>
              </a:rPr>
              <a:t>What are the Open and Closed Systems?</a:t>
            </a:r>
          </a:p>
          <a:p>
            <a:pPr marL="457200" marR="0" lvl="0" indent="-457200" algn="l" defTabSz="914400" rtl="0" eaLnBrk="1" fontAlgn="auto" latinLnBrk="0" hangingPunct="1">
              <a:lnSpc>
                <a:spcPct val="100000"/>
              </a:lnSpc>
              <a:spcBef>
                <a:spcPts val="600"/>
              </a:spcBef>
              <a:spcAft>
                <a:spcPts val="2400"/>
              </a:spcAft>
              <a:buClrTx/>
              <a:buSzTx/>
              <a:buFont typeface="+mj-lt"/>
              <a:buAutoNum type="arabicPeriod"/>
              <a:tabLst/>
              <a:defRPr/>
            </a:pPr>
            <a:endParaRPr kumimoji="0" lang="en-US" sz="2200" b="0" i="0" u="none" strike="noStrike" kern="1200" cap="none" spc="0" normalizeH="0" baseline="0" noProof="0" dirty="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fontScale="92500" lnSpcReduction="20000"/>
          </a:bodyPr>
          <a:lstStyle/>
          <a:p>
            <a:pPr marL="457200" indent="-457200" algn="just">
              <a:buFont typeface="+mj-lt"/>
              <a:buAutoNum type="arabicPeriod"/>
            </a:pPr>
            <a:r>
              <a:rPr lang="en-US" sz="2400" dirty="0">
                <a:latin typeface="Calibri (Body)"/>
              </a:rPr>
              <a:t>What do you mean by Application Security? Name the two protocol use for Email Security and Explain? </a:t>
            </a:r>
          </a:p>
          <a:p>
            <a:pPr marL="457200" indent="-457200" algn="just">
              <a:buFont typeface="+mj-lt"/>
              <a:buAutoNum type="arabicPeriod"/>
            </a:pPr>
            <a:r>
              <a:rPr lang="en-IN" sz="2400" dirty="0">
                <a:latin typeface="Calibri (Body)"/>
              </a:rPr>
              <a:t>Elaborate the term access control? What is include in authorization process for (File, Program, Data rights) and explain the all types of control?</a:t>
            </a:r>
          </a:p>
          <a:p>
            <a:pPr marL="457200" indent="-457200" algn="just">
              <a:buFont typeface="+mj-lt"/>
              <a:buAutoNum type="arabicPeriod"/>
            </a:pPr>
            <a:r>
              <a:rPr lang="en-US" sz="2400" dirty="0">
                <a:latin typeface="Calibri (Body)"/>
              </a:rPr>
              <a:t>Define Vendor challenges and user challenges for application security?</a:t>
            </a:r>
          </a:p>
          <a:p>
            <a:pPr marL="457200" indent="-457200" algn="just">
              <a:buFont typeface="+mj-lt"/>
              <a:buAutoNum type="arabicPeriod"/>
            </a:pPr>
            <a:r>
              <a:rPr lang="en-US" sz="2400" dirty="0">
                <a:latin typeface="Calibri (Body)"/>
              </a:rPr>
              <a:t>Write a short note on data disposal.</a:t>
            </a:r>
          </a:p>
          <a:p>
            <a:pPr marL="457200" indent="-457200" algn="just">
              <a:buFont typeface="+mj-lt"/>
              <a:buAutoNum type="arabicPeriod"/>
            </a:pPr>
            <a:r>
              <a:rPr lang="en-US" sz="2400" dirty="0">
                <a:latin typeface="Calibri (Body)"/>
              </a:rPr>
              <a:t>What do you mean by physical security of IT assets? </a:t>
            </a:r>
          </a:p>
          <a:p>
            <a:pPr marL="457200" indent="-457200" algn="just">
              <a:buFont typeface="+mj-lt"/>
              <a:buAutoNum type="arabicPeriod"/>
            </a:pPr>
            <a:r>
              <a:rPr lang="en-US" sz="2400" dirty="0">
                <a:latin typeface="Calibri (Body)"/>
              </a:rPr>
              <a:t> Explain Information security governance. </a:t>
            </a:r>
          </a:p>
          <a:p>
            <a:pPr marL="457200" indent="-457200" algn="just">
              <a:buFont typeface="+mj-lt"/>
              <a:buAutoNum type="arabicPeriod"/>
            </a:pPr>
            <a:r>
              <a:rPr lang="en-US" sz="2400" dirty="0">
                <a:latin typeface="Calibri (Body)"/>
              </a:rPr>
              <a:t>Write design Security Issues in Hardware, Data Storage   &amp; Downloadable Devices?</a:t>
            </a:r>
          </a:p>
          <a:p>
            <a:pPr marL="457200" indent="-457200" algn="just">
              <a:buFont typeface="+mj-lt"/>
              <a:buAutoNum type="arabicPeriod"/>
            </a:pPr>
            <a:r>
              <a:rPr lang="en-IN" sz="2400" dirty="0">
                <a:latin typeface="Calibri (Body)"/>
              </a:rPr>
              <a:t>What are the different Measures of Backup Security</a:t>
            </a:r>
          </a:p>
          <a:p>
            <a:pPr marL="457200" indent="-457200" algn="just">
              <a:buFont typeface="+mj-lt"/>
              <a:buAutoNum type="arabicPeriod"/>
            </a:pPr>
            <a:r>
              <a:rPr lang="en-US" sz="2400" dirty="0">
                <a:latin typeface="Calibri (Body)"/>
              </a:rPr>
              <a:t>What are the different types of Biometric? </a:t>
            </a:r>
          </a:p>
          <a:p>
            <a:pPr marL="457200" indent="-457200" algn="just">
              <a:buFont typeface="+mj-lt"/>
              <a:buAutoNum type="arabicPeriod"/>
            </a:pPr>
            <a:r>
              <a:rPr lang="en-US" sz="2400" dirty="0">
                <a:latin typeface="Calibri (Body)"/>
              </a:rPr>
              <a:t>Explain the </a:t>
            </a:r>
            <a:r>
              <a:rPr lang="en-IN" sz="2400" dirty="0">
                <a:latin typeface="Calibri (Body)"/>
              </a:rPr>
              <a:t>Principles for Secure System Design.</a:t>
            </a:r>
            <a:endParaRPr lang="en-US" sz="2400" dirty="0">
              <a:latin typeface="Calibri (Body)"/>
            </a:endParaRPr>
          </a:p>
          <a:p>
            <a:pPr marL="457200" indent="-457200" algn="just">
              <a:buFont typeface="+mj-lt"/>
              <a:buAutoNum type="arabicPeriod"/>
            </a:pPr>
            <a:endParaRPr lang="en-IN" sz="2400" dirty="0">
              <a:latin typeface="Calibri (Body)"/>
            </a:endParaRPr>
          </a:p>
          <a:p>
            <a:pPr algn="just"/>
            <a:endParaRPr lang="en-US" sz="2400" dirty="0">
              <a:latin typeface="Calibri (Body)"/>
            </a:endParaRPr>
          </a:p>
          <a:p>
            <a:pPr algn="just"/>
            <a:endParaRPr lang="en-US" sz="2400" dirty="0"/>
          </a:p>
          <a:p>
            <a:pPr algn="just"/>
            <a:endParaRPr lang="en-US" sz="2200" dirty="0">
              <a:latin typeface="Calibri (Body)"/>
            </a:endParaRPr>
          </a:p>
        </p:txBody>
      </p:sp>
      <p:sp>
        <p:nvSpPr>
          <p:cNvPr id="4" name="Date Placeholder 3"/>
          <p:cNvSpPr>
            <a:spLocks noGrp="1"/>
          </p:cNvSpPr>
          <p:nvPr>
            <p:ph type="dt" sz="half" idx="10"/>
          </p:nvPr>
        </p:nvSpPr>
        <p:spPr/>
        <p:txBody>
          <a:bodyPr/>
          <a:lstStyle/>
          <a:p>
            <a:fld id="{F88C986B-0CB2-477D-9313-F91758F6A249}"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dirty="0">
                <a:hlinkClick r:id="rId2"/>
              </a:rPr>
              <a:t>https://youtu.be/snJGzyXzVec</a:t>
            </a:r>
            <a:endParaRPr lang="en-US" sz="2200" dirty="0"/>
          </a:p>
          <a:p>
            <a:pPr>
              <a:spcAft>
                <a:spcPts val="1200"/>
              </a:spcAft>
            </a:pPr>
            <a:r>
              <a:rPr lang="en-US" sz="2200" dirty="0">
                <a:hlinkClick r:id="rId3"/>
              </a:rPr>
              <a:t>https://youtu.be/8caqok3ah8o</a:t>
            </a:r>
            <a:endParaRPr lang="en-US" sz="2200" dirty="0"/>
          </a:p>
          <a:p>
            <a:pPr>
              <a:spcAft>
                <a:spcPts val="1200"/>
              </a:spcAft>
            </a:pPr>
            <a:r>
              <a:rPr lang="en-US" sz="2200" dirty="0">
                <a:hlinkClick r:id="rId4"/>
              </a:rPr>
              <a:t>https://youtu.be/WPU2eisvqXE</a:t>
            </a:r>
            <a:endParaRPr lang="en-US" sz="2200" dirty="0"/>
          </a:p>
          <a:p>
            <a:pPr>
              <a:spcAft>
                <a:spcPts val="1200"/>
              </a:spcAft>
            </a:pPr>
            <a:r>
              <a:rPr lang="en-US" sz="2200" dirty="0">
                <a:hlinkClick r:id="rId5"/>
              </a:rPr>
              <a:t>https://youtu.be/cUvMIOdaSBs</a:t>
            </a:r>
            <a:endParaRPr lang="en-US" sz="2200" dirty="0"/>
          </a:p>
          <a:p>
            <a:pPr>
              <a:spcAft>
                <a:spcPts val="1200"/>
              </a:spcAft>
            </a:pPr>
            <a:r>
              <a:rPr lang="en-US" sz="2200" dirty="0">
                <a:hlinkClick r:id="rId6"/>
              </a:rPr>
              <a:t>https://youtu.be/0a264Edp5l0</a:t>
            </a:r>
            <a:endParaRPr lang="en-US" sz="2200" dirty="0"/>
          </a:p>
          <a:p>
            <a:pPr>
              <a:spcAft>
                <a:spcPts val="1200"/>
              </a:spcAft>
            </a:pPr>
            <a:r>
              <a:rPr lang="en-US" sz="2200" dirty="0">
                <a:hlinkClick r:id="rId7"/>
              </a:rPr>
              <a:t>https://youtu.be/Ye2H1n2MtIc</a:t>
            </a:r>
            <a:endParaRPr lang="en-US" sz="2200" dirty="0"/>
          </a:p>
          <a:p>
            <a:pPr>
              <a:spcAft>
                <a:spcPts val="1200"/>
              </a:spcAft>
            </a:pPr>
            <a:r>
              <a:rPr lang="en-US" sz="2200" dirty="0">
                <a:hlinkClick r:id="rId8"/>
              </a:rPr>
              <a:t>https://youtu.be/xwgecIX3E4I</a:t>
            </a:r>
            <a:endParaRPr lang="en-US" sz="2200" dirty="0"/>
          </a:p>
          <a:p>
            <a:pPr>
              <a:spcAft>
                <a:spcPts val="1200"/>
              </a:spcAft>
            </a:pPr>
            <a:endParaRPr lang="en-US" sz="2000" dirty="0"/>
          </a:p>
          <a:p>
            <a:endParaRPr lang="en-US" sz="2000" dirty="0"/>
          </a:p>
          <a:p>
            <a:endParaRPr lang="en-US" sz="2000" dirty="0"/>
          </a:p>
          <a:p>
            <a:endParaRPr lang="en-US" sz="2000" dirty="0"/>
          </a:p>
          <a:p>
            <a:endParaRPr lang="en-US" sz="2000" dirty="0"/>
          </a:p>
          <a:p>
            <a:pPr>
              <a:buNone/>
            </a:pPr>
            <a:endParaRPr lang="en-US" sz="2000" dirty="0"/>
          </a:p>
        </p:txBody>
      </p:sp>
      <p:sp>
        <p:nvSpPr>
          <p:cNvPr id="4" name="Date Placeholder 3"/>
          <p:cNvSpPr>
            <a:spLocks noGrp="1"/>
          </p:cNvSpPr>
          <p:nvPr>
            <p:ph type="dt" sz="half" idx="10"/>
          </p:nvPr>
        </p:nvSpPr>
        <p:spPr/>
        <p:txBody>
          <a:bodyPr/>
          <a:lstStyle/>
          <a:p>
            <a:fld id="{F3553B79-3596-4EBA-A177-C5DA694C61E7}"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r>
              <a:rPr kumimoji="0" lang="en-US" sz="2400" b="0" i="0" u="none" strike="noStrike" kern="1200" cap="none" spc="0" normalizeH="0" noProof="0" dirty="0">
                <a:ln>
                  <a:noFill/>
                </a:ln>
                <a:solidFill>
                  <a:schemeClr val="dk1"/>
                </a:solidFill>
                <a:effectLst/>
                <a:uLnTx/>
                <a:uFillTx/>
                <a:latin typeface="+mn-lt"/>
                <a:ea typeface="+mn-ea"/>
                <a:cs typeface="+mn-cs"/>
              </a:rPr>
              <a:t> Links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9"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10"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429288"/>
          </a:xfrm>
        </p:spPr>
        <p:txBody>
          <a:bodyPr>
            <a:noAutofit/>
          </a:bodyPr>
          <a:lstStyle/>
          <a:p>
            <a:pPr>
              <a:spcBef>
                <a:spcPts val="0"/>
              </a:spcBef>
              <a:buFont typeface="Wingdings" pitchFamily="2" charset="2"/>
              <a:buChar char="Ø"/>
            </a:pPr>
            <a:r>
              <a:rPr lang="en-US" sz="2200" dirty="0">
                <a:solidFill>
                  <a:srgbClr val="FF0000"/>
                </a:solidFill>
                <a:latin typeface="Calibri (Body)"/>
              </a:rPr>
              <a:t>Secure information systems are developed by:</a:t>
            </a:r>
            <a:endParaRPr lang="en-IN" sz="2200" dirty="0">
              <a:solidFill>
                <a:srgbClr val="FF0000"/>
              </a:solidFill>
              <a:latin typeface="Calibri (Body)"/>
            </a:endParaRPr>
          </a:p>
          <a:p>
            <a:pPr lvl="0" algn="just">
              <a:spcBef>
                <a:spcPts val="0"/>
              </a:spcBef>
              <a:buNone/>
            </a:pPr>
            <a:r>
              <a:rPr lang="en-US" sz="2200" dirty="0">
                <a:latin typeface="Calibri (Body)"/>
              </a:rPr>
              <a:t>	a)Integrating security with the system after it has  been </a:t>
            </a:r>
          </a:p>
          <a:p>
            <a:pPr lvl="0" algn="just">
              <a:spcBef>
                <a:spcPts val="0"/>
              </a:spcBef>
              <a:buNone/>
            </a:pPr>
            <a:r>
              <a:rPr lang="en-US" sz="2200" dirty="0">
                <a:latin typeface="Calibri (Body)"/>
              </a:rPr>
              <a:t>	   developed</a:t>
            </a:r>
            <a:endParaRPr lang="en-IN" sz="2200" dirty="0">
              <a:latin typeface="Calibri (Body)"/>
            </a:endParaRPr>
          </a:p>
          <a:p>
            <a:pPr lvl="0">
              <a:spcBef>
                <a:spcPts val="0"/>
              </a:spcBef>
              <a:buNone/>
            </a:pPr>
            <a:r>
              <a:rPr lang="en-US" sz="2200" dirty="0">
                <a:latin typeface="Calibri (Body)"/>
              </a:rPr>
              <a:t>	b) Never integrating security with the information system</a:t>
            </a:r>
            <a:endParaRPr lang="en-IN" sz="2200" dirty="0">
              <a:latin typeface="Calibri (Body)"/>
            </a:endParaRPr>
          </a:p>
          <a:p>
            <a:pPr lvl="0" algn="just">
              <a:spcBef>
                <a:spcPts val="0"/>
              </a:spcBef>
              <a:buNone/>
            </a:pPr>
            <a:r>
              <a:rPr lang="en-US" sz="2200" dirty="0">
                <a:latin typeface="Calibri (Body)"/>
              </a:rPr>
              <a:t>	c) Keeping security as a separate action until the last step of</a:t>
            </a:r>
          </a:p>
          <a:p>
            <a:pPr lvl="0" algn="just">
              <a:spcBef>
                <a:spcPts val="0"/>
              </a:spcBef>
              <a:buNone/>
            </a:pPr>
            <a:r>
              <a:rPr lang="en-US" sz="2200" dirty="0">
                <a:latin typeface="Calibri (Body)"/>
              </a:rPr>
              <a:t>	   the system development</a:t>
            </a:r>
            <a:endParaRPr lang="en-IN" sz="2200" dirty="0">
              <a:latin typeface="Calibri (Body)"/>
            </a:endParaRPr>
          </a:p>
          <a:p>
            <a:pPr algn="just">
              <a:spcBef>
                <a:spcPts val="0"/>
              </a:spcBef>
              <a:buNone/>
            </a:pPr>
            <a:r>
              <a:rPr lang="en-IN" sz="2200" b="1" dirty="0">
                <a:latin typeface="Calibri (Body)"/>
              </a:rPr>
              <a:t>	d) Integrating risk analysis and management activities at</a:t>
            </a:r>
          </a:p>
          <a:p>
            <a:pPr algn="just">
              <a:spcBef>
                <a:spcPts val="0"/>
              </a:spcBef>
              <a:buNone/>
            </a:pPr>
            <a:r>
              <a:rPr lang="en-IN" sz="2200" b="1" dirty="0">
                <a:latin typeface="Calibri (Body)"/>
              </a:rPr>
              <a:t>	    the start of the system development lifecycle and</a:t>
            </a:r>
          </a:p>
          <a:p>
            <a:pPr algn="just">
              <a:spcBef>
                <a:spcPts val="0"/>
              </a:spcBef>
              <a:buNone/>
            </a:pPr>
            <a:r>
              <a:rPr lang="en-IN" sz="2200" b="1" dirty="0">
                <a:latin typeface="Calibri (Body)"/>
              </a:rPr>
              <a:t>	    continuing throughout the cycle</a:t>
            </a:r>
          </a:p>
          <a:p>
            <a:pPr>
              <a:buFont typeface="Wingdings" pitchFamily="2" charset="2"/>
              <a:buChar char="Ø"/>
            </a:pPr>
            <a:r>
              <a:rPr lang="en-US" sz="2200" dirty="0">
                <a:solidFill>
                  <a:srgbClr val="FF0000"/>
                </a:solidFill>
                <a:latin typeface="Calibri (Body)"/>
              </a:rPr>
              <a:t>Which of the following is a control gate in the development phase?</a:t>
            </a:r>
            <a:endParaRPr lang="en-IN" sz="2200" dirty="0">
              <a:solidFill>
                <a:srgbClr val="FF0000"/>
              </a:solidFill>
              <a:latin typeface="Calibri (Body)"/>
            </a:endParaRPr>
          </a:p>
          <a:p>
            <a:pPr lvl="0">
              <a:buNone/>
            </a:pPr>
            <a:r>
              <a:rPr lang="en-US" sz="2200" dirty="0">
                <a:latin typeface="Calibri (Body)"/>
              </a:rPr>
              <a:t>	a) Authorizing the decision</a:t>
            </a:r>
            <a:endParaRPr lang="en-IN" sz="2200" dirty="0">
              <a:latin typeface="Calibri (Body)"/>
            </a:endParaRPr>
          </a:p>
          <a:p>
            <a:pPr lvl="0">
              <a:buNone/>
            </a:pPr>
            <a:r>
              <a:rPr lang="en-US" sz="2200" b="1" dirty="0">
                <a:latin typeface="Calibri (Body)"/>
              </a:rPr>
              <a:t>	b) Reviewing the architecture and design</a:t>
            </a:r>
            <a:endParaRPr lang="en-IN" sz="2200" dirty="0">
              <a:latin typeface="Calibri (Body)"/>
            </a:endParaRPr>
          </a:p>
          <a:p>
            <a:pPr lvl="0">
              <a:buNone/>
            </a:pPr>
            <a:r>
              <a:rPr lang="en-US" sz="2200" dirty="0">
                <a:latin typeface="Calibri (Body)"/>
              </a:rPr>
              <a:t>	c) Reviewing the confidentiality and availability</a:t>
            </a:r>
            <a:endParaRPr lang="en-IN" sz="2200" dirty="0">
              <a:latin typeface="Calibri (Body)"/>
            </a:endParaRPr>
          </a:p>
          <a:p>
            <a:pPr>
              <a:buNone/>
            </a:pPr>
            <a:r>
              <a:rPr lang="en-IN" sz="2200" dirty="0">
                <a:latin typeface="Calibri (Body)"/>
              </a:rPr>
              <a:t>	d) Reviewing the operational readiness</a:t>
            </a:r>
            <a:endParaRPr lang="en-US" sz="2200" dirty="0">
              <a:latin typeface="Calibri (Body)"/>
            </a:endParaRPr>
          </a:p>
        </p:txBody>
      </p:sp>
      <p:sp>
        <p:nvSpPr>
          <p:cNvPr id="4" name="Date Placeholder 3"/>
          <p:cNvSpPr>
            <a:spLocks noGrp="1"/>
          </p:cNvSpPr>
          <p:nvPr>
            <p:ph type="dt" sz="half" idx="10"/>
          </p:nvPr>
        </p:nvSpPr>
        <p:spPr/>
        <p:txBody>
          <a:bodyPr/>
          <a:lstStyle/>
          <a:p>
            <a:fld id="{31855F19-8AF6-4FCA-88DD-878A768EEA81}" type="datetime1">
              <a:rPr lang="en-US" smtClean="0"/>
              <a:pPr/>
              <a:t>6/14/2024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Mushtaq Ahmad Rather         Cyber security ANC 0401                                     Unit 3</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10148</TotalTime>
  <Words>7608</Words>
  <Application>Microsoft Office PowerPoint</Application>
  <PresentationFormat>On-screen Show (4:3)</PresentationFormat>
  <Paragraphs>1264</Paragraphs>
  <Slides>110</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110</vt:i4>
      </vt:variant>
    </vt:vector>
  </HeadingPairs>
  <TitlesOfParts>
    <vt:vector size="119" baseType="lpstr">
      <vt:lpstr>Arial</vt:lpstr>
      <vt:lpstr>Calibri</vt:lpstr>
      <vt:lpstr>Calibri (Body)</vt:lpstr>
      <vt:lpstr>Calibri(body)</vt:lpstr>
      <vt:lpstr>LiberationSerif</vt:lpstr>
      <vt:lpstr>Times New Roman</vt:lpstr>
      <vt:lpstr>Wingdings</vt:lpstr>
      <vt:lpstr>Office Theme</vt:lpstr>
      <vt:lpstr>1_Office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Sahil Kumar</cp:lastModifiedBy>
  <cp:revision>331</cp:revision>
  <dcterms:created xsi:type="dcterms:W3CDTF">2006-08-16T00:00:00Z</dcterms:created>
  <dcterms:modified xsi:type="dcterms:W3CDTF">2024-06-13T21:07:17Z</dcterms:modified>
</cp:coreProperties>
</file>