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86"/>
  </p:notesMasterIdLst>
  <p:handoutMasterIdLst>
    <p:handoutMasterId r:id="rId87"/>
  </p:handoutMasterIdLst>
  <p:sldIdLst>
    <p:sldId id="623" r:id="rId4"/>
    <p:sldId id="624" r:id="rId5"/>
    <p:sldId id="398" r:id="rId6"/>
    <p:sldId id="439" r:id="rId7"/>
    <p:sldId id="402" r:id="rId8"/>
    <p:sldId id="403" r:id="rId9"/>
    <p:sldId id="397" r:id="rId10"/>
    <p:sldId id="401" r:id="rId11"/>
    <p:sldId id="259" r:id="rId12"/>
    <p:sldId id="404" r:id="rId13"/>
    <p:sldId id="406" r:id="rId14"/>
    <p:sldId id="268" r:id="rId15"/>
    <p:sldId id="407" r:id="rId16"/>
    <p:sldId id="285" r:id="rId17"/>
    <p:sldId id="416" r:id="rId18"/>
    <p:sldId id="440" r:id="rId19"/>
    <p:sldId id="400" r:id="rId20"/>
    <p:sldId id="410" r:id="rId21"/>
    <p:sldId id="411" r:id="rId22"/>
    <p:sldId id="383" r:id="rId23"/>
    <p:sldId id="352" r:id="rId24"/>
    <p:sldId id="353" r:id="rId25"/>
    <p:sldId id="412" r:id="rId26"/>
    <p:sldId id="590" r:id="rId27"/>
    <p:sldId id="591" r:id="rId28"/>
    <p:sldId id="592" r:id="rId29"/>
    <p:sldId id="594" r:id="rId30"/>
    <p:sldId id="593" r:id="rId31"/>
    <p:sldId id="597" r:id="rId32"/>
    <p:sldId id="598" r:id="rId33"/>
    <p:sldId id="565" r:id="rId34"/>
    <p:sldId id="436" r:id="rId35"/>
    <p:sldId id="437" r:id="rId36"/>
    <p:sldId id="438" r:id="rId37"/>
    <p:sldId id="607" r:id="rId38"/>
    <p:sldId id="608" r:id="rId39"/>
    <p:sldId id="537" r:id="rId40"/>
    <p:sldId id="609" r:id="rId41"/>
    <p:sldId id="595" r:id="rId42"/>
    <p:sldId id="371" r:id="rId43"/>
    <p:sldId id="580" r:id="rId44"/>
    <p:sldId id="373" r:id="rId45"/>
    <p:sldId id="596" r:id="rId46"/>
    <p:sldId id="570" r:id="rId47"/>
    <p:sldId id="429" r:id="rId48"/>
    <p:sldId id="610" r:id="rId49"/>
    <p:sldId id="613" r:id="rId50"/>
    <p:sldId id="616" r:id="rId51"/>
    <p:sldId id="620" r:id="rId52"/>
    <p:sldId id="513" r:id="rId53"/>
    <p:sldId id="621" r:id="rId54"/>
    <p:sldId id="622" r:id="rId55"/>
    <p:sldId id="618" r:id="rId56"/>
    <p:sldId id="611" r:id="rId57"/>
    <p:sldId id="612" r:id="rId58"/>
    <p:sldId id="614" r:id="rId59"/>
    <p:sldId id="331" r:id="rId60"/>
    <p:sldId id="363" r:id="rId61"/>
    <p:sldId id="365" r:id="rId62"/>
    <p:sldId id="362" r:id="rId63"/>
    <p:sldId id="364" r:id="rId64"/>
    <p:sldId id="366" r:id="rId65"/>
    <p:sldId id="332" r:id="rId66"/>
    <p:sldId id="536" r:id="rId67"/>
    <p:sldId id="449" r:id="rId68"/>
    <p:sldId id="451" r:id="rId69"/>
    <p:sldId id="453" r:id="rId70"/>
    <p:sldId id="600" r:id="rId71"/>
    <p:sldId id="601" r:id="rId72"/>
    <p:sldId id="602" r:id="rId73"/>
    <p:sldId id="603" r:id="rId74"/>
    <p:sldId id="604" r:id="rId75"/>
    <p:sldId id="605" r:id="rId76"/>
    <p:sldId id="606" r:id="rId77"/>
    <p:sldId id="391" r:id="rId78"/>
    <p:sldId id="392" r:id="rId79"/>
    <p:sldId id="393" r:id="rId80"/>
    <p:sldId id="394" r:id="rId81"/>
    <p:sldId id="267" r:id="rId82"/>
    <p:sldId id="265" r:id="rId83"/>
    <p:sldId id="372" r:id="rId84"/>
    <p:sldId id="283"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3300"/>
    <a:srgbClr val="009900"/>
    <a:srgbClr val="FFC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27" autoAdjust="0"/>
    <p:restoredTop sz="94660"/>
  </p:normalViewPr>
  <p:slideViewPr>
    <p:cSldViewPr>
      <p:cViewPr varScale="1">
        <p:scale>
          <a:sx n="73" d="100"/>
          <a:sy n="73" d="100"/>
        </p:scale>
        <p:origin x="-1146" y="-102"/>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handoutMaster" Target="handoutMasters/handoutMaster1.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4/23/2024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4/23/2024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7" name="PlaceHolder 1"/>
          <p:cNvSpPr>
            <a:spLocks noGrp="1" noRot="1" noChangeAspect="1"/>
          </p:cNvSpPr>
          <p:nvPr>
            <p:ph type="sldImg"/>
          </p:nvPr>
        </p:nvSpPr>
        <p:spPr>
          <a:xfrm>
            <a:off x="1143000" y="685800"/>
            <a:ext cx="4572000" cy="3429000"/>
          </a:xfrm>
          <a:prstGeom prst="rect">
            <a:avLst/>
          </a:prstGeom>
        </p:spPr>
      </p:sp>
      <p:sp>
        <p:nvSpPr>
          <p:cNvPr id="1468"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Arial"/>
            </a:endParaRPr>
          </a:p>
        </p:txBody>
      </p:sp>
      <p:sp>
        <p:nvSpPr>
          <p:cNvPr id="1469"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E8EC2A4E-143F-4EA4-840B-BFC7884FECCC}" type="slidenum">
              <a:rPr lang="en-US" sz="1200" b="0" strike="noStrike" spc="-1">
                <a:latin typeface="+mn-lt"/>
              </a:rPr>
              <a:pPr algn="r">
                <a:lnSpc>
                  <a:spcPct val="100000"/>
                </a:lnSpc>
              </a:pPr>
              <a:t>11</a:t>
            </a:fld>
            <a:endParaRPr lang="en-US" sz="1200" b="0" strike="noStrike" spc="-1" dirty="0">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0" name="PlaceHolder 1"/>
          <p:cNvSpPr>
            <a:spLocks noGrp="1" noRot="1" noChangeAspect="1"/>
          </p:cNvSpPr>
          <p:nvPr>
            <p:ph type="sldImg"/>
          </p:nvPr>
        </p:nvSpPr>
        <p:spPr>
          <a:xfrm>
            <a:off x="1143000" y="685800"/>
            <a:ext cx="4572000" cy="3429000"/>
          </a:xfrm>
          <a:prstGeom prst="rect">
            <a:avLst/>
          </a:prstGeom>
        </p:spPr>
      </p:sp>
      <p:sp>
        <p:nvSpPr>
          <p:cNvPr id="1471"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Arial"/>
            </a:endParaRPr>
          </a:p>
        </p:txBody>
      </p:sp>
      <p:sp>
        <p:nvSpPr>
          <p:cNvPr id="1472"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6AD9EF13-372D-4024-B233-EE7BECA82329}" type="slidenum">
              <a:rPr lang="en-US" sz="1200" b="0" strike="noStrike" spc="-1">
                <a:latin typeface="+mn-lt"/>
              </a:rPr>
              <a:pPr algn="r">
                <a:lnSpc>
                  <a:spcPct val="100000"/>
                </a:lnSpc>
              </a:pPr>
              <a:t>13</a:t>
            </a:fld>
            <a:endParaRPr lang="en-US" sz="1200" b="0" strike="noStrike" spc="-1" dirty="0">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3" name="PlaceHolder 1"/>
          <p:cNvSpPr>
            <a:spLocks noGrp="1" noRot="1" noChangeAspect="1"/>
          </p:cNvSpPr>
          <p:nvPr>
            <p:ph type="sldImg"/>
          </p:nvPr>
        </p:nvSpPr>
        <p:spPr>
          <a:xfrm>
            <a:off x="1143000" y="685800"/>
            <a:ext cx="4572000" cy="3429000"/>
          </a:xfrm>
          <a:prstGeom prst="rect">
            <a:avLst/>
          </a:prstGeom>
        </p:spPr>
      </p:sp>
      <p:sp>
        <p:nvSpPr>
          <p:cNvPr id="1474"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
        <p:nvSpPr>
          <p:cNvPr id="1475"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D80038B9-0211-4847-AA64-6D584C2A117D}" type="slidenum">
              <a:rPr lang="en-US" sz="1200" b="0" strike="noStrike" spc="-1">
                <a:latin typeface="+mn-lt"/>
              </a:rPr>
              <a:pPr algn="r">
                <a:lnSpc>
                  <a:spcPct val="100000"/>
                </a:lnSpc>
              </a:pPr>
              <a:t>15</a:t>
            </a:fld>
            <a:endParaRPr lang="en-US"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21</a:t>
            </a:fld>
            <a:endParaRPr lang="en-US"/>
          </a:p>
        </p:txBody>
      </p:sp>
    </p:spTree>
    <p:extLst>
      <p:ext uri="{BB962C8B-B14F-4D97-AF65-F5344CB8AC3E}">
        <p14:creationId xmlns="" xmlns:p14="http://schemas.microsoft.com/office/powerpoint/2010/main" val="69051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22</a:t>
            </a:fld>
            <a:endParaRPr lang="en-US"/>
          </a:p>
        </p:txBody>
      </p:sp>
    </p:spTree>
    <p:extLst>
      <p:ext uri="{BB962C8B-B14F-4D97-AF65-F5344CB8AC3E}">
        <p14:creationId xmlns="" xmlns:p14="http://schemas.microsoft.com/office/powerpoint/2010/main" val="3515749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miter lim="800000"/>
            <a:headEnd/>
            <a:tailEnd/>
          </a:ln>
        </p:spPr>
        <p:txBody>
          <a:bodyPr/>
          <a:lstStyle/>
          <a:p>
            <a:fld id="{930AD30A-53BA-4460-9CB9-46B62B45E9F2}" type="slidenum">
              <a:rPr lang="en-US" altLang="en-US"/>
              <a:pPr/>
              <a:t>32</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 xmlns:p14="http://schemas.microsoft.com/office/powerpoint/2010/main" val="2911864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miter lim="800000"/>
            <a:headEnd/>
            <a:tailEnd/>
          </a:ln>
        </p:spPr>
        <p:txBody>
          <a:bodyPr/>
          <a:lstStyle/>
          <a:p>
            <a:fld id="{64E5231A-D499-4197-AD99-780BBCAFA1CD}" type="slidenum">
              <a:rPr lang="en-US" altLang="en-US"/>
              <a:pPr/>
              <a:t>33</a:t>
            </a:fld>
            <a:endParaRPr lang="en-US" alt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 xmlns:p14="http://schemas.microsoft.com/office/powerpoint/2010/main" val="12570840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miter lim="800000"/>
            <a:headEnd/>
            <a:tailEnd/>
          </a:ln>
        </p:spPr>
        <p:txBody>
          <a:bodyPr/>
          <a:lstStyle/>
          <a:p>
            <a:fld id="{534A5E66-9839-4440-9060-E7CC18C8CE9D}" type="slidenum">
              <a:rPr lang="en-US" altLang="en-US"/>
              <a:pPr/>
              <a:t>34</a:t>
            </a:fld>
            <a:endParaRPr lang="en-US"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 xmlns:p14="http://schemas.microsoft.com/office/powerpoint/2010/main" val="27509558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C10151-415C-461C-B6F8-6E53727CC758}" type="slidenum">
              <a:rPr lang="en-US"/>
              <a:pPr/>
              <a:t>37</a:t>
            </a:fld>
            <a:endParaRPr lang="en-US"/>
          </a:p>
        </p:txBody>
      </p:sp>
      <p:sp>
        <p:nvSpPr>
          <p:cNvPr id="957442" name="Rectangle 2"/>
          <p:cNvSpPr>
            <a:spLocks noGrp="1" noRot="1" noChangeAspect="1" noChangeArrowheads="1" noTextEdit="1"/>
          </p:cNvSpPr>
          <p:nvPr>
            <p:ph type="sldImg"/>
          </p:nvPr>
        </p:nvSpPr>
        <p:spPr>
          <a:ln/>
        </p:spPr>
      </p:sp>
      <p:sp>
        <p:nvSpPr>
          <p:cNvPr id="957443"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42583946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C10151-415C-461C-B6F8-6E53727CC758}" type="slidenum">
              <a:rPr lang="en-US"/>
              <a:pPr/>
              <a:t>38</a:t>
            </a:fld>
            <a:endParaRPr lang="en-US"/>
          </a:p>
        </p:txBody>
      </p:sp>
      <p:sp>
        <p:nvSpPr>
          <p:cNvPr id="957442" name="Rectangle 2"/>
          <p:cNvSpPr>
            <a:spLocks noGrp="1" noRot="1" noChangeAspect="1" noChangeArrowheads="1" noTextEdit="1"/>
          </p:cNvSpPr>
          <p:nvPr>
            <p:ph type="sldImg"/>
          </p:nvPr>
        </p:nvSpPr>
        <p:spPr>
          <a:ln/>
        </p:spPr>
      </p:sp>
      <p:sp>
        <p:nvSpPr>
          <p:cNvPr id="957443"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27174880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 xmlns:p14="http://schemas.microsoft.com/office/powerpoint/2010/main" val="24923026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 xmlns:p14="http://schemas.microsoft.com/office/powerpoint/2010/main" val="3668518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 xmlns:p14="http://schemas.microsoft.com/office/powerpoint/2010/main" val="22536880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 xmlns:a16="http://schemas.microsoft.com/office/drawing/2014/main" id="{8715D038-AE9B-D943-92D9-746A189A1234}"/>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p>
            <a:fld id="{CB349FD0-1206-4707-A647-98196325497A}" type="slidenum">
              <a:rPr lang="en-US"/>
              <a:pPr/>
              <a:t>44</a:t>
            </a:fld>
            <a:endParaRPr lang="en-US"/>
          </a:p>
        </p:txBody>
      </p:sp>
      <p:sp>
        <p:nvSpPr>
          <p:cNvPr id="961538" name="Rectangle 2">
            <a:extLst>
              <a:ext uri="{FF2B5EF4-FFF2-40B4-BE49-F238E27FC236}">
                <a16:creationId xmlns="" xmlns:a16="http://schemas.microsoft.com/office/drawing/2014/main" id="{0EDCF9E6-DC5F-3B4A-AC54-EADD487B5F71}"/>
              </a:ext>
            </a:extLst>
          </p:cNvPr>
          <p:cNvSpPr>
            <a:spLocks noGrp="1" noRot="1" noChangeAspect="1" noChangeArrowheads="1" noTextEdit="1"/>
          </p:cNvSpPr>
          <p:nvPr>
            <p:ph type="sldImg"/>
          </p:nvPr>
        </p:nvSpPr>
        <p:spPr>
          <a:ln/>
        </p:spPr>
      </p:sp>
      <p:sp>
        <p:nvSpPr>
          <p:cNvPr id="961539" name="Rectangle 3">
            <a:extLst>
              <a:ext uri="{FF2B5EF4-FFF2-40B4-BE49-F238E27FC236}">
                <a16:creationId xmlns="" xmlns:a16="http://schemas.microsoft.com/office/drawing/2014/main" id="{62FFC00A-6663-2140-BF10-E2E08DD3558E}"/>
              </a:ext>
            </a:extLst>
          </p:cNvPr>
          <p:cNvSpPr>
            <a:spLocks noGrp="1" noChangeArrowheads="1"/>
          </p:cNvSpPr>
          <p:nvPr>
            <p:ph type="body" idx="1"/>
          </p:nvPr>
        </p:nvSpPr>
        <p:spPr/>
        <p:txBody>
          <a:bodyPr/>
          <a:lstStyle/>
          <a:p>
            <a:pPr eaLnBrk="1" hangingPunct="1"/>
            <a:endParaRPr lang="en-US">
              <a:latin typeface="Times New Roman" pitchFamily="18" charset="0"/>
            </a:endParaRPr>
          </a:p>
        </p:txBody>
      </p:sp>
    </p:spTree>
    <p:extLst>
      <p:ext uri="{BB962C8B-B14F-4D97-AF65-F5344CB8AC3E}">
        <p14:creationId xmlns="" xmlns:p14="http://schemas.microsoft.com/office/powerpoint/2010/main" val="4011298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extLst>
      <p:ext uri="{BB962C8B-B14F-4D97-AF65-F5344CB8AC3E}">
        <p14:creationId xmlns="" xmlns:p14="http://schemas.microsoft.com/office/powerpoint/2010/main" val="2906052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Tree>
    <p:extLst>
      <p:ext uri="{BB962C8B-B14F-4D97-AF65-F5344CB8AC3E}">
        <p14:creationId xmlns="" xmlns:p14="http://schemas.microsoft.com/office/powerpoint/2010/main" val="41853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a:t>
            </a:fld>
            <a:endParaRPr lang="en-US"/>
          </a:p>
        </p:txBody>
      </p:sp>
    </p:spTree>
    <p:extLst>
      <p:ext uri="{BB962C8B-B14F-4D97-AF65-F5344CB8AC3E}">
        <p14:creationId xmlns="" xmlns:p14="http://schemas.microsoft.com/office/powerpoint/2010/main" val="1375690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 name="PlaceHolder 1"/>
          <p:cNvSpPr>
            <a:spLocks noGrp="1" noRot="1" noChangeAspect="1"/>
          </p:cNvSpPr>
          <p:nvPr>
            <p:ph type="sldImg"/>
          </p:nvPr>
        </p:nvSpPr>
        <p:spPr>
          <a:xfrm>
            <a:off x="1143000" y="685800"/>
            <a:ext cx="4572000" cy="3429000"/>
          </a:xfrm>
          <a:prstGeom prst="rect">
            <a:avLst/>
          </a:prstGeom>
        </p:spPr>
      </p:sp>
      <p:sp>
        <p:nvSpPr>
          <p:cNvPr id="1462"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Arial"/>
            </a:endParaRPr>
          </a:p>
        </p:txBody>
      </p:sp>
      <p:sp>
        <p:nvSpPr>
          <p:cNvPr id="1463"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C40867AC-A7F9-40E0-AF56-A503B1A61094}" type="slidenum">
              <a:rPr lang="en-US" sz="1200" b="0" strike="noStrike" spc="-1">
                <a:latin typeface="+mn-lt"/>
              </a:rPr>
              <a:pPr algn="r">
                <a:lnSpc>
                  <a:spcPct val="100000"/>
                </a:lnSpc>
              </a:pPr>
              <a:t>10</a:t>
            </a:fld>
            <a:endParaRPr lang="en-US" sz="1200" b="0" strike="noStrike" spc="-1" dirty="0">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639419B-F4C5-4FD1-A6CC-0913CCEA4EF5}" type="datetime1">
              <a:rPr lang="en-US" smtClean="0"/>
              <a:pPr/>
              <a:t>4/23/2024</a:t>
            </a:fld>
            <a:endParaRPr lang="en-US"/>
          </a:p>
        </p:txBody>
      </p:sp>
      <p:sp>
        <p:nvSpPr>
          <p:cNvPr id="5" name="Footer Placeholder 4"/>
          <p:cNvSpPr>
            <a:spLocks noGrp="1"/>
          </p:cNvSpPr>
          <p:nvPr>
            <p:ph type="ftr" sz="quarter" idx="11"/>
          </p:nvPr>
        </p:nvSpPr>
        <p:spPr/>
        <p:txBody>
          <a:bodyPr/>
          <a:lstStyle/>
          <a:p>
            <a:r>
              <a:rPr lang="en-US" smtClean="0"/>
              <a:t>Mushtaq Ahmad Rather            Cyber security ANC 0401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6B4465-6539-490E-A799-2B8DD0678E92}" type="datetime1">
              <a:rPr lang="en-US" smtClean="0"/>
              <a:pPr/>
              <a:t>4/23/2024</a:t>
            </a:fld>
            <a:endParaRPr lang="en-US"/>
          </a:p>
        </p:txBody>
      </p:sp>
      <p:sp>
        <p:nvSpPr>
          <p:cNvPr id="5" name="Footer Placeholder 4"/>
          <p:cNvSpPr>
            <a:spLocks noGrp="1"/>
          </p:cNvSpPr>
          <p:nvPr>
            <p:ph type="ftr" sz="quarter" idx="11"/>
          </p:nvPr>
        </p:nvSpPr>
        <p:spPr/>
        <p:txBody>
          <a:bodyPr/>
          <a:lstStyle/>
          <a:p>
            <a:r>
              <a:rPr lang="en-US" smtClean="0"/>
              <a:t>Mushtaq Ahmad Rather            Cyber security ANC 0401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FEF7B1-ADA1-4C42-A080-7768AF012B68}" type="datetime1">
              <a:rPr lang="en-US" smtClean="0"/>
              <a:pPr/>
              <a:t>4/23/2024</a:t>
            </a:fld>
            <a:endParaRPr lang="en-US"/>
          </a:p>
        </p:txBody>
      </p:sp>
      <p:sp>
        <p:nvSpPr>
          <p:cNvPr id="5" name="Footer Placeholder 4"/>
          <p:cNvSpPr>
            <a:spLocks noGrp="1"/>
          </p:cNvSpPr>
          <p:nvPr>
            <p:ph type="ftr" sz="quarter" idx="11"/>
          </p:nvPr>
        </p:nvSpPr>
        <p:spPr/>
        <p:txBody>
          <a:bodyPr/>
          <a:lstStyle/>
          <a:p>
            <a:r>
              <a:rPr lang="en-US" smtClean="0"/>
              <a:t>Mushtaq Ahmad Rather            Cyber security ANC 0401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4865A1-3E21-4A68-80D8-4F724F7DA4AE}"/>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E98D802A-0678-41B7-A2D7-DDD952B35AC4}"/>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78938BBD-6B71-45A2-949D-AFE4AB668E85}"/>
              </a:ext>
            </a:extLst>
          </p:cNvPr>
          <p:cNvSpPr>
            <a:spLocks noGrp="1"/>
          </p:cNvSpPr>
          <p:nvPr>
            <p:ph type="dt" sz="half" idx="10"/>
          </p:nvPr>
        </p:nvSpPr>
        <p:spPr/>
        <p:txBody>
          <a:bodyPr/>
          <a:lstStyle/>
          <a:p>
            <a:fld id="{D43D2EAF-E59A-4F34-B139-AEE0847D1E37}" type="datetime1">
              <a:rPr lang="en-US" smtClean="0"/>
              <a:pPr/>
              <a:t>4/23/2024</a:t>
            </a:fld>
            <a:endParaRPr lang="en-IN"/>
          </a:p>
        </p:txBody>
      </p:sp>
      <p:sp>
        <p:nvSpPr>
          <p:cNvPr id="5" name="Footer Placeholder 4">
            <a:extLst>
              <a:ext uri="{FF2B5EF4-FFF2-40B4-BE49-F238E27FC236}">
                <a16:creationId xmlns="" xmlns:a16="http://schemas.microsoft.com/office/drawing/2014/main" id="{5588A2B5-59C2-4261-A772-D675AAEEE771}"/>
              </a:ext>
            </a:extLst>
          </p:cNvPr>
          <p:cNvSpPr>
            <a:spLocks noGrp="1"/>
          </p:cNvSpPr>
          <p:nvPr>
            <p:ph type="ftr" sz="quarter" idx="11"/>
          </p:nvPr>
        </p:nvSpPr>
        <p:spPr/>
        <p:txBody>
          <a:bodyPr/>
          <a:lstStyle/>
          <a:p>
            <a:r>
              <a:rPr lang="en-US" smtClean="0"/>
              <a:t>Mushtaq Ahmad Rather            Cyber security ANC 0401                                     Unit 4</a:t>
            </a:r>
            <a:endParaRPr lang="en-IN"/>
          </a:p>
        </p:txBody>
      </p:sp>
      <p:sp>
        <p:nvSpPr>
          <p:cNvPr id="6" name="Slide Number Placeholder 5">
            <a:extLst>
              <a:ext uri="{FF2B5EF4-FFF2-40B4-BE49-F238E27FC236}">
                <a16:creationId xmlns="" xmlns:a16="http://schemas.microsoft.com/office/drawing/2014/main" id="{DBDA2580-8C5C-4677-B320-87063B762773}"/>
              </a:ext>
            </a:extLst>
          </p:cNvPr>
          <p:cNvSpPr>
            <a:spLocks noGrp="1"/>
          </p:cNvSpPr>
          <p:nvPr>
            <p:ph type="sldNum" sz="quarter" idx="12"/>
          </p:nvPr>
        </p:nvSpPr>
        <p:spPr/>
        <p:txBody>
          <a:bodyPr/>
          <a:lstStyle/>
          <a:p>
            <a:fld id="{BF2990FC-BCBF-4433-A9B9-2F8250CCA9A9}" type="slidenum">
              <a:rPr lang="en-IN" smtClean="0"/>
              <a:pPr/>
              <a:t>‹#›</a:t>
            </a:fld>
            <a:endParaRPr lang="en-IN"/>
          </a:p>
        </p:txBody>
      </p:sp>
    </p:spTree>
    <p:extLst>
      <p:ext uri="{BB962C8B-B14F-4D97-AF65-F5344CB8AC3E}">
        <p14:creationId xmlns="" xmlns:p14="http://schemas.microsoft.com/office/powerpoint/2010/main" val="4250713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8A28DE-4A58-4DE7-BCF8-EF32FCDFA9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0223BCF-A871-4800-B553-CDBD18BE16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16F56254-FBB5-46F0-BC19-DAAB4C8F49B4}"/>
              </a:ext>
            </a:extLst>
          </p:cNvPr>
          <p:cNvSpPr>
            <a:spLocks noGrp="1"/>
          </p:cNvSpPr>
          <p:nvPr>
            <p:ph type="dt" sz="half" idx="10"/>
          </p:nvPr>
        </p:nvSpPr>
        <p:spPr/>
        <p:txBody>
          <a:bodyPr/>
          <a:lstStyle/>
          <a:p>
            <a:fld id="{2BECB347-A2EF-4E33-B277-CD44407EE9DA}" type="datetime1">
              <a:rPr lang="en-US" smtClean="0"/>
              <a:pPr/>
              <a:t>4/23/2024</a:t>
            </a:fld>
            <a:endParaRPr lang="en-IN"/>
          </a:p>
        </p:txBody>
      </p:sp>
      <p:sp>
        <p:nvSpPr>
          <p:cNvPr id="5" name="Footer Placeholder 4">
            <a:extLst>
              <a:ext uri="{FF2B5EF4-FFF2-40B4-BE49-F238E27FC236}">
                <a16:creationId xmlns="" xmlns:a16="http://schemas.microsoft.com/office/drawing/2014/main" id="{BE02E4FC-29CE-4510-91FF-72EBCD60325D}"/>
              </a:ext>
            </a:extLst>
          </p:cNvPr>
          <p:cNvSpPr>
            <a:spLocks noGrp="1"/>
          </p:cNvSpPr>
          <p:nvPr>
            <p:ph type="ftr" sz="quarter" idx="11"/>
          </p:nvPr>
        </p:nvSpPr>
        <p:spPr/>
        <p:txBody>
          <a:bodyPr/>
          <a:lstStyle/>
          <a:p>
            <a:r>
              <a:rPr lang="en-US" smtClean="0"/>
              <a:t>Mushtaq Ahmad Rather            Cyber security ANC 0401                                     Unit 4</a:t>
            </a:r>
            <a:endParaRPr lang="en-IN"/>
          </a:p>
        </p:txBody>
      </p:sp>
      <p:sp>
        <p:nvSpPr>
          <p:cNvPr id="6" name="Slide Number Placeholder 5">
            <a:extLst>
              <a:ext uri="{FF2B5EF4-FFF2-40B4-BE49-F238E27FC236}">
                <a16:creationId xmlns="" xmlns:a16="http://schemas.microsoft.com/office/drawing/2014/main" id="{E1A77419-8855-4D6D-BCF6-702A92BBF066}"/>
              </a:ext>
            </a:extLst>
          </p:cNvPr>
          <p:cNvSpPr>
            <a:spLocks noGrp="1"/>
          </p:cNvSpPr>
          <p:nvPr>
            <p:ph type="sldNum" sz="quarter" idx="12"/>
          </p:nvPr>
        </p:nvSpPr>
        <p:spPr/>
        <p:txBody>
          <a:bodyPr/>
          <a:lstStyle/>
          <a:p>
            <a:fld id="{BF2990FC-BCBF-4433-A9B9-2F8250CCA9A9}" type="slidenum">
              <a:rPr lang="en-IN" smtClean="0"/>
              <a:pPr/>
              <a:t>‹#›</a:t>
            </a:fld>
            <a:endParaRPr lang="en-IN"/>
          </a:p>
        </p:txBody>
      </p:sp>
    </p:spTree>
    <p:extLst>
      <p:ext uri="{BB962C8B-B14F-4D97-AF65-F5344CB8AC3E}">
        <p14:creationId xmlns="" xmlns:p14="http://schemas.microsoft.com/office/powerpoint/2010/main" val="447423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E4E49D-6D21-4C8B-9BD5-DE3AF4C01B8F}"/>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6BAE6DA-D9E6-4F1D-9FFE-DEF6E2D67643}"/>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4EA518D-D6F2-40EF-90C6-0DF67256665B}"/>
              </a:ext>
            </a:extLst>
          </p:cNvPr>
          <p:cNvSpPr>
            <a:spLocks noGrp="1"/>
          </p:cNvSpPr>
          <p:nvPr>
            <p:ph type="dt" sz="half" idx="10"/>
          </p:nvPr>
        </p:nvSpPr>
        <p:spPr/>
        <p:txBody>
          <a:bodyPr/>
          <a:lstStyle/>
          <a:p>
            <a:fld id="{BBBBBC7D-228F-4665-A1A4-5300BD0A8720}" type="datetime1">
              <a:rPr lang="en-US" smtClean="0"/>
              <a:pPr/>
              <a:t>4/23/2024</a:t>
            </a:fld>
            <a:endParaRPr lang="en-IN"/>
          </a:p>
        </p:txBody>
      </p:sp>
      <p:sp>
        <p:nvSpPr>
          <p:cNvPr id="5" name="Footer Placeholder 4">
            <a:extLst>
              <a:ext uri="{FF2B5EF4-FFF2-40B4-BE49-F238E27FC236}">
                <a16:creationId xmlns="" xmlns:a16="http://schemas.microsoft.com/office/drawing/2014/main" id="{38205452-621B-4040-B4CD-A98CD9587ACE}"/>
              </a:ext>
            </a:extLst>
          </p:cNvPr>
          <p:cNvSpPr>
            <a:spLocks noGrp="1"/>
          </p:cNvSpPr>
          <p:nvPr>
            <p:ph type="ftr" sz="quarter" idx="11"/>
          </p:nvPr>
        </p:nvSpPr>
        <p:spPr/>
        <p:txBody>
          <a:bodyPr/>
          <a:lstStyle/>
          <a:p>
            <a:r>
              <a:rPr lang="en-US" smtClean="0"/>
              <a:t>Mushtaq Ahmad Rather            Cyber security ANC 0401                                     Unit 4</a:t>
            </a:r>
            <a:endParaRPr lang="en-IN"/>
          </a:p>
        </p:txBody>
      </p:sp>
      <p:sp>
        <p:nvSpPr>
          <p:cNvPr id="6" name="Slide Number Placeholder 5">
            <a:extLst>
              <a:ext uri="{FF2B5EF4-FFF2-40B4-BE49-F238E27FC236}">
                <a16:creationId xmlns="" xmlns:a16="http://schemas.microsoft.com/office/drawing/2014/main" id="{2E1F6263-1921-4A87-9B54-32B30BBFDD15}"/>
              </a:ext>
            </a:extLst>
          </p:cNvPr>
          <p:cNvSpPr>
            <a:spLocks noGrp="1"/>
          </p:cNvSpPr>
          <p:nvPr>
            <p:ph type="sldNum" sz="quarter" idx="12"/>
          </p:nvPr>
        </p:nvSpPr>
        <p:spPr/>
        <p:txBody>
          <a:bodyPr/>
          <a:lstStyle/>
          <a:p>
            <a:fld id="{BF2990FC-BCBF-4433-A9B9-2F8250CCA9A9}" type="slidenum">
              <a:rPr lang="en-IN" smtClean="0"/>
              <a:pPr/>
              <a:t>‹#›</a:t>
            </a:fld>
            <a:endParaRPr lang="en-IN"/>
          </a:p>
        </p:txBody>
      </p:sp>
    </p:spTree>
    <p:extLst>
      <p:ext uri="{BB962C8B-B14F-4D97-AF65-F5344CB8AC3E}">
        <p14:creationId xmlns="" xmlns:p14="http://schemas.microsoft.com/office/powerpoint/2010/main" val="2955958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EC4AB0-F8CC-49D3-A96F-71473F53A1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7C48528-D5C3-4618-8E33-B8EA6F577DA2}"/>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03CC3943-2A97-4288-923B-E14B27359AA0}"/>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96911A55-FCCC-4330-9A14-0D6850C0D8F5}"/>
              </a:ext>
            </a:extLst>
          </p:cNvPr>
          <p:cNvSpPr>
            <a:spLocks noGrp="1"/>
          </p:cNvSpPr>
          <p:nvPr>
            <p:ph type="dt" sz="half" idx="10"/>
          </p:nvPr>
        </p:nvSpPr>
        <p:spPr/>
        <p:txBody>
          <a:bodyPr/>
          <a:lstStyle/>
          <a:p>
            <a:fld id="{76326F86-7FFB-4446-9D3D-7B13B9E5AAD3}" type="datetime1">
              <a:rPr lang="en-US" smtClean="0"/>
              <a:pPr/>
              <a:t>4/23/2024</a:t>
            </a:fld>
            <a:endParaRPr lang="en-IN"/>
          </a:p>
        </p:txBody>
      </p:sp>
      <p:sp>
        <p:nvSpPr>
          <p:cNvPr id="6" name="Footer Placeholder 5">
            <a:extLst>
              <a:ext uri="{FF2B5EF4-FFF2-40B4-BE49-F238E27FC236}">
                <a16:creationId xmlns="" xmlns:a16="http://schemas.microsoft.com/office/drawing/2014/main" id="{CEC1C0F2-DAC1-41B8-A3F0-CB7A0B74B119}"/>
              </a:ext>
            </a:extLst>
          </p:cNvPr>
          <p:cNvSpPr>
            <a:spLocks noGrp="1"/>
          </p:cNvSpPr>
          <p:nvPr>
            <p:ph type="ftr" sz="quarter" idx="11"/>
          </p:nvPr>
        </p:nvSpPr>
        <p:spPr/>
        <p:txBody>
          <a:bodyPr/>
          <a:lstStyle/>
          <a:p>
            <a:r>
              <a:rPr lang="en-US" smtClean="0"/>
              <a:t>Mushtaq Ahmad Rather            Cyber security ANC 0401                                     Unit 4</a:t>
            </a:r>
            <a:endParaRPr lang="en-IN"/>
          </a:p>
        </p:txBody>
      </p:sp>
      <p:sp>
        <p:nvSpPr>
          <p:cNvPr id="7" name="Slide Number Placeholder 6">
            <a:extLst>
              <a:ext uri="{FF2B5EF4-FFF2-40B4-BE49-F238E27FC236}">
                <a16:creationId xmlns="" xmlns:a16="http://schemas.microsoft.com/office/drawing/2014/main" id="{D3F16BA6-3E38-43E6-AF08-1E6778D194EC}"/>
              </a:ext>
            </a:extLst>
          </p:cNvPr>
          <p:cNvSpPr>
            <a:spLocks noGrp="1"/>
          </p:cNvSpPr>
          <p:nvPr>
            <p:ph type="sldNum" sz="quarter" idx="12"/>
          </p:nvPr>
        </p:nvSpPr>
        <p:spPr/>
        <p:txBody>
          <a:bodyPr/>
          <a:lstStyle/>
          <a:p>
            <a:fld id="{BF2990FC-BCBF-4433-A9B9-2F8250CCA9A9}" type="slidenum">
              <a:rPr lang="en-IN" smtClean="0"/>
              <a:pPr/>
              <a:t>‹#›</a:t>
            </a:fld>
            <a:endParaRPr lang="en-IN"/>
          </a:p>
        </p:txBody>
      </p:sp>
    </p:spTree>
    <p:extLst>
      <p:ext uri="{BB962C8B-B14F-4D97-AF65-F5344CB8AC3E}">
        <p14:creationId xmlns="" xmlns:p14="http://schemas.microsoft.com/office/powerpoint/2010/main" val="1585018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A2AC77-FB73-4748-9BD8-018C625279D4}"/>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54183AD2-4843-4A26-9A8D-5EE9EC5009B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E1784B4-9B83-4A18-ACD4-230FC8F885D2}"/>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922DE2AF-B045-4877-8438-C38555C85AF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9541F713-9975-4BE5-8C37-BC38004EF21A}"/>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27106AFD-3197-4766-81D4-710CE0B416AB}"/>
              </a:ext>
            </a:extLst>
          </p:cNvPr>
          <p:cNvSpPr>
            <a:spLocks noGrp="1"/>
          </p:cNvSpPr>
          <p:nvPr>
            <p:ph type="dt" sz="half" idx="10"/>
          </p:nvPr>
        </p:nvSpPr>
        <p:spPr/>
        <p:txBody>
          <a:bodyPr/>
          <a:lstStyle/>
          <a:p>
            <a:fld id="{DDCB2E33-57F8-4736-B615-06B8EDD80421}" type="datetime1">
              <a:rPr lang="en-US" smtClean="0"/>
              <a:pPr/>
              <a:t>4/23/2024</a:t>
            </a:fld>
            <a:endParaRPr lang="en-IN"/>
          </a:p>
        </p:txBody>
      </p:sp>
      <p:sp>
        <p:nvSpPr>
          <p:cNvPr id="8" name="Footer Placeholder 7">
            <a:extLst>
              <a:ext uri="{FF2B5EF4-FFF2-40B4-BE49-F238E27FC236}">
                <a16:creationId xmlns="" xmlns:a16="http://schemas.microsoft.com/office/drawing/2014/main" id="{D825C85B-6A7A-4E9B-972D-6454561E459A}"/>
              </a:ext>
            </a:extLst>
          </p:cNvPr>
          <p:cNvSpPr>
            <a:spLocks noGrp="1"/>
          </p:cNvSpPr>
          <p:nvPr>
            <p:ph type="ftr" sz="quarter" idx="11"/>
          </p:nvPr>
        </p:nvSpPr>
        <p:spPr/>
        <p:txBody>
          <a:bodyPr/>
          <a:lstStyle/>
          <a:p>
            <a:r>
              <a:rPr lang="en-US" smtClean="0"/>
              <a:t>Mushtaq Ahmad Rather            Cyber security ANC 0401                                     Unit 4</a:t>
            </a:r>
            <a:endParaRPr lang="en-IN"/>
          </a:p>
        </p:txBody>
      </p:sp>
      <p:sp>
        <p:nvSpPr>
          <p:cNvPr id="9" name="Slide Number Placeholder 8">
            <a:extLst>
              <a:ext uri="{FF2B5EF4-FFF2-40B4-BE49-F238E27FC236}">
                <a16:creationId xmlns="" xmlns:a16="http://schemas.microsoft.com/office/drawing/2014/main" id="{777E2A3B-0F3A-4852-9AB1-57AEE938F6CA}"/>
              </a:ext>
            </a:extLst>
          </p:cNvPr>
          <p:cNvSpPr>
            <a:spLocks noGrp="1"/>
          </p:cNvSpPr>
          <p:nvPr>
            <p:ph type="sldNum" sz="quarter" idx="12"/>
          </p:nvPr>
        </p:nvSpPr>
        <p:spPr/>
        <p:txBody>
          <a:bodyPr/>
          <a:lstStyle/>
          <a:p>
            <a:fld id="{BF2990FC-BCBF-4433-A9B9-2F8250CCA9A9}" type="slidenum">
              <a:rPr lang="en-IN" smtClean="0"/>
              <a:pPr/>
              <a:t>‹#›</a:t>
            </a:fld>
            <a:endParaRPr lang="en-IN"/>
          </a:p>
        </p:txBody>
      </p:sp>
    </p:spTree>
    <p:extLst>
      <p:ext uri="{BB962C8B-B14F-4D97-AF65-F5344CB8AC3E}">
        <p14:creationId xmlns="" xmlns:p14="http://schemas.microsoft.com/office/powerpoint/2010/main" val="2321151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0CE232-E136-4BC7-A906-3BB3E70F29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B656751F-E388-4BFA-9EA8-B8A24235F77B}"/>
              </a:ext>
            </a:extLst>
          </p:cNvPr>
          <p:cNvSpPr>
            <a:spLocks noGrp="1"/>
          </p:cNvSpPr>
          <p:nvPr>
            <p:ph type="dt" sz="half" idx="10"/>
          </p:nvPr>
        </p:nvSpPr>
        <p:spPr/>
        <p:txBody>
          <a:bodyPr/>
          <a:lstStyle/>
          <a:p>
            <a:fld id="{77276248-E6E5-429F-AD1F-31D1E84C9E1D}" type="datetime1">
              <a:rPr lang="en-US" smtClean="0"/>
              <a:pPr/>
              <a:t>4/23/2024</a:t>
            </a:fld>
            <a:endParaRPr lang="en-IN"/>
          </a:p>
        </p:txBody>
      </p:sp>
      <p:sp>
        <p:nvSpPr>
          <p:cNvPr id="4" name="Footer Placeholder 3">
            <a:extLst>
              <a:ext uri="{FF2B5EF4-FFF2-40B4-BE49-F238E27FC236}">
                <a16:creationId xmlns="" xmlns:a16="http://schemas.microsoft.com/office/drawing/2014/main" id="{6540A9D3-EBAD-4CAA-868B-4F75FD4FAAAA}"/>
              </a:ext>
            </a:extLst>
          </p:cNvPr>
          <p:cNvSpPr>
            <a:spLocks noGrp="1"/>
          </p:cNvSpPr>
          <p:nvPr>
            <p:ph type="ftr" sz="quarter" idx="11"/>
          </p:nvPr>
        </p:nvSpPr>
        <p:spPr/>
        <p:txBody>
          <a:bodyPr/>
          <a:lstStyle/>
          <a:p>
            <a:r>
              <a:rPr lang="en-US" smtClean="0"/>
              <a:t>Mushtaq Ahmad Rather            Cyber security ANC 0401                                     Unit 4</a:t>
            </a:r>
            <a:endParaRPr lang="en-IN"/>
          </a:p>
        </p:txBody>
      </p:sp>
      <p:sp>
        <p:nvSpPr>
          <p:cNvPr id="5" name="Slide Number Placeholder 4">
            <a:extLst>
              <a:ext uri="{FF2B5EF4-FFF2-40B4-BE49-F238E27FC236}">
                <a16:creationId xmlns="" xmlns:a16="http://schemas.microsoft.com/office/drawing/2014/main" id="{D065F64A-95A8-46D4-9B48-35DFDFB9FEFD}"/>
              </a:ext>
            </a:extLst>
          </p:cNvPr>
          <p:cNvSpPr>
            <a:spLocks noGrp="1"/>
          </p:cNvSpPr>
          <p:nvPr>
            <p:ph type="sldNum" sz="quarter" idx="12"/>
          </p:nvPr>
        </p:nvSpPr>
        <p:spPr/>
        <p:txBody>
          <a:bodyPr/>
          <a:lstStyle/>
          <a:p>
            <a:fld id="{BF2990FC-BCBF-4433-A9B9-2F8250CCA9A9}" type="slidenum">
              <a:rPr lang="en-IN" smtClean="0"/>
              <a:pPr/>
              <a:t>‹#›</a:t>
            </a:fld>
            <a:endParaRPr lang="en-IN"/>
          </a:p>
        </p:txBody>
      </p:sp>
    </p:spTree>
    <p:extLst>
      <p:ext uri="{BB962C8B-B14F-4D97-AF65-F5344CB8AC3E}">
        <p14:creationId xmlns="" xmlns:p14="http://schemas.microsoft.com/office/powerpoint/2010/main" val="1228758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7A3AC5D-7D47-4425-B5BF-F4571E23796B}"/>
              </a:ext>
            </a:extLst>
          </p:cNvPr>
          <p:cNvSpPr>
            <a:spLocks noGrp="1"/>
          </p:cNvSpPr>
          <p:nvPr>
            <p:ph type="dt" sz="half" idx="10"/>
          </p:nvPr>
        </p:nvSpPr>
        <p:spPr/>
        <p:txBody>
          <a:bodyPr/>
          <a:lstStyle/>
          <a:p>
            <a:fld id="{58C5FCEB-5ABC-4FB8-875E-760C9A7B7548}" type="datetime1">
              <a:rPr lang="en-US" smtClean="0"/>
              <a:pPr/>
              <a:t>4/23/2024</a:t>
            </a:fld>
            <a:endParaRPr lang="en-IN"/>
          </a:p>
        </p:txBody>
      </p:sp>
      <p:sp>
        <p:nvSpPr>
          <p:cNvPr id="3" name="Footer Placeholder 2">
            <a:extLst>
              <a:ext uri="{FF2B5EF4-FFF2-40B4-BE49-F238E27FC236}">
                <a16:creationId xmlns="" xmlns:a16="http://schemas.microsoft.com/office/drawing/2014/main" id="{62EABABA-B926-4868-BCE5-F11AB0D2F841}"/>
              </a:ext>
            </a:extLst>
          </p:cNvPr>
          <p:cNvSpPr>
            <a:spLocks noGrp="1"/>
          </p:cNvSpPr>
          <p:nvPr>
            <p:ph type="ftr" sz="quarter" idx="11"/>
          </p:nvPr>
        </p:nvSpPr>
        <p:spPr/>
        <p:txBody>
          <a:bodyPr/>
          <a:lstStyle/>
          <a:p>
            <a:r>
              <a:rPr lang="en-US" smtClean="0"/>
              <a:t>Mushtaq Ahmad Rather            Cyber security ANC 0401                                     Unit 4</a:t>
            </a:r>
            <a:endParaRPr lang="en-IN"/>
          </a:p>
        </p:txBody>
      </p:sp>
      <p:sp>
        <p:nvSpPr>
          <p:cNvPr id="4" name="Slide Number Placeholder 3">
            <a:extLst>
              <a:ext uri="{FF2B5EF4-FFF2-40B4-BE49-F238E27FC236}">
                <a16:creationId xmlns="" xmlns:a16="http://schemas.microsoft.com/office/drawing/2014/main" id="{577C0F5E-4014-489C-BD12-A1E46C2ED924}"/>
              </a:ext>
            </a:extLst>
          </p:cNvPr>
          <p:cNvSpPr>
            <a:spLocks noGrp="1"/>
          </p:cNvSpPr>
          <p:nvPr>
            <p:ph type="sldNum" sz="quarter" idx="12"/>
          </p:nvPr>
        </p:nvSpPr>
        <p:spPr/>
        <p:txBody>
          <a:bodyPr/>
          <a:lstStyle/>
          <a:p>
            <a:fld id="{BF2990FC-BCBF-4433-A9B9-2F8250CCA9A9}" type="slidenum">
              <a:rPr lang="en-IN" smtClean="0"/>
              <a:pPr/>
              <a:t>‹#›</a:t>
            </a:fld>
            <a:endParaRPr lang="en-IN"/>
          </a:p>
        </p:txBody>
      </p:sp>
    </p:spTree>
    <p:extLst>
      <p:ext uri="{BB962C8B-B14F-4D97-AF65-F5344CB8AC3E}">
        <p14:creationId xmlns="" xmlns:p14="http://schemas.microsoft.com/office/powerpoint/2010/main" val="6895174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82D45F-1AFF-46E5-ACB5-3155B706BA07}"/>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DD0D9069-D17A-4B01-8519-9BA6B9B12B5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7ECAC18B-78FC-454D-B4ED-B861E56A6CB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43D201D-E02D-48DC-A94D-4645304072E8}"/>
              </a:ext>
            </a:extLst>
          </p:cNvPr>
          <p:cNvSpPr>
            <a:spLocks noGrp="1"/>
          </p:cNvSpPr>
          <p:nvPr>
            <p:ph type="dt" sz="half" idx="10"/>
          </p:nvPr>
        </p:nvSpPr>
        <p:spPr/>
        <p:txBody>
          <a:bodyPr/>
          <a:lstStyle/>
          <a:p>
            <a:fld id="{E30F4A2D-F220-491B-A315-6AF3C9841B90}" type="datetime1">
              <a:rPr lang="en-US" smtClean="0"/>
              <a:pPr/>
              <a:t>4/23/2024</a:t>
            </a:fld>
            <a:endParaRPr lang="en-IN"/>
          </a:p>
        </p:txBody>
      </p:sp>
      <p:sp>
        <p:nvSpPr>
          <p:cNvPr id="6" name="Footer Placeholder 5">
            <a:extLst>
              <a:ext uri="{FF2B5EF4-FFF2-40B4-BE49-F238E27FC236}">
                <a16:creationId xmlns="" xmlns:a16="http://schemas.microsoft.com/office/drawing/2014/main" id="{85372CA2-E876-46D8-A116-6244736A3E1C}"/>
              </a:ext>
            </a:extLst>
          </p:cNvPr>
          <p:cNvSpPr>
            <a:spLocks noGrp="1"/>
          </p:cNvSpPr>
          <p:nvPr>
            <p:ph type="ftr" sz="quarter" idx="11"/>
          </p:nvPr>
        </p:nvSpPr>
        <p:spPr/>
        <p:txBody>
          <a:bodyPr/>
          <a:lstStyle/>
          <a:p>
            <a:r>
              <a:rPr lang="en-US" smtClean="0"/>
              <a:t>Mushtaq Ahmad Rather            Cyber security ANC 0401                                     Unit 4</a:t>
            </a:r>
            <a:endParaRPr lang="en-IN"/>
          </a:p>
        </p:txBody>
      </p:sp>
      <p:sp>
        <p:nvSpPr>
          <p:cNvPr id="7" name="Slide Number Placeholder 6">
            <a:extLst>
              <a:ext uri="{FF2B5EF4-FFF2-40B4-BE49-F238E27FC236}">
                <a16:creationId xmlns="" xmlns:a16="http://schemas.microsoft.com/office/drawing/2014/main" id="{2C4A8ABB-81F0-4DF1-9E59-39F0EBBA8D52}"/>
              </a:ext>
            </a:extLst>
          </p:cNvPr>
          <p:cNvSpPr>
            <a:spLocks noGrp="1"/>
          </p:cNvSpPr>
          <p:nvPr>
            <p:ph type="sldNum" sz="quarter" idx="12"/>
          </p:nvPr>
        </p:nvSpPr>
        <p:spPr/>
        <p:txBody>
          <a:bodyPr/>
          <a:lstStyle/>
          <a:p>
            <a:fld id="{BF2990FC-BCBF-4433-A9B9-2F8250CCA9A9}" type="slidenum">
              <a:rPr lang="en-IN" smtClean="0"/>
              <a:pPr/>
              <a:t>‹#›</a:t>
            </a:fld>
            <a:endParaRPr lang="en-IN"/>
          </a:p>
        </p:txBody>
      </p:sp>
    </p:spTree>
    <p:extLst>
      <p:ext uri="{BB962C8B-B14F-4D97-AF65-F5344CB8AC3E}">
        <p14:creationId xmlns="" xmlns:p14="http://schemas.microsoft.com/office/powerpoint/2010/main" val="1891360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1600200"/>
            <a:ext cx="8229600" cy="1143000"/>
          </a:xfrm>
        </p:spPr>
        <p:txBody>
          <a:bodyPr/>
          <a:lstStyle>
            <a:lvl1pPr>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FF8F72-9486-4699-9440-0CD92324BE29}" type="datetime1">
              <a:rPr lang="en-US" smtClean="0"/>
              <a:pPr/>
              <a:t>4/23/2024</a:t>
            </a:fld>
            <a:endParaRPr lang="en-US"/>
          </a:p>
        </p:txBody>
      </p:sp>
      <p:sp>
        <p:nvSpPr>
          <p:cNvPr id="5" name="Footer Placeholder 4"/>
          <p:cNvSpPr>
            <a:spLocks noGrp="1"/>
          </p:cNvSpPr>
          <p:nvPr>
            <p:ph type="ftr" sz="quarter" idx="11"/>
          </p:nvPr>
        </p:nvSpPr>
        <p:spPr/>
        <p:txBody>
          <a:bodyPr/>
          <a:lstStyle/>
          <a:p>
            <a:r>
              <a:rPr lang="en-US" smtClean="0"/>
              <a:t>Mushtaq Ahmad Rather            Cyber security ANC 0401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FB44E3-89A2-4DF6-AC4C-8C775381845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5C5C1F77-48A2-44BE-9F52-5F9751C0F2F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8E167AFC-EB72-413D-8984-9FA407759EE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E3340F5-8937-4A74-A0DD-606C38D15C69}"/>
              </a:ext>
            </a:extLst>
          </p:cNvPr>
          <p:cNvSpPr>
            <a:spLocks noGrp="1"/>
          </p:cNvSpPr>
          <p:nvPr>
            <p:ph type="dt" sz="half" idx="10"/>
          </p:nvPr>
        </p:nvSpPr>
        <p:spPr/>
        <p:txBody>
          <a:bodyPr/>
          <a:lstStyle/>
          <a:p>
            <a:fld id="{85864C2E-FE0A-43AA-ACBA-7E80640675C2}" type="datetime1">
              <a:rPr lang="en-US" smtClean="0"/>
              <a:pPr/>
              <a:t>4/23/2024</a:t>
            </a:fld>
            <a:endParaRPr lang="en-IN"/>
          </a:p>
        </p:txBody>
      </p:sp>
      <p:sp>
        <p:nvSpPr>
          <p:cNvPr id="6" name="Footer Placeholder 5">
            <a:extLst>
              <a:ext uri="{FF2B5EF4-FFF2-40B4-BE49-F238E27FC236}">
                <a16:creationId xmlns="" xmlns:a16="http://schemas.microsoft.com/office/drawing/2014/main" id="{CC0A1FA7-7EE6-4775-82D1-CCC216D1A29F}"/>
              </a:ext>
            </a:extLst>
          </p:cNvPr>
          <p:cNvSpPr>
            <a:spLocks noGrp="1"/>
          </p:cNvSpPr>
          <p:nvPr>
            <p:ph type="ftr" sz="quarter" idx="11"/>
          </p:nvPr>
        </p:nvSpPr>
        <p:spPr/>
        <p:txBody>
          <a:bodyPr/>
          <a:lstStyle/>
          <a:p>
            <a:r>
              <a:rPr lang="en-US" smtClean="0"/>
              <a:t>Mushtaq Ahmad Rather            Cyber security ANC 0401                                     Unit 4</a:t>
            </a:r>
            <a:endParaRPr lang="en-IN"/>
          </a:p>
        </p:txBody>
      </p:sp>
      <p:sp>
        <p:nvSpPr>
          <p:cNvPr id="7" name="Slide Number Placeholder 6">
            <a:extLst>
              <a:ext uri="{FF2B5EF4-FFF2-40B4-BE49-F238E27FC236}">
                <a16:creationId xmlns="" xmlns:a16="http://schemas.microsoft.com/office/drawing/2014/main" id="{4CE95A6B-94CF-410A-9A21-5704EC90C673}"/>
              </a:ext>
            </a:extLst>
          </p:cNvPr>
          <p:cNvSpPr>
            <a:spLocks noGrp="1"/>
          </p:cNvSpPr>
          <p:nvPr>
            <p:ph type="sldNum" sz="quarter" idx="12"/>
          </p:nvPr>
        </p:nvSpPr>
        <p:spPr/>
        <p:txBody>
          <a:bodyPr/>
          <a:lstStyle/>
          <a:p>
            <a:fld id="{BF2990FC-BCBF-4433-A9B9-2F8250CCA9A9}" type="slidenum">
              <a:rPr lang="en-IN" smtClean="0"/>
              <a:pPr/>
              <a:t>‹#›</a:t>
            </a:fld>
            <a:endParaRPr lang="en-IN"/>
          </a:p>
        </p:txBody>
      </p:sp>
    </p:spTree>
    <p:extLst>
      <p:ext uri="{BB962C8B-B14F-4D97-AF65-F5344CB8AC3E}">
        <p14:creationId xmlns="" xmlns:p14="http://schemas.microsoft.com/office/powerpoint/2010/main" val="18028130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A0F0A6-193B-46D8-8898-02C52334E0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166CB2CF-3843-4929-968A-3190B4E455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93C5132-BBE1-4401-A774-369ED6701C21}"/>
              </a:ext>
            </a:extLst>
          </p:cNvPr>
          <p:cNvSpPr>
            <a:spLocks noGrp="1"/>
          </p:cNvSpPr>
          <p:nvPr>
            <p:ph type="dt" sz="half" idx="10"/>
          </p:nvPr>
        </p:nvSpPr>
        <p:spPr/>
        <p:txBody>
          <a:bodyPr/>
          <a:lstStyle/>
          <a:p>
            <a:fld id="{366E2426-5AF9-465E-8AB1-8CE8BB4B5445}" type="datetime1">
              <a:rPr lang="en-US" smtClean="0"/>
              <a:pPr/>
              <a:t>4/23/2024</a:t>
            </a:fld>
            <a:endParaRPr lang="en-IN"/>
          </a:p>
        </p:txBody>
      </p:sp>
      <p:sp>
        <p:nvSpPr>
          <p:cNvPr id="5" name="Footer Placeholder 4">
            <a:extLst>
              <a:ext uri="{FF2B5EF4-FFF2-40B4-BE49-F238E27FC236}">
                <a16:creationId xmlns="" xmlns:a16="http://schemas.microsoft.com/office/drawing/2014/main" id="{A3984858-4414-4372-A6FA-C0E708F7E332}"/>
              </a:ext>
            </a:extLst>
          </p:cNvPr>
          <p:cNvSpPr>
            <a:spLocks noGrp="1"/>
          </p:cNvSpPr>
          <p:nvPr>
            <p:ph type="ftr" sz="quarter" idx="11"/>
          </p:nvPr>
        </p:nvSpPr>
        <p:spPr/>
        <p:txBody>
          <a:bodyPr/>
          <a:lstStyle/>
          <a:p>
            <a:r>
              <a:rPr lang="en-US" smtClean="0"/>
              <a:t>Mushtaq Ahmad Rather            Cyber security ANC 0401                                     Unit 4</a:t>
            </a:r>
            <a:endParaRPr lang="en-IN"/>
          </a:p>
        </p:txBody>
      </p:sp>
      <p:sp>
        <p:nvSpPr>
          <p:cNvPr id="6" name="Slide Number Placeholder 5">
            <a:extLst>
              <a:ext uri="{FF2B5EF4-FFF2-40B4-BE49-F238E27FC236}">
                <a16:creationId xmlns="" xmlns:a16="http://schemas.microsoft.com/office/drawing/2014/main" id="{B385FE4F-7D79-4090-B0E9-C475F1CB444F}"/>
              </a:ext>
            </a:extLst>
          </p:cNvPr>
          <p:cNvSpPr>
            <a:spLocks noGrp="1"/>
          </p:cNvSpPr>
          <p:nvPr>
            <p:ph type="sldNum" sz="quarter" idx="12"/>
          </p:nvPr>
        </p:nvSpPr>
        <p:spPr/>
        <p:txBody>
          <a:bodyPr/>
          <a:lstStyle/>
          <a:p>
            <a:fld id="{BF2990FC-BCBF-4433-A9B9-2F8250CCA9A9}" type="slidenum">
              <a:rPr lang="en-IN" smtClean="0"/>
              <a:pPr/>
              <a:t>‹#›</a:t>
            </a:fld>
            <a:endParaRPr lang="en-IN"/>
          </a:p>
        </p:txBody>
      </p:sp>
    </p:spTree>
    <p:extLst>
      <p:ext uri="{BB962C8B-B14F-4D97-AF65-F5344CB8AC3E}">
        <p14:creationId xmlns="" xmlns:p14="http://schemas.microsoft.com/office/powerpoint/2010/main" val="24056747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5258FEDC-2D04-4C61-ADCA-DE925560AD82}"/>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00EBB926-63B7-47CF-B0E8-708454D67682}"/>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C70E540-64E8-4119-B911-6AE349B265AB}"/>
              </a:ext>
            </a:extLst>
          </p:cNvPr>
          <p:cNvSpPr>
            <a:spLocks noGrp="1"/>
          </p:cNvSpPr>
          <p:nvPr>
            <p:ph type="dt" sz="half" idx="10"/>
          </p:nvPr>
        </p:nvSpPr>
        <p:spPr/>
        <p:txBody>
          <a:bodyPr/>
          <a:lstStyle/>
          <a:p>
            <a:fld id="{54D33C55-CED1-48CD-95AF-87ED58E3E58C}" type="datetime1">
              <a:rPr lang="en-US" smtClean="0"/>
              <a:pPr/>
              <a:t>4/23/2024</a:t>
            </a:fld>
            <a:endParaRPr lang="en-IN"/>
          </a:p>
        </p:txBody>
      </p:sp>
      <p:sp>
        <p:nvSpPr>
          <p:cNvPr id="5" name="Footer Placeholder 4">
            <a:extLst>
              <a:ext uri="{FF2B5EF4-FFF2-40B4-BE49-F238E27FC236}">
                <a16:creationId xmlns="" xmlns:a16="http://schemas.microsoft.com/office/drawing/2014/main" id="{8BEDED32-00FD-4AAF-A5F3-7F897FA2EC50}"/>
              </a:ext>
            </a:extLst>
          </p:cNvPr>
          <p:cNvSpPr>
            <a:spLocks noGrp="1"/>
          </p:cNvSpPr>
          <p:nvPr>
            <p:ph type="ftr" sz="quarter" idx="11"/>
          </p:nvPr>
        </p:nvSpPr>
        <p:spPr/>
        <p:txBody>
          <a:bodyPr/>
          <a:lstStyle/>
          <a:p>
            <a:r>
              <a:rPr lang="en-US" smtClean="0"/>
              <a:t>Mushtaq Ahmad Rather            Cyber security ANC 0401                                     Unit 4</a:t>
            </a:r>
            <a:endParaRPr lang="en-IN"/>
          </a:p>
        </p:txBody>
      </p:sp>
      <p:sp>
        <p:nvSpPr>
          <p:cNvPr id="6" name="Slide Number Placeholder 5">
            <a:extLst>
              <a:ext uri="{FF2B5EF4-FFF2-40B4-BE49-F238E27FC236}">
                <a16:creationId xmlns="" xmlns:a16="http://schemas.microsoft.com/office/drawing/2014/main" id="{C0E82A7F-B622-4BF1-BDEC-CD6AC2803026}"/>
              </a:ext>
            </a:extLst>
          </p:cNvPr>
          <p:cNvSpPr>
            <a:spLocks noGrp="1"/>
          </p:cNvSpPr>
          <p:nvPr>
            <p:ph type="sldNum" sz="quarter" idx="12"/>
          </p:nvPr>
        </p:nvSpPr>
        <p:spPr/>
        <p:txBody>
          <a:bodyPr/>
          <a:lstStyle/>
          <a:p>
            <a:fld id="{BF2990FC-BCBF-4433-A9B9-2F8250CCA9A9}" type="slidenum">
              <a:rPr lang="en-IN" smtClean="0"/>
              <a:pPr/>
              <a:t>‹#›</a:t>
            </a:fld>
            <a:endParaRPr lang="en-IN"/>
          </a:p>
        </p:txBody>
      </p:sp>
    </p:spTree>
    <p:extLst>
      <p:ext uri="{BB962C8B-B14F-4D97-AF65-F5344CB8AC3E}">
        <p14:creationId xmlns="" xmlns:p14="http://schemas.microsoft.com/office/powerpoint/2010/main" val="29831182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F07BAB4-FDAF-486E-88F8-BD19CA527ADE}" type="datetime1">
              <a:rPr lang="en-US" smtClean="0"/>
              <a:pPr/>
              <a:t>4/23/2024</a:t>
            </a:fld>
            <a:endParaRPr lang="en-US"/>
          </a:p>
        </p:txBody>
      </p:sp>
      <p:sp>
        <p:nvSpPr>
          <p:cNvPr id="5" name="Footer Placeholder 4"/>
          <p:cNvSpPr>
            <a:spLocks noGrp="1"/>
          </p:cNvSpPr>
          <p:nvPr>
            <p:ph type="ftr" sz="quarter" idx="11"/>
          </p:nvPr>
        </p:nvSpPr>
        <p:spPr/>
        <p:txBody>
          <a:bodyPr/>
          <a:lstStyle/>
          <a:p>
            <a:r>
              <a:rPr lang="en-US" smtClean="0"/>
              <a:t>Mushtaq Ahmad Rather            Cyber security ANC 0401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37573704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F39BEB9-602A-4911-BDA0-43A8B8897B24}" type="datetime1">
              <a:rPr lang="en-US" smtClean="0"/>
              <a:pPr/>
              <a:t>4/23/2024</a:t>
            </a:fld>
            <a:endParaRPr lang="en-US"/>
          </a:p>
        </p:txBody>
      </p:sp>
      <p:sp>
        <p:nvSpPr>
          <p:cNvPr id="5" name="Footer Placeholder 4"/>
          <p:cNvSpPr>
            <a:spLocks noGrp="1"/>
          </p:cNvSpPr>
          <p:nvPr>
            <p:ph type="ftr" sz="quarter" idx="11"/>
          </p:nvPr>
        </p:nvSpPr>
        <p:spPr/>
        <p:txBody>
          <a:bodyPr/>
          <a:lstStyle/>
          <a:p>
            <a:r>
              <a:rPr lang="en-US" smtClean="0"/>
              <a:t>Mushtaq Ahmad Rather            Cyber security ANC 0401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Text, logo, company name&#10;&#10;Description automatically generated">
            <a:extLst>
              <a:ext uri="{FF2B5EF4-FFF2-40B4-BE49-F238E27FC236}">
                <a16:creationId xmlns="" xmlns:a16="http://schemas.microsoft.com/office/drawing/2014/main" id="{F4FDC963-67FA-4A6C-976C-2FFD8B0BA8FD}"/>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0"/>
            <a:ext cx="1295581" cy="933580"/>
          </a:xfrm>
          <a:prstGeom prst="rect">
            <a:avLst/>
          </a:prstGeom>
        </p:spPr>
      </p:pic>
    </p:spTree>
    <p:extLst>
      <p:ext uri="{BB962C8B-B14F-4D97-AF65-F5344CB8AC3E}">
        <p14:creationId xmlns="" xmlns:p14="http://schemas.microsoft.com/office/powerpoint/2010/main" val="25275821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083D0A-85CD-4D67-9B38-E7734E484ED1}" type="datetime1">
              <a:rPr lang="en-US" smtClean="0"/>
              <a:pPr/>
              <a:t>4/23/2024</a:t>
            </a:fld>
            <a:endParaRPr lang="en-US"/>
          </a:p>
        </p:txBody>
      </p:sp>
      <p:sp>
        <p:nvSpPr>
          <p:cNvPr id="5" name="Footer Placeholder 4"/>
          <p:cNvSpPr>
            <a:spLocks noGrp="1"/>
          </p:cNvSpPr>
          <p:nvPr>
            <p:ph type="ftr" sz="quarter" idx="11"/>
          </p:nvPr>
        </p:nvSpPr>
        <p:spPr/>
        <p:txBody>
          <a:bodyPr/>
          <a:lstStyle/>
          <a:p>
            <a:r>
              <a:rPr lang="en-US" smtClean="0"/>
              <a:t>Mushtaq Ahmad Rather            Cyber security ANC 0401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1266198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B9F293-5B80-49A1-BF74-B1113CCD30B9}" type="datetime1">
              <a:rPr lang="en-US" smtClean="0"/>
              <a:pPr/>
              <a:t>4/23/2024</a:t>
            </a:fld>
            <a:endParaRPr lang="en-US"/>
          </a:p>
        </p:txBody>
      </p:sp>
      <p:sp>
        <p:nvSpPr>
          <p:cNvPr id="6" name="Footer Placeholder 5"/>
          <p:cNvSpPr>
            <a:spLocks noGrp="1"/>
          </p:cNvSpPr>
          <p:nvPr>
            <p:ph type="ftr" sz="quarter" idx="11"/>
          </p:nvPr>
        </p:nvSpPr>
        <p:spPr/>
        <p:txBody>
          <a:bodyPr/>
          <a:lstStyle/>
          <a:p>
            <a:r>
              <a:rPr lang="en-US" smtClean="0"/>
              <a:t>Mushtaq Ahmad Rather            Cyber security ANC 0401                                     Unit 4</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6136583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96C7B9-E63A-4F9C-970D-F2B4CE0E0093}" type="datetime1">
              <a:rPr lang="en-US" smtClean="0"/>
              <a:pPr/>
              <a:t>4/23/2024</a:t>
            </a:fld>
            <a:endParaRPr lang="en-US"/>
          </a:p>
        </p:txBody>
      </p:sp>
      <p:sp>
        <p:nvSpPr>
          <p:cNvPr id="8" name="Footer Placeholder 7"/>
          <p:cNvSpPr>
            <a:spLocks noGrp="1"/>
          </p:cNvSpPr>
          <p:nvPr>
            <p:ph type="ftr" sz="quarter" idx="11"/>
          </p:nvPr>
        </p:nvSpPr>
        <p:spPr/>
        <p:txBody>
          <a:bodyPr/>
          <a:lstStyle/>
          <a:p>
            <a:r>
              <a:rPr lang="en-US" smtClean="0"/>
              <a:t>Mushtaq Ahmad Rather            Cyber security ANC 0401                                     Unit 4</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28564992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01EF73A-D5E1-4C0E-A3CB-8CBDFAC46999}" type="datetime1">
              <a:rPr lang="en-US" smtClean="0"/>
              <a:pPr/>
              <a:t>4/23/2024</a:t>
            </a:fld>
            <a:endParaRPr lang="en-US"/>
          </a:p>
        </p:txBody>
      </p:sp>
      <p:sp>
        <p:nvSpPr>
          <p:cNvPr id="4" name="Footer Placeholder 3"/>
          <p:cNvSpPr>
            <a:spLocks noGrp="1"/>
          </p:cNvSpPr>
          <p:nvPr>
            <p:ph type="ftr" sz="quarter" idx="11"/>
          </p:nvPr>
        </p:nvSpPr>
        <p:spPr/>
        <p:txBody>
          <a:bodyPr/>
          <a:lstStyle/>
          <a:p>
            <a:r>
              <a:rPr lang="en-US" smtClean="0"/>
              <a:t>Mushtaq Ahmad Rather            Cyber security ANC 0401                                     Unit 4</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Text, logo, company name&#10;&#10;Description automatically generated">
            <a:extLst>
              <a:ext uri="{FF2B5EF4-FFF2-40B4-BE49-F238E27FC236}">
                <a16:creationId xmlns="" xmlns:a16="http://schemas.microsoft.com/office/drawing/2014/main" id="{4CCDB124-FB20-4F28-A877-018C27BABCF8}"/>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27432" y="-50866"/>
            <a:ext cx="1295581" cy="933580"/>
          </a:xfrm>
          <a:prstGeom prst="rect">
            <a:avLst/>
          </a:prstGeom>
        </p:spPr>
      </p:pic>
    </p:spTree>
    <p:extLst>
      <p:ext uri="{BB962C8B-B14F-4D97-AF65-F5344CB8AC3E}">
        <p14:creationId xmlns="" xmlns:p14="http://schemas.microsoft.com/office/powerpoint/2010/main" val="19061556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BE9CCF-3364-474A-93F1-F5D0C490FD77}" type="datetime1">
              <a:rPr lang="en-US" smtClean="0"/>
              <a:pPr/>
              <a:t>4/23/2024</a:t>
            </a:fld>
            <a:endParaRPr lang="en-US"/>
          </a:p>
        </p:txBody>
      </p:sp>
      <p:sp>
        <p:nvSpPr>
          <p:cNvPr id="3" name="Footer Placeholder 2"/>
          <p:cNvSpPr>
            <a:spLocks noGrp="1"/>
          </p:cNvSpPr>
          <p:nvPr>
            <p:ph type="ftr" sz="quarter" idx="11"/>
          </p:nvPr>
        </p:nvSpPr>
        <p:spPr/>
        <p:txBody>
          <a:bodyPr/>
          <a:lstStyle/>
          <a:p>
            <a:r>
              <a:rPr lang="en-US" smtClean="0"/>
              <a:t>Mushtaq Ahmad Rather            Cyber security ANC 0401                                     Unit 4</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833768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B2950F-B679-488E-91CE-A7FE5244335B}" type="datetime1">
              <a:rPr lang="en-US" smtClean="0"/>
              <a:pPr/>
              <a:t>4/23/2024</a:t>
            </a:fld>
            <a:endParaRPr lang="en-US"/>
          </a:p>
        </p:txBody>
      </p:sp>
      <p:sp>
        <p:nvSpPr>
          <p:cNvPr id="5" name="Footer Placeholder 4"/>
          <p:cNvSpPr>
            <a:spLocks noGrp="1"/>
          </p:cNvSpPr>
          <p:nvPr>
            <p:ph type="ftr" sz="quarter" idx="11"/>
          </p:nvPr>
        </p:nvSpPr>
        <p:spPr/>
        <p:txBody>
          <a:bodyPr/>
          <a:lstStyle/>
          <a:p>
            <a:r>
              <a:rPr lang="en-US" smtClean="0"/>
              <a:t>Mushtaq Ahmad Rather            Cyber security ANC 0401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AB5F63-3F78-409E-99D7-B7917B0BC975}" type="datetime1">
              <a:rPr lang="en-US" smtClean="0"/>
              <a:pPr/>
              <a:t>4/23/2024</a:t>
            </a:fld>
            <a:endParaRPr lang="en-US"/>
          </a:p>
        </p:txBody>
      </p:sp>
      <p:sp>
        <p:nvSpPr>
          <p:cNvPr id="6" name="Footer Placeholder 5"/>
          <p:cNvSpPr>
            <a:spLocks noGrp="1"/>
          </p:cNvSpPr>
          <p:nvPr>
            <p:ph type="ftr" sz="quarter" idx="11"/>
          </p:nvPr>
        </p:nvSpPr>
        <p:spPr/>
        <p:txBody>
          <a:bodyPr/>
          <a:lstStyle/>
          <a:p>
            <a:r>
              <a:rPr lang="en-US" smtClean="0"/>
              <a:t>Mushtaq Ahmad Rather            Cyber security ANC 0401                                     Unit 4</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36020351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BB2E07-91D8-4EFA-8EB3-AAE39B3BAF50}" type="datetime1">
              <a:rPr lang="en-US" smtClean="0"/>
              <a:pPr/>
              <a:t>4/23/2024</a:t>
            </a:fld>
            <a:endParaRPr lang="en-US"/>
          </a:p>
        </p:txBody>
      </p:sp>
      <p:sp>
        <p:nvSpPr>
          <p:cNvPr id="6" name="Footer Placeholder 5"/>
          <p:cNvSpPr>
            <a:spLocks noGrp="1"/>
          </p:cNvSpPr>
          <p:nvPr>
            <p:ph type="ftr" sz="quarter" idx="11"/>
          </p:nvPr>
        </p:nvSpPr>
        <p:spPr/>
        <p:txBody>
          <a:bodyPr/>
          <a:lstStyle/>
          <a:p>
            <a:r>
              <a:rPr lang="en-US" smtClean="0"/>
              <a:t>Mushtaq Ahmad Rather            Cyber security ANC 0401                                     Unit 4</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21245330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B4E27A-9F07-49A2-8453-C24D5E743736}" type="datetime1">
              <a:rPr lang="en-US" smtClean="0"/>
              <a:pPr/>
              <a:t>4/23/2024</a:t>
            </a:fld>
            <a:endParaRPr lang="en-US"/>
          </a:p>
        </p:txBody>
      </p:sp>
      <p:sp>
        <p:nvSpPr>
          <p:cNvPr id="5" name="Footer Placeholder 4"/>
          <p:cNvSpPr>
            <a:spLocks noGrp="1"/>
          </p:cNvSpPr>
          <p:nvPr>
            <p:ph type="ftr" sz="quarter" idx="11"/>
          </p:nvPr>
        </p:nvSpPr>
        <p:spPr/>
        <p:txBody>
          <a:bodyPr/>
          <a:lstStyle/>
          <a:p>
            <a:r>
              <a:rPr lang="en-US" smtClean="0"/>
              <a:t>Mushtaq Ahmad Rather            Cyber security ANC 0401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10324629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34C7B-ED5F-451C-8329-36EABEF2B566}" type="datetime1">
              <a:rPr lang="en-US" smtClean="0"/>
              <a:pPr/>
              <a:t>4/23/2024</a:t>
            </a:fld>
            <a:endParaRPr lang="en-US"/>
          </a:p>
        </p:txBody>
      </p:sp>
      <p:sp>
        <p:nvSpPr>
          <p:cNvPr id="5" name="Footer Placeholder 4"/>
          <p:cNvSpPr>
            <a:spLocks noGrp="1"/>
          </p:cNvSpPr>
          <p:nvPr>
            <p:ph type="ftr" sz="quarter" idx="11"/>
          </p:nvPr>
        </p:nvSpPr>
        <p:spPr/>
        <p:txBody>
          <a:bodyPr/>
          <a:lstStyle/>
          <a:p>
            <a:r>
              <a:rPr lang="en-US" smtClean="0"/>
              <a:t>Mushtaq Ahmad Rather            Cyber security ANC 0401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49151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51524D1-0430-46DB-B640-3A6F0FF760F9}" type="datetime1">
              <a:rPr lang="en-US" smtClean="0"/>
              <a:pPr/>
              <a:t>4/23/2024</a:t>
            </a:fld>
            <a:endParaRPr lang="en-US"/>
          </a:p>
        </p:txBody>
      </p:sp>
      <p:sp>
        <p:nvSpPr>
          <p:cNvPr id="6" name="Footer Placeholder 5"/>
          <p:cNvSpPr>
            <a:spLocks noGrp="1"/>
          </p:cNvSpPr>
          <p:nvPr>
            <p:ph type="ftr" sz="quarter" idx="11"/>
          </p:nvPr>
        </p:nvSpPr>
        <p:spPr/>
        <p:txBody>
          <a:bodyPr/>
          <a:lstStyle/>
          <a:p>
            <a:r>
              <a:rPr lang="en-US" smtClean="0"/>
              <a:t>Mushtaq Ahmad Rather            Cyber security ANC 0401                                     Unit 4</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666EBF-A5F1-4711-A876-0179690E4E70}" type="datetime1">
              <a:rPr lang="en-US" smtClean="0"/>
              <a:pPr/>
              <a:t>4/23/2024</a:t>
            </a:fld>
            <a:endParaRPr lang="en-US"/>
          </a:p>
        </p:txBody>
      </p:sp>
      <p:sp>
        <p:nvSpPr>
          <p:cNvPr id="8" name="Footer Placeholder 7"/>
          <p:cNvSpPr>
            <a:spLocks noGrp="1"/>
          </p:cNvSpPr>
          <p:nvPr>
            <p:ph type="ftr" sz="quarter" idx="11"/>
          </p:nvPr>
        </p:nvSpPr>
        <p:spPr/>
        <p:txBody>
          <a:bodyPr/>
          <a:lstStyle/>
          <a:p>
            <a:r>
              <a:rPr lang="en-US" smtClean="0"/>
              <a:t>Mushtaq Ahmad Rather            Cyber security ANC 0401                                     Unit 4</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9E3DEE8-41AA-45F9-A925-B462501B75A0}" type="datetime1">
              <a:rPr lang="en-US" smtClean="0"/>
              <a:pPr/>
              <a:t>4/23/2024</a:t>
            </a:fld>
            <a:endParaRPr lang="en-US"/>
          </a:p>
        </p:txBody>
      </p:sp>
      <p:sp>
        <p:nvSpPr>
          <p:cNvPr id="4" name="Footer Placeholder 3"/>
          <p:cNvSpPr>
            <a:spLocks noGrp="1"/>
          </p:cNvSpPr>
          <p:nvPr>
            <p:ph type="ftr" sz="quarter" idx="11"/>
          </p:nvPr>
        </p:nvSpPr>
        <p:spPr/>
        <p:txBody>
          <a:bodyPr/>
          <a:lstStyle/>
          <a:p>
            <a:r>
              <a:rPr lang="en-US" smtClean="0"/>
              <a:t>Mushtaq Ahmad Rather            Cyber security ANC 0401                                     Unit 4</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a:extLst>
              <a:ext uri="{FF2B5EF4-FFF2-40B4-BE49-F238E27FC236}">
                <a16:creationId xmlns="" xmlns:a16="http://schemas.microsoft.com/office/drawing/2014/main" id="{224F1BB7-6515-446C-BC82-12598E927F1B}"/>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0" y="12577"/>
            <a:ext cx="1295581" cy="933580"/>
          </a:xfrm>
          <a:prstGeom prst="rect">
            <a:avLst/>
          </a:prstGeom>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A4FBF0-3EDD-4282-9939-097EB3547788}" type="datetime1">
              <a:rPr lang="en-US" smtClean="0"/>
              <a:pPr/>
              <a:t>4/23/2024</a:t>
            </a:fld>
            <a:endParaRPr lang="en-US"/>
          </a:p>
        </p:txBody>
      </p:sp>
      <p:sp>
        <p:nvSpPr>
          <p:cNvPr id="3" name="Footer Placeholder 2"/>
          <p:cNvSpPr>
            <a:spLocks noGrp="1"/>
          </p:cNvSpPr>
          <p:nvPr>
            <p:ph type="ftr" sz="quarter" idx="11"/>
          </p:nvPr>
        </p:nvSpPr>
        <p:spPr/>
        <p:txBody>
          <a:bodyPr/>
          <a:lstStyle/>
          <a:p>
            <a:r>
              <a:rPr lang="en-US" smtClean="0"/>
              <a:t>Mushtaq Ahmad Rather            Cyber security ANC 0401                                     Unit 4</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D37115-5EAF-4EA2-9BB5-316B8C7575B6}" type="datetime1">
              <a:rPr lang="en-US" smtClean="0"/>
              <a:pPr/>
              <a:t>4/23/2024</a:t>
            </a:fld>
            <a:endParaRPr lang="en-US"/>
          </a:p>
        </p:txBody>
      </p:sp>
      <p:sp>
        <p:nvSpPr>
          <p:cNvPr id="6" name="Footer Placeholder 5"/>
          <p:cNvSpPr>
            <a:spLocks noGrp="1"/>
          </p:cNvSpPr>
          <p:nvPr>
            <p:ph type="ftr" sz="quarter" idx="11"/>
          </p:nvPr>
        </p:nvSpPr>
        <p:spPr/>
        <p:txBody>
          <a:bodyPr/>
          <a:lstStyle/>
          <a:p>
            <a:r>
              <a:rPr lang="en-US" smtClean="0"/>
              <a:t>Mushtaq Ahmad Rather            Cyber security ANC 0401                                     Unit 4</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6130C0-5A89-426B-84D1-3F1FA97515A2}" type="datetime1">
              <a:rPr lang="en-US" smtClean="0"/>
              <a:pPr/>
              <a:t>4/23/2024</a:t>
            </a:fld>
            <a:endParaRPr lang="en-US"/>
          </a:p>
        </p:txBody>
      </p:sp>
      <p:sp>
        <p:nvSpPr>
          <p:cNvPr id="6" name="Footer Placeholder 5"/>
          <p:cNvSpPr>
            <a:spLocks noGrp="1"/>
          </p:cNvSpPr>
          <p:nvPr>
            <p:ph type="ftr" sz="quarter" idx="11"/>
          </p:nvPr>
        </p:nvSpPr>
        <p:spPr/>
        <p:txBody>
          <a:bodyPr/>
          <a:lstStyle/>
          <a:p>
            <a:r>
              <a:rPr lang="en-US" smtClean="0"/>
              <a:t>Mushtaq Ahmad Rather            Cyber security ANC 0401                                     Unit 4</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BE9757-6360-48EE-8B1F-285B227C7BA7}" type="datetime1">
              <a:rPr lang="en-US" smtClean="0"/>
              <a:pPr/>
              <a:t>4/23/2024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Mushtaq Ahmad Rather            Cyber security ANC 0401                                     Unit 4</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8" name="Picture 7">
            <a:extLst>
              <a:ext uri="{FF2B5EF4-FFF2-40B4-BE49-F238E27FC236}">
                <a16:creationId xmlns="" xmlns:a16="http://schemas.microsoft.com/office/drawing/2014/main" id="{3AFFE67D-4063-4CFD-8685-E3FBCEB38F63}"/>
              </a:ext>
            </a:extLst>
          </p:cNvPr>
          <p:cNvPicPr>
            <a:picLocks noChangeAspect="1"/>
          </p:cNvPicPr>
          <p:nvPr userDrawn="1"/>
        </p:nvPicPr>
        <p:blipFill>
          <a:blip r:embed="rId13" cstate="print">
            <a:extLst>
              <a:ext uri="{28A0092B-C50C-407E-A947-70E740481C1C}">
                <a14:useLocalDpi xmlns="" xmlns:a14="http://schemas.microsoft.com/office/drawing/2010/main" val="0"/>
              </a:ext>
            </a:extLst>
          </a:blip>
          <a:stretch>
            <a:fillRect/>
          </a:stretch>
        </p:blipFill>
        <p:spPr>
          <a:xfrm>
            <a:off x="421689" y="417198"/>
            <a:ext cx="1295581" cy="93358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E4FEF9F-89ED-4496-9CB6-D5F6B02F50CE}"/>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2A29C38-D54C-4399-B213-E3312203039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48CF2EA-592F-4FAC-8CE7-CB85FC42F6F5}"/>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98262C-1C93-4BCF-AC51-8523E758D40A}" type="datetime1">
              <a:rPr lang="en-US" smtClean="0"/>
              <a:pPr/>
              <a:t>4/23/2024</a:t>
            </a:fld>
            <a:endParaRPr lang="en-IN"/>
          </a:p>
        </p:txBody>
      </p:sp>
      <p:sp>
        <p:nvSpPr>
          <p:cNvPr id="5" name="Footer Placeholder 4">
            <a:extLst>
              <a:ext uri="{FF2B5EF4-FFF2-40B4-BE49-F238E27FC236}">
                <a16:creationId xmlns="" xmlns:a16="http://schemas.microsoft.com/office/drawing/2014/main" id="{E230A9A8-DEC5-4E5D-804C-F429A7A3C73C}"/>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Mushtaq Ahmad Rather            Cyber security ANC 0401                                     Unit 4</a:t>
            </a:r>
            <a:endParaRPr lang="en-IN"/>
          </a:p>
        </p:txBody>
      </p:sp>
      <p:sp>
        <p:nvSpPr>
          <p:cNvPr id="6" name="Slide Number Placeholder 5">
            <a:extLst>
              <a:ext uri="{FF2B5EF4-FFF2-40B4-BE49-F238E27FC236}">
                <a16:creationId xmlns="" xmlns:a16="http://schemas.microsoft.com/office/drawing/2014/main" id="{7F1D772A-10B8-4121-B33F-EA6140167478}"/>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990FC-BCBF-4433-A9B9-2F8250CCA9A9}" type="slidenum">
              <a:rPr lang="en-IN" smtClean="0"/>
              <a:pPr/>
              <a:t>‹#›</a:t>
            </a:fld>
            <a:endParaRPr lang="en-IN"/>
          </a:p>
        </p:txBody>
      </p:sp>
      <p:pic>
        <p:nvPicPr>
          <p:cNvPr id="8" name="Picture 7">
            <a:extLst>
              <a:ext uri="{FF2B5EF4-FFF2-40B4-BE49-F238E27FC236}">
                <a16:creationId xmlns="" xmlns:a16="http://schemas.microsoft.com/office/drawing/2014/main" id="{B5785B12-9BDA-4AB5-8B2C-F7A43F9A1498}"/>
              </a:ext>
            </a:extLst>
          </p:cNvPr>
          <p:cNvPicPr>
            <a:picLocks noChangeAspect="1"/>
          </p:cNvPicPr>
          <p:nvPr userDrawn="1"/>
        </p:nvPicPr>
        <p:blipFill>
          <a:blip r:embed="rId13" cstate="print">
            <a:extLst>
              <a:ext uri="{28A0092B-C50C-407E-A947-70E740481C1C}">
                <a14:useLocalDpi xmlns="" xmlns:a14="http://schemas.microsoft.com/office/drawing/2010/main" val="0"/>
              </a:ext>
            </a:extLst>
          </a:blip>
          <a:stretch>
            <a:fillRect/>
          </a:stretch>
        </p:blipFill>
        <p:spPr>
          <a:xfrm>
            <a:off x="0" y="0"/>
            <a:ext cx="1295581" cy="933580"/>
          </a:xfrm>
          <a:prstGeom prst="rect">
            <a:avLst/>
          </a:prstGeom>
        </p:spPr>
      </p:pic>
    </p:spTree>
    <p:extLst>
      <p:ext uri="{BB962C8B-B14F-4D97-AF65-F5344CB8AC3E}">
        <p14:creationId xmlns="" xmlns:p14="http://schemas.microsoft.com/office/powerpoint/2010/main" val="10329812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6F848A-1404-4F49-B1B4-8067C29B437A}" type="datetime1">
              <a:rPr lang="en-US" smtClean="0"/>
              <a:pPr/>
              <a:t>4/23/2024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Mushtaq Ahmad Rather            Cyber security ANC 0401                                     Unit 4</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14782761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3.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4.xml"/><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s://searchsecurity.techtarget.com/definition/encryption" TargetMode="External"/><Relationship Id="rId4" Type="http://schemas.openxmlformats.org/officeDocument/2006/relationships/hyperlink" Target="https://searchsecurity.techtarget.com/definition/key"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edureka.co/blog/what-is-cybersecurity/" TargetMode="External"/><Relationship Id="rId2" Type="http://schemas.openxmlformats.org/officeDocument/2006/relationships/hyperlink" Target="https://www.javatpoint.com/cyber-security-introduction"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natoassociation.ca/a-short-introduction-to-cyber-security/"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Cryptographic_hash_function"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hyperlink" Target="https://youtu.be/zDDkNq6kpRE" TargetMode="External"/><Relationship Id="rId3" Type="http://schemas.openxmlformats.org/officeDocument/2006/relationships/hyperlink" Target="https://www.youtube.com/watch?v=E47ew_IsqaM" TargetMode="External"/><Relationship Id="rId7" Type="http://schemas.openxmlformats.org/officeDocument/2006/relationships/hyperlink" Target="https://youtu.be/GKqOWCK71K4"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hyperlink" Target="https://youtu.be/RQOJgEA5e1k" TargetMode="External"/><Relationship Id="rId5" Type="http://schemas.openxmlformats.org/officeDocument/2006/relationships/hyperlink" Target="https://www.youtube.com/watch?v=xFzaoJjzXJQ" TargetMode="External"/><Relationship Id="rId4" Type="http://schemas.openxmlformats.org/officeDocument/2006/relationships/hyperlink" Target="https://www.youtube.com/watch?v=gDtlbGK13xM" TargetMode="Externa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nptel.ac.in/courses/106105162/" TargetMode="External"/><Relationship Id="rId2" Type="http://schemas.openxmlformats.org/officeDocument/2006/relationships/hyperlink" Target="https://www.youtube.com/watch?v=lECb8emmN0M&amp;list=PL71FE85723FD414D7&amp;index=26"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img2.helpnetsecurity.com/dl/reviews/157870264X.pdf" TargetMode="External"/><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hyperlink" Target="https://onlinecourses.swayam2.ac.in/cec20_cs09/unit?unit=96&amp;lesson=112" TargetMode="External"/><Relationship Id="rId4" Type="http://schemas.openxmlformats.org/officeDocument/2006/relationships/hyperlink" Target="https://csrc.nist.gov/CSRC/media/Projects/Supply-Chain-Risk-Management/documents/briefings/Workshop-Brief-on-Cyber-Supply-Chain-Best-Practices.pdf" TargetMode="External"/></Relationships>
</file>

<file path=ppt/slides/_rels/slide8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500166" y="928670"/>
            <a:ext cx="6400800" cy="1514468"/>
          </a:xfrm>
        </p:spPr>
        <p:style>
          <a:lnRef idx="2">
            <a:schemeClr val="accent5"/>
          </a:lnRef>
          <a:fillRef idx="1">
            <a:schemeClr val="lt1"/>
          </a:fillRef>
          <a:effectRef idx="0">
            <a:schemeClr val="accent5"/>
          </a:effectRef>
          <a:fontRef idx="minor">
            <a:schemeClr val="dk1"/>
          </a:fontRef>
        </p:style>
        <p:txBody>
          <a:bodyPr>
            <a:normAutofit fontScale="92500" lnSpcReduction="10000"/>
          </a:bodyPr>
          <a:lstStyle/>
          <a:p>
            <a:endParaRPr lang="en-IN" sz="2500" dirty="0">
              <a:solidFill>
                <a:schemeClr val="accent6"/>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7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Cryptography and Network Security</a:t>
            </a:r>
            <a:endParaRPr kumimoji="0" lang="en-US" sz="37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ubtitle 2"/>
          <p:cNvSpPr txBox="1">
            <a:spLocks/>
          </p:cNvSpPr>
          <p:nvPr/>
        </p:nvSpPr>
        <p:spPr>
          <a:xfrm>
            <a:off x="5791200" y="3962400"/>
            <a:ext cx="3029272"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92500" lnSpcReduction="20000"/>
          </a:bodyPr>
          <a:lstStyle/>
          <a:p>
            <a:pPr lvl="0" algn="ctr">
              <a:spcBef>
                <a:spcPct val="20000"/>
              </a:spcBef>
              <a:defRPr/>
            </a:pPr>
            <a:r>
              <a:rPr lang="en-US" sz="2400" dirty="0" err="1" smtClean="0">
                <a:solidFill>
                  <a:prstClr val="black"/>
                </a:solidFill>
              </a:rPr>
              <a:t>Mushtaq</a:t>
            </a:r>
            <a:r>
              <a:rPr lang="en-US" sz="2400" dirty="0" smtClean="0">
                <a:solidFill>
                  <a:prstClr val="black"/>
                </a:solidFill>
              </a:rPr>
              <a:t> Ahmad Rather</a:t>
            </a:r>
          </a:p>
          <a:p>
            <a:pPr lvl="0" algn="ctr">
              <a:spcBef>
                <a:spcPct val="20000"/>
              </a:spcBef>
              <a:defRPr/>
            </a:pPr>
            <a:endParaRPr lang="en-US" sz="2400" dirty="0" smtClean="0">
              <a:solidFill>
                <a:prstClr val="black"/>
              </a:solidFill>
            </a:endParaRPr>
          </a:p>
          <a:p>
            <a:pPr lvl="0" algn="ctr">
              <a:spcBef>
                <a:spcPct val="20000"/>
              </a:spcBef>
              <a:defRPr/>
            </a:pPr>
            <a:r>
              <a:rPr lang="en-US" sz="2400" dirty="0" smtClean="0">
                <a:solidFill>
                  <a:prstClr val="black"/>
                </a:solidFill>
              </a:rPr>
              <a:t>Assistant Professor</a:t>
            </a:r>
          </a:p>
          <a:p>
            <a:pPr lvl="0" algn="ctr">
              <a:spcBef>
                <a:spcPct val="20000"/>
              </a:spcBef>
              <a:defRPr/>
            </a:pPr>
            <a:r>
              <a:rPr lang="en-US" sz="2400" dirty="0" err="1" smtClean="0">
                <a:solidFill>
                  <a:prstClr val="black"/>
                </a:solidFill>
              </a:rPr>
              <a:t>IoT</a:t>
            </a:r>
            <a:endParaRPr lang="en-US" sz="2400" dirty="0" smtClean="0">
              <a:solidFill>
                <a:prstClr val="black"/>
              </a:solidFill>
            </a:endParaRPr>
          </a:p>
          <a:p>
            <a:pPr lvl="0" algn="ctr">
              <a:spcBef>
                <a:spcPct val="20000"/>
              </a:spcBef>
              <a:defRPr/>
            </a:pPr>
            <a:r>
              <a:rPr lang="en-US" sz="2400" dirty="0" smtClean="0">
                <a:solidFill>
                  <a:prstClr val="black"/>
                </a:solidFill>
              </a:rPr>
              <a:t>NIET, Gr. </a:t>
            </a:r>
            <a:r>
              <a:rPr lang="en-US" sz="2400" dirty="0" err="1" smtClean="0">
                <a:solidFill>
                  <a:prstClr val="black"/>
                </a:solidFill>
              </a:rPr>
              <a:t>Noida</a:t>
            </a:r>
            <a:endParaRPr lang="en-US" sz="2400" dirty="0">
              <a:solidFill>
                <a:prstClr val="black"/>
              </a:solidFill>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C2F16A5-DFF7-4F08-8059-6881D3486F85}"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4/23/2024</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10" name="Slide Number Placeholder 9"/>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12" name="Subtitle 2"/>
          <p:cNvSpPr txBox="1">
            <a:spLocks/>
          </p:cNvSpPr>
          <p:nvPr/>
        </p:nvSpPr>
        <p:spPr>
          <a:xfrm>
            <a:off x="251520" y="2971800"/>
            <a:ext cx="15240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prstClr val="black"/>
                </a:solidFill>
                <a:effectLst/>
                <a:uLnTx/>
                <a:uFillTx/>
                <a:latin typeface="Calibri"/>
                <a:ea typeface="+mn-ea"/>
                <a:cs typeface="+mn-cs"/>
              </a:rPr>
              <a:t>Unit: 4</a:t>
            </a:r>
          </a:p>
        </p:txBody>
      </p:sp>
      <p:sp>
        <p:nvSpPr>
          <p:cNvPr id="13" name="Footer Placeholder 12"/>
          <p:cNvSpPr>
            <a:spLocks noGrp="1"/>
          </p:cNvSpPr>
          <p:nvPr>
            <p:ph type="ftr" sz="quarter" idx="11"/>
          </p:nvPr>
        </p:nvSpPr>
        <p:spPr>
          <a:xfrm>
            <a:off x="2428860" y="6278585"/>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Mushtaq Ahmad Rather            Cyber security ANC 0401                                     Unit 4</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14" name="Subtitle 2"/>
          <p:cNvSpPr txBox="1">
            <a:spLocks/>
          </p:cNvSpPr>
          <p:nvPr/>
        </p:nvSpPr>
        <p:spPr>
          <a:xfrm>
            <a:off x="251520" y="3810000"/>
            <a:ext cx="409188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Cyber Security</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ANC0401</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 name="Subtitle 2"/>
          <p:cNvSpPr txBox="1">
            <a:spLocks/>
          </p:cNvSpPr>
          <p:nvPr/>
        </p:nvSpPr>
        <p:spPr>
          <a:xfrm>
            <a:off x="228600" y="4876800"/>
            <a:ext cx="409188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(B Tech </a:t>
            </a:r>
            <a:r>
              <a:rPr kumimoji="0" lang="en-US" sz="2000" b="1" i="0" u="none" strike="noStrike" kern="1200" cap="none" spc="0" normalizeH="0" baseline="0" noProof="0" dirty="0" err="1">
                <a:ln>
                  <a:noFill/>
                </a:ln>
                <a:solidFill>
                  <a:prstClr val="black"/>
                </a:solidFill>
                <a:effectLst/>
                <a:uLnTx/>
                <a:uFillTx/>
                <a:latin typeface="Calibri"/>
                <a:ea typeface="+mn-ea"/>
                <a:cs typeface="+mn-cs"/>
              </a:rPr>
              <a:t>IVth</a:t>
            </a:r>
            <a:r>
              <a:rPr kumimoji="0" lang="en-US" sz="2000" b="1" i="0" u="none" strike="noStrike" kern="1200" cap="none" spc="0" normalizeH="0" baseline="0" noProof="0" dirty="0">
                <a:ln>
                  <a:noFill/>
                </a:ln>
                <a:solidFill>
                  <a:prstClr val="black"/>
                </a:solidFill>
                <a:effectLst/>
                <a:uLnTx/>
                <a:uFillTx/>
                <a:latin typeface="Calibri"/>
                <a:ea typeface="+mn-ea"/>
                <a:cs typeface="+mn-cs"/>
              </a:rPr>
              <a:t> Sem</a:t>
            </a:r>
            <a:r>
              <a:rPr kumimoji="0" lang="en-US" sz="2000" b="0" i="0" u="none" strike="noStrike" kern="1200" cap="none" spc="0" normalizeH="0" baseline="0" noProof="0" dirty="0">
                <a:ln>
                  <a:noFill/>
                </a:ln>
                <a:solidFill>
                  <a:prstClr val="black"/>
                </a:solidFill>
                <a:effectLst/>
                <a:uLnTx/>
                <a:uFillTx/>
                <a:latin typeface="Calibri"/>
                <a:ea typeface="+mn-ea"/>
                <a:cs typeface="+mn-cs"/>
              </a:rPr>
              <a:t>)</a:t>
            </a:r>
          </a:p>
        </p:txBody>
      </p:sp>
      <p:pic>
        <p:nvPicPr>
          <p:cNvPr id="410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pic>
        <p:nvPicPr>
          <p:cNvPr id="17" name="Picture 16" descr="WhatsApp Image 2024-01-18 at 04.42.11.jpeg"/>
          <p:cNvPicPr>
            <a:picLocks noChangeAspect="1"/>
          </p:cNvPicPr>
          <p:nvPr/>
        </p:nvPicPr>
        <p:blipFill>
          <a:blip r:embed="rId5" cstate="print"/>
          <a:stretch>
            <a:fillRect/>
          </a:stretch>
        </p:blipFill>
        <p:spPr>
          <a:xfrm>
            <a:off x="6477000" y="2438400"/>
            <a:ext cx="1126066" cy="1447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dirty="0">
                <a:solidFill>
                  <a:schemeClr val="dk1"/>
                </a:solidFill>
              </a:rPr>
              <a:t>Program Outcomes</a:t>
            </a:r>
          </a:p>
        </p:txBody>
      </p:sp>
      <p:sp>
        <p:nvSpPr>
          <p:cNvPr id="254" name="CustomShape 2"/>
          <p:cNvSpPr/>
          <p:nvPr/>
        </p:nvSpPr>
        <p:spPr>
          <a:xfrm>
            <a:off x="685800" y="1066800"/>
            <a:ext cx="8458200" cy="5261525"/>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457200" indent="-456840" algn="just">
              <a:lnSpc>
                <a:spcPct val="100000"/>
              </a:lnSpc>
              <a:buClr>
                <a:srgbClr val="000000"/>
              </a:buClr>
              <a:buFont typeface="Calibri"/>
              <a:buAutoNum type="arabicPeriod"/>
            </a:pPr>
            <a:r>
              <a:rPr lang="en-US" sz="2000" dirty="0">
                <a:solidFill>
                  <a:schemeClr val="dk1"/>
                </a:solidFill>
              </a:rPr>
              <a:t>Engineering knowledge</a:t>
            </a:r>
          </a:p>
          <a:p>
            <a:pPr marL="457200" indent="-456840" algn="just">
              <a:lnSpc>
                <a:spcPct val="100000"/>
              </a:lnSpc>
              <a:buClr>
                <a:srgbClr val="000000"/>
              </a:buClr>
              <a:buFont typeface="Calibri"/>
              <a:buAutoNum type="arabicPeriod"/>
            </a:pPr>
            <a:endParaRPr lang="en-US" sz="2000" dirty="0">
              <a:solidFill>
                <a:schemeClr val="dk1"/>
              </a:solidFill>
            </a:endParaRPr>
          </a:p>
          <a:p>
            <a:pPr marL="457200" indent="-456840" algn="just">
              <a:lnSpc>
                <a:spcPct val="100000"/>
              </a:lnSpc>
              <a:buClr>
                <a:srgbClr val="000000"/>
              </a:buClr>
              <a:buFont typeface="Calibri"/>
              <a:buAutoNum type="arabicPeriod"/>
            </a:pPr>
            <a:r>
              <a:rPr lang="en-US" sz="2000" dirty="0">
                <a:solidFill>
                  <a:schemeClr val="dk1"/>
                </a:solidFill>
              </a:rPr>
              <a:t>Problem analysis</a:t>
            </a:r>
          </a:p>
          <a:p>
            <a:pPr marL="457200" indent="-456840" algn="just">
              <a:lnSpc>
                <a:spcPct val="100000"/>
              </a:lnSpc>
              <a:buClr>
                <a:srgbClr val="000000"/>
              </a:buClr>
              <a:buFont typeface="Calibri"/>
              <a:buAutoNum type="arabicPeriod"/>
            </a:pPr>
            <a:endParaRPr lang="en-US" sz="2000" dirty="0">
              <a:solidFill>
                <a:schemeClr val="dk1"/>
              </a:solidFill>
            </a:endParaRPr>
          </a:p>
          <a:p>
            <a:pPr marL="457200" indent="-456840" algn="just">
              <a:lnSpc>
                <a:spcPct val="100000"/>
              </a:lnSpc>
              <a:buClr>
                <a:srgbClr val="000000"/>
              </a:buClr>
              <a:buFont typeface="Calibri"/>
              <a:buAutoNum type="arabicPeriod"/>
            </a:pPr>
            <a:r>
              <a:rPr lang="en-US" sz="2000" dirty="0">
                <a:solidFill>
                  <a:schemeClr val="dk1"/>
                </a:solidFill>
              </a:rPr>
              <a:t>Design/development of solutions</a:t>
            </a:r>
          </a:p>
          <a:p>
            <a:pPr algn="just">
              <a:lnSpc>
                <a:spcPct val="100000"/>
              </a:lnSpc>
            </a:pPr>
            <a:endParaRPr lang="en-US" sz="2000" dirty="0">
              <a:solidFill>
                <a:schemeClr val="dk1"/>
              </a:solidFill>
            </a:endParaRPr>
          </a:p>
          <a:p>
            <a:pPr marL="457200" indent="-456840" algn="just">
              <a:lnSpc>
                <a:spcPct val="100000"/>
              </a:lnSpc>
              <a:buClr>
                <a:srgbClr val="000000"/>
              </a:buClr>
              <a:buFont typeface="Calibri"/>
              <a:buAutoNum type="arabicPeriod" startAt="4"/>
            </a:pPr>
            <a:r>
              <a:rPr lang="en-US" sz="2000" dirty="0">
                <a:solidFill>
                  <a:schemeClr val="dk1"/>
                </a:solidFill>
              </a:rPr>
              <a:t>Conduct investigations of complex problems</a:t>
            </a:r>
          </a:p>
          <a:p>
            <a:pPr marL="457200" indent="-456840" algn="just">
              <a:lnSpc>
                <a:spcPct val="100000"/>
              </a:lnSpc>
              <a:buClr>
                <a:srgbClr val="000000"/>
              </a:buClr>
              <a:buFont typeface="Calibri"/>
              <a:buAutoNum type="arabicPeriod" startAt="4"/>
            </a:pPr>
            <a:endParaRPr lang="en-US" sz="2000" dirty="0">
              <a:solidFill>
                <a:schemeClr val="dk1"/>
              </a:solidFill>
            </a:endParaRPr>
          </a:p>
          <a:p>
            <a:pPr marL="457200" indent="-456840" algn="just">
              <a:buClr>
                <a:srgbClr val="000000"/>
              </a:buClr>
            </a:pPr>
            <a:r>
              <a:rPr lang="en-US" sz="2000" dirty="0">
                <a:solidFill>
                  <a:schemeClr val="dk1"/>
                </a:solidFill>
              </a:rPr>
              <a:t>5.      Modern tool usage</a:t>
            </a:r>
          </a:p>
          <a:p>
            <a:pPr marL="457200" indent="-456840" algn="just">
              <a:lnSpc>
                <a:spcPct val="100000"/>
              </a:lnSpc>
              <a:buClr>
                <a:srgbClr val="000000"/>
              </a:buClr>
              <a:buFont typeface="Calibri"/>
              <a:buAutoNum type="arabicPeriod" startAt="6"/>
            </a:pPr>
            <a:endParaRPr lang="en-US" sz="2000" dirty="0">
              <a:solidFill>
                <a:schemeClr val="dk1"/>
              </a:solidFill>
            </a:endParaRPr>
          </a:p>
          <a:p>
            <a:pPr marL="457200" indent="-456840" algn="just">
              <a:lnSpc>
                <a:spcPct val="100000"/>
              </a:lnSpc>
              <a:buClr>
                <a:srgbClr val="000000"/>
              </a:buClr>
              <a:buFont typeface="Calibri"/>
              <a:buAutoNum type="arabicPeriod" startAt="6"/>
            </a:pPr>
            <a:r>
              <a:rPr lang="en-US" sz="2000" dirty="0">
                <a:solidFill>
                  <a:schemeClr val="dk1"/>
                </a:solidFill>
              </a:rPr>
              <a:t>The engineer and society</a:t>
            </a:r>
          </a:p>
          <a:p>
            <a:pPr algn="just">
              <a:lnSpc>
                <a:spcPct val="100000"/>
              </a:lnSpc>
            </a:pPr>
            <a:endParaRPr lang="en-US" sz="2000" dirty="0">
              <a:solidFill>
                <a:schemeClr val="dk1"/>
              </a:solidFill>
            </a:endParaRPr>
          </a:p>
          <a:p>
            <a:pPr marL="514440" indent="-514080" algn="just">
              <a:lnSpc>
                <a:spcPct val="100000"/>
              </a:lnSpc>
              <a:buClr>
                <a:srgbClr val="000000"/>
              </a:buClr>
              <a:buFont typeface="Calibri"/>
              <a:buAutoNum type="arabicPeriod" startAt="7"/>
            </a:pPr>
            <a:r>
              <a:rPr lang="en-US" sz="2000" dirty="0">
                <a:solidFill>
                  <a:schemeClr val="dk1"/>
                </a:solidFill>
              </a:rPr>
              <a:t>Environment and sustainability</a:t>
            </a:r>
          </a:p>
          <a:p>
            <a:pPr marL="457200" indent="-456840" algn="just">
              <a:lnSpc>
                <a:spcPct val="100000"/>
              </a:lnSpc>
            </a:pPr>
            <a:r>
              <a:rPr lang="en-US" sz="2200" spc="-1" dirty="0">
                <a:solidFill>
                  <a:srgbClr val="000000"/>
                </a:solidFill>
                <a:latin typeface="Times New Roman" pitchFamily="18" charset="0"/>
                <a:cs typeface="Times New Roman" pitchFamily="18" charset="0"/>
              </a:rPr>
              <a:t> </a:t>
            </a:r>
            <a:endParaRPr lang="en-US" sz="2200" spc="-1" dirty="0">
              <a:latin typeface="Times New Roman" pitchFamily="18" charset="0"/>
              <a:cs typeface="Times New Roman" pitchFamily="18" charset="0"/>
            </a:endParaRPr>
          </a:p>
          <a:p>
            <a:pPr marL="457200" indent="-456840" algn="just">
              <a:lnSpc>
                <a:spcPct val="100000"/>
              </a:lnSpc>
              <a:buClr>
                <a:srgbClr val="000000"/>
              </a:buClr>
              <a:buFont typeface="Calibri"/>
              <a:buAutoNum type="arabicPeriod" startAt="4"/>
            </a:pPr>
            <a:endParaRPr lang="en-US" sz="2200" b="0" strike="noStrike" spc="-1" dirty="0">
              <a:latin typeface="Times New Roman" pitchFamily="18" charset="0"/>
              <a:cs typeface="Times New Roman" pitchFamily="18" charset="0"/>
            </a:endParaRPr>
          </a:p>
          <a:p>
            <a:pPr algn="just">
              <a:lnSpc>
                <a:spcPct val="100000"/>
              </a:lnSpc>
            </a:pPr>
            <a:endParaRPr lang="en-US" sz="2200" b="0" strike="noStrike" spc="-1" dirty="0">
              <a:latin typeface="Times New Roman" pitchFamily="18" charset="0"/>
              <a:cs typeface="Times New Roman" pitchFamily="18" charset="0"/>
            </a:endParaRPr>
          </a:p>
        </p:txBody>
      </p:sp>
      <p:sp>
        <p:nvSpPr>
          <p:cNvPr id="256" name="TextShape 4"/>
          <p:cNvSpPr txBox="1"/>
          <p:nvPr/>
        </p:nvSpPr>
        <p:spPr>
          <a:xfrm>
            <a:off x="457200" y="6492960"/>
            <a:ext cx="2133360" cy="364680"/>
          </a:xfrm>
          <a:prstGeom prst="rect">
            <a:avLst/>
          </a:prstGeom>
          <a:noFill/>
          <a:ln>
            <a:noFill/>
          </a:ln>
        </p:spPr>
        <p:txBody>
          <a:bodyPr anchor="ctr">
            <a:noAutofit/>
          </a:bodyPr>
          <a:lstStyle/>
          <a:p>
            <a:pPr>
              <a:lnSpc>
                <a:spcPct val="100000"/>
              </a:lnSpc>
            </a:pPr>
            <a:fld id="{9982DAB4-FCBF-4F65-8A7A-2D4FEF5F6A07}" type="datetime1">
              <a:rPr lang="en-US" sz="1200" b="0" strike="noStrike" spc="-1">
                <a:solidFill>
                  <a:srgbClr val="8B8B8B"/>
                </a:solidFill>
                <a:latin typeface="Calibri"/>
              </a:rPr>
              <a:pPr>
                <a:lnSpc>
                  <a:spcPct val="100000"/>
                </a:lnSpc>
              </a:pPr>
              <a:t>4/23/2024</a:t>
            </a:fld>
            <a:endParaRPr lang="en-US" sz="1200" b="0" strike="noStrike" spc="-1" dirty="0">
              <a:latin typeface="Times New Roman"/>
            </a:endParaRPr>
          </a:p>
        </p:txBody>
      </p:sp>
      <p:sp>
        <p:nvSpPr>
          <p:cNvPr id="257" name="TextShape 5"/>
          <p:cNvSpPr txBox="1"/>
          <p:nvPr/>
        </p:nvSpPr>
        <p:spPr>
          <a:xfrm>
            <a:off x="6553080" y="6492960"/>
            <a:ext cx="2133360" cy="364680"/>
          </a:xfrm>
          <a:prstGeom prst="rect">
            <a:avLst/>
          </a:prstGeom>
          <a:noFill/>
          <a:ln>
            <a:noFill/>
          </a:ln>
        </p:spPr>
        <p:txBody>
          <a:bodyPr anchor="ctr">
            <a:noAutofit/>
          </a:bodyPr>
          <a:lstStyle/>
          <a:p>
            <a:pPr algn="r">
              <a:lnSpc>
                <a:spcPct val="100000"/>
              </a:lnSpc>
            </a:pPr>
            <a:fld id="{8AAD953D-44EF-4C1D-9414-A99B0ECB9E56}" type="slidenum">
              <a:rPr lang="en-US" sz="1200" b="0" strike="noStrike" spc="-1">
                <a:solidFill>
                  <a:srgbClr val="8B8B8B"/>
                </a:solidFill>
                <a:latin typeface="Calibri"/>
              </a:rPr>
              <a:pPr algn="r">
                <a:lnSpc>
                  <a:spcPct val="100000"/>
                </a:lnSpc>
              </a:pPr>
              <a:t>10</a:t>
            </a:fld>
            <a:endParaRPr lang="en-US" sz="1200" b="0" strike="noStrike" spc="-1" dirty="0">
              <a:latin typeface="Times New Roman"/>
            </a:endParaRPr>
          </a:p>
        </p:txBody>
      </p:sp>
      <p:pic>
        <p:nvPicPr>
          <p:cNvPr id="8"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
        <p:nvSpPr>
          <p:cNvPr id="3" name="Footer Placeholder 2">
            <a:extLst>
              <a:ext uri="{FF2B5EF4-FFF2-40B4-BE49-F238E27FC236}">
                <a16:creationId xmlns="" xmlns:a16="http://schemas.microsoft.com/office/drawing/2014/main" id="{8FD35DA9-5560-413B-B63C-A6BB39FAEABC}"/>
              </a:ext>
            </a:extLst>
          </p:cNvPr>
          <p:cNvSpPr>
            <a:spLocks noGrp="1"/>
          </p:cNvSpPr>
          <p:nvPr>
            <p:ph type="ftr" sz="quarter" idx="11"/>
          </p:nvPr>
        </p:nvSpPr>
        <p:spPr>
          <a:xfrm>
            <a:off x="3124200" y="6356350"/>
            <a:ext cx="4419600" cy="365125"/>
          </a:xfrm>
        </p:spPr>
        <p:txBody>
          <a:bodyPr/>
          <a:lstStyle/>
          <a:p>
            <a:r>
              <a:rPr lang="en-US" smtClean="0"/>
              <a:t>Mushtaq Ahmad Rather            Cyber security ANC 0401                                     Unit 4</a:t>
            </a:r>
            <a:endParaRPr lang="en-US" dirty="0"/>
          </a:p>
        </p:txBody>
      </p:sp>
      <p:sp>
        <p:nvSpPr>
          <p:cNvPr id="2" name="Date Placeholder 1">
            <a:extLst>
              <a:ext uri="{FF2B5EF4-FFF2-40B4-BE49-F238E27FC236}">
                <a16:creationId xmlns="" xmlns:a16="http://schemas.microsoft.com/office/drawing/2014/main" id="{2FE879BC-5712-8E3E-D26B-9B381A27A60D}"/>
              </a:ext>
            </a:extLst>
          </p:cNvPr>
          <p:cNvSpPr>
            <a:spLocks noGrp="1"/>
          </p:cNvSpPr>
          <p:nvPr>
            <p:ph type="dt" sz="half" idx="10"/>
          </p:nvPr>
        </p:nvSpPr>
        <p:spPr/>
        <p:txBody>
          <a:bodyPr/>
          <a:lstStyle/>
          <a:p>
            <a:fld id="{2E792D74-18F8-440C-9DE7-CA55D5593C94}" type="datetime1">
              <a:rPr lang="en-US" smtClean="0"/>
              <a:pPr/>
              <a:t>4/23/2024</a:t>
            </a:fld>
            <a:endParaRPr lang="en-US"/>
          </a:p>
        </p:txBody>
      </p:sp>
      <p:sp>
        <p:nvSpPr>
          <p:cNvPr id="4" name="Slide Number Placeholder 3">
            <a:extLst>
              <a:ext uri="{FF2B5EF4-FFF2-40B4-BE49-F238E27FC236}">
                <a16:creationId xmlns="" xmlns:a16="http://schemas.microsoft.com/office/drawing/2014/main" id="{70F94033-4AD0-A6BF-6A7B-CCAC39E500A5}"/>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dirty="0">
                <a:solidFill>
                  <a:schemeClr val="dk1"/>
                </a:solidFill>
              </a:rPr>
              <a:t>Program Outcomes…(cont.)</a:t>
            </a:r>
          </a:p>
        </p:txBody>
      </p:sp>
      <p:sp>
        <p:nvSpPr>
          <p:cNvPr id="266" name="CustomShape 2"/>
          <p:cNvSpPr/>
          <p:nvPr/>
        </p:nvSpPr>
        <p:spPr>
          <a:xfrm>
            <a:off x="762000" y="1905000"/>
            <a:ext cx="7620000" cy="2860868"/>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514440" indent="-514080" algn="just">
              <a:lnSpc>
                <a:spcPct val="100000"/>
              </a:lnSpc>
              <a:buClr>
                <a:srgbClr val="000000"/>
              </a:buClr>
            </a:pPr>
            <a:r>
              <a:rPr lang="en-US" sz="2000" dirty="0">
                <a:solidFill>
                  <a:schemeClr val="dk1"/>
                </a:solidFill>
              </a:rPr>
              <a:t>8.	Ethics</a:t>
            </a:r>
          </a:p>
          <a:p>
            <a:pPr algn="just">
              <a:lnSpc>
                <a:spcPct val="100000"/>
              </a:lnSpc>
            </a:pPr>
            <a:endParaRPr lang="en-US" sz="2000" dirty="0">
              <a:solidFill>
                <a:schemeClr val="dk1"/>
              </a:solidFill>
            </a:endParaRPr>
          </a:p>
          <a:p>
            <a:pPr marL="514440" indent="-514080" algn="just">
              <a:lnSpc>
                <a:spcPct val="100000"/>
              </a:lnSpc>
              <a:buClr>
                <a:srgbClr val="000000"/>
              </a:buClr>
              <a:buAutoNum type="arabicPeriod" startAt="9"/>
            </a:pPr>
            <a:r>
              <a:rPr lang="en-US" sz="2000" dirty="0">
                <a:solidFill>
                  <a:schemeClr val="dk1"/>
                </a:solidFill>
              </a:rPr>
              <a:t>Individual and team work</a:t>
            </a:r>
          </a:p>
          <a:p>
            <a:pPr marL="514440" indent="-514080" algn="just">
              <a:lnSpc>
                <a:spcPct val="100000"/>
              </a:lnSpc>
              <a:buClr>
                <a:srgbClr val="000000"/>
              </a:buClr>
              <a:buAutoNum type="arabicPeriod" startAt="9"/>
            </a:pPr>
            <a:endParaRPr lang="en-US" sz="2000" dirty="0">
              <a:solidFill>
                <a:schemeClr val="dk1"/>
              </a:solidFill>
            </a:endParaRPr>
          </a:p>
          <a:p>
            <a:pPr marL="514440" indent="-514080" algn="just">
              <a:lnSpc>
                <a:spcPct val="100000"/>
              </a:lnSpc>
              <a:buClr>
                <a:srgbClr val="000000"/>
              </a:buClr>
            </a:pPr>
            <a:r>
              <a:rPr lang="en-US" sz="2000" dirty="0">
                <a:solidFill>
                  <a:schemeClr val="dk1"/>
                </a:solidFill>
              </a:rPr>
              <a:t>10.	Communication</a:t>
            </a:r>
          </a:p>
          <a:p>
            <a:pPr marL="457200" indent="-456840" algn="just">
              <a:lnSpc>
                <a:spcPct val="100000"/>
              </a:lnSpc>
              <a:buClr>
                <a:srgbClr val="000000"/>
              </a:buClr>
              <a:buFont typeface="Calibri"/>
              <a:buAutoNum type="arabicPeriod" startAt="11"/>
            </a:pPr>
            <a:endParaRPr lang="en-US" sz="2000" dirty="0">
              <a:solidFill>
                <a:schemeClr val="dk1"/>
              </a:solidFill>
            </a:endParaRPr>
          </a:p>
          <a:p>
            <a:pPr marL="457200" indent="-456840" algn="just">
              <a:lnSpc>
                <a:spcPct val="100000"/>
              </a:lnSpc>
              <a:buClr>
                <a:srgbClr val="000000"/>
              </a:buClr>
              <a:buFont typeface="Calibri"/>
              <a:buAutoNum type="arabicPeriod" startAt="11"/>
            </a:pPr>
            <a:r>
              <a:rPr lang="en-US" sz="2000" dirty="0">
                <a:solidFill>
                  <a:schemeClr val="dk1"/>
                </a:solidFill>
              </a:rPr>
              <a:t>Project management and finance</a:t>
            </a:r>
          </a:p>
          <a:p>
            <a:pPr marL="457200" indent="-456840" algn="just">
              <a:lnSpc>
                <a:spcPct val="100000"/>
              </a:lnSpc>
              <a:buClr>
                <a:srgbClr val="000000"/>
              </a:buClr>
              <a:buFont typeface="Calibri"/>
              <a:buAutoNum type="arabicPeriod" startAt="11"/>
            </a:pPr>
            <a:endParaRPr lang="en-US" sz="2000" dirty="0">
              <a:solidFill>
                <a:schemeClr val="dk1"/>
              </a:solidFill>
            </a:endParaRPr>
          </a:p>
          <a:p>
            <a:pPr marL="457200" indent="-456840" algn="just">
              <a:lnSpc>
                <a:spcPct val="100000"/>
              </a:lnSpc>
              <a:buClr>
                <a:srgbClr val="000000"/>
              </a:buClr>
              <a:buFont typeface="Calibri"/>
              <a:buAutoNum type="arabicPeriod" startAt="11"/>
            </a:pPr>
            <a:r>
              <a:rPr lang="en-US" sz="2000" dirty="0">
                <a:solidFill>
                  <a:schemeClr val="dk1"/>
                </a:solidFill>
              </a:rPr>
              <a:t>Life-long learning</a:t>
            </a:r>
          </a:p>
        </p:txBody>
      </p:sp>
      <p:sp>
        <p:nvSpPr>
          <p:cNvPr id="268" name="TextShape 4"/>
          <p:cNvSpPr txBox="1"/>
          <p:nvPr/>
        </p:nvSpPr>
        <p:spPr>
          <a:xfrm>
            <a:off x="457200" y="6492960"/>
            <a:ext cx="2133360" cy="364680"/>
          </a:xfrm>
          <a:prstGeom prst="rect">
            <a:avLst/>
          </a:prstGeom>
          <a:noFill/>
          <a:ln>
            <a:noFill/>
          </a:ln>
        </p:spPr>
        <p:txBody>
          <a:bodyPr anchor="ctr">
            <a:noAutofit/>
          </a:bodyPr>
          <a:lstStyle/>
          <a:p>
            <a:pPr>
              <a:lnSpc>
                <a:spcPct val="100000"/>
              </a:lnSpc>
            </a:pPr>
            <a:fld id="{53A77B6F-B5CE-4744-8FF4-AC77FE7EA938}" type="datetime1">
              <a:rPr lang="en-US" sz="1200" b="0" strike="noStrike" spc="-1">
                <a:solidFill>
                  <a:srgbClr val="8B8B8B"/>
                </a:solidFill>
                <a:latin typeface="Calibri"/>
              </a:rPr>
              <a:pPr>
                <a:lnSpc>
                  <a:spcPct val="100000"/>
                </a:lnSpc>
              </a:pPr>
              <a:t>4/23/2024</a:t>
            </a:fld>
            <a:endParaRPr lang="en-US" sz="1200" b="0" strike="noStrike" spc="-1" dirty="0">
              <a:latin typeface="Times New Roman"/>
            </a:endParaRPr>
          </a:p>
        </p:txBody>
      </p:sp>
      <p:pic>
        <p:nvPicPr>
          <p:cNvPr id="8"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
        <p:nvSpPr>
          <p:cNvPr id="3" name="Footer Placeholder 2">
            <a:extLst>
              <a:ext uri="{FF2B5EF4-FFF2-40B4-BE49-F238E27FC236}">
                <a16:creationId xmlns="" xmlns:a16="http://schemas.microsoft.com/office/drawing/2014/main" id="{5FF6CB20-AF5C-4CB4-A94B-A3D6AC9BAAB3}"/>
              </a:ext>
            </a:extLst>
          </p:cNvPr>
          <p:cNvSpPr>
            <a:spLocks noGrp="1"/>
          </p:cNvSpPr>
          <p:nvPr>
            <p:ph type="ftr" sz="quarter" idx="11"/>
          </p:nvPr>
        </p:nvSpPr>
        <p:spPr>
          <a:xfrm>
            <a:off x="3124200" y="6356350"/>
            <a:ext cx="4419600" cy="365125"/>
          </a:xfrm>
        </p:spPr>
        <p:txBody>
          <a:bodyPr/>
          <a:lstStyle/>
          <a:p>
            <a:r>
              <a:rPr lang="en-US" smtClean="0"/>
              <a:t>Mushtaq Ahmad Rather            Cyber security ANC 0401                                     Unit 4</a:t>
            </a:r>
            <a:endParaRPr lang="en-US" dirty="0"/>
          </a:p>
        </p:txBody>
      </p:sp>
      <p:sp>
        <p:nvSpPr>
          <p:cNvPr id="4" name="Slide Number Placeholder 3">
            <a:extLst>
              <a:ext uri="{FF2B5EF4-FFF2-40B4-BE49-F238E27FC236}">
                <a16:creationId xmlns="" xmlns:a16="http://schemas.microsoft.com/office/drawing/2014/main" id="{0B169102-FC6D-472A-8B41-5CF3E6075FB1}"/>
              </a:ext>
            </a:extLst>
          </p:cNvPr>
          <p:cNvSpPr>
            <a:spLocks noGrp="1"/>
          </p:cNvSpPr>
          <p:nvPr>
            <p:ph type="sldNum" sz="quarter" idx="12"/>
          </p:nvPr>
        </p:nvSpPr>
        <p:spPr/>
        <p:txBody>
          <a:bodyPr/>
          <a:lstStyle/>
          <a:p>
            <a:fld id="{B6F15528-21DE-4FAA-801E-634DDDAF4B2B}" type="slidenum">
              <a:rPr lang="en-US" smtClean="0"/>
              <a:pPr/>
              <a:t>11</a:t>
            </a:fld>
            <a:endParaRPr lang="en-US"/>
          </a:p>
        </p:txBody>
      </p:sp>
      <p:sp>
        <p:nvSpPr>
          <p:cNvPr id="2" name="Date Placeholder 1">
            <a:extLst>
              <a:ext uri="{FF2B5EF4-FFF2-40B4-BE49-F238E27FC236}">
                <a16:creationId xmlns="" xmlns:a16="http://schemas.microsoft.com/office/drawing/2014/main" id="{01509541-7FE4-155A-8FAD-12244392B863}"/>
              </a:ext>
            </a:extLst>
          </p:cNvPr>
          <p:cNvSpPr>
            <a:spLocks noGrp="1"/>
          </p:cNvSpPr>
          <p:nvPr>
            <p:ph type="dt" sz="half" idx="10"/>
          </p:nvPr>
        </p:nvSpPr>
        <p:spPr/>
        <p:txBody>
          <a:bodyPr/>
          <a:lstStyle/>
          <a:p>
            <a:fld id="{0C983216-B812-451E-8A3F-294792091D77}" type="datetime1">
              <a:rPr lang="en-US" smtClean="0"/>
              <a:pPr/>
              <a:t>4/23/2024</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EFBB769-A13B-4636-B851-C9101915FDAE}"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CO-PO Mapping</a:t>
            </a:r>
          </a:p>
        </p:txBody>
      </p:sp>
      <p:sp>
        <p:nvSpPr>
          <p:cNvPr id="19458" name="Rectangle 2"/>
          <p:cNvSpPr>
            <a:spLocks noChangeArrowheads="1"/>
          </p:cNvSpPr>
          <p:nvPr/>
        </p:nvSpPr>
        <p:spPr bwMode="auto">
          <a:xfrm>
            <a:off x="0" y="5572140"/>
            <a:ext cx="892971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dirty="0">
                <a:ln>
                  <a:noFill/>
                </a:ln>
                <a:solidFill>
                  <a:schemeClr val="tx1"/>
                </a:solidFill>
                <a:effectLst/>
                <a:latin typeface="Calibri (Body)"/>
                <a:ea typeface="Times New Roman" pitchFamily="18" charset="0"/>
                <a:cs typeface="Mangal" pitchFamily="18" charset="0"/>
              </a:rPr>
              <a:t>        *3= High               	*2= Medium		*1=Low</a:t>
            </a:r>
            <a:endParaRPr kumimoji="0" lang="en-US" b="0" i="0" u="none" strike="noStrike" cap="none" normalizeH="0" baseline="0" dirty="0">
              <a:ln>
                <a:noFill/>
              </a:ln>
              <a:solidFill>
                <a:schemeClr val="tx1"/>
              </a:solidFill>
              <a:effectLst/>
              <a:latin typeface="Calibri (Body)"/>
              <a:cs typeface="Arial" pitchFamily="34" charset="0"/>
            </a:endParaRPr>
          </a:p>
        </p:txBody>
      </p:sp>
      <p:graphicFrame>
        <p:nvGraphicFramePr>
          <p:cNvPr id="11" name="Table 10"/>
          <p:cNvGraphicFramePr>
            <a:graphicFrameLocks noGrp="1"/>
          </p:cNvGraphicFramePr>
          <p:nvPr>
            <p:extLst>
              <p:ext uri="{D42A27DB-BD31-4B8C-83A1-F6EECF244321}">
                <p14:modId xmlns="" xmlns:p14="http://schemas.microsoft.com/office/powerpoint/2010/main" val="4254279412"/>
              </p:ext>
            </p:extLst>
          </p:nvPr>
        </p:nvGraphicFramePr>
        <p:xfrm>
          <a:off x="500038" y="1857365"/>
          <a:ext cx="8358241" cy="3055489"/>
        </p:xfrm>
        <a:graphic>
          <a:graphicData uri="http://schemas.openxmlformats.org/drawingml/2006/table">
            <a:tbl>
              <a:tblPr/>
              <a:tblGrid>
                <a:gridCol w="1081417">
                  <a:extLst>
                    <a:ext uri="{9D8B030D-6E8A-4147-A177-3AD203B41FA5}">
                      <a16:colId xmlns="" xmlns:a16="http://schemas.microsoft.com/office/drawing/2014/main" val="20000"/>
                    </a:ext>
                  </a:extLst>
                </a:gridCol>
                <a:gridCol w="606402">
                  <a:extLst>
                    <a:ext uri="{9D8B030D-6E8A-4147-A177-3AD203B41FA5}">
                      <a16:colId xmlns="" xmlns:a16="http://schemas.microsoft.com/office/drawing/2014/main" val="20001"/>
                    </a:ext>
                  </a:extLst>
                </a:gridCol>
                <a:gridCol w="606402">
                  <a:extLst>
                    <a:ext uri="{9D8B030D-6E8A-4147-A177-3AD203B41FA5}">
                      <a16:colId xmlns="" xmlns:a16="http://schemas.microsoft.com/office/drawing/2014/main" val="20002"/>
                    </a:ext>
                  </a:extLst>
                </a:gridCol>
                <a:gridCol w="606402">
                  <a:extLst>
                    <a:ext uri="{9D8B030D-6E8A-4147-A177-3AD203B41FA5}">
                      <a16:colId xmlns="" xmlns:a16="http://schemas.microsoft.com/office/drawing/2014/main" val="20003"/>
                    </a:ext>
                  </a:extLst>
                </a:gridCol>
                <a:gridCol w="606402">
                  <a:extLst>
                    <a:ext uri="{9D8B030D-6E8A-4147-A177-3AD203B41FA5}">
                      <a16:colId xmlns="" xmlns:a16="http://schemas.microsoft.com/office/drawing/2014/main" val="20004"/>
                    </a:ext>
                  </a:extLst>
                </a:gridCol>
                <a:gridCol w="606402">
                  <a:extLst>
                    <a:ext uri="{9D8B030D-6E8A-4147-A177-3AD203B41FA5}">
                      <a16:colId xmlns="" xmlns:a16="http://schemas.microsoft.com/office/drawing/2014/main" val="20005"/>
                    </a:ext>
                  </a:extLst>
                </a:gridCol>
                <a:gridCol w="606402">
                  <a:extLst>
                    <a:ext uri="{9D8B030D-6E8A-4147-A177-3AD203B41FA5}">
                      <a16:colId xmlns="" xmlns:a16="http://schemas.microsoft.com/office/drawing/2014/main" val="20006"/>
                    </a:ext>
                  </a:extLst>
                </a:gridCol>
                <a:gridCol w="606402">
                  <a:extLst>
                    <a:ext uri="{9D8B030D-6E8A-4147-A177-3AD203B41FA5}">
                      <a16:colId xmlns="" xmlns:a16="http://schemas.microsoft.com/office/drawing/2014/main" val="20007"/>
                    </a:ext>
                  </a:extLst>
                </a:gridCol>
                <a:gridCol w="606402">
                  <a:extLst>
                    <a:ext uri="{9D8B030D-6E8A-4147-A177-3AD203B41FA5}">
                      <a16:colId xmlns="" xmlns:a16="http://schemas.microsoft.com/office/drawing/2014/main" val="20008"/>
                    </a:ext>
                  </a:extLst>
                </a:gridCol>
                <a:gridCol w="606402">
                  <a:extLst>
                    <a:ext uri="{9D8B030D-6E8A-4147-A177-3AD203B41FA5}">
                      <a16:colId xmlns="" xmlns:a16="http://schemas.microsoft.com/office/drawing/2014/main" val="20009"/>
                    </a:ext>
                  </a:extLst>
                </a:gridCol>
                <a:gridCol w="606402">
                  <a:extLst>
                    <a:ext uri="{9D8B030D-6E8A-4147-A177-3AD203B41FA5}">
                      <a16:colId xmlns="" xmlns:a16="http://schemas.microsoft.com/office/drawing/2014/main" val="20010"/>
                    </a:ext>
                  </a:extLst>
                </a:gridCol>
                <a:gridCol w="606402">
                  <a:extLst>
                    <a:ext uri="{9D8B030D-6E8A-4147-A177-3AD203B41FA5}">
                      <a16:colId xmlns="" xmlns:a16="http://schemas.microsoft.com/office/drawing/2014/main" val="20011"/>
                    </a:ext>
                  </a:extLst>
                </a:gridCol>
                <a:gridCol w="606402">
                  <a:extLst>
                    <a:ext uri="{9D8B030D-6E8A-4147-A177-3AD203B41FA5}">
                      <a16:colId xmlns="" xmlns:a16="http://schemas.microsoft.com/office/drawing/2014/main" val="20012"/>
                    </a:ext>
                  </a:extLst>
                </a:gridCol>
              </a:tblGrid>
              <a:tr h="830619">
                <a:tc>
                  <a:txBody>
                    <a:bodyPr/>
                    <a:lstStyle/>
                    <a:p>
                      <a:pPr algn="l" fontAlgn="b"/>
                      <a:r>
                        <a:rPr lang="en-IN" sz="1800" b="0" i="0" u="none" strike="noStrike" dirty="0">
                          <a:solidFill>
                            <a:srgbClr val="000000"/>
                          </a:solidFill>
                          <a:latin typeface="Calibri (Body)"/>
                        </a:rPr>
                        <a:t>PO No.          </a:t>
                      </a:r>
                    </a:p>
                    <a:p>
                      <a:pPr algn="l" fontAlgn="b"/>
                      <a:r>
                        <a:rPr lang="en-IN" sz="1800" b="0" i="0" u="none" strike="noStrike" dirty="0">
                          <a:solidFill>
                            <a:srgbClr val="000000"/>
                          </a:solidFill>
                          <a:latin typeface="Calibri (Body)"/>
                        </a:rPr>
                        <a:t>CO 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444974">
                <a:tc>
                  <a:txBody>
                    <a:bodyPr/>
                    <a:lstStyle/>
                    <a:p>
                      <a:pPr algn="ctr" fontAlgn="b"/>
                      <a:r>
                        <a:rPr lang="en-IN" sz="1800" b="0" i="0" u="none" strike="noStrike" dirty="0">
                          <a:solidFill>
                            <a:srgbClr val="000000"/>
                          </a:solidFill>
                          <a:latin typeface="Calibri (Body)"/>
                        </a:rPr>
                        <a:t>CO1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444974">
                <a:tc>
                  <a:txBody>
                    <a:bodyPr/>
                    <a:lstStyle/>
                    <a:p>
                      <a:pPr algn="ctr" fontAlgn="b"/>
                      <a:r>
                        <a:rPr lang="en-IN" sz="1800" b="0" i="0" u="none" strike="noStrike" dirty="0">
                          <a:solidFill>
                            <a:srgbClr val="000000"/>
                          </a:solidFill>
                          <a:latin typeface="Calibri (Body)"/>
                        </a:rPr>
                        <a:t>CO2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444974">
                <a:tc>
                  <a:txBody>
                    <a:bodyPr/>
                    <a:lstStyle/>
                    <a:p>
                      <a:pPr algn="ctr" fontAlgn="b"/>
                      <a:r>
                        <a:rPr lang="en-IN" sz="1800" b="0" i="0" u="none" strike="noStrike" dirty="0">
                          <a:solidFill>
                            <a:srgbClr val="000000"/>
                          </a:solidFill>
                          <a:latin typeface="Calibri (Body)"/>
                        </a:rPr>
                        <a:t>CO3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444974">
                <a:tc>
                  <a:txBody>
                    <a:bodyPr/>
                    <a:lstStyle/>
                    <a:p>
                      <a:pPr algn="ctr" fontAlgn="b"/>
                      <a:r>
                        <a:rPr lang="en-IN" sz="1800" b="0" i="0" u="none" strike="noStrike" dirty="0">
                          <a:solidFill>
                            <a:srgbClr val="000000"/>
                          </a:solidFill>
                          <a:latin typeface="Calibri (Body)"/>
                        </a:rPr>
                        <a:t>CO4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extLst>
                  <a:ext uri="{0D108BD9-81ED-4DB2-BD59-A6C34878D82A}">
                    <a16:rowId xmlns="" xmlns:a16="http://schemas.microsoft.com/office/drawing/2014/main" val="10004"/>
                  </a:ext>
                </a:extLst>
              </a:tr>
              <a:tr h="444974">
                <a:tc>
                  <a:txBody>
                    <a:bodyPr/>
                    <a:lstStyle/>
                    <a:p>
                      <a:pPr algn="ctr" fontAlgn="b"/>
                      <a:r>
                        <a:rPr lang="en-IN" sz="1800" b="0" i="0" u="none" strike="noStrike" dirty="0">
                          <a:solidFill>
                            <a:srgbClr val="000000"/>
                          </a:solidFill>
                          <a:latin typeface="Calibri (Body)"/>
                        </a:rPr>
                        <a:t>CO5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cxnSp>
        <p:nvCxnSpPr>
          <p:cNvPr id="12" name="Straight Arrow Connector 11"/>
          <p:cNvCxnSpPr/>
          <p:nvPr/>
        </p:nvCxnSpPr>
        <p:spPr>
          <a:xfrm>
            <a:off x="1214414" y="2214554"/>
            <a:ext cx="243417" cy="1588"/>
          </a:xfrm>
          <a:prstGeom prst="straightConnector1">
            <a:avLst/>
          </a:prstGeom>
          <a:ln w="190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H="1">
            <a:off x="1180019" y="2534702"/>
            <a:ext cx="211670" cy="3"/>
          </a:xfrm>
          <a:prstGeom prst="straightConnector1">
            <a:avLst/>
          </a:prstGeom>
          <a:ln w="190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461" name="Rectangle 5"/>
          <p:cNvSpPr>
            <a:spLocks noChangeArrowheads="1"/>
          </p:cNvSpPr>
          <p:nvPr/>
        </p:nvSpPr>
        <p:spPr bwMode="auto">
          <a:xfrm>
            <a:off x="428596" y="1285860"/>
            <a:ext cx="3786214" cy="661720"/>
          </a:xfrm>
          <a:prstGeom prst="rect">
            <a:avLst/>
          </a:prstGeom>
          <a:noFill/>
          <a:ln w="9525">
            <a:noFill/>
            <a:miter lim="800000"/>
            <a:headEnd/>
            <a:tailEnd/>
          </a:ln>
          <a:effectLst/>
        </p:spPr>
        <p:txBody>
          <a:bodyPr vert="horz" wrap="square" lIns="274551"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rgbClr val="000000"/>
                </a:solidFill>
                <a:effectLst/>
                <a:ea typeface="Times New Roman" pitchFamily="18" charset="0"/>
                <a:cs typeface="Arial" pitchFamily="34" charset="0"/>
              </a:rPr>
              <a:t>CO-PO Mapping</a:t>
            </a:r>
            <a:endParaRPr kumimoji="0" lang="en-US" sz="2200" b="0" i="0" u="none" strike="noStrike" cap="none" normalizeH="0" baseline="0" dirty="0">
              <a:ln>
                <a:noFill/>
              </a:ln>
              <a:solidFill>
                <a:srgbClr val="000000"/>
              </a:solidFill>
              <a:effectLst/>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4" name="Footer Placeholder 4"/>
          <p:cNvSpPr>
            <a:spLocks noGrp="1"/>
          </p:cNvSpPr>
          <p:nvPr>
            <p:ph type="ftr" sz="quarter" idx="11"/>
          </p:nvPr>
        </p:nvSpPr>
        <p:spPr>
          <a:xfrm>
            <a:off x="2514600" y="6356350"/>
            <a:ext cx="5029200" cy="365125"/>
          </a:xfrm>
        </p:spPr>
        <p:txBody>
          <a:bodyPr/>
          <a:lstStyle/>
          <a:p>
            <a:r>
              <a:rPr lang="en-US" smtClean="0"/>
              <a:t>Mushtaq Ahmad Rather            Cyber security ANC 0401                                     Unit 4</a:t>
            </a:r>
            <a:endParaRPr lang="en-US" dirty="0"/>
          </a:p>
        </p:txBody>
      </p:sp>
      <p:pic>
        <p:nvPicPr>
          <p:cNvPr id="15"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Effect transition="in" filter="blinds(horizontal)">
                                      <p:cBhvr>
                                        <p:cTn id="7" dur="500"/>
                                        <p:tgtEl>
                                          <p:spTgt spid="194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8">
                                            <p:txEl>
                                              <p:pRg st="0" end="0"/>
                                            </p:txEl>
                                          </p:spTgt>
                                        </p:tgtEl>
                                        <p:attrNameLst>
                                          <p:attrName>style.visibility</p:attrName>
                                        </p:attrNameLst>
                                      </p:cBhvr>
                                      <p:to>
                                        <p:strVal val="visible"/>
                                      </p:to>
                                    </p:set>
                                    <p:animEffect transition="in" filter="blinds(horizontal)">
                                      <p:cBhvr>
                                        <p:cTn id="12" dur="500"/>
                                        <p:tgtEl>
                                          <p:spTgt spid="194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dirty="0">
                <a:solidFill>
                  <a:schemeClr val="dk1"/>
                </a:solidFill>
              </a:rPr>
              <a:t>Program Specific Outcomes</a:t>
            </a:r>
          </a:p>
        </p:txBody>
      </p:sp>
      <p:sp>
        <p:nvSpPr>
          <p:cNvPr id="272" name="CustomShape 2"/>
          <p:cNvSpPr/>
          <p:nvPr/>
        </p:nvSpPr>
        <p:spPr>
          <a:xfrm>
            <a:off x="304800" y="1066800"/>
            <a:ext cx="8686800" cy="5323080"/>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60" algn="just">
              <a:buClr>
                <a:srgbClr val="000000"/>
              </a:buClr>
            </a:pPr>
            <a:r>
              <a:rPr lang="en-US" sz="2000" dirty="0">
                <a:solidFill>
                  <a:schemeClr val="dk1"/>
                </a:solidFill>
              </a:rPr>
              <a:t>Program Specific Outcomes (PSOs) are what the students should be able to do at the time of graduation. The PSOs are program specific. PSOs are written by the department offering the program. </a:t>
            </a:r>
          </a:p>
          <a:p>
            <a:pPr marL="360" algn="just">
              <a:buClr>
                <a:srgbClr val="000000"/>
              </a:buClr>
            </a:pPr>
            <a:r>
              <a:rPr lang="en-US" sz="2000" dirty="0">
                <a:solidFill>
                  <a:schemeClr val="dk1"/>
                </a:solidFill>
              </a:rPr>
              <a:t>On successful completion of </a:t>
            </a:r>
            <a:r>
              <a:rPr lang="en-US" sz="2000" dirty="0"/>
              <a:t>B. Tech. (DS) Program, </a:t>
            </a:r>
            <a:r>
              <a:rPr lang="en-US" sz="2000" dirty="0">
                <a:solidFill>
                  <a:schemeClr val="dk1"/>
                </a:solidFill>
              </a:rPr>
              <a:t>the Data Science engineering graduates will be able to:</a:t>
            </a:r>
          </a:p>
          <a:p>
            <a:pPr marL="360" algn="just">
              <a:buClr>
                <a:srgbClr val="000000"/>
              </a:buClr>
            </a:pPr>
            <a:r>
              <a:rPr lang="en-US" sz="2000" b="1" dirty="0">
                <a:solidFill>
                  <a:schemeClr val="dk1"/>
                </a:solidFill>
              </a:rPr>
              <a:t>PSO1 : </a:t>
            </a:r>
            <a:r>
              <a:rPr lang="en-US" sz="2000" dirty="0">
                <a:solidFill>
                  <a:schemeClr val="dk1"/>
                </a:solidFill>
              </a:rPr>
              <a:t>Work as a software developer, database administrator, tester or networking engineer for providing solutions to the real world and industrial problems.</a:t>
            </a:r>
          </a:p>
          <a:p>
            <a:pPr marL="360" algn="just">
              <a:buClr>
                <a:srgbClr val="000000"/>
              </a:buClr>
            </a:pPr>
            <a:r>
              <a:rPr lang="en-US" sz="2000" b="1" dirty="0">
                <a:solidFill>
                  <a:schemeClr val="dk1"/>
                </a:solidFill>
              </a:rPr>
              <a:t>PSO2 : </a:t>
            </a:r>
            <a:r>
              <a:rPr lang="en-US" sz="2000" dirty="0">
                <a:solidFill>
                  <a:schemeClr val="dk1"/>
                </a:solidFill>
              </a:rPr>
              <a:t>Apply core subjects of information technology related to data structure and algorithm, software engineering, web technology, operating system, database and networking to solve complex IT problems</a:t>
            </a:r>
          </a:p>
          <a:p>
            <a:pPr marL="360" algn="just">
              <a:buClr>
                <a:srgbClr val="000000"/>
              </a:buClr>
            </a:pPr>
            <a:r>
              <a:rPr lang="en-US" sz="2000" b="1" dirty="0">
                <a:solidFill>
                  <a:schemeClr val="dk1"/>
                </a:solidFill>
              </a:rPr>
              <a:t>PSO3 : </a:t>
            </a:r>
            <a:r>
              <a:rPr lang="en-US" sz="2000" dirty="0">
                <a:solidFill>
                  <a:schemeClr val="dk1"/>
                </a:solidFill>
              </a:rPr>
              <a:t>Practice multi-disciplinary and modern computing techniques by lifelong learning to establish innovative career</a:t>
            </a:r>
          </a:p>
          <a:p>
            <a:pPr marL="360" algn="just">
              <a:buClr>
                <a:srgbClr val="000000"/>
              </a:buClr>
            </a:pPr>
            <a:r>
              <a:rPr lang="en-US" sz="2000" b="1" dirty="0">
                <a:solidFill>
                  <a:schemeClr val="dk1"/>
                </a:solidFill>
              </a:rPr>
              <a:t>PSO4 : </a:t>
            </a:r>
            <a:r>
              <a:rPr lang="en-US" sz="2000" dirty="0">
                <a:solidFill>
                  <a:schemeClr val="dk1"/>
                </a:solidFill>
              </a:rPr>
              <a:t>Work in a team or individual to manage projects with ethical concern to be a successful employee </a:t>
            </a:r>
            <a:endParaRPr lang="en-IN" sz="2000" dirty="0">
              <a:solidFill>
                <a:schemeClr val="dk1"/>
              </a:solidFill>
            </a:endParaRPr>
          </a:p>
          <a:p>
            <a:pPr marL="360" algn="just">
              <a:buClr>
                <a:srgbClr val="000000"/>
              </a:buClr>
            </a:pPr>
            <a:r>
              <a:rPr lang="en-US" sz="2000" dirty="0">
                <a:solidFill>
                  <a:schemeClr val="dk1"/>
                </a:solidFill>
              </a:rPr>
              <a:t>or employer in IT industry. </a:t>
            </a:r>
            <a:endParaRPr lang="en-IN" sz="2000" dirty="0">
              <a:solidFill>
                <a:schemeClr val="dk1"/>
              </a:solidFill>
            </a:endParaRPr>
          </a:p>
          <a:p>
            <a:pPr marL="360" algn="just">
              <a:buClr>
                <a:srgbClr val="000000"/>
              </a:buClr>
            </a:pPr>
            <a:endParaRPr lang="en-US" sz="2000" dirty="0">
              <a:solidFill>
                <a:schemeClr val="dk1"/>
              </a:solidFill>
            </a:endParaRPr>
          </a:p>
        </p:txBody>
      </p:sp>
      <p:sp>
        <p:nvSpPr>
          <p:cNvPr id="275" name="TextShape 5"/>
          <p:cNvSpPr txBox="1"/>
          <p:nvPr/>
        </p:nvSpPr>
        <p:spPr>
          <a:xfrm>
            <a:off x="457200" y="6492960"/>
            <a:ext cx="2133360" cy="364680"/>
          </a:xfrm>
          <a:prstGeom prst="rect">
            <a:avLst/>
          </a:prstGeom>
          <a:noFill/>
          <a:ln>
            <a:noFill/>
          </a:ln>
        </p:spPr>
        <p:txBody>
          <a:bodyPr anchor="ctr">
            <a:noAutofit/>
          </a:bodyPr>
          <a:lstStyle/>
          <a:p>
            <a:pPr>
              <a:lnSpc>
                <a:spcPct val="100000"/>
              </a:lnSpc>
            </a:pPr>
            <a:fld id="{C0FF98F3-1517-4F19-AEFE-477D43061DEE}" type="datetime1">
              <a:rPr lang="en-US" sz="1200" b="0" strike="noStrike" spc="-1">
                <a:solidFill>
                  <a:srgbClr val="8B8B8B"/>
                </a:solidFill>
                <a:latin typeface="Calibri"/>
              </a:rPr>
              <a:pPr>
                <a:lnSpc>
                  <a:spcPct val="100000"/>
                </a:lnSpc>
              </a:pPr>
              <a:t>4/23/2024</a:t>
            </a:fld>
            <a:endParaRPr lang="en-US" sz="1200" b="0" strike="noStrike" spc="-1" dirty="0">
              <a:latin typeface="Times New Roman"/>
            </a:endParaRPr>
          </a:p>
        </p:txBody>
      </p:sp>
      <p:sp>
        <p:nvSpPr>
          <p:cNvPr id="276" name="TextShape 6"/>
          <p:cNvSpPr txBox="1"/>
          <p:nvPr/>
        </p:nvSpPr>
        <p:spPr>
          <a:xfrm>
            <a:off x="6553080" y="6248400"/>
            <a:ext cx="2133360" cy="609240"/>
          </a:xfrm>
          <a:prstGeom prst="rect">
            <a:avLst/>
          </a:prstGeom>
          <a:noFill/>
          <a:ln>
            <a:noFill/>
          </a:ln>
        </p:spPr>
        <p:txBody>
          <a:bodyPr anchor="ctr">
            <a:noAutofit/>
          </a:bodyPr>
          <a:lstStyle/>
          <a:p>
            <a:pPr algn="r">
              <a:lnSpc>
                <a:spcPct val="100000"/>
              </a:lnSpc>
            </a:pPr>
            <a:fld id="{28486956-B90A-4528-B014-EDF8472580A1}" type="slidenum">
              <a:rPr lang="en-US" sz="1200" b="0" strike="noStrike" spc="-1">
                <a:solidFill>
                  <a:srgbClr val="8B8B8B"/>
                </a:solidFill>
                <a:latin typeface="Calibri"/>
              </a:rPr>
              <a:pPr algn="r">
                <a:lnSpc>
                  <a:spcPct val="100000"/>
                </a:lnSpc>
              </a:pPr>
              <a:t>13</a:t>
            </a:fld>
            <a:endParaRPr lang="en-US" sz="1200" b="0" strike="noStrike" spc="-1" dirty="0">
              <a:latin typeface="Times New Roman"/>
            </a:endParaRPr>
          </a:p>
        </p:txBody>
      </p:sp>
      <p:pic>
        <p:nvPicPr>
          <p:cNvPr id="8"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
        <p:nvSpPr>
          <p:cNvPr id="3" name="Footer Placeholder 2">
            <a:extLst>
              <a:ext uri="{FF2B5EF4-FFF2-40B4-BE49-F238E27FC236}">
                <a16:creationId xmlns="" xmlns:a16="http://schemas.microsoft.com/office/drawing/2014/main" id="{B402D90D-2C7C-4133-B155-8513F354579E}"/>
              </a:ext>
            </a:extLst>
          </p:cNvPr>
          <p:cNvSpPr>
            <a:spLocks noGrp="1"/>
          </p:cNvSpPr>
          <p:nvPr>
            <p:ph type="ftr" sz="quarter" idx="11"/>
          </p:nvPr>
        </p:nvSpPr>
        <p:spPr>
          <a:xfrm>
            <a:off x="3124200" y="6356350"/>
            <a:ext cx="4419600" cy="365125"/>
          </a:xfrm>
        </p:spPr>
        <p:txBody>
          <a:bodyPr/>
          <a:lstStyle/>
          <a:p>
            <a:r>
              <a:rPr lang="en-US" smtClean="0"/>
              <a:t>Mushtaq Ahmad Rather            Cyber security ANC 0401                                     Unit 4</a:t>
            </a:r>
            <a:endParaRPr lang="en-US" dirty="0"/>
          </a:p>
        </p:txBody>
      </p:sp>
      <p:sp>
        <p:nvSpPr>
          <p:cNvPr id="2" name="Date Placeholder 1">
            <a:extLst>
              <a:ext uri="{FF2B5EF4-FFF2-40B4-BE49-F238E27FC236}">
                <a16:creationId xmlns="" xmlns:a16="http://schemas.microsoft.com/office/drawing/2014/main" id="{6763F4A7-F03E-24D0-2EDB-822713F9D861}"/>
              </a:ext>
            </a:extLst>
          </p:cNvPr>
          <p:cNvSpPr>
            <a:spLocks noGrp="1"/>
          </p:cNvSpPr>
          <p:nvPr>
            <p:ph type="dt" sz="half" idx="10"/>
          </p:nvPr>
        </p:nvSpPr>
        <p:spPr/>
        <p:txBody>
          <a:bodyPr/>
          <a:lstStyle/>
          <a:p>
            <a:fld id="{27D39B53-DD46-471F-93BD-991C7193E7E1}" type="datetime1">
              <a:rPr lang="en-US" smtClean="0"/>
              <a:pPr/>
              <a:t>4/23/2024</a:t>
            </a:fld>
            <a:endParaRPr lang="en-US"/>
          </a:p>
        </p:txBody>
      </p:sp>
      <p:sp>
        <p:nvSpPr>
          <p:cNvPr id="4" name="Slide Number Placeholder 3">
            <a:extLst>
              <a:ext uri="{FF2B5EF4-FFF2-40B4-BE49-F238E27FC236}">
                <a16:creationId xmlns="" xmlns:a16="http://schemas.microsoft.com/office/drawing/2014/main" id="{EED916F7-A80C-3BF9-EFC2-A1723222F024}"/>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83A709-B882-4BEE-B689-B84E8538C3DB}"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 PSO Mapping</a:t>
            </a:r>
          </a:p>
        </p:txBody>
      </p:sp>
      <p:sp>
        <p:nvSpPr>
          <p:cNvPr id="19458" name="Rectangle 2"/>
          <p:cNvSpPr>
            <a:spLocks noChangeArrowheads="1"/>
          </p:cNvSpPr>
          <p:nvPr/>
        </p:nvSpPr>
        <p:spPr bwMode="auto">
          <a:xfrm>
            <a:off x="0" y="5572140"/>
            <a:ext cx="892971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dirty="0">
                <a:ln>
                  <a:noFill/>
                </a:ln>
                <a:solidFill>
                  <a:schemeClr val="tx1"/>
                </a:solidFill>
                <a:effectLst/>
                <a:latin typeface="Calibri (Body)"/>
                <a:ea typeface="Times New Roman" pitchFamily="18" charset="0"/>
                <a:cs typeface="Mangal" pitchFamily="18" charset="0"/>
              </a:rPr>
              <a:t>        *3= High               	*2= Medium		*1=Low</a:t>
            </a:r>
            <a:endParaRPr kumimoji="0" lang="en-US" b="0" i="0" u="none" strike="noStrike" cap="none" normalizeH="0" baseline="0" dirty="0">
              <a:ln>
                <a:noFill/>
              </a:ln>
              <a:solidFill>
                <a:schemeClr val="tx1"/>
              </a:solidFill>
              <a:effectLst/>
              <a:latin typeface="Calibri (Body)"/>
              <a:cs typeface="Arial" pitchFamily="34" charset="0"/>
            </a:endParaRPr>
          </a:p>
        </p:txBody>
      </p:sp>
      <p:sp>
        <p:nvSpPr>
          <p:cNvPr id="19461" name="Rectangle 5"/>
          <p:cNvSpPr>
            <a:spLocks noChangeArrowheads="1"/>
          </p:cNvSpPr>
          <p:nvPr/>
        </p:nvSpPr>
        <p:spPr bwMode="auto">
          <a:xfrm>
            <a:off x="428596" y="1285860"/>
            <a:ext cx="7786742" cy="384721"/>
          </a:xfrm>
          <a:prstGeom prst="rect">
            <a:avLst/>
          </a:prstGeom>
          <a:noFill/>
          <a:ln w="9525">
            <a:noFill/>
            <a:miter lim="800000"/>
            <a:headEnd/>
            <a:tailEnd/>
          </a:ln>
          <a:effectLst/>
        </p:spPr>
        <p:txBody>
          <a:bodyPr vert="horz" wrap="square" lIns="274551" tIns="45720" rIns="91440" bIns="0" numCol="1" anchor="ctr" anchorCtr="0" compatLnSpc="1">
            <a:prstTxWarp prst="textNoShape">
              <a:avLst/>
            </a:prstTxWarp>
            <a:spAutoFit/>
          </a:bodyPr>
          <a:lstStyle/>
          <a:p>
            <a:r>
              <a:rPr lang="en-US" sz="2200" b="1" dirty="0"/>
              <a:t>Program Specific Outcomes and Course Outcomes Mapping </a:t>
            </a:r>
            <a:endParaRPr kumimoji="0" lang="en-US" sz="2200" b="1"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14" name="Table 13"/>
          <p:cNvGraphicFramePr>
            <a:graphicFrameLocks noGrp="1"/>
          </p:cNvGraphicFramePr>
          <p:nvPr>
            <p:extLst>
              <p:ext uri="{D42A27DB-BD31-4B8C-83A1-F6EECF244321}">
                <p14:modId xmlns="" xmlns:p14="http://schemas.microsoft.com/office/powerpoint/2010/main" val="2440031122"/>
              </p:ext>
            </p:extLst>
          </p:nvPr>
        </p:nvGraphicFramePr>
        <p:xfrm>
          <a:off x="1071538" y="2000240"/>
          <a:ext cx="6929485" cy="2774452"/>
        </p:xfrm>
        <a:graphic>
          <a:graphicData uri="http://schemas.openxmlformats.org/drawingml/2006/table">
            <a:tbl>
              <a:tblPr/>
              <a:tblGrid>
                <a:gridCol w="1385597">
                  <a:extLst>
                    <a:ext uri="{9D8B030D-6E8A-4147-A177-3AD203B41FA5}">
                      <a16:colId xmlns="" xmlns:a16="http://schemas.microsoft.com/office/drawing/2014/main" val="20000"/>
                    </a:ext>
                  </a:extLst>
                </a:gridCol>
                <a:gridCol w="1385597">
                  <a:extLst>
                    <a:ext uri="{9D8B030D-6E8A-4147-A177-3AD203B41FA5}">
                      <a16:colId xmlns="" xmlns:a16="http://schemas.microsoft.com/office/drawing/2014/main" val="20001"/>
                    </a:ext>
                  </a:extLst>
                </a:gridCol>
                <a:gridCol w="1385597">
                  <a:extLst>
                    <a:ext uri="{9D8B030D-6E8A-4147-A177-3AD203B41FA5}">
                      <a16:colId xmlns="" xmlns:a16="http://schemas.microsoft.com/office/drawing/2014/main" val="20002"/>
                    </a:ext>
                  </a:extLst>
                </a:gridCol>
                <a:gridCol w="1386347">
                  <a:extLst>
                    <a:ext uri="{9D8B030D-6E8A-4147-A177-3AD203B41FA5}">
                      <a16:colId xmlns="" xmlns:a16="http://schemas.microsoft.com/office/drawing/2014/main" val="20003"/>
                    </a:ext>
                  </a:extLst>
                </a:gridCol>
                <a:gridCol w="1386347">
                  <a:extLst>
                    <a:ext uri="{9D8B030D-6E8A-4147-A177-3AD203B41FA5}">
                      <a16:colId xmlns="" xmlns:a16="http://schemas.microsoft.com/office/drawing/2014/main" val="20004"/>
                    </a:ext>
                  </a:extLst>
                </a:gridCol>
              </a:tblGrid>
              <a:tr h="523323">
                <a:tc>
                  <a:txBody>
                    <a:bodyPr/>
                    <a:lstStyle/>
                    <a:p>
                      <a:pPr algn="ctr">
                        <a:lnSpc>
                          <a:spcPct val="115000"/>
                        </a:lnSpc>
                        <a:spcAft>
                          <a:spcPts val="0"/>
                        </a:spcAft>
                      </a:pPr>
                      <a:r>
                        <a:rPr lang="en-US" sz="2200" b="0" i="0" dirty="0">
                          <a:latin typeface="+mn-lt"/>
                          <a:ea typeface="Calibri"/>
                          <a:cs typeface="Times New Roman"/>
                        </a:rPr>
                        <a:t>CO</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PSO1</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PSO2</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PSO3</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a:cs typeface="Times New Roman"/>
                        </a:rPr>
                        <a:t>PSO4</a:t>
                      </a:r>
                      <a:endParaRPr lang="en-IN" sz="2200" b="0" i="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448564">
                <a:tc>
                  <a:txBody>
                    <a:bodyPr/>
                    <a:lstStyle/>
                    <a:p>
                      <a:pPr algn="ctr">
                        <a:lnSpc>
                          <a:spcPct val="115000"/>
                        </a:lnSpc>
                        <a:spcAft>
                          <a:spcPts val="0"/>
                        </a:spcAft>
                      </a:pPr>
                      <a:r>
                        <a:rPr lang="en-US" sz="2200" b="0" dirty="0">
                          <a:latin typeface="+mn-lt"/>
                          <a:ea typeface="Calibri"/>
                          <a:cs typeface="Times New Roman"/>
                        </a:rPr>
                        <a:t>CO1</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Mangal"/>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Mangal"/>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Mangal"/>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456873">
                <a:tc>
                  <a:txBody>
                    <a:bodyPr/>
                    <a:lstStyle/>
                    <a:p>
                      <a:pPr algn="ctr">
                        <a:lnSpc>
                          <a:spcPct val="115000"/>
                        </a:lnSpc>
                        <a:spcAft>
                          <a:spcPts val="0"/>
                        </a:spcAft>
                      </a:pPr>
                      <a:r>
                        <a:rPr lang="en-US" sz="2200" b="0" dirty="0">
                          <a:latin typeface="+mn-lt"/>
                          <a:ea typeface="Calibri"/>
                          <a:cs typeface="Times New Roman"/>
                        </a:rPr>
                        <a:t>CO2</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1</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448564">
                <a:tc>
                  <a:txBody>
                    <a:bodyPr/>
                    <a:lstStyle/>
                    <a:p>
                      <a:pPr algn="ctr">
                        <a:lnSpc>
                          <a:spcPct val="115000"/>
                        </a:lnSpc>
                        <a:spcAft>
                          <a:spcPts val="0"/>
                        </a:spcAft>
                      </a:pPr>
                      <a:r>
                        <a:rPr lang="en-US" sz="2200" b="0" dirty="0">
                          <a:latin typeface="+mn-lt"/>
                          <a:ea typeface="Calibri"/>
                          <a:cs typeface="Times New Roman"/>
                        </a:rPr>
                        <a:t>CO3</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448564">
                <a:tc>
                  <a:txBody>
                    <a:bodyPr/>
                    <a:lstStyle/>
                    <a:p>
                      <a:pPr algn="ctr">
                        <a:lnSpc>
                          <a:spcPct val="115000"/>
                        </a:lnSpc>
                        <a:spcAft>
                          <a:spcPts val="0"/>
                        </a:spcAft>
                      </a:pPr>
                      <a:r>
                        <a:rPr lang="en-US" sz="2200" b="0" dirty="0">
                          <a:latin typeface="+mn-lt"/>
                          <a:ea typeface="Calibri"/>
                          <a:cs typeface="Times New Roman"/>
                        </a:rPr>
                        <a:t>CO4</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extLst>
                  <a:ext uri="{0D108BD9-81ED-4DB2-BD59-A6C34878D82A}">
                    <a16:rowId xmlns="" xmlns:a16="http://schemas.microsoft.com/office/drawing/2014/main" val="10004"/>
                  </a:ext>
                </a:extLst>
              </a:tr>
              <a:tr h="448564">
                <a:tc>
                  <a:txBody>
                    <a:bodyPr/>
                    <a:lstStyle/>
                    <a:p>
                      <a:pPr algn="ctr">
                        <a:lnSpc>
                          <a:spcPct val="115000"/>
                        </a:lnSpc>
                        <a:spcAft>
                          <a:spcPts val="0"/>
                        </a:spcAft>
                      </a:pPr>
                      <a:r>
                        <a:rPr lang="en-US" sz="2200" b="0" dirty="0">
                          <a:latin typeface="+mn-lt"/>
                          <a:ea typeface="Calibri"/>
                          <a:cs typeface="Times New Roman"/>
                        </a:rPr>
                        <a:t>CO5</a:t>
                      </a:r>
                      <a:endParaRPr lang="en-IN" sz="2200" b="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
        <p:nvSpPr>
          <p:cNvPr id="10" name="Footer Placeholder 4"/>
          <p:cNvSpPr>
            <a:spLocks noGrp="1"/>
          </p:cNvSpPr>
          <p:nvPr>
            <p:ph type="ftr" sz="quarter" idx="11"/>
          </p:nvPr>
        </p:nvSpPr>
        <p:spPr>
          <a:xfrm>
            <a:off x="2514600" y="6356350"/>
            <a:ext cx="5029200" cy="365125"/>
          </a:xfrm>
        </p:spPr>
        <p:txBody>
          <a:bodyPr/>
          <a:lstStyle/>
          <a:p>
            <a:r>
              <a:rPr lang="en-US" smtClean="0"/>
              <a:t>Mushtaq Ahmad Rather            Cyber security ANC 0401                                     Unit 4</a:t>
            </a:r>
            <a:endParaRPr lang="en-US" dirty="0"/>
          </a:p>
        </p:txBody>
      </p:sp>
      <p:pic>
        <p:nvPicPr>
          <p:cNvPr id="11"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Effect transition="in" filter="blinds(horizontal)">
                                      <p:cBhvr>
                                        <p:cTn id="7" dur="500"/>
                                        <p:tgtEl>
                                          <p:spTgt spid="194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8">
                                            <p:txEl>
                                              <p:pRg st="0" end="0"/>
                                            </p:txEl>
                                          </p:spTgt>
                                        </p:tgtEl>
                                        <p:attrNameLst>
                                          <p:attrName>style.visibility</p:attrName>
                                        </p:attrNameLst>
                                      </p:cBhvr>
                                      <p:to>
                                        <p:strVal val="visible"/>
                                      </p:to>
                                    </p:set>
                                    <p:animEffect transition="in" filter="blinds(horizontal)">
                                      <p:cBhvr>
                                        <p:cTn id="12" dur="500"/>
                                        <p:tgtEl>
                                          <p:spTgt spid="194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dirty="0">
                <a:solidFill>
                  <a:schemeClr val="dk1"/>
                </a:solidFill>
              </a:rPr>
              <a:t>Program Educational Objectives</a:t>
            </a:r>
          </a:p>
        </p:txBody>
      </p:sp>
      <p:sp>
        <p:nvSpPr>
          <p:cNvPr id="279" name="CustomShape 2"/>
          <p:cNvSpPr/>
          <p:nvPr/>
        </p:nvSpPr>
        <p:spPr>
          <a:xfrm>
            <a:off x="0" y="1066680"/>
            <a:ext cx="8991600" cy="1321985"/>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41280" indent="-340920" algn="just">
              <a:lnSpc>
                <a:spcPct val="100000"/>
              </a:lnSpc>
              <a:buClr>
                <a:srgbClr val="000000"/>
              </a:buClr>
              <a:buFont typeface="Arial"/>
              <a:buChar char="•"/>
            </a:pPr>
            <a:r>
              <a:rPr lang="en-US" sz="2000" dirty="0">
                <a:solidFill>
                  <a:schemeClr val="dk1"/>
                </a:solidFill>
              </a:rPr>
              <a:t>The Program Educational Objectives (PEOs) of an engineering degree program are the statements that describe the expected achievements of graduates in their career, and what the graduates are expected to perform and achieve during the first few years after graduation.</a:t>
            </a:r>
          </a:p>
        </p:txBody>
      </p:sp>
      <p:sp>
        <p:nvSpPr>
          <p:cNvPr id="280" name="CustomShape 3"/>
          <p:cNvSpPr/>
          <p:nvPr/>
        </p:nvSpPr>
        <p:spPr>
          <a:xfrm>
            <a:off x="0" y="2590920"/>
            <a:ext cx="8991600" cy="2901648"/>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800280" indent="-799920" algn="just">
              <a:lnSpc>
                <a:spcPct val="115000"/>
              </a:lnSpc>
            </a:pPr>
            <a:r>
              <a:rPr lang="en-US" sz="2000" dirty="0">
                <a:solidFill>
                  <a:schemeClr val="dk1"/>
                </a:solidFill>
              </a:rPr>
              <a:t>PEO1: To have an excellent scientific and engineering breadth so as to comprehend, analyze, design and solve real-life problems using state-of-the-art technology.</a:t>
            </a:r>
          </a:p>
          <a:p>
            <a:pPr marL="800280" indent="-799920" algn="just">
              <a:lnSpc>
                <a:spcPct val="115000"/>
              </a:lnSpc>
            </a:pPr>
            <a:endParaRPr lang="en-US" sz="2000" dirty="0">
              <a:solidFill>
                <a:schemeClr val="dk1"/>
              </a:solidFill>
            </a:endParaRPr>
          </a:p>
          <a:p>
            <a:pPr marL="800280" indent="-799920" algn="just">
              <a:lnSpc>
                <a:spcPct val="115000"/>
              </a:lnSpc>
            </a:pPr>
            <a:r>
              <a:rPr lang="en-US" sz="2000" dirty="0">
                <a:solidFill>
                  <a:schemeClr val="dk1"/>
                </a:solidFill>
              </a:rPr>
              <a:t>PEO2: To lead a successful career in industries or to pursue higher studies or to understand entrepreneurial endeavors.</a:t>
            </a:r>
          </a:p>
          <a:p>
            <a:pPr marL="800280" indent="-799920" algn="just">
              <a:lnSpc>
                <a:spcPct val="115000"/>
              </a:lnSpc>
            </a:pPr>
            <a:endParaRPr lang="en-US" sz="2000" dirty="0">
              <a:solidFill>
                <a:schemeClr val="dk1"/>
              </a:solidFill>
            </a:endParaRPr>
          </a:p>
          <a:p>
            <a:pPr marL="800280" indent="-799920" algn="just">
              <a:lnSpc>
                <a:spcPct val="115000"/>
              </a:lnSpc>
            </a:pPr>
            <a:r>
              <a:rPr lang="en-US" sz="2000" dirty="0">
                <a:solidFill>
                  <a:schemeClr val="dk1"/>
                </a:solidFill>
              </a:rPr>
              <a:t>PEO3: To effectively bridge the gap between industry and academics through effective communication skill, professional attitude and a desire to learn.</a:t>
            </a:r>
          </a:p>
        </p:txBody>
      </p:sp>
      <p:sp>
        <p:nvSpPr>
          <p:cNvPr id="281" name="TextShape 4"/>
          <p:cNvSpPr txBox="1"/>
          <p:nvPr/>
        </p:nvSpPr>
        <p:spPr>
          <a:xfrm>
            <a:off x="2514600" y="6492960"/>
            <a:ext cx="5028840" cy="364680"/>
          </a:xfrm>
          <a:prstGeom prst="rect">
            <a:avLst/>
          </a:prstGeom>
          <a:noFill/>
          <a:ln>
            <a:noFill/>
          </a:ln>
        </p:spPr>
        <p:txBody>
          <a:bodyPr anchor="ctr">
            <a:noAutofit/>
          </a:bodyPr>
          <a:lstStyle/>
          <a:p>
            <a:endParaRPr lang="en-US" sz="1200" dirty="0">
              <a:solidFill>
                <a:schemeClr val="bg1">
                  <a:lumMod val="65000"/>
                </a:schemeClr>
              </a:solidFill>
            </a:endParaRPr>
          </a:p>
        </p:txBody>
      </p:sp>
      <p:sp>
        <p:nvSpPr>
          <p:cNvPr id="282" name="TextShape 5"/>
          <p:cNvSpPr txBox="1"/>
          <p:nvPr/>
        </p:nvSpPr>
        <p:spPr>
          <a:xfrm>
            <a:off x="457200" y="6492960"/>
            <a:ext cx="2133360" cy="364680"/>
          </a:xfrm>
          <a:prstGeom prst="rect">
            <a:avLst/>
          </a:prstGeom>
          <a:noFill/>
          <a:ln>
            <a:noFill/>
          </a:ln>
        </p:spPr>
        <p:txBody>
          <a:bodyPr anchor="ctr">
            <a:noAutofit/>
          </a:bodyPr>
          <a:lstStyle/>
          <a:p>
            <a:pPr>
              <a:lnSpc>
                <a:spcPct val="100000"/>
              </a:lnSpc>
            </a:pPr>
            <a:fld id="{40B51EAC-2249-4BFC-BC5B-262FDC8C02D4}" type="datetime1">
              <a:rPr lang="en-US" sz="1200" b="0" strike="noStrike" spc="-1">
                <a:solidFill>
                  <a:srgbClr val="8B8B8B"/>
                </a:solidFill>
                <a:latin typeface="Calibri"/>
              </a:rPr>
              <a:pPr>
                <a:lnSpc>
                  <a:spcPct val="100000"/>
                </a:lnSpc>
              </a:pPr>
              <a:t>4/23/2024</a:t>
            </a:fld>
            <a:endParaRPr lang="en-US" sz="1200" b="0" strike="noStrike" spc="-1">
              <a:latin typeface="Times New Roman"/>
            </a:endParaRPr>
          </a:p>
        </p:txBody>
      </p:sp>
      <p:sp>
        <p:nvSpPr>
          <p:cNvPr id="283" name="TextShape 6"/>
          <p:cNvSpPr txBox="1"/>
          <p:nvPr/>
        </p:nvSpPr>
        <p:spPr>
          <a:xfrm>
            <a:off x="6553080" y="6492960"/>
            <a:ext cx="2133360" cy="364680"/>
          </a:xfrm>
          <a:prstGeom prst="rect">
            <a:avLst/>
          </a:prstGeom>
          <a:noFill/>
          <a:ln>
            <a:noFill/>
          </a:ln>
        </p:spPr>
        <p:txBody>
          <a:bodyPr anchor="ctr">
            <a:noAutofit/>
          </a:bodyPr>
          <a:lstStyle/>
          <a:p>
            <a:pPr algn="r">
              <a:lnSpc>
                <a:spcPct val="100000"/>
              </a:lnSpc>
            </a:pPr>
            <a:fld id="{AC57A22F-292F-4A32-B476-A3C82C62EB16}" type="slidenum">
              <a:rPr lang="en-US" sz="1200" b="0" strike="noStrike" spc="-1">
                <a:solidFill>
                  <a:srgbClr val="8B8B8B"/>
                </a:solidFill>
                <a:latin typeface="Calibri"/>
              </a:rPr>
              <a:pPr algn="r">
                <a:lnSpc>
                  <a:spcPct val="100000"/>
                </a:lnSpc>
              </a:pPr>
              <a:t>15</a:t>
            </a:fld>
            <a:endParaRPr lang="en-US" sz="1200" b="0" strike="noStrike" spc="-1">
              <a:latin typeface="Times New Roman"/>
            </a:endParaRPr>
          </a:p>
        </p:txBody>
      </p:sp>
      <p:sp>
        <p:nvSpPr>
          <p:cNvPr id="3" name="Footer Placeholder 2">
            <a:extLst>
              <a:ext uri="{FF2B5EF4-FFF2-40B4-BE49-F238E27FC236}">
                <a16:creationId xmlns="" xmlns:a16="http://schemas.microsoft.com/office/drawing/2014/main" id="{D14FEB1C-FC89-4FD9-B7F6-57FF30F398C2}"/>
              </a:ext>
            </a:extLst>
          </p:cNvPr>
          <p:cNvSpPr>
            <a:spLocks noGrp="1"/>
          </p:cNvSpPr>
          <p:nvPr>
            <p:ph type="ftr" sz="quarter" idx="11"/>
          </p:nvPr>
        </p:nvSpPr>
        <p:spPr>
          <a:xfrm>
            <a:off x="2971800" y="6356350"/>
            <a:ext cx="5257800" cy="365125"/>
          </a:xfrm>
        </p:spPr>
        <p:txBody>
          <a:bodyPr/>
          <a:lstStyle/>
          <a:p>
            <a:r>
              <a:rPr lang="en-US" smtClean="0"/>
              <a:t>Mushtaq Ahmad Rather            Cyber security ANC 0401                                     Unit 4</a:t>
            </a:r>
            <a:endParaRPr lang="en-US" dirty="0"/>
          </a:p>
        </p:txBody>
      </p:sp>
      <p:pic>
        <p:nvPicPr>
          <p:cNvPr id="6" name="Picture 5">
            <a:extLst>
              <a:ext uri="{FF2B5EF4-FFF2-40B4-BE49-F238E27FC236}">
                <a16:creationId xmlns="" xmlns:a16="http://schemas.microsoft.com/office/drawing/2014/main" id="{83236D09-428F-47A6-95C2-6049F69F9FED}"/>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0" y="8032"/>
            <a:ext cx="1295581" cy="933580"/>
          </a:xfrm>
          <a:prstGeom prst="rect">
            <a:avLst/>
          </a:prstGeom>
        </p:spPr>
      </p:pic>
      <p:sp>
        <p:nvSpPr>
          <p:cNvPr id="2" name="Date Placeholder 1">
            <a:extLst>
              <a:ext uri="{FF2B5EF4-FFF2-40B4-BE49-F238E27FC236}">
                <a16:creationId xmlns="" xmlns:a16="http://schemas.microsoft.com/office/drawing/2014/main" id="{9DEBC08F-90BB-B4C4-D64A-20618C2D0BC6}"/>
              </a:ext>
            </a:extLst>
          </p:cNvPr>
          <p:cNvSpPr>
            <a:spLocks noGrp="1"/>
          </p:cNvSpPr>
          <p:nvPr>
            <p:ph type="dt" sz="half" idx="10"/>
          </p:nvPr>
        </p:nvSpPr>
        <p:spPr/>
        <p:txBody>
          <a:bodyPr/>
          <a:lstStyle/>
          <a:p>
            <a:fld id="{9CC66F61-9605-4F41-A46B-E678919D09CA}" type="datetime1">
              <a:rPr lang="en-US" smtClean="0"/>
              <a:pPr/>
              <a:t>4/23/2024</a:t>
            </a:fld>
            <a:endParaRPr lang="en-US"/>
          </a:p>
        </p:txBody>
      </p:sp>
      <p:sp>
        <p:nvSpPr>
          <p:cNvPr id="4" name="Slide Number Placeholder 3">
            <a:extLst>
              <a:ext uri="{FF2B5EF4-FFF2-40B4-BE49-F238E27FC236}">
                <a16:creationId xmlns="" xmlns:a16="http://schemas.microsoft.com/office/drawing/2014/main" id="{7698A30B-C377-6D52-6896-CA75056521AB}"/>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9A30BD6-FE31-435B-8C94-5045DEF300B7}" type="datetime1">
              <a:rPr lang="en-US" smtClean="0"/>
              <a:pPr/>
              <a:t>4/23/2024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16</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noProof="0" dirty="0"/>
              <a:t>Result Analysis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smtClean="0"/>
              <a:t>Mushtaq Ahmad Rather            Cyber security ANC 0401                                     Unit 4</a:t>
            </a:r>
            <a:endParaRPr lang="en-US" dirty="0"/>
          </a:p>
        </p:txBody>
      </p:sp>
      <p:pic>
        <p:nvPicPr>
          <p:cNvPr id="12"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
        <p:nvSpPr>
          <p:cNvPr id="9" name="Content Placeholder 8"/>
          <p:cNvSpPr>
            <a:spLocks noGrp="1"/>
          </p:cNvSpPr>
          <p:nvPr>
            <p:ph idx="1"/>
          </p:nvPr>
        </p:nvSpPr>
        <p:spPr/>
        <p:txBody>
          <a:bodyPr/>
          <a:lstStyle/>
          <a:p>
            <a:r>
              <a:rPr lang="en-IN" dirty="0"/>
              <a:t>Not Applicable</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1CEEBDD6-629A-4C2B-AE15-A3B56F34B2AB}" type="datetime1">
              <a:rPr lang="en-US" smtClean="0"/>
              <a:pPr/>
              <a:t>4/23/2024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Question Paper Template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smtClean="0"/>
              <a:t>Mushtaq Ahmad Rather            Cyber security ANC 0401                                     Unit 4</a:t>
            </a:r>
            <a:endParaRPr lang="en-US" dirty="0"/>
          </a:p>
        </p:txBody>
      </p:sp>
      <p:pic>
        <p:nvPicPr>
          <p:cNvPr id="2051" name="Picture 3"/>
          <p:cNvPicPr>
            <a:picLocks noGrp="1" noChangeAspect="1" noChangeArrowheads="1"/>
          </p:cNvPicPr>
          <p:nvPr>
            <p:ph idx="1"/>
          </p:nvPr>
        </p:nvPicPr>
        <p:blipFill>
          <a:blip r:embed="rId3" cstate="print"/>
          <a:srcRect/>
          <a:stretch>
            <a:fillRect/>
          </a:stretch>
        </p:blipFill>
        <p:spPr bwMode="auto">
          <a:xfrm>
            <a:off x="838200" y="1143000"/>
            <a:ext cx="7467599" cy="4983163"/>
          </a:xfrm>
          <a:prstGeom prst="rect">
            <a:avLst/>
          </a:prstGeom>
          <a:noFill/>
          <a:ln w="9525">
            <a:noFill/>
            <a:miter lim="800000"/>
            <a:headEnd/>
            <a:tailEnd/>
          </a:ln>
          <a:effectLst/>
        </p:spPr>
      </p:pic>
      <p:pic>
        <p:nvPicPr>
          <p:cNvPr id="12"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2B9D8066-5687-4C98-B102-94C57CAB09E0}" type="datetime1">
              <a:rPr lang="en-US" smtClean="0"/>
              <a:pPr/>
              <a:t>4/23/2024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18</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Question Paper Template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smtClean="0"/>
              <a:t>Mushtaq Ahmad Rather            Cyber security ANC 0401                                     Unit 4</a:t>
            </a:r>
            <a:endParaRPr lang="en-US" dirty="0"/>
          </a:p>
        </p:txBody>
      </p:sp>
      <p:pic>
        <p:nvPicPr>
          <p:cNvPr id="3075" name="Picture 3"/>
          <p:cNvPicPr>
            <a:picLocks noGrp="1" noChangeAspect="1" noChangeArrowheads="1"/>
          </p:cNvPicPr>
          <p:nvPr>
            <p:ph idx="1"/>
          </p:nvPr>
        </p:nvPicPr>
        <p:blipFill>
          <a:blip r:embed="rId3" cstate="print"/>
          <a:srcRect/>
          <a:stretch>
            <a:fillRect/>
          </a:stretch>
        </p:blipFill>
        <p:spPr bwMode="auto">
          <a:xfrm>
            <a:off x="914400" y="1295400"/>
            <a:ext cx="7086600" cy="13906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cstate="print"/>
          <a:srcRect/>
          <a:stretch>
            <a:fillRect/>
          </a:stretch>
        </p:blipFill>
        <p:spPr bwMode="auto">
          <a:xfrm>
            <a:off x="914400" y="2590800"/>
            <a:ext cx="7086600" cy="2133600"/>
          </a:xfrm>
          <a:prstGeom prst="rect">
            <a:avLst/>
          </a:prstGeom>
          <a:noFill/>
          <a:ln w="9525">
            <a:noFill/>
            <a:miter lim="800000"/>
            <a:headEnd/>
            <a:tailEnd/>
          </a:ln>
          <a:effectLst/>
        </p:spPr>
      </p:pic>
      <p:pic>
        <p:nvPicPr>
          <p:cNvPr id="12" name="Picture 4"/>
          <p:cNvPicPr>
            <a:picLocks noChangeAspect="1" noChangeArrowheads="1"/>
          </p:cNvPicPr>
          <p:nvPr/>
        </p:nvPicPr>
        <p:blipFill>
          <a:blip r:embed="rId5"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fontAlgn="t">
              <a:lnSpc>
                <a:spcPct val="115000"/>
              </a:lnSpc>
              <a:spcBef>
                <a:spcPts val="0"/>
              </a:spcBef>
              <a:spcAft>
                <a:spcPts val="1000"/>
              </a:spcAft>
              <a:buSzPts val="1200"/>
              <a:tabLst>
                <a:tab pos="1533525" algn="l"/>
              </a:tabLst>
            </a:pPr>
            <a:r>
              <a:rPr lang="en-US" sz="2200" dirty="0">
                <a:latin typeface="Times New Roman" panose="02020603050405020304" pitchFamily="18" charset="0"/>
              </a:rPr>
              <a:t>Basics recognition in the domain of Computer Science.</a:t>
            </a:r>
            <a:endParaRPr lang="en-IN" sz="2200" dirty="0">
              <a:latin typeface="Times New Roman" panose="02020603050405020304" pitchFamily="18" charset="0"/>
            </a:endParaRPr>
          </a:p>
          <a:p>
            <a:pPr algn="just" fontAlgn="t">
              <a:lnSpc>
                <a:spcPct val="115000"/>
              </a:lnSpc>
              <a:spcBef>
                <a:spcPts val="0"/>
              </a:spcBef>
              <a:spcAft>
                <a:spcPts val="1000"/>
              </a:spcAft>
              <a:buSzPts val="1200"/>
              <a:tabLst>
                <a:tab pos="1533525" algn="l"/>
              </a:tabLst>
            </a:pPr>
            <a:r>
              <a:rPr lang="en-US" sz="2200" dirty="0">
                <a:latin typeface="Times New Roman" panose="02020603050405020304" pitchFamily="18" charset="0"/>
              </a:rPr>
              <a:t>Concept of network and operating system.</a:t>
            </a:r>
            <a:endParaRPr lang="en-IN" sz="2200" dirty="0">
              <a:latin typeface="Times New Roman" panose="02020603050405020304" pitchFamily="18" charset="0"/>
            </a:endParaRPr>
          </a:p>
          <a:p>
            <a:pPr algn="just" fontAlgn="t">
              <a:lnSpc>
                <a:spcPct val="115000"/>
              </a:lnSpc>
              <a:spcBef>
                <a:spcPts val="0"/>
              </a:spcBef>
              <a:spcAft>
                <a:spcPts val="1000"/>
              </a:spcAft>
              <a:buSzPts val="1200"/>
              <a:tabLst>
                <a:tab pos="1533525" algn="l"/>
              </a:tabLst>
            </a:pPr>
            <a:r>
              <a:rPr lang="en-US" sz="2200" dirty="0">
                <a:latin typeface="Times New Roman" panose="02020603050405020304" pitchFamily="18" charset="0"/>
              </a:rPr>
              <a:t>Commands of programming language.</a:t>
            </a:r>
          </a:p>
          <a:p>
            <a:pPr algn="just"/>
            <a:endParaRPr lang="en-US" sz="2200" dirty="0">
              <a:latin typeface="Calibri(body)"/>
            </a:endParaRPr>
          </a:p>
        </p:txBody>
      </p:sp>
      <p:sp>
        <p:nvSpPr>
          <p:cNvPr id="4" name="Date Placeholder 3"/>
          <p:cNvSpPr>
            <a:spLocks noGrp="1"/>
          </p:cNvSpPr>
          <p:nvPr>
            <p:ph type="dt" sz="half" idx="10"/>
          </p:nvPr>
        </p:nvSpPr>
        <p:spPr/>
        <p:txBody>
          <a:bodyPr/>
          <a:lstStyle/>
          <a:p>
            <a:fld id="{176A2986-315E-4C8D-B77C-A9DE6E5A8674}"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Prerequisite/Recap</a:t>
            </a:r>
          </a:p>
        </p:txBody>
      </p:sp>
      <p:sp>
        <p:nvSpPr>
          <p:cNvPr id="10" name="Footer Placeholder 4"/>
          <p:cNvSpPr>
            <a:spLocks noGrp="1"/>
          </p:cNvSpPr>
          <p:nvPr>
            <p:ph type="ftr" sz="quarter" idx="11"/>
          </p:nvPr>
        </p:nvSpPr>
        <p:spPr>
          <a:xfrm>
            <a:off x="2514600" y="6356350"/>
            <a:ext cx="5029200" cy="365125"/>
          </a:xfrm>
        </p:spPr>
        <p:txBody>
          <a:bodyPr/>
          <a:lstStyle/>
          <a:p>
            <a:r>
              <a:rPr lang="en-US" smtClean="0"/>
              <a:t>Mushtaq Ahmad Rather            Cyber security ANC 0401                                     Unit 4</a:t>
            </a:r>
            <a:endParaRPr lang="en-US" dirty="0"/>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5E62FBA-DEBF-4E43-A198-EF4D277085C9}"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4/23/2024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Calibri"/>
                <a:ea typeface="+mn-ea"/>
                <a:cs typeface="+mn-cs"/>
              </a:rPr>
              <a:t>Faculty Profile</a:t>
            </a:r>
          </a:p>
        </p:txBody>
      </p:sp>
      <p:sp>
        <p:nvSpPr>
          <p:cNvPr id="11" name="Footer Placeholder 4"/>
          <p:cNvSpPr>
            <a:spLocks noGrp="1"/>
          </p:cNvSpPr>
          <p:nvPr>
            <p:ph type="ftr" sz="quarter" idx="11"/>
          </p:nvPr>
        </p:nvSpPr>
        <p:spPr>
          <a:xfrm>
            <a:off x="2514600" y="6356350"/>
            <a:ext cx="5029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Mushtaq Ahmad Rather            Cyber security ANC 0401                                     Unit 4</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1026" name="Picture 2" descr="C:\Users\user\Downloads\photo_sneha.jpg"/>
          <p:cNvPicPr>
            <a:picLocks noGrp="1" noChangeAspect="1" noChangeArrowheads="1"/>
          </p:cNvPicPr>
          <p:nvPr>
            <p:ph idx="1"/>
          </p:nvPr>
        </p:nvPicPr>
        <p:blipFill>
          <a:blip r:embed="rId3" cstate="print"/>
          <a:srcRect/>
          <a:stretch>
            <a:fillRect/>
          </a:stretch>
        </p:blipFill>
        <p:spPr bwMode="auto">
          <a:xfrm>
            <a:off x="6858000" y="1219200"/>
            <a:ext cx="1673225" cy="2359025"/>
          </a:xfrm>
          <a:prstGeom prst="rect">
            <a:avLst/>
          </a:prstGeom>
          <a:noFill/>
        </p:spPr>
      </p:pic>
      <p:sp>
        <p:nvSpPr>
          <p:cNvPr id="10" name="TextBox 9"/>
          <p:cNvSpPr txBox="1"/>
          <p:nvPr/>
        </p:nvSpPr>
        <p:spPr>
          <a:xfrm>
            <a:off x="762000" y="1447800"/>
            <a:ext cx="5867400" cy="258532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FACULTY PROFILE</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Name of Faculty : </a:t>
            </a:r>
            <a:r>
              <a:rPr kumimoji="0" lang="en-US" sz="1800" b="1" i="0" u="none" strike="noStrike" kern="1200" cap="none" spc="0" normalizeH="0" baseline="0" noProof="0" dirty="0" err="1" smtClean="0">
                <a:ln>
                  <a:noFill/>
                </a:ln>
                <a:solidFill>
                  <a:prstClr val="black"/>
                </a:solidFill>
                <a:effectLst/>
                <a:uLnTx/>
                <a:uFillTx/>
                <a:latin typeface="Times New Roman" pitchFamily="18" charset="0"/>
                <a:ea typeface="+mn-ea"/>
                <a:cs typeface="Times New Roman" pitchFamily="18" charset="0"/>
              </a:rPr>
              <a:t>Mushtaq</a:t>
            </a:r>
            <a:r>
              <a:rPr kumimoji="0" lang="en-US" sz="1800" b="1"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Ahmad Rather</a:t>
            </a:r>
            <a:endPar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Designation &amp; Department: </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Assistant Professor, CSE </a:t>
            </a:r>
            <a:r>
              <a:rPr kumimoji="0" lang="en-US" sz="18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a:t>
            </a:r>
            <a:r>
              <a:rPr lang="en-US" dirty="0" err="1" smtClean="0">
                <a:solidFill>
                  <a:prstClr val="black"/>
                </a:solidFill>
                <a:latin typeface="Times New Roman" pitchFamily="18" charset="0"/>
                <a:cs typeface="Times New Roman" pitchFamily="18" charset="0"/>
              </a:rPr>
              <a:t>IoT</a:t>
            </a:r>
            <a:r>
              <a:rPr kumimoji="0" lang="en-US" sz="18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 </a:t>
            </a:r>
            <a:endPar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Qualification: </a:t>
            </a:r>
            <a:r>
              <a:rPr kumimoji="0" lang="en-US" sz="1800" b="0" i="0"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B.Tech</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in CSE, </a:t>
            </a:r>
            <a:r>
              <a:rPr kumimoji="0" lang="en-US" sz="1800" b="0" i="0" u="none" strike="noStrike" kern="1200" cap="none" spc="0" normalizeH="0" baseline="0" noProof="0" dirty="0" err="1">
                <a:ln>
                  <a:noFill/>
                </a:ln>
                <a:solidFill>
                  <a:prstClr val="black"/>
                </a:solidFill>
                <a:effectLst/>
                <a:uLnTx/>
                <a:uFillTx/>
                <a:latin typeface="Times New Roman" pitchFamily="18" charset="0"/>
                <a:ea typeface="+mn-ea"/>
                <a:cs typeface="Times New Roman" pitchFamily="18" charset="0"/>
              </a:rPr>
              <a:t>M.Tech</a:t>
            </a: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in CSE </a:t>
            </a:r>
            <a:r>
              <a:rPr kumimoji="0" lang="en-US" sz="18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(Cyber</a:t>
            </a:r>
            <a:r>
              <a:rPr kumimoji="0" lang="en-US" sz="1800" b="0" i="0" u="none" strike="noStrike" kern="1200" cap="none" spc="0" normalizeH="0" noProof="0" dirty="0" smtClean="0">
                <a:ln>
                  <a:noFill/>
                </a:ln>
                <a:solidFill>
                  <a:prstClr val="black"/>
                </a:solidFill>
                <a:effectLst/>
                <a:uLnTx/>
                <a:uFillTx/>
                <a:latin typeface="Times New Roman" pitchFamily="18" charset="0"/>
                <a:ea typeface="+mn-ea"/>
                <a:cs typeface="Times New Roman" pitchFamily="18" charset="0"/>
              </a:rPr>
              <a:t> Security</a:t>
            </a:r>
            <a:r>
              <a:rPr kumimoji="0" lang="en-US" sz="1800" b="0" i="0" u="none" strike="noStrike" kern="1200" cap="none" spc="0" normalizeH="0" baseline="0" noProof="0" dirty="0" smtClean="0">
                <a:ln>
                  <a:noFill/>
                </a:ln>
                <a:solidFill>
                  <a:prstClr val="black"/>
                </a:solidFill>
                <a:effectLst/>
                <a:uLnTx/>
                <a:uFillTx/>
                <a:latin typeface="Times New Roman" pitchFamily="18" charset="0"/>
                <a:ea typeface="+mn-ea"/>
                <a:cs typeface="Times New Roman" pitchFamily="18" charset="0"/>
              </a:rPr>
              <a:t>)</a:t>
            </a:r>
            <a:endPar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pic>
        <p:nvPicPr>
          <p:cNvPr id="12"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pic>
        <p:nvPicPr>
          <p:cNvPr id="14" name="Picture 13" descr="WhatsApp Image 2024-01-18 at 04.42.11.jpeg"/>
          <p:cNvPicPr>
            <a:picLocks noChangeAspect="1"/>
          </p:cNvPicPr>
          <p:nvPr/>
        </p:nvPicPr>
        <p:blipFill>
          <a:blip r:embed="rId5" cstate="print"/>
          <a:stretch>
            <a:fillRect/>
          </a:stretch>
        </p:blipFill>
        <p:spPr>
          <a:xfrm>
            <a:off x="6629400" y="914400"/>
            <a:ext cx="2362200" cy="303711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62966" cy="5143520"/>
          </a:xfrm>
        </p:spPr>
        <p:txBody>
          <a:bodyPr>
            <a:normAutofit/>
          </a:bodyPr>
          <a:lstStyle/>
          <a:p>
            <a:pPr algn="just" fontAlgn="t">
              <a:lnSpc>
                <a:spcPct val="125000"/>
              </a:lnSpc>
              <a:spcBef>
                <a:spcPts val="0"/>
              </a:spcBef>
              <a:spcAft>
                <a:spcPts val="1000"/>
              </a:spcAft>
              <a:buSzPts val="1200"/>
              <a:tabLst>
                <a:tab pos="1533525" algn="l"/>
              </a:tabLst>
            </a:pPr>
            <a:r>
              <a:rPr lang="en-US" sz="2200" dirty="0">
                <a:latin typeface="Times New Roman" panose="02020603050405020304" pitchFamily="18" charset="0"/>
              </a:rPr>
              <a:t>Public key cryptography: RSA Public Key Crypto with implementation in Python, Digital Signature, Hash Functions, Public Key Distribution.</a:t>
            </a:r>
            <a:endParaRPr lang="en-IN" sz="2200" dirty="0">
              <a:latin typeface="Times New Roman" panose="02020603050405020304" pitchFamily="18" charset="0"/>
            </a:endParaRPr>
          </a:p>
          <a:p>
            <a:pPr algn="just" fontAlgn="t">
              <a:lnSpc>
                <a:spcPct val="125000"/>
              </a:lnSpc>
              <a:spcBef>
                <a:spcPts val="0"/>
              </a:spcBef>
              <a:spcAft>
                <a:spcPts val="1000"/>
              </a:spcAft>
              <a:buSzPts val="1200"/>
              <a:tabLst>
                <a:tab pos="1533525" algn="l"/>
              </a:tabLst>
            </a:pPr>
            <a:r>
              <a:rPr lang="en-US" sz="2200" dirty="0">
                <a:latin typeface="Times New Roman" panose="02020603050405020304" pitchFamily="18" charset="0"/>
              </a:rPr>
              <a:t>Symmetric key cryptography: DES (Data Encryption Standard), AES (Advanced Encryption Standard), Secure hash algorithm (SHA-1).</a:t>
            </a:r>
            <a:endParaRPr lang="en-IN" sz="2200" dirty="0">
              <a:latin typeface="Times New Roman" panose="02020603050405020304" pitchFamily="18" charset="0"/>
            </a:endParaRPr>
          </a:p>
          <a:p>
            <a:pPr algn="just" fontAlgn="t">
              <a:lnSpc>
                <a:spcPct val="125000"/>
              </a:lnSpc>
              <a:spcBef>
                <a:spcPts val="0"/>
              </a:spcBef>
              <a:spcAft>
                <a:spcPts val="1000"/>
              </a:spcAft>
              <a:buSzPts val="1200"/>
              <a:tabLst>
                <a:tab pos="1533525" algn="l"/>
              </a:tabLst>
            </a:pPr>
            <a:r>
              <a:rPr lang="en-US" sz="2200" dirty="0">
                <a:latin typeface="Times New Roman" panose="02020603050405020304" pitchFamily="18" charset="0"/>
              </a:rPr>
              <a:t>Real World Protocols: Basic Terminologies, VPN, Email Security Certificates, Transport Layer Security, TLS, IP security, DNS Security.</a:t>
            </a:r>
          </a:p>
          <a:p>
            <a:pPr algn="just">
              <a:spcAft>
                <a:spcPts val="1800"/>
              </a:spcAft>
            </a:pPr>
            <a:endParaRPr lang="en-US" sz="2200" dirty="0">
              <a:latin typeface="Calibri (Body)"/>
            </a:endParaRPr>
          </a:p>
        </p:txBody>
      </p:sp>
      <p:sp>
        <p:nvSpPr>
          <p:cNvPr id="6" name="Date Placeholder 5"/>
          <p:cNvSpPr>
            <a:spLocks noGrp="1"/>
          </p:cNvSpPr>
          <p:nvPr>
            <p:ph type="dt" sz="half" idx="10"/>
          </p:nvPr>
        </p:nvSpPr>
        <p:spPr/>
        <p:txBody>
          <a:bodyPr/>
          <a:lstStyle/>
          <a:p>
            <a:fld id="{F15B054E-3932-4F84-9CC0-0DD3C81C3A14}" type="datetime1">
              <a:rPr lang="en-US" smtClean="0"/>
              <a:pPr/>
              <a:t>4/23/2024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20</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Content (Unit-4)</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US" smtClean="0"/>
              <a:t>Mushtaq Ahmad Rather            Cyber security ANC 0401                                     Unit 4</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7D29A501-1C58-48D5-B2A1-AE217B723726}" type="datetime1">
              <a:rPr lang="en-US" smtClean="0"/>
              <a:pPr/>
              <a:t>4/23/2024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21</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Objective of Topics</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US" smtClean="0"/>
              <a:t>Mushtaq Ahmad Rather            Cyber security ANC 0401                                     Unit 4</a:t>
            </a:r>
            <a:endParaRPr lang="en-US" dirty="0"/>
          </a:p>
        </p:txBody>
      </p:sp>
      <p:graphicFrame>
        <p:nvGraphicFramePr>
          <p:cNvPr id="12" name="Table 11"/>
          <p:cNvGraphicFramePr>
            <a:graphicFrameLocks noGrp="1"/>
          </p:cNvGraphicFramePr>
          <p:nvPr>
            <p:extLst>
              <p:ext uri="{D42A27DB-BD31-4B8C-83A1-F6EECF244321}">
                <p14:modId xmlns="" xmlns:p14="http://schemas.microsoft.com/office/powerpoint/2010/main" val="3010306209"/>
              </p:ext>
            </p:extLst>
          </p:nvPr>
        </p:nvGraphicFramePr>
        <p:xfrm>
          <a:off x="357158" y="1219200"/>
          <a:ext cx="8459182" cy="3937183"/>
        </p:xfrm>
        <a:graphic>
          <a:graphicData uri="http://schemas.openxmlformats.org/drawingml/2006/table">
            <a:tbl>
              <a:tblPr firstRow="1" bandRow="1">
                <a:tableStyleId>{5C22544A-7EE6-4342-B048-85BDC9FD1C3A}</a:tableStyleId>
              </a:tblPr>
              <a:tblGrid>
                <a:gridCol w="2357454">
                  <a:extLst>
                    <a:ext uri="{9D8B030D-6E8A-4147-A177-3AD203B41FA5}">
                      <a16:colId xmlns="" xmlns:a16="http://schemas.microsoft.com/office/drawing/2014/main" val="20000"/>
                    </a:ext>
                  </a:extLst>
                </a:gridCol>
                <a:gridCol w="6101728">
                  <a:extLst>
                    <a:ext uri="{9D8B030D-6E8A-4147-A177-3AD203B41FA5}">
                      <a16:colId xmlns="" xmlns:a16="http://schemas.microsoft.com/office/drawing/2014/main" val="20001"/>
                    </a:ext>
                  </a:extLst>
                </a:gridCol>
              </a:tblGrid>
              <a:tr h="607195">
                <a:tc>
                  <a:txBody>
                    <a:bodyPr/>
                    <a:lstStyle/>
                    <a:p>
                      <a:pPr algn="ctr"/>
                      <a:r>
                        <a:rPr lang="en-GB" sz="2200" dirty="0">
                          <a:latin typeface="Times New Roman" pitchFamily="18" charset="0"/>
                          <a:cs typeface="Times New Roman" pitchFamily="18" charset="0"/>
                        </a:rPr>
                        <a:t>Topic</a:t>
                      </a:r>
                    </a:p>
                  </a:txBody>
                  <a:tcPr marL="0" marR="0" marT="0" marB="0" anchor="ctr"/>
                </a:tc>
                <a:tc>
                  <a:txBody>
                    <a:bodyPr/>
                    <a:lstStyle/>
                    <a:p>
                      <a:pPr algn="ctr"/>
                      <a:r>
                        <a:rPr lang="en-GB" sz="2200" dirty="0">
                          <a:latin typeface="Times New Roman" pitchFamily="18" charset="0"/>
                          <a:cs typeface="Times New Roman" pitchFamily="18" charset="0"/>
                        </a:rPr>
                        <a:t>Objective</a:t>
                      </a:r>
                    </a:p>
                  </a:txBody>
                  <a:tcPr marL="0" marR="0" marT="0" marB="0" anchor="ctr"/>
                </a:tc>
                <a:extLst>
                  <a:ext uri="{0D108BD9-81ED-4DB2-BD59-A6C34878D82A}">
                    <a16:rowId xmlns="" xmlns:a16="http://schemas.microsoft.com/office/drawing/2014/main" val="10000"/>
                  </a:ext>
                </a:extLst>
              </a:tr>
              <a:tr h="388595">
                <a:tc>
                  <a:txBody>
                    <a:bodyPr/>
                    <a:lstStyle/>
                    <a:p>
                      <a:pPr marL="0" indent="-457200" algn="ctr">
                        <a:spcBef>
                          <a:spcPts val="0"/>
                        </a:spcBef>
                      </a:pPr>
                      <a:r>
                        <a:rPr lang="en-IN" sz="1400" b="0" dirty="0">
                          <a:latin typeface="Calibri (Body)"/>
                        </a:rPr>
                        <a:t>RSA</a:t>
                      </a:r>
                      <a:r>
                        <a:rPr lang="en-IN" sz="1400" b="0" baseline="0" dirty="0">
                          <a:latin typeface="Calibri (Body)"/>
                        </a:rPr>
                        <a:t> IMPLEMENTATION IN PYTHON</a:t>
                      </a:r>
                      <a:endParaRPr lang="en-US" sz="1400" b="0" dirty="0">
                        <a:latin typeface="Calibri (Body)"/>
                      </a:endParaRP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latin typeface="Calibri (Body)"/>
                          <a:cs typeface="Times New Roman" pitchFamily="18" charset="0"/>
                        </a:rPr>
                        <a:t>To implement RSA in python language.</a:t>
                      </a:r>
                    </a:p>
                  </a:txBody>
                  <a:tcPr marL="46800" marR="0" marT="0" marB="0" anchor="ctr"/>
                </a:tc>
                <a:extLst>
                  <a:ext uri="{0D108BD9-81ED-4DB2-BD59-A6C34878D82A}">
                    <a16:rowId xmlns="" xmlns:a16="http://schemas.microsoft.com/office/drawing/2014/main" val="10001"/>
                  </a:ext>
                </a:extLst>
              </a:tr>
              <a:tr h="388595">
                <a:tc>
                  <a:txBody>
                    <a:bodyPr/>
                    <a:lstStyle/>
                    <a:p>
                      <a:pPr marL="0" indent="0" algn="ctr">
                        <a:buFont typeface="Arial" pitchFamily="34" charset="0"/>
                        <a:buNone/>
                      </a:pPr>
                      <a:r>
                        <a:rPr lang="en-IN" sz="1400" b="0" dirty="0">
                          <a:solidFill>
                            <a:schemeClr val="tx1"/>
                          </a:solidFill>
                          <a:latin typeface="Calibri (Body)"/>
                          <a:cs typeface="Times New Roman" pitchFamily="18" charset="0"/>
                        </a:rPr>
                        <a:t>DIGITAL</a:t>
                      </a:r>
                      <a:r>
                        <a:rPr lang="en-IN" sz="1400" b="0" baseline="0" dirty="0">
                          <a:solidFill>
                            <a:schemeClr val="tx1"/>
                          </a:solidFill>
                          <a:latin typeface="Calibri (Body)"/>
                          <a:cs typeface="Times New Roman" pitchFamily="18" charset="0"/>
                        </a:rPr>
                        <a:t> SIGNATURE</a:t>
                      </a:r>
                      <a:endParaRPr lang="en-US" sz="1400" b="0" dirty="0">
                        <a:solidFill>
                          <a:schemeClr val="tx1"/>
                        </a:solidFill>
                        <a:latin typeface="Calibri (Body)"/>
                        <a:cs typeface="Times New Roman" pitchFamily="18" charset="0"/>
                      </a:endParaRP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mn-lt"/>
                          <a:ea typeface="+mn-ea"/>
                          <a:cs typeface="+mn-cs"/>
                        </a:rPr>
                        <a:t>Digital signatures are used to meet three important goals of information security: integrity, authentication, and non-repudiation.</a:t>
                      </a:r>
                      <a:endParaRPr lang="en-US" sz="1400" b="0" dirty="0">
                        <a:solidFill>
                          <a:schemeClr val="tx1"/>
                        </a:solidFill>
                        <a:latin typeface="Calibri (Body)"/>
                        <a:cs typeface="Times New Roman" pitchFamily="18" charset="0"/>
                      </a:endParaRPr>
                    </a:p>
                  </a:txBody>
                  <a:tcPr marL="46800" marR="0" marT="0" marB="0" anchor="ctr"/>
                </a:tc>
                <a:extLst>
                  <a:ext uri="{0D108BD9-81ED-4DB2-BD59-A6C34878D82A}">
                    <a16:rowId xmlns="" xmlns:a16="http://schemas.microsoft.com/office/drawing/2014/main" val="10003"/>
                  </a:ext>
                </a:extLst>
              </a:tr>
              <a:tr h="582892">
                <a:tc>
                  <a:txBody>
                    <a:bodyPr/>
                    <a:lstStyle/>
                    <a:p>
                      <a:pPr marL="0" indent="0" algn="ctr">
                        <a:buFont typeface="Arial" pitchFamily="34" charset="0"/>
                        <a:buNone/>
                      </a:pPr>
                      <a:r>
                        <a:rPr lang="en-IN" sz="1400" b="0" dirty="0">
                          <a:solidFill>
                            <a:schemeClr val="tx1"/>
                          </a:solidFill>
                          <a:latin typeface="Calibri (Body)"/>
                          <a:cs typeface="Times New Roman" pitchFamily="18" charset="0"/>
                        </a:rPr>
                        <a:t>HASH FUNCTIONS</a:t>
                      </a:r>
                      <a:endParaRPr lang="en-US" sz="1400" b="0" dirty="0">
                        <a:solidFill>
                          <a:schemeClr val="tx1"/>
                        </a:solidFill>
                        <a:latin typeface="Calibri (Body)"/>
                        <a:cs typeface="Times New Roman" pitchFamily="18" charset="0"/>
                      </a:endParaRP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mn-lt"/>
                          <a:ea typeface="+mn-ea"/>
                          <a:cs typeface="+mn-cs"/>
                        </a:rPr>
                        <a:t>Cryptographic Hash Functions are used to achieve a number of Security goals like Message Authentication, Message Integrity, and are also used to implement Digital Signatures (Non-repudiation), and Entity Authentication.</a:t>
                      </a:r>
                      <a:endParaRPr lang="en-US" sz="1400" b="0" dirty="0">
                        <a:solidFill>
                          <a:schemeClr val="tx1"/>
                        </a:solidFill>
                        <a:latin typeface="Calibri (Body)"/>
                        <a:cs typeface="Times New Roman" pitchFamily="18" charset="0"/>
                      </a:endParaRPr>
                    </a:p>
                  </a:txBody>
                  <a:tcPr marL="46800" marR="0" marT="0" marB="0" anchor="ctr"/>
                </a:tc>
                <a:extLst>
                  <a:ext uri="{0D108BD9-81ED-4DB2-BD59-A6C34878D82A}">
                    <a16:rowId xmlns="" xmlns:a16="http://schemas.microsoft.com/office/drawing/2014/main" val="10004"/>
                  </a:ext>
                </a:extLst>
              </a:tr>
              <a:tr h="556308">
                <a:tc>
                  <a:txBody>
                    <a:bodyPr/>
                    <a:lstStyle/>
                    <a:p>
                      <a:pPr marL="0" indent="0" algn="ctr">
                        <a:buFont typeface="Arial" pitchFamily="34" charset="0"/>
                        <a:buNone/>
                      </a:pPr>
                      <a:r>
                        <a:rPr lang="en-IN" sz="1400" b="0" dirty="0">
                          <a:solidFill>
                            <a:schemeClr val="tx1"/>
                          </a:solidFill>
                          <a:latin typeface="Calibri (Body)"/>
                          <a:cs typeface="Times New Roman" pitchFamily="18" charset="0"/>
                        </a:rPr>
                        <a:t>PUBLIC</a:t>
                      </a:r>
                      <a:r>
                        <a:rPr lang="en-IN" sz="1400" b="0" baseline="0" dirty="0">
                          <a:solidFill>
                            <a:schemeClr val="tx1"/>
                          </a:solidFill>
                          <a:latin typeface="Calibri (Body)"/>
                          <a:cs typeface="Times New Roman" pitchFamily="18" charset="0"/>
                        </a:rPr>
                        <a:t> KEY DISTRIBUTION</a:t>
                      </a:r>
                      <a:endParaRPr lang="en-US" sz="1400" b="0" dirty="0">
                        <a:solidFill>
                          <a:schemeClr val="tx1"/>
                        </a:solidFill>
                        <a:latin typeface="Calibri (Body)"/>
                        <a:cs typeface="Times New Roman" pitchFamily="18" charset="0"/>
                      </a:endParaRPr>
                    </a:p>
                  </a:txBody>
                  <a:tcPr marL="0" marR="0" marT="0" marB="0" anchor="ctr"/>
                </a:tc>
                <a:tc>
                  <a:txBody>
                    <a:bodyPr/>
                    <a:lstStyle/>
                    <a:p>
                      <a:pPr marL="0" indent="0" algn="just">
                        <a:buFont typeface="Arial" pitchFamily="34" charset="0"/>
                        <a:buNone/>
                      </a:pPr>
                      <a:r>
                        <a:rPr lang="en-US" sz="1400" b="0" i="0" kern="1200" dirty="0">
                          <a:solidFill>
                            <a:schemeClr val="tx1"/>
                          </a:solidFill>
                          <a:latin typeface="+mn-lt"/>
                          <a:ea typeface="+mn-ea"/>
                          <a:cs typeface="+mn-cs"/>
                        </a:rPr>
                        <a:t>In public key cryptography, the key distribution of public keys is done through public key servers.</a:t>
                      </a:r>
                      <a:endParaRPr lang="en-US" sz="1400" b="0" dirty="0">
                        <a:solidFill>
                          <a:schemeClr val="tx1"/>
                        </a:solidFill>
                        <a:latin typeface="Calibri (Body)"/>
                        <a:cs typeface="Times New Roman" pitchFamily="18" charset="0"/>
                      </a:endParaRPr>
                    </a:p>
                  </a:txBody>
                  <a:tcPr marL="46800" marR="0" marT="0" marB="0" anchor="ctr"/>
                </a:tc>
                <a:extLst>
                  <a:ext uri="{0D108BD9-81ED-4DB2-BD59-A6C34878D82A}">
                    <a16:rowId xmlns="" xmlns:a16="http://schemas.microsoft.com/office/drawing/2014/main" val="10005"/>
                  </a:ext>
                </a:extLst>
              </a:tr>
              <a:tr h="582892">
                <a:tc>
                  <a:txBody>
                    <a:bodyPr/>
                    <a:lstStyle/>
                    <a:p>
                      <a:pPr marL="0" indent="0" algn="ctr">
                        <a:buFont typeface="Arial" pitchFamily="34" charset="0"/>
                        <a:buNone/>
                      </a:pPr>
                      <a:r>
                        <a:rPr lang="en-IN" sz="1400" b="0" dirty="0">
                          <a:solidFill>
                            <a:schemeClr val="tx1"/>
                          </a:solidFill>
                          <a:latin typeface="Calibri (Body)"/>
                          <a:cs typeface="Times New Roman" pitchFamily="18" charset="0"/>
                        </a:rPr>
                        <a:t>DES</a:t>
                      </a:r>
                      <a:endParaRPr lang="en-US" sz="1400" b="0" dirty="0">
                        <a:solidFill>
                          <a:schemeClr val="tx1"/>
                        </a:solidFill>
                        <a:latin typeface="Calibri (Body)"/>
                        <a:cs typeface="Times New Roman" pitchFamily="18" charset="0"/>
                      </a:endParaRP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mn-lt"/>
                          <a:ea typeface="+mn-ea"/>
                          <a:cs typeface="+mn-cs"/>
                        </a:rPr>
                        <a:t>Data Encryption is used to deter malicious or negligent parties from accessing sensitive data. An important line of defense in a cyber security architecture, encryption makes using intercepted data as difficult as possible.</a:t>
                      </a:r>
                      <a:endParaRPr lang="en-GB" sz="1400" b="0" dirty="0">
                        <a:solidFill>
                          <a:schemeClr val="tx1"/>
                        </a:solidFill>
                        <a:latin typeface="Calibri (Body)"/>
                        <a:cs typeface="Times New Roman" pitchFamily="18" charset="0"/>
                      </a:endParaRPr>
                    </a:p>
                  </a:txBody>
                  <a:tcPr marL="46800" marR="0" marT="0" marB="0" anchor="ctr"/>
                </a:tc>
                <a:extLst>
                  <a:ext uri="{0D108BD9-81ED-4DB2-BD59-A6C34878D82A}">
                    <a16:rowId xmlns="" xmlns:a16="http://schemas.microsoft.com/office/drawing/2014/main" val="10006"/>
                  </a:ext>
                </a:extLst>
              </a:tr>
              <a:tr h="582892">
                <a:tc>
                  <a:txBody>
                    <a:bodyPr/>
                    <a:lstStyle/>
                    <a:p>
                      <a:pPr marL="0" indent="0" algn="ctr">
                        <a:buFont typeface="Arial" pitchFamily="34" charset="0"/>
                        <a:buNone/>
                      </a:pPr>
                      <a:r>
                        <a:rPr lang="en-IN" sz="1400" b="0" dirty="0">
                          <a:solidFill>
                            <a:schemeClr val="tx1"/>
                          </a:solidFill>
                          <a:latin typeface="Calibri (Body)"/>
                          <a:cs typeface="Times New Roman" pitchFamily="18" charset="0"/>
                        </a:rPr>
                        <a:t>AES</a:t>
                      </a:r>
                      <a:endParaRPr lang="en-US" sz="1400" b="0" dirty="0">
                        <a:solidFill>
                          <a:schemeClr val="tx1"/>
                        </a:solidFill>
                        <a:latin typeface="Calibri (Body)"/>
                        <a:cs typeface="Times New Roman" pitchFamily="18" charset="0"/>
                      </a:endParaRP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mn-lt"/>
                          <a:ea typeface="+mn-ea"/>
                          <a:cs typeface="+mn-cs"/>
                        </a:rPr>
                        <a:t>Asymmetric cryptography, also known as public-key cryptography, is a process that uses a pair of related </a:t>
                      </a:r>
                      <a:r>
                        <a:rPr lang="en-US" sz="1400" b="0" i="0" u="sng" kern="1200" dirty="0">
                          <a:solidFill>
                            <a:schemeClr val="tx1"/>
                          </a:solidFill>
                          <a:latin typeface="+mn-lt"/>
                          <a:ea typeface="+mn-ea"/>
                          <a:cs typeface="+mn-cs"/>
                          <a:hlinkClick r:id="rId4">
                            <a:extLst>
                              <a:ext uri="{A12FA001-AC4F-418D-AE19-62706E023703}">
                                <ahyp:hlinkClr xmlns="" xmlns:ahyp="http://schemas.microsoft.com/office/drawing/2018/hyperlinkcolor" val="tx"/>
                              </a:ext>
                            </a:extLst>
                          </a:hlinkClick>
                        </a:rPr>
                        <a:t>keys</a:t>
                      </a:r>
                      <a:r>
                        <a:rPr lang="en-US" sz="1400" b="0" i="0" kern="1200" dirty="0">
                          <a:solidFill>
                            <a:schemeClr val="tx1"/>
                          </a:solidFill>
                          <a:latin typeface="+mn-lt"/>
                          <a:ea typeface="+mn-ea"/>
                          <a:cs typeface="+mn-cs"/>
                        </a:rPr>
                        <a:t> -- one public key and one private key -- to </a:t>
                      </a:r>
                      <a:r>
                        <a:rPr lang="en-US" sz="1400" b="0" i="0" u="sng" kern="1200" dirty="0">
                          <a:solidFill>
                            <a:schemeClr val="tx1"/>
                          </a:solidFill>
                          <a:latin typeface="+mn-lt"/>
                          <a:ea typeface="+mn-ea"/>
                          <a:cs typeface="+mn-cs"/>
                          <a:hlinkClick r:id="rId5">
                            <a:extLst>
                              <a:ext uri="{A12FA001-AC4F-418D-AE19-62706E023703}">
                                <ahyp:hlinkClr xmlns="" xmlns:ahyp="http://schemas.microsoft.com/office/drawing/2018/hyperlinkcolor" val="tx"/>
                              </a:ext>
                            </a:extLst>
                          </a:hlinkClick>
                        </a:rPr>
                        <a:t>encrypt</a:t>
                      </a:r>
                      <a:r>
                        <a:rPr lang="en-US" sz="1400" b="0" i="0" kern="1200" dirty="0">
                          <a:solidFill>
                            <a:schemeClr val="tx1"/>
                          </a:solidFill>
                          <a:latin typeface="+mn-lt"/>
                          <a:ea typeface="+mn-ea"/>
                          <a:cs typeface="+mn-cs"/>
                        </a:rPr>
                        <a:t> and decrypt a message and protect it from unauthorized access or use.</a:t>
                      </a:r>
                      <a:endParaRPr lang="en-GB" sz="1400" b="0" dirty="0">
                        <a:solidFill>
                          <a:schemeClr val="tx1"/>
                        </a:solidFill>
                        <a:latin typeface="Calibri (Body)"/>
                        <a:cs typeface="Times New Roman" pitchFamily="18" charset="0"/>
                      </a:endParaRPr>
                    </a:p>
                  </a:txBody>
                  <a:tcPr marL="46800" marR="0" marT="0" marB="0" anchor="ctr"/>
                </a:tc>
                <a:extLst>
                  <a:ext uri="{0D108BD9-81ED-4DB2-BD59-A6C34878D82A}">
                    <a16:rowId xmlns="" xmlns:a16="http://schemas.microsoft.com/office/drawing/2014/main" val="10007"/>
                  </a:ext>
                </a:extLst>
              </a:tr>
            </a:tbl>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A23C762D-E7EE-476B-9BA8-EAF706EB48D2}" type="datetime1">
              <a:rPr lang="en-US" smtClean="0"/>
              <a:pPr/>
              <a:t>4/23/2024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Topic Mapping with CO</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US" smtClean="0"/>
              <a:t>Mushtaq Ahmad Rather            Cyber security ANC 0401                                     Unit 4</a:t>
            </a:r>
            <a:endParaRPr lang="en-US" dirty="0"/>
          </a:p>
        </p:txBody>
      </p:sp>
      <p:graphicFrame>
        <p:nvGraphicFramePr>
          <p:cNvPr id="12" name="Table 11"/>
          <p:cNvGraphicFramePr>
            <a:graphicFrameLocks noGrp="1"/>
          </p:cNvGraphicFramePr>
          <p:nvPr>
            <p:extLst>
              <p:ext uri="{D42A27DB-BD31-4B8C-83A1-F6EECF244321}">
                <p14:modId xmlns="" xmlns:p14="http://schemas.microsoft.com/office/powerpoint/2010/main" val="3503895193"/>
              </p:ext>
            </p:extLst>
          </p:nvPr>
        </p:nvGraphicFramePr>
        <p:xfrm>
          <a:off x="457200" y="1219200"/>
          <a:ext cx="8229600" cy="3741650"/>
        </p:xfrm>
        <a:graphic>
          <a:graphicData uri="http://schemas.openxmlformats.org/drawingml/2006/table">
            <a:tbl>
              <a:tblPr firstRow="1" bandRow="1">
                <a:tableStyleId>{5C22544A-7EE6-4342-B048-85BDC9FD1C3A}</a:tableStyleId>
              </a:tblPr>
              <a:tblGrid>
                <a:gridCol w="5003940">
                  <a:extLst>
                    <a:ext uri="{9D8B030D-6E8A-4147-A177-3AD203B41FA5}">
                      <a16:colId xmlns="" xmlns:a16="http://schemas.microsoft.com/office/drawing/2014/main" val="20000"/>
                    </a:ext>
                  </a:extLst>
                </a:gridCol>
                <a:gridCol w="3225660">
                  <a:extLst>
                    <a:ext uri="{9D8B030D-6E8A-4147-A177-3AD203B41FA5}">
                      <a16:colId xmlns="" xmlns:a16="http://schemas.microsoft.com/office/drawing/2014/main" val="20001"/>
                    </a:ext>
                  </a:extLst>
                </a:gridCol>
              </a:tblGrid>
              <a:tr h="467156">
                <a:tc>
                  <a:txBody>
                    <a:bodyPr/>
                    <a:lstStyle/>
                    <a:p>
                      <a:pPr algn="ctr"/>
                      <a:r>
                        <a:rPr lang="en-GB" sz="2200" dirty="0">
                          <a:latin typeface="Times New Roman" pitchFamily="18" charset="0"/>
                          <a:cs typeface="Times New Roman" pitchFamily="18" charset="0"/>
                        </a:rPr>
                        <a:t>Topic</a:t>
                      </a:r>
                    </a:p>
                  </a:txBody>
                  <a:tcPr marL="0" marR="0" marT="0" marB="0" anchor="ctr"/>
                </a:tc>
                <a:tc>
                  <a:txBody>
                    <a:bodyPr/>
                    <a:lstStyle/>
                    <a:p>
                      <a:pPr algn="ctr"/>
                      <a:r>
                        <a:rPr lang="en-GB" sz="2200" dirty="0">
                          <a:latin typeface="Times New Roman" pitchFamily="18" charset="0"/>
                          <a:cs typeface="Times New Roman" pitchFamily="18" charset="0"/>
                        </a:rPr>
                        <a:t>CO</a:t>
                      </a:r>
                    </a:p>
                  </a:txBody>
                  <a:tcPr marL="0" marR="0" marT="0" marB="0" anchor="ctr"/>
                </a:tc>
                <a:extLst>
                  <a:ext uri="{0D108BD9-81ED-4DB2-BD59-A6C34878D82A}">
                    <a16:rowId xmlns="" xmlns:a16="http://schemas.microsoft.com/office/drawing/2014/main" val="10000"/>
                  </a:ext>
                </a:extLst>
              </a:tr>
              <a:tr h="485066">
                <a:tc>
                  <a:txBody>
                    <a:bodyPr/>
                    <a:lstStyle/>
                    <a:p>
                      <a:pPr marL="0" indent="-457200" algn="ctr">
                        <a:spcBef>
                          <a:spcPts val="0"/>
                        </a:spcBef>
                      </a:pPr>
                      <a:r>
                        <a:rPr lang="en-IN" sz="1800" b="0" dirty="0">
                          <a:latin typeface="Calibri (Body)"/>
                        </a:rPr>
                        <a:t>RSA</a:t>
                      </a:r>
                      <a:r>
                        <a:rPr lang="en-IN" sz="1800" b="0" baseline="0" dirty="0">
                          <a:latin typeface="Calibri (Body)"/>
                        </a:rPr>
                        <a:t> IN PYTHON</a:t>
                      </a:r>
                      <a:endParaRPr lang="en-US" sz="1800" b="0" dirty="0">
                        <a:latin typeface="Calibri (Body)"/>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a:latin typeface="Calibri (Body)"/>
                          <a:cs typeface="Times New Roman" pitchFamily="18" charset="0"/>
                        </a:rPr>
                        <a:t>CO4</a:t>
                      </a:r>
                    </a:p>
                  </a:txBody>
                  <a:tcPr marL="46800" marR="0" marT="0" marB="0" anchor="ctr"/>
                </a:tc>
                <a:extLst>
                  <a:ext uri="{0D108BD9-81ED-4DB2-BD59-A6C34878D82A}">
                    <a16:rowId xmlns="" xmlns:a16="http://schemas.microsoft.com/office/drawing/2014/main" val="10001"/>
                  </a:ext>
                </a:extLst>
              </a:tr>
              <a:tr h="754721">
                <a:tc>
                  <a:txBody>
                    <a:bodyPr/>
                    <a:lstStyle/>
                    <a:p>
                      <a:pPr marL="0" indent="0" algn="ctr">
                        <a:buFont typeface="Arial" pitchFamily="34" charset="0"/>
                        <a:buNone/>
                      </a:pPr>
                      <a:r>
                        <a:rPr lang="en-IN" sz="1800" b="0" dirty="0">
                          <a:solidFill>
                            <a:schemeClr val="tx1"/>
                          </a:solidFill>
                          <a:latin typeface="Calibri (Body)"/>
                          <a:cs typeface="Times New Roman" pitchFamily="18" charset="0"/>
                        </a:rPr>
                        <a:t>DIGITAL</a:t>
                      </a:r>
                      <a:r>
                        <a:rPr lang="en-IN" sz="1800" b="0" baseline="0" dirty="0">
                          <a:solidFill>
                            <a:schemeClr val="tx1"/>
                          </a:solidFill>
                          <a:latin typeface="Calibri (Body)"/>
                          <a:cs typeface="Times New Roman" pitchFamily="18" charset="0"/>
                        </a:rPr>
                        <a:t> SIGNATURE</a:t>
                      </a:r>
                      <a:endParaRPr lang="en-US" sz="1800" b="0" dirty="0">
                        <a:solidFill>
                          <a:schemeClr val="tx1"/>
                        </a:solidFill>
                        <a:latin typeface="Calibri (Body)"/>
                        <a:cs typeface="Times New Roman" pitchFamily="18"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a:latin typeface="Calibri (Body)"/>
                          <a:cs typeface="Times New Roman" pitchFamily="18" charset="0"/>
                        </a:rPr>
                        <a:t>CO4</a:t>
                      </a:r>
                    </a:p>
                  </a:txBody>
                  <a:tcPr marL="46800" marR="0" marT="0" marB="0" anchor="ctr"/>
                </a:tc>
                <a:extLst>
                  <a:ext uri="{0D108BD9-81ED-4DB2-BD59-A6C34878D82A}">
                    <a16:rowId xmlns="" xmlns:a16="http://schemas.microsoft.com/office/drawing/2014/main" val="10003"/>
                  </a:ext>
                </a:extLst>
              </a:tr>
              <a:tr h="405668">
                <a:tc>
                  <a:txBody>
                    <a:bodyPr/>
                    <a:lstStyle/>
                    <a:p>
                      <a:pPr marL="0" indent="0" algn="ctr">
                        <a:buFont typeface="Arial" pitchFamily="34" charset="0"/>
                        <a:buNone/>
                      </a:pPr>
                      <a:r>
                        <a:rPr lang="en-IN" sz="1800" b="0" dirty="0">
                          <a:solidFill>
                            <a:schemeClr val="tx1"/>
                          </a:solidFill>
                          <a:latin typeface="Calibri (Body)"/>
                          <a:cs typeface="Times New Roman" pitchFamily="18" charset="0"/>
                        </a:rPr>
                        <a:t>HASH FUNCTIONS</a:t>
                      </a:r>
                      <a:endParaRPr lang="en-US" sz="1800" b="0" dirty="0">
                        <a:solidFill>
                          <a:schemeClr val="tx1"/>
                        </a:solidFill>
                        <a:latin typeface="Calibri (Body)"/>
                        <a:cs typeface="Times New Roman" pitchFamily="18"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a:latin typeface="Calibri (Body)"/>
                          <a:cs typeface="Times New Roman" pitchFamily="18" charset="0"/>
                        </a:rPr>
                        <a:t>CO4</a:t>
                      </a:r>
                      <a:endParaRPr lang="en-GB" sz="1800" dirty="0">
                        <a:latin typeface="Calibri (Body)"/>
                        <a:cs typeface="Times New Roman" pitchFamily="18" charset="0"/>
                      </a:endParaRPr>
                    </a:p>
                  </a:txBody>
                  <a:tcPr marL="46800" marR="0" marT="0" marB="0" anchor="ctr"/>
                </a:tc>
                <a:extLst>
                  <a:ext uri="{0D108BD9-81ED-4DB2-BD59-A6C34878D82A}">
                    <a16:rowId xmlns="" xmlns:a16="http://schemas.microsoft.com/office/drawing/2014/main" val="10004"/>
                  </a:ext>
                </a:extLst>
              </a:tr>
              <a:tr h="582619">
                <a:tc>
                  <a:txBody>
                    <a:bodyPr/>
                    <a:lstStyle/>
                    <a:p>
                      <a:pPr marL="0" indent="0" algn="ctr">
                        <a:buFont typeface="Arial" pitchFamily="34" charset="0"/>
                        <a:buNone/>
                      </a:pPr>
                      <a:r>
                        <a:rPr lang="en-IN" sz="1800" b="0" dirty="0">
                          <a:solidFill>
                            <a:schemeClr val="tx1"/>
                          </a:solidFill>
                          <a:latin typeface="Calibri (Body)"/>
                          <a:cs typeface="Times New Roman" pitchFamily="18" charset="0"/>
                        </a:rPr>
                        <a:t>PUBLIC</a:t>
                      </a:r>
                      <a:r>
                        <a:rPr lang="en-IN" sz="1800" b="0" baseline="0" dirty="0">
                          <a:solidFill>
                            <a:schemeClr val="tx1"/>
                          </a:solidFill>
                          <a:latin typeface="Calibri (Body)"/>
                          <a:cs typeface="Times New Roman" pitchFamily="18" charset="0"/>
                        </a:rPr>
                        <a:t> KEY DISTRIBUTION</a:t>
                      </a:r>
                      <a:endParaRPr lang="en-US" sz="1800" b="0" dirty="0">
                        <a:solidFill>
                          <a:schemeClr val="tx1"/>
                        </a:solidFill>
                        <a:latin typeface="Calibri (Body)"/>
                        <a:cs typeface="Times New Roman" pitchFamily="18"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a:latin typeface="Calibri (Body)"/>
                          <a:cs typeface="Times New Roman" pitchFamily="18" charset="0"/>
                        </a:rPr>
                        <a:t>CO4</a:t>
                      </a:r>
                      <a:endParaRPr lang="en-GB" sz="1800" dirty="0">
                        <a:latin typeface="Calibri (Body)"/>
                        <a:cs typeface="Times New Roman" pitchFamily="18" charset="0"/>
                      </a:endParaRPr>
                    </a:p>
                  </a:txBody>
                  <a:tcPr marL="46800" marR="0" marT="0" marB="0" anchor="ctr"/>
                </a:tc>
                <a:extLst>
                  <a:ext uri="{0D108BD9-81ED-4DB2-BD59-A6C34878D82A}">
                    <a16:rowId xmlns="" xmlns:a16="http://schemas.microsoft.com/office/drawing/2014/main" val="10005"/>
                  </a:ext>
                </a:extLst>
              </a:tr>
              <a:tr h="523210">
                <a:tc>
                  <a:txBody>
                    <a:bodyPr/>
                    <a:lstStyle/>
                    <a:p>
                      <a:pPr marL="0" indent="0" algn="ctr">
                        <a:buFont typeface="Arial" pitchFamily="34" charset="0"/>
                        <a:buNone/>
                      </a:pPr>
                      <a:r>
                        <a:rPr lang="en-IN" sz="1800" b="0" dirty="0">
                          <a:solidFill>
                            <a:schemeClr val="tx1"/>
                          </a:solidFill>
                          <a:latin typeface="Calibri (Body)"/>
                          <a:cs typeface="Times New Roman" pitchFamily="18" charset="0"/>
                        </a:rPr>
                        <a:t>DES</a:t>
                      </a:r>
                      <a:endParaRPr lang="en-US" sz="1800" b="0" dirty="0">
                        <a:solidFill>
                          <a:schemeClr val="tx1"/>
                        </a:solidFill>
                        <a:latin typeface="Calibri (Body)"/>
                        <a:cs typeface="Times New Roman" pitchFamily="18"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a:latin typeface="Calibri (Body)"/>
                          <a:cs typeface="Times New Roman" pitchFamily="18" charset="0"/>
                        </a:rPr>
                        <a:t>CO4</a:t>
                      </a:r>
                      <a:endParaRPr lang="en-GB" sz="1800" dirty="0">
                        <a:latin typeface="Calibri (Body)"/>
                        <a:cs typeface="Times New Roman" pitchFamily="18" charset="0"/>
                      </a:endParaRPr>
                    </a:p>
                  </a:txBody>
                  <a:tcPr marL="46800" marR="0" marT="0" marB="0" anchor="ctr"/>
                </a:tc>
                <a:extLst>
                  <a:ext uri="{0D108BD9-81ED-4DB2-BD59-A6C34878D82A}">
                    <a16:rowId xmlns="" xmlns:a16="http://schemas.microsoft.com/office/drawing/2014/main" val="10006"/>
                  </a:ext>
                </a:extLst>
              </a:tr>
              <a:tr h="523210">
                <a:tc>
                  <a:txBody>
                    <a:bodyPr/>
                    <a:lstStyle/>
                    <a:p>
                      <a:pPr marL="0" indent="0" algn="ctr">
                        <a:buFont typeface="Arial" pitchFamily="34" charset="0"/>
                        <a:buNone/>
                      </a:pPr>
                      <a:r>
                        <a:rPr lang="en-IN" sz="1800" b="0" dirty="0">
                          <a:solidFill>
                            <a:schemeClr val="tx1"/>
                          </a:solidFill>
                          <a:latin typeface="Calibri (Body)"/>
                          <a:cs typeface="Times New Roman" pitchFamily="18" charset="0"/>
                        </a:rPr>
                        <a:t>AES</a:t>
                      </a:r>
                      <a:endParaRPr lang="en-US" sz="1800" b="0" dirty="0">
                        <a:solidFill>
                          <a:schemeClr val="tx1"/>
                        </a:solidFill>
                        <a:latin typeface="Calibri (Body)"/>
                        <a:cs typeface="Times New Roman" pitchFamily="18"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a:latin typeface="Calibri (Body)"/>
                          <a:cs typeface="Times New Roman" pitchFamily="18" charset="0"/>
                        </a:rPr>
                        <a:t>CO4</a:t>
                      </a:r>
                    </a:p>
                  </a:txBody>
                  <a:tcPr marL="46800" marR="0" marT="0" marB="0" anchor="ctr"/>
                </a:tc>
                <a:extLst>
                  <a:ext uri="{0D108BD9-81ED-4DB2-BD59-A6C34878D82A}">
                    <a16:rowId xmlns="" xmlns:a16="http://schemas.microsoft.com/office/drawing/2014/main" val="10007"/>
                  </a:ext>
                </a:extLst>
              </a:tr>
            </a:tbl>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a:bodyPr>
          <a:lstStyle/>
          <a:p>
            <a:pPr marL="514350" indent="-514350" algn="just"/>
            <a:r>
              <a:rPr lang="en-US" sz="2400" dirty="0"/>
              <a:t>Modern life depends on online services, so having a better understanding of cyber security threats is vital.</a:t>
            </a:r>
          </a:p>
          <a:p>
            <a:pPr marL="514350" indent="-514350" algn="just"/>
            <a:r>
              <a:rPr lang="en-US" sz="2400" dirty="0"/>
              <a:t>The course will improve your online safety in the context of the wider world, introducing concepts like malware, </a:t>
            </a:r>
            <a:r>
              <a:rPr lang="en-US" sz="2400" dirty="0" err="1"/>
              <a:t>trojan</a:t>
            </a:r>
            <a:r>
              <a:rPr lang="en-US" sz="2400" dirty="0"/>
              <a:t> virus, network security, cryptography, identity theft, and risk management.</a:t>
            </a:r>
            <a:endParaRPr lang="en-IN" sz="2200" dirty="0">
              <a:latin typeface="Calibri (Body)"/>
              <a:hlinkClick r:id="rId2"/>
            </a:endParaRPr>
          </a:p>
          <a:p>
            <a:pPr marL="514350" indent="-514350" algn="just">
              <a:buNone/>
            </a:pPr>
            <a:endParaRPr lang="en-IN" sz="2200" dirty="0">
              <a:latin typeface="Calibri (Body)"/>
              <a:hlinkClick r:id="rId2"/>
            </a:endParaRPr>
          </a:p>
          <a:p>
            <a:pPr marL="514350" indent="-514350" algn="just">
              <a:buFont typeface="+mj-lt"/>
              <a:buAutoNum type="arabicPeriod"/>
            </a:pPr>
            <a:r>
              <a:rPr lang="en-IN" sz="2200" dirty="0">
                <a:latin typeface="Calibri (Body)"/>
                <a:hlinkClick r:id="rId2"/>
              </a:rPr>
              <a:t>https://www.javatpoint.com/cyber-security-introduction</a:t>
            </a:r>
            <a:endParaRPr lang="en-IN" sz="2200" dirty="0">
              <a:latin typeface="Calibri (Body)"/>
            </a:endParaRPr>
          </a:p>
          <a:p>
            <a:pPr marL="514350" indent="-514350" algn="just">
              <a:buFont typeface="+mj-lt"/>
              <a:buAutoNum type="arabicPeriod"/>
            </a:pPr>
            <a:r>
              <a:rPr lang="en-IN" sz="2200" dirty="0">
                <a:latin typeface="Calibri (Body)"/>
                <a:hlinkClick r:id="rId3"/>
              </a:rPr>
              <a:t>https://www.edureka.co/blog/what-is-cybersecurity/</a:t>
            </a:r>
            <a:endParaRPr lang="en-IN" sz="2200" dirty="0">
              <a:latin typeface="Calibri (Body)"/>
            </a:endParaRPr>
          </a:p>
          <a:p>
            <a:pPr marL="514350" indent="-514350" algn="just">
              <a:buFont typeface="+mj-lt"/>
              <a:buAutoNum type="arabicPeriod"/>
            </a:pPr>
            <a:r>
              <a:rPr lang="en-IN" sz="2200" dirty="0">
                <a:latin typeface="Calibri (Body)"/>
                <a:hlinkClick r:id="rId4"/>
              </a:rPr>
              <a:t>http://natoassociation.ca/a-short-introduction-to-cyber-security/</a:t>
            </a:r>
            <a:endParaRPr lang="en-IN" sz="2200" dirty="0">
              <a:latin typeface="Calibri (Body)"/>
            </a:endParaRP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7772A6B8-A674-4BE3-8653-0F89637DF459}"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Introduction</a:t>
            </a:r>
            <a:r>
              <a:rPr kumimoji="0" lang="en-US" sz="3000" b="0" i="0" u="none" strike="noStrike" kern="1200" cap="none" spc="0" normalizeH="0" noProof="0" dirty="0">
                <a:ln>
                  <a:noFill/>
                </a:ln>
                <a:solidFill>
                  <a:schemeClr val="dk1"/>
                </a:solidFill>
                <a:effectLst/>
                <a:uLnTx/>
                <a:uFillTx/>
                <a:latin typeface="Calibri (Body)"/>
              </a:rPr>
              <a:t> </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smtClean="0"/>
              <a:t>Mushtaq Ahmad Rather            Cyber security ANC 0401                                     Unit 4</a:t>
            </a:r>
            <a:endParaRPr lang="en-US" dirty="0"/>
          </a:p>
        </p:txBody>
      </p:sp>
      <p:pic>
        <p:nvPicPr>
          <p:cNvPr id="9" name="Picture 4"/>
          <p:cNvPicPr>
            <a:picLocks noChangeAspect="1" noChangeArrowheads="1"/>
          </p:cNvPicPr>
          <p:nvPr/>
        </p:nvPicPr>
        <p:blipFill>
          <a:blip r:embed="rId5"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a:bodyPr>
          <a:lstStyle/>
          <a:p>
            <a:pPr algn="just"/>
            <a:r>
              <a:rPr lang="en-US" sz="2200" b="1" dirty="0"/>
              <a:t>Cryptography : </a:t>
            </a:r>
          </a:p>
          <a:p>
            <a:pPr marL="0" indent="0" algn="just">
              <a:buNone/>
            </a:pPr>
            <a:r>
              <a:rPr lang="en-US" sz="2200" dirty="0"/>
              <a:t>It is the art of secret writing.</a:t>
            </a:r>
          </a:p>
          <a:p>
            <a:pPr algn="just"/>
            <a:r>
              <a:rPr lang="en-US" sz="2200" b="1" dirty="0"/>
              <a:t>Network : </a:t>
            </a:r>
          </a:p>
          <a:p>
            <a:pPr marL="0" indent="0" algn="just">
              <a:buNone/>
            </a:pPr>
            <a:r>
              <a:rPr lang="en-US" sz="2200" dirty="0"/>
              <a:t>Network is collection of computers linked/connected together via connecting network devices like modem, routers, bridge, repeater etc.</a:t>
            </a:r>
          </a:p>
          <a:p>
            <a:pPr algn="just"/>
            <a:r>
              <a:rPr lang="en-US" sz="2200" b="1" dirty="0"/>
              <a:t>Network Security :</a:t>
            </a:r>
          </a:p>
          <a:p>
            <a:pPr marL="0" indent="0" algn="just">
              <a:buNone/>
            </a:pPr>
            <a:r>
              <a:rPr lang="en-US" sz="2200" dirty="0"/>
              <a:t>Nowadays, everything is performed on Internet, so it is necessary to provide security for the data which is transferred between computer systems.</a:t>
            </a:r>
          </a:p>
          <a:p>
            <a:pPr marL="0" indent="0" algn="ctr">
              <a:buNone/>
            </a:pPr>
            <a:r>
              <a:rPr lang="en-US" sz="2200" dirty="0"/>
              <a:t>     </a:t>
            </a:r>
            <a:r>
              <a:rPr lang="en-US" sz="2200" dirty="0">
                <a:solidFill>
                  <a:srgbClr val="FF0000"/>
                </a:solidFill>
              </a:rPr>
              <a:t>“Providing security for the data over the network.”</a:t>
            </a: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91F020CD-5FF7-400A-B556-6EECF37B47CD}"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Introduction</a:t>
            </a:r>
            <a:r>
              <a:rPr kumimoji="0" lang="en-US" sz="3000" b="0" i="0" u="none" strike="noStrike" kern="1200" cap="none" spc="0" normalizeH="0" noProof="0" dirty="0">
                <a:ln>
                  <a:noFill/>
                </a:ln>
                <a:solidFill>
                  <a:schemeClr val="dk1"/>
                </a:solidFill>
                <a:effectLst/>
                <a:uLnTx/>
                <a:uFillTx/>
                <a:latin typeface="Calibri (Body)"/>
              </a:rPr>
              <a:t> </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smtClean="0"/>
              <a:t>Mushtaq Ahmad Rather            Cyber security ANC 0401                                     Unit 4</a:t>
            </a:r>
            <a:endParaRPr lang="en-US" dirty="0"/>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 xmlns:p14="http://schemas.microsoft.com/office/powerpoint/2010/main" val="15443123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E75834-9B9C-4B70-830A-A1C6FC8666A6}"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Introduction</a:t>
            </a:r>
            <a:r>
              <a:rPr kumimoji="0" lang="en-US" sz="3000" b="0" i="0" u="none" strike="noStrike" kern="1200" cap="none" spc="0" normalizeH="0" noProof="0" dirty="0">
                <a:ln>
                  <a:noFill/>
                </a:ln>
                <a:solidFill>
                  <a:schemeClr val="dk1"/>
                </a:solidFill>
                <a:effectLst/>
                <a:uLnTx/>
                <a:uFillTx/>
                <a:latin typeface="Calibri (Body)"/>
              </a:rPr>
              <a:t> </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smtClean="0"/>
              <a:t>Mushtaq Ahmad Rather            Cyber security ANC 0401                                     Unit 4</a:t>
            </a:r>
            <a:endParaRPr lang="en-US" dirty="0"/>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
        <p:nvSpPr>
          <p:cNvPr id="8" name="Content Placeholder 2">
            <a:extLst>
              <a:ext uri="{FF2B5EF4-FFF2-40B4-BE49-F238E27FC236}">
                <a16:creationId xmlns="" xmlns:a16="http://schemas.microsoft.com/office/drawing/2014/main" id="{9454A842-0DC6-4A3D-B5B7-25F519FE0620}"/>
              </a:ext>
            </a:extLst>
          </p:cNvPr>
          <p:cNvSpPr>
            <a:spLocks noGrp="1"/>
          </p:cNvSpPr>
          <p:nvPr>
            <p:ph idx="1"/>
          </p:nvPr>
        </p:nvSpPr>
        <p:spPr>
          <a:xfrm>
            <a:off x="533400" y="1143000"/>
            <a:ext cx="8001000" cy="4876800"/>
          </a:xfrm>
        </p:spPr>
        <p:txBody>
          <a:bodyPr/>
          <a:lstStyle/>
          <a:p>
            <a:pPr marL="0" indent="0" algn="just">
              <a:buNone/>
            </a:pPr>
            <a:r>
              <a:rPr lang="en-US" sz="2000" b="1" dirty="0"/>
              <a:t>Plain Text :</a:t>
            </a:r>
          </a:p>
          <a:p>
            <a:pPr marL="0" indent="0" algn="just">
              <a:buNone/>
            </a:pPr>
            <a:r>
              <a:rPr lang="en-US" sz="2000" dirty="0"/>
              <a:t> Normal text that can be read by user and is in readable format.</a:t>
            </a:r>
          </a:p>
          <a:p>
            <a:pPr marL="0" indent="0" algn="just">
              <a:buNone/>
            </a:pPr>
            <a:r>
              <a:rPr lang="en-US" sz="2000" b="1" dirty="0"/>
              <a:t>Cipher Text :</a:t>
            </a:r>
          </a:p>
          <a:p>
            <a:pPr marL="0" indent="0" algn="just">
              <a:buNone/>
            </a:pPr>
            <a:r>
              <a:rPr lang="en-US" sz="2000" dirty="0"/>
              <a:t> It is in unreadable format and user have to convert cipher text to plain text.</a:t>
            </a:r>
          </a:p>
          <a:p>
            <a:pPr marL="0" indent="0" algn="ctr">
              <a:buNone/>
            </a:pPr>
            <a:endParaRPr lang="en-US" dirty="0"/>
          </a:p>
        </p:txBody>
      </p:sp>
      <p:pic>
        <p:nvPicPr>
          <p:cNvPr id="11" name="Picture 10">
            <a:extLst>
              <a:ext uri="{FF2B5EF4-FFF2-40B4-BE49-F238E27FC236}">
                <a16:creationId xmlns="" xmlns:a16="http://schemas.microsoft.com/office/drawing/2014/main" id="{3D2AFA1F-8469-4FD7-8BDB-07545C0971BA}"/>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124200" y="3048000"/>
            <a:ext cx="3139008" cy="2096247"/>
          </a:xfrm>
          <a:prstGeom prst="rect">
            <a:avLst/>
          </a:prstGeom>
        </p:spPr>
      </p:pic>
    </p:spTree>
    <p:extLst>
      <p:ext uri="{BB962C8B-B14F-4D97-AF65-F5344CB8AC3E}">
        <p14:creationId xmlns="" xmlns:p14="http://schemas.microsoft.com/office/powerpoint/2010/main" val="375238736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a:bodyPr>
          <a:lstStyle/>
          <a:p>
            <a:pPr marL="0" indent="0">
              <a:buNone/>
            </a:pPr>
            <a:r>
              <a:rPr lang="en-US" sz="2400" dirty="0"/>
              <a:t>2 Ways of Encryption</a:t>
            </a:r>
          </a:p>
          <a:p>
            <a:r>
              <a:rPr lang="en-US" sz="2400" b="1" dirty="0"/>
              <a:t>Stream ciphers : </a:t>
            </a:r>
          </a:p>
          <a:p>
            <a:pPr marL="0" indent="0">
              <a:buNone/>
            </a:pPr>
            <a:r>
              <a:rPr lang="en-US" sz="2400" dirty="0"/>
              <a:t>In stream ciphers the encryption is done bit by bit.</a:t>
            </a:r>
          </a:p>
          <a:p>
            <a:pPr algn="just"/>
            <a:r>
              <a:rPr lang="en-US" sz="2400" b="1" dirty="0"/>
              <a:t>Block ciphers : </a:t>
            </a:r>
          </a:p>
          <a:p>
            <a:pPr marL="0" indent="0" algn="just">
              <a:buNone/>
            </a:pPr>
            <a:r>
              <a:rPr lang="en-US" sz="2400" dirty="0"/>
              <a:t>In block ciphers the encryption is done block by block, where a block is group of bits.</a:t>
            </a: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E6A2CC59-DD0D-4F37-803A-9F76C2D2C42D}"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Introduction</a:t>
            </a:r>
            <a:r>
              <a:rPr kumimoji="0" lang="en-US" sz="3000" b="0" i="0" u="none" strike="noStrike" kern="1200" cap="none" spc="0" normalizeH="0" noProof="0" dirty="0">
                <a:ln>
                  <a:noFill/>
                </a:ln>
                <a:solidFill>
                  <a:schemeClr val="dk1"/>
                </a:solidFill>
                <a:effectLst/>
                <a:uLnTx/>
                <a:uFillTx/>
                <a:latin typeface="Calibri (Body)"/>
              </a:rPr>
              <a:t> </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smtClean="0"/>
              <a:t>Mushtaq Ahmad Rather            Cyber security ANC 0401                                     Unit 4</a:t>
            </a:r>
            <a:endParaRPr lang="en-US" dirty="0"/>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 xmlns:p14="http://schemas.microsoft.com/office/powerpoint/2010/main" val="15672209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a:bodyPr>
          <a:lstStyle/>
          <a:p>
            <a:pPr marL="0" indent="0">
              <a:buNone/>
            </a:pPr>
            <a:r>
              <a:rPr lang="en-US" sz="2400" dirty="0"/>
              <a:t>There are 2 mechanisms for encryption.</a:t>
            </a:r>
          </a:p>
          <a:p>
            <a:pPr marL="0" indent="0">
              <a:buNone/>
            </a:pPr>
            <a:r>
              <a:rPr lang="en-US" sz="2400" dirty="0"/>
              <a:t>1. Asymmetric key encryption or public key encryption.</a:t>
            </a:r>
          </a:p>
          <a:p>
            <a:pPr marL="0" indent="0">
              <a:buNone/>
            </a:pPr>
            <a:r>
              <a:rPr lang="en-US" sz="2400" dirty="0"/>
              <a:t>A pair of public key and private key is used for encryption and decryption.</a:t>
            </a: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D044BE40-4CA4-4D57-8E82-2E3DACA7A8AD}"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Introduction</a:t>
            </a:r>
            <a:r>
              <a:rPr kumimoji="0" lang="en-US" sz="3000" b="0" i="0" u="none" strike="noStrike" kern="1200" cap="none" spc="0" normalizeH="0" noProof="0" dirty="0">
                <a:ln>
                  <a:noFill/>
                </a:ln>
                <a:solidFill>
                  <a:schemeClr val="dk1"/>
                </a:solidFill>
                <a:effectLst/>
                <a:uLnTx/>
                <a:uFillTx/>
                <a:latin typeface="Calibri (Body)"/>
              </a:rPr>
              <a:t> </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smtClean="0"/>
              <a:t>Mushtaq Ahmad Rather            Cyber security ANC 0401                                     Unit 4</a:t>
            </a:r>
            <a:endParaRPr lang="en-US" dirty="0"/>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pic>
        <p:nvPicPr>
          <p:cNvPr id="8" name="Picture 7">
            <a:extLst>
              <a:ext uri="{FF2B5EF4-FFF2-40B4-BE49-F238E27FC236}">
                <a16:creationId xmlns="" xmlns:a16="http://schemas.microsoft.com/office/drawing/2014/main" id="{87A0DB1C-FAFF-4E8F-98C1-80A69DCC6661}"/>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209800" y="2465404"/>
            <a:ext cx="5040560" cy="3240360"/>
          </a:xfrm>
          <a:prstGeom prst="rect">
            <a:avLst/>
          </a:prstGeom>
        </p:spPr>
      </p:pic>
    </p:spTree>
    <p:extLst>
      <p:ext uri="{BB962C8B-B14F-4D97-AF65-F5344CB8AC3E}">
        <p14:creationId xmlns="" xmlns:p14="http://schemas.microsoft.com/office/powerpoint/2010/main" val="28931876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a:bodyPr>
          <a:lstStyle/>
          <a:p>
            <a:pPr marL="0" indent="0">
              <a:buNone/>
            </a:pPr>
            <a:r>
              <a:rPr lang="en-US" sz="2400" dirty="0"/>
              <a:t>2. Symmetric key encryption or secret key encryption or single key encryption.  </a:t>
            </a:r>
          </a:p>
          <a:p>
            <a:pPr marL="0" indent="0">
              <a:buNone/>
            </a:pPr>
            <a:r>
              <a:rPr lang="en-US" sz="2400" dirty="0"/>
              <a:t>Same key is used for encryption and decryption.</a:t>
            </a: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75726472-936E-4852-8151-5204A8E543E5}"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Introduction</a:t>
            </a:r>
            <a:r>
              <a:rPr kumimoji="0" lang="en-US" sz="3000" b="0" i="0" u="none" strike="noStrike" kern="1200" cap="none" spc="0" normalizeH="0" noProof="0" dirty="0">
                <a:ln>
                  <a:noFill/>
                </a:ln>
                <a:solidFill>
                  <a:schemeClr val="dk1"/>
                </a:solidFill>
                <a:effectLst/>
                <a:uLnTx/>
                <a:uFillTx/>
                <a:latin typeface="Calibri (Body)"/>
              </a:rPr>
              <a:t> </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smtClean="0"/>
              <a:t>Mushtaq Ahmad Rather            Cyber security ANC 0401                                     Unit 4</a:t>
            </a:r>
            <a:endParaRPr lang="en-US" dirty="0"/>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pic>
        <p:nvPicPr>
          <p:cNvPr id="8" name="Picture 7">
            <a:extLst>
              <a:ext uri="{FF2B5EF4-FFF2-40B4-BE49-F238E27FC236}">
                <a16:creationId xmlns="" xmlns:a16="http://schemas.microsoft.com/office/drawing/2014/main" id="{A67C531A-5E4B-4768-A3F0-1C708A6E80AE}"/>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438400" y="2909704"/>
            <a:ext cx="4608512" cy="2828387"/>
          </a:xfrm>
          <a:prstGeom prst="rect">
            <a:avLst/>
          </a:prstGeom>
        </p:spPr>
      </p:pic>
    </p:spTree>
    <p:extLst>
      <p:ext uri="{BB962C8B-B14F-4D97-AF65-F5344CB8AC3E}">
        <p14:creationId xmlns="" xmlns:p14="http://schemas.microsoft.com/office/powerpoint/2010/main" val="31887530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a:bodyPr>
          <a:lstStyle/>
          <a:p>
            <a:pPr algn="just"/>
            <a:r>
              <a:rPr lang="en-US" sz="2400" dirty="0"/>
              <a:t>1. Two large prime numbers are considered. Let them be </a:t>
            </a:r>
            <a:r>
              <a:rPr lang="en-US" sz="2400" dirty="0" err="1"/>
              <a:t>p,q</a:t>
            </a:r>
            <a:r>
              <a:rPr lang="en-US" sz="2400" dirty="0"/>
              <a:t>.</a:t>
            </a:r>
          </a:p>
          <a:p>
            <a:pPr algn="just"/>
            <a:r>
              <a:rPr lang="en-US" sz="2400" dirty="0"/>
              <a:t>2. Calculate n = p q and (φ) phi = (p-1) (q-1).</a:t>
            </a:r>
          </a:p>
          <a:p>
            <a:pPr algn="just"/>
            <a:r>
              <a:rPr lang="en-US" sz="2400" dirty="0"/>
              <a:t>3. Select e, public key, such that 1 &lt; e &lt; phi and </a:t>
            </a:r>
            <a:r>
              <a:rPr lang="en-US" sz="2400" dirty="0" err="1"/>
              <a:t>gcd</a:t>
            </a:r>
            <a:r>
              <a:rPr lang="en-US" sz="2400" dirty="0"/>
              <a:t> (e, phi) = 1,i.e e is not a factor of (p-1) and(q-1).</a:t>
            </a:r>
          </a:p>
          <a:p>
            <a:pPr algn="just"/>
            <a:r>
              <a:rPr lang="en-US" sz="2400" dirty="0"/>
              <a:t>4. Calculate d, the private key, such that de =1 mod phi.</a:t>
            </a:r>
          </a:p>
          <a:p>
            <a:pPr algn="just"/>
            <a:r>
              <a:rPr lang="en-US" sz="2400" dirty="0"/>
              <a:t>One key is (n, e) and the other key is (n, d). The values of p, q, and phi should also be kept secret.</a:t>
            </a:r>
          </a:p>
          <a:p>
            <a:pPr lvl="0" algn="just"/>
            <a:r>
              <a:rPr lang="en-US" sz="2400" dirty="0"/>
              <a:t>n is considered to be the modulus.</a:t>
            </a:r>
          </a:p>
          <a:p>
            <a:pPr lvl="0" algn="just"/>
            <a:r>
              <a:rPr lang="en-US" sz="2400" dirty="0"/>
              <a:t>e is considered to be the public key.</a:t>
            </a:r>
          </a:p>
          <a:p>
            <a:pPr lvl="0" algn="just"/>
            <a:r>
              <a:rPr lang="en-US" sz="2400" dirty="0"/>
              <a:t>d is considered to be the secret key.</a:t>
            </a: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4CD781B4-5143-4590-A057-D9103BF5E31D}"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latin typeface="Calibri (Body)"/>
              </a:rPr>
              <a:t>RSA Algorithm</a:t>
            </a:r>
            <a:r>
              <a:rPr kumimoji="0" lang="en-US" sz="3000" b="0" i="0" u="none" strike="noStrike" kern="1200" cap="none" spc="0" normalizeH="0" noProof="0" dirty="0">
                <a:ln>
                  <a:noFill/>
                </a:ln>
                <a:solidFill>
                  <a:schemeClr val="dk1"/>
                </a:solidFill>
                <a:effectLst/>
                <a:uLnTx/>
                <a:uFillTx/>
                <a:latin typeface="Calibri (Body)"/>
              </a:rPr>
              <a:t> </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smtClean="0"/>
              <a:t>Mushtaq Ahmad Rather            Cyber security ANC 0401                                     Unit 4</a:t>
            </a:r>
            <a:endParaRPr lang="en-US" dirty="0"/>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 xmlns:p14="http://schemas.microsoft.com/office/powerpoint/2010/main" val="27294486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990600"/>
            <a:ext cx="8280920" cy="5234386"/>
          </a:xfrm>
        </p:spPr>
        <p:txBody>
          <a:bodyPr>
            <a:noAutofit/>
          </a:bodyPr>
          <a:lstStyle/>
          <a:p>
            <a:pPr marL="0" indent="0">
              <a:spcBef>
                <a:spcPts val="0"/>
              </a:spcBef>
              <a:buNone/>
            </a:pPr>
            <a:endParaRPr lang="en-US" sz="1800" dirty="0">
              <a:latin typeface="Calibri (Body)"/>
            </a:endParaRPr>
          </a:p>
          <a:p>
            <a:pPr marL="457200" lvl="0" indent="-457200">
              <a:spcBef>
                <a:spcPts val="0"/>
              </a:spcBef>
              <a:buNone/>
            </a:pPr>
            <a:endParaRPr lang="en-US" sz="1800" dirty="0">
              <a:latin typeface="Times New Roman" pitchFamily="18" charset="0"/>
              <a:cs typeface="Times New Roman" pitchFamily="18" charset="0"/>
            </a:endParaRPr>
          </a:p>
          <a:p>
            <a:pPr marL="457200" indent="-457200">
              <a:spcBef>
                <a:spcPts val="0"/>
              </a:spcBef>
              <a:buFont typeface="+mj-lt"/>
              <a:buAutoNum type="arabicPeriod"/>
            </a:pPr>
            <a:endParaRPr lang="en-GB" sz="1800" dirty="0">
              <a:latin typeface="Times New Roman" pitchFamily="18" charset="0"/>
              <a:cs typeface="Times New Roman" pitchFamily="18" charset="0"/>
            </a:endParaRPr>
          </a:p>
          <a:p>
            <a:pPr lvl="0">
              <a:lnSpc>
                <a:spcPct val="150000"/>
              </a:lnSpc>
              <a:spcBef>
                <a:spcPts val="0"/>
              </a:spcBef>
            </a:pPr>
            <a:endParaRPr lang="en-US" sz="1800" dirty="0">
              <a:solidFill>
                <a:schemeClr val="dk1"/>
              </a:solidFill>
              <a:latin typeface="Calibri (Body)"/>
            </a:endParaRPr>
          </a:p>
          <a:p>
            <a:pPr>
              <a:lnSpc>
                <a:spcPct val="150000"/>
              </a:lnSpc>
              <a:spcBef>
                <a:spcPts val="0"/>
              </a:spcBef>
            </a:pPr>
            <a:endParaRPr lang="en-US" sz="1800" dirty="0">
              <a:latin typeface="Calibri (Body)"/>
            </a:endParaRPr>
          </a:p>
          <a:p>
            <a:pPr>
              <a:lnSpc>
                <a:spcPct val="150000"/>
              </a:lnSpc>
              <a:spcBef>
                <a:spcPts val="0"/>
              </a:spcBef>
            </a:pPr>
            <a:endParaRPr lang="en-US" sz="1800" dirty="0">
              <a:latin typeface="Calibri (Body)"/>
            </a:endParaRPr>
          </a:p>
        </p:txBody>
      </p:sp>
      <p:sp>
        <p:nvSpPr>
          <p:cNvPr id="6" name="Date Placeholder 5"/>
          <p:cNvSpPr>
            <a:spLocks noGrp="1"/>
          </p:cNvSpPr>
          <p:nvPr>
            <p:ph type="dt" sz="half" idx="10"/>
          </p:nvPr>
        </p:nvSpPr>
        <p:spPr/>
        <p:txBody>
          <a:bodyPr/>
          <a:lstStyle/>
          <a:p>
            <a:fld id="{9CA22267-2080-432A-A897-2CA2FE46C1D6}" type="datetime1">
              <a:rPr lang="en-US" smtClean="0"/>
              <a:pPr/>
              <a:t>4/23/2024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8" name="Title 1"/>
          <p:cNvSpPr txBox="1">
            <a:spLocks/>
          </p:cNvSpPr>
          <p:nvPr/>
        </p:nvSpPr>
        <p:spPr>
          <a:xfrm>
            <a:off x="1371600" y="1"/>
            <a:ext cx="7772400" cy="9143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Evaluation</a:t>
            </a:r>
            <a:r>
              <a:rPr kumimoji="0" lang="en-US" sz="3000" b="0" i="0" u="none" strike="noStrike" kern="1200" cap="none" spc="0" normalizeH="0" noProof="0" dirty="0">
                <a:ln>
                  <a:noFill/>
                </a:ln>
                <a:solidFill>
                  <a:schemeClr val="dk1"/>
                </a:solidFill>
                <a:effectLst/>
                <a:uLnTx/>
                <a:uFillTx/>
                <a:latin typeface="+mn-lt"/>
                <a:ea typeface="+mn-ea"/>
                <a:cs typeface="+mn-cs"/>
              </a:rPr>
              <a:t> Scheme                                              Semester IV</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smtClean="0"/>
              <a:t>Mushtaq Ahmad Rather            Cyber security ANC 0401                                     Unit 4</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pic>
        <p:nvPicPr>
          <p:cNvPr id="9" name="Picture 5"/>
          <p:cNvPicPr>
            <a:picLocks noChangeAspect="1" noChangeArrowheads="1"/>
          </p:cNvPicPr>
          <p:nvPr/>
        </p:nvPicPr>
        <p:blipFill>
          <a:blip r:embed="rId4" cstate="print"/>
          <a:srcRect/>
          <a:stretch>
            <a:fillRect/>
          </a:stretch>
        </p:blipFill>
        <p:spPr bwMode="auto">
          <a:xfrm>
            <a:off x="1143000" y="1295400"/>
            <a:ext cx="7162799" cy="4876800"/>
          </a:xfrm>
          <a:prstGeom prst="rect">
            <a:avLst/>
          </a:prstGeom>
          <a:noFill/>
          <a:ln w="9525">
            <a:noFill/>
            <a:miter lim="800000"/>
            <a:headEnd/>
            <a:tailEnd/>
          </a:ln>
          <a:effectLst/>
        </p:spPr>
      </p:pic>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fontScale="92500"/>
          </a:bodyPr>
          <a:lstStyle/>
          <a:p>
            <a:pPr marL="0" indent="0">
              <a:buNone/>
            </a:pPr>
            <a:r>
              <a:rPr lang="en-US" sz="2400" b="1" dirty="0"/>
              <a:t>Encryption</a:t>
            </a:r>
          </a:p>
          <a:p>
            <a:pPr marL="0" indent="0">
              <a:buNone/>
            </a:pPr>
            <a:r>
              <a:rPr lang="en-US" sz="2400" dirty="0"/>
              <a:t>Sender A does the following: </a:t>
            </a:r>
          </a:p>
          <a:p>
            <a:pPr marL="0" indent="0">
              <a:buNone/>
            </a:pPr>
            <a:r>
              <a:rPr lang="en-US" sz="2400" dirty="0"/>
              <a:t>1. Get the recipient B's public key (n, e).</a:t>
            </a:r>
          </a:p>
          <a:p>
            <a:pPr marL="0" indent="0">
              <a:buNone/>
            </a:pPr>
            <a:r>
              <a:rPr lang="en-US" sz="2400" dirty="0"/>
              <a:t>2. Identify the plaintext message as a positive integer m.</a:t>
            </a:r>
          </a:p>
          <a:p>
            <a:pPr marL="0" indent="0">
              <a:buNone/>
            </a:pPr>
            <a:r>
              <a:rPr lang="en-US" sz="2400" dirty="0"/>
              <a:t>3. Calculate the cipher text c = </a:t>
            </a:r>
            <a:r>
              <a:rPr lang="en-US" sz="2400" dirty="0" err="1"/>
              <a:t>m^e</a:t>
            </a:r>
            <a:r>
              <a:rPr lang="en-US" sz="2400" dirty="0"/>
              <a:t> mod n.</a:t>
            </a:r>
          </a:p>
          <a:p>
            <a:pPr marL="0" indent="0">
              <a:buNone/>
            </a:pPr>
            <a:r>
              <a:rPr lang="en-US" sz="2400" dirty="0"/>
              <a:t>4. Transmits the cipher text c to receiver B.</a:t>
            </a:r>
          </a:p>
          <a:p>
            <a:pPr marL="0" indent="0">
              <a:buNone/>
            </a:pPr>
            <a:r>
              <a:rPr lang="en-US" sz="2400" b="1" dirty="0"/>
              <a:t>Decryption</a:t>
            </a:r>
          </a:p>
          <a:p>
            <a:pPr marL="0" indent="0">
              <a:buNone/>
            </a:pPr>
            <a:r>
              <a:rPr lang="en-US" sz="2400" dirty="0"/>
              <a:t>Recipient B is supposed to perform the following functions:</a:t>
            </a:r>
          </a:p>
          <a:p>
            <a:pPr marL="0" indent="0">
              <a:buNone/>
            </a:pPr>
            <a:r>
              <a:rPr lang="en-US" sz="2400" dirty="0"/>
              <a:t>1. Make a consideration to adapt his or her own private key (n, d) and depict a complete computation in plain text m = </a:t>
            </a:r>
            <a:r>
              <a:rPr lang="en-US" sz="2400" dirty="0" err="1"/>
              <a:t>c^d</a:t>
            </a:r>
            <a:r>
              <a:rPr lang="en-US" sz="2400" dirty="0"/>
              <a:t> mod n.</a:t>
            </a:r>
          </a:p>
          <a:p>
            <a:pPr marL="0" indent="0">
              <a:buNone/>
            </a:pPr>
            <a:r>
              <a:rPr lang="en-US" sz="2400" dirty="0"/>
              <a:t>2. Perform a conversion of the integer so that it can be in plain text form</a:t>
            </a: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3EAC8041-9EE3-42FC-82D7-F270473BDA50}"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Introduction</a:t>
            </a:r>
            <a:r>
              <a:rPr kumimoji="0" lang="en-US" sz="3000" b="0" i="0" u="none" strike="noStrike" kern="1200" cap="none" spc="0" normalizeH="0" noProof="0" dirty="0">
                <a:ln>
                  <a:noFill/>
                </a:ln>
                <a:solidFill>
                  <a:schemeClr val="dk1"/>
                </a:solidFill>
                <a:effectLst/>
                <a:uLnTx/>
                <a:uFillTx/>
                <a:latin typeface="Calibri (Body)"/>
              </a:rPr>
              <a:t> </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smtClean="0"/>
              <a:t>Mushtaq Ahmad Rather            Cyber security ANC 0401                                     Unit 4</a:t>
            </a:r>
            <a:endParaRPr lang="en-US" dirty="0"/>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 xmlns:p14="http://schemas.microsoft.com/office/powerpoint/2010/main" val="11795451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Text&#10;&#10;Description automatically generated">
            <a:extLst>
              <a:ext uri="{FF2B5EF4-FFF2-40B4-BE49-F238E27FC236}">
                <a16:creationId xmlns="" xmlns:a16="http://schemas.microsoft.com/office/drawing/2014/main" id="{176E3121-3C71-40CF-BA62-4A337384786B}"/>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965200" y="721065"/>
            <a:ext cx="7416800" cy="4414650"/>
          </a:xfrm>
        </p:spPr>
      </p:pic>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2"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3" name="Footer Placeholder 4"/>
          <p:cNvSpPr txBox="1">
            <a:spLocks/>
          </p:cNvSpPr>
          <p:nvPr/>
        </p:nvSpPr>
        <p:spPr>
          <a:xfrm>
            <a:off x="1447800" y="6172200"/>
            <a:ext cx="6705600" cy="609600"/>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b="1" dirty="0">
                <a:latin typeface="+mj-lt"/>
              </a:rPr>
              <a:t>RSA Public key crypto in python </a:t>
            </a:r>
            <a:endParaRPr lang="en-US" sz="3200" b="1" dirty="0">
              <a:latin typeface="+mj-lt"/>
            </a:endParaRPr>
          </a:p>
        </p:txBody>
      </p:sp>
      <p:sp>
        <p:nvSpPr>
          <p:cNvPr id="15" name="Rectangle 14"/>
          <p:cNvSpPr/>
          <p:nvPr/>
        </p:nvSpPr>
        <p:spPr>
          <a:xfrm>
            <a:off x="762000" y="5029200"/>
            <a:ext cx="7620000" cy="4572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en-US" sz="2400" dirty="0">
              <a:solidFill>
                <a:srgbClr val="7030A0"/>
              </a:solidFill>
            </a:endParaRPr>
          </a:p>
        </p:txBody>
      </p:sp>
      <p:sp>
        <p:nvSpPr>
          <p:cNvPr id="2" name="Date Placeholder 1">
            <a:extLst>
              <a:ext uri="{FF2B5EF4-FFF2-40B4-BE49-F238E27FC236}">
                <a16:creationId xmlns="" xmlns:a16="http://schemas.microsoft.com/office/drawing/2014/main" id="{FCA2150F-3E8C-4493-979F-6CABD80EC83B}"/>
              </a:ext>
            </a:extLst>
          </p:cNvPr>
          <p:cNvSpPr>
            <a:spLocks noGrp="1"/>
          </p:cNvSpPr>
          <p:nvPr>
            <p:ph type="dt" sz="half" idx="10"/>
          </p:nvPr>
        </p:nvSpPr>
        <p:spPr/>
        <p:txBody>
          <a:bodyPr/>
          <a:lstStyle/>
          <a:p>
            <a:fld id="{402E8EDB-88AA-40B0-A41F-244B3222BE94}" type="datetime1">
              <a:rPr lang="en-US" smtClean="0"/>
              <a:pPr/>
              <a:t>4/23/2024</a:t>
            </a:fld>
            <a:endParaRPr lang="en-US" dirty="0"/>
          </a:p>
        </p:txBody>
      </p:sp>
      <p:sp>
        <p:nvSpPr>
          <p:cNvPr id="4" name="Footer Placeholder 3">
            <a:extLst>
              <a:ext uri="{FF2B5EF4-FFF2-40B4-BE49-F238E27FC236}">
                <a16:creationId xmlns="" xmlns:a16="http://schemas.microsoft.com/office/drawing/2014/main" id="{9E1EE961-0228-42E8-A9C3-088A8CE6E08E}"/>
              </a:ext>
            </a:extLst>
          </p:cNvPr>
          <p:cNvSpPr>
            <a:spLocks noGrp="1"/>
          </p:cNvSpPr>
          <p:nvPr>
            <p:ph type="ftr" sz="quarter" idx="11"/>
          </p:nvPr>
        </p:nvSpPr>
        <p:spPr>
          <a:xfrm>
            <a:off x="1447800" y="6356350"/>
            <a:ext cx="6858000" cy="365125"/>
          </a:xfrm>
        </p:spPr>
        <p:txBody>
          <a:bodyPr/>
          <a:lstStyle/>
          <a:p>
            <a:r>
              <a:rPr lang="en-US" smtClean="0"/>
              <a:t>Mushtaq Ahmad Rather            Cyber security ANC 0401                                     Unit 4</a:t>
            </a:r>
            <a:endParaRPr lang="en-US" dirty="0"/>
          </a:p>
        </p:txBody>
      </p:sp>
      <p:sp>
        <p:nvSpPr>
          <p:cNvPr id="5" name="Slide Number Placeholder 4">
            <a:extLst>
              <a:ext uri="{FF2B5EF4-FFF2-40B4-BE49-F238E27FC236}">
                <a16:creationId xmlns="" xmlns:a16="http://schemas.microsoft.com/office/drawing/2014/main" id="{295DE6C8-B23F-482E-91F2-D236FC99FCB7}"/>
              </a:ext>
            </a:extLst>
          </p:cNvPr>
          <p:cNvSpPr>
            <a:spLocks noGrp="1"/>
          </p:cNvSpPr>
          <p:nvPr>
            <p:ph type="sldNum" sz="quarter" idx="12"/>
          </p:nvPr>
        </p:nvSpPr>
        <p:spPr>
          <a:xfrm>
            <a:off x="6477000" y="6356350"/>
            <a:ext cx="2133600" cy="365125"/>
          </a:xfrm>
        </p:spPr>
        <p:txBody>
          <a:bodyPr/>
          <a:lstStyle/>
          <a:p>
            <a:fld id="{B6F15528-21DE-4FAA-801E-634DDDAF4B2B}" type="slidenum">
              <a:rPr lang="en-US" smtClean="0"/>
              <a:pPr/>
              <a:t>31</a:t>
            </a:fld>
            <a:endParaRPr lang="en-US"/>
          </a:p>
        </p:txBody>
      </p:sp>
      <p:pic>
        <p:nvPicPr>
          <p:cNvPr id="19" name="Picture 18" descr="Graphical user interface, text, application&#10;&#10;Description automatically generated">
            <a:extLst>
              <a:ext uri="{FF2B5EF4-FFF2-40B4-BE49-F238E27FC236}">
                <a16:creationId xmlns="" xmlns:a16="http://schemas.microsoft.com/office/drawing/2014/main" id="{FEED77C5-F7E8-446D-96DB-344C1C7D1032}"/>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281378" y="4911708"/>
            <a:ext cx="6784081" cy="1076342"/>
          </a:xfrm>
          <a:prstGeom prst="rect">
            <a:avLst/>
          </a:prstGeom>
        </p:spPr>
      </p:pic>
    </p:spTree>
    <p:extLst>
      <p:ext uri="{BB962C8B-B14F-4D97-AF65-F5344CB8AC3E}">
        <p14:creationId xmlns="" xmlns:p14="http://schemas.microsoft.com/office/powerpoint/2010/main" val="368571909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5"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altLang="en-US" sz="1800">
              <a:latin typeface="Times New Roman" pitchFamily="18" charset="0"/>
            </a:endParaRPr>
          </a:p>
        </p:txBody>
      </p:sp>
      <p:sp>
        <p:nvSpPr>
          <p:cNvPr id="943109" name="Rectangle 5"/>
          <p:cNvSpPr>
            <a:spLocks noChangeArrowheads="1"/>
          </p:cNvSpPr>
          <p:nvPr/>
        </p:nvSpPr>
        <p:spPr bwMode="auto">
          <a:xfrm>
            <a:off x="304800" y="1677769"/>
            <a:ext cx="8229600" cy="16312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defRPr/>
            </a:pPr>
            <a:r>
              <a:rPr lang="en-US" sz="2000" dirty="0"/>
              <a:t>In digital signature process the sender uses a signing algorithm to sign the message. The message and the signature are sent to the receiver. The receiver receives the message and the signature and applies the verifying algorithm to the combination. If the result is true, the message is accepted; otherwise, it is rejected.</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Digital Signature </a:t>
            </a:r>
          </a:p>
        </p:txBody>
      </p:sp>
      <p:pic>
        <p:nvPicPr>
          <p:cNvPr id="11" name="Picture 9"/>
          <p:cNvPicPr>
            <a:picLocks noChangeAspect="1" noChangeArrowheads="1"/>
          </p:cNvPicPr>
          <p:nvPr/>
        </p:nvPicPr>
        <p:blipFill>
          <a:blip r:embed="rId4" cstate="print"/>
          <a:srcRect/>
          <a:stretch>
            <a:fillRect/>
          </a:stretch>
        </p:blipFill>
        <p:spPr bwMode="auto">
          <a:xfrm>
            <a:off x="1408545" y="3601720"/>
            <a:ext cx="6510571" cy="2057400"/>
          </a:xfrm>
          <a:prstGeom prst="rect">
            <a:avLst/>
          </a:prstGeom>
          <a:noFill/>
          <a:ln w="9525">
            <a:noFill/>
            <a:miter lim="800000"/>
            <a:headEnd/>
            <a:tailEnd/>
          </a:ln>
          <a:effectLst/>
        </p:spPr>
      </p:pic>
      <p:sp>
        <p:nvSpPr>
          <p:cNvPr id="12" name="Rectangle 11"/>
          <p:cNvSpPr/>
          <p:nvPr/>
        </p:nvSpPr>
        <p:spPr>
          <a:xfrm>
            <a:off x="3200400" y="3733800"/>
            <a:ext cx="2815194" cy="40011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r>
              <a:rPr lang="en-US" altLang="en-US" sz="2000" b="1" i="1" dirty="0">
                <a:latin typeface="Times New Roman" pitchFamily="18" charset="0"/>
              </a:rPr>
              <a:t>Digital signature process</a:t>
            </a:r>
          </a:p>
        </p:txBody>
      </p:sp>
      <p:sp>
        <p:nvSpPr>
          <p:cNvPr id="13"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2567DAA0-F5EA-4446-80AA-054EC68B59D6}"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4/23/2024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a:extLst>
              <a:ext uri="{FF2B5EF4-FFF2-40B4-BE49-F238E27FC236}">
                <a16:creationId xmlns="" xmlns:a16="http://schemas.microsoft.com/office/drawing/2014/main" id="{778574C8-6F6E-447A-9B6F-3114BA7B3269}"/>
              </a:ext>
            </a:extLst>
          </p:cNvPr>
          <p:cNvSpPr>
            <a:spLocks noGrp="1"/>
          </p:cNvSpPr>
          <p:nvPr>
            <p:ph type="ftr" sz="quarter" idx="11"/>
          </p:nvPr>
        </p:nvSpPr>
        <p:spPr>
          <a:xfrm>
            <a:off x="2743200" y="6356350"/>
            <a:ext cx="4495800" cy="365125"/>
          </a:xfrm>
        </p:spPr>
        <p:txBody>
          <a:bodyPr/>
          <a:lstStyle/>
          <a:p>
            <a:r>
              <a:rPr lang="en-US" smtClean="0"/>
              <a:t>Mushtaq Ahmad Rather            Cyber security ANC 0401                                     Unit 4</a:t>
            </a:r>
            <a:endParaRPr lang="en-US" dirty="0"/>
          </a:p>
        </p:txBody>
      </p:sp>
      <p:sp>
        <p:nvSpPr>
          <p:cNvPr id="2" name="Date Placeholder 1">
            <a:extLst>
              <a:ext uri="{FF2B5EF4-FFF2-40B4-BE49-F238E27FC236}">
                <a16:creationId xmlns="" xmlns:a16="http://schemas.microsoft.com/office/drawing/2014/main" id="{141F87DD-BFBC-FAD6-DA2A-781B14264E79}"/>
              </a:ext>
            </a:extLst>
          </p:cNvPr>
          <p:cNvSpPr>
            <a:spLocks noGrp="1"/>
          </p:cNvSpPr>
          <p:nvPr>
            <p:ph type="dt" sz="half" idx="10"/>
          </p:nvPr>
        </p:nvSpPr>
        <p:spPr/>
        <p:txBody>
          <a:bodyPr/>
          <a:lstStyle/>
          <a:p>
            <a:fld id="{B2A2DD99-B989-4B97-8A1B-0FE5183ACC5F}" type="datetime1">
              <a:rPr lang="en-US" smtClean="0"/>
              <a:pPr/>
              <a:t>4/23/2024</a:t>
            </a:fld>
            <a:endParaRPr lang="en-US"/>
          </a:p>
        </p:txBody>
      </p:sp>
      <p:sp>
        <p:nvSpPr>
          <p:cNvPr id="4" name="Slide Number Placeholder 3">
            <a:extLst>
              <a:ext uri="{FF2B5EF4-FFF2-40B4-BE49-F238E27FC236}">
                <a16:creationId xmlns="" xmlns:a16="http://schemas.microsoft.com/office/drawing/2014/main" id="{26487C71-658D-452F-F324-8D3E169F66A7}"/>
              </a:ext>
            </a:extLst>
          </p:cNvPr>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 xmlns:p14="http://schemas.microsoft.com/office/powerpoint/2010/main" val="29283789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9" name="Text Box 11"/>
          <p:cNvSpPr txBox="1">
            <a:spLocks noChangeArrowheads="1"/>
          </p:cNvSpPr>
          <p:nvPr/>
        </p:nvSpPr>
        <p:spPr bwMode="auto">
          <a:xfrm>
            <a:off x="917575" y="990600"/>
            <a:ext cx="5782417" cy="461665"/>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r>
              <a:rPr lang="en-US" altLang="en-US" sz="2400" b="1" dirty="0">
                <a:latin typeface="Times New Roman" pitchFamily="18" charset="0"/>
              </a:rPr>
              <a:t>Adding key to the digital signature process</a:t>
            </a:r>
          </a:p>
        </p:txBody>
      </p:sp>
      <p:sp>
        <p:nvSpPr>
          <p:cNvPr id="12300" name="Line 12"/>
          <p:cNvSpPr>
            <a:spLocks noChangeShapeType="1"/>
          </p:cNvSpPr>
          <p:nvPr/>
        </p:nvSpPr>
        <p:spPr bwMode="auto">
          <a:xfrm>
            <a:off x="457200" y="4605337"/>
            <a:ext cx="8153400" cy="0"/>
          </a:xfrm>
          <a:prstGeom prst="line">
            <a:avLst/>
          </a:prstGeom>
          <a:noFill/>
          <a:ln w="76200">
            <a:solidFill>
              <a:srgbClr val="009900"/>
            </a:solidFill>
            <a:round/>
            <a:headEnd/>
            <a:tailEnd/>
          </a:ln>
          <a:effectLst/>
        </p:spPr>
        <p:txBody>
          <a:bodyPr/>
          <a:lstStyle/>
          <a:p>
            <a:endParaRPr lang="en-US"/>
          </a:p>
        </p:txBody>
      </p:sp>
      <p:sp>
        <p:nvSpPr>
          <p:cNvPr id="12301" name="Line 13"/>
          <p:cNvSpPr>
            <a:spLocks noChangeShapeType="1"/>
          </p:cNvSpPr>
          <p:nvPr/>
        </p:nvSpPr>
        <p:spPr bwMode="auto">
          <a:xfrm>
            <a:off x="458788" y="6053137"/>
            <a:ext cx="8153400" cy="0"/>
          </a:xfrm>
          <a:prstGeom prst="line">
            <a:avLst/>
          </a:prstGeom>
          <a:noFill/>
          <a:ln w="76200">
            <a:solidFill>
              <a:srgbClr val="009900"/>
            </a:solidFill>
            <a:round/>
            <a:headEnd/>
            <a:tailEnd/>
          </a:ln>
          <a:effectLst/>
        </p:spPr>
        <p:txBody>
          <a:bodyPr/>
          <a:lstStyle/>
          <a:p>
            <a:endParaRPr lang="en-US"/>
          </a:p>
        </p:txBody>
      </p:sp>
      <p:sp>
        <p:nvSpPr>
          <p:cNvPr id="12302" name="Rectangle 14"/>
          <p:cNvSpPr>
            <a:spLocks noChangeArrowheads="1"/>
          </p:cNvSpPr>
          <p:nvPr/>
        </p:nvSpPr>
        <p:spPr bwMode="auto">
          <a:xfrm>
            <a:off x="495300" y="4621212"/>
            <a:ext cx="8077200" cy="1373188"/>
          </a:xfrm>
          <a:prstGeom prst="rect">
            <a:avLst/>
          </a:prstGeom>
          <a:solidFill>
            <a:srgbClr val="99FF33"/>
          </a:solidFill>
          <a:ln w="76200" algn="ctr">
            <a:noFill/>
            <a:miter lim="800000"/>
            <a:headEnd/>
            <a:tailEnd/>
          </a:ln>
          <a:effectLst/>
        </p:spPr>
        <p:txBody>
          <a:bodyPr>
            <a:spAutoFit/>
          </a:bodyPr>
          <a:lstStyle/>
          <a:p>
            <a:pPr algn="ctr"/>
            <a:r>
              <a:rPr lang="en-US" altLang="en-US" sz="2800" dirty="0">
                <a:latin typeface="Times New Roman" pitchFamily="18" charset="0"/>
              </a:rPr>
              <a:t>A digital signature needs a public-key system.</a:t>
            </a:r>
          </a:p>
          <a:p>
            <a:pPr algn="ctr"/>
            <a:r>
              <a:rPr lang="en-US" altLang="en-US" sz="2800" dirty="0">
                <a:latin typeface="Times New Roman" pitchFamily="18" charset="0"/>
              </a:rPr>
              <a:t>The signer signs with her private key; the verifier verifies with the signer’s public key.</a:t>
            </a:r>
          </a:p>
        </p:txBody>
      </p:sp>
      <p:grpSp>
        <p:nvGrpSpPr>
          <p:cNvPr id="2" name="Group 15"/>
          <p:cNvGrpSpPr>
            <a:grpSpLocks/>
          </p:cNvGrpSpPr>
          <p:nvPr/>
        </p:nvGrpSpPr>
        <p:grpSpPr bwMode="auto">
          <a:xfrm>
            <a:off x="457200" y="3962400"/>
            <a:ext cx="1143000" cy="566737"/>
            <a:chOff x="1200" y="1248"/>
            <a:chExt cx="720" cy="357"/>
          </a:xfrm>
        </p:grpSpPr>
        <p:pic>
          <p:nvPicPr>
            <p:cNvPr id="12305" name="Picture 16"/>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2306" name="Text Box 17"/>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altLang="en-US" sz="2800" i="1">
                  <a:solidFill>
                    <a:schemeClr val="hlink"/>
                  </a:solidFill>
                  <a:latin typeface="Times New Roman" pitchFamily="18" charset="0"/>
                </a:rPr>
                <a:t>Note</a:t>
              </a:r>
            </a:p>
          </p:txBody>
        </p:sp>
      </p:grpSp>
      <p:pic>
        <p:nvPicPr>
          <p:cNvPr id="12304" name="Picture 18"/>
          <p:cNvPicPr>
            <a:picLocks noChangeAspect="1" noChangeArrowheads="1"/>
          </p:cNvPicPr>
          <p:nvPr/>
        </p:nvPicPr>
        <p:blipFill>
          <a:blip r:embed="rId4" cstate="print"/>
          <a:srcRect/>
          <a:stretch>
            <a:fillRect/>
          </a:stretch>
        </p:blipFill>
        <p:spPr bwMode="auto">
          <a:xfrm>
            <a:off x="1143000" y="1524000"/>
            <a:ext cx="6738874" cy="2286000"/>
          </a:xfrm>
          <a:prstGeom prst="rect">
            <a:avLst/>
          </a:prstGeom>
          <a:noFill/>
          <a:ln w="9525">
            <a:noFill/>
            <a:miter lim="800000"/>
            <a:headEnd/>
            <a:tailEnd/>
          </a:ln>
          <a:effectLst/>
        </p:spPr>
      </p:pic>
      <p:pic>
        <p:nvPicPr>
          <p:cNvPr id="20" name="Picture 2" descr="E:\NIET\Project\xLogo11.png.pagespeed.ic.pydHLuCQEZ.png"/>
          <p:cNvPicPr>
            <a:picLocks noChangeAspect="1" noChangeArrowheads="1"/>
          </p:cNvPicPr>
          <p:nvPr/>
        </p:nvPicPr>
        <p:blipFill>
          <a:blip r:embed="rId5" cstate="print"/>
          <a:srcRect/>
          <a:stretch>
            <a:fillRect/>
          </a:stretch>
        </p:blipFill>
        <p:spPr bwMode="auto">
          <a:xfrm>
            <a:off x="0" y="0"/>
            <a:ext cx="1447800" cy="817163"/>
          </a:xfrm>
          <a:prstGeom prst="rect">
            <a:avLst/>
          </a:prstGeom>
          <a:noFill/>
        </p:spPr>
      </p:pic>
      <p:sp>
        <p:nvSpPr>
          <p:cNvPr id="2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Digital Signature </a:t>
            </a:r>
          </a:p>
        </p:txBody>
      </p:sp>
      <p:sp>
        <p:nvSpPr>
          <p:cNvPr id="22"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2567DAA0-F5EA-4446-80AA-054EC68B59D6}"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4/23/2024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4"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 name="Footer Placeholder 3">
            <a:extLst>
              <a:ext uri="{FF2B5EF4-FFF2-40B4-BE49-F238E27FC236}">
                <a16:creationId xmlns="" xmlns:a16="http://schemas.microsoft.com/office/drawing/2014/main" id="{D37D8964-4C4F-4728-B381-9702938B7D26}"/>
              </a:ext>
            </a:extLst>
          </p:cNvPr>
          <p:cNvSpPr>
            <a:spLocks noGrp="1"/>
          </p:cNvSpPr>
          <p:nvPr>
            <p:ph type="ftr" sz="quarter" idx="11"/>
          </p:nvPr>
        </p:nvSpPr>
        <p:spPr>
          <a:xfrm>
            <a:off x="2667000" y="6356350"/>
            <a:ext cx="4267200" cy="365125"/>
          </a:xfrm>
        </p:spPr>
        <p:txBody>
          <a:bodyPr/>
          <a:lstStyle/>
          <a:p>
            <a:r>
              <a:rPr lang="en-US" smtClean="0"/>
              <a:t>Mushtaq Ahmad Rather            Cyber security ANC 0401                                     Unit 4</a:t>
            </a:r>
            <a:endParaRPr lang="en-US" dirty="0"/>
          </a:p>
        </p:txBody>
      </p:sp>
      <p:sp>
        <p:nvSpPr>
          <p:cNvPr id="3" name="Date Placeholder 2">
            <a:extLst>
              <a:ext uri="{FF2B5EF4-FFF2-40B4-BE49-F238E27FC236}">
                <a16:creationId xmlns="" xmlns:a16="http://schemas.microsoft.com/office/drawing/2014/main" id="{2B18CED8-FFC5-77D0-9C0D-947ADE3FA705}"/>
              </a:ext>
            </a:extLst>
          </p:cNvPr>
          <p:cNvSpPr>
            <a:spLocks noGrp="1"/>
          </p:cNvSpPr>
          <p:nvPr>
            <p:ph type="dt" sz="half" idx="10"/>
          </p:nvPr>
        </p:nvSpPr>
        <p:spPr/>
        <p:txBody>
          <a:bodyPr/>
          <a:lstStyle/>
          <a:p>
            <a:fld id="{3E87307A-EC2D-40E0-A259-0EFF314AE996}" type="datetime1">
              <a:rPr lang="en-US" smtClean="0"/>
              <a:pPr/>
              <a:t>4/23/2024</a:t>
            </a:fld>
            <a:endParaRPr lang="en-US"/>
          </a:p>
        </p:txBody>
      </p:sp>
      <p:sp>
        <p:nvSpPr>
          <p:cNvPr id="5" name="Slide Number Placeholder 4">
            <a:extLst>
              <a:ext uri="{FF2B5EF4-FFF2-40B4-BE49-F238E27FC236}">
                <a16:creationId xmlns="" xmlns:a16="http://schemas.microsoft.com/office/drawing/2014/main" id="{426AF570-53C4-FBF2-2CC3-B1CC5322F310}"/>
              </a:ext>
            </a:extLst>
          </p:cNvPr>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 xmlns:p14="http://schemas.microsoft.com/office/powerpoint/2010/main" val="40797257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304"/>
                                        </p:tgtEl>
                                        <p:attrNameLst>
                                          <p:attrName>style.visibility</p:attrName>
                                        </p:attrNameLst>
                                      </p:cBhvr>
                                      <p:to>
                                        <p:strVal val="visible"/>
                                      </p:to>
                                    </p:set>
                                    <p:anim calcmode="lin" valueType="num">
                                      <p:cBhvr additive="base">
                                        <p:cTn id="7" dur="500" fill="hold"/>
                                        <p:tgtEl>
                                          <p:spTgt spid="12304"/>
                                        </p:tgtEl>
                                        <p:attrNameLst>
                                          <p:attrName>ppt_x</p:attrName>
                                        </p:attrNameLst>
                                      </p:cBhvr>
                                      <p:tavLst>
                                        <p:tav tm="0">
                                          <p:val>
                                            <p:strVal val="#ppt_x"/>
                                          </p:val>
                                        </p:tav>
                                        <p:tav tm="100000">
                                          <p:val>
                                            <p:strVal val="#ppt_x"/>
                                          </p:val>
                                        </p:tav>
                                      </p:tavLst>
                                    </p:anim>
                                    <p:anim calcmode="lin" valueType="num">
                                      <p:cBhvr additive="base">
                                        <p:cTn id="8" dur="500" fill="hold"/>
                                        <p:tgtEl>
                                          <p:spTgt spid="1230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300"/>
                                        </p:tgtEl>
                                        <p:attrNameLst>
                                          <p:attrName>style.visibility</p:attrName>
                                        </p:attrNameLst>
                                      </p:cBhvr>
                                      <p:to>
                                        <p:strVal val="visible"/>
                                      </p:to>
                                    </p:set>
                                    <p:anim calcmode="lin" valueType="num">
                                      <p:cBhvr additive="base">
                                        <p:cTn id="13" dur="500" fill="hold"/>
                                        <p:tgtEl>
                                          <p:spTgt spid="12300"/>
                                        </p:tgtEl>
                                        <p:attrNameLst>
                                          <p:attrName>ppt_x</p:attrName>
                                        </p:attrNameLst>
                                      </p:cBhvr>
                                      <p:tavLst>
                                        <p:tav tm="0">
                                          <p:val>
                                            <p:strVal val="#ppt_x"/>
                                          </p:val>
                                        </p:tav>
                                        <p:tav tm="100000">
                                          <p:val>
                                            <p:strVal val="#ppt_x"/>
                                          </p:val>
                                        </p:tav>
                                      </p:tavLst>
                                    </p:anim>
                                    <p:anim calcmode="lin" valueType="num">
                                      <p:cBhvr additive="base">
                                        <p:cTn id="14" dur="500" fill="hold"/>
                                        <p:tgtEl>
                                          <p:spTgt spid="1230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2301"/>
                                        </p:tgtEl>
                                        <p:attrNameLst>
                                          <p:attrName>style.visibility</p:attrName>
                                        </p:attrNameLst>
                                      </p:cBhvr>
                                      <p:to>
                                        <p:strVal val="visible"/>
                                      </p:to>
                                    </p:set>
                                    <p:anim calcmode="lin" valueType="num">
                                      <p:cBhvr additive="base">
                                        <p:cTn id="17" dur="500" fill="hold"/>
                                        <p:tgtEl>
                                          <p:spTgt spid="12301"/>
                                        </p:tgtEl>
                                        <p:attrNameLst>
                                          <p:attrName>ppt_x</p:attrName>
                                        </p:attrNameLst>
                                      </p:cBhvr>
                                      <p:tavLst>
                                        <p:tav tm="0">
                                          <p:val>
                                            <p:strVal val="#ppt_x"/>
                                          </p:val>
                                        </p:tav>
                                        <p:tav tm="100000">
                                          <p:val>
                                            <p:strVal val="#ppt_x"/>
                                          </p:val>
                                        </p:tav>
                                      </p:tavLst>
                                    </p:anim>
                                    <p:anim calcmode="lin" valueType="num">
                                      <p:cBhvr additive="base">
                                        <p:cTn id="18" dur="500" fill="hold"/>
                                        <p:tgtEl>
                                          <p:spTgt spid="1230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302"/>
                                        </p:tgtEl>
                                        <p:attrNameLst>
                                          <p:attrName>style.visibility</p:attrName>
                                        </p:attrNameLst>
                                      </p:cBhvr>
                                      <p:to>
                                        <p:strVal val="visible"/>
                                      </p:to>
                                    </p:set>
                                    <p:anim calcmode="lin" valueType="num">
                                      <p:cBhvr additive="base">
                                        <p:cTn id="21" dur="500" fill="hold"/>
                                        <p:tgtEl>
                                          <p:spTgt spid="12302"/>
                                        </p:tgtEl>
                                        <p:attrNameLst>
                                          <p:attrName>ppt_x</p:attrName>
                                        </p:attrNameLst>
                                      </p:cBhvr>
                                      <p:tavLst>
                                        <p:tav tm="0">
                                          <p:val>
                                            <p:strVal val="#ppt_x"/>
                                          </p:val>
                                        </p:tav>
                                        <p:tav tm="100000">
                                          <p:val>
                                            <p:strVal val="#ppt_x"/>
                                          </p:val>
                                        </p:tav>
                                      </p:tavLst>
                                    </p:anim>
                                    <p:anim calcmode="lin" valueType="num">
                                      <p:cBhvr additive="base">
                                        <p:cTn id="22" dur="500" fill="hold"/>
                                        <p:tgtEl>
                                          <p:spTgt spid="1230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0" grpId="0" animBg="1"/>
      <p:bldP spid="12301" grpId="0" animBg="1"/>
      <p:bldP spid="1230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6" name="Rectangle 9"/>
          <p:cNvSpPr>
            <a:spLocks noChangeArrowheads="1"/>
          </p:cNvSpPr>
          <p:nvPr/>
        </p:nvSpPr>
        <p:spPr bwMode="auto">
          <a:xfrm>
            <a:off x="228600" y="1143000"/>
            <a:ext cx="8686800" cy="519113"/>
          </a:xfrm>
          <a:prstGeom prst="rect">
            <a:avLst/>
          </a:prstGeom>
          <a:solidFill>
            <a:schemeClr val="bg1"/>
          </a:solidFill>
          <a:ln w="9525">
            <a:noFill/>
            <a:miter lim="800000"/>
            <a:headEnd/>
            <a:tailEnd/>
          </a:ln>
          <a:effectLst/>
        </p:spPr>
        <p:txBody>
          <a:bodyPr>
            <a:spAutoFit/>
          </a:bodyPr>
          <a:lstStyle/>
          <a:p>
            <a:pPr algn="just"/>
            <a:endParaRPr lang="en-US" altLang="en-US" sz="2800" i="1">
              <a:latin typeface="Times New Roman" pitchFamily="18" charset="0"/>
            </a:endParaRPr>
          </a:p>
        </p:txBody>
      </p:sp>
      <p:sp>
        <p:nvSpPr>
          <p:cNvPr id="14348" name="Text Box 11"/>
          <p:cNvSpPr txBox="1">
            <a:spLocks noChangeArrowheads="1"/>
          </p:cNvSpPr>
          <p:nvPr/>
        </p:nvSpPr>
        <p:spPr bwMode="auto">
          <a:xfrm>
            <a:off x="1447800" y="1066800"/>
            <a:ext cx="2510624" cy="461665"/>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r>
              <a:rPr lang="en-US" altLang="en-US" sz="2400" b="1" dirty="0">
                <a:latin typeface="Times New Roman" pitchFamily="18" charset="0"/>
              </a:rPr>
              <a:t>Signing the digest</a:t>
            </a:r>
          </a:p>
        </p:txBody>
      </p:sp>
      <p:pic>
        <p:nvPicPr>
          <p:cNvPr id="14349" name="Picture 12"/>
          <p:cNvPicPr>
            <a:picLocks noChangeAspect="1" noChangeArrowheads="1"/>
          </p:cNvPicPr>
          <p:nvPr/>
        </p:nvPicPr>
        <p:blipFill>
          <a:blip r:embed="rId3" cstate="print"/>
          <a:srcRect/>
          <a:stretch>
            <a:fillRect/>
          </a:stretch>
        </p:blipFill>
        <p:spPr bwMode="auto">
          <a:xfrm>
            <a:off x="1752600" y="1676400"/>
            <a:ext cx="6324600" cy="2458149"/>
          </a:xfrm>
          <a:prstGeom prst="rect">
            <a:avLst/>
          </a:prstGeom>
          <a:noFill/>
          <a:ln w="9525">
            <a:noFill/>
            <a:miter lim="800000"/>
            <a:headEnd/>
            <a:tailEnd/>
          </a:ln>
          <a:effectLst/>
        </p:spPr>
      </p:pic>
      <p:pic>
        <p:nvPicPr>
          <p:cNvPr id="14"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15"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Digital Signature </a:t>
            </a:r>
          </a:p>
        </p:txBody>
      </p:sp>
      <p:sp>
        <p:nvSpPr>
          <p:cNvPr id="16" name="Line 11"/>
          <p:cNvSpPr>
            <a:spLocks noChangeShapeType="1"/>
          </p:cNvSpPr>
          <p:nvPr/>
        </p:nvSpPr>
        <p:spPr bwMode="auto">
          <a:xfrm>
            <a:off x="455612" y="4833938"/>
            <a:ext cx="8153400" cy="0"/>
          </a:xfrm>
          <a:prstGeom prst="line">
            <a:avLst/>
          </a:prstGeom>
          <a:noFill/>
          <a:ln w="76200">
            <a:solidFill>
              <a:srgbClr val="009900"/>
            </a:solidFill>
            <a:round/>
            <a:headEnd/>
            <a:tailEnd/>
          </a:ln>
          <a:effectLst/>
        </p:spPr>
        <p:txBody>
          <a:bodyPr/>
          <a:lstStyle/>
          <a:p>
            <a:endParaRPr lang="en-US" sz="1600"/>
          </a:p>
        </p:txBody>
      </p:sp>
      <p:sp>
        <p:nvSpPr>
          <p:cNvPr id="17" name="Line 12"/>
          <p:cNvSpPr>
            <a:spLocks noChangeShapeType="1"/>
          </p:cNvSpPr>
          <p:nvPr/>
        </p:nvSpPr>
        <p:spPr bwMode="auto">
          <a:xfrm>
            <a:off x="533400" y="6129338"/>
            <a:ext cx="8153400" cy="0"/>
          </a:xfrm>
          <a:prstGeom prst="line">
            <a:avLst/>
          </a:prstGeom>
          <a:noFill/>
          <a:ln w="76200">
            <a:solidFill>
              <a:srgbClr val="009900"/>
            </a:solidFill>
            <a:round/>
            <a:headEnd/>
            <a:tailEnd/>
          </a:ln>
          <a:effectLst/>
        </p:spPr>
        <p:txBody>
          <a:bodyPr/>
          <a:lstStyle/>
          <a:p>
            <a:endParaRPr lang="en-US" sz="1600"/>
          </a:p>
        </p:txBody>
      </p:sp>
      <p:sp>
        <p:nvSpPr>
          <p:cNvPr id="18" name="Rectangle 13"/>
          <p:cNvSpPr>
            <a:spLocks noChangeArrowheads="1"/>
          </p:cNvSpPr>
          <p:nvPr/>
        </p:nvSpPr>
        <p:spPr bwMode="auto">
          <a:xfrm>
            <a:off x="493712" y="4849813"/>
            <a:ext cx="8077200" cy="1200329"/>
          </a:xfrm>
          <a:prstGeom prst="rect">
            <a:avLst/>
          </a:prstGeom>
          <a:solidFill>
            <a:srgbClr val="99FF33"/>
          </a:solidFill>
          <a:ln w="76200" algn="ctr">
            <a:noFill/>
            <a:miter lim="800000"/>
            <a:headEnd/>
            <a:tailEnd/>
          </a:ln>
          <a:effectLst/>
        </p:spPr>
        <p:txBody>
          <a:bodyPr>
            <a:spAutoFit/>
          </a:bodyPr>
          <a:lstStyle/>
          <a:p>
            <a:pPr algn="ctr"/>
            <a:r>
              <a:rPr lang="en-US" altLang="en-US" sz="2400" dirty="0">
                <a:latin typeface="Times New Roman" pitchFamily="18" charset="0"/>
              </a:rPr>
              <a:t>A cryptosystem uses the private and public keys of the receiver: a digital signature uses</a:t>
            </a:r>
          </a:p>
          <a:p>
            <a:pPr algn="ctr"/>
            <a:r>
              <a:rPr lang="en-US" altLang="en-US" sz="2400" dirty="0">
                <a:latin typeface="Times New Roman" pitchFamily="18" charset="0"/>
              </a:rPr>
              <a:t>the private and public keys of the sender.</a:t>
            </a:r>
          </a:p>
        </p:txBody>
      </p:sp>
      <p:grpSp>
        <p:nvGrpSpPr>
          <p:cNvPr id="2" name="Group 14"/>
          <p:cNvGrpSpPr>
            <a:grpSpLocks/>
          </p:cNvGrpSpPr>
          <p:nvPr/>
        </p:nvGrpSpPr>
        <p:grpSpPr bwMode="auto">
          <a:xfrm>
            <a:off x="455612" y="4191000"/>
            <a:ext cx="1143000" cy="566738"/>
            <a:chOff x="1200" y="1248"/>
            <a:chExt cx="720" cy="357"/>
          </a:xfrm>
        </p:grpSpPr>
        <p:pic>
          <p:nvPicPr>
            <p:cNvPr id="20" name="Picture 15"/>
            <p:cNvPicPr>
              <a:picLocks noChangeAspect="1" noChangeArrowheads="1"/>
            </p:cNvPicPr>
            <p:nvPr/>
          </p:nvPicPr>
          <p:blipFill>
            <a:blip r:embed="rId5" cstate="print"/>
            <a:srcRect/>
            <a:stretch>
              <a:fillRect/>
            </a:stretch>
          </p:blipFill>
          <p:spPr bwMode="auto">
            <a:xfrm>
              <a:off x="1200" y="1248"/>
              <a:ext cx="720" cy="357"/>
            </a:xfrm>
            <a:prstGeom prst="rect">
              <a:avLst/>
            </a:prstGeom>
            <a:noFill/>
            <a:ln w="9525">
              <a:noFill/>
              <a:miter lim="800000"/>
              <a:headEnd/>
              <a:tailEnd/>
            </a:ln>
            <a:effectLst/>
          </p:spPr>
        </p:pic>
        <p:sp>
          <p:nvSpPr>
            <p:cNvPr id="21" name="Text Box 16"/>
            <p:cNvSpPr txBox="1">
              <a:spLocks noChangeArrowheads="1"/>
            </p:cNvSpPr>
            <p:nvPr/>
          </p:nvSpPr>
          <p:spPr bwMode="auto">
            <a:xfrm>
              <a:off x="1284" y="1248"/>
              <a:ext cx="482" cy="291"/>
            </a:xfrm>
            <a:prstGeom prst="rect">
              <a:avLst/>
            </a:prstGeom>
            <a:noFill/>
            <a:ln w="9525">
              <a:noFill/>
              <a:miter lim="800000"/>
              <a:headEnd/>
              <a:tailEnd/>
            </a:ln>
            <a:effectLst/>
          </p:spPr>
          <p:txBody>
            <a:bodyPr wrap="none">
              <a:spAutoFit/>
            </a:bodyPr>
            <a:lstStyle/>
            <a:p>
              <a:r>
                <a:rPr lang="en-US" altLang="en-US" sz="2400" i="1">
                  <a:solidFill>
                    <a:schemeClr val="hlink"/>
                  </a:solidFill>
                  <a:latin typeface="Times New Roman" pitchFamily="18" charset="0"/>
                </a:rPr>
                <a:t>Note</a:t>
              </a:r>
            </a:p>
          </p:txBody>
        </p:sp>
      </p:grpSp>
      <p:sp>
        <p:nvSpPr>
          <p:cNvPr id="22"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 name="Date Placeholder 2">
            <a:extLst>
              <a:ext uri="{FF2B5EF4-FFF2-40B4-BE49-F238E27FC236}">
                <a16:creationId xmlns="" xmlns:a16="http://schemas.microsoft.com/office/drawing/2014/main" id="{DAFAE8FB-3347-4CBD-A57F-F836EC8829C1}"/>
              </a:ext>
            </a:extLst>
          </p:cNvPr>
          <p:cNvSpPr>
            <a:spLocks noGrp="1"/>
          </p:cNvSpPr>
          <p:nvPr>
            <p:ph type="dt" sz="half" idx="10"/>
          </p:nvPr>
        </p:nvSpPr>
        <p:spPr/>
        <p:txBody>
          <a:bodyPr/>
          <a:lstStyle/>
          <a:p>
            <a:fld id="{0C3F43A9-BD4D-4EF9-8BF2-1836E241B4DA}" type="datetime1">
              <a:rPr lang="en-US" smtClean="0"/>
              <a:pPr/>
              <a:t>4/23/2024</a:t>
            </a:fld>
            <a:endParaRPr lang="en-US" dirty="0"/>
          </a:p>
        </p:txBody>
      </p:sp>
      <p:sp>
        <p:nvSpPr>
          <p:cNvPr id="4" name="Footer Placeholder 3">
            <a:extLst>
              <a:ext uri="{FF2B5EF4-FFF2-40B4-BE49-F238E27FC236}">
                <a16:creationId xmlns="" xmlns:a16="http://schemas.microsoft.com/office/drawing/2014/main" id="{5A2C8A9D-F19C-4079-8E0A-8212541DB8ED}"/>
              </a:ext>
            </a:extLst>
          </p:cNvPr>
          <p:cNvSpPr>
            <a:spLocks noGrp="1"/>
          </p:cNvSpPr>
          <p:nvPr>
            <p:ph type="ftr" sz="quarter" idx="11"/>
          </p:nvPr>
        </p:nvSpPr>
        <p:spPr>
          <a:xfrm>
            <a:off x="2590800" y="6356350"/>
            <a:ext cx="4800600" cy="365125"/>
          </a:xfrm>
        </p:spPr>
        <p:txBody>
          <a:bodyPr/>
          <a:lstStyle/>
          <a:p>
            <a:r>
              <a:rPr lang="en-US" smtClean="0"/>
              <a:t>Mushtaq Ahmad Rather            Cyber security ANC 0401                                     Unit 4</a:t>
            </a:r>
            <a:endParaRPr lang="en-US" dirty="0"/>
          </a:p>
        </p:txBody>
      </p:sp>
      <p:sp>
        <p:nvSpPr>
          <p:cNvPr id="5" name="Slide Number Placeholder 4">
            <a:extLst>
              <a:ext uri="{FF2B5EF4-FFF2-40B4-BE49-F238E27FC236}">
                <a16:creationId xmlns="" xmlns:a16="http://schemas.microsoft.com/office/drawing/2014/main" id="{B4638A85-60DD-4535-A0F3-964BECA30528}"/>
              </a:ext>
            </a:extLst>
          </p:cNvPr>
          <p:cNvSpPr>
            <a:spLocks noGrp="1"/>
          </p:cNvSpPr>
          <p:nvPr>
            <p:ph type="sldNum" sz="quarter" idx="12"/>
          </p:nvPr>
        </p:nvSpPr>
        <p:spPr/>
        <p:txBody>
          <a:bodyPr/>
          <a:lstStyle/>
          <a:p>
            <a:fld id="{B6F15528-21DE-4FAA-801E-634DDDAF4B2B}" type="slidenum">
              <a:rPr lang="en-US" smtClean="0"/>
              <a:pPr/>
              <a:t>34</a:t>
            </a:fld>
            <a:endParaRPr lang="en-US" dirty="0"/>
          </a:p>
        </p:txBody>
      </p:sp>
    </p:spTree>
    <p:extLst>
      <p:ext uri="{BB962C8B-B14F-4D97-AF65-F5344CB8AC3E}">
        <p14:creationId xmlns="" xmlns:p14="http://schemas.microsoft.com/office/powerpoint/2010/main" val="4953540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49"/>
                                        </p:tgtEl>
                                        <p:attrNameLst>
                                          <p:attrName>style.visibility</p:attrName>
                                        </p:attrNameLst>
                                      </p:cBhvr>
                                      <p:to>
                                        <p:strVal val="visible"/>
                                      </p:to>
                                    </p:set>
                                    <p:anim calcmode="lin" valueType="num">
                                      <p:cBhvr additive="base">
                                        <p:cTn id="7" dur="500" fill="hold"/>
                                        <p:tgtEl>
                                          <p:spTgt spid="14349"/>
                                        </p:tgtEl>
                                        <p:attrNameLst>
                                          <p:attrName>ppt_x</p:attrName>
                                        </p:attrNameLst>
                                      </p:cBhvr>
                                      <p:tavLst>
                                        <p:tav tm="0">
                                          <p:val>
                                            <p:strVal val="#ppt_x"/>
                                          </p:val>
                                        </p:tav>
                                        <p:tav tm="100000">
                                          <p:val>
                                            <p:strVal val="#ppt_x"/>
                                          </p:val>
                                        </p:tav>
                                      </p:tavLst>
                                    </p:anim>
                                    <p:anim calcmode="lin" valueType="num">
                                      <p:cBhvr additive="base">
                                        <p:cTn id="8" dur="500" fill="hold"/>
                                        <p:tgtEl>
                                          <p:spTgt spid="143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686800" cy="4419600"/>
          </a:xfrm>
        </p:spPr>
        <p:txBody>
          <a:bodyPr>
            <a:normAutofit/>
          </a:bodyPr>
          <a:lstStyle/>
          <a:p>
            <a:pPr marL="0" indent="0" algn="just">
              <a:buNone/>
            </a:pPr>
            <a:r>
              <a:rPr lang="en-US" sz="1800" dirty="0">
                <a:solidFill>
                  <a:srgbClr val="273239"/>
                </a:solidFill>
                <a:latin typeface="urw-din"/>
              </a:rPr>
              <a:t>A </a:t>
            </a:r>
            <a:r>
              <a:rPr lang="en-US" sz="1800" dirty="0">
                <a:solidFill>
                  <a:srgbClr val="273239"/>
                </a:solidFill>
                <a:latin typeface="urw-din"/>
                <a:hlinkClick r:id="rId2">
                  <a:extLst>
                    <a:ext uri="{A12FA001-AC4F-418D-AE19-62706E023703}">
                      <ahyp:hlinkClr xmlns="" xmlns:ahyp="http://schemas.microsoft.com/office/drawing/2018/hyperlinkcolor" val="tx"/>
                    </a:ext>
                  </a:extLst>
                </a:hlinkClick>
              </a:rPr>
              <a:t>cryptographic hash function</a:t>
            </a:r>
            <a:r>
              <a:rPr lang="en-US" sz="1800" dirty="0">
                <a:solidFill>
                  <a:srgbClr val="273239"/>
                </a:solidFill>
                <a:latin typeface="urw-din"/>
              </a:rPr>
              <a:t> is an algorithm that takes an arbitrary amount of data input—a credential—and produces a fixed-size output of enciphered text called a hash value, or just “hash.” That enciphered text can then be stored instead of the password itself, and later used to verify the user.</a:t>
            </a:r>
          </a:p>
          <a:p>
            <a:pPr marL="0" indent="0" algn="just">
              <a:buNone/>
            </a:pPr>
            <a:endParaRPr lang="en-US" sz="1800" dirty="0">
              <a:solidFill>
                <a:srgbClr val="273239"/>
              </a:solidFill>
              <a:latin typeface="urw-din"/>
            </a:endParaRPr>
          </a:p>
          <a:p>
            <a:pPr marL="0" indent="0" algn="just">
              <a:buNone/>
            </a:pPr>
            <a:r>
              <a:rPr lang="en-US" sz="1800" dirty="0">
                <a:solidFill>
                  <a:srgbClr val="273239"/>
                </a:solidFill>
                <a:latin typeface="urw-din"/>
              </a:rPr>
              <a:t>Certain properties of cryptographic hash functions impact the security of password storage.</a:t>
            </a:r>
          </a:p>
          <a:p>
            <a:pPr marL="0" indent="0" algn="just">
              <a:buNone/>
            </a:pPr>
            <a:endParaRPr lang="en-US" sz="1800" dirty="0">
              <a:solidFill>
                <a:srgbClr val="273239"/>
              </a:solidFill>
              <a:latin typeface="urw-din"/>
            </a:endParaRPr>
          </a:p>
          <a:p>
            <a:pPr marL="0" algn="just"/>
            <a:r>
              <a:rPr lang="en-US" sz="1800" b="1" dirty="0">
                <a:solidFill>
                  <a:srgbClr val="273239"/>
                </a:solidFill>
                <a:latin typeface="urw-din"/>
              </a:rPr>
              <a:t>Non-reversibility, or one-way function. </a:t>
            </a:r>
            <a:r>
              <a:rPr lang="en-US" sz="1800" dirty="0">
                <a:solidFill>
                  <a:srgbClr val="273239"/>
                </a:solidFill>
                <a:latin typeface="urw-din"/>
              </a:rPr>
              <a:t>A good hash should make it very hard to reconstruct the original password from the output or hash.</a:t>
            </a:r>
          </a:p>
          <a:p>
            <a:pPr algn="just">
              <a:buNone/>
            </a:pPr>
            <a:endParaRPr lang="en-US" sz="1800" dirty="0">
              <a:solidFill>
                <a:srgbClr val="273239"/>
              </a:solidFill>
              <a:latin typeface="urw-din"/>
            </a:endParaRPr>
          </a:p>
        </p:txBody>
      </p:sp>
      <p:sp>
        <p:nvSpPr>
          <p:cNvPr id="4" name="Date Placeholder 3"/>
          <p:cNvSpPr>
            <a:spLocks noGrp="1"/>
          </p:cNvSpPr>
          <p:nvPr>
            <p:ph type="dt" sz="half" idx="10"/>
          </p:nvPr>
        </p:nvSpPr>
        <p:spPr/>
        <p:txBody>
          <a:bodyPr/>
          <a:lstStyle/>
          <a:p>
            <a:fld id="{3ABE27C2-DFAD-4769-8314-C76423A48635}"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noProof="0" dirty="0">
                <a:ln>
                  <a:noFill/>
                </a:ln>
                <a:solidFill>
                  <a:schemeClr val="dk1"/>
                </a:solidFill>
                <a:effectLst/>
                <a:uLnTx/>
                <a:uFillTx/>
                <a:latin typeface="Calibri (Body)"/>
              </a:rPr>
              <a:t>Hash Function </a:t>
            </a:r>
            <a:endParaRPr kumimoji="0" lang="en-US" sz="3000" b="1"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smtClean="0"/>
              <a:t>Mushtaq Ahmad Rather            Cyber security ANC 0401                                     Unit 4</a:t>
            </a:r>
            <a:endParaRPr lang="en-US" dirty="0"/>
          </a:p>
        </p:txBody>
      </p:sp>
      <p:pic>
        <p:nvPicPr>
          <p:cNvPr id="9"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 xmlns:p14="http://schemas.microsoft.com/office/powerpoint/2010/main" val="40850046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610600" cy="4876800"/>
          </a:xfrm>
        </p:spPr>
        <p:txBody>
          <a:bodyPr>
            <a:normAutofit/>
          </a:bodyPr>
          <a:lstStyle/>
          <a:p>
            <a:pPr algn="just"/>
            <a:r>
              <a:rPr lang="en-US" sz="2100" b="1" dirty="0"/>
              <a:t>Diffusion, or avalanche effect</a:t>
            </a:r>
            <a:r>
              <a:rPr lang="en-US" sz="2100" dirty="0"/>
              <a:t>. A change in just one bit of the original password should result in change to half the bits of its hash. In other words, when a password is changed slightly, the output of enciphered text should change significantly and unpredictably.</a:t>
            </a:r>
          </a:p>
          <a:p>
            <a:pPr algn="just"/>
            <a:r>
              <a:rPr lang="en-US" sz="2100" b="1" dirty="0"/>
              <a:t>Determinism.</a:t>
            </a:r>
            <a:r>
              <a:rPr lang="en-US" sz="2100" dirty="0"/>
              <a:t> A given password must always generate the same hash value or enciphered text.</a:t>
            </a:r>
          </a:p>
          <a:p>
            <a:pPr algn="just"/>
            <a:r>
              <a:rPr lang="en-US" sz="2100" b="1" dirty="0"/>
              <a:t>Collision resistance.</a:t>
            </a:r>
            <a:r>
              <a:rPr lang="en-US" sz="2100" dirty="0"/>
              <a:t> It should be hard to find two different passwords that hash to the same enciphered text.</a:t>
            </a:r>
          </a:p>
          <a:p>
            <a:pPr algn="just"/>
            <a:r>
              <a:rPr lang="en-US" sz="2100" b="1" dirty="0"/>
              <a:t>Non-predictable.</a:t>
            </a:r>
            <a:r>
              <a:rPr lang="en-US" sz="2100" dirty="0"/>
              <a:t> The hash value should not be predictable from the password.</a:t>
            </a: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03C22790-C4AA-438E-A585-F668A66A91C0}"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noProof="0" dirty="0">
                <a:ln>
                  <a:noFill/>
                </a:ln>
                <a:solidFill>
                  <a:schemeClr val="dk1"/>
                </a:solidFill>
                <a:effectLst/>
                <a:uLnTx/>
                <a:uFillTx/>
                <a:latin typeface="Calibri (Body)"/>
              </a:rPr>
              <a:t>Hash Function </a:t>
            </a:r>
            <a:endParaRPr kumimoji="0" lang="en-US" sz="3000" b="1"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smtClean="0"/>
              <a:t>Mushtaq Ahmad Rather            Cyber security ANC 0401                                     Unit 4</a:t>
            </a:r>
            <a:endParaRPr lang="en-US" dirty="0"/>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 xmlns:p14="http://schemas.microsoft.com/office/powerpoint/2010/main" val="24017585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effectLst>
                  <a:outerShdw blurRad="38100" dist="38100" dir="2700000" algn="tl">
                    <a:srgbClr val="C0C0C0"/>
                  </a:outerShdw>
                </a:effectLst>
                <a:latin typeface="+mj-lt"/>
              </a:rPr>
              <a:t>Public-key Distribution</a:t>
            </a:r>
            <a:endParaRPr lang="en-US" sz="2800" b="1" dirty="0">
              <a:latin typeface="+mj-lt"/>
            </a:endParaRPr>
          </a:p>
        </p:txBody>
      </p:sp>
      <p:pic>
        <p:nvPicPr>
          <p:cNvPr id="15"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6"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7" name="Footer Placeholder 4"/>
          <p:cNvSpPr txBox="1">
            <a:spLocks/>
          </p:cNvSpPr>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8" name="Slide Number Placeholder 5"/>
          <p:cNvSpPr txBox="1">
            <a:spLocks/>
          </p:cNvSpPr>
          <p:nvPr/>
        </p:nvSpPr>
        <p:spPr>
          <a:xfrm>
            <a:off x="6553200" y="6248400"/>
            <a:ext cx="2133600" cy="365125"/>
          </a:xfrm>
          <a:prstGeom prst="rect">
            <a:avLst/>
          </a:prstGeom>
        </p:spPr>
        <p:txBody>
          <a:bodyPr anchor="ctr"/>
          <a:lstStyle/>
          <a:p>
            <a:pPr algn="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2" name="Date Placeholder 1">
            <a:extLst>
              <a:ext uri="{FF2B5EF4-FFF2-40B4-BE49-F238E27FC236}">
                <a16:creationId xmlns="" xmlns:a16="http://schemas.microsoft.com/office/drawing/2014/main" id="{AF033BBD-1305-4A55-9439-276C85CAF5DB}"/>
              </a:ext>
            </a:extLst>
          </p:cNvPr>
          <p:cNvSpPr>
            <a:spLocks noGrp="1"/>
          </p:cNvSpPr>
          <p:nvPr>
            <p:ph type="dt" sz="half" idx="10"/>
          </p:nvPr>
        </p:nvSpPr>
        <p:spPr/>
        <p:txBody>
          <a:bodyPr/>
          <a:lstStyle/>
          <a:p>
            <a:fld id="{FD34E5AD-7C02-407E-B1EC-B4F0860EF07D}" type="datetime1">
              <a:rPr lang="en-US" smtClean="0"/>
              <a:pPr/>
              <a:t>4/23/2024</a:t>
            </a:fld>
            <a:endParaRPr lang="en-US" dirty="0"/>
          </a:p>
        </p:txBody>
      </p:sp>
      <p:sp>
        <p:nvSpPr>
          <p:cNvPr id="3" name="Footer Placeholder 2">
            <a:extLst>
              <a:ext uri="{FF2B5EF4-FFF2-40B4-BE49-F238E27FC236}">
                <a16:creationId xmlns="" xmlns:a16="http://schemas.microsoft.com/office/drawing/2014/main" id="{784379ED-E90D-4128-B04C-D34881387D43}"/>
              </a:ext>
            </a:extLst>
          </p:cNvPr>
          <p:cNvSpPr>
            <a:spLocks noGrp="1"/>
          </p:cNvSpPr>
          <p:nvPr>
            <p:ph type="ftr" sz="quarter" idx="11"/>
          </p:nvPr>
        </p:nvSpPr>
        <p:spPr>
          <a:xfrm>
            <a:off x="1600200" y="6356350"/>
            <a:ext cx="6096000" cy="365125"/>
          </a:xfrm>
        </p:spPr>
        <p:txBody>
          <a:bodyPr/>
          <a:lstStyle/>
          <a:p>
            <a:r>
              <a:rPr lang="en-US" smtClean="0"/>
              <a:t>Mushtaq Ahmad Rather            Cyber security ANC 0401                                     Unit 4</a:t>
            </a:r>
            <a:endParaRPr lang="en-US" dirty="0"/>
          </a:p>
        </p:txBody>
      </p:sp>
      <p:sp>
        <p:nvSpPr>
          <p:cNvPr id="4" name="Slide Number Placeholder 3">
            <a:extLst>
              <a:ext uri="{FF2B5EF4-FFF2-40B4-BE49-F238E27FC236}">
                <a16:creationId xmlns="" xmlns:a16="http://schemas.microsoft.com/office/drawing/2014/main" id="{1CEFDE7A-C63F-4A4C-BCA4-481A1E6ABDC5}"/>
              </a:ext>
            </a:extLst>
          </p:cNvPr>
          <p:cNvSpPr>
            <a:spLocks noGrp="1"/>
          </p:cNvSpPr>
          <p:nvPr>
            <p:ph type="sldNum" sz="quarter" idx="12"/>
          </p:nvPr>
        </p:nvSpPr>
        <p:spPr/>
        <p:txBody>
          <a:bodyPr/>
          <a:lstStyle/>
          <a:p>
            <a:fld id="{B6F15528-21DE-4FAA-801E-634DDDAF4B2B}" type="slidenum">
              <a:rPr lang="en-US" smtClean="0"/>
              <a:pPr/>
              <a:t>37</a:t>
            </a:fld>
            <a:endParaRPr lang="en-US" dirty="0"/>
          </a:p>
        </p:txBody>
      </p:sp>
      <p:sp>
        <p:nvSpPr>
          <p:cNvPr id="13" name="TextBox 12">
            <a:extLst>
              <a:ext uri="{FF2B5EF4-FFF2-40B4-BE49-F238E27FC236}">
                <a16:creationId xmlns="" xmlns:a16="http://schemas.microsoft.com/office/drawing/2014/main" id="{584E7C59-B265-47E6-93AB-E77CC26FB191}"/>
              </a:ext>
            </a:extLst>
          </p:cNvPr>
          <p:cNvSpPr txBox="1"/>
          <p:nvPr/>
        </p:nvSpPr>
        <p:spPr>
          <a:xfrm>
            <a:off x="304800" y="1143000"/>
            <a:ext cx="8610600" cy="4801314"/>
          </a:xfrm>
          <a:prstGeom prst="rect">
            <a:avLst/>
          </a:prstGeom>
          <a:noFill/>
        </p:spPr>
        <p:txBody>
          <a:bodyPr wrap="square">
            <a:spAutoFit/>
          </a:bodyPr>
          <a:lstStyle/>
          <a:p>
            <a:r>
              <a:rPr lang="en-US" b="0" i="0" dirty="0">
                <a:effectLst/>
                <a:latin typeface="urw-din"/>
              </a:rPr>
              <a:t>In cryptography it is a very tedious task to distribute the public and private key between sender and receiver. If key is known to the third party (forger/eavesdropper) then the whole security mechanism becomes worthless. </a:t>
            </a:r>
          </a:p>
          <a:p>
            <a:r>
              <a:rPr lang="en-US" b="0" i="0" dirty="0">
                <a:effectLst/>
                <a:latin typeface="urw-din"/>
              </a:rPr>
              <a:t>So, there comes the need to secure the exchange of keys.</a:t>
            </a:r>
          </a:p>
          <a:p>
            <a:pPr algn="l" fontAlgn="base"/>
            <a:r>
              <a:rPr lang="en-US" b="0" i="0" dirty="0">
                <a:effectLst/>
                <a:latin typeface="urw-din"/>
              </a:rPr>
              <a:t>Public key can be distributed in 4 ways: Public announcement, Publicly available directory, Public-key authority, and Public-key certificates. These are explained as following below.</a:t>
            </a:r>
          </a:p>
          <a:p>
            <a:pPr algn="l" fontAlgn="base">
              <a:buFont typeface="+mj-lt"/>
              <a:buAutoNum type="arabicPeriod"/>
            </a:pPr>
            <a:r>
              <a:rPr lang="en-US" b="1" i="0" dirty="0">
                <a:effectLst/>
                <a:latin typeface="urw-din"/>
              </a:rPr>
              <a:t>Public Announcement:</a:t>
            </a:r>
            <a:r>
              <a:rPr lang="en-US" b="0" i="0" dirty="0">
                <a:effectLst/>
                <a:latin typeface="urw-din"/>
              </a:rPr>
              <a:t/>
            </a:r>
            <a:br>
              <a:rPr lang="en-US" b="0" i="0" dirty="0">
                <a:effectLst/>
                <a:latin typeface="urw-din"/>
              </a:rPr>
            </a:br>
            <a:r>
              <a:rPr lang="en-US" b="0" i="0" dirty="0">
                <a:effectLst/>
                <a:latin typeface="urw-din"/>
              </a:rPr>
              <a:t>Here the public key is broadcasted to everyone. Major weakness of this method is forgery. Anyone can create a key claiming to be someone else and broadcast it. Until forgery is discovered can masquerade as claimed user.</a:t>
            </a:r>
          </a:p>
          <a:p>
            <a:endParaRPr lang="en-US" b="0" i="0" dirty="0">
              <a:solidFill>
                <a:srgbClr val="273239"/>
              </a:solidFill>
              <a:effectLst/>
              <a:latin typeface="urw-din"/>
            </a:endParaRPr>
          </a:p>
          <a:p>
            <a:endParaRPr lang="en-US" dirty="0">
              <a:solidFill>
                <a:srgbClr val="273239"/>
              </a:solidFill>
              <a:latin typeface="urw-din"/>
            </a:endParaRPr>
          </a:p>
          <a:p>
            <a:endParaRPr lang="en-US" dirty="0">
              <a:solidFill>
                <a:srgbClr val="273239"/>
              </a:solidFill>
              <a:latin typeface="urw-din"/>
            </a:endParaRPr>
          </a:p>
          <a:p>
            <a:endParaRPr lang="en-US" dirty="0">
              <a:solidFill>
                <a:srgbClr val="273239"/>
              </a:solidFill>
              <a:latin typeface="urw-din"/>
            </a:endParaRPr>
          </a:p>
          <a:p>
            <a:endParaRPr lang="en-US" dirty="0">
              <a:solidFill>
                <a:srgbClr val="273239"/>
              </a:solidFill>
              <a:latin typeface="urw-din"/>
            </a:endParaRPr>
          </a:p>
          <a:p>
            <a:endParaRPr lang="en-US" dirty="0">
              <a:solidFill>
                <a:srgbClr val="273239"/>
              </a:solidFill>
              <a:latin typeface="urw-din"/>
            </a:endParaRPr>
          </a:p>
          <a:p>
            <a:endParaRPr lang="en-IN" dirty="0"/>
          </a:p>
        </p:txBody>
      </p:sp>
      <p:pic>
        <p:nvPicPr>
          <p:cNvPr id="7" name="Picture 6" descr="Diagram&#10;&#10;Description automatically generated">
            <a:extLst>
              <a:ext uri="{FF2B5EF4-FFF2-40B4-BE49-F238E27FC236}">
                <a16:creationId xmlns="" xmlns:a16="http://schemas.microsoft.com/office/drawing/2014/main" id="{6A265EB3-758B-4CC1-81A0-513D8B8B6805}"/>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6096000" y="4317327"/>
            <a:ext cx="2827331" cy="1854873"/>
          </a:xfrm>
          <a:prstGeom prst="rect">
            <a:avLst/>
          </a:prstGeom>
        </p:spPr>
      </p:pic>
    </p:spTree>
    <p:extLst>
      <p:ext uri="{BB962C8B-B14F-4D97-AF65-F5344CB8AC3E}">
        <p14:creationId xmlns="" xmlns:p14="http://schemas.microsoft.com/office/powerpoint/2010/main" val="307772025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effectLst>
                  <a:outerShdw blurRad="38100" dist="38100" dir="2700000" algn="tl">
                    <a:srgbClr val="C0C0C0"/>
                  </a:outerShdw>
                </a:effectLst>
                <a:latin typeface="+mj-lt"/>
              </a:rPr>
              <a:t>Public-key Distribution</a:t>
            </a:r>
            <a:endParaRPr lang="en-US" sz="2800" b="1" dirty="0">
              <a:latin typeface="+mj-lt"/>
            </a:endParaRPr>
          </a:p>
        </p:txBody>
      </p:sp>
      <p:pic>
        <p:nvPicPr>
          <p:cNvPr id="15"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6"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7" name="Footer Placeholder 4"/>
          <p:cNvSpPr txBox="1">
            <a:spLocks/>
          </p:cNvSpPr>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8" name="Slide Number Placeholder 5"/>
          <p:cNvSpPr txBox="1">
            <a:spLocks/>
          </p:cNvSpPr>
          <p:nvPr/>
        </p:nvSpPr>
        <p:spPr>
          <a:xfrm>
            <a:off x="6553200" y="6248400"/>
            <a:ext cx="2133600" cy="365125"/>
          </a:xfrm>
          <a:prstGeom prst="rect">
            <a:avLst/>
          </a:prstGeom>
        </p:spPr>
        <p:txBody>
          <a:bodyPr anchor="ctr"/>
          <a:lstStyle/>
          <a:p>
            <a:pPr algn="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2" name="Date Placeholder 1">
            <a:extLst>
              <a:ext uri="{FF2B5EF4-FFF2-40B4-BE49-F238E27FC236}">
                <a16:creationId xmlns="" xmlns:a16="http://schemas.microsoft.com/office/drawing/2014/main" id="{AF033BBD-1305-4A55-9439-276C85CAF5DB}"/>
              </a:ext>
            </a:extLst>
          </p:cNvPr>
          <p:cNvSpPr>
            <a:spLocks noGrp="1"/>
          </p:cNvSpPr>
          <p:nvPr>
            <p:ph type="dt" sz="half" idx="10"/>
          </p:nvPr>
        </p:nvSpPr>
        <p:spPr/>
        <p:txBody>
          <a:bodyPr/>
          <a:lstStyle/>
          <a:p>
            <a:fld id="{549FB988-1B2B-448A-9A80-A80F1FE71DE6}" type="datetime1">
              <a:rPr lang="en-US" smtClean="0"/>
              <a:pPr/>
              <a:t>4/23/2024</a:t>
            </a:fld>
            <a:endParaRPr lang="en-US" dirty="0"/>
          </a:p>
        </p:txBody>
      </p:sp>
      <p:sp>
        <p:nvSpPr>
          <p:cNvPr id="3" name="Footer Placeholder 2">
            <a:extLst>
              <a:ext uri="{FF2B5EF4-FFF2-40B4-BE49-F238E27FC236}">
                <a16:creationId xmlns="" xmlns:a16="http://schemas.microsoft.com/office/drawing/2014/main" id="{784379ED-E90D-4128-B04C-D34881387D43}"/>
              </a:ext>
            </a:extLst>
          </p:cNvPr>
          <p:cNvSpPr>
            <a:spLocks noGrp="1"/>
          </p:cNvSpPr>
          <p:nvPr>
            <p:ph type="ftr" sz="quarter" idx="11"/>
          </p:nvPr>
        </p:nvSpPr>
        <p:spPr>
          <a:xfrm>
            <a:off x="1600200" y="6356350"/>
            <a:ext cx="6096000" cy="365125"/>
          </a:xfrm>
        </p:spPr>
        <p:txBody>
          <a:bodyPr/>
          <a:lstStyle/>
          <a:p>
            <a:r>
              <a:rPr lang="en-US" smtClean="0"/>
              <a:t>Mushtaq Ahmad Rather            Cyber security ANC 0401                                     Unit 4</a:t>
            </a:r>
            <a:endParaRPr lang="en-US" dirty="0"/>
          </a:p>
        </p:txBody>
      </p:sp>
      <p:sp>
        <p:nvSpPr>
          <p:cNvPr id="4" name="Slide Number Placeholder 3">
            <a:extLst>
              <a:ext uri="{FF2B5EF4-FFF2-40B4-BE49-F238E27FC236}">
                <a16:creationId xmlns="" xmlns:a16="http://schemas.microsoft.com/office/drawing/2014/main" id="{1CEFDE7A-C63F-4A4C-BCA4-481A1E6ABDC5}"/>
              </a:ext>
            </a:extLst>
          </p:cNvPr>
          <p:cNvSpPr>
            <a:spLocks noGrp="1"/>
          </p:cNvSpPr>
          <p:nvPr>
            <p:ph type="sldNum" sz="quarter" idx="12"/>
          </p:nvPr>
        </p:nvSpPr>
        <p:spPr/>
        <p:txBody>
          <a:bodyPr/>
          <a:lstStyle/>
          <a:p>
            <a:fld id="{B6F15528-21DE-4FAA-801E-634DDDAF4B2B}" type="slidenum">
              <a:rPr lang="en-US" smtClean="0"/>
              <a:pPr/>
              <a:t>38</a:t>
            </a:fld>
            <a:endParaRPr lang="en-US" dirty="0"/>
          </a:p>
        </p:txBody>
      </p:sp>
      <p:sp>
        <p:nvSpPr>
          <p:cNvPr id="13" name="TextBox 12">
            <a:extLst>
              <a:ext uri="{FF2B5EF4-FFF2-40B4-BE49-F238E27FC236}">
                <a16:creationId xmlns="" xmlns:a16="http://schemas.microsoft.com/office/drawing/2014/main" id="{584E7C59-B265-47E6-93AB-E77CC26FB191}"/>
              </a:ext>
            </a:extLst>
          </p:cNvPr>
          <p:cNvSpPr txBox="1"/>
          <p:nvPr/>
        </p:nvSpPr>
        <p:spPr>
          <a:xfrm>
            <a:off x="304800" y="1143000"/>
            <a:ext cx="8610600" cy="7017306"/>
          </a:xfrm>
          <a:prstGeom prst="rect">
            <a:avLst/>
          </a:prstGeom>
          <a:noFill/>
        </p:spPr>
        <p:txBody>
          <a:bodyPr wrap="square">
            <a:spAutoFit/>
          </a:bodyPr>
          <a:lstStyle/>
          <a:p>
            <a:pPr fontAlgn="base"/>
            <a:r>
              <a:rPr lang="en-US" b="1" i="0" dirty="0">
                <a:effectLst/>
                <a:latin typeface="urw-din"/>
              </a:rPr>
              <a:t>2. Publicly Available Directory:</a:t>
            </a:r>
            <a:r>
              <a:rPr lang="en-US" b="0" i="0" dirty="0">
                <a:effectLst/>
                <a:latin typeface="urw-din"/>
              </a:rPr>
              <a:t/>
            </a:r>
            <a:br>
              <a:rPr lang="en-US" b="0" i="0" dirty="0">
                <a:effectLst/>
                <a:latin typeface="urw-din"/>
              </a:rPr>
            </a:br>
            <a:r>
              <a:rPr lang="en-US" b="0" i="0" dirty="0">
                <a:effectLst/>
                <a:latin typeface="urw-din"/>
              </a:rPr>
              <a:t>In this type, the public key is stored at a public directory. Directories are trusted here, with properties like Participant Registration, access and allow to modify values at any time, contains entries like {name, public-key}.Directories can be accessed electronically still vulnerable to forgery or tampering.</a:t>
            </a:r>
          </a:p>
          <a:p>
            <a:pPr fontAlgn="base"/>
            <a:endParaRPr lang="en-US" b="0" i="0" dirty="0">
              <a:effectLst/>
              <a:latin typeface="urw-din"/>
            </a:endParaRPr>
          </a:p>
          <a:p>
            <a:pPr fontAlgn="base"/>
            <a:r>
              <a:rPr lang="en-US" b="1" i="0" dirty="0">
                <a:effectLst/>
                <a:latin typeface="urw-din"/>
              </a:rPr>
              <a:t>3. Public Key Authority:</a:t>
            </a:r>
            <a:r>
              <a:rPr lang="en-US" b="0" i="0" dirty="0">
                <a:effectLst/>
                <a:latin typeface="urw-din"/>
              </a:rPr>
              <a:t/>
            </a:r>
            <a:br>
              <a:rPr lang="en-US" b="0" i="0" dirty="0">
                <a:effectLst/>
                <a:latin typeface="urw-din"/>
              </a:rPr>
            </a:br>
            <a:r>
              <a:rPr lang="en-US" b="0" i="0" dirty="0">
                <a:effectLst/>
                <a:latin typeface="urw-din"/>
              </a:rPr>
              <a:t>It is similar to the directory but, improve security by tightening control over distribution of keys from directory. It requires users to know public key for the directory. Whenever the keys are needed, a real-time access to directory is made by the user to obtain any desired public key securely.</a:t>
            </a:r>
          </a:p>
          <a:p>
            <a:pPr fontAlgn="base"/>
            <a:endParaRPr lang="en-US" b="0" i="0" dirty="0">
              <a:effectLst/>
              <a:latin typeface="urw-din"/>
            </a:endParaRPr>
          </a:p>
          <a:p>
            <a:pPr fontAlgn="base"/>
            <a:r>
              <a:rPr lang="en-US" dirty="0">
                <a:latin typeface="urw-din"/>
              </a:rPr>
              <a:t>4. </a:t>
            </a:r>
            <a:r>
              <a:rPr lang="en-US" b="1" i="0" dirty="0">
                <a:effectLst/>
                <a:latin typeface="urw-din"/>
              </a:rPr>
              <a:t>Public Certification:</a:t>
            </a:r>
            <a:r>
              <a:rPr lang="en-US" b="0" i="0" dirty="0">
                <a:effectLst/>
                <a:latin typeface="urw-din"/>
              </a:rPr>
              <a:t/>
            </a:r>
            <a:br>
              <a:rPr lang="en-US" b="0" i="0" dirty="0">
                <a:effectLst/>
                <a:latin typeface="urw-din"/>
              </a:rPr>
            </a:br>
            <a:r>
              <a:rPr lang="en-US" b="0" i="0" dirty="0">
                <a:effectLst/>
                <a:latin typeface="urw-din"/>
              </a:rPr>
              <a:t>This time authority provides a certificate (which binds identity to the public key) to allow key exchange without real-time access to the public authority each time. The certificate is accompanied with some other info such as period of validity, rights of use etc. All of this content is signed by the trusted Public-Key or Certificate Authority (CA) and it can be verified by anyone possessing the authority’s public-key.</a:t>
            </a:r>
          </a:p>
          <a:p>
            <a:endParaRPr lang="en-US" b="0" i="0" dirty="0">
              <a:solidFill>
                <a:srgbClr val="273239"/>
              </a:solidFill>
              <a:effectLst/>
              <a:latin typeface="urw-din"/>
            </a:endParaRPr>
          </a:p>
          <a:p>
            <a:endParaRPr lang="en-US" dirty="0">
              <a:solidFill>
                <a:srgbClr val="273239"/>
              </a:solidFill>
              <a:latin typeface="urw-din"/>
            </a:endParaRPr>
          </a:p>
          <a:p>
            <a:endParaRPr lang="en-US" dirty="0">
              <a:solidFill>
                <a:srgbClr val="273239"/>
              </a:solidFill>
              <a:latin typeface="urw-din"/>
            </a:endParaRPr>
          </a:p>
          <a:p>
            <a:endParaRPr lang="en-US" dirty="0">
              <a:solidFill>
                <a:srgbClr val="273239"/>
              </a:solidFill>
              <a:latin typeface="urw-din"/>
            </a:endParaRPr>
          </a:p>
          <a:p>
            <a:endParaRPr lang="en-US" dirty="0">
              <a:solidFill>
                <a:srgbClr val="273239"/>
              </a:solidFill>
              <a:latin typeface="urw-din"/>
            </a:endParaRPr>
          </a:p>
          <a:p>
            <a:endParaRPr lang="en-US" dirty="0">
              <a:solidFill>
                <a:srgbClr val="273239"/>
              </a:solidFill>
              <a:latin typeface="urw-din"/>
            </a:endParaRPr>
          </a:p>
          <a:p>
            <a:endParaRPr lang="en-IN" dirty="0"/>
          </a:p>
        </p:txBody>
      </p:sp>
    </p:spTree>
    <p:extLst>
      <p:ext uri="{BB962C8B-B14F-4D97-AF65-F5344CB8AC3E}">
        <p14:creationId xmlns="" xmlns:p14="http://schemas.microsoft.com/office/powerpoint/2010/main" val="382460145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fontScale="92500"/>
          </a:bodyPr>
          <a:lstStyle/>
          <a:p>
            <a:pPr marL="0" indent="0" algn="just">
              <a:buNone/>
            </a:pPr>
            <a:r>
              <a:rPr lang="en-US" sz="2400" b="1" dirty="0"/>
              <a:t>DES Algorithm</a:t>
            </a:r>
          </a:p>
          <a:p>
            <a:pPr marL="0" indent="0" algn="just">
              <a:buNone/>
            </a:pPr>
            <a:r>
              <a:rPr lang="en-US" sz="2400" dirty="0"/>
              <a:t>This is the most common encryption. It mainly consists of two common inputs in the encryption function, which includes the key and the plain text. </a:t>
            </a:r>
          </a:p>
          <a:p>
            <a:pPr marL="0" indent="0" algn="just">
              <a:buNone/>
            </a:pPr>
            <a:r>
              <a:rPr lang="en-US" sz="2400" dirty="0"/>
              <a:t>The plain text must be a 64-bit combination in length where the key should be having a length of 56 bits. </a:t>
            </a:r>
          </a:p>
          <a:p>
            <a:pPr marL="0" indent="0" algn="just">
              <a:buNone/>
            </a:pPr>
            <a:r>
              <a:rPr lang="en-US" sz="2400" dirty="0"/>
              <a:t>The 64 bits of plain text will first go through initial permutation which can then rearrange the bits. Second, a 16 round of a similar function is articulated.</a:t>
            </a:r>
          </a:p>
          <a:p>
            <a:pPr marL="0" indent="0" algn="just">
              <a:buNone/>
            </a:pPr>
            <a:r>
              <a:rPr lang="en-US" sz="2400" dirty="0"/>
              <a:t>This will include both permutation and substitution functionalities. This is then followed by a pre-output which is swapped at 32 bits position and passes through a final permutation so as to come up with an end set of 64-bit text cipher. </a:t>
            </a: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28095719-20CF-46D7-BF3E-0E3703972800}"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a:latin typeface="Calibri (Body)"/>
              </a:rPr>
              <a:t>Data Encryption Standard (DES)</a:t>
            </a:r>
            <a:r>
              <a:rPr kumimoji="0" lang="en-US" sz="3000" b="0" i="0" u="none" strike="noStrike" kern="1200" cap="none" spc="0" normalizeH="0" noProof="0" dirty="0">
                <a:ln>
                  <a:noFill/>
                </a:ln>
                <a:solidFill>
                  <a:schemeClr val="dk1"/>
                </a:solidFill>
                <a:effectLst/>
                <a:uLnTx/>
                <a:uFillTx/>
                <a:latin typeface="Calibri (Body)"/>
              </a:rPr>
              <a:t> </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smtClean="0"/>
              <a:t>Mushtaq Ahmad Rather            Cyber security ANC 0401                                     Unit 4</a:t>
            </a:r>
            <a:endParaRPr lang="en-US" dirty="0"/>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 xmlns:p14="http://schemas.microsoft.com/office/powerpoint/2010/main" val="41513782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124743"/>
            <a:ext cx="8280920" cy="5100243"/>
          </a:xfrm>
        </p:spPr>
        <p:txBody>
          <a:bodyPr>
            <a:noAutofit/>
          </a:bodyPr>
          <a:lstStyle/>
          <a:p>
            <a:pPr marL="0" indent="0" algn="just">
              <a:lnSpc>
                <a:spcPct val="150000"/>
              </a:lnSpc>
              <a:buNone/>
            </a:pPr>
            <a:r>
              <a:rPr lang="en-US" sz="1600" b="1" dirty="0"/>
              <a:t>Introduction:</a:t>
            </a:r>
          </a:p>
          <a:p>
            <a:pPr marL="0" indent="0" algn="just" fontAlgn="t">
              <a:lnSpc>
                <a:spcPct val="150000"/>
              </a:lnSpc>
              <a:spcBef>
                <a:spcPts val="0"/>
              </a:spcBef>
              <a:spcAft>
                <a:spcPts val="1000"/>
              </a:spcAft>
              <a:buSzPts val="1200"/>
              <a:buNone/>
              <a:tabLst>
                <a:tab pos="1533525" algn="l"/>
              </a:tabLst>
            </a:pPr>
            <a:r>
              <a:rPr lang="en-US" sz="1600" dirty="0">
                <a:latin typeface="Times New Roman" panose="02020603050405020304" pitchFamily="18" charset="0"/>
              </a:rPr>
              <a:t>Introduction to Information Systems: Types of Information Systems, Development of Information Systems, Need for Information Security, Threats to Information Systems, Information Assurance, Guidelines for Secure Password and WI-FI Security and social media and Windows Security, Security Risk Analysis and Risk Management.</a:t>
            </a:r>
            <a:endParaRPr lang="en-IN" sz="1600" dirty="0">
              <a:latin typeface="Times New Roman" panose="02020603050405020304" pitchFamily="18" charset="0"/>
            </a:endParaRPr>
          </a:p>
          <a:p>
            <a:pPr algn="just"/>
            <a:endParaRPr lang="en-US" sz="1600" dirty="0"/>
          </a:p>
          <a:p>
            <a:pPr marL="0" indent="0" algn="just">
              <a:buNone/>
            </a:pPr>
            <a:r>
              <a:rPr lang="en-US" sz="1600" b="1" dirty="0"/>
              <a:t>Application Layer Security:</a:t>
            </a:r>
          </a:p>
          <a:p>
            <a:pPr marL="0" indent="0" algn="just" fontAlgn="t">
              <a:lnSpc>
                <a:spcPct val="150000"/>
              </a:lnSpc>
              <a:spcBef>
                <a:spcPts val="0"/>
              </a:spcBef>
              <a:spcAft>
                <a:spcPts val="1000"/>
              </a:spcAft>
              <a:buSzPts val="1200"/>
              <a:buNone/>
              <a:tabLst>
                <a:tab pos="1533525" algn="l"/>
              </a:tabLst>
            </a:pPr>
            <a:r>
              <a:rPr lang="en-US" sz="1600" dirty="0">
                <a:latin typeface="Times New Roman" panose="02020603050405020304" pitchFamily="18" charset="0"/>
              </a:rPr>
              <a:t>Data Security Considerations-Backups, Archival Storage and Disposal of Data, Security Technology-Firewall, Intrusion Detection, Access Control, Security Threats -Viruses, Worms, Trojan Horse, Bombs, Trapdoors, Spoofs, E-mail Viruses, Macro Viruses, Malicious Software, Network and Denial of Services Attack, Security, Threats to E-Commerce: Electronic Payment System, e- Cash, Issues with Credit/Debit Cards.</a:t>
            </a:r>
          </a:p>
          <a:p>
            <a:pPr>
              <a:lnSpc>
                <a:spcPct val="150000"/>
              </a:lnSpc>
              <a:spcBef>
                <a:spcPts val="0"/>
              </a:spcBef>
            </a:pPr>
            <a:endParaRPr lang="en-US" sz="1600" dirty="0">
              <a:latin typeface="Calibri (Body)"/>
            </a:endParaRPr>
          </a:p>
        </p:txBody>
      </p:sp>
      <p:sp>
        <p:nvSpPr>
          <p:cNvPr id="6" name="Date Placeholder 5"/>
          <p:cNvSpPr>
            <a:spLocks noGrp="1"/>
          </p:cNvSpPr>
          <p:nvPr>
            <p:ph type="dt" sz="half" idx="10"/>
          </p:nvPr>
        </p:nvSpPr>
        <p:spPr/>
        <p:txBody>
          <a:bodyPr/>
          <a:lstStyle/>
          <a:p>
            <a:fld id="{21C760D6-B782-4372-B84E-E13E049F7C81}" type="datetime1">
              <a:rPr lang="en-US" smtClean="0"/>
              <a:pPr/>
              <a:t>4/23/2024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Syllabus</a:t>
            </a:r>
          </a:p>
        </p:txBody>
      </p:sp>
      <p:sp>
        <p:nvSpPr>
          <p:cNvPr id="11" name="Footer Placeholder 4"/>
          <p:cNvSpPr>
            <a:spLocks noGrp="1"/>
          </p:cNvSpPr>
          <p:nvPr>
            <p:ph type="ftr" sz="quarter" idx="11"/>
          </p:nvPr>
        </p:nvSpPr>
        <p:spPr>
          <a:xfrm>
            <a:off x="2514600" y="6356350"/>
            <a:ext cx="5029200" cy="365125"/>
          </a:xfrm>
        </p:spPr>
        <p:txBody>
          <a:bodyPr/>
          <a:lstStyle/>
          <a:p>
            <a:r>
              <a:rPr lang="en-US" smtClean="0"/>
              <a:t>Mushtaq Ahmad Rather            Cyber security ANC 0401                                     Unit 4</a:t>
            </a:r>
            <a:endParaRPr lang="en-US" dirty="0"/>
          </a:p>
        </p:txBody>
      </p:sp>
      <p:pic>
        <p:nvPicPr>
          <p:cNvPr id="10" name="Picture 4">
            <a:extLst>
              <a:ext uri="{FF2B5EF4-FFF2-40B4-BE49-F238E27FC236}">
                <a16:creationId xmlns="" xmlns:a16="http://schemas.microsoft.com/office/drawing/2014/main" id="{833A9A61-441A-4239-97E5-CC8EDEBDC065}"/>
              </a:ext>
            </a:extLst>
          </p:cNvPr>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 xmlns:p14="http://schemas.microsoft.com/office/powerpoint/2010/main" val="113917825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Text Box 4"/>
          <p:cNvSpPr txBox="1">
            <a:spLocks noChangeArrowheads="1"/>
          </p:cNvSpPr>
          <p:nvPr/>
        </p:nvSpPr>
        <p:spPr bwMode="auto">
          <a:xfrm>
            <a:off x="8229600" y="6248400"/>
            <a:ext cx="184150" cy="296863"/>
          </a:xfrm>
          <a:prstGeom prst="rect">
            <a:avLst/>
          </a:prstGeom>
          <a:noFill/>
          <a:ln w="9525">
            <a:noFill/>
            <a:miter lim="800000"/>
            <a:headEnd/>
            <a:tailEnd/>
          </a:ln>
        </p:spPr>
        <p:txBody>
          <a:bodyPr wrap="none">
            <a:spAutoFit/>
          </a:bodyPr>
          <a:lstStyle/>
          <a:p>
            <a:pPr algn="ctr">
              <a:defRPr/>
            </a:pPr>
            <a:endParaRPr lang="en-US" altLang="en-US" sz="2000" b="0" i="0">
              <a:latin typeface="+mn-lt"/>
            </a:endParaRPr>
          </a:p>
        </p:txBody>
      </p:sp>
      <p:sp>
        <p:nvSpPr>
          <p:cNvPr id="929797" name="Rectangle 5"/>
          <p:cNvSpPr>
            <a:spLocks noChangeArrowheads="1"/>
          </p:cNvSpPr>
          <p:nvPr/>
        </p:nvSpPr>
        <p:spPr bwMode="auto">
          <a:xfrm>
            <a:off x="609600" y="1295400"/>
            <a:ext cx="7772400" cy="1754326"/>
          </a:xfrm>
          <a:prstGeom prst="rect">
            <a:avLst/>
          </a:prstGeom>
          <a:noFill/>
          <a:ln w="9525">
            <a:noFill/>
            <a:miter lim="800000"/>
            <a:headEnd/>
            <a:tailEnd/>
          </a:ln>
          <a:effectLst/>
        </p:spPr>
        <p:txBody>
          <a:bodyPr wrap="square" anchor="ctr">
            <a:spAutoFit/>
          </a:bodyPr>
          <a:lstStyle/>
          <a:p>
            <a:pPr algn="just">
              <a:lnSpc>
                <a:spcPct val="150000"/>
              </a:lnSpc>
              <a:defRPr/>
            </a:pPr>
            <a:r>
              <a:rPr lang="en-US" sz="2400" b="0" i="0" dirty="0">
                <a:latin typeface="+mn-lt"/>
              </a:rPr>
              <a:t>The encryption process is made of two permutations (P-boxes), which we call initial and final permutations, and sixteen </a:t>
            </a:r>
            <a:r>
              <a:rPr lang="en-US" sz="2400" b="0" i="0" dirty="0" err="1">
                <a:latin typeface="+mn-lt"/>
              </a:rPr>
              <a:t>Feistel</a:t>
            </a:r>
            <a:r>
              <a:rPr lang="en-US" sz="2400" b="0" i="0" dirty="0">
                <a:latin typeface="+mn-lt"/>
              </a:rPr>
              <a:t> rounds. </a:t>
            </a:r>
          </a:p>
        </p:txBody>
      </p:sp>
      <p:pic>
        <p:nvPicPr>
          <p:cNvPr id="44036" name="Picture 8"/>
          <p:cNvPicPr>
            <a:picLocks noChangeAspect="1" noChangeArrowheads="1"/>
          </p:cNvPicPr>
          <p:nvPr/>
        </p:nvPicPr>
        <p:blipFill>
          <a:blip r:embed="rId3" cstate="print"/>
          <a:srcRect/>
          <a:stretch>
            <a:fillRect/>
          </a:stretch>
        </p:blipFill>
        <p:spPr bwMode="auto">
          <a:xfrm>
            <a:off x="2667000" y="3124200"/>
            <a:ext cx="5047008" cy="3200400"/>
          </a:xfrm>
          <a:prstGeom prst="rect">
            <a:avLst/>
          </a:prstGeom>
          <a:noFill/>
          <a:ln w="9525">
            <a:noFill/>
            <a:miter lim="800000"/>
            <a:headEnd/>
            <a:tailEnd/>
          </a:ln>
        </p:spPr>
      </p:pic>
      <p:sp>
        <p:nvSpPr>
          <p:cNvPr id="10" name="Text Box 9"/>
          <p:cNvSpPr txBox="1">
            <a:spLocks noChangeArrowheads="1"/>
          </p:cNvSpPr>
          <p:nvPr/>
        </p:nvSpPr>
        <p:spPr bwMode="auto">
          <a:xfrm>
            <a:off x="3657600" y="2514600"/>
            <a:ext cx="4191000" cy="461665"/>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ctr">
              <a:defRPr/>
            </a:pPr>
            <a:r>
              <a:rPr lang="en-US" altLang="en-US" b="1" i="0" dirty="0">
                <a:solidFill>
                  <a:schemeClr val="folHlink"/>
                </a:solidFill>
                <a:latin typeface="+mn-lt"/>
              </a:rPr>
              <a:t> </a:t>
            </a:r>
            <a:r>
              <a:rPr lang="en-US" altLang="en-US" sz="2400" b="1" i="0" dirty="0">
                <a:latin typeface="+mn-lt"/>
              </a:rPr>
              <a:t>General structure of DES</a:t>
            </a:r>
          </a:p>
        </p:txBody>
      </p:sp>
      <p:sp>
        <p:nvSpPr>
          <p:cNvPr id="13"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lstStyle/>
          <a:p>
            <a:pPr algn="ctr" eaLnBrk="0" hangingPunct="0">
              <a:defRPr/>
            </a:pPr>
            <a:r>
              <a:rPr lang="en-US" sz="3200" b="1" dirty="0"/>
              <a:t>Data Encryption Standard (DES) CO1</a:t>
            </a:r>
            <a:endParaRPr lang="en-US" sz="3200" b="1" dirty="0">
              <a:solidFill>
                <a:prstClr val="black"/>
              </a:solidFill>
              <a:cs typeface="Arial" charset="0"/>
            </a:endParaRPr>
          </a:p>
          <a:p>
            <a:pPr algn="ctr" eaLnBrk="0" hangingPunct="0">
              <a:defRPr/>
            </a:pPr>
            <a:endParaRPr lang="en-US" altLang="en-US" sz="1400" b="1" baseline="0" dirty="0">
              <a:solidFill>
                <a:schemeClr val="tx1"/>
              </a:solidFill>
            </a:endParaRPr>
          </a:p>
        </p:txBody>
      </p:sp>
      <p:pic>
        <p:nvPicPr>
          <p:cNvPr id="44039" name="Picture 2" descr="E:\NIET\Project\xLogo11.png.pagespeed.ic.pydHLuCQEZ.png"/>
          <p:cNvPicPr>
            <a:picLocks noChangeAspect="1" noChangeArrowheads="1"/>
          </p:cNvPicPr>
          <p:nvPr/>
        </p:nvPicPr>
        <p:blipFill>
          <a:blip r:embed="rId4" cstate="print"/>
          <a:srcRect/>
          <a:stretch>
            <a:fillRect/>
          </a:stretch>
        </p:blipFill>
        <p:spPr bwMode="auto">
          <a:xfrm>
            <a:off x="0" y="20638"/>
            <a:ext cx="1447800" cy="817562"/>
          </a:xfrm>
          <a:prstGeom prst="rect">
            <a:avLst/>
          </a:prstGeom>
          <a:noFill/>
          <a:ln w="9525">
            <a:noFill/>
            <a:miter lim="800000"/>
            <a:headEnd/>
            <a:tailEnd/>
          </a:ln>
        </p:spPr>
      </p:pic>
      <p:sp>
        <p:nvSpPr>
          <p:cNvPr id="8"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fld id="{2567DAA0-F5EA-4446-80AA-054EC68B59D6}" type="datetime1">
              <a:rPr lang="en-US" sz="1200" b="0" i="0" baseline="0">
                <a:solidFill>
                  <a:schemeClr val="tx1">
                    <a:tint val="75000"/>
                  </a:schemeClr>
                </a:solidFill>
                <a:latin typeface="+mn-lt"/>
                <a:cs typeface="+mn-cs"/>
              </a:rPr>
              <a:pPr fontAlgn="auto">
                <a:spcBef>
                  <a:spcPts val="0"/>
                </a:spcBef>
                <a:spcAft>
                  <a:spcPts val="0"/>
                </a:spcAft>
                <a:defRPr/>
              </a:pPr>
              <a:t>4/23/2024</a:t>
            </a:fld>
            <a:endParaRPr lang="en-US" sz="1200" b="0" i="0" baseline="0">
              <a:solidFill>
                <a:schemeClr val="tx1">
                  <a:tint val="75000"/>
                </a:schemeClr>
              </a:solidFill>
              <a:latin typeface="+mn-lt"/>
              <a:cs typeface="+mn-cs"/>
            </a:endParaRPr>
          </a:p>
        </p:txBody>
      </p:sp>
      <p:sp>
        <p:nvSpPr>
          <p:cNvPr id="11" name="Slide Number Placeholder 5"/>
          <p:cNvSpPr txBox="1">
            <a:spLocks/>
          </p:cNvSpPr>
          <p:nvPr/>
        </p:nvSpPr>
        <p:spPr>
          <a:xfrm>
            <a:off x="6553200" y="6248400"/>
            <a:ext cx="2133600" cy="365125"/>
          </a:xfrm>
          <a:prstGeom prst="rect">
            <a:avLst/>
          </a:prstGeom>
        </p:spPr>
        <p:txBody>
          <a:bodyPr anchor="ctr"/>
          <a:lstStyle/>
          <a:p>
            <a:pPr algn="r" fontAlgn="auto">
              <a:spcBef>
                <a:spcPts val="0"/>
              </a:spcBef>
              <a:spcAft>
                <a:spcPts val="0"/>
              </a:spcAft>
              <a:defRPr/>
            </a:pPr>
            <a:fld id="{2E4E9919-CC21-4F77-BEF7-84765CABD689}" type="slidenum">
              <a:rPr lang="en-US" sz="1200" b="0" i="0" baseline="0">
                <a:solidFill>
                  <a:schemeClr val="tx1">
                    <a:tint val="75000"/>
                  </a:schemeClr>
                </a:solidFill>
                <a:latin typeface="+mn-lt"/>
                <a:cs typeface="+mn-cs"/>
              </a:rPr>
              <a:pPr algn="r" fontAlgn="auto">
                <a:spcBef>
                  <a:spcPts val="0"/>
                </a:spcBef>
                <a:spcAft>
                  <a:spcPts val="0"/>
                </a:spcAft>
                <a:defRPr/>
              </a:pPr>
              <a:t>40</a:t>
            </a:fld>
            <a:endParaRPr lang="en-US" sz="1200" b="0" i="0" baseline="0">
              <a:solidFill>
                <a:schemeClr val="tx1">
                  <a:tint val="75000"/>
                </a:schemeClr>
              </a:solidFill>
              <a:latin typeface="+mn-lt"/>
              <a:cs typeface="+mn-cs"/>
            </a:endParaRPr>
          </a:p>
        </p:txBody>
      </p:sp>
      <p:sp>
        <p:nvSpPr>
          <p:cNvPr id="3" name="Footer Placeholder 2">
            <a:extLst>
              <a:ext uri="{FF2B5EF4-FFF2-40B4-BE49-F238E27FC236}">
                <a16:creationId xmlns="" xmlns:a16="http://schemas.microsoft.com/office/drawing/2014/main" id="{1C32833B-851B-4651-8752-E6E9B746E3CD}"/>
              </a:ext>
            </a:extLst>
          </p:cNvPr>
          <p:cNvSpPr>
            <a:spLocks noGrp="1"/>
          </p:cNvSpPr>
          <p:nvPr>
            <p:ph type="ftr" sz="quarter" idx="11"/>
          </p:nvPr>
        </p:nvSpPr>
        <p:spPr>
          <a:xfrm>
            <a:off x="2362200" y="6356350"/>
            <a:ext cx="4724400" cy="365125"/>
          </a:xfrm>
        </p:spPr>
        <p:txBody>
          <a:bodyPr/>
          <a:lstStyle/>
          <a:p>
            <a:r>
              <a:rPr lang="en-US" smtClean="0"/>
              <a:t>Mushtaq Ahmad Rather            Cyber security ANC 0401                                     Unit 4</a:t>
            </a:r>
            <a:endParaRPr lang="en-US" dirty="0"/>
          </a:p>
        </p:txBody>
      </p:sp>
      <p:sp>
        <p:nvSpPr>
          <p:cNvPr id="4" name="Slide Number Placeholder 3">
            <a:extLst>
              <a:ext uri="{FF2B5EF4-FFF2-40B4-BE49-F238E27FC236}">
                <a16:creationId xmlns="" xmlns:a16="http://schemas.microsoft.com/office/drawing/2014/main" id="{34EEB52E-706B-4444-83B3-11F1C85DE08A}"/>
              </a:ext>
            </a:extLst>
          </p:cNvPr>
          <p:cNvSpPr>
            <a:spLocks noGrp="1"/>
          </p:cNvSpPr>
          <p:nvPr>
            <p:ph type="sldNum" sz="quarter" idx="12"/>
          </p:nvPr>
        </p:nvSpPr>
        <p:spPr/>
        <p:txBody>
          <a:bodyPr/>
          <a:lstStyle/>
          <a:p>
            <a:fld id="{B6F15528-21DE-4FAA-801E-634DDDAF4B2B}" type="slidenum">
              <a:rPr lang="en-US" smtClean="0"/>
              <a:pPr/>
              <a:t>40</a:t>
            </a:fld>
            <a:endParaRPr lang="en-US" dirty="0"/>
          </a:p>
        </p:txBody>
      </p:sp>
      <p:sp>
        <p:nvSpPr>
          <p:cNvPr id="2" name="Date Placeholder 1">
            <a:extLst>
              <a:ext uri="{FF2B5EF4-FFF2-40B4-BE49-F238E27FC236}">
                <a16:creationId xmlns="" xmlns:a16="http://schemas.microsoft.com/office/drawing/2014/main" id="{6C7F9C74-84DB-1343-FEA4-1645C8863CF6}"/>
              </a:ext>
            </a:extLst>
          </p:cNvPr>
          <p:cNvSpPr>
            <a:spLocks noGrp="1"/>
          </p:cNvSpPr>
          <p:nvPr>
            <p:ph type="dt" sz="half" idx="10"/>
          </p:nvPr>
        </p:nvSpPr>
        <p:spPr/>
        <p:txBody>
          <a:bodyPr/>
          <a:lstStyle/>
          <a:p>
            <a:fld id="{8DBD1394-5EB2-4DD7-A83A-05182004877D}" type="datetime1">
              <a:rPr lang="en-US" smtClean="0"/>
              <a:pPr/>
              <a:t>4/23/2024</a:t>
            </a:fld>
            <a:endParaRPr lang="en-US"/>
          </a:p>
        </p:txBody>
      </p:sp>
    </p:spTree>
    <p:extLst>
      <p:ext uri="{BB962C8B-B14F-4D97-AF65-F5344CB8AC3E}">
        <p14:creationId xmlns="" xmlns:p14="http://schemas.microsoft.com/office/powerpoint/2010/main" val="32480258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036"/>
                                        </p:tgtEl>
                                        <p:attrNameLst>
                                          <p:attrName>style.visibility</p:attrName>
                                        </p:attrNameLst>
                                      </p:cBhvr>
                                      <p:to>
                                        <p:strVal val="visible"/>
                                      </p:to>
                                    </p:set>
                                    <p:anim calcmode="lin" valueType="num">
                                      <p:cBhvr additive="base">
                                        <p:cTn id="13" dur="500" fill="hold"/>
                                        <p:tgtEl>
                                          <p:spTgt spid="44036"/>
                                        </p:tgtEl>
                                        <p:attrNameLst>
                                          <p:attrName>ppt_x</p:attrName>
                                        </p:attrNameLst>
                                      </p:cBhvr>
                                      <p:tavLst>
                                        <p:tav tm="0">
                                          <p:val>
                                            <p:strVal val="#ppt_x"/>
                                          </p:val>
                                        </p:tav>
                                        <p:tav tm="100000">
                                          <p:val>
                                            <p:strVal val="#ppt_x"/>
                                          </p:val>
                                        </p:tav>
                                      </p:tavLst>
                                    </p:anim>
                                    <p:anim calcmode="lin" valueType="num">
                                      <p:cBhvr additive="base">
                                        <p:cTn id="14" dur="500" fill="hold"/>
                                        <p:tgtEl>
                                          <p:spTgt spid="440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a:latin typeface="Tahoma" pitchFamily="34" charset="0"/>
            </a:endParaRPr>
          </a:p>
        </p:txBody>
      </p:sp>
      <p:sp>
        <p:nvSpPr>
          <p:cNvPr id="45059" name="Rectangle 9"/>
          <p:cNvSpPr>
            <a:spLocks noChangeArrowheads="1"/>
          </p:cNvSpPr>
          <p:nvPr/>
        </p:nvSpPr>
        <p:spPr bwMode="auto">
          <a:xfrm>
            <a:off x="228600" y="914400"/>
            <a:ext cx="8686800" cy="519113"/>
          </a:xfrm>
          <a:prstGeom prst="rect">
            <a:avLst/>
          </a:prstGeom>
          <a:solidFill>
            <a:schemeClr val="bg1"/>
          </a:solidFill>
          <a:ln w="9525">
            <a:noFill/>
            <a:miter lim="800000"/>
            <a:headEnd/>
            <a:tailEnd/>
          </a:ln>
        </p:spPr>
        <p:txBody>
          <a:bodyPr>
            <a:spAutoFit/>
          </a:bodyPr>
          <a:lstStyle/>
          <a:p>
            <a:pPr algn="just"/>
            <a:endParaRPr lang="en-US" altLang="en-US"/>
          </a:p>
        </p:txBody>
      </p:sp>
      <p:pic>
        <p:nvPicPr>
          <p:cNvPr id="45060" name="Picture 11"/>
          <p:cNvPicPr>
            <a:picLocks noChangeAspect="1" noChangeArrowheads="1"/>
          </p:cNvPicPr>
          <p:nvPr/>
        </p:nvPicPr>
        <p:blipFill>
          <a:blip r:embed="rId3" cstate="print"/>
          <a:srcRect/>
          <a:stretch>
            <a:fillRect/>
          </a:stretch>
        </p:blipFill>
        <p:spPr bwMode="auto">
          <a:xfrm>
            <a:off x="1219200" y="1828800"/>
            <a:ext cx="6629400" cy="3886200"/>
          </a:xfrm>
          <a:prstGeom prst="rect">
            <a:avLst/>
          </a:prstGeom>
          <a:noFill/>
          <a:ln w="9525">
            <a:noFill/>
            <a:miter lim="800000"/>
            <a:headEnd/>
            <a:tailEnd/>
          </a:ln>
        </p:spPr>
      </p:pic>
      <p:sp>
        <p:nvSpPr>
          <p:cNvPr id="45061" name="Text Box 12"/>
          <p:cNvSpPr txBox="1">
            <a:spLocks noChangeArrowheads="1"/>
          </p:cNvSpPr>
          <p:nvPr/>
        </p:nvSpPr>
        <p:spPr bwMode="auto">
          <a:xfrm>
            <a:off x="1219200" y="990600"/>
            <a:ext cx="5384807" cy="461665"/>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r>
              <a:rPr lang="en-US" altLang="en-US" sz="2400" b="1" dirty="0"/>
              <a:t>Initial and final permutation steps in DES</a:t>
            </a:r>
          </a:p>
        </p:txBody>
      </p:sp>
      <p:pic>
        <p:nvPicPr>
          <p:cNvPr id="45063" name="Picture 2" descr="E:\NIET\Project\xLogo11.png.pagespeed.ic.pydHLuCQEZ.png"/>
          <p:cNvPicPr>
            <a:picLocks noChangeAspect="1" noChangeArrowheads="1"/>
          </p:cNvPicPr>
          <p:nvPr/>
        </p:nvPicPr>
        <p:blipFill>
          <a:blip r:embed="rId4" cstate="print"/>
          <a:srcRect/>
          <a:stretch>
            <a:fillRect/>
          </a:stretch>
        </p:blipFill>
        <p:spPr bwMode="auto">
          <a:xfrm>
            <a:off x="0" y="20638"/>
            <a:ext cx="1447800" cy="817562"/>
          </a:xfrm>
          <a:prstGeom prst="rect">
            <a:avLst/>
          </a:prstGeom>
          <a:noFill/>
          <a:ln w="9525">
            <a:noFill/>
            <a:miter lim="800000"/>
            <a:headEnd/>
            <a:tailEnd/>
          </a:ln>
        </p:spPr>
      </p:pic>
      <p:sp>
        <p:nvSpPr>
          <p:cNvPr id="9"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fld id="{2567DAA0-F5EA-4446-80AA-054EC68B59D6}" type="datetime1">
              <a:rPr lang="en-US" sz="1200" b="0" i="0" baseline="0">
                <a:solidFill>
                  <a:schemeClr val="tx1">
                    <a:tint val="75000"/>
                  </a:schemeClr>
                </a:solidFill>
                <a:latin typeface="+mn-lt"/>
                <a:cs typeface="+mn-cs"/>
              </a:rPr>
              <a:pPr fontAlgn="auto">
                <a:spcBef>
                  <a:spcPts val="0"/>
                </a:spcBef>
                <a:spcAft>
                  <a:spcPts val="0"/>
                </a:spcAft>
                <a:defRPr/>
              </a:pPr>
              <a:t>4/23/2024</a:t>
            </a:fld>
            <a:endParaRPr lang="en-US" sz="1200" b="0" i="0" baseline="0">
              <a:solidFill>
                <a:schemeClr val="tx1">
                  <a:tint val="75000"/>
                </a:schemeClr>
              </a:solidFill>
              <a:latin typeface="+mn-lt"/>
              <a:cs typeface="+mn-cs"/>
            </a:endParaRPr>
          </a:p>
        </p:txBody>
      </p:sp>
      <p:sp>
        <p:nvSpPr>
          <p:cNvPr id="11" name="Slide Number Placeholder 5"/>
          <p:cNvSpPr txBox="1">
            <a:spLocks/>
          </p:cNvSpPr>
          <p:nvPr/>
        </p:nvSpPr>
        <p:spPr>
          <a:xfrm>
            <a:off x="6553200" y="6248400"/>
            <a:ext cx="2133600" cy="365125"/>
          </a:xfrm>
          <a:prstGeom prst="rect">
            <a:avLst/>
          </a:prstGeom>
        </p:spPr>
        <p:txBody>
          <a:bodyPr anchor="ctr"/>
          <a:lstStyle/>
          <a:p>
            <a:pPr algn="r" fontAlgn="auto">
              <a:spcBef>
                <a:spcPts val="0"/>
              </a:spcBef>
              <a:spcAft>
                <a:spcPts val="0"/>
              </a:spcAft>
              <a:defRPr/>
            </a:pPr>
            <a:fld id="{72347832-04E0-4763-9F3C-A335D04D9ABF}" type="slidenum">
              <a:rPr lang="en-US" sz="1200" b="0" i="0" baseline="0">
                <a:solidFill>
                  <a:schemeClr val="tx1">
                    <a:tint val="75000"/>
                  </a:schemeClr>
                </a:solidFill>
                <a:latin typeface="+mn-lt"/>
                <a:cs typeface="+mn-cs"/>
              </a:rPr>
              <a:pPr algn="r" fontAlgn="auto">
                <a:spcBef>
                  <a:spcPts val="0"/>
                </a:spcBef>
                <a:spcAft>
                  <a:spcPts val="0"/>
                </a:spcAft>
                <a:defRPr/>
              </a:pPr>
              <a:t>41</a:t>
            </a:fld>
            <a:endParaRPr lang="en-US" sz="1200" b="0" i="0" baseline="0">
              <a:solidFill>
                <a:schemeClr val="tx1">
                  <a:tint val="75000"/>
                </a:schemeClr>
              </a:solidFill>
              <a:latin typeface="+mn-lt"/>
              <a:cs typeface="+mn-cs"/>
            </a:endParaRPr>
          </a:p>
        </p:txBody>
      </p:sp>
      <p:sp>
        <p:nvSpPr>
          <p:cNvPr id="12"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lstStyle/>
          <a:p>
            <a:pPr algn="ctr" eaLnBrk="0" hangingPunct="0">
              <a:defRPr/>
            </a:pPr>
            <a:r>
              <a:rPr lang="en-US" sz="3200" b="1" dirty="0"/>
              <a:t>Data Encryption Standard (DES) CO1</a:t>
            </a:r>
            <a:endParaRPr lang="en-US" sz="3200" b="1" dirty="0">
              <a:solidFill>
                <a:prstClr val="black"/>
              </a:solidFill>
              <a:cs typeface="Arial" charset="0"/>
            </a:endParaRPr>
          </a:p>
          <a:p>
            <a:pPr algn="ctr" eaLnBrk="0" hangingPunct="0">
              <a:defRPr/>
            </a:pPr>
            <a:endParaRPr lang="en-US" altLang="en-US" sz="1400" b="1" baseline="0" dirty="0">
              <a:solidFill>
                <a:schemeClr val="tx1"/>
              </a:solidFill>
            </a:endParaRPr>
          </a:p>
        </p:txBody>
      </p:sp>
      <p:sp>
        <p:nvSpPr>
          <p:cNvPr id="3" name="Footer Placeholder 2">
            <a:extLst>
              <a:ext uri="{FF2B5EF4-FFF2-40B4-BE49-F238E27FC236}">
                <a16:creationId xmlns="" xmlns:a16="http://schemas.microsoft.com/office/drawing/2014/main" id="{91ABCC16-440C-4855-B4E8-B4E513A5DFD8}"/>
              </a:ext>
            </a:extLst>
          </p:cNvPr>
          <p:cNvSpPr>
            <a:spLocks noGrp="1"/>
          </p:cNvSpPr>
          <p:nvPr>
            <p:ph type="ftr" sz="quarter" idx="11"/>
          </p:nvPr>
        </p:nvSpPr>
        <p:spPr>
          <a:xfrm>
            <a:off x="2514600" y="6356350"/>
            <a:ext cx="4267200" cy="365125"/>
          </a:xfrm>
        </p:spPr>
        <p:txBody>
          <a:bodyPr/>
          <a:lstStyle/>
          <a:p>
            <a:r>
              <a:rPr lang="en-US" smtClean="0"/>
              <a:t>Mushtaq Ahmad Rather            Cyber security ANC 0401                                     Unit 4</a:t>
            </a:r>
            <a:endParaRPr lang="en-US" dirty="0"/>
          </a:p>
        </p:txBody>
      </p:sp>
      <p:sp>
        <p:nvSpPr>
          <p:cNvPr id="2" name="Date Placeholder 1">
            <a:extLst>
              <a:ext uri="{FF2B5EF4-FFF2-40B4-BE49-F238E27FC236}">
                <a16:creationId xmlns="" xmlns:a16="http://schemas.microsoft.com/office/drawing/2014/main" id="{664F4D8C-6E98-D105-09E2-16629CFB799E}"/>
              </a:ext>
            </a:extLst>
          </p:cNvPr>
          <p:cNvSpPr>
            <a:spLocks noGrp="1"/>
          </p:cNvSpPr>
          <p:nvPr>
            <p:ph type="dt" sz="half" idx="10"/>
          </p:nvPr>
        </p:nvSpPr>
        <p:spPr/>
        <p:txBody>
          <a:bodyPr/>
          <a:lstStyle/>
          <a:p>
            <a:fld id="{478E4FB8-6DF0-4B44-A4FA-DFC431A0E096}" type="datetime1">
              <a:rPr lang="en-US" smtClean="0"/>
              <a:pPr/>
              <a:t>4/23/2024</a:t>
            </a:fld>
            <a:endParaRPr lang="en-US"/>
          </a:p>
        </p:txBody>
      </p:sp>
      <p:sp>
        <p:nvSpPr>
          <p:cNvPr id="4" name="Slide Number Placeholder 3">
            <a:extLst>
              <a:ext uri="{FF2B5EF4-FFF2-40B4-BE49-F238E27FC236}">
                <a16:creationId xmlns="" xmlns:a16="http://schemas.microsoft.com/office/drawing/2014/main" id="{B1D0B207-16D0-A8E9-EE13-27EF4979595C}"/>
              </a:ext>
            </a:extLst>
          </p:cNvPr>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 xmlns:p14="http://schemas.microsoft.com/office/powerpoint/2010/main" val="377771161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2"/>
          <p:cNvSpPr txBox="1">
            <a:spLocks noChangeArrowheads="1"/>
          </p:cNvSpPr>
          <p:nvPr/>
        </p:nvSpPr>
        <p:spPr bwMode="auto">
          <a:xfrm>
            <a:off x="1447800" y="1219200"/>
            <a:ext cx="5410200" cy="523220"/>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altLang="en-US" sz="2800" b="1" dirty="0"/>
              <a:t>Initial and final permutation tables</a:t>
            </a:r>
          </a:p>
        </p:txBody>
      </p:sp>
      <p:pic>
        <p:nvPicPr>
          <p:cNvPr id="46083" name="Picture 13"/>
          <p:cNvPicPr>
            <a:picLocks noChangeAspect="1" noChangeArrowheads="1"/>
          </p:cNvPicPr>
          <p:nvPr/>
        </p:nvPicPr>
        <p:blipFill>
          <a:blip r:embed="rId3" cstate="print"/>
          <a:srcRect/>
          <a:stretch>
            <a:fillRect/>
          </a:stretch>
        </p:blipFill>
        <p:spPr bwMode="auto">
          <a:xfrm>
            <a:off x="1150938" y="1981200"/>
            <a:ext cx="7154862" cy="3657600"/>
          </a:xfrm>
          <a:prstGeom prst="rect">
            <a:avLst/>
          </a:prstGeom>
          <a:noFill/>
          <a:ln w="9525">
            <a:noFill/>
            <a:miter lim="800000"/>
            <a:headEnd/>
            <a:tailEnd/>
          </a:ln>
        </p:spPr>
      </p:pic>
      <p:pic>
        <p:nvPicPr>
          <p:cNvPr id="46085" name="Picture 2" descr="E:\NIET\Project\xLogo11.png.pagespeed.ic.pydHLuCQEZ.png"/>
          <p:cNvPicPr>
            <a:picLocks noChangeAspect="1" noChangeArrowheads="1"/>
          </p:cNvPicPr>
          <p:nvPr/>
        </p:nvPicPr>
        <p:blipFill>
          <a:blip r:embed="rId4" cstate="print"/>
          <a:srcRect/>
          <a:stretch>
            <a:fillRect/>
          </a:stretch>
        </p:blipFill>
        <p:spPr bwMode="auto">
          <a:xfrm>
            <a:off x="0" y="20638"/>
            <a:ext cx="1447800" cy="817562"/>
          </a:xfrm>
          <a:prstGeom prst="rect">
            <a:avLst/>
          </a:prstGeom>
          <a:noFill/>
          <a:ln w="9525">
            <a:noFill/>
            <a:miter lim="800000"/>
            <a:headEnd/>
            <a:tailEnd/>
          </a:ln>
        </p:spPr>
      </p:pic>
      <p:sp>
        <p:nvSpPr>
          <p:cNvPr id="6"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fld id="{2567DAA0-F5EA-4446-80AA-054EC68B59D6}" type="datetime1">
              <a:rPr lang="en-US" sz="1200" b="0" i="0" baseline="0">
                <a:solidFill>
                  <a:schemeClr val="tx1">
                    <a:tint val="75000"/>
                  </a:schemeClr>
                </a:solidFill>
                <a:latin typeface="+mn-lt"/>
                <a:cs typeface="+mn-cs"/>
              </a:rPr>
              <a:pPr fontAlgn="auto">
                <a:spcBef>
                  <a:spcPts val="0"/>
                </a:spcBef>
                <a:spcAft>
                  <a:spcPts val="0"/>
                </a:spcAft>
                <a:defRPr/>
              </a:pPr>
              <a:t>4/23/2024</a:t>
            </a:fld>
            <a:endParaRPr lang="en-US" sz="1200" b="0" i="0" baseline="0">
              <a:solidFill>
                <a:schemeClr val="tx1">
                  <a:tint val="75000"/>
                </a:schemeClr>
              </a:solidFill>
              <a:latin typeface="+mn-lt"/>
              <a:cs typeface="+mn-cs"/>
            </a:endParaRPr>
          </a:p>
        </p:txBody>
      </p:sp>
      <p:sp>
        <p:nvSpPr>
          <p:cNvPr id="8" name="Slide Number Placeholder 5"/>
          <p:cNvSpPr txBox="1">
            <a:spLocks/>
          </p:cNvSpPr>
          <p:nvPr/>
        </p:nvSpPr>
        <p:spPr>
          <a:xfrm>
            <a:off x="6553200" y="6248400"/>
            <a:ext cx="2133600" cy="365125"/>
          </a:xfrm>
          <a:prstGeom prst="rect">
            <a:avLst/>
          </a:prstGeom>
        </p:spPr>
        <p:txBody>
          <a:bodyPr anchor="ctr"/>
          <a:lstStyle/>
          <a:p>
            <a:pPr algn="r" fontAlgn="auto">
              <a:spcBef>
                <a:spcPts val="0"/>
              </a:spcBef>
              <a:spcAft>
                <a:spcPts val="0"/>
              </a:spcAft>
              <a:defRPr/>
            </a:pPr>
            <a:fld id="{F21FD221-8214-4680-A7DF-826DA35DB39C}" type="slidenum">
              <a:rPr lang="en-US" sz="1200" b="0" i="0" baseline="0">
                <a:solidFill>
                  <a:schemeClr val="tx1">
                    <a:tint val="75000"/>
                  </a:schemeClr>
                </a:solidFill>
                <a:latin typeface="+mn-lt"/>
                <a:cs typeface="+mn-cs"/>
              </a:rPr>
              <a:pPr algn="r" fontAlgn="auto">
                <a:spcBef>
                  <a:spcPts val="0"/>
                </a:spcBef>
                <a:spcAft>
                  <a:spcPts val="0"/>
                </a:spcAft>
                <a:defRPr/>
              </a:pPr>
              <a:t>42</a:t>
            </a:fld>
            <a:endParaRPr lang="en-US" sz="1200" b="0" i="0" baseline="0">
              <a:solidFill>
                <a:schemeClr val="tx1">
                  <a:tint val="75000"/>
                </a:schemeClr>
              </a:solidFill>
              <a:latin typeface="+mn-lt"/>
              <a:cs typeface="+mn-cs"/>
            </a:endParaRPr>
          </a:p>
        </p:txBody>
      </p:sp>
      <p:sp>
        <p:nvSpPr>
          <p:cNvPr id="9"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lstStyle/>
          <a:p>
            <a:pPr algn="ctr" eaLnBrk="0" hangingPunct="0">
              <a:defRPr/>
            </a:pPr>
            <a:r>
              <a:rPr lang="en-US" sz="3200" b="1" dirty="0"/>
              <a:t>Data Encryption Standard (DES) CO1</a:t>
            </a:r>
            <a:endParaRPr lang="en-US" sz="3200" b="1" dirty="0">
              <a:solidFill>
                <a:prstClr val="black"/>
              </a:solidFill>
              <a:cs typeface="Arial" charset="0"/>
            </a:endParaRPr>
          </a:p>
          <a:p>
            <a:pPr algn="ctr" eaLnBrk="0" hangingPunct="0">
              <a:defRPr/>
            </a:pPr>
            <a:endParaRPr lang="en-US" altLang="en-US" sz="1400" b="1" baseline="0" dirty="0">
              <a:solidFill>
                <a:schemeClr val="tx1"/>
              </a:solidFill>
            </a:endParaRPr>
          </a:p>
        </p:txBody>
      </p:sp>
      <p:sp>
        <p:nvSpPr>
          <p:cNvPr id="3" name="Footer Placeholder 2">
            <a:extLst>
              <a:ext uri="{FF2B5EF4-FFF2-40B4-BE49-F238E27FC236}">
                <a16:creationId xmlns="" xmlns:a16="http://schemas.microsoft.com/office/drawing/2014/main" id="{EEA481DC-C642-4DEA-BC2C-022CE79BFBF7}"/>
              </a:ext>
            </a:extLst>
          </p:cNvPr>
          <p:cNvSpPr>
            <a:spLocks noGrp="1"/>
          </p:cNvSpPr>
          <p:nvPr>
            <p:ph type="ftr" sz="quarter" idx="11"/>
          </p:nvPr>
        </p:nvSpPr>
        <p:spPr>
          <a:xfrm>
            <a:off x="2590800" y="6096001"/>
            <a:ext cx="4495800" cy="533400"/>
          </a:xfrm>
        </p:spPr>
        <p:txBody>
          <a:bodyPr/>
          <a:lstStyle/>
          <a:p>
            <a:r>
              <a:rPr lang="en-US" smtClean="0"/>
              <a:t>Mushtaq Ahmad Rather            Cyber security ANC 0401                                     Unit 4</a:t>
            </a:r>
            <a:endParaRPr lang="en-US" dirty="0"/>
          </a:p>
        </p:txBody>
      </p:sp>
      <p:sp>
        <p:nvSpPr>
          <p:cNvPr id="2" name="Date Placeholder 1">
            <a:extLst>
              <a:ext uri="{FF2B5EF4-FFF2-40B4-BE49-F238E27FC236}">
                <a16:creationId xmlns="" xmlns:a16="http://schemas.microsoft.com/office/drawing/2014/main" id="{5BDEEAEB-379F-B71E-80E1-477D08516F36}"/>
              </a:ext>
            </a:extLst>
          </p:cNvPr>
          <p:cNvSpPr>
            <a:spLocks noGrp="1"/>
          </p:cNvSpPr>
          <p:nvPr>
            <p:ph type="dt" sz="half" idx="10"/>
          </p:nvPr>
        </p:nvSpPr>
        <p:spPr/>
        <p:txBody>
          <a:bodyPr/>
          <a:lstStyle/>
          <a:p>
            <a:fld id="{51666D88-08DC-41BE-9B4A-608B5B8CDE12}" type="datetime1">
              <a:rPr lang="en-US" smtClean="0"/>
              <a:pPr/>
              <a:t>4/23/2024</a:t>
            </a:fld>
            <a:endParaRPr lang="en-US"/>
          </a:p>
        </p:txBody>
      </p:sp>
      <p:sp>
        <p:nvSpPr>
          <p:cNvPr id="4" name="Slide Number Placeholder 3">
            <a:extLst>
              <a:ext uri="{FF2B5EF4-FFF2-40B4-BE49-F238E27FC236}">
                <a16:creationId xmlns="" xmlns:a16="http://schemas.microsoft.com/office/drawing/2014/main" id="{C81C15E4-ECBC-5F6C-8367-D6F9BD90112F}"/>
              </a:ext>
            </a:extLst>
          </p:cNvPr>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 xmlns:p14="http://schemas.microsoft.com/office/powerpoint/2010/main" val="30569880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a:bodyPr>
          <a:lstStyle/>
          <a:p>
            <a:pPr marL="0" indent="0" algn="just">
              <a:buNone/>
            </a:pPr>
            <a:endParaRPr lang="en-US" sz="2400" b="1" dirty="0"/>
          </a:p>
          <a:p>
            <a:pPr marL="0" indent="0" algn="just">
              <a:buNone/>
            </a:pPr>
            <a:endParaRPr lang="en-US" sz="2400" b="1" dirty="0"/>
          </a:p>
          <a:p>
            <a:pPr marL="0" indent="0" algn="just">
              <a:buNone/>
            </a:pPr>
            <a:r>
              <a:rPr lang="en-US" sz="2400" dirty="0"/>
              <a:t>This type of encryption was mainly chosen for use in the year 2001.</a:t>
            </a:r>
          </a:p>
          <a:p>
            <a:pPr marL="0" indent="0" algn="just">
              <a:buNone/>
            </a:pPr>
            <a:r>
              <a:rPr lang="en-US" sz="2400" dirty="0"/>
              <a:t>It is also regarded as an iterated block cipher, which consists of 10, 12, and 14 key size rounds with respective key sizes of 128, 192, and 256 bits.</a:t>
            </a:r>
          </a:p>
          <a:p>
            <a:pPr marL="0" indent="0" algn="just">
              <a:buNone/>
            </a:pPr>
            <a:r>
              <a:rPr lang="en-US" sz="2400" dirty="0"/>
              <a:t>This mode provides an optimal performance symmetric key encryption and decryption.</a:t>
            </a:r>
          </a:p>
          <a:p>
            <a:pPr marL="0" indent="0" algn="just">
              <a:buNone/>
            </a:pPr>
            <a:r>
              <a:rPr lang="en-US" sz="2400" dirty="0"/>
              <a:t>It is 6 times faster than triple DES. </a:t>
            </a: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8A86D9E0-9B0B-4EA1-A33B-A186815976C6}"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a:t>Advanced Encryption Standard (AES)</a:t>
            </a:r>
            <a:r>
              <a:rPr kumimoji="0" lang="en-US" sz="2800" b="0" i="0" u="none" strike="noStrike" kern="1200" cap="none" spc="0" normalizeH="0" noProof="0" dirty="0">
                <a:ln>
                  <a:noFill/>
                </a:ln>
                <a:solidFill>
                  <a:schemeClr val="dk1"/>
                </a:solidFill>
                <a:effectLst/>
                <a:uLnTx/>
                <a:uFillTx/>
                <a:latin typeface="Calibri (Body)"/>
              </a:rPr>
              <a:t> </a:t>
            </a:r>
            <a:endParaRPr kumimoji="0" lang="en-US" sz="28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smtClean="0"/>
              <a:t>Mushtaq Ahmad Rather            Cyber security ANC 0401                                     Unit 4</a:t>
            </a:r>
            <a:endParaRPr lang="en-US" dirty="0"/>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 xmlns:p14="http://schemas.microsoft.com/office/powerpoint/2010/main" val="4022101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23" name="Text Box 11">
            <a:extLst>
              <a:ext uri="{FF2B5EF4-FFF2-40B4-BE49-F238E27FC236}">
                <a16:creationId xmlns="" xmlns:a16="http://schemas.microsoft.com/office/drawing/2014/main" id="{D00EFC7F-4117-9041-898B-264326387BEC}"/>
              </a:ext>
            </a:extLst>
          </p:cNvPr>
          <p:cNvSpPr txBox="1">
            <a:spLocks noChangeArrowheads="1"/>
          </p:cNvSpPr>
          <p:nvPr/>
        </p:nvSpPr>
        <p:spPr bwMode="auto">
          <a:xfrm>
            <a:off x="971550" y="914400"/>
            <a:ext cx="5395836" cy="461665"/>
          </a:xfrm>
          <a:prstGeom prst="rect">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pPr>
              <a:defRPr/>
            </a:pPr>
            <a:r>
              <a:rPr lang="en-US" altLang="x-none" sz="2400" b="1" i="1" dirty="0"/>
              <a:t>General design of AES encryption cipher</a:t>
            </a:r>
          </a:p>
        </p:txBody>
      </p:sp>
      <p:pic>
        <p:nvPicPr>
          <p:cNvPr id="960524" name="Picture 12"/>
          <p:cNvPicPr>
            <a:picLocks noChangeAspect="1" noChangeArrowheads="1"/>
          </p:cNvPicPr>
          <p:nvPr/>
        </p:nvPicPr>
        <p:blipFill>
          <a:blip r:embed="rId3" cstate="print"/>
          <a:srcRect/>
          <a:stretch>
            <a:fillRect/>
          </a:stretch>
        </p:blipFill>
        <p:spPr bwMode="auto">
          <a:xfrm>
            <a:off x="1143000" y="1600200"/>
            <a:ext cx="7010400" cy="4191000"/>
          </a:xfrm>
          <a:prstGeom prst="rect">
            <a:avLst/>
          </a:prstGeom>
          <a:noFill/>
          <a:ln w="9525">
            <a:noFill/>
            <a:miter lim="800000"/>
            <a:headEnd/>
            <a:tailEnd/>
          </a:ln>
          <a:effectLst/>
        </p:spPr>
      </p:pic>
      <p:sp>
        <p:nvSpPr>
          <p:cNvPr id="13" name="Title 1"/>
          <p:cNvSpPr txBox="1">
            <a:spLocks/>
          </p:cNvSpPr>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defRPr/>
            </a:pPr>
            <a:r>
              <a:rPr lang="en-US" altLang="x-none" sz="3200" b="1" i="1" dirty="0"/>
              <a:t>AES encryption cipher </a:t>
            </a:r>
          </a:p>
        </p:txBody>
      </p:sp>
      <p:pic>
        <p:nvPicPr>
          <p:cNvPr id="14" name="Picture 2" descr="E:\NIET\Project\xLogo11.png.pagespeed.ic.pydHLuCQEZ.png"/>
          <p:cNvPicPr>
            <a:picLocks noChangeAspect="1" noChangeArrowheads="1"/>
          </p:cNvPicPr>
          <p:nvPr/>
        </p:nvPicPr>
        <p:blipFill>
          <a:blip r:embed="rId4" cstate="print"/>
          <a:srcRect/>
          <a:stretch>
            <a:fillRect/>
          </a:stretch>
        </p:blipFill>
        <p:spPr bwMode="auto">
          <a:xfrm>
            <a:off x="0" y="1"/>
            <a:ext cx="1447800" cy="817163"/>
          </a:xfrm>
          <a:prstGeom prst="rect">
            <a:avLst/>
          </a:prstGeom>
          <a:noFill/>
        </p:spPr>
      </p:pic>
      <p:sp>
        <p:nvSpPr>
          <p:cNvPr id="7" name="Date Placeholder 3"/>
          <p:cNvSpPr txBox="1">
            <a:spLocks/>
          </p:cNvSpPr>
          <p:nvPr/>
        </p:nvSpPr>
        <p:spPr>
          <a:xfrm>
            <a:off x="304800" y="6324600"/>
            <a:ext cx="2133600" cy="304800"/>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2567DAA0-F5EA-4446-80AA-054EC68B59D6}"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4/23/2024</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 name="Footer Placeholder 2">
            <a:extLst>
              <a:ext uri="{FF2B5EF4-FFF2-40B4-BE49-F238E27FC236}">
                <a16:creationId xmlns="" xmlns:a16="http://schemas.microsoft.com/office/drawing/2014/main" id="{F9CB2040-3EF6-4C2C-9F53-D49CF996CA7A}"/>
              </a:ext>
            </a:extLst>
          </p:cNvPr>
          <p:cNvSpPr>
            <a:spLocks noGrp="1"/>
          </p:cNvSpPr>
          <p:nvPr>
            <p:ph type="ftr" sz="quarter" idx="11"/>
          </p:nvPr>
        </p:nvSpPr>
        <p:spPr>
          <a:xfrm>
            <a:off x="2667000" y="6356350"/>
            <a:ext cx="5105400" cy="365125"/>
          </a:xfrm>
        </p:spPr>
        <p:txBody>
          <a:bodyPr/>
          <a:lstStyle/>
          <a:p>
            <a:r>
              <a:rPr lang="en-US" smtClean="0"/>
              <a:t>Mushtaq Ahmad Rather            Cyber security ANC 0401                                     Unit 4</a:t>
            </a:r>
            <a:endParaRPr lang="en-US" dirty="0"/>
          </a:p>
        </p:txBody>
      </p:sp>
      <p:sp>
        <p:nvSpPr>
          <p:cNvPr id="4" name="Slide Number Placeholder 3">
            <a:extLst>
              <a:ext uri="{FF2B5EF4-FFF2-40B4-BE49-F238E27FC236}">
                <a16:creationId xmlns="" xmlns:a16="http://schemas.microsoft.com/office/drawing/2014/main" id="{21317970-336D-4DA7-98B6-BDC0867EDC02}"/>
              </a:ext>
            </a:extLst>
          </p:cNvPr>
          <p:cNvSpPr>
            <a:spLocks noGrp="1"/>
          </p:cNvSpPr>
          <p:nvPr>
            <p:ph type="sldNum" sz="quarter" idx="12"/>
          </p:nvPr>
        </p:nvSpPr>
        <p:spPr/>
        <p:txBody>
          <a:bodyPr/>
          <a:lstStyle/>
          <a:p>
            <a:fld id="{B6F15528-21DE-4FAA-801E-634DDDAF4B2B}" type="slidenum">
              <a:rPr lang="en-US" smtClean="0"/>
              <a:pPr/>
              <a:t>44</a:t>
            </a:fld>
            <a:endParaRPr lang="en-US"/>
          </a:p>
        </p:txBody>
      </p:sp>
      <p:sp>
        <p:nvSpPr>
          <p:cNvPr id="2" name="Date Placeholder 1">
            <a:extLst>
              <a:ext uri="{FF2B5EF4-FFF2-40B4-BE49-F238E27FC236}">
                <a16:creationId xmlns="" xmlns:a16="http://schemas.microsoft.com/office/drawing/2014/main" id="{19C6956D-A20C-2941-246D-5DBC19A05F7E}"/>
              </a:ext>
            </a:extLst>
          </p:cNvPr>
          <p:cNvSpPr>
            <a:spLocks noGrp="1"/>
          </p:cNvSpPr>
          <p:nvPr>
            <p:ph type="dt" sz="half" idx="10"/>
          </p:nvPr>
        </p:nvSpPr>
        <p:spPr/>
        <p:txBody>
          <a:bodyPr/>
          <a:lstStyle/>
          <a:p>
            <a:fld id="{582565B6-FE57-4E1D-88F7-8690C71498A6}" type="datetime1">
              <a:rPr lang="en-US" smtClean="0"/>
              <a:pPr/>
              <a:t>4/23/2024</a:t>
            </a:fld>
            <a:endParaRPr lang="en-US"/>
          </a:p>
        </p:txBody>
      </p:sp>
    </p:spTree>
    <p:extLst>
      <p:ext uri="{BB962C8B-B14F-4D97-AF65-F5344CB8AC3E}">
        <p14:creationId xmlns="" xmlns:p14="http://schemas.microsoft.com/office/powerpoint/2010/main" val="1105097699"/>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7" name="Rectangle 16"/>
          <p:cNvSpPr/>
          <p:nvPr/>
        </p:nvSpPr>
        <p:spPr>
          <a:xfrm>
            <a:off x="1143000" y="1524000"/>
            <a:ext cx="7086600" cy="461665"/>
          </a:xfrm>
          <a:prstGeom prst="rect">
            <a:avLst/>
          </a:prstGeom>
        </p:spPr>
        <p:txBody>
          <a:bodyPr wrap="square">
            <a:spAutoFit/>
          </a:bodyPr>
          <a:lstStyle/>
          <a:p>
            <a:pPr algn="just"/>
            <a:endParaRPr lang="en-US" sz="2400" dirty="0"/>
          </a:p>
        </p:txBody>
      </p:sp>
      <p:sp>
        <p:nvSpPr>
          <p:cNvPr id="14"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5" name="Footer Placeholder 4"/>
          <p:cNvSpPr txBox="1">
            <a:spLocks/>
          </p:cNvSpPr>
          <p:nvPr/>
        </p:nvSpPr>
        <p:spPr>
          <a:xfrm>
            <a:off x="2514600" y="61722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6"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SHA</a:t>
            </a:r>
            <a:r>
              <a:rPr kumimoji="0" lang="en-US" sz="3200" i="0" u="none" strike="noStrike" kern="1200" cap="none" spc="0" normalizeH="0" baseline="0" noProof="0" dirty="0">
                <a:ln>
                  <a:noFill/>
                </a:ln>
                <a:solidFill>
                  <a:schemeClr val="dk1"/>
                </a:solidFill>
                <a:effectLst/>
                <a:uLnTx/>
                <a:uFillTx/>
                <a:latin typeface="+mn-lt"/>
                <a:ea typeface="+mn-ea"/>
                <a:cs typeface="+mn-cs"/>
              </a:rPr>
              <a:t> : </a:t>
            </a:r>
            <a:r>
              <a:rPr lang="en-US" sz="3200" dirty="0"/>
              <a:t>Secure Hash Algorithms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a:extLst>
              <a:ext uri="{FF2B5EF4-FFF2-40B4-BE49-F238E27FC236}">
                <a16:creationId xmlns="" xmlns:a16="http://schemas.microsoft.com/office/drawing/2014/main" id="{E4553426-8B6A-41EB-BA2E-59E2D9478D7E}"/>
              </a:ext>
            </a:extLst>
          </p:cNvPr>
          <p:cNvSpPr>
            <a:spLocks noGrp="1"/>
          </p:cNvSpPr>
          <p:nvPr>
            <p:ph type="dt" sz="half" idx="10"/>
          </p:nvPr>
        </p:nvSpPr>
        <p:spPr/>
        <p:txBody>
          <a:bodyPr/>
          <a:lstStyle/>
          <a:p>
            <a:fld id="{95A2D2C8-ABB4-42C2-B430-CDE47111CA36}" type="datetime1">
              <a:rPr lang="en-US" smtClean="0"/>
              <a:pPr/>
              <a:t>4/23/2024</a:t>
            </a:fld>
            <a:endParaRPr lang="en-US"/>
          </a:p>
        </p:txBody>
      </p:sp>
      <p:sp>
        <p:nvSpPr>
          <p:cNvPr id="3" name="Footer Placeholder 2">
            <a:extLst>
              <a:ext uri="{FF2B5EF4-FFF2-40B4-BE49-F238E27FC236}">
                <a16:creationId xmlns="" xmlns:a16="http://schemas.microsoft.com/office/drawing/2014/main" id="{83F9E188-B8D6-422E-9CCD-C52E41C72526}"/>
              </a:ext>
            </a:extLst>
          </p:cNvPr>
          <p:cNvSpPr>
            <a:spLocks noGrp="1"/>
          </p:cNvSpPr>
          <p:nvPr>
            <p:ph type="ftr" sz="quarter" idx="11"/>
          </p:nvPr>
        </p:nvSpPr>
        <p:spPr>
          <a:xfrm>
            <a:off x="1447800" y="6356350"/>
            <a:ext cx="6629400" cy="365125"/>
          </a:xfrm>
        </p:spPr>
        <p:txBody>
          <a:bodyPr/>
          <a:lstStyle/>
          <a:p>
            <a:r>
              <a:rPr lang="en-US" smtClean="0"/>
              <a:t>Mushtaq Ahmad Rather            Cyber security ANC 0401                                     Unit 4</a:t>
            </a:r>
            <a:endParaRPr lang="en-US" dirty="0"/>
          </a:p>
        </p:txBody>
      </p:sp>
      <p:sp>
        <p:nvSpPr>
          <p:cNvPr id="5" name="Slide Number Placeholder 4">
            <a:extLst>
              <a:ext uri="{FF2B5EF4-FFF2-40B4-BE49-F238E27FC236}">
                <a16:creationId xmlns="" xmlns:a16="http://schemas.microsoft.com/office/drawing/2014/main" id="{A9FFDA93-1935-4B80-B4A0-8FDE137AE6CA}"/>
              </a:ext>
            </a:extLst>
          </p:cNvPr>
          <p:cNvSpPr>
            <a:spLocks noGrp="1"/>
          </p:cNvSpPr>
          <p:nvPr>
            <p:ph type="sldNum" sz="quarter" idx="12"/>
          </p:nvPr>
        </p:nvSpPr>
        <p:spPr/>
        <p:txBody>
          <a:bodyPr/>
          <a:lstStyle/>
          <a:p>
            <a:fld id="{B6F15528-21DE-4FAA-801E-634DDDAF4B2B}" type="slidenum">
              <a:rPr lang="en-US" smtClean="0"/>
              <a:pPr/>
              <a:t>45</a:t>
            </a:fld>
            <a:endParaRPr lang="en-US"/>
          </a:p>
        </p:txBody>
      </p:sp>
      <p:sp>
        <p:nvSpPr>
          <p:cNvPr id="19" name="TextBox 18">
            <a:extLst>
              <a:ext uri="{FF2B5EF4-FFF2-40B4-BE49-F238E27FC236}">
                <a16:creationId xmlns="" xmlns:a16="http://schemas.microsoft.com/office/drawing/2014/main" id="{E250061D-1F4A-48DE-A671-4BDACE2680A6}"/>
              </a:ext>
            </a:extLst>
          </p:cNvPr>
          <p:cNvSpPr txBox="1"/>
          <p:nvPr/>
        </p:nvSpPr>
        <p:spPr>
          <a:xfrm>
            <a:off x="381000" y="990600"/>
            <a:ext cx="8305800" cy="4662815"/>
          </a:xfrm>
          <a:prstGeom prst="rect">
            <a:avLst/>
          </a:prstGeom>
          <a:noFill/>
        </p:spPr>
        <p:txBody>
          <a:bodyPr wrap="square">
            <a:spAutoFit/>
          </a:bodyPr>
          <a:lstStyle/>
          <a:p>
            <a:pPr algn="just"/>
            <a:endParaRPr lang="en-US" b="0" i="0" dirty="0">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The Secure Hash Algorithm 1 (SHA-1) is a cryptographic computer security algorithm. It was created by the US National Security Agency in 1995, after the SHA-0 algorithm in 1993, and it is part of the Digital Signature Algorithm or the Digital Signature Standard (DSS).</a:t>
            </a:r>
          </a:p>
          <a:p>
            <a:pPr algn="just"/>
            <a:r>
              <a:rPr lang="en-US" b="0" i="0" dirty="0">
                <a:effectLst/>
                <a:latin typeface="Times New Roman" panose="02020603050405020304" pitchFamily="18" charset="0"/>
                <a:cs typeface="Times New Roman" panose="02020603050405020304" pitchFamily="18" charset="0"/>
              </a:rPr>
              <a:t>SHA-1 produces a 160-bit hash value or message digests from the inputted data (data that requires encryption), which resembles the hash value of the MD5 algorithm.</a:t>
            </a:r>
          </a:p>
          <a:p>
            <a:pPr algn="just"/>
            <a:r>
              <a:rPr lang="en-US" b="0" i="0" dirty="0">
                <a:effectLst/>
                <a:latin typeface="Times New Roman" panose="02020603050405020304" pitchFamily="18" charset="0"/>
                <a:cs typeface="Times New Roman" panose="02020603050405020304" pitchFamily="18" charset="0"/>
              </a:rPr>
              <a:t> It uses 80 rounds of cryptographic operations to encrypt and secure a data object.</a:t>
            </a:r>
          </a:p>
          <a:p>
            <a:pPr algn="just"/>
            <a:endParaRPr lang="en-US" b="0" i="0" dirty="0">
              <a:effectLst/>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 Some of the protocols that use SHA-1 include:</a:t>
            </a:r>
          </a:p>
          <a:p>
            <a:pPr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Transport Layer Security (TLS)</a:t>
            </a:r>
          </a:p>
          <a:p>
            <a:pPr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Secure Sockets Layer (SSL)</a:t>
            </a:r>
          </a:p>
          <a:p>
            <a:pPr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Pretty Good Privacy (PGP)</a:t>
            </a:r>
          </a:p>
          <a:p>
            <a:endParaRPr lang="en-IN" dirty="0"/>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7" name="Rectangle 16"/>
          <p:cNvSpPr/>
          <p:nvPr/>
        </p:nvSpPr>
        <p:spPr>
          <a:xfrm>
            <a:off x="1143000" y="1524000"/>
            <a:ext cx="7086600" cy="461665"/>
          </a:xfrm>
          <a:prstGeom prst="rect">
            <a:avLst/>
          </a:prstGeom>
        </p:spPr>
        <p:txBody>
          <a:bodyPr wrap="square">
            <a:spAutoFit/>
          </a:bodyPr>
          <a:lstStyle/>
          <a:p>
            <a:pPr algn="just"/>
            <a:endParaRPr lang="en-US" sz="2400" dirty="0"/>
          </a:p>
        </p:txBody>
      </p:sp>
      <p:sp>
        <p:nvSpPr>
          <p:cNvPr id="14"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5" name="Footer Placeholder 4"/>
          <p:cNvSpPr txBox="1">
            <a:spLocks/>
          </p:cNvSpPr>
          <p:nvPr/>
        </p:nvSpPr>
        <p:spPr>
          <a:xfrm>
            <a:off x="2514600" y="61722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6"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8" name="Title 1"/>
          <p:cNvSpPr txBox="1">
            <a:spLocks/>
          </p:cNvSpPr>
          <p:nvPr/>
        </p:nvSpPr>
        <p:spPr>
          <a:xfrm>
            <a:off x="1371600" y="-5541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SHA</a:t>
            </a:r>
            <a:r>
              <a:rPr kumimoji="0" lang="en-US" sz="3200" i="0" u="none" strike="noStrike" kern="1200" cap="none" spc="0" normalizeH="0" baseline="0" noProof="0" dirty="0">
                <a:ln>
                  <a:noFill/>
                </a:ln>
                <a:solidFill>
                  <a:schemeClr val="dk1"/>
                </a:solidFill>
                <a:effectLst/>
                <a:uLnTx/>
                <a:uFillTx/>
                <a:latin typeface="+mn-lt"/>
                <a:ea typeface="+mn-ea"/>
                <a:cs typeface="+mn-cs"/>
              </a:rPr>
              <a:t> :</a:t>
            </a:r>
            <a:r>
              <a:rPr kumimoji="0" lang="en-US" sz="3200" b="1" i="0" u="none" strike="noStrike" kern="1200" cap="none" spc="0" normalizeH="0" baseline="0" noProof="0" dirty="0">
                <a:ln>
                  <a:noFill/>
                </a:ln>
                <a:solidFill>
                  <a:schemeClr val="dk1"/>
                </a:solidFill>
                <a:effectLst/>
                <a:uLnTx/>
                <a:uFillTx/>
                <a:latin typeface="+mn-lt"/>
                <a:ea typeface="+mn-ea"/>
                <a:cs typeface="+mn-cs"/>
              </a:rPr>
              <a:t> </a:t>
            </a:r>
            <a:r>
              <a:rPr lang="en-US" sz="3200" dirty="0"/>
              <a:t>Secure Hash Algorithms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a:extLst>
              <a:ext uri="{FF2B5EF4-FFF2-40B4-BE49-F238E27FC236}">
                <a16:creationId xmlns="" xmlns:a16="http://schemas.microsoft.com/office/drawing/2014/main" id="{E4553426-8B6A-41EB-BA2E-59E2D9478D7E}"/>
              </a:ext>
            </a:extLst>
          </p:cNvPr>
          <p:cNvSpPr>
            <a:spLocks noGrp="1"/>
          </p:cNvSpPr>
          <p:nvPr>
            <p:ph type="dt" sz="half" idx="10"/>
          </p:nvPr>
        </p:nvSpPr>
        <p:spPr/>
        <p:txBody>
          <a:bodyPr/>
          <a:lstStyle/>
          <a:p>
            <a:fld id="{FC78754C-F145-4546-B4A5-B0C1D3C78323}" type="datetime1">
              <a:rPr lang="en-US" smtClean="0"/>
              <a:pPr/>
              <a:t>4/23/2024</a:t>
            </a:fld>
            <a:endParaRPr lang="en-US"/>
          </a:p>
        </p:txBody>
      </p:sp>
      <p:sp>
        <p:nvSpPr>
          <p:cNvPr id="3" name="Footer Placeholder 2">
            <a:extLst>
              <a:ext uri="{FF2B5EF4-FFF2-40B4-BE49-F238E27FC236}">
                <a16:creationId xmlns="" xmlns:a16="http://schemas.microsoft.com/office/drawing/2014/main" id="{83F9E188-B8D6-422E-9CCD-C52E41C72526}"/>
              </a:ext>
            </a:extLst>
          </p:cNvPr>
          <p:cNvSpPr>
            <a:spLocks noGrp="1"/>
          </p:cNvSpPr>
          <p:nvPr>
            <p:ph type="ftr" sz="quarter" idx="11"/>
          </p:nvPr>
        </p:nvSpPr>
        <p:spPr>
          <a:xfrm>
            <a:off x="1447800" y="6356350"/>
            <a:ext cx="6629400" cy="365125"/>
          </a:xfrm>
        </p:spPr>
        <p:txBody>
          <a:bodyPr/>
          <a:lstStyle/>
          <a:p>
            <a:r>
              <a:rPr lang="en-US" smtClean="0"/>
              <a:t>Mushtaq Ahmad Rather            Cyber security ANC 0401                                     Unit 4</a:t>
            </a:r>
            <a:endParaRPr lang="en-US" dirty="0"/>
          </a:p>
        </p:txBody>
      </p:sp>
      <p:sp>
        <p:nvSpPr>
          <p:cNvPr id="5" name="Slide Number Placeholder 4">
            <a:extLst>
              <a:ext uri="{FF2B5EF4-FFF2-40B4-BE49-F238E27FC236}">
                <a16:creationId xmlns="" xmlns:a16="http://schemas.microsoft.com/office/drawing/2014/main" id="{A9FFDA93-1935-4B80-B4A0-8FDE137AE6CA}"/>
              </a:ext>
            </a:extLst>
          </p:cNvPr>
          <p:cNvSpPr>
            <a:spLocks noGrp="1"/>
          </p:cNvSpPr>
          <p:nvPr>
            <p:ph type="sldNum" sz="quarter" idx="12"/>
          </p:nvPr>
        </p:nvSpPr>
        <p:spPr/>
        <p:txBody>
          <a:bodyPr/>
          <a:lstStyle/>
          <a:p>
            <a:fld id="{B6F15528-21DE-4FAA-801E-634DDDAF4B2B}" type="slidenum">
              <a:rPr lang="en-US" smtClean="0"/>
              <a:pPr/>
              <a:t>46</a:t>
            </a:fld>
            <a:endParaRPr lang="en-US"/>
          </a:p>
        </p:txBody>
      </p:sp>
      <p:sp>
        <p:nvSpPr>
          <p:cNvPr id="19" name="TextBox 18">
            <a:extLst>
              <a:ext uri="{FF2B5EF4-FFF2-40B4-BE49-F238E27FC236}">
                <a16:creationId xmlns="" xmlns:a16="http://schemas.microsoft.com/office/drawing/2014/main" id="{E250061D-1F4A-48DE-A671-4BDACE2680A6}"/>
              </a:ext>
            </a:extLst>
          </p:cNvPr>
          <p:cNvSpPr txBox="1"/>
          <p:nvPr/>
        </p:nvSpPr>
        <p:spPr>
          <a:xfrm>
            <a:off x="228600" y="1985664"/>
            <a:ext cx="8610600" cy="3693319"/>
          </a:xfrm>
          <a:prstGeom prst="rect">
            <a:avLst/>
          </a:prstGeom>
          <a:noFill/>
        </p:spPr>
        <p:txBody>
          <a:bodyPr wrap="square">
            <a:spAutoFit/>
          </a:bodyPr>
          <a:lstStyle/>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Pretty Good Privacy (PGP)</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Secure Shell (SSH)</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Secure/Multipurpose Internet Mail Extensions (S/MIME)</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Internet Protocol Security (</a:t>
            </a:r>
            <a:r>
              <a:rPr lang="en-US" dirty="0" err="1">
                <a:latin typeface="Times New Roman" panose="02020603050405020304" pitchFamily="18" charset="0"/>
                <a:cs typeface="Times New Roman" panose="02020603050405020304" pitchFamily="18" charset="0"/>
              </a:rPr>
              <a:t>IPSec</a:t>
            </a:r>
            <a:r>
              <a:rPr lang="en-US" dirty="0">
                <a:latin typeface="Times New Roman" panose="02020603050405020304" pitchFamily="18" charset="0"/>
                <a:cs typeface="Times New Roman" panose="02020603050405020304" pitchFamily="18" charset="0"/>
              </a:rPr>
              <a:t>)</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SHA-1 is commonly used in cryptographic applications and environments where the need for data integrity is high. It is also used to index hash functions and identify data corruption and checksum errors.</a:t>
            </a:r>
          </a:p>
          <a:p>
            <a:endParaRPr lang="en-IN" dirty="0"/>
          </a:p>
        </p:txBody>
      </p:sp>
    </p:spTree>
    <p:extLst>
      <p:ext uri="{BB962C8B-B14F-4D97-AF65-F5344CB8AC3E}">
        <p14:creationId xmlns="" xmlns:p14="http://schemas.microsoft.com/office/powerpoint/2010/main" val="442962175"/>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200" b="1" dirty="0">
              <a:latin typeface="+mj-lt"/>
            </a:endParaRPr>
          </a:p>
          <a:p>
            <a:pPr algn="ctr"/>
            <a:r>
              <a:rPr lang="en-US" sz="3200" b="1" dirty="0">
                <a:latin typeface="+mj-lt"/>
              </a:rPr>
              <a:t>Real world Protocols </a:t>
            </a:r>
          </a:p>
          <a:p>
            <a:pPr algn="ctr"/>
            <a:endParaRPr lang="en-US" sz="3200" b="1" dirty="0">
              <a:latin typeface="+mj-lt"/>
            </a:endParaRPr>
          </a:p>
        </p:txBody>
      </p:sp>
      <p:sp>
        <p:nvSpPr>
          <p:cNvPr id="11" name="Rectangle 10"/>
          <p:cNvSpPr/>
          <p:nvPr/>
        </p:nvSpPr>
        <p:spPr>
          <a:xfrm>
            <a:off x="304800" y="13716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dirty="0">
              <a:solidFill>
                <a:schemeClr val="tx1"/>
              </a:solidFill>
            </a:endParaRPr>
          </a:p>
          <a:p>
            <a:pPr algn="just"/>
            <a:endParaRPr lang="en-US" sz="2400" dirty="0">
              <a:solidFill>
                <a:schemeClr val="tx1"/>
              </a:solidFill>
            </a:endParaRPr>
          </a:p>
        </p:txBody>
      </p:sp>
      <p:sp>
        <p:nvSpPr>
          <p:cNvPr id="2" name="Date Placeholder 1">
            <a:extLst>
              <a:ext uri="{FF2B5EF4-FFF2-40B4-BE49-F238E27FC236}">
                <a16:creationId xmlns="" xmlns:a16="http://schemas.microsoft.com/office/drawing/2014/main" id="{E586A348-CB1D-4B7A-A248-0557D39D57E5}"/>
              </a:ext>
            </a:extLst>
          </p:cNvPr>
          <p:cNvSpPr>
            <a:spLocks noGrp="1"/>
          </p:cNvSpPr>
          <p:nvPr>
            <p:ph type="dt" sz="half" idx="10"/>
          </p:nvPr>
        </p:nvSpPr>
        <p:spPr/>
        <p:txBody>
          <a:bodyPr/>
          <a:lstStyle/>
          <a:p>
            <a:fld id="{50252714-7927-41C5-AE37-D380FD96C94F}" type="datetime1">
              <a:rPr lang="en-US" smtClean="0"/>
              <a:pPr/>
              <a:t>4/23/2024</a:t>
            </a:fld>
            <a:endParaRPr lang="en-US"/>
          </a:p>
        </p:txBody>
      </p:sp>
      <p:sp>
        <p:nvSpPr>
          <p:cNvPr id="4" name="Footer Placeholder 3">
            <a:extLst>
              <a:ext uri="{FF2B5EF4-FFF2-40B4-BE49-F238E27FC236}">
                <a16:creationId xmlns="" xmlns:a16="http://schemas.microsoft.com/office/drawing/2014/main" id="{839164CD-2ED0-4CB5-B613-5BB73B2E1BF1}"/>
              </a:ext>
            </a:extLst>
          </p:cNvPr>
          <p:cNvSpPr>
            <a:spLocks noGrp="1"/>
          </p:cNvSpPr>
          <p:nvPr>
            <p:ph type="ftr" sz="quarter" idx="11"/>
          </p:nvPr>
        </p:nvSpPr>
        <p:spPr>
          <a:xfrm>
            <a:off x="1447800" y="6356350"/>
            <a:ext cx="6781800" cy="365125"/>
          </a:xfrm>
        </p:spPr>
        <p:txBody>
          <a:bodyPr/>
          <a:lstStyle/>
          <a:p>
            <a:r>
              <a:rPr lang="en-US" smtClean="0"/>
              <a:t>Mushtaq Ahmad Rather            Cyber security ANC 0401                                     Unit 4</a:t>
            </a:r>
            <a:endParaRPr lang="en-US" dirty="0"/>
          </a:p>
        </p:txBody>
      </p:sp>
      <p:sp>
        <p:nvSpPr>
          <p:cNvPr id="5" name="Slide Number Placeholder 4">
            <a:extLst>
              <a:ext uri="{FF2B5EF4-FFF2-40B4-BE49-F238E27FC236}">
                <a16:creationId xmlns="" xmlns:a16="http://schemas.microsoft.com/office/drawing/2014/main" id="{33D276B4-8B3A-41A5-9710-C3D4E4A6A176}"/>
              </a:ext>
            </a:extLst>
          </p:cNvPr>
          <p:cNvSpPr>
            <a:spLocks noGrp="1"/>
          </p:cNvSpPr>
          <p:nvPr>
            <p:ph type="sldNum" sz="quarter" idx="12"/>
          </p:nvPr>
        </p:nvSpPr>
        <p:spPr/>
        <p:txBody>
          <a:bodyPr/>
          <a:lstStyle/>
          <a:p>
            <a:fld id="{B6F15528-21DE-4FAA-801E-634DDDAF4B2B}" type="slidenum">
              <a:rPr lang="en-US" smtClean="0"/>
              <a:pPr/>
              <a:t>47</a:t>
            </a:fld>
            <a:endParaRPr lang="en-US"/>
          </a:p>
        </p:txBody>
      </p:sp>
      <p:sp>
        <p:nvSpPr>
          <p:cNvPr id="13" name="TextBox 12">
            <a:extLst>
              <a:ext uri="{FF2B5EF4-FFF2-40B4-BE49-F238E27FC236}">
                <a16:creationId xmlns="" xmlns:a16="http://schemas.microsoft.com/office/drawing/2014/main" id="{3EF86BA1-5C7E-4B35-846F-3B7AB920446E}"/>
              </a:ext>
            </a:extLst>
          </p:cNvPr>
          <p:cNvSpPr txBox="1"/>
          <p:nvPr/>
        </p:nvSpPr>
        <p:spPr>
          <a:xfrm>
            <a:off x="304800" y="1371600"/>
            <a:ext cx="8382000" cy="4216539"/>
          </a:xfrm>
          <a:prstGeom prst="rect">
            <a:avLst/>
          </a:prstGeom>
          <a:noFill/>
        </p:spPr>
        <p:txBody>
          <a:bodyPr wrap="square">
            <a:spAutoFit/>
          </a:bodyPr>
          <a:lstStyle/>
          <a:p>
            <a:pPr marL="285750" indent="-285750" algn="just" fontAlgn="t">
              <a:lnSpc>
                <a:spcPct val="150000"/>
              </a:lnSpc>
              <a:spcBef>
                <a:spcPts val="0"/>
              </a:spcBef>
              <a:spcAft>
                <a:spcPts val="1000"/>
              </a:spcAft>
              <a:buSzPts val="1200"/>
              <a:buFont typeface="Arial" panose="020B0604020202020204" pitchFamily="34" charset="0"/>
              <a:buChar char="•"/>
              <a:tabLst>
                <a:tab pos="1533525" algn="l"/>
              </a:tabLst>
            </a:pPr>
            <a:r>
              <a:rPr lang="en-US" dirty="0">
                <a:latin typeface="Times New Roman" pitchFamily="18" charset="0"/>
                <a:cs typeface="Times New Roman" pitchFamily="18" charset="0"/>
              </a:rPr>
              <a:t>A cryptographic protocol (also known as encryption protocol or security protocol) is an abstract or an existing protocol that performs a security-related function and applies cryptographic methods. </a:t>
            </a:r>
          </a:p>
          <a:p>
            <a:pPr marL="285750" indent="-285750" algn="just" fontAlgn="t">
              <a:lnSpc>
                <a:spcPct val="150000"/>
              </a:lnSpc>
              <a:spcBef>
                <a:spcPts val="0"/>
              </a:spcBef>
              <a:spcAft>
                <a:spcPts val="1000"/>
              </a:spcAft>
              <a:buSzPts val="1200"/>
              <a:buFont typeface="Arial" panose="020B0604020202020204" pitchFamily="34" charset="0"/>
              <a:buChar char="•"/>
              <a:tabLst>
                <a:tab pos="1533525" algn="l"/>
              </a:tabLst>
            </a:pPr>
            <a:r>
              <a:rPr lang="en-US" dirty="0">
                <a:latin typeface="Times New Roman" pitchFamily="18" charset="0"/>
                <a:cs typeface="Times New Roman" pitchFamily="18" charset="0"/>
              </a:rPr>
              <a:t>A protocol describes how the cryptographic algorithms should be used to secure information. </a:t>
            </a:r>
          </a:p>
          <a:p>
            <a:pPr marL="285750" indent="-285750" algn="just" fontAlgn="t">
              <a:lnSpc>
                <a:spcPct val="150000"/>
              </a:lnSpc>
              <a:spcBef>
                <a:spcPts val="0"/>
              </a:spcBef>
              <a:spcAft>
                <a:spcPts val="1000"/>
              </a:spcAft>
              <a:buSzPts val="1200"/>
              <a:buFont typeface="Arial" panose="020B0604020202020204" pitchFamily="34" charset="0"/>
              <a:buChar char="•"/>
              <a:tabLst>
                <a:tab pos="1533525" algn="l"/>
              </a:tabLst>
            </a:pPr>
            <a:r>
              <a:rPr lang="en-US" dirty="0">
                <a:latin typeface="Times New Roman" pitchFamily="18" charset="0"/>
                <a:cs typeface="Times New Roman" pitchFamily="18" charset="0"/>
              </a:rPr>
              <a:t>Real world protocols are used have security while transmitting data from one end to another end. Some of them includes –</a:t>
            </a:r>
          </a:p>
          <a:p>
            <a:pPr algn="just" fontAlgn="t">
              <a:lnSpc>
                <a:spcPct val="150000"/>
              </a:lnSpc>
              <a:spcBef>
                <a:spcPts val="0"/>
              </a:spcBef>
              <a:spcAft>
                <a:spcPts val="1000"/>
              </a:spcAft>
              <a:buSzPts val="1200"/>
              <a:tabLst>
                <a:tab pos="1533525" algn="l"/>
              </a:tabLst>
            </a:pPr>
            <a:r>
              <a:rPr lang="en-US" sz="1800" dirty="0">
                <a:latin typeface="Times New Roman" pitchFamily="18" charset="0"/>
                <a:cs typeface="Times New Roman" pitchFamily="18" charset="0"/>
              </a:rPr>
              <a:t>VPN, Email Security Certificates, Transport Layer Security</a:t>
            </a:r>
            <a:r>
              <a:rPr lang="en-US" dirty="0">
                <a:latin typeface="Times New Roman" pitchFamily="18" charset="0"/>
                <a:cs typeface="Times New Roman" pitchFamily="18" charset="0"/>
              </a:rPr>
              <a:t> (</a:t>
            </a:r>
            <a:r>
              <a:rPr lang="en-US" sz="1800" dirty="0">
                <a:latin typeface="Times New Roman" pitchFamily="18" charset="0"/>
                <a:cs typeface="Times New Roman" pitchFamily="18" charset="0"/>
              </a:rPr>
              <a:t>TLS), IP security (</a:t>
            </a:r>
            <a:r>
              <a:rPr lang="en-US" sz="1800" dirty="0" err="1">
                <a:latin typeface="Times New Roman" pitchFamily="18" charset="0"/>
                <a:cs typeface="Times New Roman" pitchFamily="18" charset="0"/>
              </a:rPr>
              <a:t>IPSec</a:t>
            </a:r>
            <a:r>
              <a:rPr lang="en-US" sz="1800" dirty="0">
                <a:latin typeface="Times New Roman" pitchFamily="18" charset="0"/>
                <a:cs typeface="Times New Roman" pitchFamily="18" charset="0"/>
              </a:rPr>
              <a:t>),  DNS Security.</a:t>
            </a:r>
          </a:p>
        </p:txBody>
      </p:sp>
    </p:spTree>
    <p:extLst>
      <p:ext uri="{BB962C8B-B14F-4D97-AF65-F5344CB8AC3E}">
        <p14:creationId xmlns="" xmlns:p14="http://schemas.microsoft.com/office/powerpoint/2010/main" val="313203453"/>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200" b="1" dirty="0">
              <a:latin typeface="+mj-lt"/>
            </a:endParaRPr>
          </a:p>
          <a:p>
            <a:pPr algn="ctr"/>
            <a:endParaRPr lang="en-IN" sz="3200" dirty="0">
              <a:latin typeface="Calibri" pitchFamily="34" charset="0"/>
            </a:endParaRPr>
          </a:p>
          <a:p>
            <a:pPr algn="ctr"/>
            <a:r>
              <a:rPr lang="en-IN" sz="3200" dirty="0">
                <a:latin typeface="Calibri" pitchFamily="34" charset="0"/>
              </a:rPr>
              <a:t>Virtual Private Network (VPN)</a:t>
            </a:r>
            <a:endParaRPr lang="en-US" sz="3200" dirty="0">
              <a:latin typeface="Calibri" pitchFamily="34" charset="0"/>
            </a:endParaRPr>
          </a:p>
          <a:p>
            <a:pPr algn="ctr"/>
            <a:r>
              <a:rPr lang="en-US" sz="3200" b="1" dirty="0">
                <a:latin typeface="+mj-lt"/>
              </a:rPr>
              <a:t> </a:t>
            </a:r>
          </a:p>
          <a:p>
            <a:pPr algn="ctr"/>
            <a:endParaRPr lang="en-US" sz="3200" b="1" dirty="0">
              <a:latin typeface="+mj-lt"/>
            </a:endParaRPr>
          </a:p>
        </p:txBody>
      </p:sp>
      <p:sp>
        <p:nvSpPr>
          <p:cNvPr id="11" name="Rectangle 10"/>
          <p:cNvSpPr/>
          <p:nvPr/>
        </p:nvSpPr>
        <p:spPr>
          <a:xfrm>
            <a:off x="304800" y="13716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dirty="0">
              <a:solidFill>
                <a:schemeClr val="tx1"/>
              </a:solidFill>
            </a:endParaRPr>
          </a:p>
          <a:p>
            <a:pPr algn="just"/>
            <a:endParaRPr lang="en-US" sz="2400" dirty="0">
              <a:solidFill>
                <a:schemeClr val="tx1"/>
              </a:solidFill>
            </a:endParaRPr>
          </a:p>
        </p:txBody>
      </p:sp>
      <p:sp>
        <p:nvSpPr>
          <p:cNvPr id="2" name="Date Placeholder 1">
            <a:extLst>
              <a:ext uri="{FF2B5EF4-FFF2-40B4-BE49-F238E27FC236}">
                <a16:creationId xmlns="" xmlns:a16="http://schemas.microsoft.com/office/drawing/2014/main" id="{E586A348-CB1D-4B7A-A248-0557D39D57E5}"/>
              </a:ext>
            </a:extLst>
          </p:cNvPr>
          <p:cNvSpPr>
            <a:spLocks noGrp="1"/>
          </p:cNvSpPr>
          <p:nvPr>
            <p:ph type="dt" sz="half" idx="10"/>
          </p:nvPr>
        </p:nvSpPr>
        <p:spPr/>
        <p:txBody>
          <a:bodyPr/>
          <a:lstStyle/>
          <a:p>
            <a:fld id="{B17CF3E0-8B01-4C42-B508-0DF0D4C0E88C}" type="datetime1">
              <a:rPr lang="en-US" smtClean="0"/>
              <a:pPr/>
              <a:t>4/23/2024</a:t>
            </a:fld>
            <a:endParaRPr lang="en-US"/>
          </a:p>
        </p:txBody>
      </p:sp>
      <p:sp>
        <p:nvSpPr>
          <p:cNvPr id="4" name="Footer Placeholder 3">
            <a:extLst>
              <a:ext uri="{FF2B5EF4-FFF2-40B4-BE49-F238E27FC236}">
                <a16:creationId xmlns="" xmlns:a16="http://schemas.microsoft.com/office/drawing/2014/main" id="{839164CD-2ED0-4CB5-B613-5BB73B2E1BF1}"/>
              </a:ext>
            </a:extLst>
          </p:cNvPr>
          <p:cNvSpPr>
            <a:spLocks noGrp="1"/>
          </p:cNvSpPr>
          <p:nvPr>
            <p:ph type="ftr" sz="quarter" idx="11"/>
          </p:nvPr>
        </p:nvSpPr>
        <p:spPr>
          <a:xfrm>
            <a:off x="1447800" y="6356350"/>
            <a:ext cx="6781800" cy="365125"/>
          </a:xfrm>
        </p:spPr>
        <p:txBody>
          <a:bodyPr/>
          <a:lstStyle/>
          <a:p>
            <a:r>
              <a:rPr lang="en-US" smtClean="0"/>
              <a:t>Mushtaq Ahmad Rather            Cyber security ANC 0401                                     Unit 4</a:t>
            </a:r>
            <a:endParaRPr lang="en-US" dirty="0"/>
          </a:p>
        </p:txBody>
      </p:sp>
      <p:sp>
        <p:nvSpPr>
          <p:cNvPr id="5" name="Slide Number Placeholder 4">
            <a:extLst>
              <a:ext uri="{FF2B5EF4-FFF2-40B4-BE49-F238E27FC236}">
                <a16:creationId xmlns="" xmlns:a16="http://schemas.microsoft.com/office/drawing/2014/main" id="{33D276B4-8B3A-41A5-9710-C3D4E4A6A176}"/>
              </a:ext>
            </a:extLst>
          </p:cNvPr>
          <p:cNvSpPr>
            <a:spLocks noGrp="1"/>
          </p:cNvSpPr>
          <p:nvPr>
            <p:ph type="sldNum" sz="quarter" idx="12"/>
          </p:nvPr>
        </p:nvSpPr>
        <p:spPr/>
        <p:txBody>
          <a:bodyPr/>
          <a:lstStyle/>
          <a:p>
            <a:fld id="{B6F15528-21DE-4FAA-801E-634DDDAF4B2B}" type="slidenum">
              <a:rPr lang="en-US" smtClean="0"/>
              <a:pPr/>
              <a:t>48</a:t>
            </a:fld>
            <a:endParaRPr lang="en-US"/>
          </a:p>
        </p:txBody>
      </p:sp>
      <p:sp>
        <p:nvSpPr>
          <p:cNvPr id="13" name="TextBox 12">
            <a:extLst>
              <a:ext uri="{FF2B5EF4-FFF2-40B4-BE49-F238E27FC236}">
                <a16:creationId xmlns="" xmlns:a16="http://schemas.microsoft.com/office/drawing/2014/main" id="{DE8A3A8F-B0FC-488F-8012-A62B3F188AB7}"/>
              </a:ext>
            </a:extLst>
          </p:cNvPr>
          <p:cNvSpPr txBox="1"/>
          <p:nvPr/>
        </p:nvSpPr>
        <p:spPr>
          <a:xfrm>
            <a:off x="457200" y="890153"/>
            <a:ext cx="8382000" cy="3835024"/>
          </a:xfrm>
          <a:prstGeom prst="rect">
            <a:avLst/>
          </a:prstGeom>
          <a:noFill/>
        </p:spPr>
        <p:txBody>
          <a:bodyPr wrap="square">
            <a:spAutoFit/>
          </a:bodyPr>
          <a:lstStyle/>
          <a:p>
            <a:pPr algn="just">
              <a:lnSpc>
                <a:spcPct val="150000"/>
              </a:lnSpc>
              <a:spcAft>
                <a:spcPts val="1200"/>
              </a:spcAft>
            </a:pPr>
            <a:endParaRPr lang="en-US" sz="1800" dirty="0">
              <a:latin typeface="Calibri (Body)"/>
            </a:endParaRPr>
          </a:p>
          <a:p>
            <a:pPr algn="just">
              <a:lnSpc>
                <a:spcPct val="150000"/>
              </a:lnSpc>
              <a:spcAft>
                <a:spcPts val="1200"/>
              </a:spcAft>
            </a:pPr>
            <a:r>
              <a:rPr lang="en-US" sz="1800" dirty="0">
                <a:latin typeface="Calibri (Body)"/>
              </a:rPr>
              <a:t>VPN is a private communication network, which is the most secure, remote method of connecting a computer to a private network with the help of a public network, such as the Internet.</a:t>
            </a:r>
          </a:p>
          <a:p>
            <a:pPr algn="just">
              <a:lnSpc>
                <a:spcPct val="150000"/>
              </a:lnSpc>
              <a:spcAft>
                <a:spcPts val="1200"/>
              </a:spcAft>
            </a:pPr>
            <a:r>
              <a:rPr lang="en-US" sz="1800" dirty="0">
                <a:latin typeface="Calibri (Body)"/>
              </a:rPr>
              <a:t>It creates the </a:t>
            </a:r>
            <a:r>
              <a:rPr lang="en-US" sz="1800" dirty="0">
                <a:solidFill>
                  <a:schemeClr val="accent2"/>
                </a:solidFill>
                <a:latin typeface="Calibri (Body)"/>
              </a:rPr>
              <a:t>virtual tunnel </a:t>
            </a:r>
            <a:r>
              <a:rPr lang="en-US" sz="1800" dirty="0">
                <a:latin typeface="Calibri (Body)"/>
              </a:rPr>
              <a:t>through which the data travels from one computer to the other over the network.</a:t>
            </a:r>
          </a:p>
          <a:p>
            <a:pPr algn="just">
              <a:lnSpc>
                <a:spcPct val="150000"/>
              </a:lnSpc>
              <a:spcAft>
                <a:spcPts val="1200"/>
              </a:spcAft>
            </a:pPr>
            <a:r>
              <a:rPr lang="en-US" sz="1800" dirty="0">
                <a:latin typeface="Calibri (Body)"/>
              </a:rPr>
              <a:t>Due to this, an attacker gets the way to use the remote client to relay attacks through the VPN tunnel.</a:t>
            </a:r>
          </a:p>
        </p:txBody>
      </p:sp>
    </p:spTree>
    <p:extLst>
      <p:ext uri="{BB962C8B-B14F-4D97-AF65-F5344CB8AC3E}">
        <p14:creationId xmlns="" xmlns:p14="http://schemas.microsoft.com/office/powerpoint/2010/main" val="3231307071"/>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200" b="1" dirty="0">
              <a:latin typeface="+mj-lt"/>
            </a:endParaRPr>
          </a:p>
          <a:p>
            <a:pPr algn="ctr"/>
            <a:endParaRPr lang="en-IN" sz="3200" dirty="0">
              <a:latin typeface="Calibri" pitchFamily="34" charset="0"/>
            </a:endParaRPr>
          </a:p>
          <a:p>
            <a:pPr algn="ctr"/>
            <a:r>
              <a:rPr lang="en-IN" sz="3200" dirty="0">
                <a:latin typeface="Calibri" pitchFamily="34" charset="0"/>
              </a:rPr>
              <a:t>Site to Site and Remote-Access VPNs</a:t>
            </a:r>
            <a:endParaRPr lang="en-US" sz="3200" dirty="0">
              <a:latin typeface="Calibri" pitchFamily="34" charset="0"/>
            </a:endParaRPr>
          </a:p>
          <a:p>
            <a:pPr algn="ctr"/>
            <a:r>
              <a:rPr lang="en-US" sz="3200" b="1" dirty="0">
                <a:latin typeface="+mj-lt"/>
              </a:rPr>
              <a:t> </a:t>
            </a:r>
          </a:p>
          <a:p>
            <a:pPr algn="ctr"/>
            <a:endParaRPr lang="en-US" sz="3200" b="1" dirty="0">
              <a:latin typeface="+mj-lt"/>
            </a:endParaRPr>
          </a:p>
        </p:txBody>
      </p:sp>
      <p:sp>
        <p:nvSpPr>
          <p:cNvPr id="11" name="Rectangle 10"/>
          <p:cNvSpPr/>
          <p:nvPr/>
        </p:nvSpPr>
        <p:spPr>
          <a:xfrm>
            <a:off x="304800" y="13716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dirty="0">
              <a:solidFill>
                <a:schemeClr val="tx1"/>
              </a:solidFill>
            </a:endParaRPr>
          </a:p>
          <a:p>
            <a:pPr algn="just"/>
            <a:endParaRPr lang="en-US" sz="2400" dirty="0">
              <a:solidFill>
                <a:schemeClr val="tx1"/>
              </a:solidFill>
            </a:endParaRPr>
          </a:p>
        </p:txBody>
      </p:sp>
      <p:sp>
        <p:nvSpPr>
          <p:cNvPr id="2" name="Date Placeholder 1">
            <a:extLst>
              <a:ext uri="{FF2B5EF4-FFF2-40B4-BE49-F238E27FC236}">
                <a16:creationId xmlns="" xmlns:a16="http://schemas.microsoft.com/office/drawing/2014/main" id="{E586A348-CB1D-4B7A-A248-0557D39D57E5}"/>
              </a:ext>
            </a:extLst>
          </p:cNvPr>
          <p:cNvSpPr>
            <a:spLocks noGrp="1"/>
          </p:cNvSpPr>
          <p:nvPr>
            <p:ph type="dt" sz="half" idx="10"/>
          </p:nvPr>
        </p:nvSpPr>
        <p:spPr/>
        <p:txBody>
          <a:bodyPr/>
          <a:lstStyle/>
          <a:p>
            <a:fld id="{BF6BD2E1-1CEA-4307-9CAA-3247A7D0ED7C}" type="datetime1">
              <a:rPr lang="en-US" smtClean="0"/>
              <a:pPr/>
              <a:t>4/23/2024</a:t>
            </a:fld>
            <a:endParaRPr lang="en-US"/>
          </a:p>
        </p:txBody>
      </p:sp>
      <p:sp>
        <p:nvSpPr>
          <p:cNvPr id="4" name="Footer Placeholder 3">
            <a:extLst>
              <a:ext uri="{FF2B5EF4-FFF2-40B4-BE49-F238E27FC236}">
                <a16:creationId xmlns="" xmlns:a16="http://schemas.microsoft.com/office/drawing/2014/main" id="{839164CD-2ED0-4CB5-B613-5BB73B2E1BF1}"/>
              </a:ext>
            </a:extLst>
          </p:cNvPr>
          <p:cNvSpPr>
            <a:spLocks noGrp="1"/>
          </p:cNvSpPr>
          <p:nvPr>
            <p:ph type="ftr" sz="quarter" idx="11"/>
          </p:nvPr>
        </p:nvSpPr>
        <p:spPr>
          <a:xfrm>
            <a:off x="1447800" y="6356350"/>
            <a:ext cx="6781800" cy="365125"/>
          </a:xfrm>
        </p:spPr>
        <p:txBody>
          <a:bodyPr/>
          <a:lstStyle/>
          <a:p>
            <a:r>
              <a:rPr lang="en-US" smtClean="0"/>
              <a:t>Mushtaq Ahmad Rather            Cyber security ANC 0401                                     Unit 4</a:t>
            </a:r>
            <a:endParaRPr lang="en-US" dirty="0"/>
          </a:p>
        </p:txBody>
      </p:sp>
      <p:sp>
        <p:nvSpPr>
          <p:cNvPr id="5" name="Slide Number Placeholder 4">
            <a:extLst>
              <a:ext uri="{FF2B5EF4-FFF2-40B4-BE49-F238E27FC236}">
                <a16:creationId xmlns="" xmlns:a16="http://schemas.microsoft.com/office/drawing/2014/main" id="{33D276B4-8B3A-41A5-9710-C3D4E4A6A176}"/>
              </a:ext>
            </a:extLst>
          </p:cNvPr>
          <p:cNvSpPr>
            <a:spLocks noGrp="1"/>
          </p:cNvSpPr>
          <p:nvPr>
            <p:ph type="sldNum" sz="quarter" idx="12"/>
          </p:nvPr>
        </p:nvSpPr>
        <p:spPr/>
        <p:txBody>
          <a:bodyPr/>
          <a:lstStyle/>
          <a:p>
            <a:fld id="{B6F15528-21DE-4FAA-801E-634DDDAF4B2B}" type="slidenum">
              <a:rPr lang="en-US" smtClean="0"/>
              <a:pPr/>
              <a:t>49</a:t>
            </a:fld>
            <a:endParaRPr lang="en-US"/>
          </a:p>
        </p:txBody>
      </p:sp>
      <p:pic>
        <p:nvPicPr>
          <p:cNvPr id="15" name="Picture 14" descr="Diagram&#10;&#10;Description automatically generated">
            <a:extLst>
              <a:ext uri="{FF2B5EF4-FFF2-40B4-BE49-F238E27FC236}">
                <a16:creationId xmlns="" xmlns:a16="http://schemas.microsoft.com/office/drawing/2014/main" id="{45338A24-1724-411E-A862-1962CCFA1476}"/>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63617" y="1470490"/>
            <a:ext cx="7216765" cy="3917019"/>
          </a:xfrm>
          <a:prstGeom prst="rect">
            <a:avLst/>
          </a:prstGeom>
        </p:spPr>
      </p:pic>
    </p:spTree>
    <p:extLst>
      <p:ext uri="{BB962C8B-B14F-4D97-AF65-F5344CB8AC3E}">
        <p14:creationId xmlns="" xmlns:p14="http://schemas.microsoft.com/office/powerpoint/2010/main" val="123010245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196751"/>
            <a:ext cx="8280920" cy="5028235"/>
          </a:xfrm>
        </p:spPr>
        <p:txBody>
          <a:bodyPr>
            <a:noAutofit/>
          </a:bodyPr>
          <a:lstStyle/>
          <a:p>
            <a:pPr marL="0" indent="0" algn="just">
              <a:buNone/>
            </a:pPr>
            <a:r>
              <a:rPr lang="en-US" sz="1600" b="1" dirty="0">
                <a:latin typeface="Times New Roman" pitchFamily="18" charset="0"/>
                <a:cs typeface="Times New Roman" pitchFamily="18" charset="0"/>
              </a:rPr>
              <a:t>Secure System Development: </a:t>
            </a:r>
          </a:p>
          <a:p>
            <a:pPr marL="0" indent="0" algn="just" fontAlgn="t">
              <a:lnSpc>
                <a:spcPct val="150000"/>
              </a:lnSpc>
              <a:spcBef>
                <a:spcPts val="0"/>
              </a:spcBef>
              <a:spcAft>
                <a:spcPts val="1000"/>
              </a:spcAft>
              <a:buSzPts val="1200"/>
              <a:buNone/>
              <a:tabLst>
                <a:tab pos="1533525" algn="l"/>
              </a:tabLst>
            </a:pPr>
            <a:r>
              <a:rPr lang="en-US" sz="1600" dirty="0">
                <a:latin typeface="Times New Roman" pitchFamily="18" charset="0"/>
                <a:cs typeface="Times New Roman" pitchFamily="18" charset="0"/>
              </a:rPr>
              <a:t>Application Development Security, Architecture &amp; Design, Security Issues in Hardware: Data Storage and Downloadable Devices, Mobile Protection, Security Threats involving in social media, Physical Security of IT Assets, Access Control, CCTV and Intrusion Detection Systems, Backup Security Measures.</a:t>
            </a:r>
          </a:p>
          <a:p>
            <a:pPr marL="0" indent="0" algn="just">
              <a:buNone/>
            </a:pPr>
            <a:r>
              <a:rPr lang="en-US" sz="1600" b="1" dirty="0">
                <a:latin typeface="Times New Roman" pitchFamily="18" charset="0"/>
                <a:cs typeface="Times New Roman" pitchFamily="18" charset="0"/>
              </a:rPr>
              <a:t>Cryptography and Network Security: </a:t>
            </a:r>
          </a:p>
          <a:p>
            <a:pPr algn="just" fontAlgn="t">
              <a:lnSpc>
                <a:spcPct val="150000"/>
              </a:lnSpc>
              <a:spcBef>
                <a:spcPts val="0"/>
              </a:spcBef>
              <a:spcAft>
                <a:spcPts val="1000"/>
              </a:spcAft>
              <a:buSzPts val="1200"/>
              <a:tabLst>
                <a:tab pos="1533525" algn="l"/>
              </a:tabLst>
            </a:pPr>
            <a:r>
              <a:rPr lang="en-US" sz="1600" dirty="0">
                <a:latin typeface="Times New Roman" pitchFamily="18" charset="0"/>
                <a:cs typeface="Times New Roman" pitchFamily="18" charset="0"/>
              </a:rPr>
              <a:t>Public key cryptography: RSA Public Key Crypto with implementation in Python, Digital Signature Hash Functions, Public Key Distribution.</a:t>
            </a:r>
            <a:endParaRPr lang="en-IN" sz="1600" dirty="0">
              <a:latin typeface="Times New Roman" pitchFamily="18" charset="0"/>
              <a:cs typeface="Times New Roman" pitchFamily="18" charset="0"/>
            </a:endParaRPr>
          </a:p>
          <a:p>
            <a:pPr algn="just" fontAlgn="t">
              <a:lnSpc>
                <a:spcPct val="150000"/>
              </a:lnSpc>
              <a:spcBef>
                <a:spcPts val="0"/>
              </a:spcBef>
              <a:spcAft>
                <a:spcPts val="1000"/>
              </a:spcAft>
              <a:buSzPts val="1200"/>
              <a:tabLst>
                <a:tab pos="1533525" algn="l"/>
              </a:tabLst>
            </a:pPr>
            <a:r>
              <a:rPr lang="en-US" sz="1600" dirty="0">
                <a:latin typeface="Times New Roman" pitchFamily="18" charset="0"/>
                <a:cs typeface="Times New Roman" pitchFamily="18" charset="0"/>
              </a:rPr>
              <a:t>Symmetric key cryptography: DES (Data Encryption Standard), AES (Advanced Encryption Standard), Secure hash algorithm (SHA-1).</a:t>
            </a:r>
            <a:endParaRPr lang="en-IN" sz="1600" dirty="0">
              <a:latin typeface="Times New Roman" pitchFamily="18" charset="0"/>
              <a:cs typeface="Times New Roman" pitchFamily="18" charset="0"/>
            </a:endParaRPr>
          </a:p>
          <a:p>
            <a:pPr algn="just" fontAlgn="t">
              <a:lnSpc>
                <a:spcPct val="150000"/>
              </a:lnSpc>
              <a:spcBef>
                <a:spcPts val="0"/>
              </a:spcBef>
              <a:spcAft>
                <a:spcPts val="1000"/>
              </a:spcAft>
              <a:buSzPts val="1200"/>
              <a:tabLst>
                <a:tab pos="1533525" algn="l"/>
              </a:tabLst>
            </a:pPr>
            <a:r>
              <a:rPr lang="en-US" sz="1600" dirty="0">
                <a:latin typeface="Times New Roman" pitchFamily="18" charset="0"/>
                <a:cs typeface="Times New Roman" pitchFamily="18" charset="0"/>
              </a:rPr>
              <a:t>Real World Protocols: Basic Terminologies, VPN, Email Security Certificates, Transport Layer Security (TLS), IP security, DNS Security.</a:t>
            </a:r>
          </a:p>
          <a:p>
            <a:pPr>
              <a:lnSpc>
                <a:spcPct val="150000"/>
              </a:lnSpc>
              <a:spcBef>
                <a:spcPts val="0"/>
              </a:spcBef>
            </a:pPr>
            <a:endParaRPr lang="en-US" sz="1600" dirty="0">
              <a:latin typeface="Calibri (Body)"/>
            </a:endParaRPr>
          </a:p>
        </p:txBody>
      </p:sp>
      <p:sp>
        <p:nvSpPr>
          <p:cNvPr id="6" name="Date Placeholder 5"/>
          <p:cNvSpPr>
            <a:spLocks noGrp="1"/>
          </p:cNvSpPr>
          <p:nvPr>
            <p:ph type="dt" sz="half" idx="10"/>
          </p:nvPr>
        </p:nvSpPr>
        <p:spPr/>
        <p:txBody>
          <a:bodyPr/>
          <a:lstStyle/>
          <a:p>
            <a:fld id="{74F702D0-0C9E-4B9C-AFB5-B8F41BD1D8CB}" type="datetime1">
              <a:rPr lang="en-US" smtClean="0"/>
              <a:pPr/>
              <a:t>4/23/2024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Syllabus</a:t>
            </a:r>
          </a:p>
        </p:txBody>
      </p:sp>
      <p:sp>
        <p:nvSpPr>
          <p:cNvPr id="11" name="Footer Placeholder 4"/>
          <p:cNvSpPr>
            <a:spLocks noGrp="1"/>
          </p:cNvSpPr>
          <p:nvPr>
            <p:ph type="ftr" sz="quarter" idx="11"/>
          </p:nvPr>
        </p:nvSpPr>
        <p:spPr>
          <a:xfrm>
            <a:off x="2514600" y="6356350"/>
            <a:ext cx="5029200" cy="365125"/>
          </a:xfrm>
        </p:spPr>
        <p:txBody>
          <a:bodyPr/>
          <a:lstStyle/>
          <a:p>
            <a:r>
              <a:rPr lang="en-US" smtClean="0"/>
              <a:t>Mushtaq Ahmad Rather            Cyber security ANC 0401                                     Unit 4</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 xmlns:p14="http://schemas.microsoft.com/office/powerpoint/2010/main" val="1646062054"/>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effectLst>
                  <a:outerShdw blurRad="38100" dist="38100" dir="2700000" algn="tl">
                    <a:srgbClr val="C0C0C0"/>
                  </a:outerShdw>
                </a:effectLst>
                <a:latin typeface="+mj-lt"/>
              </a:rPr>
              <a:t>E-mail Security Certificates</a:t>
            </a:r>
            <a:endParaRPr lang="en-US" sz="3200" b="1" dirty="0">
              <a:latin typeface="+mj-lt"/>
            </a:endParaRPr>
          </a:p>
        </p:txBody>
      </p:sp>
      <p:sp>
        <p:nvSpPr>
          <p:cNvPr id="11" name="Rectangle 10"/>
          <p:cNvSpPr/>
          <p:nvPr/>
        </p:nvSpPr>
        <p:spPr>
          <a:xfrm>
            <a:off x="609600" y="1371600"/>
            <a:ext cx="7772400" cy="30480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r>
              <a:rPr lang="en-US" sz="2400" dirty="0">
                <a:solidFill>
                  <a:schemeClr val="tx1"/>
                </a:solidFill>
              </a:rPr>
              <a:t>E-mail security can be defined as the use of various techniques to secure sensitive information in email communication and accounts against unauthorized access, loss, or compromise.</a:t>
            </a:r>
          </a:p>
          <a:p>
            <a:pPr algn="just"/>
            <a:r>
              <a:rPr lang="en-US" sz="2400" dirty="0">
                <a:solidFill>
                  <a:schemeClr val="tx1"/>
                </a:solidFill>
              </a:rPr>
              <a:t>For this there is a need of E-mail security certificates also known as S/MIME (</a:t>
            </a:r>
            <a:r>
              <a:rPr lang="fr-FR" sz="2400" dirty="0">
                <a:solidFill>
                  <a:schemeClr val="tx1"/>
                </a:solidFill>
              </a:rPr>
              <a:t>Secure Multipurpose Internet Mail Extensions</a:t>
            </a:r>
            <a:r>
              <a:rPr lang="en-US" sz="2400" dirty="0">
                <a:solidFill>
                  <a:schemeClr val="tx1"/>
                </a:solidFill>
              </a:rPr>
              <a:t>)</a:t>
            </a:r>
          </a:p>
        </p:txBody>
      </p:sp>
      <p:sp>
        <p:nvSpPr>
          <p:cNvPr id="2" name="Date Placeholder 1">
            <a:extLst>
              <a:ext uri="{FF2B5EF4-FFF2-40B4-BE49-F238E27FC236}">
                <a16:creationId xmlns="" xmlns:a16="http://schemas.microsoft.com/office/drawing/2014/main" id="{E586A348-CB1D-4B7A-A248-0557D39D57E5}"/>
              </a:ext>
            </a:extLst>
          </p:cNvPr>
          <p:cNvSpPr>
            <a:spLocks noGrp="1"/>
          </p:cNvSpPr>
          <p:nvPr>
            <p:ph type="dt" sz="half" idx="10"/>
          </p:nvPr>
        </p:nvSpPr>
        <p:spPr/>
        <p:txBody>
          <a:bodyPr/>
          <a:lstStyle/>
          <a:p>
            <a:fld id="{B67D1C99-EA79-4DDB-A1AA-B1A2F212BB92}" type="datetime1">
              <a:rPr lang="en-US" smtClean="0"/>
              <a:pPr/>
              <a:t>4/23/2024</a:t>
            </a:fld>
            <a:endParaRPr lang="en-US"/>
          </a:p>
        </p:txBody>
      </p:sp>
      <p:sp>
        <p:nvSpPr>
          <p:cNvPr id="4" name="Footer Placeholder 3">
            <a:extLst>
              <a:ext uri="{FF2B5EF4-FFF2-40B4-BE49-F238E27FC236}">
                <a16:creationId xmlns="" xmlns:a16="http://schemas.microsoft.com/office/drawing/2014/main" id="{839164CD-2ED0-4CB5-B613-5BB73B2E1BF1}"/>
              </a:ext>
            </a:extLst>
          </p:cNvPr>
          <p:cNvSpPr>
            <a:spLocks noGrp="1"/>
          </p:cNvSpPr>
          <p:nvPr>
            <p:ph type="ftr" sz="quarter" idx="11"/>
          </p:nvPr>
        </p:nvSpPr>
        <p:spPr>
          <a:xfrm>
            <a:off x="1447800" y="6356350"/>
            <a:ext cx="6781800" cy="365125"/>
          </a:xfrm>
        </p:spPr>
        <p:txBody>
          <a:bodyPr/>
          <a:lstStyle/>
          <a:p>
            <a:r>
              <a:rPr lang="en-US" smtClean="0"/>
              <a:t>Mushtaq Ahmad Rather            Cyber security ANC 0401                                     Unit 4</a:t>
            </a:r>
            <a:endParaRPr lang="en-US" dirty="0"/>
          </a:p>
        </p:txBody>
      </p:sp>
      <p:sp>
        <p:nvSpPr>
          <p:cNvPr id="5" name="Slide Number Placeholder 4">
            <a:extLst>
              <a:ext uri="{FF2B5EF4-FFF2-40B4-BE49-F238E27FC236}">
                <a16:creationId xmlns="" xmlns:a16="http://schemas.microsoft.com/office/drawing/2014/main" id="{33D276B4-8B3A-41A5-9710-C3D4E4A6A176}"/>
              </a:ext>
            </a:extLst>
          </p:cNvPr>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effectLst>
                  <a:outerShdw blurRad="38100" dist="38100" dir="2700000" algn="tl">
                    <a:srgbClr val="C0C0C0"/>
                  </a:outerShdw>
                </a:effectLst>
                <a:latin typeface="+mj-lt"/>
              </a:rPr>
              <a:t>E-mail Security Certificates</a:t>
            </a:r>
            <a:endParaRPr lang="en-US" sz="3200" b="1" dirty="0">
              <a:latin typeface="+mj-lt"/>
            </a:endParaRPr>
          </a:p>
        </p:txBody>
      </p:sp>
      <p:sp>
        <p:nvSpPr>
          <p:cNvPr id="11" name="Rectangle 10"/>
          <p:cNvSpPr/>
          <p:nvPr/>
        </p:nvSpPr>
        <p:spPr>
          <a:xfrm>
            <a:off x="304800" y="1371600"/>
            <a:ext cx="8534400" cy="30480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dirty="0">
              <a:solidFill>
                <a:schemeClr val="tx1"/>
              </a:solidFill>
            </a:endParaRPr>
          </a:p>
          <a:p>
            <a:pPr algn="just"/>
            <a:endParaRPr lang="en-US" sz="2400" dirty="0">
              <a:solidFill>
                <a:schemeClr val="tx1"/>
              </a:solidFill>
            </a:endParaRPr>
          </a:p>
          <a:p>
            <a:pPr marL="342900" indent="-342900" algn="just">
              <a:lnSpc>
                <a:spcPct val="150000"/>
              </a:lnSpc>
              <a:buFont typeface="Arial" panose="020B0604020202020204" pitchFamily="34" charset="0"/>
              <a:buChar char="•"/>
            </a:pPr>
            <a:r>
              <a:rPr lang="en-US" sz="2000" dirty="0">
                <a:solidFill>
                  <a:schemeClr val="tx1"/>
                </a:solidFill>
              </a:rPr>
              <a:t>S/MIME (</a:t>
            </a:r>
            <a:r>
              <a:rPr lang="fr-FR" sz="2000" dirty="0">
                <a:solidFill>
                  <a:schemeClr val="tx1"/>
                </a:solidFill>
              </a:rPr>
              <a:t>Secure Multipurpose Internet Mail Extensions</a:t>
            </a:r>
            <a:r>
              <a:rPr lang="en-US" sz="2000" dirty="0">
                <a:solidFill>
                  <a:schemeClr val="tx1"/>
                </a:solidFill>
              </a:rPr>
              <a:t>) keeps your emails protected during transition.</a:t>
            </a:r>
          </a:p>
          <a:p>
            <a:pPr marL="342900" indent="-342900" algn="just">
              <a:lnSpc>
                <a:spcPct val="150000"/>
              </a:lnSpc>
              <a:buFont typeface="Arial" panose="020B0604020202020204" pitchFamily="34" charset="0"/>
              <a:buChar char="•"/>
            </a:pPr>
            <a:r>
              <a:rPr lang="en-US" sz="2000" dirty="0">
                <a:solidFill>
                  <a:schemeClr val="tx1"/>
                </a:solidFill>
              </a:rPr>
              <a:t>S/MIME uses cryptography to digitally sign and encrypt your email to prevent interception from any unauthorised person.</a:t>
            </a:r>
          </a:p>
          <a:p>
            <a:pPr marL="342900" indent="-342900" algn="just">
              <a:lnSpc>
                <a:spcPct val="150000"/>
              </a:lnSpc>
              <a:buFont typeface="Arial" panose="020B0604020202020204" pitchFamily="34" charset="0"/>
              <a:buChar char="•"/>
            </a:pPr>
            <a:r>
              <a:rPr lang="en-US" sz="2000" dirty="0">
                <a:solidFill>
                  <a:schemeClr val="tx1"/>
                </a:solidFill>
              </a:rPr>
              <a:t> Email certificates, also known as S/MIME certificates are digital certificates that can be used to sign and encrypt email messages. </a:t>
            </a:r>
          </a:p>
          <a:p>
            <a:pPr marL="342900" indent="-342900" algn="just">
              <a:lnSpc>
                <a:spcPct val="150000"/>
              </a:lnSpc>
              <a:buFont typeface="Arial" panose="020B0604020202020204" pitchFamily="34" charset="0"/>
              <a:buChar char="•"/>
            </a:pPr>
            <a:r>
              <a:rPr lang="en-US" sz="2000" dirty="0">
                <a:solidFill>
                  <a:schemeClr val="tx1"/>
                </a:solidFill>
              </a:rPr>
              <a:t>When you encrypt and email using an email certificate, only the person that you send it to can decrypt and read the email. </a:t>
            </a:r>
          </a:p>
          <a:p>
            <a:pPr marL="342900" indent="-342900" algn="just">
              <a:lnSpc>
                <a:spcPct val="150000"/>
              </a:lnSpc>
              <a:buFont typeface="Arial" panose="020B0604020202020204" pitchFamily="34" charset="0"/>
              <a:buChar char="•"/>
            </a:pPr>
            <a:r>
              <a:rPr lang="en-US" sz="2000" dirty="0">
                <a:solidFill>
                  <a:schemeClr val="tx1"/>
                </a:solidFill>
              </a:rPr>
              <a:t>The recipient can also be sure that the email hasn’t been changed in any way.</a:t>
            </a:r>
          </a:p>
        </p:txBody>
      </p:sp>
      <p:sp>
        <p:nvSpPr>
          <p:cNvPr id="2" name="Date Placeholder 1">
            <a:extLst>
              <a:ext uri="{FF2B5EF4-FFF2-40B4-BE49-F238E27FC236}">
                <a16:creationId xmlns="" xmlns:a16="http://schemas.microsoft.com/office/drawing/2014/main" id="{E586A348-CB1D-4B7A-A248-0557D39D57E5}"/>
              </a:ext>
            </a:extLst>
          </p:cNvPr>
          <p:cNvSpPr>
            <a:spLocks noGrp="1"/>
          </p:cNvSpPr>
          <p:nvPr>
            <p:ph type="dt" sz="half" idx="10"/>
          </p:nvPr>
        </p:nvSpPr>
        <p:spPr/>
        <p:txBody>
          <a:bodyPr/>
          <a:lstStyle/>
          <a:p>
            <a:fld id="{3EC94CD0-7C4E-4200-9778-44A9CD57242C}" type="datetime1">
              <a:rPr lang="en-US" smtClean="0"/>
              <a:pPr/>
              <a:t>4/23/2024</a:t>
            </a:fld>
            <a:endParaRPr lang="en-US"/>
          </a:p>
        </p:txBody>
      </p:sp>
      <p:sp>
        <p:nvSpPr>
          <p:cNvPr id="4" name="Footer Placeholder 3">
            <a:extLst>
              <a:ext uri="{FF2B5EF4-FFF2-40B4-BE49-F238E27FC236}">
                <a16:creationId xmlns="" xmlns:a16="http://schemas.microsoft.com/office/drawing/2014/main" id="{839164CD-2ED0-4CB5-B613-5BB73B2E1BF1}"/>
              </a:ext>
            </a:extLst>
          </p:cNvPr>
          <p:cNvSpPr>
            <a:spLocks noGrp="1"/>
          </p:cNvSpPr>
          <p:nvPr>
            <p:ph type="ftr" sz="quarter" idx="11"/>
          </p:nvPr>
        </p:nvSpPr>
        <p:spPr>
          <a:xfrm>
            <a:off x="1447800" y="6356350"/>
            <a:ext cx="6781800" cy="365125"/>
          </a:xfrm>
        </p:spPr>
        <p:txBody>
          <a:bodyPr/>
          <a:lstStyle/>
          <a:p>
            <a:r>
              <a:rPr lang="en-US" smtClean="0"/>
              <a:t>Mushtaq Ahmad Rather            Cyber security ANC 0401                                     Unit 4</a:t>
            </a:r>
            <a:endParaRPr lang="en-US" dirty="0"/>
          </a:p>
        </p:txBody>
      </p:sp>
      <p:sp>
        <p:nvSpPr>
          <p:cNvPr id="5" name="Slide Number Placeholder 4">
            <a:extLst>
              <a:ext uri="{FF2B5EF4-FFF2-40B4-BE49-F238E27FC236}">
                <a16:creationId xmlns="" xmlns:a16="http://schemas.microsoft.com/office/drawing/2014/main" id="{33D276B4-8B3A-41A5-9710-C3D4E4A6A176}"/>
              </a:ext>
            </a:extLst>
          </p:cNvPr>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 xmlns:p14="http://schemas.microsoft.com/office/powerpoint/2010/main" val="662812535"/>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effectLst>
                  <a:outerShdw blurRad="38100" dist="38100" dir="2700000" algn="tl">
                    <a:srgbClr val="C0C0C0"/>
                  </a:outerShdw>
                </a:effectLst>
                <a:latin typeface="+mj-lt"/>
              </a:rPr>
              <a:t>E-mail Security Certificates</a:t>
            </a:r>
            <a:endParaRPr lang="en-US" sz="3200" b="1" dirty="0">
              <a:latin typeface="+mj-lt"/>
            </a:endParaRPr>
          </a:p>
        </p:txBody>
      </p:sp>
      <p:sp>
        <p:nvSpPr>
          <p:cNvPr id="11" name="Rectangle 10"/>
          <p:cNvSpPr/>
          <p:nvPr/>
        </p:nvSpPr>
        <p:spPr>
          <a:xfrm>
            <a:off x="609600" y="1524000"/>
            <a:ext cx="7772400" cy="2895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r>
              <a:rPr lang="en-US" sz="2400" b="1" dirty="0">
                <a:solidFill>
                  <a:schemeClr val="tx1"/>
                </a:solidFill>
              </a:rPr>
              <a:t>S/MIME includes two security features :</a:t>
            </a:r>
          </a:p>
          <a:p>
            <a:pPr algn="just"/>
            <a:endParaRPr lang="en-US" sz="2400" b="1" u="sng" dirty="0">
              <a:solidFill>
                <a:schemeClr val="tx1"/>
              </a:solidFill>
            </a:endParaRPr>
          </a:p>
          <a:p>
            <a:pPr algn="just"/>
            <a:r>
              <a:rPr lang="en-US" sz="2400" u="sng" dirty="0">
                <a:solidFill>
                  <a:schemeClr val="tx1"/>
                </a:solidFill>
              </a:rPr>
              <a:t>Email encryption : </a:t>
            </a:r>
            <a:r>
              <a:rPr lang="en-US" sz="2400" dirty="0">
                <a:solidFill>
                  <a:schemeClr val="tx1"/>
                </a:solidFill>
              </a:rPr>
              <a:t>It encrypt the content of the email sent between two S/MIME enabled users to make it unreadable to anyone other than the intended recipient.</a:t>
            </a:r>
          </a:p>
          <a:p>
            <a:pPr algn="just"/>
            <a:endParaRPr lang="en-US" sz="2400" dirty="0">
              <a:solidFill>
                <a:schemeClr val="tx1"/>
              </a:solidFill>
            </a:endParaRPr>
          </a:p>
          <a:p>
            <a:pPr algn="just"/>
            <a:r>
              <a:rPr lang="en-US" sz="2400" u="sng" dirty="0">
                <a:solidFill>
                  <a:schemeClr val="tx1"/>
                </a:solidFill>
              </a:rPr>
              <a:t>Digital signature : </a:t>
            </a:r>
            <a:r>
              <a:rPr lang="en-US" sz="2400" dirty="0">
                <a:solidFill>
                  <a:schemeClr val="tx1"/>
                </a:solidFill>
              </a:rPr>
              <a:t>It digitally signed the email send between two S/MIME enabled users to eliminate any risk of spoofing.</a:t>
            </a:r>
          </a:p>
        </p:txBody>
      </p:sp>
      <p:sp>
        <p:nvSpPr>
          <p:cNvPr id="2" name="Date Placeholder 1">
            <a:extLst>
              <a:ext uri="{FF2B5EF4-FFF2-40B4-BE49-F238E27FC236}">
                <a16:creationId xmlns="" xmlns:a16="http://schemas.microsoft.com/office/drawing/2014/main" id="{E586A348-CB1D-4B7A-A248-0557D39D57E5}"/>
              </a:ext>
            </a:extLst>
          </p:cNvPr>
          <p:cNvSpPr>
            <a:spLocks noGrp="1"/>
          </p:cNvSpPr>
          <p:nvPr>
            <p:ph type="dt" sz="half" idx="10"/>
          </p:nvPr>
        </p:nvSpPr>
        <p:spPr/>
        <p:txBody>
          <a:bodyPr/>
          <a:lstStyle/>
          <a:p>
            <a:fld id="{0BA03676-4F7A-4FFA-AEC4-C038C5A3A475}" type="datetime1">
              <a:rPr lang="en-US" smtClean="0"/>
              <a:pPr/>
              <a:t>4/23/2024</a:t>
            </a:fld>
            <a:endParaRPr lang="en-US"/>
          </a:p>
        </p:txBody>
      </p:sp>
      <p:sp>
        <p:nvSpPr>
          <p:cNvPr id="4" name="Footer Placeholder 3">
            <a:extLst>
              <a:ext uri="{FF2B5EF4-FFF2-40B4-BE49-F238E27FC236}">
                <a16:creationId xmlns="" xmlns:a16="http://schemas.microsoft.com/office/drawing/2014/main" id="{839164CD-2ED0-4CB5-B613-5BB73B2E1BF1}"/>
              </a:ext>
            </a:extLst>
          </p:cNvPr>
          <p:cNvSpPr>
            <a:spLocks noGrp="1"/>
          </p:cNvSpPr>
          <p:nvPr>
            <p:ph type="ftr" sz="quarter" idx="11"/>
          </p:nvPr>
        </p:nvSpPr>
        <p:spPr>
          <a:xfrm>
            <a:off x="1447800" y="6356350"/>
            <a:ext cx="6781800" cy="365125"/>
          </a:xfrm>
        </p:spPr>
        <p:txBody>
          <a:bodyPr/>
          <a:lstStyle/>
          <a:p>
            <a:r>
              <a:rPr lang="en-US" smtClean="0"/>
              <a:t>Mushtaq Ahmad Rather            Cyber security ANC 0401                                     Unit 4</a:t>
            </a:r>
            <a:endParaRPr lang="en-US" dirty="0"/>
          </a:p>
        </p:txBody>
      </p:sp>
      <p:sp>
        <p:nvSpPr>
          <p:cNvPr id="5" name="Slide Number Placeholder 4">
            <a:extLst>
              <a:ext uri="{FF2B5EF4-FFF2-40B4-BE49-F238E27FC236}">
                <a16:creationId xmlns="" xmlns:a16="http://schemas.microsoft.com/office/drawing/2014/main" id="{33D276B4-8B3A-41A5-9710-C3D4E4A6A176}"/>
              </a:ext>
            </a:extLst>
          </p:cNvPr>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 xmlns:p14="http://schemas.microsoft.com/office/powerpoint/2010/main" val="1913655097"/>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200" b="1" dirty="0">
              <a:latin typeface="+mj-lt"/>
            </a:endParaRPr>
          </a:p>
          <a:p>
            <a:pPr algn="ctr"/>
            <a:r>
              <a:rPr lang="en-US" sz="2800" b="1" dirty="0">
                <a:latin typeface="+mj-lt"/>
              </a:rPr>
              <a:t>Transport Layer Security (TLS) </a:t>
            </a:r>
          </a:p>
          <a:p>
            <a:pPr algn="ctr"/>
            <a:endParaRPr lang="en-US" sz="3200" b="1" dirty="0">
              <a:latin typeface="+mj-lt"/>
            </a:endParaRPr>
          </a:p>
        </p:txBody>
      </p:sp>
      <p:sp>
        <p:nvSpPr>
          <p:cNvPr id="11" name="Rectangle 10"/>
          <p:cNvSpPr/>
          <p:nvPr/>
        </p:nvSpPr>
        <p:spPr>
          <a:xfrm>
            <a:off x="304800" y="13716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dirty="0">
              <a:solidFill>
                <a:schemeClr val="tx1"/>
              </a:solidFill>
            </a:endParaRPr>
          </a:p>
          <a:p>
            <a:pPr algn="just"/>
            <a:endParaRPr lang="en-US" sz="2400" dirty="0">
              <a:solidFill>
                <a:schemeClr val="tx1"/>
              </a:solidFill>
            </a:endParaRPr>
          </a:p>
        </p:txBody>
      </p:sp>
      <p:sp>
        <p:nvSpPr>
          <p:cNvPr id="2" name="Date Placeholder 1">
            <a:extLst>
              <a:ext uri="{FF2B5EF4-FFF2-40B4-BE49-F238E27FC236}">
                <a16:creationId xmlns="" xmlns:a16="http://schemas.microsoft.com/office/drawing/2014/main" id="{E586A348-CB1D-4B7A-A248-0557D39D57E5}"/>
              </a:ext>
            </a:extLst>
          </p:cNvPr>
          <p:cNvSpPr>
            <a:spLocks noGrp="1"/>
          </p:cNvSpPr>
          <p:nvPr>
            <p:ph type="dt" sz="half" idx="10"/>
          </p:nvPr>
        </p:nvSpPr>
        <p:spPr/>
        <p:txBody>
          <a:bodyPr/>
          <a:lstStyle/>
          <a:p>
            <a:fld id="{3D20A566-3D3C-4863-AE45-B400EB8EDABF}" type="datetime1">
              <a:rPr lang="en-US" smtClean="0"/>
              <a:pPr/>
              <a:t>4/23/2024</a:t>
            </a:fld>
            <a:endParaRPr lang="en-US"/>
          </a:p>
        </p:txBody>
      </p:sp>
      <p:sp>
        <p:nvSpPr>
          <p:cNvPr id="4" name="Footer Placeholder 3">
            <a:extLst>
              <a:ext uri="{FF2B5EF4-FFF2-40B4-BE49-F238E27FC236}">
                <a16:creationId xmlns="" xmlns:a16="http://schemas.microsoft.com/office/drawing/2014/main" id="{839164CD-2ED0-4CB5-B613-5BB73B2E1BF1}"/>
              </a:ext>
            </a:extLst>
          </p:cNvPr>
          <p:cNvSpPr>
            <a:spLocks noGrp="1"/>
          </p:cNvSpPr>
          <p:nvPr>
            <p:ph type="ftr" sz="quarter" idx="11"/>
          </p:nvPr>
        </p:nvSpPr>
        <p:spPr>
          <a:xfrm>
            <a:off x="1447800" y="6356350"/>
            <a:ext cx="6781800" cy="365125"/>
          </a:xfrm>
        </p:spPr>
        <p:txBody>
          <a:bodyPr/>
          <a:lstStyle/>
          <a:p>
            <a:r>
              <a:rPr lang="en-US" smtClean="0"/>
              <a:t>Mushtaq Ahmad Rather            Cyber security ANC 0401                                     Unit 4</a:t>
            </a:r>
            <a:endParaRPr lang="en-US" dirty="0"/>
          </a:p>
        </p:txBody>
      </p:sp>
      <p:sp>
        <p:nvSpPr>
          <p:cNvPr id="5" name="Slide Number Placeholder 4">
            <a:extLst>
              <a:ext uri="{FF2B5EF4-FFF2-40B4-BE49-F238E27FC236}">
                <a16:creationId xmlns="" xmlns:a16="http://schemas.microsoft.com/office/drawing/2014/main" id="{33D276B4-8B3A-41A5-9710-C3D4E4A6A176}"/>
              </a:ext>
            </a:extLst>
          </p:cNvPr>
          <p:cNvSpPr>
            <a:spLocks noGrp="1"/>
          </p:cNvSpPr>
          <p:nvPr>
            <p:ph type="sldNum" sz="quarter" idx="12"/>
          </p:nvPr>
        </p:nvSpPr>
        <p:spPr/>
        <p:txBody>
          <a:bodyPr/>
          <a:lstStyle/>
          <a:p>
            <a:fld id="{B6F15528-21DE-4FAA-801E-634DDDAF4B2B}" type="slidenum">
              <a:rPr lang="en-US" smtClean="0"/>
              <a:pPr/>
              <a:t>53</a:t>
            </a:fld>
            <a:endParaRPr lang="en-US"/>
          </a:p>
        </p:txBody>
      </p:sp>
      <p:sp>
        <p:nvSpPr>
          <p:cNvPr id="13" name="TextBox 12">
            <a:extLst>
              <a:ext uri="{FF2B5EF4-FFF2-40B4-BE49-F238E27FC236}">
                <a16:creationId xmlns="" xmlns:a16="http://schemas.microsoft.com/office/drawing/2014/main" id="{56CDEC89-81AF-473C-A5E8-1F2250B244FA}"/>
              </a:ext>
            </a:extLst>
          </p:cNvPr>
          <p:cNvSpPr txBox="1"/>
          <p:nvPr/>
        </p:nvSpPr>
        <p:spPr>
          <a:xfrm>
            <a:off x="304800" y="1295400"/>
            <a:ext cx="8382000" cy="4076340"/>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C1C2C"/>
                </a:solidFill>
                <a:effectLst/>
                <a:latin typeface="hind" panose="020B0502040204020203" pitchFamily="2" charset="0"/>
              </a:rPr>
              <a:t>Transport Layer Security (TLS) encrypts data sent over the Internet to ensure that eavesdroppers and hackers are unable to see what you transmit which is particularly useful for private and sensitive information such as passwords, credit card numbers, and personal correspondence.</a:t>
            </a:r>
          </a:p>
          <a:p>
            <a:pPr marL="342900" indent="-342900" algn="just">
              <a:buFont typeface="Arial" panose="020B0604020202020204" pitchFamily="34" charset="0"/>
              <a:buChar char="•"/>
            </a:pPr>
            <a:r>
              <a:rPr lang="en-US" sz="2000" b="0" i="0" dirty="0">
                <a:solidFill>
                  <a:srgbClr val="0C1C2C"/>
                </a:solidFill>
                <a:effectLst/>
                <a:latin typeface="hind" panose="020B0502040204020203" pitchFamily="2" charset="0"/>
              </a:rPr>
              <a:t>TLS is a cryptographic protocol that provides end-to-end security of data sent between applications over the Internet. </a:t>
            </a:r>
          </a:p>
          <a:p>
            <a:pPr marL="342900" indent="-342900" algn="just">
              <a:buFont typeface="Arial" panose="020B0604020202020204" pitchFamily="34" charset="0"/>
              <a:buChar char="•"/>
            </a:pPr>
            <a:r>
              <a:rPr lang="en-US" sz="2000" b="0" i="0" dirty="0">
                <a:solidFill>
                  <a:srgbClr val="0C1C2C"/>
                </a:solidFill>
                <a:effectLst/>
                <a:latin typeface="hind" panose="020B0502040204020203" pitchFamily="2" charset="0"/>
              </a:rPr>
              <a:t>It is mostly familiar to users through its use in secure web browsing, and in particular the padlock icon that appears in web browsers when a secure session is established.</a:t>
            </a:r>
          </a:p>
          <a:p>
            <a:pPr marL="342900" indent="-342900" algn="just">
              <a:buFont typeface="Arial" panose="020B0604020202020204" pitchFamily="34" charset="0"/>
              <a:buChar char="•"/>
            </a:pPr>
            <a:r>
              <a:rPr lang="en-US" sz="2000" b="0" i="0" dirty="0">
                <a:solidFill>
                  <a:srgbClr val="0C1C2C"/>
                </a:solidFill>
                <a:effectLst/>
                <a:latin typeface="hind" panose="020B0502040204020203" pitchFamily="2" charset="0"/>
              </a:rPr>
              <a:t> However, it can and indeed should also be used for other applications such as e-mail, file transfers, video/audioconferencing, instant messaging and voice-over-IP, as well as Internet services</a:t>
            </a:r>
            <a:r>
              <a:rPr lang="en-US" sz="2000" dirty="0">
                <a:solidFill>
                  <a:srgbClr val="0C1C2C"/>
                </a:solidFill>
                <a:latin typeface="hind" panose="020B0502040204020203" pitchFamily="2" charset="0"/>
              </a:rPr>
              <a:t>.</a:t>
            </a:r>
            <a:endParaRPr lang="en-US" sz="2000" b="0" i="0" dirty="0">
              <a:solidFill>
                <a:srgbClr val="0C1C2C"/>
              </a:solidFill>
              <a:effectLst/>
              <a:latin typeface="hind" panose="020B0502040204020203" pitchFamily="2" charset="0"/>
            </a:endParaRPr>
          </a:p>
          <a:p>
            <a:endParaRPr lang="en-IN" dirty="0"/>
          </a:p>
        </p:txBody>
      </p:sp>
    </p:spTree>
    <p:extLst>
      <p:ext uri="{BB962C8B-B14F-4D97-AF65-F5344CB8AC3E}">
        <p14:creationId xmlns="" xmlns:p14="http://schemas.microsoft.com/office/powerpoint/2010/main" val="2740650776"/>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200" b="1" dirty="0">
              <a:latin typeface="+mj-lt"/>
            </a:endParaRPr>
          </a:p>
          <a:p>
            <a:pPr algn="ctr"/>
            <a:r>
              <a:rPr lang="en-US" sz="3200" b="1" dirty="0">
                <a:latin typeface="+mj-lt"/>
              </a:rPr>
              <a:t>IP Security </a:t>
            </a:r>
          </a:p>
          <a:p>
            <a:pPr algn="ctr"/>
            <a:endParaRPr lang="en-US" sz="3200" b="1" dirty="0">
              <a:latin typeface="+mj-lt"/>
            </a:endParaRPr>
          </a:p>
        </p:txBody>
      </p:sp>
      <p:sp>
        <p:nvSpPr>
          <p:cNvPr id="11" name="Rectangle 10"/>
          <p:cNvSpPr/>
          <p:nvPr/>
        </p:nvSpPr>
        <p:spPr>
          <a:xfrm>
            <a:off x="381000" y="3200400"/>
            <a:ext cx="8305800" cy="12192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r>
              <a:rPr lang="en-US" sz="2400" dirty="0" err="1">
                <a:solidFill>
                  <a:schemeClr val="tx1"/>
                </a:solidFill>
              </a:rPr>
              <a:t>IPSec</a:t>
            </a:r>
            <a:r>
              <a:rPr lang="en-US" sz="2400" dirty="0">
                <a:solidFill>
                  <a:schemeClr val="tx1"/>
                </a:solidFill>
              </a:rPr>
              <a:t> is a security protocol which is used to provide security at the network layer of the networking system. </a:t>
            </a:r>
          </a:p>
          <a:p>
            <a:pPr algn="just"/>
            <a:r>
              <a:rPr lang="en-US" sz="2400" dirty="0" err="1">
                <a:solidFill>
                  <a:schemeClr val="tx1"/>
                </a:solidFill>
              </a:rPr>
              <a:t>IPSec</a:t>
            </a:r>
            <a:r>
              <a:rPr lang="en-US" sz="2400" dirty="0">
                <a:solidFill>
                  <a:schemeClr val="tx1"/>
                </a:solidFill>
              </a:rPr>
              <a:t> authenticates and encrypts the data packets over an IP network.</a:t>
            </a:r>
          </a:p>
          <a:p>
            <a:pPr algn="just"/>
            <a:r>
              <a:rPr lang="en-US" sz="2400" dirty="0" err="1">
                <a:solidFill>
                  <a:schemeClr val="tx1"/>
                </a:solidFill>
              </a:rPr>
              <a:t>IPSec</a:t>
            </a:r>
            <a:r>
              <a:rPr lang="en-US" sz="2400" dirty="0">
                <a:solidFill>
                  <a:schemeClr val="tx1"/>
                </a:solidFill>
              </a:rPr>
              <a:t> is a security protocol which is used to provide security at the network layer of the networking system.</a:t>
            </a:r>
          </a:p>
          <a:p>
            <a:pPr algn="just"/>
            <a:r>
              <a:rPr lang="en-US" sz="2400" dirty="0" err="1">
                <a:solidFill>
                  <a:schemeClr val="tx1"/>
                </a:solidFill>
              </a:rPr>
              <a:t>IPSec</a:t>
            </a:r>
            <a:r>
              <a:rPr lang="en-US" sz="2400" dirty="0">
                <a:solidFill>
                  <a:schemeClr val="tx1"/>
                </a:solidFill>
              </a:rPr>
              <a:t> authenticates and encrypts the data packets over an IP network.</a:t>
            </a:r>
          </a:p>
          <a:p>
            <a:pPr algn="just"/>
            <a:endParaRPr lang="en-US" sz="2400" dirty="0">
              <a:solidFill>
                <a:schemeClr val="tx1"/>
              </a:solidFill>
            </a:endParaRPr>
          </a:p>
          <a:p>
            <a:pPr algn="just"/>
            <a:endParaRPr lang="en-US" sz="2400" dirty="0">
              <a:solidFill>
                <a:schemeClr val="tx1"/>
              </a:solidFill>
            </a:endParaRPr>
          </a:p>
        </p:txBody>
      </p:sp>
      <p:sp>
        <p:nvSpPr>
          <p:cNvPr id="2" name="Date Placeholder 1">
            <a:extLst>
              <a:ext uri="{FF2B5EF4-FFF2-40B4-BE49-F238E27FC236}">
                <a16:creationId xmlns="" xmlns:a16="http://schemas.microsoft.com/office/drawing/2014/main" id="{E586A348-CB1D-4B7A-A248-0557D39D57E5}"/>
              </a:ext>
            </a:extLst>
          </p:cNvPr>
          <p:cNvSpPr>
            <a:spLocks noGrp="1"/>
          </p:cNvSpPr>
          <p:nvPr>
            <p:ph type="dt" sz="half" idx="10"/>
          </p:nvPr>
        </p:nvSpPr>
        <p:spPr/>
        <p:txBody>
          <a:bodyPr/>
          <a:lstStyle/>
          <a:p>
            <a:fld id="{F1750816-A43F-4BC1-B4E0-61C492C0B874}" type="datetime1">
              <a:rPr lang="en-US" smtClean="0"/>
              <a:pPr/>
              <a:t>4/23/2024</a:t>
            </a:fld>
            <a:endParaRPr lang="en-US"/>
          </a:p>
        </p:txBody>
      </p:sp>
      <p:sp>
        <p:nvSpPr>
          <p:cNvPr id="4" name="Footer Placeholder 3">
            <a:extLst>
              <a:ext uri="{FF2B5EF4-FFF2-40B4-BE49-F238E27FC236}">
                <a16:creationId xmlns="" xmlns:a16="http://schemas.microsoft.com/office/drawing/2014/main" id="{839164CD-2ED0-4CB5-B613-5BB73B2E1BF1}"/>
              </a:ext>
            </a:extLst>
          </p:cNvPr>
          <p:cNvSpPr>
            <a:spLocks noGrp="1"/>
          </p:cNvSpPr>
          <p:nvPr>
            <p:ph type="ftr" sz="quarter" idx="11"/>
          </p:nvPr>
        </p:nvSpPr>
        <p:spPr>
          <a:xfrm>
            <a:off x="1447800" y="6356350"/>
            <a:ext cx="6781800" cy="365125"/>
          </a:xfrm>
        </p:spPr>
        <p:txBody>
          <a:bodyPr/>
          <a:lstStyle/>
          <a:p>
            <a:r>
              <a:rPr lang="en-US" smtClean="0"/>
              <a:t>Mushtaq Ahmad Rather            Cyber security ANC 0401                                     Unit 4</a:t>
            </a:r>
            <a:endParaRPr lang="en-US" dirty="0"/>
          </a:p>
        </p:txBody>
      </p:sp>
      <p:sp>
        <p:nvSpPr>
          <p:cNvPr id="5" name="Slide Number Placeholder 4">
            <a:extLst>
              <a:ext uri="{FF2B5EF4-FFF2-40B4-BE49-F238E27FC236}">
                <a16:creationId xmlns="" xmlns:a16="http://schemas.microsoft.com/office/drawing/2014/main" id="{33D276B4-8B3A-41A5-9710-C3D4E4A6A176}"/>
              </a:ext>
            </a:extLst>
          </p:cNvPr>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 xmlns:p14="http://schemas.microsoft.com/office/powerpoint/2010/main" val="2693944928"/>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200" b="1" dirty="0">
              <a:latin typeface="+mj-lt"/>
            </a:endParaRPr>
          </a:p>
          <a:p>
            <a:pPr algn="ctr"/>
            <a:r>
              <a:rPr lang="en-US" sz="3200" b="1" dirty="0">
                <a:latin typeface="+mj-lt"/>
              </a:rPr>
              <a:t>IP Security </a:t>
            </a:r>
          </a:p>
          <a:p>
            <a:pPr algn="ctr"/>
            <a:endParaRPr lang="en-US" sz="3200" b="1" dirty="0">
              <a:latin typeface="+mj-lt"/>
            </a:endParaRPr>
          </a:p>
        </p:txBody>
      </p:sp>
      <p:sp>
        <p:nvSpPr>
          <p:cNvPr id="11" name="Rectangle 10"/>
          <p:cNvSpPr/>
          <p:nvPr/>
        </p:nvSpPr>
        <p:spPr>
          <a:xfrm>
            <a:off x="304800" y="13716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r>
              <a:rPr lang="en-US" sz="2400" b="1" dirty="0">
                <a:solidFill>
                  <a:schemeClr val="tx1"/>
                </a:solidFill>
              </a:rPr>
              <a:t>Features of IPSec</a:t>
            </a:r>
          </a:p>
          <a:p>
            <a:pPr algn="just"/>
            <a:endParaRPr lang="en-US" sz="2400" b="1" dirty="0">
              <a:solidFill>
                <a:schemeClr val="tx1"/>
              </a:solidFill>
            </a:endParaRPr>
          </a:p>
          <a:p>
            <a:pPr algn="just"/>
            <a:r>
              <a:rPr lang="en-US" sz="2400" dirty="0">
                <a:solidFill>
                  <a:schemeClr val="tx1"/>
                </a:solidFill>
              </a:rPr>
              <a:t>It guards the overall data packet produced at the IP layer inclusive of the higher layer headers.</a:t>
            </a:r>
          </a:p>
          <a:p>
            <a:pPr algn="just"/>
            <a:r>
              <a:rPr lang="en-US" sz="2400" dirty="0">
                <a:solidFill>
                  <a:schemeClr val="tx1"/>
                </a:solidFill>
              </a:rPr>
              <a:t>IPSec works in between two different networks, therefore, adoption of security features is easier to implement without making any changes in the running applications.</a:t>
            </a:r>
          </a:p>
          <a:p>
            <a:pPr algn="just"/>
            <a:r>
              <a:rPr lang="en-US" sz="2400" dirty="0">
                <a:solidFill>
                  <a:schemeClr val="tx1"/>
                </a:solidFill>
              </a:rPr>
              <a:t>Provisions host-based security as well.</a:t>
            </a:r>
          </a:p>
          <a:p>
            <a:pPr algn="just"/>
            <a:r>
              <a:rPr lang="en-US" sz="2400" dirty="0">
                <a:solidFill>
                  <a:schemeClr val="tx1"/>
                </a:solidFill>
              </a:rPr>
              <a:t>The most frequent task of IPSec is to secure VPN network (a virtual private network) between two different network entities.</a:t>
            </a:r>
          </a:p>
          <a:p>
            <a:pPr algn="just"/>
            <a:endParaRPr lang="en-US" sz="2400" dirty="0">
              <a:solidFill>
                <a:schemeClr val="tx1"/>
              </a:solidFill>
            </a:endParaRPr>
          </a:p>
          <a:p>
            <a:pPr algn="just"/>
            <a:endParaRPr lang="en-US" sz="2400" dirty="0">
              <a:solidFill>
                <a:schemeClr val="tx1"/>
              </a:solidFill>
            </a:endParaRPr>
          </a:p>
        </p:txBody>
      </p:sp>
      <p:sp>
        <p:nvSpPr>
          <p:cNvPr id="2" name="Date Placeholder 1">
            <a:extLst>
              <a:ext uri="{FF2B5EF4-FFF2-40B4-BE49-F238E27FC236}">
                <a16:creationId xmlns="" xmlns:a16="http://schemas.microsoft.com/office/drawing/2014/main" id="{E586A348-CB1D-4B7A-A248-0557D39D57E5}"/>
              </a:ext>
            </a:extLst>
          </p:cNvPr>
          <p:cNvSpPr>
            <a:spLocks noGrp="1"/>
          </p:cNvSpPr>
          <p:nvPr>
            <p:ph type="dt" sz="half" idx="10"/>
          </p:nvPr>
        </p:nvSpPr>
        <p:spPr/>
        <p:txBody>
          <a:bodyPr/>
          <a:lstStyle/>
          <a:p>
            <a:fld id="{13FCCB1B-B63A-4589-9FE8-B2341F7830CE}" type="datetime1">
              <a:rPr lang="en-US" smtClean="0"/>
              <a:pPr/>
              <a:t>4/23/2024</a:t>
            </a:fld>
            <a:endParaRPr lang="en-US"/>
          </a:p>
        </p:txBody>
      </p:sp>
      <p:sp>
        <p:nvSpPr>
          <p:cNvPr id="4" name="Footer Placeholder 3">
            <a:extLst>
              <a:ext uri="{FF2B5EF4-FFF2-40B4-BE49-F238E27FC236}">
                <a16:creationId xmlns="" xmlns:a16="http://schemas.microsoft.com/office/drawing/2014/main" id="{839164CD-2ED0-4CB5-B613-5BB73B2E1BF1}"/>
              </a:ext>
            </a:extLst>
          </p:cNvPr>
          <p:cNvSpPr>
            <a:spLocks noGrp="1"/>
          </p:cNvSpPr>
          <p:nvPr>
            <p:ph type="ftr" sz="quarter" idx="11"/>
          </p:nvPr>
        </p:nvSpPr>
        <p:spPr>
          <a:xfrm>
            <a:off x="1447800" y="6356350"/>
            <a:ext cx="6781800" cy="365125"/>
          </a:xfrm>
        </p:spPr>
        <p:txBody>
          <a:bodyPr/>
          <a:lstStyle/>
          <a:p>
            <a:r>
              <a:rPr lang="en-US" smtClean="0"/>
              <a:t>Mushtaq Ahmad Rather            Cyber security ANC 0401                                     Unit 4</a:t>
            </a:r>
            <a:endParaRPr lang="en-US" dirty="0"/>
          </a:p>
        </p:txBody>
      </p:sp>
      <p:sp>
        <p:nvSpPr>
          <p:cNvPr id="5" name="Slide Number Placeholder 4">
            <a:extLst>
              <a:ext uri="{FF2B5EF4-FFF2-40B4-BE49-F238E27FC236}">
                <a16:creationId xmlns="" xmlns:a16="http://schemas.microsoft.com/office/drawing/2014/main" id="{33D276B4-8B3A-41A5-9710-C3D4E4A6A176}"/>
              </a:ext>
            </a:extLst>
          </p:cNvPr>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 xmlns:p14="http://schemas.microsoft.com/office/powerpoint/2010/main" val="3282678470"/>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Date Placeholder 3"/>
          <p:cNvSpPr txBox="1">
            <a:spLocks/>
          </p:cNvSpPr>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4" name="Slide Number Placeholder 5"/>
          <p:cNvSpPr txBox="1">
            <a:spLocks/>
          </p:cNvSpPr>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200" b="1" dirty="0">
              <a:latin typeface="+mj-lt"/>
            </a:endParaRPr>
          </a:p>
          <a:p>
            <a:pPr algn="ctr"/>
            <a:r>
              <a:rPr lang="en-US" sz="3200" b="1" dirty="0">
                <a:latin typeface="+mj-lt"/>
              </a:rPr>
              <a:t>DNS Security </a:t>
            </a:r>
          </a:p>
          <a:p>
            <a:pPr algn="ctr"/>
            <a:endParaRPr lang="en-US" sz="3200" b="1" dirty="0">
              <a:latin typeface="+mj-lt"/>
            </a:endParaRPr>
          </a:p>
        </p:txBody>
      </p:sp>
      <p:sp>
        <p:nvSpPr>
          <p:cNvPr id="11" name="Rectangle 10"/>
          <p:cNvSpPr/>
          <p:nvPr/>
        </p:nvSpPr>
        <p:spPr>
          <a:xfrm>
            <a:off x="304800" y="14478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b="1" dirty="0">
              <a:solidFill>
                <a:schemeClr val="tx1"/>
              </a:solidFill>
            </a:endParaRPr>
          </a:p>
          <a:p>
            <a:pPr algn="just"/>
            <a:endParaRPr lang="en-US" sz="2400" dirty="0">
              <a:solidFill>
                <a:schemeClr val="tx1"/>
              </a:solidFill>
            </a:endParaRPr>
          </a:p>
          <a:p>
            <a:pPr algn="just"/>
            <a:endParaRPr lang="en-US" sz="2400" dirty="0">
              <a:solidFill>
                <a:schemeClr val="tx1"/>
              </a:solidFill>
            </a:endParaRPr>
          </a:p>
        </p:txBody>
      </p:sp>
      <p:sp>
        <p:nvSpPr>
          <p:cNvPr id="2" name="Date Placeholder 1">
            <a:extLst>
              <a:ext uri="{FF2B5EF4-FFF2-40B4-BE49-F238E27FC236}">
                <a16:creationId xmlns="" xmlns:a16="http://schemas.microsoft.com/office/drawing/2014/main" id="{E586A348-CB1D-4B7A-A248-0557D39D57E5}"/>
              </a:ext>
            </a:extLst>
          </p:cNvPr>
          <p:cNvSpPr>
            <a:spLocks noGrp="1"/>
          </p:cNvSpPr>
          <p:nvPr>
            <p:ph type="dt" sz="half" idx="10"/>
          </p:nvPr>
        </p:nvSpPr>
        <p:spPr/>
        <p:txBody>
          <a:bodyPr/>
          <a:lstStyle/>
          <a:p>
            <a:fld id="{6C9E3838-B95E-4E3E-B975-C4D01A3969EB}" type="datetime1">
              <a:rPr lang="en-US" smtClean="0"/>
              <a:pPr/>
              <a:t>4/23/2024</a:t>
            </a:fld>
            <a:endParaRPr lang="en-US"/>
          </a:p>
        </p:txBody>
      </p:sp>
      <p:sp>
        <p:nvSpPr>
          <p:cNvPr id="4" name="Footer Placeholder 3">
            <a:extLst>
              <a:ext uri="{FF2B5EF4-FFF2-40B4-BE49-F238E27FC236}">
                <a16:creationId xmlns="" xmlns:a16="http://schemas.microsoft.com/office/drawing/2014/main" id="{839164CD-2ED0-4CB5-B613-5BB73B2E1BF1}"/>
              </a:ext>
            </a:extLst>
          </p:cNvPr>
          <p:cNvSpPr>
            <a:spLocks noGrp="1"/>
          </p:cNvSpPr>
          <p:nvPr>
            <p:ph type="ftr" sz="quarter" idx="11"/>
          </p:nvPr>
        </p:nvSpPr>
        <p:spPr>
          <a:xfrm>
            <a:off x="1447800" y="6356350"/>
            <a:ext cx="6781800" cy="365125"/>
          </a:xfrm>
        </p:spPr>
        <p:txBody>
          <a:bodyPr/>
          <a:lstStyle/>
          <a:p>
            <a:r>
              <a:rPr lang="en-US" smtClean="0"/>
              <a:t>Mushtaq Ahmad Rather            Cyber security ANC 0401                                     Unit 4</a:t>
            </a:r>
            <a:endParaRPr lang="en-US" dirty="0"/>
          </a:p>
        </p:txBody>
      </p:sp>
      <p:sp>
        <p:nvSpPr>
          <p:cNvPr id="5" name="Slide Number Placeholder 4">
            <a:extLst>
              <a:ext uri="{FF2B5EF4-FFF2-40B4-BE49-F238E27FC236}">
                <a16:creationId xmlns="" xmlns:a16="http://schemas.microsoft.com/office/drawing/2014/main" id="{33D276B4-8B3A-41A5-9710-C3D4E4A6A176}"/>
              </a:ext>
            </a:extLst>
          </p:cNvPr>
          <p:cNvSpPr>
            <a:spLocks noGrp="1"/>
          </p:cNvSpPr>
          <p:nvPr>
            <p:ph type="sldNum" sz="quarter" idx="12"/>
          </p:nvPr>
        </p:nvSpPr>
        <p:spPr/>
        <p:txBody>
          <a:bodyPr/>
          <a:lstStyle/>
          <a:p>
            <a:fld id="{B6F15528-21DE-4FAA-801E-634DDDAF4B2B}" type="slidenum">
              <a:rPr lang="en-US" smtClean="0"/>
              <a:pPr/>
              <a:t>56</a:t>
            </a:fld>
            <a:endParaRPr lang="en-US"/>
          </a:p>
        </p:txBody>
      </p:sp>
      <p:sp>
        <p:nvSpPr>
          <p:cNvPr id="13" name="TextBox 12">
            <a:extLst>
              <a:ext uri="{FF2B5EF4-FFF2-40B4-BE49-F238E27FC236}">
                <a16:creationId xmlns="" xmlns:a16="http://schemas.microsoft.com/office/drawing/2014/main" id="{AB44A99E-15FA-4221-B563-FE664AF77360}"/>
              </a:ext>
            </a:extLst>
          </p:cNvPr>
          <p:cNvSpPr txBox="1"/>
          <p:nvPr/>
        </p:nvSpPr>
        <p:spPr>
          <a:xfrm>
            <a:off x="533400" y="2254056"/>
            <a:ext cx="8153400" cy="2862322"/>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202124"/>
                </a:solidFill>
                <a:effectLst/>
                <a:latin typeface="arial" panose="020B0604020202020204" pitchFamily="34" charset="0"/>
              </a:rPr>
              <a:t>The Domain Name System (DNS) is the protocol that makes the Internet usable by allowing the use of domain names. DNS is widely trusted by organizations, and DNS traffic is typically allowed to pass freely through network firewalls. </a:t>
            </a:r>
          </a:p>
          <a:p>
            <a:pPr marL="285750" indent="-285750" algn="just">
              <a:buFont typeface="Arial" panose="020B0604020202020204" pitchFamily="34" charset="0"/>
              <a:buChar char="•"/>
            </a:pPr>
            <a:r>
              <a:rPr lang="en-US" b="0" i="0" dirty="0">
                <a:solidFill>
                  <a:srgbClr val="202124"/>
                </a:solidFill>
                <a:effectLst/>
                <a:latin typeface="arial" panose="020B0604020202020204" pitchFamily="34" charset="0"/>
              </a:rPr>
              <a:t>As a result, the security of DNS is a critical </a:t>
            </a:r>
            <a:r>
              <a:rPr lang="en-US" i="0" dirty="0">
                <a:solidFill>
                  <a:srgbClr val="202124"/>
                </a:solidFill>
                <a:effectLst/>
                <a:latin typeface="arial" panose="020B0604020202020204" pitchFamily="34" charset="0"/>
              </a:rPr>
              <a:t>component of network security.</a:t>
            </a:r>
          </a:p>
          <a:p>
            <a:pPr marL="285750" indent="-285750" algn="just">
              <a:buFont typeface="Arial" panose="020B0604020202020204" pitchFamily="34" charset="0"/>
              <a:buChar char="•"/>
            </a:pPr>
            <a:r>
              <a:rPr lang="en-US" b="0" i="0" dirty="0">
                <a:solidFill>
                  <a:srgbClr val="202124"/>
                </a:solidFill>
                <a:effectLst/>
                <a:latin typeface="arial" panose="020B0604020202020204" pitchFamily="34" charset="0"/>
              </a:rPr>
              <a:t>DNS is important because </a:t>
            </a:r>
            <a:r>
              <a:rPr lang="en-US" i="0" dirty="0">
                <a:solidFill>
                  <a:srgbClr val="202124"/>
                </a:solidFill>
                <a:effectLst/>
                <a:latin typeface="arial" panose="020B0604020202020204" pitchFamily="34" charset="0"/>
              </a:rPr>
              <a:t>it links the domain name to the IP. </a:t>
            </a:r>
            <a:r>
              <a:rPr lang="en-US" b="0" i="0" dirty="0">
                <a:solidFill>
                  <a:srgbClr val="202124"/>
                </a:solidFill>
                <a:effectLst/>
                <a:latin typeface="arial" panose="020B0604020202020204" pitchFamily="34" charset="0"/>
              </a:rPr>
              <a:t>Internet criminals can exploit these weaknesses and are capable of creating false DNS records. These fake records can trick users into visiting fake websites, downloading malicious software, or worse.</a:t>
            </a:r>
            <a:endParaRPr lang="en-US" i="0" dirty="0">
              <a:solidFill>
                <a:srgbClr val="202124"/>
              </a:solidFill>
              <a:effectLst/>
              <a:latin typeface="arial" panose="020B0604020202020204" pitchFamily="34" charset="0"/>
            </a:endParaRPr>
          </a:p>
          <a:p>
            <a:pPr algn="just"/>
            <a:endParaRPr lang="en-IN" dirty="0"/>
          </a:p>
        </p:txBody>
      </p:sp>
    </p:spTree>
    <p:extLst>
      <p:ext uri="{BB962C8B-B14F-4D97-AF65-F5344CB8AC3E}">
        <p14:creationId xmlns="" xmlns:p14="http://schemas.microsoft.com/office/powerpoint/2010/main" val="3278355995"/>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spcAft>
                <a:spcPts val="1800"/>
              </a:spcAft>
            </a:pPr>
            <a:endParaRPr lang="en-US" sz="2200" dirty="0"/>
          </a:p>
          <a:p>
            <a:pPr>
              <a:spcAft>
                <a:spcPts val="1800"/>
              </a:spcAft>
            </a:pPr>
            <a:endParaRPr lang="en-US" sz="2200" dirty="0"/>
          </a:p>
          <a:p>
            <a:pPr>
              <a:spcAft>
                <a:spcPts val="1800"/>
              </a:spcAft>
            </a:pPr>
            <a:endParaRPr lang="en-US" sz="2200" dirty="0"/>
          </a:p>
        </p:txBody>
      </p:sp>
      <p:sp>
        <p:nvSpPr>
          <p:cNvPr id="4" name="Date Placeholder 3"/>
          <p:cNvSpPr>
            <a:spLocks noGrp="1"/>
          </p:cNvSpPr>
          <p:nvPr>
            <p:ph type="dt" sz="half" idx="10"/>
          </p:nvPr>
        </p:nvSpPr>
        <p:spPr/>
        <p:txBody>
          <a:bodyPr/>
          <a:lstStyle/>
          <a:p>
            <a:fld id="{BE534E30-B742-401C-9876-D8D06DC75E3F}"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800" b="0" i="0" u="none" strike="noStrike" kern="1200" cap="none" spc="0" normalizeH="0" noProof="0" dirty="0">
                <a:ln>
                  <a:noFill/>
                </a:ln>
                <a:solidFill>
                  <a:schemeClr val="dk1"/>
                </a:solidFill>
                <a:effectLst/>
                <a:uLnTx/>
                <a:uFillTx/>
                <a:latin typeface="+mn-lt"/>
                <a:ea typeface="+mn-ea"/>
                <a:cs typeface="+mn-cs"/>
              </a:rPr>
              <a:t> Links, </a:t>
            </a:r>
            <a:r>
              <a:rPr kumimoji="0" lang="en-US" sz="2800" b="0" i="0" u="none" strike="noStrike" kern="1200" cap="none" spc="0" normalizeH="0" noProof="0" dirty="0" err="1">
                <a:ln>
                  <a:noFill/>
                </a:ln>
                <a:solidFill>
                  <a:schemeClr val="dk1"/>
                </a:solidFill>
                <a:effectLst/>
                <a:uLnTx/>
                <a:uFillTx/>
                <a:latin typeface="+mn-lt"/>
                <a:ea typeface="+mn-ea"/>
                <a:cs typeface="+mn-cs"/>
              </a:rPr>
              <a:t>Youtube</a:t>
            </a:r>
            <a:r>
              <a:rPr kumimoji="0" lang="en-US" sz="28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28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Footer Placeholder 4"/>
          <p:cNvSpPr>
            <a:spLocks noGrp="1"/>
          </p:cNvSpPr>
          <p:nvPr>
            <p:ph type="ftr" sz="quarter" idx="11"/>
          </p:nvPr>
        </p:nvSpPr>
        <p:spPr>
          <a:xfrm>
            <a:off x="2514600" y="6356350"/>
            <a:ext cx="5029200" cy="365125"/>
          </a:xfrm>
        </p:spPr>
        <p:txBody>
          <a:bodyPr/>
          <a:lstStyle/>
          <a:p>
            <a:r>
              <a:rPr lang="en-US" smtClean="0"/>
              <a:t>Mushtaq Ahmad Rather            Cyber security ANC 0401                                     Unit 4</a:t>
            </a:r>
            <a:endParaRPr lang="en-US" dirty="0"/>
          </a:p>
        </p:txBody>
      </p:sp>
      <p:sp>
        <p:nvSpPr>
          <p:cNvPr id="11" name="Content Placeholder 9"/>
          <p:cNvSpPr txBox="1">
            <a:spLocks/>
          </p:cNvSpPr>
          <p:nvPr/>
        </p:nvSpPr>
        <p:spPr>
          <a:xfrm>
            <a:off x="457200" y="1066800"/>
            <a:ext cx="8229600" cy="5059363"/>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IN" sz="2200" b="0" i="0" u="none" strike="noStrike" kern="1200" cap="none" spc="0" normalizeH="0" baseline="0" noProof="0">
                <a:ln>
                  <a:noFill/>
                </a:ln>
                <a:solidFill>
                  <a:schemeClr val="tx1"/>
                </a:solidFill>
                <a:effectLst/>
                <a:uLnTx/>
                <a:uFillTx/>
                <a:latin typeface="Calibri (Body)"/>
                <a:ea typeface="+mn-ea"/>
                <a:cs typeface="+mn-cs"/>
                <a:hlinkClick r:id="rId3"/>
              </a:rPr>
              <a:t>https://www.youtube.com/watch?v=E47ew_IsqaM</a:t>
            </a:r>
            <a:endParaRPr kumimoji="0" lang="en-IN" sz="2200" b="0" i="0" u="none" strike="noStrike" kern="1200" cap="none" spc="0" normalizeH="0" baseline="0" noProof="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IN" sz="2200" b="0" i="0" u="none" strike="noStrike" kern="1200" cap="none" spc="0" normalizeH="0" baseline="0" noProof="0">
                <a:ln>
                  <a:noFill/>
                </a:ln>
                <a:solidFill>
                  <a:schemeClr val="tx1"/>
                </a:solidFill>
                <a:effectLst/>
                <a:uLnTx/>
                <a:uFillTx/>
                <a:latin typeface="Calibri (Body)"/>
                <a:ea typeface="+mn-ea"/>
                <a:cs typeface="+mn-cs"/>
                <a:hlinkClick r:id="rId4"/>
              </a:rPr>
              <a:t>https://www.youtube.com/watch?v=gDtlbGK13xM</a:t>
            </a:r>
            <a:endParaRPr kumimoji="0" lang="en-IN" sz="2200" b="0" i="0" u="none" strike="noStrike" kern="1200" cap="none" spc="0" normalizeH="0" baseline="0" noProof="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IN" sz="2200" b="0" i="0" u="none" strike="noStrike" kern="1200" cap="none" spc="0" normalizeH="0" baseline="0" noProof="0">
                <a:ln>
                  <a:noFill/>
                </a:ln>
                <a:solidFill>
                  <a:schemeClr val="tx1"/>
                </a:solidFill>
                <a:effectLst/>
                <a:uLnTx/>
                <a:uFillTx/>
                <a:latin typeface="Calibri (Body)"/>
                <a:ea typeface="+mn-ea"/>
                <a:cs typeface="+mn-cs"/>
                <a:hlinkClick r:id="rId5"/>
              </a:rPr>
              <a:t>https://www.youtube.com/watch?v=xFzaoJjzXJQ</a:t>
            </a:r>
            <a:endParaRPr kumimoji="0" lang="en-IN" sz="2200" b="0" i="0" u="none" strike="noStrike" kern="1200" cap="none" spc="0" normalizeH="0" baseline="0" noProof="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IN" sz="2200" b="0" i="0" u="none" strike="noStrike" kern="1200" cap="none" spc="0" normalizeH="0" baseline="0" noProof="0">
                <a:ln>
                  <a:noFill/>
                </a:ln>
                <a:solidFill>
                  <a:schemeClr val="tx1"/>
                </a:solidFill>
                <a:effectLst/>
                <a:uLnTx/>
                <a:uFillTx/>
                <a:latin typeface="Calibri (Body)"/>
                <a:ea typeface="+mn-ea"/>
                <a:cs typeface="+mn-cs"/>
                <a:hlinkClick r:id="rId6"/>
              </a:rPr>
              <a:t>https://youtu.be/RQOJgEA5e1k</a:t>
            </a:r>
            <a:endParaRPr kumimoji="0" lang="en-IN" sz="2200" b="0" i="0" u="none" strike="noStrike" kern="1200" cap="none" spc="0" normalizeH="0" baseline="0" noProof="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IN" sz="2200" b="0" i="0" u="none" strike="noStrike" kern="1200" cap="none" spc="0" normalizeH="0" baseline="0" noProof="0">
                <a:ln>
                  <a:noFill/>
                </a:ln>
                <a:solidFill>
                  <a:schemeClr val="tx1"/>
                </a:solidFill>
                <a:effectLst/>
                <a:uLnTx/>
                <a:uFillTx/>
                <a:latin typeface="Calibri (Body)"/>
                <a:ea typeface="+mn-ea"/>
                <a:cs typeface="+mn-cs"/>
                <a:hlinkClick r:id="rId7"/>
              </a:rPr>
              <a:t>https://youtu.be/GKqOWCK71K4</a:t>
            </a:r>
            <a:endParaRPr kumimoji="0" lang="en-IN" sz="2200" b="0" i="0" u="none" strike="noStrike" kern="1200" cap="none" spc="0" normalizeH="0" baseline="0" noProof="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IN" sz="2200" b="0" i="0" u="none" strike="noStrike" kern="1200" cap="none" spc="0" normalizeH="0" baseline="0" noProof="0">
                <a:ln>
                  <a:noFill/>
                </a:ln>
                <a:solidFill>
                  <a:schemeClr val="tx1"/>
                </a:solidFill>
                <a:effectLst/>
                <a:uLnTx/>
                <a:uFillTx/>
                <a:latin typeface="Calibri (Body)"/>
                <a:ea typeface="+mn-ea"/>
                <a:cs typeface="+mn-cs"/>
                <a:hlinkClick r:id="rId8"/>
              </a:rPr>
              <a:t>https://youtu.be/zDDkNq6kpRE</a:t>
            </a:r>
            <a:endParaRPr kumimoji="0" lang="en-IN" sz="2200" b="0" i="0" u="none" strike="noStrike" kern="1200" cap="none" spc="0" normalizeH="0" baseline="0" noProof="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200000"/>
              </a:lnSpc>
              <a:spcBef>
                <a:spcPct val="20000"/>
              </a:spcBef>
              <a:spcAft>
                <a:spcPts val="0"/>
              </a:spcAft>
              <a:buClrTx/>
              <a:buSzTx/>
              <a:buFont typeface="Arial" pitchFamily="34" charset="0"/>
              <a:buChar char="•"/>
              <a:tabLst/>
              <a:defRPr/>
            </a:pPr>
            <a:endParaRPr kumimoji="0" lang="en-IN" sz="2200" b="0" i="0" u="none" strike="noStrike" kern="1200" cap="none" spc="0" normalizeH="0" baseline="0" noProof="0" dirty="0">
              <a:ln>
                <a:noFill/>
              </a:ln>
              <a:solidFill>
                <a:schemeClr val="tx1"/>
              </a:solidFill>
              <a:effectLst/>
              <a:uLnTx/>
              <a:uFillTx/>
              <a:latin typeface="Calibri (Body)"/>
              <a:ea typeface="+mn-ea"/>
              <a:cs typeface="+mn-cs"/>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143000"/>
            <a:ext cx="8610600" cy="4878288"/>
          </a:xfrm>
        </p:spPr>
        <p:txBody>
          <a:bodyPr>
            <a:normAutofit fontScale="92500" lnSpcReduction="10000"/>
          </a:bodyPr>
          <a:lstStyle/>
          <a:p>
            <a:pPr marL="0" indent="0">
              <a:buNone/>
            </a:pPr>
            <a:r>
              <a:rPr lang="en-US" sz="2400" dirty="0"/>
              <a:t>1. In which of the following, a person is constantly followed/chased by another person or group of several peoples?</a:t>
            </a:r>
          </a:p>
          <a:p>
            <a:pPr marL="457200" indent="-457200">
              <a:buFont typeface="+mj-lt"/>
              <a:buAutoNum type="alphaUcPeriod"/>
            </a:pPr>
            <a:r>
              <a:rPr lang="en-US" sz="2400" dirty="0"/>
              <a:t>Phishing</a:t>
            </a:r>
          </a:p>
          <a:p>
            <a:pPr marL="457200" indent="-457200">
              <a:buFont typeface="+mj-lt"/>
              <a:buAutoNum type="alphaUcPeriod"/>
            </a:pPr>
            <a:r>
              <a:rPr lang="en-US" sz="2400" dirty="0"/>
              <a:t>Bulling</a:t>
            </a:r>
          </a:p>
          <a:p>
            <a:pPr marL="457200" indent="-457200">
              <a:buFont typeface="+mj-lt"/>
              <a:buAutoNum type="alphaUcPeriod"/>
            </a:pPr>
            <a:r>
              <a:rPr lang="en-US" sz="2400" dirty="0"/>
              <a:t>Stalking</a:t>
            </a:r>
          </a:p>
          <a:p>
            <a:pPr marL="457200" indent="-457200">
              <a:buFont typeface="+mj-lt"/>
              <a:buAutoNum type="alphaUcPeriod"/>
            </a:pPr>
            <a:r>
              <a:rPr lang="en-US" sz="2400" dirty="0"/>
              <a:t>Identity theft</a:t>
            </a:r>
          </a:p>
          <a:p>
            <a:pPr marL="0" indent="0" algn="just">
              <a:spcAft>
                <a:spcPts val="1200"/>
              </a:spcAft>
              <a:buNone/>
            </a:pPr>
            <a:endParaRPr lang="en-US" sz="2400" dirty="0"/>
          </a:p>
          <a:p>
            <a:pPr marL="0" indent="0">
              <a:buNone/>
            </a:pPr>
            <a:r>
              <a:rPr lang="en-US" sz="2400" dirty="0"/>
              <a:t>2.  Which one of the following can be considered as the class of computer threats?</a:t>
            </a:r>
          </a:p>
          <a:p>
            <a:pPr marL="457200" indent="-457200">
              <a:buFont typeface="+mj-lt"/>
              <a:buAutoNum type="alphaUcPeriod"/>
            </a:pPr>
            <a:r>
              <a:rPr lang="en-US" sz="2400" dirty="0"/>
              <a:t>Dos Attack</a:t>
            </a:r>
          </a:p>
          <a:p>
            <a:pPr marL="457200" indent="-457200">
              <a:buFont typeface="+mj-lt"/>
              <a:buAutoNum type="alphaUcPeriod"/>
            </a:pPr>
            <a:r>
              <a:rPr lang="en-US" sz="2400" dirty="0"/>
              <a:t>Phishing</a:t>
            </a:r>
          </a:p>
          <a:p>
            <a:pPr marL="457200" indent="-457200">
              <a:buFont typeface="+mj-lt"/>
              <a:buAutoNum type="alphaUcPeriod"/>
            </a:pPr>
            <a:r>
              <a:rPr lang="en-US" sz="2400" dirty="0"/>
              <a:t>Soliciting</a:t>
            </a:r>
          </a:p>
          <a:p>
            <a:pPr marL="457200" indent="-457200">
              <a:buFont typeface="+mj-lt"/>
              <a:buAutoNum type="alphaUcPeriod"/>
            </a:pPr>
            <a:r>
              <a:rPr lang="en-US" sz="2400" dirty="0"/>
              <a:t>Both A and C</a:t>
            </a:r>
          </a:p>
          <a:p>
            <a:pPr marL="0" indent="0" algn="just">
              <a:spcAft>
                <a:spcPts val="1200"/>
              </a:spcAft>
              <a:buNone/>
            </a:pPr>
            <a:endParaRPr lang="en-US" sz="2200" dirty="0"/>
          </a:p>
        </p:txBody>
      </p:sp>
      <p:sp>
        <p:nvSpPr>
          <p:cNvPr id="4" name="Date Placeholder 3"/>
          <p:cNvSpPr>
            <a:spLocks noGrp="1"/>
          </p:cNvSpPr>
          <p:nvPr>
            <p:ph type="dt" sz="half" idx="10"/>
          </p:nvPr>
        </p:nvSpPr>
        <p:spPr/>
        <p:txBody>
          <a:bodyPr/>
          <a:lstStyle/>
          <a:p>
            <a:fld id="{FC027267-ED7C-484B-A722-A0419B60F9AA}"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Daily Quiz</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smtClean="0"/>
              <a:t>Mushtaq Ahmad Rather            Cyber security ANC 0401                                     Unit 4</a:t>
            </a:r>
            <a:endParaRPr lang="en-US" dirty="0"/>
          </a:p>
        </p:txBody>
      </p:sp>
    </p:spTree>
    <p:extLst>
      <p:ext uri="{BB962C8B-B14F-4D97-AF65-F5344CB8AC3E}">
        <p14:creationId xmlns="" xmlns:p14="http://schemas.microsoft.com/office/powerpoint/2010/main" val="42001296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143000"/>
            <a:ext cx="8610600" cy="4572000"/>
          </a:xfrm>
        </p:spPr>
        <p:txBody>
          <a:bodyPr>
            <a:normAutofit lnSpcReduction="10000"/>
          </a:bodyPr>
          <a:lstStyle/>
          <a:p>
            <a:pPr marL="0" indent="0" algn="just">
              <a:spcAft>
                <a:spcPts val="1200"/>
              </a:spcAft>
              <a:buNone/>
            </a:pPr>
            <a:r>
              <a:rPr lang="en-US" sz="2200" dirty="0"/>
              <a:t>3. The best way to minimize your digital footprint is to: </a:t>
            </a:r>
          </a:p>
          <a:p>
            <a:pPr marL="457200" indent="-457200" algn="just">
              <a:spcAft>
                <a:spcPts val="1200"/>
              </a:spcAft>
              <a:buAutoNum type="alphaUcPeriod"/>
            </a:pPr>
            <a:r>
              <a:rPr lang="en-US" sz="2200" dirty="0"/>
              <a:t>Take fewer photos with your smartphone. </a:t>
            </a:r>
          </a:p>
          <a:p>
            <a:pPr marL="457200" indent="-457200" algn="just">
              <a:spcAft>
                <a:spcPts val="1200"/>
              </a:spcAft>
              <a:buAutoNum type="alphaUcPeriod"/>
            </a:pPr>
            <a:r>
              <a:rPr lang="en-US" sz="2200" dirty="0"/>
              <a:t>B. Travel less with your smartphone. </a:t>
            </a:r>
          </a:p>
          <a:p>
            <a:pPr marL="457200" indent="-457200" algn="just">
              <a:spcAft>
                <a:spcPts val="1200"/>
              </a:spcAft>
              <a:buAutoNum type="alphaUcPeriod"/>
            </a:pPr>
            <a:r>
              <a:rPr lang="en-US" sz="2200" dirty="0"/>
              <a:t>C. Post less on social media</a:t>
            </a:r>
          </a:p>
          <a:p>
            <a:pPr marL="0" indent="0" algn="just">
              <a:spcAft>
                <a:spcPts val="1200"/>
              </a:spcAft>
              <a:buNone/>
            </a:pPr>
            <a:endParaRPr lang="en-US" sz="2200" dirty="0"/>
          </a:p>
          <a:p>
            <a:pPr marL="0" indent="0" algn="just">
              <a:spcAft>
                <a:spcPts val="1200"/>
              </a:spcAft>
              <a:buNone/>
            </a:pPr>
            <a:r>
              <a:rPr lang="en-US" sz="2200" dirty="0"/>
              <a:t>4. What is most valuable to companies looking to sell you something? </a:t>
            </a:r>
          </a:p>
          <a:p>
            <a:pPr marL="457200" indent="-457200" algn="just">
              <a:spcAft>
                <a:spcPts val="1200"/>
              </a:spcAft>
              <a:buAutoNum type="alphaUcPeriod"/>
            </a:pPr>
            <a:r>
              <a:rPr lang="en-US" sz="2200" dirty="0"/>
              <a:t>Your phone number. </a:t>
            </a:r>
          </a:p>
          <a:p>
            <a:pPr marL="457200" indent="-457200" algn="just">
              <a:spcAft>
                <a:spcPts val="1200"/>
              </a:spcAft>
              <a:buAutoNum type="alphaUcPeriod"/>
            </a:pPr>
            <a:r>
              <a:rPr lang="en-US" sz="2200" dirty="0"/>
              <a:t>B. Your email address. </a:t>
            </a:r>
          </a:p>
          <a:p>
            <a:pPr marL="457200" indent="-457200" algn="just">
              <a:spcAft>
                <a:spcPts val="1200"/>
              </a:spcAft>
              <a:buAutoNum type="alphaUcPeriod"/>
            </a:pPr>
            <a:r>
              <a:rPr lang="en-US" sz="2200" dirty="0"/>
              <a:t>C. Your physical address</a:t>
            </a:r>
          </a:p>
        </p:txBody>
      </p:sp>
      <p:sp>
        <p:nvSpPr>
          <p:cNvPr id="4" name="Date Placeholder 3"/>
          <p:cNvSpPr>
            <a:spLocks noGrp="1"/>
          </p:cNvSpPr>
          <p:nvPr>
            <p:ph type="dt" sz="half" idx="10"/>
          </p:nvPr>
        </p:nvSpPr>
        <p:spPr/>
        <p:txBody>
          <a:bodyPr/>
          <a:lstStyle/>
          <a:p>
            <a:fld id="{77CEB323-70FF-4A34-95EA-851970C6DCBA}"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Daily Quiz</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smtClean="0"/>
              <a:t>Mushtaq Ahmad Rather            Cyber security ANC 0401                                     Unit 4</a:t>
            </a:r>
            <a:endParaRPr lang="en-US" dirty="0"/>
          </a:p>
        </p:txBody>
      </p:sp>
    </p:spTree>
    <p:extLst>
      <p:ext uri="{BB962C8B-B14F-4D97-AF65-F5344CB8AC3E}">
        <p14:creationId xmlns="" xmlns:p14="http://schemas.microsoft.com/office/powerpoint/2010/main" val="3376083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484783"/>
            <a:ext cx="8280920" cy="4740203"/>
          </a:xfrm>
        </p:spPr>
        <p:txBody>
          <a:bodyPr>
            <a:noAutofit/>
          </a:bodyPr>
          <a:lstStyle/>
          <a:p>
            <a:pPr marL="0" indent="0" algn="just">
              <a:buNone/>
            </a:pPr>
            <a:r>
              <a:rPr lang="en-US" sz="1600" b="1" dirty="0"/>
              <a:t>Security Policy: </a:t>
            </a:r>
          </a:p>
          <a:p>
            <a:pPr algn="just" fontAlgn="t">
              <a:lnSpc>
                <a:spcPct val="150000"/>
              </a:lnSpc>
              <a:spcBef>
                <a:spcPts val="0"/>
              </a:spcBef>
              <a:spcAft>
                <a:spcPts val="1000"/>
              </a:spcAft>
              <a:buSzPts val="1200"/>
              <a:tabLst>
                <a:tab pos="1533525" algn="l"/>
              </a:tabLst>
            </a:pPr>
            <a:r>
              <a:rPr lang="en-US" sz="1600" dirty="0">
                <a:latin typeface="Times New Roman" panose="02020603050405020304" pitchFamily="18" charset="0"/>
              </a:rPr>
              <a:t>Policy design Task, WWW Policies, Email based Policies, Policy Revaluation Process-Corporate Policies-Sample Security Policies, Publishing and Notification Requirement of the updated and new Policies.</a:t>
            </a:r>
            <a:endParaRPr lang="en-IN" sz="1600" dirty="0">
              <a:latin typeface="Times New Roman" panose="02020603050405020304" pitchFamily="18" charset="0"/>
            </a:endParaRPr>
          </a:p>
          <a:p>
            <a:pPr algn="just" fontAlgn="t">
              <a:lnSpc>
                <a:spcPct val="150000"/>
              </a:lnSpc>
              <a:spcBef>
                <a:spcPts val="0"/>
              </a:spcBef>
              <a:spcAft>
                <a:spcPts val="1000"/>
              </a:spcAft>
              <a:buSzPts val="1200"/>
              <a:tabLst>
                <a:tab pos="1533525" algn="l"/>
              </a:tabLst>
            </a:pPr>
            <a:r>
              <a:rPr lang="en-US" sz="1600" dirty="0">
                <a:latin typeface="Times New Roman" panose="02020603050405020304" pitchFamily="18" charset="0"/>
              </a:rPr>
              <a:t>Recent trends in security.</a:t>
            </a:r>
            <a:endParaRPr lang="en-IN" sz="1600" dirty="0">
              <a:latin typeface="Times New Roman" panose="02020603050405020304" pitchFamily="18" charset="0"/>
            </a:endParaRPr>
          </a:p>
          <a:p>
            <a:pPr marL="0" indent="0" algn="just">
              <a:buNone/>
            </a:pPr>
            <a:endParaRPr lang="en-US" sz="1600" dirty="0"/>
          </a:p>
          <a:p>
            <a:pPr>
              <a:lnSpc>
                <a:spcPct val="150000"/>
              </a:lnSpc>
              <a:spcBef>
                <a:spcPts val="0"/>
              </a:spcBef>
            </a:pPr>
            <a:endParaRPr lang="en-US" sz="1600" dirty="0">
              <a:latin typeface="Calibri (Body)"/>
            </a:endParaRPr>
          </a:p>
        </p:txBody>
      </p:sp>
      <p:sp>
        <p:nvSpPr>
          <p:cNvPr id="6" name="Date Placeholder 5"/>
          <p:cNvSpPr>
            <a:spLocks noGrp="1"/>
          </p:cNvSpPr>
          <p:nvPr>
            <p:ph type="dt" sz="half" idx="10"/>
          </p:nvPr>
        </p:nvSpPr>
        <p:spPr/>
        <p:txBody>
          <a:bodyPr/>
          <a:lstStyle/>
          <a:p>
            <a:fld id="{42FEDD87-632B-47A7-A25A-45030F8063D7}" type="datetime1">
              <a:rPr lang="en-US" smtClean="0"/>
              <a:pPr/>
              <a:t>4/23/2024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Syllabus</a:t>
            </a:r>
          </a:p>
        </p:txBody>
      </p:sp>
      <p:sp>
        <p:nvSpPr>
          <p:cNvPr id="11" name="Footer Placeholder 4"/>
          <p:cNvSpPr>
            <a:spLocks noGrp="1"/>
          </p:cNvSpPr>
          <p:nvPr>
            <p:ph type="ftr" sz="quarter" idx="11"/>
          </p:nvPr>
        </p:nvSpPr>
        <p:spPr>
          <a:xfrm>
            <a:off x="2514600" y="6356350"/>
            <a:ext cx="5029200" cy="365125"/>
          </a:xfrm>
        </p:spPr>
        <p:txBody>
          <a:bodyPr/>
          <a:lstStyle/>
          <a:p>
            <a:r>
              <a:rPr lang="en-US" smtClean="0"/>
              <a:t>Mushtaq Ahmad Rather            Cyber security ANC 0401                                     Unit 4</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extLst>
      <p:ext uri="{BB962C8B-B14F-4D97-AF65-F5344CB8AC3E}">
        <p14:creationId xmlns="" xmlns:p14="http://schemas.microsoft.com/office/powerpoint/2010/main" val="3327811979"/>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143000"/>
            <a:ext cx="8610600" cy="4878288"/>
          </a:xfrm>
        </p:spPr>
        <p:txBody>
          <a:bodyPr>
            <a:normAutofit/>
          </a:bodyPr>
          <a:lstStyle/>
          <a:p>
            <a:pPr marL="0" indent="0" algn="just">
              <a:spcAft>
                <a:spcPts val="1200"/>
              </a:spcAft>
              <a:buNone/>
            </a:pPr>
            <a:r>
              <a:rPr lang="en-US" sz="2200" dirty="0"/>
              <a:t>5. What’s the best way to secure a weak password like “monkey123”? </a:t>
            </a:r>
          </a:p>
          <a:p>
            <a:pPr marL="457200" indent="-457200" algn="just">
              <a:spcAft>
                <a:spcPts val="1200"/>
              </a:spcAft>
              <a:buAutoNum type="alphaUcPeriod"/>
            </a:pPr>
            <a:r>
              <a:rPr lang="en-US" sz="2200" dirty="0"/>
              <a:t>Add an uppercase numeral and a special character, such as $. </a:t>
            </a:r>
          </a:p>
          <a:p>
            <a:pPr marL="0" indent="0" algn="just">
              <a:spcAft>
                <a:spcPts val="1200"/>
              </a:spcAft>
              <a:buNone/>
            </a:pPr>
            <a:r>
              <a:rPr lang="en-US" sz="2200" dirty="0"/>
              <a:t>B. Don’t reuse it anywhere else or share it with anyone. </a:t>
            </a:r>
          </a:p>
          <a:p>
            <a:pPr marL="0" indent="0" algn="just">
              <a:spcAft>
                <a:spcPts val="1200"/>
              </a:spcAft>
              <a:buNone/>
            </a:pPr>
            <a:r>
              <a:rPr lang="en-US" sz="2200" dirty="0"/>
              <a:t>C. Enable two-factor authentication</a:t>
            </a:r>
          </a:p>
          <a:p>
            <a:pPr marL="0" indent="0" algn="just">
              <a:spcAft>
                <a:spcPts val="1200"/>
              </a:spcAft>
              <a:buNone/>
            </a:pPr>
            <a:r>
              <a:rPr lang="en-US" sz="2200" dirty="0"/>
              <a:t>6. When using a VPN, what’s the one thing that you cannot hide from ISPs, hackers, and the government? </a:t>
            </a:r>
          </a:p>
          <a:p>
            <a:pPr marL="457200" indent="-457200" algn="just">
              <a:spcAft>
                <a:spcPts val="1200"/>
              </a:spcAft>
              <a:buAutoNum type="alphaUcPeriod"/>
            </a:pPr>
            <a:r>
              <a:rPr lang="en-US" sz="2200" dirty="0"/>
              <a:t>The fact that you’re using a VPN. </a:t>
            </a:r>
          </a:p>
          <a:p>
            <a:pPr marL="457200" indent="-457200" algn="just">
              <a:spcAft>
                <a:spcPts val="1200"/>
              </a:spcAft>
              <a:buAutoNum type="alphaUcPeriod"/>
            </a:pPr>
            <a:r>
              <a:rPr lang="en-US" sz="2200" dirty="0"/>
              <a:t>Your identity. </a:t>
            </a:r>
          </a:p>
          <a:p>
            <a:pPr marL="457200" indent="-457200" algn="just">
              <a:spcAft>
                <a:spcPts val="1200"/>
              </a:spcAft>
              <a:buAutoNum type="alphaUcPeriod"/>
            </a:pPr>
            <a:r>
              <a:rPr lang="en-US" sz="2200" dirty="0"/>
              <a:t>Your data.</a:t>
            </a:r>
            <a:endParaRPr lang="en-IN" sz="2200" dirty="0"/>
          </a:p>
        </p:txBody>
      </p:sp>
      <p:sp>
        <p:nvSpPr>
          <p:cNvPr id="4" name="Date Placeholder 3"/>
          <p:cNvSpPr>
            <a:spLocks noGrp="1"/>
          </p:cNvSpPr>
          <p:nvPr>
            <p:ph type="dt" sz="half" idx="10"/>
          </p:nvPr>
        </p:nvSpPr>
        <p:spPr/>
        <p:txBody>
          <a:bodyPr/>
          <a:lstStyle/>
          <a:p>
            <a:fld id="{E68960A6-C1DC-4B82-A008-88D8ADA349EA}"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Daily Quiz</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smtClean="0"/>
              <a:t>Mushtaq Ahmad Rather            Cyber security ANC 0401                                     Unit 4</a:t>
            </a:r>
            <a:endParaRPr lang="en-US" dirty="0"/>
          </a:p>
        </p:txBody>
      </p:sp>
    </p:spTree>
    <p:extLst>
      <p:ext uri="{BB962C8B-B14F-4D97-AF65-F5344CB8AC3E}">
        <p14:creationId xmlns="" xmlns:p14="http://schemas.microsoft.com/office/powerpoint/2010/main" val="805845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143000"/>
            <a:ext cx="8610600" cy="4878288"/>
          </a:xfrm>
        </p:spPr>
        <p:txBody>
          <a:bodyPr>
            <a:normAutofit/>
          </a:bodyPr>
          <a:lstStyle/>
          <a:p>
            <a:pPr marL="0" indent="0">
              <a:buNone/>
            </a:pPr>
            <a:r>
              <a:rPr lang="en-US" sz="2200" dirty="0"/>
              <a:t>7.  Which of the following is considered as the unsolicited commercial email?</a:t>
            </a:r>
          </a:p>
          <a:p>
            <a:pPr marL="457200" indent="-457200">
              <a:buFont typeface="+mj-lt"/>
              <a:buAutoNum type="alphaUcPeriod"/>
            </a:pPr>
            <a:r>
              <a:rPr lang="en-US" sz="2200" dirty="0"/>
              <a:t>Virus</a:t>
            </a:r>
          </a:p>
          <a:p>
            <a:pPr marL="457200" indent="-457200">
              <a:buFont typeface="+mj-lt"/>
              <a:buAutoNum type="alphaUcPeriod"/>
            </a:pPr>
            <a:r>
              <a:rPr lang="en-US" sz="2200" dirty="0"/>
              <a:t>Malware</a:t>
            </a:r>
          </a:p>
          <a:p>
            <a:pPr marL="457200" indent="-457200">
              <a:buFont typeface="+mj-lt"/>
              <a:buAutoNum type="alphaUcPeriod"/>
            </a:pPr>
            <a:r>
              <a:rPr lang="en-US" sz="2200" dirty="0"/>
              <a:t>Spam</a:t>
            </a:r>
          </a:p>
          <a:p>
            <a:pPr marL="457200" indent="-457200">
              <a:buFont typeface="+mj-lt"/>
              <a:buAutoNum type="alphaUcPeriod"/>
            </a:pPr>
            <a:r>
              <a:rPr lang="en-US" sz="2200" dirty="0"/>
              <a:t>All of the above</a:t>
            </a:r>
          </a:p>
          <a:p>
            <a:pPr marL="457200" indent="-457200">
              <a:buFont typeface="+mj-lt"/>
              <a:buAutoNum type="alphaUcPeriod"/>
            </a:pPr>
            <a:endParaRPr lang="en-US" sz="2200" dirty="0"/>
          </a:p>
          <a:p>
            <a:pPr marL="0" indent="0">
              <a:buNone/>
            </a:pPr>
            <a:r>
              <a:rPr lang="en-US" sz="2200" dirty="0"/>
              <a:t>8. Which one of the following is a type of antivirus program?</a:t>
            </a:r>
          </a:p>
          <a:p>
            <a:pPr marL="457200" indent="-457200">
              <a:buFont typeface="+mj-lt"/>
              <a:buAutoNum type="alphaUcPeriod"/>
            </a:pPr>
            <a:r>
              <a:rPr lang="en-US" sz="2200" dirty="0"/>
              <a:t>Quick heal</a:t>
            </a:r>
          </a:p>
          <a:p>
            <a:pPr marL="457200" indent="-457200">
              <a:buFont typeface="+mj-lt"/>
              <a:buAutoNum type="alphaUcPeriod"/>
            </a:pPr>
            <a:r>
              <a:rPr lang="en-US" sz="2200" dirty="0" err="1"/>
              <a:t>Mcafee</a:t>
            </a:r>
            <a:endParaRPr lang="en-US" sz="2200" dirty="0"/>
          </a:p>
          <a:p>
            <a:pPr marL="457200" indent="-457200">
              <a:buFont typeface="+mj-lt"/>
              <a:buAutoNum type="alphaUcPeriod"/>
            </a:pPr>
            <a:r>
              <a:rPr lang="en-US" sz="2200" dirty="0"/>
              <a:t>Kaspersky</a:t>
            </a:r>
          </a:p>
          <a:p>
            <a:pPr marL="457200" indent="-457200">
              <a:buFont typeface="+mj-lt"/>
              <a:buAutoNum type="alphaUcPeriod"/>
            </a:pPr>
            <a:r>
              <a:rPr lang="en-US" sz="2200" dirty="0"/>
              <a:t>All of the above</a:t>
            </a:r>
          </a:p>
        </p:txBody>
      </p:sp>
      <p:sp>
        <p:nvSpPr>
          <p:cNvPr id="4" name="Date Placeholder 3"/>
          <p:cNvSpPr>
            <a:spLocks noGrp="1"/>
          </p:cNvSpPr>
          <p:nvPr>
            <p:ph type="dt" sz="half" idx="10"/>
          </p:nvPr>
        </p:nvSpPr>
        <p:spPr/>
        <p:txBody>
          <a:bodyPr/>
          <a:lstStyle/>
          <a:p>
            <a:fld id="{82F1AE46-7EAA-4072-B9E7-F624F5203A40}"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Daily Quiz</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smtClean="0"/>
              <a:t>Mushtaq Ahmad Rather            Cyber security ANC 0401                                     Unit 4</a:t>
            </a:r>
            <a:endParaRPr lang="en-US" dirty="0"/>
          </a:p>
        </p:txBody>
      </p:sp>
    </p:spTree>
    <p:extLst>
      <p:ext uri="{BB962C8B-B14F-4D97-AF65-F5344CB8AC3E}">
        <p14:creationId xmlns="" xmlns:p14="http://schemas.microsoft.com/office/powerpoint/2010/main" val="23186844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143000"/>
            <a:ext cx="8610600" cy="4878288"/>
          </a:xfrm>
        </p:spPr>
        <p:txBody>
          <a:bodyPr>
            <a:normAutofit fontScale="92500" lnSpcReduction="20000"/>
          </a:bodyPr>
          <a:lstStyle/>
          <a:p>
            <a:pPr marL="0" indent="0">
              <a:buNone/>
            </a:pPr>
            <a:r>
              <a:rPr lang="en-US" sz="2400" dirty="0"/>
              <a:t>9. It can be a software program or a hardware device that filters all data packets coming through the internet, a network, etc. it is known as the_______:</a:t>
            </a:r>
          </a:p>
          <a:p>
            <a:pPr marL="457200" indent="-457200">
              <a:buFont typeface="+mj-lt"/>
              <a:buAutoNum type="alphaUcPeriod"/>
            </a:pPr>
            <a:r>
              <a:rPr lang="en-US" sz="2400" dirty="0"/>
              <a:t>Antivirus</a:t>
            </a:r>
          </a:p>
          <a:p>
            <a:pPr marL="457200" indent="-457200">
              <a:buFont typeface="+mj-lt"/>
              <a:buAutoNum type="alphaUcPeriod"/>
            </a:pPr>
            <a:r>
              <a:rPr lang="en-US" sz="2400" dirty="0"/>
              <a:t>Firewall</a:t>
            </a:r>
          </a:p>
          <a:p>
            <a:pPr marL="457200" indent="-457200">
              <a:buFont typeface="+mj-lt"/>
              <a:buAutoNum type="alphaUcPeriod"/>
            </a:pPr>
            <a:r>
              <a:rPr lang="en-US" sz="2400" dirty="0"/>
              <a:t>Cookies</a:t>
            </a:r>
          </a:p>
          <a:p>
            <a:pPr marL="457200" indent="-457200">
              <a:buFont typeface="+mj-lt"/>
              <a:buAutoNum type="alphaUcPeriod"/>
            </a:pPr>
            <a:r>
              <a:rPr lang="en-US" sz="2400" dirty="0"/>
              <a:t>Malware</a:t>
            </a:r>
          </a:p>
          <a:p>
            <a:pPr marL="0" indent="0">
              <a:buNone/>
            </a:pPr>
            <a:endParaRPr lang="en-US" sz="2200" dirty="0"/>
          </a:p>
          <a:p>
            <a:pPr marL="0" indent="0">
              <a:buNone/>
            </a:pPr>
            <a:r>
              <a:rPr lang="en-US" sz="2200" dirty="0"/>
              <a:t>10. </a:t>
            </a:r>
            <a:r>
              <a:rPr lang="en-US" sz="2400" dirty="0"/>
              <a:t> Which of the following refers to exploring the appropriate, ethical behaviors related to the online environment and digital media platform?</a:t>
            </a:r>
          </a:p>
          <a:p>
            <a:pPr marL="457200" indent="-457200">
              <a:buFont typeface="+mj-lt"/>
              <a:buAutoNum type="alphaUcPeriod"/>
            </a:pPr>
            <a:r>
              <a:rPr lang="en-US" sz="2400" dirty="0"/>
              <a:t>Cyber low</a:t>
            </a:r>
          </a:p>
          <a:p>
            <a:pPr marL="457200" indent="-457200">
              <a:buFont typeface="+mj-lt"/>
              <a:buAutoNum type="alphaUcPeriod"/>
            </a:pPr>
            <a:r>
              <a:rPr lang="en-US" sz="2400" dirty="0"/>
              <a:t>Cyberethics</a:t>
            </a:r>
          </a:p>
          <a:p>
            <a:pPr marL="457200" indent="-457200">
              <a:buFont typeface="+mj-lt"/>
              <a:buAutoNum type="alphaUcPeriod"/>
            </a:pPr>
            <a:r>
              <a:rPr lang="en-US" sz="2400" dirty="0"/>
              <a:t>Cybersecurity</a:t>
            </a:r>
          </a:p>
          <a:p>
            <a:pPr marL="457200" indent="-457200">
              <a:buFont typeface="+mj-lt"/>
              <a:buAutoNum type="alphaUcPeriod"/>
            </a:pPr>
            <a:r>
              <a:rPr lang="en-US" sz="2400" dirty="0"/>
              <a:t>Cybersafety</a:t>
            </a:r>
          </a:p>
        </p:txBody>
      </p:sp>
      <p:sp>
        <p:nvSpPr>
          <p:cNvPr id="4" name="Date Placeholder 3"/>
          <p:cNvSpPr>
            <a:spLocks noGrp="1"/>
          </p:cNvSpPr>
          <p:nvPr>
            <p:ph type="dt" sz="half" idx="10"/>
          </p:nvPr>
        </p:nvSpPr>
        <p:spPr/>
        <p:txBody>
          <a:bodyPr/>
          <a:lstStyle/>
          <a:p>
            <a:fld id="{7563BF9F-F5BE-4BDE-8439-F5DCCF2692CE}"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Calibri (Body)"/>
              </a:rPr>
              <a:t>Daily Quiz</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smtClean="0"/>
              <a:t>Mushtaq Ahmad Rather            Cyber security ANC 0401                                     Unit 4</a:t>
            </a:r>
            <a:endParaRPr lang="en-US" dirty="0"/>
          </a:p>
        </p:txBody>
      </p:sp>
    </p:spTree>
    <p:extLst>
      <p:ext uri="{BB962C8B-B14F-4D97-AF65-F5344CB8AC3E}">
        <p14:creationId xmlns="" xmlns:p14="http://schemas.microsoft.com/office/powerpoint/2010/main" val="42690585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305800" cy="3352800"/>
          </a:xfrm>
        </p:spPr>
        <p:txBody>
          <a:bodyPr>
            <a:noAutofit/>
          </a:bodyPr>
          <a:lstStyle/>
          <a:p>
            <a:pPr marL="457200" indent="-457200" algn="just" fontAlgn="base">
              <a:lnSpc>
                <a:spcPct val="150000"/>
              </a:lnSpc>
              <a:buAutoNum type="arabicPeriod"/>
            </a:pPr>
            <a:r>
              <a:rPr lang="en-US" sz="2000" dirty="0"/>
              <a:t>Differentiate DES and AES?</a:t>
            </a:r>
          </a:p>
          <a:p>
            <a:pPr marL="457200" indent="-457200" algn="just" fontAlgn="base">
              <a:lnSpc>
                <a:spcPct val="150000"/>
              </a:lnSpc>
              <a:buAutoNum type="arabicPeriod"/>
            </a:pPr>
            <a:r>
              <a:rPr lang="en-US" sz="2000" dirty="0"/>
              <a:t>Describe SHA-1 Algorithm.</a:t>
            </a:r>
          </a:p>
          <a:p>
            <a:pPr marL="457200" indent="-457200" algn="just" fontAlgn="base">
              <a:lnSpc>
                <a:spcPct val="150000"/>
              </a:lnSpc>
              <a:buAutoNum type="arabicPeriod"/>
            </a:pPr>
            <a:r>
              <a:rPr lang="en-US" sz="2000" dirty="0"/>
              <a:t>Write and explain the Digital Signature Algorithm.</a:t>
            </a:r>
          </a:p>
          <a:p>
            <a:pPr marL="457200" indent="-457200" algn="just" fontAlgn="base">
              <a:lnSpc>
                <a:spcPct val="150000"/>
              </a:lnSpc>
              <a:buAutoNum type="arabicPeriod"/>
            </a:pPr>
            <a:r>
              <a:rPr lang="en-US" sz="2000" dirty="0"/>
              <a:t>Explain the Transport layer security.</a:t>
            </a:r>
          </a:p>
          <a:p>
            <a:pPr>
              <a:spcAft>
                <a:spcPts val="600"/>
              </a:spcAft>
            </a:pPr>
            <a:endParaRPr lang="en-US" sz="2200" dirty="0">
              <a:latin typeface="Calibri (Body)"/>
            </a:endParaRPr>
          </a:p>
        </p:txBody>
      </p:sp>
      <p:sp>
        <p:nvSpPr>
          <p:cNvPr id="4" name="Date Placeholder 3"/>
          <p:cNvSpPr>
            <a:spLocks noGrp="1"/>
          </p:cNvSpPr>
          <p:nvPr>
            <p:ph type="dt" sz="half" idx="10"/>
          </p:nvPr>
        </p:nvSpPr>
        <p:spPr/>
        <p:txBody>
          <a:bodyPr/>
          <a:lstStyle/>
          <a:p>
            <a:fld id="{6E328880-8A0A-4920-BC1F-D03D65C9B75E}"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a:t>
            </a:r>
            <a:r>
              <a:rPr kumimoji="0" lang="en-US" sz="3000" b="0" i="0" u="none" strike="noStrike" kern="1200" cap="none" spc="0" normalizeH="0" noProof="0" dirty="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smtClean="0"/>
              <a:t>Mushtaq Ahmad Rather            Cyber security ANC 0401                                     Unit 4</a:t>
            </a:r>
            <a:endParaRPr lang="en-US" dirty="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334000"/>
          </a:xfrm>
        </p:spPr>
        <p:txBody>
          <a:bodyPr>
            <a:noAutofit/>
          </a:bodyPr>
          <a:lstStyle/>
          <a:p>
            <a:pPr>
              <a:buFont typeface="+mj-lt"/>
              <a:buAutoNum type="arabicPeriod"/>
            </a:pPr>
            <a:r>
              <a:rPr lang="en-US" sz="2000" dirty="0">
                <a:hlinkClick r:id="rId2"/>
              </a:rPr>
              <a:t>https://www.youtube.com/watch?v=lECb8emmN0M&amp;list=PL71FE85723FD414D7&amp;index=26</a:t>
            </a:r>
            <a:endParaRPr lang="en-US" sz="2000" dirty="0"/>
          </a:p>
          <a:p>
            <a:pPr>
              <a:lnSpc>
                <a:spcPct val="150000"/>
              </a:lnSpc>
            </a:pPr>
            <a:r>
              <a:rPr lang="en-US" sz="2000" b="1" i="1" dirty="0"/>
              <a:t>NPTEL Video link</a:t>
            </a:r>
          </a:p>
          <a:p>
            <a:pPr>
              <a:lnSpc>
                <a:spcPct val="150000"/>
              </a:lnSpc>
              <a:buFont typeface="+mj-lt"/>
              <a:buAutoNum type="arabicPeriod"/>
            </a:pPr>
            <a:r>
              <a:rPr lang="en-US" sz="2000" dirty="0">
                <a:hlinkClick r:id="rId3"/>
              </a:rPr>
              <a:t>https://nptel.ac.in/courses/106105162</a:t>
            </a:r>
            <a:endParaRPr lang="en-US" sz="2200" dirty="0">
              <a:latin typeface="Calibri (Body)"/>
            </a:endParaRPr>
          </a:p>
        </p:txBody>
      </p:sp>
      <p:sp>
        <p:nvSpPr>
          <p:cNvPr id="4" name="Date Placeholder 3"/>
          <p:cNvSpPr>
            <a:spLocks noGrp="1"/>
          </p:cNvSpPr>
          <p:nvPr>
            <p:ph type="dt" sz="half" idx="10"/>
          </p:nvPr>
        </p:nvSpPr>
        <p:spPr/>
        <p:txBody>
          <a:bodyPr/>
          <a:lstStyle/>
          <a:p>
            <a:fld id="{E592BD6C-CD30-456C-8933-B7592A29A502}"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000" b="0" i="0" u="none" strike="noStrike" kern="1200" cap="none" spc="0" normalizeH="0" baseline="0" noProof="0" dirty="0">
                <a:ln>
                  <a:noFill/>
                </a:ln>
                <a:solidFill>
                  <a:schemeClr val="dk1"/>
                </a:solidFill>
                <a:effectLst/>
                <a:uLnTx/>
                <a:uFillTx/>
                <a:latin typeface="+mn-lt"/>
                <a:ea typeface="+mn-ea"/>
                <a:cs typeface="+mn-cs"/>
              </a:rPr>
              <a:t>Faculty</a:t>
            </a:r>
            <a:r>
              <a:rPr kumimoji="0" lang="en-IN" sz="3000" b="0" i="0" u="none" strike="noStrike" kern="1200" cap="none" spc="0" normalizeH="0" noProof="0" dirty="0">
                <a:ln>
                  <a:noFill/>
                </a:ln>
                <a:solidFill>
                  <a:schemeClr val="dk1"/>
                </a:solidFill>
                <a:effectLst/>
                <a:uLnTx/>
                <a:uFillTx/>
                <a:latin typeface="+mn-lt"/>
                <a:ea typeface="+mn-ea"/>
                <a:cs typeface="+mn-cs"/>
              </a:rPr>
              <a:t> links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smtClean="0"/>
              <a:t>Mushtaq Ahmad Rather            Cyber security ANC 0401                                     Unit 4</a:t>
            </a:r>
            <a:endParaRPr lang="en-US"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17165"/>
            <a:ext cx="8534400" cy="4851800"/>
          </a:xfrm>
        </p:spPr>
        <p:txBody>
          <a:bodyPr>
            <a:normAutofit/>
          </a:bodyPr>
          <a:lstStyle/>
          <a:p>
            <a:pPr>
              <a:lnSpc>
                <a:spcPct val="150000"/>
              </a:lnSpc>
              <a:buNone/>
            </a:pPr>
            <a:r>
              <a:rPr lang="en-US" sz="2000" dirty="0"/>
              <a:t>1.   A _________ is used to verify the integrity and authenticity of a message.</a:t>
            </a:r>
          </a:p>
          <a:p>
            <a:pPr>
              <a:buNone/>
            </a:pPr>
            <a:r>
              <a:rPr lang="en-US" sz="2000" dirty="0"/>
              <a:t>(a) Decryption algorithm</a:t>
            </a:r>
          </a:p>
          <a:p>
            <a:pPr>
              <a:buNone/>
            </a:pPr>
            <a:r>
              <a:rPr lang="en-US" sz="2000" dirty="0"/>
              <a:t>(b) Message digest</a:t>
            </a:r>
          </a:p>
          <a:p>
            <a:pPr>
              <a:buNone/>
            </a:pPr>
            <a:r>
              <a:rPr lang="en-US" sz="2000" dirty="0"/>
              <a:t>(c) MAC</a:t>
            </a:r>
          </a:p>
          <a:p>
            <a:pPr>
              <a:buNone/>
            </a:pPr>
            <a:r>
              <a:rPr lang="en-US" sz="2000" dirty="0"/>
              <a:t>(d) Both (b) and (c)</a:t>
            </a:r>
          </a:p>
          <a:p>
            <a:pPr>
              <a:buNone/>
            </a:pPr>
            <a:endParaRPr lang="en-US" sz="2000" dirty="0"/>
          </a:p>
          <a:p>
            <a:pPr>
              <a:lnSpc>
                <a:spcPct val="150000"/>
              </a:lnSpc>
              <a:buNone/>
            </a:pPr>
            <a:r>
              <a:rPr lang="en-US" sz="2000" dirty="0"/>
              <a:t>2.   Which of the following is the latest version of the SHA algorithm?</a:t>
            </a:r>
          </a:p>
          <a:p>
            <a:pPr>
              <a:buNone/>
            </a:pPr>
            <a:r>
              <a:rPr lang="en-US" sz="2000" dirty="0"/>
              <a:t>(a) SHA-512</a:t>
            </a:r>
          </a:p>
          <a:p>
            <a:pPr>
              <a:buNone/>
            </a:pPr>
            <a:r>
              <a:rPr lang="en-US" sz="2000" dirty="0"/>
              <a:t>(b) SHA-256</a:t>
            </a:r>
          </a:p>
          <a:p>
            <a:pPr>
              <a:buNone/>
            </a:pPr>
            <a:r>
              <a:rPr lang="en-US" sz="2000" dirty="0"/>
              <a:t>(c) SHA-128</a:t>
            </a:r>
          </a:p>
          <a:p>
            <a:pPr>
              <a:buNone/>
            </a:pPr>
            <a:r>
              <a:rPr lang="en-US" sz="2000" dirty="0"/>
              <a:t>(d) SHA-1</a:t>
            </a:r>
          </a:p>
          <a:p>
            <a:pPr>
              <a:buNone/>
            </a:pPr>
            <a:endParaRPr lang="en-US" sz="2000" dirty="0"/>
          </a:p>
        </p:txBody>
      </p:sp>
      <p:sp>
        <p:nvSpPr>
          <p:cNvPr id="7" name="Title 1"/>
          <p:cNvSpPr txBox="1">
            <a:spLocks/>
          </p:cNvSpPr>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817163"/>
          </a:xfrm>
          <a:prstGeom prst="rect">
            <a:avLst/>
          </a:prstGeom>
          <a:noFill/>
        </p:spPr>
      </p:pic>
      <p:sp>
        <p:nvSpPr>
          <p:cNvPr id="9"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fld id="{2567DAA0-F5EA-4446-80AA-054EC68B59D6}" type="datetime1">
              <a:rPr lang="en-US" sz="1050" b="0" i="0" baseline="0">
                <a:solidFill>
                  <a:schemeClr val="tx1">
                    <a:tint val="75000"/>
                  </a:schemeClr>
                </a:solidFill>
                <a:latin typeface="+mn-lt"/>
                <a:cs typeface="+mn-cs"/>
              </a:rPr>
              <a:pPr fontAlgn="auto">
                <a:spcBef>
                  <a:spcPts val="0"/>
                </a:spcBef>
                <a:spcAft>
                  <a:spcPts val="0"/>
                </a:spcAft>
                <a:defRPr/>
              </a:pPr>
              <a:t>4/23/2024</a:t>
            </a:fld>
            <a:endParaRPr lang="en-US" sz="1050" b="0" i="0" baseline="0">
              <a:solidFill>
                <a:schemeClr val="tx1">
                  <a:tint val="75000"/>
                </a:schemeClr>
              </a:solidFill>
              <a:latin typeface="+mn-lt"/>
              <a:cs typeface="+mn-cs"/>
            </a:endParaRPr>
          </a:p>
        </p:txBody>
      </p:sp>
      <p:sp>
        <p:nvSpPr>
          <p:cNvPr id="11" name="Slide Number Placeholder 5"/>
          <p:cNvSpPr txBox="1">
            <a:spLocks/>
          </p:cNvSpPr>
          <p:nvPr/>
        </p:nvSpPr>
        <p:spPr>
          <a:xfrm>
            <a:off x="6553200" y="6172200"/>
            <a:ext cx="2133600" cy="441325"/>
          </a:xfrm>
          <a:prstGeom prst="rect">
            <a:avLst/>
          </a:prstGeom>
        </p:spPr>
        <p:txBody>
          <a:bodyPr anchor="ctr"/>
          <a:lstStyle/>
          <a:p>
            <a:pPr algn="r" fontAlgn="auto">
              <a:spcBef>
                <a:spcPts val="0"/>
              </a:spcBef>
              <a:spcAft>
                <a:spcPts val="0"/>
              </a:spcAft>
              <a:defRPr/>
            </a:pPr>
            <a:fld id="{9D20A4ED-357F-4AB8-B54B-D28D6F53CD25}" type="slidenum">
              <a:rPr lang="en-US" sz="1050" b="0" i="0" baseline="0">
                <a:solidFill>
                  <a:schemeClr val="tx1">
                    <a:tint val="75000"/>
                  </a:schemeClr>
                </a:solidFill>
                <a:latin typeface="+mn-lt"/>
                <a:cs typeface="+mn-cs"/>
              </a:rPr>
              <a:pPr algn="r" fontAlgn="auto">
                <a:spcBef>
                  <a:spcPts val="0"/>
                </a:spcBef>
                <a:spcAft>
                  <a:spcPts val="0"/>
                </a:spcAft>
                <a:defRPr/>
              </a:pPr>
              <a:t>65</a:t>
            </a:fld>
            <a:endParaRPr lang="en-US" sz="1050" b="0" i="0" baseline="0">
              <a:solidFill>
                <a:schemeClr val="tx1">
                  <a:tint val="75000"/>
                </a:schemeClr>
              </a:solidFill>
              <a:latin typeface="+mn-lt"/>
              <a:cs typeface="+mn-cs"/>
            </a:endParaRPr>
          </a:p>
        </p:txBody>
      </p:sp>
      <p:sp>
        <p:nvSpPr>
          <p:cNvPr id="4" name="Footer Placeholder 3">
            <a:extLst>
              <a:ext uri="{FF2B5EF4-FFF2-40B4-BE49-F238E27FC236}">
                <a16:creationId xmlns="" xmlns:a16="http://schemas.microsoft.com/office/drawing/2014/main" id="{4EE48F01-D71B-42C2-961D-074927693D98}"/>
              </a:ext>
            </a:extLst>
          </p:cNvPr>
          <p:cNvSpPr>
            <a:spLocks noGrp="1"/>
          </p:cNvSpPr>
          <p:nvPr>
            <p:ph type="ftr" sz="quarter" idx="11"/>
          </p:nvPr>
        </p:nvSpPr>
        <p:spPr>
          <a:xfrm>
            <a:off x="3124200" y="6096000"/>
            <a:ext cx="4800600" cy="625475"/>
          </a:xfrm>
        </p:spPr>
        <p:txBody>
          <a:bodyPr/>
          <a:lstStyle/>
          <a:p>
            <a:r>
              <a:rPr lang="en-US" smtClean="0"/>
              <a:t>Mushtaq Ahmad Rather            Cyber security ANC 0401                                     Unit 4</a:t>
            </a:r>
            <a:endParaRPr lang="en-US" dirty="0"/>
          </a:p>
        </p:txBody>
      </p:sp>
      <p:sp>
        <p:nvSpPr>
          <p:cNvPr id="2" name="Date Placeholder 1">
            <a:extLst>
              <a:ext uri="{FF2B5EF4-FFF2-40B4-BE49-F238E27FC236}">
                <a16:creationId xmlns="" xmlns:a16="http://schemas.microsoft.com/office/drawing/2014/main" id="{47976C5D-D766-DFEF-3023-F9563AC77FFA}"/>
              </a:ext>
            </a:extLst>
          </p:cNvPr>
          <p:cNvSpPr>
            <a:spLocks noGrp="1"/>
          </p:cNvSpPr>
          <p:nvPr>
            <p:ph type="dt" sz="half" idx="10"/>
          </p:nvPr>
        </p:nvSpPr>
        <p:spPr/>
        <p:txBody>
          <a:bodyPr/>
          <a:lstStyle/>
          <a:p>
            <a:fld id="{1D419E44-D0D2-4238-B081-B78EF56AFB29}" type="datetime1">
              <a:rPr lang="en-US" smtClean="0"/>
              <a:pPr/>
              <a:t>4/23/2024</a:t>
            </a:fld>
            <a:endParaRPr lang="en-US"/>
          </a:p>
        </p:txBody>
      </p:sp>
      <p:sp>
        <p:nvSpPr>
          <p:cNvPr id="5" name="Slide Number Placeholder 4">
            <a:extLst>
              <a:ext uri="{FF2B5EF4-FFF2-40B4-BE49-F238E27FC236}">
                <a16:creationId xmlns="" xmlns:a16="http://schemas.microsoft.com/office/drawing/2014/main" id="{FDC55B4E-C544-A788-D65C-46702AEF538F}"/>
              </a:ext>
            </a:extLst>
          </p:cNvPr>
          <p:cNvSpPr>
            <a:spLocks noGrp="1"/>
          </p:cNvSpPr>
          <p:nvPr>
            <p:ph type="sldNum" sz="quarter" idx="12"/>
          </p:nvPr>
        </p:nvSpPr>
        <p:spPr/>
        <p:txBody>
          <a:bodyPr/>
          <a:lstStyle/>
          <a:p>
            <a:fld id="{B6F15528-21DE-4FAA-801E-634DDDAF4B2B}" type="slidenum">
              <a:rPr lang="en-US" smtClean="0"/>
              <a:pPr/>
              <a:t>65</a:t>
            </a:fld>
            <a:endParaRPr lang="en-US"/>
          </a:p>
        </p:txBody>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17165"/>
            <a:ext cx="8534400" cy="4851800"/>
          </a:xfrm>
        </p:spPr>
        <p:txBody>
          <a:bodyPr>
            <a:normAutofit fontScale="77500" lnSpcReduction="20000"/>
          </a:bodyPr>
          <a:lstStyle/>
          <a:p>
            <a:pPr>
              <a:lnSpc>
                <a:spcPct val="150000"/>
              </a:lnSpc>
              <a:buNone/>
            </a:pPr>
            <a:r>
              <a:rPr lang="en-US" sz="2400" dirty="0"/>
              <a:t>3.   The purpose of hash function is to ensure _________.</a:t>
            </a:r>
          </a:p>
          <a:p>
            <a:pPr>
              <a:lnSpc>
                <a:spcPct val="150000"/>
              </a:lnSpc>
              <a:buNone/>
            </a:pPr>
            <a:r>
              <a:rPr lang="en-US" sz="2400" dirty="0"/>
              <a:t>(a) Message integrity</a:t>
            </a:r>
          </a:p>
          <a:p>
            <a:pPr>
              <a:lnSpc>
                <a:spcPct val="150000"/>
              </a:lnSpc>
              <a:buNone/>
            </a:pPr>
            <a:r>
              <a:rPr lang="en-US" sz="2400" dirty="0"/>
              <a:t>(b) Message authentication</a:t>
            </a:r>
          </a:p>
          <a:p>
            <a:pPr>
              <a:lnSpc>
                <a:spcPct val="150000"/>
              </a:lnSpc>
              <a:buNone/>
            </a:pPr>
            <a:r>
              <a:rPr lang="en-US" sz="2400" dirty="0"/>
              <a:t>(c) Both (a) and (b)</a:t>
            </a:r>
          </a:p>
          <a:p>
            <a:pPr>
              <a:lnSpc>
                <a:spcPct val="150000"/>
              </a:lnSpc>
              <a:buNone/>
            </a:pPr>
            <a:r>
              <a:rPr lang="en-US" sz="2400" dirty="0"/>
              <a:t>(d) None of these</a:t>
            </a:r>
          </a:p>
          <a:p>
            <a:pPr>
              <a:lnSpc>
                <a:spcPct val="150000"/>
              </a:lnSpc>
              <a:buNone/>
            </a:pPr>
            <a:endParaRPr lang="en-US" sz="2400" dirty="0"/>
          </a:p>
          <a:p>
            <a:pPr>
              <a:lnSpc>
                <a:spcPct val="150000"/>
              </a:lnSpc>
              <a:buNone/>
            </a:pPr>
            <a:r>
              <a:rPr lang="en-US" sz="2400" dirty="0"/>
              <a:t>4.   Choose the odd one out.</a:t>
            </a:r>
          </a:p>
          <a:p>
            <a:pPr>
              <a:lnSpc>
                <a:spcPct val="150000"/>
              </a:lnSpc>
              <a:buNone/>
            </a:pPr>
            <a:r>
              <a:rPr lang="en-US" sz="2400" dirty="0"/>
              <a:t>(a) RC5</a:t>
            </a:r>
          </a:p>
          <a:p>
            <a:pPr>
              <a:lnSpc>
                <a:spcPct val="150000"/>
              </a:lnSpc>
              <a:buNone/>
            </a:pPr>
            <a:r>
              <a:rPr lang="en-US" sz="2400" dirty="0"/>
              <a:t>(b) Blowfish</a:t>
            </a:r>
          </a:p>
          <a:p>
            <a:pPr>
              <a:lnSpc>
                <a:spcPct val="150000"/>
              </a:lnSpc>
              <a:buNone/>
            </a:pPr>
            <a:r>
              <a:rPr lang="en-US" sz="2400" dirty="0"/>
              <a:t>(c) ECC</a:t>
            </a:r>
          </a:p>
          <a:p>
            <a:pPr>
              <a:lnSpc>
                <a:spcPct val="150000"/>
              </a:lnSpc>
              <a:buNone/>
            </a:pPr>
            <a:r>
              <a:rPr lang="en-US" sz="2400" dirty="0"/>
              <a:t>(d) MAC</a:t>
            </a:r>
          </a:p>
          <a:p>
            <a:pPr>
              <a:lnSpc>
                <a:spcPct val="150000"/>
              </a:lnSpc>
              <a:buNone/>
            </a:pPr>
            <a:endParaRPr lang="en-US" sz="2400" dirty="0"/>
          </a:p>
        </p:txBody>
      </p:sp>
      <p:sp>
        <p:nvSpPr>
          <p:cNvPr id="7" name="Title 1"/>
          <p:cNvSpPr txBox="1">
            <a:spLocks/>
          </p:cNvSpPr>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817163"/>
          </a:xfrm>
          <a:prstGeom prst="rect">
            <a:avLst/>
          </a:prstGeom>
          <a:noFill/>
        </p:spPr>
      </p:pic>
      <p:sp>
        <p:nvSpPr>
          <p:cNvPr id="9"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fld id="{2567DAA0-F5EA-4446-80AA-054EC68B59D6}" type="datetime1">
              <a:rPr lang="en-US" sz="1050" b="0" i="0" baseline="0">
                <a:solidFill>
                  <a:schemeClr val="tx1">
                    <a:tint val="75000"/>
                  </a:schemeClr>
                </a:solidFill>
                <a:latin typeface="+mn-lt"/>
                <a:cs typeface="+mn-cs"/>
              </a:rPr>
              <a:pPr fontAlgn="auto">
                <a:spcBef>
                  <a:spcPts val="0"/>
                </a:spcBef>
                <a:spcAft>
                  <a:spcPts val="0"/>
                </a:spcAft>
                <a:defRPr/>
              </a:pPr>
              <a:t>4/23/2024</a:t>
            </a:fld>
            <a:endParaRPr lang="en-US" sz="1050" b="0" i="0" baseline="0">
              <a:solidFill>
                <a:schemeClr val="tx1">
                  <a:tint val="75000"/>
                </a:schemeClr>
              </a:solidFill>
              <a:latin typeface="+mn-lt"/>
              <a:cs typeface="+mn-cs"/>
            </a:endParaRPr>
          </a:p>
        </p:txBody>
      </p:sp>
      <p:sp>
        <p:nvSpPr>
          <p:cNvPr id="11" name="Slide Number Placeholder 5"/>
          <p:cNvSpPr txBox="1">
            <a:spLocks/>
          </p:cNvSpPr>
          <p:nvPr/>
        </p:nvSpPr>
        <p:spPr>
          <a:xfrm>
            <a:off x="6553200" y="6248400"/>
            <a:ext cx="2133600" cy="365125"/>
          </a:xfrm>
          <a:prstGeom prst="rect">
            <a:avLst/>
          </a:prstGeom>
        </p:spPr>
        <p:txBody>
          <a:bodyPr anchor="ctr"/>
          <a:lstStyle/>
          <a:p>
            <a:pPr algn="r" fontAlgn="auto">
              <a:spcBef>
                <a:spcPts val="0"/>
              </a:spcBef>
              <a:spcAft>
                <a:spcPts val="0"/>
              </a:spcAft>
              <a:defRPr/>
            </a:pPr>
            <a:fld id="{9D20A4ED-357F-4AB8-B54B-D28D6F53CD25}" type="slidenum">
              <a:rPr lang="en-US" sz="1050" b="0" i="0" baseline="0">
                <a:solidFill>
                  <a:schemeClr val="tx1">
                    <a:tint val="75000"/>
                  </a:schemeClr>
                </a:solidFill>
                <a:latin typeface="+mn-lt"/>
                <a:cs typeface="+mn-cs"/>
              </a:rPr>
              <a:pPr algn="r" fontAlgn="auto">
                <a:spcBef>
                  <a:spcPts val="0"/>
                </a:spcBef>
                <a:spcAft>
                  <a:spcPts val="0"/>
                </a:spcAft>
                <a:defRPr/>
              </a:pPr>
              <a:t>66</a:t>
            </a:fld>
            <a:endParaRPr lang="en-US" sz="1050" b="0" i="0" baseline="0">
              <a:solidFill>
                <a:schemeClr val="tx1">
                  <a:tint val="75000"/>
                </a:schemeClr>
              </a:solidFill>
              <a:latin typeface="+mn-lt"/>
              <a:cs typeface="+mn-cs"/>
            </a:endParaRPr>
          </a:p>
        </p:txBody>
      </p:sp>
      <p:sp>
        <p:nvSpPr>
          <p:cNvPr id="4" name="Footer Placeholder 3">
            <a:extLst>
              <a:ext uri="{FF2B5EF4-FFF2-40B4-BE49-F238E27FC236}">
                <a16:creationId xmlns="" xmlns:a16="http://schemas.microsoft.com/office/drawing/2014/main" id="{64B90795-6C14-4FEF-8942-73CFFC5ED7D7}"/>
              </a:ext>
            </a:extLst>
          </p:cNvPr>
          <p:cNvSpPr>
            <a:spLocks noGrp="1"/>
          </p:cNvSpPr>
          <p:nvPr>
            <p:ph type="ftr" sz="quarter" idx="11"/>
          </p:nvPr>
        </p:nvSpPr>
        <p:spPr>
          <a:xfrm>
            <a:off x="2362200" y="6356350"/>
            <a:ext cx="4800600" cy="365125"/>
          </a:xfrm>
        </p:spPr>
        <p:txBody>
          <a:bodyPr/>
          <a:lstStyle/>
          <a:p>
            <a:r>
              <a:rPr lang="en-US" smtClean="0"/>
              <a:t>Mushtaq Ahmad Rather            Cyber security ANC 0401                                     Unit 4</a:t>
            </a:r>
            <a:endParaRPr lang="en-US" dirty="0"/>
          </a:p>
        </p:txBody>
      </p:sp>
      <p:sp>
        <p:nvSpPr>
          <p:cNvPr id="2" name="Date Placeholder 1">
            <a:extLst>
              <a:ext uri="{FF2B5EF4-FFF2-40B4-BE49-F238E27FC236}">
                <a16:creationId xmlns="" xmlns:a16="http://schemas.microsoft.com/office/drawing/2014/main" id="{959B5A33-D989-5B11-3473-3A6F3DA32AA7}"/>
              </a:ext>
            </a:extLst>
          </p:cNvPr>
          <p:cNvSpPr>
            <a:spLocks noGrp="1"/>
          </p:cNvSpPr>
          <p:nvPr>
            <p:ph type="dt" sz="half" idx="10"/>
          </p:nvPr>
        </p:nvSpPr>
        <p:spPr/>
        <p:txBody>
          <a:bodyPr/>
          <a:lstStyle/>
          <a:p>
            <a:fld id="{7062E23F-00C4-40CB-B188-2BF47B0B81B5}" type="datetime1">
              <a:rPr lang="en-US" smtClean="0"/>
              <a:pPr/>
              <a:t>4/23/2024</a:t>
            </a:fld>
            <a:endParaRPr lang="en-US"/>
          </a:p>
        </p:txBody>
      </p:sp>
      <p:sp>
        <p:nvSpPr>
          <p:cNvPr id="5" name="Slide Number Placeholder 4">
            <a:extLst>
              <a:ext uri="{FF2B5EF4-FFF2-40B4-BE49-F238E27FC236}">
                <a16:creationId xmlns="" xmlns:a16="http://schemas.microsoft.com/office/drawing/2014/main" id="{98E4D843-409D-1F83-E0C8-2A48D1EFC916}"/>
              </a:ext>
            </a:extLst>
          </p:cNvPr>
          <p:cNvSpPr>
            <a:spLocks noGrp="1"/>
          </p:cNvSpPr>
          <p:nvPr>
            <p:ph type="sldNum" sz="quarter" idx="12"/>
          </p:nvPr>
        </p:nvSpPr>
        <p:spPr/>
        <p:txBody>
          <a:bodyPr/>
          <a:lstStyle/>
          <a:p>
            <a:fld id="{B6F15528-21DE-4FAA-801E-634DDDAF4B2B}" type="slidenum">
              <a:rPr lang="en-US" smtClean="0"/>
              <a:pPr/>
              <a:t>66</a:t>
            </a:fld>
            <a:endParaRPr lang="en-US"/>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1"/>
            <a:ext cx="8382000" cy="5202636"/>
          </a:xfrm>
        </p:spPr>
        <p:txBody>
          <a:bodyPr>
            <a:normAutofit fontScale="77500" lnSpcReduction="20000"/>
          </a:bodyPr>
          <a:lstStyle/>
          <a:p>
            <a:pPr>
              <a:lnSpc>
                <a:spcPct val="150000"/>
              </a:lnSpc>
              <a:buNone/>
            </a:pPr>
            <a:r>
              <a:rPr lang="en-US" sz="2400" dirty="0"/>
              <a:t>5.   When two different messages yield the same message digest, it is called _________.</a:t>
            </a:r>
          </a:p>
          <a:p>
            <a:pPr>
              <a:lnSpc>
                <a:spcPct val="150000"/>
              </a:lnSpc>
              <a:buNone/>
            </a:pPr>
            <a:r>
              <a:rPr lang="en-US" sz="2400" dirty="0"/>
              <a:t>(a) Attack</a:t>
            </a:r>
          </a:p>
          <a:p>
            <a:pPr>
              <a:lnSpc>
                <a:spcPct val="150000"/>
              </a:lnSpc>
              <a:buNone/>
            </a:pPr>
            <a:r>
              <a:rPr lang="en-US" sz="2400" dirty="0"/>
              <a:t>(b) Collision</a:t>
            </a:r>
          </a:p>
          <a:p>
            <a:pPr>
              <a:lnSpc>
                <a:spcPct val="150000"/>
              </a:lnSpc>
              <a:buNone/>
            </a:pPr>
            <a:r>
              <a:rPr lang="en-US" sz="2400" dirty="0"/>
              <a:t>(c) Hash</a:t>
            </a:r>
          </a:p>
          <a:p>
            <a:pPr>
              <a:lnSpc>
                <a:spcPct val="150000"/>
              </a:lnSpc>
              <a:buNone/>
            </a:pPr>
            <a:r>
              <a:rPr lang="en-US" sz="2400" dirty="0"/>
              <a:t>(d) None of these</a:t>
            </a:r>
          </a:p>
          <a:p>
            <a:pPr>
              <a:lnSpc>
                <a:spcPct val="150000"/>
              </a:lnSpc>
              <a:buNone/>
            </a:pPr>
            <a:endParaRPr lang="en-US" sz="2400" dirty="0"/>
          </a:p>
          <a:p>
            <a:pPr>
              <a:lnSpc>
                <a:spcPct val="150000"/>
              </a:lnSpc>
              <a:buNone/>
            </a:pPr>
            <a:r>
              <a:rPr lang="en-US" sz="2400" dirty="0"/>
              <a:t>6.   Which of these is a kind of attack possible on digital signatures?</a:t>
            </a:r>
          </a:p>
          <a:p>
            <a:pPr>
              <a:lnSpc>
                <a:spcPct val="150000"/>
              </a:lnSpc>
              <a:buNone/>
            </a:pPr>
            <a:r>
              <a:rPr lang="en-US" sz="2400" dirty="0"/>
              <a:t>(a) Ciphertext-only attack</a:t>
            </a:r>
          </a:p>
          <a:p>
            <a:pPr>
              <a:lnSpc>
                <a:spcPct val="150000"/>
              </a:lnSpc>
              <a:buNone/>
            </a:pPr>
            <a:r>
              <a:rPr lang="en-US" sz="2400" dirty="0"/>
              <a:t>(b) Known-message attack</a:t>
            </a:r>
          </a:p>
          <a:p>
            <a:pPr>
              <a:lnSpc>
                <a:spcPct val="150000"/>
              </a:lnSpc>
              <a:buNone/>
            </a:pPr>
            <a:r>
              <a:rPr lang="en-US" sz="2400" dirty="0"/>
              <a:t>(c) Key-only attack</a:t>
            </a:r>
          </a:p>
          <a:p>
            <a:pPr>
              <a:lnSpc>
                <a:spcPct val="150000"/>
              </a:lnSpc>
              <a:buNone/>
            </a:pPr>
            <a:r>
              <a:rPr lang="en-US" sz="2400" dirty="0"/>
              <a:t>(d) Both (b) and (c)</a:t>
            </a:r>
          </a:p>
          <a:p>
            <a:pPr>
              <a:lnSpc>
                <a:spcPct val="150000"/>
              </a:lnSpc>
              <a:buNone/>
            </a:pPr>
            <a:endParaRPr lang="en-US" sz="2400" dirty="0"/>
          </a:p>
          <a:p>
            <a:pPr>
              <a:lnSpc>
                <a:spcPct val="150000"/>
              </a:lnSpc>
              <a:buNone/>
            </a:pPr>
            <a:endParaRPr lang="en-US" sz="2400" dirty="0"/>
          </a:p>
        </p:txBody>
      </p:sp>
      <p:sp>
        <p:nvSpPr>
          <p:cNvPr id="7" name="Title 1"/>
          <p:cNvSpPr txBox="1">
            <a:spLocks/>
          </p:cNvSpPr>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817163"/>
          </a:xfrm>
          <a:prstGeom prst="rect">
            <a:avLst/>
          </a:prstGeom>
          <a:noFill/>
        </p:spPr>
      </p:pic>
      <p:sp>
        <p:nvSpPr>
          <p:cNvPr id="9"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0" name="Footer Placeholder 4"/>
          <p:cNvSpPr txBox="1">
            <a:spLocks/>
          </p:cNvSpPr>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1" name="Slide Number Placeholder 5"/>
          <p:cNvSpPr txBox="1">
            <a:spLocks/>
          </p:cNvSpPr>
          <p:nvPr/>
        </p:nvSpPr>
        <p:spPr>
          <a:xfrm>
            <a:off x="6553200" y="6324600"/>
            <a:ext cx="2133600" cy="533400"/>
          </a:xfrm>
          <a:prstGeom prst="rect">
            <a:avLst/>
          </a:prstGeom>
        </p:spPr>
        <p:txBody>
          <a:bodyPr anchor="ctr"/>
          <a:lstStyle/>
          <a:p>
            <a:pPr algn="r" fontAlgn="auto">
              <a:spcBef>
                <a:spcPts val="0"/>
              </a:spcBef>
              <a:spcAft>
                <a:spcPts val="0"/>
              </a:spcAft>
              <a:defRPr/>
            </a:pPr>
            <a:fld id="{9D20A4ED-357F-4AB8-B54B-D28D6F53CD25}" type="slidenum">
              <a:rPr lang="en-US" sz="1050" b="0" i="0" baseline="0">
                <a:solidFill>
                  <a:schemeClr val="tx1">
                    <a:tint val="75000"/>
                  </a:schemeClr>
                </a:solidFill>
                <a:latin typeface="+mn-lt"/>
                <a:cs typeface="+mn-cs"/>
              </a:rPr>
              <a:pPr algn="r" fontAlgn="auto">
                <a:spcBef>
                  <a:spcPts val="0"/>
                </a:spcBef>
                <a:spcAft>
                  <a:spcPts val="0"/>
                </a:spcAft>
                <a:defRPr/>
              </a:pPr>
              <a:t>67</a:t>
            </a:fld>
            <a:endParaRPr lang="en-US" sz="1050" b="0" i="0" baseline="0" dirty="0">
              <a:solidFill>
                <a:schemeClr val="tx1">
                  <a:tint val="75000"/>
                </a:schemeClr>
              </a:solidFill>
              <a:latin typeface="+mn-lt"/>
              <a:cs typeface="+mn-cs"/>
            </a:endParaRPr>
          </a:p>
        </p:txBody>
      </p:sp>
      <p:sp>
        <p:nvSpPr>
          <p:cNvPr id="2" name="Date Placeholder 1">
            <a:extLst>
              <a:ext uri="{FF2B5EF4-FFF2-40B4-BE49-F238E27FC236}">
                <a16:creationId xmlns="" xmlns:a16="http://schemas.microsoft.com/office/drawing/2014/main" id="{693D819B-E367-40E7-A731-870F5501ED8F}"/>
              </a:ext>
            </a:extLst>
          </p:cNvPr>
          <p:cNvSpPr>
            <a:spLocks noGrp="1"/>
          </p:cNvSpPr>
          <p:nvPr>
            <p:ph type="dt" sz="half" idx="10"/>
          </p:nvPr>
        </p:nvSpPr>
        <p:spPr>
          <a:xfrm>
            <a:off x="304800" y="6477000"/>
            <a:ext cx="2286000" cy="244475"/>
          </a:xfrm>
        </p:spPr>
        <p:txBody>
          <a:bodyPr/>
          <a:lstStyle/>
          <a:p>
            <a:fld id="{DB39E1FC-0631-48A1-8E4A-7B85EBC1FCAC}" type="datetime1">
              <a:rPr lang="en-US" smtClean="0"/>
              <a:pPr/>
              <a:t>4/23/2024</a:t>
            </a:fld>
            <a:endParaRPr lang="en-US" dirty="0"/>
          </a:p>
        </p:txBody>
      </p:sp>
      <p:sp>
        <p:nvSpPr>
          <p:cNvPr id="4" name="Footer Placeholder 3">
            <a:extLst>
              <a:ext uri="{FF2B5EF4-FFF2-40B4-BE49-F238E27FC236}">
                <a16:creationId xmlns="" xmlns:a16="http://schemas.microsoft.com/office/drawing/2014/main" id="{8200FE9E-CE83-4FFB-99A3-0DB5C3B0A578}"/>
              </a:ext>
            </a:extLst>
          </p:cNvPr>
          <p:cNvSpPr>
            <a:spLocks noGrp="1"/>
          </p:cNvSpPr>
          <p:nvPr>
            <p:ph type="ftr" sz="quarter" idx="11"/>
          </p:nvPr>
        </p:nvSpPr>
        <p:spPr>
          <a:xfrm>
            <a:off x="1676400" y="6477000"/>
            <a:ext cx="6324600" cy="244475"/>
          </a:xfrm>
        </p:spPr>
        <p:txBody>
          <a:bodyPr/>
          <a:lstStyle/>
          <a:p>
            <a:r>
              <a:rPr lang="en-US" smtClean="0"/>
              <a:t>Mushtaq Ahmad Rather            Cyber security ANC 0401                                     Unit 4</a:t>
            </a:r>
            <a:endParaRPr lang="en-US" dirty="0"/>
          </a:p>
        </p:txBody>
      </p:sp>
      <p:sp>
        <p:nvSpPr>
          <p:cNvPr id="5" name="Slide Number Placeholder 4">
            <a:extLst>
              <a:ext uri="{FF2B5EF4-FFF2-40B4-BE49-F238E27FC236}">
                <a16:creationId xmlns="" xmlns:a16="http://schemas.microsoft.com/office/drawing/2014/main" id="{E448702A-B028-137B-2F28-A2EF5729A5E0}"/>
              </a:ext>
            </a:extLst>
          </p:cNvPr>
          <p:cNvSpPr>
            <a:spLocks noGrp="1"/>
          </p:cNvSpPr>
          <p:nvPr>
            <p:ph type="sldNum" sz="quarter" idx="12"/>
          </p:nvPr>
        </p:nvSpPr>
        <p:spPr/>
        <p:txBody>
          <a:bodyPr/>
          <a:lstStyle/>
          <a:p>
            <a:fld id="{B6F15528-21DE-4FAA-801E-634DDDAF4B2B}" type="slidenum">
              <a:rPr lang="en-US" smtClean="0"/>
              <a:pPr/>
              <a:t>67</a:t>
            </a:fld>
            <a:endParaRPr lang="en-US"/>
          </a:p>
        </p:txBody>
      </p: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1"/>
            <a:ext cx="8382000" cy="5202636"/>
          </a:xfrm>
        </p:spPr>
        <p:txBody>
          <a:bodyPr>
            <a:normAutofit fontScale="85000" lnSpcReduction="20000"/>
          </a:bodyPr>
          <a:lstStyle/>
          <a:p>
            <a:pPr>
              <a:lnSpc>
                <a:spcPct val="150000"/>
              </a:lnSpc>
              <a:buNone/>
            </a:pPr>
            <a:r>
              <a:rPr lang="en-US" sz="2400" dirty="0"/>
              <a:t>7.   An attacker needs to perform _________ operations in order to determine collision in SHA-1.</a:t>
            </a:r>
          </a:p>
          <a:p>
            <a:pPr>
              <a:lnSpc>
                <a:spcPct val="150000"/>
              </a:lnSpc>
              <a:buNone/>
            </a:pPr>
            <a:r>
              <a:rPr lang="en-US" sz="2400" dirty="0"/>
              <a:t>(a) 2</a:t>
            </a:r>
            <a:r>
              <a:rPr lang="en-US" sz="2400" baseline="30000" dirty="0"/>
              <a:t>64</a:t>
            </a:r>
            <a:endParaRPr lang="en-US" sz="2400" dirty="0"/>
          </a:p>
          <a:p>
            <a:pPr>
              <a:lnSpc>
                <a:spcPct val="150000"/>
              </a:lnSpc>
              <a:buNone/>
            </a:pPr>
            <a:r>
              <a:rPr lang="en-US" sz="2400" dirty="0"/>
              <a:t>(b) 2</a:t>
            </a:r>
            <a:r>
              <a:rPr lang="en-US" sz="2400" baseline="30000" dirty="0"/>
              <a:t>80</a:t>
            </a:r>
            <a:endParaRPr lang="en-US" sz="2400" dirty="0"/>
          </a:p>
          <a:p>
            <a:pPr>
              <a:lnSpc>
                <a:spcPct val="150000"/>
              </a:lnSpc>
              <a:buNone/>
            </a:pPr>
            <a:r>
              <a:rPr lang="en-US" sz="2400" dirty="0"/>
              <a:t>(c) 2</a:t>
            </a:r>
            <a:r>
              <a:rPr lang="en-US" sz="2400" baseline="30000" dirty="0"/>
              <a:t>256</a:t>
            </a:r>
            <a:endParaRPr lang="en-US" sz="2400" dirty="0"/>
          </a:p>
          <a:p>
            <a:pPr>
              <a:lnSpc>
                <a:spcPct val="150000"/>
              </a:lnSpc>
              <a:buNone/>
            </a:pPr>
            <a:r>
              <a:rPr lang="en-US" sz="2400" dirty="0"/>
              <a:t>(d) 2</a:t>
            </a:r>
            <a:r>
              <a:rPr lang="en-US" sz="2400" baseline="30000" dirty="0"/>
              <a:t>72</a:t>
            </a:r>
          </a:p>
          <a:p>
            <a:pPr>
              <a:lnSpc>
                <a:spcPct val="150000"/>
              </a:lnSpc>
              <a:buNone/>
            </a:pPr>
            <a:r>
              <a:rPr lang="en-US" sz="2400" dirty="0"/>
              <a:t>8.   Which of these is not a variation of a digital signature?</a:t>
            </a:r>
          </a:p>
          <a:p>
            <a:pPr>
              <a:lnSpc>
                <a:spcPct val="150000"/>
              </a:lnSpc>
              <a:buNone/>
            </a:pPr>
            <a:r>
              <a:rPr lang="en-US" sz="2400" dirty="0"/>
              <a:t>(a) Timestamped signature</a:t>
            </a:r>
          </a:p>
          <a:p>
            <a:pPr>
              <a:lnSpc>
                <a:spcPct val="150000"/>
              </a:lnSpc>
              <a:buNone/>
            </a:pPr>
            <a:r>
              <a:rPr lang="en-US" sz="2400" dirty="0"/>
              <a:t>(b) Blind signature</a:t>
            </a:r>
          </a:p>
          <a:p>
            <a:pPr>
              <a:lnSpc>
                <a:spcPct val="150000"/>
              </a:lnSpc>
              <a:buNone/>
            </a:pPr>
            <a:r>
              <a:rPr lang="en-US" sz="2400" dirty="0"/>
              <a:t>(c) Encrypted digital signature</a:t>
            </a:r>
          </a:p>
          <a:p>
            <a:pPr>
              <a:lnSpc>
                <a:spcPct val="150000"/>
              </a:lnSpc>
              <a:buNone/>
            </a:pPr>
            <a:r>
              <a:rPr lang="en-US" sz="2400" dirty="0"/>
              <a:t>(d) Undeniable digital signature</a:t>
            </a:r>
          </a:p>
          <a:p>
            <a:pPr>
              <a:lnSpc>
                <a:spcPct val="150000"/>
              </a:lnSpc>
              <a:buNone/>
            </a:pPr>
            <a:endParaRPr lang="en-US" sz="2400" dirty="0"/>
          </a:p>
          <a:p>
            <a:pPr>
              <a:lnSpc>
                <a:spcPct val="150000"/>
              </a:lnSpc>
              <a:buNone/>
            </a:pPr>
            <a:endParaRPr lang="en-US" sz="2400" dirty="0"/>
          </a:p>
        </p:txBody>
      </p:sp>
      <p:sp>
        <p:nvSpPr>
          <p:cNvPr id="7" name="Title 1"/>
          <p:cNvSpPr txBox="1">
            <a:spLocks/>
          </p:cNvSpPr>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817163"/>
          </a:xfrm>
          <a:prstGeom prst="rect">
            <a:avLst/>
          </a:prstGeom>
          <a:noFill/>
        </p:spPr>
      </p:pic>
      <p:sp>
        <p:nvSpPr>
          <p:cNvPr id="9"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0" name="Footer Placeholder 4"/>
          <p:cNvSpPr txBox="1">
            <a:spLocks/>
          </p:cNvSpPr>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1" name="Slide Number Placeholder 5"/>
          <p:cNvSpPr txBox="1">
            <a:spLocks/>
          </p:cNvSpPr>
          <p:nvPr/>
        </p:nvSpPr>
        <p:spPr>
          <a:xfrm>
            <a:off x="6553200" y="6477000"/>
            <a:ext cx="2133600" cy="152400"/>
          </a:xfrm>
          <a:prstGeom prst="rect">
            <a:avLst/>
          </a:prstGeom>
        </p:spPr>
        <p:txBody>
          <a:bodyPr anchor="ctr"/>
          <a:lstStyle/>
          <a:p>
            <a:pPr algn="r" fontAlgn="auto">
              <a:spcBef>
                <a:spcPts val="0"/>
              </a:spcBef>
              <a:spcAft>
                <a:spcPts val="0"/>
              </a:spcAft>
              <a:defRPr/>
            </a:pPr>
            <a:fld id="{9D20A4ED-357F-4AB8-B54B-D28D6F53CD25}" type="slidenum">
              <a:rPr lang="en-US" sz="1050" b="0" i="0" baseline="0">
                <a:solidFill>
                  <a:schemeClr val="tx1">
                    <a:tint val="75000"/>
                  </a:schemeClr>
                </a:solidFill>
                <a:latin typeface="+mn-lt"/>
                <a:cs typeface="+mn-cs"/>
              </a:rPr>
              <a:pPr algn="r" fontAlgn="auto">
                <a:spcBef>
                  <a:spcPts val="0"/>
                </a:spcBef>
                <a:spcAft>
                  <a:spcPts val="0"/>
                </a:spcAft>
                <a:defRPr/>
              </a:pPr>
              <a:t>68</a:t>
            </a:fld>
            <a:endParaRPr lang="en-US" sz="1050" b="0" i="0" baseline="0" dirty="0">
              <a:solidFill>
                <a:schemeClr val="tx1">
                  <a:tint val="75000"/>
                </a:schemeClr>
              </a:solidFill>
              <a:latin typeface="+mn-lt"/>
              <a:cs typeface="+mn-cs"/>
            </a:endParaRPr>
          </a:p>
        </p:txBody>
      </p:sp>
      <p:sp>
        <p:nvSpPr>
          <p:cNvPr id="2" name="Date Placeholder 1">
            <a:extLst>
              <a:ext uri="{FF2B5EF4-FFF2-40B4-BE49-F238E27FC236}">
                <a16:creationId xmlns="" xmlns:a16="http://schemas.microsoft.com/office/drawing/2014/main" id="{693D819B-E367-40E7-A731-870F5501ED8F}"/>
              </a:ext>
            </a:extLst>
          </p:cNvPr>
          <p:cNvSpPr>
            <a:spLocks noGrp="1"/>
          </p:cNvSpPr>
          <p:nvPr>
            <p:ph type="dt" sz="half" idx="10"/>
          </p:nvPr>
        </p:nvSpPr>
        <p:spPr>
          <a:xfrm>
            <a:off x="304800" y="6477000"/>
            <a:ext cx="2286000" cy="244475"/>
          </a:xfrm>
        </p:spPr>
        <p:txBody>
          <a:bodyPr/>
          <a:lstStyle/>
          <a:p>
            <a:fld id="{C564D9CE-C602-409D-A6FC-7B1CC1FC6D46}" type="datetime1">
              <a:rPr lang="en-US" smtClean="0"/>
              <a:pPr/>
              <a:t>4/23/2024</a:t>
            </a:fld>
            <a:endParaRPr lang="en-US" dirty="0"/>
          </a:p>
        </p:txBody>
      </p:sp>
      <p:sp>
        <p:nvSpPr>
          <p:cNvPr id="4" name="Footer Placeholder 3">
            <a:extLst>
              <a:ext uri="{FF2B5EF4-FFF2-40B4-BE49-F238E27FC236}">
                <a16:creationId xmlns="" xmlns:a16="http://schemas.microsoft.com/office/drawing/2014/main" id="{8200FE9E-CE83-4FFB-99A3-0DB5C3B0A578}"/>
              </a:ext>
            </a:extLst>
          </p:cNvPr>
          <p:cNvSpPr>
            <a:spLocks noGrp="1"/>
          </p:cNvSpPr>
          <p:nvPr>
            <p:ph type="ftr" sz="quarter" idx="11"/>
          </p:nvPr>
        </p:nvSpPr>
        <p:spPr>
          <a:xfrm>
            <a:off x="1676400" y="6477000"/>
            <a:ext cx="6324600" cy="244475"/>
          </a:xfrm>
        </p:spPr>
        <p:txBody>
          <a:bodyPr/>
          <a:lstStyle/>
          <a:p>
            <a:r>
              <a:rPr lang="en-US" smtClean="0"/>
              <a:t>Mushtaq Ahmad Rather            Cyber security ANC 0401                                     Unit 4</a:t>
            </a:r>
            <a:endParaRPr lang="en-US" dirty="0"/>
          </a:p>
        </p:txBody>
      </p:sp>
      <p:sp>
        <p:nvSpPr>
          <p:cNvPr id="5" name="Slide Number Placeholder 4">
            <a:extLst>
              <a:ext uri="{FF2B5EF4-FFF2-40B4-BE49-F238E27FC236}">
                <a16:creationId xmlns="" xmlns:a16="http://schemas.microsoft.com/office/drawing/2014/main" id="{A1AD45ED-3544-10E7-7874-51EFA89296F7}"/>
              </a:ext>
            </a:extLst>
          </p:cNvPr>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 xmlns:p14="http://schemas.microsoft.com/office/powerpoint/2010/main" val="1497739495"/>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1"/>
            <a:ext cx="8382000" cy="5202636"/>
          </a:xfrm>
        </p:spPr>
        <p:txBody>
          <a:bodyPr>
            <a:normAutofit/>
          </a:bodyPr>
          <a:lstStyle/>
          <a:p>
            <a:pPr>
              <a:lnSpc>
                <a:spcPct val="150000"/>
              </a:lnSpc>
              <a:buNone/>
            </a:pPr>
            <a:endParaRPr lang="en-US" sz="2400" dirty="0"/>
          </a:p>
          <a:p>
            <a:pPr>
              <a:lnSpc>
                <a:spcPct val="150000"/>
              </a:lnSpc>
              <a:buNone/>
            </a:pPr>
            <a:endParaRPr lang="en-US" sz="2400" dirty="0"/>
          </a:p>
        </p:txBody>
      </p:sp>
      <p:sp>
        <p:nvSpPr>
          <p:cNvPr id="7" name="Title 1"/>
          <p:cNvSpPr txBox="1">
            <a:spLocks/>
          </p:cNvSpPr>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817163"/>
          </a:xfrm>
          <a:prstGeom prst="rect">
            <a:avLst/>
          </a:prstGeom>
          <a:noFill/>
        </p:spPr>
      </p:pic>
      <p:sp>
        <p:nvSpPr>
          <p:cNvPr id="9"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0" name="Footer Placeholder 4"/>
          <p:cNvSpPr txBox="1">
            <a:spLocks/>
          </p:cNvSpPr>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1" name="Slide Number Placeholder 5"/>
          <p:cNvSpPr txBox="1">
            <a:spLocks/>
          </p:cNvSpPr>
          <p:nvPr/>
        </p:nvSpPr>
        <p:spPr>
          <a:xfrm>
            <a:off x="6477000" y="6400800"/>
            <a:ext cx="2133600" cy="457200"/>
          </a:xfrm>
          <a:prstGeom prst="rect">
            <a:avLst/>
          </a:prstGeom>
        </p:spPr>
        <p:txBody>
          <a:bodyPr anchor="ctr"/>
          <a:lstStyle/>
          <a:p>
            <a:pPr algn="r" fontAlgn="auto">
              <a:spcBef>
                <a:spcPts val="0"/>
              </a:spcBef>
              <a:spcAft>
                <a:spcPts val="0"/>
              </a:spcAft>
              <a:defRPr/>
            </a:pPr>
            <a:fld id="{9D20A4ED-357F-4AB8-B54B-D28D6F53CD25}" type="slidenum">
              <a:rPr lang="en-US" sz="1050" b="0" i="0" baseline="0">
                <a:solidFill>
                  <a:schemeClr val="tx1">
                    <a:tint val="75000"/>
                  </a:schemeClr>
                </a:solidFill>
                <a:latin typeface="+mn-lt"/>
                <a:cs typeface="+mn-cs"/>
              </a:rPr>
              <a:pPr algn="r" fontAlgn="auto">
                <a:spcBef>
                  <a:spcPts val="0"/>
                </a:spcBef>
                <a:spcAft>
                  <a:spcPts val="0"/>
                </a:spcAft>
                <a:defRPr/>
              </a:pPr>
              <a:t>69</a:t>
            </a:fld>
            <a:endParaRPr lang="en-US" sz="1050" b="0" i="0" baseline="0" dirty="0">
              <a:solidFill>
                <a:schemeClr val="tx1">
                  <a:tint val="75000"/>
                </a:schemeClr>
              </a:solidFill>
              <a:latin typeface="+mn-lt"/>
              <a:cs typeface="+mn-cs"/>
            </a:endParaRPr>
          </a:p>
        </p:txBody>
      </p:sp>
      <p:sp>
        <p:nvSpPr>
          <p:cNvPr id="2" name="Date Placeholder 1">
            <a:extLst>
              <a:ext uri="{FF2B5EF4-FFF2-40B4-BE49-F238E27FC236}">
                <a16:creationId xmlns="" xmlns:a16="http://schemas.microsoft.com/office/drawing/2014/main" id="{693D819B-E367-40E7-A731-870F5501ED8F}"/>
              </a:ext>
            </a:extLst>
          </p:cNvPr>
          <p:cNvSpPr>
            <a:spLocks noGrp="1"/>
          </p:cNvSpPr>
          <p:nvPr>
            <p:ph type="dt" sz="half" idx="10"/>
          </p:nvPr>
        </p:nvSpPr>
        <p:spPr>
          <a:xfrm>
            <a:off x="304800" y="6477000"/>
            <a:ext cx="2286000" cy="244475"/>
          </a:xfrm>
        </p:spPr>
        <p:txBody>
          <a:bodyPr/>
          <a:lstStyle/>
          <a:p>
            <a:fld id="{B22DCFB0-5175-40FD-8E4F-E7B4ADEED20C}" type="datetime1">
              <a:rPr lang="en-US" smtClean="0"/>
              <a:pPr/>
              <a:t>4/23/2024</a:t>
            </a:fld>
            <a:endParaRPr lang="en-US" dirty="0"/>
          </a:p>
        </p:txBody>
      </p:sp>
      <p:sp>
        <p:nvSpPr>
          <p:cNvPr id="4" name="Footer Placeholder 3">
            <a:extLst>
              <a:ext uri="{FF2B5EF4-FFF2-40B4-BE49-F238E27FC236}">
                <a16:creationId xmlns="" xmlns:a16="http://schemas.microsoft.com/office/drawing/2014/main" id="{8200FE9E-CE83-4FFB-99A3-0DB5C3B0A578}"/>
              </a:ext>
            </a:extLst>
          </p:cNvPr>
          <p:cNvSpPr>
            <a:spLocks noGrp="1"/>
          </p:cNvSpPr>
          <p:nvPr>
            <p:ph type="ftr" sz="quarter" idx="11"/>
          </p:nvPr>
        </p:nvSpPr>
        <p:spPr>
          <a:xfrm>
            <a:off x="1676400" y="6477000"/>
            <a:ext cx="6324600" cy="244475"/>
          </a:xfrm>
        </p:spPr>
        <p:txBody>
          <a:bodyPr/>
          <a:lstStyle/>
          <a:p>
            <a:r>
              <a:rPr lang="en-US" smtClean="0"/>
              <a:t>Mushtaq Ahmad Rather            Cyber security ANC 0401                                     Unit 4</a:t>
            </a:r>
            <a:endParaRPr lang="en-US" dirty="0"/>
          </a:p>
        </p:txBody>
      </p:sp>
      <p:sp>
        <p:nvSpPr>
          <p:cNvPr id="12" name="TextBox 11">
            <a:extLst>
              <a:ext uri="{FF2B5EF4-FFF2-40B4-BE49-F238E27FC236}">
                <a16:creationId xmlns="" xmlns:a16="http://schemas.microsoft.com/office/drawing/2014/main" id="{8ACFEF10-63D6-450E-9B0B-8D58E5F0492D}"/>
              </a:ext>
            </a:extLst>
          </p:cNvPr>
          <p:cNvSpPr txBox="1"/>
          <p:nvPr/>
        </p:nvSpPr>
        <p:spPr>
          <a:xfrm>
            <a:off x="304800" y="1371600"/>
            <a:ext cx="8458200" cy="4786054"/>
          </a:xfrm>
          <a:prstGeom prst="rect">
            <a:avLst/>
          </a:prstGeom>
          <a:noFill/>
        </p:spPr>
        <p:txBody>
          <a:bodyPr wrap="square">
            <a:spAutoFit/>
          </a:bodyPr>
          <a:lstStyle/>
          <a:p>
            <a:pPr>
              <a:lnSpc>
                <a:spcPct val="160000"/>
              </a:lnSpc>
              <a:buNone/>
            </a:pPr>
            <a:r>
              <a:rPr lang="en-US" sz="1800" dirty="0"/>
              <a:t>9.   Which of these statements is not correct about DSS?</a:t>
            </a:r>
          </a:p>
          <a:p>
            <a:pPr>
              <a:lnSpc>
                <a:spcPct val="160000"/>
              </a:lnSpc>
              <a:buNone/>
            </a:pPr>
            <a:r>
              <a:rPr lang="en-US" sz="1800" dirty="0"/>
              <a:t>(a) It was published by the National Institute of Standards and Technology.</a:t>
            </a:r>
          </a:p>
          <a:p>
            <a:pPr>
              <a:lnSpc>
                <a:spcPct val="160000"/>
              </a:lnSpc>
              <a:buNone/>
            </a:pPr>
            <a:r>
              <a:rPr lang="en-US" sz="1800" dirty="0"/>
              <a:t>(b) It uses three functions to create a digital signature.</a:t>
            </a:r>
          </a:p>
          <a:p>
            <a:pPr>
              <a:lnSpc>
                <a:spcPct val="160000"/>
              </a:lnSpc>
              <a:buNone/>
            </a:pPr>
            <a:r>
              <a:rPr lang="en-US" sz="1800" dirty="0"/>
              <a:t>(c) An elaborated version of DSS was named as FIPS 186-2.</a:t>
            </a:r>
          </a:p>
          <a:p>
            <a:pPr>
              <a:lnSpc>
                <a:spcPct val="160000"/>
              </a:lnSpc>
              <a:buNone/>
            </a:pPr>
            <a:r>
              <a:rPr lang="en-US" sz="1800" dirty="0"/>
              <a:t>(d) It uses Secure Hash Algorithm (SHA).</a:t>
            </a:r>
          </a:p>
          <a:p>
            <a:pPr>
              <a:lnSpc>
                <a:spcPct val="160000"/>
              </a:lnSpc>
              <a:buNone/>
            </a:pPr>
            <a:endParaRPr lang="en-US" sz="1800" dirty="0"/>
          </a:p>
          <a:p>
            <a:pPr>
              <a:lnSpc>
                <a:spcPct val="150000"/>
              </a:lnSpc>
              <a:buNone/>
            </a:pPr>
            <a:r>
              <a:rPr lang="en-US" sz="1800" dirty="0"/>
              <a:t>10.   Which of these is a kind of attack possible on digital signatures?</a:t>
            </a:r>
          </a:p>
          <a:p>
            <a:pPr>
              <a:lnSpc>
                <a:spcPct val="150000"/>
              </a:lnSpc>
              <a:buNone/>
            </a:pPr>
            <a:r>
              <a:rPr lang="en-US" sz="1800" dirty="0"/>
              <a:t>(a) Ciphertext-only attack</a:t>
            </a:r>
          </a:p>
          <a:p>
            <a:pPr>
              <a:lnSpc>
                <a:spcPct val="150000"/>
              </a:lnSpc>
              <a:buNone/>
            </a:pPr>
            <a:r>
              <a:rPr lang="en-US" sz="1800" dirty="0"/>
              <a:t>(b) Known-message attack</a:t>
            </a:r>
          </a:p>
          <a:p>
            <a:pPr>
              <a:lnSpc>
                <a:spcPct val="150000"/>
              </a:lnSpc>
              <a:buNone/>
            </a:pPr>
            <a:r>
              <a:rPr lang="en-US" sz="1800" dirty="0"/>
              <a:t>(c) Key-only attack</a:t>
            </a:r>
          </a:p>
          <a:p>
            <a:pPr>
              <a:lnSpc>
                <a:spcPct val="150000"/>
              </a:lnSpc>
              <a:buNone/>
            </a:pPr>
            <a:r>
              <a:rPr lang="en-US" sz="1800" dirty="0"/>
              <a:t>(d) Both (b) and (c)</a:t>
            </a:r>
          </a:p>
        </p:txBody>
      </p:sp>
      <p:sp>
        <p:nvSpPr>
          <p:cNvPr id="5" name="Slide Number Placeholder 4">
            <a:extLst>
              <a:ext uri="{FF2B5EF4-FFF2-40B4-BE49-F238E27FC236}">
                <a16:creationId xmlns="" xmlns:a16="http://schemas.microsoft.com/office/drawing/2014/main" id="{ECACE054-E113-DF72-B610-E753DAB58A6D}"/>
              </a:ext>
            </a:extLst>
          </p:cNvPr>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 xmlns:p14="http://schemas.microsoft.com/office/powerpoint/2010/main" val="371717574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90600"/>
            <a:ext cx="7848600" cy="4777187"/>
          </a:xfrm>
        </p:spPr>
        <p:txBody>
          <a:bodyPr>
            <a:noAutofit/>
          </a:bodyPr>
          <a:lstStyle/>
          <a:p>
            <a:pPr marL="0" indent="0">
              <a:spcBef>
                <a:spcPts val="0"/>
              </a:spcBef>
              <a:buNone/>
            </a:pPr>
            <a:endParaRPr lang="en-US" sz="1800" dirty="0">
              <a:latin typeface="Calibri (Body)"/>
            </a:endParaRPr>
          </a:p>
          <a:p>
            <a:pPr marL="0" lvl="0" indent="0" algn="just" fontAlgn="t">
              <a:lnSpc>
                <a:spcPct val="150000"/>
              </a:lnSpc>
              <a:spcBef>
                <a:spcPts val="0"/>
              </a:spcBef>
              <a:spcAft>
                <a:spcPts val="1000"/>
              </a:spcAft>
              <a:buSzPts val="1200"/>
              <a:buNone/>
              <a:tabLst>
                <a:tab pos="1533525" algn="l"/>
              </a:tabLst>
            </a:pPr>
            <a:endParaRPr lang="en-US" sz="1600" dirty="0">
              <a:latin typeface="Times New Roman" pitchFamily="18" charset="0"/>
              <a:cs typeface="Times New Roman" pitchFamily="18" charset="0"/>
            </a:endParaRPr>
          </a:p>
          <a:p>
            <a:pPr marL="0" indent="0" algn="just" fontAlgn="t">
              <a:lnSpc>
                <a:spcPct val="150000"/>
              </a:lnSpc>
              <a:spcBef>
                <a:spcPts val="0"/>
              </a:spcBef>
              <a:spcAft>
                <a:spcPts val="1000"/>
              </a:spcAft>
              <a:buSzPts val="1200"/>
              <a:buNone/>
              <a:tabLst>
                <a:tab pos="1533525" algn="l"/>
              </a:tabLst>
            </a:pPr>
            <a:r>
              <a:rPr lang="en-GB" sz="1600" dirty="0">
                <a:latin typeface="Times New Roman" pitchFamily="18" charset="0"/>
                <a:cs typeface="Times New Roman" pitchFamily="18" charset="0"/>
              </a:rPr>
              <a:t> </a:t>
            </a:r>
            <a:r>
              <a:rPr lang="en-US" sz="1600" dirty="0">
                <a:latin typeface="Times New Roman" pitchFamily="18" charset="0"/>
                <a:cs typeface="Times New Roman" pitchFamily="18" charset="0"/>
              </a:rPr>
              <a:t>There are many cyber security real-life examples where financial organizations like banks and social organizations, weather channels etc. have faced cyber-attacks and have lost valuable information and resources. To fix these problems, you'll need comprehensive cyber security awareness.</a:t>
            </a:r>
          </a:p>
          <a:p>
            <a:pPr marL="0" indent="0" algn="just" fontAlgn="t">
              <a:lnSpc>
                <a:spcPct val="150000"/>
              </a:lnSpc>
              <a:spcBef>
                <a:spcPts val="0"/>
              </a:spcBef>
              <a:spcAft>
                <a:spcPts val="1000"/>
              </a:spcAft>
              <a:buSzPts val="1200"/>
              <a:buNone/>
              <a:tabLst>
                <a:tab pos="1533525" algn="l"/>
              </a:tabLst>
            </a:pPr>
            <a:endParaRPr lang="en-US" sz="1600" dirty="0">
              <a:latin typeface="Times New Roman" pitchFamily="18" charset="0"/>
              <a:cs typeface="Times New Roman" pitchFamily="18" charset="0"/>
            </a:endParaRPr>
          </a:p>
          <a:p>
            <a:pPr marL="0" indent="0" algn="just" fontAlgn="t">
              <a:lnSpc>
                <a:spcPct val="150000"/>
              </a:lnSpc>
              <a:spcBef>
                <a:spcPts val="0"/>
              </a:spcBef>
              <a:spcAft>
                <a:spcPts val="1000"/>
              </a:spcAft>
              <a:buSzPts val="1200"/>
              <a:buNone/>
              <a:tabLst>
                <a:tab pos="1533525" algn="l"/>
              </a:tabLst>
            </a:pPr>
            <a:r>
              <a:rPr lang="en-US" sz="1600" dirty="0">
                <a:latin typeface="Times New Roman" pitchFamily="18" charset="0"/>
                <a:cs typeface="Times New Roman" pitchFamily="18" charset="0"/>
              </a:rPr>
              <a:t>According to KPMG, the annual compensation for cyber security heads ranges from 2 Cr to 4 Cr annually. The industry also reports a satisfaction level of 68%, making it a mentally and financially satisfying career for most.</a:t>
            </a:r>
          </a:p>
          <a:p>
            <a:pPr marL="457200" indent="-457200">
              <a:spcBef>
                <a:spcPts val="0"/>
              </a:spcBef>
              <a:buNone/>
            </a:pPr>
            <a:endParaRPr lang="en-GB" sz="1800" dirty="0">
              <a:latin typeface="Times New Roman" pitchFamily="18" charset="0"/>
              <a:cs typeface="Times New Roman" pitchFamily="18" charset="0"/>
            </a:endParaRPr>
          </a:p>
          <a:p>
            <a:pPr lvl="0">
              <a:lnSpc>
                <a:spcPct val="150000"/>
              </a:lnSpc>
              <a:spcBef>
                <a:spcPts val="0"/>
              </a:spcBef>
            </a:pPr>
            <a:endParaRPr lang="en-US" sz="1800" dirty="0">
              <a:solidFill>
                <a:schemeClr val="dk1"/>
              </a:solidFill>
              <a:latin typeface="Calibri (Body)"/>
            </a:endParaRPr>
          </a:p>
          <a:p>
            <a:pPr>
              <a:lnSpc>
                <a:spcPct val="150000"/>
              </a:lnSpc>
              <a:spcBef>
                <a:spcPts val="0"/>
              </a:spcBef>
            </a:pPr>
            <a:endParaRPr lang="en-US" sz="1800" dirty="0">
              <a:latin typeface="Calibri (Body)"/>
            </a:endParaRPr>
          </a:p>
          <a:p>
            <a:pPr>
              <a:lnSpc>
                <a:spcPct val="150000"/>
              </a:lnSpc>
              <a:spcBef>
                <a:spcPts val="0"/>
              </a:spcBef>
            </a:pPr>
            <a:endParaRPr lang="en-US" sz="1800" dirty="0">
              <a:latin typeface="Calibri (Body)"/>
            </a:endParaRPr>
          </a:p>
        </p:txBody>
      </p:sp>
      <p:sp>
        <p:nvSpPr>
          <p:cNvPr id="6" name="Date Placeholder 5"/>
          <p:cNvSpPr>
            <a:spLocks noGrp="1"/>
          </p:cNvSpPr>
          <p:nvPr>
            <p:ph type="dt" sz="half" idx="10"/>
          </p:nvPr>
        </p:nvSpPr>
        <p:spPr/>
        <p:txBody>
          <a:bodyPr/>
          <a:lstStyle/>
          <a:p>
            <a:fld id="{1A1FB66F-BDC4-4CF0-8900-C5A8C2895BF8}" type="datetime1">
              <a:rPr lang="en-US" smtClean="0"/>
              <a:pPr/>
              <a:t>4/23/2024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 Applications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smtClean="0"/>
              <a:t>Mushtaq Ahmad Rather            Cyber security ANC 0401                                     Unit 4</a:t>
            </a:r>
            <a:endParaRPr lang="en-US" dirty="0"/>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1"/>
            <a:ext cx="8382000" cy="5202636"/>
          </a:xfrm>
        </p:spPr>
        <p:txBody>
          <a:bodyPr>
            <a:normAutofit/>
          </a:bodyPr>
          <a:lstStyle/>
          <a:p>
            <a:pPr>
              <a:lnSpc>
                <a:spcPct val="150000"/>
              </a:lnSpc>
              <a:buNone/>
            </a:pPr>
            <a:endParaRPr lang="en-US" sz="2400" dirty="0"/>
          </a:p>
          <a:p>
            <a:pPr>
              <a:lnSpc>
                <a:spcPct val="150000"/>
              </a:lnSpc>
              <a:buNone/>
            </a:pPr>
            <a:endParaRPr lang="en-US" sz="2400" dirty="0"/>
          </a:p>
        </p:txBody>
      </p:sp>
      <p:sp>
        <p:nvSpPr>
          <p:cNvPr id="7" name="Title 1"/>
          <p:cNvSpPr txBox="1">
            <a:spLocks/>
          </p:cNvSpPr>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817163"/>
          </a:xfrm>
          <a:prstGeom prst="rect">
            <a:avLst/>
          </a:prstGeom>
          <a:noFill/>
        </p:spPr>
      </p:pic>
      <p:sp>
        <p:nvSpPr>
          <p:cNvPr id="9"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0" name="Footer Placeholder 4"/>
          <p:cNvSpPr txBox="1">
            <a:spLocks/>
          </p:cNvSpPr>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1" name="Slide Number Placeholder 5"/>
          <p:cNvSpPr txBox="1">
            <a:spLocks/>
          </p:cNvSpPr>
          <p:nvPr/>
        </p:nvSpPr>
        <p:spPr>
          <a:xfrm>
            <a:off x="6553200" y="6400800"/>
            <a:ext cx="2133600" cy="212725"/>
          </a:xfrm>
          <a:prstGeom prst="rect">
            <a:avLst/>
          </a:prstGeom>
        </p:spPr>
        <p:txBody>
          <a:bodyPr anchor="ctr"/>
          <a:lstStyle/>
          <a:p>
            <a:pPr algn="r" fontAlgn="auto">
              <a:spcBef>
                <a:spcPts val="0"/>
              </a:spcBef>
              <a:spcAft>
                <a:spcPts val="0"/>
              </a:spcAft>
              <a:defRPr/>
            </a:pPr>
            <a:fld id="{9D20A4ED-357F-4AB8-B54B-D28D6F53CD25}" type="slidenum">
              <a:rPr lang="en-US" sz="1050" b="0" i="0" baseline="0">
                <a:solidFill>
                  <a:schemeClr val="tx1">
                    <a:tint val="75000"/>
                  </a:schemeClr>
                </a:solidFill>
                <a:latin typeface="+mn-lt"/>
                <a:cs typeface="+mn-cs"/>
              </a:rPr>
              <a:pPr algn="r" fontAlgn="auto">
                <a:spcBef>
                  <a:spcPts val="0"/>
                </a:spcBef>
                <a:spcAft>
                  <a:spcPts val="0"/>
                </a:spcAft>
                <a:defRPr/>
              </a:pPr>
              <a:t>70</a:t>
            </a:fld>
            <a:endParaRPr lang="en-US" sz="1050" b="0" i="0" baseline="0" dirty="0">
              <a:solidFill>
                <a:schemeClr val="tx1">
                  <a:tint val="75000"/>
                </a:schemeClr>
              </a:solidFill>
              <a:latin typeface="+mn-lt"/>
              <a:cs typeface="+mn-cs"/>
            </a:endParaRPr>
          </a:p>
        </p:txBody>
      </p:sp>
      <p:sp>
        <p:nvSpPr>
          <p:cNvPr id="2" name="Date Placeholder 1">
            <a:extLst>
              <a:ext uri="{FF2B5EF4-FFF2-40B4-BE49-F238E27FC236}">
                <a16:creationId xmlns="" xmlns:a16="http://schemas.microsoft.com/office/drawing/2014/main" id="{693D819B-E367-40E7-A731-870F5501ED8F}"/>
              </a:ext>
            </a:extLst>
          </p:cNvPr>
          <p:cNvSpPr>
            <a:spLocks noGrp="1"/>
          </p:cNvSpPr>
          <p:nvPr>
            <p:ph type="dt" sz="half" idx="10"/>
          </p:nvPr>
        </p:nvSpPr>
        <p:spPr>
          <a:xfrm>
            <a:off x="304800" y="6477000"/>
            <a:ext cx="2286000" cy="244475"/>
          </a:xfrm>
        </p:spPr>
        <p:txBody>
          <a:bodyPr/>
          <a:lstStyle/>
          <a:p>
            <a:fld id="{4E52F0B5-5250-4A7C-B76C-58CAF6F90D20}" type="datetime1">
              <a:rPr lang="en-US" smtClean="0"/>
              <a:pPr/>
              <a:t>4/23/2024</a:t>
            </a:fld>
            <a:endParaRPr lang="en-US" dirty="0"/>
          </a:p>
        </p:txBody>
      </p:sp>
      <p:sp>
        <p:nvSpPr>
          <p:cNvPr id="4" name="Footer Placeholder 3">
            <a:extLst>
              <a:ext uri="{FF2B5EF4-FFF2-40B4-BE49-F238E27FC236}">
                <a16:creationId xmlns="" xmlns:a16="http://schemas.microsoft.com/office/drawing/2014/main" id="{8200FE9E-CE83-4FFB-99A3-0DB5C3B0A578}"/>
              </a:ext>
            </a:extLst>
          </p:cNvPr>
          <p:cNvSpPr>
            <a:spLocks noGrp="1"/>
          </p:cNvSpPr>
          <p:nvPr>
            <p:ph type="ftr" sz="quarter" idx="11"/>
          </p:nvPr>
        </p:nvSpPr>
        <p:spPr>
          <a:xfrm>
            <a:off x="1676400" y="6477000"/>
            <a:ext cx="6324600" cy="244475"/>
          </a:xfrm>
        </p:spPr>
        <p:txBody>
          <a:bodyPr/>
          <a:lstStyle/>
          <a:p>
            <a:r>
              <a:rPr lang="en-US" smtClean="0"/>
              <a:t>Mushtaq Ahmad Rather            Cyber security ANC 0401                                     Unit 4</a:t>
            </a:r>
            <a:endParaRPr lang="en-US" dirty="0"/>
          </a:p>
        </p:txBody>
      </p:sp>
      <p:sp>
        <p:nvSpPr>
          <p:cNvPr id="13" name="TextBox 12">
            <a:extLst>
              <a:ext uri="{FF2B5EF4-FFF2-40B4-BE49-F238E27FC236}">
                <a16:creationId xmlns="" xmlns:a16="http://schemas.microsoft.com/office/drawing/2014/main" id="{49B95F7D-A583-41FC-8A55-2D674CFF4CF0}"/>
              </a:ext>
            </a:extLst>
          </p:cNvPr>
          <p:cNvSpPr txBox="1"/>
          <p:nvPr/>
        </p:nvSpPr>
        <p:spPr>
          <a:xfrm>
            <a:off x="381000" y="1011637"/>
            <a:ext cx="8229599" cy="5229252"/>
          </a:xfrm>
          <a:prstGeom prst="rect">
            <a:avLst/>
          </a:prstGeom>
          <a:noFill/>
        </p:spPr>
        <p:txBody>
          <a:bodyPr wrap="square">
            <a:spAutoFit/>
          </a:bodyPr>
          <a:lstStyle/>
          <a:p>
            <a:pPr>
              <a:lnSpc>
                <a:spcPct val="160000"/>
              </a:lnSpc>
              <a:buNone/>
            </a:pPr>
            <a:r>
              <a:rPr lang="en-US" sz="1800" dirty="0"/>
              <a:t>11.   Which of the following is a property of a digital signature?</a:t>
            </a:r>
          </a:p>
          <a:p>
            <a:pPr>
              <a:lnSpc>
                <a:spcPct val="160000"/>
              </a:lnSpc>
              <a:buNone/>
            </a:pPr>
            <a:r>
              <a:rPr lang="en-US" sz="1800" dirty="0"/>
              <a:t>(a) It must be able to verify the author.</a:t>
            </a:r>
          </a:p>
          <a:p>
            <a:pPr>
              <a:lnSpc>
                <a:spcPct val="160000"/>
              </a:lnSpc>
              <a:buNone/>
            </a:pPr>
            <a:r>
              <a:rPr lang="en-US" sz="1800" dirty="0"/>
              <a:t>(b) It must be able to verify the date and time of the signature.</a:t>
            </a:r>
          </a:p>
          <a:p>
            <a:pPr>
              <a:lnSpc>
                <a:spcPct val="160000"/>
              </a:lnSpc>
              <a:buNone/>
            </a:pPr>
            <a:r>
              <a:rPr lang="en-US" sz="1800" dirty="0"/>
              <a:t>(c) It must be able to authenticate the contents of the message at the time of the signature.</a:t>
            </a:r>
          </a:p>
          <a:p>
            <a:pPr>
              <a:lnSpc>
                <a:spcPct val="160000"/>
              </a:lnSpc>
              <a:buNone/>
            </a:pPr>
            <a:r>
              <a:rPr lang="en-US" sz="1800" dirty="0"/>
              <a:t>(d) All of these</a:t>
            </a:r>
          </a:p>
          <a:p>
            <a:pPr>
              <a:lnSpc>
                <a:spcPct val="160000"/>
              </a:lnSpc>
              <a:buNone/>
            </a:pPr>
            <a:endParaRPr lang="en-US" sz="1800" dirty="0"/>
          </a:p>
          <a:p>
            <a:pPr>
              <a:lnSpc>
                <a:spcPct val="150000"/>
              </a:lnSpc>
              <a:buNone/>
            </a:pPr>
            <a:r>
              <a:rPr lang="en-US" sz="1800" dirty="0"/>
              <a:t>12.   RSA _________ be used for digital signatures.</a:t>
            </a:r>
          </a:p>
          <a:p>
            <a:pPr>
              <a:lnSpc>
                <a:spcPct val="150000"/>
              </a:lnSpc>
              <a:buNone/>
            </a:pPr>
            <a:r>
              <a:rPr lang="en-US" sz="1800" dirty="0"/>
              <a:t>(a) can</a:t>
            </a:r>
          </a:p>
          <a:p>
            <a:pPr>
              <a:lnSpc>
                <a:spcPct val="150000"/>
              </a:lnSpc>
              <a:buNone/>
            </a:pPr>
            <a:r>
              <a:rPr lang="en-US" sz="1800" dirty="0"/>
              <a:t>(b) cannot</a:t>
            </a:r>
          </a:p>
          <a:p>
            <a:pPr>
              <a:lnSpc>
                <a:spcPct val="150000"/>
              </a:lnSpc>
              <a:buNone/>
            </a:pPr>
            <a:r>
              <a:rPr lang="en-US" sz="1800" dirty="0"/>
              <a:t>(c) must</a:t>
            </a:r>
          </a:p>
          <a:p>
            <a:pPr>
              <a:lnSpc>
                <a:spcPct val="150000"/>
              </a:lnSpc>
              <a:buNone/>
            </a:pPr>
            <a:r>
              <a:rPr lang="en-US" sz="1800" dirty="0"/>
              <a:t>(d) must not</a:t>
            </a:r>
          </a:p>
        </p:txBody>
      </p:sp>
      <p:sp>
        <p:nvSpPr>
          <p:cNvPr id="5" name="Slide Number Placeholder 4">
            <a:extLst>
              <a:ext uri="{FF2B5EF4-FFF2-40B4-BE49-F238E27FC236}">
                <a16:creationId xmlns="" xmlns:a16="http://schemas.microsoft.com/office/drawing/2014/main" id="{F053B2F2-4A6C-4C80-5072-3BCB35BFB235}"/>
              </a:ext>
            </a:extLst>
          </p:cNvPr>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 xmlns:p14="http://schemas.microsoft.com/office/powerpoint/2010/main" val="896386602"/>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1"/>
            <a:ext cx="8382000" cy="5202636"/>
          </a:xfrm>
        </p:spPr>
        <p:txBody>
          <a:bodyPr>
            <a:normAutofit/>
          </a:bodyPr>
          <a:lstStyle/>
          <a:p>
            <a:pPr>
              <a:lnSpc>
                <a:spcPct val="150000"/>
              </a:lnSpc>
              <a:buNone/>
            </a:pPr>
            <a:endParaRPr lang="en-US" sz="2400" dirty="0"/>
          </a:p>
          <a:p>
            <a:pPr>
              <a:lnSpc>
                <a:spcPct val="150000"/>
              </a:lnSpc>
              <a:buNone/>
            </a:pPr>
            <a:endParaRPr lang="en-US" sz="2400" dirty="0"/>
          </a:p>
        </p:txBody>
      </p:sp>
      <p:sp>
        <p:nvSpPr>
          <p:cNvPr id="7" name="Title 1"/>
          <p:cNvSpPr txBox="1">
            <a:spLocks/>
          </p:cNvSpPr>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817163"/>
          </a:xfrm>
          <a:prstGeom prst="rect">
            <a:avLst/>
          </a:prstGeom>
          <a:noFill/>
        </p:spPr>
      </p:pic>
      <p:sp>
        <p:nvSpPr>
          <p:cNvPr id="9"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0" name="Footer Placeholder 4"/>
          <p:cNvSpPr txBox="1">
            <a:spLocks/>
          </p:cNvSpPr>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1" name="Slide Number Placeholder 5"/>
          <p:cNvSpPr txBox="1">
            <a:spLocks/>
          </p:cNvSpPr>
          <p:nvPr/>
        </p:nvSpPr>
        <p:spPr>
          <a:xfrm>
            <a:off x="6553200" y="6400800"/>
            <a:ext cx="2133600" cy="457200"/>
          </a:xfrm>
          <a:prstGeom prst="rect">
            <a:avLst/>
          </a:prstGeom>
        </p:spPr>
        <p:txBody>
          <a:bodyPr anchor="ctr"/>
          <a:lstStyle/>
          <a:p>
            <a:pPr algn="r" fontAlgn="auto">
              <a:spcBef>
                <a:spcPts val="0"/>
              </a:spcBef>
              <a:spcAft>
                <a:spcPts val="0"/>
              </a:spcAft>
              <a:defRPr/>
            </a:pPr>
            <a:fld id="{9D20A4ED-357F-4AB8-B54B-D28D6F53CD25}" type="slidenum">
              <a:rPr lang="en-US" sz="1050" b="0" i="0" baseline="0">
                <a:solidFill>
                  <a:schemeClr val="tx1">
                    <a:tint val="75000"/>
                  </a:schemeClr>
                </a:solidFill>
                <a:latin typeface="+mn-lt"/>
                <a:cs typeface="+mn-cs"/>
              </a:rPr>
              <a:pPr algn="r" fontAlgn="auto">
                <a:spcBef>
                  <a:spcPts val="0"/>
                </a:spcBef>
                <a:spcAft>
                  <a:spcPts val="0"/>
                </a:spcAft>
                <a:defRPr/>
              </a:pPr>
              <a:t>71</a:t>
            </a:fld>
            <a:endParaRPr lang="en-US" sz="1050" b="0" i="0" baseline="0">
              <a:solidFill>
                <a:schemeClr val="tx1">
                  <a:tint val="75000"/>
                </a:schemeClr>
              </a:solidFill>
              <a:latin typeface="+mn-lt"/>
              <a:cs typeface="+mn-cs"/>
            </a:endParaRPr>
          </a:p>
        </p:txBody>
      </p:sp>
      <p:sp>
        <p:nvSpPr>
          <p:cNvPr id="2" name="Date Placeholder 1">
            <a:extLst>
              <a:ext uri="{FF2B5EF4-FFF2-40B4-BE49-F238E27FC236}">
                <a16:creationId xmlns="" xmlns:a16="http://schemas.microsoft.com/office/drawing/2014/main" id="{693D819B-E367-40E7-A731-870F5501ED8F}"/>
              </a:ext>
            </a:extLst>
          </p:cNvPr>
          <p:cNvSpPr>
            <a:spLocks noGrp="1"/>
          </p:cNvSpPr>
          <p:nvPr>
            <p:ph type="dt" sz="half" idx="10"/>
          </p:nvPr>
        </p:nvSpPr>
        <p:spPr>
          <a:xfrm>
            <a:off x="304800" y="6477000"/>
            <a:ext cx="2286000" cy="244475"/>
          </a:xfrm>
        </p:spPr>
        <p:txBody>
          <a:bodyPr/>
          <a:lstStyle/>
          <a:p>
            <a:fld id="{D0001A6D-7F1B-444E-B18B-E7AD281932FC}" type="datetime1">
              <a:rPr lang="en-US" smtClean="0"/>
              <a:pPr/>
              <a:t>4/23/2024</a:t>
            </a:fld>
            <a:endParaRPr lang="en-US" dirty="0"/>
          </a:p>
        </p:txBody>
      </p:sp>
      <p:sp>
        <p:nvSpPr>
          <p:cNvPr id="4" name="Footer Placeholder 3">
            <a:extLst>
              <a:ext uri="{FF2B5EF4-FFF2-40B4-BE49-F238E27FC236}">
                <a16:creationId xmlns="" xmlns:a16="http://schemas.microsoft.com/office/drawing/2014/main" id="{8200FE9E-CE83-4FFB-99A3-0DB5C3B0A578}"/>
              </a:ext>
            </a:extLst>
          </p:cNvPr>
          <p:cNvSpPr>
            <a:spLocks noGrp="1"/>
          </p:cNvSpPr>
          <p:nvPr>
            <p:ph type="ftr" sz="quarter" idx="11"/>
          </p:nvPr>
        </p:nvSpPr>
        <p:spPr>
          <a:xfrm>
            <a:off x="1676400" y="6477000"/>
            <a:ext cx="6324600" cy="244475"/>
          </a:xfrm>
        </p:spPr>
        <p:txBody>
          <a:bodyPr/>
          <a:lstStyle/>
          <a:p>
            <a:r>
              <a:rPr lang="en-US" smtClean="0"/>
              <a:t>Mushtaq Ahmad Rather            Cyber security ANC 0401                                     Unit 4</a:t>
            </a:r>
            <a:endParaRPr lang="en-US" dirty="0"/>
          </a:p>
        </p:txBody>
      </p:sp>
      <p:sp>
        <p:nvSpPr>
          <p:cNvPr id="14" name="TextBox 13">
            <a:extLst>
              <a:ext uri="{FF2B5EF4-FFF2-40B4-BE49-F238E27FC236}">
                <a16:creationId xmlns="" xmlns:a16="http://schemas.microsoft.com/office/drawing/2014/main" id="{B3426553-8448-48FE-AFC6-11A765824075}"/>
              </a:ext>
            </a:extLst>
          </p:cNvPr>
          <p:cNvSpPr txBox="1"/>
          <p:nvPr/>
        </p:nvSpPr>
        <p:spPr>
          <a:xfrm>
            <a:off x="381000" y="1143001"/>
            <a:ext cx="8458200" cy="4938403"/>
          </a:xfrm>
          <a:prstGeom prst="rect">
            <a:avLst/>
          </a:prstGeom>
          <a:noFill/>
        </p:spPr>
        <p:txBody>
          <a:bodyPr wrap="square">
            <a:spAutoFit/>
          </a:bodyPr>
          <a:lstStyle/>
          <a:p>
            <a:pPr>
              <a:lnSpc>
                <a:spcPct val="150000"/>
              </a:lnSpc>
              <a:buNone/>
            </a:pPr>
            <a:r>
              <a:rPr lang="en-US" sz="1800" dirty="0"/>
              <a:t>13.   The sender encrypts the message with his or her private key to achieve _________.</a:t>
            </a:r>
          </a:p>
          <a:p>
            <a:pPr>
              <a:lnSpc>
                <a:spcPct val="150000"/>
              </a:lnSpc>
              <a:buNone/>
            </a:pPr>
            <a:r>
              <a:rPr lang="en-US" sz="1800" dirty="0"/>
              <a:t>(a) Authentication</a:t>
            </a:r>
          </a:p>
          <a:p>
            <a:pPr>
              <a:lnSpc>
                <a:spcPct val="150000"/>
              </a:lnSpc>
              <a:buNone/>
            </a:pPr>
            <a:r>
              <a:rPr lang="en-US" sz="1800" dirty="0"/>
              <a:t>(b) Confidentiality</a:t>
            </a:r>
          </a:p>
          <a:p>
            <a:pPr>
              <a:lnSpc>
                <a:spcPct val="150000"/>
              </a:lnSpc>
              <a:buNone/>
            </a:pPr>
            <a:r>
              <a:rPr lang="en-US" sz="1800" dirty="0"/>
              <a:t>(c) Both (a) and (b)</a:t>
            </a:r>
          </a:p>
          <a:p>
            <a:pPr>
              <a:lnSpc>
                <a:spcPct val="150000"/>
              </a:lnSpc>
              <a:buNone/>
            </a:pPr>
            <a:endParaRPr lang="en-US" sz="1800" dirty="0"/>
          </a:p>
          <a:p>
            <a:pPr>
              <a:lnSpc>
                <a:spcPct val="170000"/>
              </a:lnSpc>
              <a:buNone/>
            </a:pPr>
            <a:r>
              <a:rPr lang="en-US" sz="1800" dirty="0"/>
              <a:t>14.   Which of the following pair of keys is used to create and verify the digital signature, respectively?</a:t>
            </a:r>
          </a:p>
          <a:p>
            <a:pPr>
              <a:lnSpc>
                <a:spcPct val="170000"/>
              </a:lnSpc>
              <a:buNone/>
            </a:pPr>
            <a:r>
              <a:rPr lang="en-US" sz="1800" dirty="0"/>
              <a:t>(a) Signer's private key and verifier's public key</a:t>
            </a:r>
          </a:p>
          <a:p>
            <a:pPr>
              <a:lnSpc>
                <a:spcPct val="170000"/>
              </a:lnSpc>
              <a:buNone/>
            </a:pPr>
            <a:r>
              <a:rPr lang="en-US" sz="1800" dirty="0"/>
              <a:t>(b) Verifier's public key and verifier's private key</a:t>
            </a:r>
          </a:p>
          <a:p>
            <a:pPr>
              <a:lnSpc>
                <a:spcPct val="170000"/>
              </a:lnSpc>
              <a:buNone/>
            </a:pPr>
            <a:r>
              <a:rPr lang="en-US" sz="1800" dirty="0"/>
              <a:t>(c) Signer's private key and signer's public key</a:t>
            </a:r>
          </a:p>
          <a:p>
            <a:pPr>
              <a:lnSpc>
                <a:spcPct val="170000"/>
              </a:lnSpc>
              <a:buNone/>
            </a:pPr>
            <a:r>
              <a:rPr lang="en-US" sz="1800" dirty="0"/>
              <a:t>(d) Signer's public key and signer's private key</a:t>
            </a:r>
          </a:p>
        </p:txBody>
      </p:sp>
      <p:sp>
        <p:nvSpPr>
          <p:cNvPr id="5" name="Slide Number Placeholder 4">
            <a:extLst>
              <a:ext uri="{FF2B5EF4-FFF2-40B4-BE49-F238E27FC236}">
                <a16:creationId xmlns="" xmlns:a16="http://schemas.microsoft.com/office/drawing/2014/main" id="{4EA9D637-1716-7802-477E-624B8B76D08D}"/>
              </a:ext>
            </a:extLst>
          </p:cNvPr>
          <p:cNvSpPr>
            <a:spLocks noGrp="1"/>
          </p:cNvSpPr>
          <p:nvPr>
            <p:ph type="sldNum" sz="quarter" idx="12"/>
          </p:nvPr>
        </p:nvSpPr>
        <p:spPr/>
        <p:txBody>
          <a:bodyPr/>
          <a:lstStyle/>
          <a:p>
            <a:fld id="{B6F15528-21DE-4FAA-801E-634DDDAF4B2B}" type="slidenum">
              <a:rPr lang="en-US" smtClean="0"/>
              <a:pPr/>
              <a:t>71</a:t>
            </a:fld>
            <a:endParaRPr lang="en-US"/>
          </a:p>
        </p:txBody>
      </p:sp>
    </p:spTree>
    <p:extLst>
      <p:ext uri="{BB962C8B-B14F-4D97-AF65-F5344CB8AC3E}">
        <p14:creationId xmlns="" xmlns:p14="http://schemas.microsoft.com/office/powerpoint/2010/main" val="2210122562"/>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1"/>
            <a:ext cx="8382000" cy="5202636"/>
          </a:xfrm>
        </p:spPr>
        <p:txBody>
          <a:bodyPr>
            <a:normAutofit/>
          </a:bodyPr>
          <a:lstStyle/>
          <a:p>
            <a:pPr>
              <a:lnSpc>
                <a:spcPct val="150000"/>
              </a:lnSpc>
              <a:buNone/>
            </a:pPr>
            <a:endParaRPr lang="en-US" sz="2400" dirty="0"/>
          </a:p>
          <a:p>
            <a:pPr>
              <a:lnSpc>
                <a:spcPct val="150000"/>
              </a:lnSpc>
              <a:buNone/>
            </a:pPr>
            <a:endParaRPr lang="en-US" sz="2400" dirty="0"/>
          </a:p>
        </p:txBody>
      </p:sp>
      <p:sp>
        <p:nvSpPr>
          <p:cNvPr id="7" name="Title 1"/>
          <p:cNvSpPr txBox="1">
            <a:spLocks/>
          </p:cNvSpPr>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817163"/>
          </a:xfrm>
          <a:prstGeom prst="rect">
            <a:avLst/>
          </a:prstGeom>
          <a:noFill/>
        </p:spPr>
      </p:pic>
      <p:sp>
        <p:nvSpPr>
          <p:cNvPr id="9"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0" name="Footer Placeholder 4"/>
          <p:cNvSpPr txBox="1">
            <a:spLocks/>
          </p:cNvSpPr>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1" name="Slide Number Placeholder 5"/>
          <p:cNvSpPr txBox="1">
            <a:spLocks/>
          </p:cNvSpPr>
          <p:nvPr/>
        </p:nvSpPr>
        <p:spPr>
          <a:xfrm>
            <a:off x="6553200" y="6324600"/>
            <a:ext cx="2057400" cy="533400"/>
          </a:xfrm>
          <a:prstGeom prst="rect">
            <a:avLst/>
          </a:prstGeom>
        </p:spPr>
        <p:txBody>
          <a:bodyPr anchor="ctr"/>
          <a:lstStyle/>
          <a:p>
            <a:pPr algn="r" fontAlgn="auto">
              <a:spcBef>
                <a:spcPts val="0"/>
              </a:spcBef>
              <a:spcAft>
                <a:spcPts val="0"/>
              </a:spcAft>
              <a:defRPr/>
            </a:pPr>
            <a:fld id="{9D20A4ED-357F-4AB8-B54B-D28D6F53CD25}" type="slidenum">
              <a:rPr lang="en-US" sz="1050" b="0" i="0" baseline="0">
                <a:solidFill>
                  <a:schemeClr val="tx1">
                    <a:tint val="75000"/>
                  </a:schemeClr>
                </a:solidFill>
                <a:latin typeface="+mn-lt"/>
                <a:cs typeface="+mn-cs"/>
              </a:rPr>
              <a:pPr algn="r" fontAlgn="auto">
                <a:spcBef>
                  <a:spcPts val="0"/>
                </a:spcBef>
                <a:spcAft>
                  <a:spcPts val="0"/>
                </a:spcAft>
                <a:defRPr/>
              </a:pPr>
              <a:t>72</a:t>
            </a:fld>
            <a:endParaRPr lang="en-US" sz="1050" b="0" i="0" baseline="0" dirty="0">
              <a:solidFill>
                <a:schemeClr val="tx1">
                  <a:tint val="75000"/>
                </a:schemeClr>
              </a:solidFill>
              <a:latin typeface="+mn-lt"/>
              <a:cs typeface="+mn-cs"/>
            </a:endParaRPr>
          </a:p>
        </p:txBody>
      </p:sp>
      <p:sp>
        <p:nvSpPr>
          <p:cNvPr id="2" name="Date Placeholder 1">
            <a:extLst>
              <a:ext uri="{FF2B5EF4-FFF2-40B4-BE49-F238E27FC236}">
                <a16:creationId xmlns="" xmlns:a16="http://schemas.microsoft.com/office/drawing/2014/main" id="{693D819B-E367-40E7-A731-870F5501ED8F}"/>
              </a:ext>
            </a:extLst>
          </p:cNvPr>
          <p:cNvSpPr>
            <a:spLocks noGrp="1"/>
          </p:cNvSpPr>
          <p:nvPr>
            <p:ph type="dt" sz="half" idx="10"/>
          </p:nvPr>
        </p:nvSpPr>
        <p:spPr>
          <a:xfrm>
            <a:off x="304800" y="6477000"/>
            <a:ext cx="2286000" cy="244475"/>
          </a:xfrm>
        </p:spPr>
        <p:txBody>
          <a:bodyPr/>
          <a:lstStyle/>
          <a:p>
            <a:fld id="{1A774B6B-3E4E-4FA3-9B1E-5F8E551AC19E}" type="datetime1">
              <a:rPr lang="en-US" smtClean="0"/>
              <a:pPr/>
              <a:t>4/23/2024</a:t>
            </a:fld>
            <a:endParaRPr lang="en-US" dirty="0"/>
          </a:p>
        </p:txBody>
      </p:sp>
      <p:sp>
        <p:nvSpPr>
          <p:cNvPr id="4" name="Footer Placeholder 3">
            <a:extLst>
              <a:ext uri="{FF2B5EF4-FFF2-40B4-BE49-F238E27FC236}">
                <a16:creationId xmlns="" xmlns:a16="http://schemas.microsoft.com/office/drawing/2014/main" id="{8200FE9E-CE83-4FFB-99A3-0DB5C3B0A578}"/>
              </a:ext>
            </a:extLst>
          </p:cNvPr>
          <p:cNvSpPr>
            <a:spLocks noGrp="1"/>
          </p:cNvSpPr>
          <p:nvPr>
            <p:ph type="ftr" sz="quarter" idx="11"/>
          </p:nvPr>
        </p:nvSpPr>
        <p:spPr>
          <a:xfrm>
            <a:off x="1676400" y="6477000"/>
            <a:ext cx="6324600" cy="244475"/>
          </a:xfrm>
        </p:spPr>
        <p:txBody>
          <a:bodyPr/>
          <a:lstStyle/>
          <a:p>
            <a:r>
              <a:rPr lang="en-US" smtClean="0"/>
              <a:t>Mushtaq Ahmad Rather            Cyber security ANC 0401                                     Unit 4</a:t>
            </a:r>
            <a:endParaRPr lang="en-US" dirty="0"/>
          </a:p>
        </p:txBody>
      </p:sp>
      <p:sp>
        <p:nvSpPr>
          <p:cNvPr id="12" name="TextBox 11">
            <a:extLst>
              <a:ext uri="{FF2B5EF4-FFF2-40B4-BE49-F238E27FC236}">
                <a16:creationId xmlns="" xmlns:a16="http://schemas.microsoft.com/office/drawing/2014/main" id="{03E303D9-31F2-4CAB-8EED-936D801ECB38}"/>
              </a:ext>
            </a:extLst>
          </p:cNvPr>
          <p:cNvSpPr txBox="1"/>
          <p:nvPr/>
        </p:nvSpPr>
        <p:spPr>
          <a:xfrm>
            <a:off x="304800" y="1371600"/>
            <a:ext cx="8458200" cy="4619854"/>
          </a:xfrm>
          <a:prstGeom prst="rect">
            <a:avLst/>
          </a:prstGeom>
          <a:noFill/>
        </p:spPr>
        <p:txBody>
          <a:bodyPr wrap="square">
            <a:spAutoFit/>
          </a:bodyPr>
          <a:lstStyle/>
          <a:p>
            <a:pPr>
              <a:lnSpc>
                <a:spcPct val="150000"/>
              </a:lnSpc>
              <a:buNone/>
            </a:pPr>
            <a:r>
              <a:rPr lang="en-US" sz="1800" dirty="0"/>
              <a:t>15.   Which of the following services is not provided by digital signatures directly?</a:t>
            </a:r>
          </a:p>
          <a:p>
            <a:pPr>
              <a:lnSpc>
                <a:spcPct val="150000"/>
              </a:lnSpc>
              <a:buNone/>
            </a:pPr>
            <a:r>
              <a:rPr lang="en-US" sz="1800" dirty="0"/>
              <a:t>(a) Message authenticity</a:t>
            </a:r>
          </a:p>
          <a:p>
            <a:pPr>
              <a:lnSpc>
                <a:spcPct val="150000"/>
              </a:lnSpc>
              <a:buNone/>
            </a:pPr>
            <a:r>
              <a:rPr lang="en-US" sz="1800" dirty="0"/>
              <a:t>(b) Message confidentiality</a:t>
            </a:r>
          </a:p>
          <a:p>
            <a:pPr>
              <a:lnSpc>
                <a:spcPct val="150000"/>
              </a:lnSpc>
              <a:buNone/>
            </a:pPr>
            <a:r>
              <a:rPr lang="en-US" sz="1800" dirty="0"/>
              <a:t>(c) Message integrity</a:t>
            </a:r>
          </a:p>
          <a:p>
            <a:pPr>
              <a:lnSpc>
                <a:spcPct val="150000"/>
              </a:lnSpc>
              <a:buNone/>
            </a:pPr>
            <a:r>
              <a:rPr lang="en-US" sz="1800" dirty="0"/>
              <a:t>(d) Nonrepudiation</a:t>
            </a:r>
          </a:p>
          <a:p>
            <a:pPr>
              <a:lnSpc>
                <a:spcPct val="150000"/>
              </a:lnSpc>
              <a:buNone/>
            </a:pPr>
            <a:endParaRPr lang="en-US" sz="1800" dirty="0"/>
          </a:p>
          <a:p>
            <a:pPr>
              <a:lnSpc>
                <a:spcPct val="150000"/>
              </a:lnSpc>
              <a:buNone/>
            </a:pPr>
            <a:r>
              <a:rPr lang="en-US" sz="1800" dirty="0"/>
              <a:t>16.  Which of the following is /are offered by the Hash functions?</a:t>
            </a:r>
          </a:p>
          <a:p>
            <a:pPr>
              <a:lnSpc>
                <a:spcPct val="150000"/>
              </a:lnSpc>
              <a:buNone/>
            </a:pPr>
            <a:r>
              <a:rPr lang="en-US" sz="1800" dirty="0"/>
              <a:t>a. Authentication</a:t>
            </a:r>
          </a:p>
          <a:p>
            <a:pPr>
              <a:lnSpc>
                <a:spcPct val="150000"/>
              </a:lnSpc>
              <a:buNone/>
            </a:pPr>
            <a:r>
              <a:rPr lang="en-US" sz="1800" dirty="0"/>
              <a:t>b. Non repudiation</a:t>
            </a:r>
          </a:p>
          <a:p>
            <a:pPr>
              <a:lnSpc>
                <a:spcPct val="150000"/>
              </a:lnSpc>
              <a:buNone/>
            </a:pPr>
            <a:r>
              <a:rPr lang="en-US" sz="1800" dirty="0"/>
              <a:t>c. Data Integrity</a:t>
            </a:r>
          </a:p>
          <a:p>
            <a:pPr>
              <a:lnSpc>
                <a:spcPct val="150000"/>
              </a:lnSpc>
              <a:buNone/>
            </a:pPr>
            <a:r>
              <a:rPr lang="en-US" sz="1800" dirty="0"/>
              <a:t>d. All of the above</a:t>
            </a:r>
          </a:p>
        </p:txBody>
      </p:sp>
      <p:sp>
        <p:nvSpPr>
          <p:cNvPr id="5" name="Slide Number Placeholder 4">
            <a:extLst>
              <a:ext uri="{FF2B5EF4-FFF2-40B4-BE49-F238E27FC236}">
                <a16:creationId xmlns="" xmlns:a16="http://schemas.microsoft.com/office/drawing/2014/main" id="{F8162F31-7FCD-78C7-B1B3-A756F69B4BAC}"/>
              </a:ext>
            </a:extLst>
          </p:cNvPr>
          <p:cNvSpPr>
            <a:spLocks noGrp="1"/>
          </p:cNvSpPr>
          <p:nvPr>
            <p:ph type="sldNum" sz="quarter" idx="12"/>
          </p:nvPr>
        </p:nvSpPr>
        <p:spPr/>
        <p:txBody>
          <a:bodyPr/>
          <a:lstStyle/>
          <a:p>
            <a:fld id="{B6F15528-21DE-4FAA-801E-634DDDAF4B2B}" type="slidenum">
              <a:rPr lang="en-US" smtClean="0"/>
              <a:pPr/>
              <a:t>72</a:t>
            </a:fld>
            <a:endParaRPr lang="en-US"/>
          </a:p>
        </p:txBody>
      </p:sp>
    </p:spTree>
    <p:extLst>
      <p:ext uri="{BB962C8B-B14F-4D97-AF65-F5344CB8AC3E}">
        <p14:creationId xmlns="" xmlns:p14="http://schemas.microsoft.com/office/powerpoint/2010/main" val="354325777"/>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1"/>
            <a:ext cx="8382000" cy="5202636"/>
          </a:xfrm>
        </p:spPr>
        <p:txBody>
          <a:bodyPr>
            <a:normAutofit/>
          </a:bodyPr>
          <a:lstStyle/>
          <a:p>
            <a:pPr>
              <a:lnSpc>
                <a:spcPct val="150000"/>
              </a:lnSpc>
              <a:buNone/>
            </a:pPr>
            <a:endParaRPr lang="en-US" sz="2400" dirty="0"/>
          </a:p>
          <a:p>
            <a:pPr>
              <a:lnSpc>
                <a:spcPct val="150000"/>
              </a:lnSpc>
              <a:buNone/>
            </a:pPr>
            <a:endParaRPr lang="en-US" sz="2400" dirty="0"/>
          </a:p>
        </p:txBody>
      </p:sp>
      <p:sp>
        <p:nvSpPr>
          <p:cNvPr id="7" name="Title 1"/>
          <p:cNvSpPr txBox="1">
            <a:spLocks/>
          </p:cNvSpPr>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 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817163"/>
          </a:xfrm>
          <a:prstGeom prst="rect">
            <a:avLst/>
          </a:prstGeom>
          <a:noFill/>
        </p:spPr>
      </p:pic>
      <p:sp>
        <p:nvSpPr>
          <p:cNvPr id="9"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0" name="Footer Placeholder 4"/>
          <p:cNvSpPr txBox="1">
            <a:spLocks/>
          </p:cNvSpPr>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1" name="Slide Number Placeholder 5"/>
          <p:cNvSpPr txBox="1">
            <a:spLocks/>
          </p:cNvSpPr>
          <p:nvPr/>
        </p:nvSpPr>
        <p:spPr>
          <a:xfrm>
            <a:off x="6553200" y="6477000"/>
            <a:ext cx="2133600" cy="228600"/>
          </a:xfrm>
          <a:prstGeom prst="rect">
            <a:avLst/>
          </a:prstGeom>
        </p:spPr>
        <p:txBody>
          <a:bodyPr anchor="ctr"/>
          <a:lstStyle/>
          <a:p>
            <a:pPr algn="r" fontAlgn="auto">
              <a:spcBef>
                <a:spcPts val="0"/>
              </a:spcBef>
              <a:spcAft>
                <a:spcPts val="0"/>
              </a:spcAft>
              <a:defRPr/>
            </a:pPr>
            <a:fld id="{9D20A4ED-357F-4AB8-B54B-D28D6F53CD25}" type="slidenum">
              <a:rPr lang="en-US" sz="1050" b="0" i="0" baseline="0">
                <a:solidFill>
                  <a:schemeClr val="tx1">
                    <a:tint val="75000"/>
                  </a:schemeClr>
                </a:solidFill>
                <a:latin typeface="+mn-lt"/>
                <a:cs typeface="+mn-cs"/>
              </a:rPr>
              <a:pPr algn="r" fontAlgn="auto">
                <a:spcBef>
                  <a:spcPts val="0"/>
                </a:spcBef>
                <a:spcAft>
                  <a:spcPts val="0"/>
                </a:spcAft>
                <a:defRPr/>
              </a:pPr>
              <a:t>73</a:t>
            </a:fld>
            <a:endParaRPr lang="en-US" sz="1050" b="0" i="0" baseline="0" dirty="0">
              <a:solidFill>
                <a:schemeClr val="tx1">
                  <a:tint val="75000"/>
                </a:schemeClr>
              </a:solidFill>
              <a:latin typeface="+mn-lt"/>
              <a:cs typeface="+mn-cs"/>
            </a:endParaRPr>
          </a:p>
        </p:txBody>
      </p:sp>
      <p:sp>
        <p:nvSpPr>
          <p:cNvPr id="2" name="Date Placeholder 1">
            <a:extLst>
              <a:ext uri="{FF2B5EF4-FFF2-40B4-BE49-F238E27FC236}">
                <a16:creationId xmlns="" xmlns:a16="http://schemas.microsoft.com/office/drawing/2014/main" id="{693D819B-E367-40E7-A731-870F5501ED8F}"/>
              </a:ext>
            </a:extLst>
          </p:cNvPr>
          <p:cNvSpPr>
            <a:spLocks noGrp="1"/>
          </p:cNvSpPr>
          <p:nvPr>
            <p:ph type="dt" sz="half" idx="10"/>
          </p:nvPr>
        </p:nvSpPr>
        <p:spPr>
          <a:xfrm>
            <a:off x="304800" y="6477000"/>
            <a:ext cx="2286000" cy="244475"/>
          </a:xfrm>
        </p:spPr>
        <p:txBody>
          <a:bodyPr/>
          <a:lstStyle/>
          <a:p>
            <a:fld id="{0684D5F3-0CFC-4D49-8E2C-7F4B21620894}" type="datetime1">
              <a:rPr lang="en-US" smtClean="0"/>
              <a:pPr/>
              <a:t>4/23/2024</a:t>
            </a:fld>
            <a:endParaRPr lang="en-US" dirty="0"/>
          </a:p>
        </p:txBody>
      </p:sp>
      <p:sp>
        <p:nvSpPr>
          <p:cNvPr id="4" name="Footer Placeholder 3">
            <a:extLst>
              <a:ext uri="{FF2B5EF4-FFF2-40B4-BE49-F238E27FC236}">
                <a16:creationId xmlns="" xmlns:a16="http://schemas.microsoft.com/office/drawing/2014/main" id="{8200FE9E-CE83-4FFB-99A3-0DB5C3B0A578}"/>
              </a:ext>
            </a:extLst>
          </p:cNvPr>
          <p:cNvSpPr>
            <a:spLocks noGrp="1"/>
          </p:cNvSpPr>
          <p:nvPr>
            <p:ph type="ftr" sz="quarter" idx="11"/>
          </p:nvPr>
        </p:nvSpPr>
        <p:spPr>
          <a:xfrm>
            <a:off x="1676400" y="6477000"/>
            <a:ext cx="6324600" cy="244475"/>
          </a:xfrm>
        </p:spPr>
        <p:txBody>
          <a:bodyPr/>
          <a:lstStyle/>
          <a:p>
            <a:r>
              <a:rPr lang="en-US" smtClean="0"/>
              <a:t>Mushtaq Ahmad Rather            Cyber security ANC 0401                                     Unit 4</a:t>
            </a:r>
            <a:endParaRPr lang="en-US" dirty="0"/>
          </a:p>
        </p:txBody>
      </p:sp>
      <p:sp>
        <p:nvSpPr>
          <p:cNvPr id="12" name="TextBox 11">
            <a:extLst>
              <a:ext uri="{FF2B5EF4-FFF2-40B4-BE49-F238E27FC236}">
                <a16:creationId xmlns="" xmlns:a16="http://schemas.microsoft.com/office/drawing/2014/main" id="{A692F969-646D-450E-B1A8-80EFCB09D245}"/>
              </a:ext>
            </a:extLst>
          </p:cNvPr>
          <p:cNvSpPr txBox="1"/>
          <p:nvPr/>
        </p:nvSpPr>
        <p:spPr>
          <a:xfrm>
            <a:off x="457200" y="1371600"/>
            <a:ext cx="8153400" cy="4762044"/>
          </a:xfrm>
          <a:prstGeom prst="rect">
            <a:avLst/>
          </a:prstGeom>
          <a:noFill/>
        </p:spPr>
        <p:txBody>
          <a:bodyPr wrap="square">
            <a:spAutoFit/>
          </a:bodyPr>
          <a:lstStyle/>
          <a:p>
            <a:pPr>
              <a:lnSpc>
                <a:spcPct val="150000"/>
              </a:lnSpc>
              <a:buNone/>
            </a:pPr>
            <a:r>
              <a:rPr lang="en-US" sz="1800" dirty="0"/>
              <a:t>17. Which of the following is not possible through hash value?</a:t>
            </a:r>
          </a:p>
          <a:p>
            <a:pPr>
              <a:lnSpc>
                <a:spcPct val="150000"/>
              </a:lnSpc>
              <a:buNone/>
            </a:pPr>
            <a:r>
              <a:rPr lang="en-US" sz="1800" dirty="0"/>
              <a:t>a. Password Check</a:t>
            </a:r>
          </a:p>
          <a:p>
            <a:pPr>
              <a:lnSpc>
                <a:spcPct val="150000"/>
              </a:lnSpc>
              <a:buNone/>
            </a:pPr>
            <a:r>
              <a:rPr lang="en-US" sz="1800" dirty="0"/>
              <a:t>b. Data Integrity check</a:t>
            </a:r>
          </a:p>
          <a:p>
            <a:pPr>
              <a:lnSpc>
                <a:spcPct val="150000"/>
              </a:lnSpc>
              <a:buNone/>
            </a:pPr>
            <a:r>
              <a:rPr lang="en-US" sz="1800" dirty="0"/>
              <a:t>c. Digital Signatures</a:t>
            </a:r>
          </a:p>
          <a:p>
            <a:pPr>
              <a:lnSpc>
                <a:spcPct val="150000"/>
              </a:lnSpc>
              <a:buNone/>
            </a:pPr>
            <a:r>
              <a:rPr lang="en-US" sz="1800" dirty="0"/>
              <a:t>d. Data retrieval in its original form</a:t>
            </a:r>
          </a:p>
          <a:p>
            <a:pPr>
              <a:lnSpc>
                <a:spcPct val="150000"/>
              </a:lnSpc>
              <a:buNone/>
            </a:pPr>
            <a:endParaRPr lang="en-US" sz="1800" dirty="0"/>
          </a:p>
          <a:p>
            <a:pPr>
              <a:lnSpc>
                <a:spcPct val="150000"/>
              </a:lnSpc>
              <a:buNone/>
            </a:pPr>
            <a:r>
              <a:rPr lang="en-US" sz="1800" dirty="0"/>
              <a:t>18. Which of the following is not a property of Hash Function?</a:t>
            </a:r>
          </a:p>
          <a:p>
            <a:pPr marL="514350" indent="-514350">
              <a:lnSpc>
                <a:spcPct val="150000"/>
              </a:lnSpc>
              <a:buFont typeface="+mj-lt"/>
              <a:buAutoNum type="alphaLcParenR"/>
            </a:pPr>
            <a:r>
              <a:rPr lang="en-US" sz="1800" dirty="0"/>
              <a:t>Pre-Image Resistance</a:t>
            </a:r>
          </a:p>
          <a:p>
            <a:pPr marL="514350" indent="-514350">
              <a:lnSpc>
                <a:spcPct val="150000"/>
              </a:lnSpc>
              <a:buFont typeface="+mj-lt"/>
              <a:buAutoNum type="alphaLcParenR"/>
            </a:pPr>
            <a:r>
              <a:rPr lang="en-US" sz="1800" dirty="0"/>
              <a:t>Compression</a:t>
            </a:r>
          </a:p>
          <a:p>
            <a:pPr marL="514350" indent="-514350">
              <a:lnSpc>
                <a:spcPct val="150000"/>
              </a:lnSpc>
              <a:buFont typeface="+mj-lt"/>
              <a:buAutoNum type="alphaLcParenR"/>
            </a:pPr>
            <a:r>
              <a:rPr lang="en-US" sz="1800" dirty="0"/>
              <a:t>Fixed Length Output</a:t>
            </a:r>
          </a:p>
          <a:p>
            <a:pPr marL="514350" indent="-514350">
              <a:lnSpc>
                <a:spcPct val="150000"/>
              </a:lnSpc>
              <a:buFont typeface="+mj-lt"/>
              <a:buAutoNum type="alphaLcParenR"/>
            </a:pPr>
            <a:r>
              <a:rPr lang="en-US" sz="1800" dirty="0"/>
              <a:t>None of the above</a:t>
            </a:r>
          </a:p>
        </p:txBody>
      </p:sp>
      <p:sp>
        <p:nvSpPr>
          <p:cNvPr id="5" name="Slide Number Placeholder 4">
            <a:extLst>
              <a:ext uri="{FF2B5EF4-FFF2-40B4-BE49-F238E27FC236}">
                <a16:creationId xmlns="" xmlns:a16="http://schemas.microsoft.com/office/drawing/2014/main" id="{339CEF42-0061-2947-A2B3-39DB45CB09F4}"/>
              </a:ext>
            </a:extLst>
          </p:cNvPr>
          <p:cNvSpPr>
            <a:spLocks noGrp="1"/>
          </p:cNvSpPr>
          <p:nvPr>
            <p:ph type="sldNum" sz="quarter" idx="12"/>
          </p:nvPr>
        </p:nvSpPr>
        <p:spPr/>
        <p:txBody>
          <a:bodyPr/>
          <a:lstStyle/>
          <a:p>
            <a:fld id="{B6F15528-21DE-4FAA-801E-634DDDAF4B2B}" type="slidenum">
              <a:rPr lang="en-US" smtClean="0"/>
              <a:pPr/>
              <a:t>73</a:t>
            </a:fld>
            <a:endParaRPr lang="en-US"/>
          </a:p>
        </p:txBody>
      </p:sp>
    </p:spTree>
    <p:extLst>
      <p:ext uri="{BB962C8B-B14F-4D97-AF65-F5344CB8AC3E}">
        <p14:creationId xmlns="" xmlns:p14="http://schemas.microsoft.com/office/powerpoint/2010/main" val="519287047"/>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1"/>
            <a:ext cx="8382000" cy="5202636"/>
          </a:xfrm>
        </p:spPr>
        <p:txBody>
          <a:bodyPr>
            <a:normAutofit/>
          </a:bodyPr>
          <a:lstStyle/>
          <a:p>
            <a:pPr>
              <a:lnSpc>
                <a:spcPct val="150000"/>
              </a:lnSpc>
              <a:buNone/>
            </a:pPr>
            <a:endParaRPr lang="en-US" sz="2400" dirty="0"/>
          </a:p>
          <a:p>
            <a:pPr>
              <a:lnSpc>
                <a:spcPct val="150000"/>
              </a:lnSpc>
              <a:buNone/>
            </a:pPr>
            <a:endParaRPr lang="en-US" sz="2400" dirty="0"/>
          </a:p>
        </p:txBody>
      </p:sp>
      <p:sp>
        <p:nvSpPr>
          <p:cNvPr id="7" name="Title 1"/>
          <p:cNvSpPr txBox="1">
            <a:spLocks/>
          </p:cNvSpPr>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MCQ</a:t>
            </a:r>
            <a:r>
              <a:rPr kumimoji="0" lang="en-US" sz="3200" b="1" i="0" u="none" strike="noStrike" kern="1200" cap="none" spc="0" normalizeH="0" noProof="0" dirty="0">
                <a:ln>
                  <a:noFill/>
                </a:ln>
                <a:solidFill>
                  <a:schemeClr val="dk1"/>
                </a:solidFill>
                <a:effectLst/>
                <a:uLnTx/>
                <a:uFillTx/>
                <a:latin typeface="+mn-lt"/>
                <a:ea typeface="+mn-ea"/>
                <a:cs typeface="+mn-cs"/>
              </a:rPr>
              <a:t>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447800" cy="817163"/>
          </a:xfrm>
          <a:prstGeom prst="rect">
            <a:avLst/>
          </a:prstGeom>
          <a:noFill/>
        </p:spPr>
      </p:pic>
      <p:sp>
        <p:nvSpPr>
          <p:cNvPr id="9" name="Date Placeholder 3"/>
          <p:cNvSpPr txBox="1">
            <a:spLocks/>
          </p:cNvSpPr>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0" name="Footer Placeholder 4"/>
          <p:cNvSpPr txBox="1">
            <a:spLocks/>
          </p:cNvSpPr>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mn-lt"/>
              <a:cs typeface="+mn-cs"/>
            </a:endParaRPr>
          </a:p>
        </p:txBody>
      </p:sp>
      <p:sp>
        <p:nvSpPr>
          <p:cNvPr id="11" name="Slide Number Placeholder 5"/>
          <p:cNvSpPr txBox="1">
            <a:spLocks/>
          </p:cNvSpPr>
          <p:nvPr/>
        </p:nvSpPr>
        <p:spPr>
          <a:xfrm>
            <a:off x="6553200" y="6400800"/>
            <a:ext cx="2133600" cy="457200"/>
          </a:xfrm>
          <a:prstGeom prst="rect">
            <a:avLst/>
          </a:prstGeom>
        </p:spPr>
        <p:txBody>
          <a:bodyPr anchor="ctr"/>
          <a:lstStyle/>
          <a:p>
            <a:pPr algn="r" fontAlgn="auto">
              <a:spcBef>
                <a:spcPts val="0"/>
              </a:spcBef>
              <a:spcAft>
                <a:spcPts val="0"/>
              </a:spcAft>
              <a:defRPr/>
            </a:pPr>
            <a:fld id="{9D20A4ED-357F-4AB8-B54B-D28D6F53CD25}" type="slidenum">
              <a:rPr lang="en-US" sz="1050" b="0" i="0" baseline="0">
                <a:solidFill>
                  <a:schemeClr val="tx1">
                    <a:tint val="75000"/>
                  </a:schemeClr>
                </a:solidFill>
                <a:latin typeface="+mn-lt"/>
                <a:cs typeface="+mn-cs"/>
              </a:rPr>
              <a:pPr algn="r" fontAlgn="auto">
                <a:spcBef>
                  <a:spcPts val="0"/>
                </a:spcBef>
                <a:spcAft>
                  <a:spcPts val="0"/>
                </a:spcAft>
                <a:defRPr/>
              </a:pPr>
              <a:t>74</a:t>
            </a:fld>
            <a:endParaRPr lang="en-US" sz="1050" b="0" i="0" baseline="0" dirty="0">
              <a:solidFill>
                <a:schemeClr val="tx1">
                  <a:tint val="75000"/>
                </a:schemeClr>
              </a:solidFill>
              <a:latin typeface="+mn-lt"/>
              <a:cs typeface="+mn-cs"/>
            </a:endParaRPr>
          </a:p>
        </p:txBody>
      </p:sp>
      <p:sp>
        <p:nvSpPr>
          <p:cNvPr id="2" name="Date Placeholder 1">
            <a:extLst>
              <a:ext uri="{FF2B5EF4-FFF2-40B4-BE49-F238E27FC236}">
                <a16:creationId xmlns="" xmlns:a16="http://schemas.microsoft.com/office/drawing/2014/main" id="{693D819B-E367-40E7-A731-870F5501ED8F}"/>
              </a:ext>
            </a:extLst>
          </p:cNvPr>
          <p:cNvSpPr>
            <a:spLocks noGrp="1"/>
          </p:cNvSpPr>
          <p:nvPr>
            <p:ph type="dt" sz="half" idx="10"/>
          </p:nvPr>
        </p:nvSpPr>
        <p:spPr>
          <a:xfrm>
            <a:off x="304800" y="6477000"/>
            <a:ext cx="2286000" cy="244475"/>
          </a:xfrm>
        </p:spPr>
        <p:txBody>
          <a:bodyPr/>
          <a:lstStyle/>
          <a:p>
            <a:fld id="{034C0E86-4919-4191-AA21-9A5B8DB13F40}" type="datetime1">
              <a:rPr lang="en-US" smtClean="0"/>
              <a:pPr/>
              <a:t>4/23/2024</a:t>
            </a:fld>
            <a:endParaRPr lang="en-US" dirty="0"/>
          </a:p>
        </p:txBody>
      </p:sp>
      <p:sp>
        <p:nvSpPr>
          <p:cNvPr id="4" name="Footer Placeholder 3">
            <a:extLst>
              <a:ext uri="{FF2B5EF4-FFF2-40B4-BE49-F238E27FC236}">
                <a16:creationId xmlns="" xmlns:a16="http://schemas.microsoft.com/office/drawing/2014/main" id="{8200FE9E-CE83-4FFB-99A3-0DB5C3B0A578}"/>
              </a:ext>
            </a:extLst>
          </p:cNvPr>
          <p:cNvSpPr>
            <a:spLocks noGrp="1"/>
          </p:cNvSpPr>
          <p:nvPr>
            <p:ph type="ftr" sz="quarter" idx="11"/>
          </p:nvPr>
        </p:nvSpPr>
        <p:spPr>
          <a:xfrm>
            <a:off x="1676400" y="6477000"/>
            <a:ext cx="6324600" cy="244475"/>
          </a:xfrm>
        </p:spPr>
        <p:txBody>
          <a:bodyPr/>
          <a:lstStyle/>
          <a:p>
            <a:r>
              <a:rPr lang="en-US" smtClean="0"/>
              <a:t>Mushtaq Ahmad Rather            Cyber security ANC 0401                                     Unit 4</a:t>
            </a:r>
            <a:endParaRPr lang="en-US" dirty="0"/>
          </a:p>
        </p:txBody>
      </p:sp>
      <p:sp>
        <p:nvSpPr>
          <p:cNvPr id="12" name="TextBox 11">
            <a:extLst>
              <a:ext uri="{FF2B5EF4-FFF2-40B4-BE49-F238E27FC236}">
                <a16:creationId xmlns="" xmlns:a16="http://schemas.microsoft.com/office/drawing/2014/main" id="{BE95E8BF-648D-496A-A168-41B761F9DEEC}"/>
              </a:ext>
            </a:extLst>
          </p:cNvPr>
          <p:cNvSpPr txBox="1"/>
          <p:nvPr/>
        </p:nvSpPr>
        <p:spPr>
          <a:xfrm>
            <a:off x="381000" y="1371600"/>
            <a:ext cx="8382000" cy="5035353"/>
          </a:xfrm>
          <a:prstGeom prst="rect">
            <a:avLst/>
          </a:prstGeom>
          <a:noFill/>
        </p:spPr>
        <p:txBody>
          <a:bodyPr wrap="square">
            <a:spAutoFit/>
          </a:bodyPr>
          <a:lstStyle/>
          <a:p>
            <a:pPr>
              <a:lnSpc>
                <a:spcPct val="150000"/>
              </a:lnSpc>
              <a:buNone/>
            </a:pPr>
            <a:r>
              <a:rPr lang="en-US" sz="1800" dirty="0"/>
              <a:t>19.   Which of the following is not a property of Hash Function?</a:t>
            </a:r>
          </a:p>
          <a:p>
            <a:pPr marL="514350" indent="-514350">
              <a:lnSpc>
                <a:spcPct val="150000"/>
              </a:lnSpc>
              <a:buFont typeface="+mj-lt"/>
              <a:buAutoNum type="alphaLcParenR"/>
            </a:pPr>
            <a:r>
              <a:rPr lang="en-US" sz="1800" dirty="0"/>
              <a:t>Pre-Image Resistance</a:t>
            </a:r>
          </a:p>
          <a:p>
            <a:pPr marL="514350" indent="-514350">
              <a:lnSpc>
                <a:spcPct val="150000"/>
              </a:lnSpc>
              <a:buFont typeface="+mj-lt"/>
              <a:buAutoNum type="alphaLcParenR"/>
            </a:pPr>
            <a:r>
              <a:rPr lang="en-US" sz="1800" dirty="0"/>
              <a:t>Compression</a:t>
            </a:r>
          </a:p>
          <a:p>
            <a:pPr marL="514350" indent="-514350">
              <a:lnSpc>
                <a:spcPct val="150000"/>
              </a:lnSpc>
              <a:buFont typeface="+mj-lt"/>
              <a:buAutoNum type="alphaLcParenR"/>
            </a:pPr>
            <a:r>
              <a:rPr lang="en-US" sz="1800" dirty="0"/>
              <a:t>Fixed Length Output</a:t>
            </a:r>
          </a:p>
          <a:p>
            <a:pPr marL="514350" indent="-514350">
              <a:lnSpc>
                <a:spcPct val="150000"/>
              </a:lnSpc>
              <a:buFont typeface="+mj-lt"/>
              <a:buAutoNum type="alphaLcParenR"/>
            </a:pPr>
            <a:r>
              <a:rPr lang="en-US" sz="1800" dirty="0"/>
              <a:t>None of the above</a:t>
            </a:r>
          </a:p>
          <a:p>
            <a:pPr marL="514350" indent="-514350">
              <a:lnSpc>
                <a:spcPct val="150000"/>
              </a:lnSpc>
              <a:buFont typeface="+mj-lt"/>
              <a:buAutoNum type="alphaLcParenR"/>
            </a:pPr>
            <a:endParaRPr lang="en-US" sz="1800" dirty="0"/>
          </a:p>
          <a:p>
            <a:pPr>
              <a:lnSpc>
                <a:spcPct val="150000"/>
              </a:lnSpc>
              <a:buNone/>
            </a:pPr>
            <a:r>
              <a:rPr lang="en-US" sz="1800" dirty="0"/>
              <a:t>20. Which of the following names can we use for denoting the output of the hash function?</a:t>
            </a:r>
          </a:p>
          <a:p>
            <a:pPr marL="514350" indent="-514350">
              <a:lnSpc>
                <a:spcPct val="150000"/>
              </a:lnSpc>
              <a:buFont typeface="+mj-lt"/>
              <a:buAutoNum type="alphaLcParenR"/>
            </a:pPr>
            <a:r>
              <a:rPr lang="en-US" sz="1800" dirty="0"/>
              <a:t>Hash value</a:t>
            </a:r>
          </a:p>
          <a:p>
            <a:pPr marL="514350" indent="-514350">
              <a:lnSpc>
                <a:spcPct val="150000"/>
              </a:lnSpc>
              <a:buFont typeface="+mj-lt"/>
              <a:buAutoNum type="alphaLcParenR"/>
            </a:pPr>
            <a:r>
              <a:rPr lang="en-US" sz="1800" dirty="0"/>
              <a:t>Hash Code</a:t>
            </a:r>
          </a:p>
          <a:p>
            <a:pPr marL="514350" indent="-514350">
              <a:lnSpc>
                <a:spcPct val="150000"/>
              </a:lnSpc>
              <a:buFont typeface="+mj-lt"/>
              <a:buAutoNum type="alphaLcParenR"/>
            </a:pPr>
            <a:r>
              <a:rPr lang="en-US" sz="1800" dirty="0"/>
              <a:t>Message Digest</a:t>
            </a:r>
          </a:p>
          <a:p>
            <a:pPr marL="514350" indent="-514350">
              <a:lnSpc>
                <a:spcPct val="150000"/>
              </a:lnSpc>
              <a:buFont typeface="+mj-lt"/>
              <a:buAutoNum type="alphaLcParenR"/>
            </a:pPr>
            <a:r>
              <a:rPr lang="en-US" sz="1800" dirty="0"/>
              <a:t>All of the above</a:t>
            </a:r>
          </a:p>
        </p:txBody>
      </p:sp>
      <p:sp>
        <p:nvSpPr>
          <p:cNvPr id="5" name="Slide Number Placeholder 4">
            <a:extLst>
              <a:ext uri="{FF2B5EF4-FFF2-40B4-BE49-F238E27FC236}">
                <a16:creationId xmlns="" xmlns:a16="http://schemas.microsoft.com/office/drawing/2014/main" id="{5B8E8552-4057-B046-6946-A1FC2AAF976B}"/>
              </a:ext>
            </a:extLst>
          </p:cNvPr>
          <p:cNvSpPr>
            <a:spLocks noGrp="1"/>
          </p:cNvSpPr>
          <p:nvPr>
            <p:ph type="sldNum" sz="quarter" idx="12"/>
          </p:nvPr>
        </p:nvSpPr>
        <p:spPr/>
        <p:txBody>
          <a:bodyPr/>
          <a:lstStyle/>
          <a:p>
            <a:fld id="{B6F15528-21DE-4FAA-801E-634DDDAF4B2B}" type="slidenum">
              <a:rPr lang="en-US" smtClean="0"/>
              <a:pPr/>
              <a:t>74</a:t>
            </a:fld>
            <a:endParaRPr lang="en-US"/>
          </a:p>
        </p:txBody>
      </p:sp>
    </p:spTree>
    <p:extLst>
      <p:ext uri="{BB962C8B-B14F-4D97-AF65-F5344CB8AC3E}">
        <p14:creationId xmlns="" xmlns:p14="http://schemas.microsoft.com/office/powerpoint/2010/main" val="298684716"/>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A63953-17E9-4059-933B-82CA131F85D5}"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smtClean="0"/>
              <a:t>Mushtaq Ahmad Rather            Cyber security ANC 0401                                     Unit 4</a:t>
            </a:r>
            <a:endParaRPr lang="en-US" dirty="0"/>
          </a:p>
        </p:txBody>
      </p:sp>
      <p:pic>
        <p:nvPicPr>
          <p:cNvPr id="10" name="Picture 1"/>
          <p:cNvPicPr>
            <a:picLocks noChangeAspect="1" noChangeArrowheads="1"/>
          </p:cNvPicPr>
          <p:nvPr/>
        </p:nvPicPr>
        <p:blipFill>
          <a:blip r:embed="rId3" cstate="print"/>
          <a:srcRect/>
          <a:stretch>
            <a:fillRect/>
          </a:stretch>
        </p:blipFill>
        <p:spPr bwMode="auto">
          <a:xfrm>
            <a:off x="1285852" y="857232"/>
            <a:ext cx="6715172" cy="5530883"/>
          </a:xfrm>
          <a:prstGeom prst="rect">
            <a:avLst/>
          </a:prstGeom>
          <a:noFill/>
          <a:ln w="9525">
            <a:noFill/>
            <a:miter lim="800000"/>
            <a:headEnd/>
            <a:tailEnd/>
          </a:ln>
          <a:effectLst/>
        </p:spPr>
      </p:pic>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E536671-6560-4379-805C-CC8258245DBE}"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smtClean="0"/>
              <a:t>Mushtaq Ahmad Rather            Cyber security ANC 0401                                     Unit 4</a:t>
            </a:r>
            <a:endParaRPr lang="en-US" dirty="0"/>
          </a:p>
        </p:txBody>
      </p:sp>
      <p:pic>
        <p:nvPicPr>
          <p:cNvPr id="10" name="Picture 2"/>
          <p:cNvPicPr>
            <a:picLocks noChangeAspect="1" noChangeArrowheads="1"/>
          </p:cNvPicPr>
          <p:nvPr/>
        </p:nvPicPr>
        <p:blipFill>
          <a:blip r:embed="rId3" cstate="print"/>
          <a:srcRect/>
          <a:stretch>
            <a:fillRect/>
          </a:stretch>
        </p:blipFill>
        <p:spPr bwMode="auto">
          <a:xfrm>
            <a:off x="1142975" y="1000108"/>
            <a:ext cx="7404853" cy="5344002"/>
          </a:xfrm>
          <a:prstGeom prst="rect">
            <a:avLst/>
          </a:prstGeom>
          <a:noFill/>
          <a:ln w="9525">
            <a:noFill/>
            <a:miter lim="800000"/>
            <a:headEnd/>
            <a:tailEnd/>
          </a:ln>
          <a:effectLst/>
        </p:spPr>
      </p:pic>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C1A68FA-3613-4F17-8E62-5311A4CEC16E}"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smtClean="0"/>
              <a:t>Mushtaq Ahmad Rather            Cyber security ANC 0401                                     Unit 4</a:t>
            </a:r>
            <a:endParaRPr lang="en-US" dirty="0"/>
          </a:p>
        </p:txBody>
      </p:sp>
      <p:pic>
        <p:nvPicPr>
          <p:cNvPr id="11" name="Picture 2"/>
          <p:cNvPicPr>
            <a:picLocks noChangeAspect="1" noChangeArrowheads="1"/>
          </p:cNvPicPr>
          <p:nvPr/>
        </p:nvPicPr>
        <p:blipFill>
          <a:blip r:embed="rId3" cstate="print"/>
          <a:srcRect/>
          <a:stretch>
            <a:fillRect/>
          </a:stretch>
        </p:blipFill>
        <p:spPr bwMode="auto">
          <a:xfrm>
            <a:off x="446020" y="911926"/>
            <a:ext cx="8055070" cy="5160280"/>
          </a:xfrm>
          <a:prstGeom prst="rect">
            <a:avLst/>
          </a:prstGeom>
          <a:noFill/>
          <a:ln w="9525">
            <a:noFill/>
            <a:miter lim="800000"/>
            <a:headEnd/>
            <a:tailEnd/>
          </a:ln>
          <a:effectLst/>
        </p:spPr>
      </p:pic>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E2DC431-2BEA-4648-AC71-9EFDFBFCBF58}"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smtClean="0"/>
              <a:t>Mushtaq Ahmad Rather            Cyber security ANC 0401                                     Unit 4</a:t>
            </a:r>
            <a:endParaRPr lang="en-US" dirty="0"/>
          </a:p>
        </p:txBody>
      </p:sp>
      <p:pic>
        <p:nvPicPr>
          <p:cNvPr id="10" name="Picture 2"/>
          <p:cNvPicPr>
            <a:picLocks noChangeAspect="1" noChangeArrowheads="1"/>
          </p:cNvPicPr>
          <p:nvPr/>
        </p:nvPicPr>
        <p:blipFill>
          <a:blip r:embed="rId3" cstate="print"/>
          <a:srcRect/>
          <a:stretch>
            <a:fillRect/>
          </a:stretch>
        </p:blipFill>
        <p:spPr bwMode="auto">
          <a:xfrm>
            <a:off x="857224" y="1142984"/>
            <a:ext cx="7500990" cy="5093865"/>
          </a:xfrm>
          <a:prstGeom prst="rect">
            <a:avLst/>
          </a:prstGeom>
          <a:noFill/>
          <a:ln w="9525">
            <a:noFill/>
            <a:miter lim="800000"/>
            <a:headEnd/>
            <a:tailEnd/>
          </a:ln>
          <a:effectLst/>
        </p:spPr>
      </p:pic>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00644"/>
          </a:xfrm>
        </p:spPr>
        <p:txBody>
          <a:bodyPr>
            <a:normAutofit/>
          </a:bodyPr>
          <a:lstStyle/>
          <a:p>
            <a:pPr marL="457200" indent="-457200" algn="just">
              <a:spcAft>
                <a:spcPts val="1800"/>
              </a:spcAft>
              <a:buFont typeface="+mj-lt"/>
              <a:buAutoNum type="arabicPeriod"/>
            </a:pPr>
            <a:r>
              <a:rPr lang="en-IN" sz="2200" dirty="0">
                <a:latin typeface="Calibri (Body)"/>
              </a:rPr>
              <a:t>Distinguish between known and unknown vulnerabilities. How are they managed?</a:t>
            </a:r>
          </a:p>
          <a:p>
            <a:pPr marL="457200" indent="-457200" algn="just">
              <a:spcAft>
                <a:spcPts val="1800"/>
              </a:spcAft>
              <a:buFont typeface="+mj-lt"/>
              <a:buAutoNum type="arabicPeriod"/>
            </a:pPr>
            <a:r>
              <a:rPr lang="en-IN" sz="2200" dirty="0">
                <a:latin typeface="Calibri (Body)"/>
              </a:rPr>
              <a:t>Illustrate the techniques used in securing mail system against spam.</a:t>
            </a:r>
          </a:p>
          <a:p>
            <a:pPr marL="457200" indent="-457200" algn="just">
              <a:spcAft>
                <a:spcPts val="1800"/>
              </a:spcAft>
              <a:buFont typeface="+mj-lt"/>
              <a:buAutoNum type="arabicPeriod"/>
            </a:pPr>
            <a:r>
              <a:rPr lang="en-IN" sz="2200" dirty="0">
                <a:latin typeface="Calibri (Body)"/>
              </a:rPr>
              <a:t>Explain  importance of web security.</a:t>
            </a:r>
          </a:p>
          <a:p>
            <a:pPr marL="457200" indent="-457200" algn="just">
              <a:spcAft>
                <a:spcPts val="1800"/>
              </a:spcAft>
              <a:buFont typeface="+mj-lt"/>
              <a:buAutoNum type="arabicPeriod"/>
            </a:pPr>
            <a:r>
              <a:rPr lang="en-IN" sz="2200" dirty="0">
                <a:latin typeface="Calibri (Body)"/>
              </a:rPr>
              <a:t>Why security policies should be developed?</a:t>
            </a:r>
          </a:p>
          <a:p>
            <a:pPr marL="457200" indent="-457200" algn="just">
              <a:spcAft>
                <a:spcPts val="1800"/>
              </a:spcAft>
              <a:buFont typeface="+mj-lt"/>
              <a:buAutoNum type="arabicPeriod"/>
            </a:pPr>
            <a:r>
              <a:rPr lang="en-IN" sz="2200" dirty="0">
                <a:latin typeface="Calibri (Body)"/>
              </a:rPr>
              <a:t>Explain key aspects in maintaining cloud security.</a:t>
            </a:r>
            <a:endParaRPr lang="en-US" sz="2200" dirty="0">
              <a:latin typeface="Calibri (Body)"/>
            </a:endParaRPr>
          </a:p>
        </p:txBody>
      </p:sp>
      <p:sp>
        <p:nvSpPr>
          <p:cNvPr id="4" name="Date Placeholder 3"/>
          <p:cNvSpPr>
            <a:spLocks noGrp="1"/>
          </p:cNvSpPr>
          <p:nvPr>
            <p:ph type="dt" sz="half" idx="10"/>
          </p:nvPr>
        </p:nvSpPr>
        <p:spPr/>
        <p:txBody>
          <a:bodyPr/>
          <a:lstStyle/>
          <a:p>
            <a:fld id="{327C3B3C-D829-4C51-B390-E24E718AA91F}"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Expected Questions for University Exam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smtClean="0"/>
              <a:t>Mushtaq Ahmad Rather            Cyber security ANC 0401                                     Unit 4</a:t>
            </a:r>
            <a:endParaRPr 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600200"/>
            <a:ext cx="7696200" cy="3810000"/>
          </a:xfrm>
        </p:spPr>
        <p:txBody>
          <a:bodyPr>
            <a:noAutofit/>
          </a:bodyPr>
          <a:lstStyle/>
          <a:p>
            <a:pPr marL="0" indent="0" algn="just" fontAlgn="t">
              <a:lnSpc>
                <a:spcPct val="150000"/>
              </a:lnSpc>
              <a:spcBef>
                <a:spcPts val="0"/>
              </a:spcBef>
              <a:spcAft>
                <a:spcPts val="1000"/>
              </a:spcAft>
              <a:buSzPts val="1200"/>
              <a:buNone/>
              <a:tabLst>
                <a:tab pos="1533525" algn="l"/>
              </a:tabLst>
            </a:pPr>
            <a:r>
              <a:rPr lang="en-US" sz="1600" b="1" dirty="0">
                <a:latin typeface="Times New Roman" pitchFamily="18" charset="0"/>
                <a:cs typeface="Times New Roman" pitchFamily="18" charset="0"/>
              </a:rPr>
              <a:t>Students will learn about :</a:t>
            </a:r>
          </a:p>
          <a:p>
            <a:pPr marL="0" indent="0" algn="just" fontAlgn="t">
              <a:lnSpc>
                <a:spcPct val="150000"/>
              </a:lnSpc>
              <a:spcBef>
                <a:spcPts val="0"/>
              </a:spcBef>
              <a:spcAft>
                <a:spcPts val="1000"/>
              </a:spcAft>
              <a:buSzPts val="1200"/>
              <a:buNone/>
              <a:tabLst>
                <a:tab pos="1533525" algn="l"/>
              </a:tabLst>
            </a:pPr>
            <a:r>
              <a:rPr lang="en-US" sz="1600" dirty="0">
                <a:latin typeface="Times New Roman" pitchFamily="18" charset="0"/>
                <a:cs typeface="Times New Roman" pitchFamily="18" charset="0"/>
              </a:rPr>
              <a:t>Security of Information system and Risk factors and examine security threats and vulnerability in various scenarios, understand concept of cryptography and encryption technique to protect the data from cyber-attack and provide protection for software and hardware.</a:t>
            </a:r>
            <a:endParaRPr lang="en-IN" sz="1600" dirty="0">
              <a:latin typeface="Times New Roman" pitchFamily="18" charset="0"/>
              <a:cs typeface="Times New Roman" pitchFamily="18" charset="0"/>
            </a:endParaRPr>
          </a:p>
          <a:p>
            <a:pPr>
              <a:buNone/>
            </a:pPr>
            <a:endParaRPr lang="en-US" sz="2200"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399266FD-7290-41AF-87CE-9BC953B0B829}" type="datetime1">
              <a:rPr lang="en-US" smtClean="0"/>
              <a:pPr/>
              <a:t>4/23/2024</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8</a:t>
            </a:fld>
            <a:endParaRPr lang="en-US" dirty="0"/>
          </a:p>
        </p:txBody>
      </p:sp>
      <p:sp>
        <p:nvSpPr>
          <p:cNvPr id="8" name="Title 1"/>
          <p:cNvSpPr txBox="1">
            <a:spLocks/>
          </p:cNvSpPr>
          <p:nvPr/>
        </p:nvSpPr>
        <p:spPr>
          <a:xfrm>
            <a:off x="1371600" y="13963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Course Objective</a:t>
            </a:r>
          </a:p>
        </p:txBody>
      </p:sp>
      <p:sp>
        <p:nvSpPr>
          <p:cNvPr id="10" name="Footer Placeholder 12"/>
          <p:cNvSpPr>
            <a:spLocks noGrp="1"/>
          </p:cNvSpPr>
          <p:nvPr>
            <p:ph type="ftr" sz="quarter" idx="11"/>
          </p:nvPr>
        </p:nvSpPr>
        <p:spPr>
          <a:xfrm>
            <a:off x="2857488" y="6357958"/>
            <a:ext cx="5286412" cy="365125"/>
          </a:xfrm>
        </p:spPr>
        <p:txBody>
          <a:bodyPr/>
          <a:lstStyle/>
          <a:p>
            <a:r>
              <a:rPr lang="en-US" smtClean="0"/>
              <a:t>Mushtaq Ahmad Rather            Cyber security ANC 0401                                     Unit 4</a:t>
            </a:r>
            <a:endParaRPr lang="en-US" dirty="0"/>
          </a:p>
        </p:txBody>
      </p:sp>
      <p:pic>
        <p:nvPicPr>
          <p:cNvPr id="4" name="Picture 3">
            <a:extLst>
              <a:ext uri="{FF2B5EF4-FFF2-40B4-BE49-F238E27FC236}">
                <a16:creationId xmlns="" xmlns:a16="http://schemas.microsoft.com/office/drawing/2014/main" id="{A7F94FB8-FD2A-46FA-97F1-2A38C63A820D}"/>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0" y="15739"/>
            <a:ext cx="1295581" cy="933580"/>
          </a:xfrm>
          <a:prstGeom prst="rect">
            <a:avLst/>
          </a:prstGeom>
        </p:spPr>
      </p:pic>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719605-5EA9-46A2-A8F7-745758771725}"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Summary</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2"/>
          <p:cNvSpPr>
            <a:spLocks noGrp="1"/>
          </p:cNvSpPr>
          <p:nvPr>
            <p:ph idx="1"/>
          </p:nvPr>
        </p:nvSpPr>
        <p:spPr>
          <a:xfrm>
            <a:off x="533400" y="1143000"/>
            <a:ext cx="8229600" cy="5000644"/>
          </a:xfrm>
        </p:spPr>
        <p:txBody>
          <a:bodyPr>
            <a:normAutofit/>
          </a:bodyPr>
          <a:lstStyle/>
          <a:p>
            <a:pPr algn="just"/>
            <a:r>
              <a:rPr lang="en-IN" sz="2200" dirty="0">
                <a:latin typeface="Calibri (Body)"/>
              </a:rPr>
              <a:t>This PPT provides the important ideas of current world’s security problems. As the world is moving towards a digital era, users are increasing utilizing the web services, email systems, mobile devices and the cloud services.</a:t>
            </a:r>
          </a:p>
          <a:p>
            <a:pPr algn="just"/>
            <a:r>
              <a:rPr lang="en-IN" sz="2200" dirty="0">
                <a:latin typeface="Calibri (Body)"/>
              </a:rPr>
              <a:t>The major topics covered are Development of Policies, WWW Policies, Email Security Policies, mobile security , cloud security.</a:t>
            </a:r>
          </a:p>
          <a:p>
            <a:pPr algn="just"/>
            <a:r>
              <a:rPr lang="en-IN" sz="2200" dirty="0">
                <a:latin typeface="Calibri (Body)"/>
              </a:rPr>
              <a:t>The users should also be aware of selecting and using cloud resources and services. Hence, a proper maintenance and utilization of security measures is essential in preventing users against various attacks.</a:t>
            </a:r>
            <a:endParaRPr lang="en-US" sz="2200" dirty="0">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smtClean="0"/>
              <a:t>Mushtaq Ahmad Rather            Cyber security ANC 0401                                     Unit 4</a:t>
            </a:r>
            <a:endParaRPr lang="en-US" dirty="0"/>
          </a:p>
        </p:txBody>
      </p:sp>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35F5314-2251-4913-A11F-7341614F2482}"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References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2"/>
          <p:cNvSpPr>
            <a:spLocks noGrp="1"/>
          </p:cNvSpPr>
          <p:nvPr>
            <p:ph idx="1"/>
          </p:nvPr>
        </p:nvSpPr>
        <p:spPr>
          <a:xfrm>
            <a:off x="357158" y="1071546"/>
            <a:ext cx="8610600" cy="5000644"/>
          </a:xfrm>
        </p:spPr>
        <p:txBody>
          <a:bodyPr>
            <a:normAutofit/>
          </a:bodyPr>
          <a:lstStyle/>
          <a:p>
            <a:pPr marL="514350" indent="-514350" algn="just">
              <a:buFont typeface="+mj-lt"/>
              <a:buAutoNum type="arabicPeriod"/>
            </a:pPr>
            <a:r>
              <a:rPr lang="en-US" sz="2200" dirty="0"/>
              <a:t>Charles P. </a:t>
            </a:r>
            <a:r>
              <a:rPr lang="en-US" sz="2200" dirty="0" err="1"/>
              <a:t>Pfleeger</a:t>
            </a:r>
            <a:r>
              <a:rPr lang="en-US" sz="2200" dirty="0"/>
              <a:t>, Shari </a:t>
            </a:r>
            <a:r>
              <a:rPr lang="en-US" sz="2200" dirty="0" err="1"/>
              <a:t>Lawerance</a:t>
            </a:r>
            <a:r>
              <a:rPr lang="en-US" sz="2200" dirty="0"/>
              <a:t> </a:t>
            </a:r>
            <a:r>
              <a:rPr lang="en-US" sz="2200" dirty="0" err="1"/>
              <a:t>Pfleeger</a:t>
            </a:r>
            <a:r>
              <a:rPr lang="en-US" sz="2200" dirty="0"/>
              <a:t>, “</a:t>
            </a:r>
            <a:r>
              <a:rPr lang="en-US" sz="2200" dirty="0" err="1"/>
              <a:t>Analysing</a:t>
            </a:r>
            <a:r>
              <a:rPr lang="en-US" sz="2200" dirty="0"/>
              <a:t> Computer Security ”, Pearson Education India.</a:t>
            </a:r>
          </a:p>
          <a:p>
            <a:pPr marL="514350" indent="-514350" algn="just">
              <a:buFont typeface="+mj-lt"/>
              <a:buAutoNum type="arabicPeriod"/>
            </a:pPr>
            <a:r>
              <a:rPr lang="en-US" sz="2200" dirty="0"/>
              <a:t>V.K. </a:t>
            </a:r>
            <a:r>
              <a:rPr lang="en-US" sz="2200" dirty="0" err="1"/>
              <a:t>Pachghare</a:t>
            </a:r>
            <a:r>
              <a:rPr lang="en-US" sz="2200" dirty="0"/>
              <a:t>, “Cryptography and information Security”, PHI Learning Private Limited, Delhi India.</a:t>
            </a:r>
          </a:p>
          <a:p>
            <a:pPr marL="514350" indent="-514350" algn="just">
              <a:buFont typeface="+mj-lt"/>
              <a:buAutoNum type="arabicPeriod"/>
            </a:pPr>
            <a:r>
              <a:rPr lang="en-US" sz="2200" dirty="0"/>
              <a:t>Dr. Surya </a:t>
            </a:r>
            <a:r>
              <a:rPr lang="en-US" sz="2200" dirty="0" err="1"/>
              <a:t>Prakash</a:t>
            </a:r>
            <a:r>
              <a:rPr lang="en-US" sz="2200" dirty="0"/>
              <a:t> </a:t>
            </a:r>
            <a:r>
              <a:rPr lang="en-US" sz="2200" dirty="0" err="1"/>
              <a:t>Tripathi</a:t>
            </a:r>
            <a:r>
              <a:rPr lang="en-US" sz="2200" dirty="0"/>
              <a:t>, </a:t>
            </a:r>
            <a:r>
              <a:rPr lang="en-US" sz="2200" dirty="0" err="1"/>
              <a:t>Ritendra</a:t>
            </a:r>
            <a:r>
              <a:rPr lang="en-US" sz="2200" dirty="0"/>
              <a:t> </a:t>
            </a:r>
            <a:r>
              <a:rPr lang="en-US" sz="2200" dirty="0" err="1"/>
              <a:t>Goyal</a:t>
            </a:r>
            <a:r>
              <a:rPr lang="en-US" sz="2200" dirty="0"/>
              <a:t>, Praveen </a:t>
            </a:r>
            <a:r>
              <a:rPr lang="en-US" sz="2200" dirty="0" err="1"/>
              <a:t>kumar</a:t>
            </a:r>
            <a:r>
              <a:rPr lang="en-US" sz="2200" dirty="0"/>
              <a:t> </a:t>
            </a:r>
            <a:r>
              <a:rPr lang="en-US" sz="2200" dirty="0" err="1"/>
              <a:t>Shukla</a:t>
            </a:r>
            <a:r>
              <a:rPr lang="en-US" sz="2200" dirty="0"/>
              <a:t> ,”Introduction to Information Security and Cyber Law” Willey </a:t>
            </a:r>
            <a:r>
              <a:rPr lang="en-US" sz="2200" dirty="0" err="1"/>
              <a:t>Dreamtech</a:t>
            </a:r>
            <a:r>
              <a:rPr lang="en-US" sz="2200" dirty="0"/>
              <a:t> Press.(prefer)</a:t>
            </a:r>
          </a:p>
          <a:p>
            <a:pPr marL="457200" indent="-457200">
              <a:buFont typeface="+mj-lt"/>
              <a:buAutoNum type="arabicPeriod"/>
            </a:pPr>
            <a:r>
              <a:rPr lang="en-IN" sz="2400" dirty="0">
                <a:hlinkClick r:id="rId3"/>
              </a:rPr>
              <a:t>https://img2.helpnetsecurity.com/dl/reviews/157870264X.pdf</a:t>
            </a:r>
            <a:endParaRPr lang="en-IN" sz="2400" dirty="0"/>
          </a:p>
          <a:p>
            <a:pPr marL="457200" indent="-457200">
              <a:buFont typeface="+mj-lt"/>
              <a:buAutoNum type="arabicPeriod"/>
            </a:pPr>
            <a:r>
              <a:rPr lang="en-IN" sz="2400" dirty="0">
                <a:hlinkClick r:id="rId4"/>
              </a:rPr>
              <a:t>https://csrc.nist.gov/CSRC/media/Projects/Supply-Chain-Risk-Management/documents/briefings/Workshop-Brief-on-Cyber-Supply-Chain-Best-Practices.pdf</a:t>
            </a:r>
            <a:endParaRPr lang="en-IN" sz="2400" dirty="0"/>
          </a:p>
          <a:p>
            <a:pPr marL="457200" indent="-457200">
              <a:buFont typeface="+mj-lt"/>
              <a:buAutoNum type="arabicPeriod"/>
            </a:pPr>
            <a:r>
              <a:rPr lang="en-IN" sz="2400" dirty="0">
                <a:hlinkClick r:id="rId5"/>
              </a:rPr>
              <a:t>https://onlinecourses.swayam2.ac.in/cec20_cs09/unit?unit=96&amp;lesson=112</a:t>
            </a:r>
            <a:endParaRPr lang="en-IN" sz="2400" dirty="0"/>
          </a:p>
        </p:txBody>
      </p:sp>
      <p:sp>
        <p:nvSpPr>
          <p:cNvPr id="10" name="Footer Placeholder 4"/>
          <p:cNvSpPr>
            <a:spLocks noGrp="1"/>
          </p:cNvSpPr>
          <p:nvPr>
            <p:ph type="ftr" sz="quarter" idx="11"/>
          </p:nvPr>
        </p:nvSpPr>
        <p:spPr>
          <a:xfrm>
            <a:off x="2514600" y="6356350"/>
            <a:ext cx="5029200" cy="365125"/>
          </a:xfrm>
        </p:spPr>
        <p:txBody>
          <a:bodyPr/>
          <a:lstStyle/>
          <a:p>
            <a:r>
              <a:rPr lang="en-US" smtClean="0"/>
              <a:t>Mushtaq Ahmad Rather            Cyber security ANC 0401                                     Unit 4</a:t>
            </a:r>
            <a:endParaRPr lang="en-US" dirty="0"/>
          </a:p>
        </p:txBody>
      </p:sp>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A72ABA-B8B1-480C-95F6-26EEACBB6648}" type="datetime1">
              <a:rPr lang="en-US" smtClean="0"/>
              <a:pPr/>
              <a:t>4/23/2024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500034" y="3286124"/>
            <a:ext cx="8229600" cy="1107996"/>
          </a:xfrm>
          <a:prstGeom prst="rect">
            <a:avLst/>
          </a:prstGeom>
          <a:noFill/>
        </p:spPr>
        <p:txBody>
          <a:bodyPr wrap="square" lIns="91440" tIns="45720" rIns="91440" bIns="45720">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
        <p:nvSpPr>
          <p:cNvPr id="11" name="Footer Placeholder 4"/>
          <p:cNvSpPr>
            <a:spLocks noGrp="1"/>
          </p:cNvSpPr>
          <p:nvPr>
            <p:ph type="ftr" sz="quarter" idx="11"/>
          </p:nvPr>
        </p:nvSpPr>
        <p:spPr>
          <a:xfrm>
            <a:off x="2514600" y="6356350"/>
            <a:ext cx="5029200" cy="365125"/>
          </a:xfrm>
        </p:spPr>
        <p:txBody>
          <a:bodyPr/>
          <a:lstStyle/>
          <a:p>
            <a:r>
              <a:rPr lang="en-US" smtClean="0"/>
              <a:t>Mushtaq Ahmad Rather            Cyber security ANC 0401                                     Unit 4</a:t>
            </a:r>
            <a:endParaRPr lang="en-US" dirty="0"/>
          </a:p>
        </p:txBody>
      </p:sp>
    </p:spTree>
    <p:extLst>
      <p:ext uri="{BB962C8B-B14F-4D97-AF65-F5344CB8AC3E}">
        <p14:creationId xmlns="" xmlns:p14="http://schemas.microsoft.com/office/powerpoint/2010/main" val="255522020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071546"/>
            <a:ext cx="8229600" cy="428612"/>
          </a:xfrm>
        </p:spPr>
        <p:txBody>
          <a:bodyPr>
            <a:normAutofit fontScale="92500"/>
          </a:bodyPr>
          <a:lstStyle/>
          <a:p>
            <a:pPr algn="just"/>
            <a:r>
              <a:rPr lang="en-US" sz="2200" dirty="0">
                <a:latin typeface="Calibri (Body)"/>
              </a:rPr>
              <a:t>After successful completion of this course student will be able to -</a:t>
            </a:r>
          </a:p>
        </p:txBody>
      </p:sp>
      <p:sp>
        <p:nvSpPr>
          <p:cNvPr id="4" name="Date Placeholder 3"/>
          <p:cNvSpPr>
            <a:spLocks noGrp="1"/>
          </p:cNvSpPr>
          <p:nvPr>
            <p:ph type="dt" sz="half" idx="10"/>
          </p:nvPr>
        </p:nvSpPr>
        <p:spPr/>
        <p:txBody>
          <a:bodyPr/>
          <a:lstStyle/>
          <a:p>
            <a:fld id="{3BAB763F-F191-4E27-BD93-B294B7BF107A}" type="datetime1">
              <a:rPr lang="en-US" smtClean="0"/>
              <a:pPr/>
              <a:t>4/23/2024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i="0" u="none" strike="noStrike" kern="1200" cap="none" spc="0" normalizeH="0" baseline="0" noProof="0" dirty="0">
                <a:ln>
                  <a:noFill/>
                </a:ln>
                <a:solidFill>
                  <a:schemeClr val="dk1"/>
                </a:solidFill>
                <a:effectLst/>
                <a:uLnTx/>
                <a:uFillTx/>
                <a:latin typeface="Calibri (Body)"/>
              </a:rPr>
              <a:t>Course</a:t>
            </a:r>
            <a:r>
              <a:rPr kumimoji="0" lang="en-US" sz="3000" i="0" u="none" strike="noStrike" kern="1200" cap="none" spc="0" normalizeH="0" noProof="0" dirty="0">
                <a:ln>
                  <a:noFill/>
                </a:ln>
                <a:solidFill>
                  <a:schemeClr val="dk1"/>
                </a:solidFill>
                <a:effectLst/>
                <a:uLnTx/>
                <a:uFillTx/>
                <a:latin typeface="Calibri (Body)"/>
              </a:rPr>
              <a:t> Outcome</a:t>
            </a:r>
            <a:endParaRPr kumimoji="0" lang="en-US" sz="3000" i="0" u="none" strike="noStrike" kern="1200" cap="none" spc="0" normalizeH="0" baseline="0" noProof="0" dirty="0">
              <a:ln>
                <a:noFill/>
              </a:ln>
              <a:solidFill>
                <a:schemeClr val="dk1"/>
              </a:solidFill>
              <a:effectLst/>
              <a:uLnTx/>
              <a:uFillTx/>
              <a:latin typeface="Calibri (Body)"/>
            </a:endParaRPr>
          </a:p>
        </p:txBody>
      </p:sp>
      <p:graphicFrame>
        <p:nvGraphicFramePr>
          <p:cNvPr id="9" name="Table 8"/>
          <p:cNvGraphicFramePr>
            <a:graphicFrameLocks noGrp="1"/>
          </p:cNvGraphicFramePr>
          <p:nvPr>
            <p:extLst>
              <p:ext uri="{D42A27DB-BD31-4B8C-83A1-F6EECF244321}">
                <p14:modId xmlns="" xmlns:p14="http://schemas.microsoft.com/office/powerpoint/2010/main" val="3959152880"/>
              </p:ext>
            </p:extLst>
          </p:nvPr>
        </p:nvGraphicFramePr>
        <p:xfrm>
          <a:off x="251520" y="1571613"/>
          <a:ext cx="8640960" cy="4947048"/>
        </p:xfrm>
        <a:graphic>
          <a:graphicData uri="http://schemas.openxmlformats.org/drawingml/2006/table">
            <a:tbl>
              <a:tblPr firstRow="1" bandRow="1">
                <a:tableStyleId>{5C22544A-7EE6-4342-B048-85BDC9FD1C3A}</a:tableStyleId>
              </a:tblPr>
              <a:tblGrid>
                <a:gridCol w="1186014">
                  <a:extLst>
                    <a:ext uri="{9D8B030D-6E8A-4147-A177-3AD203B41FA5}">
                      <a16:colId xmlns="" xmlns:a16="http://schemas.microsoft.com/office/drawing/2014/main" val="20000"/>
                    </a:ext>
                  </a:extLst>
                </a:gridCol>
                <a:gridCol w="6031007">
                  <a:extLst>
                    <a:ext uri="{9D8B030D-6E8A-4147-A177-3AD203B41FA5}">
                      <a16:colId xmlns="" xmlns:a16="http://schemas.microsoft.com/office/drawing/2014/main" val="20001"/>
                    </a:ext>
                  </a:extLst>
                </a:gridCol>
                <a:gridCol w="1423939">
                  <a:extLst>
                    <a:ext uri="{9D8B030D-6E8A-4147-A177-3AD203B41FA5}">
                      <a16:colId xmlns="" xmlns:a16="http://schemas.microsoft.com/office/drawing/2014/main" val="1460646761"/>
                    </a:ext>
                  </a:extLst>
                </a:gridCol>
              </a:tblGrid>
              <a:tr h="1134570">
                <a:tc>
                  <a:txBody>
                    <a:bodyPr/>
                    <a:lstStyle/>
                    <a:p>
                      <a:pPr algn="ctr"/>
                      <a:r>
                        <a:rPr lang="en-IN" sz="1800" b="1" kern="1200" dirty="0">
                          <a:solidFill>
                            <a:schemeClr val="lt1"/>
                          </a:solidFill>
                          <a:latin typeface="+mn-lt"/>
                          <a:ea typeface="+mn-ea"/>
                          <a:cs typeface="+mn-cs"/>
                        </a:rPr>
                        <a:t>COURSE OUTCOME NO.</a:t>
                      </a:r>
                      <a:endParaRPr lang="en-IN" b="1" dirty="0">
                        <a:latin typeface="+mn-lt"/>
                      </a:endParaRPr>
                    </a:p>
                  </a:txBody>
                  <a:tcPr/>
                </a:tc>
                <a:tc>
                  <a:txBody>
                    <a:bodyPr/>
                    <a:lstStyle/>
                    <a:p>
                      <a:pPr marL="0" algn="ctr" defTabSz="914400" rtl="0" eaLnBrk="1" latinLnBrk="0" hangingPunct="1"/>
                      <a:r>
                        <a:rPr lang="en-IN" sz="1800" b="1" kern="1200" dirty="0">
                          <a:solidFill>
                            <a:schemeClr val="lt1"/>
                          </a:solidFill>
                          <a:latin typeface="+mn-lt"/>
                          <a:ea typeface="+mn-ea"/>
                          <a:cs typeface="+mn-cs"/>
                        </a:rPr>
                        <a:t>COURSE OUTCOMES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effectLst/>
                        </a:rPr>
                        <a:t>Bloom’s Knowledge Level (KL)</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algn="ctr" defTabSz="914400" rtl="0" eaLnBrk="1" latinLnBrk="0" hangingPunct="1"/>
                      <a:endParaRPr lang="en-IN" sz="1800" b="1" kern="1200" dirty="0">
                        <a:solidFill>
                          <a:schemeClr val="lt1"/>
                        </a:solidFill>
                        <a:latin typeface="+mn-lt"/>
                        <a:ea typeface="+mn-ea"/>
                        <a:cs typeface="+mn-cs"/>
                      </a:endParaRPr>
                    </a:p>
                  </a:txBody>
                  <a:tcPr/>
                </a:tc>
                <a:extLst>
                  <a:ext uri="{0D108BD9-81ED-4DB2-BD59-A6C34878D82A}">
                    <a16:rowId xmlns="" xmlns:a16="http://schemas.microsoft.com/office/drawing/2014/main" val="10000"/>
                  </a:ext>
                </a:extLst>
              </a:tr>
              <a:tr h="724553">
                <a:tc>
                  <a:txBody>
                    <a:bodyPr/>
                    <a:lstStyle/>
                    <a:p>
                      <a:pPr algn="ctr"/>
                      <a:r>
                        <a:rPr lang="en-US" sz="1600" b="1" dirty="0">
                          <a:latin typeface="+mn-lt"/>
                        </a:rPr>
                        <a:t>CO1</a:t>
                      </a:r>
                      <a:endParaRPr lang="en-IN" sz="1600" b="1" dirty="0">
                        <a:latin typeface="+mn-lt"/>
                      </a:endParaRPr>
                    </a:p>
                  </a:txBody>
                  <a:tcPr>
                    <a:solidFill>
                      <a:schemeClr val="bg1"/>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dirty="0">
                          <a:effectLst/>
                        </a:rPr>
                        <a:t>Analyze the cyber security needs of an organization.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bg1"/>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K4</a:t>
                      </a:r>
                      <a:endParaRPr lang="en-IN" sz="1600" kern="1200" dirty="0">
                        <a:solidFill>
                          <a:schemeClr val="dk1"/>
                        </a:solidFill>
                        <a:effectLst/>
                        <a:latin typeface="+mn-lt"/>
                        <a:ea typeface="+mn-ea"/>
                        <a:cs typeface="+mn-cs"/>
                      </a:endParaRPr>
                    </a:p>
                  </a:txBody>
                  <a:tcPr marL="68580" marR="68580" marT="0" marB="0">
                    <a:solidFill>
                      <a:schemeClr val="bg1"/>
                    </a:solidFill>
                  </a:tcPr>
                </a:tc>
                <a:extLst>
                  <a:ext uri="{0D108BD9-81ED-4DB2-BD59-A6C34878D82A}">
                    <a16:rowId xmlns="" xmlns:a16="http://schemas.microsoft.com/office/drawing/2014/main" val="10001"/>
                  </a:ext>
                </a:extLst>
              </a:tr>
              <a:tr h="564110">
                <a:tc>
                  <a:txBody>
                    <a:bodyPr/>
                    <a:lstStyle/>
                    <a:p>
                      <a:pPr algn="ctr"/>
                      <a:r>
                        <a:rPr lang="en-US" sz="1600" b="1" dirty="0">
                          <a:latin typeface="+mn-lt"/>
                        </a:rPr>
                        <a:t>CO2</a:t>
                      </a:r>
                      <a:endParaRPr lang="en-IN" sz="1600" b="1" dirty="0">
                        <a:latin typeface="+mn-lt"/>
                      </a:endParaRPr>
                    </a:p>
                  </a:txBody>
                  <a:tcPr>
                    <a:solidFill>
                      <a:schemeClr val="bg1">
                        <a:lumMod val="95000"/>
                      </a:schemeClr>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Identify and examine software vulnerabilities and security solutions.</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bg1">
                        <a:lumMod val="95000"/>
                      </a:schemeClr>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K1, K3</a:t>
                      </a:r>
                      <a:endParaRPr lang="en-IN" sz="1600" kern="1200" dirty="0">
                        <a:solidFill>
                          <a:schemeClr val="dk1"/>
                        </a:solidFill>
                        <a:effectLst/>
                        <a:latin typeface="+mn-lt"/>
                        <a:ea typeface="+mn-ea"/>
                        <a:cs typeface="+mn-cs"/>
                      </a:endParaRPr>
                    </a:p>
                  </a:txBody>
                  <a:tcPr marL="68580" marR="68580" marT="0" marB="0">
                    <a:solidFill>
                      <a:schemeClr val="bg1">
                        <a:lumMod val="95000"/>
                      </a:schemeClr>
                    </a:solidFill>
                  </a:tcPr>
                </a:tc>
                <a:extLst>
                  <a:ext uri="{0D108BD9-81ED-4DB2-BD59-A6C34878D82A}">
                    <a16:rowId xmlns="" xmlns:a16="http://schemas.microsoft.com/office/drawing/2014/main" val="10002"/>
                  </a:ext>
                </a:extLst>
              </a:tr>
              <a:tr h="787169">
                <a:tc>
                  <a:txBody>
                    <a:bodyPr/>
                    <a:lstStyle/>
                    <a:p>
                      <a:pPr algn="ctr"/>
                      <a:r>
                        <a:rPr lang="en-US" sz="1600" b="1" dirty="0">
                          <a:latin typeface="+mn-lt"/>
                        </a:rPr>
                        <a:t>CO3</a:t>
                      </a:r>
                      <a:endParaRPr lang="en-IN" sz="1600" b="1" dirty="0">
                        <a:latin typeface="+mn-lt"/>
                      </a:endParaRPr>
                    </a:p>
                  </a:txBody>
                  <a:tcPr>
                    <a:solidFill>
                      <a:schemeClr val="bg1"/>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Comprehend IT Assets security (hardware and Software) and performance indicators.</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bg1"/>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K2</a:t>
                      </a:r>
                      <a:endParaRPr lang="en-IN" sz="1600" kern="1200" dirty="0">
                        <a:solidFill>
                          <a:schemeClr val="dk1"/>
                        </a:solidFill>
                        <a:effectLst/>
                        <a:latin typeface="+mn-lt"/>
                        <a:ea typeface="+mn-ea"/>
                        <a:cs typeface="+mn-cs"/>
                      </a:endParaRPr>
                    </a:p>
                  </a:txBody>
                  <a:tcPr marL="68580" marR="68580" marT="0" marB="0">
                    <a:solidFill>
                      <a:schemeClr val="bg1"/>
                    </a:solidFill>
                  </a:tcPr>
                </a:tc>
                <a:extLst>
                  <a:ext uri="{0D108BD9-81ED-4DB2-BD59-A6C34878D82A}">
                    <a16:rowId xmlns="" xmlns:a16="http://schemas.microsoft.com/office/drawing/2014/main" val="10003"/>
                  </a:ext>
                </a:extLst>
              </a:tr>
              <a:tr h="787169">
                <a:tc>
                  <a:txBody>
                    <a:bodyPr/>
                    <a:lstStyle/>
                    <a:p>
                      <a:pPr algn="ctr"/>
                      <a:r>
                        <a:rPr lang="en-US" sz="1600" b="1" dirty="0">
                          <a:latin typeface="+mn-lt"/>
                        </a:rPr>
                        <a:t>CO4</a:t>
                      </a:r>
                      <a:endParaRPr lang="en-IN" sz="1600" b="1" dirty="0">
                        <a:latin typeface="+mn-lt"/>
                      </a:endParaRPr>
                    </a:p>
                  </a:txBody>
                  <a:tcPr>
                    <a:solidFill>
                      <a:schemeClr val="accent6"/>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Measure the performance and encoding strategies of security systems.</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accent6"/>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K3, K5</a:t>
                      </a:r>
                      <a:endParaRPr lang="en-IN" sz="1600" kern="1200" dirty="0">
                        <a:solidFill>
                          <a:schemeClr val="dk1"/>
                        </a:solidFill>
                        <a:effectLst/>
                        <a:latin typeface="+mn-lt"/>
                        <a:ea typeface="+mn-ea"/>
                        <a:cs typeface="+mn-cs"/>
                      </a:endParaRPr>
                    </a:p>
                  </a:txBody>
                  <a:tcPr marL="68580" marR="68580" marT="0" marB="0">
                    <a:solidFill>
                      <a:schemeClr val="accent6"/>
                    </a:solidFill>
                  </a:tcPr>
                </a:tc>
                <a:extLst>
                  <a:ext uri="{0D108BD9-81ED-4DB2-BD59-A6C34878D82A}">
                    <a16:rowId xmlns="" xmlns:a16="http://schemas.microsoft.com/office/drawing/2014/main" val="10004"/>
                  </a:ext>
                </a:extLst>
              </a:tr>
              <a:tr h="787169">
                <a:tc>
                  <a:txBody>
                    <a:bodyPr/>
                    <a:lstStyle/>
                    <a:p>
                      <a:pPr algn="ctr"/>
                      <a:r>
                        <a:rPr lang="en-US" sz="1600" b="1" dirty="0">
                          <a:latin typeface="+mn-lt"/>
                        </a:rPr>
                        <a:t>CO5</a:t>
                      </a:r>
                      <a:endParaRPr lang="en-IN" sz="1600" b="1" dirty="0">
                        <a:latin typeface="+mn-lt"/>
                      </a:endParaRPr>
                    </a:p>
                  </a:txBody>
                  <a:tcPr>
                    <a:solidFill>
                      <a:schemeClr val="bg1">
                        <a:lumMod val="95000"/>
                      </a:schemeClr>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tabLst/>
                        <a:defRPr/>
                      </a:pPr>
                      <a:r>
                        <a:rPr lang="en-US" sz="1600" kern="1200" dirty="0">
                          <a:solidFill>
                            <a:schemeClr val="dk1"/>
                          </a:solidFill>
                          <a:effectLst/>
                          <a:latin typeface="+mn-lt"/>
                          <a:ea typeface="+mn-ea"/>
                          <a:cs typeface="+mn-cs"/>
                        </a:rPr>
                        <a:t>Understand and apply cyber security methods and policies to enhance current scenario security.</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a:endParaRPr>
                    </a:p>
                  </a:txBody>
                  <a:tcPr marL="68580" marR="68580" marT="0" marB="0">
                    <a:solidFill>
                      <a:schemeClr val="bg1">
                        <a:lumMod val="95000"/>
                      </a:schemeClr>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K2, K3</a:t>
                      </a:r>
                      <a:endParaRPr lang="en-IN" sz="1600" kern="1200" dirty="0">
                        <a:solidFill>
                          <a:schemeClr val="dk1"/>
                        </a:solidFill>
                        <a:effectLst/>
                        <a:latin typeface="+mn-lt"/>
                        <a:ea typeface="+mn-ea"/>
                        <a:cs typeface="+mn-cs"/>
                      </a:endParaRPr>
                    </a:p>
                  </a:txBody>
                  <a:tcPr marL="68580" marR="68580" marT="0" marB="0">
                    <a:solidFill>
                      <a:schemeClr val="bg1">
                        <a:lumMod val="95000"/>
                      </a:schemeClr>
                    </a:solidFill>
                  </a:tcPr>
                </a:tc>
                <a:extLst>
                  <a:ext uri="{0D108BD9-81ED-4DB2-BD59-A6C34878D82A}">
                    <a16:rowId xmlns="" xmlns:a16="http://schemas.microsoft.com/office/drawing/2014/main" val="10005"/>
                  </a:ext>
                </a:extLst>
              </a:tr>
            </a:tbl>
          </a:graphicData>
        </a:graphic>
      </p:graphicFrame>
      <p:sp>
        <p:nvSpPr>
          <p:cNvPr id="10" name="Footer Placeholder 4"/>
          <p:cNvSpPr>
            <a:spLocks noGrp="1"/>
          </p:cNvSpPr>
          <p:nvPr>
            <p:ph type="ftr" sz="quarter" idx="11"/>
          </p:nvPr>
        </p:nvSpPr>
        <p:spPr>
          <a:xfrm>
            <a:off x="2514600" y="6356350"/>
            <a:ext cx="5029200" cy="365125"/>
          </a:xfrm>
        </p:spPr>
        <p:txBody>
          <a:bodyPr/>
          <a:lstStyle/>
          <a:p>
            <a:r>
              <a:rPr lang="en-US" smtClean="0"/>
              <a:t>Mushtaq Ahmad Rather            Cyber security ANC 0401                                     Unit 4</a:t>
            </a:r>
            <a:endParaRPr lang="en-US" dirty="0"/>
          </a:p>
        </p:txBody>
      </p:sp>
      <p:pic>
        <p:nvPicPr>
          <p:cNvPr id="11"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ox(in)">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9937</TotalTime>
  <Words>4724</Words>
  <Application>Microsoft Office PowerPoint</Application>
  <PresentationFormat>On-screen Show (4:3)</PresentationFormat>
  <Paragraphs>1005</Paragraphs>
  <Slides>82</Slides>
  <Notes>27</Notes>
  <HiddenSlides>0</HiddenSlides>
  <MMClips>0</MMClips>
  <ScaleCrop>false</ScaleCrop>
  <HeadingPairs>
    <vt:vector size="4" baseType="variant">
      <vt:variant>
        <vt:lpstr>Theme</vt:lpstr>
      </vt:variant>
      <vt:variant>
        <vt:i4>3</vt:i4>
      </vt:variant>
      <vt:variant>
        <vt:lpstr>Slide Titles</vt:lpstr>
      </vt:variant>
      <vt:variant>
        <vt:i4>82</vt:i4>
      </vt:variant>
    </vt:vector>
  </HeadingPairs>
  <TitlesOfParts>
    <vt:vector size="85" baseType="lpstr">
      <vt:lpstr>Office Theme</vt:lpstr>
      <vt:lpstr>Custom Design</vt:lpstr>
      <vt:lpstr>1_Office Theme</vt:lpstr>
      <vt:lpstr>Noida Institute of Engineering and Technology, Greater Noida</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Windows User</cp:lastModifiedBy>
  <cp:revision>305</cp:revision>
  <dcterms:created xsi:type="dcterms:W3CDTF">2006-08-16T00:00:00Z</dcterms:created>
  <dcterms:modified xsi:type="dcterms:W3CDTF">2024-04-23T07:24:24Z</dcterms:modified>
</cp:coreProperties>
</file>