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256" r:id="rId2"/>
    <p:sldId id="817" r:id="rId3"/>
    <p:sldId id="455" r:id="rId4"/>
    <p:sldId id="341" r:id="rId5"/>
    <p:sldId id="340" r:id="rId6"/>
    <p:sldId id="347" r:id="rId7"/>
    <p:sldId id="456" r:id="rId8"/>
    <p:sldId id="510" r:id="rId9"/>
    <p:sldId id="677" r:id="rId10"/>
    <p:sldId id="819" r:id="rId11"/>
    <p:sldId id="513" r:id="rId12"/>
    <p:sldId id="514" r:id="rId13"/>
    <p:sldId id="515" r:id="rId14"/>
    <p:sldId id="539" r:id="rId15"/>
    <p:sldId id="458" r:id="rId16"/>
    <p:sldId id="818" r:id="rId17"/>
    <p:sldId id="555" r:id="rId18"/>
    <p:sldId id="678" r:id="rId19"/>
    <p:sldId id="679" r:id="rId20"/>
    <p:sldId id="749" r:id="rId21"/>
    <p:sldId id="684" r:id="rId22"/>
    <p:sldId id="751" r:id="rId23"/>
    <p:sldId id="750" r:id="rId24"/>
    <p:sldId id="752" r:id="rId25"/>
    <p:sldId id="753" r:id="rId26"/>
    <p:sldId id="754" r:id="rId27"/>
    <p:sldId id="757" r:id="rId28"/>
    <p:sldId id="755" r:id="rId29"/>
    <p:sldId id="758" r:id="rId30"/>
    <p:sldId id="759" r:id="rId31"/>
    <p:sldId id="760" r:id="rId32"/>
    <p:sldId id="765" r:id="rId33"/>
    <p:sldId id="685" r:id="rId34"/>
    <p:sldId id="762" r:id="rId35"/>
    <p:sldId id="763" r:id="rId36"/>
    <p:sldId id="766" r:id="rId37"/>
    <p:sldId id="767" r:id="rId38"/>
    <p:sldId id="768" r:id="rId39"/>
    <p:sldId id="769" r:id="rId40"/>
    <p:sldId id="774" r:id="rId41"/>
    <p:sldId id="696" r:id="rId42"/>
    <p:sldId id="698" r:id="rId43"/>
    <p:sldId id="775" r:id="rId44"/>
    <p:sldId id="776" r:id="rId45"/>
    <p:sldId id="778" r:id="rId46"/>
    <p:sldId id="779" r:id="rId47"/>
    <p:sldId id="707" r:id="rId48"/>
    <p:sldId id="780" r:id="rId49"/>
    <p:sldId id="781" r:id="rId50"/>
    <p:sldId id="782" r:id="rId51"/>
    <p:sldId id="798" r:id="rId52"/>
    <p:sldId id="783" r:id="rId53"/>
    <p:sldId id="784" r:id="rId54"/>
    <p:sldId id="799" r:id="rId55"/>
    <p:sldId id="800" r:id="rId56"/>
    <p:sldId id="801" r:id="rId57"/>
    <p:sldId id="814" r:id="rId58"/>
    <p:sldId id="802" r:id="rId59"/>
    <p:sldId id="803" r:id="rId60"/>
    <p:sldId id="804" r:id="rId61"/>
    <p:sldId id="805" r:id="rId62"/>
    <p:sldId id="816" r:id="rId63"/>
    <p:sldId id="815" r:id="rId64"/>
    <p:sldId id="806" r:id="rId65"/>
    <p:sldId id="807" r:id="rId66"/>
    <p:sldId id="808" r:id="rId67"/>
    <p:sldId id="809" r:id="rId68"/>
    <p:sldId id="810" r:id="rId69"/>
    <p:sldId id="811" r:id="rId70"/>
    <p:sldId id="812" r:id="rId71"/>
    <p:sldId id="813" r:id="rId72"/>
    <p:sldId id="736" r:id="rId73"/>
    <p:sldId id="737" r:id="rId74"/>
    <p:sldId id="738" r:id="rId75"/>
    <p:sldId id="739" r:id="rId76"/>
    <p:sldId id="740" r:id="rId77"/>
    <p:sldId id="741" r:id="rId78"/>
    <p:sldId id="742" r:id="rId79"/>
    <p:sldId id="820" r:id="rId80"/>
    <p:sldId id="821" r:id="rId81"/>
    <p:sldId id="822" r:id="rId82"/>
    <p:sldId id="823" r:id="rId83"/>
    <p:sldId id="746" r:id="rId84"/>
    <p:sldId id="747" r:id="rId85"/>
    <p:sldId id="748"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4585" autoAdjust="0"/>
  </p:normalViewPr>
  <p:slideViewPr>
    <p:cSldViewPr>
      <p:cViewPr varScale="1">
        <p:scale>
          <a:sx n="70" d="100"/>
          <a:sy n="70" d="100"/>
        </p:scale>
        <p:origin x="-1434" y="-9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xmlns="" val="230360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xmlns="" val="1664175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xmlns="" val="315873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 xmlns:p14="http://schemas.microsoft.com/office/powerpoint/2010/main" val="315873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xmlns="" val="1687366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extLst>
      <p:ext uri="{BB962C8B-B14F-4D97-AF65-F5344CB8AC3E}">
        <p14:creationId xmlns:p14="http://schemas.microsoft.com/office/powerpoint/2010/main" xmlns="" val="77964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extLst>
      <p:ext uri="{BB962C8B-B14F-4D97-AF65-F5344CB8AC3E}">
        <p14:creationId xmlns:p14="http://schemas.microsoft.com/office/powerpoint/2010/main" xmlns="" val="193722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extLst>
      <p:ext uri="{BB962C8B-B14F-4D97-AF65-F5344CB8AC3E}">
        <p14:creationId xmlns:p14="http://schemas.microsoft.com/office/powerpoint/2010/main" xmlns="" val="2904268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3B8BB5-226F-49E2-97F4-D0534346ADC0}"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5A2F10-E0D8-4EC6-9490-896FDFC94509}"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1957EB-DE4B-484A-9043-66070BBE0CBB}"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372A314-5A8B-4F3D-A6CA-B97431354D2F}"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D9205-722F-4926-B15A-BE58250A8C86}"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346FC0-2913-4B2F-8DAE-6E6337B5AAF9}"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EAB7C1-CFDD-4580-8782-E887480F7948}" type="datetime1">
              <a:rPr lang="en-US" smtClean="0"/>
              <a:pPr/>
              <a:t>1/5/2023</a:t>
            </a:fld>
            <a:endParaRPr lang="en-US"/>
          </a:p>
        </p:txBody>
      </p:sp>
      <p:sp>
        <p:nvSpPr>
          <p:cNvPr id="8" name="Footer Placeholder 7"/>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603C89-F081-4982-98E0-BA6411D2BF64}" type="datetime1">
              <a:rPr lang="en-US" smtClean="0"/>
              <a:pPr/>
              <a:t>1/5/2023</a:t>
            </a:fld>
            <a:endParaRPr lang="en-US"/>
          </a:p>
        </p:txBody>
      </p:sp>
      <p:sp>
        <p:nvSpPr>
          <p:cNvPr id="4" name="Footer Placeholder 3"/>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4DD73-81BA-4035-B352-23CAAC8AD36E}" type="datetime1">
              <a:rPr lang="en-US" smtClean="0"/>
              <a:pPr/>
              <a:t>1/5/2023</a:t>
            </a:fld>
            <a:endParaRPr lang="en-US"/>
          </a:p>
        </p:txBody>
      </p:sp>
      <p:sp>
        <p:nvSpPr>
          <p:cNvPr id="3" name="Footer Placeholder 2"/>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855533-7C01-4AA9-BA4F-AAFA131604E9}"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B83E21-0116-4FD0-9037-F732996F8C29}"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C292E-FC03-4F23-B47D-720F93299E51}" type="datetime1">
              <a:rPr lang="en-US" smtClean="0"/>
              <a:pPr/>
              <a:t>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pic>
        <p:nvPicPr>
          <p:cNvPr id="8" name="Picture 2" descr="Image preview">
            <a:extLst>
              <a:ext uri="{FF2B5EF4-FFF2-40B4-BE49-F238E27FC236}">
                <a16:creationId xmlns="" xmlns:a16="http://schemas.microsoft.com/office/drawing/2014/main" id="{4BFCB835-BD89-40A2-AC36-F6FE89AABE86}"/>
              </a:ext>
            </a:extLst>
          </p:cNvPr>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711" y="23241"/>
            <a:ext cx="1279689" cy="891159"/>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09TeUXjzpKs&amp;t=5270s" TargetMode="External"/><Relationship Id="rId2" Type="http://schemas.openxmlformats.org/officeDocument/2006/relationships/hyperlink" Target="https://www.youtube.com/watch?v=bOiCw-ZZlG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hyperlink" Target="https://abhiandroid.com/database/sqlite"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bhiandroid.com/database/sqlit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how-to-create-and-add-data-to-sqlite-database-in-android/?ref=lbp"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how-to-create-and-add-data-to-sqlite-database-in-android/?ref=lb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tutorialspoint.com/android/android_sqlite_database.ht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tutorialspoint.com/android/android_sqlite_database.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tutorialspoint.com/android/android_sqlite_database.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www.tutorialspoint.com/android/android_sqlite_database.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vogella.com/tutorials/AndroidFileBasedPersistence/article.html"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tutorialspoint.com/android/android_testing.htm"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eveloper.android.com/training/testing/fundamentals"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robolectric.org/"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eveloper.android.com/studio/build/build-variants" TargetMode="External"/><Relationship Id="rId2" Type="http://schemas.openxmlformats.org/officeDocument/2006/relationships/hyperlink" Target="https://developer.android.com/studio/debug/dev-options" TargetMode="External"/><Relationship Id="rId1" Type="http://schemas.openxmlformats.org/officeDocument/2006/relationships/slideLayout" Target="../slideLayouts/slideLayout2.xml"/><Relationship Id="rId4" Type="http://schemas.openxmlformats.org/officeDocument/2006/relationships/hyperlink" Target="https://google.github.io/android-gradle-dsl/current/com.android.build.gradle.internal.dsl.BuildType.html"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eveloper.android.com/studio/debu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developer.android.com/studio/debu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tutorialspoint.com/android/android_publishing_application.htm"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developer.android.com/guide/topics/permissions/overview" TargetMode="External"/><Relationship Id="rId2" Type="http://schemas.openxmlformats.org/officeDocument/2006/relationships/hyperlink" Target="https://developer.android.com/training/permissions/evaluating"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developer.android.com/guide/topics/permissions/overview"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eveloper.android.com/guide/topics/permissions/overview" TargetMode="External"/><Relationship Id="rId2" Type="http://schemas.openxmlformats.org/officeDocument/2006/relationships/hyperlink" Target="https://developer.android.com/training/permissions/requesting"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developer.android.com/guide/topics/permissions/overview" TargetMode="External"/><Relationship Id="rId2" Type="http://schemas.openxmlformats.org/officeDocument/2006/relationships/hyperlink" Target="https://source.android.com/security/features"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hyperlink" Target="https://www.tutorialspoint.com/android/android_sqlite_database.htm" TargetMode="External"/><Relationship Id="rId3" Type="http://schemas.openxmlformats.org/officeDocument/2006/relationships/hyperlink" Target="https://www.tutorialspoint.com/android/android_publishing_application.htm" TargetMode="External"/><Relationship Id="rId7" Type="http://schemas.openxmlformats.org/officeDocument/2006/relationships/hyperlink" Target="https://www.geeksforgeeks.org/how-to-create-and-add-data-to-sqlite-database-in-android/?ref=lbp" TargetMode="External"/><Relationship Id="rId2" Type="http://schemas.openxmlformats.org/officeDocument/2006/relationships/hyperlink" Target="https://developer.android.com/guide/topics/permissions/overview" TargetMode="External"/><Relationship Id="rId1" Type="http://schemas.openxmlformats.org/officeDocument/2006/relationships/slideLayout" Target="../slideLayouts/slideLayout2.xml"/><Relationship Id="rId6" Type="http://schemas.openxmlformats.org/officeDocument/2006/relationships/hyperlink" Target="https://abhiandroid.com/database/sqlite" TargetMode="External"/><Relationship Id="rId5" Type="http://schemas.openxmlformats.org/officeDocument/2006/relationships/hyperlink" Target="https://developer.android.com/training/testing/fundamentals" TargetMode="External"/><Relationship Id="rId4" Type="http://schemas.openxmlformats.org/officeDocument/2006/relationships/hyperlink" Target="https://developer.android.com/studio/debug"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83360" y="1327150"/>
            <a:ext cx="6400800" cy="1179512"/>
          </a:xfrm>
        </p:spPr>
        <p:style>
          <a:lnRef idx="2">
            <a:schemeClr val="accent5"/>
          </a:lnRef>
          <a:fillRef idx="1">
            <a:schemeClr val="lt1"/>
          </a:fillRef>
          <a:effectRef idx="0">
            <a:schemeClr val="accent5"/>
          </a:effectRef>
          <a:fontRef idx="minor">
            <a:schemeClr val="dk1"/>
          </a:fontRef>
        </p:style>
        <p:txBody>
          <a:bodyPr>
            <a:noAutofit/>
          </a:bodyPr>
          <a:lstStyle/>
          <a:p>
            <a:r>
              <a:rPr lang="en-US" sz="2800" dirty="0">
                <a:solidFill>
                  <a:schemeClr val="accent2">
                    <a:lumMod val="75000"/>
                  </a:schemeClr>
                </a:solidFill>
              </a:rPr>
              <a:t>Mobile Application </a:t>
            </a:r>
            <a:r>
              <a:rPr lang="en-US" sz="2800" dirty="0" smtClean="0">
                <a:solidFill>
                  <a:schemeClr val="accent2">
                    <a:lumMod val="75000"/>
                  </a:schemeClr>
                </a:solidFill>
              </a:rPr>
              <a:t>Development</a:t>
            </a:r>
          </a:p>
          <a:p>
            <a:r>
              <a:rPr lang="en-US" sz="2800" dirty="0" smtClean="0">
                <a:solidFill>
                  <a:schemeClr val="accent2">
                    <a:lumMod val="75000"/>
                  </a:schemeClr>
                </a:solidFill>
              </a:rPr>
              <a:t>ACSIOT0401</a:t>
            </a:r>
            <a:endParaRPr lang="en-US" sz="2800" dirty="0">
              <a:solidFill>
                <a:schemeClr val="accent2">
                  <a:lumMod val="75000"/>
                </a:schemeClr>
              </a:solidFill>
            </a:endParaRPr>
          </a:p>
        </p:txBody>
      </p:sp>
      <p:sp>
        <p:nvSpPr>
          <p:cNvPr id="6" name="Subtitle 2"/>
          <p:cNvSpPr txBox="1">
            <a:spLocks/>
          </p:cNvSpPr>
          <p:nvPr/>
        </p:nvSpPr>
        <p:spPr>
          <a:xfrm>
            <a:off x="4724400" y="3962400"/>
            <a:ext cx="41148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rPr>
              <a:t>Vatika</a:t>
            </a:r>
            <a:r>
              <a:rPr lang="en-US" sz="2400" dirty="0" smtClean="0">
                <a:solidFill>
                  <a:schemeClr val="tx1"/>
                </a:solidFill>
              </a:rPr>
              <a:t> </a:t>
            </a:r>
            <a:r>
              <a:rPr lang="en-US" sz="2400" dirty="0" err="1" smtClean="0">
                <a:solidFill>
                  <a:schemeClr val="tx1"/>
                </a:solidFill>
              </a:rPr>
              <a:t>Jalali</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err="1" smtClean="0">
                <a:solidFill>
                  <a:schemeClr val="tx1"/>
                </a:solidFill>
              </a:rPr>
              <a:t>IoT</a:t>
            </a:r>
            <a:r>
              <a:rPr lang="en-US" sz="2400" baseline="0" dirty="0" smtClean="0">
                <a:solidFill>
                  <a:schemeClr val="tx1"/>
                </a:solidFill>
              </a:rPr>
              <a:t> </a:t>
            </a:r>
            <a:r>
              <a:rPr lang="en-US" sz="2400" baseline="0" dirty="0">
                <a:solidFill>
                  <a:schemeClr val="tx1"/>
                </a:solidFill>
              </a:rPr>
              <a:t>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5FF72E66-10AC-49A0-903B-4E4B4B7A9341}" type="datetime1">
              <a:rPr lang="en-US" smtClean="0"/>
              <a:pPr/>
              <a:t>1/5/2023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kumimoji="0" lang="en-US" sz="2500" b="0" i="0" u="none" strike="noStrike" kern="1200" cap="none" spc="0" normalizeH="0" noProof="0" dirty="0" smtClean="0">
                <a:ln>
                  <a:noFill/>
                </a:ln>
                <a:solidFill>
                  <a:schemeClr val="tx1"/>
                </a:solidFill>
                <a:effectLst/>
                <a:uLnTx/>
                <a:uFillTx/>
                <a:latin typeface="+mn-lt"/>
                <a:ea typeface="+mn-ea"/>
                <a:cs typeface="+mn-cs"/>
              </a:rPr>
              <a:t>IV</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nSpc>
                <a:spcPct val="107000"/>
              </a:lnSpc>
              <a:spcAft>
                <a:spcPts val="800"/>
              </a:spcAft>
            </a:pPr>
            <a:r>
              <a:rPr lang="en-IN" b="1" dirty="0" smtClean="0">
                <a:solidFill>
                  <a:schemeClr val="tx1"/>
                </a:solidFill>
                <a:latin typeface="Times New Roman" panose="02020603050405020304" pitchFamily="18" charset="0"/>
                <a:cs typeface="Times New Roman" panose="02020603050405020304" pitchFamily="18" charset="0"/>
              </a:rPr>
              <a:t>    Android </a:t>
            </a:r>
            <a:r>
              <a:rPr lang="en-IN" b="1" dirty="0">
                <a:solidFill>
                  <a:schemeClr val="tx1"/>
                </a:solidFill>
                <a:latin typeface="Times New Roman" panose="02020603050405020304" pitchFamily="18" charset="0"/>
                <a:cs typeface="Times New Roman" panose="02020603050405020304" pitchFamily="18" charset="0"/>
              </a:rPr>
              <a:t>Application Deployment </a:t>
            </a: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4</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Semester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a:solidFill>
                  <a:schemeClr val="tx1"/>
                </a:solidFill>
              </a:rPr>
              <a:t>(</a:t>
            </a:r>
            <a:r>
              <a:rPr lang="en-US" sz="2000" dirty="0" err="1" smtClean="0">
                <a:solidFill>
                  <a:schemeClr val="tx1"/>
                </a:solidFill>
              </a:rPr>
              <a:t>IoT</a:t>
            </a:r>
            <a:r>
              <a:rPr lang="en-US" sz="2000" baseline="0" dirty="0">
                <a:solidFill>
                  <a:schemeClr val="tx1"/>
                </a:solidFill>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0BC9E4B-D13E-4A6B-BE44-F731A6D86A81}"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Result Analysis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Mobile </a:t>
            </a:r>
            <a:r>
              <a:rPr lang="en-US" dirty="0"/>
              <a:t>Application Development                  </a:t>
            </a:r>
            <a:r>
              <a:rPr lang="en-US" dirty="0" smtClean="0"/>
              <a:t>Unit-4</a:t>
            </a:r>
            <a:endParaRPr lang="en-US" dirty="0"/>
          </a:p>
        </p:txBody>
      </p:sp>
      <p:graphicFrame>
        <p:nvGraphicFramePr>
          <p:cNvPr id="9" name="Table 8"/>
          <p:cNvGraphicFramePr>
            <a:graphicFrameLocks noGrp="1"/>
          </p:cNvGraphicFramePr>
          <p:nvPr/>
        </p:nvGraphicFramePr>
        <p:xfrm>
          <a:off x="990600" y="1397000"/>
          <a:ext cx="7467600" cy="2489200"/>
        </p:xfrm>
        <a:graphic>
          <a:graphicData uri="http://schemas.openxmlformats.org/drawingml/2006/table">
            <a:tbl>
              <a:tblPr firstRow="1" bandRow="1">
                <a:tableStyleId>{5C22544A-7EE6-4342-B048-85BDC9FD1C3A}</a:tableStyleId>
              </a:tblPr>
              <a:tblGrid>
                <a:gridCol w="1493520"/>
                <a:gridCol w="1493520"/>
                <a:gridCol w="1493520"/>
                <a:gridCol w="1493520"/>
                <a:gridCol w="1493520"/>
              </a:tblGrid>
              <a:tr h="1024965">
                <a:tc>
                  <a:txBody>
                    <a:bodyPr/>
                    <a:lstStyle/>
                    <a:p>
                      <a:r>
                        <a:rPr lang="en-US" dirty="0" smtClean="0"/>
                        <a:t>Subject</a:t>
                      </a:r>
                      <a:endParaRPr lang="en-US" dirty="0"/>
                    </a:p>
                  </a:txBody>
                  <a:tcPr/>
                </a:tc>
                <a:tc>
                  <a:txBody>
                    <a:bodyPr/>
                    <a:lstStyle/>
                    <a:p>
                      <a:r>
                        <a:rPr lang="en-US" dirty="0" smtClean="0"/>
                        <a:t>No.</a:t>
                      </a:r>
                      <a:r>
                        <a:rPr lang="en-US" baseline="0" dirty="0" smtClean="0"/>
                        <a:t> of students</a:t>
                      </a:r>
                      <a:endParaRPr lang="en-US" dirty="0"/>
                    </a:p>
                  </a:txBody>
                  <a:tcPr/>
                </a:tc>
                <a:tc>
                  <a:txBody>
                    <a:bodyPr/>
                    <a:lstStyle/>
                    <a:p>
                      <a:r>
                        <a:rPr lang="en-US" dirty="0" smtClean="0"/>
                        <a:t>Min</a:t>
                      </a:r>
                      <a:r>
                        <a:rPr lang="en-US" baseline="0" dirty="0" smtClean="0"/>
                        <a:t> Marks</a:t>
                      </a:r>
                      <a:endParaRPr lang="en-US" dirty="0"/>
                    </a:p>
                  </a:txBody>
                  <a:tcPr/>
                </a:tc>
                <a:tc>
                  <a:txBody>
                    <a:bodyPr/>
                    <a:lstStyle/>
                    <a:p>
                      <a:r>
                        <a:rPr lang="en-US" dirty="0" smtClean="0"/>
                        <a:t>Max Marks</a:t>
                      </a:r>
                      <a:endParaRPr lang="en-US" dirty="0"/>
                    </a:p>
                  </a:txBody>
                  <a:tcPr/>
                </a:tc>
                <a:tc>
                  <a:txBody>
                    <a:bodyPr/>
                    <a:lstStyle/>
                    <a:p>
                      <a:r>
                        <a:rPr lang="en-US" dirty="0" smtClean="0"/>
                        <a:t>Over all Result</a:t>
                      </a:r>
                      <a:endParaRPr lang="en-US" dirty="0"/>
                    </a:p>
                  </a:txBody>
                  <a:tcPr/>
                </a:tc>
              </a:tr>
              <a:tr h="1464235">
                <a:tc>
                  <a:txBody>
                    <a:bodyPr/>
                    <a:lstStyle/>
                    <a:p>
                      <a:r>
                        <a:rPr lang="en-US" dirty="0" smtClean="0"/>
                        <a:t>Mobile Application Development </a:t>
                      </a:r>
                      <a:endParaRPr lang="en-US" dirty="0"/>
                    </a:p>
                  </a:txBody>
                  <a:tcPr/>
                </a:tc>
                <a:tc>
                  <a:txBody>
                    <a:bodyPr/>
                    <a:lstStyle/>
                    <a:p>
                      <a:r>
                        <a:rPr lang="en-US" dirty="0" smtClean="0"/>
                        <a:t>40</a:t>
                      </a:r>
                      <a:endParaRPr lang="en-US" dirty="0"/>
                    </a:p>
                  </a:txBody>
                  <a:tcPr/>
                </a:tc>
                <a:tc>
                  <a:txBody>
                    <a:bodyPr/>
                    <a:lstStyle/>
                    <a:p>
                      <a:r>
                        <a:rPr lang="en-US" dirty="0" smtClean="0"/>
                        <a:t>30</a:t>
                      </a:r>
                      <a:endParaRPr lang="en-US" dirty="0"/>
                    </a:p>
                  </a:txBody>
                  <a:tcPr/>
                </a:tc>
                <a:tc>
                  <a:txBody>
                    <a:bodyPr/>
                    <a:lstStyle/>
                    <a:p>
                      <a:r>
                        <a:rPr lang="en-US" dirty="0" smtClean="0"/>
                        <a:t>80</a:t>
                      </a:r>
                      <a:endParaRPr lang="en-US" dirty="0"/>
                    </a:p>
                  </a:txBody>
                  <a:tcPr/>
                </a:tc>
                <a:tc>
                  <a:txBody>
                    <a:bodyPr/>
                    <a:lstStyle/>
                    <a:p>
                      <a:r>
                        <a:rPr lang="en-US" dirty="0" smtClean="0"/>
                        <a:t>95%</a:t>
                      </a:r>
                      <a:endParaRPr lang="en-US" dirty="0"/>
                    </a:p>
                  </a:txBody>
                  <a:tcPr/>
                </a:tc>
              </a:tr>
            </a:tbl>
          </a:graphicData>
        </a:graphic>
      </p:graphicFrame>
    </p:spTree>
    <p:extLst>
      <p:ext uri="{BB962C8B-B14F-4D97-AF65-F5344CB8AC3E}">
        <p14:creationId xmlns="" xmlns:p14="http://schemas.microsoft.com/office/powerpoint/2010/main" val="246743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0C446EA-26ED-47E3-A4E1-7AE26E707EC1}"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
        <p:nvSpPr>
          <p:cNvPr id="8"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End Semester Question paper Templates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pic>
        <p:nvPicPr>
          <p:cNvPr id="9" name="Content Placeholder 12">
            <a:extLst>
              <a:ext uri="{FF2B5EF4-FFF2-40B4-BE49-F238E27FC236}">
                <a16:creationId xmlns="" xmlns:a16="http://schemas.microsoft.com/office/drawing/2014/main" id="{DC78366F-B77C-4835-B152-763CB7A52F80}"/>
              </a:ext>
            </a:extLst>
          </p:cNvPr>
          <p:cNvPicPr>
            <a:picLocks noGrp="1" noChangeAspect="1"/>
          </p:cNvPicPr>
          <p:nvPr>
            <p:ph idx="1"/>
          </p:nvPr>
        </p:nvPicPr>
        <p:blipFill>
          <a:blip r:embed="rId3" cstate="print"/>
          <a:stretch>
            <a:fillRect/>
          </a:stretch>
        </p:blipFill>
        <p:spPr>
          <a:xfrm>
            <a:off x="1371600" y="762000"/>
            <a:ext cx="6629400" cy="2209800"/>
          </a:xfrm>
          <a:prstGeom prst="rect">
            <a:avLst/>
          </a:prstGeom>
        </p:spPr>
      </p:pic>
      <p:sp>
        <p:nvSpPr>
          <p:cNvPr id="12" name="TextBox 11">
            <a:extLst>
              <a:ext uri="{FF2B5EF4-FFF2-40B4-BE49-F238E27FC236}">
                <a16:creationId xmlns="" xmlns:a16="http://schemas.microsoft.com/office/drawing/2014/main" id="{F9F7763A-7D59-4A2F-872F-164426AAFBA0}"/>
              </a:ext>
            </a:extLst>
          </p:cNvPr>
          <p:cNvSpPr txBox="1"/>
          <p:nvPr/>
        </p:nvSpPr>
        <p:spPr>
          <a:xfrm>
            <a:off x="152400" y="-1023538"/>
            <a:ext cx="8839200" cy="374077"/>
          </a:xfrm>
          <a:prstGeom prst="rect">
            <a:avLst/>
          </a:prstGeom>
          <a:noFill/>
        </p:spPr>
        <p:txBody>
          <a:bodyPr wrap="square">
            <a:spAutoFit/>
          </a:bodyPr>
          <a:lstStyle/>
          <a:p>
            <a:pPr indent="-270510">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Ge</a:t>
            </a:r>
            <a:endParaRPr lang="en-IN" sz="1100" dirty="0"/>
          </a:p>
        </p:txBody>
      </p:sp>
      <p:sp>
        <p:nvSpPr>
          <p:cNvPr id="14" name="TextBox 13">
            <a:extLst>
              <a:ext uri="{FF2B5EF4-FFF2-40B4-BE49-F238E27FC236}">
                <a16:creationId xmlns="" xmlns:a16="http://schemas.microsoft.com/office/drawing/2014/main" id="{87F90B93-0714-44BD-8733-D41104DA42E1}"/>
              </a:ext>
            </a:extLst>
          </p:cNvPr>
          <p:cNvSpPr txBox="1"/>
          <p:nvPr/>
        </p:nvSpPr>
        <p:spPr>
          <a:xfrm>
            <a:off x="209550" y="2819400"/>
            <a:ext cx="8724900" cy="2574551"/>
          </a:xfrm>
          <a:prstGeom prst="rect">
            <a:avLst/>
          </a:prstGeom>
          <a:noFill/>
        </p:spPr>
        <p:txBody>
          <a:bodyPr wrap="square">
            <a:spAutoFit/>
          </a:bodyPr>
          <a:lstStyle/>
          <a:p>
            <a:pPr indent="-270510">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Ge</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neral Instructions: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All questions are compulsory. Answers should be brief and to the point.</a:t>
            </a: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This Question paper consists of …………pages &amp; …8………questions.</a:t>
            </a: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It comprises of three Sections, A, B, and C. You are to attempt all the sections</a:t>
            </a:r>
            <a:r>
              <a:rPr lang="en-IN" sz="1100" dirty="0">
                <a:solidFill>
                  <a:srgbClr val="43434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A</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-Question No- 1 is objective type questions carrying 1 mark each, Question No- 2 is very short </a:t>
            </a:r>
          </a:p>
          <a:p>
            <a:pPr marL="90170" indent="-180340">
              <a:lnSpc>
                <a:spcPct val="107000"/>
              </a:lnSpc>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answer type carrying 2 mark each. You are expected to answer them as directed.</a:t>
            </a:r>
          </a:p>
          <a:p>
            <a:pPr marL="342900" lvl="0" indent="-342900">
              <a:lnSpc>
                <a:spcPct val="107000"/>
              </a:lnSpc>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B</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Question No-3 is Long answer type -I questions with external choice carrying 6 marks each. </a:t>
            </a:r>
          </a:p>
          <a:p>
            <a:pPr marL="90170" indent="-180340">
              <a:lnSpc>
                <a:spcPct val="107000"/>
              </a:lnSpc>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You need to attempt any five out of seven questions given. </a:t>
            </a:r>
          </a:p>
          <a:p>
            <a:pPr marL="342900" lvl="0" indent="-342900">
              <a:lnSpc>
                <a:spcPct val="107000"/>
              </a:lnSpc>
              <a:buFont typeface="Wingdings" panose="05000000000000000000" pitchFamily="2" charset="2"/>
              <a:buChar char=""/>
            </a:pP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C</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Question No. 4-8 are Long answer type –II (within unit choice) questions carrying 10 marks</a:t>
            </a:r>
          </a:p>
          <a:p>
            <a:pPr marL="90170" indent="-180340">
              <a:lnSpc>
                <a:spcPct val="107000"/>
              </a:lnSpc>
            </a:pP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each. You need to attempt any one part </a:t>
            </a:r>
            <a:r>
              <a:rPr lang="en-IN" sz="1100" i="1" u="sng"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100" u="sng" dirty="0">
                <a:effectLst/>
                <a:latin typeface="Times New Roman" panose="02020603050405020304" pitchFamily="18" charset="0"/>
                <a:ea typeface="Calibri" panose="020F0502020204030204" pitchFamily="34" charset="0"/>
                <a:cs typeface="Times New Roman" panose="02020603050405020304" pitchFamily="18" charset="0"/>
              </a:rPr>
              <a:t> or </a:t>
            </a:r>
            <a:r>
              <a:rPr lang="en-IN" sz="1100" i="1" u="sng" dirty="0">
                <a:effectLst/>
                <a:latin typeface="Times New Roman" panose="02020603050405020304" pitchFamily="18" charset="0"/>
                <a:ea typeface="Calibri" panose="020F0502020204030204" pitchFamily="34" charset="0"/>
                <a:cs typeface="Times New Roman" panose="02020603050405020304" pitchFamily="18" charset="0"/>
              </a:rPr>
              <a:t>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Students are instructed to cross the blank sheets before handing over the answer sheet to the   invigilator.</a:t>
            </a:r>
          </a:p>
          <a:p>
            <a:r>
              <a:rPr lang="en-IN" sz="1100" dirty="0">
                <a:effectLst/>
                <a:latin typeface="Times New Roman" panose="02020603050405020304" pitchFamily="18" charset="0"/>
                <a:ea typeface="Calibri" panose="020F0502020204030204" pitchFamily="34" charset="0"/>
                <a:cs typeface="Times New Roman" panose="02020603050405020304" pitchFamily="18" charset="0"/>
              </a:rPr>
              <a:t>No sheet should be left blank. Any written material after a blank sheet will not be evaluated/checked.</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65391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B10D6BF-F164-40CA-839D-6C95D099D1C4}"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graphicFrame>
        <p:nvGraphicFramePr>
          <p:cNvPr id="9" name="Table 8">
            <a:extLst>
              <a:ext uri="{FF2B5EF4-FFF2-40B4-BE49-F238E27FC236}">
                <a16:creationId xmlns="" xmlns:a16="http://schemas.microsoft.com/office/drawing/2014/main" id="{68E9C82D-B52B-4E61-8FB0-BE4801B1985D}"/>
              </a:ext>
            </a:extLst>
          </p:cNvPr>
          <p:cNvGraphicFramePr>
            <a:graphicFrameLocks noGrp="1"/>
          </p:cNvGraphicFramePr>
          <p:nvPr>
            <p:extLst>
              <p:ext uri="{D42A27DB-BD31-4B8C-83A1-F6EECF244321}">
                <p14:modId xmlns:p14="http://schemas.microsoft.com/office/powerpoint/2010/main" xmlns="" val="1974618065"/>
              </p:ext>
            </p:extLst>
          </p:nvPr>
        </p:nvGraphicFramePr>
        <p:xfrm>
          <a:off x="426720" y="990600"/>
          <a:ext cx="8423786" cy="5609291"/>
        </p:xfrm>
        <a:graphic>
          <a:graphicData uri="http://schemas.openxmlformats.org/drawingml/2006/table">
            <a:tbl>
              <a:tblPr firstRow="1" firstCol="1" bandRow="1">
                <a:tableStyleId>{5C22544A-7EE6-4342-B048-85BDC9FD1C3A}</a:tableStyleId>
              </a:tblPr>
              <a:tblGrid>
                <a:gridCol w="433158">
                  <a:extLst>
                    <a:ext uri="{9D8B030D-6E8A-4147-A177-3AD203B41FA5}">
                      <a16:colId xmlns="" xmlns:a16="http://schemas.microsoft.com/office/drawing/2014/main" val="2950116005"/>
                    </a:ext>
                  </a:extLst>
                </a:gridCol>
                <a:gridCol w="548203">
                  <a:extLst>
                    <a:ext uri="{9D8B030D-6E8A-4147-A177-3AD203B41FA5}">
                      <a16:colId xmlns="" xmlns:a16="http://schemas.microsoft.com/office/drawing/2014/main" val="2519389202"/>
                    </a:ext>
                  </a:extLst>
                </a:gridCol>
                <a:gridCol w="5847235">
                  <a:extLst>
                    <a:ext uri="{9D8B030D-6E8A-4147-A177-3AD203B41FA5}">
                      <a16:colId xmlns="" xmlns:a16="http://schemas.microsoft.com/office/drawing/2014/main" val="1283486617"/>
                    </a:ext>
                  </a:extLst>
                </a:gridCol>
                <a:gridCol w="931944">
                  <a:extLst>
                    <a:ext uri="{9D8B030D-6E8A-4147-A177-3AD203B41FA5}">
                      <a16:colId xmlns="" xmlns:a16="http://schemas.microsoft.com/office/drawing/2014/main" val="1521810076"/>
                    </a:ext>
                  </a:extLst>
                </a:gridCol>
                <a:gridCol w="663246">
                  <a:extLst>
                    <a:ext uri="{9D8B030D-6E8A-4147-A177-3AD203B41FA5}">
                      <a16:colId xmlns="" xmlns:a16="http://schemas.microsoft.com/office/drawing/2014/main" val="844112379"/>
                    </a:ext>
                  </a:extLst>
                </a:gridCol>
              </a:tblGrid>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sng" dirty="0">
                          <a:effectLst/>
                        </a:rPr>
                        <a:t>SECTION – 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2470165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none" strike="noStrike">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2654949261"/>
                  </a:ext>
                </a:extLst>
              </a:tr>
              <a:tr h="451729">
                <a:tc>
                  <a:txBody>
                    <a:bodyPr/>
                    <a:lstStyle/>
                    <a:p>
                      <a:pPr marL="342900" lvl="0" indent="-342900" algn="l">
                        <a:lnSpc>
                          <a:spcPct val="115000"/>
                        </a:lnSpc>
                        <a:spcAft>
                          <a:spcPts val="800"/>
                        </a:spcAft>
                        <a:buFont typeface="+mj-lt"/>
                        <a:buAutoNum type="arabicPeriod"/>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15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15000"/>
                        </a:lnSpc>
                        <a:spcAft>
                          <a:spcPts val="800"/>
                        </a:spcAft>
                      </a:pPr>
                      <a:r>
                        <a:rPr lang="en-IN" sz="1100">
                          <a:effectLst/>
                        </a:rPr>
                        <a:t>[10×1=10]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5428668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8071424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96368864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54653430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983919064"/>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51911752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635096111"/>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09622018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143644025"/>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195698476"/>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91451695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1528130083"/>
                  </a:ext>
                </a:extLst>
              </a:tr>
              <a:tr h="218477">
                <a:tc>
                  <a:txBody>
                    <a:bodyPr/>
                    <a:lstStyle/>
                    <a:p>
                      <a:pPr algn="l">
                        <a:lnSpc>
                          <a:spcPct val="115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[5×2=10]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89734544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71151494"/>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235556162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807176739"/>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68543228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261654991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039478462"/>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876521518"/>
                  </a:ext>
                </a:extLst>
              </a:tr>
              <a:tr h="569545">
                <a:tc>
                  <a:txBody>
                    <a:bodyPr/>
                    <a:lstStyle/>
                    <a:p>
                      <a:pPr algn="l">
                        <a:lnSpc>
                          <a:spcPct val="115000"/>
                        </a:lnSpc>
                        <a:spcAft>
                          <a:spcPts val="800"/>
                        </a:spcAft>
                      </a:pPr>
                      <a:r>
                        <a:rPr lang="en-IN" sz="1100">
                          <a:effectLst/>
                        </a:rPr>
                        <a:t> </a:t>
                      </a:r>
                    </a:p>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 xmlns:a16="http://schemas.microsoft.com/office/drawing/2014/main" val="3396298671"/>
                  </a:ext>
                </a:extLst>
              </a:tr>
            </a:tbl>
          </a:graphicData>
        </a:graphic>
      </p:graphicFrame>
    </p:spTree>
    <p:extLst>
      <p:ext uri="{BB962C8B-B14F-4D97-AF65-F5344CB8AC3E}">
        <p14:creationId xmlns:p14="http://schemas.microsoft.com/office/powerpoint/2010/main" xmlns="" val="3993952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F685906-A1A3-42E6-A9D0-05807F9B2836}"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graphicFrame>
        <p:nvGraphicFramePr>
          <p:cNvPr id="9" name="Table 8">
            <a:extLst>
              <a:ext uri="{FF2B5EF4-FFF2-40B4-BE49-F238E27FC236}">
                <a16:creationId xmlns="" xmlns:a16="http://schemas.microsoft.com/office/drawing/2014/main" id="{60EA8C53-3C4B-4AF8-8C36-F1FFB4729F65}"/>
              </a:ext>
            </a:extLst>
          </p:cNvPr>
          <p:cNvGraphicFramePr>
            <a:graphicFrameLocks noGrp="1"/>
          </p:cNvGraphicFramePr>
          <p:nvPr>
            <p:extLst>
              <p:ext uri="{D42A27DB-BD31-4B8C-83A1-F6EECF244321}">
                <p14:modId xmlns:p14="http://schemas.microsoft.com/office/powerpoint/2010/main" xmlns="" val="2043572720"/>
              </p:ext>
            </p:extLst>
          </p:nvPr>
        </p:nvGraphicFramePr>
        <p:xfrm>
          <a:off x="621891" y="304800"/>
          <a:ext cx="8522109" cy="6235700"/>
        </p:xfrm>
        <a:graphic>
          <a:graphicData uri="http://schemas.openxmlformats.org/drawingml/2006/table">
            <a:tbl>
              <a:tblPr firstRow="1" firstCol="1" bandRow="1">
                <a:tableStyleId>{5C22544A-7EE6-4342-B048-85BDC9FD1C3A}</a:tableStyleId>
              </a:tblPr>
              <a:tblGrid>
                <a:gridCol w="455406">
                  <a:extLst>
                    <a:ext uri="{9D8B030D-6E8A-4147-A177-3AD203B41FA5}">
                      <a16:colId xmlns="" xmlns:a16="http://schemas.microsoft.com/office/drawing/2014/main" val="973649388"/>
                    </a:ext>
                  </a:extLst>
                </a:gridCol>
                <a:gridCol w="553420">
                  <a:extLst>
                    <a:ext uri="{9D8B030D-6E8A-4147-A177-3AD203B41FA5}">
                      <a16:colId xmlns="" xmlns:a16="http://schemas.microsoft.com/office/drawing/2014/main" val="3837222777"/>
                    </a:ext>
                  </a:extLst>
                </a:gridCol>
                <a:gridCol w="5902905">
                  <a:extLst>
                    <a:ext uri="{9D8B030D-6E8A-4147-A177-3AD203B41FA5}">
                      <a16:colId xmlns="" xmlns:a16="http://schemas.microsoft.com/office/drawing/2014/main" val="4207401114"/>
                    </a:ext>
                  </a:extLst>
                </a:gridCol>
                <a:gridCol w="940816">
                  <a:extLst>
                    <a:ext uri="{9D8B030D-6E8A-4147-A177-3AD203B41FA5}">
                      <a16:colId xmlns="" xmlns:a16="http://schemas.microsoft.com/office/drawing/2014/main" val="3392075011"/>
                    </a:ext>
                  </a:extLst>
                </a:gridCol>
                <a:gridCol w="669562">
                  <a:extLst>
                    <a:ext uri="{9D8B030D-6E8A-4147-A177-3AD203B41FA5}">
                      <a16:colId xmlns="" xmlns:a16="http://schemas.microsoft.com/office/drawing/2014/main" val="1851896832"/>
                    </a:ext>
                  </a:extLst>
                </a:gridCol>
              </a:tblGrid>
              <a:tr h="392267">
                <a:tc>
                  <a:txBody>
                    <a:bodyPr/>
                    <a:lstStyle/>
                    <a:p>
                      <a:pPr algn="l">
                        <a:lnSpc>
                          <a:spcPct val="115000"/>
                        </a:lnSpc>
                        <a:spcAft>
                          <a:spcPts val="800"/>
                        </a:spcAft>
                      </a:pPr>
                      <a:r>
                        <a:rPr lang="en-IN" sz="1000" dirty="0">
                          <a:effectLst/>
                        </a:rPr>
                        <a:t> </a:t>
                      </a:r>
                    </a:p>
                    <a:p>
                      <a:pPr algn="l">
                        <a:lnSpc>
                          <a:spcPct val="115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marL="471805"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670536414"/>
                  </a:ext>
                </a:extLst>
              </a:tr>
              <a:tr h="152059">
                <a:tc gridSpan="3">
                  <a:txBody>
                    <a:bodyPr/>
                    <a:lstStyle/>
                    <a:p>
                      <a:pPr algn="ctr">
                        <a:lnSpc>
                          <a:spcPct val="115000"/>
                        </a:lnSpc>
                        <a:spcAft>
                          <a:spcPts val="800"/>
                        </a:spcAft>
                      </a:pPr>
                      <a:r>
                        <a:rPr lang="en-IN" sz="1000" u="sng">
                          <a:effectLst/>
                        </a:rPr>
                        <a:t>SECTION – 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CO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08648257"/>
                  </a:ext>
                </a:extLst>
              </a:tr>
              <a:tr h="152059">
                <a:tc gridSpan="3">
                  <a:txBody>
                    <a:bodyPr/>
                    <a:lstStyle/>
                    <a:p>
                      <a:pPr algn="ctr">
                        <a:lnSpc>
                          <a:spcPct val="115000"/>
                        </a:lnSpc>
                        <a:spcAft>
                          <a:spcPts val="800"/>
                        </a:spcAft>
                      </a:pPr>
                      <a:r>
                        <a:rPr lang="en-IN" sz="10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76960282"/>
                  </a:ext>
                </a:extLst>
              </a:tr>
              <a:tr h="152059">
                <a:tc>
                  <a:txBody>
                    <a:bodyPr/>
                    <a:lstStyle/>
                    <a:p>
                      <a:pPr algn="l">
                        <a:lnSpc>
                          <a:spcPct val="115000"/>
                        </a:lnSpc>
                        <a:spcAft>
                          <a:spcPts val="80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a:t>
                      </a:r>
                      <a:r>
                        <a:rPr lang="en-IN" sz="1000" u="sng">
                          <a:effectLst/>
                        </a:rPr>
                        <a:t>five </a:t>
                      </a:r>
                      <a:r>
                        <a:rPr lang="en-IN" sz="1000">
                          <a:effectLst/>
                        </a:rPr>
                        <a:t>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1000">
                          <a:effectLst/>
                        </a:rPr>
                        <a:t>[5×6=30]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highlight>
                            <a:srgbClr val="FFFF00"/>
                          </a:highligh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06880783"/>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479524051"/>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121146815"/>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3-c.</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47320706"/>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507868033"/>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486654881"/>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3-f.</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319740598"/>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3-g.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735629215"/>
                  </a:ext>
                </a:extLst>
              </a:tr>
              <a:tr h="152059">
                <a:tc gridSpan="3">
                  <a:txBody>
                    <a:bodyPr/>
                    <a:lstStyle/>
                    <a:p>
                      <a:pPr algn="ctr">
                        <a:lnSpc>
                          <a:spcPct val="115000"/>
                        </a:lnSpc>
                        <a:spcAft>
                          <a:spcPts val="800"/>
                        </a:spcAft>
                      </a:pPr>
                      <a:r>
                        <a:rPr lang="en-IN" sz="1000" u="sng">
                          <a:effectLst/>
                        </a:rPr>
                        <a:t>SECTION – C</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CO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20110701"/>
                  </a:ext>
                </a:extLst>
              </a:tr>
              <a:tr h="152059">
                <a:tc gridSpan="3">
                  <a:txBody>
                    <a:bodyPr/>
                    <a:lstStyle/>
                    <a:p>
                      <a:pPr algn="ctr">
                        <a:lnSpc>
                          <a:spcPct val="115000"/>
                        </a:lnSpc>
                        <a:spcAft>
                          <a:spcPts val="800"/>
                        </a:spcAft>
                      </a:pPr>
                      <a:r>
                        <a:rPr lang="en-IN" sz="10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254156718"/>
                  </a:ext>
                </a:extLst>
              </a:tr>
              <a:tr h="152059">
                <a:tc>
                  <a:txBody>
                    <a:bodyPr/>
                    <a:lstStyle/>
                    <a:p>
                      <a:pPr algn="l">
                        <a:lnSpc>
                          <a:spcPct val="115000"/>
                        </a:lnSpc>
                        <a:spcAft>
                          <a:spcPts val="80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dirty="0">
                          <a:effectLst/>
                        </a:rPr>
                        <a:t>Answer any</a:t>
                      </a:r>
                      <a:r>
                        <a:rPr lang="en-IN" sz="1000" u="sng" dirty="0">
                          <a:effectLst/>
                        </a:rPr>
                        <a:t> one</a:t>
                      </a:r>
                      <a:r>
                        <a:rPr lang="en-IN" sz="1000" dirty="0">
                          <a:effectLst/>
                        </a:rPr>
                        <a:t> of the following-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1000">
                          <a:effectLst/>
                        </a:rPr>
                        <a:t>[5×10=50]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526900605"/>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4-a.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033724488"/>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017297576"/>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4-b.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dirty="0">
                          <a:effectLst/>
                        </a:rPr>
                        <a:t>Question-  </a:t>
                      </a: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709418753"/>
                  </a:ext>
                </a:extLst>
              </a:tr>
              <a:tr h="152059">
                <a:tc>
                  <a:txBody>
                    <a:bodyPr/>
                    <a:lstStyle/>
                    <a:p>
                      <a:pPr algn="l">
                        <a:lnSpc>
                          <a:spcPct val="115000"/>
                        </a:lnSpc>
                        <a:spcAft>
                          <a:spcPts val="800"/>
                        </a:spcAft>
                      </a:pPr>
                      <a:r>
                        <a:rPr lang="en-IN" sz="1000">
                          <a:effectLst/>
                        </a:rPr>
                        <a:t>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66444964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5-a.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379649031"/>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33405194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5-b.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074630357"/>
                  </a:ext>
                </a:extLst>
              </a:tr>
              <a:tr h="152059">
                <a:tc>
                  <a:txBody>
                    <a:bodyPr/>
                    <a:lstStyle/>
                    <a:p>
                      <a:pPr algn="l">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78688481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6-a.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75150238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406253491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6-b.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401415712"/>
                  </a:ext>
                </a:extLst>
              </a:tr>
              <a:tr h="152059">
                <a:tc>
                  <a:txBody>
                    <a:bodyPr/>
                    <a:lstStyle/>
                    <a:p>
                      <a:pPr algn="l">
                        <a:lnSpc>
                          <a:spcPct val="115000"/>
                        </a:lnSpc>
                        <a:spcAft>
                          <a:spcPts val="800"/>
                        </a:spcAft>
                      </a:pPr>
                      <a:r>
                        <a:rPr lang="en-IN" sz="1000">
                          <a:effectLst/>
                        </a:rPr>
                        <a:t>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8775718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7-a.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75982471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55503954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7-b.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dirty="0">
                          <a:effectLst/>
                        </a:rPr>
                        <a:t>Question-  </a:t>
                      </a: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56934956"/>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2296045177"/>
                  </a:ext>
                </a:extLst>
              </a:tr>
              <a:tr h="152059">
                <a:tc>
                  <a:txBody>
                    <a:bodyPr/>
                    <a:lstStyle/>
                    <a:p>
                      <a:pPr algn="l">
                        <a:lnSpc>
                          <a:spcPct val="115000"/>
                        </a:lnSpc>
                        <a:spcAft>
                          <a:spcPts val="800"/>
                        </a:spcAft>
                      </a:pPr>
                      <a:r>
                        <a:rPr lang="en-IN" sz="1000">
                          <a:effectLst/>
                        </a:rPr>
                        <a:t>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349322583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8-a.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765637275"/>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91077312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8-b.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 xmlns:a16="http://schemas.microsoft.com/office/drawing/2014/main" val="1160435636"/>
                  </a:ext>
                </a:extLst>
              </a:tr>
            </a:tbl>
          </a:graphicData>
        </a:graphic>
      </p:graphicFrame>
    </p:spTree>
    <p:extLst>
      <p:ext uri="{BB962C8B-B14F-4D97-AF65-F5344CB8AC3E}">
        <p14:creationId xmlns:p14="http://schemas.microsoft.com/office/powerpoint/2010/main" xmlns="" val="3922356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961D2B-3925-40C3-BDB4-41AF95DBC26D}"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 xmlns:a16="http://schemas.microsoft.com/office/drawing/2014/main"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rPr>
              <a:t>Prerequisites</a:t>
            </a:r>
          </a:p>
        </p:txBody>
      </p:sp>
      <p:sp>
        <p:nvSpPr>
          <p:cNvPr id="3" name="Content Placeholder 2">
            <a:extLst>
              <a:ext uri="{FF2B5EF4-FFF2-40B4-BE49-F238E27FC236}">
                <a16:creationId xmlns="" xmlns:a16="http://schemas.microsoft.com/office/drawing/2014/main" id="{EE92A834-08E2-4479-9CF1-4688DC6EA92E}"/>
              </a:ext>
            </a:extLst>
          </p:cNvPr>
          <p:cNvSpPr>
            <a:spLocks noGrp="1"/>
          </p:cNvSpPr>
          <p:nvPr>
            <p:ph idx="1"/>
          </p:nvPr>
        </p:nvSpPr>
        <p:spPr/>
        <p:txBody>
          <a:bodyPr>
            <a:norm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Overview of programming language </a:t>
            </a:r>
          </a:p>
          <a:p>
            <a:r>
              <a:rPr lang="en-IN" sz="2000" b="1" dirty="0">
                <a:solidFill>
                  <a:srgbClr val="000000"/>
                </a:solidFill>
                <a:effectLst/>
                <a:latin typeface="Times New Roman" panose="02020603050405020304" pitchFamily="18" charset="0"/>
                <a:ea typeface="Times New Roman" panose="02020603050405020304" pitchFamily="18" charset="0"/>
              </a:rPr>
              <a:t>JAVA and XML. </a:t>
            </a:r>
            <a:endParaRPr lang="en-IN" sz="3600" b="1" dirty="0"/>
          </a:p>
        </p:txBody>
      </p:sp>
      <p:sp>
        <p:nvSpPr>
          <p:cNvPr id="2" name="Slide Number Placeholder 1">
            <a:extLst>
              <a:ext uri="{FF2B5EF4-FFF2-40B4-BE49-F238E27FC236}">
                <a16:creationId xmlns="" xmlns:a16="http://schemas.microsoft.com/office/drawing/2014/main" id="{92BE8421-C12E-479A-9F67-A40F452EC327}"/>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xmlns="" val="160808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E54682-9CE5-4FFF-A9D7-999A186AC8A5}"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 xmlns:a16="http://schemas.microsoft.com/office/drawing/2014/main"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Brief Introduction about the Subject with videos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 xmlns:a16="http://schemas.microsoft.com/office/drawing/2014/main" id="{EE92A834-08E2-4479-9CF1-4688DC6EA92E}"/>
              </a:ext>
            </a:extLst>
          </p:cNvPr>
          <p:cNvSpPr>
            <a:spLocks noGrp="1"/>
          </p:cNvSpPr>
          <p:nvPr>
            <p:ph idx="1"/>
          </p:nvPr>
        </p:nvSpPr>
        <p:spPr>
          <a:xfrm>
            <a:off x="457200" y="914400"/>
            <a:ext cx="8229600" cy="5211763"/>
          </a:xfrm>
        </p:spPr>
        <p:txBody>
          <a:bodyPr>
            <a:normAutofit/>
          </a:bodyPr>
          <a:lstStyle/>
          <a:p>
            <a:pPr marL="0" indent="0" algn="just">
              <a:buNone/>
            </a:pPr>
            <a:r>
              <a:rPr lang="en-US" sz="2100" b="0" i="0" dirty="0">
                <a:solidFill>
                  <a:srgbClr val="333333"/>
                </a:solidFill>
                <a:effectLst/>
                <a:latin typeface="Times New Roman" panose="02020603050405020304" pitchFamily="18" charset="0"/>
                <a:cs typeface="Times New Roman" panose="02020603050405020304" pitchFamily="18" charset="0"/>
              </a:rPr>
              <a:t>Mobile application development is the process of creating software applications that run on a mobile device, and a typical mobile application utilizes a network connection to work with remote computing resources. </a:t>
            </a:r>
            <a:endParaRPr lang="en-US" sz="2100" b="0" i="0" dirty="0" smtClean="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100" b="0" i="0" dirty="0" smtClean="0">
                <a:solidFill>
                  <a:srgbClr val="333333"/>
                </a:solidFill>
                <a:effectLst/>
                <a:latin typeface="Times New Roman" panose="02020603050405020304" pitchFamily="18" charset="0"/>
                <a:cs typeface="Times New Roman" panose="02020603050405020304" pitchFamily="18" charset="0"/>
              </a:rPr>
              <a:t>Hence</a:t>
            </a:r>
            <a:r>
              <a:rPr lang="en-US" sz="2100" b="0" i="0" dirty="0">
                <a:solidFill>
                  <a:srgbClr val="333333"/>
                </a:solidFill>
                <a:effectLst/>
                <a:latin typeface="Times New Roman" panose="02020603050405020304" pitchFamily="18" charset="0"/>
                <a:cs typeface="Times New Roman" panose="02020603050405020304" pitchFamily="18" charset="0"/>
              </a:rPr>
              <a:t>, the mobile development process involves creating installable software bundles (code, binaries, assets, etc.) , implementing backend services such as data access with an API, and testing the application on target devices.</a:t>
            </a:r>
            <a:endParaRPr lang="en-IN" sz="2100" dirty="0">
              <a:latin typeface="Times New Roman" panose="02020603050405020304" pitchFamily="18" charset="0"/>
              <a:cs typeface="Times New Roman" panose="02020603050405020304" pitchFamily="18" charset="0"/>
              <a:hlinkClick r:id="rId2"/>
            </a:endParaRPr>
          </a:p>
          <a:p>
            <a:pPr marL="0" indent="0">
              <a:buNone/>
            </a:pPr>
            <a:endParaRPr lang="en-IN" dirty="0">
              <a:hlinkClick r:id="rId2"/>
            </a:endParaRPr>
          </a:p>
          <a:p>
            <a:pPr marL="0" indent="0">
              <a:buNone/>
            </a:pPr>
            <a:r>
              <a:rPr lang="en-IN" sz="2000" dirty="0">
                <a:hlinkClick r:id="rId2"/>
              </a:rPr>
              <a:t>https://</a:t>
            </a:r>
            <a:r>
              <a:rPr lang="en-IN" sz="2000" dirty="0" smtClean="0">
                <a:hlinkClick r:id="rId2"/>
              </a:rPr>
              <a:t>www.youtube.com/watch?v=bOiCw-ZZlGA</a:t>
            </a:r>
            <a:endParaRPr lang="en-IN" sz="2000" dirty="0" smtClean="0"/>
          </a:p>
          <a:p>
            <a:pPr marL="0" indent="0">
              <a:buNone/>
            </a:pPr>
            <a:r>
              <a:rPr lang="en-IN" sz="2000" dirty="0">
                <a:hlinkClick r:id="rId3"/>
              </a:rPr>
              <a:t>https://</a:t>
            </a:r>
            <a:r>
              <a:rPr lang="en-IN" sz="2000" dirty="0" smtClean="0">
                <a:hlinkClick r:id="rId3"/>
              </a:rPr>
              <a:t>www.youtube.com/watch?v=09TeUXjzpKs&amp;t=5270s</a:t>
            </a:r>
            <a:r>
              <a:rPr lang="en-IN" dirty="0" smtClean="0"/>
              <a:t/>
            </a:r>
            <a:br>
              <a:rPr lang="en-IN" dirty="0" smtClean="0"/>
            </a:br>
            <a:r>
              <a:rPr lang="en-IN" dirty="0" smtClean="0"/>
              <a:t/>
            </a:r>
            <a:br>
              <a:rPr lang="en-IN" dirty="0" smtClean="0"/>
            </a:br>
            <a:r>
              <a:rPr lang="en-IN" dirty="0" smtClean="0"/>
              <a:t> </a:t>
            </a:r>
            <a:endParaRPr lang="en-IN" dirty="0"/>
          </a:p>
        </p:txBody>
      </p:sp>
      <p:sp>
        <p:nvSpPr>
          <p:cNvPr id="2" name="Slide Number Placeholder 1">
            <a:extLst>
              <a:ext uri="{FF2B5EF4-FFF2-40B4-BE49-F238E27FC236}">
                <a16:creationId xmlns="" xmlns:a16="http://schemas.microsoft.com/office/drawing/2014/main" id="{92BE8421-C12E-479A-9F67-A40F452EC327}"/>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xmlns="" val="1318296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5891E1-C38F-45AE-9CE7-5D684C558D0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 xmlns:a16="http://schemas.microsoft.com/office/drawing/2014/main"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t>Recap of unit 3</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 xmlns:a16="http://schemas.microsoft.com/office/drawing/2014/main" id="{EE92A834-08E2-4479-9CF1-4688DC6EA92E}"/>
              </a:ext>
            </a:extLst>
          </p:cNvPr>
          <p:cNvSpPr>
            <a:spLocks noGrp="1"/>
          </p:cNvSpPr>
          <p:nvPr>
            <p:ph idx="1"/>
          </p:nvPr>
        </p:nvSpPr>
        <p:spPr>
          <a:xfrm>
            <a:off x="457200" y="914400"/>
            <a:ext cx="8229600" cy="5211763"/>
          </a:xfrm>
        </p:spPr>
        <p:txBody>
          <a:bodyPr>
            <a:normAutofit/>
          </a:bodyPr>
          <a:lstStyle/>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Discussed about the  key concepts of UI components.</a:t>
            </a: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Discussed about the integration with social media.</a:t>
            </a: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Understood the interfacing of sensor data  with mobile application</a:t>
            </a: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Accessed the applications hosted in a cloud computing environment</a:t>
            </a: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Understood the installation of Android and using the basics</a:t>
            </a:r>
          </a:p>
          <a:p>
            <a:pPr algn="just">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Understood the multimedia interaction with android.</a:t>
            </a:r>
          </a:p>
          <a:p>
            <a:pPr algn="just"/>
            <a:endParaRPr lang="en-IN" sz="2000" dirty="0"/>
          </a:p>
        </p:txBody>
      </p:sp>
      <p:sp>
        <p:nvSpPr>
          <p:cNvPr id="2" name="Slide Number Placeholder 1">
            <a:extLst>
              <a:ext uri="{FF2B5EF4-FFF2-40B4-BE49-F238E27FC236}">
                <a16:creationId xmlns="" xmlns:a16="http://schemas.microsoft.com/office/drawing/2014/main" id="{92BE8421-C12E-479A-9F67-A40F452EC327}"/>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xmlns="" val="1318296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708010" cy="5105400"/>
          </a:xfrm>
        </p:spPr>
        <p:txBody>
          <a:bodyPr>
            <a:normAutofit/>
          </a:bodyPr>
          <a:lstStyle/>
          <a:p>
            <a:pPr marL="342900" lvl="1" indent="-342900">
              <a:buFont typeface="Arial" pitchFamily="34" charset="0"/>
              <a:buChar char="•"/>
            </a:pPr>
            <a:r>
              <a:rPr lang="en-IN" sz="2400" dirty="0">
                <a:latin typeface="Times New Roman" panose="02020603050405020304" pitchFamily="18" charset="0"/>
                <a:cs typeface="Times New Roman" panose="02020603050405020304" pitchFamily="18" charset="0"/>
              </a:rPr>
              <a:t>Persisting data using SQLite </a:t>
            </a:r>
            <a:r>
              <a:rPr lang="en-IN" sz="2400" dirty="0" smtClean="0">
                <a:latin typeface="Times New Roman" panose="02020603050405020304" pitchFamily="18" charset="0"/>
                <a:cs typeface="Times New Roman" panose="02020603050405020304" pitchFamily="18" charset="0"/>
              </a:rPr>
              <a:t>database</a:t>
            </a:r>
          </a:p>
          <a:p>
            <a:pPr marL="3429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Testing </a:t>
            </a:r>
            <a:r>
              <a:rPr lang="en-IN" sz="2400" dirty="0">
                <a:latin typeface="Times New Roman" panose="02020603050405020304" pitchFamily="18" charset="0"/>
                <a:cs typeface="Times New Roman" panose="02020603050405020304" pitchFamily="18" charset="0"/>
              </a:rPr>
              <a:t>and debugging Android </a:t>
            </a:r>
            <a:r>
              <a:rPr lang="en-IN" sz="2400" dirty="0" smtClean="0">
                <a:latin typeface="Times New Roman" panose="02020603050405020304" pitchFamily="18" charset="0"/>
                <a:cs typeface="Times New Roman" panose="02020603050405020304" pitchFamily="18" charset="0"/>
              </a:rPr>
              <a:t>Application</a:t>
            </a:r>
          </a:p>
          <a:p>
            <a:pPr marL="3429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Packaging on </a:t>
            </a:r>
            <a:r>
              <a:rPr lang="en-IN" sz="2400" dirty="0">
                <a:latin typeface="Times New Roman" panose="02020603050405020304" pitchFamily="18" charset="0"/>
                <a:cs typeface="Times New Roman" panose="02020603050405020304" pitchFamily="18" charset="0"/>
              </a:rPr>
              <a:t>device with </a:t>
            </a:r>
            <a:r>
              <a:rPr lang="en-IN" sz="2400" dirty="0" smtClean="0">
                <a:latin typeface="Times New Roman" panose="02020603050405020304" pitchFamily="18" charset="0"/>
                <a:cs typeface="Times New Roman" panose="02020603050405020304" pitchFamily="18" charset="0"/>
              </a:rPr>
              <a:t>Windows</a:t>
            </a:r>
          </a:p>
          <a:p>
            <a:pPr marL="342900" lvl="1" indent="-342900">
              <a:buFont typeface="Arial" pitchFamily="34" charset="0"/>
              <a:buChar char="•"/>
            </a:pPr>
            <a:r>
              <a:rPr lang="en-IN" sz="2400" dirty="0">
                <a:latin typeface="Times New Roman" panose="02020603050405020304" pitchFamily="18" charset="0"/>
                <a:cs typeface="Times New Roman" panose="02020603050405020304" pitchFamily="18" charset="0"/>
              </a:rPr>
              <a:t>Android Application Deployment on device with </a:t>
            </a:r>
            <a:r>
              <a:rPr lang="en-IN" sz="2400" dirty="0" smtClean="0">
                <a:latin typeface="Times New Roman" panose="02020603050405020304" pitchFamily="18" charset="0"/>
                <a:cs typeface="Times New Roman" panose="02020603050405020304" pitchFamily="18" charset="0"/>
              </a:rPr>
              <a:t>Windows</a:t>
            </a:r>
          </a:p>
          <a:p>
            <a:pPr marL="3429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Android </a:t>
            </a:r>
            <a:r>
              <a:rPr lang="en-IN" sz="2400" dirty="0" smtClean="0">
                <a:latin typeface="Times New Roman" panose="02020603050405020304" pitchFamily="18" charset="0"/>
                <a:cs typeface="Times New Roman" panose="02020603050405020304" pitchFamily="18" charset="0"/>
              </a:rPr>
              <a:t>Permissions</a:t>
            </a:r>
          </a:p>
          <a:p>
            <a:pPr marL="3429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Testing </a:t>
            </a:r>
            <a:r>
              <a:rPr lang="en-IN" sz="2400" dirty="0">
                <a:latin typeface="Times New Roman" panose="02020603050405020304" pitchFamily="18" charset="0"/>
                <a:cs typeface="Times New Roman" panose="02020603050405020304" pitchFamily="18" charset="0"/>
              </a:rPr>
              <a:t>and publishing of Mobile Applications on different app stores.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1" indent="-342900">
              <a:buFont typeface="Arial" pitchFamily="34" charset="0"/>
              <a:buChar char="•"/>
            </a:pPr>
            <a:endParaRPr lang="en-US" sz="2600" dirty="0" smtClean="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p:txBody>
      </p:sp>
      <p:sp>
        <p:nvSpPr>
          <p:cNvPr id="6" name="Date Placeholder 5"/>
          <p:cNvSpPr>
            <a:spLocks noGrp="1"/>
          </p:cNvSpPr>
          <p:nvPr>
            <p:ph type="dt" sz="half" idx="10"/>
          </p:nvPr>
        </p:nvSpPr>
        <p:spPr/>
        <p:txBody>
          <a:bodyPr/>
          <a:lstStyle/>
          <a:p>
            <a:fld id="{419244D0-7348-4CBF-82C3-77E94E891C7C}"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mn-lt"/>
                <a:ea typeface="+mn-ea"/>
                <a:cs typeface="+mn-cs"/>
              </a:rPr>
              <a:t>Unit Contents</a:t>
            </a:r>
          </a:p>
        </p:txBody>
      </p:sp>
      <p:sp>
        <p:nvSpPr>
          <p:cNvPr id="12" name="Footer Placeholder 4">
            <a:extLst>
              <a:ext uri="{FF2B5EF4-FFF2-40B4-BE49-F238E27FC236}">
                <a16:creationId xmlns="" xmlns:a16="http://schemas.microsoft.com/office/drawing/2014/main" id="{4D21A13E-7342-4B16-94E0-91ABC4FFD892}"/>
              </a:ext>
            </a:extLst>
          </p:cNvPr>
          <p:cNvSpPr>
            <a:spLocks noGrp="1"/>
          </p:cNvSpPr>
          <p:nvPr>
            <p:ph type="ftr" sz="quarter" idx="11"/>
          </p:nvPr>
        </p:nvSpPr>
        <p:spPr>
          <a:xfrm>
            <a:off x="2514600" y="6356350"/>
            <a:ext cx="52578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Tree>
    <p:extLst>
      <p:ext uri="{BB962C8B-B14F-4D97-AF65-F5344CB8AC3E}">
        <p14:creationId xmlns:p14="http://schemas.microsoft.com/office/powerpoint/2010/main" xmlns="" val="1360992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2DBA5C-E6DE-4E67-8C2E-241E6972279A}"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Unit Objective</a:t>
            </a:r>
          </a:p>
          <a:p>
            <a:pPr lvl="0" algn="ctr">
              <a:spcBef>
                <a:spcPct val="0"/>
              </a:spcBef>
              <a:defRPr/>
            </a:pPr>
            <a:endParaRPr lang="en-US" dirty="0"/>
          </a:p>
        </p:txBody>
      </p:sp>
      <p:sp>
        <p:nvSpPr>
          <p:cNvPr id="2" name="Rectangle 1"/>
          <p:cNvSpPr/>
          <p:nvPr/>
        </p:nvSpPr>
        <p:spPr>
          <a:xfrm>
            <a:off x="533400" y="1600200"/>
            <a:ext cx="8077200" cy="2523768"/>
          </a:xfrm>
          <a:prstGeom prst="rect">
            <a:avLst/>
          </a:prstGeom>
        </p:spPr>
        <p:txBody>
          <a:bodyPr wrap="square">
            <a:sp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understand key concepts of  </a:t>
            </a:r>
            <a:r>
              <a:rPr lang="en-US" sz="2000" dirty="0" smtClean="0">
                <a:latin typeface="Times New Roman" panose="02020603050405020304" pitchFamily="18" charset="0"/>
                <a:cs typeface="Times New Roman" panose="02020603050405020304" pitchFamily="18" charset="0"/>
              </a:rPr>
              <a:t>data storage in android.</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know </a:t>
            </a:r>
            <a:r>
              <a:rPr lang="en-US" sz="2000" dirty="0" smtClean="0">
                <a:latin typeface="Times New Roman" panose="02020603050405020304" pitchFamily="18" charset="0"/>
                <a:cs typeface="Times New Roman" panose="02020603050405020304" pitchFamily="18" charset="0"/>
              </a:rPr>
              <a:t>the basics of SQLite database.</a:t>
            </a:r>
          </a:p>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To understand the testing and debugging of android applications.</a:t>
            </a:r>
          </a:p>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To understand the concept of packaging and deployment of android apps.</a:t>
            </a:r>
          </a:p>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understand the </a:t>
            </a:r>
            <a:r>
              <a:rPr lang="en-US" sz="2000" dirty="0" smtClean="0">
                <a:latin typeface="Times New Roman" panose="02020603050405020304" pitchFamily="18" charset="0"/>
                <a:cs typeface="Times New Roman" panose="02020603050405020304" pitchFamily="18" charset="0"/>
              </a:rPr>
              <a:t>concept of android permissions.</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To understand </a:t>
            </a:r>
            <a:r>
              <a:rPr lang="en-IN" sz="2000" dirty="0" smtClean="0">
                <a:latin typeface="Times New Roman" panose="02020603050405020304" pitchFamily="18" charset="0"/>
                <a:cs typeface="Times New Roman" panose="02020603050405020304" pitchFamily="18" charset="0"/>
              </a:rPr>
              <a:t>the testing and publishing of mobile applications on different app stores.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0387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6004EB-02F5-4460-AA6C-2C97806E9BE6}"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smtClean="0">
                <a:latin typeface="Times New Roman" panose="02020603050405020304" pitchFamily="18" charset="0"/>
                <a:cs typeface="Times New Roman" panose="02020603050405020304" pitchFamily="18" charset="0"/>
              </a:rPr>
              <a:t>Android SQLite</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57200" y="696685"/>
            <a:ext cx="8229600" cy="5940088"/>
          </a:xfrm>
          <a:prstGeom prst="rect">
            <a:avLst/>
          </a:prstGeom>
          <a:noFill/>
        </p:spPr>
        <p:txBody>
          <a:bodyPr wrap="square">
            <a:spAutoFit/>
          </a:bodyPr>
          <a:lstStyle/>
          <a:p>
            <a:pPr algn="just" fontAlgn="base"/>
            <a:r>
              <a:rPr lang="en-IN" sz="2000" b="1" dirty="0" smtClean="0">
                <a:solidFill>
                  <a:srgbClr val="1F2830"/>
                </a:solidFill>
                <a:effectLst/>
                <a:latin typeface="Times New Roman" panose="02020603050405020304" pitchFamily="18" charset="0"/>
                <a:cs typeface="Times New Roman" panose="02020603050405020304" pitchFamily="18" charset="0"/>
              </a:rPr>
              <a:t>          Topic Objective: To understand the concept of  </a:t>
            </a:r>
            <a:r>
              <a:rPr lang="en-US" sz="2000" b="1" dirty="0" smtClean="0">
                <a:solidFill>
                  <a:srgbClr val="1F2830"/>
                </a:solidFill>
                <a:effectLst/>
                <a:latin typeface="Times New Roman" panose="02020603050405020304" pitchFamily="18" charset="0"/>
                <a:cs typeface="Times New Roman" panose="02020603050405020304" pitchFamily="18" charset="0"/>
              </a:rPr>
              <a:t>SQLite Database</a:t>
            </a:r>
          </a:p>
          <a:p>
            <a:pPr algn="just" fontAlgn="base"/>
            <a:endParaRPr lang="en-US" sz="2000" b="1" i="0" dirty="0">
              <a:solidFill>
                <a:srgbClr val="1F283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SQLite</a:t>
            </a:r>
            <a:r>
              <a:rPr lang="en-US" dirty="0">
                <a:latin typeface="Times New Roman" panose="02020603050405020304" pitchFamily="18" charset="0"/>
                <a:cs typeface="Times New Roman" panose="02020603050405020304" pitchFamily="18" charset="0"/>
              </a:rPr>
              <a:t> is an </a:t>
            </a:r>
            <a:r>
              <a:rPr lang="en-US" b="1" dirty="0">
                <a:latin typeface="Times New Roman" panose="02020603050405020304" pitchFamily="18" charset="0"/>
                <a:cs typeface="Times New Roman" panose="02020603050405020304" pitchFamily="18" charset="0"/>
              </a:rPr>
              <a:t>open-source relational database</a:t>
            </a:r>
            <a:r>
              <a:rPr lang="en-US" dirty="0">
                <a:latin typeface="Times New Roman" panose="02020603050405020304" pitchFamily="18" charset="0"/>
                <a:cs typeface="Times New Roman" panose="02020603050405020304" pitchFamily="18" charset="0"/>
              </a:rPr>
              <a:t> i.e. used to perform database operations on android devices such as storing, manipulating or retrieving persistent data from the database</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embedded in android </a:t>
            </a:r>
            <a:r>
              <a:rPr lang="en-US" dirty="0" smtClean="0">
                <a:latin typeface="Times New Roman" panose="02020603050405020304" pitchFamily="18" charset="0"/>
                <a:cs typeface="Times New Roman" panose="02020603050405020304" pitchFamily="18" charset="0"/>
              </a:rPr>
              <a:t>by default</a:t>
            </a:r>
            <a:r>
              <a:rPr lang="en-US" dirty="0">
                <a:latin typeface="Times New Roman" panose="02020603050405020304" pitchFamily="18" charset="0"/>
                <a:cs typeface="Times New Roman" panose="02020603050405020304" pitchFamily="18" charset="0"/>
              </a:rPr>
              <a:t>. So, there is no need to perform any database setup or administration task</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SQLite is a Structure query base database, open source, light weight, no network access and standalone </a:t>
            </a:r>
            <a:r>
              <a:rPr lang="en-US" dirty="0" smtClean="0">
                <a:latin typeface="Times New Roman" panose="02020603050405020304" pitchFamily="18" charset="0"/>
                <a:cs typeface="Times New Roman" panose="02020603050405020304" pitchFamily="18" charset="0"/>
              </a:rPr>
              <a:t>database.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SQLite Database is an open-source database provided in Android which is used to store data inside the user’s device in the form of a Text file.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perform so many operations on this data such as adding new data, updating, reading, and deleting this data.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SQLite </a:t>
            </a:r>
            <a:r>
              <a:rPr lang="en-US" dirty="0">
                <a:latin typeface="Times New Roman" panose="02020603050405020304" pitchFamily="18" charset="0"/>
                <a:cs typeface="Times New Roman" panose="02020603050405020304" pitchFamily="18" charset="0"/>
              </a:rPr>
              <a:t>is an offline database that is locally stored in the user’s device and we do not have to create any connection to connect to this database.  </a:t>
            </a:r>
          </a:p>
          <a:p>
            <a:pPr marL="285750" indent="-285750" algn="just" fontAlgn="base">
              <a:buFont typeface="Arial" panose="020B0604020202020204" pitchFamily="34" charset="0"/>
              <a:buChar char="•"/>
            </a:pPr>
            <a:endParaRPr lang="en-US" sz="1600" b="0" i="0" dirty="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5750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3A7C6F0-0A90-4787-8E9C-13BEF32CA019}"/>
              </a:ext>
            </a:extLst>
          </p:cNvPr>
          <p:cNvSpPr>
            <a:spLocks noGrp="1"/>
          </p:cNvSpPr>
          <p:nvPr>
            <p:ph type="dt" sz="half" idx="10"/>
          </p:nvPr>
        </p:nvSpPr>
        <p:spPr/>
        <p:txBody>
          <a:bodyPr/>
          <a:lstStyle/>
          <a:p>
            <a:fld id="{A94DD650-A727-4D50-91F6-20E535D40B74}" type="datetime1">
              <a:rPr lang="en-US" smtClean="0"/>
              <a:pPr/>
              <a:t>1/5/2023</a:t>
            </a:fld>
            <a:endParaRPr lang="en-US"/>
          </a:p>
        </p:txBody>
      </p:sp>
      <p:sp>
        <p:nvSpPr>
          <p:cNvPr id="5" name="Slide Number Placeholder 4">
            <a:extLst>
              <a:ext uri="{FF2B5EF4-FFF2-40B4-BE49-F238E27FC236}">
                <a16:creationId xmlns:a16="http://schemas.microsoft.com/office/drawing/2014/main" xmlns="" id="{84DDF651-E0E8-474E-B01E-D65BF1529162}"/>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9" name="Title 1">
            <a:extLst>
              <a:ext uri="{FF2B5EF4-FFF2-40B4-BE49-F238E27FC236}">
                <a16:creationId xmlns:a16="http://schemas.microsoft.com/office/drawing/2014/main" xmlns="" id="{9747EF39-7C4B-4EF4-BC7B-4908859053E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IN" sz="2400" b="1" dirty="0">
                <a:solidFill>
                  <a:srgbClr val="000000"/>
                </a:solidFill>
                <a:latin typeface="Times New Roman" panose="02020603050405020304" pitchFamily="18" charset="0"/>
                <a:cs typeface="Times New Roman" panose="02020603050405020304" pitchFamily="18" charset="0"/>
              </a:rPr>
              <a:t>Faculty Profile</a:t>
            </a:r>
            <a:r>
              <a:rPr lang="en-IN"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44190" y="2374938"/>
            <a:ext cx="3707053" cy="646331"/>
          </a:xfrm>
          <a:prstGeom prst="rect">
            <a:avLst/>
          </a:prstGeom>
          <a:noFill/>
        </p:spPr>
        <p:txBody>
          <a:bodyPr wrap="square" rtlCol="0">
            <a:spAutoFit/>
          </a:bodyPr>
          <a:lstStyle/>
          <a:p>
            <a:pPr algn="ctr"/>
            <a:r>
              <a:rPr lang="en-US" dirty="0">
                <a:solidFill>
                  <a:schemeClr val="accent6">
                    <a:lumMod val="75000"/>
                  </a:schemeClr>
                </a:solidFill>
              </a:rPr>
              <a:t>Ms. </a:t>
            </a:r>
            <a:r>
              <a:rPr lang="en-US" dirty="0" err="1" smtClean="0">
                <a:solidFill>
                  <a:schemeClr val="accent6">
                    <a:lumMod val="75000"/>
                  </a:schemeClr>
                </a:solidFill>
              </a:rPr>
              <a:t>Vatika</a:t>
            </a:r>
            <a:r>
              <a:rPr lang="en-US" dirty="0" smtClean="0">
                <a:solidFill>
                  <a:schemeClr val="accent6">
                    <a:lumMod val="75000"/>
                  </a:schemeClr>
                </a:solidFill>
              </a:rPr>
              <a:t> </a:t>
            </a:r>
            <a:r>
              <a:rPr lang="en-US" dirty="0" err="1" smtClean="0">
                <a:solidFill>
                  <a:schemeClr val="accent6">
                    <a:lumMod val="75000"/>
                  </a:schemeClr>
                </a:solidFill>
              </a:rPr>
              <a:t>Jalali</a:t>
            </a:r>
            <a:endParaRPr lang="en-US" dirty="0">
              <a:solidFill>
                <a:schemeClr val="accent6">
                  <a:lumMod val="75000"/>
                </a:schemeClr>
              </a:solidFill>
            </a:endParaRPr>
          </a:p>
          <a:p>
            <a:pPr algn="ctr"/>
            <a:r>
              <a:rPr lang="en-US" dirty="0">
                <a:solidFill>
                  <a:schemeClr val="accent6">
                    <a:lumMod val="75000"/>
                  </a:schemeClr>
                </a:solidFill>
              </a:rPr>
              <a:t>Assistant Professor, </a:t>
            </a:r>
            <a:r>
              <a:rPr lang="en-US" dirty="0" err="1">
                <a:solidFill>
                  <a:schemeClr val="accent6">
                    <a:lumMod val="75000"/>
                  </a:schemeClr>
                </a:solidFill>
              </a:rPr>
              <a:t>IoT</a:t>
            </a:r>
            <a:endParaRPr lang="en-US" dirty="0">
              <a:solidFill>
                <a:schemeClr val="accent6">
                  <a:lumMod val="75000"/>
                </a:schemeClr>
              </a:solidFill>
            </a:endParaRPr>
          </a:p>
        </p:txBody>
      </p:sp>
      <p:pic>
        <p:nvPicPr>
          <p:cNvPr id="1026" name="Picture 2" descr="Education is not confined to classrooms: Endless opportunities available  for students in this age - Education Today New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08460" y="3073607"/>
            <a:ext cx="1578515" cy="887659"/>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3376010"/>
            <a:ext cx="1028700" cy="1028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11" name="Table 10"/>
          <p:cNvGraphicFramePr>
            <a:graphicFrameLocks noGrp="1"/>
          </p:cNvGraphicFramePr>
          <p:nvPr>
            <p:extLst>
              <p:ext uri="{D42A27DB-BD31-4B8C-83A1-F6EECF244321}">
                <p14:modId xmlns:p14="http://schemas.microsoft.com/office/powerpoint/2010/main" xmlns="" val="1112871850"/>
              </p:ext>
            </p:extLst>
          </p:nvPr>
        </p:nvGraphicFramePr>
        <p:xfrm>
          <a:off x="3753710" y="4115955"/>
          <a:ext cx="2017869" cy="1385203"/>
        </p:xfrm>
        <a:graphic>
          <a:graphicData uri="http://schemas.openxmlformats.org/drawingml/2006/table">
            <a:tbl>
              <a:tblPr firstRow="1" bandRow="1">
                <a:tableStyleId>{E269D01E-BC32-4049-B463-5C60D7B0CCD2}</a:tableStyleId>
              </a:tblPr>
              <a:tblGrid>
                <a:gridCol w="2017869">
                  <a:extLst>
                    <a:ext uri="{9D8B030D-6E8A-4147-A177-3AD203B41FA5}">
                      <a16:colId xmlns:a16="http://schemas.microsoft.com/office/drawing/2014/main" xmlns="" val="20000"/>
                    </a:ext>
                  </a:extLst>
                </a:gridCol>
              </a:tblGrid>
              <a:tr h="520931">
                <a:tc>
                  <a:txBody>
                    <a:bodyPr/>
                    <a:lstStyle/>
                    <a:p>
                      <a:pPr algn="ctr"/>
                      <a:r>
                        <a:rPr lang="en-US" dirty="0">
                          <a:solidFill>
                            <a:schemeClr val="tx1"/>
                          </a:solidFill>
                        </a:rPr>
                        <a:t>Education</a:t>
                      </a:r>
                    </a:p>
                  </a:txBody>
                  <a:tcPr>
                    <a:solidFill>
                      <a:schemeClr val="accent1">
                        <a:lumMod val="60000"/>
                        <a:lumOff val="40000"/>
                      </a:schemeClr>
                    </a:solidFill>
                  </a:tcPr>
                </a:tc>
                <a:extLst>
                  <a:ext uri="{0D108BD9-81ED-4DB2-BD59-A6C34878D82A}">
                    <a16:rowId xmlns:a16="http://schemas.microsoft.com/office/drawing/2014/main" xmlns="" val="10000"/>
                  </a:ext>
                </a:extLst>
              </a:tr>
              <a:tr h="432136">
                <a:tc>
                  <a:txBody>
                    <a:bodyPr/>
                    <a:lstStyle/>
                    <a:p>
                      <a:r>
                        <a:rPr lang="en-US" sz="1600" dirty="0" err="1">
                          <a:solidFill>
                            <a:schemeClr val="tx1"/>
                          </a:solidFill>
                        </a:rPr>
                        <a:t>M.Tech</a:t>
                      </a:r>
                      <a:r>
                        <a:rPr lang="en-US" sz="1600" dirty="0">
                          <a:solidFill>
                            <a:schemeClr val="tx1"/>
                          </a:solidFill>
                        </a:rPr>
                        <a:t> CSE, </a:t>
                      </a:r>
                      <a:r>
                        <a:rPr lang="en-US" sz="1600" dirty="0" smtClean="0">
                          <a:solidFill>
                            <a:schemeClr val="tx1"/>
                          </a:solidFill>
                        </a:rPr>
                        <a:t>PTU</a:t>
                      </a:r>
                      <a:endParaRPr lang="en-US" sz="16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2"/>
                  </a:ext>
                </a:extLst>
              </a:tr>
              <a:tr h="432136">
                <a:tc>
                  <a:txBody>
                    <a:bodyPr/>
                    <a:lstStyle/>
                    <a:p>
                      <a:r>
                        <a:rPr lang="en-US" sz="1600" dirty="0" err="1">
                          <a:solidFill>
                            <a:schemeClr val="tx1"/>
                          </a:solidFill>
                        </a:rPr>
                        <a:t>B.Tech</a:t>
                      </a:r>
                      <a:r>
                        <a:rPr lang="en-US" sz="1600" dirty="0">
                          <a:solidFill>
                            <a:schemeClr val="tx1"/>
                          </a:solidFill>
                        </a:rPr>
                        <a:t> </a:t>
                      </a:r>
                      <a:r>
                        <a:rPr lang="en-US" sz="1600" dirty="0" smtClean="0">
                          <a:solidFill>
                            <a:schemeClr val="tx1"/>
                          </a:solidFill>
                        </a:rPr>
                        <a:t>CSE, HPTU</a:t>
                      </a:r>
                      <a:endParaRPr lang="en-US" sz="16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xmlns="" val="3709973900"/>
              </p:ext>
            </p:extLst>
          </p:nvPr>
        </p:nvGraphicFramePr>
        <p:xfrm>
          <a:off x="476847" y="4419600"/>
          <a:ext cx="2279726" cy="1849120"/>
        </p:xfrm>
        <a:graphic>
          <a:graphicData uri="http://schemas.openxmlformats.org/drawingml/2006/table">
            <a:tbl>
              <a:tblPr firstRow="1" bandRow="1">
                <a:tableStyleId>{E269D01E-BC32-4049-B463-5C60D7B0CCD2}</a:tableStyleId>
              </a:tblPr>
              <a:tblGrid>
                <a:gridCol w="2279726">
                  <a:extLst>
                    <a:ext uri="{9D8B030D-6E8A-4147-A177-3AD203B41FA5}">
                      <a16:colId xmlns:a16="http://schemas.microsoft.com/office/drawing/2014/main" xmlns="" val="20000"/>
                    </a:ext>
                  </a:extLst>
                </a:gridCol>
              </a:tblGrid>
              <a:tr h="447040">
                <a:tc>
                  <a:txBody>
                    <a:bodyPr/>
                    <a:lstStyle/>
                    <a:p>
                      <a:pPr algn="ctr"/>
                      <a:r>
                        <a:rPr lang="en-US" dirty="0">
                          <a:solidFill>
                            <a:schemeClr val="tx1"/>
                          </a:solidFill>
                        </a:rPr>
                        <a:t>Work</a:t>
                      </a:r>
                      <a:r>
                        <a:rPr lang="en-US" baseline="0" dirty="0">
                          <a:solidFill>
                            <a:schemeClr val="tx1"/>
                          </a:solidFill>
                        </a:rPr>
                        <a:t> Exp.</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447040">
                <a:tc>
                  <a:txBody>
                    <a:bodyPr/>
                    <a:lstStyle/>
                    <a:p>
                      <a:r>
                        <a:rPr lang="en-US" sz="1600" dirty="0">
                          <a:solidFill>
                            <a:schemeClr val="tx1"/>
                          </a:solidFill>
                        </a:rPr>
                        <a:t>NIET, Gr. </a:t>
                      </a:r>
                      <a:r>
                        <a:rPr lang="en-US" sz="1600" dirty="0" err="1">
                          <a:solidFill>
                            <a:schemeClr val="tx1"/>
                          </a:solidFill>
                        </a:rPr>
                        <a:t>Noida</a:t>
                      </a:r>
                      <a:r>
                        <a:rPr lang="en-US" sz="1600" dirty="0">
                          <a:solidFill>
                            <a:schemeClr val="tx1"/>
                          </a:solidFill>
                        </a:rPr>
                        <a:t> </a:t>
                      </a:r>
                      <a:r>
                        <a:rPr lang="en-US" sz="1600" dirty="0" smtClean="0">
                          <a:solidFill>
                            <a:schemeClr val="tx1"/>
                          </a:solidFill>
                        </a:rPr>
                        <a:t>(September, 2022 </a:t>
                      </a:r>
                      <a:r>
                        <a:rPr lang="en-US" sz="1600" baseline="0" dirty="0" smtClean="0">
                          <a:solidFill>
                            <a:schemeClr val="tx1"/>
                          </a:solidFill>
                        </a:rPr>
                        <a:t> </a:t>
                      </a:r>
                      <a:r>
                        <a:rPr lang="en-US" sz="1600" baseline="0" dirty="0">
                          <a:solidFill>
                            <a:schemeClr val="tx1"/>
                          </a:solidFill>
                        </a:rPr>
                        <a:t>to </a:t>
                      </a:r>
                      <a:r>
                        <a:rPr lang="en-US" sz="1600" dirty="0">
                          <a:solidFill>
                            <a:schemeClr val="tx1"/>
                          </a:solidFill>
                        </a:rPr>
                        <a:t>till date)</a:t>
                      </a:r>
                    </a:p>
                  </a:txBody>
                  <a:tcPr>
                    <a:solidFill>
                      <a:schemeClr val="accent1">
                        <a:lumMod val="60000"/>
                        <a:lumOff val="40000"/>
                      </a:schemeClr>
                    </a:solidFill>
                  </a:tcPr>
                </a:tc>
                <a:extLst>
                  <a:ext uri="{0D108BD9-81ED-4DB2-BD59-A6C34878D82A}">
                    <a16:rowId xmlns:a16="http://schemas.microsoft.com/office/drawing/2014/main" xmlns="" val="10001"/>
                  </a:ext>
                </a:extLst>
              </a:tr>
              <a:tr h="370840">
                <a:tc>
                  <a:txBody>
                    <a:bodyPr/>
                    <a:lstStyle/>
                    <a:p>
                      <a:r>
                        <a:rPr lang="en-US" sz="1600" dirty="0" smtClean="0">
                          <a:solidFill>
                            <a:schemeClr val="tx1"/>
                          </a:solidFill>
                        </a:rPr>
                        <a:t>Worked at Chandigarh University</a:t>
                      </a:r>
                      <a:endParaRPr lang="en-US" sz="16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xmlns="" val="641164500"/>
              </p:ext>
            </p:extLst>
          </p:nvPr>
        </p:nvGraphicFramePr>
        <p:xfrm>
          <a:off x="6463626" y="4191000"/>
          <a:ext cx="2336043" cy="1041862"/>
        </p:xfrm>
        <a:graphic>
          <a:graphicData uri="http://schemas.openxmlformats.org/drawingml/2006/table">
            <a:tbl>
              <a:tblPr firstRow="1" bandRow="1">
                <a:tableStyleId>{E269D01E-BC32-4049-B463-5C60D7B0CCD2}</a:tableStyleId>
              </a:tblPr>
              <a:tblGrid>
                <a:gridCol w="2336043">
                  <a:extLst>
                    <a:ext uri="{9D8B030D-6E8A-4147-A177-3AD203B41FA5}">
                      <a16:colId xmlns:a16="http://schemas.microsoft.com/office/drawing/2014/main" xmlns="" val="20000"/>
                    </a:ext>
                  </a:extLst>
                </a:gridCol>
              </a:tblGrid>
              <a:tr h="520931">
                <a:tc>
                  <a:txBody>
                    <a:bodyPr/>
                    <a:lstStyle/>
                    <a:p>
                      <a:pPr algn="ctr"/>
                      <a:r>
                        <a:rPr lang="en-US" dirty="0">
                          <a:solidFill>
                            <a:schemeClr val="tx1"/>
                          </a:solidFill>
                        </a:rPr>
                        <a:t>Publications</a:t>
                      </a:r>
                    </a:p>
                  </a:txBody>
                  <a:tcPr>
                    <a:solidFill>
                      <a:schemeClr val="accent1">
                        <a:lumMod val="60000"/>
                        <a:lumOff val="40000"/>
                      </a:schemeClr>
                    </a:solidFill>
                  </a:tcPr>
                </a:tc>
                <a:extLst>
                  <a:ext uri="{0D108BD9-81ED-4DB2-BD59-A6C34878D82A}">
                    <a16:rowId xmlns:a16="http://schemas.microsoft.com/office/drawing/2014/main" xmlns="" val="10000"/>
                  </a:ext>
                </a:extLst>
              </a:tr>
              <a:tr h="520931">
                <a:tc>
                  <a:txBody>
                    <a:bodyPr/>
                    <a:lstStyle/>
                    <a:p>
                      <a:r>
                        <a:rPr lang="en-US" dirty="0">
                          <a:solidFill>
                            <a:schemeClr val="tx1"/>
                          </a:solidFill>
                        </a:rPr>
                        <a:t>Research Paper:</a:t>
                      </a:r>
                      <a:r>
                        <a:rPr lang="en-US" baseline="0" dirty="0">
                          <a:solidFill>
                            <a:schemeClr val="tx1"/>
                          </a:solidFill>
                        </a:rPr>
                        <a:t> </a:t>
                      </a:r>
                      <a:r>
                        <a:rPr lang="en-US" baseline="0" dirty="0" smtClean="0">
                          <a:solidFill>
                            <a:schemeClr val="tx1"/>
                          </a:solidFill>
                        </a:rPr>
                        <a:t>4</a:t>
                      </a:r>
                      <a:r>
                        <a:rPr lang="en-US" dirty="0" smtClean="0">
                          <a:solidFill>
                            <a:schemeClr val="tx1"/>
                          </a:solidFill>
                        </a:rPr>
                        <a:t> </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1"/>
                  </a:ext>
                </a:extLst>
              </a:tr>
            </a:tbl>
          </a:graphicData>
        </a:graphic>
      </p:graphicFrame>
      <p:pic>
        <p:nvPicPr>
          <p:cNvPr id="1030" name="Picture 6" descr="88,436 Book Logo Stock Photos and Images - 123R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86600" y="3087255"/>
            <a:ext cx="1219200" cy="10287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AutoShape 8" descr="What is Research? - Purpose of Resear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0" descr="What is Research? - Purpose of Resear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Floor Research: NORD/LB"/>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705599" y="924065"/>
            <a:ext cx="1362075" cy="8382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5671782" y="1774775"/>
            <a:ext cx="3505200" cy="923330"/>
          </a:xfrm>
          <a:prstGeom prst="rect">
            <a:avLst/>
          </a:prstGeom>
          <a:noFill/>
        </p:spPr>
        <p:txBody>
          <a:bodyPr wrap="square" rtlCol="0">
            <a:spAutoFit/>
          </a:bodyPr>
          <a:lstStyle/>
          <a:p>
            <a:pPr algn="ctr"/>
            <a:r>
              <a:rPr lang="en-US" b="1" dirty="0">
                <a:solidFill>
                  <a:schemeClr val="accent4">
                    <a:lumMod val="50000"/>
                  </a:schemeClr>
                </a:solidFill>
              </a:rPr>
              <a:t>Research Interests</a:t>
            </a:r>
          </a:p>
          <a:p>
            <a:pPr algn="ctr"/>
            <a:r>
              <a:rPr lang="en-US" dirty="0" smtClean="0">
                <a:solidFill>
                  <a:schemeClr val="accent4">
                    <a:lumMod val="50000"/>
                  </a:schemeClr>
                </a:solidFill>
              </a:rPr>
              <a:t>Digital Image processing, </a:t>
            </a:r>
          </a:p>
          <a:p>
            <a:pPr algn="ctr"/>
            <a:r>
              <a:rPr lang="en-US" dirty="0" smtClean="0">
                <a:solidFill>
                  <a:schemeClr val="accent4">
                    <a:lumMod val="50000"/>
                  </a:schemeClr>
                </a:solidFill>
              </a:rPr>
              <a:t>Machine Learning </a:t>
            </a:r>
            <a:endParaRPr lang="en-US" dirty="0">
              <a:solidFill>
                <a:schemeClr val="accent4">
                  <a:lumMod val="50000"/>
                </a:schemeClr>
              </a:solidFill>
            </a:endParaRPr>
          </a:p>
        </p:txBody>
      </p:sp>
      <p:pic>
        <p:nvPicPr>
          <p:cNvPr id="1038" name="Picture 14" descr="How to Define Roles and Responsibilities for Team Members"/>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504950" y="838200"/>
            <a:ext cx="829931" cy="829931"/>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Box 22"/>
          <p:cNvSpPr txBox="1"/>
          <p:nvPr/>
        </p:nvSpPr>
        <p:spPr>
          <a:xfrm>
            <a:off x="200215" y="1683483"/>
            <a:ext cx="3505200" cy="923330"/>
          </a:xfrm>
          <a:prstGeom prst="rect">
            <a:avLst/>
          </a:prstGeom>
          <a:noFill/>
        </p:spPr>
        <p:txBody>
          <a:bodyPr wrap="square" rtlCol="0">
            <a:spAutoFit/>
          </a:bodyPr>
          <a:lstStyle/>
          <a:p>
            <a:pPr algn="ctr"/>
            <a:r>
              <a:rPr lang="en-US" b="1" dirty="0">
                <a:solidFill>
                  <a:schemeClr val="accent4">
                    <a:lumMod val="50000"/>
                  </a:schemeClr>
                </a:solidFill>
              </a:rPr>
              <a:t>Responsibilities</a:t>
            </a:r>
          </a:p>
          <a:p>
            <a:pPr algn="ctr"/>
            <a:r>
              <a:rPr lang="en-US" dirty="0" smtClean="0">
                <a:solidFill>
                  <a:schemeClr val="accent4">
                    <a:lumMod val="50000"/>
                  </a:schemeClr>
                </a:solidFill>
              </a:rPr>
              <a:t>Faculty </a:t>
            </a:r>
            <a:r>
              <a:rPr lang="en-US" dirty="0" err="1" smtClean="0">
                <a:solidFill>
                  <a:schemeClr val="accent4">
                    <a:lumMod val="50000"/>
                  </a:schemeClr>
                </a:solidFill>
              </a:rPr>
              <a:t>IoT</a:t>
            </a:r>
            <a:r>
              <a:rPr lang="en-US" dirty="0" smtClean="0">
                <a:solidFill>
                  <a:schemeClr val="accent4">
                    <a:lumMod val="50000"/>
                  </a:schemeClr>
                </a:solidFill>
              </a:rPr>
              <a:t>,</a:t>
            </a:r>
            <a:endParaRPr lang="en-US" dirty="0">
              <a:solidFill>
                <a:schemeClr val="accent4">
                  <a:lumMod val="50000"/>
                </a:schemeClr>
              </a:solidFill>
            </a:endParaRPr>
          </a:p>
          <a:p>
            <a:pPr algn="ctr"/>
            <a:r>
              <a:rPr lang="en-US" dirty="0" smtClean="0">
                <a:solidFill>
                  <a:schemeClr val="accent4">
                    <a:lumMod val="50000"/>
                  </a:schemeClr>
                </a:solidFill>
              </a:rPr>
              <a:t>Mentor </a:t>
            </a:r>
            <a:r>
              <a:rPr lang="en-US" dirty="0" err="1" smtClean="0">
                <a:solidFill>
                  <a:schemeClr val="accent4">
                    <a:lumMod val="50000"/>
                  </a:schemeClr>
                </a:solidFill>
              </a:rPr>
              <a:t>IoT</a:t>
            </a:r>
            <a:endParaRPr lang="en-US" dirty="0">
              <a:solidFill>
                <a:schemeClr val="accent4">
                  <a:lumMod val="50000"/>
                </a:schemeClr>
              </a:solidFill>
            </a:endParaRPr>
          </a:p>
        </p:txBody>
      </p:sp>
      <p:pic>
        <p:nvPicPr>
          <p:cNvPr id="20" name="Picture 4" descr="C:\Users\Manks\Downloads\speak.png"/>
          <p:cNvPicPr>
            <a:picLocks noChangeAspect="1" noChangeArrowheads="1"/>
          </p:cNvPicPr>
          <p:nvPr/>
        </p:nvPicPr>
        <p:blipFill>
          <a:blip r:embed="rId7" cstate="print"/>
          <a:srcRect/>
          <a:stretch>
            <a:fillRect/>
          </a:stretch>
        </p:blipFill>
        <p:spPr bwMode="auto">
          <a:xfrm>
            <a:off x="4038600" y="838200"/>
            <a:ext cx="1524000" cy="1524000"/>
          </a:xfrm>
          <a:prstGeom prst="rect">
            <a:avLst/>
          </a:prstGeom>
          <a:noFill/>
        </p:spPr>
      </p:pic>
      <p:pic>
        <p:nvPicPr>
          <p:cNvPr id="24" name="Picture 23" descr="Logo, company name&#10;&#10;Description automatically generated">
            <a:extLst>
              <a:ext uri="{FF2B5EF4-FFF2-40B4-BE49-F238E27FC236}">
                <a16:creationId xmlns="" xmlns:a16="http://schemas.microsoft.com/office/drawing/2014/main" id="{5A34C25F-87AB-4FBE-B48E-477342574A52}"/>
              </a:ext>
            </a:extLst>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
        <p:nvSpPr>
          <p:cNvPr id="22" name="Footer Placeholder 12"/>
          <p:cNvSpPr txBox="1">
            <a:spLocks/>
          </p:cNvSpPr>
          <p:nvPr/>
        </p:nvSpPr>
        <p:spPr>
          <a:xfrm>
            <a:off x="2895600" y="62484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Ms.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Vatika</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Jalali</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Mobile Application Development                  Unit-4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xmlns="" val="3069116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EDA1E3-0F6E-4A34-9485-C3EA37BB5298}"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smtClean="0">
                <a:latin typeface="Times New Roman" panose="02020603050405020304" pitchFamily="18" charset="0"/>
                <a:cs typeface="Times New Roman" panose="02020603050405020304" pitchFamily="18" charset="0"/>
              </a:rPr>
              <a:t>Android SQLite Features</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304800" y="914400"/>
            <a:ext cx="8382000" cy="1015663"/>
          </a:xfrm>
          <a:prstGeom prst="rect">
            <a:avLst/>
          </a:prstGeom>
          <a:noFill/>
        </p:spPr>
        <p:txBody>
          <a:bodyPr wrap="square">
            <a:spAutoFit/>
          </a:bodyPr>
          <a:lstStyle/>
          <a:p>
            <a:pPr algn="just" fontAlgn="base"/>
            <a:r>
              <a:rPr lang="en-US" sz="2000" dirty="0"/>
              <a:t>SQLite supports all the relational database features. </a:t>
            </a:r>
            <a:endParaRPr lang="en-US" sz="2000" dirty="0" smtClean="0"/>
          </a:p>
          <a:p>
            <a:pPr algn="just" fontAlgn="base"/>
            <a:r>
              <a:rPr lang="en-US" sz="2000" dirty="0" smtClean="0"/>
              <a:t>In </a:t>
            </a:r>
            <a:r>
              <a:rPr lang="en-US" sz="2000" dirty="0"/>
              <a:t>order to access this database, </a:t>
            </a:r>
            <a:r>
              <a:rPr lang="en-US" sz="2000" dirty="0" smtClean="0"/>
              <a:t>no </a:t>
            </a:r>
            <a:r>
              <a:rPr lang="en-US" sz="2000" dirty="0"/>
              <a:t>need to establish any kind of connections for it like JDBC,ODBC </a:t>
            </a:r>
            <a:r>
              <a:rPr lang="en-US" sz="2000" dirty="0" err="1"/>
              <a:t>e.t.c</a:t>
            </a:r>
            <a:endParaRPr lang="en-US" sz="1600" b="0" i="0" dirty="0">
              <a:solidFill>
                <a:srgbClr val="444444"/>
              </a:solidFill>
              <a:effectLst/>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84110" y="2018400"/>
            <a:ext cx="6610350" cy="3470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914400" y="5486400"/>
            <a:ext cx="6477000" cy="646331"/>
          </a:xfrm>
          <a:prstGeom prst="rect">
            <a:avLst/>
          </a:prstGeom>
        </p:spPr>
        <p:txBody>
          <a:bodyPr wrap="square">
            <a:spAutoFit/>
          </a:bodyPr>
          <a:lstStyle/>
          <a:p>
            <a:r>
              <a:rPr lang="en-US" dirty="0" smtClean="0"/>
              <a:t>Source: </a:t>
            </a:r>
            <a:r>
              <a:rPr lang="en-US" dirty="0" smtClean="0">
                <a:hlinkClick r:id="rId3"/>
              </a:rPr>
              <a:t>https</a:t>
            </a:r>
            <a:r>
              <a:rPr lang="en-US" dirty="0">
                <a:hlinkClick r:id="rId3"/>
              </a:rPr>
              <a:t>://</a:t>
            </a:r>
            <a:r>
              <a:rPr lang="en-US" dirty="0" smtClean="0">
                <a:hlinkClick r:id="rId3"/>
              </a:rPr>
              <a:t>abhiandroid.com/database/sqlite</a:t>
            </a:r>
            <a:r>
              <a:rPr lang="en-US" dirty="0" smtClean="0"/>
              <a:t/>
            </a:r>
            <a:br>
              <a:rPr lang="en-US" dirty="0" smtClean="0"/>
            </a:br>
            <a:endParaRPr lang="en-US" dirty="0"/>
          </a:p>
        </p:txBody>
      </p:sp>
    </p:spTree>
    <p:extLst>
      <p:ext uri="{BB962C8B-B14F-4D97-AF65-F5344CB8AC3E}">
        <p14:creationId xmlns:p14="http://schemas.microsoft.com/office/powerpoint/2010/main" xmlns="" val="1358050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799"/>
            <a:ext cx="8229600" cy="5715001"/>
          </a:xfrm>
        </p:spPr>
        <p:txBody>
          <a:bodyPr>
            <a:normAutofit fontScale="85000" lnSpcReduction="20000"/>
          </a:bodyPr>
          <a:lstStyle/>
          <a:p>
            <a:pPr marL="457200" indent="-457200">
              <a:buAutoNum type="arabicPeriod"/>
            </a:pPr>
            <a:r>
              <a:rPr lang="en-US" sz="2200" dirty="0" smtClean="0"/>
              <a:t>Which database is natively supported by android?</a:t>
            </a:r>
          </a:p>
          <a:p>
            <a:pPr marL="457200" indent="-457200">
              <a:buAutoNum type="alphaLcPeriod"/>
            </a:pPr>
            <a:r>
              <a:rPr lang="en-US" sz="2200" dirty="0" smtClean="0"/>
              <a:t>MSSQL</a:t>
            </a:r>
          </a:p>
          <a:p>
            <a:pPr marL="457200" indent="-457200">
              <a:buAutoNum type="alphaLcPeriod"/>
            </a:pPr>
            <a:r>
              <a:rPr lang="en-US" sz="2200" dirty="0" smtClean="0"/>
              <a:t>MySQL</a:t>
            </a:r>
          </a:p>
          <a:p>
            <a:pPr marL="457200" indent="-457200">
              <a:buAutoNum type="alphaLcPeriod"/>
            </a:pPr>
            <a:r>
              <a:rPr lang="en-US" sz="2200" b="1" dirty="0" smtClean="0"/>
              <a:t>SQLite</a:t>
            </a:r>
          </a:p>
          <a:p>
            <a:pPr marL="457200" indent="-457200">
              <a:buAutoNum type="alphaLcPeriod"/>
            </a:pPr>
            <a:r>
              <a:rPr lang="en-US" sz="2200" dirty="0" smtClean="0"/>
              <a:t>Oracle</a:t>
            </a:r>
          </a:p>
          <a:p>
            <a:pPr marL="457200" indent="-457200">
              <a:buAutoNum type="alphaLcPeriod"/>
            </a:pPr>
            <a:endParaRPr lang="en-US" sz="2200" dirty="0" smtClean="0"/>
          </a:p>
          <a:p>
            <a:pPr marL="0" indent="0">
              <a:buNone/>
            </a:pPr>
            <a:r>
              <a:rPr lang="en-US" sz="2200" dirty="0" smtClean="0"/>
              <a:t>2. </a:t>
            </a:r>
            <a:r>
              <a:rPr lang="en-US" sz="2200" dirty="0"/>
              <a:t>SQLite is a ?</a:t>
            </a:r>
            <a:br>
              <a:rPr lang="en-US" sz="2200" dirty="0"/>
            </a:br>
            <a:r>
              <a:rPr lang="en-US" sz="2200" dirty="0"/>
              <a:t>a</a:t>
            </a:r>
            <a:r>
              <a:rPr lang="en-US" sz="2200" dirty="0" smtClean="0"/>
              <a:t>. </a:t>
            </a:r>
            <a:r>
              <a:rPr lang="en-US" sz="2200" dirty="0"/>
              <a:t>NoSQL database</a:t>
            </a:r>
            <a:br>
              <a:rPr lang="en-US" sz="2200" dirty="0"/>
            </a:br>
            <a:r>
              <a:rPr lang="en-US" sz="2200" dirty="0" smtClean="0"/>
              <a:t>b. </a:t>
            </a:r>
            <a:r>
              <a:rPr lang="en-US" sz="2200" dirty="0"/>
              <a:t>Distributed database</a:t>
            </a:r>
            <a:br>
              <a:rPr lang="en-US" sz="2200" dirty="0"/>
            </a:br>
            <a:r>
              <a:rPr lang="en-US" sz="2200" dirty="0" smtClean="0"/>
              <a:t>c. </a:t>
            </a:r>
            <a:r>
              <a:rPr lang="en-US" sz="2200" b="1" dirty="0"/>
              <a:t>Relational database</a:t>
            </a:r>
            <a:r>
              <a:rPr lang="en-US" sz="2200" dirty="0"/>
              <a:t/>
            </a:r>
            <a:br>
              <a:rPr lang="en-US" sz="2200" dirty="0"/>
            </a:br>
            <a:r>
              <a:rPr lang="en-US" sz="2200" dirty="0" smtClean="0"/>
              <a:t>d. </a:t>
            </a:r>
            <a:r>
              <a:rPr lang="en-US" sz="2200" dirty="0"/>
              <a:t>Operational </a:t>
            </a:r>
            <a:r>
              <a:rPr lang="en-US" sz="2200" dirty="0" smtClean="0"/>
              <a:t>database</a:t>
            </a:r>
          </a:p>
          <a:p>
            <a:pPr marL="0" indent="0">
              <a:buNone/>
            </a:pPr>
            <a:endParaRPr lang="en-US" sz="2200" dirty="0" smtClean="0"/>
          </a:p>
          <a:p>
            <a:pPr marL="0" indent="0">
              <a:buNone/>
            </a:pPr>
            <a:r>
              <a:rPr lang="en-US" sz="2200" dirty="0" smtClean="0"/>
              <a:t>3. </a:t>
            </a:r>
            <a:r>
              <a:rPr lang="en-US" sz="2200" dirty="0"/>
              <a:t>SQLite written in</a:t>
            </a:r>
            <a:r>
              <a:rPr lang="en-US" sz="2200" dirty="0" smtClean="0"/>
              <a:t>? (</a:t>
            </a:r>
            <a:r>
              <a:rPr lang="en-US" sz="2200" b="1" dirty="0" smtClean="0"/>
              <a:t>C</a:t>
            </a:r>
            <a:r>
              <a:rPr lang="en-US" sz="2200" dirty="0" smtClean="0"/>
              <a:t>/JAVA)</a:t>
            </a:r>
          </a:p>
          <a:p>
            <a:pPr marL="0" indent="0">
              <a:buNone/>
            </a:pPr>
            <a:endParaRPr lang="en-US" sz="2200" dirty="0" smtClean="0"/>
          </a:p>
          <a:p>
            <a:pPr marL="0" indent="0">
              <a:buNone/>
            </a:pPr>
            <a:r>
              <a:rPr lang="en-US" sz="2200" dirty="0" smtClean="0"/>
              <a:t>4. </a:t>
            </a:r>
            <a:r>
              <a:rPr lang="en-US" sz="2200" dirty="0"/>
              <a:t>SQLite is an in-process library that implements a?</a:t>
            </a:r>
            <a:br>
              <a:rPr lang="en-US" sz="2200" dirty="0"/>
            </a:br>
            <a:endParaRPr lang="en-US" sz="2200" dirty="0"/>
          </a:p>
          <a:p>
            <a:pPr marL="0" indent="0">
              <a:buNone/>
            </a:pPr>
            <a:r>
              <a:rPr lang="en-US" sz="2200" dirty="0"/>
              <a:t>a</a:t>
            </a:r>
            <a:r>
              <a:rPr lang="en-US" sz="2200" dirty="0" smtClean="0"/>
              <a:t>. </a:t>
            </a:r>
            <a:r>
              <a:rPr lang="en-US" sz="2200" dirty="0"/>
              <a:t>self-contained</a:t>
            </a:r>
            <a:br>
              <a:rPr lang="en-US" sz="2200" dirty="0"/>
            </a:br>
            <a:r>
              <a:rPr lang="en-US" sz="2200" dirty="0" smtClean="0"/>
              <a:t>b. </a:t>
            </a:r>
            <a:r>
              <a:rPr lang="en-US" sz="2200" dirty="0" err="1"/>
              <a:t>serverless</a:t>
            </a:r>
            <a:r>
              <a:rPr lang="en-US" sz="2200" dirty="0"/>
              <a:t/>
            </a:r>
            <a:br>
              <a:rPr lang="en-US" sz="2200" dirty="0"/>
            </a:br>
            <a:r>
              <a:rPr lang="en-US" sz="2200" dirty="0" smtClean="0"/>
              <a:t>c. </a:t>
            </a:r>
            <a:r>
              <a:rPr lang="en-US" sz="2200" dirty="0"/>
              <a:t>zero-configuration</a:t>
            </a:r>
            <a:br>
              <a:rPr lang="en-US" sz="2200" dirty="0"/>
            </a:br>
            <a:r>
              <a:rPr lang="en-US" sz="2200" dirty="0" smtClean="0"/>
              <a:t>d</a:t>
            </a:r>
            <a:r>
              <a:rPr lang="en-US" sz="2200" b="1" dirty="0" smtClean="0"/>
              <a:t>. </a:t>
            </a:r>
            <a:r>
              <a:rPr lang="en-US" sz="2200" b="1" dirty="0"/>
              <a:t>All of the above</a:t>
            </a:r>
          </a:p>
          <a:p>
            <a:pPr marL="0" indent="0">
              <a:buNone/>
            </a:pPr>
            <a:endParaRPr lang="en-US" sz="2000" dirty="0"/>
          </a:p>
          <a:p>
            <a:pPr marL="0" indent="0">
              <a:buNone/>
            </a:pPr>
            <a:endParaRPr lang="en-US" sz="2000" dirty="0"/>
          </a:p>
          <a:p>
            <a:pPr marL="457200" indent="-457200">
              <a:buAutoNum type="arabicPeriod" startAt="2"/>
            </a:pPr>
            <a:endParaRPr lang="en-US" sz="2000" b="1" dirty="0" smtClean="0"/>
          </a:p>
          <a:p>
            <a:pPr marL="457200" indent="-457200">
              <a:buAutoNum type="arabicPeriod" startAt="2"/>
            </a:pPr>
            <a:endParaRPr lang="en-US" sz="2000" b="1" dirty="0"/>
          </a:p>
          <a:p>
            <a:pPr marL="457200" indent="-457200">
              <a:buAutoNum type="arabicPeriod"/>
            </a:pPr>
            <a:endParaRPr lang="en-US" sz="2000" b="1" dirty="0"/>
          </a:p>
        </p:txBody>
      </p:sp>
      <p:sp>
        <p:nvSpPr>
          <p:cNvPr id="4" name="Date Placeholder 3"/>
          <p:cNvSpPr>
            <a:spLocks noGrp="1"/>
          </p:cNvSpPr>
          <p:nvPr>
            <p:ph type="dt" sz="half" idx="10"/>
          </p:nvPr>
        </p:nvSpPr>
        <p:spPr/>
        <p:txBody>
          <a:bodyPr/>
          <a:lstStyle/>
          <a:p>
            <a:fld id="{828CB20E-C299-4A37-B3B1-983DC5D0865B}"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1</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1254880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AB4CB3-3AE3-4D30-9745-A3569CB330ED}"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latin typeface="Times New Roman" panose="02020603050405020304" pitchFamily="18" charset="0"/>
                <a:cs typeface="Times New Roman" panose="02020603050405020304" pitchFamily="18" charset="0"/>
              </a:rPr>
              <a:t>Android SQLite Database Steps</a:t>
            </a:r>
          </a:p>
        </p:txBody>
      </p:sp>
      <p:sp>
        <p:nvSpPr>
          <p:cNvPr id="9" name="TextBox 8">
            <a:extLst>
              <a:ext uri="{FF2B5EF4-FFF2-40B4-BE49-F238E27FC236}">
                <a16:creationId xmlns="" xmlns:a16="http://schemas.microsoft.com/office/drawing/2014/main" id="{6C25CEC3-1428-43B1-8F30-6AF9A756D980}"/>
              </a:ext>
            </a:extLst>
          </p:cNvPr>
          <p:cNvSpPr txBox="1"/>
          <p:nvPr/>
        </p:nvSpPr>
        <p:spPr>
          <a:xfrm>
            <a:off x="228600" y="696685"/>
            <a:ext cx="8763000" cy="5724644"/>
          </a:xfrm>
          <a:prstGeom prst="rect">
            <a:avLst/>
          </a:prstGeom>
          <a:noFill/>
        </p:spPr>
        <p:txBody>
          <a:bodyPr wrap="square">
            <a:spAutoFit/>
          </a:bodyPr>
          <a:lstStyle/>
          <a:p>
            <a:pPr fontAlgn="base"/>
            <a:r>
              <a:rPr lang="en-IN" sz="2000" b="1" dirty="0" smtClean="0">
                <a:solidFill>
                  <a:srgbClr val="1F2830"/>
                </a:solidFill>
                <a:latin typeface="Times New Roman" panose="02020603050405020304" pitchFamily="18" charset="0"/>
                <a:cs typeface="Times New Roman" panose="02020603050405020304" pitchFamily="18" charset="0"/>
              </a:rPr>
              <a:t>Topic </a:t>
            </a:r>
            <a:r>
              <a:rPr lang="en-IN" sz="2000" b="1" dirty="0">
                <a:solidFill>
                  <a:srgbClr val="1F2830"/>
                </a:solidFill>
                <a:latin typeface="Times New Roman" panose="02020603050405020304" pitchFamily="18" charset="0"/>
                <a:cs typeface="Times New Roman" panose="02020603050405020304" pitchFamily="18" charset="0"/>
              </a:rPr>
              <a:t>Objective: To understand the </a:t>
            </a:r>
            <a:r>
              <a:rPr lang="en-IN" sz="2000" b="1" dirty="0" smtClean="0">
                <a:solidFill>
                  <a:srgbClr val="1F2830"/>
                </a:solidFill>
                <a:latin typeface="Times New Roman" panose="02020603050405020304" pitchFamily="18" charset="0"/>
                <a:cs typeface="Times New Roman" panose="02020603050405020304" pitchFamily="18" charset="0"/>
              </a:rPr>
              <a:t>steps </a:t>
            </a:r>
            <a:r>
              <a:rPr lang="en-IN" sz="2000" b="1" dirty="0">
                <a:solidFill>
                  <a:srgbClr val="1F2830"/>
                </a:solidFill>
                <a:latin typeface="Times New Roman" panose="02020603050405020304" pitchFamily="18" charset="0"/>
                <a:cs typeface="Times New Roman" panose="02020603050405020304" pitchFamily="18" charset="0"/>
              </a:rPr>
              <a:t>involved in </a:t>
            </a:r>
            <a:r>
              <a:rPr lang="en-US" sz="2000" b="1" dirty="0">
                <a:solidFill>
                  <a:srgbClr val="1F2830"/>
                </a:solidFill>
                <a:latin typeface="Times New Roman" panose="02020603050405020304" pitchFamily="18" charset="0"/>
                <a:cs typeface="Times New Roman" panose="02020603050405020304" pitchFamily="18" charset="0"/>
              </a:rPr>
              <a:t>SQLite </a:t>
            </a:r>
            <a:r>
              <a:rPr lang="en-US" sz="2000" b="1" dirty="0" smtClean="0">
                <a:solidFill>
                  <a:srgbClr val="1F2830"/>
                </a:solidFill>
                <a:latin typeface="Times New Roman" panose="02020603050405020304" pitchFamily="18" charset="0"/>
                <a:cs typeface="Times New Roman" panose="02020603050405020304" pitchFamily="18" charset="0"/>
              </a:rPr>
              <a:t>Database creation</a:t>
            </a:r>
            <a:endParaRPr lang="en-US" sz="2000" b="1" dirty="0">
              <a:solidFill>
                <a:srgbClr val="1F2830"/>
              </a:solidFill>
              <a:latin typeface="Times New Roman" panose="02020603050405020304" pitchFamily="18" charset="0"/>
              <a:cs typeface="Times New Roman" panose="02020603050405020304" pitchFamily="18" charset="0"/>
            </a:endParaRPr>
          </a:p>
          <a:p>
            <a:pPr algn="just" fontAlgn="base"/>
            <a:endParaRPr lang="en-US" sz="2000" b="1" dirty="0">
              <a:solidFill>
                <a:srgbClr val="1F2830"/>
              </a:solidFill>
              <a:latin typeface="Times New Roman" panose="02020603050405020304" pitchFamily="18" charset="0"/>
              <a:cs typeface="Times New Roman" panose="02020603050405020304" pitchFamily="18" charset="0"/>
            </a:endParaRPr>
          </a:p>
          <a:p>
            <a:pPr algn="just" fontAlgn="base"/>
            <a:r>
              <a:rPr lang="en-US" sz="2000" b="1" dirty="0"/>
              <a:t>Creating And Updating Database In Android</a:t>
            </a:r>
            <a:endParaRPr lang="en-US" sz="2000" dirty="0"/>
          </a:p>
          <a:p>
            <a:pPr algn="just" fontAlgn="base"/>
            <a:endParaRPr lang="en-US" sz="2000" b="1" i="0" dirty="0">
              <a:solidFill>
                <a:srgbClr val="1F283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creating, updating and other operations you need to create a subclass or </a:t>
            </a:r>
            <a:r>
              <a:rPr lang="en-US" i="1" dirty="0" err="1">
                <a:latin typeface="Times New Roman" panose="02020603050405020304" pitchFamily="18" charset="0"/>
                <a:cs typeface="Times New Roman" panose="02020603050405020304" pitchFamily="18" charset="0"/>
              </a:rPr>
              <a:t>SQLiteOpenHelper</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SQLiteOpenHelper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helper class to manage database creation and version management.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provides two methods </a:t>
            </a:r>
            <a:r>
              <a:rPr lang="en-US" dirty="0" err="1">
                <a:latin typeface="Times New Roman" panose="02020603050405020304" pitchFamily="18" charset="0"/>
                <a:cs typeface="Times New Roman" panose="02020603050405020304" pitchFamily="18" charset="0"/>
              </a:rPr>
              <a:t>onCreate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SQLiteDatabase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onUpgrade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SQLiteDatabase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oldVersion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newVersion</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b="0" i="0" dirty="0">
              <a:solidFill>
                <a:srgbClr val="444444"/>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SQLiteOpenHelper</a:t>
            </a:r>
            <a:r>
              <a:rPr lang="en-US" dirty="0">
                <a:latin typeface="Times New Roman" panose="02020603050405020304" pitchFamily="18" charset="0"/>
                <a:cs typeface="Times New Roman" panose="02020603050405020304" pitchFamily="18" charset="0"/>
              </a:rPr>
              <a:t> is responsible for opening database if exist, creating database if it does not exists and upgrading if required.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SQLiteOpenHelper</a:t>
            </a:r>
            <a:r>
              <a:rPr lang="en-US" dirty="0">
                <a:latin typeface="Times New Roman" panose="02020603050405020304" pitchFamily="18" charset="0"/>
                <a:cs typeface="Times New Roman" panose="02020603050405020304" pitchFamily="18" charset="0"/>
              </a:rPr>
              <a:t> only require the DATABASE_NAME to create database. After extending </a:t>
            </a:r>
            <a:r>
              <a:rPr lang="en-US" dirty="0" err="1">
                <a:latin typeface="Times New Roman" panose="02020603050405020304" pitchFamily="18" charset="0"/>
                <a:cs typeface="Times New Roman" panose="02020603050405020304" pitchFamily="18" charset="0"/>
              </a:rPr>
              <a:t>SQLiteOpenHelper</a:t>
            </a:r>
            <a:r>
              <a:rPr lang="en-US" dirty="0">
                <a:latin typeface="Times New Roman" panose="02020603050405020304" pitchFamily="18" charset="0"/>
                <a:cs typeface="Times New Roman" panose="02020603050405020304" pitchFamily="18" charset="0"/>
              </a:rPr>
              <a:t> you will need to implement its methods </a:t>
            </a:r>
            <a:r>
              <a:rPr lang="en-US" dirty="0" err="1">
                <a:latin typeface="Times New Roman" panose="02020603050405020304" pitchFamily="18" charset="0"/>
                <a:cs typeface="Times New Roman" panose="02020603050405020304" pitchFamily="18" charset="0"/>
              </a:rPr>
              <a:t>onCreate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onUpgrade</a:t>
            </a:r>
            <a:r>
              <a:rPr lang="en-US" dirty="0">
                <a:latin typeface="Times New Roman" panose="02020603050405020304" pitchFamily="18" charset="0"/>
                <a:cs typeface="Times New Roman" panose="02020603050405020304" pitchFamily="18" charset="0"/>
              </a:rPr>
              <a:t> and constructor.</a:t>
            </a:r>
          </a:p>
        </p:txBody>
      </p:sp>
    </p:spTree>
    <p:extLst>
      <p:ext uri="{BB962C8B-B14F-4D97-AF65-F5344CB8AC3E}">
        <p14:creationId xmlns:p14="http://schemas.microsoft.com/office/powerpoint/2010/main" xmlns="" val="1358050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89107F-16FD-46D9-8141-80911D44F6FF}"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smtClean="0">
                <a:latin typeface="Times New Roman" panose="02020603050405020304" pitchFamily="18" charset="0"/>
                <a:cs typeface="Times New Roman" panose="02020603050405020304" pitchFamily="18" charset="0"/>
              </a:rPr>
              <a:t>Android SQLite Database Steps</a:t>
            </a: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57200" y="696685"/>
            <a:ext cx="8229600" cy="4001095"/>
          </a:xfrm>
          <a:prstGeom prst="rect">
            <a:avLst/>
          </a:prstGeom>
          <a:noFill/>
        </p:spPr>
        <p:txBody>
          <a:bodyPr wrap="square">
            <a:spAutoFit/>
          </a:bodyPr>
          <a:lstStyle/>
          <a:p>
            <a:pPr algn="just" fontAlgn="base"/>
            <a:endParaRPr lang="en-US" sz="2000" b="1" i="0" dirty="0">
              <a:solidFill>
                <a:srgbClr val="1F283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Database - Package</a:t>
            </a:r>
          </a:p>
          <a:p>
            <a:pPr algn="just"/>
            <a:r>
              <a:rPr lang="en-US" dirty="0">
                <a:latin typeface="Times New Roman" panose="02020603050405020304" pitchFamily="18" charset="0"/>
                <a:cs typeface="Times New Roman" panose="02020603050405020304" pitchFamily="18" charset="0"/>
              </a:rPr>
              <a:t>The main package is </a:t>
            </a:r>
            <a:r>
              <a:rPr lang="en-US" dirty="0" err="1">
                <a:latin typeface="Times New Roman" panose="02020603050405020304" pitchFamily="18" charset="0"/>
                <a:cs typeface="Times New Roman" panose="02020603050405020304" pitchFamily="18" charset="0"/>
              </a:rPr>
              <a:t>android.database.sqlite</a:t>
            </a:r>
            <a:r>
              <a:rPr lang="en-US" dirty="0">
                <a:latin typeface="Times New Roman" panose="02020603050405020304" pitchFamily="18" charset="0"/>
                <a:cs typeface="Times New Roman" panose="02020603050405020304" pitchFamily="18" charset="0"/>
              </a:rPr>
              <a:t> that contains the classes to manage your own databases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Database - Creation</a:t>
            </a:r>
          </a:p>
          <a:p>
            <a:pPr algn="just"/>
            <a:r>
              <a:rPr lang="en-US" dirty="0">
                <a:latin typeface="Times New Roman" panose="02020603050405020304" pitchFamily="18" charset="0"/>
                <a:cs typeface="Times New Roman" panose="02020603050405020304" pitchFamily="18" charset="0"/>
              </a:rPr>
              <a:t>In order to create a database you just need to call this method </a:t>
            </a:r>
            <a:r>
              <a:rPr lang="en-US" dirty="0" err="1">
                <a:latin typeface="Times New Roman" panose="02020603050405020304" pitchFamily="18" charset="0"/>
                <a:cs typeface="Times New Roman" panose="02020603050405020304" pitchFamily="18" charset="0"/>
              </a:rPr>
              <a:t>openOrCreateDatabase</a:t>
            </a:r>
            <a:r>
              <a:rPr lang="en-US" dirty="0">
                <a:latin typeface="Times New Roman" panose="02020603050405020304" pitchFamily="18" charset="0"/>
                <a:cs typeface="Times New Roman" panose="02020603050405020304" pitchFamily="18" charset="0"/>
              </a:rPr>
              <a:t> with your database name and mode as a parameter.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returns an instance of SQLite database which you have to receive in your own object</a:t>
            </a:r>
            <a:r>
              <a:rPr lang="en-US" dirty="0" smtClean="0">
                <a:latin typeface="Times New Roman" panose="02020603050405020304" pitchFamily="18" charset="0"/>
                <a:cs typeface="Times New Roman" panose="02020603050405020304" pitchFamily="18" charset="0"/>
              </a:rPr>
              <a:t>. Its </a:t>
            </a:r>
            <a:r>
              <a:rPr lang="en-US" dirty="0">
                <a:latin typeface="Times New Roman" panose="02020603050405020304" pitchFamily="18" charset="0"/>
                <a:cs typeface="Times New Roman" panose="02020603050405020304" pitchFamily="18" charset="0"/>
              </a:rPr>
              <a:t>syntax is given </a:t>
            </a:r>
            <a:r>
              <a:rPr lang="en-US" dirty="0" smtClean="0">
                <a:latin typeface="Times New Roman" panose="02020603050405020304" pitchFamily="18" charset="0"/>
                <a:cs typeface="Times New Roman" panose="02020603050405020304" pitchFamily="18" charset="0"/>
              </a:rPr>
              <a:t>below</a:t>
            </a:r>
            <a:r>
              <a:rPr lang="en-US" dirty="0" smtClean="0">
                <a:solidFill>
                  <a:srgbClr val="444444"/>
                </a:solidFill>
                <a:latin typeface="Times New Roman" panose="02020603050405020304" pitchFamily="18" charset="0"/>
                <a:cs typeface="Times New Roman" panose="02020603050405020304" pitchFamily="18" charset="0"/>
              </a:rPr>
              <a:t>:</a:t>
            </a:r>
          </a:p>
          <a:p>
            <a:pPr algn="just"/>
            <a:endParaRPr lang="en-US" dirty="0">
              <a:solidFill>
                <a:srgbClr val="444444"/>
              </a:solidFill>
              <a:latin typeface="Times New Roman" panose="02020603050405020304" pitchFamily="18" charset="0"/>
              <a:cs typeface="Times New Roman" panose="02020603050405020304" pitchFamily="18" charset="0"/>
            </a:endParaRPr>
          </a:p>
          <a:p>
            <a:pPr algn="just"/>
            <a:r>
              <a:rPr lang="en-US" dirty="0" err="1"/>
              <a:t>SQLiteDatabase</a:t>
            </a:r>
            <a:r>
              <a:rPr lang="en-US" dirty="0"/>
              <a:t> </a:t>
            </a:r>
            <a:r>
              <a:rPr lang="en-US" dirty="0" err="1"/>
              <a:t>mydatabase</a:t>
            </a:r>
            <a:r>
              <a:rPr lang="en-US" dirty="0"/>
              <a:t> = </a:t>
            </a:r>
            <a:r>
              <a:rPr lang="en-US" dirty="0" err="1"/>
              <a:t>openOrCreateDatabase</a:t>
            </a:r>
            <a:r>
              <a:rPr lang="en-US" dirty="0"/>
              <a:t>("your database name",</a:t>
            </a:r>
            <a:r>
              <a:rPr lang="en-US" dirty="0" err="1"/>
              <a:t>MODE_PRIVATE,null</a:t>
            </a:r>
            <a:r>
              <a:rPr lang="en-US" dirty="0" smtClean="0"/>
              <a:t>);</a:t>
            </a:r>
          </a:p>
          <a:p>
            <a:pPr algn="just"/>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525838" y="5867400"/>
            <a:ext cx="6865562" cy="646331"/>
          </a:xfrm>
          <a:prstGeom prst="rect">
            <a:avLst/>
          </a:prstGeom>
        </p:spPr>
        <p:txBody>
          <a:bodyPr wrap="square">
            <a:spAutoFit/>
          </a:bodyPr>
          <a:lstStyle/>
          <a:p>
            <a:r>
              <a:rPr lang="en-US" dirty="0" smtClean="0"/>
              <a:t>Source: </a:t>
            </a:r>
            <a:r>
              <a:rPr lang="en-US" dirty="0" smtClean="0">
                <a:hlinkClick r:id="rId2"/>
              </a:rPr>
              <a:t>https</a:t>
            </a:r>
            <a:r>
              <a:rPr lang="en-US" dirty="0">
                <a:hlinkClick r:id="rId2"/>
              </a:rPr>
              <a:t>://</a:t>
            </a:r>
            <a:r>
              <a:rPr lang="en-US" dirty="0" smtClean="0">
                <a:hlinkClick r:id="rId2"/>
              </a:rPr>
              <a:t>abhiandroid.com/database/sqlite</a:t>
            </a:r>
            <a:r>
              <a:rPr lang="en-US" dirty="0" smtClean="0"/>
              <a:t/>
            </a:r>
            <a:br>
              <a:rPr lang="en-US" dirty="0" smtClean="0"/>
            </a:br>
            <a:endParaRPr lang="en-US" dirty="0"/>
          </a:p>
        </p:txBody>
      </p:sp>
    </p:spTree>
    <p:extLst>
      <p:ext uri="{BB962C8B-B14F-4D97-AF65-F5344CB8AC3E}">
        <p14:creationId xmlns:p14="http://schemas.microsoft.com/office/powerpoint/2010/main" xmlns="" val="135805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6837B1-4E66-4A34-8C39-97BAD0D37988}"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US" sz="2400" b="1" dirty="0" smtClean="0">
              <a:latin typeface="Times New Roman" panose="02020603050405020304" pitchFamily="18" charset="0"/>
              <a:cs typeface="Times New Roman" panose="02020603050405020304" pitchFamily="18" charset="0"/>
            </a:endParaRPr>
          </a:p>
          <a:p>
            <a:pPr algn="ctr" fontAlgn="base"/>
            <a:r>
              <a:rPr lang="en-US" sz="2000" b="1" dirty="0" smtClean="0"/>
              <a:t>Data  Storage in </a:t>
            </a:r>
            <a:r>
              <a:rPr lang="en-US" sz="2000" b="1" dirty="0"/>
              <a:t>the SQLite </a:t>
            </a:r>
            <a:r>
              <a:rPr lang="en-US" sz="2000" b="1" dirty="0" smtClean="0"/>
              <a:t>Database</a:t>
            </a:r>
            <a:r>
              <a:rPr lang="en-US" sz="2000" b="1" dirty="0"/>
              <a:t> </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6C25CEC3-1428-43B1-8F30-6AF9A756D980}"/>
              </a:ext>
            </a:extLst>
          </p:cNvPr>
          <p:cNvSpPr txBox="1"/>
          <p:nvPr/>
        </p:nvSpPr>
        <p:spPr>
          <a:xfrm>
            <a:off x="457200" y="696685"/>
            <a:ext cx="8229600" cy="5601533"/>
          </a:xfrm>
          <a:prstGeom prst="rect">
            <a:avLst/>
          </a:prstGeom>
          <a:noFill/>
        </p:spPr>
        <p:txBody>
          <a:bodyPr wrap="square">
            <a:spAutoFit/>
          </a:bodyPr>
          <a:lstStyle/>
          <a:p>
            <a:pPr marL="285750" indent="-285750" algn="just" fontAlgn="base">
              <a:buFont typeface="Arial" panose="020B0604020202020204" pitchFamily="34" charset="0"/>
              <a:buChar char="•"/>
            </a:pPr>
            <a:endParaRPr lang="en-US" sz="1600" b="1" dirty="0" smtClean="0">
              <a:latin typeface="Times New Roman" panose="02020603050405020304" pitchFamily="18" charset="0"/>
              <a:cs typeface="Times New Roman" panose="02020603050405020304" pitchFamily="18" charset="0"/>
            </a:endParaRPr>
          </a:p>
          <a:p>
            <a:pPr algn="just" fontAlgn="base"/>
            <a:r>
              <a:rPr lang="en-US" b="1" dirty="0" smtClean="0">
                <a:latin typeface="Times New Roman" panose="02020603050405020304" pitchFamily="18" charset="0"/>
                <a:cs typeface="Times New Roman" panose="02020603050405020304" pitchFamily="18" charset="0"/>
              </a:rPr>
              <a:t>1.  </a:t>
            </a:r>
            <a:r>
              <a:rPr lang="en-US" b="1" dirty="0" err="1" smtClean="0">
                <a:latin typeface="Times New Roman" panose="02020603050405020304" pitchFamily="18" charset="0"/>
                <a:cs typeface="Times New Roman" panose="02020603050405020304" pitchFamily="18" charset="0"/>
              </a:rPr>
              <a:t>onCreate</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SQLiteDatabase</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sqLiteDatabase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method is called only once throughout the application lifecycle. </a:t>
            </a:r>
            <a:endParaRPr lang="en-US" dirty="0" smtClean="0">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will be called whenever there is a first call to </a:t>
            </a:r>
            <a:r>
              <a:rPr lang="en-US" dirty="0" err="1">
                <a:latin typeface="Times New Roman" panose="02020603050405020304" pitchFamily="18" charset="0"/>
                <a:cs typeface="Times New Roman" panose="02020603050405020304" pitchFamily="18" charset="0"/>
              </a:rPr>
              <a:t>getReadableDatabase</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getWritableDatabase</a:t>
            </a:r>
            <a:r>
              <a:rPr lang="en-US" dirty="0">
                <a:latin typeface="Times New Roman" panose="02020603050405020304" pitchFamily="18" charset="0"/>
                <a:cs typeface="Times New Roman" panose="02020603050405020304" pitchFamily="18" charset="0"/>
              </a:rPr>
              <a:t>() function available in super </a:t>
            </a:r>
            <a:r>
              <a:rPr lang="en-US" dirty="0" err="1">
                <a:latin typeface="Times New Roman" panose="02020603050405020304" pitchFamily="18" charset="0"/>
                <a:cs typeface="Times New Roman" panose="02020603050405020304" pitchFamily="18" charset="0"/>
              </a:rPr>
              <a:t>SQLiteOpenHelper</a:t>
            </a:r>
            <a:r>
              <a:rPr lang="en-US" dirty="0">
                <a:latin typeface="Times New Roman" panose="02020603050405020304" pitchFamily="18" charset="0"/>
                <a:cs typeface="Times New Roman" panose="02020603050405020304" pitchFamily="18" charset="0"/>
              </a:rPr>
              <a:t> class. </a:t>
            </a:r>
            <a:endParaRPr lang="en-US" dirty="0" smtClean="0">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So </a:t>
            </a:r>
            <a:r>
              <a:rPr lang="en-US" dirty="0" err="1">
                <a:latin typeface="Times New Roman" panose="02020603050405020304" pitchFamily="18" charset="0"/>
                <a:cs typeface="Times New Roman" panose="02020603050405020304" pitchFamily="18" charset="0"/>
              </a:rPr>
              <a:t>SQLiteOpenHelper</a:t>
            </a:r>
            <a:r>
              <a:rPr lang="en-US" dirty="0">
                <a:latin typeface="Times New Roman" panose="02020603050405020304" pitchFamily="18" charset="0"/>
                <a:cs typeface="Times New Roman" panose="02020603050405020304" pitchFamily="18" charset="0"/>
              </a:rPr>
              <a:t> class call the </a:t>
            </a:r>
            <a:r>
              <a:rPr lang="en-US" dirty="0" err="1">
                <a:latin typeface="Times New Roman" panose="02020603050405020304" pitchFamily="18" charset="0"/>
                <a:cs typeface="Times New Roman" panose="02020603050405020304" pitchFamily="18" charset="0"/>
              </a:rPr>
              <a:t>onCreate</a:t>
            </a:r>
            <a:r>
              <a:rPr lang="en-US" dirty="0">
                <a:latin typeface="Times New Roman" panose="02020603050405020304" pitchFamily="18" charset="0"/>
                <a:cs typeface="Times New Roman" panose="02020603050405020304" pitchFamily="18" charset="0"/>
              </a:rPr>
              <a:t>() method after creating database and instantiate </a:t>
            </a:r>
            <a:r>
              <a:rPr lang="en-US" dirty="0" err="1">
                <a:latin typeface="Times New Roman" panose="02020603050405020304" pitchFamily="18" charset="0"/>
                <a:cs typeface="Times New Roman" panose="02020603050405020304" pitchFamily="18" charset="0"/>
              </a:rPr>
              <a:t>SQLiteDatabase</a:t>
            </a:r>
            <a:r>
              <a:rPr lang="en-US" dirty="0">
                <a:latin typeface="Times New Roman" panose="02020603050405020304" pitchFamily="18" charset="0"/>
                <a:cs typeface="Times New Roman" panose="02020603050405020304" pitchFamily="18" charset="0"/>
              </a:rPr>
              <a:t> object. Database name is passed in constructor call</a:t>
            </a:r>
            <a:r>
              <a:rPr lang="en-US" dirty="0" smtClean="0">
                <a:latin typeface="Times New Roman" panose="02020603050405020304" pitchFamily="18" charset="0"/>
                <a:cs typeface="Times New Roman" panose="02020603050405020304" pitchFamily="18" charset="0"/>
              </a:rPr>
              <a:t>.</a:t>
            </a:r>
          </a:p>
          <a:p>
            <a:pPr algn="just"/>
            <a:endParaRPr lang="en-US" dirty="0" smtClean="0">
              <a:solidFill>
                <a:srgbClr val="444444"/>
              </a:solidFill>
              <a:latin typeface="Times New Roman" panose="02020603050405020304" pitchFamily="18" charset="0"/>
              <a:cs typeface="Times New Roman" panose="02020603050405020304" pitchFamily="18" charset="0"/>
            </a:endParaRPr>
          </a:p>
          <a:p>
            <a:pPr algn="just"/>
            <a:r>
              <a:rPr lang="en-US" b="1" dirty="0" smtClean="0">
                <a:solidFill>
                  <a:srgbClr val="444444"/>
                </a:solidFill>
                <a:latin typeface="Times New Roman" panose="02020603050405020304" pitchFamily="18" charset="0"/>
                <a:cs typeface="Times New Roman" panose="02020603050405020304" pitchFamily="18" charset="0"/>
              </a:rPr>
              <a:t>2.   </a:t>
            </a:r>
            <a:r>
              <a:rPr lang="en-US" b="1" dirty="0" err="1" smtClean="0">
                <a:latin typeface="Times New Roman" panose="02020603050405020304" pitchFamily="18" charset="0"/>
                <a:cs typeface="Times New Roman" panose="02020603050405020304" pitchFamily="18" charset="0"/>
              </a:rPr>
              <a:t>onUpgrade</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SQLiteDatabase</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db,int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oldVersion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newVersion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is only called whenever there is a </a:t>
            </a:r>
            <a:r>
              <a:rPr lang="en-US" dirty="0" err="1">
                <a:latin typeface="Times New Roman" panose="02020603050405020304" pitchFamily="18" charset="0"/>
                <a:cs typeface="Times New Roman" panose="02020603050405020304" pitchFamily="18" charset="0"/>
              </a:rPr>
              <a:t>updation</a:t>
            </a:r>
            <a:r>
              <a:rPr lang="en-US" dirty="0">
                <a:latin typeface="Times New Roman" panose="02020603050405020304" pitchFamily="18" charset="0"/>
                <a:cs typeface="Times New Roman" panose="02020603050405020304" pitchFamily="18" charset="0"/>
              </a:rPr>
              <a:t> in existing version. So to update a version we have to increment the value of version variable passed in the superclass </a:t>
            </a:r>
            <a:r>
              <a:rPr lang="en-US" dirty="0" smtClean="0">
                <a:latin typeface="Times New Roman" panose="02020603050405020304" pitchFamily="18" charset="0"/>
                <a:cs typeface="Times New Roman" panose="02020603050405020304" pitchFamily="18" charset="0"/>
              </a:rPr>
              <a:t>constructor.</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err="1">
                <a:latin typeface="Times New Roman" panose="02020603050405020304" pitchFamily="18" charset="0"/>
                <a:cs typeface="Times New Roman" panose="02020603050405020304" pitchFamily="18" charset="0"/>
              </a:rPr>
              <a:t>onUpgrade</a:t>
            </a:r>
            <a:r>
              <a:rPr lang="en-US" dirty="0">
                <a:latin typeface="Times New Roman" panose="02020603050405020304" pitchFamily="18" charset="0"/>
                <a:cs typeface="Times New Roman" panose="02020603050405020304" pitchFamily="18" charset="0"/>
              </a:rPr>
              <a:t> method we can write queries to perform whatever action is required. In most example you will see that existing table(s) are being dropped and again </a:t>
            </a:r>
            <a:r>
              <a:rPr lang="en-US" dirty="0" err="1">
                <a:latin typeface="Times New Roman" panose="02020603050405020304" pitchFamily="18" charset="0"/>
                <a:cs typeface="Times New Roman" panose="02020603050405020304" pitchFamily="18" charset="0"/>
              </a:rPr>
              <a:t>onCreate</a:t>
            </a:r>
            <a:r>
              <a:rPr lang="en-US" dirty="0">
                <a:latin typeface="Times New Roman" panose="02020603050405020304" pitchFamily="18" charset="0"/>
                <a:cs typeface="Times New Roman" panose="02020603050405020304" pitchFamily="18" charset="0"/>
              </a:rPr>
              <a:t>() method is being called to create tables again. </a:t>
            </a:r>
          </a:p>
          <a:p>
            <a:pPr marL="285750" indent="-285750" algn="just" fontAlgn="base">
              <a:buFont typeface="Arial" panose="020B0604020202020204" pitchFamily="34" charset="0"/>
              <a:buChar char="•"/>
            </a:pPr>
            <a:endParaRPr lang="en-US" b="0" i="0" dirty="0" smtClean="0">
              <a:solidFill>
                <a:srgbClr val="444444"/>
              </a:solidFill>
              <a:effectLst/>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to change database version if we have added a new row in the database table. If we have requirement that we don’t want to lose existing data in the table then we can write alter table query in the </a:t>
            </a:r>
            <a:r>
              <a:rPr lang="en-US" dirty="0" err="1">
                <a:latin typeface="Times New Roman" panose="02020603050405020304" pitchFamily="18" charset="0"/>
                <a:cs typeface="Times New Roman" panose="02020603050405020304" pitchFamily="18" charset="0"/>
              </a:rPr>
              <a:t>onUpgrade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SQLiteDatabase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db,int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oldVersion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newVersion</a:t>
            </a:r>
            <a:r>
              <a:rPr lang="en-US" dirty="0">
                <a:latin typeface="Times New Roman" panose="02020603050405020304" pitchFamily="18" charset="0"/>
                <a:cs typeface="Times New Roman" panose="02020603050405020304" pitchFamily="18" charset="0"/>
              </a:rPr>
              <a:t>) method.</a:t>
            </a:r>
            <a:endParaRPr lang="en-US" b="0" i="0" dirty="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58050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5CE21A-A3AF-417D-9737-2A7B18217999}"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US" sz="2400" b="1" dirty="0" smtClean="0">
              <a:latin typeface="Times New Roman" panose="02020603050405020304" pitchFamily="18" charset="0"/>
              <a:cs typeface="Times New Roman" panose="02020603050405020304" pitchFamily="18" charset="0"/>
            </a:endParaRPr>
          </a:p>
          <a:p>
            <a:pPr algn="ctr" fontAlgn="base"/>
            <a:r>
              <a:rPr lang="en-US" sz="2000" b="1" dirty="0" smtClean="0"/>
              <a:t>Data  Storage in </a:t>
            </a:r>
            <a:r>
              <a:rPr lang="en-US" sz="2000" b="1" dirty="0"/>
              <a:t>the SQLite </a:t>
            </a:r>
            <a:r>
              <a:rPr lang="en-US" sz="2000" b="1" dirty="0" smtClean="0"/>
              <a:t>Database</a:t>
            </a:r>
            <a:r>
              <a:rPr lang="en-US" sz="2000" b="1" dirty="0"/>
              <a:t> </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701722" y="914400"/>
            <a:ext cx="8213678" cy="369332"/>
          </a:xfrm>
          <a:prstGeom prst="rect">
            <a:avLst/>
          </a:prstGeom>
        </p:spPr>
        <p:txBody>
          <a:bodyPr wrap="square">
            <a:spAutoFit/>
          </a:bodyPr>
          <a:lstStyle/>
          <a:p>
            <a:pPr fontAlgn="base"/>
            <a:r>
              <a:rPr lang="en-IN" b="1" dirty="0" smtClean="0">
                <a:solidFill>
                  <a:srgbClr val="1F2830"/>
                </a:solidFill>
                <a:latin typeface="Times New Roman" panose="02020603050405020304" pitchFamily="18" charset="0"/>
                <a:cs typeface="Times New Roman" panose="02020603050405020304" pitchFamily="18" charset="0"/>
              </a:rPr>
              <a:t>Topic </a:t>
            </a:r>
            <a:r>
              <a:rPr lang="en-IN" b="1" dirty="0">
                <a:solidFill>
                  <a:srgbClr val="1F2830"/>
                </a:solidFill>
                <a:latin typeface="Times New Roman" panose="02020603050405020304" pitchFamily="18" charset="0"/>
                <a:cs typeface="Times New Roman" panose="02020603050405020304" pitchFamily="18" charset="0"/>
              </a:rPr>
              <a:t>Objective: To understand the </a:t>
            </a:r>
            <a:r>
              <a:rPr lang="en-US" b="1" dirty="0" smtClean="0">
                <a:solidFill>
                  <a:srgbClr val="1F2830"/>
                </a:solidFill>
                <a:latin typeface="Times New Roman" panose="02020603050405020304" pitchFamily="18" charset="0"/>
                <a:cs typeface="Times New Roman" panose="02020603050405020304" pitchFamily="18" charset="0"/>
              </a:rPr>
              <a:t>concept of data storage in SQLite Database</a:t>
            </a:r>
            <a:endParaRPr lang="en-US" b="1" dirty="0">
              <a:solidFill>
                <a:srgbClr val="1F2830"/>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1283732"/>
            <a:ext cx="9144000" cy="2031325"/>
          </a:xfrm>
          <a:prstGeom prst="rect">
            <a:avLst/>
          </a:prstGeom>
        </p:spPr>
        <p:txBody>
          <a:bodyPr wrap="square">
            <a:spAutoFit/>
          </a:bodyPr>
          <a:lstStyle/>
          <a:p>
            <a:pPr marL="285750" indent="-285750" algn="just">
              <a:buFont typeface="Arial" panose="020B0604020202020204" pitchFamily="34" charset="0"/>
              <a:buChar char="•"/>
            </a:pPr>
            <a:r>
              <a:rPr lang="en-US" dirty="0"/>
              <a:t>Data is stored in the SQLite database in the form of </a:t>
            </a:r>
            <a:r>
              <a:rPr lang="en-US" b="1" dirty="0"/>
              <a:t>tables</a:t>
            </a:r>
            <a:r>
              <a:rPr lang="en-US" dirty="0"/>
              <a:t>. </a:t>
            </a:r>
            <a:endParaRPr lang="en-US" dirty="0" smtClean="0"/>
          </a:p>
          <a:p>
            <a:pPr marL="285750" indent="-285750" algn="just">
              <a:buFont typeface="Arial" panose="020B0604020202020204" pitchFamily="34" charset="0"/>
              <a:buChar char="•"/>
            </a:pPr>
            <a:r>
              <a:rPr lang="en-US" dirty="0" smtClean="0"/>
              <a:t>When </a:t>
            </a:r>
            <a:r>
              <a:rPr lang="en-US" dirty="0"/>
              <a:t>we stored this data in our SQLite database it is arranged in the form of tables that are similar to that of an excel sheet. </a:t>
            </a:r>
            <a:endParaRPr lang="en-US" dirty="0" smtClean="0"/>
          </a:p>
          <a:p>
            <a:pPr marL="285750" indent="-285750" algn="just">
              <a:buFont typeface="Arial" panose="020B0604020202020204" pitchFamily="34" charset="0"/>
              <a:buChar char="•"/>
            </a:pPr>
            <a:r>
              <a:rPr lang="en-US" dirty="0" smtClean="0"/>
              <a:t>Below </a:t>
            </a:r>
            <a:r>
              <a:rPr lang="en-US" dirty="0"/>
              <a:t>is the representation of our SQLite database which we are storing in our SQLite database. </a:t>
            </a:r>
            <a:endParaRPr lang="en-US" dirty="0" smtClean="0"/>
          </a:p>
          <a:p>
            <a:endParaRPr lang="en-US" dirty="0"/>
          </a:p>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2667000"/>
            <a:ext cx="8077200" cy="309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76200" y="5868454"/>
            <a:ext cx="8915400" cy="646331"/>
          </a:xfrm>
          <a:prstGeom prst="rect">
            <a:avLst/>
          </a:prstGeom>
        </p:spPr>
        <p:txBody>
          <a:bodyPr wrap="square">
            <a:spAutoFit/>
          </a:bodyPr>
          <a:lstStyle/>
          <a:p>
            <a:r>
              <a:rPr lang="en-US" sz="1200" dirty="0"/>
              <a:t>Source</a:t>
            </a:r>
            <a:r>
              <a:rPr lang="en-US" sz="1200" dirty="0" smtClean="0"/>
              <a:t>: </a:t>
            </a:r>
            <a:r>
              <a:rPr lang="en-US" sz="1200" dirty="0" smtClean="0">
                <a:hlinkClick r:id="rId3"/>
              </a:rPr>
              <a:t>https</a:t>
            </a:r>
            <a:r>
              <a:rPr lang="en-US" sz="1200" dirty="0">
                <a:hlinkClick r:id="rId3"/>
              </a:rPr>
              <a:t>://www.geeksforgeeks.org/how-to-create-and-add-data-to-sqlite-database-in-android/?</a:t>
            </a:r>
            <a:r>
              <a:rPr lang="en-US" sz="1200" dirty="0" smtClean="0">
                <a:hlinkClick r:id="rId3"/>
              </a:rPr>
              <a:t>ref=lbp</a:t>
            </a:r>
            <a:r>
              <a:rPr lang="en-US" sz="1200" dirty="0" smtClean="0"/>
              <a:t/>
            </a:r>
            <a:br>
              <a:rPr lang="en-US" sz="1200" dirty="0" smtClean="0"/>
            </a:br>
            <a:r>
              <a:rPr lang="en-US" sz="1200" dirty="0" smtClean="0"/>
              <a:t/>
            </a:r>
            <a:br>
              <a:rPr lang="en-US" sz="1200" dirty="0" smtClean="0"/>
            </a:br>
            <a:endParaRPr lang="en-US" sz="1200" dirty="0"/>
          </a:p>
        </p:txBody>
      </p:sp>
    </p:spTree>
    <p:extLst>
      <p:ext uri="{BB962C8B-B14F-4D97-AF65-F5344CB8AC3E}">
        <p14:creationId xmlns:p14="http://schemas.microsoft.com/office/powerpoint/2010/main" xmlns="" val="2025252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486F1F-26CE-470F-AC6B-4CD249125019}"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US" sz="2400" b="1" dirty="0" smtClean="0">
              <a:latin typeface="Times New Roman" panose="02020603050405020304" pitchFamily="18" charset="0"/>
              <a:cs typeface="Times New Roman" panose="02020603050405020304" pitchFamily="18" charset="0"/>
            </a:endParaRPr>
          </a:p>
          <a:p>
            <a:pPr algn="ctr" fontAlgn="base"/>
            <a:endParaRPr lang="en-US" sz="2000" b="1" dirty="0" smtClean="0"/>
          </a:p>
          <a:p>
            <a:pPr algn="ctr" fontAlgn="base"/>
            <a:r>
              <a:rPr lang="en-US" sz="2000" b="1" dirty="0" smtClean="0"/>
              <a:t>Important </a:t>
            </a:r>
            <a:r>
              <a:rPr lang="en-US" sz="2000" b="1" dirty="0"/>
              <a:t>Methods in SQLite Database</a:t>
            </a:r>
          </a:p>
          <a:p>
            <a:pPr algn="ctr" fontAlgn="base"/>
            <a:r>
              <a:rPr lang="en-US" sz="2000" b="1" dirty="0"/>
              <a:t> </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0" y="1283732"/>
            <a:ext cx="9144000" cy="646331"/>
          </a:xfrm>
          <a:prstGeom prst="rect">
            <a:avLst/>
          </a:prstGeom>
        </p:spPr>
        <p:txBody>
          <a:bodyPr wrap="square">
            <a:spAutoFit/>
          </a:bodyPr>
          <a:lstStyle/>
          <a:p>
            <a:endParaRPr lang="en-US" dirty="0"/>
          </a:p>
          <a:p>
            <a:endParaRPr lang="en-US" dirty="0"/>
          </a:p>
        </p:txBody>
      </p:sp>
      <p:sp>
        <p:nvSpPr>
          <p:cNvPr id="8" name="Rectangle 7"/>
          <p:cNvSpPr/>
          <p:nvPr/>
        </p:nvSpPr>
        <p:spPr>
          <a:xfrm>
            <a:off x="76200" y="5868454"/>
            <a:ext cx="8915400" cy="830997"/>
          </a:xfrm>
          <a:prstGeom prst="rect">
            <a:avLst/>
          </a:prstGeom>
        </p:spPr>
        <p:txBody>
          <a:bodyPr wrap="square">
            <a:spAutoFit/>
          </a:bodyPr>
          <a:lstStyle/>
          <a:p>
            <a:endParaRPr lang="en-US" sz="1200" dirty="0" smtClean="0"/>
          </a:p>
          <a:p>
            <a:r>
              <a:rPr lang="en-US" sz="1200" dirty="0" smtClean="0"/>
              <a:t>Source: </a:t>
            </a:r>
            <a:r>
              <a:rPr lang="en-US" sz="1200" dirty="0" smtClean="0">
                <a:hlinkClick r:id="rId2"/>
              </a:rPr>
              <a:t>https</a:t>
            </a:r>
            <a:r>
              <a:rPr lang="en-US" sz="1200" dirty="0">
                <a:hlinkClick r:id="rId2"/>
              </a:rPr>
              <a:t>://www.geeksforgeeks.org/how-to-create-and-add-data-to-sqlite-database-in-android/?</a:t>
            </a:r>
            <a:r>
              <a:rPr lang="en-US" sz="1200" dirty="0" smtClean="0">
                <a:hlinkClick r:id="rId2"/>
              </a:rPr>
              <a:t>ref=lbp</a:t>
            </a:r>
            <a:r>
              <a:rPr lang="en-US" sz="1200" dirty="0" smtClean="0"/>
              <a:t/>
            </a:r>
            <a:br>
              <a:rPr lang="en-US" sz="1200" dirty="0" smtClean="0"/>
            </a:br>
            <a:r>
              <a:rPr lang="en-US" sz="1200" dirty="0" smtClean="0"/>
              <a:t/>
            </a:r>
            <a:br>
              <a:rPr lang="en-US" sz="1200" dirty="0" smtClean="0"/>
            </a:br>
            <a:endParaRPr lang="en-US" sz="1200" dirty="0"/>
          </a:p>
        </p:txBody>
      </p:sp>
      <p:graphicFrame>
        <p:nvGraphicFramePr>
          <p:cNvPr id="9" name="Table 8"/>
          <p:cNvGraphicFramePr>
            <a:graphicFrameLocks noGrp="1"/>
          </p:cNvGraphicFramePr>
          <p:nvPr>
            <p:extLst>
              <p:ext uri="{D42A27DB-BD31-4B8C-83A1-F6EECF244321}">
                <p14:modId xmlns:p14="http://schemas.microsoft.com/office/powerpoint/2010/main" xmlns="" val="540523416"/>
              </p:ext>
            </p:extLst>
          </p:nvPr>
        </p:nvGraphicFramePr>
        <p:xfrm>
          <a:off x="228600" y="713095"/>
          <a:ext cx="8763000" cy="5250815"/>
        </p:xfrm>
        <a:graphic>
          <a:graphicData uri="http://schemas.openxmlformats.org/drawingml/2006/table">
            <a:tbl>
              <a:tblPr/>
              <a:tblGrid>
                <a:gridCol w="3002618"/>
                <a:gridCol w="5760382"/>
              </a:tblGrid>
              <a:tr h="385034">
                <a:tc>
                  <a:txBody>
                    <a:bodyPr/>
                    <a:lstStyle/>
                    <a:p>
                      <a:pPr algn="ctr" fontAlgn="base"/>
                      <a:r>
                        <a:rPr lang="en-US" sz="1600" b="1" dirty="0">
                          <a:effectLst/>
                        </a:rPr>
                        <a:t>Method</a:t>
                      </a:r>
                    </a:p>
                  </a:txBody>
                  <a:tcPr marL="90810" marR="90810" marT="90810" marB="9081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fontAlgn="base"/>
                      <a:r>
                        <a:rPr lang="en-US" sz="1600" b="1" dirty="0">
                          <a:effectLst/>
                        </a:rPr>
                        <a:t>Description</a:t>
                      </a:r>
                    </a:p>
                  </a:txBody>
                  <a:tcPr marL="90810" marR="90810" marT="90810" marB="90810"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617507">
                <a:tc>
                  <a:txBody>
                    <a:bodyPr/>
                    <a:lstStyle/>
                    <a:p>
                      <a:pPr algn="l" fontAlgn="base"/>
                      <a:r>
                        <a:rPr lang="en-US" sz="1600" b="0" dirty="0" err="1">
                          <a:effectLst/>
                          <a:latin typeface="Times New Roman" panose="02020603050405020304" pitchFamily="18" charset="0"/>
                          <a:cs typeface="Times New Roman" panose="02020603050405020304" pitchFamily="18" charset="0"/>
                        </a:rPr>
                        <a:t>getColumnNames</a:t>
                      </a:r>
                      <a:r>
                        <a:rPr lang="en-US" sz="1600" b="0" dirty="0">
                          <a:effectLst/>
                          <a:latin typeface="Times New Roman" panose="02020603050405020304" pitchFamily="18" charset="0"/>
                          <a:cs typeface="Times New Roman" panose="02020603050405020304" pitchFamily="18" charset="0"/>
                        </a:rPr>
                        <a:t>()</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l" fontAlgn="base"/>
                      <a:r>
                        <a:rPr lang="en-US" sz="1600" b="0">
                          <a:effectLst/>
                          <a:latin typeface="Times New Roman" panose="02020603050405020304" pitchFamily="18" charset="0"/>
                          <a:cs typeface="Times New Roman" panose="02020603050405020304" pitchFamily="18" charset="0"/>
                        </a:rPr>
                        <a:t>This method is used to get the Array of column names of our SQLite table. </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435887">
                <a:tc>
                  <a:txBody>
                    <a:bodyPr/>
                    <a:lstStyle/>
                    <a:p>
                      <a:pPr algn="l" fontAlgn="base"/>
                      <a:r>
                        <a:rPr lang="en-US" sz="1600" b="0" dirty="0" err="1">
                          <a:effectLst/>
                          <a:latin typeface="Times New Roman" panose="02020603050405020304" pitchFamily="18" charset="0"/>
                          <a:cs typeface="Times New Roman" panose="02020603050405020304" pitchFamily="18" charset="0"/>
                        </a:rPr>
                        <a:t>getCount</a:t>
                      </a:r>
                      <a:r>
                        <a:rPr lang="en-US" sz="1600" b="0" dirty="0">
                          <a:effectLst/>
                          <a:latin typeface="Times New Roman" panose="02020603050405020304" pitchFamily="18" charset="0"/>
                          <a:cs typeface="Times New Roman" panose="02020603050405020304" pitchFamily="18" charset="0"/>
                        </a:rPr>
                        <a:t>()</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l" fontAlgn="base"/>
                      <a:r>
                        <a:rPr lang="en-US" sz="1600" b="0">
                          <a:effectLst/>
                          <a:latin typeface="Times New Roman" panose="02020603050405020304" pitchFamily="18" charset="0"/>
                          <a:cs typeface="Times New Roman" panose="02020603050405020304" pitchFamily="18" charset="0"/>
                        </a:rPr>
                        <a:t>This method will return the number of rows in the cursor. </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617507">
                <a:tc>
                  <a:txBody>
                    <a:bodyPr/>
                    <a:lstStyle/>
                    <a:p>
                      <a:pPr algn="l" fontAlgn="base"/>
                      <a:r>
                        <a:rPr lang="en-US" sz="1600" b="0" dirty="0" err="1">
                          <a:effectLst/>
                          <a:latin typeface="Times New Roman" panose="02020603050405020304" pitchFamily="18" charset="0"/>
                          <a:cs typeface="Times New Roman" panose="02020603050405020304" pitchFamily="18" charset="0"/>
                        </a:rPr>
                        <a:t>isClosed</a:t>
                      </a:r>
                      <a:r>
                        <a:rPr lang="en-US" sz="1600" b="0" dirty="0">
                          <a:effectLst/>
                          <a:latin typeface="Times New Roman" panose="02020603050405020304" pitchFamily="18" charset="0"/>
                          <a:cs typeface="Times New Roman" panose="02020603050405020304" pitchFamily="18" charset="0"/>
                        </a:rPr>
                        <a:t>()</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l" fontAlgn="base"/>
                      <a:r>
                        <a:rPr lang="en-US" sz="1600" b="0">
                          <a:effectLst/>
                          <a:latin typeface="Times New Roman" panose="02020603050405020304" pitchFamily="18" charset="0"/>
                          <a:cs typeface="Times New Roman" panose="02020603050405020304" pitchFamily="18" charset="0"/>
                        </a:rPr>
                        <a:t>This method returns a Boolean value when our cursor is closed. </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617507">
                <a:tc>
                  <a:txBody>
                    <a:bodyPr/>
                    <a:lstStyle/>
                    <a:p>
                      <a:pPr algn="l" fontAlgn="base"/>
                      <a:r>
                        <a:rPr lang="en-US" sz="1600" b="0" dirty="0" err="1">
                          <a:effectLst/>
                          <a:latin typeface="Times New Roman" panose="02020603050405020304" pitchFamily="18" charset="0"/>
                          <a:cs typeface="Times New Roman" panose="02020603050405020304" pitchFamily="18" charset="0"/>
                        </a:rPr>
                        <a:t>getColumnCount</a:t>
                      </a:r>
                      <a:r>
                        <a:rPr lang="en-US" sz="1600" b="0" dirty="0">
                          <a:effectLst/>
                          <a:latin typeface="Times New Roman" panose="02020603050405020304" pitchFamily="18" charset="0"/>
                          <a:cs typeface="Times New Roman" panose="02020603050405020304" pitchFamily="18" charset="0"/>
                        </a:rPr>
                        <a:t>()</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This method returns the total number of columns present in our table. </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617507">
                <a:tc>
                  <a:txBody>
                    <a:bodyPr/>
                    <a:lstStyle/>
                    <a:p>
                      <a:pPr algn="l" fontAlgn="base"/>
                      <a:r>
                        <a:rPr lang="en-US" sz="1600" b="0" dirty="0" err="1">
                          <a:effectLst/>
                          <a:latin typeface="Times New Roman" panose="02020603050405020304" pitchFamily="18" charset="0"/>
                          <a:cs typeface="Times New Roman" panose="02020603050405020304" pitchFamily="18" charset="0"/>
                        </a:rPr>
                        <a:t>getColumnName</a:t>
                      </a:r>
                      <a:r>
                        <a:rPr lang="en-US" sz="1600" b="0" dirty="0">
                          <a:effectLst/>
                          <a:latin typeface="Times New Roman" panose="02020603050405020304" pitchFamily="18" charset="0"/>
                          <a:cs typeface="Times New Roman" panose="02020603050405020304" pitchFamily="18" charset="0"/>
                        </a:rPr>
                        <a:t>(</a:t>
                      </a:r>
                      <a:r>
                        <a:rPr lang="en-US" sz="1600" b="0" dirty="0" err="1">
                          <a:effectLst/>
                          <a:latin typeface="Times New Roman" panose="02020603050405020304" pitchFamily="18" charset="0"/>
                          <a:cs typeface="Times New Roman" panose="02020603050405020304" pitchFamily="18" charset="0"/>
                        </a:rPr>
                        <a:t>int</a:t>
                      </a:r>
                      <a:r>
                        <a:rPr lang="en-US" sz="1600" b="0" dirty="0">
                          <a:effectLst/>
                          <a:latin typeface="Times New Roman" panose="02020603050405020304" pitchFamily="18" charset="0"/>
                          <a:cs typeface="Times New Roman" panose="02020603050405020304" pitchFamily="18" charset="0"/>
                        </a:rPr>
                        <a:t> </a:t>
                      </a:r>
                      <a:r>
                        <a:rPr lang="en-US" sz="1600" b="0" dirty="0" err="1">
                          <a:effectLst/>
                          <a:latin typeface="Times New Roman" panose="02020603050405020304" pitchFamily="18" charset="0"/>
                          <a:cs typeface="Times New Roman" panose="02020603050405020304" pitchFamily="18" charset="0"/>
                        </a:rPr>
                        <a:t>columnIndex</a:t>
                      </a:r>
                      <a:r>
                        <a:rPr lang="en-US" sz="1600" b="0" dirty="0">
                          <a:effectLst/>
                          <a:latin typeface="Times New Roman" panose="02020603050405020304" pitchFamily="18" charset="0"/>
                          <a:cs typeface="Times New Roman" panose="02020603050405020304" pitchFamily="18" charset="0"/>
                        </a:rPr>
                        <a:t>)</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This method will return the name of the column when we passed the index of our column in it. </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617507">
                <a:tc>
                  <a:txBody>
                    <a:bodyPr/>
                    <a:lstStyle/>
                    <a:p>
                      <a:pPr algn="l" fontAlgn="base"/>
                      <a:r>
                        <a:rPr lang="en-US" sz="1600" b="0" dirty="0" err="1">
                          <a:effectLst/>
                          <a:latin typeface="Times New Roman" panose="02020603050405020304" pitchFamily="18" charset="0"/>
                          <a:cs typeface="Times New Roman" panose="02020603050405020304" pitchFamily="18" charset="0"/>
                        </a:rPr>
                        <a:t>getColumnIndex</a:t>
                      </a:r>
                      <a:r>
                        <a:rPr lang="en-US" sz="1600" b="0" dirty="0">
                          <a:effectLst/>
                          <a:latin typeface="Times New Roman" panose="02020603050405020304" pitchFamily="18" charset="0"/>
                          <a:cs typeface="Times New Roman" panose="02020603050405020304" pitchFamily="18" charset="0"/>
                        </a:rPr>
                        <a:t>(String </a:t>
                      </a:r>
                      <a:r>
                        <a:rPr lang="en-US" sz="1600" b="0" dirty="0" err="1">
                          <a:effectLst/>
                          <a:latin typeface="Times New Roman" panose="02020603050405020304" pitchFamily="18" charset="0"/>
                          <a:cs typeface="Times New Roman" panose="02020603050405020304" pitchFamily="18" charset="0"/>
                        </a:rPr>
                        <a:t>columnName</a:t>
                      </a:r>
                      <a:r>
                        <a:rPr lang="en-US" sz="1600" b="0" dirty="0">
                          <a:effectLst/>
                          <a:latin typeface="Times New Roman" panose="02020603050405020304" pitchFamily="18" charset="0"/>
                          <a:cs typeface="Times New Roman" panose="02020603050405020304" pitchFamily="18" charset="0"/>
                        </a:rPr>
                        <a:t>)</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This method will return the index of our column from the name of the column.</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617507">
                <a:tc>
                  <a:txBody>
                    <a:bodyPr/>
                    <a:lstStyle/>
                    <a:p>
                      <a:pPr algn="l" fontAlgn="base"/>
                      <a:r>
                        <a:rPr lang="en-US" sz="1600" b="0" dirty="0" err="1">
                          <a:effectLst/>
                          <a:latin typeface="Times New Roman" panose="02020603050405020304" pitchFamily="18" charset="0"/>
                          <a:cs typeface="Times New Roman" panose="02020603050405020304" pitchFamily="18" charset="0"/>
                        </a:rPr>
                        <a:t>getPosition</a:t>
                      </a:r>
                      <a:r>
                        <a:rPr lang="en-US" sz="1600" b="0" dirty="0">
                          <a:effectLst/>
                          <a:latin typeface="Times New Roman" panose="02020603050405020304" pitchFamily="18" charset="0"/>
                          <a:cs typeface="Times New Roman" panose="02020603050405020304" pitchFamily="18" charset="0"/>
                        </a:rPr>
                        <a:t>()</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l" fontAlgn="base"/>
                      <a:r>
                        <a:rPr lang="en-US" sz="1600" b="0" dirty="0">
                          <a:effectLst/>
                          <a:latin typeface="Times New Roman" panose="02020603050405020304" pitchFamily="18" charset="0"/>
                          <a:cs typeface="Times New Roman" panose="02020603050405020304" pitchFamily="18" charset="0"/>
                        </a:rPr>
                        <a:t>This method will return the current position of our cursor in our table. </a:t>
                      </a:r>
                    </a:p>
                  </a:txBody>
                  <a:tcPr marL="90810" marR="90810" marT="127134" marB="127134" anchor="ctr">
                    <a:lnL>
                      <a:noFill/>
                    </a:lnL>
                    <a:lnR>
                      <a:noFill/>
                    </a:lnR>
                    <a:lnT>
                      <a:noFill/>
                    </a:lnT>
                    <a:lnB>
                      <a:noFill/>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extLst>
      <p:ext uri="{BB962C8B-B14F-4D97-AF65-F5344CB8AC3E}">
        <p14:creationId xmlns:p14="http://schemas.microsoft.com/office/powerpoint/2010/main" xmlns="" val="1145743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380759-9EED-45F2-AB26-DC24CB4D2879}"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US" sz="2400" b="1" dirty="0" smtClean="0">
              <a:latin typeface="Times New Roman" panose="02020603050405020304" pitchFamily="18" charset="0"/>
              <a:cs typeface="Times New Roman" panose="02020603050405020304" pitchFamily="18" charset="0"/>
            </a:endParaRPr>
          </a:p>
          <a:p>
            <a:pPr algn="ctr" fontAlgn="base"/>
            <a:endParaRPr lang="en-US" sz="2000" b="1" dirty="0" smtClean="0"/>
          </a:p>
          <a:p>
            <a:pPr algn="ctr" fontAlgn="base"/>
            <a:r>
              <a:rPr lang="en-US" sz="2000" b="1" dirty="0" smtClean="0"/>
              <a:t>Important </a:t>
            </a:r>
            <a:r>
              <a:rPr lang="en-US" sz="2000" b="1" dirty="0"/>
              <a:t>Methods in SQLite Database</a:t>
            </a:r>
          </a:p>
          <a:p>
            <a:pPr algn="ctr" fontAlgn="base"/>
            <a:r>
              <a:rPr lang="en-US" sz="2000" b="1" dirty="0"/>
              <a:t> </a:t>
            </a:r>
          </a:p>
          <a:p>
            <a:pPr marL="0" lvl="1" algn="ctr"/>
            <a:endParaRPr 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0" y="1283732"/>
            <a:ext cx="9144000" cy="646331"/>
          </a:xfrm>
          <a:prstGeom prst="rect">
            <a:avLst/>
          </a:prstGeom>
        </p:spPr>
        <p:txBody>
          <a:bodyPr wrap="square">
            <a:spAutoFit/>
          </a:bodyPr>
          <a:lstStyle/>
          <a:p>
            <a:endParaRPr lang="en-US" dirty="0"/>
          </a:p>
          <a:p>
            <a:endParaRPr lang="en-US" dirty="0"/>
          </a:p>
        </p:txBody>
      </p:sp>
      <p:sp>
        <p:nvSpPr>
          <p:cNvPr id="8" name="Rectangle 7"/>
          <p:cNvSpPr/>
          <p:nvPr/>
        </p:nvSpPr>
        <p:spPr>
          <a:xfrm>
            <a:off x="76200" y="6040567"/>
            <a:ext cx="8915400" cy="1015663"/>
          </a:xfrm>
          <a:prstGeom prst="rect">
            <a:avLst/>
          </a:prstGeom>
        </p:spPr>
        <p:txBody>
          <a:bodyPr wrap="square">
            <a:spAutoFit/>
          </a:bodyPr>
          <a:lstStyle/>
          <a:p>
            <a:endParaRPr lang="en-US" sz="1200" dirty="0" smtClean="0"/>
          </a:p>
          <a:p>
            <a:r>
              <a:rPr lang="en-US" sz="1200" dirty="0" smtClean="0"/>
              <a:t>Source</a:t>
            </a:r>
            <a:r>
              <a:rPr lang="en-US" sz="1200" dirty="0"/>
              <a:t>: </a:t>
            </a:r>
            <a:r>
              <a:rPr lang="en-US" sz="1200" dirty="0">
                <a:hlinkClick r:id="rId2"/>
              </a:rPr>
              <a:t>https://</a:t>
            </a:r>
            <a:r>
              <a:rPr lang="en-US" sz="1200" dirty="0" smtClean="0">
                <a:hlinkClick r:id="rId2"/>
              </a:rPr>
              <a:t>www.tutorialspoint.com/android/android_sqlite_database.htm</a:t>
            </a: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endParaRPr lang="en-US" sz="1200" dirty="0"/>
          </a:p>
        </p:txBody>
      </p:sp>
      <p:graphicFrame>
        <p:nvGraphicFramePr>
          <p:cNvPr id="2" name="Table 1"/>
          <p:cNvGraphicFramePr>
            <a:graphicFrameLocks noGrp="1"/>
          </p:cNvGraphicFramePr>
          <p:nvPr>
            <p:extLst>
              <p:ext uri="{D42A27DB-BD31-4B8C-83A1-F6EECF244321}">
                <p14:modId xmlns:p14="http://schemas.microsoft.com/office/powerpoint/2010/main" xmlns="" val="3622359605"/>
              </p:ext>
            </p:extLst>
          </p:nvPr>
        </p:nvGraphicFramePr>
        <p:xfrm>
          <a:off x="228600" y="898863"/>
          <a:ext cx="8763000" cy="5227002"/>
        </p:xfrm>
        <a:graphic>
          <a:graphicData uri="http://schemas.openxmlformats.org/drawingml/2006/table">
            <a:tbl>
              <a:tblPr/>
              <a:tblGrid>
                <a:gridCol w="449385"/>
                <a:gridCol w="8313615"/>
              </a:tblGrid>
              <a:tr h="609600">
                <a:tc>
                  <a:txBody>
                    <a:bodyPr/>
                    <a:lstStyle/>
                    <a:p>
                      <a:pPr fontAlgn="t"/>
                      <a:r>
                        <a:rPr lang="en-US" b="1" dirty="0" err="1">
                          <a:effectLst/>
                        </a:rPr>
                        <a:t>Sr.No</a:t>
                      </a:r>
                      <a:endParaRPr lang="en-US" b="1"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fontAlgn="t"/>
                      <a:r>
                        <a:rPr lang="en-US" b="1" dirty="0">
                          <a:effectLst/>
                        </a:rPr>
                        <a:t>Method &amp; Description</a:t>
                      </a:r>
                    </a:p>
                  </a:txBody>
                  <a:tcPr marL="76200" marR="76200" marT="76200" marB="76200">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1333428">
                <a:tc>
                  <a:txBody>
                    <a:bodyPr/>
                    <a:lstStyle/>
                    <a:p>
                      <a:pPr fontAlgn="t"/>
                      <a:r>
                        <a:rPr lang="en-US" dirty="0">
                          <a:effectLst/>
                          <a:latin typeface="Times New Roman" panose="02020603050405020304" pitchFamily="18" charset="0"/>
                          <a:cs typeface="Times New Roman" panose="02020603050405020304" pitchFamily="18" charset="0"/>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just" fontAlgn="t"/>
                      <a:r>
                        <a:rPr lang="en-US" b="1" dirty="0" err="1">
                          <a:solidFill>
                            <a:srgbClr val="000000"/>
                          </a:solidFill>
                          <a:effectLst/>
                          <a:latin typeface="Times New Roman" panose="02020603050405020304" pitchFamily="18" charset="0"/>
                          <a:cs typeface="Times New Roman" panose="02020603050405020304" pitchFamily="18" charset="0"/>
                        </a:rPr>
                        <a:t>openDatabase</a:t>
                      </a:r>
                      <a:r>
                        <a:rPr lang="en-US" b="1" dirty="0">
                          <a:solidFill>
                            <a:srgbClr val="000000"/>
                          </a:solidFill>
                          <a:effectLst/>
                          <a:latin typeface="Times New Roman" panose="02020603050405020304" pitchFamily="18" charset="0"/>
                          <a:cs typeface="Times New Roman" panose="02020603050405020304" pitchFamily="18" charset="0"/>
                        </a:rPr>
                        <a:t>(String path, </a:t>
                      </a:r>
                      <a:r>
                        <a:rPr lang="en-US" b="1" dirty="0" err="1">
                          <a:solidFill>
                            <a:srgbClr val="000000"/>
                          </a:solidFill>
                          <a:effectLst/>
                          <a:latin typeface="Times New Roman" panose="02020603050405020304" pitchFamily="18" charset="0"/>
                          <a:cs typeface="Times New Roman" panose="02020603050405020304" pitchFamily="18" charset="0"/>
                        </a:rPr>
                        <a:t>SQLiteDatabase.CursorFactory</a:t>
                      </a:r>
                      <a:r>
                        <a:rPr lang="en-US" b="1" dirty="0">
                          <a:solidFill>
                            <a:srgbClr val="000000"/>
                          </a:solidFill>
                          <a:effectLst/>
                          <a:latin typeface="Times New Roman" panose="02020603050405020304" pitchFamily="18" charset="0"/>
                          <a:cs typeface="Times New Roman" panose="02020603050405020304" pitchFamily="18" charset="0"/>
                        </a:rPr>
                        <a:t> factory, </a:t>
                      </a:r>
                      <a:r>
                        <a:rPr lang="en-US" b="1" dirty="0" err="1">
                          <a:solidFill>
                            <a:srgbClr val="000000"/>
                          </a:solidFill>
                          <a:effectLst/>
                          <a:latin typeface="Times New Roman" panose="02020603050405020304" pitchFamily="18" charset="0"/>
                          <a:cs typeface="Times New Roman" panose="02020603050405020304" pitchFamily="18" charset="0"/>
                        </a:rPr>
                        <a:t>int</a:t>
                      </a:r>
                      <a:r>
                        <a:rPr lang="en-US" b="1" dirty="0">
                          <a:solidFill>
                            <a:srgbClr val="000000"/>
                          </a:solidFill>
                          <a:effectLst/>
                          <a:latin typeface="Times New Roman" panose="02020603050405020304" pitchFamily="18" charset="0"/>
                          <a:cs typeface="Times New Roman" panose="02020603050405020304" pitchFamily="18" charset="0"/>
                        </a:rPr>
                        <a:t> flags, </a:t>
                      </a:r>
                      <a:r>
                        <a:rPr lang="en-US" b="1" dirty="0" err="1">
                          <a:solidFill>
                            <a:srgbClr val="000000"/>
                          </a:solidFill>
                          <a:effectLst/>
                          <a:latin typeface="Times New Roman" panose="02020603050405020304" pitchFamily="18" charset="0"/>
                          <a:cs typeface="Times New Roman" panose="02020603050405020304" pitchFamily="18" charset="0"/>
                        </a:rPr>
                        <a:t>DatabaseErrorHandler</a:t>
                      </a:r>
                      <a:r>
                        <a:rPr lang="en-US" b="1" dirty="0">
                          <a:solidFill>
                            <a:srgbClr val="000000"/>
                          </a:solidFill>
                          <a:effectLst/>
                          <a:latin typeface="Times New Roman" panose="02020603050405020304" pitchFamily="18" charset="0"/>
                          <a:cs typeface="Times New Roman" panose="02020603050405020304" pitchFamily="18" charset="0"/>
                        </a:rPr>
                        <a:t> </a:t>
                      </a:r>
                      <a:r>
                        <a:rPr lang="en-US" b="1" dirty="0" err="1">
                          <a:solidFill>
                            <a:srgbClr val="000000"/>
                          </a:solidFill>
                          <a:effectLst/>
                          <a:latin typeface="Times New Roman" panose="02020603050405020304" pitchFamily="18" charset="0"/>
                          <a:cs typeface="Times New Roman" panose="02020603050405020304" pitchFamily="18" charset="0"/>
                        </a:rPr>
                        <a:t>errorHandler</a:t>
                      </a:r>
                      <a:r>
                        <a:rPr lang="en-US" b="1" dirty="0">
                          <a:solidFill>
                            <a:srgbClr val="000000"/>
                          </a:solidFill>
                          <a:effectLst/>
                          <a:latin typeface="Times New Roman" panose="02020603050405020304" pitchFamily="18" charset="0"/>
                          <a:cs typeface="Times New Roman" panose="02020603050405020304" pitchFamily="18" charset="0"/>
                        </a:rPr>
                        <a:t>)</a:t>
                      </a:r>
                      <a:endParaRPr lang="en-US" dirty="0">
                        <a:solidFill>
                          <a:srgbClr val="000000"/>
                        </a:solidFill>
                        <a:effectLst/>
                        <a:latin typeface="Times New Roman" panose="02020603050405020304" pitchFamily="18" charset="0"/>
                        <a:cs typeface="Times New Roman" panose="02020603050405020304" pitchFamily="18" charset="0"/>
                      </a:endParaRPr>
                    </a:p>
                    <a:p>
                      <a:pPr algn="just" fontAlgn="t"/>
                      <a:r>
                        <a:rPr lang="en-US" dirty="0">
                          <a:solidFill>
                            <a:srgbClr val="000000"/>
                          </a:solidFill>
                          <a:effectLst/>
                          <a:latin typeface="Times New Roman" panose="02020603050405020304" pitchFamily="18" charset="0"/>
                          <a:cs typeface="Times New Roman" panose="02020603050405020304" pitchFamily="18" charset="0"/>
                        </a:rPr>
                        <a:t>This method only opens the existing database with the appropriate flag mode. The common flags mode could be OPEN_READWRITE OPEN_READONLY</a:t>
                      </a:r>
                    </a:p>
                  </a:txBody>
                  <a:tcPr marL="76200" marR="76200" marT="76200" marB="76200">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1102642">
                <a:tc>
                  <a:txBody>
                    <a:bodyPr/>
                    <a:lstStyle/>
                    <a:p>
                      <a:pPr fontAlgn="t"/>
                      <a:r>
                        <a:rPr lang="en-US">
                          <a:effectLst/>
                          <a:latin typeface="Times New Roman" panose="02020603050405020304" pitchFamily="18" charset="0"/>
                          <a:cs typeface="Times New Roman" panose="02020603050405020304" pitchFamily="18" charset="0"/>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just" fontAlgn="t"/>
                      <a:r>
                        <a:rPr lang="en-US" b="1" dirty="0" err="1">
                          <a:solidFill>
                            <a:srgbClr val="000000"/>
                          </a:solidFill>
                          <a:effectLst/>
                          <a:latin typeface="Times New Roman" panose="02020603050405020304" pitchFamily="18" charset="0"/>
                          <a:cs typeface="Times New Roman" panose="02020603050405020304" pitchFamily="18" charset="0"/>
                        </a:rPr>
                        <a:t>openDatabase</a:t>
                      </a:r>
                      <a:r>
                        <a:rPr lang="en-US" b="1" dirty="0">
                          <a:solidFill>
                            <a:srgbClr val="000000"/>
                          </a:solidFill>
                          <a:effectLst/>
                          <a:latin typeface="Times New Roman" panose="02020603050405020304" pitchFamily="18" charset="0"/>
                          <a:cs typeface="Times New Roman" panose="02020603050405020304" pitchFamily="18" charset="0"/>
                        </a:rPr>
                        <a:t>(String path, </a:t>
                      </a:r>
                      <a:r>
                        <a:rPr lang="en-US" b="1" dirty="0" err="1">
                          <a:solidFill>
                            <a:srgbClr val="000000"/>
                          </a:solidFill>
                          <a:effectLst/>
                          <a:latin typeface="Times New Roman" panose="02020603050405020304" pitchFamily="18" charset="0"/>
                          <a:cs typeface="Times New Roman" panose="02020603050405020304" pitchFamily="18" charset="0"/>
                        </a:rPr>
                        <a:t>SQLiteDatabase.CursorFactory</a:t>
                      </a:r>
                      <a:r>
                        <a:rPr lang="en-US" b="1" dirty="0">
                          <a:solidFill>
                            <a:srgbClr val="000000"/>
                          </a:solidFill>
                          <a:effectLst/>
                          <a:latin typeface="Times New Roman" panose="02020603050405020304" pitchFamily="18" charset="0"/>
                          <a:cs typeface="Times New Roman" panose="02020603050405020304" pitchFamily="18" charset="0"/>
                        </a:rPr>
                        <a:t> factory, </a:t>
                      </a:r>
                      <a:r>
                        <a:rPr lang="en-US" b="1" dirty="0" err="1">
                          <a:solidFill>
                            <a:srgbClr val="000000"/>
                          </a:solidFill>
                          <a:effectLst/>
                          <a:latin typeface="Times New Roman" panose="02020603050405020304" pitchFamily="18" charset="0"/>
                          <a:cs typeface="Times New Roman" panose="02020603050405020304" pitchFamily="18" charset="0"/>
                        </a:rPr>
                        <a:t>int</a:t>
                      </a:r>
                      <a:r>
                        <a:rPr lang="en-US" b="1" dirty="0">
                          <a:solidFill>
                            <a:srgbClr val="000000"/>
                          </a:solidFill>
                          <a:effectLst/>
                          <a:latin typeface="Times New Roman" panose="02020603050405020304" pitchFamily="18" charset="0"/>
                          <a:cs typeface="Times New Roman" panose="02020603050405020304" pitchFamily="18" charset="0"/>
                        </a:rPr>
                        <a:t> flags)</a:t>
                      </a:r>
                      <a:endParaRPr lang="en-US" dirty="0">
                        <a:solidFill>
                          <a:srgbClr val="000000"/>
                        </a:solidFill>
                        <a:effectLst/>
                        <a:latin typeface="Times New Roman" panose="02020603050405020304" pitchFamily="18" charset="0"/>
                        <a:cs typeface="Times New Roman" panose="02020603050405020304" pitchFamily="18" charset="0"/>
                      </a:endParaRPr>
                    </a:p>
                    <a:p>
                      <a:pPr algn="just" fontAlgn="t"/>
                      <a:r>
                        <a:rPr lang="en-US" dirty="0">
                          <a:solidFill>
                            <a:srgbClr val="000000"/>
                          </a:solidFill>
                          <a:effectLst/>
                          <a:latin typeface="Times New Roman" panose="02020603050405020304" pitchFamily="18" charset="0"/>
                          <a:cs typeface="Times New Roman" panose="02020603050405020304" pitchFamily="18" charset="0"/>
                        </a:rPr>
                        <a:t>It is similar to the above method as it also opens the existing database but it does not define any handler to handle the errors of databases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987250">
                <a:tc>
                  <a:txBody>
                    <a:bodyPr/>
                    <a:lstStyle/>
                    <a:p>
                      <a:pPr fontAlgn="t"/>
                      <a:r>
                        <a:rPr lang="en-US">
                          <a:effectLst/>
                          <a:latin typeface="Times New Roman" panose="02020603050405020304" pitchFamily="18" charset="0"/>
                          <a:cs typeface="Times New Roman" panose="02020603050405020304" pitchFamily="18" charset="0"/>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just" fontAlgn="t"/>
                      <a:r>
                        <a:rPr lang="en-US" b="1" dirty="0" err="1">
                          <a:solidFill>
                            <a:srgbClr val="000000"/>
                          </a:solidFill>
                          <a:effectLst/>
                          <a:latin typeface="Times New Roman" panose="02020603050405020304" pitchFamily="18" charset="0"/>
                          <a:cs typeface="Times New Roman" panose="02020603050405020304" pitchFamily="18" charset="0"/>
                        </a:rPr>
                        <a:t>openOrCreateDatabase</a:t>
                      </a:r>
                      <a:r>
                        <a:rPr lang="en-US" b="1" dirty="0">
                          <a:solidFill>
                            <a:srgbClr val="000000"/>
                          </a:solidFill>
                          <a:effectLst/>
                          <a:latin typeface="Times New Roman" panose="02020603050405020304" pitchFamily="18" charset="0"/>
                          <a:cs typeface="Times New Roman" panose="02020603050405020304" pitchFamily="18" charset="0"/>
                        </a:rPr>
                        <a:t>(String path, </a:t>
                      </a:r>
                      <a:r>
                        <a:rPr lang="en-US" b="1" dirty="0" err="1">
                          <a:solidFill>
                            <a:srgbClr val="000000"/>
                          </a:solidFill>
                          <a:effectLst/>
                          <a:latin typeface="Times New Roman" panose="02020603050405020304" pitchFamily="18" charset="0"/>
                          <a:cs typeface="Times New Roman" panose="02020603050405020304" pitchFamily="18" charset="0"/>
                        </a:rPr>
                        <a:t>SQLiteDatabase.CursorFactory</a:t>
                      </a:r>
                      <a:r>
                        <a:rPr lang="en-US" b="1" dirty="0">
                          <a:solidFill>
                            <a:srgbClr val="000000"/>
                          </a:solidFill>
                          <a:effectLst/>
                          <a:latin typeface="Times New Roman" panose="02020603050405020304" pitchFamily="18" charset="0"/>
                          <a:cs typeface="Times New Roman" panose="02020603050405020304" pitchFamily="18" charset="0"/>
                        </a:rPr>
                        <a:t> factory)</a:t>
                      </a:r>
                      <a:endParaRPr lang="en-US" dirty="0">
                        <a:solidFill>
                          <a:srgbClr val="000000"/>
                        </a:solidFill>
                        <a:effectLst/>
                        <a:latin typeface="Times New Roman" panose="02020603050405020304" pitchFamily="18" charset="0"/>
                        <a:cs typeface="Times New Roman" panose="02020603050405020304" pitchFamily="18" charset="0"/>
                      </a:endParaRPr>
                    </a:p>
                    <a:p>
                      <a:pPr algn="just" fontAlgn="t"/>
                      <a:r>
                        <a:rPr lang="en-US" dirty="0">
                          <a:solidFill>
                            <a:srgbClr val="000000"/>
                          </a:solidFill>
                          <a:effectLst/>
                          <a:latin typeface="Times New Roman" panose="02020603050405020304" pitchFamily="18" charset="0"/>
                          <a:cs typeface="Times New Roman" panose="02020603050405020304" pitchFamily="18" charset="0"/>
                        </a:rPr>
                        <a:t>It not only opens but create the database if it not exists. This method is equivalent to </a:t>
                      </a:r>
                      <a:r>
                        <a:rPr lang="en-US" dirty="0" err="1">
                          <a:solidFill>
                            <a:srgbClr val="000000"/>
                          </a:solidFill>
                          <a:effectLst/>
                          <a:latin typeface="Times New Roman" panose="02020603050405020304" pitchFamily="18" charset="0"/>
                          <a:cs typeface="Times New Roman" panose="02020603050405020304" pitchFamily="18" charset="0"/>
                        </a:rPr>
                        <a:t>openDatabase</a:t>
                      </a:r>
                      <a:r>
                        <a:rPr lang="en-US" dirty="0">
                          <a:solidFill>
                            <a:srgbClr val="000000"/>
                          </a:solidFill>
                          <a:effectLst/>
                          <a:latin typeface="Times New Roman" panose="02020603050405020304" pitchFamily="18" charset="0"/>
                          <a:cs typeface="Times New Roman" panose="02020603050405020304" pitchFamily="18" charset="0"/>
                        </a:rPr>
                        <a:t> method.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1102642">
                <a:tc>
                  <a:txBody>
                    <a:bodyPr/>
                    <a:lstStyle/>
                    <a:p>
                      <a:pPr fontAlgn="t"/>
                      <a:r>
                        <a:rPr lang="en-US">
                          <a:effectLst/>
                          <a:latin typeface="Times New Roman" panose="02020603050405020304" pitchFamily="18" charset="0"/>
                          <a:cs typeface="Times New Roman" panose="02020603050405020304" pitchFamily="18" charset="0"/>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just" fontAlgn="t"/>
                      <a:r>
                        <a:rPr lang="en-US" b="1" dirty="0" err="1">
                          <a:solidFill>
                            <a:srgbClr val="000000"/>
                          </a:solidFill>
                          <a:effectLst/>
                          <a:latin typeface="Times New Roman" panose="02020603050405020304" pitchFamily="18" charset="0"/>
                          <a:cs typeface="Times New Roman" panose="02020603050405020304" pitchFamily="18" charset="0"/>
                        </a:rPr>
                        <a:t>openOrCreateDatabase</a:t>
                      </a:r>
                      <a:r>
                        <a:rPr lang="en-US" b="1" dirty="0">
                          <a:solidFill>
                            <a:srgbClr val="000000"/>
                          </a:solidFill>
                          <a:effectLst/>
                          <a:latin typeface="Times New Roman" panose="02020603050405020304" pitchFamily="18" charset="0"/>
                          <a:cs typeface="Times New Roman" panose="02020603050405020304" pitchFamily="18" charset="0"/>
                        </a:rPr>
                        <a:t>(File </a:t>
                      </a:r>
                      <a:r>
                        <a:rPr lang="en-US" b="1" dirty="0" err="1">
                          <a:solidFill>
                            <a:srgbClr val="000000"/>
                          </a:solidFill>
                          <a:effectLst/>
                          <a:latin typeface="Times New Roman" panose="02020603050405020304" pitchFamily="18" charset="0"/>
                          <a:cs typeface="Times New Roman" panose="02020603050405020304" pitchFamily="18" charset="0"/>
                        </a:rPr>
                        <a:t>file</a:t>
                      </a:r>
                      <a:r>
                        <a:rPr lang="en-US" b="1" dirty="0">
                          <a:solidFill>
                            <a:srgbClr val="000000"/>
                          </a:solidFill>
                          <a:effectLst/>
                          <a:latin typeface="Times New Roman" panose="02020603050405020304" pitchFamily="18" charset="0"/>
                          <a:cs typeface="Times New Roman" panose="02020603050405020304" pitchFamily="18" charset="0"/>
                        </a:rPr>
                        <a:t>, </a:t>
                      </a:r>
                      <a:r>
                        <a:rPr lang="en-US" b="1" dirty="0" err="1">
                          <a:solidFill>
                            <a:srgbClr val="000000"/>
                          </a:solidFill>
                          <a:effectLst/>
                          <a:latin typeface="Times New Roman" panose="02020603050405020304" pitchFamily="18" charset="0"/>
                          <a:cs typeface="Times New Roman" panose="02020603050405020304" pitchFamily="18" charset="0"/>
                        </a:rPr>
                        <a:t>SQLiteDatabase.CursorFactory</a:t>
                      </a:r>
                      <a:r>
                        <a:rPr lang="en-US" b="1" dirty="0">
                          <a:solidFill>
                            <a:srgbClr val="000000"/>
                          </a:solidFill>
                          <a:effectLst/>
                          <a:latin typeface="Times New Roman" panose="02020603050405020304" pitchFamily="18" charset="0"/>
                          <a:cs typeface="Times New Roman" panose="02020603050405020304" pitchFamily="18" charset="0"/>
                        </a:rPr>
                        <a:t> factory)</a:t>
                      </a:r>
                      <a:endParaRPr lang="en-US" dirty="0">
                        <a:solidFill>
                          <a:srgbClr val="000000"/>
                        </a:solidFill>
                        <a:effectLst/>
                        <a:latin typeface="Times New Roman" panose="02020603050405020304" pitchFamily="18" charset="0"/>
                        <a:cs typeface="Times New Roman" panose="02020603050405020304" pitchFamily="18" charset="0"/>
                      </a:endParaRPr>
                    </a:p>
                    <a:p>
                      <a:pPr algn="just" fontAlgn="t"/>
                      <a:r>
                        <a:rPr lang="en-US" dirty="0">
                          <a:solidFill>
                            <a:srgbClr val="000000"/>
                          </a:solidFill>
                          <a:effectLst/>
                          <a:latin typeface="Times New Roman" panose="02020603050405020304" pitchFamily="18" charset="0"/>
                          <a:cs typeface="Times New Roman" panose="02020603050405020304" pitchFamily="18" charset="0"/>
                        </a:rPr>
                        <a:t>This method is similar to above method but it takes the File object as a path rather then a string. It is equivalent to </a:t>
                      </a:r>
                      <a:r>
                        <a:rPr lang="en-US" dirty="0" err="1">
                          <a:solidFill>
                            <a:srgbClr val="000000"/>
                          </a:solidFill>
                          <a:effectLst/>
                          <a:latin typeface="Times New Roman" panose="02020603050405020304" pitchFamily="18" charset="0"/>
                          <a:cs typeface="Times New Roman" panose="02020603050405020304" pitchFamily="18" charset="0"/>
                        </a:rPr>
                        <a:t>file.getPath</a:t>
                      </a:r>
                      <a:r>
                        <a:rPr lang="en-US" dirty="0">
                          <a:solidFill>
                            <a:srgbClr val="000000"/>
                          </a:solidFill>
                          <a:effectLst/>
                          <a:latin typeface="Times New Roman" panose="02020603050405020304" pitchFamily="18" charset="0"/>
                          <a:cs typeface="Times New Roman" panose="02020603050405020304" pitchFamily="18" charset="0"/>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extLst>
      <p:ext uri="{BB962C8B-B14F-4D97-AF65-F5344CB8AC3E}">
        <p14:creationId xmlns:p14="http://schemas.microsoft.com/office/powerpoint/2010/main" xmlns="" val="1932913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53ADC5-7ED2-413C-9F9D-6F25207133FC}"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US" sz="2400" b="1" dirty="0" smtClean="0">
              <a:latin typeface="Times New Roman" panose="02020603050405020304" pitchFamily="18" charset="0"/>
              <a:cs typeface="Times New Roman" panose="02020603050405020304" pitchFamily="18" charset="0"/>
            </a:endParaRPr>
          </a:p>
          <a:p>
            <a:pPr algn="ctr" fontAlgn="base"/>
            <a:r>
              <a:rPr lang="en-US" sz="2400" b="1" dirty="0" smtClean="0"/>
              <a:t>Database Commands</a:t>
            </a:r>
            <a:endParaRPr lang="en-US" sz="2800" b="1" dirty="0">
              <a:latin typeface="Times New Roman" panose="02020603050405020304" pitchFamily="18" charset="0"/>
              <a:cs typeface="Times New Roman" panose="02020603050405020304" pitchFamily="18" charset="0"/>
            </a:endParaRPr>
          </a:p>
        </p:txBody>
      </p:sp>
      <p:sp>
        <p:nvSpPr>
          <p:cNvPr id="2" name="Rectangle 1"/>
          <p:cNvSpPr/>
          <p:nvPr/>
        </p:nvSpPr>
        <p:spPr>
          <a:xfrm>
            <a:off x="701722" y="914400"/>
            <a:ext cx="8213678" cy="369332"/>
          </a:xfrm>
          <a:prstGeom prst="rect">
            <a:avLst/>
          </a:prstGeom>
        </p:spPr>
        <p:txBody>
          <a:bodyPr wrap="square">
            <a:spAutoFit/>
          </a:bodyPr>
          <a:lstStyle/>
          <a:p>
            <a:pPr fontAlgn="base"/>
            <a:r>
              <a:rPr lang="en-IN" b="1" dirty="0" smtClean="0">
                <a:solidFill>
                  <a:srgbClr val="1F2830"/>
                </a:solidFill>
                <a:latin typeface="Times New Roman" panose="02020603050405020304" pitchFamily="18" charset="0"/>
                <a:cs typeface="Times New Roman" panose="02020603050405020304" pitchFamily="18" charset="0"/>
              </a:rPr>
              <a:t>Topic </a:t>
            </a:r>
            <a:r>
              <a:rPr lang="en-IN" b="1" dirty="0">
                <a:solidFill>
                  <a:srgbClr val="1F2830"/>
                </a:solidFill>
                <a:latin typeface="Times New Roman" panose="02020603050405020304" pitchFamily="18" charset="0"/>
                <a:cs typeface="Times New Roman" panose="02020603050405020304" pitchFamily="18" charset="0"/>
              </a:rPr>
              <a:t>Objective: To understand </a:t>
            </a:r>
            <a:r>
              <a:rPr lang="en-IN" b="1" dirty="0" smtClean="0">
                <a:solidFill>
                  <a:srgbClr val="1F2830"/>
                </a:solidFill>
                <a:latin typeface="Times New Roman" panose="02020603050405020304" pitchFamily="18" charset="0"/>
                <a:cs typeface="Times New Roman" panose="02020603050405020304" pitchFamily="18" charset="0"/>
              </a:rPr>
              <a:t>the various important commands used in SQLite</a:t>
            </a:r>
            <a:endParaRPr lang="en-US" b="1" dirty="0">
              <a:solidFill>
                <a:srgbClr val="1F2830"/>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1283732"/>
            <a:ext cx="9144000" cy="646331"/>
          </a:xfrm>
          <a:prstGeom prst="rect">
            <a:avLst/>
          </a:prstGeom>
        </p:spPr>
        <p:txBody>
          <a:bodyPr wrap="square">
            <a:spAutoFit/>
          </a:bodyPr>
          <a:lstStyle/>
          <a:p>
            <a:endParaRPr lang="en-US" dirty="0"/>
          </a:p>
          <a:p>
            <a:endParaRPr lang="en-US" dirty="0"/>
          </a:p>
        </p:txBody>
      </p:sp>
      <p:sp>
        <p:nvSpPr>
          <p:cNvPr id="8" name="Rectangle 7"/>
          <p:cNvSpPr/>
          <p:nvPr/>
        </p:nvSpPr>
        <p:spPr>
          <a:xfrm>
            <a:off x="76200" y="5868454"/>
            <a:ext cx="8915400" cy="830997"/>
          </a:xfrm>
          <a:prstGeom prst="rect">
            <a:avLst/>
          </a:prstGeom>
        </p:spPr>
        <p:txBody>
          <a:bodyPr wrap="square">
            <a:spAutoFit/>
          </a:bodyPr>
          <a:lstStyle/>
          <a:p>
            <a:r>
              <a:rPr lang="en-US" sz="1200" dirty="0"/>
              <a:t>Source</a:t>
            </a:r>
            <a:r>
              <a:rPr lang="en-US" sz="1200" dirty="0" smtClean="0"/>
              <a:t>: </a:t>
            </a:r>
            <a:r>
              <a:rPr lang="en-US" sz="1200" dirty="0">
                <a:hlinkClick r:id="rId2"/>
              </a:rPr>
              <a:t>https://</a:t>
            </a:r>
            <a:r>
              <a:rPr lang="en-US" sz="1200" dirty="0" smtClean="0">
                <a:hlinkClick r:id="rId2"/>
              </a:rPr>
              <a:t>www.tutorialspoint.com/android/android_sqlite_database.htm</a:t>
            </a:r>
            <a:r>
              <a:rPr lang="en-US" sz="1200" dirty="0" smtClean="0"/>
              <a:t/>
            </a:r>
            <a:br>
              <a:rPr lang="en-US" sz="1200" dirty="0" smtClean="0"/>
            </a:br>
            <a:r>
              <a:rPr lang="en-US" sz="1200" dirty="0" smtClean="0"/>
              <a:t/>
            </a:r>
            <a:br>
              <a:rPr lang="en-US" sz="1200" dirty="0" smtClean="0"/>
            </a:br>
            <a:r>
              <a:rPr lang="en-US" sz="1200" dirty="0" smtClean="0"/>
              <a:t/>
            </a:r>
            <a:br>
              <a:rPr lang="en-US" sz="1200" dirty="0" smtClean="0"/>
            </a:br>
            <a:endParaRPr lang="en-US" sz="1200" dirty="0"/>
          </a:p>
        </p:txBody>
      </p:sp>
      <p:sp>
        <p:nvSpPr>
          <p:cNvPr id="9" name="Rectangle 1"/>
          <p:cNvSpPr>
            <a:spLocks noChangeArrowheads="1"/>
          </p:cNvSpPr>
          <p:nvPr/>
        </p:nvSpPr>
        <p:spPr bwMode="auto">
          <a:xfrm>
            <a:off x="405334" y="1752600"/>
            <a:ext cx="8257132" cy="2262158"/>
          </a:xfrm>
          <a:prstGeom prst="rect">
            <a:avLst/>
          </a:prstGeom>
          <a:solidFill>
            <a:srgbClr val="EEEEE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700" b="1" i="0" u="none" strike="noStrike" cap="none" normalizeH="0" baseline="0" dirty="0" smtClean="0">
                <a:ln>
                  <a:noFill/>
                </a:ln>
                <a:solidFill>
                  <a:schemeClr val="tx1"/>
                </a:solidFill>
                <a:effectLst/>
                <a:latin typeface="Arial" pitchFamily="34" charset="0"/>
                <a:cs typeface="Arial" pitchFamily="34" charset="0"/>
              </a:rPr>
              <a:t>Database - Insertion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itchFamily="34" charset="0"/>
                <a:cs typeface="Arial" pitchFamily="34" charset="0"/>
              </a:rPr>
              <a:t>we can create table or insert data into table using </a:t>
            </a:r>
            <a:r>
              <a:rPr kumimoji="0" lang="en-US" altLang="en-US" sz="1400" b="0" i="0" u="none" strike="noStrike" cap="none" normalizeH="0" baseline="0" dirty="0" err="1" smtClean="0">
                <a:ln>
                  <a:noFill/>
                </a:ln>
                <a:solidFill>
                  <a:srgbClr val="000000"/>
                </a:solidFill>
                <a:effectLst/>
                <a:latin typeface="Arial" pitchFamily="34" charset="0"/>
                <a:cs typeface="Arial" pitchFamily="34" charset="0"/>
              </a:rPr>
              <a:t>execSQL</a:t>
            </a:r>
            <a:r>
              <a:rPr kumimoji="0" lang="en-US" altLang="en-US" sz="1400" b="0" i="0" u="none" strike="noStrike" cap="none" normalizeH="0" baseline="0" dirty="0" smtClean="0">
                <a:ln>
                  <a:noFill/>
                </a:ln>
                <a:solidFill>
                  <a:srgbClr val="000000"/>
                </a:solidFill>
                <a:effectLst/>
                <a:latin typeface="Arial" pitchFamily="34" charset="0"/>
                <a:cs typeface="Arial" pitchFamily="34" charset="0"/>
              </a:rPr>
              <a:t> method defined in </a:t>
            </a:r>
            <a:r>
              <a:rPr kumimoji="0" lang="en-US" altLang="en-US" sz="1400" b="0" i="0" u="none" strike="noStrike" cap="none" normalizeH="0" baseline="0" dirty="0" err="1" smtClean="0">
                <a:ln>
                  <a:noFill/>
                </a:ln>
                <a:solidFill>
                  <a:srgbClr val="000000"/>
                </a:solidFill>
                <a:effectLst/>
                <a:latin typeface="Arial" pitchFamily="34" charset="0"/>
                <a:cs typeface="Arial" pitchFamily="34" charset="0"/>
              </a:rPr>
              <a:t>SQLiteDatabase</a:t>
            </a:r>
            <a:r>
              <a:rPr kumimoji="0" lang="en-US" altLang="en-US" sz="1400" b="0" i="0" u="none" strike="noStrike" cap="none" normalizeH="0" baseline="0" dirty="0" smtClean="0">
                <a:ln>
                  <a:noFill/>
                </a:ln>
                <a:solidFill>
                  <a:srgbClr val="000000"/>
                </a:solidFill>
                <a:effectLst/>
                <a:latin typeface="Arial" pitchFamily="34" charset="0"/>
                <a:cs typeface="Arial" pitchFamily="34" charset="0"/>
              </a:rPr>
              <a:t>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itchFamily="34" charset="0"/>
                <a:cs typeface="Arial" pitchFamily="34" charset="0"/>
              </a:rPr>
              <a:t>Its syntax is given below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Courier New" pitchFamily="49" charset="0"/>
                <a:cs typeface="Courier New" pitchFamily="49" charset="0"/>
              </a:rPr>
              <a:t>mydatabase.execSQL</a:t>
            </a:r>
            <a:r>
              <a:rPr kumimoji="0" lang="en-US" altLang="en-US" sz="1400" b="0" i="0" u="none" strike="noStrike" cap="none" normalizeH="0" baseline="0" dirty="0" smtClean="0">
                <a:ln>
                  <a:noFill/>
                </a:ln>
                <a:solidFill>
                  <a:schemeClr val="tx1"/>
                </a:solidFill>
                <a:effectLst/>
                <a:latin typeface="Courier New" pitchFamily="49" charset="0"/>
                <a:cs typeface="Courier New" pitchFamily="49" charset="0"/>
              </a:rPr>
              <a:t>("CREATE TABLE IF NOT EXISTS Table1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itchFamily="49" charset="0"/>
                <a:cs typeface="Courier New" pitchFamily="49" charset="0"/>
              </a:rPr>
              <a:t>(Username </a:t>
            </a:r>
            <a:r>
              <a:rPr kumimoji="0" lang="en-US" altLang="en-US" sz="1400" b="0" i="0" u="none" strike="noStrike" cap="none" normalizeH="0" baseline="0" dirty="0" err="1" smtClean="0">
                <a:ln>
                  <a:noFill/>
                </a:ln>
                <a:solidFill>
                  <a:schemeClr val="tx1"/>
                </a:solidFill>
                <a:effectLst/>
                <a:latin typeface="Courier New" pitchFamily="49" charset="0"/>
                <a:cs typeface="Courier New" pitchFamily="49" charset="0"/>
              </a:rPr>
              <a:t>VARCHAR,Password</a:t>
            </a:r>
            <a:r>
              <a:rPr kumimoji="0" lang="en-US" altLang="en-US" sz="1400" b="0" i="0" u="none" strike="noStrike" cap="none" normalizeH="0" baseline="0" dirty="0" smtClean="0">
                <a:ln>
                  <a:noFill/>
                </a:ln>
                <a:solidFill>
                  <a:schemeClr val="tx1"/>
                </a:solidFill>
                <a:effectLst/>
                <a:latin typeface="Courier New" pitchFamily="49" charset="0"/>
                <a:cs typeface="Courier New" pitchFamily="49" charset="0"/>
              </a:rPr>
              <a:t> VARCHAR);");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Courier New" pitchFamily="49" charset="0"/>
                <a:cs typeface="Courier New" pitchFamily="49" charset="0"/>
              </a:rPr>
              <a:t>mydatabase.execSQL</a:t>
            </a:r>
            <a:r>
              <a:rPr kumimoji="0" lang="en-US" altLang="en-US" sz="1400" b="0" i="0" u="none" strike="noStrike" cap="none" normalizeH="0" baseline="0" dirty="0" smtClean="0">
                <a:ln>
                  <a:noFill/>
                </a:ln>
                <a:solidFill>
                  <a:schemeClr val="tx1"/>
                </a:solidFill>
                <a:effectLst/>
                <a:latin typeface="Courier New" pitchFamily="49" charset="0"/>
                <a:cs typeface="Courier New" pitchFamily="49" charset="0"/>
              </a:rPr>
              <a:t>("INSERT INTO Table1 VALUES('</a:t>
            </a:r>
            <a:r>
              <a:rPr kumimoji="0" lang="en-US" altLang="en-US" sz="1400" b="0" i="0" u="none" strike="noStrike" cap="none" normalizeH="0" baseline="0" dirty="0" err="1" smtClean="0">
                <a:ln>
                  <a:noFill/>
                </a:ln>
                <a:solidFill>
                  <a:schemeClr val="tx1"/>
                </a:solidFill>
                <a:effectLst/>
                <a:latin typeface="Courier New" pitchFamily="49" charset="0"/>
                <a:cs typeface="Courier New" pitchFamily="49" charset="0"/>
              </a:rPr>
              <a:t>admin','admin</a:t>
            </a:r>
            <a:r>
              <a:rPr kumimoji="0" lang="en-US" altLang="en-US" sz="1400" b="0" i="0" u="none" strike="noStrike" cap="none" normalizeH="0" baseline="0" dirty="0" smtClean="0">
                <a:ln>
                  <a:noFill/>
                </a:ln>
                <a:solidFill>
                  <a:schemeClr val="tx1"/>
                </a:solidFill>
                <a:effectLst/>
                <a:latin typeface="Courier New" pitchFamily="49" charset="0"/>
                <a:cs typeface="Courier New" pitchFamily="49" charset="0"/>
              </a:rPr>
              <a:t>');");</a:t>
            </a:r>
            <a:r>
              <a:rPr kumimoji="0" lang="en-US" altLang="en-US" sz="10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145743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A45432-348B-4C40-B2D6-202205FB57F8}"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endParaRPr lang="en-US" sz="2400" b="1" dirty="0" smtClean="0">
              <a:latin typeface="Times New Roman" panose="02020603050405020304" pitchFamily="18" charset="0"/>
              <a:cs typeface="Times New Roman" panose="02020603050405020304" pitchFamily="18" charset="0"/>
            </a:endParaRPr>
          </a:p>
          <a:p>
            <a:pPr algn="ctr" fontAlgn="base"/>
            <a:r>
              <a:rPr lang="en-US" sz="2400" b="1" dirty="0" smtClean="0"/>
              <a:t>Database Commands</a:t>
            </a:r>
            <a:endParaRPr lang="en-US" sz="2800" b="1" dirty="0">
              <a:latin typeface="Times New Roman" panose="02020603050405020304" pitchFamily="18" charset="0"/>
              <a:cs typeface="Times New Roman" panose="02020603050405020304" pitchFamily="18" charset="0"/>
            </a:endParaRPr>
          </a:p>
        </p:txBody>
      </p:sp>
      <p:sp>
        <p:nvSpPr>
          <p:cNvPr id="2" name="Rectangle 1"/>
          <p:cNvSpPr/>
          <p:nvPr/>
        </p:nvSpPr>
        <p:spPr>
          <a:xfrm>
            <a:off x="701722" y="914400"/>
            <a:ext cx="8213678" cy="369332"/>
          </a:xfrm>
          <a:prstGeom prst="rect">
            <a:avLst/>
          </a:prstGeom>
        </p:spPr>
        <p:txBody>
          <a:bodyPr wrap="square">
            <a:spAutoFit/>
          </a:bodyPr>
          <a:lstStyle/>
          <a:p>
            <a:pPr fontAlgn="base"/>
            <a:r>
              <a:rPr lang="en-IN" b="1" dirty="0" smtClean="0">
                <a:solidFill>
                  <a:srgbClr val="1F2830"/>
                </a:solidFill>
                <a:latin typeface="Times New Roman" panose="02020603050405020304" pitchFamily="18" charset="0"/>
                <a:cs typeface="Times New Roman" panose="02020603050405020304" pitchFamily="18" charset="0"/>
              </a:rPr>
              <a:t>Topic </a:t>
            </a:r>
            <a:r>
              <a:rPr lang="en-IN" b="1" dirty="0">
                <a:solidFill>
                  <a:srgbClr val="1F2830"/>
                </a:solidFill>
                <a:latin typeface="Times New Roman" panose="02020603050405020304" pitchFamily="18" charset="0"/>
                <a:cs typeface="Times New Roman" panose="02020603050405020304" pitchFamily="18" charset="0"/>
              </a:rPr>
              <a:t>Objective: To understand </a:t>
            </a:r>
            <a:r>
              <a:rPr lang="en-IN" b="1" dirty="0" smtClean="0">
                <a:solidFill>
                  <a:srgbClr val="1F2830"/>
                </a:solidFill>
                <a:latin typeface="Times New Roman" panose="02020603050405020304" pitchFamily="18" charset="0"/>
                <a:cs typeface="Times New Roman" panose="02020603050405020304" pitchFamily="18" charset="0"/>
              </a:rPr>
              <a:t>the various important commands used in SQLite</a:t>
            </a:r>
            <a:endParaRPr lang="en-US" b="1" dirty="0">
              <a:solidFill>
                <a:srgbClr val="1F2830"/>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1283732"/>
            <a:ext cx="9144000" cy="646331"/>
          </a:xfrm>
          <a:prstGeom prst="rect">
            <a:avLst/>
          </a:prstGeom>
        </p:spPr>
        <p:txBody>
          <a:bodyPr wrap="square">
            <a:spAutoFit/>
          </a:bodyPr>
          <a:lstStyle/>
          <a:p>
            <a:endParaRPr lang="en-US" dirty="0"/>
          </a:p>
          <a:p>
            <a:endParaRPr lang="en-US" dirty="0"/>
          </a:p>
        </p:txBody>
      </p:sp>
      <p:sp>
        <p:nvSpPr>
          <p:cNvPr id="8" name="Rectangle 7"/>
          <p:cNvSpPr/>
          <p:nvPr/>
        </p:nvSpPr>
        <p:spPr>
          <a:xfrm>
            <a:off x="76200" y="5868454"/>
            <a:ext cx="8915400" cy="646331"/>
          </a:xfrm>
          <a:prstGeom prst="rect">
            <a:avLst/>
          </a:prstGeom>
        </p:spPr>
        <p:txBody>
          <a:bodyPr wrap="square">
            <a:spAutoFit/>
          </a:bodyPr>
          <a:lstStyle/>
          <a:p>
            <a:r>
              <a:rPr lang="en-US" sz="1200" dirty="0"/>
              <a:t>Source: </a:t>
            </a:r>
            <a:r>
              <a:rPr lang="en-US" sz="1200" dirty="0">
                <a:hlinkClick r:id="rId2"/>
              </a:rPr>
              <a:t>https://www.tutorialspoint.com/android/android_sqlite_database.htm</a:t>
            </a:r>
            <a:r>
              <a:rPr lang="en-US" sz="1200" dirty="0" smtClean="0"/>
              <a:t/>
            </a:r>
            <a:br>
              <a:rPr lang="en-US" sz="1200" dirty="0" smtClean="0"/>
            </a:br>
            <a:r>
              <a:rPr lang="en-US" sz="1200" dirty="0" smtClean="0"/>
              <a:t/>
            </a:r>
            <a:br>
              <a:rPr lang="en-US" sz="1200" dirty="0" smtClean="0"/>
            </a:br>
            <a:endParaRPr lang="en-US" sz="1200" dirty="0"/>
          </a:p>
        </p:txBody>
      </p:sp>
      <p:sp>
        <p:nvSpPr>
          <p:cNvPr id="9" name="Rectangle 1"/>
          <p:cNvSpPr>
            <a:spLocks noChangeArrowheads="1"/>
          </p:cNvSpPr>
          <p:nvPr/>
        </p:nvSpPr>
        <p:spPr bwMode="auto">
          <a:xfrm>
            <a:off x="304800" y="1606897"/>
            <a:ext cx="8686800" cy="2862322"/>
          </a:xfrm>
          <a:prstGeom prst="rect">
            <a:avLst/>
          </a:prstGeom>
          <a:solidFill>
            <a:srgbClr val="EEEEEE"/>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b="1" dirty="0"/>
              <a:t>Database </a:t>
            </a:r>
            <a:r>
              <a:rPr lang="en-US" b="1" dirty="0" smtClean="0"/>
              <a:t>– Fetching</a:t>
            </a:r>
          </a:p>
          <a:p>
            <a:endParaRPr lang="en-US" b="1" dirty="0"/>
          </a:p>
          <a:p>
            <a:pPr algn="just"/>
            <a:r>
              <a:rPr lang="en-US" sz="1600" dirty="0"/>
              <a:t>We can retrieve anything from database using an object of the Cursor class. We </a:t>
            </a:r>
            <a:r>
              <a:rPr lang="en-US" sz="1600" dirty="0" smtClean="0"/>
              <a:t>will call </a:t>
            </a:r>
            <a:r>
              <a:rPr lang="en-US" sz="1600" dirty="0"/>
              <a:t>a method of this class called </a:t>
            </a:r>
            <a:r>
              <a:rPr lang="en-US" sz="1600" dirty="0" err="1"/>
              <a:t>rawQuery</a:t>
            </a:r>
            <a:r>
              <a:rPr lang="en-US" sz="1600" dirty="0"/>
              <a:t> and it will return a </a:t>
            </a:r>
            <a:r>
              <a:rPr lang="en-US" sz="1600" dirty="0" err="1"/>
              <a:t>resultset</a:t>
            </a:r>
            <a:r>
              <a:rPr lang="en-US" sz="1600" dirty="0"/>
              <a:t> with the cursor  </a:t>
            </a:r>
            <a:r>
              <a:rPr lang="en-US" sz="1600" dirty="0" smtClean="0"/>
              <a:t>pointing </a:t>
            </a:r>
            <a:r>
              <a:rPr lang="en-US" sz="1600" dirty="0"/>
              <a:t>to the table. </a:t>
            </a:r>
            <a:endParaRPr lang="en-US" sz="1600" dirty="0" smtClean="0"/>
          </a:p>
          <a:p>
            <a:pPr algn="just"/>
            <a:r>
              <a:rPr lang="en-US" sz="1600" dirty="0" smtClean="0"/>
              <a:t>We </a:t>
            </a:r>
            <a:r>
              <a:rPr lang="en-US" sz="1600" dirty="0"/>
              <a:t>can move the cursor forward and retrieve the data</a:t>
            </a:r>
            <a:r>
              <a:rPr lang="en-US" sz="1600" dirty="0" smtClean="0"/>
              <a:t>.</a:t>
            </a:r>
          </a:p>
          <a:p>
            <a:pPr algn="just"/>
            <a:endParaRPr lang="en-US" sz="1600" dirty="0"/>
          </a:p>
          <a:p>
            <a:pPr algn="just"/>
            <a:endParaRPr lang="en-US" sz="1600" dirty="0"/>
          </a:p>
          <a:p>
            <a:pPr algn="just"/>
            <a:r>
              <a:rPr lang="en-US" sz="1600" dirty="0"/>
              <a:t>Cursor </a:t>
            </a:r>
            <a:r>
              <a:rPr lang="en-US" sz="1600" dirty="0" err="1"/>
              <a:t>resultSet</a:t>
            </a:r>
            <a:r>
              <a:rPr lang="en-US" sz="1600" dirty="0"/>
              <a:t> = </a:t>
            </a:r>
            <a:r>
              <a:rPr lang="en-US" sz="1600" dirty="0" err="1"/>
              <a:t>mydatbase.rawQuery</a:t>
            </a:r>
            <a:r>
              <a:rPr lang="en-US" sz="1600" dirty="0"/>
              <a:t>("Select * from </a:t>
            </a:r>
            <a:r>
              <a:rPr lang="en-US" sz="1600" dirty="0" smtClean="0"/>
              <a:t>Table1",</a:t>
            </a:r>
            <a:r>
              <a:rPr lang="en-US" sz="1600" dirty="0"/>
              <a:t>null</a:t>
            </a:r>
            <a:r>
              <a:rPr lang="en-US" sz="1600" dirty="0" smtClean="0"/>
              <a:t>);</a:t>
            </a:r>
          </a:p>
          <a:p>
            <a:pPr algn="just"/>
            <a:r>
              <a:rPr lang="en-US" sz="1600" dirty="0" smtClean="0"/>
              <a:t> </a:t>
            </a:r>
            <a:r>
              <a:rPr lang="en-US" sz="1600" dirty="0" err="1"/>
              <a:t>resultSet.moveToFirst</a:t>
            </a:r>
            <a:r>
              <a:rPr lang="en-US" sz="1600" dirty="0"/>
              <a:t>(); String username = </a:t>
            </a:r>
            <a:r>
              <a:rPr lang="en-US" sz="1600" dirty="0" err="1"/>
              <a:t>resultSet.getString</a:t>
            </a:r>
            <a:r>
              <a:rPr lang="en-US" sz="1600" dirty="0"/>
              <a:t>(0); String password = </a:t>
            </a:r>
            <a:r>
              <a:rPr lang="en-US" sz="1600" dirty="0" err="1"/>
              <a:t>resultSet.getString</a:t>
            </a:r>
            <a:r>
              <a:rPr lang="en-US" sz="1600" dirty="0"/>
              <a:t>(1);</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56656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73A7C6F0-0A90-4787-8E9C-13BEF32CA019}"/>
              </a:ext>
            </a:extLst>
          </p:cNvPr>
          <p:cNvSpPr>
            <a:spLocks noGrp="1"/>
          </p:cNvSpPr>
          <p:nvPr>
            <p:ph type="dt" sz="half" idx="10"/>
          </p:nvPr>
        </p:nvSpPr>
        <p:spPr/>
        <p:txBody>
          <a:bodyPr/>
          <a:lstStyle/>
          <a:p>
            <a:fld id="{9011B4A2-9080-4159-A4C0-CB2A11C734FC}" type="datetime1">
              <a:rPr lang="en-US" smtClean="0"/>
              <a:pPr/>
              <a:t>1/5/2023</a:t>
            </a:fld>
            <a:endParaRPr lang="en-US"/>
          </a:p>
        </p:txBody>
      </p:sp>
      <p:sp>
        <p:nvSpPr>
          <p:cNvPr id="4" name="Footer Placeholder 3">
            <a:extLst>
              <a:ext uri="{FF2B5EF4-FFF2-40B4-BE49-F238E27FC236}">
                <a16:creationId xmlns="" xmlns:a16="http://schemas.microsoft.com/office/drawing/2014/main" id="{7B7C3449-471B-429C-BD1C-9FF1A56255A4}"/>
              </a:ext>
            </a:extLst>
          </p:cNvPr>
          <p:cNvSpPr>
            <a:spLocks noGrp="1"/>
          </p:cNvSpPr>
          <p:nvPr>
            <p:ph type="ftr" sz="quarter" idx="11"/>
          </p:nvPr>
        </p:nvSpPr>
        <p:spPr>
          <a:xfrm>
            <a:off x="2590800" y="6477000"/>
            <a:ext cx="4114800" cy="24447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5" name="Slide Number Placeholder 4">
            <a:extLst>
              <a:ext uri="{FF2B5EF4-FFF2-40B4-BE49-F238E27FC236}">
                <a16:creationId xmlns="" xmlns:a16="http://schemas.microsoft.com/office/drawing/2014/main" id="{84DDF651-E0E8-474E-B01E-D65BF1529162}"/>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9" name="Title 1">
            <a:extLst>
              <a:ext uri="{FF2B5EF4-FFF2-40B4-BE49-F238E27FC236}">
                <a16:creationId xmlns="" xmlns:a16="http://schemas.microsoft.com/office/drawing/2014/main" id="{9747EF39-7C4B-4EF4-BC7B-4908859053E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IN" sz="2400" b="1" i="0" u="none" strike="noStrike" dirty="0">
                <a:solidFill>
                  <a:srgbClr val="000000"/>
                </a:solidFill>
                <a:effectLst/>
                <a:latin typeface="Times New Roman" panose="02020603050405020304" pitchFamily="18" charset="0"/>
                <a:cs typeface="Times New Roman" panose="02020603050405020304" pitchFamily="18" charset="0"/>
              </a:rPr>
              <a:t>Evaluation Scheme</a:t>
            </a:r>
            <a:r>
              <a:rPr lang="en-IN"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 xmlns:a16="http://schemas.microsoft.com/office/drawing/2014/main" id="{F78E3E6B-6670-4502-B722-FF00750A265B}"/>
              </a:ext>
            </a:extLst>
          </p:cNvPr>
          <p:cNvGraphicFramePr>
            <a:graphicFrameLocks noGrp="1"/>
          </p:cNvGraphicFramePr>
          <p:nvPr>
            <p:extLst>
              <p:ext uri="{D42A27DB-BD31-4B8C-83A1-F6EECF244321}">
                <p14:modId xmlns:p14="http://schemas.microsoft.com/office/powerpoint/2010/main" xmlns="" val="3706154427"/>
              </p:ext>
            </p:extLst>
          </p:nvPr>
        </p:nvGraphicFramePr>
        <p:xfrm>
          <a:off x="381000" y="990600"/>
          <a:ext cx="8382002" cy="5364472"/>
        </p:xfrm>
        <a:graphic>
          <a:graphicData uri="http://schemas.openxmlformats.org/drawingml/2006/table">
            <a:tbl>
              <a:tblPr firstRow="1" firstCol="1" bandRow="1">
                <a:tableStyleId>{5C22544A-7EE6-4342-B048-85BDC9FD1C3A}</a:tableStyleId>
              </a:tblPr>
              <a:tblGrid>
                <a:gridCol w="366491">
                  <a:extLst>
                    <a:ext uri="{9D8B030D-6E8A-4147-A177-3AD203B41FA5}">
                      <a16:colId xmlns="" xmlns:a16="http://schemas.microsoft.com/office/drawing/2014/main" val="483774696"/>
                    </a:ext>
                  </a:extLst>
                </a:gridCol>
                <a:gridCol w="1037818">
                  <a:extLst>
                    <a:ext uri="{9D8B030D-6E8A-4147-A177-3AD203B41FA5}">
                      <a16:colId xmlns="" xmlns:a16="http://schemas.microsoft.com/office/drawing/2014/main" val="4152374211"/>
                    </a:ext>
                  </a:extLst>
                </a:gridCol>
                <a:gridCol w="1922186">
                  <a:extLst>
                    <a:ext uri="{9D8B030D-6E8A-4147-A177-3AD203B41FA5}">
                      <a16:colId xmlns="" xmlns:a16="http://schemas.microsoft.com/office/drawing/2014/main" val="2675436260"/>
                    </a:ext>
                  </a:extLst>
                </a:gridCol>
                <a:gridCol w="291137">
                  <a:extLst>
                    <a:ext uri="{9D8B030D-6E8A-4147-A177-3AD203B41FA5}">
                      <a16:colId xmlns="" xmlns:a16="http://schemas.microsoft.com/office/drawing/2014/main" val="905271115"/>
                    </a:ext>
                  </a:extLst>
                </a:gridCol>
                <a:gridCol w="295932">
                  <a:extLst>
                    <a:ext uri="{9D8B030D-6E8A-4147-A177-3AD203B41FA5}">
                      <a16:colId xmlns="" xmlns:a16="http://schemas.microsoft.com/office/drawing/2014/main" val="2057213620"/>
                    </a:ext>
                  </a:extLst>
                </a:gridCol>
                <a:gridCol w="381560">
                  <a:extLst>
                    <a:ext uri="{9D8B030D-6E8A-4147-A177-3AD203B41FA5}">
                      <a16:colId xmlns="" xmlns:a16="http://schemas.microsoft.com/office/drawing/2014/main" val="4037161602"/>
                    </a:ext>
                  </a:extLst>
                </a:gridCol>
                <a:gridCol w="381560">
                  <a:extLst>
                    <a:ext uri="{9D8B030D-6E8A-4147-A177-3AD203B41FA5}">
                      <a16:colId xmlns="" xmlns:a16="http://schemas.microsoft.com/office/drawing/2014/main" val="892661286"/>
                    </a:ext>
                  </a:extLst>
                </a:gridCol>
                <a:gridCol w="664476">
                  <a:extLst>
                    <a:ext uri="{9D8B030D-6E8A-4147-A177-3AD203B41FA5}">
                      <a16:colId xmlns="" xmlns:a16="http://schemas.microsoft.com/office/drawing/2014/main" val="3587808402"/>
                    </a:ext>
                  </a:extLst>
                </a:gridCol>
                <a:gridCol w="664476">
                  <a:extLst>
                    <a:ext uri="{9D8B030D-6E8A-4147-A177-3AD203B41FA5}">
                      <a16:colId xmlns="" xmlns:a16="http://schemas.microsoft.com/office/drawing/2014/main" val="3244612720"/>
                    </a:ext>
                  </a:extLst>
                </a:gridCol>
                <a:gridCol w="447325">
                  <a:extLst>
                    <a:ext uri="{9D8B030D-6E8A-4147-A177-3AD203B41FA5}">
                      <a16:colId xmlns="" xmlns:a16="http://schemas.microsoft.com/office/drawing/2014/main" val="454941821"/>
                    </a:ext>
                  </a:extLst>
                </a:gridCol>
                <a:gridCol w="447325">
                  <a:extLst>
                    <a:ext uri="{9D8B030D-6E8A-4147-A177-3AD203B41FA5}">
                      <a16:colId xmlns="" xmlns:a16="http://schemas.microsoft.com/office/drawing/2014/main" val="474209802"/>
                    </a:ext>
                  </a:extLst>
                </a:gridCol>
                <a:gridCol w="376766">
                  <a:extLst>
                    <a:ext uri="{9D8B030D-6E8A-4147-A177-3AD203B41FA5}">
                      <a16:colId xmlns="" xmlns:a16="http://schemas.microsoft.com/office/drawing/2014/main" val="4247887102"/>
                    </a:ext>
                  </a:extLst>
                </a:gridCol>
                <a:gridCol w="508291">
                  <a:extLst>
                    <a:ext uri="{9D8B030D-6E8A-4147-A177-3AD203B41FA5}">
                      <a16:colId xmlns="" xmlns:a16="http://schemas.microsoft.com/office/drawing/2014/main" val="2734558652"/>
                    </a:ext>
                  </a:extLst>
                </a:gridCol>
                <a:gridCol w="596659">
                  <a:extLst>
                    <a:ext uri="{9D8B030D-6E8A-4147-A177-3AD203B41FA5}">
                      <a16:colId xmlns="" xmlns:a16="http://schemas.microsoft.com/office/drawing/2014/main" val="3138845591"/>
                    </a:ext>
                  </a:extLst>
                </a:gridCol>
              </a:tblGrid>
              <a:tr h="357753">
                <a:tc rowSpan="2">
                  <a:txBody>
                    <a:bodyPr/>
                    <a:lstStyle/>
                    <a:p>
                      <a:pPr marR="29210" algn="ctr">
                        <a:lnSpc>
                          <a:spcPct val="107000"/>
                        </a:lnSpc>
                        <a:spcAft>
                          <a:spcPts val="800"/>
                        </a:spcAft>
                      </a:pPr>
                      <a:r>
                        <a:rPr lang="en-IN" sz="1200" dirty="0">
                          <a:effectLst/>
                        </a:rPr>
                        <a:t>Sl. </a:t>
                      </a:r>
                    </a:p>
                    <a:p>
                      <a:pPr marL="7620" algn="ctr">
                        <a:lnSpc>
                          <a:spcPct val="107000"/>
                        </a:lnSpc>
                        <a:spcAft>
                          <a:spcPts val="800"/>
                        </a:spcAft>
                      </a:pPr>
                      <a:r>
                        <a:rPr lang="en-IN" sz="1200" dirty="0">
                          <a:effectLst/>
                        </a:rPr>
                        <a:t>No.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L="3810" algn="ctr">
                        <a:lnSpc>
                          <a:spcPct val="107000"/>
                        </a:lnSpc>
                        <a:spcAft>
                          <a:spcPts val="800"/>
                        </a:spcAft>
                      </a:pPr>
                      <a:r>
                        <a:rPr lang="en-IN" sz="1200" dirty="0">
                          <a:effectLst/>
                        </a:rPr>
                        <a:t>Subject Codes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R="26035" algn="ctr">
                        <a:lnSpc>
                          <a:spcPct val="107000"/>
                        </a:lnSpc>
                        <a:spcAft>
                          <a:spcPts val="800"/>
                        </a:spcAft>
                      </a:pPr>
                      <a:r>
                        <a:rPr lang="en-IN" sz="1200" dirty="0">
                          <a:effectLst/>
                        </a:rPr>
                        <a:t>Subject Name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gridSpan="3">
                  <a:txBody>
                    <a:bodyPr/>
                    <a:lstStyle/>
                    <a:p>
                      <a:pPr marR="28575" algn="ctr">
                        <a:lnSpc>
                          <a:spcPct val="107000"/>
                        </a:lnSpc>
                        <a:spcAft>
                          <a:spcPts val="800"/>
                        </a:spcAft>
                      </a:pPr>
                      <a:r>
                        <a:rPr lang="en-IN" sz="1200">
                          <a:effectLst/>
                        </a:rPr>
                        <a:t>Periods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hMerge="1">
                  <a:txBody>
                    <a:bodyPr/>
                    <a:lstStyle/>
                    <a:p>
                      <a:endParaRPr lang="en-IN"/>
                    </a:p>
                  </a:txBody>
                  <a:tcPr/>
                </a:tc>
                <a:tc hMerge="1">
                  <a:txBody>
                    <a:bodyPr/>
                    <a:lstStyle/>
                    <a:p>
                      <a:endParaRPr lang="en-IN"/>
                    </a:p>
                  </a:txBody>
                  <a:tcPr/>
                </a:tc>
                <a:tc gridSpan="4">
                  <a:txBody>
                    <a:bodyPr/>
                    <a:lstStyle/>
                    <a:p>
                      <a:pPr marR="26670" algn="ctr">
                        <a:lnSpc>
                          <a:spcPct val="107000"/>
                        </a:lnSpc>
                        <a:spcAft>
                          <a:spcPts val="800"/>
                        </a:spcAft>
                      </a:pPr>
                      <a:r>
                        <a:rPr lang="en-IN" sz="1200">
                          <a:effectLst/>
                        </a:rPr>
                        <a:t>Evaluation Scheme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a:lnSpc>
                          <a:spcPct val="107000"/>
                        </a:lnSpc>
                        <a:spcAft>
                          <a:spcPts val="800"/>
                        </a:spcAft>
                      </a:pPr>
                      <a:r>
                        <a:rPr lang="en-IN" sz="1200">
                          <a:effectLst/>
                        </a:rPr>
                        <a:t>End Semester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hMerge="1">
                  <a:txBody>
                    <a:bodyPr/>
                    <a:lstStyle/>
                    <a:p>
                      <a:endParaRPr lang="en-IN"/>
                    </a:p>
                  </a:txBody>
                  <a:tcPr/>
                </a:tc>
                <a:tc rowSpan="2">
                  <a:txBody>
                    <a:bodyPr/>
                    <a:lstStyle/>
                    <a:p>
                      <a:pPr marL="7620" algn="ctr">
                        <a:lnSpc>
                          <a:spcPct val="107000"/>
                        </a:lnSpc>
                        <a:spcAft>
                          <a:spcPts val="800"/>
                        </a:spcAft>
                      </a:pPr>
                      <a:r>
                        <a:rPr lang="en-IN" sz="1200">
                          <a:effectLst/>
                        </a:rPr>
                        <a:t>Total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L="13970" algn="ctr">
                        <a:lnSpc>
                          <a:spcPct val="107000"/>
                        </a:lnSpc>
                        <a:spcAft>
                          <a:spcPts val="800"/>
                        </a:spcAft>
                      </a:pPr>
                      <a:r>
                        <a:rPr lang="en-IN" sz="1200">
                          <a:effectLst/>
                        </a:rPr>
                        <a:t>Credit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183044295"/>
                  </a:ext>
                </a:extLst>
              </a:tr>
              <a:tr h="228379">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19685" algn="ctr">
                        <a:lnSpc>
                          <a:spcPct val="107000"/>
                        </a:lnSpc>
                        <a:spcAft>
                          <a:spcPts val="800"/>
                        </a:spcAft>
                      </a:pPr>
                      <a:r>
                        <a:rPr lang="en-IN" sz="1200">
                          <a:effectLst/>
                        </a:rPr>
                        <a:t>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7145" algn="ctr">
                        <a:lnSpc>
                          <a:spcPct val="107000"/>
                        </a:lnSpc>
                        <a:spcAft>
                          <a:spcPts val="800"/>
                        </a:spcAft>
                      </a:pPr>
                      <a:r>
                        <a:rPr lang="en-IN" sz="1200">
                          <a:effectLst/>
                        </a:rPr>
                        <a:t>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a:effectLst/>
                        </a:rPr>
                        <a:t>P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CT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TA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6510" algn="ctr">
                        <a:lnSpc>
                          <a:spcPct val="107000"/>
                        </a:lnSpc>
                        <a:spcAft>
                          <a:spcPts val="800"/>
                        </a:spcAft>
                      </a:pPr>
                      <a:r>
                        <a:rPr lang="en-IN" sz="1200">
                          <a:effectLst/>
                        </a:rPr>
                        <a:t>TOTAL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a:effectLst/>
                        </a:rPr>
                        <a:t>PS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a:effectLst/>
                        </a:rPr>
                        <a:t>TE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6510" algn="ctr">
                        <a:lnSpc>
                          <a:spcPct val="107000"/>
                        </a:lnSpc>
                        <a:spcAft>
                          <a:spcPts val="800"/>
                        </a:spcAft>
                      </a:pPr>
                      <a:r>
                        <a:rPr lang="en-IN" sz="1200">
                          <a:effectLst/>
                        </a:rPr>
                        <a:t>PE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vMerge="1">
                  <a:txBody>
                    <a:bodyPr/>
                    <a:lstStyle/>
                    <a:p>
                      <a:endParaRPr lang="en-IN"/>
                    </a:p>
                  </a:txBody>
                  <a:tcPr/>
                </a:tc>
                <a:tc vMerge="1">
                  <a:txBody>
                    <a:bodyPr/>
                    <a:lstStyle/>
                    <a:p>
                      <a:endParaRPr lang="en-IN"/>
                    </a:p>
                  </a:txBody>
                  <a:tcPr/>
                </a:tc>
                <a:extLst>
                  <a:ext uri="{0D108BD9-81ED-4DB2-BD59-A6C34878D82A}">
                    <a16:rowId xmlns="" xmlns:a16="http://schemas.microsoft.com/office/drawing/2014/main" val="224488923"/>
                  </a:ext>
                </a:extLst>
              </a:tr>
              <a:tr h="357753">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845" algn="ctr">
                        <a:lnSpc>
                          <a:spcPct val="107000"/>
                        </a:lnSpc>
                        <a:spcAft>
                          <a:spcPts val="800"/>
                        </a:spcAft>
                      </a:pPr>
                      <a:r>
                        <a:rPr lang="en-IN" sz="1200" dirty="0">
                          <a:effectLst/>
                        </a:rPr>
                        <a:t>AAS0402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6985" algn="ctr">
                        <a:lnSpc>
                          <a:spcPct val="107000"/>
                        </a:lnSpc>
                        <a:spcAft>
                          <a:spcPts val="800"/>
                        </a:spcAft>
                      </a:pPr>
                      <a:r>
                        <a:rPr lang="en-IN" sz="1200" dirty="0">
                          <a:effectLst/>
                        </a:rPr>
                        <a:t>Engineering Mathematics- IV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dirty="0">
                          <a:effectLst/>
                        </a:rPr>
                        <a:t>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2854414825"/>
                  </a:ext>
                </a:extLst>
              </a:tr>
              <a:tr h="230310">
                <a:tc>
                  <a:txBody>
                    <a:bodyPr/>
                    <a:lstStyle/>
                    <a:p>
                      <a:pPr marR="2921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30480" algn="ctr">
                        <a:lnSpc>
                          <a:spcPct val="107000"/>
                        </a:lnSpc>
                        <a:spcAft>
                          <a:spcPts val="800"/>
                        </a:spcAft>
                      </a:pPr>
                      <a:r>
                        <a:rPr lang="en-IN" sz="1200" dirty="0">
                          <a:effectLst/>
                        </a:rPr>
                        <a:t>AASL0401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Technical Communication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 xmlns:a16="http://schemas.microsoft.com/office/drawing/2014/main" val="15717852"/>
                  </a:ext>
                </a:extLst>
              </a:tr>
              <a:tr h="230310">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dirty="0">
                          <a:effectLst/>
                        </a:rPr>
                        <a:t>ACSE0403B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dirty="0">
                          <a:effectLst/>
                        </a:rPr>
                        <a:t>Operating Systems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 xmlns:a16="http://schemas.microsoft.com/office/drawing/2014/main" val="3067885404"/>
                  </a:ext>
                </a:extLst>
              </a:tr>
              <a:tr h="357753">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2865" algn="ctr">
                        <a:lnSpc>
                          <a:spcPct val="107000"/>
                        </a:lnSpc>
                        <a:spcAft>
                          <a:spcPts val="800"/>
                        </a:spcAft>
                      </a:pPr>
                      <a:r>
                        <a:rPr lang="en-IN" sz="1200">
                          <a:effectLst/>
                        </a:rPr>
                        <a:t>ACSAI0402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Database Management Systems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dirty="0">
                          <a:effectLst/>
                        </a:rPr>
                        <a:t>30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1891440078"/>
                  </a:ext>
                </a:extLst>
              </a:tr>
              <a:tr h="357753">
                <a:tc>
                  <a:txBody>
                    <a:bodyPr/>
                    <a:lstStyle/>
                    <a:p>
                      <a:pPr marR="29210" algn="ctr">
                        <a:lnSpc>
                          <a:spcPct val="107000"/>
                        </a:lnSpc>
                        <a:spcAft>
                          <a:spcPts val="800"/>
                        </a:spcAft>
                      </a:pPr>
                      <a:r>
                        <a:rPr lang="en-IN" sz="1200" dirty="0">
                          <a:effectLst/>
                        </a:rPr>
                        <a:t>5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19685" algn="ctr">
                        <a:lnSpc>
                          <a:spcPct val="107000"/>
                        </a:lnSpc>
                        <a:spcAft>
                          <a:spcPts val="800"/>
                        </a:spcAft>
                      </a:pPr>
                      <a:r>
                        <a:rPr lang="en-IN" sz="1200" dirty="0">
                          <a:effectLst/>
                        </a:rPr>
                        <a:t>ACSIOT0401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algn="ctr">
                        <a:lnSpc>
                          <a:spcPct val="107000"/>
                        </a:lnSpc>
                        <a:spcAft>
                          <a:spcPts val="800"/>
                        </a:spcAft>
                      </a:pPr>
                      <a:r>
                        <a:rPr lang="en-IN" sz="1200" dirty="0">
                          <a:effectLst/>
                        </a:rPr>
                        <a:t>Mobile Application Development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31750" algn="ctr">
                        <a:lnSpc>
                          <a:spcPct val="107000"/>
                        </a:lnSpc>
                        <a:spcAft>
                          <a:spcPts val="800"/>
                        </a:spcAft>
                      </a:pPr>
                      <a:r>
                        <a:rPr lang="en-IN" sz="1200" dirty="0">
                          <a:effectLst/>
                        </a:rPr>
                        <a:t>30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9210" algn="ctr">
                        <a:lnSpc>
                          <a:spcPct val="107000"/>
                        </a:lnSpc>
                        <a:spcAft>
                          <a:spcPts val="800"/>
                        </a:spcAft>
                      </a:pPr>
                      <a:r>
                        <a:rPr lang="en-IN" sz="1200" dirty="0">
                          <a:effectLst/>
                        </a:rPr>
                        <a:t>20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R="27940" algn="ctr">
                        <a:lnSpc>
                          <a:spcPct val="107000"/>
                        </a:lnSpc>
                        <a:spcAft>
                          <a:spcPts val="800"/>
                        </a:spcAft>
                      </a:pPr>
                      <a:r>
                        <a:rPr lang="en-IN" sz="1200" dirty="0">
                          <a:effectLst/>
                        </a:rPr>
                        <a:t>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8890"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4130" algn="ctr">
                        <a:lnSpc>
                          <a:spcPct val="107000"/>
                        </a:lnSpc>
                        <a:spcAft>
                          <a:spcPts val="800"/>
                        </a:spcAft>
                      </a:pPr>
                      <a:r>
                        <a:rPr lang="en-IN" sz="1200" dirty="0">
                          <a:effectLst/>
                        </a:rPr>
                        <a:t>100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1206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52070" algn="ctr">
                        <a:lnSpc>
                          <a:spcPct val="107000"/>
                        </a:lnSpc>
                        <a:spcAft>
                          <a:spcPts val="800"/>
                        </a:spcAft>
                      </a:pPr>
                      <a:r>
                        <a:rPr lang="en-IN" sz="1200" dirty="0">
                          <a:effectLst/>
                        </a:rPr>
                        <a:t>150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R="29210"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extLst>
                  <a:ext uri="{0D108BD9-81ED-4DB2-BD59-A6C34878D82A}">
                    <a16:rowId xmlns="" xmlns:a16="http://schemas.microsoft.com/office/drawing/2014/main" val="1628192648"/>
                  </a:ext>
                </a:extLst>
              </a:tr>
              <a:tr h="456760">
                <a:tc>
                  <a:txBody>
                    <a:bodyPr/>
                    <a:lstStyle/>
                    <a:p>
                      <a:pPr marR="29210" algn="ctr">
                        <a:lnSpc>
                          <a:spcPct val="107000"/>
                        </a:lnSpc>
                        <a:spcAft>
                          <a:spcPts val="800"/>
                        </a:spcAft>
                      </a:pPr>
                      <a:r>
                        <a:rPr lang="en-IN" sz="1200">
                          <a:effectLst/>
                        </a:rPr>
                        <a:t>6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ACSE0404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Theory of Automata and Formal Languages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dirty="0">
                          <a:effectLst/>
                        </a:rPr>
                        <a:t>30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dirty="0">
                          <a:effectLst/>
                        </a:rPr>
                        <a:t>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1064384965"/>
                  </a:ext>
                </a:extLst>
              </a:tr>
              <a:tr h="228379">
                <a:tc>
                  <a:txBody>
                    <a:bodyPr/>
                    <a:lstStyle/>
                    <a:p>
                      <a:pPr marR="29210" algn="ctr">
                        <a:lnSpc>
                          <a:spcPct val="107000"/>
                        </a:lnSpc>
                        <a:spcAft>
                          <a:spcPts val="800"/>
                        </a:spcAft>
                      </a:pPr>
                      <a:r>
                        <a:rPr lang="en-IN" sz="1200">
                          <a:effectLst/>
                        </a:rPr>
                        <a:t>7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dirty="0">
                          <a:effectLst/>
                        </a:rPr>
                        <a:t>ACSE0453B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Operating Systems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dirty="0">
                          <a:effectLst/>
                        </a:rPr>
                        <a:t>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 xmlns:a16="http://schemas.microsoft.com/office/drawing/2014/main" val="1877492388"/>
                  </a:ext>
                </a:extLst>
              </a:tr>
              <a:tr h="363187">
                <a:tc>
                  <a:txBody>
                    <a:bodyPr/>
                    <a:lstStyle/>
                    <a:p>
                      <a:pPr marR="29210" algn="ctr">
                        <a:lnSpc>
                          <a:spcPct val="107000"/>
                        </a:lnSpc>
                        <a:spcAft>
                          <a:spcPts val="800"/>
                        </a:spcAft>
                      </a:pPr>
                      <a:r>
                        <a:rPr lang="en-IN" sz="1200">
                          <a:effectLst/>
                        </a:rPr>
                        <a:t>8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2865" algn="ctr">
                        <a:lnSpc>
                          <a:spcPct val="107000"/>
                        </a:lnSpc>
                        <a:spcAft>
                          <a:spcPts val="800"/>
                        </a:spcAft>
                      </a:pPr>
                      <a:r>
                        <a:rPr lang="en-IN" sz="1200" dirty="0">
                          <a:effectLst/>
                        </a:rPr>
                        <a:t>ACSAI0452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Database Management Systems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dirty="0">
                          <a:effectLst/>
                        </a:rPr>
                        <a:t>25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3474905559"/>
                  </a:ext>
                </a:extLst>
              </a:tr>
              <a:tr h="363187">
                <a:tc>
                  <a:txBody>
                    <a:bodyPr/>
                    <a:lstStyle/>
                    <a:p>
                      <a:pPr marR="29210" algn="ctr">
                        <a:lnSpc>
                          <a:spcPct val="107000"/>
                        </a:lnSpc>
                        <a:spcAft>
                          <a:spcPts val="800"/>
                        </a:spcAft>
                      </a:pPr>
                      <a:r>
                        <a:rPr lang="en-IN" sz="1200">
                          <a:effectLst/>
                        </a:rPr>
                        <a:t>9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9685" algn="ctr">
                        <a:lnSpc>
                          <a:spcPct val="107000"/>
                        </a:lnSpc>
                        <a:spcAft>
                          <a:spcPts val="800"/>
                        </a:spcAft>
                      </a:pPr>
                      <a:r>
                        <a:rPr lang="en-IN" sz="1200" dirty="0">
                          <a:effectLst/>
                        </a:rPr>
                        <a:t>ACSIOT0451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Mobile Application Development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2909102056"/>
                  </a:ext>
                </a:extLst>
              </a:tr>
              <a:tr h="363187">
                <a:tc>
                  <a:txBody>
                    <a:bodyPr/>
                    <a:lstStyle/>
                    <a:p>
                      <a:pPr marL="30480" algn="ctr">
                        <a:lnSpc>
                          <a:spcPct val="107000"/>
                        </a:lnSpc>
                        <a:spcAft>
                          <a:spcPts val="800"/>
                        </a:spcAft>
                      </a:pPr>
                      <a:r>
                        <a:rPr lang="en-IN" sz="1200">
                          <a:effectLst/>
                        </a:rPr>
                        <a:t>10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ACSE0459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Mini Project using Open Technology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492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659714703"/>
                  </a:ext>
                </a:extLst>
              </a:tr>
              <a:tr h="642423">
                <a:tc>
                  <a:txBody>
                    <a:bodyPr/>
                    <a:lstStyle/>
                    <a:p>
                      <a:pPr marL="30480" algn="ctr">
                        <a:lnSpc>
                          <a:spcPct val="107000"/>
                        </a:lnSpc>
                        <a:spcAft>
                          <a:spcPts val="800"/>
                        </a:spcAft>
                      </a:pPr>
                      <a:r>
                        <a:rPr lang="en-IN" sz="1200">
                          <a:effectLst/>
                        </a:rPr>
                        <a:t>11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ANC0402 / ANC0401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Environmental Science*/ </a:t>
                      </a:r>
                    </a:p>
                    <a:p>
                      <a:pPr algn="ctr">
                        <a:lnSpc>
                          <a:spcPct val="107000"/>
                        </a:lnSpc>
                        <a:spcAft>
                          <a:spcPts val="800"/>
                        </a:spcAft>
                      </a:pPr>
                      <a:r>
                        <a:rPr lang="en-IN" sz="1200">
                          <a:effectLst/>
                        </a:rPr>
                        <a:t>Cyber Security*(Non Credit)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30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5207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1540014305"/>
                  </a:ext>
                </a:extLst>
              </a:tr>
              <a:tr h="363187">
                <a:tc>
                  <a:txBody>
                    <a:bodyPr/>
                    <a:lstStyle/>
                    <a:p>
                      <a:pPr marL="635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350"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MOOCs** (For B.Tech. Hons. Degree)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70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952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 xmlns:a16="http://schemas.microsoft.com/office/drawing/2014/main" val="2135062325"/>
                  </a:ext>
                </a:extLst>
              </a:tr>
              <a:tr h="230310">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952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dirty="0">
                          <a:effectLst/>
                        </a:rPr>
                        <a:t>GRAND TOTAL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70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3970" algn="ctr">
                        <a:lnSpc>
                          <a:spcPct val="107000"/>
                        </a:lnSpc>
                        <a:spcAft>
                          <a:spcPts val="800"/>
                        </a:spcAft>
                      </a:pPr>
                      <a:r>
                        <a:rPr lang="en-IN" sz="1200">
                          <a:effectLst/>
                        </a:rPr>
                        <a:t>1100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dirty="0">
                          <a:effectLst/>
                        </a:rPr>
                        <a:t>24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 xmlns:a16="http://schemas.microsoft.com/office/drawing/2014/main" val="2107784877"/>
                  </a:ext>
                </a:extLst>
              </a:tr>
            </a:tbl>
          </a:graphicData>
        </a:graphic>
      </p:graphicFrame>
    </p:spTree>
    <p:extLst>
      <p:ext uri="{BB962C8B-B14F-4D97-AF65-F5344CB8AC3E}">
        <p14:creationId xmlns:p14="http://schemas.microsoft.com/office/powerpoint/2010/main" xmlns="" val="3069116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7A09E4-36D8-4CC7-9E23-4433D122E5D1}"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800" dirty="0"/>
              <a:t>E</a:t>
            </a:r>
            <a:r>
              <a:rPr lang="en-US" sz="2800" dirty="0" smtClean="0"/>
              <a:t>xample </a:t>
            </a:r>
            <a:r>
              <a:rPr lang="en-US" sz="2800" dirty="0"/>
              <a:t>demonstrating the use of SQLite Database</a:t>
            </a:r>
            <a:endParaRPr lang="en-US" sz="2800" b="1" dirty="0">
              <a:latin typeface="Times New Roman" panose="02020603050405020304" pitchFamily="18" charset="0"/>
              <a:cs typeface="Times New Roman" panose="02020603050405020304" pitchFamily="18" charset="0"/>
            </a:endParaRPr>
          </a:p>
        </p:txBody>
      </p:sp>
      <p:sp>
        <p:nvSpPr>
          <p:cNvPr id="2" name="Rectangle 1"/>
          <p:cNvSpPr/>
          <p:nvPr/>
        </p:nvSpPr>
        <p:spPr>
          <a:xfrm>
            <a:off x="701722" y="914400"/>
            <a:ext cx="8213678" cy="369332"/>
          </a:xfrm>
          <a:prstGeom prst="rect">
            <a:avLst/>
          </a:prstGeom>
        </p:spPr>
        <p:txBody>
          <a:bodyPr wrap="square">
            <a:spAutoFit/>
          </a:bodyPr>
          <a:lstStyle/>
          <a:p>
            <a:pPr fontAlgn="base"/>
            <a:r>
              <a:rPr lang="en-IN" b="1" dirty="0" smtClean="0">
                <a:solidFill>
                  <a:srgbClr val="1F2830"/>
                </a:solidFill>
                <a:latin typeface="Times New Roman" panose="02020603050405020304" pitchFamily="18" charset="0"/>
                <a:cs typeface="Times New Roman" panose="02020603050405020304" pitchFamily="18" charset="0"/>
              </a:rPr>
              <a:t>Topic </a:t>
            </a:r>
            <a:r>
              <a:rPr lang="en-IN" b="1" dirty="0">
                <a:solidFill>
                  <a:srgbClr val="1F2830"/>
                </a:solidFill>
                <a:latin typeface="Times New Roman" panose="02020603050405020304" pitchFamily="18" charset="0"/>
                <a:cs typeface="Times New Roman" panose="02020603050405020304" pitchFamily="18" charset="0"/>
              </a:rPr>
              <a:t>Objective: To understand </a:t>
            </a:r>
            <a:r>
              <a:rPr lang="en-IN" b="1" dirty="0" smtClean="0">
                <a:solidFill>
                  <a:srgbClr val="1F2830"/>
                </a:solidFill>
                <a:latin typeface="Times New Roman" panose="02020603050405020304" pitchFamily="18" charset="0"/>
                <a:cs typeface="Times New Roman" panose="02020603050405020304" pitchFamily="18" charset="0"/>
              </a:rPr>
              <a:t>the various important commands used in SQLite</a:t>
            </a:r>
            <a:endParaRPr lang="en-US" b="1" dirty="0">
              <a:solidFill>
                <a:srgbClr val="1F2830"/>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1283732"/>
            <a:ext cx="9144000" cy="646331"/>
          </a:xfrm>
          <a:prstGeom prst="rect">
            <a:avLst/>
          </a:prstGeom>
        </p:spPr>
        <p:txBody>
          <a:bodyPr wrap="square">
            <a:spAutoFit/>
          </a:bodyPr>
          <a:lstStyle/>
          <a:p>
            <a:endParaRPr lang="en-US" dirty="0"/>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xmlns="" val="1927938013"/>
              </p:ext>
            </p:extLst>
          </p:nvPr>
        </p:nvGraphicFramePr>
        <p:xfrm>
          <a:off x="533400" y="1362731"/>
          <a:ext cx="7924800" cy="4669330"/>
        </p:xfrm>
        <a:graphic>
          <a:graphicData uri="http://schemas.openxmlformats.org/drawingml/2006/table">
            <a:tbl>
              <a:tblPr/>
              <a:tblGrid>
                <a:gridCol w="838200"/>
                <a:gridCol w="7086600"/>
              </a:tblGrid>
              <a:tr h="159606">
                <a:tc>
                  <a:txBody>
                    <a:bodyPr/>
                    <a:lstStyle/>
                    <a:p>
                      <a:pPr algn="just" fontAlgn="t"/>
                      <a:r>
                        <a:rPr lang="en-US" sz="1400" b="1" dirty="0">
                          <a:effectLst/>
                        </a:rPr>
                        <a:t>Steps</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just" fontAlgn="t"/>
                      <a:r>
                        <a:rPr lang="en-US" sz="1400" b="1" dirty="0">
                          <a:effectLst/>
                        </a:rPr>
                        <a:t>Description</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70021">
                <a:tc>
                  <a:txBody>
                    <a:bodyPr/>
                    <a:lstStyle/>
                    <a:p>
                      <a:pPr algn="just" fontAlgn="t"/>
                      <a:r>
                        <a:rPr lang="en-US" sz="1400" dirty="0">
                          <a:effectLst/>
                        </a:rPr>
                        <a:t>1</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dirty="0">
                          <a:effectLst/>
                        </a:rPr>
                        <a:t>You will use Android studio to create an Android application under a package </a:t>
                      </a:r>
                      <a:r>
                        <a:rPr lang="en-US" sz="1400" dirty="0" err="1" smtClean="0">
                          <a:effectLst/>
                        </a:rPr>
                        <a:t>com.example.aditee.myapplication</a:t>
                      </a:r>
                      <a:r>
                        <a:rPr lang="en-US" sz="1400" dirty="0">
                          <a:effectLst/>
                        </a:rPr>
                        <a:t>.</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7417">
                <a:tc>
                  <a:txBody>
                    <a:bodyPr/>
                    <a:lstStyle/>
                    <a:p>
                      <a:pPr algn="just" fontAlgn="t"/>
                      <a:r>
                        <a:rPr lang="en-US" sz="1400">
                          <a:effectLst/>
                        </a:rPr>
                        <a:t>2</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effectLst/>
                        </a:rPr>
                        <a:t>Modify src/MainActivity.java file to get references of all the XML components and populate the contacts on listView.</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4813">
                <a:tc>
                  <a:txBody>
                    <a:bodyPr/>
                    <a:lstStyle/>
                    <a:p>
                      <a:pPr algn="just" fontAlgn="t"/>
                      <a:r>
                        <a:rPr lang="en-US" sz="1400">
                          <a:effectLst/>
                        </a:rPr>
                        <a:t>3</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effectLst/>
                        </a:rPr>
                        <a:t>Create new src/DBHelper.java that will manage the database work</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7417">
                <a:tc>
                  <a:txBody>
                    <a:bodyPr/>
                    <a:lstStyle/>
                    <a:p>
                      <a:pPr algn="just" fontAlgn="t"/>
                      <a:r>
                        <a:rPr lang="en-US" sz="1400">
                          <a:effectLst/>
                        </a:rPr>
                        <a:t>4</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effectLst/>
                        </a:rPr>
                        <a:t>Create a new Activity as DisplayContact.java that will display the contact on the screen</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4813">
                <a:tc>
                  <a:txBody>
                    <a:bodyPr/>
                    <a:lstStyle/>
                    <a:p>
                      <a:pPr algn="just" fontAlgn="t"/>
                      <a:r>
                        <a:rPr lang="en-US" sz="1400">
                          <a:effectLst/>
                        </a:rPr>
                        <a:t>5</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effectLst/>
                        </a:rPr>
                        <a:t>Modify the res/layout/activity_main to add respective XML components</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7417">
                <a:tc>
                  <a:txBody>
                    <a:bodyPr/>
                    <a:lstStyle/>
                    <a:p>
                      <a:pPr algn="just" fontAlgn="t"/>
                      <a:r>
                        <a:rPr lang="en-US" sz="1400">
                          <a:effectLst/>
                        </a:rPr>
                        <a:t>6</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effectLst/>
                        </a:rPr>
                        <a:t>Modify the res/layout/activity_display_contact.xml to add respective XML components</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4813">
                <a:tc>
                  <a:txBody>
                    <a:bodyPr/>
                    <a:lstStyle/>
                    <a:p>
                      <a:pPr algn="just" fontAlgn="t"/>
                      <a:r>
                        <a:rPr lang="en-US" sz="1400">
                          <a:effectLst/>
                        </a:rPr>
                        <a:t>7</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effectLst/>
                        </a:rPr>
                        <a:t>Modify the res/values/string.xml to add necessary string components</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7417">
                <a:tc>
                  <a:txBody>
                    <a:bodyPr/>
                    <a:lstStyle/>
                    <a:p>
                      <a:pPr algn="just" fontAlgn="t"/>
                      <a:r>
                        <a:rPr lang="en-US" sz="1400">
                          <a:effectLst/>
                        </a:rPr>
                        <a:t>8</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effectLst/>
                        </a:rPr>
                        <a:t>Modify the res/menu/display_contact.xml to add necessary menu components</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4813">
                <a:tc>
                  <a:txBody>
                    <a:bodyPr/>
                    <a:lstStyle/>
                    <a:p>
                      <a:pPr algn="just" fontAlgn="t"/>
                      <a:r>
                        <a:rPr lang="en-US" sz="1400">
                          <a:effectLst/>
                        </a:rPr>
                        <a:t>9</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a:effectLst/>
                        </a:rPr>
                        <a:t>Create a new menu as res/menu/mainmenu.xml to add the insert contact option</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7417">
                <a:tc>
                  <a:txBody>
                    <a:bodyPr/>
                    <a:lstStyle/>
                    <a:p>
                      <a:pPr algn="just" fontAlgn="t"/>
                      <a:r>
                        <a:rPr lang="en-US" sz="1400">
                          <a:effectLst/>
                        </a:rPr>
                        <a:t>10</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dirty="0">
                          <a:effectLst/>
                        </a:rPr>
                        <a:t>Run the application and choose a running android device and install the application on it and verify the results.</a:t>
                      </a:r>
                    </a:p>
                  </a:txBody>
                  <a:tcPr marL="28501" marR="28501" marT="28501" marB="285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11" name="Rectangle 10"/>
          <p:cNvSpPr/>
          <p:nvPr/>
        </p:nvSpPr>
        <p:spPr>
          <a:xfrm>
            <a:off x="381000" y="6019800"/>
            <a:ext cx="8001000" cy="584775"/>
          </a:xfrm>
          <a:prstGeom prst="rect">
            <a:avLst/>
          </a:prstGeom>
        </p:spPr>
        <p:txBody>
          <a:bodyPr wrap="square">
            <a:spAutoFit/>
          </a:bodyPr>
          <a:lstStyle/>
          <a:p>
            <a:r>
              <a:rPr lang="en-US" sz="1600" dirty="0">
                <a:hlinkClick r:id="rId2"/>
              </a:rPr>
              <a:t>https://</a:t>
            </a:r>
            <a:r>
              <a:rPr lang="en-US" sz="1600" dirty="0" smtClean="0">
                <a:hlinkClick r:id="rId2"/>
              </a:rPr>
              <a:t>www.tutorialspoint.com/android/android_sqlite_database.htm</a:t>
            </a:r>
            <a:r>
              <a:rPr lang="en-US" sz="1600" dirty="0" smtClean="0"/>
              <a:t/>
            </a:r>
            <a:br>
              <a:rPr lang="en-US" sz="1600" dirty="0" smtClean="0"/>
            </a:br>
            <a:endParaRPr lang="en-US" sz="1600" dirty="0"/>
          </a:p>
        </p:txBody>
      </p:sp>
    </p:spTree>
    <p:extLst>
      <p:ext uri="{BB962C8B-B14F-4D97-AF65-F5344CB8AC3E}">
        <p14:creationId xmlns:p14="http://schemas.microsoft.com/office/powerpoint/2010/main" xmlns="" val="356656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05400"/>
          </a:xfrm>
        </p:spPr>
        <p:txBody>
          <a:bodyPr>
            <a:normAutofit/>
          </a:bodyPr>
          <a:lstStyle/>
          <a:p>
            <a:pPr>
              <a:buAutoNum type="arabicPeriod"/>
            </a:pPr>
            <a:r>
              <a:rPr lang="en-US" sz="1800" dirty="0" smtClean="0"/>
              <a:t>Which </a:t>
            </a:r>
            <a:r>
              <a:rPr lang="en-US" sz="1800" dirty="0"/>
              <a:t>command is used to modifies an existing database object, such as a table?</a:t>
            </a:r>
            <a:br>
              <a:rPr lang="en-US" sz="1800" dirty="0"/>
            </a:br>
            <a:r>
              <a:rPr lang="en-US" sz="1800" dirty="0" smtClean="0"/>
              <a:t>A</a:t>
            </a:r>
            <a:r>
              <a:rPr lang="en-US" sz="1800" dirty="0"/>
              <a:t>. Create</a:t>
            </a:r>
            <a:br>
              <a:rPr lang="en-US" sz="1800" dirty="0"/>
            </a:br>
            <a:r>
              <a:rPr lang="en-US" sz="1800" dirty="0"/>
              <a:t>B. </a:t>
            </a:r>
            <a:r>
              <a:rPr lang="en-US" sz="1800" b="1" dirty="0"/>
              <a:t>Alter</a:t>
            </a:r>
            <a:r>
              <a:rPr lang="en-US" sz="1800" dirty="0"/>
              <a:t/>
            </a:r>
            <a:br>
              <a:rPr lang="en-US" sz="1800" dirty="0"/>
            </a:br>
            <a:r>
              <a:rPr lang="en-US" sz="1800" dirty="0"/>
              <a:t>C. Drop</a:t>
            </a:r>
            <a:br>
              <a:rPr lang="en-US" sz="1800" dirty="0"/>
            </a:br>
            <a:r>
              <a:rPr lang="en-US" sz="1800" dirty="0"/>
              <a:t>D. </a:t>
            </a:r>
            <a:r>
              <a:rPr lang="en-US" sz="1800" dirty="0" smtClean="0"/>
              <a:t>Modify</a:t>
            </a:r>
          </a:p>
          <a:p>
            <a:pPr>
              <a:buAutoNum type="arabicPeriod"/>
            </a:pPr>
            <a:endParaRPr lang="en-US" sz="1800" dirty="0"/>
          </a:p>
          <a:p>
            <a:pPr marL="0" indent="0">
              <a:buNone/>
            </a:pPr>
            <a:r>
              <a:rPr lang="en-US" sz="1800" dirty="0" smtClean="0"/>
              <a:t>2. </a:t>
            </a:r>
            <a:r>
              <a:rPr lang="en-US" sz="1800" dirty="0"/>
              <a:t>SQLite dot commands and exception should not be terminated by?</a:t>
            </a:r>
            <a:br>
              <a:rPr lang="en-US" sz="1800" dirty="0"/>
            </a:br>
            <a:r>
              <a:rPr lang="en-US" sz="1800" dirty="0" smtClean="0"/>
              <a:t>A</a:t>
            </a:r>
            <a:r>
              <a:rPr lang="en-US" sz="1800" dirty="0"/>
              <a:t>. :</a:t>
            </a:r>
            <a:br>
              <a:rPr lang="en-US" sz="1800" dirty="0"/>
            </a:br>
            <a:r>
              <a:rPr lang="en-US" sz="1800" dirty="0"/>
              <a:t>B. /</a:t>
            </a:r>
            <a:br>
              <a:rPr lang="en-US" sz="1800" dirty="0"/>
            </a:br>
            <a:r>
              <a:rPr lang="en-US" sz="1800" dirty="0"/>
              <a:t>C. </a:t>
            </a:r>
            <a:r>
              <a:rPr lang="en-US" sz="1800" b="1" dirty="0"/>
              <a:t>;</a:t>
            </a:r>
            <a:r>
              <a:rPr lang="en-US" sz="1800" dirty="0"/>
              <a:t/>
            </a:r>
            <a:br>
              <a:rPr lang="en-US" sz="1800" dirty="0"/>
            </a:br>
            <a:r>
              <a:rPr lang="en-US" sz="1800" dirty="0"/>
              <a:t>D. </a:t>
            </a:r>
            <a:r>
              <a:rPr lang="en-US" sz="1800" dirty="0" smtClean="0"/>
              <a:t>‘</a:t>
            </a:r>
          </a:p>
          <a:p>
            <a:pPr marL="0" indent="0">
              <a:buNone/>
            </a:pPr>
            <a:endParaRPr lang="en-US" sz="1800" dirty="0"/>
          </a:p>
          <a:p>
            <a:pPr marL="0" indent="0">
              <a:buNone/>
            </a:pPr>
            <a:r>
              <a:rPr lang="en-US" sz="1800" dirty="0" smtClean="0"/>
              <a:t>3. </a:t>
            </a:r>
            <a:r>
              <a:rPr lang="en-US" sz="1800" dirty="0"/>
              <a:t>Does SQLite is case insensitive</a:t>
            </a:r>
            <a:r>
              <a:rPr lang="en-US" sz="1800" dirty="0" smtClean="0"/>
              <a:t>? (</a:t>
            </a:r>
            <a:r>
              <a:rPr lang="en-US" sz="1800" b="1" dirty="0" smtClean="0"/>
              <a:t>T</a:t>
            </a:r>
            <a:r>
              <a:rPr lang="en-US" sz="1800" dirty="0" smtClean="0"/>
              <a:t>/F)</a:t>
            </a:r>
          </a:p>
          <a:p>
            <a:pPr marL="0" indent="0">
              <a:buNone/>
            </a:pPr>
            <a:endParaRPr lang="en-US" sz="1800" dirty="0" smtClean="0"/>
          </a:p>
          <a:p>
            <a:pPr marL="0" indent="0">
              <a:buNone/>
            </a:pPr>
            <a:r>
              <a:rPr lang="en-US" sz="1800" dirty="0" smtClean="0"/>
              <a:t>4. In android, SQLite database save data in …………. (</a:t>
            </a:r>
            <a:r>
              <a:rPr lang="en-US" sz="1800" b="1" dirty="0" smtClean="0"/>
              <a:t>External</a:t>
            </a:r>
            <a:r>
              <a:rPr lang="en-US" sz="1800" dirty="0" smtClean="0"/>
              <a:t>/Internal storage)</a:t>
            </a:r>
            <a:endParaRPr lang="en-US" sz="1800" dirty="0"/>
          </a:p>
          <a:p>
            <a:pPr marL="457200" indent="-457200">
              <a:buAutoNum type="arabicPeriod" startAt="2"/>
            </a:pPr>
            <a:endParaRPr lang="en-US" sz="2000" b="1" dirty="0"/>
          </a:p>
          <a:p>
            <a:pPr marL="457200" indent="-457200">
              <a:buAutoNum type="arabicPeriod"/>
            </a:pPr>
            <a:endParaRPr lang="en-US" sz="2000" b="1" dirty="0"/>
          </a:p>
        </p:txBody>
      </p:sp>
      <p:sp>
        <p:nvSpPr>
          <p:cNvPr id="4" name="Date Placeholder 3"/>
          <p:cNvSpPr>
            <a:spLocks noGrp="1"/>
          </p:cNvSpPr>
          <p:nvPr>
            <p:ph type="dt" sz="half" idx="10"/>
          </p:nvPr>
        </p:nvSpPr>
        <p:spPr/>
        <p:txBody>
          <a:bodyPr/>
          <a:lstStyle/>
          <a:p>
            <a:fld id="{7354A214-040C-4A9D-BCE3-56F8B2F150E6}"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2</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13622450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25113"/>
            <a:ext cx="8763000" cy="5018487"/>
          </a:xfrm>
        </p:spPr>
        <p:txBody>
          <a:bodyPr>
            <a:normAutofit/>
          </a:bodyPr>
          <a:lstStyle/>
          <a:p>
            <a:pPr marL="0" indent="0" algn="just" fontAlgn="base">
              <a:lnSpc>
                <a:spcPct val="200000"/>
              </a:lnSpc>
              <a:buNone/>
            </a:pPr>
            <a:r>
              <a:rPr lang="en-IN" sz="1800" b="1" i="0" dirty="0" smtClean="0">
                <a:solidFill>
                  <a:srgbClr val="444444"/>
                </a:solidFill>
                <a:latin typeface="Times New Roman" panose="02020603050405020304" pitchFamily="18" charset="0"/>
                <a:cs typeface="Times New Roman" panose="02020603050405020304" pitchFamily="18" charset="0"/>
              </a:rPr>
              <a:t>Topic Objective: To understand the concept of </a:t>
            </a:r>
            <a:r>
              <a:rPr lang="en-IN" sz="1800" b="1" dirty="0" smtClean="0">
                <a:solidFill>
                  <a:srgbClr val="444444"/>
                </a:solidFill>
                <a:latin typeface="Times New Roman" panose="02020603050405020304" pitchFamily="18" charset="0"/>
                <a:cs typeface="Times New Roman" panose="02020603050405020304" pitchFamily="18" charset="0"/>
              </a:rPr>
              <a:t>persistent data storage in SQLite</a:t>
            </a:r>
            <a:endParaRPr lang="en-IN" sz="1800" b="1" dirty="0">
              <a:solidFill>
                <a:srgbClr val="444444"/>
              </a:solidFill>
              <a:latin typeface="Times New Roman" panose="02020603050405020304" pitchFamily="18" charset="0"/>
              <a:cs typeface="Times New Roman" panose="02020603050405020304" pitchFamily="18" charset="0"/>
            </a:endParaRPr>
          </a:p>
          <a:p>
            <a:pPr marL="0" indent="0" algn="just" fontAlgn="base">
              <a:buNone/>
            </a:pPr>
            <a:r>
              <a:rPr lang="en-US" sz="1800" b="1" dirty="0" smtClean="0"/>
              <a:t>Persistent </a:t>
            </a:r>
            <a:r>
              <a:rPr lang="en-US" sz="1800" b="1" dirty="0"/>
              <a:t>data </a:t>
            </a:r>
            <a:r>
              <a:rPr lang="en-US" sz="1800" dirty="0"/>
              <a:t>is data which you want to be available even after you fully close and </a:t>
            </a:r>
            <a:r>
              <a:rPr lang="en-US" sz="1800" dirty="0" smtClean="0"/>
              <a:t>restart your </a:t>
            </a:r>
            <a:r>
              <a:rPr lang="en-US" sz="1800" dirty="0"/>
              <a:t>app. </a:t>
            </a:r>
            <a:endParaRPr lang="en-US" sz="1800" dirty="0" smtClean="0"/>
          </a:p>
          <a:p>
            <a:pPr marL="0" indent="0" algn="just" fontAlgn="base">
              <a:lnSpc>
                <a:spcPct val="200000"/>
              </a:lnSpc>
              <a:buNone/>
            </a:pPr>
            <a:r>
              <a:rPr lang="en-US" sz="1800" dirty="0" smtClean="0"/>
              <a:t>Android </a:t>
            </a:r>
            <a:r>
              <a:rPr lang="en-US" sz="1800" dirty="0"/>
              <a:t>supports the following ways of storing data in the local file system</a:t>
            </a:r>
            <a:r>
              <a:rPr lang="en-US" sz="1800" dirty="0" smtClean="0"/>
              <a:t>:</a:t>
            </a:r>
            <a:endParaRPr lang="en-US" sz="1800" dirty="0"/>
          </a:p>
          <a:p>
            <a:pPr algn="just"/>
            <a:r>
              <a:rPr lang="en-US" sz="1800" dirty="0"/>
              <a:t>Files - You can create and update </a:t>
            </a:r>
            <a:r>
              <a:rPr lang="en-US" sz="1800" dirty="0" smtClean="0"/>
              <a:t>files</a:t>
            </a:r>
          </a:p>
          <a:p>
            <a:pPr algn="just"/>
            <a:endParaRPr lang="en-US" sz="1800" dirty="0"/>
          </a:p>
          <a:p>
            <a:pPr algn="just"/>
            <a:r>
              <a:rPr lang="en-US" sz="1800" dirty="0"/>
              <a:t>Preferences - Android allows you to save and retrieve persistent key-value pairs of primitive data type</a:t>
            </a:r>
            <a:r>
              <a:rPr lang="en-US" sz="1800" dirty="0" smtClean="0"/>
              <a:t>. (Light weight mechanism)</a:t>
            </a:r>
          </a:p>
          <a:p>
            <a:pPr algn="just"/>
            <a:endParaRPr lang="en-US" sz="1800" dirty="0"/>
          </a:p>
          <a:p>
            <a:pPr algn="just"/>
            <a:r>
              <a:rPr lang="en-US" sz="1800" dirty="0"/>
              <a:t>SQLite database - instances of SQLite databases are also stored on the local file system</a:t>
            </a:r>
            <a:r>
              <a:rPr lang="en-US" sz="1800" dirty="0" smtClean="0"/>
              <a:t>.</a:t>
            </a:r>
          </a:p>
          <a:p>
            <a:pPr marL="0" indent="0" algn="just">
              <a:buNone/>
            </a:pPr>
            <a:r>
              <a:rPr lang="en-US" sz="1800" i="1" dirty="0" smtClean="0"/>
              <a:t>Files </a:t>
            </a:r>
            <a:r>
              <a:rPr lang="en-US" sz="1800" i="1" dirty="0"/>
              <a:t>are saved in the files folder and application settings are saved as XML files in </a:t>
            </a:r>
            <a:r>
              <a:rPr lang="en-US" sz="1800" i="1" dirty="0" smtClean="0"/>
              <a:t>the </a:t>
            </a:r>
            <a:r>
              <a:rPr lang="en-US" sz="1800" i="1" dirty="0" err="1"/>
              <a:t>shared_prefs</a:t>
            </a:r>
            <a:r>
              <a:rPr lang="en-US" sz="1800" i="1" dirty="0"/>
              <a:t> folder</a:t>
            </a:r>
            <a:r>
              <a:rPr lang="en-US" sz="1800" i="1" dirty="0" smtClean="0"/>
              <a:t>.</a:t>
            </a:r>
          </a:p>
          <a:p>
            <a:pPr marL="0" indent="0" algn="just">
              <a:buNone/>
            </a:pPr>
            <a:r>
              <a:rPr lang="en-US" sz="1800" dirty="0"/>
              <a:t>If your application creates an SQLite database this database is saved in the main application directory under the </a:t>
            </a:r>
            <a:r>
              <a:rPr lang="en-US" sz="1800" i="1" dirty="0"/>
              <a:t>databases</a:t>
            </a:r>
            <a:r>
              <a:rPr lang="en-US" sz="1800" dirty="0"/>
              <a:t> folder.</a:t>
            </a:r>
            <a:endParaRPr lang="en-US" sz="1800" i="1" dirty="0"/>
          </a:p>
        </p:txBody>
      </p:sp>
      <p:sp>
        <p:nvSpPr>
          <p:cNvPr id="4" name="Date Placeholder 3"/>
          <p:cNvSpPr>
            <a:spLocks noGrp="1"/>
          </p:cNvSpPr>
          <p:nvPr>
            <p:ph type="dt" sz="half" idx="10"/>
          </p:nvPr>
        </p:nvSpPr>
        <p:spPr/>
        <p:txBody>
          <a:bodyPr/>
          <a:lstStyle/>
          <a:p>
            <a:fld id="{3A90E585-41ED-4D48-B1FE-628F73A1B55C}"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2400" b="1" i="0" dirty="0">
              <a:solidFill>
                <a:srgbClr val="444444"/>
              </a:solidFill>
              <a:effectLst/>
              <a:latin typeface="Georgia" panose="02040502050405020303" pitchFamily="18" charset="0"/>
            </a:endParaRPr>
          </a:p>
          <a:p>
            <a:pPr algn="ctr"/>
            <a:r>
              <a:rPr lang="en-IN" sz="2400" b="1" i="0" dirty="0" smtClean="0">
                <a:solidFill>
                  <a:srgbClr val="444444"/>
                </a:solidFill>
                <a:effectLst/>
                <a:latin typeface="Georgia" panose="02040502050405020303" pitchFamily="18" charset="0"/>
              </a:rPr>
              <a:t>Persistent Data Storage</a:t>
            </a:r>
            <a:endParaRPr lang="en-IN" sz="2400" b="1" i="0" dirty="0">
              <a:solidFill>
                <a:srgbClr val="444444"/>
              </a:solidFill>
              <a:effectLst/>
              <a:latin typeface="Georgia" panose="02040502050405020303" pitchFamily="18" charset="0"/>
            </a:endParaRPr>
          </a:p>
          <a:p>
            <a:pPr algn="ctr"/>
            <a:endParaRPr lang="en-US" sz="2400" b="1" dirty="0">
              <a:solidFill>
                <a:schemeClr val="tx1"/>
              </a:solidFill>
            </a:endParaRPr>
          </a:p>
        </p:txBody>
      </p:sp>
    </p:spTree>
    <p:extLst>
      <p:ext uri="{BB962C8B-B14F-4D97-AF65-F5344CB8AC3E}">
        <p14:creationId xmlns:p14="http://schemas.microsoft.com/office/powerpoint/2010/main" xmlns="" val="1773277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75451"/>
            <a:ext cx="8763000" cy="5018487"/>
          </a:xfrm>
        </p:spPr>
        <p:txBody>
          <a:bodyPr>
            <a:normAutofit/>
          </a:bodyPr>
          <a:lstStyle/>
          <a:p>
            <a:pPr marL="0" indent="0" algn="just" fontAlgn="base">
              <a:lnSpc>
                <a:spcPct val="200000"/>
              </a:lnSpc>
              <a:buNone/>
            </a:pPr>
            <a:r>
              <a:rPr lang="en-US" sz="2000" b="1" dirty="0" smtClean="0"/>
              <a:t>1. Files</a:t>
            </a:r>
          </a:p>
          <a:p>
            <a:pPr marL="0" indent="0" algn="just" fontAlgn="base">
              <a:buNone/>
            </a:pPr>
            <a:r>
              <a:rPr lang="en-US" sz="1800" dirty="0"/>
              <a:t>The following screenshot shows a file system which contains file, cache files and preferences</a:t>
            </a:r>
            <a:r>
              <a:rPr lang="en-US" sz="1800" dirty="0" smtClean="0"/>
              <a:t>.</a:t>
            </a:r>
          </a:p>
          <a:p>
            <a:pPr marL="0" indent="0" algn="just" fontAlgn="base">
              <a:lnSpc>
                <a:spcPct val="200000"/>
              </a:lnSpc>
              <a:buNone/>
            </a:pPr>
            <a:endParaRPr lang="en-US" sz="1800" i="1" dirty="0"/>
          </a:p>
        </p:txBody>
      </p:sp>
      <p:sp>
        <p:nvSpPr>
          <p:cNvPr id="4" name="Date Placeholder 3"/>
          <p:cNvSpPr>
            <a:spLocks noGrp="1"/>
          </p:cNvSpPr>
          <p:nvPr>
            <p:ph type="dt" sz="half" idx="10"/>
          </p:nvPr>
        </p:nvSpPr>
        <p:spPr/>
        <p:txBody>
          <a:bodyPr/>
          <a:lstStyle/>
          <a:p>
            <a:fld id="{CDA97417-B269-405E-B483-8537BEAB6FF9}" type="datetime1">
              <a:rPr lang="en-US" smtClean="0"/>
              <a:pPr/>
              <a:t>1/5/2023</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2400" b="1" i="0" dirty="0">
              <a:solidFill>
                <a:srgbClr val="444444"/>
              </a:solidFill>
              <a:effectLst/>
              <a:latin typeface="Georgia" panose="02040502050405020303" pitchFamily="18" charset="0"/>
            </a:endParaRPr>
          </a:p>
          <a:p>
            <a:pPr algn="ctr"/>
            <a:r>
              <a:rPr lang="en-IN" sz="2400" b="1" i="0" dirty="0" smtClean="0">
                <a:solidFill>
                  <a:srgbClr val="444444"/>
                </a:solidFill>
                <a:effectLst/>
                <a:latin typeface="Georgia" panose="02040502050405020303" pitchFamily="18" charset="0"/>
              </a:rPr>
              <a:t>Persistent Data Storage</a:t>
            </a:r>
            <a:endParaRPr lang="en-IN" sz="2400" b="1" i="0" dirty="0">
              <a:solidFill>
                <a:srgbClr val="444444"/>
              </a:solidFill>
              <a:effectLst/>
              <a:latin typeface="Georgia" panose="02040502050405020303" pitchFamily="18" charset="0"/>
            </a:endParaRPr>
          </a:p>
          <a:p>
            <a:pPr algn="ctr"/>
            <a:endParaRPr lang="en-US" sz="2400" b="1" dirty="0">
              <a:solidFill>
                <a:schemeClr val="tx1"/>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2362200"/>
            <a:ext cx="6657975" cy="2019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304800" y="4558352"/>
            <a:ext cx="8534400" cy="1200329"/>
          </a:xfrm>
          <a:prstGeom prst="rect">
            <a:avLst/>
          </a:prstGeom>
        </p:spPr>
        <p:txBody>
          <a:bodyPr wrap="square">
            <a:spAutoFit/>
          </a:bodyPr>
          <a:lstStyle/>
          <a:p>
            <a:pPr algn="just"/>
            <a:r>
              <a:rPr lang="en-US" dirty="0"/>
              <a:t>Only the application can write into its application directory. </a:t>
            </a:r>
            <a:endParaRPr lang="en-US" dirty="0" smtClean="0"/>
          </a:p>
          <a:p>
            <a:pPr algn="just"/>
            <a:r>
              <a:rPr lang="en-US" dirty="0" smtClean="0"/>
              <a:t>It </a:t>
            </a:r>
            <a:r>
              <a:rPr lang="en-US" dirty="0"/>
              <a:t>can create additional sub-directories in this application directory. </a:t>
            </a:r>
            <a:endParaRPr lang="en-US" dirty="0" smtClean="0"/>
          </a:p>
          <a:p>
            <a:pPr algn="just"/>
            <a:r>
              <a:rPr lang="en-US" dirty="0" smtClean="0"/>
              <a:t>For </a:t>
            </a:r>
            <a:r>
              <a:rPr lang="en-US" dirty="0"/>
              <a:t>these sub-directories, the application can grant read or write permissions for other </a:t>
            </a:r>
            <a:r>
              <a:rPr lang="en-US" dirty="0" smtClean="0"/>
              <a:t>applications.</a:t>
            </a:r>
            <a:endParaRPr lang="en-US" dirty="0"/>
          </a:p>
        </p:txBody>
      </p:sp>
      <p:sp>
        <p:nvSpPr>
          <p:cNvPr id="9" name="Rectangle 8"/>
          <p:cNvSpPr/>
          <p:nvPr/>
        </p:nvSpPr>
        <p:spPr>
          <a:xfrm>
            <a:off x="302524" y="5758681"/>
            <a:ext cx="8536675" cy="523220"/>
          </a:xfrm>
          <a:prstGeom prst="rect">
            <a:avLst/>
          </a:prstGeom>
        </p:spPr>
        <p:txBody>
          <a:bodyPr wrap="square">
            <a:spAutoFit/>
          </a:bodyPr>
          <a:lstStyle/>
          <a:p>
            <a:r>
              <a:rPr lang="en-US" sz="1400" dirty="0" smtClean="0">
                <a:hlinkClick r:id="rId3"/>
              </a:rPr>
              <a:t>https</a:t>
            </a:r>
            <a:r>
              <a:rPr lang="en-US" sz="1400" dirty="0">
                <a:hlinkClick r:id="rId3"/>
              </a:rPr>
              <a:t>://</a:t>
            </a:r>
            <a:r>
              <a:rPr lang="en-US" sz="1400" dirty="0" smtClean="0">
                <a:hlinkClick r:id="rId3"/>
              </a:rPr>
              <a:t>www.vogella.com/tutorials/AndroidFileBasedPersistence/article.html</a:t>
            </a:r>
            <a:r>
              <a:rPr lang="en-US" sz="1400" dirty="0" smtClean="0"/>
              <a:t/>
            </a:r>
            <a:br>
              <a:rPr lang="en-US" sz="1400" dirty="0" smtClean="0"/>
            </a:br>
            <a:endParaRPr lang="en-US" sz="1400" dirty="0"/>
          </a:p>
        </p:txBody>
      </p:sp>
    </p:spTree>
    <p:extLst>
      <p:ext uri="{BB962C8B-B14F-4D97-AF65-F5344CB8AC3E}">
        <p14:creationId xmlns:p14="http://schemas.microsoft.com/office/powerpoint/2010/main" xmlns="" val="1489761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706385-3CEC-454F-808B-91924363D853}"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2400" b="1" i="0" dirty="0">
              <a:solidFill>
                <a:srgbClr val="444444"/>
              </a:solidFill>
              <a:effectLst/>
              <a:latin typeface="Georgia" panose="02040502050405020303" pitchFamily="18" charset="0"/>
            </a:endParaRPr>
          </a:p>
          <a:p>
            <a:pPr algn="ctr"/>
            <a:r>
              <a:rPr lang="en-IN" sz="2400" b="1" i="0" dirty="0" smtClean="0">
                <a:solidFill>
                  <a:srgbClr val="444444"/>
                </a:solidFill>
                <a:effectLst/>
                <a:latin typeface="Georgia" panose="02040502050405020303" pitchFamily="18" charset="0"/>
              </a:rPr>
              <a:t>Persistent Data Storage</a:t>
            </a:r>
            <a:endParaRPr lang="en-IN" sz="2400" b="1" i="0" dirty="0">
              <a:solidFill>
                <a:srgbClr val="444444"/>
              </a:solidFill>
              <a:effectLst/>
              <a:latin typeface="Georgia" panose="02040502050405020303" pitchFamily="18" charset="0"/>
            </a:endParaRPr>
          </a:p>
          <a:p>
            <a:pPr algn="ctr"/>
            <a:endParaRPr lang="en-US" sz="2400" b="1" dirty="0">
              <a:solidFill>
                <a:schemeClr val="tx1"/>
              </a:solidFill>
            </a:endParaRPr>
          </a:p>
        </p:txBody>
      </p:sp>
      <p:sp>
        <p:nvSpPr>
          <p:cNvPr id="2" name="Rectangle 1"/>
          <p:cNvSpPr/>
          <p:nvPr/>
        </p:nvSpPr>
        <p:spPr>
          <a:xfrm>
            <a:off x="381000" y="756313"/>
            <a:ext cx="8534400" cy="6217087"/>
          </a:xfrm>
          <a:prstGeom prst="rect">
            <a:avLst/>
          </a:prstGeom>
        </p:spPr>
        <p:txBody>
          <a:bodyPr wrap="square">
            <a:spAutoFit/>
          </a:bodyPr>
          <a:lstStyle/>
          <a:p>
            <a:pPr algn="just"/>
            <a:r>
              <a:rPr lang="en-US" b="1" dirty="0" smtClean="0"/>
              <a:t>Internal and External Storage</a:t>
            </a:r>
            <a:endParaRPr lang="en-US" b="1" dirty="0"/>
          </a:p>
          <a:p>
            <a:pPr algn="just"/>
            <a:r>
              <a:rPr lang="en-US" dirty="0"/>
              <a:t>Android has internal storage and external storage. </a:t>
            </a:r>
            <a:endParaRPr lang="en-US" dirty="0" smtClean="0"/>
          </a:p>
          <a:p>
            <a:pPr algn="just"/>
            <a:r>
              <a:rPr lang="en-US" dirty="0" smtClean="0"/>
              <a:t>External </a:t>
            </a:r>
            <a:r>
              <a:rPr lang="en-US" dirty="0"/>
              <a:t>storage is not private and may not always be </a:t>
            </a:r>
            <a:r>
              <a:rPr lang="en-US" dirty="0" smtClean="0"/>
              <a:t>available. </a:t>
            </a:r>
            <a:endParaRPr lang="en-US" dirty="0"/>
          </a:p>
          <a:p>
            <a:pPr algn="just"/>
            <a:r>
              <a:rPr lang="en-US" dirty="0" smtClean="0"/>
              <a:t>If</a:t>
            </a:r>
            <a:r>
              <a:rPr lang="en-US" dirty="0"/>
              <a:t>, for example, the Android device is connected with a computer, the computer may mount the external system via USB and that makes this external storage not </a:t>
            </a:r>
            <a:r>
              <a:rPr lang="en-US" dirty="0" smtClean="0"/>
              <a:t>available </a:t>
            </a:r>
            <a:r>
              <a:rPr lang="en-US" dirty="0"/>
              <a:t>for Android </a:t>
            </a:r>
            <a:r>
              <a:rPr lang="en-US" dirty="0" smtClean="0"/>
              <a:t>applications.</a:t>
            </a:r>
          </a:p>
          <a:p>
            <a:pPr algn="just"/>
            <a:endParaRPr lang="en-US" dirty="0"/>
          </a:p>
          <a:p>
            <a:pPr algn="just"/>
            <a:r>
              <a:rPr lang="en-US" sz="2000" b="1" dirty="0" smtClean="0"/>
              <a:t>2. Preferences</a:t>
            </a:r>
            <a:endParaRPr lang="en-US" sz="2000" b="1" dirty="0"/>
          </a:p>
          <a:p>
            <a:pPr algn="just"/>
            <a:r>
              <a:rPr lang="en-US" b="1" dirty="0" smtClean="0"/>
              <a:t>Storing key-value pair</a:t>
            </a:r>
            <a:endParaRPr lang="en-US" b="1" dirty="0"/>
          </a:p>
          <a:p>
            <a:pPr algn="just"/>
            <a:r>
              <a:rPr lang="en-US" dirty="0"/>
              <a:t>The </a:t>
            </a:r>
            <a:r>
              <a:rPr lang="en-US" i="1" dirty="0" err="1"/>
              <a:t>SharedPreferences</a:t>
            </a:r>
            <a:r>
              <a:rPr lang="en-US" dirty="0"/>
              <a:t> class allows to persists key-value pairs of primitive data types in the Android file system</a:t>
            </a:r>
            <a:r>
              <a:rPr lang="en-US" dirty="0" smtClean="0"/>
              <a:t>.</a:t>
            </a:r>
          </a:p>
          <a:p>
            <a:pPr algn="just"/>
            <a:r>
              <a:rPr lang="en-US" dirty="0" smtClean="0"/>
              <a:t>The</a:t>
            </a:r>
            <a:r>
              <a:rPr lang="en-US" dirty="0"/>
              <a:t> </a:t>
            </a:r>
            <a:r>
              <a:rPr lang="en-US" dirty="0" err="1"/>
              <a:t>PreferenceManager</a:t>
            </a:r>
            <a:r>
              <a:rPr lang="en-US" dirty="0"/>
              <a:t> class provides methods to get access to these preferences. The following code shows how to access preferences from a certain </a:t>
            </a:r>
            <a:r>
              <a:rPr lang="en-US" dirty="0" smtClean="0"/>
              <a:t>file.</a:t>
            </a:r>
          </a:p>
          <a:p>
            <a:pPr algn="just"/>
            <a:endParaRPr lang="en-US" dirty="0"/>
          </a:p>
          <a:p>
            <a:pPr algn="just"/>
            <a:r>
              <a:rPr lang="en-US" dirty="0"/>
              <a:t># getting preferences from a specified file</a:t>
            </a:r>
          </a:p>
          <a:p>
            <a:pPr algn="just"/>
            <a:r>
              <a:rPr lang="en-US" dirty="0" err="1"/>
              <a:t>SharedPreferences</a:t>
            </a:r>
            <a:r>
              <a:rPr lang="en-US" dirty="0"/>
              <a:t> settings = </a:t>
            </a:r>
            <a:r>
              <a:rPr lang="en-US" dirty="0" err="1"/>
              <a:t>getSharedPreferences</a:t>
            </a:r>
            <a:r>
              <a:rPr lang="en-US" dirty="0"/>
              <a:t>("Test", </a:t>
            </a:r>
            <a:r>
              <a:rPr lang="en-US" dirty="0" err="1"/>
              <a:t>Context.MODE_PRIVATE</a:t>
            </a:r>
            <a:r>
              <a:rPr lang="en-US" dirty="0" smtClean="0"/>
              <a:t>);</a:t>
            </a:r>
          </a:p>
          <a:p>
            <a:pPr algn="just"/>
            <a:endParaRPr lang="en-US" dirty="0"/>
          </a:p>
          <a:p>
            <a:pPr algn="just"/>
            <a:r>
              <a:rPr lang="en-US" dirty="0"/>
              <a:t>Preferences should be created private for the application. They can be accessed via all application components.</a:t>
            </a:r>
          </a:p>
          <a:p>
            <a:pPr algn="just"/>
            <a:endParaRPr lang="en-US" dirty="0" smtClean="0"/>
          </a:p>
          <a:p>
            <a:pPr algn="just"/>
            <a:endParaRPr lang="en-US" dirty="0"/>
          </a:p>
          <a:p>
            <a:pPr algn="just"/>
            <a:endParaRPr lang="en-US" dirty="0"/>
          </a:p>
        </p:txBody>
      </p:sp>
    </p:spTree>
    <p:extLst>
      <p:ext uri="{BB962C8B-B14F-4D97-AF65-F5344CB8AC3E}">
        <p14:creationId xmlns:p14="http://schemas.microsoft.com/office/powerpoint/2010/main" xmlns="" val="3745193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25113"/>
            <a:ext cx="8839200" cy="5018487"/>
          </a:xfrm>
        </p:spPr>
        <p:txBody>
          <a:bodyPr>
            <a:normAutofit/>
          </a:bodyPr>
          <a:lstStyle/>
          <a:p>
            <a:pPr marL="0" indent="0" algn="just">
              <a:buNone/>
            </a:pPr>
            <a:r>
              <a:rPr lang="en-US" sz="1800" dirty="0"/>
              <a:t>A default store for preferences can be accessed via the </a:t>
            </a:r>
            <a:r>
              <a:rPr lang="en-US" sz="1800" b="1" dirty="0" err="1"/>
              <a:t>PreferenceManager.getDefaultSharedPreferences</a:t>
            </a:r>
            <a:r>
              <a:rPr lang="en-US" sz="1800" b="1" dirty="0"/>
              <a:t>(this)</a:t>
            </a:r>
            <a:r>
              <a:rPr lang="en-US" sz="1800" dirty="0"/>
              <a:t> method call. </a:t>
            </a:r>
            <a:endParaRPr lang="en-US" sz="1800" dirty="0" smtClean="0"/>
          </a:p>
          <a:p>
            <a:pPr marL="0" indent="0" algn="just">
              <a:buNone/>
            </a:pPr>
            <a:endParaRPr lang="en-US" sz="1800" dirty="0" smtClean="0"/>
          </a:p>
          <a:p>
            <a:pPr marL="0" indent="0" algn="just">
              <a:buNone/>
            </a:pPr>
            <a:r>
              <a:rPr lang="en-US" sz="1800" dirty="0" smtClean="0"/>
              <a:t>Preference </a:t>
            </a:r>
            <a:r>
              <a:rPr lang="en-US" sz="1800" dirty="0"/>
              <a:t>value are accessed via the key and the instance of the </a:t>
            </a:r>
            <a:r>
              <a:rPr lang="en-US" sz="1800" dirty="0" err="1"/>
              <a:t>SharedPreferences</a:t>
            </a:r>
            <a:r>
              <a:rPr lang="en-US" sz="1800" dirty="0"/>
              <a:t> class, as demonstrated in the following listing</a:t>
            </a:r>
            <a:r>
              <a:rPr lang="en-US" sz="1800" dirty="0" smtClean="0"/>
              <a:t>.</a:t>
            </a:r>
          </a:p>
          <a:p>
            <a:pPr marL="0" indent="0" algn="just">
              <a:buNone/>
            </a:pPr>
            <a:r>
              <a:rPr lang="en-US" sz="1800" dirty="0" smtClean="0"/>
              <a:t>                                                                                                                 </a:t>
            </a:r>
            <a:r>
              <a:rPr lang="en-US" sz="1800" dirty="0" err="1" smtClean="0"/>
              <a:t>SharedPreferences</a:t>
            </a:r>
            <a:r>
              <a:rPr lang="en-US" sz="1800" dirty="0" smtClean="0"/>
              <a:t> settings </a:t>
            </a:r>
            <a:r>
              <a:rPr lang="en-US" sz="1800" dirty="0"/>
              <a:t>= </a:t>
            </a:r>
            <a:r>
              <a:rPr lang="en-US" sz="1800" dirty="0" err="1"/>
              <a:t>PreferenceManager.getDefaultSharedPreferences</a:t>
            </a:r>
            <a:r>
              <a:rPr lang="en-US" sz="1800" dirty="0"/>
              <a:t>(</a:t>
            </a:r>
            <a:r>
              <a:rPr lang="en-US" sz="1800" dirty="0" err="1"/>
              <a:t>getActivity</a:t>
            </a:r>
            <a:r>
              <a:rPr lang="en-US" sz="1800" dirty="0"/>
              <a:t>());</a:t>
            </a:r>
          </a:p>
          <a:p>
            <a:pPr marL="0" indent="0" algn="just">
              <a:buNone/>
            </a:pPr>
            <a:r>
              <a:rPr lang="en-US" sz="1800" dirty="0"/>
              <a:t>String </a:t>
            </a:r>
            <a:r>
              <a:rPr lang="en-US" sz="1800" dirty="0" err="1"/>
              <a:t>url</a:t>
            </a:r>
            <a:r>
              <a:rPr lang="en-US" sz="1800" dirty="0"/>
              <a:t> = </a:t>
            </a:r>
            <a:r>
              <a:rPr lang="en-US" sz="1800" dirty="0" err="1"/>
              <a:t>settings.getString</a:t>
            </a:r>
            <a:r>
              <a:rPr lang="en-US" sz="1800" dirty="0"/>
              <a:t>("</a:t>
            </a:r>
            <a:r>
              <a:rPr lang="en-US" sz="1800" dirty="0" err="1"/>
              <a:t>url</a:t>
            </a:r>
            <a:r>
              <a:rPr lang="en-US" sz="1800" dirty="0"/>
              <a:t>", "n/a");</a:t>
            </a:r>
          </a:p>
        </p:txBody>
      </p:sp>
      <p:sp>
        <p:nvSpPr>
          <p:cNvPr id="4" name="Date Placeholder 3"/>
          <p:cNvSpPr>
            <a:spLocks noGrp="1"/>
          </p:cNvSpPr>
          <p:nvPr>
            <p:ph type="dt" sz="half" idx="10"/>
          </p:nvPr>
        </p:nvSpPr>
        <p:spPr/>
        <p:txBody>
          <a:bodyPr/>
          <a:lstStyle/>
          <a:p>
            <a:fld id="{7B557E51-6E9F-4FF5-92C3-9D432A703A7E}"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2400" b="1" i="0" dirty="0">
              <a:solidFill>
                <a:srgbClr val="444444"/>
              </a:solidFill>
              <a:effectLst/>
              <a:latin typeface="Georgia" panose="02040502050405020303" pitchFamily="18" charset="0"/>
            </a:endParaRPr>
          </a:p>
          <a:p>
            <a:pPr algn="ctr"/>
            <a:r>
              <a:rPr lang="en-IN" sz="2400" b="1" i="0" dirty="0" smtClean="0">
                <a:solidFill>
                  <a:srgbClr val="444444"/>
                </a:solidFill>
                <a:effectLst/>
                <a:latin typeface="Georgia" panose="02040502050405020303" pitchFamily="18" charset="0"/>
              </a:rPr>
              <a:t>Persistent Data Storage</a:t>
            </a:r>
            <a:endParaRPr lang="en-IN" sz="2400" b="1" i="0" dirty="0">
              <a:solidFill>
                <a:srgbClr val="444444"/>
              </a:solidFill>
              <a:effectLst/>
              <a:latin typeface="Georgia" panose="02040502050405020303" pitchFamily="18" charset="0"/>
            </a:endParaRPr>
          </a:p>
          <a:p>
            <a:pPr algn="ctr"/>
            <a:endParaRPr lang="en-US" sz="2400" b="1" dirty="0">
              <a:solidFill>
                <a:schemeClr val="tx1"/>
              </a:solidFill>
            </a:endParaRPr>
          </a:p>
        </p:txBody>
      </p:sp>
    </p:spTree>
    <p:extLst>
      <p:ext uri="{BB962C8B-B14F-4D97-AF65-F5344CB8AC3E}">
        <p14:creationId xmlns:p14="http://schemas.microsoft.com/office/powerpoint/2010/main" xmlns="" val="240054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5334000"/>
          </a:xfrm>
        </p:spPr>
        <p:txBody>
          <a:bodyPr>
            <a:normAutofit fontScale="92500"/>
          </a:bodyPr>
          <a:lstStyle/>
          <a:p>
            <a:pPr marL="0" indent="0">
              <a:buNone/>
            </a:pPr>
            <a:r>
              <a:rPr lang="en-US" sz="2000" b="1" dirty="0" smtClean="0">
                <a:latin typeface="Times New Roman" panose="02020603050405020304" pitchFamily="18" charset="0"/>
                <a:cs typeface="Times New Roman" panose="02020603050405020304" pitchFamily="18" charset="0"/>
              </a:rPr>
              <a:t>                SAVING </a:t>
            </a:r>
            <a:r>
              <a:rPr lang="en-US" sz="2000" b="1" dirty="0">
                <a:latin typeface="Times New Roman" panose="02020603050405020304" pitchFamily="18" charset="0"/>
                <a:cs typeface="Times New Roman" panose="02020603050405020304" pitchFamily="18" charset="0"/>
              </a:rPr>
              <a:t>AND LOADING USER </a:t>
            </a:r>
            <a:r>
              <a:rPr lang="en-US" sz="2000" b="1" dirty="0" smtClean="0">
                <a:latin typeface="Times New Roman" panose="02020603050405020304" pitchFamily="18" charset="0"/>
                <a:cs typeface="Times New Roman" panose="02020603050405020304" pitchFamily="18" charset="0"/>
              </a:rPr>
              <a:t>PREFERENCES</a:t>
            </a:r>
          </a:p>
          <a:p>
            <a:pPr marL="0" indent="0">
              <a:buNone/>
            </a:pPr>
            <a:endParaRPr lang="en-US" sz="2000" b="1" dirty="0" smtClean="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Android provides the </a:t>
            </a:r>
            <a:r>
              <a:rPr lang="en-US" sz="1800" dirty="0" err="1">
                <a:latin typeface="Times New Roman" panose="02020603050405020304" pitchFamily="18" charset="0"/>
                <a:cs typeface="Times New Roman" panose="02020603050405020304" pitchFamily="18" charset="0"/>
              </a:rPr>
              <a:t>SharedPreferences</a:t>
            </a:r>
            <a:r>
              <a:rPr lang="en-US" sz="1800" dirty="0">
                <a:latin typeface="Times New Roman" panose="02020603050405020304" pitchFamily="18" charset="0"/>
                <a:cs typeface="Times New Roman" panose="02020603050405020304" pitchFamily="18" charset="0"/>
              </a:rPr>
              <a:t> object to help you save simple application data</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Using the </a:t>
            </a:r>
            <a:r>
              <a:rPr lang="en-US" sz="1800" dirty="0" err="1">
                <a:latin typeface="Times New Roman" panose="02020603050405020304" pitchFamily="18" charset="0"/>
                <a:cs typeface="Times New Roman" panose="02020603050405020304" pitchFamily="18" charset="0"/>
              </a:rPr>
              <a:t>SharedPreferences</a:t>
            </a:r>
            <a:r>
              <a:rPr lang="en-US" sz="1800" dirty="0">
                <a:latin typeface="Times New Roman" panose="02020603050405020304" pitchFamily="18" charset="0"/>
                <a:cs typeface="Times New Roman" panose="02020603050405020304" pitchFamily="18" charset="0"/>
              </a:rPr>
              <a:t> object,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data </a:t>
            </a:r>
            <a:r>
              <a:rPr lang="en-US" sz="1800" dirty="0" smtClean="0">
                <a:latin typeface="Times New Roman" panose="02020603050405020304" pitchFamily="18" charset="0"/>
                <a:cs typeface="Times New Roman" panose="02020603050405020304" pitchFamily="18" charset="0"/>
              </a:rPr>
              <a:t>is saved through </a:t>
            </a:r>
            <a:r>
              <a:rPr lang="en-US" sz="1800" dirty="0">
                <a:latin typeface="Times New Roman" panose="02020603050405020304" pitchFamily="18" charset="0"/>
                <a:cs typeface="Times New Roman" panose="02020603050405020304" pitchFamily="18" charset="0"/>
              </a:rPr>
              <a:t>the use </a:t>
            </a:r>
            <a:r>
              <a:rPr lang="en-US" sz="1800" dirty="0" smtClean="0">
                <a:latin typeface="Times New Roman" panose="02020603050405020304" pitchFamily="18" charset="0"/>
                <a:cs typeface="Times New Roman" panose="02020603050405020304" pitchFamily="18" charset="0"/>
              </a:rPr>
              <a:t>of name/value </a:t>
            </a:r>
            <a:r>
              <a:rPr lang="en-US" sz="1800" dirty="0">
                <a:latin typeface="Times New Roman" panose="02020603050405020304" pitchFamily="18" charset="0"/>
                <a:cs typeface="Times New Roman" panose="02020603050405020304" pitchFamily="18" charset="0"/>
              </a:rPr>
              <a:t>pairs — specify a name for the data </a:t>
            </a:r>
            <a:r>
              <a:rPr lang="en-US" sz="1800" dirty="0" smtClean="0">
                <a:latin typeface="Times New Roman" panose="02020603050405020304" pitchFamily="18" charset="0"/>
                <a:cs typeface="Times New Roman" panose="02020603050405020304" pitchFamily="18" charset="0"/>
              </a:rPr>
              <a:t>to be saved, </a:t>
            </a:r>
            <a:r>
              <a:rPr lang="en-US" sz="1800" dirty="0">
                <a:latin typeface="Times New Roman" panose="02020603050405020304" pitchFamily="18" charset="0"/>
                <a:cs typeface="Times New Roman" panose="02020603050405020304" pitchFamily="18" charset="0"/>
              </a:rPr>
              <a:t>and then </a:t>
            </a:r>
            <a:r>
              <a:rPr lang="en-US" sz="1800" dirty="0" smtClean="0">
                <a:latin typeface="Times New Roman" panose="02020603050405020304" pitchFamily="18" charset="0"/>
                <a:cs typeface="Times New Roman" panose="02020603050405020304" pitchFamily="18" charset="0"/>
              </a:rPr>
              <a:t>both </a:t>
            </a:r>
            <a:r>
              <a:rPr lang="en-US" sz="1800" dirty="0">
                <a:latin typeface="Times New Roman" panose="02020603050405020304" pitchFamily="18" charset="0"/>
                <a:cs typeface="Times New Roman" panose="02020603050405020304" pitchFamily="18" charset="0"/>
              </a:rPr>
              <a:t>it and its value </a:t>
            </a:r>
            <a:r>
              <a:rPr lang="en-US" sz="1800" dirty="0" smtClean="0">
                <a:latin typeface="Times New Roman" panose="02020603050405020304" pitchFamily="18" charset="0"/>
                <a:cs typeface="Times New Roman" panose="02020603050405020304" pitchFamily="18" charset="0"/>
              </a:rPr>
              <a:t>will be </a:t>
            </a:r>
            <a:r>
              <a:rPr lang="en-US" sz="1800" dirty="0">
                <a:latin typeface="Times New Roman" panose="02020603050405020304" pitchFamily="18" charset="0"/>
                <a:cs typeface="Times New Roman" panose="02020603050405020304" pitchFamily="18" charset="0"/>
              </a:rPr>
              <a:t>saved automatically to an XML </a:t>
            </a:r>
            <a:r>
              <a:rPr lang="en-US" sz="1800" dirty="0" smtClean="0">
                <a:latin typeface="Times New Roman" panose="02020603050405020304" pitchFamily="18" charset="0"/>
                <a:cs typeface="Times New Roman" panose="02020603050405020304" pitchFamily="18" charset="0"/>
              </a:rPr>
              <a:t>file.</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Applications use </a:t>
            </a:r>
            <a:r>
              <a:rPr lang="en-US" sz="1800" dirty="0" err="1" smtClean="0">
                <a:latin typeface="Times New Roman" panose="02020603050405020304" pitchFamily="18" charset="0"/>
                <a:cs typeface="Times New Roman" panose="02020603050405020304" pitchFamily="18" charset="0"/>
              </a:rPr>
              <a:t>SharedPreferences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object to </a:t>
            </a:r>
            <a:r>
              <a:rPr lang="en-US" sz="1800" dirty="0" smtClean="0">
                <a:latin typeface="Times New Roman" panose="02020603050405020304" pitchFamily="18" charset="0"/>
                <a:cs typeface="Times New Roman" panose="02020603050405020304" pitchFamily="18" charset="0"/>
              </a:rPr>
              <a:t>store application </a:t>
            </a:r>
            <a:r>
              <a:rPr lang="en-US" sz="1800" dirty="0">
                <a:latin typeface="Times New Roman" panose="02020603050405020304" pitchFamily="18" charset="0"/>
                <a:cs typeface="Times New Roman" panose="02020603050405020304" pitchFamily="18" charset="0"/>
              </a:rPr>
              <a:t>data</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Create a new subfolder in the res folder and name it </a:t>
            </a:r>
            <a:r>
              <a:rPr lang="en-US" sz="1800" b="1" dirty="0">
                <a:latin typeface="Times New Roman" panose="02020603050405020304" pitchFamily="18" charset="0"/>
                <a:cs typeface="Times New Roman" panose="02020603050405020304" pitchFamily="18" charset="0"/>
              </a:rPr>
              <a:t>xml</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In this newly </a:t>
            </a:r>
            <a:r>
              <a:rPr lang="en-US" sz="1800" dirty="0">
                <a:latin typeface="Times New Roman" panose="02020603050405020304" pitchFamily="18" charset="0"/>
                <a:cs typeface="Times New Roman" panose="02020603050405020304" pitchFamily="18" charset="0"/>
              </a:rPr>
              <a:t>created folder, add a </a:t>
            </a:r>
            <a:r>
              <a:rPr lang="en-US" sz="1800" dirty="0" smtClean="0">
                <a:latin typeface="Times New Roman" panose="02020603050405020304" pitchFamily="18" charset="0"/>
                <a:cs typeface="Times New Roman" panose="02020603050405020304" pitchFamily="18" charset="0"/>
              </a:rPr>
              <a:t>file </a:t>
            </a:r>
            <a:r>
              <a:rPr lang="en-US" sz="1800" dirty="0">
                <a:latin typeface="Times New Roman" panose="02020603050405020304" pitchFamily="18" charset="0"/>
                <a:cs typeface="Times New Roman" panose="02020603050405020304" pitchFamily="18" charset="0"/>
              </a:rPr>
              <a:t>and name it </a:t>
            </a:r>
            <a:r>
              <a:rPr lang="en-US" sz="1800" b="1" dirty="0" smtClean="0">
                <a:latin typeface="Times New Roman" panose="02020603050405020304" pitchFamily="18" charset="0"/>
                <a:cs typeface="Times New Roman" panose="02020603050405020304" pitchFamily="18" charset="0"/>
              </a:rPr>
              <a:t>myapppreferences.xml.</a:t>
            </a:r>
          </a:p>
          <a:p>
            <a:pPr algn="just"/>
            <a:r>
              <a:rPr lang="en-US" sz="1800" dirty="0" smtClean="0">
                <a:latin typeface="Times New Roman" panose="02020603050405020304" pitchFamily="18" charset="0"/>
                <a:cs typeface="Times New Roman" panose="02020603050405020304" pitchFamily="18" charset="0"/>
              </a:rPr>
              <a:t>Add the following contents to this file </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smtClean="0">
                <a:latin typeface="Times New Roman" panose="02020603050405020304" pitchFamily="18" charset="0"/>
                <a:cs typeface="Times New Roman" panose="02020603050405020304" pitchFamily="18" charset="0"/>
              </a:rPr>
              <a:t>myapppreferences.xml.</a:t>
            </a:r>
          </a:p>
          <a:p>
            <a:pPr marL="0" indent="0" algn="just">
              <a:buNone/>
            </a:pPr>
            <a:r>
              <a:rPr lang="en-US" sz="1800" dirty="0" smtClean="0"/>
              <a:t>&lt;?xml version=</a:t>
            </a:r>
            <a:r>
              <a:rPr lang="en-US" sz="1800" i="1" dirty="0" smtClean="0"/>
              <a:t>"1.0" encoding="utf-8"?&gt;</a:t>
            </a:r>
          </a:p>
          <a:p>
            <a:pPr marL="0" indent="0" algn="just">
              <a:buNone/>
            </a:pPr>
            <a:r>
              <a:rPr lang="en-US" sz="1800" dirty="0" smtClean="0"/>
              <a:t>&lt;</a:t>
            </a:r>
            <a:r>
              <a:rPr lang="en-US" sz="1800" dirty="0" err="1" smtClean="0"/>
              <a:t>PreferenceScreen</a:t>
            </a:r>
            <a:r>
              <a:rPr lang="en-US" sz="1800" dirty="0" smtClean="0"/>
              <a:t> </a:t>
            </a:r>
          </a:p>
          <a:p>
            <a:pPr marL="0" indent="0" algn="just">
              <a:buNone/>
            </a:pPr>
            <a:r>
              <a:rPr lang="en-US" sz="1800" dirty="0" smtClean="0"/>
              <a:t>    </a:t>
            </a:r>
            <a:r>
              <a:rPr lang="en-US" sz="1800" dirty="0" err="1" smtClean="0"/>
              <a:t>xmlns:android</a:t>
            </a:r>
            <a:r>
              <a:rPr lang="en-US" sz="1800" dirty="0" smtClean="0"/>
              <a:t>=</a:t>
            </a:r>
            <a:r>
              <a:rPr lang="en-US" sz="1800" i="1" dirty="0" smtClean="0"/>
              <a:t>"http://schemas.android.com/</a:t>
            </a:r>
            <a:r>
              <a:rPr lang="en-US" sz="1800" i="1" dirty="0" err="1" smtClean="0"/>
              <a:t>apk</a:t>
            </a:r>
            <a:r>
              <a:rPr lang="en-US" sz="1800" i="1" dirty="0" smtClean="0"/>
              <a:t>/res/android"&gt;</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2400" b="1" i="0" dirty="0">
              <a:solidFill>
                <a:srgbClr val="444444"/>
              </a:solidFill>
              <a:effectLst/>
              <a:latin typeface="Georgia" panose="02040502050405020303" pitchFamily="18" charset="0"/>
            </a:endParaRPr>
          </a:p>
          <a:p>
            <a:pPr algn="ctr"/>
            <a:r>
              <a:rPr lang="en-IN" sz="2400" b="1" i="0" dirty="0" smtClean="0">
                <a:solidFill>
                  <a:srgbClr val="444444"/>
                </a:solidFill>
                <a:effectLst/>
                <a:latin typeface="Georgia" panose="02040502050405020303" pitchFamily="18" charset="0"/>
              </a:rPr>
              <a:t>Persistent Data Storage</a:t>
            </a:r>
            <a:endParaRPr lang="en-IN" sz="2400" b="1" i="0" dirty="0">
              <a:solidFill>
                <a:srgbClr val="444444"/>
              </a:solidFill>
              <a:effectLst/>
              <a:latin typeface="Georgia" panose="02040502050405020303" pitchFamily="18" charset="0"/>
            </a:endParaRPr>
          </a:p>
          <a:p>
            <a:pPr algn="ctr"/>
            <a:endParaRPr lang="en-US" sz="2400" b="1" dirty="0">
              <a:solidFill>
                <a:schemeClr val="tx1"/>
              </a:solidFill>
            </a:endParaRPr>
          </a:p>
        </p:txBody>
      </p:sp>
      <p:sp>
        <p:nvSpPr>
          <p:cNvPr id="2" name="Date Placeholder 1"/>
          <p:cNvSpPr>
            <a:spLocks noGrp="1"/>
          </p:cNvSpPr>
          <p:nvPr>
            <p:ph type="dt" sz="half" idx="10"/>
          </p:nvPr>
        </p:nvSpPr>
        <p:spPr/>
        <p:txBody>
          <a:bodyPr/>
          <a:lstStyle/>
          <a:p>
            <a:fld id="{BCEFCCC6-9D90-4FA4-956D-B40E20F8D20B}"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xmlns="" val="26023059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85800"/>
            <a:ext cx="7886700" cy="5917656"/>
          </a:xfrm>
        </p:spPr>
        <p:txBody>
          <a:bodyPr>
            <a:noAutofit/>
          </a:bodyPr>
          <a:lstStyle/>
          <a:p>
            <a:pPr marL="0" indent="0">
              <a:buNone/>
            </a:pPr>
            <a:r>
              <a:rPr lang="en-US" sz="1800" dirty="0" smtClean="0"/>
              <a:t>   &lt;</a:t>
            </a:r>
            <a:r>
              <a:rPr lang="en-US" sz="1800" dirty="0" err="1"/>
              <a:t>PreferenceCategory</a:t>
            </a:r>
            <a:r>
              <a:rPr lang="en-US" sz="1800" dirty="0"/>
              <a:t> </a:t>
            </a:r>
            <a:r>
              <a:rPr lang="en-US" sz="1800" dirty="0" err="1"/>
              <a:t>android:title</a:t>
            </a:r>
            <a:r>
              <a:rPr lang="en-US" sz="1800" dirty="0"/>
              <a:t>=</a:t>
            </a:r>
            <a:r>
              <a:rPr lang="en-US" sz="1800" i="1" dirty="0"/>
              <a:t>"Category 1"&gt;</a:t>
            </a:r>
          </a:p>
          <a:p>
            <a:pPr marL="0" indent="0">
              <a:buNone/>
            </a:pPr>
            <a:r>
              <a:rPr lang="en-US" sz="1800" dirty="0"/>
              <a:t>        &lt;</a:t>
            </a:r>
            <a:r>
              <a:rPr lang="en-US" sz="1800" dirty="0" err="1"/>
              <a:t>CheckBoxPreference</a:t>
            </a:r>
            <a:endParaRPr lang="en-US" sz="1800" dirty="0"/>
          </a:p>
          <a:p>
            <a:pPr marL="0" indent="0">
              <a:buNone/>
            </a:pPr>
            <a:r>
              <a:rPr lang="en-US" sz="1800" dirty="0"/>
              <a:t>            </a:t>
            </a:r>
            <a:r>
              <a:rPr lang="en-US" sz="1800" dirty="0" err="1"/>
              <a:t>android:title</a:t>
            </a:r>
            <a:r>
              <a:rPr lang="en-US" sz="1800" dirty="0"/>
              <a:t>=</a:t>
            </a:r>
            <a:r>
              <a:rPr lang="en-US" sz="1800" i="1" dirty="0"/>
              <a:t>"Checkbox"</a:t>
            </a:r>
          </a:p>
          <a:p>
            <a:pPr marL="0" indent="0">
              <a:buNone/>
            </a:pPr>
            <a:r>
              <a:rPr lang="en-US" sz="1800" dirty="0"/>
              <a:t>            </a:t>
            </a:r>
            <a:r>
              <a:rPr lang="en-US" sz="1800" dirty="0" err="1"/>
              <a:t>android:defaultValue</a:t>
            </a:r>
            <a:r>
              <a:rPr lang="en-US" sz="1800" dirty="0"/>
              <a:t>=</a:t>
            </a:r>
            <a:r>
              <a:rPr lang="en-US" sz="1800" i="1" dirty="0"/>
              <a:t>"false"</a:t>
            </a:r>
          </a:p>
          <a:p>
            <a:pPr marL="0" indent="0">
              <a:buNone/>
            </a:pPr>
            <a:r>
              <a:rPr lang="en-US" sz="1800" dirty="0"/>
              <a:t>            </a:t>
            </a:r>
            <a:r>
              <a:rPr lang="en-US" sz="1800" dirty="0" err="1"/>
              <a:t>android:summary</a:t>
            </a:r>
            <a:r>
              <a:rPr lang="en-US" sz="1800" dirty="0"/>
              <a:t>=</a:t>
            </a:r>
            <a:r>
              <a:rPr lang="en-US" sz="1800" i="1" dirty="0"/>
              <a:t>"True or False"</a:t>
            </a:r>
          </a:p>
          <a:p>
            <a:pPr marL="0" indent="0">
              <a:buNone/>
            </a:pPr>
            <a:r>
              <a:rPr lang="en-US" sz="1800" dirty="0"/>
              <a:t>            </a:t>
            </a:r>
            <a:r>
              <a:rPr lang="en-US" sz="1800" dirty="0" err="1"/>
              <a:t>android:key</a:t>
            </a:r>
            <a:r>
              <a:rPr lang="en-US" sz="1800" dirty="0"/>
              <a:t>=</a:t>
            </a:r>
            <a:r>
              <a:rPr lang="en-US" sz="1800" i="1" dirty="0"/>
              <a:t>"</a:t>
            </a:r>
            <a:r>
              <a:rPr lang="en-US" sz="1800" i="1" dirty="0" err="1"/>
              <a:t>checkboxPref</a:t>
            </a:r>
            <a:r>
              <a:rPr lang="en-US" sz="1800" i="1" dirty="0"/>
              <a:t>" /&gt;</a:t>
            </a:r>
          </a:p>
          <a:p>
            <a:pPr marL="0" indent="0">
              <a:buNone/>
            </a:pPr>
            <a:r>
              <a:rPr lang="en-US" sz="1800" dirty="0"/>
              <a:t>        &lt;/</a:t>
            </a:r>
            <a:r>
              <a:rPr lang="en-US" sz="1800" dirty="0" err="1"/>
              <a:t>PreferenceCategory</a:t>
            </a:r>
            <a:r>
              <a:rPr lang="en-US" sz="1800" dirty="0"/>
              <a:t>&gt;     </a:t>
            </a:r>
            <a:endParaRPr lang="en-US" sz="1800" dirty="0" smtClean="0"/>
          </a:p>
          <a:p>
            <a:pPr marL="0" indent="0">
              <a:buNone/>
            </a:pPr>
            <a:r>
              <a:rPr lang="en-US" sz="1800" dirty="0" smtClean="0"/>
              <a:t> </a:t>
            </a:r>
          </a:p>
          <a:p>
            <a:pPr marL="0" indent="0">
              <a:buNone/>
            </a:pPr>
            <a:r>
              <a:rPr lang="en-US" sz="1800" dirty="0" smtClean="0"/>
              <a:t> &lt;</a:t>
            </a:r>
            <a:r>
              <a:rPr lang="en-US" sz="1800" dirty="0" err="1" smtClean="0"/>
              <a:t>PreferenceCategory</a:t>
            </a:r>
            <a:r>
              <a:rPr lang="en-US" sz="1800" dirty="0" smtClean="0"/>
              <a:t> </a:t>
            </a:r>
            <a:r>
              <a:rPr lang="en-US" sz="1800" dirty="0" err="1" smtClean="0"/>
              <a:t>android:title</a:t>
            </a:r>
            <a:r>
              <a:rPr lang="en-US" sz="1800" dirty="0" smtClean="0"/>
              <a:t>=</a:t>
            </a:r>
            <a:r>
              <a:rPr lang="en-US" sz="1800" i="1" dirty="0" smtClean="0"/>
              <a:t>"Category 2"&gt;</a:t>
            </a:r>
          </a:p>
          <a:p>
            <a:pPr marL="0" indent="0">
              <a:buNone/>
            </a:pPr>
            <a:r>
              <a:rPr lang="en-US" sz="1800" dirty="0" smtClean="0"/>
              <a:t>        &lt;</a:t>
            </a:r>
            <a:r>
              <a:rPr lang="en-US" sz="1800" dirty="0" err="1" smtClean="0"/>
              <a:t>EditTextPreference</a:t>
            </a:r>
            <a:endParaRPr lang="en-US" sz="1800" dirty="0" smtClean="0"/>
          </a:p>
          <a:p>
            <a:pPr marL="0" indent="0">
              <a:buNone/>
            </a:pPr>
            <a:r>
              <a:rPr lang="en-US" sz="1800" dirty="0" smtClean="0"/>
              <a:t>            </a:t>
            </a:r>
            <a:r>
              <a:rPr lang="en-US" sz="1800" dirty="0" err="1" smtClean="0"/>
              <a:t>android:summary</a:t>
            </a:r>
            <a:r>
              <a:rPr lang="en-US" sz="1800" dirty="0" smtClean="0"/>
              <a:t>=</a:t>
            </a:r>
            <a:r>
              <a:rPr lang="en-US" sz="1800" i="1" dirty="0" smtClean="0"/>
              <a:t>"Enter a string"</a:t>
            </a:r>
          </a:p>
          <a:p>
            <a:pPr marL="0" indent="0">
              <a:buNone/>
            </a:pPr>
            <a:r>
              <a:rPr lang="en-US" sz="1800" dirty="0" smtClean="0"/>
              <a:t>            </a:t>
            </a:r>
            <a:r>
              <a:rPr lang="en-US" sz="1800" dirty="0" err="1" smtClean="0"/>
              <a:t>android:defaultValue</a:t>
            </a:r>
            <a:r>
              <a:rPr lang="en-US" sz="1800" dirty="0" smtClean="0"/>
              <a:t>=</a:t>
            </a:r>
            <a:r>
              <a:rPr lang="en-US" sz="1800" i="1" dirty="0" smtClean="0"/>
              <a:t>"[Enter a string here]"</a:t>
            </a:r>
          </a:p>
          <a:p>
            <a:pPr marL="0" indent="0">
              <a:buNone/>
            </a:pPr>
            <a:r>
              <a:rPr lang="en-US" sz="1800" dirty="0" smtClean="0"/>
              <a:t>            </a:t>
            </a:r>
            <a:r>
              <a:rPr lang="en-US" sz="1800" dirty="0" err="1" smtClean="0"/>
              <a:t>android:title</a:t>
            </a:r>
            <a:r>
              <a:rPr lang="en-US" sz="1800" dirty="0" smtClean="0"/>
              <a:t>=</a:t>
            </a:r>
            <a:r>
              <a:rPr lang="en-US" sz="1800" i="1" dirty="0" smtClean="0"/>
              <a:t>"Edit Text"</a:t>
            </a:r>
          </a:p>
          <a:p>
            <a:pPr marL="0" indent="0">
              <a:buNone/>
            </a:pPr>
            <a:r>
              <a:rPr lang="en-US" sz="1800" dirty="0" smtClean="0"/>
              <a:t>            </a:t>
            </a:r>
            <a:r>
              <a:rPr lang="en-US" sz="1800" dirty="0" err="1" smtClean="0"/>
              <a:t>android:key</a:t>
            </a:r>
            <a:r>
              <a:rPr lang="en-US" sz="1800" dirty="0" smtClean="0"/>
              <a:t>=</a:t>
            </a:r>
            <a:r>
              <a:rPr lang="en-US" sz="1800" i="1" dirty="0" smtClean="0"/>
              <a:t>"</a:t>
            </a:r>
            <a:r>
              <a:rPr lang="en-US" sz="1800" i="1" dirty="0" err="1" smtClean="0"/>
              <a:t>editTextPref</a:t>
            </a:r>
            <a:r>
              <a:rPr lang="en-US" sz="1800" i="1" dirty="0" smtClean="0"/>
              <a:t>" </a:t>
            </a:r>
          </a:p>
          <a:p>
            <a:pPr marL="0" indent="0">
              <a:buNone/>
            </a:pPr>
            <a:r>
              <a:rPr lang="en-US" sz="1800" dirty="0" smtClean="0"/>
              <a:t>            /&gt;                   </a:t>
            </a:r>
            <a:endParaRPr lang="en-US" sz="1800" dirty="0"/>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2400" b="1" i="0" dirty="0">
              <a:solidFill>
                <a:srgbClr val="444444"/>
              </a:solidFill>
              <a:effectLst/>
              <a:latin typeface="Georgia" panose="02040502050405020303" pitchFamily="18" charset="0"/>
            </a:endParaRPr>
          </a:p>
          <a:p>
            <a:pPr algn="ctr"/>
            <a:r>
              <a:rPr lang="en-IN" sz="2400" b="1" i="0" dirty="0" smtClean="0">
                <a:solidFill>
                  <a:srgbClr val="444444"/>
                </a:solidFill>
                <a:effectLst/>
                <a:latin typeface="Georgia" panose="02040502050405020303" pitchFamily="18" charset="0"/>
              </a:rPr>
              <a:t>Persistent Data Storage</a:t>
            </a:r>
            <a:endParaRPr lang="en-IN" sz="2400" b="1" i="0" dirty="0">
              <a:solidFill>
                <a:srgbClr val="444444"/>
              </a:solidFill>
              <a:effectLst/>
              <a:latin typeface="Georgia" panose="02040502050405020303" pitchFamily="18" charset="0"/>
            </a:endParaRPr>
          </a:p>
          <a:p>
            <a:pPr algn="ctr"/>
            <a:endParaRPr lang="en-US" sz="2400" b="1" dirty="0">
              <a:solidFill>
                <a:schemeClr val="tx1"/>
              </a:solidFill>
            </a:endParaRPr>
          </a:p>
        </p:txBody>
      </p:sp>
      <p:sp>
        <p:nvSpPr>
          <p:cNvPr id="2" name="Date Placeholder 1"/>
          <p:cNvSpPr>
            <a:spLocks noGrp="1"/>
          </p:cNvSpPr>
          <p:nvPr>
            <p:ph type="dt" sz="half" idx="10"/>
          </p:nvPr>
        </p:nvSpPr>
        <p:spPr/>
        <p:txBody>
          <a:bodyPr/>
          <a:lstStyle/>
          <a:p>
            <a:fld id="{EF526DB1-732F-4304-ACC3-AFD48D427E11}"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xmlns="" val="2681807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09600"/>
            <a:ext cx="7886700" cy="5917656"/>
          </a:xfrm>
        </p:spPr>
        <p:txBody>
          <a:bodyPr>
            <a:noAutofit/>
          </a:bodyPr>
          <a:lstStyle/>
          <a:p>
            <a:pPr marL="0" indent="0">
              <a:buNone/>
            </a:pPr>
            <a:r>
              <a:rPr lang="en-US" sz="1800" dirty="0" smtClean="0"/>
              <a:t>        &lt;</a:t>
            </a:r>
            <a:r>
              <a:rPr lang="en-US" sz="1800" dirty="0" err="1" smtClean="0"/>
              <a:t>RingtonePreference</a:t>
            </a:r>
            <a:endParaRPr lang="en-US" sz="1800" dirty="0" smtClean="0"/>
          </a:p>
          <a:p>
            <a:pPr marL="0" indent="0">
              <a:buNone/>
            </a:pPr>
            <a:r>
              <a:rPr lang="en-US" sz="1800" dirty="0" smtClean="0"/>
              <a:t>            </a:t>
            </a:r>
            <a:r>
              <a:rPr lang="en-US" sz="1800" dirty="0" err="1" smtClean="0"/>
              <a:t>android:summary</a:t>
            </a:r>
            <a:r>
              <a:rPr lang="en-US" sz="1800" dirty="0" smtClean="0"/>
              <a:t>=</a:t>
            </a:r>
            <a:r>
              <a:rPr lang="en-US" sz="1800" i="1" dirty="0" smtClean="0"/>
              <a:t>"Select a ringtone"</a:t>
            </a:r>
          </a:p>
          <a:p>
            <a:pPr marL="0" indent="0">
              <a:buNone/>
            </a:pPr>
            <a:r>
              <a:rPr lang="en-US" sz="1800" dirty="0" smtClean="0"/>
              <a:t>            </a:t>
            </a:r>
            <a:r>
              <a:rPr lang="en-US" sz="1800" dirty="0" err="1" smtClean="0"/>
              <a:t>android:title</a:t>
            </a:r>
            <a:r>
              <a:rPr lang="en-US" sz="1800" dirty="0" smtClean="0"/>
              <a:t>=</a:t>
            </a:r>
            <a:r>
              <a:rPr lang="en-US" sz="1800" i="1" dirty="0" smtClean="0"/>
              <a:t>"Ringtones"</a:t>
            </a:r>
          </a:p>
          <a:p>
            <a:pPr marL="0" indent="0">
              <a:buNone/>
            </a:pPr>
            <a:r>
              <a:rPr lang="en-US" sz="1800" dirty="0" smtClean="0"/>
              <a:t>            </a:t>
            </a:r>
            <a:r>
              <a:rPr lang="en-US" sz="1800" dirty="0" err="1" smtClean="0"/>
              <a:t>android:key</a:t>
            </a:r>
            <a:r>
              <a:rPr lang="en-US" sz="1800" dirty="0" smtClean="0"/>
              <a:t>=</a:t>
            </a:r>
            <a:r>
              <a:rPr lang="en-US" sz="1800" i="1" dirty="0" smtClean="0"/>
              <a:t>"</a:t>
            </a:r>
            <a:r>
              <a:rPr lang="en-US" sz="1800" i="1" dirty="0" err="1" smtClean="0"/>
              <a:t>ringtonePref</a:t>
            </a:r>
            <a:r>
              <a:rPr lang="en-US" sz="1800" i="1" dirty="0" smtClean="0"/>
              <a:t>" </a:t>
            </a:r>
          </a:p>
          <a:p>
            <a:pPr marL="0" indent="0">
              <a:buNone/>
            </a:pPr>
            <a:r>
              <a:rPr lang="en-US" sz="1800" dirty="0" smtClean="0"/>
              <a:t>            /&gt;            </a:t>
            </a:r>
          </a:p>
          <a:p>
            <a:pPr marL="0" indent="0">
              <a:buNone/>
            </a:pPr>
            <a:r>
              <a:rPr lang="en-US" sz="1800" dirty="0" smtClean="0"/>
              <a:t>        &lt;</a:t>
            </a:r>
            <a:r>
              <a:rPr lang="en-US" sz="1800" dirty="0" err="1" smtClean="0"/>
              <a:t>PreferenceScreen</a:t>
            </a:r>
            <a:r>
              <a:rPr lang="en-US" sz="1800" dirty="0" smtClean="0"/>
              <a:t>          </a:t>
            </a:r>
            <a:r>
              <a:rPr lang="en-US" sz="1800" dirty="0" err="1" smtClean="0"/>
              <a:t>android:title</a:t>
            </a:r>
            <a:r>
              <a:rPr lang="en-US" sz="1800" dirty="0" smtClean="0"/>
              <a:t>=</a:t>
            </a:r>
            <a:r>
              <a:rPr lang="en-US" sz="1800" i="1" dirty="0" smtClean="0"/>
              <a:t>"Second Preference Screen"</a:t>
            </a:r>
          </a:p>
          <a:p>
            <a:pPr marL="0" indent="0">
              <a:buNone/>
            </a:pPr>
            <a:r>
              <a:rPr lang="en-US" sz="1800" dirty="0" smtClean="0"/>
              <a:t>            </a:t>
            </a:r>
            <a:r>
              <a:rPr lang="en-US" sz="1800" dirty="0" err="1" smtClean="0"/>
              <a:t>android:summary</a:t>
            </a:r>
            <a:r>
              <a:rPr lang="en-US" sz="1800" dirty="0" smtClean="0"/>
              <a:t>=</a:t>
            </a:r>
            <a:r>
              <a:rPr lang="en-US" sz="1800" i="1" dirty="0" smtClean="0"/>
              <a:t>"Click here to go to the second Preference Screen"</a:t>
            </a:r>
          </a:p>
          <a:p>
            <a:pPr marL="0" indent="0">
              <a:buNone/>
            </a:pPr>
            <a:r>
              <a:rPr lang="en-US" sz="1800" dirty="0" smtClean="0"/>
              <a:t>            </a:t>
            </a:r>
            <a:r>
              <a:rPr lang="en-US" sz="1800" dirty="0" err="1" smtClean="0"/>
              <a:t>android:key</a:t>
            </a:r>
            <a:r>
              <a:rPr lang="en-US" sz="1800" dirty="0" smtClean="0"/>
              <a:t>=</a:t>
            </a:r>
            <a:r>
              <a:rPr lang="en-US" sz="1800" i="1" dirty="0" smtClean="0"/>
              <a:t>"</a:t>
            </a:r>
            <a:r>
              <a:rPr lang="en-US" sz="1800" i="1" dirty="0" err="1" smtClean="0"/>
              <a:t>secondPrefScreenPref</a:t>
            </a:r>
            <a:r>
              <a:rPr lang="en-US" sz="1800" i="1" dirty="0" smtClean="0"/>
              <a:t>" &gt;                            </a:t>
            </a:r>
          </a:p>
          <a:p>
            <a:pPr marL="0" indent="0">
              <a:buNone/>
            </a:pPr>
            <a:r>
              <a:rPr lang="en-US" sz="1800" dirty="0" smtClean="0"/>
              <a:t>            &lt;</a:t>
            </a:r>
            <a:r>
              <a:rPr lang="en-US" sz="1800" dirty="0" err="1" smtClean="0"/>
              <a:t>EditTextPreference</a:t>
            </a:r>
            <a:endParaRPr lang="en-US" sz="1800" dirty="0" smtClean="0"/>
          </a:p>
          <a:p>
            <a:pPr marL="0" indent="0">
              <a:buNone/>
            </a:pPr>
            <a:r>
              <a:rPr lang="en-US" sz="1800" dirty="0" smtClean="0"/>
              <a:t>                </a:t>
            </a:r>
            <a:r>
              <a:rPr lang="en-US" sz="1800" dirty="0" err="1" smtClean="0"/>
              <a:t>android:summary</a:t>
            </a:r>
            <a:r>
              <a:rPr lang="en-US" sz="1800" dirty="0" smtClean="0"/>
              <a:t>=</a:t>
            </a:r>
            <a:r>
              <a:rPr lang="en-US" sz="1800" i="1" dirty="0" smtClean="0"/>
              <a:t>"Enter a string"</a:t>
            </a:r>
          </a:p>
          <a:p>
            <a:pPr marL="0" indent="0">
              <a:buNone/>
            </a:pPr>
            <a:r>
              <a:rPr lang="en-US" sz="1800" dirty="0" smtClean="0"/>
              <a:t>                </a:t>
            </a:r>
            <a:r>
              <a:rPr lang="en-US" sz="1800" dirty="0" err="1" smtClean="0"/>
              <a:t>android:title</a:t>
            </a:r>
            <a:r>
              <a:rPr lang="en-US" sz="1800" dirty="0" smtClean="0"/>
              <a:t>=</a:t>
            </a:r>
            <a:r>
              <a:rPr lang="en-US" sz="1800" i="1" dirty="0" smtClean="0"/>
              <a:t>"Edit Text (second Screen)"</a:t>
            </a:r>
          </a:p>
          <a:p>
            <a:pPr marL="0" indent="0">
              <a:buNone/>
            </a:pPr>
            <a:r>
              <a:rPr lang="en-US" sz="1800" dirty="0" smtClean="0"/>
              <a:t>                </a:t>
            </a:r>
            <a:r>
              <a:rPr lang="en-US" sz="1800" dirty="0" err="1" smtClean="0"/>
              <a:t>android:key</a:t>
            </a:r>
            <a:r>
              <a:rPr lang="en-US" sz="1800" dirty="0" smtClean="0"/>
              <a:t>=</a:t>
            </a:r>
            <a:r>
              <a:rPr lang="en-US" sz="1800" i="1" dirty="0" smtClean="0"/>
              <a:t>"</a:t>
            </a:r>
            <a:r>
              <a:rPr lang="en-US" sz="1800" i="1" dirty="0" err="1" smtClean="0"/>
              <a:t>secondEditTextPref</a:t>
            </a:r>
            <a:r>
              <a:rPr lang="en-US" sz="1800" i="1" dirty="0" smtClean="0"/>
              <a:t>"</a:t>
            </a:r>
          </a:p>
          <a:p>
            <a:pPr marL="0" indent="0">
              <a:buNone/>
            </a:pPr>
            <a:r>
              <a:rPr lang="en-US" sz="1800" dirty="0" smtClean="0"/>
              <a:t>                /&gt;                </a:t>
            </a:r>
          </a:p>
          <a:p>
            <a:pPr marL="0" indent="0">
              <a:buNone/>
            </a:pPr>
            <a:r>
              <a:rPr lang="en-US" sz="1800" dirty="0" smtClean="0"/>
              <a:t>        &lt;/</a:t>
            </a:r>
            <a:r>
              <a:rPr lang="en-US" sz="1800" dirty="0" err="1" smtClean="0"/>
              <a:t>PreferenceScreen</a:t>
            </a:r>
            <a:r>
              <a:rPr lang="en-US" sz="1800" dirty="0" smtClean="0"/>
              <a:t>&gt;        </a:t>
            </a:r>
          </a:p>
          <a:p>
            <a:pPr marL="0" indent="0">
              <a:buNone/>
            </a:pPr>
            <a:r>
              <a:rPr lang="en-US" sz="1800" dirty="0" smtClean="0"/>
              <a:t>    &lt;/</a:t>
            </a:r>
            <a:r>
              <a:rPr lang="en-US" sz="1800" dirty="0" err="1" smtClean="0"/>
              <a:t>PreferenceCategory</a:t>
            </a:r>
            <a:r>
              <a:rPr lang="en-US" sz="1800" dirty="0" smtClean="0"/>
              <a:t>&gt; </a:t>
            </a:r>
          </a:p>
          <a:p>
            <a:pPr marL="0" indent="0">
              <a:buNone/>
            </a:pPr>
            <a:r>
              <a:rPr lang="en-US" sz="1800" dirty="0" smtClean="0"/>
              <a:t>&lt;/</a:t>
            </a:r>
            <a:r>
              <a:rPr lang="en-US" sz="1800" dirty="0" err="1" smtClean="0"/>
              <a:t>PreferenceScreen</a:t>
            </a:r>
            <a:r>
              <a:rPr lang="en-US" sz="1800" dirty="0" smtClean="0"/>
              <a:t>&gt;</a:t>
            </a:r>
          </a:p>
          <a:p>
            <a:pPr marL="0" indent="0">
              <a:buNone/>
            </a:pPr>
            <a:endParaRPr lang="en-US" sz="1800" dirty="0"/>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2400" b="1" i="0" dirty="0">
              <a:solidFill>
                <a:srgbClr val="444444"/>
              </a:solidFill>
              <a:effectLst/>
              <a:latin typeface="Georgia" panose="02040502050405020303" pitchFamily="18" charset="0"/>
            </a:endParaRPr>
          </a:p>
          <a:p>
            <a:pPr algn="ctr"/>
            <a:r>
              <a:rPr lang="en-IN" sz="2400" b="1" i="0" dirty="0" smtClean="0">
                <a:solidFill>
                  <a:srgbClr val="444444"/>
                </a:solidFill>
                <a:effectLst/>
                <a:latin typeface="Georgia" panose="02040502050405020303" pitchFamily="18" charset="0"/>
              </a:rPr>
              <a:t>Persistent Data Storage</a:t>
            </a:r>
            <a:endParaRPr lang="en-IN" sz="2400" b="1" i="0" dirty="0">
              <a:solidFill>
                <a:srgbClr val="444444"/>
              </a:solidFill>
              <a:effectLst/>
              <a:latin typeface="Georgia" panose="02040502050405020303" pitchFamily="18" charset="0"/>
            </a:endParaRPr>
          </a:p>
          <a:p>
            <a:pPr algn="ctr"/>
            <a:endParaRPr lang="en-US" sz="2400" b="1" dirty="0">
              <a:solidFill>
                <a:schemeClr val="tx1"/>
              </a:solidFill>
            </a:endParaRPr>
          </a:p>
        </p:txBody>
      </p:sp>
      <p:sp>
        <p:nvSpPr>
          <p:cNvPr id="2" name="Date Placeholder 1"/>
          <p:cNvSpPr>
            <a:spLocks noGrp="1"/>
          </p:cNvSpPr>
          <p:nvPr>
            <p:ph type="dt" sz="half" idx="10"/>
          </p:nvPr>
        </p:nvSpPr>
        <p:spPr/>
        <p:txBody>
          <a:bodyPr/>
          <a:lstStyle/>
          <a:p>
            <a:fld id="{FABF7924-B125-4A49-A6B7-AFDD09AF9754}"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xmlns="" val="1746002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48700" cy="5917656"/>
          </a:xfrm>
        </p:spPr>
        <p:txBody>
          <a:bodyPr>
            <a:normAutofit/>
          </a:bodyPr>
          <a:lstStyle/>
          <a:p>
            <a:r>
              <a:rPr lang="en-US" sz="1800" dirty="0" smtClean="0">
                <a:latin typeface="Times New Roman" panose="02020603050405020304" pitchFamily="18" charset="0"/>
                <a:cs typeface="Times New Roman" panose="02020603050405020304" pitchFamily="18" charset="0"/>
              </a:rPr>
              <a:t>Add a new class called </a:t>
            </a:r>
            <a:r>
              <a:rPr lang="en-US" sz="1800" b="1" dirty="0" err="1" smtClean="0">
                <a:latin typeface="Times New Roman" panose="02020603050405020304" pitchFamily="18" charset="0"/>
                <a:cs typeface="Times New Roman" panose="02020603050405020304" pitchFamily="18" charset="0"/>
              </a:rPr>
              <a:t>AppPreferenceActivity</a:t>
            </a:r>
            <a:r>
              <a:rPr lang="en-US" sz="1800" b="1"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Write the following code in </a:t>
            </a:r>
            <a:r>
              <a:rPr lang="en-US" sz="1800" b="1" dirty="0" smtClean="0">
                <a:latin typeface="Times New Roman" panose="02020603050405020304" pitchFamily="18" charset="0"/>
                <a:cs typeface="Times New Roman" panose="02020603050405020304" pitchFamily="18" charset="0"/>
              </a:rPr>
              <a:t>AppPreferenceActivity.java</a:t>
            </a:r>
          </a:p>
          <a:p>
            <a:pPr marL="0" indent="0">
              <a:buNone/>
            </a:pPr>
            <a:r>
              <a:rPr lang="en-US" sz="1800" b="1" dirty="0" smtClean="0">
                <a:latin typeface="Times New Roman" panose="02020603050405020304" pitchFamily="18" charset="0"/>
                <a:cs typeface="Times New Roman" panose="02020603050405020304" pitchFamily="18" charset="0"/>
              </a:rPr>
              <a:t>public </a:t>
            </a:r>
            <a:r>
              <a:rPr lang="en-US" sz="1800" b="1" dirty="0">
                <a:latin typeface="Times New Roman" panose="02020603050405020304" pitchFamily="18" charset="0"/>
                <a:cs typeface="Times New Roman" panose="02020603050405020304" pitchFamily="18" charset="0"/>
              </a:rPr>
              <a:t>class </a:t>
            </a:r>
            <a:r>
              <a:rPr lang="en-US" sz="1800" b="1" dirty="0" err="1">
                <a:latin typeface="Times New Roman" panose="02020603050405020304" pitchFamily="18" charset="0"/>
                <a:cs typeface="Times New Roman" panose="02020603050405020304" pitchFamily="18" charset="0"/>
              </a:rPr>
              <a:t>AppPreferenceActivity</a:t>
            </a:r>
            <a:r>
              <a:rPr lang="en-US" sz="1800" b="1" dirty="0">
                <a:latin typeface="Times New Roman" panose="02020603050405020304" pitchFamily="18" charset="0"/>
                <a:cs typeface="Times New Roman" panose="02020603050405020304" pitchFamily="18" charset="0"/>
              </a:rPr>
              <a:t> extends </a:t>
            </a:r>
            <a:r>
              <a:rPr lang="en-US" sz="1800" b="1" dirty="0" err="1">
                <a:latin typeface="Times New Roman" panose="02020603050405020304" pitchFamily="18" charset="0"/>
                <a:cs typeface="Times New Roman" panose="02020603050405020304" pitchFamily="18" charset="0"/>
              </a:rPr>
              <a:t>PreferenceActivity</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	public </a:t>
            </a:r>
            <a:r>
              <a:rPr lang="en-US" sz="1800" b="1" dirty="0">
                <a:latin typeface="Times New Roman" panose="02020603050405020304" pitchFamily="18" charset="0"/>
                <a:cs typeface="Times New Roman" panose="02020603050405020304" pitchFamily="18" charset="0"/>
              </a:rPr>
              <a:t>void </a:t>
            </a:r>
            <a:r>
              <a:rPr lang="en-US" sz="1800" b="1" dirty="0" err="1">
                <a:latin typeface="Times New Roman" panose="02020603050405020304" pitchFamily="18" charset="0"/>
                <a:cs typeface="Times New Roman" panose="02020603050405020304" pitchFamily="18" charset="0"/>
              </a:rPr>
              <a:t>onCreate</a:t>
            </a:r>
            <a:r>
              <a:rPr lang="en-US" sz="1800" b="1" dirty="0">
                <a:latin typeface="Times New Roman" panose="02020603050405020304" pitchFamily="18" charset="0"/>
                <a:cs typeface="Times New Roman" panose="02020603050405020304" pitchFamily="18" charset="0"/>
              </a:rPr>
              <a:t>(Bundle </a:t>
            </a:r>
            <a:r>
              <a:rPr lang="en-US" sz="1800" b="1" dirty="0" err="1">
                <a:latin typeface="Times New Roman" panose="02020603050405020304" pitchFamily="18" charset="0"/>
                <a:cs typeface="Times New Roman" panose="02020603050405020304" pitchFamily="18" charset="0"/>
              </a:rPr>
              <a:t>savedInstanceState</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super.onCreate</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savedInstanceState</a:t>
            </a:r>
            <a:r>
              <a:rPr lang="en-US" sz="1800" b="1"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PreferenceManager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prefMgr</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getPreferenceManager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prefMgr.setSharedPreferencesName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appPreferences</a:t>
            </a:r>
            <a:r>
              <a:rPr lang="en-US" sz="18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//---load the preferences from an XML file---</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addPreferencesFromResource</a:t>
            </a:r>
            <a:r>
              <a:rPr lang="en-US" sz="1800" b="1" dirty="0" smtClean="0">
                <a:latin typeface="Times New Roman" panose="02020603050405020304" pitchFamily="18" charset="0"/>
                <a:cs typeface="Times New Roman" panose="02020603050405020304" pitchFamily="18" charset="0"/>
              </a:rPr>
              <a:t>(</a:t>
            </a:r>
            <a:r>
              <a:rPr lang="en-US" sz="1800" b="1" dirty="0" err="1" smtClean="0">
                <a:latin typeface="Times New Roman" panose="02020603050405020304" pitchFamily="18" charset="0"/>
                <a:cs typeface="Times New Roman" panose="02020603050405020304" pitchFamily="18" charset="0"/>
              </a:rPr>
              <a:t>R.xml.</a:t>
            </a:r>
            <a:r>
              <a:rPr lang="en-US" sz="1800" b="1" i="1" dirty="0" err="1" smtClean="0">
                <a:latin typeface="Times New Roman" panose="02020603050405020304" pitchFamily="18" charset="0"/>
                <a:cs typeface="Times New Roman" panose="02020603050405020304" pitchFamily="18" charset="0"/>
              </a:rPr>
              <a:t>myapppreferences</a:t>
            </a:r>
            <a:r>
              <a:rPr lang="en-US" sz="1800" b="1" i="1"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a:t>
            </a:r>
          </a:p>
          <a:p>
            <a:r>
              <a:rPr lang="en-US" sz="1800" dirty="0" smtClean="0"/>
              <a:t>In the AndroidManifest.xml file, add the new entry for the </a:t>
            </a:r>
            <a:r>
              <a:rPr lang="en-US" sz="1800" dirty="0" err="1" smtClean="0"/>
              <a:t>AppPreferenceActivity</a:t>
            </a:r>
            <a:r>
              <a:rPr lang="en-US" sz="1800" dirty="0" smtClean="0"/>
              <a:t> class</a:t>
            </a:r>
          </a:p>
          <a:p>
            <a:pPr marL="0" indent="0">
              <a:buNone/>
            </a:pPr>
            <a:endParaRPr lang="en-US" sz="1800" b="1"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2400" b="1" i="0" dirty="0">
              <a:solidFill>
                <a:srgbClr val="444444"/>
              </a:solidFill>
              <a:effectLst/>
              <a:latin typeface="Georgia" panose="02040502050405020303" pitchFamily="18" charset="0"/>
            </a:endParaRPr>
          </a:p>
          <a:p>
            <a:pPr algn="ctr"/>
            <a:r>
              <a:rPr lang="en-IN" sz="2400" b="1" i="0" dirty="0" smtClean="0">
                <a:solidFill>
                  <a:srgbClr val="444444"/>
                </a:solidFill>
                <a:effectLst/>
                <a:latin typeface="Georgia" panose="02040502050405020303" pitchFamily="18" charset="0"/>
              </a:rPr>
              <a:t>Persistent Data Storage</a:t>
            </a:r>
            <a:endParaRPr lang="en-IN" sz="2400" b="1" i="0" dirty="0">
              <a:solidFill>
                <a:srgbClr val="444444"/>
              </a:solidFill>
              <a:effectLst/>
              <a:latin typeface="Georgia" panose="02040502050405020303" pitchFamily="18" charset="0"/>
            </a:endParaRPr>
          </a:p>
          <a:p>
            <a:pPr algn="ctr"/>
            <a:endParaRPr lang="en-US" sz="2400" b="1" dirty="0">
              <a:solidFill>
                <a:schemeClr val="tx1"/>
              </a:solidFill>
            </a:endParaRPr>
          </a:p>
        </p:txBody>
      </p:sp>
      <p:sp>
        <p:nvSpPr>
          <p:cNvPr id="2" name="Date Placeholder 1"/>
          <p:cNvSpPr>
            <a:spLocks noGrp="1"/>
          </p:cNvSpPr>
          <p:nvPr>
            <p:ph type="dt" sz="half" idx="10"/>
          </p:nvPr>
        </p:nvSpPr>
        <p:spPr/>
        <p:txBody>
          <a:bodyPr/>
          <a:lstStyle/>
          <a:p>
            <a:fld id="{5C468B2B-DC40-441C-85BF-A485CE40571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xmlns="" val="2694947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877763-B96C-4210-B6C9-9A7AA1A42F67}"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2" name="Slide Number Placeholder 1">
            <a:extLst>
              <a:ext uri="{FF2B5EF4-FFF2-40B4-BE49-F238E27FC236}">
                <a16:creationId xmlns="" xmlns:a16="http://schemas.microsoft.com/office/drawing/2014/main" id="{32904B31-FD31-4537-BBEE-F630028DB405}"/>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a:extLst>
              <a:ext uri="{FF2B5EF4-FFF2-40B4-BE49-F238E27FC236}">
                <a16:creationId xmlns="" xmlns:a16="http://schemas.microsoft.com/office/drawing/2014/main" id="{3349B96F-F669-40DB-B855-E8B51EB5E6A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Syllabus</a:t>
            </a:r>
          </a:p>
        </p:txBody>
      </p:sp>
      <p:graphicFrame>
        <p:nvGraphicFramePr>
          <p:cNvPr id="12" name="Content Placeholder 11">
            <a:extLst>
              <a:ext uri="{FF2B5EF4-FFF2-40B4-BE49-F238E27FC236}">
                <a16:creationId xmlns="" xmlns:a16="http://schemas.microsoft.com/office/drawing/2014/main" id="{66041F8F-209A-4486-8291-8796CE63B5B6}"/>
              </a:ext>
            </a:extLst>
          </p:cNvPr>
          <p:cNvGraphicFramePr>
            <a:graphicFrameLocks noGrp="1"/>
          </p:cNvGraphicFramePr>
          <p:nvPr>
            <p:ph idx="1"/>
            <p:extLst>
              <p:ext uri="{D42A27DB-BD31-4B8C-83A1-F6EECF244321}">
                <p14:modId xmlns:p14="http://schemas.microsoft.com/office/powerpoint/2010/main" xmlns="" val="3278880511"/>
              </p:ext>
            </p:extLst>
          </p:nvPr>
        </p:nvGraphicFramePr>
        <p:xfrm>
          <a:off x="533400" y="1219201"/>
          <a:ext cx="8153399" cy="4952999"/>
        </p:xfrm>
        <a:graphic>
          <a:graphicData uri="http://schemas.openxmlformats.org/drawingml/2006/table">
            <a:tbl>
              <a:tblPr firstRow="1" firstCol="1" bandRow="1">
                <a:tableStyleId>{5C22544A-7EE6-4342-B048-85BDC9FD1C3A}</a:tableStyleId>
              </a:tblPr>
              <a:tblGrid>
                <a:gridCol w="1463468">
                  <a:extLst>
                    <a:ext uri="{9D8B030D-6E8A-4147-A177-3AD203B41FA5}">
                      <a16:colId xmlns="" xmlns:a16="http://schemas.microsoft.com/office/drawing/2014/main" val="2514732393"/>
                    </a:ext>
                  </a:extLst>
                </a:gridCol>
                <a:gridCol w="5159371">
                  <a:extLst>
                    <a:ext uri="{9D8B030D-6E8A-4147-A177-3AD203B41FA5}">
                      <a16:colId xmlns="" xmlns:a16="http://schemas.microsoft.com/office/drawing/2014/main" val="105142583"/>
                    </a:ext>
                  </a:extLst>
                </a:gridCol>
                <a:gridCol w="1530560">
                  <a:extLst>
                    <a:ext uri="{9D8B030D-6E8A-4147-A177-3AD203B41FA5}">
                      <a16:colId xmlns="" xmlns:a16="http://schemas.microsoft.com/office/drawing/2014/main" val="2241681501"/>
                    </a:ext>
                  </a:extLst>
                </a:gridCol>
              </a:tblGrid>
              <a:tr h="340643">
                <a:tc gridSpan="3">
                  <a:txBody>
                    <a:bodyPr/>
                    <a:lstStyle/>
                    <a:p>
                      <a:pPr marR="40005" algn="ctr">
                        <a:lnSpc>
                          <a:spcPct val="107000"/>
                        </a:lnSpc>
                        <a:spcAft>
                          <a:spcPts val="800"/>
                        </a:spcAft>
                      </a:pPr>
                      <a:r>
                        <a:rPr lang="en-IN" sz="1400" dirty="0">
                          <a:effectLst/>
                          <a:latin typeface="Times New Roman" panose="02020603050405020304" pitchFamily="18" charset="0"/>
                          <a:cs typeface="Times New Roman" panose="02020603050405020304" pitchFamily="18" charset="0"/>
                        </a:rPr>
                        <a:t>Course Contents / Syllabus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435002791"/>
                  </a:ext>
                </a:extLst>
              </a:tr>
              <a:tr h="355266">
                <a:tc>
                  <a:txBody>
                    <a:bodyPr/>
                    <a:lstStyle/>
                    <a:p>
                      <a:pPr>
                        <a:lnSpc>
                          <a:spcPct val="107000"/>
                        </a:lnSpc>
                        <a:spcAft>
                          <a:spcPts val="800"/>
                        </a:spcAft>
                      </a:pPr>
                      <a:r>
                        <a:rPr lang="en-IN" sz="1400" dirty="0">
                          <a:solidFill>
                            <a:schemeClr val="tx1"/>
                          </a:solidFill>
                          <a:effectLst/>
                          <a:latin typeface="Times New Roman" panose="02020603050405020304" pitchFamily="18" charset="0"/>
                          <a:cs typeface="Times New Roman" panose="02020603050405020304" pitchFamily="18" charset="0"/>
                        </a:rPr>
                        <a:t>UNIT-I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a:txBody>
                    <a:bodyPr/>
                    <a:lstStyle/>
                    <a:p>
                      <a:pP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Introduction to Mobile Application and Architecture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a:txBody>
                    <a:bodyPr/>
                    <a:lstStyle/>
                    <a:p>
                      <a:pPr marR="37465" algn="r">
                        <a:lnSpc>
                          <a:spcPct val="107000"/>
                        </a:lnSpc>
                        <a:spcAft>
                          <a:spcPts val="800"/>
                        </a:spcAft>
                      </a:pPr>
                      <a:r>
                        <a:rPr lang="en-IN" sz="1400" dirty="0">
                          <a:effectLst/>
                        </a:rPr>
                        <a:t> </a:t>
                      </a:r>
                      <a:r>
                        <a:rPr lang="en-IN" sz="1400" b="1" dirty="0">
                          <a:effectLst/>
                        </a:rPr>
                        <a:t>8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extLst>
                  <a:ext uri="{0D108BD9-81ED-4DB2-BD59-A6C34878D82A}">
                    <a16:rowId xmlns="" xmlns:a16="http://schemas.microsoft.com/office/drawing/2014/main" val="2546581985"/>
                  </a:ext>
                </a:extLst>
              </a:tr>
              <a:tr h="1499688">
                <a:tc gridSpan="3">
                  <a:txBody>
                    <a:bodyPr/>
                    <a:lstStyle/>
                    <a:p>
                      <a:pPr algn="just">
                        <a:lnSpc>
                          <a:spcPct val="115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Mobile applications, History of mobile application frameworks, Characteristics and types of mobile applications, Achieving quality constraints.  </a:t>
                      </a:r>
                    </a:p>
                    <a:p>
                      <a:pPr marR="43180" algn="just">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Mobile Architecture- Mobile Hardware Architecture: processors used for Mobile and Handheld devices and SoC architecture; Mobile Software Architecture:  Real Time Operating systems and Mobile Real Time Operating Systems, SDK’s.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648070308"/>
                  </a:ext>
                </a:extLst>
              </a:tr>
              <a:tr h="356987">
                <a:tc>
                  <a:txBody>
                    <a:bodyPr/>
                    <a:lstStyle/>
                    <a:p>
                      <a:pPr>
                        <a:lnSpc>
                          <a:spcPct val="107000"/>
                        </a:lnSpc>
                        <a:spcAft>
                          <a:spcPts val="800"/>
                        </a:spcAft>
                      </a:pPr>
                      <a:r>
                        <a:rPr lang="en-IN" sz="1400" b="1" kern="1200" dirty="0">
                          <a:solidFill>
                            <a:schemeClr val="tx1"/>
                          </a:solidFill>
                          <a:effectLst/>
                          <a:latin typeface="Times New Roman" panose="02020603050405020304" pitchFamily="18" charset="0"/>
                          <a:ea typeface="+mn-ea"/>
                          <a:cs typeface="Times New Roman" panose="02020603050405020304" pitchFamily="18" charset="0"/>
                        </a:rPr>
                        <a:t>UNIT-II </a:t>
                      </a:r>
                    </a:p>
                  </a:txBody>
                  <a:tcPr marL="68580" marR="30480" marT="6350" marB="0">
                    <a:solidFill>
                      <a:schemeClr val="tx2">
                        <a:lumMod val="40000"/>
                        <a:lumOff val="60000"/>
                      </a:schemeClr>
                    </a:solidFill>
                  </a:tcPr>
                </a:tc>
                <a:tc>
                  <a:txBody>
                    <a:bodyPr/>
                    <a:lstStyle/>
                    <a:p>
                      <a:pPr>
                        <a:lnSpc>
                          <a:spcPct val="107000"/>
                        </a:lnSpc>
                        <a:spcAft>
                          <a:spcPts val="800"/>
                        </a:spcAft>
                      </a:pPr>
                      <a:r>
                        <a:rPr lang="en-IN" sz="1400" b="1" kern="1200" dirty="0">
                          <a:solidFill>
                            <a:schemeClr val="tx1"/>
                          </a:solidFill>
                          <a:effectLst/>
                          <a:latin typeface="Times New Roman" panose="02020603050405020304" pitchFamily="18" charset="0"/>
                          <a:ea typeface="+mn-ea"/>
                          <a:cs typeface="Times New Roman" panose="02020603050405020304" pitchFamily="18" charset="0"/>
                        </a:rPr>
                        <a:t>Android Developing Environment </a:t>
                      </a:r>
                    </a:p>
                  </a:txBody>
                  <a:tcPr marL="68580" marR="30480" marT="6350" marB="0">
                    <a:solidFill>
                      <a:schemeClr val="tx2">
                        <a:lumMod val="40000"/>
                        <a:lumOff val="60000"/>
                      </a:schemeClr>
                    </a:solidFill>
                  </a:tcPr>
                </a:tc>
                <a:tc>
                  <a:txBody>
                    <a:bodyPr/>
                    <a:lstStyle/>
                    <a:p>
                      <a:pPr marR="37465" algn="r">
                        <a:lnSpc>
                          <a:spcPct val="107000"/>
                        </a:lnSpc>
                        <a:spcAft>
                          <a:spcPts val="800"/>
                        </a:spcAft>
                      </a:pPr>
                      <a:r>
                        <a:rPr lang="en-IN" sz="1400" b="0" kern="1200" dirty="0">
                          <a:solidFill>
                            <a:schemeClr val="tx1"/>
                          </a:solidFill>
                          <a:effectLst/>
                          <a:latin typeface="Times New Roman" panose="02020603050405020304" pitchFamily="18" charset="0"/>
                          <a:ea typeface="+mn-ea"/>
                          <a:cs typeface="Times New Roman" panose="02020603050405020304" pitchFamily="18" charset="0"/>
                        </a:rPr>
                        <a:t>6 Hours </a:t>
                      </a:r>
                    </a:p>
                  </a:txBody>
                  <a:tcPr marL="68580" marR="30480" marT="6350" marB="0">
                    <a:solidFill>
                      <a:schemeClr val="tx2">
                        <a:lumMod val="40000"/>
                        <a:lumOff val="60000"/>
                      </a:schemeClr>
                    </a:solidFill>
                  </a:tcPr>
                </a:tc>
                <a:extLst>
                  <a:ext uri="{0D108BD9-81ED-4DB2-BD59-A6C34878D82A}">
                    <a16:rowId xmlns="" xmlns:a16="http://schemas.microsoft.com/office/drawing/2014/main" val="876746255"/>
                  </a:ext>
                </a:extLst>
              </a:tr>
              <a:tr h="827521">
                <a:tc gridSpan="3">
                  <a:txBody>
                    <a:bodyPr/>
                    <a:lstStyle/>
                    <a:p>
                      <a:pPr marR="39370" algn="just">
                        <a:lnSpc>
                          <a:spcPct val="107000"/>
                        </a:lnSpc>
                        <a:spcAft>
                          <a:spcPts val="800"/>
                        </a:spcAft>
                      </a:pPr>
                      <a:r>
                        <a:rPr lang="en-IN" sz="1400" b="0" kern="1200" dirty="0">
                          <a:solidFill>
                            <a:schemeClr val="tx1"/>
                          </a:solidFill>
                          <a:effectLst/>
                          <a:latin typeface="Times New Roman" panose="02020603050405020304" pitchFamily="18" charset="0"/>
                          <a:ea typeface="+mn-ea"/>
                          <a:cs typeface="Times New Roman" panose="02020603050405020304" pitchFamily="18" charset="0"/>
                        </a:rPr>
                        <a:t>Introduction to Android, Android ecosystem, Android SDK and Installation, Layered Architecture of Android, Android API levels (versions &amp; version names), Android Development Tools, Basic Building blocks – Protocols, Activities, Services, Broadcast Receivers &amp; Content providers. </a:t>
                      </a:r>
                    </a:p>
                  </a:txBody>
                  <a:tcPr marL="68580" marR="30480" marT="6350" marB="0">
                    <a:solidFill>
                      <a:schemeClr val="tx2">
                        <a:lumMod val="40000"/>
                        <a:lumOff val="60000"/>
                      </a:schemeClr>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372865910"/>
                  </a:ext>
                </a:extLst>
              </a:tr>
              <a:tr h="326019">
                <a:tc>
                  <a:txBody>
                    <a:bodyPr/>
                    <a:lstStyle/>
                    <a:p>
                      <a:pPr>
                        <a:lnSpc>
                          <a:spcPct val="107000"/>
                        </a:lnSpc>
                        <a:spcAft>
                          <a:spcPts val="800"/>
                        </a:spcAft>
                      </a:pPr>
                      <a:r>
                        <a:rPr lang="en-IN" sz="1400" dirty="0">
                          <a:solidFill>
                            <a:schemeClr val="tx1"/>
                          </a:solidFill>
                          <a:effectLst/>
                          <a:latin typeface="Times New Roman" panose="02020603050405020304" pitchFamily="18" charset="0"/>
                          <a:cs typeface="Times New Roman" panose="02020603050405020304" pitchFamily="18" charset="0"/>
                        </a:rPr>
                        <a:t>UNIT-III </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a:txBody>
                    <a:bodyPr/>
                    <a:lstStyle/>
                    <a:p>
                      <a:pPr>
                        <a:lnSpc>
                          <a:spcPct val="107000"/>
                        </a:lnSpc>
                        <a:spcAft>
                          <a:spcPts val="800"/>
                        </a:spcAft>
                      </a:pPr>
                      <a:r>
                        <a:rPr lang="en-IN" sz="1400" b="1" kern="1200" dirty="0">
                          <a:solidFill>
                            <a:schemeClr val="dk1"/>
                          </a:solidFill>
                          <a:effectLst/>
                          <a:latin typeface="Times New Roman" panose="02020603050405020304" pitchFamily="18" charset="0"/>
                          <a:ea typeface="+mn-ea"/>
                          <a:cs typeface="Times New Roman" panose="02020603050405020304" pitchFamily="18" charset="0"/>
                        </a:rPr>
                        <a:t>UI Components and Multimedia </a:t>
                      </a:r>
                    </a:p>
                  </a:txBody>
                  <a:tcPr marL="68580" marR="30480" marT="6350" marB="0">
                    <a:solidFill>
                      <a:schemeClr val="tx2">
                        <a:lumMod val="40000"/>
                        <a:lumOff val="60000"/>
                      </a:schemeClr>
                    </a:solidFill>
                  </a:tcPr>
                </a:tc>
                <a:tc>
                  <a:txBody>
                    <a:bodyPr/>
                    <a:lstStyle/>
                    <a:p>
                      <a:pPr marR="37465" algn="r">
                        <a:lnSpc>
                          <a:spcPct val="107000"/>
                        </a:lnSpc>
                        <a:spcAft>
                          <a:spcPts val="800"/>
                        </a:spcAft>
                      </a:pPr>
                      <a:r>
                        <a:rPr lang="en-IN" sz="1400" b="1" dirty="0">
                          <a:effectLst/>
                        </a:rPr>
                        <a:t>10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extLst>
                  <a:ext uri="{0D108BD9-81ED-4DB2-BD59-A6C34878D82A}">
                    <a16:rowId xmlns="" xmlns:a16="http://schemas.microsoft.com/office/drawing/2014/main" val="2222169278"/>
                  </a:ext>
                </a:extLst>
              </a:tr>
              <a:tr h="1246875">
                <a:tc gridSpan="3">
                  <a:txBody>
                    <a:bodyPr/>
                    <a:lstStyle/>
                    <a:p>
                      <a:pPr marR="40640" algn="just">
                        <a:lnSpc>
                          <a:spcPct val="114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Fundamental UI design, layout and view types, Interaction with server-side applications – Using Google Maps, GPS and Wi-Fi, Integration with social media applications, Interfacing sensor data with mobile application, Accessing applications hosted in a cloud computing environment.  </a:t>
                      </a:r>
                    </a:p>
                    <a:p>
                      <a:pPr>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Multimedia Supported audio and video formats, Audio capture, Bluetooth, Animation.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40000"/>
                        <a:lumOff val="60000"/>
                      </a:schemeClr>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467009867"/>
                  </a:ext>
                </a:extLst>
              </a:tr>
            </a:tbl>
          </a:graphicData>
        </a:graphic>
      </p:graphicFrame>
    </p:spTree>
    <p:extLst>
      <p:ext uri="{BB962C8B-B14F-4D97-AF65-F5344CB8AC3E}">
        <p14:creationId xmlns:p14="http://schemas.microsoft.com/office/powerpoint/2010/main" xmlns="" val="28061970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85800"/>
            <a:ext cx="7886700" cy="5917656"/>
          </a:xfrm>
        </p:spPr>
        <p:txBody>
          <a:bodyPr>
            <a:noAutofit/>
          </a:bodyPr>
          <a:lstStyle/>
          <a:p>
            <a:pPr marL="0" indent="0" algn="ctr">
              <a:buNone/>
            </a:pPr>
            <a:r>
              <a:rPr lang="en-US" sz="2000" b="1" dirty="0">
                <a:latin typeface="Times New Roman" panose="02020603050405020304" pitchFamily="18" charset="0"/>
                <a:cs typeface="Times New Roman" panose="02020603050405020304" pitchFamily="18" charset="0"/>
              </a:rPr>
              <a:t>PERSISTING DATA TO </a:t>
            </a:r>
            <a:r>
              <a:rPr lang="en-US" sz="2000" b="1" dirty="0" smtClean="0">
                <a:latin typeface="Times New Roman" panose="02020603050405020304" pitchFamily="18" charset="0"/>
                <a:cs typeface="Times New Roman" panose="02020603050405020304" pitchFamily="18" charset="0"/>
              </a:rPr>
              <a:t>FILES</a:t>
            </a:r>
          </a:p>
          <a:p>
            <a:pPr marL="0" indent="0">
              <a:buNone/>
            </a:pPr>
            <a:r>
              <a:rPr lang="en-US" sz="2000" b="1" dirty="0">
                <a:latin typeface="Times New Roman" panose="02020603050405020304" pitchFamily="18" charset="0"/>
                <a:cs typeface="Times New Roman" panose="02020603050405020304" pitchFamily="18" charset="0"/>
              </a:rPr>
              <a:t>Saving to Internal </a:t>
            </a:r>
            <a:r>
              <a:rPr lang="en-US" sz="2000" b="1" dirty="0" smtClean="0">
                <a:latin typeface="Times New Roman" panose="02020603050405020304" pitchFamily="18" charset="0"/>
                <a:cs typeface="Times New Roman" panose="02020603050405020304" pitchFamily="18" charset="0"/>
              </a:rPr>
              <a:t>Storage</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Activity.xml</a:t>
            </a:r>
          </a:p>
          <a:p>
            <a:pPr marL="0" indent="0">
              <a:buNone/>
            </a:pPr>
            <a:r>
              <a:rPr lang="en-US" sz="1800" dirty="0" smtClean="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LinearLayout</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android:orientation</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"vertical" &gt;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&lt;</a:t>
            </a:r>
            <a:r>
              <a:rPr lang="en-US" sz="1800" dirty="0" err="1" smtClean="0">
                <a:latin typeface="Times New Roman" panose="02020603050405020304" pitchFamily="18" charset="0"/>
                <a:cs typeface="Times New Roman" panose="02020603050405020304" pitchFamily="18" charset="0"/>
              </a:rPr>
              <a:t>TextView</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android:text</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"Please enter some text" </a:t>
            </a:r>
            <a:r>
              <a:rPr lang="en-US" sz="1800" i="1" dirty="0" smtClean="0">
                <a:latin typeface="Times New Roman" panose="02020603050405020304" pitchFamily="18" charset="0"/>
                <a:cs typeface="Times New Roman" panose="02020603050405020304" pitchFamily="18" charset="0"/>
              </a:rPr>
              <a:t>/&gt;</a:t>
            </a:r>
          </a:p>
          <a:p>
            <a:pPr marL="0" indent="0">
              <a:buNone/>
            </a:pPr>
            <a:endParaRPr lang="en-US" sz="1800" i="1"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&lt;</a:t>
            </a:r>
            <a:r>
              <a:rPr lang="en-US" sz="1800" dirty="0" err="1" smtClean="0">
                <a:latin typeface="Times New Roman" panose="02020603050405020304" pitchFamily="18" charset="0"/>
                <a:cs typeface="Times New Roman" panose="02020603050405020304" pitchFamily="18" charset="0"/>
              </a:rPr>
              <a:t>EditText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android:id</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"@+id/txtText1" </a:t>
            </a:r>
            <a:r>
              <a:rPr lang="en-US" sz="1800" i="1" dirty="0" smtClean="0">
                <a:latin typeface="Times New Roman" panose="02020603050405020304" pitchFamily="18" charset="0"/>
                <a:cs typeface="Times New Roman" panose="02020603050405020304" pitchFamily="18" charset="0"/>
              </a:rPr>
              <a:t>/&gt;</a:t>
            </a:r>
            <a:endParaRPr lang="en-US" sz="1800" i="1"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&lt;Button </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android:id</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id/</a:t>
            </a:r>
            <a:r>
              <a:rPr lang="en-US" sz="1800" i="1" dirty="0" err="1" smtClean="0">
                <a:latin typeface="Times New Roman" panose="02020603050405020304" pitchFamily="18" charset="0"/>
                <a:cs typeface="Times New Roman" panose="02020603050405020304" pitchFamily="18" charset="0"/>
              </a:rPr>
              <a:t>btnSave</a:t>
            </a:r>
            <a:r>
              <a:rPr lang="en-US" sz="1800" i="1"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android:text</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Save“ </a:t>
            </a:r>
            <a:r>
              <a:rPr lang="en-US" sz="1800" dirty="0" err="1" smtClean="0">
                <a:latin typeface="Times New Roman" panose="02020603050405020304" pitchFamily="18" charset="0"/>
                <a:cs typeface="Times New Roman" panose="02020603050405020304" pitchFamily="18" charset="0"/>
              </a:rPr>
              <a:t>android:onClick</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t>
            </a:r>
            <a:r>
              <a:rPr lang="en-US" sz="1800" i="1" dirty="0" err="1">
                <a:latin typeface="Times New Roman" panose="02020603050405020304" pitchFamily="18" charset="0"/>
                <a:cs typeface="Times New Roman" panose="02020603050405020304" pitchFamily="18" charset="0"/>
              </a:rPr>
              <a:t>onClickSave</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/&gt;</a:t>
            </a:r>
          </a:p>
          <a:p>
            <a:pPr marL="0" indent="0">
              <a:buNone/>
            </a:pPr>
            <a:endParaRPr lang="en-US" sz="1800" i="1"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&lt;</a:t>
            </a:r>
            <a:r>
              <a:rPr lang="en-US" sz="1800" dirty="0">
                <a:latin typeface="Times New Roman" panose="02020603050405020304" pitchFamily="18" charset="0"/>
                <a:cs typeface="Times New Roman" panose="02020603050405020304" pitchFamily="18" charset="0"/>
              </a:rPr>
              <a:t>Button </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android:id</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"@+id/</a:t>
            </a:r>
            <a:r>
              <a:rPr lang="en-US" sz="1800" i="1" dirty="0" err="1">
                <a:latin typeface="Times New Roman" panose="02020603050405020304" pitchFamily="18" charset="0"/>
                <a:cs typeface="Times New Roman" panose="02020603050405020304" pitchFamily="18" charset="0"/>
              </a:rPr>
              <a:t>btnLoad</a:t>
            </a:r>
            <a:r>
              <a:rPr lang="en-US" sz="1800" i="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android:text</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Load“  </a:t>
            </a:r>
            <a:r>
              <a:rPr lang="en-US" sz="1800" dirty="0" err="1" smtClean="0">
                <a:latin typeface="Times New Roman" panose="02020603050405020304" pitchFamily="18" charset="0"/>
                <a:cs typeface="Times New Roman" panose="02020603050405020304" pitchFamily="18" charset="0"/>
              </a:rPr>
              <a:t>android:onClick</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a:t>
            </a:r>
            <a:r>
              <a:rPr lang="en-US" sz="1800" i="1" dirty="0" err="1">
                <a:latin typeface="Times New Roman" panose="02020603050405020304" pitchFamily="18" charset="0"/>
                <a:cs typeface="Times New Roman" panose="02020603050405020304" pitchFamily="18" charset="0"/>
              </a:rPr>
              <a:t>onClickLoad</a:t>
            </a:r>
            <a:r>
              <a:rPr lang="en-US" sz="1800" i="1" dirty="0">
                <a:latin typeface="Times New Roman" panose="02020603050405020304" pitchFamily="18" charset="0"/>
                <a:cs typeface="Times New Roman" panose="02020603050405020304" pitchFamily="18" charset="0"/>
              </a:rPr>
              <a:t>" /&gt;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LinearLayout</a:t>
            </a:r>
            <a:r>
              <a:rPr lang="en-US" sz="1800" dirty="0">
                <a:latin typeface="Times New Roman" panose="02020603050405020304" pitchFamily="18" charset="0"/>
                <a:cs typeface="Times New Roman" panose="02020603050405020304" pitchFamily="18" charset="0"/>
              </a:rPr>
              <a:t>&gt;</a:t>
            </a: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2400" b="1" i="0" dirty="0">
              <a:solidFill>
                <a:srgbClr val="444444"/>
              </a:solidFill>
              <a:effectLst/>
              <a:latin typeface="Georgia" panose="02040502050405020303" pitchFamily="18" charset="0"/>
            </a:endParaRPr>
          </a:p>
          <a:p>
            <a:pPr algn="ctr"/>
            <a:r>
              <a:rPr lang="en-IN" sz="2400" b="1" i="0" dirty="0" smtClean="0">
                <a:solidFill>
                  <a:srgbClr val="444444"/>
                </a:solidFill>
                <a:effectLst/>
                <a:latin typeface="Georgia" panose="02040502050405020303" pitchFamily="18" charset="0"/>
              </a:rPr>
              <a:t>Persistent Data Storage</a:t>
            </a:r>
            <a:endParaRPr lang="en-IN" sz="2400" b="1" i="0" dirty="0">
              <a:solidFill>
                <a:srgbClr val="444444"/>
              </a:solidFill>
              <a:effectLst/>
              <a:latin typeface="Georgia" panose="02040502050405020303" pitchFamily="18" charset="0"/>
            </a:endParaRPr>
          </a:p>
          <a:p>
            <a:pPr algn="ctr"/>
            <a:endParaRPr lang="en-US" sz="2400" b="1" dirty="0">
              <a:solidFill>
                <a:schemeClr val="tx1"/>
              </a:solidFill>
            </a:endParaRPr>
          </a:p>
        </p:txBody>
      </p:sp>
      <p:sp>
        <p:nvSpPr>
          <p:cNvPr id="2" name="Date Placeholder 1"/>
          <p:cNvSpPr>
            <a:spLocks noGrp="1"/>
          </p:cNvSpPr>
          <p:nvPr>
            <p:ph type="dt" sz="half" idx="10"/>
          </p:nvPr>
        </p:nvSpPr>
        <p:spPr/>
        <p:txBody>
          <a:bodyPr/>
          <a:lstStyle/>
          <a:p>
            <a:fld id="{87263AB3-A16F-436E-9D35-E83789786512}"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xmlns="" val="568033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82000" cy="5715000"/>
          </a:xfrm>
        </p:spPr>
        <p:txBody>
          <a:bodyPr>
            <a:normAutofit/>
          </a:bodyPr>
          <a:lstStyle/>
          <a:p>
            <a:pPr marL="457200" indent="-457200" fontAlgn="base">
              <a:buAutoNum type="arabicPeriod"/>
            </a:pPr>
            <a:r>
              <a:rPr lang="en-US" sz="2000" dirty="0"/>
              <a:t>How do we get access to the preference?</a:t>
            </a:r>
          </a:p>
          <a:p>
            <a:pPr marL="0" indent="0" fontAlgn="base">
              <a:buNone/>
            </a:pPr>
            <a:r>
              <a:rPr lang="en-US" sz="2000" dirty="0"/>
              <a:t>(a)	Via </a:t>
            </a:r>
            <a:r>
              <a:rPr lang="en-US" sz="2000" dirty="0" err="1"/>
              <a:t>getPreference</a:t>
            </a:r>
            <a:r>
              <a:rPr lang="en-US" sz="2000" dirty="0"/>
              <a:t>() method</a:t>
            </a:r>
          </a:p>
          <a:p>
            <a:pPr marL="0" indent="0" fontAlgn="base">
              <a:buNone/>
            </a:pPr>
            <a:r>
              <a:rPr lang="en-US" sz="2000" dirty="0"/>
              <a:t>(b)	Via </a:t>
            </a:r>
            <a:r>
              <a:rPr lang="en-US" sz="2000" dirty="0" err="1"/>
              <a:t>getSharedPreference</a:t>
            </a:r>
            <a:r>
              <a:rPr lang="en-US" sz="2000" dirty="0"/>
              <a:t>() method</a:t>
            </a:r>
          </a:p>
          <a:p>
            <a:pPr marL="0" indent="0" fontAlgn="base">
              <a:buNone/>
            </a:pPr>
            <a:r>
              <a:rPr lang="en-US" sz="2000" dirty="0"/>
              <a:t>(c)	Via </a:t>
            </a:r>
            <a:r>
              <a:rPr lang="en-US" sz="2000" dirty="0" err="1"/>
              <a:t>getDefaultSharedPreference</a:t>
            </a:r>
            <a:r>
              <a:rPr lang="en-US" sz="2000" dirty="0"/>
              <a:t>() method</a:t>
            </a:r>
          </a:p>
          <a:p>
            <a:pPr marL="0" indent="0" fontAlgn="base">
              <a:buNone/>
            </a:pPr>
            <a:r>
              <a:rPr lang="en-US" sz="2000" dirty="0"/>
              <a:t>(d)	</a:t>
            </a:r>
            <a:r>
              <a:rPr lang="en-US" sz="2000" b="1" dirty="0"/>
              <a:t>All of </a:t>
            </a:r>
            <a:r>
              <a:rPr lang="en-US" sz="2000" b="1" dirty="0" smtClean="0"/>
              <a:t>above</a:t>
            </a:r>
            <a:endParaRPr lang="en-US" sz="2000" b="1" dirty="0"/>
          </a:p>
          <a:p>
            <a:pPr marL="457200" indent="-457200">
              <a:buAutoNum type="arabicPeriod" startAt="2"/>
            </a:pPr>
            <a:r>
              <a:rPr lang="en-US" sz="2000" dirty="0"/>
              <a:t>There are five different methods to store persistent data. They are: Shared Preference, Internal Storage, External Storage, Network and _____?</a:t>
            </a:r>
          </a:p>
          <a:p>
            <a:pPr marL="0" indent="0">
              <a:buNone/>
            </a:pPr>
            <a:r>
              <a:rPr lang="en-US" sz="2000" dirty="0"/>
              <a:t>(a)	Core Data</a:t>
            </a:r>
          </a:p>
          <a:p>
            <a:pPr marL="0" indent="0">
              <a:buNone/>
            </a:pPr>
            <a:r>
              <a:rPr lang="en-US" sz="2000" dirty="0"/>
              <a:t>(b)	</a:t>
            </a:r>
            <a:r>
              <a:rPr lang="en-US" sz="2000" b="1" dirty="0"/>
              <a:t>SQLite Database</a:t>
            </a:r>
          </a:p>
          <a:p>
            <a:pPr marL="0" indent="0">
              <a:buNone/>
            </a:pPr>
            <a:r>
              <a:rPr lang="en-US" sz="2000" dirty="0"/>
              <a:t>(c)	Web Service</a:t>
            </a:r>
          </a:p>
          <a:p>
            <a:pPr marL="0" indent="0">
              <a:buNone/>
            </a:pPr>
            <a:r>
              <a:rPr lang="en-US" sz="2000" dirty="0" smtClean="0"/>
              <a:t>3</a:t>
            </a:r>
            <a:r>
              <a:rPr lang="en-US" sz="2000" dirty="0"/>
              <a:t>. Name the method that enables you to obtain the path of the external storage of an Android device.</a:t>
            </a:r>
          </a:p>
          <a:p>
            <a:pPr marL="0" indent="0">
              <a:buNone/>
            </a:pPr>
            <a:r>
              <a:rPr lang="en-US" sz="2000" dirty="0"/>
              <a:t>(a)	</a:t>
            </a:r>
            <a:r>
              <a:rPr lang="en-US" sz="2000" b="1" dirty="0" err="1"/>
              <a:t>getExternalStorageDirectory</a:t>
            </a:r>
            <a:r>
              <a:rPr lang="en-US" sz="2000" b="1" dirty="0"/>
              <a:t>()</a:t>
            </a:r>
          </a:p>
          <a:p>
            <a:pPr marL="0" indent="0">
              <a:buNone/>
            </a:pPr>
            <a:r>
              <a:rPr lang="en-US" sz="2000" dirty="0"/>
              <a:t>(b)	</a:t>
            </a:r>
            <a:r>
              <a:rPr lang="en-US" sz="2000" dirty="0" err="1"/>
              <a:t>getPathExternalStorageDirectory</a:t>
            </a:r>
            <a:r>
              <a:rPr lang="en-US" sz="2000" dirty="0"/>
              <a:t>()</a:t>
            </a:r>
          </a:p>
          <a:p>
            <a:pPr marL="0" indent="0">
              <a:buNone/>
            </a:pPr>
            <a:endParaRPr lang="en-US" sz="2000" b="1" dirty="0"/>
          </a:p>
        </p:txBody>
      </p:sp>
      <p:sp>
        <p:nvSpPr>
          <p:cNvPr id="4" name="Date Placeholder 3"/>
          <p:cNvSpPr>
            <a:spLocks noGrp="1"/>
          </p:cNvSpPr>
          <p:nvPr>
            <p:ph type="dt" sz="half" idx="10"/>
          </p:nvPr>
        </p:nvSpPr>
        <p:spPr/>
        <p:txBody>
          <a:bodyPr/>
          <a:lstStyle/>
          <a:p>
            <a:fld id="{9E7CDE23-2F85-46E9-BF49-333FD3F668D7}"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a:t>
            </a:r>
            <a:r>
              <a:rPr lang="en-US" sz="2400" b="1" dirty="0">
                <a:solidFill>
                  <a:schemeClr val="tx1"/>
                </a:solidFill>
              </a:rPr>
              <a:t>3</a:t>
            </a:r>
          </a:p>
          <a:p>
            <a:pPr lvl="0" algn="ctr">
              <a:spcBef>
                <a:spcPct val="0"/>
              </a:spcBef>
              <a:defRPr/>
            </a:pPr>
            <a:endParaRPr lang="en-US" dirty="0"/>
          </a:p>
        </p:txBody>
      </p:sp>
    </p:spTree>
    <p:extLst>
      <p:ext uri="{BB962C8B-B14F-4D97-AF65-F5344CB8AC3E}">
        <p14:creationId xmlns:p14="http://schemas.microsoft.com/office/powerpoint/2010/main" xmlns="" val="32926634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F9140D-581A-49A8-AA22-318C742716DF}"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smtClean="0">
                <a:solidFill>
                  <a:srgbClr val="000000"/>
                </a:solidFill>
                <a:effectLst/>
                <a:latin typeface="Times New Roman" panose="02020603050405020304" pitchFamily="18" charset="0"/>
                <a:ea typeface="Times New Roman" panose="02020603050405020304" pitchFamily="18" charset="0"/>
              </a:rPr>
              <a:t>Testing Android Applications </a:t>
            </a:r>
            <a:endParaRPr lang="en-US" sz="2400" b="1" dirty="0"/>
          </a:p>
        </p:txBody>
      </p:sp>
      <p:sp>
        <p:nvSpPr>
          <p:cNvPr id="9" name="Content Placeholder 8">
            <a:extLst>
              <a:ext uri="{FF2B5EF4-FFF2-40B4-BE49-F238E27FC236}">
                <a16:creationId xmlns="" xmlns:a16="http://schemas.microsoft.com/office/drawing/2014/main" id="{D0832509-314E-46F5-AB30-C1A0398FA10B}"/>
              </a:ext>
            </a:extLst>
          </p:cNvPr>
          <p:cNvSpPr>
            <a:spLocks noGrp="1"/>
          </p:cNvSpPr>
          <p:nvPr>
            <p:ph idx="1"/>
          </p:nvPr>
        </p:nvSpPr>
        <p:spPr>
          <a:xfrm>
            <a:off x="453219" y="1242945"/>
            <a:ext cx="8458200" cy="5105400"/>
          </a:xfrm>
        </p:spPr>
        <p:txBody>
          <a:bodyPr>
            <a:normAutofit/>
          </a:bodyPr>
          <a:lstStyle/>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Android framework includes an integrated testing framework that helps you test all aspects of your application and the SDK tools include tools for setting up and running test applications.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Whether </a:t>
            </a:r>
            <a:r>
              <a:rPr lang="en-US" sz="1800" dirty="0">
                <a:latin typeface="Times New Roman" panose="02020603050405020304" pitchFamily="18" charset="0"/>
                <a:cs typeface="Times New Roman" panose="02020603050405020304" pitchFamily="18" charset="0"/>
              </a:rPr>
              <a:t>you are working in </a:t>
            </a:r>
            <a:r>
              <a:rPr lang="en-US" sz="1800" dirty="0" smtClean="0">
                <a:latin typeface="Times New Roman" panose="02020603050405020304" pitchFamily="18" charset="0"/>
                <a:cs typeface="Times New Roman" panose="02020603050405020304" pitchFamily="18" charset="0"/>
              </a:rPr>
              <a:t>IDE </a:t>
            </a:r>
            <a:r>
              <a:rPr lang="en-US" sz="1800" dirty="0">
                <a:latin typeface="Times New Roman" panose="02020603050405020304" pitchFamily="18" charset="0"/>
                <a:cs typeface="Times New Roman" panose="02020603050405020304" pitchFamily="18" charset="0"/>
              </a:rPr>
              <a:t>with ADT or working from the command line, the SDK tools help you set up and run your tests within an emulator or the device you are </a:t>
            </a:r>
            <a:r>
              <a:rPr lang="en-US" sz="1800" dirty="0" smtClean="0">
                <a:latin typeface="Times New Roman" panose="02020603050405020304" pitchFamily="18" charset="0"/>
                <a:cs typeface="Times New Roman" panose="02020603050405020304" pitchFamily="18" charset="0"/>
              </a:rPr>
              <a:t>targeting.</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t>Test Structure</a:t>
            </a:r>
          </a:p>
          <a:p>
            <a:pPr algn="just"/>
            <a:r>
              <a:rPr lang="en-US" sz="1800" dirty="0">
                <a:latin typeface="Times New Roman" panose="02020603050405020304" pitchFamily="18" charset="0"/>
                <a:cs typeface="Times New Roman" panose="02020603050405020304" pitchFamily="18" charset="0"/>
              </a:rPr>
              <a:t>Android's build and test tools assume that test projects are organized into a standard structure of tests, test case classes, test packages, and test projects</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t>Testing Tools in android</a:t>
            </a:r>
          </a:p>
          <a:p>
            <a:pPr algn="just"/>
            <a:r>
              <a:rPr lang="en-US" sz="1800" dirty="0" err="1"/>
              <a:t>JUnit</a:t>
            </a:r>
            <a:endParaRPr lang="en-US" sz="1800" dirty="0"/>
          </a:p>
          <a:p>
            <a:pPr algn="just"/>
            <a:r>
              <a:rPr lang="en-US" sz="1800" dirty="0"/>
              <a:t>Monkey</a:t>
            </a:r>
          </a:p>
          <a:p>
            <a:pPr algn="just"/>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IN" dirty="0"/>
          </a:p>
        </p:txBody>
      </p:sp>
      <p:sp>
        <p:nvSpPr>
          <p:cNvPr id="2" name="Rectangle 1"/>
          <p:cNvSpPr/>
          <p:nvPr/>
        </p:nvSpPr>
        <p:spPr>
          <a:xfrm>
            <a:off x="567519" y="735114"/>
            <a:ext cx="8229600" cy="507831"/>
          </a:xfrm>
          <a:prstGeom prst="rect">
            <a:avLst/>
          </a:prstGeom>
        </p:spPr>
        <p:txBody>
          <a:bodyPr wrap="square">
            <a:spAutoFit/>
          </a:bodyPr>
          <a:lstStyle/>
          <a:p>
            <a:pPr fontAlgn="base">
              <a:lnSpc>
                <a:spcPct val="150000"/>
              </a:lnSpc>
            </a:pPr>
            <a:r>
              <a:rPr lang="en-IN" sz="2000" b="1" dirty="0">
                <a:solidFill>
                  <a:srgbClr val="444444"/>
                </a:solidFill>
                <a:latin typeface="Times New Roman" panose="02020603050405020304" pitchFamily="18" charset="0"/>
                <a:cs typeface="Times New Roman" panose="02020603050405020304" pitchFamily="18" charset="0"/>
              </a:rPr>
              <a:t>Topic Objective: To understand the concept of  </a:t>
            </a:r>
            <a:r>
              <a:rPr lang="en-IN" sz="2000" b="1" dirty="0" smtClean="0">
                <a:solidFill>
                  <a:srgbClr val="444444"/>
                </a:solidFill>
                <a:latin typeface="Times New Roman" panose="02020603050405020304" pitchFamily="18" charset="0"/>
                <a:cs typeface="Times New Roman" panose="02020603050405020304" pitchFamily="18" charset="0"/>
              </a:rPr>
              <a:t>android app testing</a:t>
            </a:r>
            <a:endParaRPr lang="en-IN" sz="2000" b="1" dirty="0">
              <a:solidFill>
                <a:srgbClr val="44444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12752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3B4D54-702F-4ADF-B129-64A9AE0B32AF}"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smtClean="0">
                <a:solidFill>
                  <a:srgbClr val="000000"/>
                </a:solidFill>
                <a:effectLst/>
                <a:latin typeface="Times New Roman" panose="02020603050405020304" pitchFamily="18" charset="0"/>
                <a:ea typeface="Times New Roman" panose="02020603050405020304" pitchFamily="18" charset="0"/>
              </a:rPr>
              <a:t>Testing Android Applications </a:t>
            </a:r>
            <a:endParaRPr lang="en-US" sz="2400" b="1" dirty="0"/>
          </a:p>
        </p:txBody>
      </p:sp>
      <p:sp>
        <p:nvSpPr>
          <p:cNvPr id="9" name="Content Placeholder 8">
            <a:extLst>
              <a:ext uri="{FF2B5EF4-FFF2-40B4-BE49-F238E27FC236}">
                <a16:creationId xmlns="" xmlns:a16="http://schemas.microsoft.com/office/drawing/2014/main" id="{D0832509-314E-46F5-AB30-C1A0398FA10B}"/>
              </a:ext>
            </a:extLst>
          </p:cNvPr>
          <p:cNvSpPr>
            <a:spLocks noGrp="1"/>
          </p:cNvSpPr>
          <p:nvPr>
            <p:ph idx="1"/>
          </p:nvPr>
        </p:nvSpPr>
        <p:spPr>
          <a:xfrm>
            <a:off x="457200" y="1295400"/>
            <a:ext cx="8458200" cy="5105400"/>
          </a:xfrm>
        </p:spPr>
        <p:txBody>
          <a:bodyPr>
            <a:norm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IN"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38300" y="685799"/>
            <a:ext cx="5867400" cy="476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682388" y="5617696"/>
            <a:ext cx="6857431" cy="646331"/>
          </a:xfrm>
          <a:prstGeom prst="rect">
            <a:avLst/>
          </a:prstGeom>
        </p:spPr>
        <p:txBody>
          <a:bodyPr wrap="square">
            <a:spAutoFit/>
          </a:bodyPr>
          <a:lstStyle/>
          <a:p>
            <a:r>
              <a:rPr lang="en-US" dirty="0" smtClean="0"/>
              <a:t>Source: </a:t>
            </a:r>
            <a:r>
              <a:rPr lang="en-US" dirty="0" smtClean="0">
                <a:hlinkClick r:id="rId3"/>
              </a:rPr>
              <a:t>https</a:t>
            </a:r>
            <a:r>
              <a:rPr lang="en-US" dirty="0">
                <a:hlinkClick r:id="rId3"/>
              </a:rPr>
              <a:t>://</a:t>
            </a:r>
            <a:r>
              <a:rPr lang="en-US" dirty="0" smtClean="0">
                <a:hlinkClick r:id="rId3"/>
              </a:rPr>
              <a:t>www.tutorialspoint.com/android/android_testing.htm</a:t>
            </a:r>
            <a:r>
              <a:rPr lang="en-US" dirty="0" smtClean="0"/>
              <a:t/>
            </a:r>
            <a:br>
              <a:rPr lang="en-US" dirty="0" smtClean="0"/>
            </a:br>
            <a:endParaRPr lang="en-US" dirty="0"/>
          </a:p>
        </p:txBody>
      </p:sp>
    </p:spTree>
    <p:extLst>
      <p:ext uri="{BB962C8B-B14F-4D97-AF65-F5344CB8AC3E}">
        <p14:creationId xmlns:p14="http://schemas.microsoft.com/office/powerpoint/2010/main" xmlns="" val="863549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F92134-769A-4C4D-BB09-E763E7B5BF37}"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smtClean="0">
                <a:solidFill>
                  <a:srgbClr val="000000"/>
                </a:solidFill>
                <a:effectLst/>
                <a:latin typeface="Times New Roman" panose="02020603050405020304" pitchFamily="18" charset="0"/>
                <a:ea typeface="Times New Roman" panose="02020603050405020304" pitchFamily="18" charset="0"/>
              </a:rPr>
              <a:t>Testing Android Applications </a:t>
            </a:r>
            <a:endParaRPr lang="en-US" sz="2400" b="1" dirty="0"/>
          </a:p>
        </p:txBody>
      </p:sp>
      <p:sp>
        <p:nvSpPr>
          <p:cNvPr id="9" name="Content Placeholder 8">
            <a:extLst>
              <a:ext uri="{FF2B5EF4-FFF2-40B4-BE49-F238E27FC236}">
                <a16:creationId xmlns="" xmlns:a16="http://schemas.microsoft.com/office/drawing/2014/main" id="{D0832509-314E-46F5-AB30-C1A0398FA10B}"/>
              </a:ext>
            </a:extLst>
          </p:cNvPr>
          <p:cNvSpPr>
            <a:spLocks noGrp="1"/>
          </p:cNvSpPr>
          <p:nvPr>
            <p:ph idx="1"/>
          </p:nvPr>
        </p:nvSpPr>
        <p:spPr>
          <a:xfrm>
            <a:off x="453219" y="1524000"/>
            <a:ext cx="8458200" cy="5105400"/>
          </a:xfrm>
        </p:spPr>
        <p:txBody>
          <a:bodyPr>
            <a:normAutofit/>
          </a:bodyPr>
          <a:lstStyle/>
          <a:p>
            <a:pPr marL="0" indent="0" algn="just">
              <a:buNone/>
            </a:pPr>
            <a:r>
              <a:rPr lang="en-US" sz="2000" b="1" dirty="0"/>
              <a:t>Types of tests in Android</a:t>
            </a:r>
          </a:p>
          <a:p>
            <a:pPr algn="just"/>
            <a:r>
              <a:rPr lang="en-US" sz="2000" dirty="0"/>
              <a:t>Mobile applications are complex and must work well in many environments. As such, there are many types of tests</a:t>
            </a:r>
            <a:r>
              <a:rPr lang="en-US" sz="2000" dirty="0" smtClean="0"/>
              <a:t>.</a:t>
            </a:r>
          </a:p>
          <a:p>
            <a:pPr algn="just"/>
            <a:endParaRPr lang="en-US" sz="2000" dirty="0"/>
          </a:p>
          <a:p>
            <a:pPr marL="0" indent="0" algn="just">
              <a:buNone/>
            </a:pPr>
            <a:r>
              <a:rPr lang="en-US" sz="2000" dirty="0" smtClean="0"/>
              <a:t>For </a:t>
            </a:r>
            <a:r>
              <a:rPr lang="en-US" sz="2000" dirty="0"/>
              <a:t>example, there are different types of tests depending on the </a:t>
            </a:r>
            <a:r>
              <a:rPr lang="en-US" sz="2000" i="1" dirty="0"/>
              <a:t>subject</a:t>
            </a:r>
            <a:r>
              <a:rPr lang="en-US" sz="2000" dirty="0"/>
              <a:t>:</a:t>
            </a:r>
          </a:p>
          <a:p>
            <a:pPr algn="just"/>
            <a:r>
              <a:rPr lang="en-US" sz="2000" b="1" dirty="0"/>
              <a:t>Functional testing</a:t>
            </a:r>
            <a:r>
              <a:rPr lang="en-US" sz="2000" dirty="0"/>
              <a:t>: does my app do what it's supposed to?</a:t>
            </a:r>
          </a:p>
          <a:p>
            <a:pPr algn="just"/>
            <a:r>
              <a:rPr lang="en-US" sz="2000" b="1" dirty="0"/>
              <a:t>Performance testing</a:t>
            </a:r>
            <a:r>
              <a:rPr lang="en-US" sz="2000" dirty="0"/>
              <a:t>: does it do it quickly and efficiently?</a:t>
            </a:r>
          </a:p>
          <a:p>
            <a:pPr algn="just"/>
            <a:r>
              <a:rPr lang="en-US" sz="2000" b="1" dirty="0"/>
              <a:t>Accessibility testing</a:t>
            </a:r>
            <a:r>
              <a:rPr lang="en-US" sz="2000" dirty="0"/>
              <a:t>: does it work well with accessibility services?</a:t>
            </a:r>
          </a:p>
          <a:p>
            <a:pPr algn="just"/>
            <a:r>
              <a:rPr lang="en-US" sz="2000" b="1" dirty="0"/>
              <a:t>Compatibility testing</a:t>
            </a:r>
            <a:r>
              <a:rPr lang="en-US" sz="2000" dirty="0"/>
              <a:t>: does it work well on every device and API level?</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IN" dirty="0"/>
          </a:p>
        </p:txBody>
      </p:sp>
      <p:sp>
        <p:nvSpPr>
          <p:cNvPr id="2" name="Rectangle 1"/>
          <p:cNvSpPr/>
          <p:nvPr/>
        </p:nvSpPr>
        <p:spPr>
          <a:xfrm>
            <a:off x="567519" y="692074"/>
            <a:ext cx="8229600" cy="873572"/>
          </a:xfrm>
          <a:prstGeom prst="rect">
            <a:avLst/>
          </a:prstGeom>
        </p:spPr>
        <p:txBody>
          <a:bodyPr wrap="square">
            <a:spAutoFit/>
          </a:bodyPr>
          <a:lstStyle/>
          <a:p>
            <a:pPr fontAlgn="base">
              <a:lnSpc>
                <a:spcPct val="150000"/>
              </a:lnSpc>
            </a:pPr>
            <a:endParaRPr lang="en-IN" b="1" dirty="0" smtClean="0">
              <a:solidFill>
                <a:srgbClr val="444444"/>
              </a:solidFill>
              <a:latin typeface="Times New Roman" panose="02020603050405020304" pitchFamily="18" charset="0"/>
              <a:cs typeface="Times New Roman" panose="02020603050405020304" pitchFamily="18" charset="0"/>
            </a:endParaRPr>
          </a:p>
          <a:p>
            <a:pPr fontAlgn="base">
              <a:lnSpc>
                <a:spcPct val="150000"/>
              </a:lnSpc>
            </a:pPr>
            <a:r>
              <a:rPr lang="en-IN" b="1" dirty="0" smtClean="0">
                <a:solidFill>
                  <a:srgbClr val="444444"/>
                </a:solidFill>
                <a:latin typeface="Times New Roman" panose="02020603050405020304" pitchFamily="18" charset="0"/>
                <a:cs typeface="Times New Roman" panose="02020603050405020304" pitchFamily="18" charset="0"/>
              </a:rPr>
              <a:t>Topic </a:t>
            </a:r>
            <a:r>
              <a:rPr lang="en-IN" b="1" dirty="0">
                <a:solidFill>
                  <a:srgbClr val="444444"/>
                </a:solidFill>
                <a:latin typeface="Times New Roman" panose="02020603050405020304" pitchFamily="18" charset="0"/>
                <a:cs typeface="Times New Roman" panose="02020603050405020304" pitchFamily="18" charset="0"/>
              </a:rPr>
              <a:t>Objective: To understand the </a:t>
            </a:r>
            <a:r>
              <a:rPr lang="en-IN" b="1" dirty="0" smtClean="0">
                <a:solidFill>
                  <a:srgbClr val="444444"/>
                </a:solidFill>
                <a:latin typeface="Times New Roman" panose="02020603050405020304" pitchFamily="18" charset="0"/>
                <a:cs typeface="Times New Roman" panose="02020603050405020304" pitchFamily="18" charset="0"/>
              </a:rPr>
              <a:t>types of testing in android</a:t>
            </a:r>
            <a:endParaRPr lang="en-IN" b="1" dirty="0">
              <a:solidFill>
                <a:srgbClr val="44444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63549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EEEB29-B1C4-420E-A80D-86435A1FFCE1}"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smtClean="0">
                <a:solidFill>
                  <a:srgbClr val="000000"/>
                </a:solidFill>
                <a:effectLst/>
                <a:latin typeface="Times New Roman" panose="02020603050405020304" pitchFamily="18" charset="0"/>
                <a:ea typeface="Times New Roman" panose="02020603050405020304" pitchFamily="18" charset="0"/>
              </a:rPr>
              <a:t>Testing Android Applications </a:t>
            </a:r>
            <a:endParaRPr lang="en-US" sz="2400" b="1" dirty="0"/>
          </a:p>
        </p:txBody>
      </p:sp>
      <p:sp>
        <p:nvSpPr>
          <p:cNvPr id="9" name="Content Placeholder 8">
            <a:extLst>
              <a:ext uri="{FF2B5EF4-FFF2-40B4-BE49-F238E27FC236}">
                <a16:creationId xmlns="" xmlns:a16="http://schemas.microsoft.com/office/drawing/2014/main" id="{D0832509-314E-46F5-AB30-C1A0398FA10B}"/>
              </a:ext>
            </a:extLst>
          </p:cNvPr>
          <p:cNvSpPr>
            <a:spLocks noGrp="1"/>
          </p:cNvSpPr>
          <p:nvPr>
            <p:ph idx="1"/>
          </p:nvPr>
        </p:nvSpPr>
        <p:spPr>
          <a:xfrm>
            <a:off x="457200" y="990600"/>
            <a:ext cx="8458200" cy="5105400"/>
          </a:xfrm>
        </p:spPr>
        <p:txBody>
          <a:bodyPr>
            <a:normAutofit/>
          </a:bodyPr>
          <a:lstStyle/>
          <a:p>
            <a:pPr marL="0" indent="0">
              <a:buNone/>
            </a:pPr>
            <a:r>
              <a:rPr lang="en-US" sz="2000" b="1" dirty="0"/>
              <a:t>Scope</a:t>
            </a:r>
          </a:p>
          <a:p>
            <a:pPr algn="just"/>
            <a:r>
              <a:rPr lang="en-US" sz="2000" dirty="0"/>
              <a:t>Tests also vary depending on </a:t>
            </a:r>
            <a:r>
              <a:rPr lang="en-US" sz="2000" i="1" dirty="0"/>
              <a:t>size</a:t>
            </a:r>
            <a:r>
              <a:rPr lang="en-US" sz="2000" dirty="0"/>
              <a:t>, or </a:t>
            </a:r>
            <a:r>
              <a:rPr lang="en-US" sz="2000" i="1" dirty="0"/>
              <a:t>degree of isolation</a:t>
            </a:r>
            <a:r>
              <a:rPr lang="en-US" sz="2000" dirty="0"/>
              <a:t>:</a:t>
            </a:r>
          </a:p>
          <a:p>
            <a:pPr algn="just"/>
            <a:r>
              <a:rPr lang="en-US" sz="2000" b="1" dirty="0"/>
              <a:t>Unit tests</a:t>
            </a:r>
            <a:r>
              <a:rPr lang="en-US" sz="2000" dirty="0"/>
              <a:t> or </a:t>
            </a:r>
            <a:r>
              <a:rPr lang="en-US" sz="2000" b="1" dirty="0"/>
              <a:t>small tests</a:t>
            </a:r>
            <a:r>
              <a:rPr lang="en-US" sz="2000" dirty="0"/>
              <a:t> only verify a very small portion of the app, such as a method or class.</a:t>
            </a:r>
          </a:p>
          <a:p>
            <a:pPr algn="just"/>
            <a:r>
              <a:rPr lang="en-US" sz="2000" b="1" dirty="0"/>
              <a:t>End-to-end</a:t>
            </a:r>
            <a:r>
              <a:rPr lang="en-US" sz="2000" dirty="0"/>
              <a:t> tests or </a:t>
            </a:r>
            <a:r>
              <a:rPr lang="en-US" sz="2000" b="1" dirty="0"/>
              <a:t>big tests</a:t>
            </a:r>
            <a:r>
              <a:rPr lang="en-US" sz="2000" dirty="0"/>
              <a:t> verify larger parts of the app at the same time, such as a whole screen or user flow.</a:t>
            </a:r>
          </a:p>
          <a:p>
            <a:pPr algn="just"/>
            <a:r>
              <a:rPr lang="en-US" sz="2000" b="1" dirty="0"/>
              <a:t>Medium tests</a:t>
            </a:r>
            <a:r>
              <a:rPr lang="en-US" sz="2000" dirty="0"/>
              <a:t> are in between and check the </a:t>
            </a:r>
            <a:r>
              <a:rPr lang="en-US" sz="2000" b="1" dirty="0"/>
              <a:t>integration</a:t>
            </a:r>
            <a:r>
              <a:rPr lang="en-US" sz="2000" dirty="0"/>
              <a:t> between two or more units.</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43734" y="3462455"/>
            <a:ext cx="3810000" cy="24995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162636" y="5939219"/>
            <a:ext cx="7620000" cy="584775"/>
          </a:xfrm>
          <a:prstGeom prst="rect">
            <a:avLst/>
          </a:prstGeom>
        </p:spPr>
        <p:txBody>
          <a:bodyPr wrap="square">
            <a:spAutoFit/>
          </a:bodyPr>
          <a:lstStyle/>
          <a:p>
            <a:r>
              <a:rPr lang="en-US" sz="1600" dirty="0" smtClean="0">
                <a:hlinkClick r:id="rId3"/>
              </a:rPr>
              <a:t>Source: https</a:t>
            </a:r>
            <a:r>
              <a:rPr lang="en-US" sz="1600" dirty="0">
                <a:hlinkClick r:id="rId3"/>
              </a:rPr>
              <a:t>://</a:t>
            </a:r>
            <a:r>
              <a:rPr lang="en-US" sz="1600" dirty="0" smtClean="0">
                <a:hlinkClick r:id="rId3"/>
              </a:rPr>
              <a:t>developer.android.com/training/testing/fundamentals</a:t>
            </a:r>
            <a:r>
              <a:rPr lang="en-US" sz="1600" dirty="0" smtClean="0"/>
              <a:t/>
            </a:r>
            <a:br>
              <a:rPr lang="en-US" sz="1600" dirty="0" smtClean="0"/>
            </a:br>
            <a:endParaRPr lang="en-US" sz="1600" dirty="0"/>
          </a:p>
        </p:txBody>
      </p:sp>
    </p:spTree>
    <p:extLst>
      <p:ext uri="{BB962C8B-B14F-4D97-AF65-F5344CB8AC3E}">
        <p14:creationId xmlns:p14="http://schemas.microsoft.com/office/powerpoint/2010/main" xmlns="" val="10153932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D9FD48-1131-42EB-884D-77B235671BBB}"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smtClean="0">
                <a:solidFill>
                  <a:srgbClr val="000000"/>
                </a:solidFill>
                <a:effectLst/>
                <a:latin typeface="Times New Roman" panose="02020603050405020304" pitchFamily="18" charset="0"/>
                <a:ea typeface="Times New Roman" panose="02020603050405020304" pitchFamily="18" charset="0"/>
              </a:rPr>
              <a:t>Testing Android Applications </a:t>
            </a:r>
            <a:endParaRPr lang="en-US" sz="2400" b="1" dirty="0"/>
          </a:p>
        </p:txBody>
      </p:sp>
      <p:sp>
        <p:nvSpPr>
          <p:cNvPr id="9" name="Content Placeholder 8">
            <a:extLst>
              <a:ext uri="{FF2B5EF4-FFF2-40B4-BE49-F238E27FC236}">
                <a16:creationId xmlns="" xmlns:a16="http://schemas.microsoft.com/office/drawing/2014/main" id="{D0832509-314E-46F5-AB30-C1A0398FA10B}"/>
              </a:ext>
            </a:extLst>
          </p:cNvPr>
          <p:cNvSpPr>
            <a:spLocks noGrp="1"/>
          </p:cNvSpPr>
          <p:nvPr>
            <p:ph idx="1"/>
          </p:nvPr>
        </p:nvSpPr>
        <p:spPr>
          <a:xfrm>
            <a:off x="457200" y="762000"/>
            <a:ext cx="8458200" cy="5105400"/>
          </a:xfrm>
        </p:spPr>
        <p:txBody>
          <a:bodyPr>
            <a:normAutofit/>
          </a:bodyPr>
          <a:lstStyle/>
          <a:p>
            <a:pPr marL="0" indent="0" algn="just">
              <a:buNone/>
            </a:pPr>
            <a:r>
              <a:rPr lang="en-US" sz="1800" dirty="0" smtClean="0"/>
              <a:t>You </a:t>
            </a:r>
            <a:r>
              <a:rPr lang="en-US" sz="1800" dirty="0"/>
              <a:t>can run tests on an Android device or on another computer:</a:t>
            </a:r>
          </a:p>
          <a:p>
            <a:pPr algn="just"/>
            <a:r>
              <a:rPr lang="en-US" sz="1800" b="1" dirty="0"/>
              <a:t>Instrumented tests</a:t>
            </a:r>
            <a:r>
              <a:rPr lang="en-US" sz="1800" dirty="0"/>
              <a:t> run on an Android device, either physical or emulated. The app is built and installed alongside a </a:t>
            </a:r>
            <a:r>
              <a:rPr lang="en-US" sz="1800" i="1" dirty="0"/>
              <a:t>test app</a:t>
            </a:r>
            <a:r>
              <a:rPr lang="en-US" sz="1800" dirty="0"/>
              <a:t> that injects commands and reads the state. Instrumented tests are usually UI tests, launching an app and then interacting with it.</a:t>
            </a:r>
          </a:p>
          <a:p>
            <a:pPr algn="just"/>
            <a:r>
              <a:rPr lang="en-US" sz="1800" b="1" dirty="0"/>
              <a:t>Local tests</a:t>
            </a:r>
            <a:r>
              <a:rPr lang="en-US" sz="1800" dirty="0"/>
              <a:t> execute on your development machine or a server, so they're also called </a:t>
            </a:r>
            <a:r>
              <a:rPr lang="en-US" sz="1800" i="1" dirty="0"/>
              <a:t>host-side tests</a:t>
            </a:r>
            <a:r>
              <a:rPr lang="en-US" sz="1800" dirty="0"/>
              <a:t>. They're usually small and fast, isolating the subject under test from the rest of the app</a:t>
            </a:r>
            <a:r>
              <a:rPr lang="en-US" sz="1800" dirty="0" smtClean="0"/>
              <a:t>.</a:t>
            </a:r>
          </a:p>
          <a:p>
            <a:pPr algn="just"/>
            <a:r>
              <a:rPr lang="en-US" sz="1800" b="1" dirty="0"/>
              <a:t>Big local test</a:t>
            </a:r>
            <a:r>
              <a:rPr lang="en-US" sz="1800" dirty="0"/>
              <a:t>: You can use an Android simulator that runs locally, such as </a:t>
            </a:r>
            <a:r>
              <a:rPr lang="en-US" sz="1800" dirty="0" err="1">
                <a:hlinkClick r:id="rId2"/>
              </a:rPr>
              <a:t>Robolectric</a:t>
            </a:r>
            <a:r>
              <a:rPr lang="en-US" sz="1800" dirty="0"/>
              <a:t>.</a:t>
            </a:r>
          </a:p>
          <a:p>
            <a:pPr algn="just"/>
            <a:r>
              <a:rPr lang="en-US" sz="1800" b="1" dirty="0"/>
              <a:t>Small instrumented test</a:t>
            </a:r>
            <a:r>
              <a:rPr lang="en-US" sz="1800" dirty="0"/>
              <a:t>: You can verify that your code works well with a framework feature, such as a SQLite database. You might run this test on multiple devices to check the integration with multiple versions of SQLite.</a:t>
            </a:r>
          </a:p>
          <a:p>
            <a:pPr algn="just"/>
            <a:endParaRPr lang="en-US" sz="1800" dirty="0"/>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IN" dirty="0"/>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200" y="4038600"/>
            <a:ext cx="6400800" cy="21682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15393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8229600" cy="5715000"/>
          </a:xfrm>
        </p:spPr>
        <p:txBody>
          <a:bodyPr>
            <a:normAutofit/>
          </a:bodyPr>
          <a:lstStyle/>
          <a:p>
            <a:pPr marL="457200" indent="-457200">
              <a:buAutoNum type="arabicPeriod" startAt="2"/>
            </a:pPr>
            <a:endParaRPr lang="en-US" sz="2000" b="1" dirty="0"/>
          </a:p>
          <a:p>
            <a:pPr marL="457200" indent="-457200">
              <a:buFont typeface="Arial" pitchFamily="34" charset="0"/>
              <a:buAutoNum type="arabicPeriod"/>
            </a:pPr>
            <a:r>
              <a:rPr lang="en-US" sz="2000" dirty="0" smtClean="0"/>
              <a:t>Is the statement true .  Functional </a:t>
            </a:r>
            <a:r>
              <a:rPr lang="en-US" sz="2000" dirty="0"/>
              <a:t>testing: does my app do what it's supposed to</a:t>
            </a:r>
            <a:r>
              <a:rPr lang="en-US" sz="2000" dirty="0" smtClean="0"/>
              <a:t>?</a:t>
            </a:r>
          </a:p>
          <a:p>
            <a:pPr marL="457200" indent="-457200">
              <a:buFont typeface="Arial" pitchFamily="34" charset="0"/>
              <a:buAutoNum type="arabicPeriod"/>
            </a:pPr>
            <a:endParaRPr lang="en-US" sz="2000" dirty="0"/>
          </a:p>
          <a:p>
            <a:pPr marL="457200" indent="-457200">
              <a:buFont typeface="Arial" pitchFamily="34" charset="0"/>
              <a:buAutoNum type="arabicPeriod"/>
            </a:pPr>
            <a:r>
              <a:rPr lang="en-US" sz="2000" dirty="0" smtClean="0"/>
              <a:t>What are the factors on which testing depends :</a:t>
            </a:r>
          </a:p>
          <a:p>
            <a:r>
              <a:rPr lang="en-US" sz="2000" dirty="0"/>
              <a:t> </a:t>
            </a:r>
            <a:r>
              <a:rPr lang="en-US" sz="2000" dirty="0" smtClean="0"/>
              <a:t>size</a:t>
            </a:r>
          </a:p>
          <a:p>
            <a:r>
              <a:rPr lang="en-US" sz="2000" dirty="0" smtClean="0"/>
              <a:t>Degree of isolation</a:t>
            </a:r>
          </a:p>
          <a:p>
            <a:r>
              <a:rPr lang="en-US" sz="2000" b="1" dirty="0" smtClean="0"/>
              <a:t>All of the above</a:t>
            </a:r>
            <a:endParaRPr lang="en-US" sz="2000" b="1" dirty="0"/>
          </a:p>
          <a:p>
            <a:pPr marL="0" indent="0">
              <a:buNone/>
            </a:pPr>
            <a:endParaRPr lang="en-US" sz="2000" b="1" dirty="0" smtClean="0"/>
          </a:p>
          <a:p>
            <a:pPr marL="0" indent="0">
              <a:buNone/>
            </a:pPr>
            <a:r>
              <a:rPr lang="en-US" sz="2000" dirty="0" smtClean="0"/>
              <a:t>3.  On which device can instrumental tests run (physical, emulated, </a:t>
            </a:r>
            <a:r>
              <a:rPr lang="en-US" sz="2000" b="1" dirty="0" smtClean="0"/>
              <a:t>both</a:t>
            </a:r>
            <a:r>
              <a:rPr lang="en-US" sz="2000" dirty="0" smtClean="0"/>
              <a:t>)</a:t>
            </a:r>
            <a:endParaRPr lang="en-US" sz="2000" dirty="0"/>
          </a:p>
        </p:txBody>
      </p:sp>
      <p:sp>
        <p:nvSpPr>
          <p:cNvPr id="4" name="Date Placeholder 3"/>
          <p:cNvSpPr>
            <a:spLocks noGrp="1"/>
          </p:cNvSpPr>
          <p:nvPr>
            <p:ph type="dt" sz="half" idx="10"/>
          </p:nvPr>
        </p:nvSpPr>
        <p:spPr/>
        <p:txBody>
          <a:bodyPr/>
          <a:lstStyle/>
          <a:p>
            <a:fld id="{19584E97-B104-4B06-8DBF-A6BF708A7AE2}"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a:t>
            </a:r>
            <a:r>
              <a:rPr lang="en-US" sz="2400" b="1" dirty="0">
                <a:solidFill>
                  <a:schemeClr val="tx1"/>
                </a:solidFill>
              </a:rPr>
              <a:t>4</a:t>
            </a:r>
          </a:p>
          <a:p>
            <a:pPr lvl="0" algn="ctr">
              <a:spcBef>
                <a:spcPct val="0"/>
              </a:spcBef>
              <a:defRPr/>
            </a:pPr>
            <a:endParaRPr lang="en-US" dirty="0"/>
          </a:p>
        </p:txBody>
      </p:sp>
    </p:spTree>
    <p:extLst>
      <p:ext uri="{BB962C8B-B14F-4D97-AF65-F5344CB8AC3E}">
        <p14:creationId xmlns:p14="http://schemas.microsoft.com/office/powerpoint/2010/main" xmlns="" val="222251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14A9BC-59C6-4252-884C-CF38DB6B3657}"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smtClean="0">
                <a:solidFill>
                  <a:srgbClr val="000000"/>
                </a:solidFill>
                <a:effectLst/>
                <a:latin typeface="Times New Roman" panose="02020603050405020304" pitchFamily="18" charset="0"/>
                <a:ea typeface="Times New Roman" panose="02020603050405020304" pitchFamily="18" charset="0"/>
              </a:rPr>
              <a:t>Debugging Android Applications </a:t>
            </a:r>
            <a:endParaRPr lang="en-US" sz="2400" b="1" dirty="0"/>
          </a:p>
        </p:txBody>
      </p:sp>
      <p:sp>
        <p:nvSpPr>
          <p:cNvPr id="9" name="Content Placeholder 8">
            <a:extLst>
              <a:ext uri="{FF2B5EF4-FFF2-40B4-BE49-F238E27FC236}">
                <a16:creationId xmlns="" xmlns:a16="http://schemas.microsoft.com/office/drawing/2014/main" id="{D0832509-314E-46F5-AB30-C1A0398FA10B}"/>
              </a:ext>
            </a:extLst>
          </p:cNvPr>
          <p:cNvSpPr>
            <a:spLocks noGrp="1"/>
          </p:cNvSpPr>
          <p:nvPr>
            <p:ph idx="1"/>
          </p:nvPr>
        </p:nvSpPr>
        <p:spPr>
          <a:xfrm>
            <a:off x="304800" y="838200"/>
            <a:ext cx="8458200" cy="5105400"/>
          </a:xfrm>
        </p:spPr>
        <p:txBody>
          <a:bodyPr>
            <a:normAutofit/>
          </a:bodyPr>
          <a:lstStyle/>
          <a:p>
            <a:pPr marL="0" indent="0" fontAlgn="base">
              <a:lnSpc>
                <a:spcPct val="150000"/>
              </a:lnSpc>
              <a:buNone/>
            </a:pPr>
            <a:r>
              <a:rPr lang="en-IN" sz="2000" b="1" dirty="0">
                <a:solidFill>
                  <a:srgbClr val="444444"/>
                </a:solidFill>
                <a:latin typeface="Times New Roman" panose="02020603050405020304" pitchFamily="18" charset="0"/>
                <a:cs typeface="Times New Roman" panose="02020603050405020304" pitchFamily="18" charset="0"/>
              </a:rPr>
              <a:t>Topic Objective: To understand the </a:t>
            </a:r>
            <a:r>
              <a:rPr lang="en-IN" sz="2000" b="1" dirty="0" smtClean="0">
                <a:solidFill>
                  <a:srgbClr val="444444"/>
                </a:solidFill>
                <a:latin typeface="Times New Roman" panose="02020603050405020304" pitchFamily="18" charset="0"/>
                <a:cs typeface="Times New Roman" panose="02020603050405020304" pitchFamily="18" charset="0"/>
              </a:rPr>
              <a:t>debugging process in </a:t>
            </a:r>
            <a:r>
              <a:rPr lang="en-IN" sz="2000" b="1" dirty="0">
                <a:solidFill>
                  <a:srgbClr val="444444"/>
                </a:solidFill>
                <a:latin typeface="Times New Roman" panose="02020603050405020304" pitchFamily="18" charset="0"/>
                <a:cs typeface="Times New Roman" panose="02020603050405020304" pitchFamily="18" charset="0"/>
              </a:rPr>
              <a:t>android</a:t>
            </a:r>
          </a:p>
        </p:txBody>
      </p:sp>
      <p:sp>
        <p:nvSpPr>
          <p:cNvPr id="2" name="Rectangle 1"/>
          <p:cNvSpPr/>
          <p:nvPr/>
        </p:nvSpPr>
        <p:spPr>
          <a:xfrm>
            <a:off x="228600" y="1196990"/>
            <a:ext cx="8610600" cy="5632311"/>
          </a:xfrm>
          <a:prstGeom prst="rect">
            <a:avLst/>
          </a:prstGeom>
        </p:spPr>
        <p:txBody>
          <a:bodyPr wrap="square">
            <a:spAutoFit/>
          </a:bodyPr>
          <a:lstStyle/>
          <a:p>
            <a:r>
              <a:rPr lang="en-US" dirty="0"/>
              <a:t>Android Studio provides a debugger that allows you to do the following and more:</a:t>
            </a:r>
          </a:p>
          <a:p>
            <a:r>
              <a:rPr lang="en-US" dirty="0"/>
              <a:t>Select a device to debug your app on.</a:t>
            </a:r>
          </a:p>
          <a:p>
            <a:r>
              <a:rPr lang="en-US" dirty="0"/>
              <a:t>Set breakpoints in your Java, </a:t>
            </a:r>
            <a:r>
              <a:rPr lang="en-US" dirty="0" err="1"/>
              <a:t>Kotlin</a:t>
            </a:r>
            <a:r>
              <a:rPr lang="en-US" dirty="0"/>
              <a:t>, and C/C++ code.</a:t>
            </a:r>
          </a:p>
          <a:p>
            <a:r>
              <a:rPr lang="en-US" dirty="0"/>
              <a:t>Examine variables and evaluate expressions at runtime</a:t>
            </a:r>
            <a:r>
              <a:rPr lang="en-US" dirty="0" smtClean="0"/>
              <a:t>.</a:t>
            </a:r>
          </a:p>
          <a:p>
            <a:r>
              <a:rPr lang="en-US" b="1" dirty="0" smtClean="0"/>
              <a:t>1. Enable </a:t>
            </a:r>
            <a:r>
              <a:rPr lang="en-US" b="1" dirty="0"/>
              <a:t>debugging</a:t>
            </a:r>
          </a:p>
          <a:p>
            <a:r>
              <a:rPr lang="en-US" dirty="0"/>
              <a:t>Before you can begin debugging, you need to prepare as follows:</a:t>
            </a:r>
          </a:p>
          <a:p>
            <a:r>
              <a:rPr lang="en-US" b="1" dirty="0"/>
              <a:t>Enable debugging on your device:</a:t>
            </a:r>
            <a:r>
              <a:rPr lang="en-US" dirty="0"/>
              <a:t/>
            </a:r>
            <a:br>
              <a:rPr lang="en-US" dirty="0"/>
            </a:br>
            <a:r>
              <a:rPr lang="en-US" dirty="0"/>
              <a:t>If you're using the emulator, this is enabled by default. But for a connected device, you need to </a:t>
            </a:r>
            <a:r>
              <a:rPr lang="en-US" dirty="0">
                <a:hlinkClick r:id="rId2"/>
              </a:rPr>
              <a:t>enable debugging in the device developer options</a:t>
            </a:r>
            <a:r>
              <a:rPr lang="en-US" dirty="0"/>
              <a:t>.</a:t>
            </a:r>
          </a:p>
          <a:p>
            <a:r>
              <a:rPr lang="en-US" b="1" dirty="0"/>
              <a:t>Run a </a:t>
            </a:r>
            <a:r>
              <a:rPr lang="en-US" b="1" dirty="0" err="1"/>
              <a:t>debuggable</a:t>
            </a:r>
            <a:r>
              <a:rPr lang="en-US" b="1" dirty="0"/>
              <a:t> build variant</a:t>
            </a:r>
            <a:r>
              <a:rPr lang="en-US" b="1" dirty="0" smtClean="0"/>
              <a:t>:</a:t>
            </a:r>
          </a:p>
          <a:p>
            <a:pPr algn="just"/>
            <a:r>
              <a:rPr lang="en-US" dirty="0" smtClean="0"/>
              <a:t>You </a:t>
            </a:r>
            <a:r>
              <a:rPr lang="en-US" dirty="0"/>
              <a:t>must use a </a:t>
            </a:r>
            <a:r>
              <a:rPr lang="en-US" dirty="0">
                <a:hlinkClick r:id="rId3"/>
              </a:rPr>
              <a:t>build variant</a:t>
            </a:r>
            <a:r>
              <a:rPr lang="en-US" dirty="0"/>
              <a:t> that includes </a:t>
            </a:r>
            <a:r>
              <a:rPr lang="en-US" dirty="0" err="1">
                <a:hlinkClick r:id="rId4"/>
              </a:rPr>
              <a:t>debuggable</a:t>
            </a:r>
            <a:r>
              <a:rPr lang="en-US" dirty="0">
                <a:hlinkClick r:id="rId4"/>
              </a:rPr>
              <a:t> true</a:t>
            </a:r>
            <a:r>
              <a:rPr lang="en-US" dirty="0"/>
              <a:t> in the build configuration. Usually, you can just select the default "debug" variant that's included in every Android Studio project (even though it's not visible in the </a:t>
            </a:r>
            <a:r>
              <a:rPr lang="en-US" dirty="0" err="1"/>
              <a:t>build.gradle</a:t>
            </a:r>
            <a:r>
              <a:rPr lang="en-US" dirty="0"/>
              <a:t> file). But if you define new build types that should be </a:t>
            </a:r>
            <a:r>
              <a:rPr lang="en-US" dirty="0" err="1"/>
              <a:t>debuggable</a:t>
            </a:r>
            <a:r>
              <a:rPr lang="en-US" dirty="0"/>
              <a:t>, you must add `</a:t>
            </a:r>
            <a:r>
              <a:rPr lang="en-US" dirty="0" err="1"/>
              <a:t>debuggable</a:t>
            </a:r>
            <a:r>
              <a:rPr lang="en-US" dirty="0"/>
              <a:t> true` to the build type</a:t>
            </a:r>
            <a:r>
              <a:rPr lang="en-US" dirty="0" smtClean="0"/>
              <a:t>:</a:t>
            </a:r>
          </a:p>
          <a:p>
            <a:r>
              <a:rPr lang="en-US" dirty="0"/>
              <a:t>android {</a:t>
            </a:r>
            <a:br>
              <a:rPr lang="en-US" dirty="0"/>
            </a:br>
            <a:r>
              <a:rPr lang="en-US" dirty="0"/>
              <a:t>    </a:t>
            </a:r>
            <a:r>
              <a:rPr lang="en-US" dirty="0" err="1"/>
              <a:t>buildTypes</a:t>
            </a:r>
            <a:r>
              <a:rPr lang="en-US" dirty="0"/>
              <a:t> {</a:t>
            </a:r>
            <a:br>
              <a:rPr lang="en-US" dirty="0"/>
            </a:br>
            <a:r>
              <a:rPr lang="en-US" dirty="0"/>
              <a:t>        create("</a:t>
            </a:r>
            <a:r>
              <a:rPr lang="en-US" dirty="0" err="1"/>
              <a:t>customDebugType</a:t>
            </a:r>
            <a:r>
              <a:rPr lang="en-US" dirty="0"/>
              <a:t>") {</a:t>
            </a:r>
            <a:br>
              <a:rPr lang="en-US" dirty="0"/>
            </a:br>
            <a:r>
              <a:rPr lang="en-US" dirty="0"/>
              <a:t>            </a:t>
            </a:r>
            <a:r>
              <a:rPr lang="en-US" dirty="0" err="1"/>
              <a:t>debuggable</a:t>
            </a:r>
            <a:r>
              <a:rPr lang="en-US" dirty="0"/>
              <a:t> = true</a:t>
            </a:r>
            <a:br>
              <a:rPr lang="en-US" dirty="0"/>
            </a:br>
            <a:r>
              <a:rPr lang="en-US" dirty="0"/>
              <a:t>            </a:t>
            </a:r>
            <a:r>
              <a:rPr lang="en-US" dirty="0" smtClean="0"/>
              <a:t>}}}</a:t>
            </a:r>
            <a:endParaRPr lang="en-US" dirty="0"/>
          </a:p>
          <a:p>
            <a:endParaRPr lang="en-US" dirty="0"/>
          </a:p>
        </p:txBody>
      </p:sp>
    </p:spTree>
    <p:extLst>
      <p:ext uri="{BB962C8B-B14F-4D97-AF65-F5344CB8AC3E}">
        <p14:creationId xmlns:p14="http://schemas.microsoft.com/office/powerpoint/2010/main" xmlns="" val="2942231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EA53F1-8D79-443B-804E-2AE16413CDDB}"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smtClean="0">
                <a:solidFill>
                  <a:srgbClr val="000000"/>
                </a:solidFill>
                <a:effectLst/>
                <a:latin typeface="Times New Roman" panose="02020603050405020304" pitchFamily="18" charset="0"/>
                <a:ea typeface="Times New Roman" panose="02020603050405020304" pitchFamily="18" charset="0"/>
              </a:rPr>
              <a:t>Debugging Android Applications </a:t>
            </a:r>
            <a:endParaRPr lang="en-US" sz="2400" b="1" dirty="0"/>
          </a:p>
        </p:txBody>
      </p:sp>
      <p:sp>
        <p:nvSpPr>
          <p:cNvPr id="9" name="Content Placeholder 8">
            <a:extLst>
              <a:ext uri="{FF2B5EF4-FFF2-40B4-BE49-F238E27FC236}">
                <a16:creationId xmlns="" xmlns:a16="http://schemas.microsoft.com/office/drawing/2014/main" id="{D0832509-314E-46F5-AB30-C1A0398FA10B}"/>
              </a:ext>
            </a:extLst>
          </p:cNvPr>
          <p:cNvSpPr>
            <a:spLocks noGrp="1"/>
          </p:cNvSpPr>
          <p:nvPr>
            <p:ph idx="1"/>
          </p:nvPr>
        </p:nvSpPr>
        <p:spPr>
          <a:xfrm>
            <a:off x="457200" y="914400"/>
            <a:ext cx="8458200" cy="5105400"/>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IN" dirty="0"/>
          </a:p>
        </p:txBody>
      </p:sp>
      <p:sp>
        <p:nvSpPr>
          <p:cNvPr id="2" name="Rectangle 1"/>
          <p:cNvSpPr>
            <a:spLocks noChangeArrowheads="1"/>
          </p:cNvSpPr>
          <p:nvPr/>
        </p:nvSpPr>
        <p:spPr bwMode="auto">
          <a:xfrm>
            <a:off x="304800" y="744379"/>
            <a:ext cx="8229600" cy="150810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202124"/>
                </a:solidFill>
                <a:effectLst/>
                <a:cs typeface="Arial" pitchFamily="34" charset="0"/>
              </a:rPr>
              <a:t>2. Start debugging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02124"/>
                </a:solidFill>
                <a:effectLst/>
                <a:latin typeface="Roboto"/>
                <a:cs typeface="Arial" pitchFamily="34" charset="0"/>
              </a:rPr>
              <a:t>You can start a debugging session as follows:</a:t>
            </a:r>
            <a:endParaRPr kumimoji="0" lang="en-US" altLang="en-US" sz="1600" b="0" i="0" u="none" strike="noStrike" cap="none" normalizeH="0" baseline="0" dirty="0" smtClean="0">
              <a:ln>
                <a:noFill/>
              </a:ln>
              <a:solidFill>
                <a:schemeClr val="tx1"/>
              </a:solidFill>
              <a:effectLst/>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202124"/>
                </a:solidFill>
                <a:effectLst/>
                <a:latin typeface="Roboto"/>
                <a:cs typeface="Arial" pitchFamily="34" charset="0"/>
              </a:rPr>
              <a:t>Set some </a:t>
            </a:r>
            <a:r>
              <a:rPr kumimoji="0" lang="en-US" altLang="en-US" sz="1600" b="0" i="0" u="none" strike="noStrike" cap="none" normalizeH="0" baseline="0" dirty="0" smtClean="0">
                <a:ln>
                  <a:noFill/>
                </a:ln>
                <a:solidFill>
                  <a:srgbClr val="202124"/>
                </a:solidFill>
                <a:effectLst/>
                <a:latin typeface="Roboto"/>
                <a:cs typeface="Arial" pitchFamily="34" charset="0"/>
                <a:hlinkClick r:id="rId2"/>
              </a:rPr>
              <a:t>breakpoints</a:t>
            </a:r>
            <a:r>
              <a:rPr kumimoji="0" lang="en-US" altLang="en-US" sz="1600" b="0" i="0" u="none" strike="noStrike" cap="none" normalizeH="0" baseline="0" dirty="0" smtClean="0">
                <a:ln>
                  <a:noFill/>
                </a:ln>
                <a:solidFill>
                  <a:srgbClr val="202124"/>
                </a:solidFill>
                <a:effectLst/>
                <a:latin typeface="Roboto"/>
                <a:cs typeface="Arial" pitchFamily="34" charset="0"/>
              </a:rPr>
              <a:t> in the app code.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rgbClr val="202124"/>
                </a:solidFill>
                <a:effectLst/>
                <a:latin typeface="Roboto"/>
                <a:cs typeface="Arial" pitchFamily="34" charset="0"/>
              </a:rPr>
              <a:t>In the toolbar, select a device to debug your app on from the target device drop-down menu.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05000" y="1905000"/>
            <a:ext cx="5791200" cy="3875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338918" y="5780088"/>
            <a:ext cx="8881281" cy="646331"/>
          </a:xfrm>
          <a:prstGeom prst="rect">
            <a:avLst/>
          </a:prstGeom>
        </p:spPr>
        <p:txBody>
          <a:bodyPr wrap="square">
            <a:spAutoFit/>
          </a:bodyPr>
          <a:lstStyle/>
          <a:p>
            <a:r>
              <a:rPr lang="en-US" dirty="0" smtClean="0"/>
              <a:t>Source: </a:t>
            </a:r>
            <a:r>
              <a:rPr lang="en-US" dirty="0" smtClean="0">
                <a:hlinkClick r:id="rId2"/>
              </a:rPr>
              <a:t>https</a:t>
            </a:r>
            <a:r>
              <a:rPr lang="en-US" dirty="0">
                <a:hlinkClick r:id="rId2"/>
              </a:rPr>
              <a:t>://</a:t>
            </a:r>
            <a:r>
              <a:rPr lang="en-US" dirty="0" smtClean="0">
                <a:hlinkClick r:id="rId2"/>
              </a:rPr>
              <a:t>developer.android.com/studio/debug#kts</a:t>
            </a:r>
            <a:r>
              <a:rPr lang="en-US" dirty="0" smtClean="0"/>
              <a:t/>
            </a:r>
            <a:br>
              <a:rPr lang="en-US" dirty="0" smtClean="0"/>
            </a:br>
            <a:endParaRPr lang="en-US" dirty="0"/>
          </a:p>
        </p:txBody>
      </p:sp>
    </p:spTree>
    <p:extLst>
      <p:ext uri="{BB962C8B-B14F-4D97-AF65-F5344CB8AC3E}">
        <p14:creationId xmlns:p14="http://schemas.microsoft.com/office/powerpoint/2010/main" xmlns="" val="294223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679730-E901-447E-A3C8-78D31FCA7C20}"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2" name="Slide Number Placeholder 1">
            <a:extLst>
              <a:ext uri="{FF2B5EF4-FFF2-40B4-BE49-F238E27FC236}">
                <a16:creationId xmlns="" xmlns:a16="http://schemas.microsoft.com/office/drawing/2014/main" id="{CDECF82F-75D4-4A2B-B7FA-C410F4143DDF}"/>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a:extLst>
              <a:ext uri="{FF2B5EF4-FFF2-40B4-BE49-F238E27FC236}">
                <a16:creationId xmlns="" xmlns:a16="http://schemas.microsoft.com/office/drawing/2014/main" id="{BBB71372-4E48-4E0D-AC0A-CCC06CE00ABE}"/>
              </a:ext>
            </a:extLst>
          </p:cNvPr>
          <p:cNvSpPr txBox="1">
            <a:spLocks/>
          </p:cNvSpPr>
          <p:nvPr/>
        </p:nvSpPr>
        <p:spPr>
          <a:xfrm>
            <a:off x="1371600" y="59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Syllabus</a:t>
            </a:r>
          </a:p>
        </p:txBody>
      </p:sp>
      <p:graphicFrame>
        <p:nvGraphicFramePr>
          <p:cNvPr id="9" name="Content Placeholder 8">
            <a:extLst>
              <a:ext uri="{FF2B5EF4-FFF2-40B4-BE49-F238E27FC236}">
                <a16:creationId xmlns="" xmlns:a16="http://schemas.microsoft.com/office/drawing/2014/main" id="{00AC03F7-823A-4C1B-B882-AD1343D91658}"/>
              </a:ext>
            </a:extLst>
          </p:cNvPr>
          <p:cNvGraphicFramePr>
            <a:graphicFrameLocks noGrp="1"/>
          </p:cNvGraphicFramePr>
          <p:nvPr>
            <p:ph idx="1"/>
            <p:extLst>
              <p:ext uri="{D42A27DB-BD31-4B8C-83A1-F6EECF244321}">
                <p14:modId xmlns:p14="http://schemas.microsoft.com/office/powerpoint/2010/main" xmlns="" val="366304733"/>
              </p:ext>
            </p:extLst>
          </p:nvPr>
        </p:nvGraphicFramePr>
        <p:xfrm>
          <a:off x="310832" y="1143000"/>
          <a:ext cx="8299767" cy="4984709"/>
        </p:xfrm>
        <a:graphic>
          <a:graphicData uri="http://schemas.openxmlformats.org/drawingml/2006/table">
            <a:tbl>
              <a:tblPr firstRow="1" firstCol="1" bandRow="1">
                <a:tableStyleId>{5C22544A-7EE6-4342-B048-85BDC9FD1C3A}</a:tableStyleId>
              </a:tblPr>
              <a:tblGrid>
                <a:gridCol w="1489740">
                  <a:extLst>
                    <a:ext uri="{9D8B030D-6E8A-4147-A177-3AD203B41FA5}">
                      <a16:colId xmlns="" xmlns:a16="http://schemas.microsoft.com/office/drawing/2014/main" val="4212625936"/>
                    </a:ext>
                  </a:extLst>
                </a:gridCol>
                <a:gridCol w="5251241">
                  <a:extLst>
                    <a:ext uri="{9D8B030D-6E8A-4147-A177-3AD203B41FA5}">
                      <a16:colId xmlns="" xmlns:a16="http://schemas.microsoft.com/office/drawing/2014/main" val="3541548068"/>
                    </a:ext>
                  </a:extLst>
                </a:gridCol>
                <a:gridCol w="1558786">
                  <a:extLst>
                    <a:ext uri="{9D8B030D-6E8A-4147-A177-3AD203B41FA5}">
                      <a16:colId xmlns="" xmlns:a16="http://schemas.microsoft.com/office/drawing/2014/main" val="1850328782"/>
                    </a:ext>
                  </a:extLst>
                </a:gridCol>
              </a:tblGrid>
              <a:tr h="609600">
                <a:tc>
                  <a:txBody>
                    <a:bodyPr/>
                    <a:lstStyle/>
                    <a:p>
                      <a:pP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UNIT-IV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rgbClr val="FFFF00"/>
                    </a:solidFill>
                  </a:tcPr>
                </a:tc>
                <a:tc>
                  <a:txBody>
                    <a:bodyPr/>
                    <a:lstStyle/>
                    <a:p>
                      <a:pPr>
                        <a:lnSpc>
                          <a:spcPct val="107000"/>
                        </a:lnSpc>
                        <a:spcAft>
                          <a:spcPts val="800"/>
                        </a:spcAft>
                      </a:pPr>
                      <a:r>
                        <a:rPr lang="en-IN" sz="1800" b="1" dirty="0">
                          <a:solidFill>
                            <a:schemeClr val="tx1"/>
                          </a:solidFill>
                          <a:effectLst/>
                          <a:latin typeface="Times New Roman" panose="02020603050405020304" pitchFamily="18" charset="0"/>
                          <a:cs typeface="Times New Roman" panose="02020603050405020304" pitchFamily="18" charset="0"/>
                        </a:rPr>
                        <a:t>Android Application Deployment </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rgbClr val="FFFF00"/>
                    </a:solidFill>
                  </a:tcPr>
                </a:tc>
                <a:tc>
                  <a:txBody>
                    <a:bodyPr/>
                    <a:lstStyle/>
                    <a:p>
                      <a:pPr marR="37465" algn="r">
                        <a:lnSpc>
                          <a:spcPct val="107000"/>
                        </a:lnSpc>
                        <a:spcAft>
                          <a:spcPts val="800"/>
                        </a:spcAft>
                      </a:pPr>
                      <a:r>
                        <a:rPr lang="en-IN" sz="1400" dirty="0">
                          <a:solidFill>
                            <a:schemeClr val="tx1"/>
                          </a:solidFill>
                          <a:effectLst/>
                        </a:rPr>
                        <a:t>8 Hours</a:t>
                      </a:r>
                      <a:r>
                        <a:rPr lang="en-IN" sz="11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rgbClr val="FFFF00"/>
                    </a:solidFill>
                  </a:tcPr>
                </a:tc>
                <a:extLst>
                  <a:ext uri="{0D108BD9-81ED-4DB2-BD59-A6C34878D82A}">
                    <a16:rowId xmlns="" xmlns:a16="http://schemas.microsoft.com/office/drawing/2014/main" val="1737588178"/>
                  </a:ext>
                </a:extLst>
              </a:tr>
              <a:tr h="1486177">
                <a:tc gridSpan="3">
                  <a:txBody>
                    <a:bodyPr/>
                    <a:lstStyle/>
                    <a:p>
                      <a:pPr marR="40005" algn="just">
                        <a:lnSpc>
                          <a:spcPct val="107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Persisting data using SQLite database, Testing and debugging Android Application, Packaging and Android Application Deployment on device with Windows, Android Permissions.  Testing and publishing of Mobile Applications on different app stores.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rgbClr val="FFFF00"/>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2160148820"/>
                  </a:ext>
                </a:extLst>
              </a:tr>
              <a:tr h="585510">
                <a:tc>
                  <a:txBody>
                    <a:bodyPr/>
                    <a:lstStyle/>
                    <a:p>
                      <a:pPr>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UNIT-V </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a:txBody>
                    <a:bodyPr/>
                    <a:lstStyle/>
                    <a:p>
                      <a:pPr>
                        <a:lnSpc>
                          <a:spcPct val="107000"/>
                        </a:lnSpc>
                        <a:spcAft>
                          <a:spcPts val="800"/>
                        </a:spcAft>
                      </a:pPr>
                      <a:r>
                        <a:rPr lang="en-IN" sz="1800" b="1" dirty="0">
                          <a:effectLst/>
                          <a:latin typeface="Times New Roman" panose="02020603050405020304" pitchFamily="18" charset="0"/>
                          <a:cs typeface="Times New Roman" panose="02020603050405020304" pitchFamily="18" charset="0"/>
                        </a:rPr>
                        <a:t>iOS and Swift </a:t>
                      </a:r>
                      <a:endPar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a:txBody>
                    <a:bodyPr/>
                    <a:lstStyle/>
                    <a:p>
                      <a:pPr marR="37465" algn="r">
                        <a:lnSpc>
                          <a:spcPct val="107000"/>
                        </a:lnSpc>
                        <a:spcAft>
                          <a:spcPts val="800"/>
                        </a:spcAft>
                      </a:pPr>
                      <a:r>
                        <a:rPr lang="en-IN" sz="1400" b="1" dirty="0">
                          <a:effectLst/>
                        </a:rPr>
                        <a:t>8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extLst>
                  <a:ext uri="{0D108BD9-81ED-4DB2-BD59-A6C34878D82A}">
                    <a16:rowId xmlns="" xmlns:a16="http://schemas.microsoft.com/office/drawing/2014/main" val="3748368678"/>
                  </a:ext>
                </a:extLst>
              </a:tr>
              <a:tr h="2303422">
                <a:tc gridSpan="3">
                  <a:txBody>
                    <a:bodyPr/>
                    <a:lstStyle/>
                    <a:p>
                      <a:pPr marR="43815" algn="just">
                        <a:lnSpc>
                          <a:spcPct val="114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Introduction to Objective C, iOS features, UI implementation, Touch frameworks, Data persistence using Core Data and SQLite, Location aware applications using Core Location and Map Kit, integrating calendar and address book with social media application, using </a:t>
                      </a:r>
                      <a:r>
                        <a:rPr lang="en-IN" sz="1800" b="0" dirty="0" err="1">
                          <a:solidFill>
                            <a:schemeClr val="tx1"/>
                          </a:solidFill>
                          <a:effectLst/>
                          <a:latin typeface="Times New Roman" panose="02020603050405020304" pitchFamily="18" charset="0"/>
                          <a:cs typeface="Times New Roman" panose="02020603050405020304" pitchFamily="18" charset="0"/>
                        </a:rPr>
                        <a:t>Wifi</a:t>
                      </a:r>
                      <a:r>
                        <a:rPr lang="en-IN" sz="1800" b="0" dirty="0">
                          <a:solidFill>
                            <a:schemeClr val="tx1"/>
                          </a:solidFill>
                          <a:effectLst/>
                          <a:latin typeface="Times New Roman" panose="02020603050405020304" pitchFamily="18" charset="0"/>
                          <a:cs typeface="Times New Roman" panose="02020603050405020304" pitchFamily="18" charset="0"/>
                        </a:rPr>
                        <a:t> - iPhone marketplace.  </a:t>
                      </a:r>
                    </a:p>
                    <a:p>
                      <a:pPr>
                        <a:lnSpc>
                          <a:spcPct val="107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Swift: Introduction to Swift, Features of swift.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accent1">
                        <a:lumMod val="60000"/>
                        <a:lumOff val="40000"/>
                      </a:schemeClr>
                    </a:solidFill>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452323955"/>
                  </a:ext>
                </a:extLst>
              </a:tr>
            </a:tbl>
          </a:graphicData>
        </a:graphic>
      </p:graphicFrame>
    </p:spTree>
    <p:extLst>
      <p:ext uri="{BB962C8B-B14F-4D97-AF65-F5344CB8AC3E}">
        <p14:creationId xmlns:p14="http://schemas.microsoft.com/office/powerpoint/2010/main" xmlns="" val="2964223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B09397-7759-4EB8-9670-9D9CF7EEFEEF}"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smtClean="0">
                <a:solidFill>
                  <a:srgbClr val="000000"/>
                </a:solidFill>
                <a:effectLst/>
                <a:latin typeface="Times New Roman" panose="02020603050405020304" pitchFamily="18" charset="0"/>
                <a:ea typeface="Times New Roman" panose="02020603050405020304" pitchFamily="18" charset="0"/>
              </a:rPr>
              <a:t>Debugging Android Applications </a:t>
            </a:r>
            <a:endParaRPr lang="en-US" sz="2400" b="1" dirty="0"/>
          </a:p>
        </p:txBody>
      </p:sp>
      <p:sp>
        <p:nvSpPr>
          <p:cNvPr id="9" name="Content Placeholder 8">
            <a:extLst>
              <a:ext uri="{FF2B5EF4-FFF2-40B4-BE49-F238E27FC236}">
                <a16:creationId xmlns="" xmlns:a16="http://schemas.microsoft.com/office/drawing/2014/main" id="{D0832509-314E-46F5-AB30-C1A0398FA10B}"/>
              </a:ext>
            </a:extLst>
          </p:cNvPr>
          <p:cNvSpPr>
            <a:spLocks noGrp="1"/>
          </p:cNvSpPr>
          <p:nvPr>
            <p:ph idx="1"/>
          </p:nvPr>
        </p:nvSpPr>
        <p:spPr>
          <a:xfrm>
            <a:off x="457200" y="914400"/>
            <a:ext cx="8458200" cy="5105400"/>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IN" dirty="0"/>
          </a:p>
        </p:txBody>
      </p:sp>
      <p:sp>
        <p:nvSpPr>
          <p:cNvPr id="2" name="Rectangle 1"/>
          <p:cNvSpPr>
            <a:spLocks noChangeArrowheads="1"/>
          </p:cNvSpPr>
          <p:nvPr/>
        </p:nvSpPr>
        <p:spPr bwMode="auto">
          <a:xfrm>
            <a:off x="338918" y="1233101"/>
            <a:ext cx="8576482" cy="36009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algn="just"/>
            <a:r>
              <a:rPr lang="en-US" altLang="en-US" sz="1600" b="1" dirty="0" smtClean="0">
                <a:solidFill>
                  <a:srgbClr val="202124"/>
                </a:solidFill>
              </a:rPr>
              <a:t>3. </a:t>
            </a:r>
            <a:r>
              <a:rPr lang="en-US" dirty="0"/>
              <a:t>In the toolbar, click </a:t>
            </a:r>
            <a:r>
              <a:rPr lang="en-US" b="1" dirty="0" smtClean="0"/>
              <a:t>Debug </a:t>
            </a:r>
          </a:p>
          <a:p>
            <a:pPr lvl="0" algn="just"/>
            <a:r>
              <a:rPr kumimoji="0" lang="en-US" altLang="en-US" sz="1800" b="1" i="0" u="none" strike="noStrike" cap="none" normalizeH="0" baseline="0" dirty="0" smtClean="0">
                <a:ln>
                  <a:noFill/>
                </a:ln>
                <a:solidFill>
                  <a:schemeClr val="tx1"/>
                </a:solidFill>
                <a:effectLst/>
                <a:latin typeface="Arial" pitchFamily="34" charset="0"/>
                <a:cs typeface="Arial" pitchFamily="34" charset="0"/>
              </a:rPr>
              <a:t>4. </a:t>
            </a:r>
            <a:r>
              <a:rPr lang="en-US" dirty="0"/>
              <a:t>If the </a:t>
            </a:r>
            <a:r>
              <a:rPr lang="en-US" b="1" dirty="0"/>
              <a:t>Debug</a:t>
            </a:r>
            <a:r>
              <a:rPr lang="en-US" dirty="0"/>
              <a:t> window is not open, select </a:t>
            </a:r>
            <a:r>
              <a:rPr lang="en-US" b="1" dirty="0"/>
              <a:t>View &gt; Tool Windows &gt; Debug</a:t>
            </a:r>
            <a:r>
              <a:rPr lang="en-US" dirty="0"/>
              <a:t> (or click </a:t>
            </a:r>
            <a:r>
              <a:rPr lang="en-US" b="1" dirty="0"/>
              <a:t>Debug</a:t>
            </a:r>
            <a:r>
              <a:rPr lang="en-US" dirty="0"/>
              <a:t>  in the tool window bar), and then click the </a:t>
            </a:r>
            <a:r>
              <a:rPr lang="en-US" b="1" dirty="0"/>
              <a:t>Debugger</a:t>
            </a:r>
            <a:r>
              <a:rPr lang="en-US" dirty="0"/>
              <a:t> </a:t>
            </a:r>
            <a:r>
              <a:rPr lang="en-US" dirty="0" smtClean="0"/>
              <a:t>tab.</a:t>
            </a:r>
          </a:p>
          <a:p>
            <a:pPr lvl="0" algn="just"/>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a:p>
            <a:pPr algn="just"/>
            <a:r>
              <a:rPr lang="en-US" b="1" dirty="0"/>
              <a:t>Attach the debugger to a running app</a:t>
            </a:r>
          </a:p>
          <a:p>
            <a:pPr marL="285750" indent="-285750" algn="just">
              <a:buFont typeface="Arial" panose="020B0604020202020204" pitchFamily="34" charset="0"/>
              <a:buChar char="•"/>
            </a:pPr>
            <a:r>
              <a:rPr lang="en-US" dirty="0"/>
              <a:t>If your app is already running on your device, you can start debugging without restarting your app as follows:</a:t>
            </a:r>
          </a:p>
          <a:p>
            <a:pPr marL="285750" indent="-285750" algn="just">
              <a:buFont typeface="Arial" panose="020B0604020202020204" pitchFamily="34" charset="0"/>
              <a:buChar char="•"/>
            </a:pPr>
            <a:r>
              <a:rPr lang="en-US" dirty="0"/>
              <a:t>Click </a:t>
            </a:r>
            <a:r>
              <a:rPr lang="en-US" b="1" dirty="0"/>
              <a:t>Attach debugger to Android process</a:t>
            </a:r>
            <a:r>
              <a:rPr lang="en-US" dirty="0"/>
              <a:t> .</a:t>
            </a:r>
          </a:p>
          <a:p>
            <a:pPr algn="just"/>
            <a:r>
              <a:rPr lang="en-US" dirty="0"/>
              <a:t>In the </a:t>
            </a:r>
            <a:r>
              <a:rPr lang="en-US" b="1" dirty="0"/>
              <a:t>Choose Process</a:t>
            </a:r>
            <a:r>
              <a:rPr lang="en-US" dirty="0"/>
              <a:t> dialog, select the process you want to attach the debugger to</a:t>
            </a:r>
            <a:r>
              <a:rPr lang="en-US" dirty="0" smtClean="0"/>
              <a:t>. If </a:t>
            </a:r>
            <a:r>
              <a:rPr lang="en-US" dirty="0"/>
              <a:t>you're using an emulator or a rooted device, you can check </a:t>
            </a:r>
            <a:r>
              <a:rPr lang="en-US" b="1" dirty="0"/>
              <a:t>Show all processes</a:t>
            </a:r>
            <a:r>
              <a:rPr lang="en-US" dirty="0"/>
              <a:t> to see all </a:t>
            </a:r>
            <a:r>
              <a:rPr lang="en-US" dirty="0" smtClean="0"/>
              <a:t>processes.</a:t>
            </a:r>
          </a:p>
          <a:p>
            <a:pPr marL="285750" indent="-285750" algn="just">
              <a:buFont typeface="Arial" panose="020B0604020202020204" pitchFamily="34" charset="0"/>
              <a:buChar char="•"/>
            </a:pPr>
            <a:r>
              <a:rPr lang="en-US" dirty="0" smtClean="0"/>
              <a:t>Click</a:t>
            </a:r>
            <a:r>
              <a:rPr lang="en-US" dirty="0"/>
              <a:t> </a:t>
            </a:r>
            <a:r>
              <a:rPr lang="en-US" b="1" dirty="0"/>
              <a:t>OK</a:t>
            </a:r>
            <a:r>
              <a:rPr lang="en-US" dirty="0" smtClean="0"/>
              <a:t>. The</a:t>
            </a:r>
            <a:r>
              <a:rPr lang="en-US" dirty="0"/>
              <a:t> </a:t>
            </a:r>
            <a:r>
              <a:rPr lang="en-US" b="1" dirty="0"/>
              <a:t>Debug</a:t>
            </a:r>
            <a:r>
              <a:rPr lang="en-US" dirty="0"/>
              <a:t> window appears</a:t>
            </a:r>
          </a:p>
          <a:p>
            <a:pPr lvl="0" algn="just"/>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338918" y="5780088"/>
            <a:ext cx="8881281" cy="646331"/>
          </a:xfrm>
          <a:prstGeom prst="rect">
            <a:avLst/>
          </a:prstGeom>
        </p:spPr>
        <p:txBody>
          <a:bodyPr wrap="square">
            <a:spAutoFit/>
          </a:bodyPr>
          <a:lstStyle/>
          <a:p>
            <a:r>
              <a:rPr lang="en-US" dirty="0" smtClean="0"/>
              <a:t>Source: </a:t>
            </a:r>
            <a:r>
              <a:rPr lang="en-US" dirty="0" smtClean="0">
                <a:hlinkClick r:id="rId2"/>
              </a:rPr>
              <a:t>https</a:t>
            </a:r>
            <a:r>
              <a:rPr lang="en-US" dirty="0">
                <a:hlinkClick r:id="rId2"/>
              </a:rPr>
              <a:t>://</a:t>
            </a:r>
            <a:r>
              <a:rPr lang="en-US" dirty="0" smtClean="0">
                <a:hlinkClick r:id="rId2"/>
              </a:rPr>
              <a:t>developer.android.com/studio/debug#kts</a:t>
            </a:r>
            <a:r>
              <a:rPr lang="en-US" dirty="0" smtClean="0"/>
              <a:t/>
            </a:r>
            <a:br>
              <a:rPr lang="en-US" dirty="0" smtClean="0"/>
            </a:br>
            <a:endParaRPr lang="en-US" dirty="0"/>
          </a:p>
        </p:txBody>
      </p:sp>
    </p:spTree>
    <p:extLst>
      <p:ext uri="{BB962C8B-B14F-4D97-AF65-F5344CB8AC3E}">
        <p14:creationId xmlns:p14="http://schemas.microsoft.com/office/powerpoint/2010/main" xmlns="" val="184800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715000"/>
          </a:xfrm>
        </p:spPr>
        <p:txBody>
          <a:bodyPr>
            <a:normAutofit/>
          </a:bodyPr>
          <a:lstStyle/>
          <a:p>
            <a:pPr marL="0" indent="0" algn="just">
              <a:buNone/>
            </a:pPr>
            <a:r>
              <a:rPr lang="en-US" sz="2000" dirty="0" smtClean="0"/>
              <a:t>1.  ADB </a:t>
            </a:r>
            <a:r>
              <a:rPr lang="en-US" sz="2000" dirty="0"/>
              <a:t>stands for -</a:t>
            </a:r>
          </a:p>
          <a:p>
            <a:pPr algn="just"/>
            <a:r>
              <a:rPr lang="en-US" sz="2000" b="1" dirty="0"/>
              <a:t>Android debug bridge</a:t>
            </a:r>
          </a:p>
          <a:p>
            <a:pPr algn="just"/>
            <a:r>
              <a:rPr lang="en-US" sz="2000" dirty="0"/>
              <a:t>Android delete bridge</a:t>
            </a:r>
          </a:p>
          <a:p>
            <a:pPr algn="just"/>
            <a:r>
              <a:rPr lang="en-US" sz="2000" dirty="0"/>
              <a:t>Android destroy bridge</a:t>
            </a:r>
          </a:p>
          <a:p>
            <a:pPr algn="just"/>
            <a:r>
              <a:rPr lang="en-US" sz="2000" dirty="0" smtClean="0"/>
              <a:t>None </a:t>
            </a:r>
            <a:r>
              <a:rPr lang="en-US" sz="2000" dirty="0"/>
              <a:t>of the </a:t>
            </a:r>
            <a:r>
              <a:rPr lang="en-US" sz="2000" dirty="0" smtClean="0"/>
              <a:t>above</a:t>
            </a:r>
          </a:p>
          <a:p>
            <a:pPr algn="just"/>
            <a:endParaRPr lang="en-US" sz="2000" dirty="0"/>
          </a:p>
          <a:p>
            <a:pPr marL="0" indent="0" algn="just">
              <a:buNone/>
            </a:pPr>
            <a:r>
              <a:rPr lang="en-US" sz="2000" dirty="0" smtClean="0"/>
              <a:t>2. </a:t>
            </a:r>
            <a:r>
              <a:rPr lang="en-US" sz="2000" dirty="0"/>
              <a:t> On which of the following, developers can test the application, during developing the android applications?</a:t>
            </a:r>
          </a:p>
          <a:p>
            <a:pPr algn="just"/>
            <a:r>
              <a:rPr lang="en-US" sz="2000" dirty="0"/>
              <a:t>Third-party emulators</a:t>
            </a:r>
          </a:p>
          <a:p>
            <a:pPr algn="just"/>
            <a:r>
              <a:rPr lang="en-US" sz="2000" dirty="0"/>
              <a:t>Emulator included in Android SDK</a:t>
            </a:r>
          </a:p>
          <a:p>
            <a:pPr algn="just"/>
            <a:r>
              <a:rPr lang="en-US" sz="2000" dirty="0"/>
              <a:t>Physical android phone</a:t>
            </a:r>
          </a:p>
          <a:p>
            <a:pPr algn="just"/>
            <a:r>
              <a:rPr lang="en-US" sz="2000" b="1" dirty="0"/>
              <a:t>All of the above</a:t>
            </a:r>
          </a:p>
          <a:p>
            <a:pPr marL="0" indent="0" algn="just">
              <a:buNone/>
            </a:pPr>
            <a:endParaRPr lang="en-US" sz="2000" dirty="0" smtClean="0"/>
          </a:p>
          <a:p>
            <a:pPr marL="0" indent="0" algn="just">
              <a:buNone/>
            </a:pPr>
            <a:r>
              <a:rPr lang="en-US" sz="2000" dirty="0" smtClean="0"/>
              <a:t>3. Full form of AVD is………..</a:t>
            </a:r>
            <a:endParaRPr lang="en-US" sz="2000" dirty="0"/>
          </a:p>
        </p:txBody>
      </p:sp>
      <p:sp>
        <p:nvSpPr>
          <p:cNvPr id="4" name="Date Placeholder 3"/>
          <p:cNvSpPr>
            <a:spLocks noGrp="1"/>
          </p:cNvSpPr>
          <p:nvPr>
            <p:ph type="dt" sz="half" idx="10"/>
          </p:nvPr>
        </p:nvSpPr>
        <p:spPr/>
        <p:txBody>
          <a:bodyPr/>
          <a:lstStyle/>
          <a:p>
            <a:fld id="{EB1D2211-11B1-44C2-876D-920454EA377B}"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5</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21393675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534400" cy="5434149"/>
          </a:xfrm>
          <a:ln>
            <a:noFill/>
          </a:ln>
        </p:spPr>
        <p:txBody>
          <a:bodyPr>
            <a:noAutofit/>
          </a:bodyPr>
          <a:lstStyle/>
          <a:p>
            <a:pPr algn="just">
              <a:buNone/>
            </a:pPr>
            <a:r>
              <a:rPr lang="en-IN" sz="2000" dirty="0" smtClean="0">
                <a:latin typeface="Times New Roman" pitchFamily="18" charset="0"/>
                <a:cs typeface="Times New Roman" pitchFamily="18" charset="0"/>
              </a:rPr>
              <a:t>➤ How to prepare our application for deployment</a:t>
            </a:r>
          </a:p>
          <a:p>
            <a:pPr algn="just">
              <a:buNone/>
            </a:pPr>
            <a:r>
              <a:rPr lang="en-IN" sz="2000" dirty="0" smtClean="0">
                <a:latin typeface="Times New Roman" pitchFamily="18" charset="0"/>
                <a:cs typeface="Times New Roman" pitchFamily="18" charset="0"/>
              </a:rPr>
              <a:t>➤ Exporting our application as an APK file and signing it with a new certificate</a:t>
            </a:r>
          </a:p>
          <a:p>
            <a:pPr algn="just">
              <a:buNone/>
            </a:pPr>
            <a:r>
              <a:rPr lang="en-IN" sz="2000" dirty="0" smtClean="0">
                <a:latin typeface="Times New Roman" pitchFamily="18" charset="0"/>
                <a:cs typeface="Times New Roman" pitchFamily="18" charset="0"/>
              </a:rPr>
              <a:t>➤ How to distribute our Android application</a:t>
            </a:r>
          </a:p>
          <a:p>
            <a:pPr algn="just">
              <a:buNone/>
            </a:pPr>
            <a:r>
              <a:rPr lang="en-IN" sz="2000" dirty="0" smtClean="0">
                <a:latin typeface="Times New Roman" pitchFamily="18" charset="0"/>
                <a:cs typeface="Times New Roman" pitchFamily="18" charset="0"/>
              </a:rPr>
              <a:t>➤ Publishing our application on the Android Market</a:t>
            </a:r>
          </a:p>
          <a:p>
            <a:pPr algn="just">
              <a:buNone/>
            </a:pPr>
            <a:endParaRPr lang="en-IN" sz="2000" dirty="0" smtClean="0">
              <a:latin typeface="Times New Roman" pitchFamily="18" charset="0"/>
              <a:cs typeface="Times New Roman" pitchFamily="18" charset="0"/>
            </a:endParaRPr>
          </a:p>
          <a:p>
            <a:pPr algn="just">
              <a:buNone/>
            </a:pPr>
            <a:r>
              <a:rPr lang="en-IN" sz="2000" b="1" dirty="0" smtClean="0">
                <a:latin typeface="Times New Roman" pitchFamily="18" charset="0"/>
                <a:cs typeface="Times New Roman" pitchFamily="18" charset="0"/>
              </a:rPr>
              <a:t>PREPARING FOR PUBLISHING</a:t>
            </a:r>
          </a:p>
          <a:p>
            <a:pPr algn="just">
              <a:buNone/>
            </a:pPr>
            <a:r>
              <a:rPr lang="en-IN" sz="2000" dirty="0" smtClean="0">
                <a:latin typeface="Times New Roman" pitchFamily="18" charset="0"/>
                <a:cs typeface="Times New Roman" pitchFamily="18" charset="0"/>
              </a:rPr>
              <a:t>Google has made it relatively easy to publish Android application so that it can be quickly distributed to end users. The steps to publishing Android application generally involve the following: </a:t>
            </a:r>
          </a:p>
          <a:p>
            <a:pPr algn="just">
              <a:buNone/>
            </a:pPr>
            <a:endParaRPr lang="en-IN" sz="2000" dirty="0" smtClean="0">
              <a:latin typeface="Times New Roman" pitchFamily="18" charset="0"/>
              <a:cs typeface="Times New Roman" pitchFamily="18" charset="0"/>
            </a:endParaRPr>
          </a:p>
          <a:p>
            <a:pPr algn="just">
              <a:buNone/>
            </a:pPr>
            <a:r>
              <a:rPr lang="en-IN" sz="2000" b="1" dirty="0" smtClean="0">
                <a:latin typeface="Times New Roman" pitchFamily="18" charset="0"/>
                <a:cs typeface="Times New Roman" pitchFamily="18" charset="0"/>
              </a:rPr>
              <a:t>1. Export application as an APK (Android Package) file.</a:t>
            </a:r>
          </a:p>
          <a:p>
            <a:pPr algn="just">
              <a:buNone/>
            </a:pPr>
            <a:r>
              <a:rPr lang="en-IN" sz="2000" b="1" dirty="0" smtClean="0">
                <a:latin typeface="Times New Roman" pitchFamily="18" charset="0"/>
                <a:cs typeface="Times New Roman" pitchFamily="18" charset="0"/>
              </a:rPr>
              <a:t>2. Generate self-signed certificate and digitally sign the application with it.</a:t>
            </a:r>
          </a:p>
          <a:p>
            <a:pPr algn="just">
              <a:buNone/>
            </a:pPr>
            <a:r>
              <a:rPr lang="en-IN" sz="2000" b="1" dirty="0" smtClean="0">
                <a:latin typeface="Times New Roman" pitchFamily="18" charset="0"/>
                <a:cs typeface="Times New Roman" pitchFamily="18" charset="0"/>
              </a:rPr>
              <a:t>3. Deploy the signed application.</a:t>
            </a:r>
          </a:p>
          <a:p>
            <a:pPr algn="just">
              <a:buNone/>
            </a:pPr>
            <a:r>
              <a:rPr lang="en-IN" sz="2000" b="1" dirty="0" smtClean="0">
                <a:latin typeface="Times New Roman" pitchFamily="18" charset="0"/>
                <a:cs typeface="Times New Roman" pitchFamily="18" charset="0"/>
              </a:rPr>
              <a:t>4. Use the Android Market for hosting and selling the application.</a:t>
            </a:r>
            <a:endParaRPr lang="en-IN" sz="2000" dirty="0">
              <a:latin typeface="Times New Roman" pitchFamily="18" charset="0"/>
              <a:cs typeface="Times New Roman" pitchFamily="18" charset="0"/>
            </a:endParaRPr>
          </a:p>
        </p:txBody>
      </p:sp>
      <p:sp>
        <p:nvSpPr>
          <p:cNvPr id="5"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lvl="0" algn="ctr">
              <a:spcBef>
                <a:spcPct val="0"/>
              </a:spcBef>
              <a:defRPr/>
            </a:pPr>
            <a:r>
              <a:rPr lang="en-US" sz="2400" b="1" dirty="0" smtClean="0"/>
              <a:t>Publishing and Deployment of Mobile Apps </a:t>
            </a:r>
            <a:endParaRPr lang="en-US" sz="2400" b="1" dirty="0"/>
          </a:p>
        </p:txBody>
      </p:sp>
      <p:sp>
        <p:nvSpPr>
          <p:cNvPr id="6" name="Rectangle 5"/>
          <p:cNvSpPr/>
          <p:nvPr/>
        </p:nvSpPr>
        <p:spPr>
          <a:xfrm>
            <a:off x="609600" y="838200"/>
            <a:ext cx="4495800" cy="400110"/>
          </a:xfrm>
          <a:prstGeom prst="rect">
            <a:avLst/>
          </a:prstGeom>
        </p:spPr>
        <p:txBody>
          <a:bodyPr wrap="square">
            <a:spAutoFit/>
          </a:bodyPr>
          <a:lstStyle/>
          <a:p>
            <a:r>
              <a:rPr lang="en-IN" sz="2000" b="1" dirty="0">
                <a:solidFill>
                  <a:srgbClr val="444444"/>
                </a:solidFill>
                <a:latin typeface="Times New Roman" panose="02020603050405020304" pitchFamily="18" charset="0"/>
                <a:cs typeface="Times New Roman" panose="02020603050405020304" pitchFamily="18" charset="0"/>
              </a:rPr>
              <a:t>Topic </a:t>
            </a:r>
            <a:r>
              <a:rPr lang="en-IN" sz="2000" b="1" dirty="0" smtClean="0">
                <a:solidFill>
                  <a:srgbClr val="444444"/>
                </a:solidFill>
                <a:latin typeface="Times New Roman" panose="02020603050405020304" pitchFamily="18" charset="0"/>
                <a:cs typeface="Times New Roman" panose="02020603050405020304" pitchFamily="18" charset="0"/>
              </a:rPr>
              <a:t>Objectives:</a:t>
            </a:r>
            <a:endParaRPr lang="en-US" dirty="0"/>
          </a:p>
        </p:txBody>
      </p:sp>
      <p:sp>
        <p:nvSpPr>
          <p:cNvPr id="7" name="Date Placeholder 6"/>
          <p:cNvSpPr>
            <a:spLocks noGrp="1"/>
          </p:cNvSpPr>
          <p:nvPr>
            <p:ph type="dt" sz="half" idx="10"/>
          </p:nvPr>
        </p:nvSpPr>
        <p:spPr/>
        <p:txBody>
          <a:bodyPr/>
          <a:lstStyle/>
          <a:p>
            <a:fld id="{C39DC75C-392C-425C-9F13-1488CE213A6E}" type="datetime1">
              <a:rPr lang="en-US" smtClean="0"/>
              <a:pPr/>
              <a:t>1/5/2023</a:t>
            </a:fld>
            <a:endParaRPr lang="en-US"/>
          </a:p>
        </p:txBody>
      </p:sp>
      <p:sp>
        <p:nvSpPr>
          <p:cNvPr id="8" name="Footer Placeholder 7"/>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xmlns="" val="2705491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190955" cy="5434149"/>
          </a:xfrm>
          <a:ln>
            <a:noFill/>
          </a:ln>
        </p:spPr>
        <p:txBody>
          <a:bodyPr>
            <a:noAutofit/>
          </a:bodyPr>
          <a:lstStyle/>
          <a:p>
            <a:pPr>
              <a:buNone/>
            </a:pPr>
            <a:r>
              <a:rPr lang="en-IN" sz="1800" dirty="0" smtClean="0">
                <a:latin typeface="Times New Roman" pitchFamily="18" charset="0"/>
                <a:cs typeface="Times New Roman" pitchFamily="18" charset="0"/>
              </a:rPr>
              <a:t>Beginning with version 1.0 of the Android SDK, the AndroidManifest.xml file of every Android</a:t>
            </a:r>
          </a:p>
          <a:p>
            <a:pPr>
              <a:buNone/>
            </a:pPr>
            <a:r>
              <a:rPr lang="en-IN" sz="1800" dirty="0" smtClean="0">
                <a:latin typeface="Times New Roman" pitchFamily="18" charset="0"/>
                <a:cs typeface="Times New Roman" pitchFamily="18" charset="0"/>
              </a:rPr>
              <a:t>application includes the </a:t>
            </a:r>
            <a:r>
              <a:rPr lang="en-IN" sz="1800" b="1" dirty="0" err="1" smtClean="0">
                <a:latin typeface="Times New Roman" pitchFamily="18" charset="0"/>
                <a:cs typeface="Times New Roman" pitchFamily="18" charset="0"/>
              </a:rPr>
              <a:t>android:versionCode</a:t>
            </a:r>
            <a:r>
              <a:rPr lang="en-IN" sz="1800" b="1" dirty="0" smtClean="0">
                <a:latin typeface="Times New Roman" pitchFamily="18" charset="0"/>
                <a:cs typeface="Times New Roman" pitchFamily="18" charset="0"/>
              </a:rPr>
              <a:t> and </a:t>
            </a:r>
            <a:r>
              <a:rPr lang="en-IN" sz="1800" b="1" dirty="0" err="1" smtClean="0">
                <a:latin typeface="Times New Roman" pitchFamily="18" charset="0"/>
                <a:cs typeface="Times New Roman" pitchFamily="18" charset="0"/>
              </a:rPr>
              <a:t>android:versionName</a:t>
            </a:r>
            <a:r>
              <a:rPr lang="en-IN" sz="1800" b="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attributes:</a:t>
            </a:r>
          </a:p>
          <a:p>
            <a:pPr>
              <a:buNone/>
            </a:pPr>
            <a:r>
              <a:rPr lang="en-IN" sz="1800" dirty="0" smtClean="0">
                <a:latin typeface="Times New Roman" pitchFamily="18" charset="0"/>
                <a:cs typeface="Times New Roman" pitchFamily="18" charset="0"/>
              </a:rPr>
              <a:t>&lt;</a:t>
            </a:r>
            <a:r>
              <a:rPr lang="en-IN" sz="1800" b="1" dirty="0" smtClean="0">
                <a:latin typeface="Times New Roman" pitchFamily="18" charset="0"/>
                <a:cs typeface="Times New Roman" pitchFamily="18" charset="0"/>
              </a:rPr>
              <a:t>manifest</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xmlns:android</a:t>
            </a:r>
            <a:r>
              <a:rPr lang="en-IN" sz="1800" dirty="0" smtClean="0">
                <a:latin typeface="Times New Roman" pitchFamily="18" charset="0"/>
                <a:cs typeface="Times New Roman" pitchFamily="18" charset="0"/>
              </a:rPr>
              <a:t>=”http://schemas.android.com/apk/res/android”</a:t>
            </a:r>
          </a:p>
          <a:p>
            <a:pPr>
              <a:buNone/>
            </a:pPr>
            <a:r>
              <a:rPr lang="en-IN" sz="1800" dirty="0" smtClean="0">
                <a:latin typeface="Times New Roman" pitchFamily="18" charset="0"/>
                <a:cs typeface="Times New Roman" pitchFamily="18" charset="0"/>
              </a:rPr>
              <a:t>package=”net.learn2develop.LBS”     </a:t>
            </a:r>
            <a:r>
              <a:rPr lang="en-IN" sz="1800" b="1" dirty="0" err="1" smtClean="0">
                <a:latin typeface="Times New Roman" pitchFamily="18" charset="0"/>
                <a:cs typeface="Times New Roman" pitchFamily="18" charset="0"/>
              </a:rPr>
              <a:t>android:versionCode</a:t>
            </a:r>
            <a:r>
              <a:rPr lang="en-IN" sz="1800" b="1" dirty="0" smtClean="0">
                <a:latin typeface="Times New Roman" pitchFamily="18" charset="0"/>
                <a:cs typeface="Times New Roman" pitchFamily="18" charset="0"/>
              </a:rPr>
              <a:t>=”1”    </a:t>
            </a:r>
            <a:r>
              <a:rPr lang="en-IN" sz="1800" b="1" dirty="0" err="1" smtClean="0">
                <a:latin typeface="Times New Roman" pitchFamily="18" charset="0"/>
                <a:cs typeface="Times New Roman" pitchFamily="18" charset="0"/>
              </a:rPr>
              <a:t>android:versionName</a:t>
            </a:r>
            <a:r>
              <a:rPr lang="en-IN" sz="1800" b="1" dirty="0" smtClean="0">
                <a:latin typeface="Times New Roman" pitchFamily="18" charset="0"/>
                <a:cs typeface="Times New Roman" pitchFamily="18" charset="0"/>
              </a:rPr>
              <a:t>=”1.0” &gt;</a:t>
            </a:r>
          </a:p>
          <a:p>
            <a:pPr>
              <a:buNone/>
            </a:pPr>
            <a:endParaRPr lang="en-IN" sz="1800" b="1"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&lt;uses-</a:t>
            </a:r>
            <a:r>
              <a:rPr lang="en-IN" sz="1800" dirty="0" err="1" smtClean="0">
                <a:latin typeface="Times New Roman" pitchFamily="18" charset="0"/>
                <a:cs typeface="Times New Roman" pitchFamily="18" charset="0"/>
              </a:rPr>
              <a:t>sdk</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android:minSdkVersion</a:t>
            </a:r>
            <a:r>
              <a:rPr lang="en-IN" sz="1800" dirty="0" smtClean="0">
                <a:latin typeface="Times New Roman" pitchFamily="18" charset="0"/>
                <a:cs typeface="Times New Roman" pitchFamily="18" charset="0"/>
              </a:rPr>
              <a:t>=”14” /&gt;</a:t>
            </a:r>
          </a:p>
          <a:p>
            <a:pPr>
              <a:buNone/>
            </a:pPr>
            <a:r>
              <a:rPr lang="en-IN" sz="1800" dirty="0" smtClean="0">
                <a:latin typeface="Times New Roman" pitchFamily="18" charset="0"/>
                <a:cs typeface="Times New Roman" pitchFamily="18" charset="0"/>
              </a:rPr>
              <a:t>&lt;uses-permission </a:t>
            </a:r>
            <a:r>
              <a:rPr lang="en-IN" sz="1800" dirty="0" err="1" smtClean="0">
                <a:latin typeface="Times New Roman" pitchFamily="18" charset="0"/>
                <a:cs typeface="Times New Roman" pitchFamily="18" charset="0"/>
              </a:rPr>
              <a:t>android:name</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android.permission.INTERNET</a:t>
            </a:r>
            <a:r>
              <a:rPr lang="en-IN" sz="1800" dirty="0" smtClean="0">
                <a:latin typeface="Times New Roman" pitchFamily="18" charset="0"/>
                <a:cs typeface="Times New Roman" pitchFamily="18" charset="0"/>
              </a:rPr>
              <a:t>”/&gt;</a:t>
            </a:r>
          </a:p>
          <a:p>
            <a:pPr>
              <a:buNone/>
            </a:pPr>
            <a:r>
              <a:rPr lang="en-IN" sz="1800" dirty="0" smtClean="0">
                <a:latin typeface="Times New Roman" pitchFamily="18" charset="0"/>
                <a:cs typeface="Times New Roman" pitchFamily="18" charset="0"/>
              </a:rPr>
              <a:t>&lt;uses-permission </a:t>
            </a:r>
            <a:r>
              <a:rPr lang="en-IN" sz="1800" dirty="0" err="1" smtClean="0">
                <a:latin typeface="Times New Roman" pitchFamily="18" charset="0"/>
                <a:cs typeface="Times New Roman" pitchFamily="18" charset="0"/>
              </a:rPr>
              <a:t>android:name</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android.permission.ACCESS_FINE_LOCATION</a:t>
            </a:r>
            <a:r>
              <a:rPr lang="en-IN" sz="1800" dirty="0" smtClean="0">
                <a:latin typeface="Times New Roman" pitchFamily="18" charset="0"/>
                <a:cs typeface="Times New Roman" pitchFamily="18" charset="0"/>
              </a:rPr>
              <a:t>”/&gt;</a:t>
            </a:r>
          </a:p>
          <a:p>
            <a:pPr>
              <a:buNone/>
            </a:pPr>
            <a:r>
              <a:rPr lang="en-IN" sz="1800" dirty="0" smtClean="0">
                <a:latin typeface="Times New Roman" pitchFamily="18" charset="0"/>
                <a:cs typeface="Times New Roman" pitchFamily="18" charset="0"/>
              </a:rPr>
              <a:t>&lt;uses-permission </a:t>
            </a:r>
            <a:r>
              <a:rPr lang="en-IN" sz="1800" dirty="0" err="1" smtClean="0">
                <a:latin typeface="Times New Roman" pitchFamily="18" charset="0"/>
                <a:cs typeface="Times New Roman" pitchFamily="18" charset="0"/>
              </a:rPr>
              <a:t>android:name</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android.permission.ACCESS_COARSE_LOCATION</a:t>
            </a:r>
            <a:r>
              <a:rPr lang="en-IN" sz="1800" dirty="0" smtClean="0">
                <a:latin typeface="Times New Roman" pitchFamily="18" charset="0"/>
                <a:cs typeface="Times New Roman" pitchFamily="18" charset="0"/>
              </a:rPr>
              <a:t>”/&gt;</a:t>
            </a:r>
          </a:p>
          <a:p>
            <a:pPr>
              <a:buNone/>
            </a:pPr>
            <a:endParaRPr lang="en-IN" sz="1800" dirty="0" smtClean="0">
              <a:latin typeface="Times New Roman" pitchFamily="18" charset="0"/>
              <a:cs typeface="Times New Roman" pitchFamily="18" charset="0"/>
            </a:endParaRPr>
          </a:p>
          <a:p>
            <a:pPr>
              <a:buNone/>
            </a:pPr>
            <a:r>
              <a:rPr lang="en-IN" sz="1800" dirty="0" smtClean="0">
                <a:latin typeface="Times New Roman" pitchFamily="18" charset="0"/>
                <a:cs typeface="Times New Roman" pitchFamily="18" charset="0"/>
              </a:rPr>
              <a:t>&lt;</a:t>
            </a:r>
            <a:r>
              <a:rPr lang="en-IN" sz="1800" b="1" dirty="0" smtClean="0">
                <a:latin typeface="Times New Roman" pitchFamily="18" charset="0"/>
                <a:cs typeface="Times New Roman" pitchFamily="18" charset="0"/>
              </a:rPr>
              <a:t>application</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android:icon</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drawable</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ic_launcher</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android:label</a:t>
            </a:r>
            <a:r>
              <a:rPr lang="en-IN" sz="1800" dirty="0" smtClean="0">
                <a:latin typeface="Times New Roman" pitchFamily="18" charset="0"/>
                <a:cs typeface="Times New Roman" pitchFamily="18" charset="0"/>
              </a:rPr>
              <a:t>=”@string/</a:t>
            </a:r>
            <a:r>
              <a:rPr lang="en-IN" sz="1800" dirty="0" err="1" smtClean="0">
                <a:latin typeface="Times New Roman" pitchFamily="18" charset="0"/>
                <a:cs typeface="Times New Roman" pitchFamily="18" charset="0"/>
              </a:rPr>
              <a:t>app_name</a:t>
            </a:r>
            <a:r>
              <a:rPr lang="en-IN" sz="1800" dirty="0" smtClean="0">
                <a:latin typeface="Times New Roman" pitchFamily="18" charset="0"/>
                <a:cs typeface="Times New Roman" pitchFamily="18" charset="0"/>
              </a:rPr>
              <a:t>” &gt;</a:t>
            </a:r>
          </a:p>
          <a:p>
            <a:pPr>
              <a:buNone/>
            </a:pPr>
            <a:r>
              <a:rPr lang="en-IN" sz="1800" dirty="0" smtClean="0">
                <a:latin typeface="Times New Roman" pitchFamily="18" charset="0"/>
                <a:cs typeface="Times New Roman" pitchFamily="18" charset="0"/>
              </a:rPr>
              <a:t>&lt;</a:t>
            </a:r>
            <a:r>
              <a:rPr lang="en-IN" sz="1800" b="1" dirty="0" smtClean="0">
                <a:latin typeface="Times New Roman" pitchFamily="18" charset="0"/>
                <a:cs typeface="Times New Roman" pitchFamily="18" charset="0"/>
              </a:rPr>
              <a:t>uses-library </a:t>
            </a:r>
            <a:r>
              <a:rPr lang="en-IN" sz="1800" dirty="0" err="1" smtClean="0">
                <a:latin typeface="Times New Roman" pitchFamily="18" charset="0"/>
                <a:cs typeface="Times New Roman" pitchFamily="18" charset="0"/>
              </a:rPr>
              <a:t>android:name</a:t>
            </a:r>
            <a:r>
              <a:rPr lang="en-IN" sz="1800" dirty="0" smtClean="0">
                <a:latin typeface="Times New Roman" pitchFamily="18" charset="0"/>
                <a:cs typeface="Times New Roman" pitchFamily="18" charset="0"/>
              </a:rPr>
              <a:t>=”</a:t>
            </a:r>
            <a:r>
              <a:rPr lang="en-IN" sz="1800" dirty="0" err="1" smtClean="0">
                <a:latin typeface="Times New Roman" pitchFamily="18" charset="0"/>
                <a:cs typeface="Times New Roman" pitchFamily="18" charset="0"/>
              </a:rPr>
              <a:t>com.google.android.maps</a:t>
            </a:r>
            <a:r>
              <a:rPr lang="en-IN" sz="1800" dirty="0" smtClean="0">
                <a:latin typeface="Times New Roman" pitchFamily="18" charset="0"/>
                <a:cs typeface="Times New Roman" pitchFamily="18" charset="0"/>
              </a:rPr>
              <a:t>” /&gt;</a:t>
            </a:r>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lvl="0" algn="ctr">
              <a:spcBef>
                <a:spcPct val="0"/>
              </a:spcBef>
              <a:defRPr/>
            </a:pPr>
            <a:r>
              <a:rPr lang="en-IN" sz="2400" b="1" dirty="0">
                <a:latin typeface="Times New Roman" pitchFamily="18" charset="0"/>
                <a:cs typeface="Times New Roman" pitchFamily="18" charset="0"/>
              </a:rPr>
              <a:t>Versioning our Application</a:t>
            </a:r>
            <a:endParaRPr lang="en-US" sz="2400" dirty="0"/>
          </a:p>
        </p:txBody>
      </p:sp>
      <p:sp>
        <p:nvSpPr>
          <p:cNvPr id="5" name="Date Placeholder 4"/>
          <p:cNvSpPr>
            <a:spLocks noGrp="1"/>
          </p:cNvSpPr>
          <p:nvPr>
            <p:ph type="dt" sz="half" idx="10"/>
          </p:nvPr>
        </p:nvSpPr>
        <p:spPr/>
        <p:txBody>
          <a:bodyPr/>
          <a:lstStyle/>
          <a:p>
            <a:fld id="{CCD20708-73AC-4C72-A851-D1E2EABEB08F}"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xmlns="" val="37788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931" y="838200"/>
            <a:ext cx="8980227" cy="5434149"/>
          </a:xfrm>
          <a:ln>
            <a:noFill/>
          </a:ln>
        </p:spPr>
        <p:txBody>
          <a:bodyPr>
            <a:noAutofit/>
          </a:bodyPr>
          <a:lstStyle/>
          <a:p>
            <a:pPr>
              <a:buNone/>
            </a:pPr>
            <a:r>
              <a:rPr lang="en-IN" sz="1800" dirty="0">
                <a:latin typeface="Times New Roman" pitchFamily="18" charset="0"/>
                <a:cs typeface="Times New Roman" pitchFamily="18" charset="0"/>
              </a:rPr>
              <a:t>&lt;</a:t>
            </a:r>
            <a:r>
              <a:rPr lang="en-IN" sz="1800" b="1" dirty="0">
                <a:latin typeface="Times New Roman" pitchFamily="18" charset="0"/>
                <a:cs typeface="Times New Roman" pitchFamily="18" charset="0"/>
              </a:rPr>
              <a:t>activity </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android:label</a:t>
            </a:r>
            <a:r>
              <a:rPr lang="en-IN" sz="1800" dirty="0">
                <a:latin typeface="Times New Roman" pitchFamily="18" charset="0"/>
                <a:cs typeface="Times New Roman" pitchFamily="18" charset="0"/>
              </a:rPr>
              <a:t>=”@string/</a:t>
            </a:r>
            <a:r>
              <a:rPr lang="en-IN" sz="1800" dirty="0" err="1">
                <a:latin typeface="Times New Roman" pitchFamily="18" charset="0"/>
                <a:cs typeface="Times New Roman" pitchFamily="18" charset="0"/>
              </a:rPr>
              <a:t>app_name</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android:name</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LBSActivity</a:t>
            </a:r>
            <a:r>
              <a:rPr lang="en-IN" sz="1800" dirty="0">
                <a:latin typeface="Times New Roman" pitchFamily="18" charset="0"/>
                <a:cs typeface="Times New Roman" pitchFamily="18" charset="0"/>
              </a:rPr>
              <a:t>” &gt;</a:t>
            </a:r>
          </a:p>
          <a:p>
            <a:pPr lvl="1">
              <a:buNone/>
            </a:pPr>
            <a:r>
              <a:rPr lang="en-IN" sz="1800" dirty="0">
                <a:latin typeface="Times New Roman" pitchFamily="18" charset="0"/>
                <a:cs typeface="Times New Roman" pitchFamily="18" charset="0"/>
              </a:rPr>
              <a:t>&lt;</a:t>
            </a:r>
            <a:r>
              <a:rPr lang="en-IN" sz="1800" b="1" dirty="0">
                <a:latin typeface="Times New Roman" pitchFamily="18" charset="0"/>
                <a:cs typeface="Times New Roman" pitchFamily="18" charset="0"/>
              </a:rPr>
              <a:t>intent-filter</a:t>
            </a:r>
            <a:r>
              <a:rPr lang="en-IN" sz="1800" dirty="0">
                <a:latin typeface="Times New Roman" pitchFamily="18" charset="0"/>
                <a:cs typeface="Times New Roman" pitchFamily="18" charset="0"/>
              </a:rPr>
              <a:t> &gt;</a:t>
            </a:r>
          </a:p>
          <a:p>
            <a:pPr lvl="1">
              <a:buNone/>
            </a:pPr>
            <a:r>
              <a:rPr lang="en-IN" sz="1800" dirty="0">
                <a:latin typeface="Times New Roman" pitchFamily="18" charset="0"/>
                <a:cs typeface="Times New Roman" pitchFamily="18" charset="0"/>
              </a:rPr>
              <a:t>&lt;action </a:t>
            </a:r>
            <a:r>
              <a:rPr lang="en-IN" sz="1800" dirty="0" err="1">
                <a:latin typeface="Times New Roman" pitchFamily="18" charset="0"/>
                <a:cs typeface="Times New Roman" pitchFamily="18" charset="0"/>
              </a:rPr>
              <a:t>android:name</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android.intent.action.MAIN</a:t>
            </a:r>
            <a:r>
              <a:rPr lang="en-IN" sz="1800" dirty="0">
                <a:latin typeface="Times New Roman" pitchFamily="18" charset="0"/>
                <a:cs typeface="Times New Roman" pitchFamily="18" charset="0"/>
              </a:rPr>
              <a:t>” /&gt;</a:t>
            </a:r>
          </a:p>
          <a:p>
            <a:pPr lvl="1">
              <a:buNone/>
            </a:pPr>
            <a:r>
              <a:rPr lang="en-IN" sz="1800" dirty="0">
                <a:latin typeface="Times New Roman" pitchFamily="18" charset="0"/>
                <a:cs typeface="Times New Roman" pitchFamily="18" charset="0"/>
              </a:rPr>
              <a:t>&lt;category </a:t>
            </a:r>
            <a:r>
              <a:rPr lang="en-IN" sz="1800" dirty="0" err="1">
                <a:latin typeface="Times New Roman" pitchFamily="18" charset="0"/>
                <a:cs typeface="Times New Roman" pitchFamily="18" charset="0"/>
              </a:rPr>
              <a:t>android:name</a:t>
            </a:r>
            <a:r>
              <a:rPr lang="en-IN" sz="1800" dirty="0">
                <a:latin typeface="Times New Roman" pitchFamily="18" charset="0"/>
                <a:cs typeface="Times New Roman" pitchFamily="18" charset="0"/>
              </a:rPr>
              <a:t>=”</a:t>
            </a:r>
            <a:r>
              <a:rPr lang="en-IN" sz="1800" dirty="0" err="1">
                <a:latin typeface="Times New Roman" pitchFamily="18" charset="0"/>
                <a:cs typeface="Times New Roman" pitchFamily="18" charset="0"/>
              </a:rPr>
              <a:t>android.intent.category.LAUNCHER</a:t>
            </a:r>
            <a:r>
              <a:rPr lang="en-IN" sz="1800" dirty="0">
                <a:latin typeface="Times New Roman" pitchFamily="18" charset="0"/>
                <a:cs typeface="Times New Roman" pitchFamily="18" charset="0"/>
              </a:rPr>
              <a:t>” /&gt;</a:t>
            </a:r>
          </a:p>
          <a:p>
            <a:pPr lvl="1">
              <a:buNone/>
            </a:pPr>
            <a:r>
              <a:rPr lang="en-IN" sz="1800" dirty="0">
                <a:latin typeface="Times New Roman" pitchFamily="18" charset="0"/>
                <a:cs typeface="Times New Roman" pitchFamily="18" charset="0"/>
              </a:rPr>
              <a:t>&lt;/intent-filter&gt;</a:t>
            </a:r>
          </a:p>
          <a:p>
            <a:pPr>
              <a:buNone/>
            </a:pPr>
            <a:r>
              <a:rPr lang="en-IN" sz="1800" dirty="0">
                <a:latin typeface="Times New Roman" pitchFamily="18" charset="0"/>
                <a:cs typeface="Times New Roman" pitchFamily="18" charset="0"/>
              </a:rPr>
              <a:t>&lt;/activity&gt;</a:t>
            </a:r>
          </a:p>
          <a:p>
            <a:pPr>
              <a:buNone/>
            </a:pPr>
            <a:r>
              <a:rPr lang="en-IN" sz="1800" dirty="0">
                <a:latin typeface="Times New Roman" pitchFamily="18" charset="0"/>
                <a:cs typeface="Times New Roman" pitchFamily="18" charset="0"/>
              </a:rPr>
              <a:t>&lt;/application&gt;</a:t>
            </a:r>
          </a:p>
          <a:p>
            <a:pPr>
              <a:buNone/>
            </a:pPr>
            <a:r>
              <a:rPr lang="en-IN" sz="1800" dirty="0">
                <a:latin typeface="Times New Roman" pitchFamily="18" charset="0"/>
                <a:cs typeface="Times New Roman" pitchFamily="18" charset="0"/>
              </a:rPr>
              <a:t>&lt;/manifest&gt;</a:t>
            </a:r>
          </a:p>
          <a:p>
            <a:r>
              <a:rPr lang="en-IN" sz="1800" dirty="0">
                <a:latin typeface="Times New Roman" pitchFamily="18" charset="0"/>
                <a:cs typeface="Times New Roman" pitchFamily="18" charset="0"/>
              </a:rPr>
              <a:t>The </a:t>
            </a:r>
            <a:r>
              <a:rPr lang="en-IN" sz="1800" b="1" dirty="0" err="1">
                <a:latin typeface="Times New Roman" pitchFamily="18" charset="0"/>
                <a:cs typeface="Times New Roman" pitchFamily="18" charset="0"/>
              </a:rPr>
              <a:t>android:versionCode</a:t>
            </a:r>
            <a:r>
              <a:rPr lang="en-IN" sz="1800" dirty="0">
                <a:latin typeface="Times New Roman" pitchFamily="18" charset="0"/>
                <a:cs typeface="Times New Roman" pitchFamily="18" charset="0"/>
              </a:rPr>
              <a:t> attribute represents the version number of our application. </a:t>
            </a:r>
          </a:p>
          <a:p>
            <a:pPr algn="just"/>
            <a:r>
              <a:rPr lang="en-IN" sz="1800" dirty="0">
                <a:latin typeface="Times New Roman" pitchFamily="18" charset="0"/>
                <a:cs typeface="Times New Roman" pitchFamily="18" charset="0"/>
              </a:rPr>
              <a:t>For every revision you make to the application, you </a:t>
            </a:r>
            <a:r>
              <a:rPr lang="en-IN" sz="1800" b="1" dirty="0">
                <a:latin typeface="Times New Roman" pitchFamily="18" charset="0"/>
                <a:cs typeface="Times New Roman" pitchFamily="18" charset="0"/>
              </a:rPr>
              <a:t>should increment this value by 1 </a:t>
            </a:r>
            <a:r>
              <a:rPr lang="en-IN" sz="1800" dirty="0">
                <a:latin typeface="Times New Roman" pitchFamily="18" charset="0"/>
                <a:cs typeface="Times New Roman" pitchFamily="18" charset="0"/>
              </a:rPr>
              <a:t>so that you can programmatically differentiate the newest version from the previous one. </a:t>
            </a:r>
          </a:p>
          <a:p>
            <a:pPr algn="just"/>
            <a:r>
              <a:rPr lang="en-IN" sz="1800" dirty="0">
                <a:latin typeface="Times New Roman" pitchFamily="18" charset="0"/>
                <a:cs typeface="Times New Roman" pitchFamily="18" charset="0"/>
              </a:rPr>
              <a:t>This value </a:t>
            </a:r>
            <a:r>
              <a:rPr lang="en-IN" sz="1800" b="1" dirty="0">
                <a:latin typeface="Times New Roman" pitchFamily="18" charset="0"/>
                <a:cs typeface="Times New Roman" pitchFamily="18" charset="0"/>
              </a:rPr>
              <a:t>is never used by the Android system</a:t>
            </a:r>
            <a:r>
              <a:rPr lang="en-IN" sz="1800" dirty="0">
                <a:latin typeface="Times New Roman" pitchFamily="18" charset="0"/>
                <a:cs typeface="Times New Roman" pitchFamily="18" charset="0"/>
              </a:rPr>
              <a:t>, but it is useful for developers as a means to obtain an application’s version number. </a:t>
            </a:r>
          </a:p>
          <a:p>
            <a:pPr algn="just"/>
            <a:r>
              <a:rPr lang="en-IN" sz="1800" dirty="0">
                <a:latin typeface="Times New Roman" pitchFamily="18" charset="0"/>
                <a:cs typeface="Times New Roman" pitchFamily="18" charset="0"/>
              </a:rPr>
              <a:t>However, the </a:t>
            </a:r>
            <a:r>
              <a:rPr lang="en-IN" sz="1800" dirty="0" err="1">
                <a:latin typeface="Times New Roman" pitchFamily="18" charset="0"/>
                <a:cs typeface="Times New Roman" pitchFamily="18" charset="0"/>
              </a:rPr>
              <a:t>android:versionCode</a:t>
            </a:r>
            <a:r>
              <a:rPr lang="en-IN" sz="1800" dirty="0">
                <a:latin typeface="Times New Roman" pitchFamily="18" charset="0"/>
                <a:cs typeface="Times New Roman" pitchFamily="18" charset="0"/>
              </a:rPr>
              <a:t> attribute </a:t>
            </a:r>
            <a:r>
              <a:rPr lang="en-IN" sz="1800" b="1" dirty="0">
                <a:latin typeface="Times New Roman" pitchFamily="18" charset="0"/>
                <a:cs typeface="Times New Roman" pitchFamily="18" charset="0"/>
              </a:rPr>
              <a:t>is used by Android Market </a:t>
            </a:r>
            <a:r>
              <a:rPr lang="en-IN" sz="1800" dirty="0">
                <a:latin typeface="Times New Roman" pitchFamily="18" charset="0"/>
                <a:cs typeface="Times New Roman" pitchFamily="18" charset="0"/>
              </a:rPr>
              <a:t>to determine whether a newer version of your application is available.</a:t>
            </a:r>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lvl="0" algn="ctr">
              <a:spcBef>
                <a:spcPct val="0"/>
              </a:spcBef>
              <a:defRPr/>
            </a:pPr>
            <a:r>
              <a:rPr lang="en-IN" sz="2400" b="1" dirty="0">
                <a:latin typeface="Times New Roman" pitchFamily="18" charset="0"/>
                <a:cs typeface="Times New Roman" pitchFamily="18" charset="0"/>
              </a:rPr>
              <a:t>Versioning our Application</a:t>
            </a:r>
            <a:endParaRPr lang="en-US" sz="2400" dirty="0"/>
          </a:p>
        </p:txBody>
      </p:sp>
      <p:sp>
        <p:nvSpPr>
          <p:cNvPr id="2" name="Date Placeholder 1"/>
          <p:cNvSpPr>
            <a:spLocks noGrp="1"/>
          </p:cNvSpPr>
          <p:nvPr>
            <p:ph type="dt" sz="half" idx="10"/>
          </p:nvPr>
        </p:nvSpPr>
        <p:spPr/>
        <p:txBody>
          <a:bodyPr/>
          <a:lstStyle/>
          <a:p>
            <a:fld id="{925654B9-AFB7-403C-8404-D96E432F2D3D}"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xmlns="" val="1056217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146" y="1066800"/>
            <a:ext cx="8980227" cy="5434149"/>
          </a:xfrm>
          <a:ln>
            <a:noFill/>
          </a:ln>
        </p:spPr>
        <p:txBody>
          <a:bodyPr>
            <a:noAutofit/>
          </a:bodyPr>
          <a:lstStyle/>
          <a:p>
            <a:pPr algn="just"/>
            <a:r>
              <a:rPr lang="en-IN" sz="2000" dirty="0">
                <a:latin typeface="Times New Roman" pitchFamily="18" charset="0"/>
                <a:cs typeface="Times New Roman" pitchFamily="18" charset="0"/>
              </a:rPr>
              <a:t>The </a:t>
            </a:r>
            <a:r>
              <a:rPr lang="en-IN" sz="2000" b="1" dirty="0" err="1">
                <a:latin typeface="Times New Roman" pitchFamily="18" charset="0"/>
                <a:cs typeface="Times New Roman" pitchFamily="18" charset="0"/>
              </a:rPr>
              <a:t>android:versionName</a:t>
            </a:r>
            <a:r>
              <a:rPr lang="en-IN" sz="2000" dirty="0">
                <a:latin typeface="Times New Roman" pitchFamily="18" charset="0"/>
                <a:cs typeface="Times New Roman" pitchFamily="18" charset="0"/>
              </a:rPr>
              <a:t> attribute contains versioning information that is visible to users</a:t>
            </a:r>
            <a:r>
              <a:rPr lang="en-IN" sz="2000" dirty="0" smtClean="0">
                <a:latin typeface="Times New Roman" pitchFamily="18" charset="0"/>
                <a:cs typeface="Times New Roman" pitchFamily="18" charset="0"/>
              </a:rPr>
              <a:t>.</a:t>
            </a:r>
          </a:p>
          <a:p>
            <a:pPr algn="just"/>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 It should contain values in the format </a:t>
            </a:r>
            <a:r>
              <a:rPr lang="en-IN" sz="2000" b="1" i="1" dirty="0">
                <a:latin typeface="Times New Roman" pitchFamily="18" charset="0"/>
                <a:cs typeface="Times New Roman" pitchFamily="18" charset="0"/>
              </a:rPr>
              <a:t>&lt;major&gt;.&lt;minor&gt;.&lt;point&gt;. </a:t>
            </a:r>
            <a:endParaRPr lang="en-IN" sz="2000" b="1" i="1" dirty="0" smtClean="0">
              <a:latin typeface="Times New Roman" pitchFamily="18" charset="0"/>
              <a:cs typeface="Times New Roman" pitchFamily="18" charset="0"/>
            </a:endParaRPr>
          </a:p>
          <a:p>
            <a:pPr algn="just"/>
            <a:endParaRPr lang="en-IN" sz="2000" b="1" i="1" dirty="0" smtClean="0">
              <a:latin typeface="Times New Roman" pitchFamily="18" charset="0"/>
              <a:cs typeface="Times New Roman" pitchFamily="18" charset="0"/>
            </a:endParaRPr>
          </a:p>
          <a:p>
            <a:pPr algn="just"/>
            <a:r>
              <a:rPr lang="en-IN" sz="2000" i="1" dirty="0" smtClean="0">
                <a:latin typeface="Times New Roman" pitchFamily="18" charset="0"/>
                <a:cs typeface="Times New Roman" pitchFamily="18" charset="0"/>
              </a:rPr>
              <a:t>If </a:t>
            </a:r>
            <a:r>
              <a:rPr lang="en-IN" sz="2000" i="1" dirty="0">
                <a:latin typeface="Times New Roman" pitchFamily="18" charset="0"/>
                <a:cs typeface="Times New Roman" pitchFamily="18" charset="0"/>
              </a:rPr>
              <a:t>your application undergoes a </a:t>
            </a:r>
            <a:r>
              <a:rPr lang="en-IN" sz="2000" dirty="0">
                <a:latin typeface="Times New Roman" pitchFamily="18" charset="0"/>
                <a:cs typeface="Times New Roman" pitchFamily="18" charset="0"/>
              </a:rPr>
              <a:t>major upgrade, you should increase the </a:t>
            </a:r>
            <a:r>
              <a:rPr lang="en-IN" sz="2000" i="1" dirty="0">
                <a:latin typeface="Times New Roman" pitchFamily="18" charset="0"/>
                <a:cs typeface="Times New Roman" pitchFamily="18" charset="0"/>
              </a:rPr>
              <a:t>&lt;major&gt; by 1. For small incremental updates, you can </a:t>
            </a:r>
            <a:r>
              <a:rPr lang="en-IN" sz="2000" dirty="0">
                <a:latin typeface="Times New Roman" pitchFamily="18" charset="0"/>
                <a:cs typeface="Times New Roman" pitchFamily="18" charset="0"/>
              </a:rPr>
              <a:t>increase either the </a:t>
            </a:r>
            <a:r>
              <a:rPr lang="en-IN" sz="2000" i="1" dirty="0">
                <a:latin typeface="Times New Roman" pitchFamily="18" charset="0"/>
                <a:cs typeface="Times New Roman" pitchFamily="18" charset="0"/>
              </a:rPr>
              <a:t>&lt;minor&gt; or &lt;point&gt; by 1</a:t>
            </a:r>
            <a:r>
              <a:rPr lang="en-IN" sz="2000" i="1" dirty="0" smtClean="0">
                <a:latin typeface="Times New Roman" pitchFamily="18" charset="0"/>
                <a:cs typeface="Times New Roman" pitchFamily="18" charset="0"/>
              </a:rPr>
              <a:t>.</a:t>
            </a:r>
          </a:p>
          <a:p>
            <a:pPr algn="just"/>
            <a:endParaRPr lang="en-IN" sz="2000" i="1" dirty="0">
              <a:latin typeface="Times New Roman" pitchFamily="18" charset="0"/>
              <a:cs typeface="Times New Roman" pitchFamily="18" charset="0"/>
            </a:endParaRPr>
          </a:p>
          <a:p>
            <a:pPr algn="just"/>
            <a:r>
              <a:rPr lang="en-IN" sz="2000" i="1" dirty="0">
                <a:latin typeface="Times New Roman" pitchFamily="18" charset="0"/>
                <a:cs typeface="Times New Roman" pitchFamily="18" charset="0"/>
              </a:rPr>
              <a:t> For example, a new application may have a version </a:t>
            </a:r>
            <a:r>
              <a:rPr lang="en-IN" sz="2000" dirty="0">
                <a:latin typeface="Times New Roman" pitchFamily="18" charset="0"/>
                <a:cs typeface="Times New Roman" pitchFamily="18" charset="0"/>
              </a:rPr>
              <a:t>name of “1.0.0.” For a small incremental update, change it to “1.1.0” or “1.0.1.” For the next major update, you might change it to “2.0.0.”</a:t>
            </a:r>
          </a:p>
          <a:p>
            <a:pPr marL="0" indent="0" algn="just">
              <a:buNone/>
            </a:pPr>
            <a:endParaRPr lang="en-IN" sz="1800" dirty="0">
              <a:latin typeface="Times New Roman" pitchFamily="18" charset="0"/>
              <a:cs typeface="Times New Roman" pitchFamily="18" charset="0"/>
            </a:endParaRPr>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lvl="0" algn="ctr">
              <a:spcBef>
                <a:spcPct val="0"/>
              </a:spcBef>
              <a:defRPr/>
            </a:pPr>
            <a:r>
              <a:rPr lang="en-IN" sz="2400" b="1" dirty="0">
                <a:latin typeface="Times New Roman" pitchFamily="18" charset="0"/>
                <a:cs typeface="Times New Roman" pitchFamily="18" charset="0"/>
              </a:rPr>
              <a:t>Versioning our Application</a:t>
            </a:r>
            <a:endParaRPr lang="en-US" sz="2400" dirty="0"/>
          </a:p>
        </p:txBody>
      </p:sp>
      <p:sp>
        <p:nvSpPr>
          <p:cNvPr id="5" name="Date Placeholder 4"/>
          <p:cNvSpPr>
            <a:spLocks noGrp="1"/>
          </p:cNvSpPr>
          <p:nvPr>
            <p:ph type="dt" sz="half" idx="10"/>
          </p:nvPr>
        </p:nvSpPr>
        <p:spPr/>
        <p:txBody>
          <a:bodyPr/>
          <a:lstStyle/>
          <a:p>
            <a:fld id="{47E8485E-92B0-4B0D-90EA-5C05871B11F0}"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xmlns="" val="17547031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3" y="990600"/>
            <a:ext cx="8980227" cy="5434149"/>
          </a:xfrm>
          <a:ln>
            <a:noFill/>
          </a:ln>
        </p:spPr>
        <p:txBody>
          <a:bodyPr>
            <a:noAutofit/>
          </a:bodyPr>
          <a:lstStyle/>
          <a:p>
            <a:pPr algn="just"/>
            <a:r>
              <a:rPr lang="en-IN" sz="1800" dirty="0">
                <a:latin typeface="Times New Roman" pitchFamily="18" charset="0"/>
                <a:cs typeface="Times New Roman" pitchFamily="18" charset="0"/>
              </a:rPr>
              <a:t>If you are planning to </a:t>
            </a:r>
            <a:r>
              <a:rPr lang="en-IN" sz="1800" b="1" dirty="0">
                <a:latin typeface="Times New Roman" pitchFamily="18" charset="0"/>
                <a:cs typeface="Times New Roman" pitchFamily="18" charset="0"/>
              </a:rPr>
              <a:t>publish your application </a:t>
            </a:r>
            <a:r>
              <a:rPr lang="en-IN" sz="1800" dirty="0">
                <a:latin typeface="Times New Roman" pitchFamily="18" charset="0"/>
                <a:cs typeface="Times New Roman" pitchFamily="18" charset="0"/>
              </a:rPr>
              <a:t>on the Android Market (www.android.com/market/), the AndroidManifest.xml file must have the following </a:t>
            </a:r>
            <a:r>
              <a:rPr lang="en-IN" sz="1800" b="1" dirty="0">
                <a:latin typeface="Times New Roman" pitchFamily="18" charset="0"/>
                <a:cs typeface="Times New Roman" pitchFamily="18" charset="0"/>
              </a:rPr>
              <a:t>attributes:</a:t>
            </a:r>
          </a:p>
          <a:p>
            <a:pPr lvl="1" algn="just">
              <a:buNone/>
            </a:pP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android:versionCode</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(within the &lt;manifest&gt; element)</a:t>
            </a:r>
          </a:p>
          <a:p>
            <a:pPr lvl="1" algn="just">
              <a:buNone/>
            </a:pP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android:versionName</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(within the &lt;manifest&gt; element)</a:t>
            </a:r>
          </a:p>
          <a:p>
            <a:pPr lvl="1" algn="just">
              <a:buNone/>
            </a:pPr>
            <a:r>
              <a:rPr lang="en-IN" sz="1800" dirty="0">
                <a:latin typeface="Times New Roman" pitchFamily="18" charset="0"/>
                <a:cs typeface="Times New Roman" pitchFamily="18" charset="0"/>
              </a:rPr>
              <a:t>➤ </a:t>
            </a:r>
            <a:r>
              <a:rPr lang="en-IN" sz="1800" b="1" dirty="0" err="1">
                <a:latin typeface="Times New Roman" pitchFamily="18" charset="0"/>
                <a:cs typeface="Times New Roman" pitchFamily="18" charset="0"/>
              </a:rPr>
              <a:t>android:icon</a:t>
            </a:r>
            <a:r>
              <a:rPr lang="en-IN" sz="1800" dirty="0">
                <a:latin typeface="Times New Roman" pitchFamily="18" charset="0"/>
                <a:cs typeface="Times New Roman" pitchFamily="18" charset="0"/>
              </a:rPr>
              <a:t> (within the &lt;application&gt; element)</a:t>
            </a:r>
          </a:p>
          <a:p>
            <a:pPr lvl="1" algn="just">
              <a:buNone/>
            </a:pPr>
            <a:r>
              <a:rPr lang="en-IN" sz="1800" dirty="0">
                <a:latin typeface="Times New Roman" pitchFamily="18" charset="0"/>
                <a:cs typeface="Times New Roman" pitchFamily="18" charset="0"/>
              </a:rPr>
              <a:t>➤ </a:t>
            </a:r>
            <a:r>
              <a:rPr lang="en-IN" sz="1800" b="1" dirty="0" err="1">
                <a:latin typeface="Times New Roman" pitchFamily="18" charset="0"/>
                <a:cs typeface="Times New Roman" pitchFamily="18" charset="0"/>
              </a:rPr>
              <a:t>android:label</a:t>
            </a:r>
            <a:r>
              <a:rPr lang="en-IN" sz="1800" dirty="0">
                <a:latin typeface="Times New Roman" pitchFamily="18" charset="0"/>
                <a:cs typeface="Times New Roman" pitchFamily="18" charset="0"/>
              </a:rPr>
              <a:t> (within the &lt;application&gt; element)</a:t>
            </a:r>
          </a:p>
          <a:p>
            <a:pPr algn="just"/>
            <a:r>
              <a:rPr lang="en-IN" sz="1800" dirty="0">
                <a:latin typeface="Times New Roman" pitchFamily="18" charset="0"/>
                <a:cs typeface="Times New Roman" pitchFamily="18" charset="0"/>
              </a:rPr>
              <a:t>The </a:t>
            </a:r>
            <a:r>
              <a:rPr lang="en-IN" sz="1800" dirty="0" err="1">
                <a:latin typeface="Times New Roman" pitchFamily="18" charset="0"/>
                <a:cs typeface="Times New Roman" pitchFamily="18" charset="0"/>
              </a:rPr>
              <a:t>android:label</a:t>
            </a:r>
            <a:r>
              <a:rPr lang="en-IN" sz="1800" dirty="0">
                <a:latin typeface="Times New Roman" pitchFamily="18" charset="0"/>
                <a:cs typeface="Times New Roman" pitchFamily="18" charset="0"/>
              </a:rPr>
              <a:t> attribute specifies the name of your application. This name is displayed in the Settings ➪ Apps section of your Android device. For the LBS project, give the application the name “Where Am I</a:t>
            </a:r>
            <a:r>
              <a:rPr lang="en-IN" sz="1800" dirty="0" smtClean="0">
                <a:latin typeface="Times New Roman" pitchFamily="18" charset="0"/>
                <a:cs typeface="Times New Roman" pitchFamily="18" charset="0"/>
              </a:rPr>
              <a:t>”</a:t>
            </a:r>
          </a:p>
          <a:p>
            <a:pPr algn="just"/>
            <a:r>
              <a:rPr lang="en-IN" sz="1800" dirty="0" smtClean="0">
                <a:latin typeface="Times New Roman" pitchFamily="18" charset="0"/>
                <a:cs typeface="Times New Roman" pitchFamily="18" charset="0"/>
              </a:rPr>
              <a:t>In </a:t>
            </a:r>
            <a:r>
              <a:rPr lang="en-IN" sz="1800" dirty="0">
                <a:latin typeface="Times New Roman" pitchFamily="18" charset="0"/>
                <a:cs typeface="Times New Roman" pitchFamily="18" charset="0"/>
              </a:rPr>
              <a:t>addition, if your application needs a minimum version of the Android OS to run, you can specify it in the AndroidManifest.xml file using the </a:t>
            </a:r>
            <a:r>
              <a:rPr lang="en-IN" sz="1800" b="1" dirty="0">
                <a:latin typeface="Times New Roman" pitchFamily="18" charset="0"/>
                <a:cs typeface="Times New Roman" pitchFamily="18" charset="0"/>
              </a:rPr>
              <a:t>&lt;uses-</a:t>
            </a:r>
            <a:r>
              <a:rPr lang="en-IN" sz="1800" b="1" dirty="0" err="1">
                <a:latin typeface="Times New Roman" pitchFamily="18" charset="0"/>
                <a:cs typeface="Times New Roman" pitchFamily="18" charset="0"/>
              </a:rPr>
              <a:t>sdk</a:t>
            </a:r>
            <a:r>
              <a:rPr lang="en-IN" sz="1800" b="1" dirty="0">
                <a:latin typeface="Times New Roman" pitchFamily="18" charset="0"/>
                <a:cs typeface="Times New Roman" pitchFamily="18" charset="0"/>
              </a:rPr>
              <a:t>&gt; </a:t>
            </a:r>
            <a:r>
              <a:rPr lang="en-IN" sz="1800" dirty="0">
                <a:latin typeface="Times New Roman" pitchFamily="18" charset="0"/>
                <a:cs typeface="Times New Roman" pitchFamily="18" charset="0"/>
              </a:rPr>
              <a:t>element</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lgn="just">
              <a:buNone/>
            </a:pPr>
            <a:r>
              <a:rPr lang="en-IN" sz="1800" dirty="0">
                <a:latin typeface="Times New Roman" pitchFamily="18" charset="0"/>
                <a:cs typeface="Times New Roman" pitchFamily="18" charset="0"/>
              </a:rPr>
              <a:t>&lt;manifest </a:t>
            </a:r>
            <a:r>
              <a:rPr lang="en-IN" sz="1800" dirty="0" err="1">
                <a:latin typeface="Times New Roman" pitchFamily="18" charset="0"/>
                <a:cs typeface="Times New Roman" pitchFamily="18" charset="0"/>
              </a:rPr>
              <a:t>xmlns:android</a:t>
            </a:r>
            <a:r>
              <a:rPr lang="en-IN" sz="1800" dirty="0">
                <a:latin typeface="Times New Roman" pitchFamily="18" charset="0"/>
                <a:cs typeface="Times New Roman" pitchFamily="18" charset="0"/>
              </a:rPr>
              <a:t>=”http://schemas.android.com/</a:t>
            </a:r>
            <a:r>
              <a:rPr lang="en-IN" sz="1800" dirty="0" err="1">
                <a:latin typeface="Times New Roman" pitchFamily="18" charset="0"/>
                <a:cs typeface="Times New Roman" pitchFamily="18" charset="0"/>
              </a:rPr>
              <a:t>apk</a:t>
            </a:r>
            <a:r>
              <a:rPr lang="en-IN" sz="1800" dirty="0">
                <a:latin typeface="Times New Roman" pitchFamily="18" charset="0"/>
                <a:cs typeface="Times New Roman" pitchFamily="18" charset="0"/>
              </a:rPr>
              <a:t>/res/android”</a:t>
            </a:r>
          </a:p>
          <a:p>
            <a:pPr algn="just">
              <a:buNone/>
            </a:pPr>
            <a:r>
              <a:rPr lang="en-IN" sz="1800" dirty="0">
                <a:latin typeface="Times New Roman" pitchFamily="18" charset="0"/>
                <a:cs typeface="Times New Roman" pitchFamily="18" charset="0"/>
              </a:rPr>
              <a:t>package=”net.learn2develop.LBS”   </a:t>
            </a:r>
            <a:r>
              <a:rPr lang="en-IN" sz="1800" dirty="0" err="1">
                <a:latin typeface="Times New Roman" pitchFamily="18" charset="0"/>
                <a:cs typeface="Times New Roman" pitchFamily="18" charset="0"/>
              </a:rPr>
              <a:t>android:versionCode</a:t>
            </a:r>
            <a:r>
              <a:rPr lang="en-IN" sz="1800" dirty="0">
                <a:latin typeface="Times New Roman" pitchFamily="18" charset="0"/>
                <a:cs typeface="Times New Roman" pitchFamily="18" charset="0"/>
              </a:rPr>
              <a:t>=”1”    </a:t>
            </a:r>
            <a:r>
              <a:rPr lang="en-IN" sz="1800" dirty="0" err="1">
                <a:latin typeface="Times New Roman" pitchFamily="18" charset="0"/>
                <a:cs typeface="Times New Roman" pitchFamily="18" charset="0"/>
              </a:rPr>
              <a:t>android:versionName</a:t>
            </a:r>
            <a:r>
              <a:rPr lang="en-IN" sz="1800" dirty="0">
                <a:latin typeface="Times New Roman" pitchFamily="18" charset="0"/>
                <a:cs typeface="Times New Roman" pitchFamily="18" charset="0"/>
              </a:rPr>
              <a:t>=”1.0” &gt;</a:t>
            </a:r>
          </a:p>
          <a:p>
            <a:pPr algn="just">
              <a:buNone/>
            </a:pPr>
            <a:r>
              <a:rPr lang="en-IN" sz="1800" b="1" dirty="0">
                <a:latin typeface="Times New Roman" pitchFamily="18" charset="0"/>
                <a:cs typeface="Times New Roman" pitchFamily="18" charset="0"/>
              </a:rPr>
              <a:t>&lt;uses-</a:t>
            </a:r>
            <a:r>
              <a:rPr lang="en-IN" sz="1800" b="1" dirty="0" err="1">
                <a:latin typeface="Times New Roman" pitchFamily="18" charset="0"/>
                <a:cs typeface="Times New Roman" pitchFamily="18" charset="0"/>
              </a:rPr>
              <a:t>sdk</a:t>
            </a:r>
            <a:r>
              <a:rPr lang="en-IN" sz="1800" b="1" dirty="0">
                <a:latin typeface="Times New Roman" pitchFamily="18" charset="0"/>
                <a:cs typeface="Times New Roman" pitchFamily="18" charset="0"/>
              </a:rPr>
              <a:t> </a:t>
            </a:r>
            <a:r>
              <a:rPr lang="en-IN" sz="1800" b="1" dirty="0" err="1">
                <a:latin typeface="Times New Roman" pitchFamily="18" charset="0"/>
                <a:cs typeface="Times New Roman" pitchFamily="18" charset="0"/>
              </a:rPr>
              <a:t>android:minSdkVersion</a:t>
            </a:r>
            <a:r>
              <a:rPr lang="en-IN" sz="1800" b="1" dirty="0">
                <a:latin typeface="Times New Roman" pitchFamily="18" charset="0"/>
                <a:cs typeface="Times New Roman" pitchFamily="18" charset="0"/>
              </a:rPr>
              <a:t>=”</a:t>
            </a:r>
            <a:r>
              <a:rPr lang="en-IN" sz="1800" b="1" dirty="0" smtClean="0">
                <a:latin typeface="Times New Roman" pitchFamily="18" charset="0"/>
                <a:cs typeface="Times New Roman" pitchFamily="18" charset="0"/>
              </a:rPr>
              <a:t>17” </a:t>
            </a:r>
            <a:r>
              <a:rPr lang="en-IN" sz="1800" b="1" dirty="0">
                <a:latin typeface="Times New Roman" pitchFamily="18" charset="0"/>
                <a:cs typeface="Times New Roman" pitchFamily="18" charset="0"/>
              </a:rPr>
              <a:t>/&gt;</a:t>
            </a:r>
          </a:p>
          <a:p>
            <a:pPr marL="0" indent="0" algn="just">
              <a:buNone/>
            </a:pPr>
            <a:endParaRPr lang="en-IN" sz="1800" dirty="0">
              <a:latin typeface="Times New Roman" pitchFamily="18" charset="0"/>
              <a:cs typeface="Times New Roman" pitchFamily="18" charset="0"/>
            </a:endParaRPr>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lvl="0" algn="ctr">
              <a:spcBef>
                <a:spcPct val="0"/>
              </a:spcBef>
              <a:defRPr/>
            </a:pPr>
            <a:r>
              <a:rPr lang="en-IN" sz="2400" b="1" dirty="0" smtClean="0">
                <a:latin typeface="Times New Roman" pitchFamily="18" charset="0"/>
                <a:cs typeface="Times New Roman" pitchFamily="18" charset="0"/>
              </a:rPr>
              <a:t>Versioning </a:t>
            </a:r>
            <a:r>
              <a:rPr lang="en-IN" sz="2400" b="1" dirty="0">
                <a:latin typeface="Times New Roman" pitchFamily="18" charset="0"/>
                <a:cs typeface="Times New Roman" pitchFamily="18" charset="0"/>
              </a:rPr>
              <a:t>our Application</a:t>
            </a:r>
            <a:endParaRPr lang="en-US" sz="2400" dirty="0"/>
          </a:p>
        </p:txBody>
      </p:sp>
      <p:sp>
        <p:nvSpPr>
          <p:cNvPr id="2" name="Date Placeholder 1"/>
          <p:cNvSpPr>
            <a:spLocks noGrp="1"/>
          </p:cNvSpPr>
          <p:nvPr>
            <p:ph type="dt" sz="half" idx="10"/>
          </p:nvPr>
        </p:nvSpPr>
        <p:spPr/>
        <p:txBody>
          <a:bodyPr/>
          <a:lstStyle/>
          <a:p>
            <a:fld id="{F975BD7D-8CC1-46D7-8834-96CE0B090FE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xmlns="" val="3516537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715000"/>
          </a:xfrm>
        </p:spPr>
        <p:txBody>
          <a:bodyPr>
            <a:normAutofit/>
          </a:bodyPr>
          <a:lstStyle/>
          <a:p>
            <a:pPr marL="457200" indent="-457200">
              <a:buAutoNum type="arabicPeriod"/>
            </a:pPr>
            <a:r>
              <a:rPr lang="en-US" sz="2000" dirty="0" smtClean="0"/>
              <a:t>Full form of  </a:t>
            </a:r>
            <a:r>
              <a:rPr lang="en-US" sz="2000" b="1" dirty="0" smtClean="0"/>
              <a:t>AAPT is  </a:t>
            </a:r>
            <a:r>
              <a:rPr lang="en-US" sz="2000" dirty="0"/>
              <a:t> </a:t>
            </a:r>
            <a:r>
              <a:rPr lang="en-US" sz="2000" dirty="0" smtClean="0"/>
              <a:t>(</a:t>
            </a:r>
            <a:r>
              <a:rPr lang="en-US" sz="2000" b="1" dirty="0" smtClean="0"/>
              <a:t>Android </a:t>
            </a:r>
            <a:r>
              <a:rPr lang="en-US" sz="2000" b="1" dirty="0"/>
              <a:t>assistance packaging </a:t>
            </a:r>
            <a:r>
              <a:rPr lang="en-US" sz="2000" b="1" dirty="0" smtClean="0"/>
              <a:t>tool </a:t>
            </a:r>
            <a:r>
              <a:rPr lang="en-US" sz="2000" dirty="0" smtClean="0"/>
              <a:t>/ Android Application Packaging tool)</a:t>
            </a:r>
          </a:p>
          <a:p>
            <a:pPr marL="457200" indent="-457200">
              <a:buAutoNum type="arabicPeriod"/>
            </a:pPr>
            <a:endParaRPr lang="en-US" sz="2000" dirty="0"/>
          </a:p>
          <a:p>
            <a:pPr marL="457200" indent="-457200">
              <a:buAutoNum type="arabicPeriod"/>
            </a:pPr>
            <a:r>
              <a:rPr lang="en-US" sz="2000" dirty="0" smtClean="0"/>
              <a:t>Select the tools required for exporting the app are.</a:t>
            </a:r>
          </a:p>
          <a:p>
            <a:r>
              <a:rPr lang="en-US" sz="2000" dirty="0" err="1" smtClean="0"/>
              <a:t>Dx</a:t>
            </a:r>
            <a:r>
              <a:rPr lang="en-US" sz="2000" dirty="0" smtClean="0"/>
              <a:t> tools</a:t>
            </a:r>
          </a:p>
          <a:p>
            <a:r>
              <a:rPr lang="en-US" sz="2000" dirty="0" smtClean="0"/>
              <a:t>AAPT</a:t>
            </a:r>
          </a:p>
          <a:p>
            <a:r>
              <a:rPr lang="en-US" sz="2000" dirty="0" smtClean="0"/>
              <a:t>APK</a:t>
            </a:r>
          </a:p>
          <a:p>
            <a:r>
              <a:rPr lang="en-US" sz="2000" dirty="0" smtClean="0"/>
              <a:t>ADB</a:t>
            </a:r>
          </a:p>
          <a:p>
            <a:endParaRPr lang="en-US" sz="2000" dirty="0"/>
          </a:p>
          <a:p>
            <a:pPr marL="0" indent="0">
              <a:buNone/>
            </a:pPr>
            <a:r>
              <a:rPr lang="en-US" sz="2000" dirty="0" smtClean="0"/>
              <a:t>3.  </a:t>
            </a:r>
            <a:r>
              <a:rPr lang="en-US" sz="2000" dirty="0" err="1" smtClean="0"/>
              <a:t>Dx</a:t>
            </a:r>
            <a:r>
              <a:rPr lang="en-US" sz="2000" dirty="0" smtClean="0"/>
              <a:t> tools i.e. </a:t>
            </a:r>
            <a:r>
              <a:rPr lang="en-US" sz="2000" dirty="0" err="1" smtClean="0"/>
              <a:t>Dalvik</a:t>
            </a:r>
            <a:r>
              <a:rPr lang="en-US" sz="2000" dirty="0" smtClean="0"/>
              <a:t> Executable tools convert</a:t>
            </a:r>
            <a:r>
              <a:rPr lang="en-US" sz="2000" dirty="0"/>
              <a:t> </a:t>
            </a:r>
            <a:r>
              <a:rPr lang="en-US" sz="2000" b="1" dirty="0"/>
              <a:t>.class file</a:t>
            </a:r>
            <a:r>
              <a:rPr lang="en-US" sz="2000" dirty="0"/>
              <a:t> to </a:t>
            </a:r>
            <a:r>
              <a:rPr lang="en-US" sz="2000" b="1" dirty="0"/>
              <a:t>.</a:t>
            </a:r>
            <a:r>
              <a:rPr lang="en-US" sz="2000" b="1" dirty="0" err="1"/>
              <a:t>dex</a:t>
            </a:r>
            <a:r>
              <a:rPr lang="en-US" sz="2000" b="1" dirty="0"/>
              <a:t> file</a:t>
            </a:r>
            <a:r>
              <a:rPr lang="en-US" sz="2000" dirty="0" smtClean="0"/>
              <a:t>. (</a:t>
            </a:r>
            <a:r>
              <a:rPr lang="en-US" sz="2000" b="1" dirty="0" smtClean="0"/>
              <a:t>T</a:t>
            </a:r>
            <a:r>
              <a:rPr lang="en-US" sz="2000" dirty="0" smtClean="0"/>
              <a:t>/F)</a:t>
            </a:r>
          </a:p>
        </p:txBody>
      </p:sp>
      <p:sp>
        <p:nvSpPr>
          <p:cNvPr id="4" name="Date Placeholder 3"/>
          <p:cNvSpPr>
            <a:spLocks noGrp="1"/>
          </p:cNvSpPr>
          <p:nvPr>
            <p:ph type="dt" sz="half" idx="10"/>
          </p:nvPr>
        </p:nvSpPr>
        <p:spPr/>
        <p:txBody>
          <a:bodyPr/>
          <a:lstStyle/>
          <a:p>
            <a:fld id="{B4C5C9AA-3F51-4F07-B846-3BFE825F6DE8}"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6</a:t>
            </a: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28855968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027" y="1143000"/>
            <a:ext cx="8980227" cy="5434149"/>
          </a:xfrm>
          <a:ln>
            <a:noFill/>
          </a:ln>
        </p:spPr>
        <p:txBody>
          <a:bodyPr>
            <a:noAutofit/>
          </a:bodyPr>
          <a:lstStyle/>
          <a:p>
            <a:pPr algn="just"/>
            <a:r>
              <a:rPr lang="en-IN" sz="1800" dirty="0">
                <a:latin typeface="Times New Roman" pitchFamily="18" charset="0"/>
                <a:cs typeface="Times New Roman" pitchFamily="18" charset="0"/>
              </a:rPr>
              <a:t>All Android applications </a:t>
            </a:r>
            <a:r>
              <a:rPr lang="en-IN" sz="1800" b="1" dirty="0">
                <a:latin typeface="Times New Roman" pitchFamily="18" charset="0"/>
                <a:cs typeface="Times New Roman" pitchFamily="18" charset="0"/>
              </a:rPr>
              <a:t>must be digitally signed </a:t>
            </a:r>
            <a:r>
              <a:rPr lang="en-IN" sz="1800" dirty="0">
                <a:latin typeface="Times New Roman" pitchFamily="18" charset="0"/>
                <a:cs typeface="Times New Roman" pitchFamily="18" charset="0"/>
              </a:rPr>
              <a:t>before they are allowed to be deployed onto a device (or emulator). </a:t>
            </a:r>
          </a:p>
          <a:p>
            <a:pPr algn="just"/>
            <a:r>
              <a:rPr lang="en-IN" sz="1800" dirty="0">
                <a:latin typeface="Times New Roman" pitchFamily="18" charset="0"/>
                <a:cs typeface="Times New Roman" pitchFamily="18" charset="0"/>
              </a:rPr>
              <a:t>Unlike some mobile platforms, you </a:t>
            </a:r>
            <a:r>
              <a:rPr lang="en-IN" sz="1800" b="1" dirty="0">
                <a:latin typeface="Times New Roman" pitchFamily="18" charset="0"/>
                <a:cs typeface="Times New Roman" pitchFamily="18" charset="0"/>
              </a:rPr>
              <a:t>need not purchase digital certificates </a:t>
            </a:r>
            <a:r>
              <a:rPr lang="en-IN" sz="1800" dirty="0">
                <a:latin typeface="Times New Roman" pitchFamily="18" charset="0"/>
                <a:cs typeface="Times New Roman" pitchFamily="18" charset="0"/>
              </a:rPr>
              <a:t>from a certificate authority (CA) to sign your applications. </a:t>
            </a:r>
          </a:p>
          <a:p>
            <a:pPr algn="just"/>
            <a:r>
              <a:rPr lang="en-IN" sz="1800" dirty="0">
                <a:latin typeface="Times New Roman" pitchFamily="18" charset="0"/>
                <a:cs typeface="Times New Roman" pitchFamily="18" charset="0"/>
              </a:rPr>
              <a:t>Instead, you can </a:t>
            </a:r>
            <a:r>
              <a:rPr lang="en-IN" sz="1800" b="1" dirty="0">
                <a:latin typeface="Times New Roman" pitchFamily="18" charset="0"/>
                <a:cs typeface="Times New Roman" pitchFamily="18" charset="0"/>
              </a:rPr>
              <a:t>generate your own self-signed certificate </a:t>
            </a:r>
            <a:r>
              <a:rPr lang="en-IN" sz="1800" dirty="0">
                <a:latin typeface="Times New Roman" pitchFamily="18" charset="0"/>
                <a:cs typeface="Times New Roman" pitchFamily="18" charset="0"/>
              </a:rPr>
              <a:t>and use it to sign your Android applications.</a:t>
            </a:r>
            <a:endParaRPr lang="en-IN" sz="1800" b="1"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When you use </a:t>
            </a:r>
            <a:r>
              <a:rPr lang="en-IN" sz="1800" dirty="0" smtClean="0">
                <a:latin typeface="Times New Roman" pitchFamily="18" charset="0"/>
                <a:cs typeface="Times New Roman" pitchFamily="18" charset="0"/>
              </a:rPr>
              <a:t>IDE </a:t>
            </a:r>
            <a:r>
              <a:rPr lang="en-IN" sz="1800" dirty="0">
                <a:latin typeface="Times New Roman" pitchFamily="18" charset="0"/>
                <a:cs typeface="Times New Roman" pitchFamily="18" charset="0"/>
              </a:rPr>
              <a:t>to develop your Android application and then press F11 to deploy it to an emulator</a:t>
            </a:r>
            <a:r>
              <a:rPr lang="en-IN" sz="1800" b="1" dirty="0">
                <a:latin typeface="Times New Roman" pitchFamily="18" charset="0"/>
                <a:cs typeface="Times New Roman" pitchFamily="18" charset="0"/>
              </a:rPr>
              <a:t>, </a:t>
            </a:r>
            <a:r>
              <a:rPr lang="en-IN" sz="1800" b="1" dirty="0" smtClean="0">
                <a:latin typeface="Times New Roman" pitchFamily="18" charset="0"/>
                <a:cs typeface="Times New Roman" pitchFamily="18" charset="0"/>
              </a:rPr>
              <a:t>IDE </a:t>
            </a:r>
            <a:r>
              <a:rPr lang="en-IN" sz="1800" b="1" dirty="0">
                <a:latin typeface="Times New Roman" pitchFamily="18" charset="0"/>
                <a:cs typeface="Times New Roman" pitchFamily="18" charset="0"/>
              </a:rPr>
              <a:t>automatically signs </a:t>
            </a:r>
            <a:r>
              <a:rPr lang="en-IN" sz="1800" dirty="0">
                <a:latin typeface="Times New Roman" pitchFamily="18" charset="0"/>
                <a:cs typeface="Times New Roman" pitchFamily="18" charset="0"/>
              </a:rPr>
              <a:t>it for you</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You can verify this by going to </a:t>
            </a:r>
            <a:r>
              <a:rPr lang="en-IN" sz="1800" b="1" dirty="0">
                <a:latin typeface="Times New Roman" pitchFamily="18" charset="0"/>
                <a:cs typeface="Times New Roman" pitchFamily="18" charset="0"/>
              </a:rPr>
              <a:t>Windows ➪ Preferences in Eclipse</a:t>
            </a:r>
            <a:r>
              <a:rPr lang="en-IN" sz="1800" dirty="0">
                <a:latin typeface="Times New Roman" pitchFamily="18" charset="0"/>
                <a:cs typeface="Times New Roman" pitchFamily="18" charset="0"/>
              </a:rPr>
              <a:t>, expanding the Android item, and selecting Build. </a:t>
            </a:r>
            <a:endParaRPr lang="en-IN" sz="1800" dirty="0" smtClean="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IDE uses a default debug </a:t>
            </a:r>
            <a:r>
              <a:rPr lang="en-IN" sz="1800" dirty="0" err="1">
                <a:latin typeface="Times New Roman" pitchFamily="18" charset="0"/>
                <a:cs typeface="Times New Roman" pitchFamily="18" charset="0"/>
              </a:rPr>
              <a:t>keystore</a:t>
            </a:r>
            <a:r>
              <a:rPr lang="en-IN" sz="1800" dirty="0">
                <a:latin typeface="Times New Roman" pitchFamily="18" charset="0"/>
                <a:cs typeface="Times New Roman" pitchFamily="18" charset="0"/>
              </a:rPr>
              <a:t> (appropriately named “</a:t>
            </a:r>
            <a:r>
              <a:rPr lang="en-IN" sz="1800" dirty="0" err="1">
                <a:latin typeface="Times New Roman" pitchFamily="18" charset="0"/>
                <a:cs typeface="Times New Roman" pitchFamily="18" charset="0"/>
              </a:rPr>
              <a:t>debug.keystore</a:t>
            </a:r>
            <a:r>
              <a:rPr lang="en-IN" sz="1800" dirty="0">
                <a:latin typeface="Times New Roman" pitchFamily="18" charset="0"/>
                <a:cs typeface="Times New Roman" pitchFamily="18" charset="0"/>
              </a:rPr>
              <a:t>”) to sign your application.</a:t>
            </a:r>
          </a:p>
          <a:p>
            <a:pPr algn="just"/>
            <a:r>
              <a:rPr lang="en-IN" sz="1800" dirty="0">
                <a:latin typeface="Times New Roman" pitchFamily="18" charset="0"/>
                <a:cs typeface="Times New Roman" pitchFamily="18" charset="0"/>
              </a:rPr>
              <a:t>A </a:t>
            </a:r>
            <a:r>
              <a:rPr lang="en-IN" sz="1800" b="1" dirty="0" err="1">
                <a:latin typeface="Times New Roman" pitchFamily="18" charset="0"/>
                <a:cs typeface="Times New Roman" pitchFamily="18" charset="0"/>
              </a:rPr>
              <a:t>keystore</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is commonly known as a </a:t>
            </a:r>
            <a:r>
              <a:rPr lang="en-IN" sz="1800" b="1" i="1" dirty="0">
                <a:latin typeface="Times New Roman" pitchFamily="18" charset="0"/>
                <a:cs typeface="Times New Roman" pitchFamily="18" charset="0"/>
              </a:rPr>
              <a:t>digital certificate.</a:t>
            </a:r>
          </a:p>
          <a:p>
            <a:pPr algn="just"/>
            <a:r>
              <a:rPr lang="en-IN" sz="1800" dirty="0">
                <a:latin typeface="Times New Roman" pitchFamily="18" charset="0"/>
                <a:cs typeface="Times New Roman" pitchFamily="18" charset="0"/>
              </a:rPr>
              <a:t>If you are </a:t>
            </a:r>
            <a:r>
              <a:rPr lang="en-IN" sz="1800" b="1" dirty="0">
                <a:latin typeface="Times New Roman" pitchFamily="18" charset="0"/>
                <a:cs typeface="Times New Roman" pitchFamily="18" charset="0"/>
              </a:rPr>
              <a:t>publishing an Android application, you must sign it with your own certificate.</a:t>
            </a:r>
          </a:p>
          <a:p>
            <a:pPr algn="just"/>
            <a:r>
              <a:rPr lang="en-IN" sz="1800" dirty="0">
                <a:latin typeface="Times New Roman" pitchFamily="18" charset="0"/>
                <a:cs typeface="Times New Roman" pitchFamily="18" charset="0"/>
              </a:rPr>
              <a:t>Applications signed with the </a:t>
            </a:r>
            <a:r>
              <a:rPr lang="en-IN" sz="1800" b="1" dirty="0">
                <a:latin typeface="Times New Roman" pitchFamily="18" charset="0"/>
                <a:cs typeface="Times New Roman" pitchFamily="18" charset="0"/>
              </a:rPr>
              <a:t>debug certificate cannot be published. </a:t>
            </a:r>
          </a:p>
          <a:p>
            <a:endParaRPr lang="en-IN" sz="1800" b="1" i="1" dirty="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a:p>
            <a:pPr marL="0" indent="0" algn="just">
              <a:buNone/>
            </a:pPr>
            <a:endParaRPr lang="en-IN" sz="1800" dirty="0">
              <a:latin typeface="Times New Roman" pitchFamily="18" charset="0"/>
              <a:cs typeface="Times New Roman" pitchFamily="18" charset="0"/>
            </a:endParaRPr>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algn="ctr">
              <a:spcBef>
                <a:spcPct val="0"/>
              </a:spcBef>
              <a:defRPr/>
            </a:pPr>
            <a:r>
              <a:rPr lang="en-IN" sz="2400" b="1" dirty="0">
                <a:latin typeface="Times New Roman" pitchFamily="18" charset="0"/>
                <a:cs typeface="Times New Roman" pitchFamily="18" charset="0"/>
              </a:rPr>
              <a:t>Digitally Signing Android Applications</a:t>
            </a:r>
          </a:p>
          <a:p>
            <a:pPr lvl="0" algn="ctr">
              <a:spcBef>
                <a:spcPct val="0"/>
              </a:spcBef>
              <a:defRPr/>
            </a:pPr>
            <a:r>
              <a:rPr lang="en-IN" sz="2400" b="1" dirty="0" smtClean="0">
                <a:latin typeface="Times New Roman" pitchFamily="18" charset="0"/>
                <a:cs typeface="Times New Roman" pitchFamily="18" charset="0"/>
              </a:rPr>
              <a:t> </a:t>
            </a:r>
            <a:endParaRPr lang="en-US" sz="2400" dirty="0"/>
          </a:p>
        </p:txBody>
      </p:sp>
      <p:sp>
        <p:nvSpPr>
          <p:cNvPr id="5" name="Rectangle 4"/>
          <p:cNvSpPr/>
          <p:nvPr/>
        </p:nvSpPr>
        <p:spPr>
          <a:xfrm>
            <a:off x="533400" y="693760"/>
            <a:ext cx="8001000" cy="507831"/>
          </a:xfrm>
          <a:prstGeom prst="rect">
            <a:avLst/>
          </a:prstGeom>
        </p:spPr>
        <p:txBody>
          <a:bodyPr wrap="square">
            <a:spAutoFit/>
          </a:bodyPr>
          <a:lstStyle/>
          <a:p>
            <a:pPr fontAlgn="base">
              <a:lnSpc>
                <a:spcPct val="150000"/>
              </a:lnSpc>
            </a:pPr>
            <a:r>
              <a:rPr lang="en-IN" b="1" dirty="0">
                <a:solidFill>
                  <a:srgbClr val="444444"/>
                </a:solidFill>
                <a:latin typeface="Times New Roman" panose="02020603050405020304" pitchFamily="18" charset="0"/>
                <a:cs typeface="Times New Roman" panose="02020603050405020304" pitchFamily="18" charset="0"/>
              </a:rPr>
              <a:t>Topic Objective: To understand the </a:t>
            </a:r>
            <a:r>
              <a:rPr lang="en-IN" b="1" dirty="0" smtClean="0">
                <a:solidFill>
                  <a:srgbClr val="444444"/>
                </a:solidFill>
                <a:latin typeface="Times New Roman" panose="02020603050405020304" pitchFamily="18" charset="0"/>
                <a:cs typeface="Times New Roman" panose="02020603050405020304" pitchFamily="18" charset="0"/>
              </a:rPr>
              <a:t>concept of digitally signing</a:t>
            </a:r>
            <a:endParaRPr lang="en-IN" b="1" dirty="0">
              <a:solidFill>
                <a:srgbClr val="444444"/>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0918D0A9-3188-49BD-A557-9D728234FFC6}" type="datetime1">
              <a:rPr lang="en-US" smtClean="0"/>
              <a:pPr/>
              <a:t>1/5/2023</a:t>
            </a:fld>
            <a:endParaRPr lang="en-US"/>
          </a:p>
        </p:txBody>
      </p:sp>
      <p:sp>
        <p:nvSpPr>
          <p:cNvPr id="7" name="Footer Placeholder 6"/>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xmlns="" val="41835103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980227" cy="5434149"/>
          </a:xfrm>
          <a:ln>
            <a:noFill/>
          </a:ln>
        </p:spPr>
        <p:txBody>
          <a:bodyPr>
            <a:noAutofit/>
          </a:bodyPr>
          <a:lstStyle/>
          <a:p>
            <a:pPr algn="just"/>
            <a:endParaRPr lang="en-IN" sz="1800" dirty="0" smtClean="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All </a:t>
            </a:r>
            <a:r>
              <a:rPr lang="en-IN" sz="1800" dirty="0">
                <a:latin typeface="Times New Roman" pitchFamily="18" charset="0"/>
                <a:cs typeface="Times New Roman" pitchFamily="18" charset="0"/>
              </a:rPr>
              <a:t>the previous methods do not provide a way for users to discover your applications easily. </a:t>
            </a:r>
          </a:p>
          <a:p>
            <a:pPr algn="just"/>
            <a:r>
              <a:rPr lang="en-IN" sz="1800" dirty="0">
                <a:latin typeface="Times New Roman" pitchFamily="18" charset="0"/>
                <a:cs typeface="Times New Roman" pitchFamily="18" charset="0"/>
              </a:rPr>
              <a:t>A better way is to host your application on the </a:t>
            </a:r>
            <a:r>
              <a:rPr lang="en-IN" sz="1800" b="1" dirty="0">
                <a:latin typeface="Times New Roman" pitchFamily="18" charset="0"/>
                <a:cs typeface="Times New Roman" pitchFamily="18" charset="0"/>
              </a:rPr>
              <a:t>Android Market, </a:t>
            </a:r>
            <a:r>
              <a:rPr lang="en-IN" sz="1800" dirty="0">
                <a:latin typeface="Times New Roman" pitchFamily="18" charset="0"/>
                <a:cs typeface="Times New Roman" pitchFamily="18" charset="0"/>
              </a:rPr>
              <a:t>a Google-hosted service that makes it very easy for users to discover and download (i.e., purchase) applications for their Android devices.</a:t>
            </a:r>
          </a:p>
          <a:p>
            <a:pPr algn="just"/>
            <a:r>
              <a:rPr lang="en-IN" sz="1800" dirty="0">
                <a:latin typeface="Times New Roman" pitchFamily="18" charset="0"/>
                <a:cs typeface="Times New Roman" pitchFamily="18" charset="0"/>
              </a:rPr>
              <a:t>Users simply need </a:t>
            </a:r>
            <a:r>
              <a:rPr lang="en-IN" sz="1800" b="1" dirty="0">
                <a:latin typeface="Times New Roman" pitchFamily="18" charset="0"/>
                <a:cs typeface="Times New Roman" pitchFamily="18" charset="0"/>
              </a:rPr>
              <a:t>to launch the Market application </a:t>
            </a:r>
            <a:r>
              <a:rPr lang="en-IN" sz="1800" dirty="0">
                <a:latin typeface="Times New Roman" pitchFamily="18" charset="0"/>
                <a:cs typeface="Times New Roman" pitchFamily="18" charset="0"/>
              </a:rPr>
              <a:t>on their Android device in order to discover a wide range of applications that they can install on their devices.</a:t>
            </a:r>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algn="ctr">
              <a:spcBef>
                <a:spcPct val="0"/>
              </a:spcBef>
              <a:defRPr/>
            </a:pPr>
            <a:r>
              <a:rPr lang="en-IN" sz="2400" b="1" dirty="0" smtClean="0">
                <a:latin typeface="Times New Roman" pitchFamily="18" charset="0"/>
                <a:cs typeface="Times New Roman" pitchFamily="18" charset="0"/>
              </a:rPr>
              <a:t>Publishing on Android Market</a:t>
            </a:r>
            <a:endParaRPr lang="en-IN" sz="2400" b="1" dirty="0">
              <a:latin typeface="Times New Roman" pitchFamily="18" charset="0"/>
              <a:cs typeface="Times New Roman" pitchFamily="18" charset="0"/>
            </a:endParaRPr>
          </a:p>
          <a:p>
            <a:pPr lvl="0" algn="ctr">
              <a:spcBef>
                <a:spcPct val="0"/>
              </a:spcBef>
              <a:defRPr/>
            </a:pPr>
            <a:r>
              <a:rPr lang="en-IN" sz="2400" b="1" dirty="0" smtClean="0">
                <a:latin typeface="Times New Roman" pitchFamily="18" charset="0"/>
                <a:cs typeface="Times New Roman" pitchFamily="18" charset="0"/>
              </a:rPr>
              <a:t> </a:t>
            </a:r>
            <a:endParaRPr lang="en-US" sz="2400" dirty="0"/>
          </a:p>
        </p:txBody>
      </p:sp>
      <p:sp>
        <p:nvSpPr>
          <p:cNvPr id="2" name="Rectangle 1"/>
          <p:cNvSpPr/>
          <p:nvPr/>
        </p:nvSpPr>
        <p:spPr>
          <a:xfrm>
            <a:off x="606188" y="947675"/>
            <a:ext cx="8196618" cy="507831"/>
          </a:xfrm>
          <a:prstGeom prst="rect">
            <a:avLst/>
          </a:prstGeom>
        </p:spPr>
        <p:txBody>
          <a:bodyPr wrap="square">
            <a:spAutoFit/>
          </a:bodyPr>
          <a:lstStyle/>
          <a:p>
            <a:pPr fontAlgn="base">
              <a:lnSpc>
                <a:spcPct val="150000"/>
              </a:lnSpc>
            </a:pPr>
            <a:r>
              <a:rPr lang="en-IN" b="1" dirty="0">
                <a:solidFill>
                  <a:srgbClr val="444444"/>
                </a:solidFill>
                <a:latin typeface="Times New Roman" panose="02020603050405020304" pitchFamily="18" charset="0"/>
                <a:cs typeface="Times New Roman" panose="02020603050405020304" pitchFamily="18" charset="0"/>
              </a:rPr>
              <a:t>Topic Objective: To understand the concept of </a:t>
            </a:r>
            <a:r>
              <a:rPr lang="en-IN" b="1" dirty="0" smtClean="0">
                <a:solidFill>
                  <a:srgbClr val="444444"/>
                </a:solidFill>
                <a:latin typeface="Times New Roman" panose="02020603050405020304" pitchFamily="18" charset="0"/>
                <a:cs typeface="Times New Roman" panose="02020603050405020304" pitchFamily="18" charset="0"/>
              </a:rPr>
              <a:t>publishing on android market</a:t>
            </a:r>
            <a:endParaRPr lang="en-IN" b="1" dirty="0">
              <a:solidFill>
                <a:srgbClr val="444444"/>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44E61C18-32A4-448D-A746-C509C1B18A23}"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xmlns="" val="373917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0" y="1219200"/>
            <a:ext cx="7886700" cy="3941843"/>
          </a:xfrm>
        </p:spPr>
        <p:txBody>
          <a:bodyPr>
            <a:normAutofit/>
          </a:bodyPr>
          <a:lstStyle/>
          <a:p>
            <a:pPr algn="just"/>
            <a:r>
              <a:rPr lang="en-US" sz="2800" dirty="0">
                <a:latin typeface="Times New Roman" panose="02020603050405020304" pitchFamily="18" charset="0"/>
                <a:cs typeface="Times New Roman" panose="02020603050405020304" pitchFamily="18" charset="0"/>
              </a:rPr>
              <a:t>A mobile app is a medium between an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device and a mobile phone.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app works as the primary interface through which we can manage smart things. </a:t>
            </a:r>
          </a:p>
          <a:p>
            <a:pPr algn="just"/>
            <a:r>
              <a:rPr lang="en-US" sz="2800" dirty="0">
                <a:latin typeface="Times New Roman" panose="02020603050405020304" pitchFamily="18" charset="0"/>
                <a:cs typeface="Times New Roman" panose="02020603050405020304" pitchFamily="18" charset="0"/>
              </a:rPr>
              <a:t>Mobile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apps supplement and enhance the use of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to make it work more efficiently.</a:t>
            </a:r>
          </a:p>
          <a:p>
            <a:endParaRPr lang="en-US" dirty="0"/>
          </a:p>
        </p:txBody>
      </p:sp>
      <p:sp>
        <p:nvSpPr>
          <p:cNvPr id="4" name="Date Placeholder 3"/>
          <p:cNvSpPr>
            <a:spLocks noGrp="1"/>
          </p:cNvSpPr>
          <p:nvPr>
            <p:ph type="dt" sz="half" idx="10"/>
          </p:nvPr>
        </p:nvSpPr>
        <p:spPr/>
        <p:txBody>
          <a:bodyPr/>
          <a:lstStyle/>
          <a:p>
            <a:fld id="{F5970B5E-7107-4A57-9147-53C85FBE65E9}"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2" name="Slide Number Placeholder 1">
            <a:extLst>
              <a:ext uri="{FF2B5EF4-FFF2-40B4-BE49-F238E27FC236}">
                <a16:creationId xmlns="" xmlns:a16="http://schemas.microsoft.com/office/drawing/2014/main" id="{C61CDD03-E709-4B93-8529-270489D864A5}"/>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a:extLst>
              <a:ext uri="{FF2B5EF4-FFF2-40B4-BE49-F238E27FC236}">
                <a16:creationId xmlns="" xmlns:a16="http://schemas.microsoft.com/office/drawing/2014/main" id="{5D5C4FDE-2A6E-4DC8-AB54-266BE25B090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Branch wise Applications</a:t>
            </a:r>
          </a:p>
        </p:txBody>
      </p:sp>
    </p:spTree>
    <p:extLst>
      <p:ext uri="{BB962C8B-B14F-4D97-AF65-F5344CB8AC3E}">
        <p14:creationId xmlns:p14="http://schemas.microsoft.com/office/powerpoint/2010/main" xmlns="" val="26725406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80227" cy="5434149"/>
          </a:xfrm>
          <a:ln>
            <a:noFill/>
          </a:ln>
        </p:spPr>
        <p:txBody>
          <a:bodyPr>
            <a:noAutofit/>
          </a:bodyPr>
          <a:lstStyle/>
          <a:p>
            <a:pPr algn="just"/>
            <a:endParaRPr lang="en-IN" sz="1800" dirty="0" smtClean="0">
              <a:latin typeface="Times New Roman" pitchFamily="18" charset="0"/>
              <a:cs typeface="Times New Roman" pitchFamily="18" charset="0"/>
            </a:endParaRPr>
          </a:p>
          <a:p>
            <a:pPr>
              <a:buNone/>
            </a:pPr>
            <a:r>
              <a:rPr lang="en-IN" sz="1800" b="1" dirty="0">
                <a:latin typeface="Times New Roman" pitchFamily="18" charset="0"/>
                <a:cs typeface="Times New Roman" pitchFamily="18" charset="0"/>
              </a:rPr>
              <a:t>Steps Involved:</a:t>
            </a:r>
          </a:p>
          <a:p>
            <a:pPr>
              <a:buNone/>
            </a:pPr>
            <a:r>
              <a:rPr lang="it-IT" sz="1800" b="1" dirty="0">
                <a:latin typeface="Times New Roman" pitchFamily="18" charset="0"/>
                <a:cs typeface="Times New Roman" pitchFamily="18" charset="0"/>
              </a:rPr>
              <a:t>1.  Creating a Developer Profile : </a:t>
            </a:r>
            <a:r>
              <a:rPr lang="en-IN" sz="1800" dirty="0">
                <a:latin typeface="Times New Roman" pitchFamily="18" charset="0"/>
                <a:cs typeface="Times New Roman" pitchFamily="18" charset="0"/>
              </a:rPr>
              <a:t>The first step toward publishing on the Android Market is to create a developer profile at http://market.android.com/publish/Home.</a:t>
            </a:r>
          </a:p>
          <a:p>
            <a:r>
              <a:rPr lang="en-IN" sz="1800" dirty="0">
                <a:latin typeface="Times New Roman" pitchFamily="18" charset="0"/>
                <a:cs typeface="Times New Roman" pitchFamily="18" charset="0"/>
              </a:rPr>
              <a:t> For this, you need a Google account (such as your Gmail account). </a:t>
            </a:r>
          </a:p>
          <a:p>
            <a:r>
              <a:rPr lang="en-IN" sz="1800" dirty="0">
                <a:latin typeface="Times New Roman" pitchFamily="18" charset="0"/>
                <a:cs typeface="Times New Roman" pitchFamily="18" charset="0"/>
              </a:rPr>
              <a:t>Once you have logged in to the Android Market, you first create your developer profile. Click Continue after entering the required information. (like your name, email, phone no, website </a:t>
            </a:r>
            <a:r>
              <a:rPr lang="en-IN" sz="1800" dirty="0" err="1">
                <a:latin typeface="Times New Roman" pitchFamily="18" charset="0"/>
                <a:cs typeface="Times New Roman" pitchFamily="18" charset="0"/>
              </a:rPr>
              <a:t>url</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etc</a:t>
            </a:r>
            <a:r>
              <a:rPr lang="en-IN" sz="1800" dirty="0">
                <a:latin typeface="Times New Roman" pitchFamily="18" charset="0"/>
                <a:cs typeface="Times New Roman" pitchFamily="18" charset="0"/>
              </a:rPr>
              <a:t>).</a:t>
            </a:r>
          </a:p>
          <a:p>
            <a:r>
              <a:rPr lang="en-IN" sz="1800" dirty="0">
                <a:latin typeface="Times New Roman" pitchFamily="18" charset="0"/>
                <a:cs typeface="Times New Roman" pitchFamily="18" charset="0"/>
              </a:rPr>
              <a:t>For publishing on the Android Market, you need to pay a one-time registration fee, currently U.S. $25. Click the Google Checkout button to be redirected to a page where you can pay the registration fee. After paying, click the Continue link.</a:t>
            </a:r>
          </a:p>
          <a:p>
            <a:r>
              <a:rPr lang="en-IN" sz="1800" dirty="0">
                <a:latin typeface="Times New Roman" pitchFamily="18" charset="0"/>
                <a:cs typeface="Times New Roman" pitchFamily="18" charset="0"/>
              </a:rPr>
              <a:t>Next, you need to agree to the Android Market Developer Distribution Agreement. Check the “I agree” checkbox and then click the “I agree. Continue” link.</a:t>
            </a:r>
            <a:endParaRPr lang="en-IN" sz="1800" b="1" dirty="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algn="ctr">
              <a:spcBef>
                <a:spcPct val="0"/>
              </a:spcBef>
              <a:defRPr/>
            </a:pPr>
            <a:r>
              <a:rPr lang="en-IN" sz="2400" b="1" dirty="0" smtClean="0">
                <a:latin typeface="Times New Roman" pitchFamily="18" charset="0"/>
                <a:cs typeface="Times New Roman" pitchFamily="18" charset="0"/>
              </a:rPr>
              <a:t>Publishing on Android Market</a:t>
            </a:r>
            <a:endParaRPr lang="en-IN" sz="2400" b="1" dirty="0">
              <a:latin typeface="Times New Roman" pitchFamily="18" charset="0"/>
              <a:cs typeface="Times New Roman" pitchFamily="18" charset="0"/>
            </a:endParaRPr>
          </a:p>
          <a:p>
            <a:pPr lvl="0" algn="ctr">
              <a:spcBef>
                <a:spcPct val="0"/>
              </a:spcBef>
              <a:defRPr/>
            </a:pPr>
            <a:r>
              <a:rPr lang="en-IN" sz="2400" b="1" dirty="0" smtClean="0">
                <a:latin typeface="Times New Roman" pitchFamily="18" charset="0"/>
                <a:cs typeface="Times New Roman" pitchFamily="18" charset="0"/>
              </a:rPr>
              <a:t> </a:t>
            </a:r>
            <a:endParaRPr lang="en-US" sz="2400" dirty="0"/>
          </a:p>
        </p:txBody>
      </p:sp>
      <p:sp>
        <p:nvSpPr>
          <p:cNvPr id="2" name="Date Placeholder 1"/>
          <p:cNvSpPr>
            <a:spLocks noGrp="1"/>
          </p:cNvSpPr>
          <p:nvPr>
            <p:ph type="dt" sz="half" idx="10"/>
          </p:nvPr>
        </p:nvSpPr>
        <p:spPr/>
        <p:txBody>
          <a:bodyPr/>
          <a:lstStyle/>
          <a:p>
            <a:fld id="{2C34BD80-545F-4CF4-9661-760632285445}"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xmlns="" val="506379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80227" cy="5434149"/>
          </a:xfrm>
          <a:ln>
            <a:noFill/>
          </a:ln>
        </p:spPr>
        <p:txBody>
          <a:bodyPr>
            <a:noAutofit/>
          </a:bodyPr>
          <a:lstStyle/>
          <a:p>
            <a:pPr algn="just">
              <a:buNone/>
            </a:pPr>
            <a:endParaRPr lang="en-IN" sz="1800" b="1" dirty="0" smtClean="0">
              <a:latin typeface="Times New Roman" pitchFamily="18" charset="0"/>
              <a:cs typeface="Times New Roman" pitchFamily="18" charset="0"/>
            </a:endParaRPr>
          </a:p>
          <a:p>
            <a:pPr algn="just">
              <a:buNone/>
            </a:pPr>
            <a:r>
              <a:rPr lang="en-IN" sz="1800" b="1" dirty="0" smtClean="0">
                <a:latin typeface="Times New Roman" pitchFamily="18" charset="0"/>
                <a:cs typeface="Times New Roman" pitchFamily="18" charset="0"/>
              </a:rPr>
              <a:t>Submitting </a:t>
            </a:r>
            <a:r>
              <a:rPr lang="en-IN" sz="1800" b="1" dirty="0">
                <a:latin typeface="Times New Roman" pitchFamily="18" charset="0"/>
                <a:cs typeface="Times New Roman" pitchFamily="18" charset="0"/>
              </a:rPr>
              <a:t>Your Apps</a:t>
            </a:r>
          </a:p>
          <a:p>
            <a:pPr algn="just"/>
            <a:r>
              <a:rPr lang="en-IN" sz="1800" dirty="0">
                <a:latin typeface="Times New Roman" pitchFamily="18" charset="0"/>
                <a:cs typeface="Times New Roman" pitchFamily="18" charset="0"/>
              </a:rPr>
              <a:t>After you have set up your profile, you are ready to submit your application to the Android Market.</a:t>
            </a:r>
          </a:p>
          <a:p>
            <a:pPr algn="just"/>
            <a:r>
              <a:rPr lang="en-IN" sz="1800" dirty="0">
                <a:latin typeface="Times New Roman" pitchFamily="18" charset="0"/>
                <a:cs typeface="Times New Roman" pitchFamily="18" charset="0"/>
              </a:rPr>
              <a:t>If you intend to charge for your application, click the Setup Merchant Account link located at the bottom of the screen. </a:t>
            </a:r>
          </a:p>
          <a:p>
            <a:pPr algn="just"/>
            <a:r>
              <a:rPr lang="en-IN" sz="1800" dirty="0">
                <a:latin typeface="Times New Roman" pitchFamily="18" charset="0"/>
                <a:cs typeface="Times New Roman" pitchFamily="18" charset="0"/>
              </a:rPr>
              <a:t>Here you enter additional information such as bank account and tax ID. </a:t>
            </a:r>
          </a:p>
          <a:p>
            <a:pPr algn="just"/>
            <a:r>
              <a:rPr lang="en-IN" sz="1800" dirty="0">
                <a:latin typeface="Times New Roman" pitchFamily="18" charset="0"/>
                <a:cs typeface="Times New Roman" pitchFamily="18" charset="0"/>
              </a:rPr>
              <a:t>For free applications, click the Upload Application link. You will be asked to supply some information about your application. </a:t>
            </a:r>
            <a:r>
              <a:rPr lang="en-IN" sz="1800" dirty="0" smtClean="0"/>
              <a:t>	</a:t>
            </a:r>
            <a:endParaRPr lang="en-IN" sz="1800" dirty="0">
              <a:latin typeface="Times New Roman" pitchFamily="18" charset="0"/>
              <a:cs typeface="Times New Roman" pitchFamily="18" charset="0"/>
            </a:endParaRPr>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algn="ctr">
              <a:spcBef>
                <a:spcPct val="0"/>
              </a:spcBef>
              <a:defRPr/>
            </a:pPr>
            <a:r>
              <a:rPr lang="en-IN" sz="2400" b="1" dirty="0" smtClean="0">
                <a:latin typeface="Times New Roman" pitchFamily="18" charset="0"/>
                <a:cs typeface="Times New Roman" pitchFamily="18" charset="0"/>
              </a:rPr>
              <a:t>Publishing on Android Market</a:t>
            </a:r>
            <a:endParaRPr lang="en-IN" sz="2400" b="1" dirty="0">
              <a:latin typeface="Times New Roman" pitchFamily="18" charset="0"/>
              <a:cs typeface="Times New Roman" pitchFamily="18" charset="0"/>
            </a:endParaRPr>
          </a:p>
          <a:p>
            <a:pPr lvl="0" algn="ctr">
              <a:spcBef>
                <a:spcPct val="0"/>
              </a:spcBef>
              <a:defRPr/>
            </a:pPr>
            <a:r>
              <a:rPr lang="en-IN" sz="2400" b="1" dirty="0" smtClean="0">
                <a:latin typeface="Times New Roman" pitchFamily="18" charset="0"/>
                <a:cs typeface="Times New Roman" pitchFamily="18" charset="0"/>
              </a:rPr>
              <a:t> </a:t>
            </a:r>
            <a:endParaRPr lang="en-US" sz="2400" dirty="0"/>
          </a:p>
        </p:txBody>
      </p:sp>
      <p:sp>
        <p:nvSpPr>
          <p:cNvPr id="2" name="Date Placeholder 1"/>
          <p:cNvSpPr>
            <a:spLocks noGrp="1"/>
          </p:cNvSpPr>
          <p:nvPr>
            <p:ph type="dt" sz="half" idx="10"/>
          </p:nvPr>
        </p:nvSpPr>
        <p:spPr/>
        <p:txBody>
          <a:bodyPr/>
          <a:lstStyle/>
          <a:p>
            <a:fld id="{F69FE5EA-3E67-4BAB-8EB3-06C8CBC5219D}"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xmlns="" val="34452304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algn="ctr">
              <a:spcBef>
                <a:spcPct val="0"/>
              </a:spcBef>
              <a:defRPr/>
            </a:pPr>
            <a:r>
              <a:rPr lang="en-IN" sz="2400" b="1" dirty="0" smtClean="0">
                <a:latin typeface="Times New Roman" pitchFamily="18" charset="0"/>
                <a:cs typeface="Times New Roman" pitchFamily="18" charset="0"/>
              </a:rPr>
              <a:t>Publishing on Android Market</a:t>
            </a:r>
            <a:endParaRPr lang="en-IN" sz="2400" b="1" dirty="0">
              <a:latin typeface="Times New Roman" pitchFamily="18" charset="0"/>
              <a:cs typeface="Times New Roman" pitchFamily="18" charset="0"/>
            </a:endParaRPr>
          </a:p>
          <a:p>
            <a:pPr lvl="0" algn="ctr">
              <a:spcBef>
                <a:spcPct val="0"/>
              </a:spcBef>
              <a:defRPr/>
            </a:pPr>
            <a:r>
              <a:rPr lang="en-IN" sz="2400" b="1" dirty="0" smtClean="0">
                <a:latin typeface="Times New Roman" pitchFamily="18" charset="0"/>
                <a:cs typeface="Times New Roman" pitchFamily="18" charset="0"/>
              </a:rPr>
              <a:t> </a:t>
            </a:r>
            <a:endParaRPr lang="en-US" sz="2400" dirty="0"/>
          </a:p>
        </p:txBody>
      </p:sp>
      <p:pic>
        <p:nvPicPr>
          <p:cNvPr id="1843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0" y="914400"/>
            <a:ext cx="5715000" cy="3514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304800" y="4953000"/>
            <a:ext cx="8001000" cy="923330"/>
          </a:xfrm>
          <a:prstGeom prst="rect">
            <a:avLst/>
          </a:prstGeom>
        </p:spPr>
        <p:txBody>
          <a:bodyPr wrap="square">
            <a:spAutoFit/>
          </a:bodyPr>
          <a:lstStyle/>
          <a:p>
            <a:r>
              <a:rPr lang="en-US" dirty="0" smtClean="0"/>
              <a:t>Source: </a:t>
            </a:r>
            <a:r>
              <a:rPr lang="en-US" dirty="0" smtClean="0">
                <a:hlinkClick r:id="rId3"/>
              </a:rPr>
              <a:t>https</a:t>
            </a:r>
            <a:r>
              <a:rPr lang="en-US" dirty="0">
                <a:hlinkClick r:id="rId3"/>
              </a:rPr>
              <a:t>://</a:t>
            </a:r>
            <a:r>
              <a:rPr lang="en-US" dirty="0" smtClean="0">
                <a:hlinkClick r:id="rId3"/>
              </a:rPr>
              <a:t>www.tutorialspoint.com/android/android_publishing_application.htm</a:t>
            </a:r>
            <a:r>
              <a:rPr lang="en-US" dirty="0" smtClean="0"/>
              <a:t/>
            </a:r>
            <a:br>
              <a:rPr lang="en-US" dirty="0" smtClean="0"/>
            </a:br>
            <a:endParaRPr lang="en-US" dirty="0"/>
          </a:p>
        </p:txBody>
      </p:sp>
      <p:sp>
        <p:nvSpPr>
          <p:cNvPr id="5" name="Date Placeholder 4"/>
          <p:cNvSpPr>
            <a:spLocks noGrp="1"/>
          </p:cNvSpPr>
          <p:nvPr>
            <p:ph type="dt" sz="half" idx="10"/>
          </p:nvPr>
        </p:nvSpPr>
        <p:spPr/>
        <p:txBody>
          <a:bodyPr/>
          <a:lstStyle/>
          <a:p>
            <a:fld id="{FA3E1BE5-4634-40FE-9670-F2E223B4969F}"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xmlns="" val="1351339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457200" indent="-457200" algn="just">
              <a:buAutoNum type="arabicPeriod"/>
            </a:pPr>
            <a:endParaRPr lang="en-US" sz="2000" dirty="0" smtClean="0">
              <a:solidFill>
                <a:srgbClr val="202124"/>
              </a:solidFill>
              <a:latin typeface="Times New Roman" panose="02020603050405020304" pitchFamily="18" charset="0"/>
              <a:cs typeface="Times New Roman" panose="02020603050405020304" pitchFamily="18" charset="0"/>
            </a:endParaRPr>
          </a:p>
          <a:p>
            <a:pPr marL="457200" indent="-457200" algn="just">
              <a:buAutoNum type="arabicPeriod"/>
            </a:pPr>
            <a:endParaRPr lang="en-US" sz="2000" b="1" dirty="0">
              <a:solidFill>
                <a:srgbClr val="202124"/>
              </a:solidFill>
              <a:latin typeface="Times New Roman" panose="02020603050405020304" pitchFamily="18" charset="0"/>
              <a:cs typeface="Times New Roman" panose="02020603050405020304" pitchFamily="18" charset="0"/>
            </a:endParaRPr>
          </a:p>
          <a:p>
            <a:pPr marL="457200" indent="-457200" algn="just">
              <a:buAutoNum type="arabicPeriod"/>
            </a:pPr>
            <a:endParaRPr lang="en-US" sz="2000" b="1" dirty="0" smtClean="0"/>
          </a:p>
          <a:p>
            <a:endParaRPr lang="en-US" sz="2000" b="1" dirty="0"/>
          </a:p>
        </p:txBody>
      </p:sp>
      <p:sp>
        <p:nvSpPr>
          <p:cNvPr id="4" name="Date Placeholder 3"/>
          <p:cNvSpPr>
            <a:spLocks noGrp="1"/>
          </p:cNvSpPr>
          <p:nvPr>
            <p:ph type="dt" sz="half" idx="10"/>
          </p:nvPr>
        </p:nvSpPr>
        <p:spPr/>
        <p:txBody>
          <a:bodyPr/>
          <a:lstStyle/>
          <a:p>
            <a:fld id="{F841C7E9-67DF-4DB5-82C2-0076524962E1}"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a:t>
            </a:r>
            <a:r>
              <a:rPr lang="en-US" sz="2400" b="1" dirty="0">
                <a:solidFill>
                  <a:schemeClr val="tx1"/>
                </a:solidFill>
              </a:rPr>
              <a:t>7</a:t>
            </a:r>
          </a:p>
          <a:p>
            <a:pPr lvl="0" algn="ctr">
              <a:spcBef>
                <a:spcPct val="0"/>
              </a:spcBef>
              <a:defRPr/>
            </a:pPr>
            <a:endParaRPr lang="en-US" dirty="0"/>
          </a:p>
        </p:txBody>
      </p:sp>
      <p:sp>
        <p:nvSpPr>
          <p:cNvPr id="2" name="Rectangle 1"/>
          <p:cNvSpPr/>
          <p:nvPr/>
        </p:nvSpPr>
        <p:spPr>
          <a:xfrm>
            <a:off x="685800" y="998140"/>
            <a:ext cx="7696200" cy="4678204"/>
          </a:xfrm>
          <a:prstGeom prst="rect">
            <a:avLst/>
          </a:prstGeom>
        </p:spPr>
        <p:txBody>
          <a:bodyPr wrap="square">
            <a:spAutoFit/>
          </a:bodyPr>
          <a:lstStyle/>
          <a:p>
            <a:r>
              <a:rPr lang="en-IN" dirty="0" smtClean="0">
                <a:latin typeface="Times New Roman" pitchFamily="18" charset="0"/>
                <a:cs typeface="Times New Roman" pitchFamily="18" charset="0"/>
              </a:rPr>
              <a:t>1. </a:t>
            </a:r>
            <a:r>
              <a:rPr lang="en-IN" sz="2000" dirty="0" smtClean="0">
                <a:latin typeface="Times New Roman" pitchFamily="18" charset="0"/>
                <a:cs typeface="Times New Roman" pitchFamily="18" charset="0"/>
              </a:rPr>
              <a:t>What is a digital certificate.</a:t>
            </a:r>
          </a:p>
          <a:p>
            <a:pPr marL="285750" indent="-285750">
              <a:buFont typeface="Arial" panose="020B0604020202020204" pitchFamily="34" charset="0"/>
              <a:buChar char="•"/>
            </a:pPr>
            <a:r>
              <a:rPr lang="en-US" sz="2000" b="1" dirty="0" err="1" smtClean="0"/>
              <a:t>Keystore</a:t>
            </a:r>
            <a:endParaRPr lang="en-US" sz="2000" b="1" dirty="0" smtClean="0"/>
          </a:p>
          <a:p>
            <a:pPr marL="285750" indent="-285750">
              <a:buFont typeface="Arial" panose="020B0604020202020204" pitchFamily="34" charset="0"/>
              <a:buChar char="•"/>
            </a:pPr>
            <a:r>
              <a:rPr lang="en-US" sz="2000" dirty="0" err="1" smtClean="0">
                <a:latin typeface="Times New Roman" pitchFamily="18" charset="0"/>
                <a:cs typeface="Times New Roman" pitchFamily="18" charset="0"/>
              </a:rPr>
              <a:t>Playstore</a:t>
            </a:r>
            <a:endParaRPr lang="en-US" sz="2000" dirty="0" smtClean="0">
              <a:latin typeface="Times New Roman" pitchFamily="18" charset="0"/>
              <a:cs typeface="Times New Roman" pitchFamily="18" charset="0"/>
            </a:endParaRPr>
          </a:p>
          <a:p>
            <a:pPr marL="285750" indent="-285750">
              <a:buFont typeface="Arial" panose="020B0604020202020204" pitchFamily="34" charset="0"/>
              <a:buChar char="•"/>
            </a:pPr>
            <a:r>
              <a:rPr lang="en-US" sz="2000" dirty="0" err="1" smtClean="0">
                <a:latin typeface="Times New Roman" pitchFamily="18" charset="0"/>
                <a:cs typeface="Times New Roman" pitchFamily="18" charset="0"/>
              </a:rPr>
              <a:t>Keyapp</a:t>
            </a:r>
            <a:endParaRPr lang="en-US" sz="2000" dirty="0" smtClean="0">
              <a:latin typeface="Times New Roman" pitchFamily="18" charset="0"/>
              <a:cs typeface="Times New Roman" pitchFamily="18" charset="0"/>
            </a:endParaRPr>
          </a:p>
          <a:p>
            <a:pPr marL="285750" indent="-285750">
              <a:buFont typeface="Arial" panose="020B0604020202020204" pitchFamily="34" charset="0"/>
              <a:buChar char="•"/>
            </a:pP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2. </a:t>
            </a:r>
            <a:r>
              <a:rPr lang="en-IN" sz="2000" dirty="0">
                <a:latin typeface="Times New Roman" pitchFamily="18" charset="0"/>
                <a:cs typeface="Times New Roman" pitchFamily="18" charset="0"/>
              </a:rPr>
              <a:t>Applications signed with the debug certificate cannot be </a:t>
            </a:r>
            <a:r>
              <a:rPr lang="en-IN" sz="2000" dirty="0" smtClean="0">
                <a:latin typeface="Times New Roman" pitchFamily="18" charset="0"/>
                <a:cs typeface="Times New Roman" pitchFamily="18" charset="0"/>
              </a:rPr>
              <a:t>published. (T/F)</a:t>
            </a:r>
          </a:p>
          <a:p>
            <a:endParaRPr lang="en-IN"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3. </a:t>
            </a:r>
            <a:r>
              <a:rPr lang="en-US" sz="2000" dirty="0"/>
              <a:t>Which of the following method in android is used to log debug messages?</a:t>
            </a:r>
          </a:p>
          <a:p>
            <a:pPr marL="285750" indent="-285750">
              <a:buFont typeface="Arial" panose="020B0604020202020204" pitchFamily="34" charset="0"/>
              <a:buChar char="•"/>
            </a:pPr>
            <a:r>
              <a:rPr lang="en-US" sz="2000" dirty="0" err="1"/>
              <a:t>Log.r</a:t>
            </a:r>
            <a:r>
              <a:rPr lang="en-US" sz="2000" dirty="0" smtClean="0"/>
              <a:t>()</a:t>
            </a:r>
          </a:p>
          <a:p>
            <a:pPr marL="285750" indent="-285750">
              <a:buFont typeface="Arial" panose="020B0604020202020204" pitchFamily="34" charset="0"/>
              <a:buChar char="•"/>
            </a:pPr>
            <a:r>
              <a:rPr lang="en-US" sz="2000" dirty="0" err="1" smtClean="0"/>
              <a:t>Log.R</a:t>
            </a:r>
            <a:r>
              <a:rPr lang="en-US" sz="2000" dirty="0" smtClean="0"/>
              <a:t>()</a:t>
            </a:r>
          </a:p>
          <a:p>
            <a:pPr marL="285750" indent="-285750">
              <a:buFont typeface="Arial" panose="020B0604020202020204" pitchFamily="34" charset="0"/>
              <a:buChar char="•"/>
            </a:pPr>
            <a:r>
              <a:rPr lang="en-US" sz="2000" b="1" dirty="0" err="1" smtClean="0"/>
              <a:t>Log.d</a:t>
            </a:r>
            <a:r>
              <a:rPr lang="en-US" sz="2000" b="1" dirty="0" smtClean="0"/>
              <a:t>()</a:t>
            </a:r>
          </a:p>
          <a:p>
            <a:pPr marL="285750" indent="-285750">
              <a:buFont typeface="Arial" panose="020B0604020202020204" pitchFamily="34" charset="0"/>
              <a:buChar char="•"/>
            </a:pPr>
            <a:r>
              <a:rPr lang="en-US" sz="2000" dirty="0" err="1" smtClean="0"/>
              <a:t>Log.D</a:t>
            </a:r>
            <a:r>
              <a:rPr lang="en-US" sz="2000" dirty="0"/>
              <a:t>()</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2221504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80227" cy="5434149"/>
          </a:xfrm>
          <a:ln>
            <a:noFill/>
          </a:ln>
        </p:spPr>
        <p:txBody>
          <a:bodyPr>
            <a:noAutofit/>
          </a:bodyPr>
          <a:lstStyle/>
          <a:p>
            <a:pPr algn="just">
              <a:buNone/>
            </a:pPr>
            <a:r>
              <a:rPr lang="en-IN" sz="1600" dirty="0" smtClean="0">
                <a:latin typeface="Times New Roman" pitchFamily="18" charset="0"/>
                <a:cs typeface="Times New Roman" pitchFamily="18" charset="0"/>
              </a:rPr>
              <a:t>Among the information needed, the following are compulsory:</a:t>
            </a:r>
          </a:p>
          <a:p>
            <a:pPr algn="just">
              <a:buNone/>
            </a:pPr>
            <a:endParaRPr lang="en-IN" sz="1600" dirty="0" smtClean="0">
              <a:latin typeface="Times New Roman" pitchFamily="18" charset="0"/>
              <a:cs typeface="Times New Roman" pitchFamily="18" charset="0"/>
            </a:endParaRPr>
          </a:p>
          <a:p>
            <a:pPr algn="just">
              <a:buNone/>
            </a:pPr>
            <a:r>
              <a:rPr lang="en-IN" sz="1600" dirty="0" smtClean="0">
                <a:latin typeface="Times New Roman" pitchFamily="18" charset="0"/>
                <a:cs typeface="Times New Roman" pitchFamily="18" charset="0"/>
              </a:rPr>
              <a:t>		➤ </a:t>
            </a:r>
            <a:r>
              <a:rPr lang="en-IN" sz="1800" dirty="0" smtClean="0">
                <a:latin typeface="Times New Roman" pitchFamily="18" charset="0"/>
                <a:cs typeface="Times New Roman" pitchFamily="18" charset="0"/>
              </a:rPr>
              <a:t>The application must be in </a:t>
            </a:r>
            <a:r>
              <a:rPr lang="en-IN" sz="1800" b="1" dirty="0" smtClean="0">
                <a:latin typeface="Times New Roman" pitchFamily="18" charset="0"/>
                <a:cs typeface="Times New Roman" pitchFamily="18" charset="0"/>
              </a:rPr>
              <a:t>APK format</a:t>
            </a:r>
          </a:p>
          <a:p>
            <a:pPr lvl="2" algn="just">
              <a:buNone/>
            </a:pPr>
            <a:r>
              <a:rPr lang="en-IN" sz="1800" dirty="0" smtClean="0">
                <a:latin typeface="Times New Roman" pitchFamily="18" charset="0"/>
                <a:cs typeface="Times New Roman" pitchFamily="18" charset="0"/>
              </a:rPr>
              <a:t>➤ You need to provide at least </a:t>
            </a:r>
            <a:r>
              <a:rPr lang="en-IN" sz="1800" b="1" dirty="0" smtClean="0">
                <a:latin typeface="Times New Roman" pitchFamily="18" charset="0"/>
                <a:cs typeface="Times New Roman" pitchFamily="18" charset="0"/>
              </a:rPr>
              <a:t>two screenshots. </a:t>
            </a:r>
            <a:r>
              <a:rPr lang="en-IN" sz="1800" dirty="0" smtClean="0">
                <a:latin typeface="Times New Roman" pitchFamily="18" charset="0"/>
                <a:cs typeface="Times New Roman" pitchFamily="18" charset="0"/>
              </a:rPr>
              <a:t>You can use the DDMS perspective in IDE to capture screenshots of your application running on the emulator or real device.</a:t>
            </a:r>
          </a:p>
          <a:p>
            <a:pPr lvl="2" algn="just">
              <a:buNone/>
            </a:pPr>
            <a:r>
              <a:rPr lang="en-IN" sz="1800" dirty="0" smtClean="0">
                <a:latin typeface="Times New Roman" pitchFamily="18" charset="0"/>
                <a:cs typeface="Times New Roman" pitchFamily="18" charset="0"/>
              </a:rPr>
              <a:t>➤ You need to provide a high-resolution </a:t>
            </a:r>
            <a:r>
              <a:rPr lang="en-IN" sz="1800" b="1" dirty="0" smtClean="0">
                <a:latin typeface="Times New Roman" pitchFamily="18" charset="0"/>
                <a:cs typeface="Times New Roman" pitchFamily="18" charset="0"/>
              </a:rPr>
              <a:t>application icon. </a:t>
            </a:r>
            <a:r>
              <a:rPr lang="en-IN" sz="1800" dirty="0" smtClean="0">
                <a:latin typeface="Times New Roman" pitchFamily="18" charset="0"/>
                <a:cs typeface="Times New Roman" pitchFamily="18" charset="0"/>
              </a:rPr>
              <a:t>This size of this image must be 512 X 512 pixels.</a:t>
            </a:r>
          </a:p>
          <a:p>
            <a:pPr lvl="2" algn="just">
              <a:buNone/>
            </a:pPr>
            <a:r>
              <a:rPr lang="en-IN" sz="1800" dirty="0" smtClean="0">
                <a:latin typeface="Times New Roman" pitchFamily="18" charset="0"/>
                <a:cs typeface="Times New Roman" pitchFamily="18" charset="0"/>
              </a:rPr>
              <a:t>➤ The next set of information you need to supply, includes the </a:t>
            </a:r>
            <a:r>
              <a:rPr lang="en-IN" sz="1800" b="1" dirty="0" smtClean="0">
                <a:latin typeface="Times New Roman" pitchFamily="18" charset="0"/>
                <a:cs typeface="Times New Roman" pitchFamily="18" charset="0"/>
              </a:rPr>
              <a:t>title of your application</a:t>
            </a:r>
            <a:r>
              <a:rPr lang="en-IN" sz="1800" dirty="0" smtClean="0">
                <a:latin typeface="Times New Roman" pitchFamily="18" charset="0"/>
                <a:cs typeface="Times New Roman" pitchFamily="18" charset="0"/>
              </a:rPr>
              <a:t>, its description, as well as details about recent changes (useful for application updates). </a:t>
            </a:r>
          </a:p>
          <a:p>
            <a:pPr lvl="2" algn="just">
              <a:buNone/>
            </a:pPr>
            <a:r>
              <a:rPr lang="en-IN" sz="1800" dirty="0" smtClean="0">
                <a:latin typeface="Times New Roman" pitchFamily="18" charset="0"/>
                <a:cs typeface="Times New Roman" pitchFamily="18" charset="0"/>
              </a:rPr>
              <a:t>➤ You can also select the application </a:t>
            </a:r>
            <a:r>
              <a:rPr lang="en-IN" sz="1800" b="1" dirty="0" smtClean="0">
                <a:latin typeface="Times New Roman" pitchFamily="18" charset="0"/>
                <a:cs typeface="Times New Roman" pitchFamily="18" charset="0"/>
              </a:rPr>
              <a:t>type</a:t>
            </a:r>
            <a:r>
              <a:rPr lang="en-IN" sz="1800" dirty="0" smtClean="0">
                <a:latin typeface="Times New Roman" pitchFamily="18" charset="0"/>
                <a:cs typeface="Times New Roman" pitchFamily="18" charset="0"/>
              </a:rPr>
              <a:t> and the </a:t>
            </a:r>
            <a:r>
              <a:rPr lang="en-IN" sz="1800" b="1" dirty="0" smtClean="0">
                <a:latin typeface="Times New Roman" pitchFamily="18" charset="0"/>
                <a:cs typeface="Times New Roman" pitchFamily="18" charset="0"/>
              </a:rPr>
              <a:t>category </a:t>
            </a:r>
            <a:r>
              <a:rPr lang="en-IN" sz="1800" dirty="0" smtClean="0">
                <a:latin typeface="Times New Roman" pitchFamily="18" charset="0"/>
                <a:cs typeface="Times New Roman" pitchFamily="18" charset="0"/>
              </a:rPr>
              <a:t>in which it will appear in the Android Market.</a:t>
            </a:r>
          </a:p>
          <a:p>
            <a:pPr lvl="2" algn="just">
              <a:buNone/>
            </a:pPr>
            <a:r>
              <a:rPr lang="en-IN" sz="1800" dirty="0" smtClean="0">
                <a:latin typeface="Times New Roman" pitchFamily="18" charset="0"/>
                <a:cs typeface="Times New Roman" pitchFamily="18" charset="0"/>
              </a:rPr>
              <a:t>➤ Finally, you indicate whether your application employs copy protection, and specify a content rating. You also supply your website URL and your contact information. When you have given your consent to the two guidelines and agreements, click </a:t>
            </a:r>
            <a:r>
              <a:rPr lang="en-IN" sz="1800" b="1" dirty="0" smtClean="0">
                <a:latin typeface="Times New Roman" pitchFamily="18" charset="0"/>
                <a:cs typeface="Times New Roman" pitchFamily="18" charset="0"/>
              </a:rPr>
              <a:t>Publish</a:t>
            </a:r>
            <a:r>
              <a:rPr lang="en-IN" sz="1800" dirty="0" smtClean="0">
                <a:latin typeface="Times New Roman" pitchFamily="18" charset="0"/>
                <a:cs typeface="Times New Roman" pitchFamily="18" charset="0"/>
              </a:rPr>
              <a:t> to publish on the Android Market.</a:t>
            </a:r>
          </a:p>
          <a:p>
            <a:pPr algn="just"/>
            <a:endParaRPr lang="en-IN" sz="1800" dirty="0">
              <a:latin typeface="Times New Roman" pitchFamily="18" charset="0"/>
              <a:cs typeface="Times New Roman" pitchFamily="18" charset="0"/>
            </a:endParaRPr>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algn="ctr">
              <a:spcBef>
                <a:spcPct val="0"/>
              </a:spcBef>
              <a:defRPr/>
            </a:pPr>
            <a:r>
              <a:rPr lang="en-IN" sz="2400" b="1" dirty="0" smtClean="0">
                <a:latin typeface="Times New Roman" pitchFamily="18" charset="0"/>
                <a:cs typeface="Times New Roman" pitchFamily="18" charset="0"/>
              </a:rPr>
              <a:t>Publishing on Android Market</a:t>
            </a:r>
            <a:endParaRPr lang="en-IN" sz="2400" b="1" dirty="0">
              <a:latin typeface="Times New Roman" pitchFamily="18" charset="0"/>
              <a:cs typeface="Times New Roman" pitchFamily="18" charset="0"/>
            </a:endParaRPr>
          </a:p>
          <a:p>
            <a:pPr lvl="0" algn="ctr">
              <a:spcBef>
                <a:spcPct val="0"/>
              </a:spcBef>
              <a:defRPr/>
            </a:pPr>
            <a:r>
              <a:rPr lang="en-IN" sz="2400" b="1" dirty="0" smtClean="0">
                <a:latin typeface="Times New Roman" pitchFamily="18" charset="0"/>
                <a:cs typeface="Times New Roman" pitchFamily="18" charset="0"/>
              </a:rPr>
              <a:t> </a:t>
            </a:r>
            <a:endParaRPr lang="en-US" sz="2400" dirty="0"/>
          </a:p>
        </p:txBody>
      </p:sp>
      <p:sp>
        <p:nvSpPr>
          <p:cNvPr id="2" name="Date Placeholder 1"/>
          <p:cNvSpPr>
            <a:spLocks noGrp="1"/>
          </p:cNvSpPr>
          <p:nvPr>
            <p:ph type="dt" sz="half" idx="10"/>
          </p:nvPr>
        </p:nvSpPr>
        <p:spPr/>
        <p:txBody>
          <a:bodyPr/>
          <a:lstStyle/>
          <a:p>
            <a:fld id="{C24B2063-7349-4902-A484-B3005034B073}"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xmlns="" val="7332372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80227" cy="5434149"/>
          </a:xfrm>
          <a:ln>
            <a:noFill/>
          </a:ln>
        </p:spPr>
        <p:txBody>
          <a:bodyPr>
            <a:noAutofit/>
          </a:bodyPr>
          <a:lstStyle/>
          <a:p>
            <a:pPr marL="0" indent="0">
              <a:buNone/>
            </a:pPr>
            <a:r>
              <a:rPr lang="en-IN" sz="1800" b="1" dirty="0">
                <a:solidFill>
                  <a:srgbClr val="444444"/>
                </a:solidFill>
                <a:latin typeface="Times New Roman" panose="02020603050405020304" pitchFamily="18" charset="0"/>
                <a:cs typeface="Times New Roman" panose="02020603050405020304" pitchFamily="18" charset="0"/>
              </a:rPr>
              <a:t>Topic Objective: To understand the concept of </a:t>
            </a:r>
            <a:r>
              <a:rPr lang="en-IN" sz="1800" b="1" dirty="0" smtClean="0">
                <a:solidFill>
                  <a:srgbClr val="444444"/>
                </a:solidFill>
                <a:latin typeface="Times New Roman" panose="02020603050405020304" pitchFamily="18" charset="0"/>
                <a:cs typeface="Times New Roman" panose="02020603050405020304" pitchFamily="18" charset="0"/>
              </a:rPr>
              <a:t>android permissions</a:t>
            </a:r>
            <a:endParaRPr lang="en-IN" sz="1800" b="1" dirty="0">
              <a:solidFill>
                <a:srgbClr val="444444"/>
              </a:solidFill>
              <a:latin typeface="Times New Roman" panose="02020603050405020304" pitchFamily="18" charset="0"/>
              <a:cs typeface="Times New Roman" panose="02020603050405020304" pitchFamily="18" charset="0"/>
            </a:endParaRPr>
          </a:p>
          <a:p>
            <a:pPr marL="0" indent="0">
              <a:buNone/>
            </a:pPr>
            <a:endParaRPr lang="en-US" sz="1800" dirty="0" smtClean="0"/>
          </a:p>
          <a:p>
            <a:pPr marL="0" indent="0">
              <a:buNone/>
            </a:pPr>
            <a:endParaRPr lang="en-US" sz="1800" dirty="0"/>
          </a:p>
          <a:p>
            <a:pPr marL="0" indent="0" algn="just">
              <a:buNone/>
            </a:pPr>
            <a:r>
              <a:rPr lang="en-US" sz="1800" dirty="0" smtClean="0"/>
              <a:t>App </a:t>
            </a:r>
            <a:r>
              <a:rPr lang="en-US" sz="1800" dirty="0"/>
              <a:t>permissions help support user privacy by protecting access to the following:</a:t>
            </a:r>
          </a:p>
          <a:p>
            <a:pPr algn="just"/>
            <a:r>
              <a:rPr lang="en-US" sz="1800" b="1" dirty="0"/>
              <a:t>Restricted data</a:t>
            </a:r>
            <a:r>
              <a:rPr lang="en-US" sz="1800" dirty="0"/>
              <a:t>, such as system state and a user's contact information.</a:t>
            </a:r>
          </a:p>
          <a:p>
            <a:pPr algn="just"/>
            <a:r>
              <a:rPr lang="en-US" sz="1800" b="1" dirty="0"/>
              <a:t>Restricted actions</a:t>
            </a:r>
            <a:r>
              <a:rPr lang="en-US" sz="1800" dirty="0"/>
              <a:t>, such as connecting to a paired device and recording audio</a:t>
            </a:r>
          </a:p>
          <a:p>
            <a:pPr algn="just"/>
            <a:r>
              <a:rPr lang="en-US" sz="1800" b="1" dirty="0" err="1"/>
              <a:t>Manifest.permission</a:t>
            </a:r>
            <a:endParaRPr lang="en-US" sz="1800" b="1" dirty="0"/>
          </a:p>
          <a:p>
            <a:pPr algn="just"/>
            <a:endParaRPr lang="en-IN" sz="1800" dirty="0" smtClean="0">
              <a:latin typeface="Times New Roman" pitchFamily="18" charset="0"/>
              <a:cs typeface="Times New Roman" pitchFamily="18" charset="0"/>
            </a:endParaRPr>
          </a:p>
          <a:p>
            <a:pPr marL="0" indent="0" algn="just">
              <a:buNone/>
            </a:pPr>
            <a:r>
              <a:rPr lang="en-IN" sz="1800" dirty="0">
                <a:latin typeface="Times New Roman" pitchFamily="18" charset="0"/>
                <a:cs typeface="Times New Roman" pitchFamily="18" charset="0"/>
              </a:rPr>
              <a:t>public static final class </a:t>
            </a:r>
            <a:r>
              <a:rPr lang="en-IN" sz="1800" dirty="0" err="1">
                <a:latin typeface="Times New Roman" pitchFamily="18" charset="0"/>
                <a:cs typeface="Times New Roman" pitchFamily="18" charset="0"/>
              </a:rPr>
              <a:t>Manifest.permission</a:t>
            </a:r>
            <a:endParaRPr lang="en-IN" sz="1800" dirty="0">
              <a:latin typeface="Times New Roman" pitchFamily="18" charset="0"/>
              <a:cs typeface="Times New Roman" pitchFamily="18" charset="0"/>
            </a:endParaRPr>
          </a:p>
          <a:p>
            <a:pPr marL="0" indent="0" algn="just">
              <a:buNone/>
            </a:pPr>
            <a:r>
              <a:rPr lang="en-IN" sz="1800" dirty="0">
                <a:latin typeface="Times New Roman" pitchFamily="18" charset="0"/>
                <a:cs typeface="Times New Roman" pitchFamily="18" charset="0"/>
              </a:rPr>
              <a:t>extends Object</a:t>
            </a:r>
          </a:p>
          <a:p>
            <a:pPr algn="just"/>
            <a:endParaRPr lang="en-IN" sz="1800" dirty="0">
              <a:latin typeface="Times New Roman" pitchFamily="18" charset="0"/>
              <a:cs typeface="Times New Roman" pitchFamily="18" charset="0"/>
            </a:endParaRPr>
          </a:p>
          <a:p>
            <a:pPr marL="0" indent="0" algn="just">
              <a:buNone/>
            </a:pPr>
            <a:r>
              <a:rPr lang="en-IN" sz="1800" dirty="0" err="1" smtClean="0">
                <a:latin typeface="Times New Roman" pitchFamily="18" charset="0"/>
                <a:cs typeface="Times New Roman" pitchFamily="18" charset="0"/>
              </a:rPr>
              <a:t>java.lang.Object</a:t>
            </a:r>
            <a:endParaRPr lang="en-IN" sz="1800" dirty="0" smtClean="0">
              <a:latin typeface="Times New Roman" pitchFamily="18" charset="0"/>
              <a:cs typeface="Times New Roman" pitchFamily="18" charset="0"/>
            </a:endParaRPr>
          </a:p>
          <a:p>
            <a:pPr marL="0" indent="0" algn="just">
              <a:buNone/>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android.Manifest.permission</a:t>
            </a:r>
            <a:endParaRPr lang="en-IN" sz="1800" dirty="0">
              <a:latin typeface="Times New Roman" pitchFamily="18" charset="0"/>
              <a:cs typeface="Times New Roman" pitchFamily="18" charset="0"/>
            </a:endParaRPr>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algn="ctr">
              <a:spcBef>
                <a:spcPct val="0"/>
              </a:spcBef>
              <a:defRPr/>
            </a:pPr>
            <a:r>
              <a:rPr lang="en-IN" sz="2400" b="1" dirty="0" smtClean="0">
                <a:latin typeface="Times New Roman" pitchFamily="18" charset="0"/>
                <a:cs typeface="Times New Roman" pitchFamily="18" charset="0"/>
              </a:rPr>
              <a:t>Android Permissions</a:t>
            </a:r>
            <a:endParaRPr lang="en-IN" sz="2400" b="1" dirty="0">
              <a:latin typeface="Times New Roman" pitchFamily="18" charset="0"/>
              <a:cs typeface="Times New Roman" pitchFamily="18" charset="0"/>
            </a:endParaRPr>
          </a:p>
          <a:p>
            <a:pPr lvl="0" algn="ctr">
              <a:spcBef>
                <a:spcPct val="0"/>
              </a:spcBef>
              <a:defRPr/>
            </a:pPr>
            <a:r>
              <a:rPr lang="en-IN" sz="2400" b="1" dirty="0" smtClean="0">
                <a:latin typeface="Times New Roman" pitchFamily="18" charset="0"/>
                <a:cs typeface="Times New Roman" pitchFamily="18" charset="0"/>
              </a:rPr>
              <a:t> </a:t>
            </a:r>
            <a:endParaRPr lang="en-US" sz="2400" dirty="0"/>
          </a:p>
        </p:txBody>
      </p:sp>
      <p:sp>
        <p:nvSpPr>
          <p:cNvPr id="5" name="Rectangle 1"/>
          <p:cNvSpPr>
            <a:spLocks noChangeArrowheads="1"/>
          </p:cNvSpPr>
          <p:nvPr/>
        </p:nvSpPr>
        <p:spPr bwMode="auto">
          <a:xfrm>
            <a:off x="838200" y="3587363"/>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Date Placeholder 5"/>
          <p:cNvSpPr>
            <a:spLocks noGrp="1"/>
          </p:cNvSpPr>
          <p:nvPr>
            <p:ph type="dt" sz="half" idx="10"/>
          </p:nvPr>
        </p:nvSpPr>
        <p:spPr/>
        <p:txBody>
          <a:bodyPr/>
          <a:lstStyle/>
          <a:p>
            <a:fld id="{E3C8CC7C-3DB3-42AF-999F-427CA20328AB}" type="datetime1">
              <a:rPr lang="en-US" smtClean="0"/>
              <a:pPr/>
              <a:t>1/5/2023</a:t>
            </a:fld>
            <a:endParaRPr lang="en-US"/>
          </a:p>
        </p:txBody>
      </p:sp>
      <p:sp>
        <p:nvSpPr>
          <p:cNvPr id="7" name="Footer Placeholder 6"/>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xmlns="" val="1223585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80227" cy="5434149"/>
          </a:xfrm>
          <a:ln>
            <a:noFill/>
          </a:ln>
        </p:spPr>
        <p:txBody>
          <a:bodyPr>
            <a:noAutofit/>
          </a:bodyPr>
          <a:lstStyle/>
          <a:p>
            <a:pPr marL="0" indent="0">
              <a:buNone/>
            </a:pPr>
            <a:r>
              <a:rPr lang="en-US" sz="1800" b="1" dirty="0"/>
              <a:t>Workflow for using </a:t>
            </a:r>
            <a:r>
              <a:rPr lang="en-US" sz="1800" b="1" dirty="0" smtClean="0"/>
              <a:t>permissions</a:t>
            </a:r>
          </a:p>
          <a:p>
            <a:pPr marL="0" indent="0">
              <a:buNone/>
            </a:pPr>
            <a:endParaRPr lang="en-US" sz="1800" b="1" dirty="0"/>
          </a:p>
          <a:p>
            <a:pPr algn="just"/>
            <a:r>
              <a:rPr lang="en-US" sz="1800" dirty="0"/>
              <a:t>If your app offers functionality that might require access to restricted data or restricted actions, determine whether you can get the information or perform the actions </a:t>
            </a:r>
            <a:r>
              <a:rPr lang="en-US" sz="1800" dirty="0">
                <a:hlinkClick r:id="rId2"/>
              </a:rPr>
              <a:t>without needing to declare </a:t>
            </a:r>
            <a:r>
              <a:rPr lang="en-US" sz="1800" dirty="0" smtClean="0">
                <a:hlinkClick r:id="rId2"/>
              </a:rPr>
              <a:t>permissions</a:t>
            </a:r>
            <a:r>
              <a:rPr lang="en-US" sz="1800" dirty="0"/>
              <a:t> </a:t>
            </a:r>
            <a:r>
              <a:rPr lang="en-US" sz="1800" dirty="0" smtClean="0"/>
              <a:t>like photos</a:t>
            </a:r>
            <a:r>
              <a:rPr lang="en-US" sz="1800" dirty="0"/>
              <a:t>, pausing media playback, and displaying relevant ads, without needing to declare any permissions</a:t>
            </a:r>
            <a:r>
              <a:rPr lang="en-US" sz="1800" dirty="0" smtClean="0"/>
              <a:t>.</a:t>
            </a:r>
          </a:p>
          <a:p>
            <a:pPr algn="just"/>
            <a:endParaRPr lang="en-US" sz="1800" dirty="0"/>
          </a:p>
          <a:p>
            <a:pPr algn="just"/>
            <a:endParaRPr lang="en-US" sz="1800" dirty="0" smtClean="0"/>
          </a:p>
          <a:p>
            <a:pPr algn="just"/>
            <a:r>
              <a:rPr lang="en-US" sz="1800" dirty="0" smtClean="0"/>
              <a:t>If </a:t>
            </a:r>
            <a:r>
              <a:rPr lang="en-US" sz="1800" dirty="0"/>
              <a:t>you decide that your app must access restricted data or perform restricted actions to fulfill a use case, declare the appropriate permissions. Some permissions, known as </a:t>
            </a:r>
            <a:r>
              <a:rPr lang="en-US" sz="1800" dirty="0">
                <a:hlinkClick r:id="rId3"/>
              </a:rPr>
              <a:t>install-time permissions</a:t>
            </a:r>
            <a:r>
              <a:rPr lang="en-US" sz="1800" dirty="0"/>
              <a:t>, are automatically granted when your app is installed. Other permissions, known as </a:t>
            </a:r>
            <a:r>
              <a:rPr lang="en-US" sz="1800" dirty="0">
                <a:hlinkClick r:id="rId3"/>
              </a:rPr>
              <a:t>runtime permissions</a:t>
            </a:r>
            <a:r>
              <a:rPr lang="en-US" sz="1800" dirty="0"/>
              <a:t>, require your app to go a step further and request the permission at runtime.</a:t>
            </a:r>
          </a:p>
          <a:p>
            <a:pPr marL="0" indent="0">
              <a:buNone/>
            </a:pPr>
            <a:endParaRPr lang="en-US" sz="1800" dirty="0" smtClean="0"/>
          </a:p>
          <a:p>
            <a:pPr marL="0" indent="0">
              <a:buNone/>
            </a:pPr>
            <a:endParaRPr lang="en-US" sz="1800" dirty="0"/>
          </a:p>
          <a:p>
            <a:pPr marL="0" indent="0">
              <a:buNone/>
            </a:pPr>
            <a:r>
              <a:rPr lang="en-US" sz="1800" dirty="0"/>
              <a:t>Source: </a:t>
            </a:r>
            <a:r>
              <a:rPr lang="en-US" sz="1800" dirty="0">
                <a:hlinkClick r:id="rId3"/>
              </a:rPr>
              <a:t>https://</a:t>
            </a:r>
            <a:r>
              <a:rPr lang="en-US" sz="1800" dirty="0" smtClean="0">
                <a:hlinkClick r:id="rId3"/>
              </a:rPr>
              <a:t>developer.android.com/guide/topics/permissions/overview</a:t>
            </a:r>
            <a:r>
              <a:rPr lang="en-US" sz="1800" dirty="0" smtClean="0"/>
              <a:t/>
            </a:r>
            <a:br>
              <a:rPr lang="en-US" sz="1800" dirty="0" smtClean="0"/>
            </a:br>
            <a:endParaRPr lang="en-US" sz="1800" dirty="0" smtClean="0"/>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algn="ctr">
              <a:spcBef>
                <a:spcPct val="0"/>
              </a:spcBef>
              <a:defRPr/>
            </a:pPr>
            <a:r>
              <a:rPr lang="en-IN" sz="2400" b="1" dirty="0" smtClean="0">
                <a:latin typeface="Times New Roman" pitchFamily="18" charset="0"/>
                <a:cs typeface="Times New Roman" pitchFamily="18" charset="0"/>
              </a:rPr>
              <a:t>Android Permissions</a:t>
            </a:r>
            <a:endParaRPr lang="en-IN" sz="2400" b="1" dirty="0">
              <a:latin typeface="Times New Roman" pitchFamily="18" charset="0"/>
              <a:cs typeface="Times New Roman" pitchFamily="18" charset="0"/>
            </a:endParaRPr>
          </a:p>
          <a:p>
            <a:pPr lvl="0" algn="ctr">
              <a:spcBef>
                <a:spcPct val="0"/>
              </a:spcBef>
              <a:defRPr/>
            </a:pPr>
            <a:r>
              <a:rPr lang="en-IN" sz="2400" b="1" dirty="0" smtClean="0">
                <a:latin typeface="Times New Roman" pitchFamily="18" charset="0"/>
                <a:cs typeface="Times New Roman" pitchFamily="18" charset="0"/>
              </a:rPr>
              <a:t> </a:t>
            </a:r>
            <a:endParaRPr lang="en-US" sz="2400" dirty="0"/>
          </a:p>
        </p:txBody>
      </p:sp>
      <p:sp>
        <p:nvSpPr>
          <p:cNvPr id="5" name="Rectangle 1"/>
          <p:cNvSpPr>
            <a:spLocks noChangeArrowheads="1"/>
          </p:cNvSpPr>
          <p:nvPr/>
        </p:nvSpPr>
        <p:spPr bwMode="auto">
          <a:xfrm>
            <a:off x="838200" y="3587363"/>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AutoShape 4" descr="https://developer.android.com/images/training/permissions/workflow-overview.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 descr="https://developer.android.com/images/training/permissions/workflow-overview.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9" descr="https://developer.android.com/images/training/permissions/workflow-overview.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Date Placeholder 7"/>
          <p:cNvSpPr>
            <a:spLocks noGrp="1"/>
          </p:cNvSpPr>
          <p:nvPr>
            <p:ph type="dt" sz="half" idx="10"/>
          </p:nvPr>
        </p:nvSpPr>
        <p:spPr/>
        <p:txBody>
          <a:bodyPr/>
          <a:lstStyle/>
          <a:p>
            <a:fld id="{9C6C29F8-1CDA-4FA0-86CF-C3C145C7A182}" type="datetime1">
              <a:rPr lang="en-US" smtClean="0"/>
              <a:pPr/>
              <a:t>1/5/2023</a:t>
            </a:fld>
            <a:endParaRPr lang="en-US"/>
          </a:p>
        </p:txBody>
      </p:sp>
      <p:sp>
        <p:nvSpPr>
          <p:cNvPr id="9" name="Footer Placeholder 8"/>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xmlns="" val="42015428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80227" cy="5434149"/>
          </a:xfrm>
          <a:ln>
            <a:noFill/>
          </a:ln>
        </p:spPr>
        <p:txBody>
          <a:bodyPr>
            <a:noAutofit/>
          </a:bodyPr>
          <a:lstStyle/>
          <a:p>
            <a:pPr marL="0" indent="0">
              <a:buNone/>
            </a:pPr>
            <a:r>
              <a:rPr lang="en-US" sz="1800" b="1" dirty="0"/>
              <a:t>Types of </a:t>
            </a:r>
            <a:r>
              <a:rPr lang="en-US" sz="1800" b="1" dirty="0" smtClean="0"/>
              <a:t>permissions</a:t>
            </a:r>
            <a:endParaRPr lang="en-IN" sz="1800" dirty="0" smtClean="0">
              <a:latin typeface="Times New Roman" pitchFamily="18" charset="0"/>
              <a:cs typeface="Times New Roman" pitchFamily="18" charset="0"/>
            </a:endParaRPr>
          </a:p>
          <a:p>
            <a:pPr marL="0" indent="0">
              <a:buNone/>
            </a:pPr>
            <a:r>
              <a:rPr lang="en-IN" sz="1800" dirty="0" smtClean="0">
                <a:latin typeface="Times New Roman" pitchFamily="18" charset="0"/>
                <a:cs typeface="Times New Roman" pitchFamily="18" charset="0"/>
              </a:rPr>
              <a:t>1. </a:t>
            </a:r>
            <a:r>
              <a:rPr lang="en-US" sz="1800" b="1" dirty="0"/>
              <a:t>Install-time permissions</a:t>
            </a:r>
          </a:p>
          <a:p>
            <a:pPr marL="0" indent="0" algn="just">
              <a:buNone/>
            </a:pPr>
            <a:r>
              <a:rPr lang="en-US" sz="1800" dirty="0" smtClean="0"/>
              <a:t>The </a:t>
            </a:r>
            <a:r>
              <a:rPr lang="en-US" sz="1800" dirty="0"/>
              <a:t>list of an app's install-time permissions, which appears in an app store</a:t>
            </a:r>
            <a:r>
              <a:rPr lang="en-US" sz="1800" dirty="0" smtClean="0"/>
              <a:t>. Install-time </a:t>
            </a:r>
            <a:r>
              <a:rPr lang="en-US" sz="1800" dirty="0"/>
              <a:t>permissions give your app limited access to restricted data, and they allow your app to perform restricted actions that minimally affect the system or other apps. When you declare install-time permissions in your app, the system automatically grants your app the permissions when the user installs your app. </a:t>
            </a:r>
          </a:p>
          <a:p>
            <a:pPr marL="0" indent="0">
              <a:buNone/>
            </a:pPr>
            <a:endParaRPr lang="en-IN" sz="1800" dirty="0">
              <a:latin typeface="Times New Roman" pitchFamily="18" charset="0"/>
              <a:cs typeface="Times New Roman" pitchFamily="18" charset="0"/>
            </a:endParaRPr>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algn="ctr">
              <a:spcBef>
                <a:spcPct val="0"/>
              </a:spcBef>
              <a:defRPr/>
            </a:pPr>
            <a:r>
              <a:rPr lang="en-IN" sz="2400" b="1" dirty="0" smtClean="0">
                <a:latin typeface="Times New Roman" pitchFamily="18" charset="0"/>
                <a:cs typeface="Times New Roman" pitchFamily="18" charset="0"/>
              </a:rPr>
              <a:t>Android Permissions</a:t>
            </a:r>
            <a:endParaRPr lang="en-IN" sz="2400" b="1" dirty="0">
              <a:latin typeface="Times New Roman" pitchFamily="18" charset="0"/>
              <a:cs typeface="Times New Roman" pitchFamily="18" charset="0"/>
            </a:endParaRPr>
          </a:p>
          <a:p>
            <a:pPr lvl="0" algn="ctr">
              <a:spcBef>
                <a:spcPct val="0"/>
              </a:spcBef>
              <a:defRPr/>
            </a:pPr>
            <a:r>
              <a:rPr lang="en-IN" sz="2400" b="1" dirty="0" smtClean="0">
                <a:latin typeface="Times New Roman" pitchFamily="18" charset="0"/>
                <a:cs typeface="Times New Roman" pitchFamily="18" charset="0"/>
              </a:rPr>
              <a:t> </a:t>
            </a:r>
            <a:endParaRPr lang="en-US" sz="2400" dirty="0"/>
          </a:p>
        </p:txBody>
      </p:sp>
      <p:sp>
        <p:nvSpPr>
          <p:cNvPr id="5" name="Rectangle 1"/>
          <p:cNvSpPr>
            <a:spLocks noChangeArrowheads="1"/>
          </p:cNvSpPr>
          <p:nvPr/>
        </p:nvSpPr>
        <p:spPr bwMode="auto">
          <a:xfrm>
            <a:off x="838200" y="3587363"/>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638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69661" y="2895600"/>
            <a:ext cx="5257800" cy="30487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457200" y="5924534"/>
            <a:ext cx="8077200" cy="646331"/>
          </a:xfrm>
          <a:prstGeom prst="rect">
            <a:avLst/>
          </a:prstGeom>
        </p:spPr>
        <p:txBody>
          <a:bodyPr wrap="square">
            <a:spAutoFit/>
          </a:bodyPr>
          <a:lstStyle/>
          <a:p>
            <a:r>
              <a:rPr lang="en-US" dirty="0" smtClean="0"/>
              <a:t>Source: </a:t>
            </a:r>
            <a:r>
              <a:rPr lang="en-US" dirty="0" smtClean="0">
                <a:hlinkClick r:id="rId3"/>
              </a:rPr>
              <a:t>https</a:t>
            </a:r>
            <a:r>
              <a:rPr lang="en-US" dirty="0">
                <a:hlinkClick r:id="rId3"/>
              </a:rPr>
              <a:t>://</a:t>
            </a:r>
            <a:r>
              <a:rPr lang="en-US" dirty="0" smtClean="0">
                <a:hlinkClick r:id="rId3"/>
              </a:rPr>
              <a:t>developer.android.com/guide/topics/permissions/overview</a:t>
            </a:r>
            <a:r>
              <a:rPr lang="en-US" dirty="0" smtClean="0"/>
              <a:t/>
            </a:r>
            <a:br>
              <a:rPr lang="en-US" dirty="0" smtClean="0"/>
            </a:br>
            <a:endParaRPr lang="en-US" dirty="0"/>
          </a:p>
        </p:txBody>
      </p:sp>
      <p:sp>
        <p:nvSpPr>
          <p:cNvPr id="7" name="Date Placeholder 6"/>
          <p:cNvSpPr>
            <a:spLocks noGrp="1"/>
          </p:cNvSpPr>
          <p:nvPr>
            <p:ph type="dt" sz="half" idx="10"/>
          </p:nvPr>
        </p:nvSpPr>
        <p:spPr/>
        <p:txBody>
          <a:bodyPr/>
          <a:lstStyle/>
          <a:p>
            <a:fld id="{0DFD0690-8E91-401A-8A6A-A06735C7C40C}" type="datetime1">
              <a:rPr lang="en-US" smtClean="0"/>
              <a:pPr/>
              <a:t>1/5/2023</a:t>
            </a:fld>
            <a:endParaRPr lang="en-US"/>
          </a:p>
        </p:txBody>
      </p:sp>
      <p:sp>
        <p:nvSpPr>
          <p:cNvPr id="8" name="Footer Placeholder 7"/>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xmlns="" val="42015428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80227" cy="5434149"/>
          </a:xfrm>
          <a:ln>
            <a:noFill/>
          </a:ln>
        </p:spPr>
        <p:txBody>
          <a:bodyPr>
            <a:noAutofit/>
          </a:bodyPr>
          <a:lstStyle/>
          <a:p>
            <a:pPr marL="0" indent="0">
              <a:buNone/>
            </a:pPr>
            <a:r>
              <a:rPr lang="en-US" sz="1800" b="1" dirty="0"/>
              <a:t>Types of </a:t>
            </a:r>
            <a:r>
              <a:rPr lang="en-US" sz="1800" b="1" dirty="0" smtClean="0"/>
              <a:t>permissions</a:t>
            </a:r>
          </a:p>
          <a:p>
            <a:pPr marL="0" indent="0">
              <a:buNone/>
            </a:pPr>
            <a:endParaRPr lang="en-IN" sz="18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2.    </a:t>
            </a:r>
            <a:r>
              <a:rPr lang="en-US" sz="2000" b="1" dirty="0" smtClean="0"/>
              <a:t>Normal </a:t>
            </a:r>
            <a:r>
              <a:rPr lang="en-US" sz="2000" b="1" dirty="0"/>
              <a:t>permissions</a:t>
            </a:r>
          </a:p>
          <a:p>
            <a:pPr marL="0" indent="0" algn="just">
              <a:buNone/>
            </a:pPr>
            <a:r>
              <a:rPr lang="en-US" sz="2000" dirty="0"/>
              <a:t>These permissions allow access to data and actions that extend beyond your app's sandbox. However, the data and actions present very little risk to the user's privacy, and the operation of other apps</a:t>
            </a:r>
            <a:r>
              <a:rPr lang="en-US" sz="2000" dirty="0" smtClean="0"/>
              <a:t>.</a:t>
            </a:r>
          </a:p>
          <a:p>
            <a:endParaRPr lang="en-US" sz="2000" dirty="0"/>
          </a:p>
          <a:p>
            <a:pPr marL="0" indent="0">
              <a:buNone/>
            </a:pPr>
            <a:r>
              <a:rPr lang="en-US" sz="2000" dirty="0" smtClean="0"/>
              <a:t>3.     </a:t>
            </a:r>
            <a:r>
              <a:rPr lang="en-US" sz="2000" b="1" dirty="0" smtClean="0"/>
              <a:t>Signature </a:t>
            </a:r>
            <a:r>
              <a:rPr lang="en-US" sz="2000" b="1" dirty="0"/>
              <a:t>permissions</a:t>
            </a:r>
          </a:p>
          <a:p>
            <a:pPr marL="0" indent="0" algn="just">
              <a:buNone/>
            </a:pPr>
            <a:r>
              <a:rPr lang="en-US" sz="2000" dirty="0"/>
              <a:t>If the app declares a signature permission that another app has defined, and if the two apps are signed by the same certificate, then the system grants the permission to the first app at install time. Otherwise, that first app cannot be granted the permission.</a:t>
            </a:r>
          </a:p>
          <a:p>
            <a:pPr marL="0" indent="0">
              <a:buNone/>
            </a:pPr>
            <a:endParaRPr lang="en-US" sz="1800" dirty="0"/>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algn="ctr">
              <a:spcBef>
                <a:spcPct val="0"/>
              </a:spcBef>
              <a:defRPr/>
            </a:pPr>
            <a:r>
              <a:rPr lang="en-IN" sz="2400" b="1" dirty="0" smtClean="0">
                <a:latin typeface="Times New Roman" pitchFamily="18" charset="0"/>
                <a:cs typeface="Times New Roman" pitchFamily="18" charset="0"/>
              </a:rPr>
              <a:t>Android Permissions</a:t>
            </a:r>
            <a:endParaRPr lang="en-IN" sz="2400" b="1" dirty="0">
              <a:latin typeface="Times New Roman" pitchFamily="18" charset="0"/>
              <a:cs typeface="Times New Roman" pitchFamily="18" charset="0"/>
            </a:endParaRPr>
          </a:p>
          <a:p>
            <a:pPr lvl="0" algn="ctr">
              <a:spcBef>
                <a:spcPct val="0"/>
              </a:spcBef>
              <a:defRPr/>
            </a:pPr>
            <a:r>
              <a:rPr lang="en-IN" sz="2400" b="1" dirty="0" smtClean="0">
                <a:latin typeface="Times New Roman" pitchFamily="18" charset="0"/>
                <a:cs typeface="Times New Roman" pitchFamily="18" charset="0"/>
              </a:rPr>
              <a:t> </a:t>
            </a:r>
            <a:endParaRPr lang="en-US" sz="2400" dirty="0"/>
          </a:p>
        </p:txBody>
      </p:sp>
      <p:sp>
        <p:nvSpPr>
          <p:cNvPr id="5" name="Rectangle 1"/>
          <p:cNvSpPr>
            <a:spLocks noChangeArrowheads="1"/>
          </p:cNvSpPr>
          <p:nvPr/>
        </p:nvSpPr>
        <p:spPr bwMode="auto">
          <a:xfrm>
            <a:off x="838200" y="3587363"/>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p:nvSpPr>
        <p:spPr>
          <a:xfrm>
            <a:off x="457200" y="5924534"/>
            <a:ext cx="8077200" cy="646331"/>
          </a:xfrm>
          <a:prstGeom prst="rect">
            <a:avLst/>
          </a:prstGeom>
        </p:spPr>
        <p:txBody>
          <a:bodyPr wrap="square">
            <a:spAutoFit/>
          </a:bodyPr>
          <a:lstStyle/>
          <a:p>
            <a:r>
              <a:rPr lang="en-US" dirty="0" smtClean="0"/>
              <a:t>Source: </a:t>
            </a:r>
            <a:r>
              <a:rPr lang="en-US" dirty="0" smtClean="0">
                <a:hlinkClick r:id="rId2"/>
              </a:rPr>
              <a:t>https</a:t>
            </a:r>
            <a:r>
              <a:rPr lang="en-US" dirty="0">
                <a:hlinkClick r:id="rId2"/>
              </a:rPr>
              <a:t>://</a:t>
            </a:r>
            <a:r>
              <a:rPr lang="en-US" dirty="0" smtClean="0">
                <a:hlinkClick r:id="rId2"/>
              </a:rPr>
              <a:t>developer.android.com/guide/topics/permissions/overview</a:t>
            </a:r>
            <a:r>
              <a:rPr lang="en-US" dirty="0" smtClean="0"/>
              <a:t/>
            </a:r>
            <a:br>
              <a:rPr lang="en-US" dirty="0" smtClean="0"/>
            </a:br>
            <a:endParaRPr lang="en-US" dirty="0"/>
          </a:p>
        </p:txBody>
      </p:sp>
      <p:sp>
        <p:nvSpPr>
          <p:cNvPr id="6" name="Date Placeholder 5"/>
          <p:cNvSpPr>
            <a:spLocks noGrp="1"/>
          </p:cNvSpPr>
          <p:nvPr>
            <p:ph type="dt" sz="half" idx="10"/>
          </p:nvPr>
        </p:nvSpPr>
        <p:spPr/>
        <p:txBody>
          <a:bodyPr/>
          <a:lstStyle/>
          <a:p>
            <a:fld id="{FA2A2CA7-CA55-452B-AD6F-32C9AEEB9A8C}" type="datetime1">
              <a:rPr lang="en-US" smtClean="0"/>
              <a:pPr/>
              <a:t>1/5/2023</a:t>
            </a:fld>
            <a:endParaRPr lang="en-US"/>
          </a:p>
        </p:txBody>
      </p:sp>
      <p:sp>
        <p:nvSpPr>
          <p:cNvPr id="7" name="Footer Placeholder 6"/>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xmlns="" val="2741788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80227" cy="5434149"/>
          </a:xfrm>
          <a:ln>
            <a:noFill/>
          </a:ln>
        </p:spPr>
        <p:txBody>
          <a:bodyPr>
            <a:noAutofit/>
          </a:bodyPr>
          <a:lstStyle/>
          <a:p>
            <a:pPr marL="0" indent="0">
              <a:buNone/>
            </a:pPr>
            <a:r>
              <a:rPr lang="en-US" sz="1800" b="1" dirty="0"/>
              <a:t>Types of </a:t>
            </a:r>
            <a:r>
              <a:rPr lang="en-US" sz="1800" b="1" dirty="0" smtClean="0"/>
              <a:t>permissions</a:t>
            </a:r>
            <a:endParaRPr lang="en-IN" sz="1800" dirty="0" smtClean="0">
              <a:latin typeface="Times New Roman" pitchFamily="18" charset="0"/>
              <a:cs typeface="Times New Roman" pitchFamily="18" charset="0"/>
            </a:endParaRPr>
          </a:p>
          <a:p>
            <a:pPr marL="0" indent="0">
              <a:buNone/>
            </a:pPr>
            <a:endParaRPr lang="en-IN" sz="1800" dirty="0" smtClean="0">
              <a:latin typeface="Times New Roman" pitchFamily="18" charset="0"/>
              <a:cs typeface="Times New Roman" pitchFamily="18" charset="0"/>
            </a:endParaRPr>
          </a:p>
          <a:p>
            <a:pPr marL="0" indent="0">
              <a:buNone/>
            </a:pPr>
            <a:r>
              <a:rPr lang="en-IN" sz="1800" dirty="0" smtClean="0">
                <a:latin typeface="Times New Roman" pitchFamily="18" charset="0"/>
                <a:cs typeface="Times New Roman" pitchFamily="18" charset="0"/>
              </a:rPr>
              <a:t>4. </a:t>
            </a:r>
            <a:r>
              <a:rPr lang="en-US" sz="1800" b="1" dirty="0"/>
              <a:t>Runtime permissions</a:t>
            </a:r>
          </a:p>
          <a:p>
            <a:pPr marL="0" indent="0" algn="just">
              <a:buNone/>
            </a:pPr>
            <a:r>
              <a:rPr lang="en-US" sz="1800" dirty="0"/>
              <a:t> The system permission prompt that appears when your app requests a runtime permission</a:t>
            </a:r>
            <a:r>
              <a:rPr lang="en-US" sz="1800" dirty="0" smtClean="0"/>
              <a:t>. Runtime </a:t>
            </a:r>
            <a:r>
              <a:rPr lang="en-US" sz="1800" dirty="0"/>
              <a:t>permissions, also known as dangerous permissions, give your app additional access to restricted data, and they allow your app to perform restricted actions that more substantially affect the system and other apps. Therefore, you need to </a:t>
            </a:r>
            <a:r>
              <a:rPr lang="en-US" sz="1800" dirty="0">
                <a:hlinkClick r:id="rId2"/>
              </a:rPr>
              <a:t>request runtime permissions</a:t>
            </a:r>
            <a:r>
              <a:rPr lang="en-US" sz="1800" dirty="0"/>
              <a:t> in your app before you can access the restricted data or perform restricted actions. When your app requests a runtime permission, the system presents a runtime permission </a:t>
            </a:r>
            <a:r>
              <a:rPr lang="en-US" sz="1800" dirty="0" smtClean="0"/>
              <a:t>prompt.</a:t>
            </a:r>
          </a:p>
          <a:p>
            <a:pPr marL="0" indent="0" algn="just">
              <a:buNone/>
            </a:pPr>
            <a:endParaRPr lang="en-US" sz="1800" dirty="0"/>
          </a:p>
          <a:p>
            <a:pPr marL="0" indent="0">
              <a:buNone/>
            </a:pPr>
            <a:endParaRPr lang="en-IN" sz="1800" dirty="0">
              <a:latin typeface="Times New Roman" pitchFamily="18" charset="0"/>
              <a:cs typeface="Times New Roman" pitchFamily="18" charset="0"/>
            </a:endParaRPr>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algn="ctr">
              <a:spcBef>
                <a:spcPct val="0"/>
              </a:spcBef>
              <a:defRPr/>
            </a:pPr>
            <a:r>
              <a:rPr lang="en-IN" sz="2400" b="1" dirty="0" smtClean="0">
                <a:latin typeface="Times New Roman" pitchFamily="18" charset="0"/>
                <a:cs typeface="Times New Roman" pitchFamily="18" charset="0"/>
              </a:rPr>
              <a:t>Android Permissions</a:t>
            </a:r>
            <a:endParaRPr lang="en-IN" sz="2400" b="1" dirty="0">
              <a:latin typeface="Times New Roman" pitchFamily="18" charset="0"/>
              <a:cs typeface="Times New Roman" pitchFamily="18" charset="0"/>
            </a:endParaRPr>
          </a:p>
          <a:p>
            <a:pPr lvl="0" algn="ctr">
              <a:spcBef>
                <a:spcPct val="0"/>
              </a:spcBef>
              <a:defRPr/>
            </a:pPr>
            <a:r>
              <a:rPr lang="en-IN" sz="2400" b="1" dirty="0" smtClean="0">
                <a:latin typeface="Times New Roman" pitchFamily="18" charset="0"/>
                <a:cs typeface="Times New Roman" pitchFamily="18" charset="0"/>
              </a:rPr>
              <a:t> </a:t>
            </a:r>
            <a:endParaRPr lang="en-US" sz="2400" dirty="0"/>
          </a:p>
        </p:txBody>
      </p:sp>
      <p:sp>
        <p:nvSpPr>
          <p:cNvPr id="5" name="Rectangle 1"/>
          <p:cNvSpPr>
            <a:spLocks noChangeArrowheads="1"/>
          </p:cNvSpPr>
          <p:nvPr/>
        </p:nvSpPr>
        <p:spPr bwMode="auto">
          <a:xfrm>
            <a:off x="838200" y="3587363"/>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p:nvSpPr>
        <p:spPr>
          <a:xfrm>
            <a:off x="457200" y="5924534"/>
            <a:ext cx="8077200" cy="646331"/>
          </a:xfrm>
          <a:prstGeom prst="rect">
            <a:avLst/>
          </a:prstGeom>
        </p:spPr>
        <p:txBody>
          <a:bodyPr wrap="square">
            <a:spAutoFit/>
          </a:bodyPr>
          <a:lstStyle/>
          <a:p>
            <a:r>
              <a:rPr lang="en-US" dirty="0" smtClean="0"/>
              <a:t>Source: </a:t>
            </a:r>
            <a:r>
              <a:rPr lang="en-US" dirty="0" smtClean="0">
                <a:hlinkClick r:id="rId3"/>
              </a:rPr>
              <a:t>https</a:t>
            </a:r>
            <a:r>
              <a:rPr lang="en-US" dirty="0">
                <a:hlinkClick r:id="rId3"/>
              </a:rPr>
              <a:t>://</a:t>
            </a:r>
            <a:r>
              <a:rPr lang="en-US" dirty="0" smtClean="0">
                <a:hlinkClick r:id="rId3"/>
              </a:rPr>
              <a:t>developer.android.com/guide/topics/permissions/overview</a:t>
            </a:r>
            <a:r>
              <a:rPr lang="en-US" dirty="0" smtClean="0"/>
              <a:t/>
            </a:r>
            <a:br>
              <a:rPr lang="en-US" dirty="0" smtClean="0"/>
            </a:br>
            <a:endParaRPr lang="en-US" dirty="0"/>
          </a:p>
        </p:txBody>
      </p:sp>
      <p:pic>
        <p:nvPicPr>
          <p:cNvPr id="1741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44705" y="3676635"/>
            <a:ext cx="3774174" cy="220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6C4988D0-892F-4D11-8A5E-31FA52FA4A1C}" type="datetime1">
              <a:rPr lang="en-US" smtClean="0"/>
              <a:pPr/>
              <a:t>1/5/2023</a:t>
            </a:fld>
            <a:endParaRPr lang="en-US"/>
          </a:p>
        </p:txBody>
      </p:sp>
      <p:sp>
        <p:nvSpPr>
          <p:cNvPr id="7" name="Footer Placeholder 6"/>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xmlns="" val="274178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6639"/>
            <a:ext cx="8077200" cy="4860761"/>
          </a:xfrm>
        </p:spPr>
        <p:txBody>
          <a:bodyPr>
            <a:norm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course introduces students to programming technologies, design and development related to mobile applications using android/ iOS. </a:t>
            </a:r>
            <a:endParaRPr lang="en-IN" sz="20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 also aims at mobile application development frameworks; mobile architecture, design and engineering issues, techniques, methodologies for mobile application development. </a:t>
            </a:r>
            <a:endParaRPr lang="en-US" sz="2000" dirty="0">
              <a:latin typeface="Times New Roman" panose="02020603050405020304" pitchFamily="18" charset="0"/>
              <a:cs typeface="Times New Roman" panose="02020603050405020304" pitchFamily="18" charset="0"/>
            </a:endParaRPr>
          </a:p>
          <a:p>
            <a:endParaRPr lang="en-US" sz="2600" dirty="0"/>
          </a:p>
          <a:p>
            <a:pPr>
              <a:buNone/>
            </a:pPr>
            <a:endParaRPr lang="en-US" sz="2400" dirty="0"/>
          </a:p>
          <a:p>
            <a:pPr>
              <a:buNone/>
            </a:pPr>
            <a:endParaRPr lang="en-US" sz="2400" dirty="0"/>
          </a:p>
        </p:txBody>
      </p:sp>
      <p:sp>
        <p:nvSpPr>
          <p:cNvPr id="6" name="Date Placeholder 5"/>
          <p:cNvSpPr>
            <a:spLocks noGrp="1"/>
          </p:cNvSpPr>
          <p:nvPr>
            <p:ph type="dt" sz="half" idx="10"/>
          </p:nvPr>
        </p:nvSpPr>
        <p:spPr/>
        <p:txBody>
          <a:bodyPr/>
          <a:lstStyle/>
          <a:p>
            <a:fld id="{9C1BC142-58EE-4851-89F9-43C446239BF1}"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Course Objective</a:t>
            </a:r>
          </a:p>
        </p:txBody>
      </p:sp>
      <p:sp>
        <p:nvSpPr>
          <p:cNvPr id="12" name="Footer Placeholder 4">
            <a:extLst>
              <a:ext uri="{FF2B5EF4-FFF2-40B4-BE49-F238E27FC236}">
                <a16:creationId xmlns="" xmlns:a16="http://schemas.microsoft.com/office/drawing/2014/main" id="{9D7D7F68-793E-4282-A546-B4FD5C6FF141}"/>
              </a:ext>
            </a:extLst>
          </p:cNvPr>
          <p:cNvSpPr>
            <a:spLocks noGrp="1"/>
          </p:cNvSpPr>
          <p:nvPr>
            <p:ph type="ftr" sz="quarter" idx="11"/>
          </p:nvPr>
        </p:nvSpPr>
        <p:spPr>
          <a:xfrm>
            <a:off x="2057400" y="6477000"/>
            <a:ext cx="4648200" cy="24447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Tree>
    <p:extLst>
      <p:ext uri="{BB962C8B-B14F-4D97-AF65-F5344CB8AC3E}">
        <p14:creationId xmlns:p14="http://schemas.microsoft.com/office/powerpoint/2010/main" xmlns="" val="5924531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80227" cy="5434149"/>
          </a:xfrm>
          <a:ln>
            <a:noFill/>
          </a:ln>
        </p:spPr>
        <p:txBody>
          <a:bodyPr>
            <a:noAutofit/>
          </a:bodyPr>
          <a:lstStyle/>
          <a:p>
            <a:pPr marL="0" indent="0">
              <a:buNone/>
            </a:pPr>
            <a:r>
              <a:rPr lang="en-US" sz="1800" b="1" dirty="0" smtClean="0"/>
              <a:t>Types of permissions</a:t>
            </a:r>
          </a:p>
          <a:p>
            <a:pPr marL="0" indent="0">
              <a:buNone/>
            </a:pPr>
            <a:endParaRPr lang="en-IN" sz="1800" dirty="0" smtClean="0">
              <a:latin typeface="Times New Roman" pitchFamily="18" charset="0"/>
              <a:cs typeface="Times New Roman" pitchFamily="18" charset="0"/>
            </a:endParaRPr>
          </a:p>
          <a:p>
            <a:pPr marL="0" indent="0">
              <a:buNone/>
            </a:pPr>
            <a:r>
              <a:rPr lang="en-US" sz="1800" b="1" dirty="0" smtClean="0"/>
              <a:t>5.   Special </a:t>
            </a:r>
            <a:r>
              <a:rPr lang="en-US" sz="1800" b="1" dirty="0"/>
              <a:t>permissions</a:t>
            </a:r>
          </a:p>
          <a:p>
            <a:pPr marL="0" indent="0" algn="just">
              <a:buNone/>
            </a:pPr>
            <a:r>
              <a:rPr lang="en-US" sz="1800" dirty="0"/>
              <a:t>Special permissions correspond to particular app operations. Only the platform and OEMs can define special permissions. Additionally, the platform and OEMs usually define special permissions when they want to protect access to particularly powerful actions, such as drawing over other apps</a:t>
            </a:r>
            <a:r>
              <a:rPr lang="en-US" sz="1800" dirty="0" smtClean="0"/>
              <a:t>.</a:t>
            </a:r>
          </a:p>
          <a:p>
            <a:pPr marL="0" indent="0" algn="just">
              <a:buNone/>
            </a:pPr>
            <a:endParaRPr lang="en-US" sz="1800" dirty="0"/>
          </a:p>
          <a:p>
            <a:pPr marL="0" indent="0" algn="just">
              <a:buNone/>
            </a:pPr>
            <a:r>
              <a:rPr lang="en-US" sz="1800" b="1" dirty="0"/>
              <a:t>Best practices</a:t>
            </a:r>
          </a:p>
          <a:p>
            <a:pPr algn="just"/>
            <a:r>
              <a:rPr lang="en-US" sz="1800" dirty="0"/>
              <a:t>App permissions build upon </a:t>
            </a:r>
            <a:r>
              <a:rPr lang="en-US" sz="1800" dirty="0">
                <a:hlinkClick r:id="rId2"/>
              </a:rPr>
              <a:t>system security features</a:t>
            </a:r>
            <a:r>
              <a:rPr lang="en-US" sz="1800" dirty="0"/>
              <a:t> and help Android support the following goals related to user privacy:</a:t>
            </a:r>
          </a:p>
          <a:p>
            <a:pPr algn="just"/>
            <a:r>
              <a:rPr lang="en-US" sz="1800" b="1" dirty="0"/>
              <a:t>Control:</a:t>
            </a:r>
            <a:r>
              <a:rPr lang="en-US" sz="1800" dirty="0"/>
              <a:t> The user has control over the data that they share with apps.</a:t>
            </a:r>
          </a:p>
          <a:p>
            <a:pPr algn="just"/>
            <a:r>
              <a:rPr lang="en-US" sz="1800" b="1" dirty="0"/>
              <a:t>Transparency:</a:t>
            </a:r>
            <a:r>
              <a:rPr lang="en-US" sz="1800" dirty="0"/>
              <a:t> The user understands what data an app uses, and why the app accesses this data.</a:t>
            </a:r>
          </a:p>
          <a:p>
            <a:pPr algn="just"/>
            <a:r>
              <a:rPr lang="en-US" sz="1800" b="1" dirty="0"/>
              <a:t>Data minimization:</a:t>
            </a:r>
            <a:r>
              <a:rPr lang="en-US" sz="1800" dirty="0"/>
              <a:t> An app accesses and uses only the data that's required for a specific task or action that the user invokes.</a:t>
            </a:r>
          </a:p>
          <a:p>
            <a:pPr marL="0" indent="0" algn="just">
              <a:buNone/>
            </a:pPr>
            <a:endParaRPr lang="en-US" sz="1800" dirty="0"/>
          </a:p>
          <a:p>
            <a:pPr marL="0" indent="0">
              <a:buNone/>
            </a:pPr>
            <a:endParaRPr lang="en-IN" sz="1800" dirty="0">
              <a:latin typeface="Times New Roman" pitchFamily="18" charset="0"/>
              <a:cs typeface="Times New Roman" pitchFamily="18" charset="0"/>
            </a:endParaRPr>
          </a:p>
        </p:txBody>
      </p:sp>
      <p:sp>
        <p:nvSpPr>
          <p:cNvPr id="4" name="Title 1"/>
          <p:cNvSpPr txBox="1">
            <a:spLocks/>
          </p:cNvSpPr>
          <p:nvPr/>
        </p:nvSpPr>
        <p:spPr>
          <a:xfrm>
            <a:off x="1360227" y="796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solidFill>
                <a:schemeClr val="tx1"/>
              </a:solidFill>
            </a:endParaRPr>
          </a:p>
          <a:p>
            <a:pPr algn="ctr">
              <a:spcBef>
                <a:spcPct val="0"/>
              </a:spcBef>
              <a:defRPr/>
            </a:pPr>
            <a:r>
              <a:rPr lang="en-IN" sz="2400" b="1" dirty="0" smtClean="0">
                <a:latin typeface="Times New Roman" pitchFamily="18" charset="0"/>
                <a:cs typeface="Times New Roman" pitchFamily="18" charset="0"/>
              </a:rPr>
              <a:t>Android Permissions</a:t>
            </a:r>
            <a:endParaRPr lang="en-IN" sz="2400" b="1" dirty="0">
              <a:latin typeface="Times New Roman" pitchFamily="18" charset="0"/>
              <a:cs typeface="Times New Roman" pitchFamily="18" charset="0"/>
            </a:endParaRPr>
          </a:p>
          <a:p>
            <a:pPr lvl="0" algn="ctr">
              <a:spcBef>
                <a:spcPct val="0"/>
              </a:spcBef>
              <a:defRPr/>
            </a:pPr>
            <a:r>
              <a:rPr lang="en-IN" sz="2400" b="1" dirty="0" smtClean="0">
                <a:latin typeface="Times New Roman" pitchFamily="18" charset="0"/>
                <a:cs typeface="Times New Roman" pitchFamily="18" charset="0"/>
              </a:rPr>
              <a:t> </a:t>
            </a:r>
            <a:endParaRPr lang="en-US" sz="2400" dirty="0"/>
          </a:p>
        </p:txBody>
      </p:sp>
      <p:sp>
        <p:nvSpPr>
          <p:cNvPr id="5" name="Rectangle 1"/>
          <p:cNvSpPr>
            <a:spLocks noChangeArrowheads="1"/>
          </p:cNvSpPr>
          <p:nvPr/>
        </p:nvSpPr>
        <p:spPr bwMode="auto">
          <a:xfrm>
            <a:off x="838200" y="3587363"/>
            <a:ext cx="65"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p:nvSpPr>
        <p:spPr>
          <a:xfrm>
            <a:off x="457200" y="5924534"/>
            <a:ext cx="8077200" cy="646331"/>
          </a:xfrm>
          <a:prstGeom prst="rect">
            <a:avLst/>
          </a:prstGeom>
        </p:spPr>
        <p:txBody>
          <a:bodyPr wrap="square">
            <a:spAutoFit/>
          </a:bodyPr>
          <a:lstStyle/>
          <a:p>
            <a:r>
              <a:rPr lang="en-US" dirty="0" smtClean="0"/>
              <a:t>Source: </a:t>
            </a:r>
            <a:r>
              <a:rPr lang="en-US" dirty="0" smtClean="0">
                <a:hlinkClick r:id="rId3"/>
              </a:rPr>
              <a:t>https</a:t>
            </a:r>
            <a:r>
              <a:rPr lang="en-US" dirty="0">
                <a:hlinkClick r:id="rId3"/>
              </a:rPr>
              <a:t>://</a:t>
            </a:r>
            <a:r>
              <a:rPr lang="en-US" dirty="0" smtClean="0">
                <a:hlinkClick r:id="rId3"/>
              </a:rPr>
              <a:t>developer.android.com/guide/topics/permissions/overview</a:t>
            </a:r>
            <a:r>
              <a:rPr lang="en-US" dirty="0" smtClean="0"/>
              <a:t/>
            </a:r>
            <a:br>
              <a:rPr lang="en-US" dirty="0" smtClean="0"/>
            </a:br>
            <a:endParaRPr lang="en-US" dirty="0"/>
          </a:p>
        </p:txBody>
      </p:sp>
      <p:sp>
        <p:nvSpPr>
          <p:cNvPr id="6" name="Date Placeholder 5"/>
          <p:cNvSpPr>
            <a:spLocks noGrp="1"/>
          </p:cNvSpPr>
          <p:nvPr>
            <p:ph type="dt" sz="half" idx="10"/>
          </p:nvPr>
        </p:nvSpPr>
        <p:spPr/>
        <p:txBody>
          <a:bodyPr/>
          <a:lstStyle/>
          <a:p>
            <a:fld id="{24EE7DBE-7E96-43E3-ADD4-8C80865251D6}" type="datetime1">
              <a:rPr lang="en-US" smtClean="0"/>
              <a:pPr/>
              <a:t>1/5/2023</a:t>
            </a:fld>
            <a:endParaRPr lang="en-US"/>
          </a:p>
        </p:txBody>
      </p:sp>
      <p:sp>
        <p:nvSpPr>
          <p:cNvPr id="7" name="Footer Placeholder 6"/>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xmlns="" val="2741788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457200" indent="-457200" algn="just">
              <a:buAutoNum type="arabicPeriod"/>
            </a:pPr>
            <a:endParaRPr lang="en-US" sz="2000" dirty="0" smtClean="0">
              <a:solidFill>
                <a:srgbClr val="202124"/>
              </a:solidFill>
              <a:latin typeface="Times New Roman" panose="02020603050405020304" pitchFamily="18" charset="0"/>
              <a:cs typeface="Times New Roman" panose="02020603050405020304" pitchFamily="18" charset="0"/>
            </a:endParaRPr>
          </a:p>
          <a:p>
            <a:pPr marL="457200" indent="-457200" algn="just">
              <a:buAutoNum type="arabicPeriod"/>
            </a:pPr>
            <a:r>
              <a:rPr lang="en-US" sz="2000" dirty="0" smtClean="0">
                <a:solidFill>
                  <a:srgbClr val="202124"/>
                </a:solidFill>
                <a:latin typeface="Times New Roman" panose="02020603050405020304" pitchFamily="18" charset="0"/>
                <a:cs typeface="Times New Roman" panose="02020603050405020304" pitchFamily="18" charset="0"/>
              </a:rPr>
              <a:t>Install time permissions are granted at the time of ………</a:t>
            </a:r>
          </a:p>
          <a:p>
            <a:pPr marL="457200" indent="-457200" algn="just">
              <a:buAutoNum type="arabicPeriod"/>
            </a:pPr>
            <a:endParaRPr lang="en-US" sz="2000" dirty="0">
              <a:solidFill>
                <a:srgbClr val="202124"/>
              </a:solidFill>
              <a:latin typeface="Times New Roman" panose="02020603050405020304" pitchFamily="18" charset="0"/>
              <a:cs typeface="Times New Roman" panose="02020603050405020304" pitchFamily="18" charset="0"/>
            </a:endParaRPr>
          </a:p>
          <a:p>
            <a:pPr marL="457200" indent="-457200" algn="just">
              <a:buAutoNum type="arabicPeriod"/>
            </a:pPr>
            <a:endParaRPr lang="en-US" sz="2000" dirty="0">
              <a:solidFill>
                <a:srgbClr val="202124"/>
              </a:solidFill>
              <a:latin typeface="Times New Roman" panose="02020603050405020304" pitchFamily="18" charset="0"/>
              <a:cs typeface="Times New Roman" panose="02020603050405020304" pitchFamily="18" charset="0"/>
            </a:endParaRPr>
          </a:p>
          <a:p>
            <a:pPr marL="457200" indent="-457200" algn="just">
              <a:buAutoNum type="arabicPeriod"/>
            </a:pPr>
            <a:r>
              <a:rPr lang="en-US" sz="2000" dirty="0" smtClean="0"/>
              <a:t>Permissions are added in which file. (android manifest file/ android xml).</a:t>
            </a:r>
          </a:p>
          <a:p>
            <a:pPr marL="457200" indent="-457200" algn="just">
              <a:buAutoNum type="arabicPeriod"/>
            </a:pPr>
            <a:endParaRPr lang="en-US" sz="2000" dirty="0"/>
          </a:p>
          <a:p>
            <a:pPr marL="457200" indent="-457200" algn="just">
              <a:buFont typeface="Arial" pitchFamily="34" charset="0"/>
              <a:buAutoNum type="arabicPeriod"/>
            </a:pPr>
            <a:r>
              <a:rPr lang="en-US" sz="2000" dirty="0"/>
              <a:t>An app accesses and uses only the data that's required for a specific task or action that the user invokes</a:t>
            </a:r>
            <a:r>
              <a:rPr lang="en-US" sz="2000" dirty="0" smtClean="0"/>
              <a:t>. (control/transparency/</a:t>
            </a:r>
            <a:r>
              <a:rPr lang="en-US" sz="2000" b="1" dirty="0" smtClean="0"/>
              <a:t>data minimization</a:t>
            </a:r>
            <a:r>
              <a:rPr lang="en-US" sz="2000" dirty="0" smtClean="0"/>
              <a:t>)</a:t>
            </a:r>
            <a:endParaRPr lang="en-US" sz="2000" dirty="0"/>
          </a:p>
          <a:p>
            <a:pPr marL="457200" indent="-457200" algn="just">
              <a:buAutoNum type="arabicPeriod"/>
            </a:pPr>
            <a:endParaRPr lang="en-US" sz="2000" dirty="0" smtClean="0"/>
          </a:p>
          <a:p>
            <a:pPr marL="457200" indent="-457200" algn="just">
              <a:buAutoNum type="arabicPeriod"/>
            </a:pPr>
            <a:endParaRPr lang="en-US" sz="2000" dirty="0" smtClean="0"/>
          </a:p>
          <a:p>
            <a:pPr marL="457200" indent="-457200">
              <a:buAutoNum type="arabicPeriod"/>
            </a:pPr>
            <a:endParaRPr lang="en-US" sz="2000" b="1" dirty="0"/>
          </a:p>
        </p:txBody>
      </p:sp>
      <p:sp>
        <p:nvSpPr>
          <p:cNvPr id="4" name="Date Placeholder 3"/>
          <p:cNvSpPr>
            <a:spLocks noGrp="1"/>
          </p:cNvSpPr>
          <p:nvPr>
            <p:ph type="dt" sz="half" idx="10"/>
          </p:nvPr>
        </p:nvSpPr>
        <p:spPr/>
        <p:txBody>
          <a:bodyPr/>
          <a:lstStyle/>
          <a:p>
            <a:fld id="{F73C07D5-AB3F-4F34-B4E7-4BF3FDD08D3F}"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a:t>
            </a:r>
            <a:r>
              <a:rPr lang="en-US" sz="2400" b="1" dirty="0" smtClean="0">
                <a:solidFill>
                  <a:schemeClr val="tx1"/>
                </a:solidFill>
              </a:rPr>
              <a:t>QUIZ </a:t>
            </a:r>
            <a:r>
              <a:rPr lang="en-US" sz="2400" b="1" dirty="0">
                <a:solidFill>
                  <a:schemeClr val="tx1"/>
                </a:solidFill>
              </a:rPr>
              <a:t>8</a:t>
            </a:r>
          </a:p>
          <a:p>
            <a:pPr lvl="0" algn="ctr">
              <a:spcBef>
                <a:spcPct val="0"/>
              </a:spcBef>
              <a:defRPr/>
            </a:pPr>
            <a:endParaRPr lang="en-US" dirty="0"/>
          </a:p>
        </p:txBody>
      </p:sp>
    </p:spTree>
    <p:extLst>
      <p:ext uri="{BB962C8B-B14F-4D97-AF65-F5344CB8AC3E}">
        <p14:creationId xmlns:p14="http://schemas.microsoft.com/office/powerpoint/2010/main" xmlns="" val="5527824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4525963"/>
          </a:xfrm>
        </p:spPr>
        <p:txBody>
          <a:bodyPr/>
          <a:lstStyle/>
          <a:p>
            <a:pPr marL="457200" indent="-457200" algn="just">
              <a:buAutoNum type="arabicPeriod"/>
            </a:pPr>
            <a:r>
              <a:rPr lang="en-IN" sz="2400" dirty="0" smtClean="0">
                <a:latin typeface="Times New Roman" pitchFamily="18" charset="0"/>
                <a:cs typeface="Times New Roman" pitchFamily="18" charset="0"/>
              </a:rPr>
              <a:t>Explain how the persistent data storage is done in android database.</a:t>
            </a:r>
          </a:p>
          <a:p>
            <a:pPr marL="457200" indent="-457200" algn="just">
              <a:buAutoNum type="arabicPeriod"/>
            </a:pPr>
            <a:r>
              <a:rPr lang="en-IN" sz="2400" dirty="0" smtClean="0">
                <a:latin typeface="Times New Roman" pitchFamily="18" charset="0"/>
                <a:cs typeface="Times New Roman" pitchFamily="18" charset="0"/>
              </a:rPr>
              <a:t>Define the various types of testing an android app.</a:t>
            </a:r>
          </a:p>
          <a:p>
            <a:pPr marL="457200" indent="-457200" algn="just">
              <a:buAutoNum type="arabicPeriod"/>
            </a:pPr>
            <a:r>
              <a:rPr lang="en-IN" sz="2400" dirty="0" smtClean="0">
                <a:latin typeface="Times New Roman" pitchFamily="18" charset="0"/>
                <a:cs typeface="Times New Roman" pitchFamily="18" charset="0"/>
              </a:rPr>
              <a:t>Explain the various types of android permissions to be taken for deploying an android app.</a:t>
            </a:r>
          </a:p>
          <a:p>
            <a:pPr marL="457200" indent="-457200" algn="just">
              <a:buAutoNum type="arabicPeriod"/>
            </a:pPr>
            <a:r>
              <a:rPr lang="en-IN" sz="2400" dirty="0" smtClean="0">
                <a:latin typeface="Times New Roman" pitchFamily="18" charset="0"/>
                <a:cs typeface="Times New Roman" pitchFamily="18" charset="0"/>
              </a:rPr>
              <a:t>Explain the steps involved in publishing an android app.</a:t>
            </a:r>
          </a:p>
          <a:p>
            <a:pPr marL="457200" indent="-457200" algn="just">
              <a:buAutoNum type="arabicPeriod"/>
            </a:pPr>
            <a:r>
              <a:rPr lang="en-IN" sz="2400" dirty="0" smtClean="0">
                <a:latin typeface="Times New Roman" pitchFamily="18" charset="0"/>
                <a:cs typeface="Times New Roman" pitchFamily="18" charset="0"/>
              </a:rPr>
              <a:t>Comment on testing tools available for testing an android app.</a:t>
            </a:r>
          </a:p>
          <a:p>
            <a:pPr marL="457200" indent="-457200" algn="just">
              <a:buAutoNum type="arabicPeriod"/>
            </a:pPr>
            <a:r>
              <a:rPr lang="en-IN" sz="2400" dirty="0" smtClean="0">
                <a:latin typeface="Times New Roman" pitchFamily="18" charset="0"/>
                <a:cs typeface="Times New Roman" pitchFamily="18" charset="0"/>
              </a:rPr>
              <a:t>Explain the best practices to be included for android application deployment.</a:t>
            </a:r>
          </a:p>
          <a:p>
            <a:pPr marL="457200" indent="-457200" algn="just">
              <a:buAutoNum type="arabicPeriod"/>
            </a:pPr>
            <a:endParaRPr lang="en-IN" sz="2400" dirty="0" smtClean="0">
              <a:latin typeface="Times New Roman" pitchFamily="18" charset="0"/>
              <a:cs typeface="Times New Roman" pitchFamily="18" charset="0"/>
            </a:endParaRPr>
          </a:p>
          <a:p>
            <a:pPr marL="457200" indent="-457200">
              <a:buAutoNum type="arabicPeriod"/>
            </a:pPr>
            <a:endParaRPr lang="en-IN" sz="2000" dirty="0">
              <a:latin typeface="Times New Roman" pitchFamily="18" charset="0"/>
              <a:cs typeface="Times New Roman" pitchFamily="18" charset="0"/>
            </a:endParaRPr>
          </a:p>
          <a:p>
            <a:pPr lvl="2"/>
            <a:endParaRPr lang="en-IN" sz="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071B160-3E82-4831-B9BC-0B6164F48F31}"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WEEKLY ASSIGNMENT</a:t>
            </a:r>
          </a:p>
        </p:txBody>
      </p:sp>
    </p:spTree>
    <p:extLst>
      <p:ext uri="{BB962C8B-B14F-4D97-AF65-F5344CB8AC3E}">
        <p14:creationId xmlns:p14="http://schemas.microsoft.com/office/powerpoint/2010/main" xmlns="" val="7397818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95400"/>
            <a:ext cx="8486804" cy="4444985"/>
          </a:xfrm>
        </p:spPr>
        <p:txBody>
          <a:bodyPr>
            <a:normAutofit fontScale="92500" lnSpcReduction="10000"/>
          </a:bodyPr>
          <a:lstStyle/>
          <a:p>
            <a:r>
              <a:rPr lang="en-US" sz="2000" dirty="0" smtClean="0">
                <a:hlinkClick r:id="rId2"/>
              </a:rPr>
              <a:t>https</a:t>
            </a:r>
            <a:r>
              <a:rPr lang="en-US" sz="2000" dirty="0">
                <a:hlinkClick r:id="rId2"/>
              </a:rPr>
              <a:t>://</a:t>
            </a:r>
            <a:r>
              <a:rPr lang="en-US" sz="2000" dirty="0" smtClean="0">
                <a:hlinkClick r:id="rId2"/>
              </a:rPr>
              <a:t>developer.android.com/guide/topics/permissions/overview</a:t>
            </a:r>
            <a:endParaRPr lang="en-US" sz="2000" dirty="0" smtClean="0"/>
          </a:p>
          <a:p>
            <a:r>
              <a:rPr lang="en-US" sz="2000" dirty="0">
                <a:hlinkClick r:id="rId3"/>
              </a:rPr>
              <a:t>https://www.tutorialspoint.com/android/android_publishing_application.htm</a:t>
            </a:r>
            <a:r>
              <a:rPr lang="en-US" sz="2000" dirty="0"/>
              <a:t/>
            </a:r>
            <a:br>
              <a:rPr lang="en-US" sz="2000" dirty="0"/>
            </a:br>
            <a:endParaRPr lang="en-US" sz="2000" dirty="0"/>
          </a:p>
          <a:p>
            <a:r>
              <a:rPr lang="en-US" sz="2000" dirty="0">
                <a:hlinkClick r:id="rId4"/>
              </a:rPr>
              <a:t>https://developer.android.com/studio/debug#kts</a:t>
            </a:r>
            <a:r>
              <a:rPr lang="en-US" sz="2000" dirty="0"/>
              <a:t/>
            </a:r>
            <a:br>
              <a:rPr lang="en-US" sz="2000" dirty="0"/>
            </a:br>
            <a:endParaRPr lang="en-US" sz="2000" dirty="0"/>
          </a:p>
          <a:p>
            <a:r>
              <a:rPr lang="en-US" sz="2000" dirty="0">
                <a:hlinkClick r:id="rId5"/>
              </a:rPr>
              <a:t>https://</a:t>
            </a:r>
            <a:r>
              <a:rPr lang="en-US" sz="2000" dirty="0" smtClean="0">
                <a:hlinkClick r:id="rId5"/>
              </a:rPr>
              <a:t>developer.android.com/training/testing/fundamentals</a:t>
            </a:r>
            <a:endParaRPr lang="en-US" sz="2000" dirty="0" smtClean="0"/>
          </a:p>
          <a:p>
            <a:r>
              <a:rPr lang="en-US" sz="2000" dirty="0">
                <a:hlinkClick r:id="rId6"/>
              </a:rPr>
              <a:t>https://abhiandroid.com/database/sqlite</a:t>
            </a:r>
            <a:r>
              <a:rPr lang="en-US" sz="2000" dirty="0"/>
              <a:t/>
            </a:r>
            <a:br>
              <a:rPr lang="en-US" sz="2000" dirty="0"/>
            </a:br>
            <a:endParaRPr lang="en-US" sz="2000" dirty="0"/>
          </a:p>
          <a:p>
            <a:r>
              <a:rPr lang="en-US" sz="2000" dirty="0">
                <a:hlinkClick r:id="rId7"/>
              </a:rPr>
              <a:t>https://www.geeksforgeeks.org/how-to-create-and-add-data-to-sqlite-database-in-android/?</a:t>
            </a:r>
            <a:r>
              <a:rPr lang="en-US" sz="2000" dirty="0" smtClean="0">
                <a:hlinkClick r:id="rId7"/>
              </a:rPr>
              <a:t>ref=lbp</a:t>
            </a:r>
            <a:endParaRPr lang="en-US" sz="2000" dirty="0" smtClean="0"/>
          </a:p>
          <a:p>
            <a:r>
              <a:rPr lang="en-US" sz="2000" dirty="0">
                <a:hlinkClick r:id="rId8"/>
              </a:rPr>
              <a:t>https://www.tutorialspoint.com/android/android_sqlite_database.htm</a:t>
            </a:r>
            <a:r>
              <a:rPr lang="en-US" sz="2000" dirty="0"/>
              <a:t/>
            </a:r>
            <a:br>
              <a:rPr lang="en-US" sz="2000" dirty="0"/>
            </a:br>
            <a:r>
              <a:rPr lang="en-US" sz="2000" dirty="0"/>
              <a:t/>
            </a:r>
            <a:br>
              <a:rPr lang="en-US" sz="2000" dirty="0"/>
            </a:br>
            <a:r>
              <a:rPr lang="en-US" sz="2000" dirty="0"/>
              <a:t/>
            </a:r>
            <a:br>
              <a:rPr lang="en-US" sz="2000" dirty="0"/>
            </a:br>
            <a:endParaRPr lang="en-IN" sz="2800" dirty="0"/>
          </a:p>
        </p:txBody>
      </p:sp>
      <p:sp>
        <p:nvSpPr>
          <p:cNvPr id="4" name="Date Placeholder 3"/>
          <p:cNvSpPr>
            <a:spLocks noGrp="1"/>
          </p:cNvSpPr>
          <p:nvPr>
            <p:ph type="dt" sz="half" idx="10"/>
          </p:nvPr>
        </p:nvSpPr>
        <p:spPr/>
        <p:txBody>
          <a:bodyPr/>
          <a:lstStyle/>
          <a:p>
            <a:fld id="{9601BBFD-F6F7-48D8-9F6B-B5C51B4869CC}"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TOPIC LINKS</a:t>
            </a:r>
          </a:p>
        </p:txBody>
      </p:sp>
    </p:spTree>
    <p:extLst>
      <p:ext uri="{BB962C8B-B14F-4D97-AF65-F5344CB8AC3E}">
        <p14:creationId xmlns:p14="http://schemas.microsoft.com/office/powerpoint/2010/main" xmlns="" val="35865093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a:bodyPr>
          <a:lstStyle/>
          <a:p>
            <a:pPr marL="0" indent="0">
              <a:buNone/>
            </a:pPr>
            <a:r>
              <a:rPr lang="en-IN" sz="2000" b="1" dirty="0" smtClean="0">
                <a:latin typeface="Times New Roman" pitchFamily="18" charset="0"/>
                <a:cs typeface="Times New Roman" pitchFamily="18" charset="0"/>
              </a:rPr>
              <a:t>1. </a:t>
            </a:r>
            <a:r>
              <a:rPr lang="en-US" sz="2000" dirty="0" smtClean="0"/>
              <a:t>The services in android can be stopped using which of the following method?</a:t>
            </a:r>
            <a:endParaRPr lang="en-US" sz="2000" dirty="0"/>
          </a:p>
          <a:p>
            <a:r>
              <a:rPr lang="en-US" sz="2000" dirty="0"/>
              <a:t> </a:t>
            </a:r>
            <a:r>
              <a:rPr lang="en-US" sz="2000" dirty="0" err="1" smtClean="0"/>
              <a:t>stopSelf</a:t>
            </a:r>
            <a:r>
              <a:rPr lang="en-US" sz="2000" dirty="0" smtClean="0"/>
              <a:t>() and </a:t>
            </a:r>
            <a:r>
              <a:rPr lang="en-US" sz="2000" dirty="0" err="1" smtClean="0"/>
              <a:t>stopService</a:t>
            </a:r>
            <a:r>
              <a:rPr lang="en-US" sz="2000" dirty="0" smtClean="0"/>
              <a:t>() </a:t>
            </a:r>
            <a:endParaRPr lang="en-US" sz="2000" dirty="0"/>
          </a:p>
          <a:p>
            <a:r>
              <a:rPr lang="en-US" sz="2000" dirty="0" smtClean="0"/>
              <a:t>End() method</a:t>
            </a:r>
            <a:endParaRPr lang="en-US" sz="2000" dirty="0"/>
          </a:p>
          <a:p>
            <a:r>
              <a:rPr lang="en-US" sz="2000" dirty="0"/>
              <a:t> </a:t>
            </a:r>
            <a:r>
              <a:rPr lang="en-US" sz="2000" dirty="0" smtClean="0"/>
              <a:t>Finish() method</a:t>
            </a:r>
            <a:endParaRPr lang="en-US" sz="2000" dirty="0"/>
          </a:p>
          <a:p>
            <a:r>
              <a:rPr lang="en-US" sz="2000" dirty="0"/>
              <a:t> </a:t>
            </a:r>
            <a:r>
              <a:rPr lang="en-US" sz="2000" dirty="0" smtClean="0"/>
              <a:t> </a:t>
            </a:r>
            <a:r>
              <a:rPr lang="en-US" sz="2000" dirty="0" err="1" smtClean="0"/>
              <a:t>system.exit</a:t>
            </a:r>
            <a:r>
              <a:rPr lang="en-US" sz="2000" dirty="0" smtClean="0"/>
              <a:t>() method</a:t>
            </a:r>
            <a:endParaRPr lang="en-US" sz="2000" dirty="0"/>
          </a:p>
          <a:p>
            <a:pPr>
              <a:buNone/>
            </a:pPr>
            <a:endParaRPr lang="en-IN" sz="2000" b="1" dirty="0" smtClean="0">
              <a:latin typeface="Times New Roman" pitchFamily="18" charset="0"/>
              <a:cs typeface="Times New Roman" pitchFamily="18" charset="0"/>
            </a:endParaRPr>
          </a:p>
          <a:p>
            <a:pPr marL="0" indent="0">
              <a:buNone/>
            </a:pPr>
            <a:r>
              <a:rPr lang="en-IN" sz="2000" b="1" dirty="0" smtClean="0">
                <a:latin typeface="Times New Roman" pitchFamily="18" charset="0"/>
                <a:cs typeface="Times New Roman" pitchFamily="18" charset="0"/>
              </a:rPr>
              <a:t>2. </a:t>
            </a:r>
            <a:r>
              <a:rPr lang="en-US" sz="2000" dirty="0"/>
              <a:t>What are the debugging techniques available in android? </a:t>
            </a:r>
            <a:endParaRPr lang="en-US" sz="2000" dirty="0" smtClean="0"/>
          </a:p>
          <a:p>
            <a:r>
              <a:rPr lang="en-US" sz="2000" dirty="0"/>
              <a:t> DDMS </a:t>
            </a:r>
          </a:p>
          <a:p>
            <a:r>
              <a:rPr lang="en-US" sz="2000" dirty="0" smtClean="0"/>
              <a:t>Breaking </a:t>
            </a:r>
            <a:r>
              <a:rPr lang="en-US" sz="2000" dirty="0"/>
              <a:t>point </a:t>
            </a:r>
          </a:p>
          <a:p>
            <a:r>
              <a:rPr lang="en-US" sz="2000" dirty="0" smtClean="0"/>
              <a:t>Memory </a:t>
            </a:r>
            <a:r>
              <a:rPr lang="en-US" sz="2000" dirty="0"/>
              <a:t>profiling </a:t>
            </a:r>
            <a:endParaRPr lang="en-US" sz="2000" dirty="0" smtClean="0"/>
          </a:p>
          <a:p>
            <a:r>
              <a:rPr lang="en-US" sz="2000" b="1" dirty="0" smtClean="0"/>
              <a:t>None </a:t>
            </a:r>
            <a:r>
              <a:rPr lang="en-US" sz="2000" b="1" dirty="0"/>
              <a:t>of the above. </a:t>
            </a: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F729B63-E357-48AF-988D-7743E1E6B981}"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extLst>
      <p:ext uri="{BB962C8B-B14F-4D97-AF65-F5344CB8AC3E}">
        <p14:creationId xmlns:p14="http://schemas.microsoft.com/office/powerpoint/2010/main" xmlns="" val="25027281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IN" sz="2000" b="1" dirty="0" smtClean="0">
                <a:latin typeface="Times New Roman" pitchFamily="18" charset="0"/>
                <a:cs typeface="Times New Roman" pitchFamily="18" charset="0"/>
              </a:rPr>
              <a:t>3. </a:t>
            </a:r>
            <a:r>
              <a:rPr lang="en-US" sz="2000" dirty="0"/>
              <a:t>- How to fix crash using log cat in android</a:t>
            </a:r>
            <a:r>
              <a:rPr lang="en-US" sz="2000" dirty="0" smtClean="0"/>
              <a:t>?</a:t>
            </a:r>
          </a:p>
          <a:p>
            <a:r>
              <a:rPr lang="en-US" sz="2000" dirty="0" smtClean="0"/>
              <a:t>Gmail </a:t>
            </a:r>
          </a:p>
          <a:p>
            <a:r>
              <a:rPr lang="en-US" sz="2000" b="1" dirty="0" smtClean="0"/>
              <a:t>log </a:t>
            </a:r>
            <a:r>
              <a:rPr lang="en-US" sz="2000" b="1" dirty="0"/>
              <a:t>cat contains the exception name along with the line number </a:t>
            </a:r>
          </a:p>
          <a:p>
            <a:r>
              <a:rPr lang="en-US" sz="2000" dirty="0" smtClean="0"/>
              <a:t>Google </a:t>
            </a:r>
            <a:r>
              <a:rPr lang="en-US" sz="2000" dirty="0"/>
              <a:t>search </a:t>
            </a:r>
          </a:p>
          <a:p>
            <a:r>
              <a:rPr lang="en-US" sz="2000" dirty="0" smtClean="0"/>
              <a:t>None </a:t>
            </a:r>
            <a:r>
              <a:rPr lang="en-US" sz="2000" dirty="0"/>
              <a:t>of the above</a:t>
            </a:r>
            <a:r>
              <a:rPr lang="en-US" sz="2000" dirty="0" smtClean="0"/>
              <a:t>.</a:t>
            </a:r>
          </a:p>
          <a:p>
            <a:pPr marL="0" indent="0">
              <a:buNone/>
            </a:pPr>
            <a:endParaRPr lang="en-US" sz="2000" b="1" dirty="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4. </a:t>
            </a:r>
            <a:r>
              <a:rPr lang="en-US" sz="2000" dirty="0"/>
              <a:t>What is log message in </a:t>
            </a:r>
            <a:r>
              <a:rPr lang="en-US" sz="2000" dirty="0" smtClean="0"/>
              <a:t>android?</a:t>
            </a:r>
            <a:endParaRPr lang="en-US" sz="2000" dirty="0"/>
          </a:p>
          <a:p>
            <a:r>
              <a:rPr lang="en-US" sz="2000" b="1" dirty="0" smtClean="0"/>
              <a:t>Log </a:t>
            </a:r>
            <a:r>
              <a:rPr lang="en-US" sz="2000" b="1" dirty="0"/>
              <a:t>message is used to debug a program</a:t>
            </a:r>
            <a:r>
              <a:rPr lang="en-US" sz="2000" b="1" dirty="0" smtClean="0"/>
              <a:t>.</a:t>
            </a:r>
            <a:endParaRPr lang="en-US" sz="2000" b="1" dirty="0"/>
          </a:p>
          <a:p>
            <a:r>
              <a:rPr lang="en-US" sz="2000" dirty="0" smtClean="0"/>
              <a:t>Same </a:t>
            </a:r>
            <a:r>
              <a:rPr lang="en-US" sz="2000" dirty="0"/>
              <a:t>as </a:t>
            </a:r>
            <a:r>
              <a:rPr lang="en-US" sz="2000" dirty="0" err="1"/>
              <a:t>printf</a:t>
            </a:r>
            <a:r>
              <a:rPr lang="en-US" sz="2000" dirty="0"/>
              <a:t> </a:t>
            </a:r>
          </a:p>
          <a:p>
            <a:r>
              <a:rPr lang="en-US" sz="2000" dirty="0" smtClean="0"/>
              <a:t>Same </a:t>
            </a:r>
            <a:r>
              <a:rPr lang="en-US" sz="2000" dirty="0"/>
              <a:t>as Toast. </a:t>
            </a:r>
          </a:p>
          <a:p>
            <a:r>
              <a:rPr lang="en-US" sz="2000" dirty="0" smtClean="0"/>
              <a:t>None </a:t>
            </a:r>
            <a:r>
              <a:rPr lang="en-US" sz="2000" dirty="0"/>
              <a:t>of the above. </a:t>
            </a: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434BA15-BD7C-4CB2-99C8-7D6655FEA26B}"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extLst>
      <p:ext uri="{BB962C8B-B14F-4D97-AF65-F5344CB8AC3E}">
        <p14:creationId xmlns:p14="http://schemas.microsoft.com/office/powerpoint/2010/main" xmlns="" val="21589274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IN" sz="2000" b="1" dirty="0" smtClean="0">
                <a:latin typeface="Times New Roman" pitchFamily="18" charset="0"/>
                <a:cs typeface="Times New Roman" pitchFamily="18" charset="0"/>
              </a:rPr>
              <a:t>5. </a:t>
            </a:r>
            <a:r>
              <a:rPr lang="en-US" sz="2000" dirty="0"/>
              <a:t>What is breakpoint in </a:t>
            </a:r>
            <a:r>
              <a:rPr lang="en-US" sz="2000" dirty="0" smtClean="0"/>
              <a:t>android?</a:t>
            </a:r>
            <a:endParaRPr lang="en-US" sz="2000" dirty="0"/>
          </a:p>
          <a:p>
            <a:r>
              <a:rPr lang="en-US" sz="2000" dirty="0" smtClean="0"/>
              <a:t>Breaks </a:t>
            </a:r>
            <a:r>
              <a:rPr lang="en-US" sz="2000" dirty="0"/>
              <a:t>the application </a:t>
            </a:r>
          </a:p>
          <a:p>
            <a:r>
              <a:rPr lang="en-US" sz="2000" dirty="0" smtClean="0"/>
              <a:t> </a:t>
            </a:r>
            <a:r>
              <a:rPr lang="en-US" sz="2000" dirty="0"/>
              <a:t>Breaks the development code </a:t>
            </a:r>
          </a:p>
          <a:p>
            <a:r>
              <a:rPr lang="en-US" sz="2000" b="1" dirty="0" smtClean="0"/>
              <a:t>Breaks </a:t>
            </a:r>
            <a:r>
              <a:rPr lang="en-US" sz="2000" b="1" dirty="0"/>
              <a:t>the </a:t>
            </a:r>
            <a:r>
              <a:rPr lang="en-US" sz="2000" b="1" dirty="0" smtClean="0"/>
              <a:t>execution</a:t>
            </a:r>
          </a:p>
          <a:p>
            <a:r>
              <a:rPr lang="en-US" sz="2000" dirty="0" smtClean="0"/>
              <a:t>None </a:t>
            </a:r>
            <a:r>
              <a:rPr lang="en-US" sz="2000" dirty="0"/>
              <a:t>of the above</a:t>
            </a:r>
            <a:r>
              <a:rPr lang="en-US" sz="2000" dirty="0" smtClean="0"/>
              <a:t>.</a:t>
            </a:r>
          </a:p>
          <a:p>
            <a:endParaRPr lang="en-US" sz="2000" b="1" dirty="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6</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SharedPreferences</a:t>
            </a:r>
            <a:r>
              <a:rPr lang="en-US" sz="2000" dirty="0">
                <a:latin typeface="Times New Roman" pitchFamily="18" charset="0"/>
                <a:cs typeface="Times New Roman" pitchFamily="18" charset="0"/>
              </a:rPr>
              <a:t> stores the data in which format?</a:t>
            </a:r>
          </a:p>
          <a:p>
            <a:r>
              <a:rPr lang="en-US" sz="2000" dirty="0" smtClean="0">
                <a:latin typeface="Times New Roman" pitchFamily="18" charset="0"/>
                <a:cs typeface="Times New Roman" pitchFamily="18" charset="0"/>
              </a:rPr>
              <a:t>TXT</a:t>
            </a:r>
          </a:p>
          <a:p>
            <a:r>
              <a:rPr lang="en-US" sz="2000" b="1" dirty="0" smtClean="0">
                <a:latin typeface="Times New Roman" pitchFamily="18" charset="0"/>
                <a:cs typeface="Times New Roman" pitchFamily="18" charset="0"/>
              </a:rPr>
              <a:t>XML</a:t>
            </a:r>
          </a:p>
          <a:p>
            <a:r>
              <a:rPr lang="en-US" sz="2000" dirty="0" smtClean="0">
                <a:latin typeface="Times New Roman" pitchFamily="18" charset="0"/>
                <a:cs typeface="Times New Roman" pitchFamily="18" charset="0"/>
              </a:rPr>
              <a:t>DOC</a:t>
            </a:r>
          </a:p>
          <a:p>
            <a:r>
              <a:rPr lang="en-US" sz="2000" dirty="0" smtClean="0">
                <a:latin typeface="Times New Roman" pitchFamily="18" charset="0"/>
                <a:cs typeface="Times New Roman" pitchFamily="18" charset="0"/>
              </a:rPr>
              <a:t>None </a:t>
            </a:r>
            <a:r>
              <a:rPr lang="en-US" sz="2000" dirty="0">
                <a:latin typeface="Times New Roman" pitchFamily="18" charset="0"/>
                <a:cs typeface="Times New Roman" pitchFamily="18" charset="0"/>
              </a:rPr>
              <a:t>of the above.</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74A0513-47E0-42E5-9266-0ED138A41AD1}"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extLst>
      <p:ext uri="{BB962C8B-B14F-4D97-AF65-F5344CB8AC3E}">
        <p14:creationId xmlns:p14="http://schemas.microsoft.com/office/powerpoint/2010/main" xmlns="" val="40632377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IN" sz="2000" b="1" dirty="0" smtClean="0">
                <a:latin typeface="Times New Roman" pitchFamily="18" charset="0"/>
                <a:cs typeface="Times New Roman" pitchFamily="18" charset="0"/>
              </a:rPr>
              <a:t>7. </a:t>
            </a:r>
            <a:r>
              <a:rPr lang="en-US" sz="2000" dirty="0">
                <a:latin typeface="Times New Roman" pitchFamily="18" charset="0"/>
                <a:cs typeface="Times New Roman" pitchFamily="18" charset="0"/>
              </a:rPr>
              <a:t>The first step when working with SQLite is to create a class that inherits from a helper class, what is it?</a:t>
            </a:r>
          </a:p>
          <a:p>
            <a:r>
              <a:rPr lang="en-US" sz="2000" b="1" dirty="0" err="1" smtClean="0">
                <a:latin typeface="Times New Roman" pitchFamily="18" charset="0"/>
                <a:cs typeface="Times New Roman" pitchFamily="18" charset="0"/>
              </a:rPr>
              <a:t>SQLiteOpenHelper</a:t>
            </a:r>
            <a:r>
              <a:rPr lang="en-US" sz="2000" b="1" dirty="0" smtClean="0">
                <a:latin typeface="Times New Roman" pitchFamily="18" charset="0"/>
                <a:cs typeface="Times New Roman" pitchFamily="18" charset="0"/>
              </a:rPr>
              <a:t> class</a:t>
            </a:r>
          </a:p>
          <a:p>
            <a:r>
              <a:rPr lang="en-US" sz="2000" dirty="0" err="1" smtClean="0">
                <a:latin typeface="Times New Roman" pitchFamily="18" charset="0"/>
                <a:cs typeface="Times New Roman" pitchFamily="18" charset="0"/>
              </a:rPr>
              <a:t>SQLiteHelper</a:t>
            </a:r>
            <a:r>
              <a:rPr lang="en-US" sz="2000" dirty="0" smtClean="0">
                <a:latin typeface="Times New Roman" pitchFamily="18" charset="0"/>
                <a:cs typeface="Times New Roman" pitchFamily="18" charset="0"/>
              </a:rPr>
              <a:t> class</a:t>
            </a:r>
          </a:p>
          <a:p>
            <a:r>
              <a:rPr lang="en-US" sz="2000" dirty="0" err="1" smtClean="0">
                <a:latin typeface="Times New Roman" pitchFamily="18" charset="0"/>
                <a:cs typeface="Times New Roman" pitchFamily="18" charset="0"/>
              </a:rPr>
              <a:t>SQLiteDatabaseHelper</a:t>
            </a:r>
            <a:r>
              <a:rPr lang="en-US" sz="2000" dirty="0" smtClean="0">
                <a:latin typeface="Times New Roman" pitchFamily="18" charset="0"/>
                <a:cs typeface="Times New Roman" pitchFamily="18" charset="0"/>
              </a:rPr>
              <a:t> class</a:t>
            </a:r>
          </a:p>
          <a:p>
            <a:r>
              <a:rPr lang="en-US" sz="2000" dirty="0" err="1" smtClean="0">
                <a:latin typeface="Times New Roman" pitchFamily="18" charset="0"/>
                <a:cs typeface="Times New Roman" pitchFamily="18" charset="0"/>
              </a:rPr>
              <a:t>SQLiteDatabase</a:t>
            </a:r>
            <a:r>
              <a:rPr lang="en-US" sz="2000" dirty="0" smtClean="0">
                <a:latin typeface="Times New Roman" pitchFamily="18" charset="0"/>
                <a:cs typeface="Times New Roman" pitchFamily="18" charset="0"/>
              </a:rPr>
              <a:t> class</a:t>
            </a:r>
          </a:p>
          <a:p>
            <a:pPr marL="0" indent="0">
              <a:buNone/>
            </a:pPr>
            <a:endParaRPr lang="en-US" sz="2000"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8. </a:t>
            </a:r>
            <a:r>
              <a:rPr lang="en-US" sz="2000" dirty="0">
                <a:latin typeface="Times New Roman" pitchFamily="18" charset="0"/>
                <a:cs typeface="Times New Roman" pitchFamily="18" charset="0"/>
              </a:rPr>
              <a:t>How do we get access to the preference?</a:t>
            </a:r>
          </a:p>
          <a:p>
            <a:r>
              <a:rPr lang="en-US" sz="2000" dirty="0" smtClean="0">
                <a:latin typeface="Times New Roman" pitchFamily="18" charset="0"/>
                <a:cs typeface="Times New Roman" pitchFamily="18" charset="0"/>
              </a:rPr>
              <a:t>Via </a:t>
            </a:r>
            <a:r>
              <a:rPr lang="en-US" sz="2000" dirty="0" err="1">
                <a:latin typeface="Times New Roman" pitchFamily="18" charset="0"/>
                <a:cs typeface="Times New Roman" pitchFamily="18" charset="0"/>
              </a:rPr>
              <a:t>getPreference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method</a:t>
            </a:r>
          </a:p>
          <a:p>
            <a:r>
              <a:rPr lang="en-US" sz="2000" dirty="0" smtClean="0">
                <a:latin typeface="Times New Roman" pitchFamily="18" charset="0"/>
                <a:cs typeface="Times New Roman" pitchFamily="18" charset="0"/>
              </a:rPr>
              <a:t>Via </a:t>
            </a:r>
            <a:r>
              <a:rPr lang="en-US" sz="2000" dirty="0" err="1">
                <a:latin typeface="Times New Roman" pitchFamily="18" charset="0"/>
                <a:cs typeface="Times New Roman" pitchFamily="18" charset="0"/>
              </a:rPr>
              <a:t>getSharedPreference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method</a:t>
            </a:r>
          </a:p>
          <a:p>
            <a:r>
              <a:rPr lang="en-US" sz="2000" dirty="0" smtClean="0">
                <a:latin typeface="Times New Roman" pitchFamily="18" charset="0"/>
                <a:cs typeface="Times New Roman" pitchFamily="18" charset="0"/>
              </a:rPr>
              <a:t>Via </a:t>
            </a:r>
            <a:r>
              <a:rPr lang="en-US" sz="2000" dirty="0" err="1">
                <a:latin typeface="Times New Roman" pitchFamily="18" charset="0"/>
                <a:cs typeface="Times New Roman" pitchFamily="18" charset="0"/>
              </a:rPr>
              <a:t>getDefaultSharedPreference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method</a:t>
            </a:r>
          </a:p>
          <a:p>
            <a:r>
              <a:rPr lang="en-US" sz="2000" b="1" dirty="0" smtClean="0">
                <a:latin typeface="Times New Roman" pitchFamily="18" charset="0"/>
                <a:cs typeface="Times New Roman" pitchFamily="18" charset="0"/>
              </a:rPr>
              <a:t>All </a:t>
            </a:r>
            <a:r>
              <a:rPr lang="en-US" sz="2000" b="1" dirty="0">
                <a:latin typeface="Times New Roman" pitchFamily="18" charset="0"/>
                <a:cs typeface="Times New Roman" pitchFamily="18" charset="0"/>
              </a:rPr>
              <a:t>of above</a:t>
            </a:r>
          </a:p>
          <a:p>
            <a:pPr marL="0" indent="0">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8E3CE4C-133D-4B31-B0B0-9842A3DE44F0}"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extLst>
      <p:ext uri="{BB962C8B-B14F-4D97-AF65-F5344CB8AC3E}">
        <p14:creationId xmlns:p14="http://schemas.microsoft.com/office/powerpoint/2010/main" xmlns="" val="36727019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IN" sz="2000" b="1" dirty="0" smtClean="0">
                <a:latin typeface="Times New Roman" pitchFamily="18" charset="0"/>
                <a:cs typeface="Times New Roman" pitchFamily="18" charset="0"/>
              </a:rPr>
              <a:t>9. </a:t>
            </a:r>
            <a:r>
              <a:rPr lang="en-IN" sz="2000" dirty="0">
                <a:latin typeface="Times New Roman" pitchFamily="18" charset="0"/>
                <a:cs typeface="Times New Roman" pitchFamily="18" charset="0"/>
              </a:rPr>
              <a:t>How many protection levels are available in the android permission tag?</a:t>
            </a:r>
          </a:p>
          <a:p>
            <a:r>
              <a:rPr lang="en-IN" sz="2000" dirty="0" smtClean="0">
                <a:latin typeface="Times New Roman" pitchFamily="18" charset="0"/>
                <a:cs typeface="Times New Roman" pitchFamily="18" charset="0"/>
              </a:rPr>
              <a:t>There </a:t>
            </a:r>
            <a:r>
              <a:rPr lang="en-IN" sz="2000" dirty="0">
                <a:latin typeface="Times New Roman" pitchFamily="18" charset="0"/>
                <a:cs typeface="Times New Roman" pitchFamily="18" charset="0"/>
              </a:rPr>
              <a:t>are no permission tags available in </a:t>
            </a:r>
            <a:r>
              <a:rPr lang="en-IN" sz="2000" dirty="0" smtClean="0">
                <a:latin typeface="Times New Roman" pitchFamily="18" charset="0"/>
                <a:cs typeface="Times New Roman" pitchFamily="18" charset="0"/>
              </a:rPr>
              <a:t>android</a:t>
            </a:r>
          </a:p>
          <a:p>
            <a:r>
              <a:rPr lang="en-IN" sz="2000" b="1" dirty="0" smtClean="0">
                <a:latin typeface="Times New Roman" pitchFamily="18" charset="0"/>
                <a:cs typeface="Times New Roman" pitchFamily="18" charset="0"/>
              </a:rPr>
              <a:t>Normal</a:t>
            </a:r>
            <a:r>
              <a:rPr lang="en-IN" sz="2000" b="1" dirty="0">
                <a:latin typeface="Times New Roman" pitchFamily="18" charset="0"/>
                <a:cs typeface="Times New Roman" pitchFamily="18" charset="0"/>
              </a:rPr>
              <a:t>, dangerous, signature, and </a:t>
            </a:r>
            <a:r>
              <a:rPr lang="en-IN" sz="2000" b="1" dirty="0" err="1" smtClean="0">
                <a:latin typeface="Times New Roman" pitchFamily="18" charset="0"/>
                <a:cs typeface="Times New Roman" pitchFamily="18" charset="0"/>
              </a:rPr>
              <a:t>signatureOrsystem</a:t>
            </a:r>
            <a:endParaRPr lang="en-IN" sz="2000" b="1"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Normal</a:t>
            </a:r>
            <a:r>
              <a:rPr lang="en-IN" sz="2000" dirty="0">
                <a:latin typeface="Times New Roman" pitchFamily="18" charset="0"/>
                <a:cs typeface="Times New Roman" pitchFamily="18" charset="0"/>
              </a:rPr>
              <a:t>, kernel, </a:t>
            </a:r>
            <a:r>
              <a:rPr lang="en-IN" sz="2000" dirty="0" smtClean="0">
                <a:latin typeface="Times New Roman" pitchFamily="18" charset="0"/>
                <a:cs typeface="Times New Roman" pitchFamily="18" charset="0"/>
              </a:rPr>
              <a:t>application</a:t>
            </a:r>
          </a:p>
          <a:p>
            <a:r>
              <a:rPr lang="en-IN" sz="2000" dirty="0" smtClean="0">
                <a:latin typeface="Times New Roman" pitchFamily="18" charset="0"/>
                <a:cs typeface="Times New Roman" pitchFamily="18" charset="0"/>
              </a:rPr>
              <a:t>Kernel</a:t>
            </a:r>
            <a:r>
              <a:rPr lang="en-IN" sz="2000" dirty="0">
                <a:latin typeface="Times New Roman" pitchFamily="18" charset="0"/>
                <a:cs typeface="Times New Roman" pitchFamily="18" charset="0"/>
              </a:rPr>
              <a:t>, Normal, </a:t>
            </a:r>
            <a:r>
              <a:rPr lang="en-IN" sz="2000" dirty="0" smtClean="0">
                <a:latin typeface="Times New Roman" pitchFamily="18" charset="0"/>
                <a:cs typeface="Times New Roman" pitchFamily="18" charset="0"/>
              </a:rPr>
              <a:t>Application</a:t>
            </a:r>
          </a:p>
          <a:p>
            <a:pPr marL="0" indent="0">
              <a:buNone/>
            </a:pPr>
            <a:endParaRPr lang="en-US" sz="2000" dirty="0"/>
          </a:p>
          <a:p>
            <a:pPr marL="0" indent="0">
              <a:buNone/>
            </a:pPr>
            <a:r>
              <a:rPr lang="en-US" sz="2000" b="1" dirty="0" smtClean="0"/>
              <a:t>10. </a:t>
            </a:r>
            <a:r>
              <a:rPr lang="en-US" sz="2000" dirty="0"/>
              <a:t>The android component that works like database</a:t>
            </a:r>
          </a:p>
          <a:p>
            <a:r>
              <a:rPr lang="en-US" sz="2000" dirty="0" smtClean="0"/>
              <a:t>Services</a:t>
            </a:r>
          </a:p>
          <a:p>
            <a:r>
              <a:rPr lang="en-US" sz="2000" dirty="0" smtClean="0"/>
              <a:t>Activities</a:t>
            </a:r>
          </a:p>
          <a:p>
            <a:r>
              <a:rPr lang="en-US" sz="2000" dirty="0" smtClean="0"/>
              <a:t>Broadcast Receivers</a:t>
            </a:r>
          </a:p>
          <a:p>
            <a:r>
              <a:rPr lang="en-US" sz="2000" b="1" dirty="0" smtClean="0"/>
              <a:t>Content </a:t>
            </a:r>
            <a:r>
              <a:rPr lang="en-US" sz="2000" b="1" dirty="0"/>
              <a:t>Providers</a:t>
            </a:r>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A33A624-2522-4C8C-9FF6-4F7B8CCA085C}"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extLst>
      <p:ext uri="{BB962C8B-B14F-4D97-AF65-F5344CB8AC3E}">
        <p14:creationId xmlns:p14="http://schemas.microsoft.com/office/powerpoint/2010/main" xmlns="" val="32399178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219200" y="842963"/>
            <a:ext cx="6400799" cy="5481637"/>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8</a:t>
            </a:fld>
            <a:endParaRPr lang="en-US" dirty="0">
              <a:solidFill>
                <a:schemeClr val="tx1"/>
              </a:solidFill>
            </a:endParaRPr>
          </a:p>
        </p:txBody>
      </p:sp>
      <p:sp>
        <p:nvSpPr>
          <p:cNvPr id="5" name="Title 1"/>
          <p:cNvSpPr txBox="1">
            <a:spLocks/>
          </p:cNvSpPr>
          <p:nvPr/>
        </p:nvSpPr>
        <p:spPr>
          <a:xfrm>
            <a:off x="1335878" y="-90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4000" dirty="0">
                <a:solidFill>
                  <a:schemeClr val="tx1"/>
                </a:solidFill>
              </a:rPr>
              <a:t>Course Outcomes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1196" y="1176061"/>
            <a:ext cx="8229600" cy="452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457200" y="1198727"/>
            <a:ext cx="8265604" cy="507831"/>
          </a:xfrm>
          <a:prstGeom prst="rect">
            <a:avLst/>
          </a:prstGeom>
        </p:spPr>
        <p:txBody>
          <a:bodyPr wrap="square">
            <a:spAutoFit/>
          </a:bodyPr>
          <a:lstStyle/>
          <a:p>
            <a:pPr algn="just"/>
            <a:r>
              <a:rPr lang="en-US" sz="2700" dirty="0">
                <a:solidFill>
                  <a:srgbClr val="000000"/>
                </a:solidFill>
              </a:rPr>
              <a:t>	</a:t>
            </a:r>
          </a:p>
        </p:txBody>
      </p:sp>
      <p:sp>
        <p:nvSpPr>
          <p:cNvPr id="2" name="Date Placeholder 1"/>
          <p:cNvSpPr>
            <a:spLocks noGrp="1"/>
          </p:cNvSpPr>
          <p:nvPr>
            <p:ph type="dt" sz="half" idx="10"/>
          </p:nvPr>
        </p:nvSpPr>
        <p:spPr/>
        <p:txBody>
          <a:bodyPr/>
          <a:lstStyle/>
          <a:p>
            <a:fld id="{3F7647D3-3906-4363-82E0-ABDAEACB38F7}" type="datetime1">
              <a:rPr lang="en-US" smtClean="0">
                <a:solidFill>
                  <a:schemeClr val="tx1"/>
                </a:solidFill>
              </a:rPr>
              <a:pPr/>
              <a:t>1/5/2023</a:t>
            </a:fld>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xmlns="" val="3069330598"/>
              </p:ext>
            </p:extLst>
          </p:nvPr>
        </p:nvGraphicFramePr>
        <p:xfrm>
          <a:off x="539552" y="1166790"/>
          <a:ext cx="7963187" cy="617382"/>
        </p:xfrm>
        <a:graphic>
          <a:graphicData uri="http://schemas.openxmlformats.org/drawingml/2006/table">
            <a:tbl>
              <a:tblPr firstRow="1" firstCol="1" bandRow="1">
                <a:tableStyleId>{5A111915-BE36-4E01-A7E5-04B1672EAD32}</a:tableStyleId>
              </a:tblPr>
              <a:tblGrid>
                <a:gridCol w="7963187">
                  <a:extLst>
                    <a:ext uri="{9D8B030D-6E8A-4147-A177-3AD203B41FA5}">
                      <a16:colId xmlns="" xmlns:a16="http://schemas.microsoft.com/office/drawing/2014/main" val="20000"/>
                    </a:ext>
                  </a:extLst>
                </a:gridCol>
              </a:tblGrid>
              <a:tr h="617382">
                <a:tc>
                  <a:txBody>
                    <a:bodyPr/>
                    <a:lstStyle/>
                    <a:p>
                      <a:pPr marL="0" marR="0" algn="just">
                        <a:lnSpc>
                          <a:spcPct val="115000"/>
                        </a:lnSpc>
                        <a:spcBef>
                          <a:spcPts val="1200"/>
                        </a:spcBef>
                        <a:spcAft>
                          <a:spcPts val="1200"/>
                        </a:spcAft>
                      </a:pPr>
                      <a:r>
                        <a:rPr lang="en-US" sz="1800" dirty="0">
                          <a:effectLst/>
                        </a:rPr>
                        <a:t>Course outcomes :  After completion of this course students will be able to</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1557351108"/>
              </p:ext>
            </p:extLst>
          </p:nvPr>
        </p:nvGraphicFramePr>
        <p:xfrm>
          <a:off x="568960" y="1806838"/>
          <a:ext cx="7933778" cy="4314365"/>
        </p:xfrm>
        <a:graphic>
          <a:graphicData uri="http://schemas.openxmlformats.org/drawingml/2006/table">
            <a:tbl>
              <a:tblPr firstRow="1" firstCol="1" bandRow="1">
                <a:tableStyleId>{BDBED569-4797-4DF1-A0F4-6AAB3CD982D8}</a:tableStyleId>
              </a:tblPr>
              <a:tblGrid>
                <a:gridCol w="891086">
                  <a:extLst>
                    <a:ext uri="{9D8B030D-6E8A-4147-A177-3AD203B41FA5}">
                      <a16:colId xmlns="" xmlns:a16="http://schemas.microsoft.com/office/drawing/2014/main" val="4040727765"/>
                    </a:ext>
                  </a:extLst>
                </a:gridCol>
                <a:gridCol w="5924411">
                  <a:extLst>
                    <a:ext uri="{9D8B030D-6E8A-4147-A177-3AD203B41FA5}">
                      <a16:colId xmlns="" xmlns:a16="http://schemas.microsoft.com/office/drawing/2014/main" val="3422662514"/>
                    </a:ext>
                  </a:extLst>
                </a:gridCol>
                <a:gridCol w="1118281">
                  <a:extLst>
                    <a:ext uri="{9D8B030D-6E8A-4147-A177-3AD203B41FA5}">
                      <a16:colId xmlns="" xmlns:a16="http://schemas.microsoft.com/office/drawing/2014/main" val="3225774826"/>
                    </a:ext>
                  </a:extLst>
                </a:gridCol>
              </a:tblGrid>
              <a:tr h="705021">
                <a:tc>
                  <a:txBody>
                    <a:bodyPr/>
                    <a:lstStyle/>
                    <a:p>
                      <a:pPr marL="0" marR="0" algn="just">
                        <a:lnSpc>
                          <a:spcPct val="115000"/>
                        </a:lnSpc>
                        <a:spcBef>
                          <a:spcPts val="0"/>
                        </a:spcBef>
                        <a:spcAft>
                          <a:spcPts val="0"/>
                        </a:spcAft>
                      </a:pPr>
                      <a:r>
                        <a:rPr lang="en-US" sz="1600" dirty="0">
                          <a:effectLst/>
                        </a:rPr>
                        <a:t>CO 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800" b="1" kern="1200" dirty="0">
                          <a:solidFill>
                            <a:schemeClr val="tx1"/>
                          </a:solidFill>
                          <a:effectLst/>
                          <a:latin typeface="+mn-lt"/>
                          <a:ea typeface="+mn-ea"/>
                          <a:cs typeface="+mn-cs"/>
                        </a:rPr>
                        <a:t>Recall vision, definition, conceptual framework, architecture of mobile applications. </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15000"/>
                        </a:lnSpc>
                        <a:spcAft>
                          <a:spcPts val="1000"/>
                        </a:spcAft>
                      </a:pPr>
                      <a:r>
                        <a:rPr lang="en-US" sz="1600" b="1" dirty="0">
                          <a:effectLst/>
                        </a:rPr>
                        <a:t> K1</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2642426600"/>
                  </a:ext>
                </a:extLst>
              </a:tr>
              <a:tr h="716317">
                <a:tc>
                  <a:txBody>
                    <a:bodyPr/>
                    <a:lstStyle/>
                    <a:p>
                      <a:pPr marL="0" marR="0" algn="just">
                        <a:lnSpc>
                          <a:spcPct val="115000"/>
                        </a:lnSpc>
                        <a:spcBef>
                          <a:spcPts val="0"/>
                        </a:spcBef>
                        <a:spcAft>
                          <a:spcPts val="0"/>
                        </a:spcAft>
                      </a:pPr>
                      <a:r>
                        <a:rPr lang="en-US" sz="1600" dirty="0">
                          <a:effectLst/>
                        </a:rPr>
                        <a:t>CO 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Describe and configure android development environment, tools, and architecture. </a:t>
                      </a:r>
                      <a:endParaRPr lang="en-IN"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dirty="0">
                          <a:effectLst/>
                        </a:rPr>
                        <a:t>K2</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547125384"/>
                  </a:ext>
                </a:extLst>
              </a:tr>
              <a:tr h="963098">
                <a:tc>
                  <a:txBody>
                    <a:bodyPr/>
                    <a:lstStyle/>
                    <a:p>
                      <a:pPr marL="0" marR="0" algn="just">
                        <a:lnSpc>
                          <a:spcPct val="115000"/>
                        </a:lnSpc>
                        <a:spcBef>
                          <a:spcPts val="0"/>
                        </a:spcBef>
                        <a:spcAft>
                          <a:spcPts val="0"/>
                        </a:spcAft>
                      </a:pPr>
                      <a:r>
                        <a:rPr lang="en-US" sz="1600">
                          <a:effectLst/>
                        </a:rPr>
                        <a:t>CO 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and implement UI components and multimedia framework, fragments, audio capture, animation, and other activities. </a:t>
                      </a:r>
                      <a:endParaRPr lang="en-IN"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dirty="0">
                          <a:effectLst/>
                        </a:rPr>
                        <a:t>K6</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3426395499"/>
                  </a:ext>
                </a:extLst>
              </a:tr>
              <a:tr h="914924">
                <a:tc>
                  <a:txBody>
                    <a:bodyPr/>
                    <a:lstStyle/>
                    <a:p>
                      <a:pPr marL="0" marR="0" algn="just">
                        <a:lnSpc>
                          <a:spcPct val="115000"/>
                        </a:lnSpc>
                        <a:spcBef>
                          <a:spcPts val="0"/>
                        </a:spcBef>
                        <a:spcAft>
                          <a:spcPts val="0"/>
                        </a:spcAft>
                      </a:pPr>
                      <a:r>
                        <a:rPr lang="en-US" sz="1600">
                          <a:effectLst/>
                        </a:rPr>
                        <a:t>CO 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6">
                        <a:lumMod val="50000"/>
                        <a:alpha val="20000"/>
                      </a:schemeClr>
                    </a:solidFill>
                  </a:tcPr>
                </a:tc>
                <a:tc>
                  <a:txBody>
                    <a:bodyPr/>
                    <a:lstStyle/>
                    <a:p>
                      <a:pPr algn="just">
                        <a:lnSpc>
                          <a:spcPct val="107000"/>
                        </a:lnSpc>
                        <a:spcAft>
                          <a:spcPts val="800"/>
                        </a:spcAft>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Integrate and interact with server-side applications with testing and deployment of android application. </a:t>
                      </a:r>
                      <a:endParaRPr lang="en-IN"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accent6">
                        <a:lumMod val="50000"/>
                        <a:alpha val="20000"/>
                      </a:schemeClr>
                    </a:solidFill>
                  </a:tcPr>
                </a:tc>
                <a:tc>
                  <a:txBody>
                    <a:bodyPr/>
                    <a:lstStyle/>
                    <a:p>
                      <a:pPr algn="ctr">
                        <a:lnSpc>
                          <a:spcPct val="115000"/>
                        </a:lnSpc>
                        <a:spcAft>
                          <a:spcPts val="1000"/>
                        </a:spcAft>
                      </a:pPr>
                      <a:r>
                        <a:rPr lang="en-US" sz="1600" b="1" dirty="0">
                          <a:effectLst/>
                        </a:rPr>
                        <a:t> K3</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accent6">
                        <a:lumMod val="50000"/>
                        <a:alpha val="20000"/>
                      </a:schemeClr>
                    </a:solidFill>
                  </a:tcPr>
                </a:tc>
                <a:extLst>
                  <a:ext uri="{0D108BD9-81ED-4DB2-BD59-A6C34878D82A}">
                    <a16:rowId xmlns="" xmlns:a16="http://schemas.microsoft.com/office/drawing/2014/main" val="2906387022"/>
                  </a:ext>
                </a:extLst>
              </a:tr>
              <a:tr h="1015005">
                <a:tc>
                  <a:txBody>
                    <a:bodyPr/>
                    <a:lstStyle/>
                    <a:p>
                      <a:pPr marL="0" marR="0" algn="just">
                        <a:lnSpc>
                          <a:spcPct val="115000"/>
                        </a:lnSpc>
                        <a:spcBef>
                          <a:spcPts val="0"/>
                        </a:spcBef>
                        <a:spcAft>
                          <a:spcPts val="0"/>
                        </a:spcAft>
                      </a:pPr>
                      <a:r>
                        <a:rPr lang="en-US" sz="1600" dirty="0">
                          <a:effectLst/>
                        </a:rPr>
                        <a:t>CO 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iOS and swift features, frameworks, map kit, and social media applications. </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dirty="0">
                          <a:effectLst/>
                        </a:rPr>
                        <a:t>K4</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1589431808"/>
                  </a:ext>
                </a:extLst>
              </a:tr>
            </a:tbl>
          </a:graphicData>
        </a:graphic>
      </p:graphicFrame>
      <p:pic>
        <p:nvPicPr>
          <p:cNvPr id="10" name="Picture 2">
            <a:extLst>
              <a:ext uri="{FF2B5EF4-FFF2-40B4-BE49-F238E27FC236}">
                <a16:creationId xmlns="" xmlns:a16="http://schemas.microsoft.com/office/drawing/2014/main" id="{54D3E9ED-EF27-4580-A6AB-515CDA1C411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p:blipFill>
        <p:spPr bwMode="auto">
          <a:xfrm>
            <a:off x="0" y="18968"/>
            <a:ext cx="1335878" cy="745736"/>
          </a:xfrm>
          <a:prstGeom prst="rect">
            <a:avLst/>
          </a:prstGeom>
          <a:noFill/>
        </p:spPr>
      </p:pic>
      <p:pic>
        <p:nvPicPr>
          <p:cNvPr id="11" name="Picture 2">
            <a:extLst>
              <a:ext uri="{FF2B5EF4-FFF2-40B4-BE49-F238E27FC236}">
                <a16:creationId xmlns="" xmlns:a16="http://schemas.microsoft.com/office/drawing/2014/main" id="{BDB0499D-C921-4169-8C91-29757332E79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p:blipFill>
        <p:spPr bwMode="auto">
          <a:xfrm>
            <a:off x="0" y="-1"/>
            <a:ext cx="1335878" cy="783037"/>
          </a:xfrm>
          <a:prstGeom prst="rect">
            <a:avLst/>
          </a:prstGeom>
          <a:noFill/>
        </p:spPr>
      </p:pic>
    </p:spTree>
    <p:extLst>
      <p:ext uri="{BB962C8B-B14F-4D97-AF65-F5344CB8AC3E}">
        <p14:creationId xmlns:p14="http://schemas.microsoft.com/office/powerpoint/2010/main" xmlns="" val="544829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524000" y="762000"/>
            <a:ext cx="6072187" cy="563880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752600" y="762000"/>
            <a:ext cx="5943600" cy="563880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524000" y="838200"/>
            <a:ext cx="6934200" cy="546735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marL="0" indent="0">
              <a:buNone/>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44B652B-9B17-4690-B7C7-CA6FA1527CE8}"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Expected Questions</a:t>
            </a:r>
          </a:p>
        </p:txBody>
      </p:sp>
      <p:sp>
        <p:nvSpPr>
          <p:cNvPr id="2" name="TextBox 1"/>
          <p:cNvSpPr txBox="1"/>
          <p:nvPr/>
        </p:nvSpPr>
        <p:spPr>
          <a:xfrm>
            <a:off x="381000" y="1219200"/>
            <a:ext cx="8345963" cy="4616648"/>
          </a:xfrm>
          <a:prstGeom prst="rect">
            <a:avLst/>
          </a:prstGeom>
          <a:noFill/>
        </p:spPr>
        <p:txBody>
          <a:bodyPr wrap="square" rtlCol="0">
            <a:spAutoFit/>
          </a:bodyPr>
          <a:lstStyle/>
          <a:p>
            <a:pPr marL="457200" indent="-457200" algn="just">
              <a:buAutoNum type="arabicPeriod"/>
            </a:pPr>
            <a:r>
              <a:rPr lang="en-IN" sz="2000" dirty="0">
                <a:latin typeface="Times New Roman" pitchFamily="18" charset="0"/>
                <a:cs typeface="Times New Roman" pitchFamily="18" charset="0"/>
              </a:rPr>
              <a:t>Explain how the persistent data storage is done in android database.</a:t>
            </a:r>
          </a:p>
          <a:p>
            <a:pPr marL="457200" indent="-457200" algn="just">
              <a:buAutoNum type="arabicPeriod"/>
            </a:pPr>
            <a:r>
              <a:rPr lang="en-IN" sz="2000" dirty="0">
                <a:latin typeface="Times New Roman" pitchFamily="18" charset="0"/>
                <a:cs typeface="Times New Roman" pitchFamily="18" charset="0"/>
              </a:rPr>
              <a:t>Define the various types of testing an android app.</a:t>
            </a:r>
          </a:p>
          <a:p>
            <a:pPr marL="457200" indent="-457200" algn="just">
              <a:buAutoNum type="arabicPeriod"/>
            </a:pPr>
            <a:r>
              <a:rPr lang="en-IN" sz="2000" dirty="0">
                <a:latin typeface="Times New Roman" pitchFamily="18" charset="0"/>
                <a:cs typeface="Times New Roman" pitchFamily="18" charset="0"/>
              </a:rPr>
              <a:t>Explain the various types of android permissions to be taken for deploying an android app.</a:t>
            </a:r>
          </a:p>
          <a:p>
            <a:pPr marL="457200" indent="-457200" algn="just">
              <a:buAutoNum type="arabicPeriod"/>
            </a:pPr>
            <a:r>
              <a:rPr lang="en-IN" sz="2000" dirty="0">
                <a:latin typeface="Times New Roman" pitchFamily="18" charset="0"/>
                <a:cs typeface="Times New Roman" pitchFamily="18" charset="0"/>
              </a:rPr>
              <a:t>Explain the steps involved in publishing an android app.</a:t>
            </a:r>
          </a:p>
          <a:p>
            <a:pPr marL="457200" indent="-457200" algn="just">
              <a:buAutoNum type="arabicPeriod"/>
            </a:pPr>
            <a:r>
              <a:rPr lang="en-IN" sz="2000" dirty="0">
                <a:latin typeface="Times New Roman" pitchFamily="18" charset="0"/>
                <a:cs typeface="Times New Roman" pitchFamily="18" charset="0"/>
              </a:rPr>
              <a:t>Comment on testing tools available for testing an android app.</a:t>
            </a:r>
          </a:p>
          <a:p>
            <a:pPr marL="457200" indent="-457200" algn="just">
              <a:buAutoNum type="arabicPeriod"/>
            </a:pPr>
            <a:r>
              <a:rPr lang="en-IN" sz="2000" dirty="0">
                <a:latin typeface="Times New Roman" pitchFamily="18" charset="0"/>
                <a:cs typeface="Times New Roman" pitchFamily="18" charset="0"/>
              </a:rPr>
              <a:t>Explain the best practices to be included for android application deployment</a:t>
            </a:r>
            <a:r>
              <a:rPr lang="en-IN" sz="2000" dirty="0" smtClean="0">
                <a:latin typeface="Times New Roman" pitchFamily="18" charset="0"/>
                <a:cs typeface="Times New Roman" pitchFamily="18" charset="0"/>
              </a:rPr>
              <a:t>.</a:t>
            </a:r>
          </a:p>
          <a:p>
            <a:pPr marL="457200" indent="-457200" algn="just">
              <a:buAutoNum type="arabicPeriod"/>
            </a:pPr>
            <a:r>
              <a:rPr lang="en-US" sz="2000" dirty="0">
                <a:latin typeface="Times New Roman" pitchFamily="18" charset="0"/>
                <a:cs typeface="Times New Roman" pitchFamily="18" charset="0"/>
              </a:rPr>
              <a:t>List out the standard SQLite commands</a:t>
            </a:r>
            <a:r>
              <a:rPr lang="en-US" sz="2000" dirty="0" smtClean="0">
                <a:latin typeface="Times New Roman" pitchFamily="18" charset="0"/>
                <a:cs typeface="Times New Roman" pitchFamily="18" charset="0"/>
              </a:rPr>
              <a:t>?</a:t>
            </a:r>
          </a:p>
          <a:p>
            <a:pPr marL="457200" indent="-457200" algn="just">
              <a:buAutoNum type="arabicPeriod"/>
            </a:pPr>
            <a:r>
              <a:rPr lang="en-US" sz="2000" dirty="0"/>
              <a:t>Explain what is SQLite transactions</a:t>
            </a:r>
            <a:r>
              <a:rPr lang="en-US" sz="2000" dirty="0" smtClean="0"/>
              <a:t>?</a:t>
            </a:r>
          </a:p>
          <a:p>
            <a:pPr marL="457200" indent="-457200" algn="just">
              <a:buAutoNum type="arabicPeriod"/>
            </a:pPr>
            <a:r>
              <a:rPr lang="en-US" sz="2000" dirty="0"/>
              <a:t>What is the difference between SQL and SQLite</a:t>
            </a:r>
            <a:r>
              <a:rPr lang="en-US" sz="2000" dirty="0" smtClean="0"/>
              <a:t>?</a:t>
            </a:r>
          </a:p>
          <a:p>
            <a:pPr marL="457200" indent="-457200" algn="just">
              <a:buAutoNum type="arabicPeriod"/>
            </a:pPr>
            <a:r>
              <a:rPr lang="en-US" sz="2000" dirty="0"/>
              <a:t>Mention what are the SQLite storage classes?</a:t>
            </a:r>
            <a:endParaRPr lang="en-IN" sz="2000" dirty="0">
              <a:latin typeface="Times New Roman" pitchFamily="18" charset="0"/>
              <a:cs typeface="Times New Roman" pitchFamily="18" charset="0"/>
            </a:endParaRPr>
          </a:p>
          <a:p>
            <a:endParaRPr lang="en-US" dirty="0" smtClean="0"/>
          </a:p>
          <a:p>
            <a:pPr marL="342900" indent="-342900">
              <a:buAutoNum type="arabicPeriod" startAt="6"/>
            </a:pPr>
            <a:endParaRPr lang="en-US" dirty="0"/>
          </a:p>
          <a:p>
            <a:endParaRPr lang="en-US" dirty="0"/>
          </a:p>
        </p:txBody>
      </p:sp>
    </p:spTree>
    <p:extLst>
      <p:ext uri="{BB962C8B-B14F-4D97-AF65-F5344CB8AC3E}">
        <p14:creationId xmlns:p14="http://schemas.microsoft.com/office/powerpoint/2010/main" xmlns="" val="17770035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D96D5D-B3DC-49FC-A297-FB8459D27F7F}"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endParaRPr lang="en-US" dirty="0"/>
          </a:p>
        </p:txBody>
      </p:sp>
      <p:sp>
        <p:nvSpPr>
          <p:cNvPr id="10" name="Title 1">
            <a:extLst>
              <a:ext uri="{FF2B5EF4-FFF2-40B4-BE49-F238E27FC236}">
                <a16:creationId xmlns="" xmlns:a16="http://schemas.microsoft.com/office/drawing/2014/main" id="{11DF4761-32BA-4894-9E0C-FE106479FCFE}"/>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smtClean="0"/>
              <a:t>Recap/Summary</a:t>
            </a:r>
            <a:endParaRPr lang="en-US" sz="2400" dirty="0"/>
          </a:p>
        </p:txBody>
      </p:sp>
      <p:sp>
        <p:nvSpPr>
          <p:cNvPr id="8" name="Rectangle 7"/>
          <p:cNvSpPr/>
          <p:nvPr/>
        </p:nvSpPr>
        <p:spPr>
          <a:xfrm>
            <a:off x="838200" y="1371600"/>
            <a:ext cx="7696200" cy="3046988"/>
          </a:xfrm>
          <a:prstGeom prst="rect">
            <a:avLst/>
          </a:prstGeom>
        </p:spPr>
        <p:txBody>
          <a:bodyPr wrap="square">
            <a:spAutoFit/>
          </a:bodyPr>
          <a:lstStyle/>
          <a:p>
            <a:pPr marL="342900" lvl="1" indent="-342900">
              <a:buFont typeface="Arial" pitchFamily="34" charset="0"/>
              <a:buChar char="•"/>
            </a:pPr>
            <a:r>
              <a:rPr lang="en-IN" sz="2400" dirty="0" smtClean="0">
                <a:latin typeface="Times New Roman" panose="02020603050405020304" pitchFamily="18" charset="0"/>
                <a:cs typeface="Times New Roman" panose="02020603050405020304" pitchFamily="18" charset="0"/>
              </a:rPr>
              <a:t>Discussed about the persisting </a:t>
            </a:r>
            <a:r>
              <a:rPr lang="en-IN" sz="2400" dirty="0">
                <a:latin typeface="Times New Roman" panose="02020603050405020304" pitchFamily="18" charset="0"/>
                <a:cs typeface="Times New Roman" panose="02020603050405020304" pitchFamily="18" charset="0"/>
              </a:rPr>
              <a:t>data using SQLite database</a:t>
            </a:r>
          </a:p>
          <a:p>
            <a:pPr marL="342900" lvl="1" indent="-342900">
              <a:buFont typeface="Arial" pitchFamily="34" charset="0"/>
              <a:buChar char="•"/>
            </a:pPr>
            <a:r>
              <a:rPr lang="en-IN" sz="2400" dirty="0">
                <a:latin typeface="Times New Roman" panose="02020603050405020304" pitchFamily="18" charset="0"/>
                <a:cs typeface="Times New Roman" panose="02020603050405020304" pitchFamily="18" charset="0"/>
              </a:rPr>
              <a:t>Testing and debugging Android </a:t>
            </a:r>
            <a:r>
              <a:rPr lang="en-IN" sz="2400" dirty="0" smtClean="0">
                <a:latin typeface="Times New Roman" panose="02020603050405020304" pitchFamily="18" charset="0"/>
                <a:cs typeface="Times New Roman" panose="02020603050405020304" pitchFamily="18" charset="0"/>
              </a:rPr>
              <a:t>Application covered.</a:t>
            </a:r>
            <a:endParaRPr lang="en-IN" sz="24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r>
              <a:rPr lang="en-IN" sz="2400" dirty="0">
                <a:latin typeface="Times New Roman" panose="02020603050405020304" pitchFamily="18" charset="0"/>
                <a:cs typeface="Times New Roman" panose="02020603050405020304" pitchFamily="18" charset="0"/>
              </a:rPr>
              <a:t>Discussed </a:t>
            </a:r>
            <a:r>
              <a:rPr lang="en-IN" sz="2400" dirty="0" smtClean="0">
                <a:latin typeface="Times New Roman" panose="02020603050405020304" pitchFamily="18" charset="0"/>
                <a:cs typeface="Times New Roman" panose="02020603050405020304" pitchFamily="18" charset="0"/>
              </a:rPr>
              <a:t> the packaging </a:t>
            </a:r>
            <a:r>
              <a:rPr lang="en-IN" sz="2400" dirty="0">
                <a:latin typeface="Times New Roman" panose="02020603050405020304" pitchFamily="18" charset="0"/>
                <a:cs typeface="Times New Roman" panose="02020603050405020304" pitchFamily="18" charset="0"/>
              </a:rPr>
              <a:t>on device with Windows</a:t>
            </a:r>
          </a:p>
          <a:p>
            <a:pPr marL="342900" lvl="1" indent="-342900">
              <a:buFont typeface="Arial" pitchFamily="34" charset="0"/>
              <a:buChar char="•"/>
            </a:pPr>
            <a:r>
              <a:rPr lang="en-IN" sz="2400" dirty="0">
                <a:latin typeface="Times New Roman" panose="02020603050405020304" pitchFamily="18" charset="0"/>
                <a:cs typeface="Times New Roman" panose="02020603050405020304" pitchFamily="18" charset="0"/>
              </a:rPr>
              <a:t>Android Application Deployment on device with </a:t>
            </a:r>
            <a:r>
              <a:rPr lang="en-IN" sz="2400" dirty="0" smtClean="0">
                <a:latin typeface="Times New Roman" panose="02020603050405020304" pitchFamily="18" charset="0"/>
                <a:cs typeface="Times New Roman" panose="02020603050405020304" pitchFamily="18" charset="0"/>
              </a:rPr>
              <a:t>Windows covered</a:t>
            </a:r>
            <a:endParaRPr lang="en-IN" sz="24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r>
              <a:rPr lang="en-IN" sz="2400" dirty="0">
                <a:latin typeface="Times New Roman" panose="02020603050405020304" pitchFamily="18" charset="0"/>
                <a:cs typeface="Times New Roman" panose="02020603050405020304" pitchFamily="18" charset="0"/>
              </a:rPr>
              <a:t> Android </a:t>
            </a:r>
            <a:r>
              <a:rPr lang="en-IN" sz="2400" dirty="0" smtClean="0">
                <a:latin typeface="Times New Roman" panose="02020603050405020304" pitchFamily="18" charset="0"/>
                <a:cs typeface="Times New Roman" panose="02020603050405020304" pitchFamily="18" charset="0"/>
              </a:rPr>
              <a:t>Permissions discussed</a:t>
            </a:r>
            <a:endParaRPr lang="en-IN" sz="24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r>
              <a:rPr lang="en-IN" sz="2400" dirty="0">
                <a:latin typeface="Times New Roman" panose="02020603050405020304" pitchFamily="18" charset="0"/>
                <a:cs typeface="Times New Roman" panose="02020603050405020304" pitchFamily="18" charset="0"/>
              </a:rPr>
              <a:t>Testing and publishing of Mobile Applications on different app </a:t>
            </a:r>
            <a:r>
              <a:rPr lang="en-IN" sz="2400" dirty="0" smtClean="0">
                <a:latin typeface="Times New Roman" panose="02020603050405020304" pitchFamily="18" charset="0"/>
                <a:cs typeface="Times New Roman" panose="02020603050405020304" pitchFamily="18" charset="0"/>
              </a:rPr>
              <a:t>stores</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discussed.</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8359921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58F8E7-9D15-48AC-BD25-4F16BD1A5EA0}"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endParaRPr lang="en-US" dirty="0"/>
          </a:p>
        </p:txBody>
      </p:sp>
      <p:sp>
        <p:nvSpPr>
          <p:cNvPr id="10" name="Title 1">
            <a:extLst>
              <a:ext uri="{FF2B5EF4-FFF2-40B4-BE49-F238E27FC236}">
                <a16:creationId xmlns="" xmlns:a16="http://schemas.microsoft.com/office/drawing/2014/main" id="{11DF4761-32BA-4894-9E0C-FE106479FCFE}"/>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a:t>Noida Institute of Engineering and Technology, Greater Noida</a:t>
            </a:r>
            <a:endParaRPr lang="en-US" sz="2400" dirty="0"/>
          </a:p>
        </p:txBody>
      </p:sp>
      <p:sp>
        <p:nvSpPr>
          <p:cNvPr id="2" name="TextBox 1">
            <a:extLst>
              <a:ext uri="{FF2B5EF4-FFF2-40B4-BE49-F238E27FC236}">
                <a16:creationId xmlns="" xmlns:a16="http://schemas.microsoft.com/office/drawing/2014/main" id="{C85F6B54-1818-4EBB-8AE9-5FB57CA8A25C}"/>
              </a:ext>
            </a:extLst>
          </p:cNvPr>
          <p:cNvSpPr txBox="1"/>
          <p:nvPr/>
        </p:nvSpPr>
        <p:spPr>
          <a:xfrm>
            <a:off x="914400" y="2819400"/>
            <a:ext cx="7543800" cy="707886"/>
          </a:xfrm>
          <a:prstGeom prst="rect">
            <a:avLst/>
          </a:prstGeom>
          <a:noFill/>
        </p:spPr>
        <p:txBody>
          <a:bodyPr wrap="square" rtlCol="0">
            <a:spAutoFit/>
          </a:bodyPr>
          <a:lstStyle/>
          <a:p>
            <a:pPr algn="ctr"/>
            <a:r>
              <a:rPr lang="en-IN" sz="4000"/>
              <a:t>THANK YOU !!</a:t>
            </a:r>
          </a:p>
        </p:txBody>
      </p:sp>
    </p:spTree>
    <p:extLst>
      <p:ext uri="{BB962C8B-B14F-4D97-AF65-F5344CB8AC3E}">
        <p14:creationId xmlns:p14="http://schemas.microsoft.com/office/powerpoint/2010/main" xmlns="" val="317599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075430D-89D3-4288-BC18-91C3B2F2B52B}"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1" name="Rectangle 1">
            <a:extLst>
              <a:ext uri="{FF2B5EF4-FFF2-40B4-BE49-F238E27FC236}">
                <a16:creationId xmlns="" xmlns:a16="http://schemas.microsoft.com/office/drawing/2014/main" id="{2FF97F26-F598-47E4-AAB1-5C5917B470F8}"/>
              </a:ext>
            </a:extLst>
          </p:cNvPr>
          <p:cNvSpPr>
            <a:spLocks noChangeArrowheads="1"/>
          </p:cNvSpPr>
          <p:nvPr/>
        </p:nvSpPr>
        <p:spPr bwMode="auto">
          <a:xfrm>
            <a:off x="714348" y="1046274"/>
            <a:ext cx="800105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Cambria" pitchFamily="18" charset="0"/>
                <a:ea typeface="Times New Roman" pitchFamily="18" charset="0"/>
                <a:cs typeface="Times New Roman" pitchFamily="18" charset="0"/>
              </a:rPr>
              <a:t>Mapping of Course Outcomes and Program Outcomes</a:t>
            </a:r>
            <a:r>
              <a:rPr kumimoji="0" lang="en-US" b="1" i="0" u="none" strike="noStrike" cap="none" normalizeH="0" baseline="0" dirty="0">
                <a:ln>
                  <a:noFill/>
                </a:ln>
                <a:effectLst/>
                <a:latin typeface="Calibri" pitchFamily="34" charset="0"/>
                <a:ea typeface="Calibri" pitchFamily="34" charset="0"/>
                <a:cs typeface="Times New Roman" pitchFamily="18" charset="0"/>
              </a:rPr>
              <a:t>:</a:t>
            </a:r>
            <a:endParaRPr kumimoji="0" lang="en-US" b="1" i="0" u="none" strike="noStrike" cap="none" normalizeH="0" baseline="0" dirty="0">
              <a:ln>
                <a:noFill/>
              </a:ln>
              <a:effectLst/>
              <a:latin typeface="Arial" pitchFamily="34" charset="0"/>
              <a:cs typeface="Arial" pitchFamily="34" charset="0"/>
            </a:endParaRPr>
          </a:p>
        </p:txBody>
      </p:sp>
      <p:sp>
        <p:nvSpPr>
          <p:cNvPr id="13" name="TextBox 12">
            <a:extLst>
              <a:ext uri="{FF2B5EF4-FFF2-40B4-BE49-F238E27FC236}">
                <a16:creationId xmlns="" xmlns:a16="http://schemas.microsoft.com/office/drawing/2014/main" id="{A4CAE044-3F4A-4183-A27A-EDD0C384774B}"/>
              </a:ext>
            </a:extLst>
          </p:cNvPr>
          <p:cNvSpPr txBox="1"/>
          <p:nvPr/>
        </p:nvSpPr>
        <p:spPr>
          <a:xfrm>
            <a:off x="714348" y="5063769"/>
            <a:ext cx="4600280" cy="369332"/>
          </a:xfrm>
          <a:prstGeom prst="rect">
            <a:avLst/>
          </a:prstGeom>
          <a:noFill/>
        </p:spPr>
        <p:txBody>
          <a:bodyPr wrap="square">
            <a:spAutoFit/>
          </a:bodyPr>
          <a:lstStyle/>
          <a:p>
            <a:r>
              <a:rPr lang="en-US" dirty="0"/>
              <a:t>3= High, 2=Medium, 1=Low</a:t>
            </a:r>
            <a:endParaRPr lang="en-IN" dirty="0"/>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Unit-4</a:t>
            </a:r>
            <a:endParaRPr lang="en-US" dirty="0"/>
          </a:p>
        </p:txBody>
      </p:sp>
      <p:graphicFrame>
        <p:nvGraphicFramePr>
          <p:cNvPr id="15" name="Content Placeholder 8">
            <a:extLst>
              <a:ext uri="{FF2B5EF4-FFF2-40B4-BE49-F238E27FC236}">
                <a16:creationId xmlns="" xmlns:a16="http://schemas.microsoft.com/office/drawing/2014/main" id="{95680331-995D-4B94-9331-1AF398ECBDE1}"/>
              </a:ext>
            </a:extLst>
          </p:cNvPr>
          <p:cNvGraphicFramePr>
            <a:graphicFrameLocks/>
          </p:cNvGraphicFramePr>
          <p:nvPr>
            <p:extLst>
              <p:ext uri="{D42A27DB-BD31-4B8C-83A1-F6EECF244321}">
                <p14:modId xmlns:p14="http://schemas.microsoft.com/office/powerpoint/2010/main" xmlns="" val="2046648497"/>
              </p:ext>
            </p:extLst>
          </p:nvPr>
        </p:nvGraphicFramePr>
        <p:xfrm>
          <a:off x="214275" y="1928802"/>
          <a:ext cx="8794622" cy="3438540"/>
        </p:xfrm>
        <a:graphic>
          <a:graphicData uri="http://schemas.openxmlformats.org/drawingml/2006/table">
            <a:tbl>
              <a:tblPr firstRow="1" bandRow="1">
                <a:tableStyleId>{5C22544A-7EE6-4342-B048-85BDC9FD1C3A}</a:tableStyleId>
              </a:tblPr>
              <a:tblGrid>
                <a:gridCol w="1174623">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gridCol w="609600">
                  <a:extLst>
                    <a:ext uri="{9D8B030D-6E8A-4147-A177-3AD203B41FA5}">
                      <a16:colId xmlns="" xmlns:a16="http://schemas.microsoft.com/office/drawing/2014/main" val="20002"/>
                    </a:ext>
                  </a:extLst>
                </a:gridCol>
                <a:gridCol w="609600">
                  <a:extLst>
                    <a:ext uri="{9D8B030D-6E8A-4147-A177-3AD203B41FA5}">
                      <a16:colId xmlns="" xmlns:a16="http://schemas.microsoft.com/office/drawing/2014/main" val="20003"/>
                    </a:ext>
                  </a:extLst>
                </a:gridCol>
                <a:gridCol w="609600">
                  <a:extLst>
                    <a:ext uri="{9D8B030D-6E8A-4147-A177-3AD203B41FA5}">
                      <a16:colId xmlns="" xmlns:a16="http://schemas.microsoft.com/office/drawing/2014/main" val="20004"/>
                    </a:ext>
                  </a:extLst>
                </a:gridCol>
                <a:gridCol w="609600">
                  <a:extLst>
                    <a:ext uri="{9D8B030D-6E8A-4147-A177-3AD203B41FA5}">
                      <a16:colId xmlns="" xmlns:a16="http://schemas.microsoft.com/office/drawing/2014/main" val="20005"/>
                    </a:ext>
                  </a:extLst>
                </a:gridCol>
                <a:gridCol w="609600">
                  <a:extLst>
                    <a:ext uri="{9D8B030D-6E8A-4147-A177-3AD203B41FA5}">
                      <a16:colId xmlns="" xmlns:a16="http://schemas.microsoft.com/office/drawing/2014/main" val="20006"/>
                    </a:ext>
                  </a:extLst>
                </a:gridCol>
                <a:gridCol w="609600">
                  <a:extLst>
                    <a:ext uri="{9D8B030D-6E8A-4147-A177-3AD203B41FA5}">
                      <a16:colId xmlns="" xmlns:a16="http://schemas.microsoft.com/office/drawing/2014/main" val="20007"/>
                    </a:ext>
                  </a:extLst>
                </a:gridCol>
                <a:gridCol w="609600">
                  <a:extLst>
                    <a:ext uri="{9D8B030D-6E8A-4147-A177-3AD203B41FA5}">
                      <a16:colId xmlns="" xmlns:a16="http://schemas.microsoft.com/office/drawing/2014/main" val="20008"/>
                    </a:ext>
                  </a:extLst>
                </a:gridCol>
                <a:gridCol w="667939">
                  <a:extLst>
                    <a:ext uri="{9D8B030D-6E8A-4147-A177-3AD203B41FA5}">
                      <a16:colId xmlns="" xmlns:a16="http://schemas.microsoft.com/office/drawing/2014/main" val="20009"/>
                    </a:ext>
                  </a:extLst>
                </a:gridCol>
                <a:gridCol w="691754">
                  <a:extLst>
                    <a:ext uri="{9D8B030D-6E8A-4147-A177-3AD203B41FA5}">
                      <a16:colId xmlns="" xmlns:a16="http://schemas.microsoft.com/office/drawing/2014/main" val="20010"/>
                    </a:ext>
                  </a:extLst>
                </a:gridCol>
                <a:gridCol w="691754">
                  <a:extLst>
                    <a:ext uri="{9D8B030D-6E8A-4147-A177-3AD203B41FA5}">
                      <a16:colId xmlns="" xmlns:a16="http://schemas.microsoft.com/office/drawing/2014/main" val="20011"/>
                    </a:ext>
                  </a:extLst>
                </a:gridCol>
                <a:gridCol w="691752">
                  <a:extLst>
                    <a:ext uri="{9D8B030D-6E8A-4147-A177-3AD203B41FA5}">
                      <a16:colId xmlns="" xmlns:a16="http://schemas.microsoft.com/office/drawing/2014/main" val="20012"/>
                    </a:ext>
                  </a:extLst>
                </a:gridCol>
              </a:tblGrid>
              <a:tr h="488157">
                <a:tc>
                  <a:txBody>
                    <a:bodyPr/>
                    <a:lstStyle/>
                    <a:p>
                      <a:r>
                        <a:rPr lang="en-IN" sz="1200" b="0" dirty="0" err="1" smtClean="0">
                          <a:solidFill>
                            <a:schemeClr val="tx1"/>
                          </a:solidFill>
                        </a:rPr>
                        <a:t>CO.k</a:t>
                      </a:r>
                      <a:endParaRPr lang="en-IN" sz="1200" b="0" dirty="0">
                        <a:solidFill>
                          <a:schemeClr val="tx1"/>
                        </a:solidFill>
                      </a:endParaRPr>
                    </a:p>
                  </a:txBody>
                  <a:tcPr>
                    <a:solidFill>
                      <a:schemeClr val="tx2">
                        <a:lumMod val="60000"/>
                        <a:lumOff val="40000"/>
                      </a:schemeClr>
                    </a:solidFill>
                  </a:tcPr>
                </a:tc>
                <a:tc>
                  <a:txBody>
                    <a:bodyPr/>
                    <a:lstStyle/>
                    <a:p>
                      <a:pPr marL="0" marR="80010" algn="r">
                        <a:lnSpc>
                          <a:spcPts val="1180"/>
                        </a:lnSpc>
                        <a:spcBef>
                          <a:spcPts val="135"/>
                        </a:spcBef>
                        <a:spcAft>
                          <a:spcPts val="0"/>
                        </a:spcAft>
                      </a:pPr>
                      <a:r>
                        <a:rPr lang="en-US" sz="1200" b="1">
                          <a:effectLst/>
                          <a:latin typeface="Times New Roman"/>
                          <a:ea typeface="Times New Roman"/>
                          <a:cs typeface="Times New Roman"/>
                        </a:rPr>
                        <a:t>PO1</a:t>
                      </a:r>
                      <a:endParaRPr lang="en-US" sz="1200">
                        <a:effectLst/>
                        <a:latin typeface="Times New Roman"/>
                        <a:ea typeface="Times New Roman"/>
                        <a:cs typeface="Times New Roman"/>
                      </a:endParaRPr>
                    </a:p>
                  </a:txBody>
                  <a:tcPr marL="0" marR="0" marT="0" marB="0"/>
                </a:tc>
                <a:tc>
                  <a:txBody>
                    <a:bodyPr/>
                    <a:lstStyle/>
                    <a:p>
                      <a:pPr marL="0" marR="56515" algn="r">
                        <a:lnSpc>
                          <a:spcPts val="1180"/>
                        </a:lnSpc>
                        <a:spcBef>
                          <a:spcPts val="135"/>
                        </a:spcBef>
                        <a:spcAft>
                          <a:spcPts val="0"/>
                        </a:spcAft>
                      </a:pPr>
                      <a:r>
                        <a:rPr lang="en-US" sz="1200" b="1">
                          <a:effectLst/>
                          <a:latin typeface="Times New Roman"/>
                          <a:ea typeface="Times New Roman"/>
                          <a:cs typeface="Times New Roman"/>
                        </a:rPr>
                        <a:t>PO2</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5"/>
                        </a:spcBef>
                        <a:spcAft>
                          <a:spcPts val="0"/>
                        </a:spcAft>
                      </a:pPr>
                      <a:r>
                        <a:rPr lang="en-US" sz="1200" b="1">
                          <a:effectLst/>
                          <a:latin typeface="Times New Roman"/>
                          <a:ea typeface="Times New Roman"/>
                          <a:cs typeface="Times New Roman"/>
                        </a:rPr>
                        <a:t>PO3</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PO4</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5"/>
                        </a:spcBef>
                        <a:spcAft>
                          <a:spcPts val="0"/>
                        </a:spcAft>
                      </a:pPr>
                      <a:r>
                        <a:rPr lang="en-US" sz="1200" b="1">
                          <a:effectLst/>
                          <a:latin typeface="Times New Roman"/>
                          <a:ea typeface="Times New Roman"/>
                          <a:cs typeface="Times New Roman"/>
                        </a:rPr>
                        <a:t>PO5</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PO6</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5"/>
                        </a:spcBef>
                        <a:spcAft>
                          <a:spcPts val="0"/>
                        </a:spcAft>
                      </a:pPr>
                      <a:r>
                        <a:rPr lang="en-US" sz="1200" b="1">
                          <a:effectLst/>
                          <a:latin typeface="Times New Roman"/>
                          <a:ea typeface="Times New Roman"/>
                          <a:cs typeface="Times New Roman"/>
                        </a:rPr>
                        <a:t>PO7</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PO8</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5"/>
                        </a:spcBef>
                        <a:spcAft>
                          <a:spcPts val="0"/>
                        </a:spcAft>
                      </a:pPr>
                      <a:r>
                        <a:rPr lang="en-US" sz="1200" b="1">
                          <a:effectLst/>
                          <a:latin typeface="Times New Roman"/>
                          <a:ea typeface="Times New Roman"/>
                          <a:cs typeface="Times New Roman"/>
                        </a:rPr>
                        <a:t>PO9</a:t>
                      </a:r>
                      <a:endParaRPr lang="en-US" sz="1200">
                        <a:effectLst/>
                        <a:latin typeface="Times New Roman"/>
                        <a:ea typeface="Times New Roman"/>
                        <a:cs typeface="Times New Roman"/>
                      </a:endParaRPr>
                    </a:p>
                  </a:txBody>
                  <a:tcPr marL="0" marR="0" marT="0" marB="0"/>
                </a:tc>
                <a:tc>
                  <a:txBody>
                    <a:bodyPr/>
                    <a:lstStyle/>
                    <a:p>
                      <a:pPr marL="0" marR="60325" algn="r">
                        <a:lnSpc>
                          <a:spcPts val="1180"/>
                        </a:lnSpc>
                        <a:spcBef>
                          <a:spcPts val="135"/>
                        </a:spcBef>
                        <a:spcAft>
                          <a:spcPts val="0"/>
                        </a:spcAft>
                      </a:pPr>
                      <a:r>
                        <a:rPr lang="en-US" sz="1200" b="1">
                          <a:effectLst/>
                          <a:latin typeface="Times New Roman"/>
                          <a:ea typeface="Times New Roman"/>
                          <a:cs typeface="Times New Roman"/>
                        </a:rPr>
                        <a:t>PO10</a:t>
                      </a:r>
                      <a:endParaRPr lang="en-US" sz="1200">
                        <a:effectLst/>
                        <a:latin typeface="Times New Roman"/>
                        <a:ea typeface="Times New Roman"/>
                        <a:cs typeface="Times New Roman"/>
                      </a:endParaRPr>
                    </a:p>
                  </a:txBody>
                  <a:tcPr marL="0" marR="0" marT="0" marB="0"/>
                </a:tc>
                <a:tc>
                  <a:txBody>
                    <a:bodyPr/>
                    <a:lstStyle/>
                    <a:p>
                      <a:pPr marL="0" marR="60325" algn="r">
                        <a:lnSpc>
                          <a:spcPts val="1180"/>
                        </a:lnSpc>
                        <a:spcBef>
                          <a:spcPts val="135"/>
                        </a:spcBef>
                        <a:spcAft>
                          <a:spcPts val="0"/>
                        </a:spcAft>
                      </a:pPr>
                      <a:r>
                        <a:rPr lang="en-US" sz="1200" b="1">
                          <a:effectLst/>
                          <a:latin typeface="Times New Roman"/>
                          <a:ea typeface="Times New Roman"/>
                          <a:cs typeface="Times New Roman"/>
                        </a:rPr>
                        <a:t>PO11</a:t>
                      </a:r>
                      <a:endParaRPr lang="en-US" sz="1200">
                        <a:effectLst/>
                        <a:latin typeface="Times New Roman"/>
                        <a:ea typeface="Times New Roman"/>
                        <a:cs typeface="Times New Roman"/>
                      </a:endParaRPr>
                    </a:p>
                  </a:txBody>
                  <a:tcPr marL="0" marR="0" marT="0" marB="0"/>
                </a:tc>
                <a:tc>
                  <a:txBody>
                    <a:bodyPr/>
                    <a:lstStyle/>
                    <a:p>
                      <a:pPr marL="0" marR="61595" algn="r">
                        <a:lnSpc>
                          <a:spcPts val="1180"/>
                        </a:lnSpc>
                        <a:spcBef>
                          <a:spcPts val="135"/>
                        </a:spcBef>
                        <a:spcAft>
                          <a:spcPts val="0"/>
                        </a:spcAft>
                      </a:pPr>
                      <a:r>
                        <a:rPr lang="en-US" sz="1200" b="1">
                          <a:effectLst/>
                          <a:latin typeface="Times New Roman"/>
                          <a:ea typeface="Times New Roman"/>
                          <a:cs typeface="Times New Roman"/>
                        </a:rPr>
                        <a:t>PO12</a:t>
                      </a:r>
                      <a:endParaRPr lang="en-US" sz="1200">
                        <a:effectLst/>
                        <a:latin typeface="Times New Roman"/>
                        <a:ea typeface="Times New Roman"/>
                        <a:cs typeface="Times New Roman"/>
                      </a:endParaRPr>
                    </a:p>
                  </a:txBody>
                  <a:tcPr marL="0" marR="0" marT="0" marB="0"/>
                </a:tc>
                <a:extLst>
                  <a:ext uri="{0D108BD9-81ED-4DB2-BD59-A6C34878D82A}">
                    <a16:rowId xmlns="" xmlns:a16="http://schemas.microsoft.com/office/drawing/2014/main" val="10000"/>
                  </a:ext>
                </a:extLst>
              </a:tr>
              <a:tr h="509598">
                <a:tc>
                  <a:txBody>
                    <a:bodyPr/>
                    <a:lstStyle/>
                    <a:p>
                      <a:r>
                        <a:rPr lang="en-IN" sz="1200" dirty="0" smtClean="0">
                          <a:effectLst/>
                        </a:rPr>
                        <a:t>ACSIOT0401</a:t>
                      </a:r>
                      <a:r>
                        <a:rPr lang="en-US" sz="1200" b="0" dirty="0" smtClean="0">
                          <a:solidFill>
                            <a:schemeClr val="tx1"/>
                          </a:solidFill>
                        </a:rPr>
                        <a:t>.1</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6515"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2540" marR="0" algn="ct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159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 xmlns:a16="http://schemas.microsoft.com/office/drawing/2014/main" val="10001"/>
                  </a:ext>
                </a:extLst>
              </a:tr>
              <a:tr h="488157">
                <a:tc>
                  <a:txBody>
                    <a:bodyPr/>
                    <a:lstStyle/>
                    <a:p>
                      <a:r>
                        <a:rPr lang="en-IN" sz="1200" dirty="0" smtClean="0">
                          <a:effectLst/>
                        </a:rPr>
                        <a:t>ACSIOT0401</a:t>
                      </a:r>
                      <a:r>
                        <a:rPr lang="en-US" sz="1200" b="0" dirty="0" smtClean="0">
                          <a:solidFill>
                            <a:schemeClr val="tx1"/>
                          </a:solidFill>
                        </a:rPr>
                        <a:t>.2</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15"/>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15"/>
                        </a:lnSpc>
                        <a:spcBef>
                          <a:spcPts val="100"/>
                        </a:spcBef>
                        <a:spcAft>
                          <a:spcPts val="0"/>
                        </a:spcAft>
                      </a:pPr>
                      <a:r>
                        <a:rPr lang="en-US" sz="1200" dirty="0">
                          <a:effectLst/>
                          <a:latin typeface="Times New Roman"/>
                          <a:ea typeface="Times New Roman"/>
                          <a:cs typeface="Times New Roman"/>
                        </a:rPr>
                        <a:t>2</a:t>
                      </a:r>
                    </a:p>
                  </a:txBody>
                  <a:tcPr marL="0" marR="0" marT="0" marB="0"/>
                </a:tc>
                <a:tc>
                  <a:txBody>
                    <a:bodyPr/>
                    <a:lstStyle/>
                    <a:p>
                      <a:pPr marL="0" marR="57785" algn="r">
                        <a:lnSpc>
                          <a:spcPts val="1215"/>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778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2540" marR="0" algn="ct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 xmlns:a16="http://schemas.microsoft.com/office/drawing/2014/main" val="10002"/>
                  </a:ext>
                </a:extLst>
              </a:tr>
              <a:tr h="488157">
                <a:tc>
                  <a:txBody>
                    <a:bodyPr/>
                    <a:lstStyle/>
                    <a:p>
                      <a:r>
                        <a:rPr lang="en-IN" sz="1200" dirty="0" smtClean="0">
                          <a:effectLst/>
                        </a:rPr>
                        <a:t>ACSIOT0401</a:t>
                      </a:r>
                      <a:r>
                        <a:rPr lang="en-US" sz="1200" b="1" dirty="0" smtClean="0">
                          <a:solidFill>
                            <a:schemeClr val="tx1"/>
                          </a:solidFill>
                        </a:rPr>
                        <a:t>.3</a:t>
                      </a:r>
                      <a:endParaRPr lang="en-IN" sz="1200" b="1"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2540" marR="0" algn="ct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extLst>
                  <a:ext uri="{0D108BD9-81ED-4DB2-BD59-A6C34878D82A}">
                    <a16:rowId xmlns="" xmlns:a16="http://schemas.microsoft.com/office/drawing/2014/main" val="10003"/>
                  </a:ext>
                </a:extLst>
              </a:tr>
              <a:tr h="488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effectLst/>
                        </a:rPr>
                        <a:t>ACSIOT0401</a:t>
                      </a:r>
                      <a:r>
                        <a:rPr lang="en-US" sz="1200" b="0" dirty="0" smtClean="0">
                          <a:solidFill>
                            <a:schemeClr val="tx1"/>
                          </a:solidFill>
                        </a:rPr>
                        <a:t>.4</a:t>
                      </a:r>
                      <a:endParaRPr lang="en-IN" sz="1200" b="0" dirty="0">
                        <a:solidFill>
                          <a:schemeClr val="tx1"/>
                        </a:solidFill>
                      </a:endParaRPr>
                    </a:p>
                  </a:txBody>
                  <a:tcPr>
                    <a:solidFill>
                      <a:srgbClr val="FFC000"/>
                    </a:solidFill>
                  </a:tcPr>
                </a:tc>
                <a:tc>
                  <a:txBody>
                    <a:bodyPr/>
                    <a:lstStyle/>
                    <a:p>
                      <a:pPr marL="0" marR="58420" algn="r">
                        <a:lnSpc>
                          <a:spcPts val="1210"/>
                        </a:lnSpc>
                        <a:spcBef>
                          <a:spcPts val="100"/>
                        </a:spcBef>
                        <a:spcAft>
                          <a:spcPts val="0"/>
                        </a:spcAft>
                      </a:pPr>
                      <a:r>
                        <a:rPr lang="en-US" sz="1200" dirty="0">
                          <a:effectLst/>
                          <a:latin typeface="Times New Roman"/>
                          <a:ea typeface="Times New Roman"/>
                          <a:cs typeface="Times New Roman"/>
                        </a:rPr>
                        <a:t>3</a:t>
                      </a:r>
                    </a:p>
                  </a:txBody>
                  <a:tcPr marL="0" marR="0" marT="0" marB="0">
                    <a:solidFill>
                      <a:srgbClr val="FFC000"/>
                    </a:solidFill>
                  </a:tcPr>
                </a:tc>
                <a:tc>
                  <a:txBody>
                    <a:bodyPr/>
                    <a:lstStyle/>
                    <a:p>
                      <a:pPr marL="0" marR="56515" algn="r">
                        <a:lnSpc>
                          <a:spcPts val="1210"/>
                        </a:lnSpc>
                        <a:spcBef>
                          <a:spcPts val="100"/>
                        </a:spcBef>
                        <a:spcAft>
                          <a:spcPts val="0"/>
                        </a:spcAft>
                      </a:pPr>
                      <a:r>
                        <a:rPr lang="en-US" sz="1200" dirty="0">
                          <a:effectLst/>
                          <a:latin typeface="Times New Roman"/>
                          <a:ea typeface="Times New Roman"/>
                          <a:cs typeface="Times New Roman"/>
                        </a:rPr>
                        <a:t>3</a:t>
                      </a:r>
                    </a:p>
                  </a:txBody>
                  <a:tcPr marL="0" marR="0" marT="0" marB="0">
                    <a:solidFill>
                      <a:srgbClr val="FFC000"/>
                    </a:solidFill>
                  </a:tcPr>
                </a:tc>
                <a:tc>
                  <a:txBody>
                    <a:bodyPr/>
                    <a:lstStyle/>
                    <a:p>
                      <a:pPr marL="0" marR="55880" algn="r">
                        <a:lnSpc>
                          <a:spcPts val="1210"/>
                        </a:lnSpc>
                        <a:spcBef>
                          <a:spcPts val="100"/>
                        </a:spcBef>
                        <a:spcAft>
                          <a:spcPts val="0"/>
                        </a:spcAft>
                      </a:pPr>
                      <a:r>
                        <a:rPr lang="en-US" sz="1200" dirty="0">
                          <a:effectLst/>
                          <a:latin typeface="Times New Roman"/>
                          <a:ea typeface="Times New Roman"/>
                          <a:cs typeface="Times New Roman"/>
                        </a:rPr>
                        <a:t>2</a:t>
                      </a:r>
                    </a:p>
                  </a:txBody>
                  <a:tcPr marL="0" marR="0" marT="0" marB="0">
                    <a:solidFill>
                      <a:srgbClr val="FFC000"/>
                    </a:solidFill>
                  </a:tcPr>
                </a:tc>
                <a:tc>
                  <a:txBody>
                    <a:bodyPr/>
                    <a:lstStyle/>
                    <a:p>
                      <a:pPr marL="0" marR="57785" algn="r">
                        <a:lnSpc>
                          <a:spcPts val="1210"/>
                        </a:lnSpc>
                        <a:spcBef>
                          <a:spcPts val="100"/>
                        </a:spcBef>
                        <a:spcAft>
                          <a:spcPts val="0"/>
                        </a:spcAft>
                      </a:pPr>
                      <a:r>
                        <a:rPr lang="en-US" sz="1200" dirty="0">
                          <a:effectLst/>
                          <a:latin typeface="Times New Roman"/>
                          <a:ea typeface="Times New Roman"/>
                          <a:cs typeface="Times New Roman"/>
                        </a:rPr>
                        <a:t>3</a:t>
                      </a:r>
                    </a:p>
                  </a:txBody>
                  <a:tcPr marL="0" marR="0" marT="0" marB="0">
                    <a:solidFill>
                      <a:srgbClr val="FFC000"/>
                    </a:solidFill>
                  </a:tcPr>
                </a:tc>
                <a:tc>
                  <a:txBody>
                    <a:bodyPr/>
                    <a:lstStyle/>
                    <a:p>
                      <a:pPr marL="0" marR="55880" algn="r">
                        <a:lnSpc>
                          <a:spcPts val="1210"/>
                        </a:lnSpc>
                        <a:spcBef>
                          <a:spcPts val="100"/>
                        </a:spcBef>
                        <a:spcAft>
                          <a:spcPts val="0"/>
                        </a:spcAft>
                      </a:pPr>
                      <a:r>
                        <a:rPr lang="en-US" sz="1200" dirty="0">
                          <a:effectLst/>
                          <a:latin typeface="Times New Roman"/>
                          <a:ea typeface="Times New Roman"/>
                          <a:cs typeface="Times New Roman"/>
                        </a:rPr>
                        <a:t>2</a:t>
                      </a:r>
                    </a:p>
                  </a:txBody>
                  <a:tcPr marL="0" marR="0" marT="0" marB="0">
                    <a:solidFill>
                      <a:srgbClr val="FFC000"/>
                    </a:solidFill>
                  </a:tcPr>
                </a:tc>
                <a:tc>
                  <a:txBody>
                    <a:bodyPr/>
                    <a:lstStyle/>
                    <a:p>
                      <a:pPr marL="0" marR="57785" algn="r">
                        <a:lnSpc>
                          <a:spcPts val="1210"/>
                        </a:lnSpc>
                        <a:spcBef>
                          <a:spcPts val="100"/>
                        </a:spcBef>
                        <a:spcAft>
                          <a:spcPts val="0"/>
                        </a:spcAft>
                      </a:pPr>
                      <a:r>
                        <a:rPr lang="en-US" sz="1200" dirty="0">
                          <a:effectLst/>
                          <a:latin typeface="Times New Roman"/>
                          <a:ea typeface="Times New Roman"/>
                          <a:cs typeface="Times New Roman"/>
                        </a:rPr>
                        <a:t>1</a:t>
                      </a:r>
                    </a:p>
                  </a:txBody>
                  <a:tcPr marL="0" marR="0" marT="0" marB="0">
                    <a:solidFill>
                      <a:srgbClr val="FFC000"/>
                    </a:solidFill>
                  </a:tcPr>
                </a:tc>
                <a:tc>
                  <a:txBody>
                    <a:bodyPr/>
                    <a:lstStyle/>
                    <a:p>
                      <a:pPr marL="0" marR="58420" algn="r">
                        <a:lnSpc>
                          <a:spcPts val="1210"/>
                        </a:lnSpc>
                        <a:spcBef>
                          <a:spcPts val="100"/>
                        </a:spcBef>
                        <a:spcAft>
                          <a:spcPts val="0"/>
                        </a:spcAft>
                      </a:pPr>
                      <a:r>
                        <a:rPr lang="en-US" sz="1200" dirty="0">
                          <a:effectLst/>
                          <a:latin typeface="Times New Roman"/>
                          <a:ea typeface="Times New Roman"/>
                          <a:cs typeface="Times New Roman"/>
                        </a:rPr>
                        <a:t>1</a:t>
                      </a:r>
                    </a:p>
                  </a:txBody>
                  <a:tcPr marL="0" marR="0" marT="0" marB="0">
                    <a:solidFill>
                      <a:srgbClr val="FFC000"/>
                    </a:solidFill>
                  </a:tcPr>
                </a:tc>
                <a:tc>
                  <a:txBody>
                    <a:bodyPr/>
                    <a:lstStyle/>
                    <a:p>
                      <a:pPr marL="2540" marR="0" algn="ctr">
                        <a:lnSpc>
                          <a:spcPts val="1210"/>
                        </a:lnSpc>
                        <a:spcBef>
                          <a:spcPts val="100"/>
                        </a:spcBef>
                        <a:spcAft>
                          <a:spcPts val="0"/>
                        </a:spcAft>
                      </a:pPr>
                      <a:r>
                        <a:rPr lang="en-US" sz="1200" dirty="0">
                          <a:effectLst/>
                          <a:latin typeface="Times New Roman"/>
                          <a:ea typeface="Times New Roman"/>
                          <a:cs typeface="Times New Roman"/>
                        </a:rPr>
                        <a:t>3</a:t>
                      </a:r>
                    </a:p>
                  </a:txBody>
                  <a:tcPr marL="0" marR="0" marT="0" marB="0">
                    <a:solidFill>
                      <a:srgbClr val="FFC000"/>
                    </a:solidFill>
                  </a:tcPr>
                </a:tc>
                <a:tc>
                  <a:txBody>
                    <a:bodyPr/>
                    <a:lstStyle/>
                    <a:p>
                      <a:pPr marL="0" marR="58420" algn="r">
                        <a:lnSpc>
                          <a:spcPts val="1210"/>
                        </a:lnSpc>
                        <a:spcBef>
                          <a:spcPts val="100"/>
                        </a:spcBef>
                        <a:spcAft>
                          <a:spcPts val="0"/>
                        </a:spcAft>
                      </a:pPr>
                      <a:r>
                        <a:rPr lang="en-US" sz="1200" dirty="0">
                          <a:effectLst/>
                          <a:latin typeface="Times New Roman"/>
                          <a:ea typeface="Times New Roman"/>
                          <a:cs typeface="Times New Roman"/>
                        </a:rPr>
                        <a:t>1</a:t>
                      </a:r>
                    </a:p>
                  </a:txBody>
                  <a:tcPr marL="0" marR="0" marT="0" marB="0">
                    <a:solidFill>
                      <a:srgbClr val="FFC000"/>
                    </a:solidFill>
                  </a:tcPr>
                </a:tc>
                <a:tc>
                  <a:txBody>
                    <a:bodyPr/>
                    <a:lstStyle/>
                    <a:p>
                      <a:pPr marL="0" marR="60325" algn="r">
                        <a:lnSpc>
                          <a:spcPts val="1210"/>
                        </a:lnSpc>
                        <a:spcBef>
                          <a:spcPts val="100"/>
                        </a:spcBef>
                        <a:spcAft>
                          <a:spcPts val="0"/>
                        </a:spcAft>
                      </a:pPr>
                      <a:r>
                        <a:rPr lang="en-US" sz="1200" dirty="0">
                          <a:effectLst/>
                          <a:latin typeface="Times New Roman"/>
                          <a:ea typeface="Times New Roman"/>
                          <a:cs typeface="Times New Roman"/>
                        </a:rPr>
                        <a:t>1</a:t>
                      </a:r>
                    </a:p>
                  </a:txBody>
                  <a:tcPr marL="0" marR="0" marT="0" marB="0">
                    <a:solidFill>
                      <a:srgbClr val="FFC000"/>
                    </a:solidFill>
                  </a:tcPr>
                </a:tc>
                <a:tc>
                  <a:txBody>
                    <a:bodyPr/>
                    <a:lstStyle/>
                    <a:p>
                      <a:pPr marL="0" marR="60325" algn="r">
                        <a:lnSpc>
                          <a:spcPts val="1210"/>
                        </a:lnSpc>
                        <a:spcBef>
                          <a:spcPts val="100"/>
                        </a:spcBef>
                        <a:spcAft>
                          <a:spcPts val="0"/>
                        </a:spcAft>
                      </a:pPr>
                      <a:r>
                        <a:rPr lang="en-US" sz="1200" dirty="0">
                          <a:effectLst/>
                          <a:latin typeface="Times New Roman"/>
                          <a:ea typeface="Times New Roman"/>
                          <a:cs typeface="Times New Roman"/>
                        </a:rPr>
                        <a:t>2</a:t>
                      </a:r>
                    </a:p>
                  </a:txBody>
                  <a:tcPr marL="0" marR="0" marT="0" marB="0">
                    <a:solidFill>
                      <a:srgbClr val="FFC000"/>
                    </a:solidFill>
                  </a:tcPr>
                </a:tc>
                <a:tc>
                  <a:txBody>
                    <a:bodyPr/>
                    <a:lstStyle/>
                    <a:p>
                      <a:pPr marL="0" marR="61595" algn="r">
                        <a:lnSpc>
                          <a:spcPts val="1210"/>
                        </a:lnSpc>
                        <a:spcBef>
                          <a:spcPts val="100"/>
                        </a:spcBef>
                        <a:spcAft>
                          <a:spcPts val="0"/>
                        </a:spcAft>
                      </a:pPr>
                      <a:r>
                        <a:rPr lang="en-US" sz="1200" dirty="0">
                          <a:effectLst/>
                          <a:latin typeface="Times New Roman"/>
                          <a:ea typeface="Times New Roman"/>
                          <a:cs typeface="Times New Roman"/>
                        </a:rPr>
                        <a:t>2</a:t>
                      </a:r>
                    </a:p>
                  </a:txBody>
                  <a:tcPr marL="0" marR="0" marT="0" marB="0">
                    <a:solidFill>
                      <a:srgbClr val="FFC000"/>
                    </a:solidFill>
                  </a:tcPr>
                </a:tc>
                <a:extLst>
                  <a:ext uri="{0D108BD9-81ED-4DB2-BD59-A6C34878D82A}">
                    <a16:rowId xmlns="" xmlns:a16="http://schemas.microsoft.com/office/drawing/2014/main" val="10004"/>
                  </a:ext>
                </a:extLst>
              </a:tr>
              <a:tr h="488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effectLst/>
                        </a:rPr>
                        <a:t>ACSIOT0401</a:t>
                      </a:r>
                      <a:r>
                        <a:rPr lang="en-US" sz="1200" b="0" dirty="0" smtClean="0">
                          <a:solidFill>
                            <a:schemeClr val="tx1"/>
                          </a:solidFill>
                        </a:rPr>
                        <a:t>.5</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7785"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58420" algn="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tc>
                <a:tc>
                  <a:txBody>
                    <a:bodyPr/>
                    <a:lstStyle/>
                    <a:p>
                      <a:pPr marL="2540" marR="0" algn="ct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8420"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00"/>
                        </a:lnSpc>
                        <a:spcBef>
                          <a:spcPts val="115"/>
                        </a:spcBef>
                        <a:spcAft>
                          <a:spcPts val="0"/>
                        </a:spcAft>
                      </a:pPr>
                      <a:r>
                        <a:rPr lang="en-US" sz="1200" dirty="0">
                          <a:effectLst/>
                          <a:latin typeface="Times New Roman"/>
                          <a:ea typeface="Times New Roman"/>
                          <a:cs typeface="Times New Roman"/>
                        </a:rPr>
                        <a:t>2</a:t>
                      </a:r>
                    </a:p>
                  </a:txBody>
                  <a:tcPr marL="0" marR="0" marT="0" marB="0"/>
                </a:tc>
                <a:extLst>
                  <a:ext uri="{0D108BD9-81ED-4DB2-BD59-A6C34878D82A}">
                    <a16:rowId xmlns="" xmlns:a16="http://schemas.microsoft.com/office/drawing/2014/main" val="10005"/>
                  </a:ext>
                </a:extLst>
              </a:tr>
              <a:tr h="488157">
                <a:tc>
                  <a:txBody>
                    <a:bodyPr/>
                    <a:lstStyle/>
                    <a:p>
                      <a:pPr marL="76835" marR="71755" algn="ctr">
                        <a:lnSpc>
                          <a:spcPts val="1180"/>
                        </a:lnSpc>
                        <a:spcBef>
                          <a:spcPts val="130"/>
                        </a:spcBef>
                        <a:spcAft>
                          <a:spcPts val="0"/>
                        </a:spcAft>
                      </a:pPr>
                      <a:r>
                        <a:rPr lang="en-US" sz="1200" b="1" dirty="0">
                          <a:effectLst/>
                          <a:latin typeface="Times New Roman"/>
                          <a:ea typeface="Times New Roman"/>
                          <a:cs typeface="Times New Roman"/>
                        </a:rPr>
                        <a:t>Average</a:t>
                      </a:r>
                      <a:endParaRPr lang="en-US" sz="1200" dirty="0">
                        <a:effectLst/>
                        <a:latin typeface="Times New Roman"/>
                        <a:ea typeface="Times New Roman"/>
                        <a:cs typeface="Times New Roman"/>
                      </a:endParaRPr>
                    </a:p>
                  </a:txBody>
                  <a:tcPr marL="0" marR="0" marT="0" marB="0">
                    <a:solidFill>
                      <a:schemeClr val="tx2">
                        <a:lumMod val="60000"/>
                        <a:lumOff val="40000"/>
                      </a:schemeClr>
                    </a:solidFill>
                  </a:tcPr>
                </a:tc>
                <a:tc>
                  <a:txBody>
                    <a:bodyPr/>
                    <a:lstStyle/>
                    <a:p>
                      <a:pPr marL="0" marR="58420"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6515"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0"/>
                        </a:spcBef>
                        <a:spcAft>
                          <a:spcPts val="0"/>
                        </a:spcAft>
                      </a:pPr>
                      <a:r>
                        <a:rPr lang="en-US" sz="1200" b="1">
                          <a:effectLst/>
                          <a:latin typeface="Times New Roman"/>
                          <a:ea typeface="Times New Roman"/>
                          <a:cs typeface="Times New Roman"/>
                        </a:rPr>
                        <a:t>1.8</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0"/>
                        </a:spcBef>
                        <a:spcAft>
                          <a:spcPts val="0"/>
                        </a:spcAft>
                      </a:pPr>
                      <a:r>
                        <a:rPr lang="en-US" sz="1200" b="1" dirty="0">
                          <a:effectLst/>
                          <a:latin typeface="Times New Roman"/>
                          <a:ea typeface="Times New Roman"/>
                          <a:cs typeface="Times New Roman"/>
                        </a:rPr>
                        <a:t>2.6</a:t>
                      </a:r>
                      <a:endParaRPr lang="en-US" sz="1200" dirty="0">
                        <a:effectLst/>
                        <a:latin typeface="Times New Roman"/>
                        <a:ea typeface="Times New Roman"/>
                        <a:cs typeface="Times New Roman"/>
                      </a:endParaRPr>
                    </a:p>
                  </a:txBody>
                  <a:tcPr marL="0" marR="0" marT="0" marB="0"/>
                </a:tc>
                <a:tc>
                  <a:txBody>
                    <a:bodyPr/>
                    <a:lstStyle/>
                    <a:p>
                      <a:pPr marL="0" marR="57785" algn="r">
                        <a:lnSpc>
                          <a:spcPts val="1180"/>
                        </a:lnSpc>
                        <a:spcBef>
                          <a:spcPts val="130"/>
                        </a:spcBef>
                        <a:spcAft>
                          <a:spcPts val="0"/>
                        </a:spcAft>
                      </a:pPr>
                      <a:r>
                        <a:rPr lang="en-US" sz="1200" b="1">
                          <a:effectLst/>
                          <a:latin typeface="Times New Roman"/>
                          <a:ea typeface="Times New Roman"/>
                          <a:cs typeface="Times New Roman"/>
                        </a:rPr>
                        <a:t>1.8</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0"/>
                        </a:spcBef>
                        <a:spcAft>
                          <a:spcPts val="0"/>
                        </a:spcAft>
                      </a:pPr>
                      <a:r>
                        <a:rPr lang="en-US" sz="1200" b="1">
                          <a:effectLst/>
                          <a:latin typeface="Times New Roman"/>
                          <a:ea typeface="Times New Roman"/>
                          <a:cs typeface="Times New Roman"/>
                        </a:rPr>
                        <a:t>2.4</a:t>
                      </a:r>
                      <a:endParaRPr lang="en-US" sz="1200">
                        <a:effectLst/>
                        <a:latin typeface="Times New Roman"/>
                        <a:ea typeface="Times New Roman"/>
                        <a:cs typeface="Times New Roman"/>
                      </a:endParaRPr>
                    </a:p>
                  </a:txBody>
                  <a:tcPr marL="0" marR="0" marT="0" marB="0"/>
                </a:tc>
                <a:tc>
                  <a:txBody>
                    <a:bodyPr/>
                    <a:lstStyle/>
                    <a:p>
                      <a:pPr marL="0" marR="57785" algn="ctr">
                        <a:lnSpc>
                          <a:spcPts val="1180"/>
                        </a:lnSpc>
                        <a:spcBef>
                          <a:spcPts val="130"/>
                        </a:spcBef>
                        <a:spcAft>
                          <a:spcPts val="0"/>
                        </a:spcAft>
                      </a:pPr>
                      <a:r>
                        <a:rPr lang="en-US" sz="1200" b="1" dirty="0">
                          <a:effectLst/>
                          <a:latin typeface="Times New Roman"/>
                          <a:ea typeface="Times New Roman"/>
                          <a:cs typeface="Times New Roman"/>
                        </a:rPr>
                        <a:t>3</a:t>
                      </a:r>
                      <a:endParaRPr lang="en-US" sz="1200" dirty="0">
                        <a:effectLst/>
                        <a:latin typeface="Times New Roman"/>
                        <a:ea typeface="Times New Roman"/>
                        <a:cs typeface="Times New Roman"/>
                      </a:endParaRPr>
                    </a:p>
                  </a:txBody>
                  <a:tcPr marL="0" marR="0" marT="0" marB="0"/>
                </a:tc>
                <a:tc>
                  <a:txBody>
                    <a:bodyPr/>
                    <a:lstStyle/>
                    <a:p>
                      <a:pPr marL="0" marR="58420" algn="r">
                        <a:lnSpc>
                          <a:spcPts val="1180"/>
                        </a:lnSpc>
                        <a:spcBef>
                          <a:spcPts val="130"/>
                        </a:spcBef>
                        <a:spcAft>
                          <a:spcPts val="0"/>
                        </a:spcAft>
                      </a:pPr>
                      <a:r>
                        <a:rPr lang="en-US" sz="1200" b="1" dirty="0">
                          <a:effectLst/>
                          <a:latin typeface="Times New Roman"/>
                          <a:ea typeface="Times New Roman"/>
                          <a:cs typeface="Times New Roman"/>
                        </a:rPr>
                        <a:t>1.8</a:t>
                      </a:r>
                      <a:endParaRPr lang="en-US" sz="1200" dirty="0">
                        <a:effectLst/>
                        <a:latin typeface="Times New Roman"/>
                        <a:ea typeface="Times New Roman"/>
                        <a:cs typeface="Times New Roman"/>
                      </a:endParaRPr>
                    </a:p>
                  </a:txBody>
                  <a:tcPr marL="0" marR="0" marT="0" marB="0"/>
                </a:tc>
                <a:tc>
                  <a:txBody>
                    <a:bodyPr/>
                    <a:lstStyle/>
                    <a:p>
                      <a:pPr marL="0" marR="60325" algn="r">
                        <a:lnSpc>
                          <a:spcPts val="1180"/>
                        </a:lnSpc>
                        <a:spcBef>
                          <a:spcPts val="130"/>
                        </a:spcBef>
                        <a:spcAft>
                          <a:spcPts val="0"/>
                        </a:spcAft>
                      </a:pPr>
                      <a:r>
                        <a:rPr lang="en-US" sz="1200" b="1" dirty="0">
                          <a:effectLst/>
                          <a:latin typeface="Times New Roman"/>
                          <a:ea typeface="Times New Roman"/>
                          <a:cs typeface="Times New Roman"/>
                        </a:rPr>
                        <a:t>1.8</a:t>
                      </a:r>
                      <a:endParaRPr lang="en-US" sz="1200" dirty="0">
                        <a:effectLst/>
                        <a:latin typeface="Times New Roman"/>
                        <a:ea typeface="Times New Roman"/>
                        <a:cs typeface="Times New Roman"/>
                      </a:endParaRPr>
                    </a:p>
                  </a:txBody>
                  <a:tcPr marL="0" marR="0" marT="0" marB="0"/>
                </a:tc>
                <a:tc>
                  <a:txBody>
                    <a:bodyPr/>
                    <a:lstStyle/>
                    <a:p>
                      <a:pPr marL="0" marR="60325" algn="r">
                        <a:lnSpc>
                          <a:spcPts val="1180"/>
                        </a:lnSpc>
                        <a:spcBef>
                          <a:spcPts val="130"/>
                        </a:spcBef>
                        <a:spcAft>
                          <a:spcPts val="0"/>
                        </a:spcAft>
                      </a:pPr>
                      <a:r>
                        <a:rPr lang="en-US" sz="1200" b="1" dirty="0">
                          <a:effectLst/>
                          <a:latin typeface="Times New Roman"/>
                          <a:ea typeface="Times New Roman"/>
                          <a:cs typeface="Times New Roman"/>
                        </a:rPr>
                        <a:t>2.6</a:t>
                      </a:r>
                      <a:endParaRPr lang="en-US" sz="1200" dirty="0">
                        <a:effectLst/>
                        <a:latin typeface="Times New Roman"/>
                        <a:ea typeface="Times New Roman"/>
                        <a:cs typeface="Times New Roman"/>
                      </a:endParaRPr>
                    </a:p>
                  </a:txBody>
                  <a:tcPr marL="0" marR="0" marT="0" marB="0"/>
                </a:tc>
                <a:tc>
                  <a:txBody>
                    <a:bodyPr/>
                    <a:lstStyle/>
                    <a:p>
                      <a:pPr marL="0" marR="61595" algn="r">
                        <a:lnSpc>
                          <a:spcPts val="1180"/>
                        </a:lnSpc>
                        <a:spcBef>
                          <a:spcPts val="130"/>
                        </a:spcBef>
                        <a:spcAft>
                          <a:spcPts val="0"/>
                        </a:spcAft>
                      </a:pPr>
                      <a:r>
                        <a:rPr lang="en-US" sz="1200" b="1" dirty="0">
                          <a:effectLst/>
                          <a:latin typeface="Times New Roman"/>
                          <a:ea typeface="Times New Roman"/>
                          <a:cs typeface="Times New Roman"/>
                        </a:rPr>
                        <a:t>2.2</a:t>
                      </a:r>
                      <a:endParaRPr lang="en-US" sz="1200" dirty="0">
                        <a:effectLst/>
                        <a:latin typeface="Times New Roman"/>
                        <a:ea typeface="Times New Roman"/>
                        <a:cs typeface="Times New Roman"/>
                      </a:endParaRPr>
                    </a:p>
                  </a:txBody>
                  <a:tcPr marL="0" marR="0" marT="0" marB="0"/>
                </a:tc>
              </a:tr>
            </a:tbl>
          </a:graphicData>
        </a:graphic>
      </p:graphicFrame>
    </p:spTree>
    <p:extLst>
      <p:ext uri="{BB962C8B-B14F-4D97-AF65-F5344CB8AC3E}">
        <p14:creationId xmlns:p14="http://schemas.microsoft.com/office/powerpoint/2010/main" xmlns="" val="2848086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16550</TotalTime>
  <Words>6407</Words>
  <Application>Microsoft Office PowerPoint</Application>
  <PresentationFormat>On-screen Show (4:3)</PresentationFormat>
  <Paragraphs>1734</Paragraphs>
  <Slides>85</Slides>
  <Notes>8</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vatika jalali</cp:lastModifiedBy>
  <cp:revision>875</cp:revision>
  <dcterms:created xsi:type="dcterms:W3CDTF">2006-08-16T00:00:00Z</dcterms:created>
  <dcterms:modified xsi:type="dcterms:W3CDTF">2023-01-05T04:46:23Z</dcterms:modified>
</cp:coreProperties>
</file>