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619" r:id="rId3"/>
    <p:sldId id="455" r:id="rId4"/>
    <p:sldId id="341" r:id="rId5"/>
    <p:sldId id="340" r:id="rId6"/>
    <p:sldId id="347" r:id="rId7"/>
    <p:sldId id="456" r:id="rId8"/>
    <p:sldId id="510" r:id="rId9"/>
    <p:sldId id="556" r:id="rId10"/>
    <p:sldId id="621" r:id="rId11"/>
    <p:sldId id="513" r:id="rId12"/>
    <p:sldId id="514" r:id="rId13"/>
    <p:sldId id="515" r:id="rId14"/>
    <p:sldId id="539" r:id="rId15"/>
    <p:sldId id="458" r:id="rId16"/>
    <p:sldId id="620" r:id="rId17"/>
    <p:sldId id="257" r:id="rId18"/>
    <p:sldId id="512" r:id="rId19"/>
    <p:sldId id="385" r:id="rId20"/>
    <p:sldId id="586" r:id="rId21"/>
    <p:sldId id="590" r:id="rId22"/>
    <p:sldId id="583" r:id="rId23"/>
    <p:sldId id="584" r:id="rId24"/>
    <p:sldId id="587" r:id="rId25"/>
    <p:sldId id="588" r:id="rId26"/>
    <p:sldId id="589" r:id="rId27"/>
    <p:sldId id="591" r:id="rId28"/>
    <p:sldId id="585" r:id="rId29"/>
    <p:sldId id="593" r:id="rId30"/>
    <p:sldId id="592" r:id="rId31"/>
    <p:sldId id="594" r:id="rId32"/>
    <p:sldId id="595" r:id="rId33"/>
    <p:sldId id="596" r:id="rId34"/>
    <p:sldId id="598" r:id="rId35"/>
    <p:sldId id="597" r:id="rId36"/>
    <p:sldId id="600" r:id="rId37"/>
    <p:sldId id="601" r:id="rId38"/>
    <p:sldId id="602" r:id="rId39"/>
    <p:sldId id="287" r:id="rId40"/>
    <p:sldId id="603" r:id="rId41"/>
    <p:sldId id="604" r:id="rId42"/>
    <p:sldId id="605" r:id="rId43"/>
    <p:sldId id="606" r:id="rId44"/>
    <p:sldId id="608" r:id="rId45"/>
    <p:sldId id="609" r:id="rId46"/>
    <p:sldId id="607" r:id="rId47"/>
    <p:sldId id="558" r:id="rId48"/>
    <p:sldId id="611" r:id="rId49"/>
    <p:sldId id="614" r:id="rId50"/>
    <p:sldId id="560" r:id="rId51"/>
    <p:sldId id="452" r:id="rId52"/>
    <p:sldId id="615" r:id="rId53"/>
    <p:sldId id="557" r:id="rId54"/>
    <p:sldId id="288" r:id="rId55"/>
    <p:sldId id="319" r:id="rId56"/>
    <p:sldId id="617" r:id="rId57"/>
    <p:sldId id="290" r:id="rId58"/>
    <p:sldId id="616" r:id="rId59"/>
    <p:sldId id="580" r:id="rId60"/>
    <p:sldId id="581" r:id="rId61"/>
    <p:sldId id="582" r:id="rId62"/>
    <p:sldId id="468" r:id="rId63"/>
    <p:sldId id="618" r:id="rId64"/>
    <p:sldId id="469" r:id="rId65"/>
    <p:sldId id="470" r:id="rId66"/>
    <p:sldId id="569" r:id="rId67"/>
    <p:sldId id="570" r:id="rId68"/>
    <p:sldId id="622" r:id="rId69"/>
    <p:sldId id="623" r:id="rId70"/>
    <p:sldId id="624" r:id="rId71"/>
    <p:sldId id="625" r:id="rId72"/>
    <p:sldId id="477" r:id="rId73"/>
    <p:sldId id="328" r:id="rId74"/>
    <p:sldId id="57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0" autoAdjust="0"/>
    <p:restoredTop sz="94585" autoAdjust="0"/>
  </p:normalViewPr>
  <p:slideViewPr>
    <p:cSldViewPr>
      <p:cViewPr varScale="1">
        <p:scale>
          <a:sx n="70" d="100"/>
          <a:sy n="70" d="100"/>
        </p:scale>
        <p:origin x="-1434"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3036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xmlns=""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xmlns="" val="31587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xmlns=""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xmlns=""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xmlns=""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xmlns="" val="290426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5A54FF-2ADC-4C81-9B74-632981AD961A}"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0B3CA-E3CD-4878-9191-92770FBBD2E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6772ED-EF59-4115-9317-B324C746F8D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1A6E7D-6E69-4544-830A-48D0DD9838E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6CA5-85F8-40E4-B2C3-7D3B3A913EC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0E365E-24FB-4390-A775-7FDD0A413845}"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96548F-BBCC-49DD-9CD9-CB3045650814}"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85B99-549B-479F-9AC2-731E9F9FB131}" type="datetime1">
              <a:rPr lang="en-US" smtClean="0"/>
              <a:pPr/>
              <a:t>1/5/2023</a:t>
            </a:fld>
            <a:endParaRPr lang="en-US"/>
          </a:p>
        </p:txBody>
      </p:sp>
      <p:sp>
        <p:nvSpPr>
          <p:cNvPr id="4" name="Footer Placeholder 3"/>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175A5-1657-4B31-99B2-B3A03B7731BD}" type="datetime1">
              <a:rPr lang="en-US" smtClean="0"/>
              <a:pPr/>
              <a:t>1/5/2023</a:t>
            </a:fld>
            <a:endParaRPr lang="en-US"/>
          </a:p>
        </p:txBody>
      </p:sp>
      <p:sp>
        <p:nvSpPr>
          <p:cNvPr id="3" name="Footer Placeholder 2"/>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9777AC-AF02-4EA3-9DB8-DC27B10B15B9}"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C29DE-9758-4218-B7E5-A1EE79C228FA}"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6D8DF-4A9F-4012-88B6-2FBB893C08C6}" type="datetime1">
              <a:rPr lang="en-US" smtClean="0"/>
              <a:pPr/>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a16="http://schemas.microsoft.com/office/drawing/2014/main" xmlns="" id="{4BFCB835-BD89-40A2-AC36-F6FE89AABE86}"/>
              </a:ext>
            </a:extLst>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711" y="23241"/>
            <a:ext cx="1279689" cy="891159"/>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9TeUXjzpKs&amp;t=5270s" TargetMode="External"/><Relationship Id="rId2" Type="http://schemas.openxmlformats.org/officeDocument/2006/relationships/hyperlink" Target="https://www.youtube.com/watch?v=bOiCw-ZZlG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hyperlink" Target="https://www.gkgigs.com/list-apple-ios-version-histor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lifewire.com/app-library-on-iphone-508052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lifewire.com/ios-versions-414773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utorialspoint.com/ios/ios_first_iphone_application.htm"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tutorialspoint.com/ios/ios_first_iphone_application.htm"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utorialspoint.com/ios/ios_actions_and_outlets.htm"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apple.com/documentation/mapkit/mkmapview" TargetMode="External"/><Relationship Id="rId2" Type="http://schemas.openxmlformats.org/officeDocument/2006/relationships/hyperlink" Target="https://developer.apple.com/documentation/mapkit/" TargetMode="External"/><Relationship Id="rId1" Type="http://schemas.openxmlformats.org/officeDocument/2006/relationships/slideLayout" Target="../slideLayouts/slideLayout2.xml"/><Relationship Id="rId5" Type="http://schemas.openxmlformats.org/officeDocument/2006/relationships/hyperlink" Target="https://developer.apple.com/documentation/mapkit/map" TargetMode="External"/><Relationship Id="rId4" Type="http://schemas.openxmlformats.org/officeDocument/2006/relationships/hyperlink" Target="https://developer.apple.com/documentation/mapkit/mkmapitem"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s://www.theseus.fi/bitstream/handle/10024/49257/Lakoul_Nidhi.pdf?isAllowed=y&amp;sequence=1"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lifewire.com/ios-versions-4147730" TargetMode="External"/><Relationship Id="rId7" Type="http://schemas.openxmlformats.org/officeDocument/2006/relationships/hyperlink" Target="https://www.theseus.fi/bitstream/handle/10024/49257/Lakoul_Nidhi.pdf?isAllowed=y&amp;sequence=1" TargetMode="External"/><Relationship Id="rId2" Type="http://schemas.openxmlformats.org/officeDocument/2006/relationships/hyperlink" Target="https://www.gkgigs.com/list-apple-ios-version-history" TargetMode="External"/><Relationship Id="rId1" Type="http://schemas.openxmlformats.org/officeDocument/2006/relationships/slideLayout" Target="../slideLayouts/slideLayout2.xml"/><Relationship Id="rId6" Type="http://schemas.openxmlformats.org/officeDocument/2006/relationships/hyperlink" Target="https://developer.apple.com/documentation/mapkit/" TargetMode="External"/><Relationship Id="rId5" Type="http://schemas.openxmlformats.org/officeDocument/2006/relationships/hyperlink" Target="https://www.tutorialspoint.com/ios/ios_actions_and_outlets.htm" TargetMode="External"/><Relationship Id="rId4" Type="http://schemas.openxmlformats.org/officeDocument/2006/relationships/hyperlink" Target="https://www.tutorialspoint.com/ios/ios_first_iphone_application.ht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898525"/>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smtClean="0">
                <a:solidFill>
                  <a:schemeClr val="accent2">
                    <a:lumMod val="75000"/>
                  </a:schemeClr>
                </a:solidFill>
              </a:rPr>
              <a:t>Mobile Application Development</a:t>
            </a:r>
          </a:p>
          <a:p>
            <a:r>
              <a:rPr lang="en-US" sz="2400" dirty="0" smtClean="0">
                <a:solidFill>
                  <a:schemeClr val="accent2">
                    <a:lumMod val="75000"/>
                  </a:schemeClr>
                </a:solidFill>
              </a:rPr>
              <a:t>ACSIOT0401</a:t>
            </a:r>
            <a:endParaRPr lang="en-US" sz="2400" dirty="0">
              <a:solidFill>
                <a:schemeClr val="accent2">
                  <a:lumMod val="75000"/>
                </a:schemeClr>
              </a:solidFill>
            </a:endParaRP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SAVITA YADAV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IOT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734E4D1-563A-44C9-8579-A164AFB91193}" type="datetime1">
              <a:rPr lang="en-US" smtClean="0"/>
              <a:pPr/>
              <a:t>1/5/2023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V</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iOS and Swift</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Vatika</a:t>
            </a:r>
            <a:r>
              <a:rPr lang="en-US" sz="2400" dirty="0" smtClean="0">
                <a:solidFill>
                  <a:schemeClr val="tx1"/>
                </a:solidFill>
              </a:rPr>
              <a:t> </a:t>
            </a:r>
            <a:r>
              <a:rPr lang="en-US" sz="2400" dirty="0" err="1" smtClean="0">
                <a:solidFill>
                  <a:schemeClr val="tx1"/>
                </a:solidFill>
              </a:rPr>
              <a:t>Jalali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err="1">
                <a:solidFill>
                  <a:schemeClr val="tx1"/>
                </a:solidFill>
              </a:rPr>
              <a:t>IoT</a:t>
            </a:r>
            <a:r>
              <a:rPr lang="en-US" sz="2400" baseline="0" dirty="0">
                <a:solidFill>
                  <a:schemeClr val="tx1"/>
                </a:solidFill>
              </a:rPr>
              <a: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Result Analysis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a:t>
            </a:r>
            <a:r>
              <a:rPr lang="en-US" dirty="0" smtClean="0"/>
              <a:t>Unit-5</a:t>
            </a:r>
            <a:endParaRPr lang="en-US" dirty="0"/>
          </a:p>
        </p:txBody>
      </p:sp>
      <p:graphicFrame>
        <p:nvGraphicFramePr>
          <p:cNvPr id="9" name="Table 8"/>
          <p:cNvGraphicFramePr>
            <a:graphicFrameLocks noGrp="1"/>
          </p:cNvGraphicFramePr>
          <p:nvPr/>
        </p:nvGraphicFramePr>
        <p:xfrm>
          <a:off x="990600" y="1397000"/>
          <a:ext cx="7467600" cy="2489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1024965">
                <a:tc>
                  <a:txBody>
                    <a:bodyPr/>
                    <a:lstStyle/>
                    <a:p>
                      <a:r>
                        <a:rPr lang="en-US" dirty="0" smtClean="0"/>
                        <a:t>Subject</a:t>
                      </a:r>
                      <a:endParaRPr lang="en-US" dirty="0"/>
                    </a:p>
                  </a:txBody>
                  <a:tcPr/>
                </a:tc>
                <a:tc>
                  <a:txBody>
                    <a:bodyPr/>
                    <a:lstStyle/>
                    <a:p>
                      <a:r>
                        <a:rPr lang="en-US" dirty="0" smtClean="0"/>
                        <a:t>No.</a:t>
                      </a:r>
                      <a:r>
                        <a:rPr lang="en-US" baseline="0" dirty="0" smtClean="0"/>
                        <a:t> of students</a:t>
                      </a:r>
                      <a:endParaRPr lang="en-US" dirty="0"/>
                    </a:p>
                  </a:txBody>
                  <a:tcPr/>
                </a:tc>
                <a:tc>
                  <a:txBody>
                    <a:bodyPr/>
                    <a:lstStyle/>
                    <a:p>
                      <a:r>
                        <a:rPr lang="en-US" dirty="0" smtClean="0"/>
                        <a:t>Min</a:t>
                      </a:r>
                      <a:r>
                        <a:rPr lang="en-US" baseline="0" dirty="0" smtClean="0"/>
                        <a:t> Marks</a:t>
                      </a:r>
                      <a:endParaRPr lang="en-US" dirty="0"/>
                    </a:p>
                  </a:txBody>
                  <a:tcPr/>
                </a:tc>
                <a:tc>
                  <a:txBody>
                    <a:bodyPr/>
                    <a:lstStyle/>
                    <a:p>
                      <a:r>
                        <a:rPr lang="en-US" dirty="0" smtClean="0"/>
                        <a:t>Max Marks</a:t>
                      </a:r>
                      <a:endParaRPr lang="en-US" dirty="0"/>
                    </a:p>
                  </a:txBody>
                  <a:tcPr/>
                </a:tc>
                <a:tc>
                  <a:txBody>
                    <a:bodyPr/>
                    <a:lstStyle/>
                    <a:p>
                      <a:r>
                        <a:rPr lang="en-US" dirty="0" smtClean="0"/>
                        <a:t>Over all Result</a:t>
                      </a:r>
                      <a:endParaRPr lang="en-US" dirty="0"/>
                    </a:p>
                  </a:txBody>
                  <a:tcPr/>
                </a:tc>
              </a:tr>
              <a:tr h="1464235">
                <a:tc>
                  <a:txBody>
                    <a:bodyPr/>
                    <a:lstStyle/>
                    <a:p>
                      <a:r>
                        <a:rPr lang="en-US" dirty="0" smtClean="0"/>
                        <a:t>Mobile Application Development </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FE573B-3932-421F-8ED5-5EA3459CBD6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pic>
        <p:nvPicPr>
          <p:cNvPr id="9" name="Content Placeholder 12">
            <a:extLst>
              <a:ext uri="{FF2B5EF4-FFF2-40B4-BE49-F238E27FC236}">
                <a16:creationId xmlns:a16="http://schemas.microsoft.com/office/drawing/2014/main" xmlns="" id="{DC78366F-B77C-4835-B152-763CB7A52F80}"/>
              </a:ext>
            </a:extLst>
          </p:cNvPr>
          <p:cNvPicPr>
            <a:picLocks noGrp="1" noChangeAspect="1"/>
          </p:cNvPicPr>
          <p:nvPr>
            <p:ph idx="1"/>
          </p:nvPr>
        </p:nvPicPr>
        <p:blipFill>
          <a:blip r:embed="rId3" cstate="print"/>
          <a:stretch>
            <a:fillRect/>
          </a:stretch>
        </p:blipFill>
        <p:spPr>
          <a:xfrm>
            <a:off x="1371600" y="762000"/>
            <a:ext cx="6629400" cy="2209800"/>
          </a:xfrm>
          <a:prstGeom prst="rect">
            <a:avLst/>
          </a:prstGeom>
        </p:spPr>
      </p:pic>
      <p:sp>
        <p:nvSpPr>
          <p:cNvPr id="12" name="TextBox 11">
            <a:extLst>
              <a:ext uri="{FF2B5EF4-FFF2-40B4-BE49-F238E27FC236}">
                <a16:creationId xmlns:a16="http://schemas.microsoft.com/office/drawing/2014/main" xmlns=""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a16="http://schemas.microsoft.com/office/drawing/2014/main" xmlns=""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539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7571799-15B7-40B5-83B2-CE2A4E1CAB28}"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graphicFrame>
        <p:nvGraphicFramePr>
          <p:cNvPr id="9" name="Table 8">
            <a:extLst>
              <a:ext uri="{FF2B5EF4-FFF2-40B4-BE49-F238E27FC236}">
                <a16:creationId xmlns:a16="http://schemas.microsoft.com/office/drawing/2014/main" xmlns="" id="{68E9C82D-B52B-4E61-8FB0-BE4801B1985D}"/>
              </a:ext>
            </a:extLst>
          </p:cNvPr>
          <p:cNvGraphicFramePr>
            <a:graphicFrameLocks noGrp="1"/>
          </p:cNvGraphicFramePr>
          <p:nvPr>
            <p:extLst>
              <p:ext uri="{D42A27DB-BD31-4B8C-83A1-F6EECF244321}">
                <p14:modId xmlns:p14="http://schemas.microsoft.com/office/powerpoint/2010/main" xmlns=""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a16="http://schemas.microsoft.com/office/drawing/2014/main" xmlns="" val="2950116005"/>
                    </a:ext>
                  </a:extLst>
                </a:gridCol>
                <a:gridCol w="548203">
                  <a:extLst>
                    <a:ext uri="{9D8B030D-6E8A-4147-A177-3AD203B41FA5}">
                      <a16:colId xmlns:a16="http://schemas.microsoft.com/office/drawing/2014/main" xmlns="" val="2519389202"/>
                    </a:ext>
                  </a:extLst>
                </a:gridCol>
                <a:gridCol w="5847235">
                  <a:extLst>
                    <a:ext uri="{9D8B030D-6E8A-4147-A177-3AD203B41FA5}">
                      <a16:colId xmlns:a16="http://schemas.microsoft.com/office/drawing/2014/main" xmlns="" val="1283486617"/>
                    </a:ext>
                  </a:extLst>
                </a:gridCol>
                <a:gridCol w="931944">
                  <a:extLst>
                    <a:ext uri="{9D8B030D-6E8A-4147-A177-3AD203B41FA5}">
                      <a16:colId xmlns:a16="http://schemas.microsoft.com/office/drawing/2014/main" xmlns="" val="1521810076"/>
                    </a:ext>
                  </a:extLst>
                </a:gridCol>
                <a:gridCol w="663246">
                  <a:extLst>
                    <a:ext uri="{9D8B030D-6E8A-4147-A177-3AD203B41FA5}">
                      <a16:colId xmlns:a16="http://schemas.microsoft.com/office/drawing/2014/main" xmlns=""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396298671"/>
                  </a:ext>
                </a:extLst>
              </a:tr>
            </a:tbl>
          </a:graphicData>
        </a:graphic>
      </p:graphicFrame>
    </p:spTree>
    <p:extLst>
      <p:ext uri="{BB962C8B-B14F-4D97-AF65-F5344CB8AC3E}">
        <p14:creationId xmlns:p14="http://schemas.microsoft.com/office/powerpoint/2010/main" xmlns="" val="399395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F89A15E-39D3-498E-8CFB-B7FBFC28C584}"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graphicFrame>
        <p:nvGraphicFramePr>
          <p:cNvPr id="9" name="Table 8">
            <a:extLst>
              <a:ext uri="{FF2B5EF4-FFF2-40B4-BE49-F238E27FC236}">
                <a16:creationId xmlns:a16="http://schemas.microsoft.com/office/drawing/2014/main" xmlns="" id="{60EA8C53-3C4B-4AF8-8C36-F1FFB4729F65}"/>
              </a:ext>
            </a:extLst>
          </p:cNvPr>
          <p:cNvGraphicFramePr>
            <a:graphicFrameLocks noGrp="1"/>
          </p:cNvGraphicFramePr>
          <p:nvPr>
            <p:extLst>
              <p:ext uri="{D42A27DB-BD31-4B8C-83A1-F6EECF244321}">
                <p14:modId xmlns:p14="http://schemas.microsoft.com/office/powerpoint/2010/main" xmlns="" val="3859878699"/>
              </p:ext>
            </p:extLst>
          </p:nvPr>
        </p:nvGraphicFramePr>
        <p:xfrm>
          <a:off x="629148" y="228600"/>
          <a:ext cx="8522109" cy="6235700"/>
        </p:xfrm>
        <a:graphic>
          <a:graphicData uri="http://schemas.openxmlformats.org/drawingml/2006/table">
            <a:tbl>
              <a:tblPr firstRow="1" firstCol="1" bandRow="1">
                <a:tableStyleId>{5C22544A-7EE6-4342-B048-85BDC9FD1C3A}</a:tableStyleId>
              </a:tblPr>
              <a:tblGrid>
                <a:gridCol w="455406">
                  <a:extLst>
                    <a:ext uri="{9D8B030D-6E8A-4147-A177-3AD203B41FA5}">
                      <a16:colId xmlns:a16="http://schemas.microsoft.com/office/drawing/2014/main" xmlns="" val="973649388"/>
                    </a:ext>
                  </a:extLst>
                </a:gridCol>
                <a:gridCol w="553420">
                  <a:extLst>
                    <a:ext uri="{9D8B030D-6E8A-4147-A177-3AD203B41FA5}">
                      <a16:colId xmlns:a16="http://schemas.microsoft.com/office/drawing/2014/main" xmlns="" val="3837222777"/>
                    </a:ext>
                  </a:extLst>
                </a:gridCol>
                <a:gridCol w="5902905">
                  <a:extLst>
                    <a:ext uri="{9D8B030D-6E8A-4147-A177-3AD203B41FA5}">
                      <a16:colId xmlns:a16="http://schemas.microsoft.com/office/drawing/2014/main" xmlns="" val="4207401114"/>
                    </a:ext>
                  </a:extLst>
                </a:gridCol>
                <a:gridCol w="940816">
                  <a:extLst>
                    <a:ext uri="{9D8B030D-6E8A-4147-A177-3AD203B41FA5}">
                      <a16:colId xmlns:a16="http://schemas.microsoft.com/office/drawing/2014/main" xmlns="" val="3392075011"/>
                    </a:ext>
                  </a:extLst>
                </a:gridCol>
                <a:gridCol w="669562">
                  <a:extLst>
                    <a:ext uri="{9D8B030D-6E8A-4147-A177-3AD203B41FA5}">
                      <a16:colId xmlns:a16="http://schemas.microsoft.com/office/drawing/2014/main" xmlns="" val="1851896832"/>
                    </a:ext>
                  </a:extLst>
                </a:gridCol>
              </a:tblGrid>
              <a:tr h="392267">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670536414"/>
                  </a:ext>
                </a:extLst>
              </a:tr>
              <a:tr h="152059">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8648257"/>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6960282"/>
                  </a:ext>
                </a:extLst>
              </a:tr>
              <a:tr h="152059">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688078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7952405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21146815"/>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7320706"/>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0786803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8665488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319740598"/>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735629215"/>
                  </a:ext>
                </a:extLst>
              </a:tr>
              <a:tr h="152059">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0110701"/>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254156718"/>
                  </a:ext>
                </a:extLst>
              </a:tr>
              <a:tr h="152059">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2690060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33724488"/>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1729757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09418753"/>
                  </a:ext>
                </a:extLst>
              </a:tr>
              <a:tr h="152059">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66444964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379649031"/>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33405194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074630357"/>
                  </a:ext>
                </a:extLst>
              </a:tr>
              <a:tr h="152059">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868848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515023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0625349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01415712"/>
                  </a:ext>
                </a:extLst>
              </a:tr>
              <a:tr h="152059">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877571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5982471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55503954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5693495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96045177"/>
                  </a:ext>
                </a:extLst>
              </a:tr>
              <a:tr h="152059">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9322583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6563727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91077312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60435636"/>
                  </a:ext>
                </a:extLst>
              </a:tr>
            </a:tbl>
          </a:graphicData>
        </a:graphic>
      </p:graphicFrame>
    </p:spTree>
    <p:extLst>
      <p:ext uri="{BB962C8B-B14F-4D97-AF65-F5344CB8AC3E}">
        <p14:creationId xmlns:p14="http://schemas.microsoft.com/office/powerpoint/2010/main" xmlns="" val="39223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225674-2C95-4F48-AC24-6FFF515BA90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Prerequisites</a:t>
            </a:r>
          </a:p>
        </p:txBody>
      </p:sp>
      <p:sp>
        <p:nvSpPr>
          <p:cNvPr id="3" name="Content Placeholder 2">
            <a:extLst>
              <a:ext uri="{FF2B5EF4-FFF2-40B4-BE49-F238E27FC236}">
                <a16:creationId xmlns:a16="http://schemas.microsoft.com/office/drawing/2014/main" xmlns="" id="{EE92A834-08E2-4479-9CF1-4688DC6EA92E}"/>
              </a:ext>
            </a:extLst>
          </p:cNvPr>
          <p:cNvSpPr>
            <a:spLocks noGrp="1"/>
          </p:cNvSpPr>
          <p:nvPr>
            <p:ph idx="1"/>
          </p:nvPr>
        </p:nvSpPr>
        <p:spPr>
          <a:xfrm>
            <a:off x="417368" y="1143000"/>
            <a:ext cx="8229600" cy="4525963"/>
          </a:xfrm>
        </p:spPr>
        <p:txBody>
          <a:bodyPr>
            <a:normAutofit/>
          </a:bodyPr>
          <a:lstStyle/>
          <a:p>
            <a:r>
              <a:rPr lang="en-IN" sz="2000" b="1" dirty="0">
                <a:solidFill>
                  <a:srgbClr val="000000"/>
                </a:solidFill>
                <a:latin typeface="Times New Roman" panose="02020603050405020304" pitchFamily="18" charset="0"/>
                <a:ea typeface="Times New Roman" panose="02020603050405020304" pitchFamily="18" charset="0"/>
              </a:rPr>
              <a:t>Overview of  object oriented programming concepts</a:t>
            </a:r>
          </a:p>
          <a:p>
            <a:r>
              <a:rPr lang="en-IN" sz="2000" b="1" dirty="0">
                <a:solidFill>
                  <a:srgbClr val="000000"/>
                </a:solidFill>
                <a:latin typeface="Times New Roman" panose="02020603050405020304" pitchFamily="18" charset="0"/>
                <a:ea typeface="Times New Roman" panose="02020603050405020304" pitchFamily="18" charset="0"/>
              </a:rPr>
              <a:t>C basics</a:t>
            </a:r>
          </a:p>
          <a:p>
            <a:pPr marL="0" indent="0">
              <a:buNone/>
            </a:pPr>
            <a:endParaRPr lang="en-IN" sz="2400" b="1" dirty="0"/>
          </a:p>
          <a:p>
            <a:endParaRPr lang="en-IN" sz="3600" b="1" dirty="0"/>
          </a:p>
        </p:txBody>
      </p:sp>
      <p:sp>
        <p:nvSpPr>
          <p:cNvPr id="2" name="Slide Number Placeholder 1">
            <a:extLst>
              <a:ext uri="{FF2B5EF4-FFF2-40B4-BE49-F238E27FC236}">
                <a16:creationId xmlns:a16="http://schemas.microsoft.com/office/drawing/2014/main" xmlns="" id="{92BE8421-C12E-479A-9F67-A40F452EC32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1608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C7FDA9-4E67-4329-93C1-99EEDE16B144}"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xmlns="" id="{EE92A834-08E2-4479-9CF1-4688DC6EA92E}"/>
              </a:ext>
            </a:extLst>
          </p:cNvPr>
          <p:cNvSpPr>
            <a:spLocks noGrp="1"/>
          </p:cNvSpPr>
          <p:nvPr>
            <p:ph idx="1"/>
          </p:nvPr>
        </p:nvSpPr>
        <p:spPr/>
        <p:txBody>
          <a:bodyPr>
            <a:normAutofit/>
          </a:bodyPr>
          <a:lstStyle/>
          <a:p>
            <a:pPr marL="0" indent="0" algn="just">
              <a:buNone/>
            </a:pPr>
            <a:r>
              <a:rPr lang="en-US" sz="2100" dirty="0">
                <a:solidFill>
                  <a:srgbClr val="333333"/>
                </a:solidFill>
                <a:latin typeface="Times New Roman" panose="02020603050405020304" pitchFamily="18" charset="0"/>
                <a:cs typeface="Times New Roman" panose="02020603050405020304" pitchFamily="18" charset="0"/>
              </a:rPr>
              <a:t>Mobile application development is the process of creating software applications that run on a mobile device, and a typical mobile application utilizes a network connection to work with remote computing resources. </a:t>
            </a:r>
          </a:p>
          <a:p>
            <a:pPr marL="0" indent="0" algn="just">
              <a:buNone/>
            </a:pPr>
            <a:r>
              <a:rPr lang="en-US" sz="2100" dirty="0">
                <a:solidFill>
                  <a:srgbClr val="333333"/>
                </a:solidFill>
                <a:latin typeface="Times New Roman" panose="02020603050405020304" pitchFamily="18" charset="0"/>
                <a:cs typeface="Times New Roman" panose="02020603050405020304" pitchFamily="18" charset="0"/>
              </a:rPr>
              <a:t>Hence, the mobile development process involves creating installable software bundles (code, binaries, assets, etc.) , implementing backend services such as data access with an API, and testing the application on target devices.</a:t>
            </a:r>
            <a:endParaRPr lang="en-IN" sz="2100" dirty="0">
              <a:latin typeface="Times New Roman" panose="02020603050405020304" pitchFamily="18" charset="0"/>
              <a:cs typeface="Times New Roman" panose="02020603050405020304" pitchFamily="18" charset="0"/>
              <a:hlinkClick r:id="rId2"/>
            </a:endParaRPr>
          </a:p>
          <a:p>
            <a:pPr marL="0" indent="0">
              <a:buNone/>
            </a:pPr>
            <a:endParaRPr lang="en-IN" sz="2400" dirty="0">
              <a:hlinkClick r:id="rId2"/>
            </a:endParaRPr>
          </a:p>
          <a:p>
            <a:pPr marL="0" indent="0">
              <a:buNone/>
            </a:pPr>
            <a:r>
              <a:rPr lang="en-IN" sz="2000" dirty="0">
                <a:hlinkClick r:id="rId2"/>
              </a:rPr>
              <a:t>https://www.youtube.com/watch?v=bOiCw-ZZlGA</a:t>
            </a:r>
            <a:endParaRPr lang="en-IN" sz="2000" dirty="0"/>
          </a:p>
          <a:p>
            <a:pPr marL="0" indent="0">
              <a:buNone/>
            </a:pPr>
            <a:r>
              <a:rPr lang="en-IN" sz="2000" dirty="0">
                <a:hlinkClick r:id="rId3"/>
              </a:rPr>
              <a:t>https://www.youtube.com/watch?v=09TeUXjzpKs&amp;t=5270s</a:t>
            </a:r>
            <a:endParaRPr lang="en-IN" dirty="0"/>
          </a:p>
        </p:txBody>
      </p:sp>
      <p:sp>
        <p:nvSpPr>
          <p:cNvPr id="2" name="Slide Number Placeholder 1">
            <a:extLst>
              <a:ext uri="{FF2B5EF4-FFF2-40B4-BE49-F238E27FC236}">
                <a16:creationId xmlns:a16="http://schemas.microsoft.com/office/drawing/2014/main" xmlns="" id="{92BE8421-C12E-479A-9F67-A40F452EC32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131829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5891E1-C38F-45AE-9CE7-5D684C558D0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Unit-5</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t>Recap of unit 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Discussed about the persisting data using </a:t>
            </a:r>
            <a:r>
              <a:rPr lang="en-IN" sz="2400" dirty="0" err="1" smtClean="0">
                <a:latin typeface="Times New Roman" panose="02020603050405020304" pitchFamily="18" charset="0"/>
                <a:cs typeface="Times New Roman" panose="02020603050405020304" pitchFamily="18" charset="0"/>
              </a:rPr>
              <a:t>SQLite</a:t>
            </a:r>
            <a:r>
              <a:rPr lang="en-IN" sz="2400" dirty="0" smtClean="0">
                <a:latin typeface="Times New Roman" panose="02020603050405020304" pitchFamily="18" charset="0"/>
                <a:cs typeface="Times New Roman" panose="02020603050405020304" pitchFamily="18" charset="0"/>
              </a:rPr>
              <a:t> database</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Testing and debugging Android Application covered.</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Discussed  the packaging on device with Windows</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Android Application Deployment on device with Windows covered</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 Android Permissions discussed</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Testing and publishing of Mobile Applications on different app stores discussed.</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990" y="968374"/>
            <a:ext cx="7946010" cy="5432425"/>
          </a:xfrm>
        </p:spPr>
        <p:txBody>
          <a:bodyPr>
            <a:normAutofit/>
          </a:bodyPr>
          <a:lstStyle/>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4046CBB1-A82B-41C2-9A52-EF3718540F04}"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a16="http://schemas.microsoft.com/office/drawing/2014/main" xmlns="" id="{4D21A13E-7342-4B16-94E0-91ABC4FFD892}"/>
              </a:ext>
            </a:extLst>
          </p:cNvPr>
          <p:cNvSpPr>
            <a:spLocks noGrp="1"/>
          </p:cNvSpPr>
          <p:nvPr>
            <p:ph type="ftr" sz="quarter" idx="11"/>
          </p:nvPr>
        </p:nvSpPr>
        <p:spPr>
          <a:xfrm>
            <a:off x="2514600" y="6356350"/>
            <a:ext cx="52578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9" name="TextBox 8">
            <a:extLst>
              <a:ext uri="{FF2B5EF4-FFF2-40B4-BE49-F238E27FC236}">
                <a16:creationId xmlns:a16="http://schemas.microsoft.com/office/drawing/2014/main" xmlns="" id="{9D3AB5DA-075E-44DE-8F50-BE7906C3A095}"/>
              </a:ext>
            </a:extLst>
          </p:cNvPr>
          <p:cNvSpPr txBox="1"/>
          <p:nvPr/>
        </p:nvSpPr>
        <p:spPr>
          <a:xfrm>
            <a:off x="435990" y="1003781"/>
            <a:ext cx="8915400" cy="4148764"/>
          </a:xfrm>
          <a:prstGeom prst="rect">
            <a:avLst/>
          </a:prstGeom>
          <a:noFill/>
        </p:spPr>
        <p:txBody>
          <a:bodyPr wrap="square">
            <a:spAutoFit/>
          </a:bodyPr>
          <a:lstStyle/>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iOS features</a:t>
            </a:r>
            <a:endParaRPr lang="en-IN" dirty="0">
              <a:latin typeface="Times New Roman" panose="02020603050405020304" pitchFamily="18" charset="0"/>
              <a:cs typeface="Times New Roman" panose="02020603050405020304" pitchFamily="18" charset="0"/>
            </a:endParaRP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UI implementation </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Touch frameworks </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Data persistence using Core Data and SQLite</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Location aware applications using Core Location and Map Kit </a:t>
            </a:r>
          </a:p>
          <a:p>
            <a:pPr marL="285750" marR="43815" indent="-285750" algn="just">
              <a:lnSpc>
                <a:spcPct val="114000"/>
              </a:lnSpc>
              <a:spcAft>
                <a:spcPts val="8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a:t>
            </a:r>
            <a:r>
              <a:rPr lang="en-IN" sz="1800" b="0" dirty="0">
                <a:solidFill>
                  <a:schemeClr val="tx1"/>
                </a:solidFill>
                <a:effectLst/>
                <a:latin typeface="Times New Roman" panose="02020603050405020304" pitchFamily="18" charset="0"/>
                <a:cs typeface="Times New Roman" panose="02020603050405020304" pitchFamily="18" charset="0"/>
              </a:rPr>
              <a:t>ntegrating calendar and address book with social media application </a:t>
            </a:r>
          </a:p>
          <a:p>
            <a:pPr marL="285750" marR="43815" indent="-285750" algn="just">
              <a:lnSpc>
                <a:spcPct val="114000"/>
              </a:lnSpc>
              <a:spcAft>
                <a:spcPts val="8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a:t>
            </a:r>
            <a:r>
              <a:rPr lang="en-IN" sz="1800" b="0" dirty="0">
                <a:solidFill>
                  <a:schemeClr val="tx1"/>
                </a:solidFill>
                <a:effectLst/>
                <a:latin typeface="Times New Roman" panose="02020603050405020304" pitchFamily="18" charset="0"/>
                <a:cs typeface="Times New Roman" panose="02020603050405020304" pitchFamily="18" charset="0"/>
              </a:rPr>
              <a:t>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a:t>
            </a:r>
          </a:p>
          <a:p>
            <a:pPr marL="285750" marR="43815" indent="-285750" algn="just">
              <a:lnSpc>
                <a:spcPct val="114000"/>
              </a:lnSpc>
              <a:spcAft>
                <a:spcPts val="800"/>
              </a:spcAft>
              <a:buFont typeface="Arial" panose="020B0604020202020204" pitchFamily="34" charset="0"/>
              <a:buChar char="•"/>
            </a:pPr>
            <a:r>
              <a:rPr lang="en-IN" sz="1800" b="0" dirty="0">
                <a:solidFill>
                  <a:schemeClr val="tx1"/>
                </a:solidFill>
                <a:effectLst/>
                <a:latin typeface="Times New Roman" panose="02020603050405020304" pitchFamily="18" charset="0"/>
                <a:cs typeface="Times New Roman" panose="02020603050405020304" pitchFamily="18" charset="0"/>
              </a:rPr>
              <a:t>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1058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560B13-4A7F-4708-96FA-853211B667A5}"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Unit Objective</a:t>
            </a:r>
          </a:p>
          <a:p>
            <a:pPr lvl="0" algn="ctr">
              <a:spcBef>
                <a:spcPct val="0"/>
              </a:spcBef>
              <a:defRPr/>
            </a:pPr>
            <a:endParaRPr lang="en-US" dirty="0"/>
          </a:p>
        </p:txBody>
      </p:sp>
      <p:sp>
        <p:nvSpPr>
          <p:cNvPr id="2" name="TextBox 1"/>
          <p:cNvSpPr txBox="1"/>
          <p:nvPr/>
        </p:nvSpPr>
        <p:spPr>
          <a:xfrm>
            <a:off x="765350" y="1524000"/>
            <a:ext cx="7748456" cy="2246769"/>
          </a:xfrm>
          <a:prstGeom prst="rect">
            <a:avLst/>
          </a:prstGeom>
          <a:noFill/>
        </p:spPr>
        <p:txBody>
          <a:bodyPr wrap="square" rtlCol="0">
            <a:spAutoFit/>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o understand key concepts of  iOS and features.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basics of Objective C.</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the concept of </a:t>
            </a:r>
            <a:r>
              <a:rPr lang="en-IN" sz="2000" dirty="0">
                <a:latin typeface="Times New Roman" panose="02020603050405020304" pitchFamily="18" charset="0"/>
                <a:cs typeface="Times New Roman" panose="02020603050405020304" pitchFamily="18" charset="0"/>
              </a:rPr>
              <a:t>UI implementation and touch frameworks</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To understand the concept of various applications like location based, calendar, address book integration with social media application </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To know about introduction to Swift and features.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10330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Introduction to iOS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41960" y="1371600"/>
            <a:ext cx="8610600" cy="341632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iOS is the name of the operating system that runs the iPhone and iPod touch. </a:t>
            </a:r>
          </a:p>
          <a:p>
            <a:pPr marL="285750" indent="-285750" algn="just">
              <a:lnSpc>
                <a:spcPct val="150000"/>
              </a:lnSpc>
              <a:buFont typeface="Arial" panose="020B0604020202020204" pitchFamily="34" charset="0"/>
              <a:buChar char="•"/>
            </a:pPr>
            <a:r>
              <a:rPr lang="en-US" dirty="0"/>
              <a:t>It's the core software that comes loaded on all devices to allow them to run and support other apps. </a:t>
            </a:r>
          </a:p>
          <a:p>
            <a:pPr marL="285750" indent="-285750" algn="just">
              <a:lnSpc>
                <a:spcPct val="150000"/>
              </a:lnSpc>
              <a:buFont typeface="Arial" panose="020B0604020202020204" pitchFamily="34" charset="0"/>
              <a:buChar char="•"/>
            </a:pPr>
            <a:r>
              <a:rPr lang="en-US" dirty="0"/>
              <a:t>The iOS is to the iPhone what Windows is to PCs or </a:t>
            </a:r>
            <a:r>
              <a:rPr lang="en-US" dirty="0" err="1"/>
              <a:t>macOS</a:t>
            </a:r>
            <a:r>
              <a:rPr lang="en-US" dirty="0"/>
              <a:t> is to Macs.</a:t>
            </a:r>
          </a:p>
          <a:p>
            <a:pPr marL="285750" indent="-285750" algn="just">
              <a:lnSpc>
                <a:spcPct val="150000"/>
              </a:lnSpc>
              <a:buFont typeface="Arial" panose="020B0604020202020204" pitchFamily="34" charset="0"/>
              <a:buChar char="•"/>
            </a:pPr>
            <a:r>
              <a:rPr lang="en-US" dirty="0"/>
              <a:t>It was first called “</a:t>
            </a:r>
            <a:r>
              <a:rPr lang="en-US" b="1" dirty="0"/>
              <a:t>iPhone OS</a:t>
            </a:r>
            <a:r>
              <a:rPr lang="en-US" dirty="0"/>
              <a:t>” for the first 3 years (2007-2009) later on from 2010 the Operating system was renamed “</a:t>
            </a:r>
            <a:r>
              <a:rPr lang="en-US" b="1" dirty="0"/>
              <a:t>iOS</a:t>
            </a:r>
            <a:r>
              <a:rPr lang="en-US" dirty="0"/>
              <a:t>“.</a:t>
            </a:r>
          </a:p>
          <a:p>
            <a:pPr marL="285750" indent="-285750" algn="just">
              <a:lnSpc>
                <a:spcPct val="150000"/>
              </a:lnSpc>
              <a:buFont typeface="Arial" panose="020B0604020202020204" pitchFamily="34" charset="0"/>
              <a:buChar char="•"/>
            </a:pPr>
            <a:r>
              <a:rPr lang="en-US" dirty="0"/>
              <a:t>The Operating system was first released on 29 June 2007 with the first phone from Apple known as “iPhone”</a:t>
            </a:r>
          </a:p>
        </p:txBody>
      </p:sp>
      <p:sp>
        <p:nvSpPr>
          <p:cNvPr id="2" name="TextBox 1"/>
          <p:cNvSpPr txBox="1"/>
          <p:nvPr/>
        </p:nvSpPr>
        <p:spPr>
          <a:xfrm>
            <a:off x="609600" y="995011"/>
            <a:ext cx="8153400" cy="400110"/>
          </a:xfrm>
          <a:prstGeom prst="rect">
            <a:avLst/>
          </a:prstGeom>
          <a:noFill/>
        </p:spPr>
        <p:txBody>
          <a:bodyPr wrap="square" rtlCol="0">
            <a:spAutoFit/>
          </a:bodyPr>
          <a:lstStyle/>
          <a:p>
            <a:r>
              <a:rPr lang="en-US" sz="2000" b="1" dirty="0"/>
              <a:t>Topic Objective:  Understanding the concept of iOS and versions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A94DD650-A727-4D50-91F6-20E535D40B74}" type="datetime1">
              <a:rPr lang="en-US" smtClean="0"/>
              <a:pPr/>
              <a:t>1/5/2023</a:t>
            </a:fld>
            <a:endParaRPr lang="en-US"/>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dirty="0">
                <a:solidFill>
                  <a:srgbClr val="000000"/>
                </a:solidFill>
                <a:latin typeface="Times New Roman" panose="02020603050405020304" pitchFamily="18" charset="0"/>
                <a:cs typeface="Times New Roman" panose="02020603050405020304" pitchFamily="18" charset="0"/>
              </a:rPr>
              <a:t>Faculty Profile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190" y="2374938"/>
            <a:ext cx="3707053" cy="646331"/>
          </a:xfrm>
          <a:prstGeom prst="rect">
            <a:avLst/>
          </a:prstGeom>
          <a:noFill/>
        </p:spPr>
        <p:txBody>
          <a:bodyPr wrap="square" rtlCol="0">
            <a:spAutoFit/>
          </a:bodyPr>
          <a:lstStyle/>
          <a:p>
            <a:pPr algn="ctr"/>
            <a:r>
              <a:rPr lang="en-US" dirty="0">
                <a:solidFill>
                  <a:schemeClr val="accent6">
                    <a:lumMod val="75000"/>
                  </a:schemeClr>
                </a:solidFill>
              </a:rPr>
              <a:t>Ms. </a:t>
            </a:r>
            <a:r>
              <a:rPr lang="en-US" dirty="0" err="1" smtClean="0">
                <a:solidFill>
                  <a:schemeClr val="accent6">
                    <a:lumMod val="75000"/>
                  </a:schemeClr>
                </a:solidFill>
              </a:rPr>
              <a:t>Vatika</a:t>
            </a:r>
            <a:r>
              <a:rPr lang="en-US" dirty="0" smtClean="0">
                <a:solidFill>
                  <a:schemeClr val="accent6">
                    <a:lumMod val="75000"/>
                  </a:schemeClr>
                </a:solidFill>
              </a:rPr>
              <a:t> </a:t>
            </a:r>
            <a:r>
              <a:rPr lang="en-US" dirty="0" err="1" smtClean="0">
                <a:solidFill>
                  <a:schemeClr val="accent6">
                    <a:lumMod val="75000"/>
                  </a:schemeClr>
                </a:solidFill>
              </a:rPr>
              <a:t>Jalali</a:t>
            </a:r>
            <a:endParaRPr lang="en-US" dirty="0">
              <a:solidFill>
                <a:schemeClr val="accent6">
                  <a:lumMod val="75000"/>
                </a:schemeClr>
              </a:solidFill>
            </a:endParaRPr>
          </a:p>
          <a:p>
            <a:pPr algn="ctr"/>
            <a:r>
              <a:rPr lang="en-US" dirty="0">
                <a:solidFill>
                  <a:schemeClr val="accent6">
                    <a:lumMod val="75000"/>
                  </a:schemeClr>
                </a:solidFill>
              </a:rPr>
              <a:t>Assistant Professor, </a:t>
            </a:r>
            <a:r>
              <a:rPr lang="en-US" dirty="0" err="1">
                <a:solidFill>
                  <a:schemeClr val="accent6">
                    <a:lumMod val="75000"/>
                  </a:schemeClr>
                </a:solidFill>
              </a:rPr>
              <a:t>IoT</a:t>
            </a:r>
            <a:endParaRPr lang="en-US" dirty="0">
              <a:solidFill>
                <a:schemeClr val="accent6">
                  <a:lumMod val="75000"/>
                </a:schemeClr>
              </a:solidFill>
            </a:endParaRPr>
          </a:p>
        </p:txBody>
      </p:sp>
      <p:pic>
        <p:nvPicPr>
          <p:cNvPr id="1026" name="Picture 2" descr="Education is not confined to classrooms: Endless opportunities available  for students in this age - Education Today New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8460" y="3073607"/>
            <a:ext cx="1578515" cy="887659"/>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376010"/>
            <a:ext cx="1028700" cy="102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xmlns="" val="1112871850"/>
              </p:ext>
            </p:extLst>
          </p:nvPr>
        </p:nvGraphicFramePr>
        <p:xfrm>
          <a:off x="3753710" y="4115955"/>
          <a:ext cx="2017869" cy="1385203"/>
        </p:xfrm>
        <a:graphic>
          <a:graphicData uri="http://schemas.openxmlformats.org/drawingml/2006/table">
            <a:tbl>
              <a:tblPr firstRow="1" bandRow="1">
                <a:tableStyleId>{E269D01E-BC32-4049-B463-5C60D7B0CCD2}</a:tableStyleId>
              </a:tblPr>
              <a:tblGrid>
                <a:gridCol w="2017869">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Education</a:t>
                      </a:r>
                    </a:p>
                  </a:txBody>
                  <a:tcPr>
                    <a:solidFill>
                      <a:schemeClr val="accent1">
                        <a:lumMod val="60000"/>
                        <a:lumOff val="40000"/>
                      </a:schemeClr>
                    </a:solidFill>
                  </a:tcPr>
                </a:tc>
                <a:extLst>
                  <a:ext uri="{0D108BD9-81ED-4DB2-BD59-A6C34878D82A}">
                    <a16:rowId xmlns:a16="http://schemas.microsoft.com/office/drawing/2014/main" xmlns="" val="10000"/>
                  </a:ext>
                </a:extLst>
              </a:tr>
              <a:tr h="432136">
                <a:tc>
                  <a:txBody>
                    <a:bodyPr/>
                    <a:lstStyle/>
                    <a:p>
                      <a:r>
                        <a:rPr lang="en-US" sz="1600" dirty="0" err="1">
                          <a:solidFill>
                            <a:schemeClr val="tx1"/>
                          </a:solidFill>
                        </a:rPr>
                        <a:t>M.Tech</a:t>
                      </a:r>
                      <a:r>
                        <a:rPr lang="en-US" sz="1600" dirty="0">
                          <a:solidFill>
                            <a:schemeClr val="tx1"/>
                          </a:solidFill>
                        </a:rPr>
                        <a:t> CSE, </a:t>
                      </a:r>
                      <a:r>
                        <a:rPr lang="en-US" sz="1600" dirty="0" smtClean="0">
                          <a:solidFill>
                            <a:schemeClr val="tx1"/>
                          </a:solidFill>
                        </a:rPr>
                        <a:t>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r h="432136">
                <a:tc>
                  <a:txBody>
                    <a:bodyPr/>
                    <a:lstStyle/>
                    <a:p>
                      <a:r>
                        <a:rPr lang="en-US" sz="1600" dirty="0" err="1">
                          <a:solidFill>
                            <a:schemeClr val="tx1"/>
                          </a:solidFill>
                        </a:rPr>
                        <a:t>B.Tech</a:t>
                      </a:r>
                      <a:r>
                        <a:rPr lang="en-US" sz="1600" dirty="0">
                          <a:solidFill>
                            <a:schemeClr val="tx1"/>
                          </a:solidFill>
                        </a:rPr>
                        <a:t> </a:t>
                      </a:r>
                      <a:r>
                        <a:rPr lang="en-US" sz="1600" dirty="0" smtClean="0">
                          <a:solidFill>
                            <a:schemeClr val="tx1"/>
                          </a:solidFill>
                        </a:rPr>
                        <a:t>CSE, HPTU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3709973900"/>
              </p:ext>
            </p:extLst>
          </p:nvPr>
        </p:nvGraphicFramePr>
        <p:xfrm>
          <a:off x="476847" y="4419600"/>
          <a:ext cx="2279726" cy="1849120"/>
        </p:xfrm>
        <a:graphic>
          <a:graphicData uri="http://schemas.openxmlformats.org/drawingml/2006/table">
            <a:tbl>
              <a:tblPr firstRow="1" bandRow="1">
                <a:tableStyleId>{E269D01E-BC32-4049-B463-5C60D7B0CCD2}</a:tableStyleId>
              </a:tblPr>
              <a:tblGrid>
                <a:gridCol w="2279726">
                  <a:extLst>
                    <a:ext uri="{9D8B030D-6E8A-4147-A177-3AD203B41FA5}">
                      <a16:colId xmlns:a16="http://schemas.microsoft.com/office/drawing/2014/main" xmlns="" val="20000"/>
                    </a:ext>
                  </a:extLst>
                </a:gridCol>
              </a:tblGrid>
              <a:tr h="447040">
                <a:tc>
                  <a:txBody>
                    <a:bodyPr/>
                    <a:lstStyle/>
                    <a:p>
                      <a:pPr algn="ctr"/>
                      <a:r>
                        <a:rPr lang="en-US" dirty="0">
                          <a:solidFill>
                            <a:schemeClr val="tx1"/>
                          </a:solidFill>
                        </a:rPr>
                        <a:t>Work</a:t>
                      </a:r>
                      <a:r>
                        <a:rPr lang="en-US" baseline="0" dirty="0">
                          <a:solidFill>
                            <a:schemeClr val="tx1"/>
                          </a:solidFill>
                        </a:rPr>
                        <a:t> Exp.</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447040">
                <a:tc>
                  <a:txBody>
                    <a:bodyPr/>
                    <a:lstStyle/>
                    <a:p>
                      <a:r>
                        <a:rPr lang="en-US" sz="1600" dirty="0">
                          <a:solidFill>
                            <a:schemeClr val="tx1"/>
                          </a:solidFill>
                        </a:rPr>
                        <a:t>NIET, Gr. </a:t>
                      </a:r>
                      <a:r>
                        <a:rPr lang="en-US" sz="1600" dirty="0" err="1">
                          <a:solidFill>
                            <a:schemeClr val="tx1"/>
                          </a:solidFill>
                        </a:rPr>
                        <a:t>Noida</a:t>
                      </a:r>
                      <a:r>
                        <a:rPr lang="en-US" sz="1600" dirty="0">
                          <a:solidFill>
                            <a:schemeClr val="tx1"/>
                          </a:solidFill>
                        </a:rPr>
                        <a:t> </a:t>
                      </a:r>
                      <a:r>
                        <a:rPr lang="en-US" sz="1600" dirty="0" smtClean="0">
                          <a:solidFill>
                            <a:schemeClr val="tx1"/>
                          </a:solidFill>
                        </a:rPr>
                        <a:t>(September, 2022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till date)</a:t>
                      </a:r>
                    </a:p>
                  </a:txBody>
                  <a:tcPr>
                    <a:solidFill>
                      <a:schemeClr val="accent1">
                        <a:lumMod val="60000"/>
                        <a:lumOff val="40000"/>
                      </a:schemeClr>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rPr>
                        <a:t>Worked at Chandigarh University</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xmlns="" val="641164500"/>
              </p:ext>
            </p:extLst>
          </p:nvPr>
        </p:nvGraphicFramePr>
        <p:xfrm>
          <a:off x="6463626" y="4191000"/>
          <a:ext cx="2336043" cy="1041862"/>
        </p:xfrm>
        <a:graphic>
          <a:graphicData uri="http://schemas.openxmlformats.org/drawingml/2006/table">
            <a:tbl>
              <a:tblPr firstRow="1" bandRow="1">
                <a:tableStyleId>{E269D01E-BC32-4049-B463-5C60D7B0CCD2}</a:tableStyleId>
              </a:tblPr>
              <a:tblGrid>
                <a:gridCol w="2336043">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Publications</a:t>
                      </a:r>
                    </a:p>
                  </a:txBody>
                  <a:tcPr>
                    <a:solidFill>
                      <a:schemeClr val="accent1">
                        <a:lumMod val="60000"/>
                        <a:lumOff val="40000"/>
                      </a:schemeClr>
                    </a:solidFill>
                  </a:tcPr>
                </a:tc>
                <a:extLst>
                  <a:ext uri="{0D108BD9-81ED-4DB2-BD59-A6C34878D82A}">
                    <a16:rowId xmlns:a16="http://schemas.microsoft.com/office/drawing/2014/main" xmlns="" val="10000"/>
                  </a:ext>
                </a:extLst>
              </a:tr>
              <a:tr h="520931">
                <a:tc>
                  <a:txBody>
                    <a:bodyPr/>
                    <a:lstStyle/>
                    <a:p>
                      <a:r>
                        <a:rPr lang="en-US" dirty="0">
                          <a:solidFill>
                            <a:schemeClr val="tx1"/>
                          </a:solidFill>
                        </a:rPr>
                        <a:t>Research Paper:</a:t>
                      </a:r>
                      <a:r>
                        <a:rPr lang="en-US" baseline="0" dirty="0">
                          <a:solidFill>
                            <a:schemeClr val="tx1"/>
                          </a:solidFill>
                        </a:rPr>
                        <a:t> </a:t>
                      </a:r>
                      <a:r>
                        <a:rPr lang="en-US" baseline="0" dirty="0" smtClean="0">
                          <a:solidFill>
                            <a:schemeClr val="tx1"/>
                          </a:solidFill>
                        </a:rPr>
                        <a:t>4</a:t>
                      </a:r>
                      <a:r>
                        <a:rPr lang="en-US" dirty="0" smtClean="0">
                          <a:solidFill>
                            <a:schemeClr val="tx1"/>
                          </a:solidFill>
                        </a:rPr>
                        <a:t> </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1"/>
                  </a:ext>
                </a:extLst>
              </a:tr>
            </a:tbl>
          </a:graphicData>
        </a:graphic>
      </p:graphicFrame>
      <p:pic>
        <p:nvPicPr>
          <p:cNvPr id="1030" name="Picture 6" descr="88,436 Book Logo Stock Photos and Images - 123R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6600" y="3087255"/>
            <a:ext cx="1219200" cy="1028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AutoShape 8" descr="What is Research? - Purpose of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What is Research? - Purpose of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Floor Research: NORD/L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05599" y="924065"/>
            <a:ext cx="1362075" cy="838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5671782" y="1774775"/>
            <a:ext cx="3505200" cy="923330"/>
          </a:xfrm>
          <a:prstGeom prst="rect">
            <a:avLst/>
          </a:prstGeom>
          <a:noFill/>
        </p:spPr>
        <p:txBody>
          <a:bodyPr wrap="square" rtlCol="0">
            <a:spAutoFit/>
          </a:bodyPr>
          <a:lstStyle/>
          <a:p>
            <a:pPr algn="ctr"/>
            <a:r>
              <a:rPr lang="en-US" b="1" dirty="0">
                <a:solidFill>
                  <a:schemeClr val="accent4">
                    <a:lumMod val="50000"/>
                  </a:schemeClr>
                </a:solidFill>
              </a:rPr>
              <a:t>Research Interests</a:t>
            </a:r>
          </a:p>
          <a:p>
            <a:pPr algn="ctr"/>
            <a:r>
              <a:rPr lang="en-US" dirty="0" smtClean="0">
                <a:solidFill>
                  <a:schemeClr val="accent4">
                    <a:lumMod val="50000"/>
                  </a:schemeClr>
                </a:solidFill>
              </a:rPr>
              <a:t>Digital Image processing, </a:t>
            </a:r>
          </a:p>
          <a:p>
            <a:pPr algn="ctr"/>
            <a:r>
              <a:rPr lang="en-US" dirty="0" smtClean="0">
                <a:solidFill>
                  <a:schemeClr val="accent4">
                    <a:lumMod val="50000"/>
                  </a:schemeClr>
                </a:solidFill>
              </a:rPr>
              <a:t>Machine Learning </a:t>
            </a:r>
            <a:endParaRPr lang="en-US" dirty="0">
              <a:solidFill>
                <a:schemeClr val="accent4">
                  <a:lumMod val="50000"/>
                </a:schemeClr>
              </a:solidFill>
            </a:endParaRPr>
          </a:p>
        </p:txBody>
      </p:sp>
      <p:pic>
        <p:nvPicPr>
          <p:cNvPr id="1038" name="Picture 14" descr="How to Define Roles and Responsibilities for Team Member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04950" y="838200"/>
            <a:ext cx="829931" cy="82993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200215" y="1683483"/>
            <a:ext cx="3505200" cy="923330"/>
          </a:xfrm>
          <a:prstGeom prst="rect">
            <a:avLst/>
          </a:prstGeom>
          <a:noFill/>
        </p:spPr>
        <p:txBody>
          <a:bodyPr wrap="square" rtlCol="0">
            <a:spAutoFit/>
          </a:bodyPr>
          <a:lstStyle/>
          <a:p>
            <a:pPr algn="ctr"/>
            <a:r>
              <a:rPr lang="en-US" b="1" dirty="0">
                <a:solidFill>
                  <a:schemeClr val="accent4">
                    <a:lumMod val="50000"/>
                  </a:schemeClr>
                </a:solidFill>
              </a:rPr>
              <a:t>Responsibilities</a:t>
            </a:r>
          </a:p>
          <a:p>
            <a:pPr algn="ctr"/>
            <a:r>
              <a:rPr lang="en-US" dirty="0" smtClean="0">
                <a:solidFill>
                  <a:schemeClr val="accent4">
                    <a:lumMod val="50000"/>
                  </a:schemeClr>
                </a:solidFill>
              </a:rPr>
              <a:t>Faculty </a:t>
            </a:r>
            <a:r>
              <a:rPr lang="en-US" dirty="0" err="1" smtClean="0">
                <a:solidFill>
                  <a:schemeClr val="accent4">
                    <a:lumMod val="50000"/>
                  </a:schemeClr>
                </a:solidFill>
              </a:rPr>
              <a:t>IoT</a:t>
            </a:r>
            <a:r>
              <a:rPr lang="en-US" dirty="0" smtClean="0">
                <a:solidFill>
                  <a:schemeClr val="accent4">
                    <a:lumMod val="50000"/>
                  </a:schemeClr>
                </a:solidFill>
              </a:rPr>
              <a:t>,</a:t>
            </a:r>
            <a:endParaRPr lang="en-US" dirty="0">
              <a:solidFill>
                <a:schemeClr val="accent4">
                  <a:lumMod val="50000"/>
                </a:schemeClr>
              </a:solidFill>
            </a:endParaRPr>
          </a:p>
          <a:p>
            <a:pPr algn="ctr"/>
            <a:r>
              <a:rPr lang="en-US" dirty="0" smtClean="0">
                <a:solidFill>
                  <a:schemeClr val="accent4">
                    <a:lumMod val="50000"/>
                  </a:schemeClr>
                </a:solidFill>
              </a:rPr>
              <a:t>Mentor </a:t>
            </a:r>
            <a:r>
              <a:rPr lang="en-US" dirty="0" err="1" smtClean="0">
                <a:solidFill>
                  <a:schemeClr val="accent4">
                    <a:lumMod val="50000"/>
                  </a:schemeClr>
                </a:solidFill>
              </a:rPr>
              <a:t>IoT</a:t>
            </a:r>
            <a:endParaRPr lang="en-US" dirty="0">
              <a:solidFill>
                <a:schemeClr val="accent4">
                  <a:lumMod val="50000"/>
                </a:schemeClr>
              </a:solidFill>
            </a:endParaRPr>
          </a:p>
        </p:txBody>
      </p:sp>
      <p:pic>
        <p:nvPicPr>
          <p:cNvPr id="20" name="Picture 4" descr="C:\Users\Manks\Downloads\speak.png"/>
          <p:cNvPicPr>
            <a:picLocks noChangeAspect="1" noChangeArrowheads="1"/>
          </p:cNvPicPr>
          <p:nvPr/>
        </p:nvPicPr>
        <p:blipFill>
          <a:blip r:embed="rId7" cstate="print"/>
          <a:srcRect/>
          <a:stretch>
            <a:fillRect/>
          </a:stretch>
        </p:blipFill>
        <p:spPr bwMode="auto">
          <a:xfrm>
            <a:off x="4038600" y="838200"/>
            <a:ext cx="1524000" cy="1524000"/>
          </a:xfrm>
          <a:prstGeom prst="rect">
            <a:avLst/>
          </a:prstGeom>
          <a:noFill/>
        </p:spPr>
      </p:pic>
      <p:pic>
        <p:nvPicPr>
          <p:cNvPr id="24" name="Picture 23" descr="Logo, company name&#10;&#10;Description automatically generated">
            <a:extLst>
              <a:ext uri="{FF2B5EF4-FFF2-40B4-BE49-F238E27FC236}">
                <a16:creationId xmlns="" xmlns:a16="http://schemas.microsoft.com/office/drawing/2014/main" id="{5A34C25F-87AB-4FBE-B48E-477342574A52}"/>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
        <p:nvSpPr>
          <p:cNvPr id="22" name="Footer Placeholder 12"/>
          <p:cNvSpPr txBox="1">
            <a:spLocks/>
          </p:cNvSpPr>
          <p:nvPr/>
        </p:nvSpPr>
        <p:spPr>
          <a:xfrm>
            <a:off x="2895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Versions</a:t>
            </a:r>
          </a:p>
          <a:p>
            <a:pPr marL="0" lvl="1" algn="ct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847376409"/>
              </p:ext>
            </p:extLst>
          </p:nvPr>
        </p:nvGraphicFramePr>
        <p:xfrm>
          <a:off x="1295400" y="533400"/>
          <a:ext cx="7677881" cy="5630140"/>
        </p:xfrm>
        <a:graphic>
          <a:graphicData uri="http://schemas.openxmlformats.org/drawingml/2006/table">
            <a:tbl>
              <a:tblPr/>
              <a:tblGrid>
                <a:gridCol w="1176633">
                  <a:extLst>
                    <a:ext uri="{9D8B030D-6E8A-4147-A177-3AD203B41FA5}">
                      <a16:colId xmlns:a16="http://schemas.microsoft.com/office/drawing/2014/main" xmlns="" val="20000"/>
                    </a:ext>
                  </a:extLst>
                </a:gridCol>
                <a:gridCol w="1894520">
                  <a:extLst>
                    <a:ext uri="{9D8B030D-6E8A-4147-A177-3AD203B41FA5}">
                      <a16:colId xmlns:a16="http://schemas.microsoft.com/office/drawing/2014/main" xmlns="" val="20001"/>
                    </a:ext>
                  </a:extLst>
                </a:gridCol>
                <a:gridCol w="1535576">
                  <a:extLst>
                    <a:ext uri="{9D8B030D-6E8A-4147-A177-3AD203B41FA5}">
                      <a16:colId xmlns:a16="http://schemas.microsoft.com/office/drawing/2014/main" xmlns="" val="20002"/>
                    </a:ext>
                  </a:extLst>
                </a:gridCol>
                <a:gridCol w="1535576">
                  <a:extLst>
                    <a:ext uri="{9D8B030D-6E8A-4147-A177-3AD203B41FA5}">
                      <a16:colId xmlns:a16="http://schemas.microsoft.com/office/drawing/2014/main" xmlns="" val="20003"/>
                    </a:ext>
                  </a:extLst>
                </a:gridCol>
                <a:gridCol w="1535576">
                  <a:extLst>
                    <a:ext uri="{9D8B030D-6E8A-4147-A177-3AD203B41FA5}">
                      <a16:colId xmlns:a16="http://schemas.microsoft.com/office/drawing/2014/main" xmlns="" val="20004"/>
                    </a:ext>
                  </a:extLst>
                </a:gridCol>
              </a:tblGrid>
              <a:tr h="153546">
                <a:tc>
                  <a:txBody>
                    <a:bodyPr/>
                    <a:lstStyle/>
                    <a:p>
                      <a:pPr algn="ctr"/>
                      <a:r>
                        <a:rPr lang="en-US" sz="1000" b="1" dirty="0">
                          <a:effectLst/>
                        </a:rPr>
                        <a:t>Version</a:t>
                      </a:r>
                    </a:p>
                  </a:txBody>
                  <a:tcPr marL="22164" marR="22164" marT="5541" marB="5541" anchor="ctr">
                    <a:lnL>
                      <a:noFill/>
                    </a:lnL>
                    <a:lnR>
                      <a:noFill/>
                    </a:lnR>
                    <a:lnT>
                      <a:noFill/>
                    </a:lnT>
                    <a:lnB>
                      <a:noFill/>
                    </a:lnB>
                    <a:solidFill>
                      <a:srgbClr val="E7F5FE"/>
                    </a:solidFill>
                  </a:tcPr>
                </a:tc>
                <a:tc>
                  <a:txBody>
                    <a:bodyPr/>
                    <a:lstStyle/>
                    <a:p>
                      <a:pPr algn="ctr"/>
                      <a:r>
                        <a:rPr lang="en-US" sz="1000" b="1" dirty="0">
                          <a:effectLst/>
                        </a:rPr>
                        <a:t>Build No.</a:t>
                      </a:r>
                    </a:p>
                  </a:txBody>
                  <a:tcPr marL="22164" marR="22164" marT="5541" marB="5541" anchor="ctr">
                    <a:lnL>
                      <a:noFill/>
                    </a:lnL>
                    <a:lnR>
                      <a:noFill/>
                    </a:lnR>
                    <a:lnT>
                      <a:noFill/>
                    </a:lnT>
                    <a:lnB>
                      <a:noFill/>
                    </a:lnB>
                    <a:solidFill>
                      <a:srgbClr val="E7F5FE"/>
                    </a:solidFill>
                  </a:tcPr>
                </a:tc>
                <a:tc>
                  <a:txBody>
                    <a:bodyPr/>
                    <a:lstStyle/>
                    <a:p>
                      <a:pPr algn="ctr"/>
                      <a:r>
                        <a:rPr lang="en-US" sz="1000" b="1" dirty="0">
                          <a:effectLst/>
                        </a:rPr>
                        <a:t>Architecture</a:t>
                      </a:r>
                    </a:p>
                  </a:txBody>
                  <a:tcPr marL="22164" marR="22164" marT="5541" marB="5541" anchor="ctr">
                    <a:lnL>
                      <a:noFill/>
                    </a:lnL>
                    <a:lnR>
                      <a:noFill/>
                    </a:lnR>
                    <a:lnT>
                      <a:noFill/>
                    </a:lnT>
                    <a:lnB>
                      <a:noFill/>
                    </a:lnB>
                    <a:solidFill>
                      <a:srgbClr val="E7F5FE"/>
                    </a:solidFill>
                  </a:tcPr>
                </a:tc>
                <a:tc>
                  <a:txBody>
                    <a:bodyPr/>
                    <a:lstStyle/>
                    <a:p>
                      <a:pPr algn="ctr"/>
                      <a:r>
                        <a:rPr lang="en-US" sz="1000" b="1" dirty="0">
                          <a:effectLst/>
                        </a:rPr>
                        <a:t>Last Update</a:t>
                      </a:r>
                    </a:p>
                  </a:txBody>
                  <a:tcPr marL="22164" marR="22164" marT="5541" marB="5541" anchor="ctr">
                    <a:lnL>
                      <a:noFill/>
                    </a:lnL>
                    <a:lnR>
                      <a:noFill/>
                    </a:lnR>
                    <a:lnT>
                      <a:noFill/>
                    </a:lnT>
                    <a:lnB>
                      <a:noFill/>
                    </a:lnB>
                    <a:solidFill>
                      <a:srgbClr val="E7F5FE"/>
                    </a:solidFill>
                  </a:tcPr>
                </a:tc>
                <a:tc>
                  <a:txBody>
                    <a:bodyPr/>
                    <a:lstStyle/>
                    <a:p>
                      <a:pPr algn="l"/>
                      <a:r>
                        <a:rPr lang="en-US" sz="1000" b="1" dirty="0">
                          <a:effectLst/>
                        </a:rPr>
                        <a:t>End Of Life</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00"/>
                  </a:ext>
                </a:extLst>
              </a:tr>
              <a:tr h="153546">
                <a:tc>
                  <a:txBody>
                    <a:bodyPr/>
                    <a:lstStyle/>
                    <a:p>
                      <a:pPr algn="ctr"/>
                      <a:r>
                        <a:rPr lang="en-US" sz="1000" b="1" dirty="0">
                          <a:effectLst/>
                        </a:rPr>
                        <a:t>1.1.4</a:t>
                      </a:r>
                      <a:endParaRPr lang="en-US" sz="1000" dirty="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4A102</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26 Feb 2008</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N/A</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01"/>
                  </a:ext>
                </a:extLst>
              </a:tr>
              <a:tr h="153546">
                <a:tc>
                  <a:txBody>
                    <a:bodyPr/>
                    <a:lstStyle/>
                    <a:p>
                      <a:pPr algn="ctr"/>
                      <a:r>
                        <a:rPr lang="en-US" sz="1000" b="1" dirty="0">
                          <a:effectLst/>
                        </a:rPr>
                        <a:t>2.2.1</a:t>
                      </a:r>
                      <a:endParaRPr lang="en-US" sz="1000" dirty="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5H11</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27 Jan 2009</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N/A</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02"/>
                  </a:ext>
                </a:extLst>
              </a:tr>
              <a:tr h="160293">
                <a:tc>
                  <a:txBody>
                    <a:bodyPr/>
                    <a:lstStyle/>
                    <a:p>
                      <a:pPr algn="ctr"/>
                      <a:r>
                        <a:rPr lang="en-US" sz="1000" b="1" dirty="0">
                          <a:effectLst/>
                        </a:rPr>
                        <a:t>3.1.3</a:t>
                      </a:r>
                      <a:endParaRPr lang="en-US" sz="1000" dirty="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7E18</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02 Feb 2010</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iPhone 1</a:t>
                      </a:r>
                      <a:r>
                        <a:rPr lang="en-US" sz="1000" baseline="30000">
                          <a:effectLst/>
                        </a:rPr>
                        <a:t>st</a:t>
                      </a:r>
                      <a:r>
                        <a:rPr lang="en-US" sz="100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03"/>
                  </a:ext>
                </a:extLst>
              </a:tr>
              <a:tr h="153546">
                <a:tc>
                  <a:txBody>
                    <a:bodyPr/>
                    <a:lstStyle/>
                    <a:p>
                      <a:pPr algn="ctr"/>
                      <a:r>
                        <a:rPr lang="en-US" sz="1000" b="1">
                          <a:effectLst/>
                        </a:rPr>
                        <a:t>3.1.3</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7E18</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02 Feb 2010</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iPod 1</a:t>
                      </a:r>
                      <a:r>
                        <a:rPr lang="en-US" sz="1000" baseline="30000">
                          <a:effectLst/>
                        </a:rPr>
                        <a:t>st</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04"/>
                  </a:ext>
                </a:extLst>
              </a:tr>
              <a:tr h="153546">
                <a:tc>
                  <a:txBody>
                    <a:bodyPr/>
                    <a:lstStyle/>
                    <a:p>
                      <a:pPr algn="ctr"/>
                      <a:r>
                        <a:rPr lang="en-US" sz="1000" b="1">
                          <a:effectLst/>
                        </a:rPr>
                        <a:t>4.3.5</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8L1</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25 July 2011</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iPhone 3G</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05"/>
                  </a:ext>
                </a:extLst>
              </a:tr>
              <a:tr h="153546">
                <a:tc>
                  <a:txBody>
                    <a:bodyPr/>
                    <a:lstStyle/>
                    <a:p>
                      <a:pPr algn="ctr"/>
                      <a:r>
                        <a:rPr lang="en-US" sz="1000" b="1">
                          <a:effectLst/>
                        </a:rPr>
                        <a:t>4.3.5</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8L1</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25 July 2011</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iPod 2</a:t>
                      </a:r>
                      <a:r>
                        <a:rPr lang="en-US" sz="1000" baseline="30000">
                          <a:effectLst/>
                        </a:rPr>
                        <a:t>nd</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06"/>
                  </a:ext>
                </a:extLst>
              </a:tr>
              <a:tr h="160293">
                <a:tc>
                  <a:txBody>
                    <a:bodyPr/>
                    <a:lstStyle/>
                    <a:p>
                      <a:pPr algn="ctr"/>
                      <a:r>
                        <a:rPr lang="en-US" sz="1000" b="1">
                          <a:effectLst/>
                        </a:rPr>
                        <a:t>5.1.1</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9B206</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07 May 2012</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iPad 1</a:t>
                      </a:r>
                      <a:r>
                        <a:rPr lang="en-US" sz="1000" baseline="30000">
                          <a:effectLst/>
                        </a:rPr>
                        <a:t>st</a:t>
                      </a:r>
                      <a:r>
                        <a:rPr lang="en-US" sz="100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07"/>
                  </a:ext>
                </a:extLst>
              </a:tr>
              <a:tr h="160293">
                <a:tc>
                  <a:txBody>
                    <a:bodyPr/>
                    <a:lstStyle/>
                    <a:p>
                      <a:pPr algn="ctr"/>
                      <a:r>
                        <a:rPr lang="en-US" sz="1000" b="1">
                          <a:effectLst/>
                        </a:rPr>
                        <a:t>5.1.1</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9B206</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07 May 2012</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iPod 3</a:t>
                      </a:r>
                      <a:r>
                        <a:rPr lang="en-US" sz="1000" baseline="30000">
                          <a:effectLst/>
                        </a:rPr>
                        <a:t>rd</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08"/>
                  </a:ext>
                </a:extLst>
              </a:tr>
              <a:tr h="153546">
                <a:tc>
                  <a:txBody>
                    <a:bodyPr/>
                    <a:lstStyle/>
                    <a:p>
                      <a:pPr algn="ctr"/>
                      <a:r>
                        <a:rPr lang="en-US" sz="1000" b="1">
                          <a:effectLst/>
                        </a:rPr>
                        <a:t>6.1.6</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10B500</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21 Feb 2014</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iPhone 3GS</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09"/>
                  </a:ext>
                </a:extLst>
              </a:tr>
              <a:tr h="153546">
                <a:tc>
                  <a:txBody>
                    <a:bodyPr/>
                    <a:lstStyle/>
                    <a:p>
                      <a:pPr algn="ctr"/>
                      <a:r>
                        <a:rPr lang="en-US" sz="1000" b="1">
                          <a:effectLst/>
                        </a:rPr>
                        <a:t>6.1.6</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10B500</a:t>
                      </a: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32-bit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21 Feb 2014</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iPod 4</a:t>
                      </a:r>
                      <a:r>
                        <a:rPr lang="en-US" sz="1000" baseline="30000">
                          <a:effectLst/>
                        </a:rPr>
                        <a:t>th</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10"/>
                  </a:ext>
                </a:extLst>
              </a:tr>
              <a:tr h="160293">
                <a:tc>
                  <a:txBody>
                    <a:bodyPr/>
                    <a:lstStyle/>
                    <a:p>
                      <a:pPr algn="ctr"/>
                      <a:r>
                        <a:rPr lang="en-US" sz="1000" b="1">
                          <a:effectLst/>
                        </a:rPr>
                        <a:t>7.1.2</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11D257</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30 Jun 2014</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iPhone 4</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11"/>
                  </a:ext>
                </a:extLst>
              </a:tr>
              <a:tr h="160293">
                <a:tc>
                  <a:txBody>
                    <a:bodyPr/>
                    <a:lstStyle/>
                    <a:p>
                      <a:pPr algn="ctr"/>
                      <a:r>
                        <a:rPr lang="en-US" sz="1000" b="1">
                          <a:effectLst/>
                        </a:rPr>
                        <a:t>8.4.1</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12H321</a:t>
                      </a: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32/64-bit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13 Aug 2015</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N/A</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12"/>
                  </a:ext>
                </a:extLst>
              </a:tr>
              <a:tr h="160293">
                <a:tc>
                  <a:txBody>
                    <a:bodyPr/>
                    <a:lstStyle/>
                    <a:p>
                      <a:pPr algn="ctr"/>
                      <a:r>
                        <a:rPr lang="en-US" sz="1000" b="1">
                          <a:effectLst/>
                        </a:rPr>
                        <a:t>9.3.6</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13G37</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22 July 2019</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iPhone 4S</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13"/>
                  </a:ext>
                </a:extLst>
              </a:tr>
              <a:tr h="160293">
                <a:tc>
                  <a:txBody>
                    <a:bodyPr/>
                    <a:lstStyle/>
                    <a:p>
                      <a:pPr algn="ctr"/>
                      <a:r>
                        <a:rPr lang="en-US" sz="1000" b="1">
                          <a:effectLst/>
                        </a:rPr>
                        <a:t>9.3.6</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13G37</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22 July 2019</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iPad Mini</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14"/>
                  </a:ext>
                </a:extLst>
              </a:tr>
              <a:tr h="160293">
                <a:tc>
                  <a:txBody>
                    <a:bodyPr/>
                    <a:lstStyle/>
                    <a:p>
                      <a:pPr algn="ctr"/>
                      <a:r>
                        <a:rPr lang="en-US" sz="1000" b="1">
                          <a:effectLst/>
                        </a:rPr>
                        <a:t>9.3.6</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13G37</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22 July 2019</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iPad 2</a:t>
                      </a:r>
                      <a:r>
                        <a:rPr lang="en-US" sz="1000" baseline="30000">
                          <a:effectLst/>
                        </a:rPr>
                        <a:t>nd</a:t>
                      </a:r>
                      <a:r>
                        <a:rPr lang="en-US" sz="100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15"/>
                  </a:ext>
                </a:extLst>
              </a:tr>
              <a:tr h="160293">
                <a:tc>
                  <a:txBody>
                    <a:bodyPr/>
                    <a:lstStyle/>
                    <a:p>
                      <a:pPr algn="ctr"/>
                      <a:r>
                        <a:rPr lang="en-US" sz="1000" b="1">
                          <a:effectLst/>
                        </a:rPr>
                        <a:t>9.3.6</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13G37</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22 July 2019</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iPad 3</a:t>
                      </a:r>
                      <a:r>
                        <a:rPr lang="en-US" sz="1000" baseline="30000">
                          <a:effectLst/>
                        </a:rPr>
                        <a:t>rd</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16"/>
                  </a:ext>
                </a:extLst>
              </a:tr>
              <a:tr h="160293">
                <a:tc>
                  <a:txBody>
                    <a:bodyPr/>
                    <a:lstStyle/>
                    <a:p>
                      <a:pPr algn="ctr"/>
                      <a:r>
                        <a:rPr lang="en-US" sz="1000" b="1">
                          <a:effectLst/>
                        </a:rPr>
                        <a:t>9.3.6</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13G37</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22 July 2019</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iPod 5</a:t>
                      </a:r>
                      <a:r>
                        <a:rPr lang="en-US" sz="1000" baseline="30000">
                          <a:effectLst/>
                        </a:rPr>
                        <a:t>th</a:t>
                      </a:r>
                      <a:r>
                        <a:rPr lang="en-US" sz="100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17"/>
                  </a:ext>
                </a:extLst>
              </a:tr>
              <a:tr h="160293">
                <a:tc>
                  <a:txBody>
                    <a:bodyPr/>
                    <a:lstStyle/>
                    <a:p>
                      <a:pPr algn="ctr"/>
                      <a:r>
                        <a:rPr lang="en-US" sz="1000" b="1">
                          <a:effectLst/>
                        </a:rPr>
                        <a:t>10.3.3</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14G60</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19 July 2017</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iPhone 5C</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18"/>
                  </a:ext>
                </a:extLst>
              </a:tr>
              <a:tr h="160293">
                <a:tc>
                  <a:txBody>
                    <a:bodyPr/>
                    <a:lstStyle/>
                    <a:p>
                      <a:pPr algn="ctr"/>
                      <a:r>
                        <a:rPr lang="en-US" sz="1000" b="1">
                          <a:effectLst/>
                        </a:rPr>
                        <a:t>10.3.3</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14G60</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19 July 2017</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iPad 4</a:t>
                      </a:r>
                      <a:r>
                        <a:rPr lang="en-US" sz="1000" baseline="30000">
                          <a:effectLst/>
                        </a:rPr>
                        <a:t>th</a:t>
                      </a:r>
                      <a:r>
                        <a:rPr lang="en-US" sz="1000">
                          <a:effectLst/>
                        </a:rPr>
                        <a:t> Gen WiFi</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19"/>
                  </a:ext>
                </a:extLst>
              </a:tr>
              <a:tr h="160293">
                <a:tc>
                  <a:txBody>
                    <a:bodyPr/>
                    <a:lstStyle/>
                    <a:p>
                      <a:pPr algn="ctr"/>
                      <a:r>
                        <a:rPr lang="en-US" sz="1000" b="1">
                          <a:effectLst/>
                        </a:rPr>
                        <a:t>10.3.4</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14G61</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22 July 2019</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iPhone 5</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20"/>
                  </a:ext>
                </a:extLst>
              </a:tr>
              <a:tr h="235234">
                <a:tc>
                  <a:txBody>
                    <a:bodyPr/>
                    <a:lstStyle/>
                    <a:p>
                      <a:pPr algn="ctr"/>
                      <a:r>
                        <a:rPr lang="en-US" sz="1000" b="1">
                          <a:effectLst/>
                        </a:rPr>
                        <a:t>10.3.4</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14G61</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32/64-bit ARM</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22 July 2019</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iPad 4</a:t>
                      </a:r>
                      <a:r>
                        <a:rPr lang="en-US" sz="1000" baseline="30000">
                          <a:effectLst/>
                        </a:rPr>
                        <a:t>th</a:t>
                      </a:r>
                      <a:r>
                        <a:rPr lang="en-US" sz="1000">
                          <a:effectLst/>
                        </a:rPr>
                        <a:t> Gen WiFi+ Cellular</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21"/>
                  </a:ext>
                </a:extLst>
              </a:tr>
              <a:tr h="153546">
                <a:tc>
                  <a:txBody>
                    <a:bodyPr/>
                    <a:lstStyle/>
                    <a:p>
                      <a:pPr algn="ctr"/>
                      <a:r>
                        <a:rPr lang="en-US" sz="1000" b="1">
                          <a:effectLst/>
                        </a:rPr>
                        <a:t>11.4.1</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15G77</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dirty="0">
                          <a:effectLst/>
                        </a:rPr>
                        <a:t>09 July 2018</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N/A</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22"/>
                  </a:ext>
                </a:extLst>
              </a:tr>
              <a:tr h="153546">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iPhone 5S</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23"/>
                  </a:ext>
                </a:extLst>
              </a:tr>
              <a:tr h="160293">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iPhone 6/6 Plus</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24"/>
                  </a:ext>
                </a:extLst>
              </a:tr>
              <a:tr h="153546">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F0F0F0"/>
                    </a:solidFill>
                  </a:tcPr>
                </a:tc>
                <a:tc>
                  <a:txBody>
                    <a:bodyPr/>
                    <a:lstStyle/>
                    <a:p>
                      <a:pPr algn="l"/>
                      <a:r>
                        <a:rPr lang="en-US" sz="1000">
                          <a:effectLst/>
                        </a:rPr>
                        <a:t>iPad Mini 2</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25"/>
                  </a:ext>
                </a:extLst>
              </a:tr>
              <a:tr h="153546">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E7F5FE"/>
                    </a:solidFill>
                  </a:tcPr>
                </a:tc>
                <a:tc>
                  <a:txBody>
                    <a:bodyPr/>
                    <a:lstStyle/>
                    <a:p>
                      <a:pPr algn="l"/>
                      <a:r>
                        <a:rPr lang="en-US" sz="1000" dirty="0">
                          <a:effectLst/>
                        </a:rPr>
                        <a:t>iPad Mini 3</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26"/>
                  </a:ext>
                </a:extLst>
              </a:tr>
              <a:tr h="160293">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iPad Air 1</a:t>
                      </a:r>
                      <a:r>
                        <a:rPr lang="en-US" sz="1000" baseline="30000" dirty="0">
                          <a:effectLst/>
                        </a:rPr>
                        <a:t>st</a:t>
                      </a:r>
                      <a:r>
                        <a:rPr lang="en-US" sz="1000" dirty="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27"/>
                  </a:ext>
                </a:extLst>
              </a:tr>
              <a:tr h="153546">
                <a:tc>
                  <a:txBody>
                    <a:bodyPr/>
                    <a:lstStyle/>
                    <a:p>
                      <a:pPr algn="ctr"/>
                      <a:r>
                        <a:rPr lang="en-US" sz="1000" b="1">
                          <a:effectLst/>
                        </a:rPr>
                        <a:t>12.5.5</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16H62</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23 Sep 2021</a:t>
                      </a:r>
                    </a:p>
                  </a:txBody>
                  <a:tcPr marL="22164" marR="22164" marT="5541" marB="5541" anchor="ctr">
                    <a:lnL>
                      <a:noFill/>
                    </a:lnL>
                    <a:lnR>
                      <a:noFill/>
                    </a:lnR>
                    <a:lnT>
                      <a:noFill/>
                    </a:lnT>
                    <a:lnB>
                      <a:noFill/>
                    </a:lnB>
                    <a:solidFill>
                      <a:srgbClr val="E7F5FE"/>
                    </a:solidFill>
                  </a:tcPr>
                </a:tc>
                <a:tc>
                  <a:txBody>
                    <a:bodyPr/>
                    <a:lstStyle/>
                    <a:p>
                      <a:pPr algn="l"/>
                      <a:r>
                        <a:rPr lang="en-US" sz="1000">
                          <a:effectLst/>
                        </a:rPr>
                        <a:t>iPod 6</a:t>
                      </a:r>
                      <a:r>
                        <a:rPr lang="en-US" sz="1000" baseline="30000">
                          <a:effectLst/>
                        </a:rPr>
                        <a:t>th</a:t>
                      </a:r>
                      <a:r>
                        <a:rPr lang="en-US" sz="1000">
                          <a:effectLst/>
                        </a:rPr>
                        <a:t> Gen</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28"/>
                  </a:ext>
                </a:extLst>
              </a:tr>
              <a:tr h="160293">
                <a:tc>
                  <a:txBody>
                    <a:bodyPr/>
                    <a:lstStyle/>
                    <a:p>
                      <a:pPr algn="ctr"/>
                      <a:r>
                        <a:rPr lang="en-US" sz="1000" b="1" dirty="0">
                          <a:effectLst/>
                        </a:rPr>
                        <a:t>13.7</a:t>
                      </a:r>
                      <a:endParaRPr lang="en-US" sz="1000" dirty="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17H35</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01 Sep 2020</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iPad Air 2</a:t>
                      </a:r>
                      <a:r>
                        <a:rPr lang="en-US" sz="1000" baseline="30000" dirty="0">
                          <a:effectLst/>
                        </a:rPr>
                        <a:t>nd</a:t>
                      </a:r>
                      <a:r>
                        <a:rPr lang="en-US" sz="1000" dirty="0">
                          <a:effectLst/>
                        </a:rPr>
                        <a:t> Gen</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29"/>
                  </a:ext>
                </a:extLst>
              </a:tr>
              <a:tr h="153546">
                <a:tc>
                  <a:txBody>
                    <a:bodyPr/>
                    <a:lstStyle/>
                    <a:p>
                      <a:pPr algn="ctr"/>
                      <a:r>
                        <a:rPr lang="en-US" sz="1000" b="1">
                          <a:effectLst/>
                        </a:rPr>
                        <a:t>13.7</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17H35</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01 Sep 2020</a:t>
                      </a:r>
                    </a:p>
                  </a:txBody>
                  <a:tcPr marL="22164" marR="22164" marT="5541" marB="5541" anchor="ctr">
                    <a:lnL>
                      <a:noFill/>
                    </a:lnL>
                    <a:lnR>
                      <a:noFill/>
                    </a:lnR>
                    <a:lnT>
                      <a:noFill/>
                    </a:lnT>
                    <a:lnB>
                      <a:noFill/>
                    </a:lnB>
                    <a:solidFill>
                      <a:srgbClr val="E7F5FE"/>
                    </a:solidFill>
                  </a:tcPr>
                </a:tc>
                <a:tc>
                  <a:txBody>
                    <a:bodyPr/>
                    <a:lstStyle/>
                    <a:p>
                      <a:pPr algn="l"/>
                      <a:r>
                        <a:rPr lang="en-US" sz="1000" dirty="0">
                          <a:effectLst/>
                        </a:rPr>
                        <a:t>iPad Mini 4</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30"/>
                  </a:ext>
                </a:extLst>
              </a:tr>
              <a:tr h="153546">
                <a:tc>
                  <a:txBody>
                    <a:bodyPr/>
                    <a:lstStyle/>
                    <a:p>
                      <a:pPr algn="ctr"/>
                      <a:r>
                        <a:rPr lang="en-US" sz="1000" b="1">
                          <a:effectLst/>
                        </a:rPr>
                        <a:t>14.8.1</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18H107</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26 Oct 2021</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N/A</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31"/>
                  </a:ext>
                </a:extLst>
              </a:tr>
              <a:tr h="153546">
                <a:tc>
                  <a:txBody>
                    <a:bodyPr/>
                    <a:lstStyle/>
                    <a:p>
                      <a:pPr algn="ctr"/>
                      <a:r>
                        <a:rPr lang="en-US" sz="1000" b="1">
                          <a:effectLst/>
                        </a:rPr>
                        <a:t>15.4 Beta 2</a:t>
                      </a:r>
                      <a:endParaRPr lang="en-US" sz="1000">
                        <a:effectLst/>
                      </a:endParaRPr>
                    </a:p>
                  </a:txBody>
                  <a:tcPr marL="22164" marR="22164" marT="5541" marB="5541" anchor="ctr">
                    <a:lnL>
                      <a:noFill/>
                    </a:lnL>
                    <a:lnR>
                      <a:noFill/>
                    </a:lnR>
                    <a:lnT>
                      <a:noFill/>
                    </a:lnT>
                    <a:lnB>
                      <a:noFill/>
                    </a:lnB>
                    <a:solidFill>
                      <a:srgbClr val="E7F5FE"/>
                    </a:solidFill>
                  </a:tcPr>
                </a:tc>
                <a:tc>
                  <a:txBody>
                    <a:bodyPr/>
                    <a:lstStyle/>
                    <a:p>
                      <a:pPr algn="ctr"/>
                      <a:r>
                        <a:rPr lang="en-US" sz="1000">
                          <a:effectLst/>
                        </a:rPr>
                        <a:t>19E5219e</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64-bit ARM</a:t>
                      </a:r>
                    </a:p>
                  </a:txBody>
                  <a:tcPr marL="22164" marR="22164" marT="5541" marB="5541" anchor="ctr">
                    <a:lnL>
                      <a:noFill/>
                    </a:lnL>
                    <a:lnR>
                      <a:noFill/>
                    </a:lnR>
                    <a:lnT>
                      <a:noFill/>
                    </a:lnT>
                    <a:lnB>
                      <a:noFill/>
                    </a:lnB>
                    <a:solidFill>
                      <a:srgbClr val="E7F5FE"/>
                    </a:solidFill>
                  </a:tcPr>
                </a:tc>
                <a:tc>
                  <a:txBody>
                    <a:bodyPr/>
                    <a:lstStyle/>
                    <a:p>
                      <a:pPr algn="ctr"/>
                      <a:r>
                        <a:rPr lang="en-US" sz="1000">
                          <a:effectLst/>
                        </a:rPr>
                        <a:t>08 Feb 2022</a:t>
                      </a:r>
                    </a:p>
                  </a:txBody>
                  <a:tcPr marL="22164" marR="22164" marT="5541" marB="5541" anchor="ctr">
                    <a:lnL>
                      <a:noFill/>
                    </a:lnL>
                    <a:lnR>
                      <a:noFill/>
                    </a:lnR>
                    <a:lnT>
                      <a:noFill/>
                    </a:lnT>
                    <a:lnB>
                      <a:noFill/>
                    </a:lnB>
                    <a:solidFill>
                      <a:srgbClr val="E7F5FE"/>
                    </a:solidFill>
                  </a:tcPr>
                </a:tc>
                <a:tc>
                  <a:txBody>
                    <a:bodyPr/>
                    <a:lstStyle/>
                    <a:p>
                      <a:pPr algn="l"/>
                      <a:r>
                        <a:rPr lang="en-US" sz="1000" dirty="0">
                          <a:effectLst/>
                        </a:rPr>
                        <a:t>N/A</a:t>
                      </a:r>
                    </a:p>
                  </a:txBody>
                  <a:tcPr marL="22164" marR="22164" marT="5541" marB="5541" anchor="ctr">
                    <a:lnL>
                      <a:noFill/>
                    </a:lnL>
                    <a:lnR>
                      <a:noFill/>
                    </a:lnR>
                    <a:lnT>
                      <a:noFill/>
                    </a:lnT>
                    <a:lnB>
                      <a:noFill/>
                    </a:lnB>
                    <a:solidFill>
                      <a:srgbClr val="E7F5FE"/>
                    </a:solidFill>
                  </a:tcPr>
                </a:tc>
                <a:extLst>
                  <a:ext uri="{0D108BD9-81ED-4DB2-BD59-A6C34878D82A}">
                    <a16:rowId xmlns:a16="http://schemas.microsoft.com/office/drawing/2014/main" xmlns="" val="10032"/>
                  </a:ext>
                </a:extLst>
              </a:tr>
              <a:tr h="153546">
                <a:tc>
                  <a:txBody>
                    <a:bodyPr/>
                    <a:lstStyle/>
                    <a:p>
                      <a:pPr algn="ctr"/>
                      <a:r>
                        <a:rPr lang="en-US" sz="1000" b="1">
                          <a:effectLst/>
                        </a:rPr>
                        <a:t>15.3.1</a:t>
                      </a:r>
                      <a:endParaRPr lang="en-US" sz="1000">
                        <a:effectLst/>
                      </a:endParaRPr>
                    </a:p>
                  </a:txBody>
                  <a:tcPr marL="22164" marR="22164" marT="5541" marB="5541" anchor="ctr">
                    <a:lnL>
                      <a:noFill/>
                    </a:lnL>
                    <a:lnR>
                      <a:noFill/>
                    </a:lnR>
                    <a:lnT>
                      <a:noFill/>
                    </a:lnT>
                    <a:lnB>
                      <a:noFill/>
                    </a:lnB>
                    <a:solidFill>
                      <a:srgbClr val="F0F0F0"/>
                    </a:solidFill>
                  </a:tcPr>
                </a:tc>
                <a:tc>
                  <a:txBody>
                    <a:bodyPr/>
                    <a:lstStyle/>
                    <a:p>
                      <a:pPr algn="ctr"/>
                      <a:r>
                        <a:rPr lang="en-US" sz="1000">
                          <a:effectLst/>
                        </a:rPr>
                        <a:t>19D52</a:t>
                      </a:r>
                    </a:p>
                  </a:txBody>
                  <a:tcPr marL="22164" marR="22164" marT="5541" marB="5541" anchor="ctr">
                    <a:lnL>
                      <a:noFill/>
                    </a:lnL>
                    <a:lnR>
                      <a:noFill/>
                    </a:lnR>
                    <a:lnT>
                      <a:noFill/>
                    </a:lnT>
                    <a:lnB>
                      <a:noFill/>
                    </a:lnB>
                    <a:solidFill>
                      <a:srgbClr val="F0F0F0"/>
                    </a:solidFill>
                  </a:tcPr>
                </a:tc>
                <a:tc>
                  <a:txBody>
                    <a:bodyPr/>
                    <a:lstStyle/>
                    <a:p>
                      <a:pPr algn="ctr"/>
                      <a:r>
                        <a:rPr lang="en-US" sz="1000" dirty="0">
                          <a:effectLst/>
                        </a:rPr>
                        <a:t>64-bit ARM</a:t>
                      </a:r>
                    </a:p>
                  </a:txBody>
                  <a:tcPr marL="22164" marR="22164" marT="5541" marB="5541" anchor="ctr">
                    <a:lnL>
                      <a:noFill/>
                    </a:lnL>
                    <a:lnR>
                      <a:noFill/>
                    </a:lnR>
                    <a:lnT>
                      <a:noFill/>
                    </a:lnT>
                    <a:lnB>
                      <a:noFill/>
                    </a:lnB>
                    <a:solidFill>
                      <a:srgbClr val="F0F0F0"/>
                    </a:solidFill>
                  </a:tcPr>
                </a:tc>
                <a:tc>
                  <a:txBody>
                    <a:bodyPr/>
                    <a:lstStyle/>
                    <a:p>
                      <a:pPr algn="ctr"/>
                      <a:r>
                        <a:rPr lang="en-US" sz="1000">
                          <a:effectLst/>
                        </a:rPr>
                        <a:t>10 Feb 2022</a:t>
                      </a:r>
                    </a:p>
                  </a:txBody>
                  <a:tcPr marL="22164" marR="22164" marT="5541" marB="5541" anchor="ctr">
                    <a:lnL>
                      <a:noFill/>
                    </a:lnL>
                    <a:lnR>
                      <a:noFill/>
                    </a:lnR>
                    <a:lnT>
                      <a:noFill/>
                    </a:lnT>
                    <a:lnB>
                      <a:noFill/>
                    </a:lnB>
                    <a:solidFill>
                      <a:srgbClr val="F0F0F0"/>
                    </a:solidFill>
                  </a:tcPr>
                </a:tc>
                <a:tc>
                  <a:txBody>
                    <a:bodyPr/>
                    <a:lstStyle/>
                    <a:p>
                      <a:pPr algn="l"/>
                      <a:r>
                        <a:rPr lang="en-US" sz="1000" dirty="0">
                          <a:effectLst/>
                        </a:rPr>
                        <a:t>N/A</a:t>
                      </a:r>
                    </a:p>
                  </a:txBody>
                  <a:tcPr marL="22164" marR="22164" marT="5541" marB="5541" anchor="ctr">
                    <a:lnL>
                      <a:noFill/>
                    </a:lnL>
                    <a:lnR>
                      <a:noFill/>
                    </a:lnR>
                    <a:lnT>
                      <a:noFill/>
                    </a:lnT>
                    <a:lnB>
                      <a:noFill/>
                    </a:lnB>
                    <a:solidFill>
                      <a:srgbClr val="F0F0F0"/>
                    </a:solidFill>
                  </a:tcPr>
                </a:tc>
                <a:extLst>
                  <a:ext uri="{0D108BD9-81ED-4DB2-BD59-A6C34878D82A}">
                    <a16:rowId xmlns:a16="http://schemas.microsoft.com/office/drawing/2014/main" xmlns="" val="10033"/>
                  </a:ext>
                </a:extLst>
              </a:tr>
            </a:tbl>
          </a:graphicData>
        </a:graphic>
      </p:graphicFrame>
      <p:sp>
        <p:nvSpPr>
          <p:cNvPr id="3" name="Rectangle 1"/>
          <p:cNvSpPr>
            <a:spLocks noChangeArrowheads="1"/>
          </p:cNvSpPr>
          <p:nvPr/>
        </p:nvSpPr>
        <p:spPr bwMode="auto">
          <a:xfrm>
            <a:off x="3608388"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cs typeface="Arial" charset="0"/>
              </a:rPr>
              <a:t/>
            </a: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
        <p:nvSpPr>
          <p:cNvPr id="9" name="Rectangle 8"/>
          <p:cNvSpPr/>
          <p:nvPr/>
        </p:nvSpPr>
        <p:spPr>
          <a:xfrm>
            <a:off x="304800" y="6119572"/>
            <a:ext cx="7875588" cy="523220"/>
          </a:xfrm>
          <a:prstGeom prst="rect">
            <a:avLst/>
          </a:prstGeom>
        </p:spPr>
        <p:txBody>
          <a:bodyPr wrap="square">
            <a:spAutoFit/>
          </a:bodyPr>
          <a:lstStyle/>
          <a:p>
            <a:r>
              <a:rPr lang="en-US" sz="1400" dirty="0"/>
              <a:t>Source: </a:t>
            </a:r>
            <a:r>
              <a:rPr lang="en-US" sz="1400" dirty="0">
                <a:hlinkClick r:id="rId2"/>
              </a:rPr>
              <a:t>https://www.gkgigs.com/list-apple-ios-version-history</a:t>
            </a:r>
            <a:r>
              <a:rPr lang="en-US" sz="1400" dirty="0"/>
              <a:t/>
            </a:r>
            <a:br>
              <a:rPr lang="en-US" sz="1400" dirty="0"/>
            </a:br>
            <a:endParaRPr lang="en-US" sz="1400" dirty="0"/>
          </a:p>
        </p:txBody>
      </p:sp>
    </p:spTree>
    <p:extLst>
      <p:ext uri="{BB962C8B-B14F-4D97-AF65-F5344CB8AC3E}">
        <p14:creationId xmlns:p14="http://schemas.microsoft.com/office/powerpoint/2010/main" xmlns="" val="286151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r>
              <a:rPr lang="en-US" sz="2000" dirty="0"/>
              <a:t>.</a:t>
            </a:r>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1</a:t>
            </a:r>
          </a:p>
          <a:p>
            <a:pPr lvl="0" algn="ctr">
              <a:spcBef>
                <a:spcPct val="0"/>
              </a:spcBef>
              <a:defRPr/>
            </a:pPr>
            <a:endParaRPr lang="en-US" dirty="0"/>
          </a:p>
        </p:txBody>
      </p:sp>
      <p:sp>
        <p:nvSpPr>
          <p:cNvPr id="9" name="TextBox 8">
            <a:extLst>
              <a:ext uri="{FF2B5EF4-FFF2-40B4-BE49-F238E27FC236}">
                <a16:creationId xmlns:a16="http://schemas.microsoft.com/office/drawing/2014/main" xmlns="" id="{28F6EBF8-7E2F-4726-B930-5EC9F629C375}"/>
              </a:ext>
            </a:extLst>
          </p:cNvPr>
          <p:cNvSpPr txBox="1"/>
          <p:nvPr/>
        </p:nvSpPr>
        <p:spPr>
          <a:xfrm>
            <a:off x="558800" y="1103770"/>
            <a:ext cx="7823200" cy="5355312"/>
          </a:xfrm>
          <a:prstGeom prst="rect">
            <a:avLst/>
          </a:prstGeom>
          <a:noFill/>
        </p:spPr>
        <p:txBody>
          <a:bodyPr wrap="square">
            <a:spAutoFit/>
          </a:bodyPr>
          <a:lstStyle/>
          <a:p>
            <a:pPr algn="l"/>
            <a:r>
              <a:rPr lang="en-US" b="1" i="0" dirty="0">
                <a:solidFill>
                  <a:srgbClr val="323232"/>
                </a:solidFill>
                <a:effectLst/>
                <a:latin typeface="Nunito" panose="020B0604020202020204" pitchFamily="2" charset="0"/>
              </a:rPr>
              <a:t>1. </a:t>
            </a:r>
            <a:r>
              <a:rPr lang="en-US" i="0" dirty="0">
                <a:solidFill>
                  <a:srgbClr val="323232"/>
                </a:solidFill>
                <a:effectLst/>
                <a:latin typeface="Times New Roman" panose="02020603050405020304" pitchFamily="18" charset="0"/>
                <a:cs typeface="Times New Roman" panose="02020603050405020304" pitchFamily="18" charset="0"/>
              </a:rPr>
              <a:t>First IOS Was Written In</a:t>
            </a:r>
          </a:p>
          <a:p>
            <a:pPr marL="342900" indent="-342900" algn="l">
              <a:buFont typeface="+mj-lt"/>
              <a:buAutoNum type="alphaLcParenR"/>
            </a:pPr>
            <a:r>
              <a:rPr lang="en-IN" b="0" i="0" dirty="0">
                <a:effectLst/>
                <a:latin typeface="Times New Roman" panose="02020603050405020304" pitchFamily="18" charset="0"/>
                <a:cs typeface="Times New Roman" panose="02020603050405020304" pitchFamily="18" charset="0"/>
              </a:rPr>
              <a:t>1984</a:t>
            </a:r>
          </a:p>
          <a:p>
            <a:pPr marL="342900" indent="-342900" algn="l">
              <a:buFont typeface="+mj-lt"/>
              <a:buAutoNum type="alphaLcParenR"/>
            </a:pPr>
            <a:r>
              <a:rPr lang="en-IN" i="0" dirty="0">
                <a:effectLst/>
                <a:latin typeface="Times New Roman" panose="02020603050405020304" pitchFamily="18" charset="0"/>
                <a:cs typeface="Times New Roman" panose="02020603050405020304" pitchFamily="18" charset="0"/>
              </a:rPr>
              <a:t>1985</a:t>
            </a:r>
          </a:p>
          <a:p>
            <a:pPr marL="342900" indent="-342900" algn="l">
              <a:buFont typeface="+mj-lt"/>
              <a:buAutoNum type="alphaLcParenR"/>
            </a:pPr>
            <a:r>
              <a:rPr lang="en-IN" b="1" i="0" dirty="0">
                <a:effectLst/>
                <a:latin typeface="Times New Roman" panose="02020603050405020304" pitchFamily="18" charset="0"/>
                <a:cs typeface="Times New Roman" panose="02020603050405020304" pitchFamily="18" charset="0"/>
              </a:rPr>
              <a:t>1986</a:t>
            </a:r>
          </a:p>
          <a:p>
            <a:pPr marL="342900" indent="-342900" algn="l">
              <a:buFont typeface="+mj-lt"/>
              <a:buAutoNum type="alphaLcParenR"/>
            </a:pPr>
            <a:r>
              <a:rPr lang="en-IN" b="0" i="0" dirty="0">
                <a:effectLst/>
                <a:latin typeface="Times New Roman" panose="02020603050405020304" pitchFamily="18" charset="0"/>
                <a:cs typeface="Times New Roman" panose="02020603050405020304" pitchFamily="18" charset="0"/>
              </a:rPr>
              <a:t>1987</a:t>
            </a:r>
          </a:p>
          <a:p>
            <a:pPr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2. </a:t>
            </a:r>
            <a:r>
              <a:rPr lang="en-US" i="0" dirty="0">
                <a:solidFill>
                  <a:srgbClr val="323232"/>
                </a:solidFill>
                <a:effectLst/>
                <a:latin typeface="Times New Roman" panose="02020603050405020304" pitchFamily="18" charset="0"/>
                <a:cs typeface="Times New Roman" panose="02020603050405020304" pitchFamily="18" charset="0"/>
              </a:rPr>
              <a:t>What Was The Original Name Of IOS?</a:t>
            </a:r>
          </a:p>
          <a:p>
            <a:pPr marL="342900" indent="-342900" algn="l">
              <a:buFont typeface="+mj-lt"/>
              <a:buAutoNum type="alphaLcParenR"/>
            </a:pPr>
            <a:r>
              <a:rPr lang="pt-BR" b="1" i="0" dirty="0">
                <a:effectLst/>
                <a:latin typeface="Times New Roman" panose="02020603050405020304" pitchFamily="18" charset="0"/>
                <a:cs typeface="Times New Roman" panose="02020603050405020304" pitchFamily="18" charset="0"/>
              </a:rPr>
              <a:t>IPhone OS</a:t>
            </a:r>
          </a:p>
          <a:p>
            <a:pPr marL="342900" indent="-342900" algn="l">
              <a:buFont typeface="+mj-lt"/>
              <a:buAutoNum type="alphaLcParenR"/>
            </a:pPr>
            <a:r>
              <a:rPr lang="pt-BR" i="0" dirty="0">
                <a:effectLst/>
                <a:latin typeface="Times New Roman" panose="02020603050405020304" pitchFamily="18" charset="0"/>
                <a:cs typeface="Times New Roman" panose="02020603050405020304" pitchFamily="18" charset="0"/>
              </a:rPr>
              <a:t>IOS Is Original Name</a:t>
            </a:r>
          </a:p>
          <a:p>
            <a:pPr marL="342900" indent="-342900" algn="l">
              <a:buFont typeface="+mj-lt"/>
              <a:buAutoNum type="alphaLcParenR"/>
            </a:pPr>
            <a:r>
              <a:rPr lang="pt-BR" i="0" dirty="0">
                <a:effectLst/>
                <a:latin typeface="Times New Roman" panose="02020603050405020304" pitchFamily="18" charset="0"/>
                <a:cs typeface="Times New Roman" panose="02020603050405020304" pitchFamily="18" charset="0"/>
              </a:rPr>
              <a:t>IPad OS</a:t>
            </a:r>
          </a:p>
          <a:p>
            <a:pPr marL="342900" indent="-342900" algn="l">
              <a:buFont typeface="+mj-lt"/>
              <a:buAutoNum type="alphaLcParenR"/>
            </a:pPr>
            <a:r>
              <a:rPr lang="pt-BR" i="0" dirty="0">
                <a:effectLst/>
                <a:latin typeface="Times New Roman" panose="02020603050405020304" pitchFamily="18" charset="0"/>
                <a:cs typeface="Times New Roman" panose="02020603050405020304" pitchFamily="18" charset="0"/>
              </a:rPr>
              <a:t>IPod OS</a:t>
            </a:r>
          </a:p>
          <a:p>
            <a:pPr algn="l"/>
            <a:endParaRPr lang="en-IN" b="0" i="0" dirty="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a:t>
            </a:r>
            <a:r>
              <a:rPr lang="en-US" i="0" dirty="0">
                <a:solidFill>
                  <a:srgbClr val="323232"/>
                </a:solidFill>
                <a:effectLst/>
                <a:latin typeface="Times New Roman" panose="02020603050405020304" pitchFamily="18" charset="0"/>
                <a:cs typeface="Times New Roman" panose="02020603050405020304" pitchFamily="18" charset="0"/>
              </a:rPr>
              <a:t>Multitasking In IOS Was Introduced In Which Version?</a:t>
            </a:r>
          </a:p>
          <a:p>
            <a:pPr marL="342900" indent="-342900" algn="l">
              <a:buFont typeface="+mj-lt"/>
              <a:buAutoNum type="alphaLcParenR"/>
            </a:pPr>
            <a:r>
              <a:rPr lang="en-IN" b="0" i="0" dirty="0">
                <a:effectLst/>
                <a:latin typeface="Times New Roman" panose="02020603050405020304" pitchFamily="18" charset="0"/>
                <a:cs typeface="Times New Roman" panose="02020603050405020304" pitchFamily="18" charset="0"/>
              </a:rPr>
              <a:t>IOS 2.0</a:t>
            </a:r>
          </a:p>
          <a:p>
            <a:pPr marL="342900" indent="-342900" algn="l">
              <a:buFont typeface="+mj-lt"/>
              <a:buAutoNum type="alphaLcParenR"/>
            </a:pPr>
            <a:r>
              <a:rPr lang="en-IN" b="1" i="0" dirty="0">
                <a:effectLst/>
                <a:latin typeface="Times New Roman" panose="02020603050405020304" pitchFamily="18" charset="0"/>
                <a:cs typeface="Times New Roman" panose="02020603050405020304" pitchFamily="18" charset="0"/>
              </a:rPr>
              <a:t>IOS 4.0</a:t>
            </a:r>
          </a:p>
          <a:p>
            <a:pPr marL="342900" indent="-342900" algn="l">
              <a:buFont typeface="+mj-lt"/>
              <a:buAutoNum type="alphaLcParenR"/>
            </a:pPr>
            <a:r>
              <a:rPr lang="en-IN" b="0" i="0" dirty="0">
                <a:effectLst/>
                <a:latin typeface="Times New Roman" panose="02020603050405020304" pitchFamily="18" charset="0"/>
                <a:cs typeface="Times New Roman" panose="02020603050405020304" pitchFamily="18" charset="0"/>
              </a:rPr>
              <a:t>IOS 6.0</a:t>
            </a:r>
          </a:p>
          <a:p>
            <a:pPr marL="342900" indent="-342900" algn="l">
              <a:buFont typeface="+mj-lt"/>
              <a:buAutoNum type="alphaLcParenR"/>
            </a:pPr>
            <a:r>
              <a:rPr lang="en-IN" i="0" dirty="0">
                <a:effectLst/>
                <a:latin typeface="Times New Roman" panose="02020603050405020304" pitchFamily="18" charset="0"/>
                <a:cs typeface="Times New Roman" panose="02020603050405020304" pitchFamily="18" charset="0"/>
              </a:rPr>
              <a:t>IOS 7.0</a:t>
            </a:r>
          </a:p>
          <a:p>
            <a:pPr algn="l"/>
            <a:endParaRPr lang="en-IN" b="0" i="0" dirty="0">
              <a:effectLst/>
              <a:latin typeface="Nunito" panose="020B0604020202020204" pitchFamily="2" charset="0"/>
            </a:endParaRPr>
          </a:p>
          <a:p>
            <a:pPr algn="l"/>
            <a:endParaRPr lang="en-US" b="1" i="0" dirty="0">
              <a:solidFill>
                <a:srgbClr val="323232"/>
              </a:solidFill>
              <a:effectLst/>
              <a:latin typeface="Nunito" panose="020B0604020202020204" pitchFamily="2" charset="0"/>
            </a:endParaRPr>
          </a:p>
        </p:txBody>
      </p:sp>
    </p:spTree>
    <p:extLst>
      <p:ext uri="{BB962C8B-B14F-4D97-AF65-F5344CB8AC3E}">
        <p14:creationId xmlns:p14="http://schemas.microsoft.com/office/powerpoint/2010/main" xmlns="" val="426790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Features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41960" y="914400"/>
            <a:ext cx="8610600" cy="5863144"/>
          </a:xfrm>
          <a:prstGeom prst="rect">
            <a:avLst/>
          </a:prstGeom>
          <a:noFill/>
        </p:spPr>
        <p:txBody>
          <a:bodyPr wrap="square">
            <a:spAutoFit/>
          </a:bodyPr>
          <a:lstStyle/>
          <a:p>
            <a:pPr algn="just">
              <a:lnSpc>
                <a:spcPct val="150000"/>
              </a:lnSpc>
            </a:pPr>
            <a:r>
              <a:rPr lang="en-US" sz="2000" b="1" dirty="0"/>
              <a:t>iOS 15 Features</a:t>
            </a:r>
          </a:p>
          <a:p>
            <a:pPr algn="just">
              <a:lnSpc>
                <a:spcPct val="150000"/>
              </a:lnSpc>
            </a:pPr>
            <a:r>
              <a:rPr lang="en-US" sz="1600" dirty="0"/>
              <a:t>Support ended: n./a</a:t>
            </a:r>
          </a:p>
          <a:p>
            <a:pPr algn="just">
              <a:lnSpc>
                <a:spcPct val="150000"/>
              </a:lnSpc>
            </a:pPr>
            <a:r>
              <a:rPr lang="en-US" sz="1600" dirty="0"/>
              <a:t>Current version: 15.0.2, released Oct. 11, 2021</a:t>
            </a:r>
          </a:p>
          <a:p>
            <a:pPr algn="just">
              <a:lnSpc>
                <a:spcPct val="150000"/>
              </a:lnSpc>
            </a:pPr>
            <a:r>
              <a:rPr lang="en-US" sz="1600" dirty="0"/>
              <a:t>Initial version: 15.0, released Sept. 24, 2021</a:t>
            </a:r>
          </a:p>
          <a:p>
            <a:pPr algn="just">
              <a:lnSpc>
                <a:spcPct val="150000"/>
              </a:lnSpc>
            </a:pPr>
            <a:endParaRPr lang="en-US" sz="1600" dirty="0"/>
          </a:p>
          <a:p>
            <a:pPr algn="just"/>
            <a:r>
              <a:rPr lang="en-US" dirty="0"/>
              <a:t>FaceTime received numerous improvements aimed at improving the experience of using the app and expanding the audience for it, including:</a:t>
            </a:r>
          </a:p>
          <a:p>
            <a:pPr algn="just"/>
            <a:r>
              <a:rPr lang="en-US" b="1" dirty="0" err="1"/>
              <a:t>SharePlay</a:t>
            </a:r>
            <a:r>
              <a:rPr lang="en-US" dirty="0"/>
              <a:t> allows people on a FaceTime video call to watch video or listen to audio together, and share screens</a:t>
            </a:r>
          </a:p>
          <a:p>
            <a:pPr algn="just"/>
            <a:r>
              <a:rPr lang="en-US" b="1" dirty="0"/>
              <a:t>Spatial Audio</a:t>
            </a:r>
            <a:r>
              <a:rPr lang="en-US" dirty="0"/>
              <a:t> brings Apple's more-natural, 3D audio experience to improve the naturalness of FaceTime sound</a:t>
            </a:r>
          </a:p>
          <a:p>
            <a:pPr algn="just"/>
            <a:r>
              <a:rPr lang="en-US" b="1" dirty="0"/>
              <a:t>Enhanced Mic Modes</a:t>
            </a:r>
            <a:r>
              <a:rPr lang="en-US" dirty="0"/>
              <a:t> allow you to isolate your voice from background noise to improve audio quality</a:t>
            </a:r>
          </a:p>
          <a:p>
            <a:pPr algn="just"/>
            <a:r>
              <a:rPr lang="en-US" b="1" dirty="0"/>
              <a:t>Portrait Mode</a:t>
            </a:r>
            <a:r>
              <a:rPr lang="en-US" dirty="0"/>
              <a:t> brings this terrific still-photos feature to video to blur your background</a:t>
            </a:r>
          </a:p>
          <a:p>
            <a:pPr algn="just"/>
            <a:r>
              <a:rPr lang="en-US" b="1" dirty="0"/>
              <a:t>Cross-Platform support</a:t>
            </a:r>
            <a:r>
              <a:rPr lang="en-US" dirty="0"/>
              <a:t> allows you to invite anyone to a FaceTime call with a link and for them to join from a web browser or Android devices.</a:t>
            </a:r>
          </a:p>
          <a:p>
            <a:pPr algn="just">
              <a:lnSpc>
                <a:spcPct val="150000"/>
              </a:lnSpc>
            </a:pPr>
            <a:endParaRPr lang="en-US" sz="1600" dirty="0"/>
          </a:p>
          <a:p>
            <a:pPr marL="285750" indent="-285750" algn="just">
              <a:lnSpc>
                <a:spcPct val="150000"/>
              </a:lnSpc>
              <a:buFont typeface="Arial" panose="020B0604020202020204" pitchFamily="34" charset="0"/>
              <a:buChar char="•"/>
            </a:pPr>
            <a:endParaRPr lang="en-US" dirty="0"/>
          </a:p>
        </p:txBody>
      </p:sp>
      <p:sp>
        <p:nvSpPr>
          <p:cNvPr id="2" name="Rectangle 1"/>
          <p:cNvSpPr/>
          <p:nvPr/>
        </p:nvSpPr>
        <p:spPr>
          <a:xfrm>
            <a:off x="609600" y="715661"/>
            <a:ext cx="7482840" cy="400110"/>
          </a:xfrm>
          <a:prstGeom prst="rect">
            <a:avLst/>
          </a:prstGeom>
        </p:spPr>
        <p:txBody>
          <a:bodyPr wrap="square">
            <a:spAutoFit/>
          </a:bodyPr>
          <a:lstStyle/>
          <a:p>
            <a:r>
              <a:rPr lang="en-US" sz="2000" b="1" dirty="0"/>
              <a:t>Topic Objective:  Understanding the concept of iOS features</a:t>
            </a:r>
          </a:p>
        </p:txBody>
      </p:sp>
    </p:spTree>
    <p:extLst>
      <p:ext uri="{BB962C8B-B14F-4D97-AF65-F5344CB8AC3E}">
        <p14:creationId xmlns:p14="http://schemas.microsoft.com/office/powerpoint/2010/main" xmlns="" val="13028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Features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41960" y="1143000"/>
            <a:ext cx="8610600" cy="3970318"/>
          </a:xfrm>
          <a:prstGeom prst="rect">
            <a:avLst/>
          </a:prstGeom>
          <a:noFill/>
        </p:spPr>
        <p:txBody>
          <a:bodyPr wrap="square">
            <a:spAutoFit/>
          </a:bodyPr>
          <a:lstStyle/>
          <a:p>
            <a:pPr algn="just"/>
            <a:r>
              <a:rPr lang="en-US" dirty="0"/>
              <a:t>The Photos app gains major improvements such as:</a:t>
            </a:r>
          </a:p>
          <a:p>
            <a:pPr algn="just"/>
            <a:endParaRPr lang="en-US" dirty="0"/>
          </a:p>
          <a:p>
            <a:pPr algn="just"/>
            <a:r>
              <a:rPr lang="en-US" b="1" dirty="0"/>
              <a:t>Live Text</a:t>
            </a:r>
            <a:r>
              <a:rPr lang="en-US" dirty="0"/>
              <a:t> lets the app detect text inside your photos and convert it to text that can be copied and pasted, or phone numbers that can be tapped to call</a:t>
            </a:r>
          </a:p>
          <a:p>
            <a:pPr algn="just"/>
            <a:r>
              <a:rPr lang="en-US" b="1" dirty="0"/>
              <a:t>Visual search</a:t>
            </a:r>
            <a:r>
              <a:rPr lang="en-US" dirty="0"/>
              <a:t> lets you search within the Photos app for text embedded your photos.</a:t>
            </a:r>
          </a:p>
          <a:p>
            <a:pPr algn="just"/>
            <a:endParaRPr lang="en-US" dirty="0"/>
          </a:p>
          <a:p>
            <a:pPr algn="just"/>
            <a:r>
              <a:rPr lang="en-US" dirty="0"/>
              <a:t>In keeping with Apple's ongoing commitment to user privacy, iOS 15 adds:</a:t>
            </a:r>
          </a:p>
          <a:p>
            <a:pPr algn="just"/>
            <a:endParaRPr lang="en-US" dirty="0"/>
          </a:p>
          <a:p>
            <a:pPr algn="just"/>
            <a:r>
              <a:rPr lang="en-US" b="1" dirty="0"/>
              <a:t>App Privacy Report</a:t>
            </a:r>
            <a:r>
              <a:rPr lang="en-US" dirty="0"/>
              <a:t> lets you know what permissions each of your apps has, how often it accesses your data, and what third-party domains the app has contacted.</a:t>
            </a:r>
          </a:p>
          <a:p>
            <a:pPr algn="just"/>
            <a:r>
              <a:rPr lang="en-US" b="1" dirty="0"/>
              <a:t>Mail Privacy Protection</a:t>
            </a:r>
            <a:r>
              <a:rPr lang="en-US" dirty="0"/>
              <a:t> blocks tracking pixels, hides your IP address from marketers, and blocks the connection of your data from email with other data sources.</a:t>
            </a:r>
          </a:p>
          <a:p>
            <a:pPr algn="just"/>
            <a:r>
              <a:rPr lang="en-US" b="1" dirty="0"/>
              <a:t>On-device Siri</a:t>
            </a:r>
            <a:r>
              <a:rPr lang="en-US" dirty="0"/>
              <a:t> means that Siri recordings are no longer sent to or stored in the cloud. Siri works completely on your iPhone, and now works offline.</a:t>
            </a:r>
          </a:p>
        </p:txBody>
      </p:sp>
    </p:spTree>
    <p:extLst>
      <p:ext uri="{BB962C8B-B14F-4D97-AF65-F5344CB8AC3E}">
        <p14:creationId xmlns:p14="http://schemas.microsoft.com/office/powerpoint/2010/main" xmlns="" val="130282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Features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304800" y="1143000"/>
            <a:ext cx="8610600" cy="2862322"/>
          </a:xfrm>
          <a:prstGeom prst="rect">
            <a:avLst/>
          </a:prstGeom>
          <a:noFill/>
        </p:spPr>
        <p:txBody>
          <a:bodyPr wrap="square">
            <a:spAutoFit/>
          </a:bodyPr>
          <a:lstStyle/>
          <a:p>
            <a:pPr algn="just"/>
            <a:r>
              <a:rPr lang="en-US" dirty="0"/>
              <a:t>Support for the iCloud+ service that adds new </a:t>
            </a:r>
            <a:r>
              <a:rPr lang="en-US" dirty="0" err="1"/>
              <a:t>Homekit</a:t>
            </a:r>
            <a:r>
              <a:rPr lang="en-US" dirty="0"/>
              <a:t> and VPN-style features.</a:t>
            </a:r>
          </a:p>
          <a:p>
            <a:pPr algn="just"/>
            <a:endParaRPr lang="en-US" dirty="0"/>
          </a:p>
          <a:p>
            <a:pPr algn="just"/>
            <a:r>
              <a:rPr lang="en-US" dirty="0"/>
              <a:t>Notifications scheduling and summary.</a:t>
            </a:r>
          </a:p>
          <a:p>
            <a:pPr algn="just"/>
            <a:endParaRPr lang="en-US" dirty="0"/>
          </a:p>
          <a:p>
            <a:pPr algn="just"/>
            <a:r>
              <a:rPr lang="en-US" dirty="0"/>
              <a:t>Improved driving directions in Maps.</a:t>
            </a:r>
          </a:p>
          <a:p>
            <a:pPr algn="just"/>
            <a:endParaRPr lang="en-US" dirty="0"/>
          </a:p>
          <a:p>
            <a:pPr algn="just"/>
            <a:r>
              <a:rPr lang="en-US" dirty="0"/>
              <a:t>A redesigned experience and features for managing tabs and groups of tabs in Safari.</a:t>
            </a:r>
          </a:p>
          <a:p>
            <a:pPr algn="just"/>
            <a:endParaRPr lang="en-US" dirty="0"/>
          </a:p>
          <a:p>
            <a:pPr algn="just"/>
            <a:r>
              <a:rPr lang="en-US" dirty="0"/>
              <a:t>Better ways to find content shared with you and to share medical data from the Health app with your family.</a:t>
            </a:r>
          </a:p>
        </p:txBody>
      </p:sp>
    </p:spTree>
    <p:extLst>
      <p:ext uri="{BB962C8B-B14F-4D97-AF65-F5344CB8AC3E}">
        <p14:creationId xmlns:p14="http://schemas.microsoft.com/office/powerpoint/2010/main" xmlns="" val="127459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Features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12931" y="696685"/>
            <a:ext cx="8610600" cy="5724644"/>
          </a:xfrm>
          <a:prstGeom prst="rect">
            <a:avLst/>
          </a:prstGeom>
          <a:noFill/>
        </p:spPr>
        <p:txBody>
          <a:bodyPr wrap="square">
            <a:spAutoFit/>
          </a:bodyPr>
          <a:lstStyle/>
          <a:p>
            <a:pPr algn="just"/>
            <a:r>
              <a:rPr lang="en-US" b="1" dirty="0"/>
              <a:t>                       iOS 14 Features</a:t>
            </a:r>
          </a:p>
          <a:p>
            <a:pPr algn="just"/>
            <a:r>
              <a:rPr lang="en-US" dirty="0"/>
              <a:t>Support ended: n/a</a:t>
            </a:r>
          </a:p>
          <a:p>
            <a:pPr algn="just"/>
            <a:r>
              <a:rPr lang="en-US" dirty="0"/>
              <a:t>Current version: 14.6, released May 24, 2021</a:t>
            </a:r>
          </a:p>
          <a:p>
            <a:pPr algn="just"/>
            <a:r>
              <a:rPr lang="en-US" dirty="0"/>
              <a:t>Initial version: 14.0, released Sept. 17, 2020</a:t>
            </a:r>
          </a:p>
          <a:p>
            <a:pPr algn="just"/>
            <a:endParaRPr lang="en-US" dirty="0"/>
          </a:p>
          <a:p>
            <a:pPr algn="just"/>
            <a:r>
              <a:rPr lang="en-US" sz="2000" dirty="0" err="1"/>
              <a:t>Homescreen</a:t>
            </a:r>
            <a:r>
              <a:rPr lang="en-US" sz="2000" dirty="0"/>
              <a:t> Widgets for customized home screens and shortcuts using </a:t>
            </a:r>
            <a:r>
              <a:rPr lang="en-US" sz="2000" dirty="0" err="1"/>
              <a:t>smartstacks</a:t>
            </a:r>
            <a:r>
              <a:rPr lang="en-US" sz="2000" dirty="0"/>
              <a:t>.</a:t>
            </a:r>
          </a:p>
          <a:p>
            <a:pPr algn="just"/>
            <a:r>
              <a:rPr lang="en-US" sz="2000" dirty="0"/>
              <a:t>Set third-party apps as default for email and web browser apps.</a:t>
            </a:r>
          </a:p>
          <a:p>
            <a:pPr algn="just"/>
            <a:r>
              <a:rPr lang="en-US" sz="2000" u="sng" dirty="0">
                <a:hlinkClick r:id="rId2"/>
              </a:rPr>
              <a:t>App Library</a:t>
            </a:r>
            <a:r>
              <a:rPr lang="en-US" sz="2000" dirty="0"/>
              <a:t>, a new way of organizing apps and keeping your home scree neat</a:t>
            </a:r>
          </a:p>
          <a:p>
            <a:pPr algn="just"/>
            <a:r>
              <a:rPr lang="en-US" sz="2000" dirty="0"/>
              <a:t>Improved privacy features to block tracking online.</a:t>
            </a:r>
          </a:p>
          <a:p>
            <a:pPr algn="just"/>
            <a:r>
              <a:rPr lang="en-US" sz="2000" dirty="0"/>
              <a:t>Built-in language translation for 11 languages.</a:t>
            </a:r>
          </a:p>
          <a:p>
            <a:pPr algn="just"/>
            <a:r>
              <a:rPr lang="en-US" sz="2000" dirty="0"/>
              <a:t>Spatial audio for </a:t>
            </a:r>
            <a:r>
              <a:rPr lang="en-US" sz="2000" dirty="0" err="1"/>
              <a:t>AirPods</a:t>
            </a:r>
            <a:r>
              <a:rPr lang="en-US" sz="2000" dirty="0"/>
              <a:t> delivers surround sound, along with other </a:t>
            </a:r>
            <a:r>
              <a:rPr lang="en-US" sz="2000" dirty="0" err="1"/>
              <a:t>AirPods</a:t>
            </a:r>
            <a:r>
              <a:rPr lang="en-US" sz="2000" dirty="0"/>
              <a:t> improvements.</a:t>
            </a:r>
          </a:p>
          <a:p>
            <a:pPr algn="just"/>
            <a:r>
              <a:rPr lang="en-US" sz="2000" dirty="0"/>
              <a:t>Design changes allow phone calls and FaceTime calls to take up less space on the screen and allow you to do other things at the same time.</a:t>
            </a:r>
          </a:p>
          <a:p>
            <a:pPr algn="just"/>
            <a:r>
              <a:rPr lang="en-US" sz="2000" dirty="0"/>
              <a:t>Numerous improvements for group texts in </a:t>
            </a:r>
            <a:r>
              <a:rPr lang="en-US" sz="2000" dirty="0" err="1"/>
              <a:t>iMessage</a:t>
            </a:r>
            <a:r>
              <a:rPr lang="en-US" sz="2000" dirty="0"/>
              <a:t>, including threaded replies and mentions.</a:t>
            </a:r>
          </a:p>
          <a:p>
            <a:pPr algn="just"/>
            <a:endParaRPr lang="en-US" dirty="0"/>
          </a:p>
          <a:p>
            <a:pPr algn="just"/>
            <a:endParaRPr lang="en-US" dirty="0"/>
          </a:p>
        </p:txBody>
      </p:sp>
    </p:spTree>
    <p:extLst>
      <p:ext uri="{BB962C8B-B14F-4D97-AF65-F5344CB8AC3E}">
        <p14:creationId xmlns:p14="http://schemas.microsoft.com/office/powerpoint/2010/main" xmlns="" val="127459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iOS Features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4703" y="838200"/>
            <a:ext cx="8610600" cy="5909310"/>
          </a:xfrm>
          <a:prstGeom prst="rect">
            <a:avLst/>
          </a:prstGeom>
          <a:noFill/>
        </p:spPr>
        <p:txBody>
          <a:bodyPr wrap="square">
            <a:spAutoFit/>
          </a:bodyPr>
          <a:lstStyle/>
          <a:p>
            <a:pPr algn="just"/>
            <a:r>
              <a:rPr lang="en-US" b="1" dirty="0"/>
              <a:t>iOS 1 Features</a:t>
            </a:r>
          </a:p>
          <a:p>
            <a:pPr algn="just"/>
            <a:r>
              <a:rPr lang="en-US" dirty="0"/>
              <a:t>Support ended: 2010</a:t>
            </a:r>
          </a:p>
          <a:p>
            <a:pPr algn="just"/>
            <a:r>
              <a:rPr lang="en-US" dirty="0"/>
              <a:t>Final version: 1.1.5. It was released on July 15, 2008</a:t>
            </a:r>
          </a:p>
          <a:p>
            <a:pPr algn="just"/>
            <a:r>
              <a:rPr lang="en-US" dirty="0"/>
              <a:t>Initial version: It was released on June 29, 2007</a:t>
            </a:r>
          </a:p>
          <a:p>
            <a:pPr algn="just"/>
            <a:endParaRPr lang="en-US" dirty="0"/>
          </a:p>
          <a:p>
            <a:r>
              <a:rPr lang="en-US" dirty="0"/>
              <a:t>Visual Voicemail</a:t>
            </a:r>
          </a:p>
          <a:p>
            <a:r>
              <a:rPr lang="en-US" dirty="0" err="1"/>
              <a:t>Multitouch</a:t>
            </a:r>
            <a:r>
              <a:rPr lang="en-US" dirty="0"/>
              <a:t> interface</a:t>
            </a:r>
          </a:p>
          <a:p>
            <a:r>
              <a:rPr lang="en-US" dirty="0"/>
              <a:t>Safari browser</a:t>
            </a:r>
          </a:p>
          <a:p>
            <a:r>
              <a:rPr lang="en-US" dirty="0"/>
              <a:t>Music Apps</a:t>
            </a:r>
          </a:p>
          <a:p>
            <a:pPr algn="just"/>
            <a:endParaRPr lang="en-US" dirty="0"/>
          </a:p>
          <a:p>
            <a:pPr algn="just"/>
            <a:r>
              <a:rPr lang="en-US" b="1" dirty="0"/>
              <a:t>iOS 2 Features</a:t>
            </a:r>
          </a:p>
          <a:p>
            <a:pPr algn="just"/>
            <a:r>
              <a:rPr lang="en-US" dirty="0"/>
              <a:t>Support ended: 2011​​</a:t>
            </a:r>
          </a:p>
          <a:p>
            <a:pPr algn="just"/>
            <a:r>
              <a:rPr lang="en-US" dirty="0"/>
              <a:t>Final version: 2.2.1. It was released on January 27, 2009</a:t>
            </a:r>
          </a:p>
          <a:p>
            <a:pPr algn="just"/>
            <a:r>
              <a:rPr lang="en-US" dirty="0"/>
              <a:t>Initial version: It was released on July 11, 2008</a:t>
            </a:r>
          </a:p>
          <a:p>
            <a:pPr algn="just"/>
            <a:endParaRPr lang="en-US" dirty="0"/>
          </a:p>
          <a:p>
            <a:r>
              <a:rPr lang="en-US" dirty="0"/>
              <a:t>App Store</a:t>
            </a:r>
          </a:p>
          <a:p>
            <a:r>
              <a:rPr lang="en-US" dirty="0"/>
              <a:t>Improved Maps app​</a:t>
            </a:r>
          </a:p>
          <a:p>
            <a:endParaRPr lang="en-US" dirty="0"/>
          </a:p>
          <a:p>
            <a:r>
              <a:rPr lang="en-US" dirty="0"/>
              <a:t>Source: </a:t>
            </a:r>
            <a:r>
              <a:rPr lang="en-US" dirty="0">
                <a:hlinkClick r:id="rId2"/>
              </a:rPr>
              <a:t>https://www.lifewire.com/ios-versions-4147730</a:t>
            </a:r>
            <a:r>
              <a:rPr lang="en-US" dirty="0"/>
              <a:t/>
            </a:r>
            <a:br>
              <a:rPr lang="en-US" dirty="0"/>
            </a:br>
            <a:endParaRPr lang="en-US" dirty="0"/>
          </a:p>
          <a:p>
            <a:pPr algn="just"/>
            <a:endParaRPr lang="en-US" dirty="0"/>
          </a:p>
        </p:txBody>
      </p:sp>
    </p:spTree>
    <p:extLst>
      <p:ext uri="{BB962C8B-B14F-4D97-AF65-F5344CB8AC3E}">
        <p14:creationId xmlns:p14="http://schemas.microsoft.com/office/powerpoint/2010/main" xmlns="" val="1274590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2</a:t>
            </a:r>
          </a:p>
          <a:p>
            <a:pPr lvl="0" algn="ctr">
              <a:spcBef>
                <a:spcPct val="0"/>
              </a:spcBef>
              <a:defRPr/>
            </a:pPr>
            <a:endParaRPr lang="en-US" dirty="0"/>
          </a:p>
        </p:txBody>
      </p:sp>
      <p:sp>
        <p:nvSpPr>
          <p:cNvPr id="9" name="TextBox 8">
            <a:extLst>
              <a:ext uri="{FF2B5EF4-FFF2-40B4-BE49-F238E27FC236}">
                <a16:creationId xmlns:a16="http://schemas.microsoft.com/office/drawing/2014/main" xmlns="" id="{80164C9F-0538-4419-901E-D13B69221DBB}"/>
              </a:ext>
            </a:extLst>
          </p:cNvPr>
          <p:cNvSpPr txBox="1"/>
          <p:nvPr/>
        </p:nvSpPr>
        <p:spPr>
          <a:xfrm>
            <a:off x="660400" y="1295400"/>
            <a:ext cx="7874000" cy="4524315"/>
          </a:xfrm>
          <a:prstGeom prst="rect">
            <a:avLst/>
          </a:prstGeom>
          <a:noFill/>
        </p:spPr>
        <p:txBody>
          <a:bodyPr wrap="square">
            <a:spAutoFit/>
          </a:bodyPr>
          <a:lstStyle/>
          <a:p>
            <a:pPr algn="l"/>
            <a:r>
              <a:rPr lang="en-IN" b="1" dirty="0">
                <a:solidFill>
                  <a:srgbClr val="323232"/>
                </a:solidFill>
                <a:latin typeface="Nunito" pitchFamily="2" charset="0"/>
              </a:rPr>
              <a:t>1</a:t>
            </a:r>
            <a:r>
              <a:rPr lang="en-IN" b="1" dirty="0">
                <a:solidFill>
                  <a:srgbClr val="323232"/>
                </a:solidFill>
                <a:latin typeface="Times New Roman" panose="02020603050405020304" pitchFamily="18" charset="0"/>
                <a:cs typeface="Times New Roman" panose="02020603050405020304" pitchFamily="18" charset="0"/>
              </a:rPr>
              <a:t>. </a:t>
            </a:r>
            <a:r>
              <a:rPr lang="en-IN" i="0" dirty="0">
                <a:solidFill>
                  <a:srgbClr val="323232"/>
                </a:solidFill>
                <a:effectLst/>
                <a:latin typeface="Times New Roman" panose="02020603050405020304" pitchFamily="18" charset="0"/>
                <a:cs typeface="Times New Roman" panose="02020603050405020304" pitchFamily="18" charset="0"/>
              </a:rPr>
              <a:t>IOS Is A __software.</a:t>
            </a:r>
          </a:p>
          <a:p>
            <a:pPr marL="342900" indent="-342900" algn="l">
              <a:buFont typeface="+mj-lt"/>
              <a:buAutoNum type="alphaLcParenR"/>
            </a:pPr>
            <a:r>
              <a:rPr lang="en-US" b="1" i="0" dirty="0">
                <a:effectLst/>
                <a:latin typeface="Times New Roman" panose="02020603050405020304" pitchFamily="18" charset="0"/>
                <a:cs typeface="Times New Roman" panose="02020603050405020304" pitchFamily="18" charset="0"/>
              </a:rPr>
              <a:t>Proprietary</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Free And Open Source</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2. </a:t>
            </a:r>
            <a:r>
              <a:rPr lang="en-US" i="0" dirty="0">
                <a:solidFill>
                  <a:srgbClr val="323232"/>
                </a:solidFill>
                <a:effectLst/>
                <a:latin typeface="Times New Roman" panose="02020603050405020304" pitchFamily="18" charset="0"/>
                <a:cs typeface="Times New Roman" panose="02020603050405020304" pitchFamily="18" charset="0"/>
              </a:rPr>
              <a:t>Which Of The Following Framework Is Not Used In IOS ?</a:t>
            </a:r>
          </a:p>
          <a:p>
            <a:pPr marL="342900" indent="-342900" algn="l">
              <a:buFont typeface="+mj-lt"/>
              <a:buAutoNum type="alphaLcParenR"/>
            </a:pPr>
            <a:r>
              <a:rPr lang="en-US" b="0" i="0" dirty="0" err="1">
                <a:effectLst/>
                <a:latin typeface="Times New Roman" panose="02020603050405020304" pitchFamily="18" charset="0"/>
                <a:cs typeface="Times New Roman" panose="02020603050405020304" pitchFamily="18" charset="0"/>
              </a:rPr>
              <a:t>UIKit</a:t>
            </a:r>
            <a:r>
              <a:rPr lang="en-US" b="0" i="0" dirty="0">
                <a:effectLst/>
                <a:latin typeface="Times New Roman" panose="02020603050405020304" pitchFamily="18" charset="0"/>
                <a:cs typeface="Times New Roman" panose="02020603050405020304" pitchFamily="18" charset="0"/>
              </a:rPr>
              <a:t> Framework</a:t>
            </a:r>
          </a:p>
          <a:p>
            <a:pPr marL="342900" indent="-342900" algn="l">
              <a:buFont typeface="+mj-lt"/>
              <a:buAutoNum type="alphaLcParenR"/>
            </a:pPr>
            <a:r>
              <a:rPr lang="en-US" b="1" i="0" dirty="0" err="1">
                <a:effectLst/>
                <a:latin typeface="Times New Roman" panose="02020603050405020304" pitchFamily="18" charset="0"/>
                <a:cs typeface="Times New Roman" panose="02020603050405020304" pitchFamily="18" charset="0"/>
              </a:rPr>
              <a:t>AppKit</a:t>
            </a:r>
            <a:r>
              <a:rPr lang="en-US" b="1" i="0" dirty="0">
                <a:effectLst/>
                <a:latin typeface="Times New Roman" panose="02020603050405020304" pitchFamily="18" charset="0"/>
                <a:cs typeface="Times New Roman" panose="02020603050405020304" pitchFamily="18" charset="0"/>
              </a:rPr>
              <a:t> Framework</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Foundation Framework</a:t>
            </a:r>
          </a:p>
          <a:p>
            <a:pPr marL="342900" indent="-342900" algn="l">
              <a:buFont typeface="+mj-lt"/>
              <a:buAutoNum type="alphaLcParenR"/>
            </a:pPr>
            <a:r>
              <a:rPr lang="en-US" b="0" i="0" dirty="0" err="1">
                <a:effectLst/>
                <a:latin typeface="Times New Roman" panose="02020603050405020304" pitchFamily="18" charset="0"/>
                <a:cs typeface="Times New Roman" panose="02020603050405020304" pitchFamily="18" charset="0"/>
              </a:rPr>
              <a:t>CoreMotion</a:t>
            </a:r>
            <a:r>
              <a:rPr lang="en-US" b="0" i="0" dirty="0">
                <a:effectLst/>
                <a:latin typeface="Times New Roman" panose="02020603050405020304" pitchFamily="18" charset="0"/>
                <a:cs typeface="Times New Roman" panose="02020603050405020304" pitchFamily="18" charset="0"/>
              </a:rPr>
              <a:t> Framework</a:t>
            </a:r>
          </a:p>
          <a:p>
            <a:pPr algn="l"/>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i="0" dirty="0">
                <a:solidFill>
                  <a:srgbClr val="323232"/>
                </a:solidFill>
                <a:effectLst/>
                <a:latin typeface="Times New Roman" panose="02020603050405020304" pitchFamily="18" charset="0"/>
                <a:cs typeface="Times New Roman" panose="02020603050405020304" pitchFamily="18" charset="0"/>
              </a:rPr>
              <a:t>What Is Bundle In IOS</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It Is A Class</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It Is Used To Send Data</a:t>
            </a:r>
          </a:p>
          <a:p>
            <a:pPr marL="342900" indent="-342900" algn="l">
              <a:buFont typeface="+mj-lt"/>
              <a:buAutoNum type="alphaLcParenR"/>
            </a:pPr>
            <a:r>
              <a:rPr lang="en-US" b="1" i="0" dirty="0">
                <a:effectLst/>
                <a:latin typeface="Times New Roman" panose="02020603050405020304" pitchFamily="18" charset="0"/>
                <a:cs typeface="Times New Roman" panose="02020603050405020304" pitchFamily="18" charset="0"/>
              </a:rPr>
              <a:t>It Is Folder With .app Extension</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None Of Above</a:t>
            </a:r>
          </a:p>
          <a:p>
            <a:pPr algn="l"/>
            <a:endParaRPr lang="en-US" b="0" i="0" dirty="0">
              <a:effectLst/>
              <a:latin typeface="Nunito" pitchFamily="2" charset="0"/>
            </a:endParaRPr>
          </a:p>
        </p:txBody>
      </p:sp>
    </p:spTree>
    <p:extLst>
      <p:ext uri="{BB962C8B-B14F-4D97-AF65-F5344CB8AC3E}">
        <p14:creationId xmlns:p14="http://schemas.microsoft.com/office/powerpoint/2010/main" xmlns="" val="263074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Introduction to Objective C</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41960" y="1143000"/>
            <a:ext cx="8610600" cy="38318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Objective-C is the primary programming language for writing software for OS X and iOS.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a superset of the C programming language and provides object-oriented capabilities and a dynamic runtime.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Objective-C inherits the syntax, primitive types, and flow control statements of C and adds syntax for defining classes and methods.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also adds language-level support for object graph management and object literals while providing dynamic typing and binding, deferring many responsibilities until runtime.</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838200" y="827313"/>
            <a:ext cx="7620000" cy="400110"/>
          </a:xfrm>
          <a:prstGeom prst="rect">
            <a:avLst/>
          </a:prstGeom>
        </p:spPr>
        <p:txBody>
          <a:bodyPr wrap="square">
            <a:spAutoFit/>
          </a:bodyPr>
          <a:lstStyle/>
          <a:p>
            <a:r>
              <a:rPr lang="en-US" sz="2000" b="1" dirty="0"/>
              <a:t>Topic Objective:  Understanding the concept of Objective C</a:t>
            </a:r>
          </a:p>
        </p:txBody>
      </p:sp>
    </p:spTree>
    <p:extLst>
      <p:ext uri="{BB962C8B-B14F-4D97-AF65-F5344CB8AC3E}">
        <p14:creationId xmlns:p14="http://schemas.microsoft.com/office/powerpoint/2010/main" xmlns="" val="1302823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Introduction to Objective C</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41960" y="1143000"/>
            <a:ext cx="8610600" cy="38318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Objective-C is the primary programming language for writing software for OS X and iOS.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a superset of the C programming language and provides object-oriented capabilities and a dynamic runtime.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Objective-C inherits the syntax, primitive types, and flow control statements of C and adds syntax for defining classes and methods.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also adds language-level support for object graph management and object literals while providing dynamic typing and binding, deferring many responsibilities until runtime.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005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59388AD5-E82F-4B70-B793-109BE747FC45}" type="datetime1">
              <a:rPr lang="en-US" smtClean="0"/>
              <a:pPr/>
              <a:t>1/5/2023</a:t>
            </a:fld>
            <a:endParaRPr lang="en-US"/>
          </a:p>
        </p:txBody>
      </p:sp>
      <p:sp>
        <p:nvSpPr>
          <p:cNvPr id="4" name="Footer Placeholder 3">
            <a:extLst>
              <a:ext uri="{FF2B5EF4-FFF2-40B4-BE49-F238E27FC236}">
                <a16:creationId xmlns:a16="http://schemas.microsoft.com/office/drawing/2014/main" xmlns="" id="{7B7C3449-471B-429C-BD1C-9FF1A56255A4}"/>
              </a:ext>
            </a:extLst>
          </p:cNvPr>
          <p:cNvSpPr>
            <a:spLocks noGrp="1"/>
          </p:cNvSpPr>
          <p:nvPr>
            <p:ph type="ftr" sz="quarter" idx="11"/>
          </p:nvPr>
        </p:nvSpPr>
        <p:spPr>
          <a:xfrm>
            <a:off x="2590800" y="6477000"/>
            <a:ext cx="4114800" cy="24447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xmlns="" id="{F78E3E6B-6670-4502-B722-FF00750A265B}"/>
              </a:ext>
            </a:extLst>
          </p:cNvPr>
          <p:cNvGraphicFramePr>
            <a:graphicFrameLocks noGrp="1"/>
          </p:cNvGraphicFramePr>
          <p:nvPr>
            <p:extLst>
              <p:ext uri="{D42A27DB-BD31-4B8C-83A1-F6EECF244321}">
                <p14:modId xmlns:p14="http://schemas.microsoft.com/office/powerpoint/2010/main" xmlns="" val="3706154427"/>
              </p:ext>
            </p:extLst>
          </p:nvPr>
        </p:nvGraphicFramePr>
        <p:xfrm>
          <a:off x="381000" y="990600"/>
          <a:ext cx="8382002" cy="5364472"/>
        </p:xfrm>
        <a:graphic>
          <a:graphicData uri="http://schemas.openxmlformats.org/drawingml/2006/table">
            <a:tbl>
              <a:tblPr firstRow="1" firstCol="1" bandRow="1">
                <a:tableStyleId>{5C22544A-7EE6-4342-B048-85BDC9FD1C3A}</a:tableStyleId>
              </a:tblPr>
              <a:tblGrid>
                <a:gridCol w="366491">
                  <a:extLst>
                    <a:ext uri="{9D8B030D-6E8A-4147-A177-3AD203B41FA5}">
                      <a16:colId xmlns:a16="http://schemas.microsoft.com/office/drawing/2014/main" xmlns="" val="483774696"/>
                    </a:ext>
                  </a:extLst>
                </a:gridCol>
                <a:gridCol w="1037818">
                  <a:extLst>
                    <a:ext uri="{9D8B030D-6E8A-4147-A177-3AD203B41FA5}">
                      <a16:colId xmlns:a16="http://schemas.microsoft.com/office/drawing/2014/main" xmlns="" val="4152374211"/>
                    </a:ext>
                  </a:extLst>
                </a:gridCol>
                <a:gridCol w="1922186">
                  <a:extLst>
                    <a:ext uri="{9D8B030D-6E8A-4147-A177-3AD203B41FA5}">
                      <a16:colId xmlns:a16="http://schemas.microsoft.com/office/drawing/2014/main" xmlns="" val="2675436260"/>
                    </a:ext>
                  </a:extLst>
                </a:gridCol>
                <a:gridCol w="291137">
                  <a:extLst>
                    <a:ext uri="{9D8B030D-6E8A-4147-A177-3AD203B41FA5}">
                      <a16:colId xmlns:a16="http://schemas.microsoft.com/office/drawing/2014/main" xmlns="" val="905271115"/>
                    </a:ext>
                  </a:extLst>
                </a:gridCol>
                <a:gridCol w="295932">
                  <a:extLst>
                    <a:ext uri="{9D8B030D-6E8A-4147-A177-3AD203B41FA5}">
                      <a16:colId xmlns:a16="http://schemas.microsoft.com/office/drawing/2014/main" xmlns="" val="2057213620"/>
                    </a:ext>
                  </a:extLst>
                </a:gridCol>
                <a:gridCol w="381560">
                  <a:extLst>
                    <a:ext uri="{9D8B030D-6E8A-4147-A177-3AD203B41FA5}">
                      <a16:colId xmlns:a16="http://schemas.microsoft.com/office/drawing/2014/main" xmlns="" val="4037161602"/>
                    </a:ext>
                  </a:extLst>
                </a:gridCol>
                <a:gridCol w="381560">
                  <a:extLst>
                    <a:ext uri="{9D8B030D-6E8A-4147-A177-3AD203B41FA5}">
                      <a16:colId xmlns:a16="http://schemas.microsoft.com/office/drawing/2014/main" xmlns="" val="892661286"/>
                    </a:ext>
                  </a:extLst>
                </a:gridCol>
                <a:gridCol w="664476">
                  <a:extLst>
                    <a:ext uri="{9D8B030D-6E8A-4147-A177-3AD203B41FA5}">
                      <a16:colId xmlns:a16="http://schemas.microsoft.com/office/drawing/2014/main" xmlns="" val="3587808402"/>
                    </a:ext>
                  </a:extLst>
                </a:gridCol>
                <a:gridCol w="664476">
                  <a:extLst>
                    <a:ext uri="{9D8B030D-6E8A-4147-A177-3AD203B41FA5}">
                      <a16:colId xmlns:a16="http://schemas.microsoft.com/office/drawing/2014/main" xmlns="" val="3244612720"/>
                    </a:ext>
                  </a:extLst>
                </a:gridCol>
                <a:gridCol w="447325">
                  <a:extLst>
                    <a:ext uri="{9D8B030D-6E8A-4147-A177-3AD203B41FA5}">
                      <a16:colId xmlns:a16="http://schemas.microsoft.com/office/drawing/2014/main" xmlns="" val="454941821"/>
                    </a:ext>
                  </a:extLst>
                </a:gridCol>
                <a:gridCol w="447325">
                  <a:extLst>
                    <a:ext uri="{9D8B030D-6E8A-4147-A177-3AD203B41FA5}">
                      <a16:colId xmlns:a16="http://schemas.microsoft.com/office/drawing/2014/main" xmlns="" val="474209802"/>
                    </a:ext>
                  </a:extLst>
                </a:gridCol>
                <a:gridCol w="376766">
                  <a:extLst>
                    <a:ext uri="{9D8B030D-6E8A-4147-A177-3AD203B41FA5}">
                      <a16:colId xmlns:a16="http://schemas.microsoft.com/office/drawing/2014/main" xmlns="" val="4247887102"/>
                    </a:ext>
                  </a:extLst>
                </a:gridCol>
                <a:gridCol w="508291">
                  <a:extLst>
                    <a:ext uri="{9D8B030D-6E8A-4147-A177-3AD203B41FA5}">
                      <a16:colId xmlns:a16="http://schemas.microsoft.com/office/drawing/2014/main" xmlns="" val="2734558652"/>
                    </a:ext>
                  </a:extLst>
                </a:gridCol>
                <a:gridCol w="596659">
                  <a:extLst>
                    <a:ext uri="{9D8B030D-6E8A-4147-A177-3AD203B41FA5}">
                      <a16:colId xmlns:a16="http://schemas.microsoft.com/office/drawing/2014/main" xmlns="" val="3138845591"/>
                    </a:ext>
                  </a:extLst>
                </a:gridCol>
              </a:tblGrid>
              <a:tr h="357753">
                <a:tc rowSpan="2">
                  <a:txBody>
                    <a:bodyPr/>
                    <a:lstStyle/>
                    <a:p>
                      <a:pPr marR="29210" algn="ctr">
                        <a:lnSpc>
                          <a:spcPct val="107000"/>
                        </a:lnSpc>
                        <a:spcAft>
                          <a:spcPts val="800"/>
                        </a:spcAft>
                      </a:pPr>
                      <a:r>
                        <a:rPr lang="en-IN" sz="1200">
                          <a:effectLst/>
                        </a:rPr>
                        <a:t>Sl. </a:t>
                      </a:r>
                    </a:p>
                    <a:p>
                      <a:pPr marL="7620" algn="ctr">
                        <a:lnSpc>
                          <a:spcPct val="107000"/>
                        </a:lnSpc>
                        <a:spcAft>
                          <a:spcPts val="800"/>
                        </a:spcAft>
                      </a:pPr>
                      <a:r>
                        <a:rPr lang="en-IN" sz="1200">
                          <a:effectLst/>
                        </a:rPr>
                        <a:t>No.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rPr>
                        <a:t>Subject Codes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rPr>
                        <a:t>Subject Name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a:effectLst/>
                        </a:rPr>
                        <a:t>Periods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a:effectLst/>
                        </a:rPr>
                        <a:t>Evaluation Scheme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rPr>
                        <a:t>End Semester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rPr>
                        <a:t>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83044295"/>
                  </a:ext>
                </a:extLst>
              </a:tr>
              <a:tr h="22837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a:effectLst/>
                        </a:rPr>
                        <a:t>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a:effectLst/>
                        </a:rPr>
                        <a:t>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rPr>
                        <a:t>P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CT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TA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PS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rPr>
                        <a:t>TE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PE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224488923"/>
                  </a:ext>
                </a:extLst>
              </a:tr>
              <a:tr h="357753">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dirty="0">
                          <a:effectLst/>
                        </a:rPr>
                        <a:t>AAS0402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dirty="0">
                          <a:effectLst/>
                        </a:rPr>
                        <a:t>Engineering Mathematics- IV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854414825"/>
                  </a:ext>
                </a:extLst>
              </a:tr>
              <a:tr h="230310">
                <a:tc>
                  <a:txBody>
                    <a:bodyPr/>
                    <a:lstStyle/>
                    <a:p>
                      <a:pPr marR="2921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dirty="0">
                          <a:effectLst/>
                        </a:rPr>
                        <a:t>AASL0401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Technical Communication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15717852"/>
                  </a:ext>
                </a:extLst>
              </a:tr>
              <a:tr h="230310">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ACSE0403B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dirty="0">
                          <a:effectLst/>
                        </a:rPr>
                        <a:t>Operating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3067885404"/>
                  </a:ext>
                </a:extLst>
              </a:tr>
              <a:tr h="357753">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rPr>
                        <a:t>ACSAI0402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Database Management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891440078"/>
                  </a:ext>
                </a:extLst>
              </a:tr>
              <a:tr h="357753">
                <a:tc>
                  <a:txBody>
                    <a:bodyPr/>
                    <a:lstStyle/>
                    <a:p>
                      <a:pPr marR="29210" algn="ctr">
                        <a:lnSpc>
                          <a:spcPct val="107000"/>
                        </a:lnSpc>
                        <a:spcAft>
                          <a:spcPts val="800"/>
                        </a:spcAft>
                      </a:pPr>
                      <a:r>
                        <a:rPr lang="en-IN" sz="1200" dirty="0">
                          <a:effectLst/>
                        </a:rPr>
                        <a:t>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9685" algn="ctr">
                        <a:lnSpc>
                          <a:spcPct val="107000"/>
                        </a:lnSpc>
                        <a:spcAft>
                          <a:spcPts val="800"/>
                        </a:spcAft>
                      </a:pPr>
                      <a:r>
                        <a:rPr lang="en-IN" sz="1200" dirty="0">
                          <a:effectLst/>
                        </a:rPr>
                        <a:t>ACSIOT0401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algn="ctr">
                        <a:lnSpc>
                          <a:spcPct val="107000"/>
                        </a:lnSpc>
                        <a:spcAft>
                          <a:spcPts val="800"/>
                        </a:spcAft>
                      </a:pPr>
                      <a:r>
                        <a:rPr lang="en-IN" sz="1200" dirty="0">
                          <a:effectLst/>
                        </a:rPr>
                        <a:t>Mobile Application Development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889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206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52070" algn="ctr">
                        <a:lnSpc>
                          <a:spcPct val="107000"/>
                        </a:lnSpc>
                        <a:spcAft>
                          <a:spcPts val="800"/>
                        </a:spcAft>
                      </a:pPr>
                      <a:r>
                        <a:rPr lang="en-IN" sz="1200" dirty="0">
                          <a:effectLst/>
                        </a:rPr>
                        <a:t>150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extLst>
                  <a:ext uri="{0D108BD9-81ED-4DB2-BD59-A6C34878D82A}">
                    <a16:rowId xmlns:a16="http://schemas.microsoft.com/office/drawing/2014/main" xmlns="" val="1628192648"/>
                  </a:ext>
                </a:extLst>
              </a:tr>
              <a:tr h="456760">
                <a:tc>
                  <a:txBody>
                    <a:bodyPr/>
                    <a:lstStyle/>
                    <a:p>
                      <a:pPr marR="29210" algn="ctr">
                        <a:lnSpc>
                          <a:spcPct val="107000"/>
                        </a:lnSpc>
                        <a:spcAft>
                          <a:spcPts val="800"/>
                        </a:spcAft>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ACSE0404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Theory of Automata and Formal Languages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064384965"/>
                  </a:ext>
                </a:extLst>
              </a:tr>
              <a:tr h="228379">
                <a:tc>
                  <a:txBody>
                    <a:bodyPr/>
                    <a:lstStyle/>
                    <a:p>
                      <a:pPr marR="29210" algn="ctr">
                        <a:lnSpc>
                          <a:spcPct val="107000"/>
                        </a:lnSpc>
                        <a:spcAft>
                          <a:spcPts val="800"/>
                        </a:spcAft>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ACSE0453B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Operating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1877492388"/>
                  </a:ext>
                </a:extLst>
              </a:tr>
              <a:tr h="363187">
                <a:tc>
                  <a:txBody>
                    <a:bodyPr/>
                    <a:lstStyle/>
                    <a:p>
                      <a:pPr marR="29210" algn="ctr">
                        <a:lnSpc>
                          <a:spcPct val="107000"/>
                        </a:lnSpc>
                        <a:spcAft>
                          <a:spcPts val="800"/>
                        </a:spcAft>
                      </a:pPr>
                      <a:r>
                        <a:rPr lang="en-IN" sz="1200">
                          <a:effectLst/>
                        </a:rPr>
                        <a:t>8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dirty="0">
                          <a:effectLst/>
                        </a:rPr>
                        <a:t>ACSAI0452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Database Management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dirty="0">
                          <a:effectLst/>
                        </a:rPr>
                        <a:t>25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3474905559"/>
                  </a:ext>
                </a:extLst>
              </a:tr>
              <a:tr h="363187">
                <a:tc>
                  <a:txBody>
                    <a:bodyPr/>
                    <a:lstStyle/>
                    <a:p>
                      <a:pPr marR="29210" algn="ctr">
                        <a:lnSpc>
                          <a:spcPct val="107000"/>
                        </a:lnSpc>
                        <a:spcAft>
                          <a:spcPts val="800"/>
                        </a:spcAft>
                      </a:pPr>
                      <a:r>
                        <a:rPr lang="en-IN" sz="1200">
                          <a:effectLst/>
                        </a:rPr>
                        <a:t>9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dirty="0">
                          <a:effectLst/>
                        </a:rPr>
                        <a:t>ACSIOT0451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Mobile Application Development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909102056"/>
                  </a:ext>
                </a:extLst>
              </a:tr>
              <a:tr h="363187">
                <a:tc>
                  <a:txBody>
                    <a:bodyPr/>
                    <a:lstStyle/>
                    <a:p>
                      <a:pPr marL="30480" algn="ctr">
                        <a:lnSpc>
                          <a:spcPct val="107000"/>
                        </a:lnSpc>
                        <a:spcAft>
                          <a:spcPts val="800"/>
                        </a:spcAft>
                      </a:pPr>
                      <a:r>
                        <a:rPr lang="en-IN" sz="1200">
                          <a:effectLst/>
                        </a:rPr>
                        <a:t>10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ACSE0459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Mini Project using Open Technology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659714703"/>
                  </a:ext>
                </a:extLst>
              </a:tr>
              <a:tr h="642423">
                <a:tc>
                  <a:txBody>
                    <a:bodyPr/>
                    <a:lstStyle/>
                    <a:p>
                      <a:pPr marL="30480" algn="ctr">
                        <a:lnSpc>
                          <a:spcPct val="107000"/>
                        </a:lnSpc>
                        <a:spcAft>
                          <a:spcPts val="800"/>
                        </a:spcAft>
                      </a:pPr>
                      <a:r>
                        <a:rPr lang="en-IN" sz="1200">
                          <a:effectLst/>
                        </a:rPr>
                        <a:t>11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ANC0402 / ANC0401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Environmental Science*/ </a:t>
                      </a:r>
                    </a:p>
                    <a:p>
                      <a:pPr algn="ctr">
                        <a:lnSpc>
                          <a:spcPct val="107000"/>
                        </a:lnSpc>
                        <a:spcAft>
                          <a:spcPts val="800"/>
                        </a:spcAft>
                      </a:pPr>
                      <a:r>
                        <a:rPr lang="en-IN" sz="1200">
                          <a:effectLst/>
                        </a:rPr>
                        <a:t>Cyber Security*(Non 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540014305"/>
                  </a:ext>
                </a:extLst>
              </a:tr>
              <a:tr h="363187">
                <a:tc>
                  <a:txBody>
                    <a:bodyPr/>
                    <a:lstStyle/>
                    <a:p>
                      <a:pPr marL="635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MOOCs** (For B.Tech. Hons. Degree)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135062325"/>
                  </a:ext>
                </a:extLst>
              </a:tr>
              <a:tr h="230310">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GRAND TOTAL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rPr>
                        <a:t>1100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24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2107784877"/>
                  </a:ext>
                </a:extLst>
              </a:tr>
            </a:tbl>
          </a:graphicData>
        </a:graphic>
      </p:graphicFrame>
    </p:spTree>
    <p:extLst>
      <p:ext uri="{BB962C8B-B14F-4D97-AF65-F5344CB8AC3E}">
        <p14:creationId xmlns:p14="http://schemas.microsoft.com/office/powerpoint/2010/main" xmlns="" val="306911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marL="0" lvl="1" algn="ctr"/>
            <a:r>
              <a:rPr lang="en-IN" sz="2400" b="1" dirty="0">
                <a:latin typeface="Times New Roman" panose="02020603050405020304" pitchFamily="18" charset="0"/>
                <a:cs typeface="Times New Roman" panose="02020603050405020304" pitchFamily="18" charset="0"/>
              </a:rPr>
              <a:t>Objective C for iOS</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7125027"/>
          </a:xfrm>
          <a:prstGeom prst="rect">
            <a:avLst/>
          </a:prstGeom>
          <a:noFill/>
        </p:spPr>
        <p:txBody>
          <a:bodyPr wrap="square">
            <a:spAutoFit/>
          </a:bodyPr>
          <a:lstStyle/>
          <a:p>
            <a:pPr marL="285750" indent="-285750" algn="just">
              <a:buFont typeface="Arial" panose="020B0604020202020204" pitchFamily="34" charset="0"/>
              <a:buChar char="•"/>
            </a:pPr>
            <a:r>
              <a:rPr lang="en-US" sz="2000" dirty="0"/>
              <a:t>Objective-C inherits the syntax, primitive types, and flow control statements of C and adds syntax for defining classes and methods.</a:t>
            </a:r>
          </a:p>
          <a:p>
            <a:pPr marL="285750" indent="-285750" algn="just">
              <a:buFont typeface="Arial" panose="020B0604020202020204" pitchFamily="34" charset="0"/>
              <a:buChar char="•"/>
            </a:pPr>
            <a:r>
              <a:rPr lang="en-US" sz="2000" dirty="0"/>
              <a:t> It also adds language-level support for object graph management and object literals while providing dynamic typing and binding, deferring many responsibilities until runtime.</a:t>
            </a:r>
          </a:p>
          <a:p>
            <a:pPr marL="285750" indent="-285750" algn="just">
              <a:buFont typeface="Arial" panose="020B0604020202020204" pitchFamily="34" charset="0"/>
              <a:buChar char="•"/>
            </a:pPr>
            <a:endParaRPr lang="en-US" dirty="0"/>
          </a:p>
          <a:p>
            <a:pPr algn="just"/>
            <a:r>
              <a:rPr lang="en-US" sz="2000" b="1" dirty="0"/>
              <a:t>Interface and Implementation</a:t>
            </a:r>
          </a:p>
          <a:p>
            <a:pPr marL="342900" indent="-342900" algn="just">
              <a:buFont typeface="Arial" panose="020B0604020202020204" pitchFamily="34" charset="0"/>
              <a:buChar char="•"/>
            </a:pPr>
            <a:r>
              <a:rPr lang="en-US" sz="2000" dirty="0"/>
              <a:t>In Objective C, the file where the declaration of class is done is called the </a:t>
            </a:r>
            <a:r>
              <a:rPr lang="en-US" sz="2000" b="1" dirty="0"/>
              <a:t>interface file</a:t>
            </a:r>
            <a:r>
              <a:rPr lang="en-US" sz="2000" dirty="0"/>
              <a:t> and the file where the class is defined is called the </a:t>
            </a:r>
            <a:r>
              <a:rPr lang="en-US" sz="2000" b="1" dirty="0"/>
              <a:t>implementation file</a:t>
            </a:r>
            <a:r>
              <a:rPr lang="en-US" sz="2000" dirty="0"/>
              <a:t>.</a:t>
            </a:r>
          </a:p>
          <a:p>
            <a:pPr marL="342900" indent="-342900" algn="just">
              <a:buFont typeface="Arial" panose="020B0604020202020204" pitchFamily="34" charset="0"/>
              <a:buChar char="•"/>
            </a:pPr>
            <a:r>
              <a:rPr lang="en-US" sz="2000" dirty="0"/>
              <a:t>A simple interface file </a:t>
            </a:r>
            <a:r>
              <a:rPr lang="en-US" sz="2000" b="1" dirty="0" err="1"/>
              <a:t>MyClass.h</a:t>
            </a:r>
            <a:r>
              <a:rPr lang="en-US" sz="2000" dirty="0"/>
              <a:t> would look like the following −</a:t>
            </a:r>
          </a:p>
          <a:p>
            <a:pPr algn="just"/>
            <a:r>
              <a:rPr lang="en-US" sz="2000" dirty="0"/>
              <a:t> </a:t>
            </a:r>
          </a:p>
          <a:p>
            <a:pPr algn="just"/>
            <a:r>
              <a:rPr lang="en-US" sz="2000" dirty="0"/>
              <a:t>@interface </a:t>
            </a:r>
            <a:r>
              <a:rPr lang="en-US" sz="2000" dirty="0" err="1"/>
              <a:t>MyClass:NSObject</a:t>
            </a:r>
            <a:r>
              <a:rPr lang="en-US" sz="2000" dirty="0"/>
              <a:t> { </a:t>
            </a:r>
          </a:p>
          <a:p>
            <a:pPr algn="just"/>
            <a:r>
              <a:rPr lang="en-US" sz="2000" dirty="0"/>
              <a:t>// class variable declared here </a:t>
            </a:r>
          </a:p>
          <a:p>
            <a:pPr algn="just"/>
            <a:r>
              <a:rPr lang="en-US" sz="2000" dirty="0"/>
              <a:t>} // class properties declared here</a:t>
            </a:r>
          </a:p>
          <a:p>
            <a:pPr algn="just"/>
            <a:r>
              <a:rPr lang="en-US" sz="2000" dirty="0"/>
              <a:t> // class methods and instance methods declared here</a:t>
            </a:r>
          </a:p>
          <a:p>
            <a:pPr algn="just"/>
            <a:r>
              <a:rPr lang="en-US" sz="2000" dirty="0"/>
              <a:t> @end</a:t>
            </a:r>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0059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4078039"/>
          </a:xfrm>
          <a:prstGeom prst="rect">
            <a:avLst/>
          </a:prstGeom>
          <a:noFill/>
        </p:spPr>
        <p:txBody>
          <a:bodyPr wrap="square">
            <a:spAutoFit/>
          </a:bodyPr>
          <a:lstStyle/>
          <a:p>
            <a:r>
              <a:rPr lang="en-US" sz="2000" b="1" dirty="0"/>
              <a:t>Topic Objective:  Understanding the concept of app creation</a:t>
            </a:r>
            <a:endParaRPr lang="en-US" sz="2000" dirty="0"/>
          </a:p>
          <a:p>
            <a:r>
              <a:rPr lang="en-US" sz="2000" dirty="0"/>
              <a:t>Now we are going to create a simple single view application (a blank app) that will run on the iOS simulator.</a:t>
            </a:r>
          </a:p>
          <a:p>
            <a:r>
              <a:rPr lang="en-US" sz="2000" dirty="0"/>
              <a:t>The steps are as follows.</a:t>
            </a:r>
          </a:p>
          <a:p>
            <a:r>
              <a:rPr lang="en-US" sz="2000" b="1" dirty="0"/>
              <a:t>Step 1</a:t>
            </a:r>
            <a:r>
              <a:rPr lang="en-US" sz="2000" dirty="0"/>
              <a:t> − Open </a:t>
            </a:r>
            <a:r>
              <a:rPr lang="en-US" sz="2000" dirty="0" err="1"/>
              <a:t>Xcode</a:t>
            </a:r>
            <a:r>
              <a:rPr lang="en-US" sz="2000" dirty="0"/>
              <a:t> and select </a:t>
            </a:r>
            <a:r>
              <a:rPr lang="en-US" sz="2000" b="1" dirty="0"/>
              <a:t>Create a new </a:t>
            </a:r>
            <a:r>
              <a:rPr lang="en-US" sz="2000" b="1" dirty="0" err="1"/>
              <a:t>Xcode</a:t>
            </a:r>
            <a:r>
              <a:rPr lang="en-US" sz="2000" b="1" dirty="0"/>
              <a:t> project</a:t>
            </a:r>
            <a:r>
              <a:rPr lang="en-US" sz="2000" dirty="0"/>
              <a:t>.</a:t>
            </a:r>
          </a:p>
          <a:p>
            <a:endParaRPr lang="en-US" sz="2000" dirty="0"/>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2576052"/>
            <a:ext cx="6400800" cy="3457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3"/>
              </a:rPr>
              <a:t>https://www.tutorialspoint.com/ios/ios_first_iphone_application.htm</a:t>
            </a:r>
            <a:r>
              <a:rPr lang="en-US" dirty="0"/>
              <a:t/>
            </a:r>
            <a:br>
              <a:rPr lang="en-US" dirty="0"/>
            </a:br>
            <a:endParaRPr lang="en-US" dirty="0"/>
          </a:p>
        </p:txBody>
      </p:sp>
    </p:spTree>
    <p:extLst>
      <p:ext uri="{BB962C8B-B14F-4D97-AF65-F5344CB8AC3E}">
        <p14:creationId xmlns:p14="http://schemas.microsoft.com/office/powerpoint/2010/main" xmlns="" val="2545253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3154710"/>
          </a:xfrm>
          <a:prstGeom prst="rect">
            <a:avLst/>
          </a:prstGeom>
          <a:noFill/>
        </p:spPr>
        <p:txBody>
          <a:bodyPr wrap="square">
            <a:spAutoFit/>
          </a:bodyPr>
          <a:lstStyle/>
          <a:p>
            <a:r>
              <a:rPr lang="en-US" sz="2000" b="1" dirty="0"/>
              <a:t>Step 2</a:t>
            </a:r>
            <a:r>
              <a:rPr lang="en-US" sz="2000" dirty="0"/>
              <a:t> − Select </a:t>
            </a:r>
            <a:r>
              <a:rPr lang="en-US" sz="2000" b="1" dirty="0"/>
              <a:t>Single View Application</a:t>
            </a:r>
            <a:r>
              <a:rPr lang="en-US" sz="2000" dirty="0"/>
              <a:t>.</a:t>
            </a:r>
          </a:p>
          <a:p>
            <a:endParaRPr lang="en-US" sz="2000" dirty="0"/>
          </a:p>
          <a:p>
            <a:endParaRPr lang="en-US" sz="2000" dirty="0"/>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52600" y="1612674"/>
            <a:ext cx="6019800" cy="360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070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2539157"/>
          </a:xfrm>
          <a:prstGeom prst="rect">
            <a:avLst/>
          </a:prstGeom>
          <a:noFill/>
        </p:spPr>
        <p:txBody>
          <a:bodyPr wrap="square">
            <a:spAutoFit/>
          </a:bodyPr>
          <a:lstStyle/>
          <a:p>
            <a:endParaRPr lang="en-US" sz="2000" dirty="0"/>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sp>
        <p:nvSpPr>
          <p:cNvPr id="3" name="Rectangle 2"/>
          <p:cNvSpPr/>
          <p:nvPr/>
        </p:nvSpPr>
        <p:spPr>
          <a:xfrm>
            <a:off x="463730" y="990600"/>
            <a:ext cx="7994470" cy="1477328"/>
          </a:xfrm>
          <a:prstGeom prst="rect">
            <a:avLst/>
          </a:prstGeom>
        </p:spPr>
        <p:txBody>
          <a:bodyPr wrap="square">
            <a:spAutoFit/>
          </a:bodyPr>
          <a:lstStyle/>
          <a:p>
            <a:r>
              <a:rPr lang="en-US" b="1" dirty="0"/>
              <a:t>Step 3</a:t>
            </a:r>
            <a:r>
              <a:rPr lang="en-US" dirty="0"/>
              <a:t> − Enter the product name, i.e., the name of the application, organization name, and then the company identifier.</a:t>
            </a:r>
          </a:p>
          <a:p>
            <a:endParaRPr lang="en-US" dirty="0"/>
          </a:p>
          <a:p>
            <a:endParaRPr lang="en-US" dirty="0"/>
          </a:p>
          <a:p>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1736068"/>
            <a:ext cx="6324600" cy="357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070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2539157"/>
          </a:xfrm>
          <a:prstGeom prst="rect">
            <a:avLst/>
          </a:prstGeom>
          <a:noFill/>
        </p:spPr>
        <p:txBody>
          <a:bodyPr wrap="square">
            <a:spAutoFit/>
          </a:bodyPr>
          <a:lstStyle/>
          <a:p>
            <a:endParaRPr lang="en-US" sz="2000" dirty="0"/>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sp>
        <p:nvSpPr>
          <p:cNvPr id="3" name="Rectangle 2"/>
          <p:cNvSpPr/>
          <p:nvPr/>
        </p:nvSpPr>
        <p:spPr>
          <a:xfrm>
            <a:off x="463730" y="990600"/>
            <a:ext cx="7994470" cy="1754326"/>
          </a:xfrm>
          <a:prstGeom prst="rect">
            <a:avLst/>
          </a:prstGeom>
        </p:spPr>
        <p:txBody>
          <a:bodyPr wrap="square">
            <a:spAutoFit/>
          </a:bodyPr>
          <a:lstStyle/>
          <a:p>
            <a:r>
              <a:rPr lang="en-US" b="1" dirty="0"/>
              <a:t>Step 4</a:t>
            </a:r>
            <a:r>
              <a:rPr lang="en-US" dirty="0"/>
              <a:t> − Ensure that </a:t>
            </a:r>
            <a:r>
              <a:rPr lang="en-US" b="1" dirty="0"/>
              <a:t>Use Automatic Reference Counting</a:t>
            </a:r>
            <a:r>
              <a:rPr lang="en-US" dirty="0"/>
              <a:t> is selected in order to automatically release the resources allocated once it goes out of scope. Click Next.</a:t>
            </a:r>
          </a:p>
          <a:p>
            <a:r>
              <a:rPr lang="en-US" b="1" dirty="0"/>
              <a:t>Step 5</a:t>
            </a:r>
            <a:r>
              <a:rPr lang="en-US" dirty="0"/>
              <a:t> − Select the directory for the project and select create.</a:t>
            </a:r>
          </a:p>
          <a:p>
            <a:endParaRPr lang="en-US" dirty="0"/>
          </a:p>
          <a:p>
            <a:endParaRPr lang="en-US" dirty="0"/>
          </a:p>
          <a:p>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2078749"/>
            <a:ext cx="7391400" cy="3298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82254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2539157"/>
          </a:xfrm>
          <a:prstGeom prst="rect">
            <a:avLst/>
          </a:prstGeom>
          <a:noFill/>
        </p:spPr>
        <p:txBody>
          <a:bodyPr wrap="square">
            <a:spAutoFit/>
          </a:bodyPr>
          <a:lstStyle/>
          <a:p>
            <a:r>
              <a:rPr lang="en-US" sz="2000" b="1" dirty="0"/>
              <a:t>Step 6</a:t>
            </a:r>
            <a:r>
              <a:rPr lang="en-US" sz="2000" dirty="0"/>
              <a:t> − You will see a screen as follows −</a:t>
            </a:r>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71831" y="1143000"/>
            <a:ext cx="5943600" cy="3438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609600" y="4556299"/>
            <a:ext cx="8077200" cy="1477328"/>
          </a:xfrm>
          <a:prstGeom prst="rect">
            <a:avLst/>
          </a:prstGeom>
        </p:spPr>
        <p:txBody>
          <a:bodyPr wrap="square">
            <a:spAutoFit/>
          </a:bodyPr>
          <a:lstStyle/>
          <a:p>
            <a:pPr algn="just"/>
            <a:r>
              <a:rPr lang="en-US" dirty="0"/>
              <a:t>In the screen above, you will be able to select the supported orientations, build and release settings. There is a field deployment target, the device version from which we want to support, lets select 4.3, which is the minimum deployment target allowed now. For now, these are not required and let's focus on running the application.</a:t>
            </a:r>
          </a:p>
        </p:txBody>
      </p:sp>
    </p:spTree>
    <p:extLst>
      <p:ext uri="{BB962C8B-B14F-4D97-AF65-F5344CB8AC3E}">
        <p14:creationId xmlns:p14="http://schemas.microsoft.com/office/powerpoint/2010/main" xmlns="" val="26907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38331" y="838200"/>
            <a:ext cx="8610600" cy="3770263"/>
          </a:xfrm>
          <a:prstGeom prst="rect">
            <a:avLst/>
          </a:prstGeom>
          <a:noFill/>
        </p:spPr>
        <p:txBody>
          <a:bodyPr wrap="square">
            <a:spAutoFit/>
          </a:bodyPr>
          <a:lstStyle/>
          <a:p>
            <a:endParaRPr lang="en-US" sz="2000" b="1" dirty="0"/>
          </a:p>
          <a:p>
            <a:r>
              <a:rPr lang="en-US" sz="2000" b="1" dirty="0"/>
              <a:t>Step 7</a:t>
            </a:r>
            <a:r>
              <a:rPr lang="en-US" sz="2000" dirty="0"/>
              <a:t> − Now, select iPhone simulator in the drop down near Run button and select run.</a:t>
            </a:r>
          </a:p>
          <a:p>
            <a:r>
              <a:rPr lang="en-US" sz="2000" dirty="0"/>
              <a:t/>
            </a:r>
            <a:br>
              <a:rPr lang="en-US" sz="2000" dirty="0"/>
            </a:br>
            <a:endParaRPr lang="en-US" sz="2000" dirty="0"/>
          </a:p>
          <a:p>
            <a:endParaRPr lang="en-US" sz="2000" dirty="0"/>
          </a:p>
          <a:p>
            <a:pPr algn="just"/>
            <a:endParaRPr lang="en-US" sz="2000" b="1" dirty="0"/>
          </a:p>
          <a:p>
            <a:pPr algn="just"/>
            <a:endParaRPr lang="en-US" dirty="0"/>
          </a:p>
          <a:p>
            <a:r>
              <a:rPr lang="en-US" dirty="0"/>
              <a:t/>
            </a:r>
            <a:br>
              <a:rPr lang="en-US" dirty="0"/>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08468" y="1752600"/>
            <a:ext cx="3870325"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2952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54F1C7-8344-4E6B-8297-B5C553618EF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IN" sz="2400" b="1" dirty="0">
              <a:latin typeface="Times New Roman" panose="02020603050405020304" pitchFamily="18" charset="0"/>
              <a:cs typeface="Times New Roman" panose="02020603050405020304" pitchFamily="18" charset="0"/>
            </a:endParaRPr>
          </a:p>
          <a:p>
            <a:pPr algn="ctr"/>
            <a:r>
              <a:rPr lang="en-US" sz="2400" b="1" dirty="0"/>
              <a:t>Creating the First App</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0FDE9004-F191-4E3E-95A7-912E0AE586A4}"/>
              </a:ext>
            </a:extLst>
          </p:cNvPr>
          <p:cNvSpPr txBox="1"/>
          <p:nvPr/>
        </p:nvSpPr>
        <p:spPr>
          <a:xfrm>
            <a:off x="409302" y="685799"/>
            <a:ext cx="8610600" cy="2569934"/>
          </a:xfrm>
          <a:prstGeom prst="rect">
            <a:avLst/>
          </a:prstGeom>
          <a:noFill/>
        </p:spPr>
        <p:txBody>
          <a:bodyPr wrap="square">
            <a:spAutoFit/>
          </a:bodyPr>
          <a:lstStyle/>
          <a:p>
            <a:endParaRPr lang="en-US" sz="2000" b="1" dirty="0"/>
          </a:p>
          <a:p>
            <a:r>
              <a:rPr lang="en-US" sz="2000" b="1" dirty="0"/>
              <a:t>Step 8</a:t>
            </a:r>
            <a:r>
              <a:rPr lang="en-US" sz="2000" dirty="0"/>
              <a:t> − That's it; you have successfully run your first application. You will get an output as follows −</a:t>
            </a:r>
          </a:p>
          <a:p>
            <a:pPr algn="just"/>
            <a:endParaRPr lang="en-US" sz="2000" b="1" dirty="0"/>
          </a:p>
          <a:p>
            <a:pPr algn="just"/>
            <a:endParaRPr lang="en-US" dirty="0"/>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38331" y="6033627"/>
            <a:ext cx="8610600" cy="646331"/>
          </a:xfrm>
          <a:prstGeom prst="rect">
            <a:avLst/>
          </a:prstGeom>
        </p:spPr>
        <p:txBody>
          <a:bodyPr wrap="square">
            <a:spAutoFit/>
          </a:bodyPr>
          <a:lstStyle/>
          <a:p>
            <a:r>
              <a:rPr lang="en-US" dirty="0"/>
              <a:t>Source : </a:t>
            </a:r>
            <a:r>
              <a:rPr lang="en-US" dirty="0">
                <a:hlinkClick r:id="rId2"/>
              </a:rPr>
              <a:t>https://www.tutorialspoint.com/ios/ios_first_iphone_application.htm</a:t>
            </a:r>
            <a:r>
              <a:rPr lang="en-US" dirty="0"/>
              <a:t/>
            </a:r>
            <a:br>
              <a:rPr lang="en-US" dirty="0"/>
            </a:b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1500" y="1817459"/>
            <a:ext cx="1600200" cy="318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7000" y="1331684"/>
            <a:ext cx="5715000" cy="366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682171" y="5110297"/>
            <a:ext cx="7924800" cy="923330"/>
          </a:xfrm>
          <a:prstGeom prst="rect">
            <a:avLst/>
          </a:prstGeom>
        </p:spPr>
        <p:txBody>
          <a:bodyPr wrap="square">
            <a:spAutoFit/>
          </a:bodyPr>
          <a:lstStyle/>
          <a:p>
            <a:pPr algn="just"/>
            <a:r>
              <a:rPr lang="en-US" dirty="0"/>
              <a:t>Now let's change the background color, just to have a start with the interface builder. Select </a:t>
            </a:r>
            <a:r>
              <a:rPr lang="en-US" dirty="0" err="1"/>
              <a:t>ViewController.xib</a:t>
            </a:r>
            <a:r>
              <a:rPr lang="en-US" dirty="0"/>
              <a:t>. Select background option in the right side, change the color and run.</a:t>
            </a:r>
          </a:p>
        </p:txBody>
      </p:sp>
    </p:spTree>
    <p:extLst>
      <p:ext uri="{BB962C8B-B14F-4D97-AF65-F5344CB8AC3E}">
        <p14:creationId xmlns:p14="http://schemas.microsoft.com/office/powerpoint/2010/main" xmlns="" val="1104354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7874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3</a:t>
            </a:r>
          </a:p>
          <a:p>
            <a:pPr lvl="0" algn="ctr">
              <a:spcBef>
                <a:spcPct val="0"/>
              </a:spcBef>
              <a:defRPr/>
            </a:pPr>
            <a:endParaRPr lang="en-US" dirty="0"/>
          </a:p>
        </p:txBody>
      </p:sp>
      <p:sp>
        <p:nvSpPr>
          <p:cNvPr id="9" name="TextBox 8">
            <a:extLst>
              <a:ext uri="{FF2B5EF4-FFF2-40B4-BE49-F238E27FC236}">
                <a16:creationId xmlns:a16="http://schemas.microsoft.com/office/drawing/2014/main" xmlns="" id="{19A5B5D1-C800-440B-9E6F-CEA3CE4E657E}"/>
              </a:ext>
            </a:extLst>
          </p:cNvPr>
          <p:cNvSpPr txBox="1"/>
          <p:nvPr/>
        </p:nvSpPr>
        <p:spPr>
          <a:xfrm>
            <a:off x="457200" y="990600"/>
            <a:ext cx="8534400" cy="5078313"/>
          </a:xfrm>
          <a:prstGeom prst="rect">
            <a:avLst/>
          </a:prstGeom>
          <a:noFill/>
        </p:spPr>
        <p:txBody>
          <a:bodyPr wrap="square">
            <a:spAutoFit/>
          </a:bodyPr>
          <a:lstStyle/>
          <a:p>
            <a:pPr marL="342900" indent="-342900">
              <a:buAutoNum type="arabicPeriod"/>
            </a:pPr>
            <a:r>
              <a:rPr lang="en-US" dirty="0"/>
              <a:t>Which method is used for representing a string. (</a:t>
            </a:r>
            <a:r>
              <a:rPr lang="en-US" b="1" dirty="0"/>
              <a:t>NS String</a:t>
            </a:r>
            <a:r>
              <a:rPr lang="en-US" dirty="0"/>
              <a:t>/ </a:t>
            </a:r>
            <a:r>
              <a:rPr lang="en-US" dirty="0" err="1"/>
              <a:t>MyString</a:t>
            </a:r>
            <a:r>
              <a:rPr lang="en-US" dirty="0"/>
              <a:t>)</a:t>
            </a:r>
          </a:p>
          <a:p>
            <a:pPr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2. </a:t>
            </a:r>
            <a:r>
              <a:rPr lang="en-US" b="0" i="0" dirty="0">
                <a:solidFill>
                  <a:srgbClr val="1D1D33"/>
                </a:solidFill>
                <a:effectLst/>
                <a:latin typeface="Times New Roman" panose="02020603050405020304" pitchFamily="18" charset="0"/>
                <a:cs typeface="Times New Roman" panose="02020603050405020304" pitchFamily="18" charset="0"/>
              </a:rPr>
              <a:t>Which programming language is used in iOS?</a:t>
            </a:r>
          </a:p>
          <a:p>
            <a:pPr marL="342900" indent="-342900" algn="l">
              <a:buFont typeface="+mj-lt"/>
              <a:buAutoNum type="alphaLcParenR"/>
            </a:pPr>
            <a:r>
              <a:rPr lang="en-US" b="1" i="0" dirty="0">
                <a:effectLst/>
                <a:latin typeface="Times New Roman" panose="02020603050405020304" pitchFamily="18" charset="0"/>
                <a:cs typeface="Times New Roman" panose="02020603050405020304" pitchFamily="18" charset="0"/>
              </a:rPr>
              <a:t> Swift and Objective-C</a:t>
            </a:r>
          </a:p>
          <a:p>
            <a:pPr marL="342900" indent="-342900" algn="l">
              <a:buFont typeface="+mj-lt"/>
              <a:buAutoNum type="alphaLcParenR"/>
            </a:pPr>
            <a:r>
              <a:rPr lang="en-US" b="0" i="0" dirty="0">
                <a:solidFill>
                  <a:srgbClr val="1D1D33"/>
                </a:solidFill>
                <a:effectLst/>
                <a:latin typeface="Times New Roman" panose="02020603050405020304" pitchFamily="18" charset="0"/>
                <a:cs typeface="Times New Roman" panose="02020603050405020304" pitchFamily="18" charset="0"/>
              </a:rPr>
              <a:t> JAVA</a:t>
            </a:r>
          </a:p>
          <a:p>
            <a:pPr marL="342900" indent="-342900" algn="l">
              <a:buFont typeface="+mj-lt"/>
              <a:buAutoNum type="alphaLcParenR"/>
            </a:pPr>
            <a:r>
              <a:rPr lang="en-US" b="0" i="0" dirty="0">
                <a:solidFill>
                  <a:srgbClr val="1D1D33"/>
                </a:solidFill>
                <a:effectLst/>
                <a:latin typeface="Times New Roman" panose="02020603050405020304" pitchFamily="18" charset="0"/>
                <a:cs typeface="Times New Roman" panose="02020603050405020304" pitchFamily="18" charset="0"/>
              </a:rPr>
              <a:t> PHP</a:t>
            </a:r>
          </a:p>
          <a:p>
            <a:pPr marL="342900" indent="-342900" algn="l">
              <a:buFont typeface="+mj-lt"/>
              <a:buAutoNum type="alphaLcParenR"/>
            </a:pPr>
            <a:r>
              <a:rPr lang="en-US" b="0" i="0" dirty="0">
                <a:solidFill>
                  <a:srgbClr val="1D1D33"/>
                </a:solidFill>
                <a:effectLst/>
                <a:latin typeface="Times New Roman" panose="02020603050405020304" pitchFamily="18" charset="0"/>
                <a:cs typeface="Times New Roman" panose="02020603050405020304" pitchFamily="18" charset="0"/>
              </a:rPr>
              <a:t> None of the above</a:t>
            </a:r>
          </a:p>
          <a:p>
            <a:pPr algn="l">
              <a:buFont typeface="Arial" panose="020B0604020202020204" pitchFamily="34" charset="0"/>
              <a:buChar char="•"/>
            </a:pPr>
            <a:endParaRPr lang="en-US" dirty="0">
              <a:solidFill>
                <a:srgbClr val="1D1D33"/>
              </a:solidFill>
              <a:latin typeface="Times New Roman" panose="02020603050405020304" pitchFamily="18" charset="0"/>
              <a:cs typeface="Times New Roman" panose="02020603050405020304" pitchFamily="18" charset="0"/>
            </a:endParaRPr>
          </a:p>
          <a:p>
            <a:pPr algn="l"/>
            <a:r>
              <a:rPr lang="en-US" b="0" i="0" dirty="0">
                <a:solidFill>
                  <a:srgbClr val="1D1D33"/>
                </a:solidFill>
                <a:effectLst/>
                <a:latin typeface="Times New Roman" panose="02020603050405020304" pitchFamily="18" charset="0"/>
                <a:cs typeface="Times New Roman" panose="02020603050405020304" pitchFamily="18" charset="0"/>
              </a:rPr>
              <a:t>3. ___ is an intuitive, fast and general-purpose programming language created by Apple for developing apps for iOS, Mac, Apple Watch and </a:t>
            </a:r>
            <a:r>
              <a:rPr lang="en-US" b="0" i="0" dirty="0">
                <a:effectLst/>
                <a:latin typeface="Times New Roman" panose="02020603050405020304" pitchFamily="18" charset="0"/>
                <a:cs typeface="Times New Roman" panose="02020603050405020304" pitchFamily="18" charset="0"/>
              </a:rPr>
              <a:t>Apple TV.</a:t>
            </a:r>
          </a:p>
          <a:p>
            <a:pPr marL="342900" indent="-342900" algn="l">
              <a:buFont typeface="+mj-lt"/>
              <a:buAutoNum type="alphaLcParenR"/>
            </a:pPr>
            <a:r>
              <a:rPr lang="en-US" b="1" i="0" dirty="0">
                <a:effectLst/>
                <a:latin typeface="Times New Roman" panose="02020603050405020304" pitchFamily="18" charset="0"/>
                <a:cs typeface="Times New Roman" panose="02020603050405020304" pitchFamily="18" charset="0"/>
              </a:rPr>
              <a:t> Swift</a:t>
            </a:r>
          </a:p>
          <a:p>
            <a:pPr marL="342900" indent="-342900" algn="l">
              <a:buFont typeface="+mj-lt"/>
              <a:buAutoNum type="alphaLcParenR"/>
            </a:pPr>
            <a:r>
              <a:rPr lang="en-US" b="0" i="0" dirty="0">
                <a:effectLst/>
                <a:latin typeface="Times New Roman" panose="02020603050405020304" pitchFamily="18" charset="0"/>
                <a:cs typeface="Times New Roman" panose="02020603050405020304" pitchFamily="18" charset="0"/>
              </a:rPr>
              <a:t> JAVA</a:t>
            </a:r>
          </a:p>
          <a:p>
            <a:pPr marL="342900" indent="-342900" algn="l">
              <a:buFont typeface="+mj-lt"/>
              <a:buAutoNum type="alphaLcParenR"/>
            </a:pPr>
            <a:r>
              <a:rPr lang="en-US" b="0" i="0" dirty="0">
                <a:solidFill>
                  <a:srgbClr val="1D1D33"/>
                </a:solidFill>
                <a:effectLst/>
                <a:latin typeface="Times New Roman" panose="02020603050405020304" pitchFamily="18" charset="0"/>
                <a:cs typeface="Times New Roman" panose="02020603050405020304" pitchFamily="18" charset="0"/>
              </a:rPr>
              <a:t> PHP</a:t>
            </a:r>
          </a:p>
          <a:p>
            <a:pPr marL="342900" indent="-342900" algn="l">
              <a:buFont typeface="+mj-lt"/>
              <a:buAutoNum type="alphaLcParenR"/>
            </a:pPr>
            <a:r>
              <a:rPr lang="en-US" b="0" i="0" dirty="0">
                <a:solidFill>
                  <a:srgbClr val="1D1D33"/>
                </a:solidFill>
                <a:effectLst/>
                <a:latin typeface="Times New Roman" panose="02020603050405020304" pitchFamily="18" charset="0"/>
                <a:cs typeface="Times New Roman" panose="02020603050405020304" pitchFamily="18" charset="0"/>
              </a:rPr>
              <a:t> All of the above</a:t>
            </a:r>
          </a:p>
          <a:p>
            <a:pPr algn="l"/>
            <a:endParaRPr lang="en-US" b="0" i="0" dirty="0">
              <a:solidFill>
                <a:srgbClr val="1D1D33"/>
              </a:solidFill>
              <a:effectLst/>
              <a:latin typeface="Times New Roman" panose="02020603050405020304" pitchFamily="18" charset="0"/>
              <a:cs typeface="Times New Roman" panose="02020603050405020304" pitchFamily="18" charset="0"/>
            </a:endParaRPr>
          </a:p>
          <a:p>
            <a:r>
              <a:rPr lang="en-US" dirty="0">
                <a:solidFill>
                  <a:srgbClr val="1D1D33"/>
                </a:solidFill>
                <a:latin typeface="Times New Roman" panose="02020603050405020304" pitchFamily="18" charset="0"/>
                <a:cs typeface="Times New Roman" panose="02020603050405020304" pitchFamily="18" charset="0"/>
              </a:rPr>
              <a:t>4. </a:t>
            </a:r>
            <a:r>
              <a:rPr lang="en-US" dirty="0" err="1"/>
              <a:t>MyClass</a:t>
            </a:r>
            <a:r>
              <a:rPr lang="en-US" dirty="0"/>
              <a:t> *</a:t>
            </a:r>
            <a:r>
              <a:rPr lang="en-US" dirty="0" err="1"/>
              <a:t>objectName</a:t>
            </a:r>
            <a:r>
              <a:rPr lang="en-US" dirty="0"/>
              <a:t> = [[</a:t>
            </a:r>
            <a:r>
              <a:rPr lang="en-US" dirty="0" err="1"/>
              <a:t>MyClass</a:t>
            </a:r>
            <a:r>
              <a:rPr lang="en-US" dirty="0"/>
              <a:t> </a:t>
            </a:r>
            <a:r>
              <a:rPr lang="en-US" dirty="0" err="1"/>
              <a:t>alloc</a:t>
            </a:r>
            <a:r>
              <a:rPr lang="en-US" dirty="0"/>
              <a:t>]</a:t>
            </a:r>
            <a:r>
              <a:rPr lang="en-US" dirty="0" err="1"/>
              <a:t>init</a:t>
            </a:r>
            <a:r>
              <a:rPr lang="en-US" dirty="0"/>
              <a:t>] ; Is this true?</a:t>
            </a:r>
            <a:endParaRPr lang="en-US" b="0" i="0" dirty="0">
              <a:solidFill>
                <a:srgbClr val="1D1D33"/>
              </a:solidFill>
              <a:effectLst/>
              <a:latin typeface="Times New Roman" panose="02020603050405020304" pitchFamily="18" charset="0"/>
              <a:cs typeface="Times New Roman" panose="02020603050405020304" pitchFamily="18" charset="0"/>
            </a:endParaRPr>
          </a:p>
          <a:p>
            <a:pPr algn="l"/>
            <a:endParaRPr lang="en-IN" b="0" i="0" dirty="0">
              <a:effectLst/>
              <a:latin typeface="Times New Roman" panose="02020603050405020304" pitchFamily="18" charset="0"/>
              <a:cs typeface="Times New Roman" panose="02020603050405020304" pitchFamily="18" charset="0"/>
            </a:endParaRPr>
          </a:p>
          <a:p>
            <a:pPr algn="l"/>
            <a:endParaRPr lang="en-IN" b="1" i="0" dirty="0">
              <a:solidFill>
                <a:srgbClr val="323232"/>
              </a:solidFill>
              <a:effectLst/>
              <a:latin typeface="Nunito" pitchFamily="2" charset="0"/>
            </a:endParaRPr>
          </a:p>
        </p:txBody>
      </p:sp>
    </p:spTree>
    <p:extLst>
      <p:ext uri="{BB962C8B-B14F-4D97-AF65-F5344CB8AC3E}">
        <p14:creationId xmlns:p14="http://schemas.microsoft.com/office/powerpoint/2010/main" xmlns="" val="3319548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16" y="1303101"/>
            <a:ext cx="8260080" cy="5029200"/>
          </a:xfrm>
        </p:spPr>
        <p:txBody>
          <a:bodyPr>
            <a:noAutofit/>
          </a:bodyPr>
          <a:lstStyle/>
          <a:p>
            <a:pPr marL="285750" indent="-285750" algn="just">
              <a:lnSpc>
                <a:spcPct val="150000"/>
              </a:lnSpc>
            </a:pPr>
            <a:r>
              <a:rPr lang="en-US" sz="1800" dirty="0"/>
              <a:t>Actions and outlets in iOS are referred to as </a:t>
            </a:r>
            <a:r>
              <a:rPr lang="en-US" sz="1800" b="1" dirty="0" err="1"/>
              <a:t>ibActions</a:t>
            </a:r>
            <a:r>
              <a:rPr lang="en-US" sz="1800" dirty="0"/>
              <a:t> and </a:t>
            </a:r>
            <a:r>
              <a:rPr lang="en-US" sz="1800" b="1" dirty="0" err="1"/>
              <a:t>ibOutlets</a:t>
            </a:r>
            <a:r>
              <a:rPr lang="en-US" sz="1800" dirty="0"/>
              <a:t> respectively, where </a:t>
            </a:r>
            <a:r>
              <a:rPr lang="en-US" sz="1800" b="1" dirty="0" err="1"/>
              <a:t>ib</a:t>
            </a:r>
            <a:r>
              <a:rPr lang="en-US" sz="1800" dirty="0"/>
              <a:t> stands for interface builder. These are related to the UI elements and we will explore them after knowing visually how to implement them.</a:t>
            </a:r>
          </a:p>
          <a:p>
            <a:pPr algn="just"/>
            <a:r>
              <a:rPr lang="en-US" sz="1800" dirty="0"/>
              <a:t>Actions and Outlets – Steps Involved</a:t>
            </a:r>
          </a:p>
          <a:p>
            <a:pPr algn="just"/>
            <a:r>
              <a:rPr lang="en-US" sz="1800" b="1" dirty="0"/>
              <a:t>Step 1</a:t>
            </a:r>
            <a:r>
              <a:rPr lang="en-US" sz="1800" dirty="0"/>
              <a:t> − Let's use our First iPhone Application.</a:t>
            </a:r>
          </a:p>
          <a:p>
            <a:pPr algn="just"/>
            <a:r>
              <a:rPr lang="en-US" sz="1800" b="1" dirty="0"/>
              <a:t>Step 2</a:t>
            </a:r>
            <a:r>
              <a:rPr lang="en-US" sz="1800" dirty="0"/>
              <a:t> − Select the </a:t>
            </a:r>
            <a:r>
              <a:rPr lang="en-US" sz="1800" dirty="0" err="1"/>
              <a:t>ViewController.xib</a:t>
            </a:r>
            <a:r>
              <a:rPr lang="en-US" sz="1800" dirty="0"/>
              <a:t> file from the files in the navigator section.</a:t>
            </a:r>
          </a:p>
          <a:p>
            <a:pPr algn="just"/>
            <a:r>
              <a:rPr lang="en-US" sz="1800" b="1" dirty="0"/>
              <a:t>Step 3</a:t>
            </a:r>
            <a:r>
              <a:rPr lang="en-US" sz="1800" dirty="0"/>
              <a:t> − Now, you can select the UI elements from the library pane in the right hand side of our window, which is shown below.</a:t>
            </a:r>
          </a:p>
          <a:p>
            <a:pPr marL="285750" indent="-285750" algn="just">
              <a:lnSpc>
                <a:spcPct val="150000"/>
              </a:lnSpc>
            </a:pPr>
            <a:endParaRPr lang="en-US" sz="28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4142690"/>
            <a:ext cx="4343400" cy="189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664216" y="6038165"/>
            <a:ext cx="7793981" cy="646331"/>
          </a:xfrm>
          <a:prstGeom prst="rect">
            <a:avLst/>
          </a:prstGeom>
        </p:spPr>
        <p:txBody>
          <a:bodyPr wrap="square">
            <a:spAutoFit/>
          </a:bodyPr>
          <a:lstStyle/>
          <a:p>
            <a:r>
              <a:rPr lang="en-US" dirty="0"/>
              <a:t>Source: </a:t>
            </a:r>
            <a:r>
              <a:rPr lang="en-US" dirty="0">
                <a:hlinkClick r:id="rId3"/>
              </a:rPr>
              <a:t>https://www.tutorialspoint.com/ios/ios_actions_and_outlets.htm</a:t>
            </a:r>
            <a:r>
              <a:rPr lang="en-US" dirty="0"/>
              <a:t/>
            </a:r>
            <a:br>
              <a:rPr lang="en-US" dirty="0"/>
            </a:br>
            <a:endParaRPr lang="en-US" dirty="0"/>
          </a:p>
        </p:txBody>
      </p:sp>
      <p:sp>
        <p:nvSpPr>
          <p:cNvPr id="8" name="Rectangle 7"/>
          <p:cNvSpPr/>
          <p:nvPr/>
        </p:nvSpPr>
        <p:spPr>
          <a:xfrm>
            <a:off x="990600" y="895082"/>
            <a:ext cx="7162800" cy="369332"/>
          </a:xfrm>
          <a:prstGeom prst="rect">
            <a:avLst/>
          </a:prstGeom>
        </p:spPr>
        <p:txBody>
          <a:bodyPr wrap="square">
            <a:spAutoFit/>
          </a:bodyPr>
          <a:lstStyle/>
          <a:p>
            <a:r>
              <a:rPr lang="en-US" b="1" dirty="0"/>
              <a:t>Topic Objective:  Understanding the concept of UI Implementation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C49114-A6F4-4EA0-B049-039DDF867CA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2" name="Slide Number Placeholder 1">
            <a:extLst>
              <a:ext uri="{FF2B5EF4-FFF2-40B4-BE49-F238E27FC236}">
                <a16:creationId xmlns:a16="http://schemas.microsoft.com/office/drawing/2014/main" xmlns="" id="{32904B31-FD31-4537-BBEE-F630028DB40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xmlns=""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12" name="Content Placeholder 11">
            <a:extLst>
              <a:ext uri="{FF2B5EF4-FFF2-40B4-BE49-F238E27FC236}">
                <a16:creationId xmlns:a16="http://schemas.microsoft.com/office/drawing/2014/main" xmlns="" id="{66041F8F-209A-4486-8291-8796CE63B5B6}"/>
              </a:ext>
            </a:extLst>
          </p:cNvPr>
          <p:cNvGraphicFramePr>
            <a:graphicFrameLocks noGrp="1"/>
          </p:cNvGraphicFramePr>
          <p:nvPr>
            <p:ph idx="1"/>
            <p:extLst>
              <p:ext uri="{D42A27DB-BD31-4B8C-83A1-F6EECF244321}">
                <p14:modId xmlns:p14="http://schemas.microsoft.com/office/powerpoint/2010/main" xmlns="" val="1525069828"/>
              </p:ext>
            </p:extLst>
          </p:nvPr>
        </p:nvGraphicFramePr>
        <p:xfrm>
          <a:off x="533400" y="1219201"/>
          <a:ext cx="8153399" cy="4952999"/>
        </p:xfrm>
        <a:graphic>
          <a:graphicData uri="http://schemas.openxmlformats.org/drawingml/2006/table">
            <a:tbl>
              <a:tblPr firstRow="1" firstCol="1" bandRow="1">
                <a:tableStyleId>{5C22544A-7EE6-4342-B048-85BDC9FD1C3A}</a:tableStyleId>
              </a:tblPr>
              <a:tblGrid>
                <a:gridCol w="1463468">
                  <a:extLst>
                    <a:ext uri="{9D8B030D-6E8A-4147-A177-3AD203B41FA5}">
                      <a16:colId xmlns:a16="http://schemas.microsoft.com/office/drawing/2014/main" xmlns="" val="2514732393"/>
                    </a:ext>
                  </a:extLst>
                </a:gridCol>
                <a:gridCol w="5159371">
                  <a:extLst>
                    <a:ext uri="{9D8B030D-6E8A-4147-A177-3AD203B41FA5}">
                      <a16:colId xmlns:a16="http://schemas.microsoft.com/office/drawing/2014/main" xmlns="" val="105142583"/>
                    </a:ext>
                  </a:extLst>
                </a:gridCol>
                <a:gridCol w="1530560">
                  <a:extLst>
                    <a:ext uri="{9D8B030D-6E8A-4147-A177-3AD203B41FA5}">
                      <a16:colId xmlns:a16="http://schemas.microsoft.com/office/drawing/2014/main" xmlns="" val="2241681501"/>
                    </a:ext>
                  </a:extLst>
                </a:gridCol>
              </a:tblGrid>
              <a:tr h="340643">
                <a:tc gridSpan="3">
                  <a:txBody>
                    <a:bodyPr/>
                    <a:lstStyle/>
                    <a:p>
                      <a:pPr marR="40005"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Course Contents / Syllabus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35002791"/>
                  </a:ext>
                </a:extLst>
              </a:tr>
              <a:tr h="355266">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Introduction to Mobile Application and Architecture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marR="37465" algn="r">
                        <a:lnSpc>
                          <a:spcPct val="107000"/>
                        </a:lnSpc>
                        <a:spcAft>
                          <a:spcPts val="800"/>
                        </a:spcAft>
                      </a:pPr>
                      <a:r>
                        <a:rPr lang="en-IN" sz="1400" dirty="0">
                          <a:effectLst/>
                        </a:rPr>
                        <a:t> </a:t>
                      </a: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extLst>
                  <a:ext uri="{0D108BD9-81ED-4DB2-BD59-A6C34878D82A}">
                    <a16:rowId xmlns:a16="http://schemas.microsoft.com/office/drawing/2014/main" xmlns="" val="2546581985"/>
                  </a:ext>
                </a:extLst>
              </a:tr>
              <a:tr h="1499688">
                <a:tc gridSpan="3">
                  <a:txBody>
                    <a:bodyPr/>
                    <a:lstStyle/>
                    <a:p>
                      <a:pPr algn="just">
                        <a:lnSpc>
                          <a:spcPct val="115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applications, History of mobile application frameworks, Characteristics and types of mobile applications, Achieving quality constraints.  </a:t>
                      </a:r>
                    </a:p>
                    <a:p>
                      <a:pPr marR="4318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Architecture- Mobile Hardware Architecture: processors used for Mobile and Handheld devices and SoC architecture; Mobile Software Architecture:  Real Time Operating systems and Mobile Real Time Operating Systems, SDK’s.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648070308"/>
                  </a:ext>
                </a:extLst>
              </a:tr>
              <a:tr h="356987">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Android Developing Environment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marR="37465" algn="r">
                        <a:lnSpc>
                          <a:spcPct val="107000"/>
                        </a:lnSpc>
                        <a:spcAft>
                          <a:spcPts val="800"/>
                        </a:spcAft>
                      </a:pPr>
                      <a:r>
                        <a:rPr lang="en-IN" sz="1400" b="1" dirty="0">
                          <a:effectLst/>
                        </a:rPr>
                        <a:t>6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extLst>
                  <a:ext uri="{0D108BD9-81ED-4DB2-BD59-A6C34878D82A}">
                    <a16:rowId xmlns:a16="http://schemas.microsoft.com/office/drawing/2014/main" xmlns="" val="876746255"/>
                  </a:ext>
                </a:extLst>
              </a:tr>
              <a:tr h="827521">
                <a:tc gridSpan="3">
                  <a:txBody>
                    <a:bodyPr/>
                    <a:lstStyle/>
                    <a:p>
                      <a:pPr marR="3937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Introduction to Android, Android ecosystem, Android SDK and Installation, Layered Architecture of Android, Android API levels (versions &amp; version names), Android Development Tools, Basic Building blocks – Protocols, Activities, Services, Broadcast Receivers &amp; Content providers.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72865910"/>
                  </a:ext>
                </a:extLst>
              </a:tr>
              <a:tr h="326019">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UNIT-III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UI Components and Multimedia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20000"/>
                        <a:lumOff val="80000"/>
                      </a:schemeClr>
                    </a:solidFill>
                  </a:tcPr>
                </a:tc>
                <a:tc>
                  <a:txBody>
                    <a:bodyPr/>
                    <a:lstStyle/>
                    <a:p>
                      <a:pPr marR="37465" algn="r">
                        <a:lnSpc>
                          <a:spcPct val="107000"/>
                        </a:lnSpc>
                        <a:spcAft>
                          <a:spcPts val="800"/>
                        </a:spcAft>
                      </a:pPr>
                      <a:r>
                        <a:rPr lang="en-IN" sz="1400" b="1" dirty="0">
                          <a:effectLst/>
                        </a:rPr>
                        <a:t>10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20000"/>
                        <a:lumOff val="80000"/>
                      </a:schemeClr>
                    </a:solidFill>
                  </a:tcPr>
                </a:tc>
                <a:extLst>
                  <a:ext uri="{0D108BD9-81ED-4DB2-BD59-A6C34878D82A}">
                    <a16:rowId xmlns:a16="http://schemas.microsoft.com/office/drawing/2014/main" xmlns="" val="2222169278"/>
                  </a:ext>
                </a:extLst>
              </a:tr>
              <a:tr h="1246875">
                <a:tc gridSpan="3">
                  <a:txBody>
                    <a:bodyPr/>
                    <a:lstStyle/>
                    <a:p>
                      <a:pPr marR="40640" algn="just">
                        <a:lnSpc>
                          <a:spcPct val="114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Fundamental UI design, layout and view types, Interaction with server-side applications – Using Google Maps, GPS and Wi-Fi, Integration with social media applications, Interfacing sensor data with mobile application, Accessing applications hosted in a cloud computing environment.  </a:t>
                      </a:r>
                    </a:p>
                    <a:p>
                      <a:pPr>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Multimedia Supported audio and video formats, Audio capture, Bluetooth, Animation.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67009867"/>
                  </a:ext>
                </a:extLst>
              </a:tr>
            </a:tbl>
          </a:graphicData>
        </a:graphic>
      </p:graphicFrame>
    </p:spTree>
    <p:extLst>
      <p:ext uri="{BB962C8B-B14F-4D97-AF65-F5344CB8AC3E}">
        <p14:creationId xmlns:p14="http://schemas.microsoft.com/office/powerpoint/2010/main" xmlns="" val="2806197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algn="just"/>
            <a:r>
              <a:rPr lang="en-US" sz="2000" b="1" dirty="0"/>
              <a:t>Step 4</a:t>
            </a:r>
            <a:r>
              <a:rPr lang="en-US" sz="2000" dirty="0"/>
              <a:t> − You can drag and drop the UI elements to our view in our interface builder.</a:t>
            </a:r>
          </a:p>
          <a:p>
            <a:pPr algn="just"/>
            <a:r>
              <a:rPr lang="en-US" sz="2000" b="1" dirty="0"/>
              <a:t>Step 5</a:t>
            </a:r>
            <a:r>
              <a:rPr lang="en-US" sz="2000" dirty="0"/>
              <a:t> − Let us add a Label and Round </a:t>
            </a:r>
            <a:r>
              <a:rPr lang="en-US" sz="2000" dirty="0" err="1"/>
              <a:t>Rect</a:t>
            </a:r>
            <a:r>
              <a:rPr lang="en-US" sz="2000" dirty="0"/>
              <a:t> Button to our view.</a:t>
            </a:r>
          </a:p>
          <a:p>
            <a:pPr marL="0" indent="0" algn="just">
              <a:lnSpc>
                <a:spcPct val="150000"/>
              </a:lnSpc>
              <a:buNone/>
            </a:pPr>
            <a:endParaRPr lang="en-US" sz="28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81313" y="2362200"/>
            <a:ext cx="3381375" cy="355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4829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marL="285750" indent="-285750" algn="just">
              <a:lnSpc>
                <a:spcPct val="150000"/>
              </a:lnSpc>
            </a:pPr>
            <a:r>
              <a:rPr lang="en-US" sz="1800" b="1" dirty="0"/>
              <a:t>Step 6</a:t>
            </a:r>
            <a:r>
              <a:rPr lang="en-US" sz="1800" dirty="0"/>
              <a:t> − From the Editor Selector button in the workspace toolbar found on the top right corner as shown below.</a:t>
            </a:r>
          </a:p>
          <a:p>
            <a:pPr marL="285750" indent="-285750" algn="just">
              <a:lnSpc>
                <a:spcPct val="150000"/>
              </a:lnSpc>
            </a:pPr>
            <a:endParaRPr lang="en-US" sz="1600" dirty="0"/>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8113" y="1524000"/>
            <a:ext cx="1803591" cy="57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838200" y="2209800"/>
            <a:ext cx="7924800" cy="1477328"/>
          </a:xfrm>
          <a:prstGeom prst="rect">
            <a:avLst/>
          </a:prstGeom>
        </p:spPr>
        <p:txBody>
          <a:bodyPr wrap="square">
            <a:spAutoFit/>
          </a:bodyPr>
          <a:lstStyle/>
          <a:p>
            <a:pPr marL="285750" indent="-285750" algn="just">
              <a:buFont typeface="Arial" panose="020B0604020202020204" pitchFamily="34" charset="0"/>
              <a:buChar char="•"/>
            </a:pPr>
            <a:r>
              <a:rPr lang="en-US" b="1" dirty="0"/>
              <a:t>Step 7</a:t>
            </a:r>
            <a:r>
              <a:rPr lang="en-US" dirty="0"/>
              <a:t> − We will see two windows in our editor area in the center, one is </a:t>
            </a:r>
            <a:r>
              <a:rPr lang="en-US" dirty="0" err="1"/>
              <a:t>ViewController.xib</a:t>
            </a:r>
            <a:r>
              <a:rPr lang="en-US" dirty="0"/>
              <a:t> file and the other is </a:t>
            </a:r>
            <a:r>
              <a:rPr lang="en-US" dirty="0" err="1"/>
              <a:t>ViewController.h</a:t>
            </a:r>
            <a:r>
              <a:rPr lang="en-US" dirty="0"/>
              <a:t>.</a:t>
            </a:r>
          </a:p>
          <a:p>
            <a:pPr marL="285750" indent="-285750" algn="just">
              <a:buFont typeface="Arial" panose="020B0604020202020204" pitchFamily="34" charset="0"/>
              <a:buChar char="•"/>
            </a:pPr>
            <a:r>
              <a:rPr lang="en-US" b="1" dirty="0"/>
              <a:t>Step 8</a:t>
            </a:r>
            <a:r>
              <a:rPr lang="en-US" dirty="0"/>
              <a:t> − Now, right click on the label and select, hold and drag the new referencing outlet as shown below.</a:t>
            </a:r>
          </a:p>
          <a:p>
            <a:pPr marL="285750" indent="-285750" algn="just">
              <a:buFont typeface="Arial" panose="020B0604020202020204" pitchFamily="34" charset="0"/>
              <a:buChar char="•"/>
            </a:pPr>
            <a:endParaRPr lang="en-US" dirty="0"/>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62100" y="3363686"/>
            <a:ext cx="6477000" cy="2536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4829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marL="285750" indent="-285750" algn="just">
              <a:lnSpc>
                <a:spcPct val="150000"/>
              </a:lnSpc>
            </a:pPr>
            <a:r>
              <a:rPr lang="en-US" sz="1800" b="1" dirty="0"/>
              <a:t>Step 9</a:t>
            </a:r>
            <a:r>
              <a:rPr lang="en-US" sz="1800" dirty="0"/>
              <a:t> − Drop in the </a:t>
            </a:r>
            <a:r>
              <a:rPr lang="en-US" sz="1800" dirty="0" err="1"/>
              <a:t>ViewController.h</a:t>
            </a:r>
            <a:r>
              <a:rPr lang="en-US" sz="1800" dirty="0"/>
              <a:t> in between the curly braces. In case there are no curly braces in the file, add the </a:t>
            </a:r>
            <a:r>
              <a:rPr lang="en-US" sz="1800" dirty="0" err="1"/>
              <a:t>ViewController</a:t>
            </a:r>
            <a:r>
              <a:rPr lang="en-US" sz="1800" dirty="0"/>
              <a:t> before doing this. You will find a pop-up as shown below.</a:t>
            </a:r>
          </a:p>
          <a:p>
            <a:pPr marL="285750" indent="-285750" algn="just">
              <a:lnSpc>
                <a:spcPct val="150000"/>
              </a:lnSpc>
            </a:pPr>
            <a:endParaRPr lang="en-US" sz="28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0700" y="2362200"/>
            <a:ext cx="5562600" cy="287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4829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algn="just"/>
            <a:r>
              <a:rPr lang="en-US" sz="1600" b="1" dirty="0"/>
              <a:t>Step 10</a:t>
            </a:r>
            <a:r>
              <a:rPr lang="en-US" sz="1600" dirty="0"/>
              <a:t> − Type the label name for the outlet, here we have used the label </a:t>
            </a:r>
            <a:r>
              <a:rPr lang="en-US" sz="1600" dirty="0" err="1"/>
              <a:t>myTitleLabel</a:t>
            </a:r>
            <a:r>
              <a:rPr lang="en-US" sz="1600" dirty="0"/>
              <a:t>. Click connect and the </a:t>
            </a:r>
            <a:r>
              <a:rPr lang="en-US" sz="1600" dirty="0" err="1"/>
              <a:t>ibOutlet</a:t>
            </a:r>
            <a:r>
              <a:rPr lang="en-US" sz="1600" dirty="0"/>
              <a:t> will be complete.</a:t>
            </a:r>
          </a:p>
          <a:p>
            <a:pPr algn="just"/>
            <a:r>
              <a:rPr lang="en-US" sz="1600" b="1" dirty="0"/>
              <a:t>Step 11</a:t>
            </a:r>
            <a:r>
              <a:rPr lang="en-US" sz="1600" dirty="0"/>
              <a:t> − Similarly, to add an action, right click the Round </a:t>
            </a:r>
            <a:r>
              <a:rPr lang="en-US" sz="1600" dirty="0" err="1"/>
              <a:t>rect</a:t>
            </a:r>
            <a:r>
              <a:rPr lang="en-US" sz="1600" dirty="0"/>
              <a:t> button, select touch up inside and drag it below the curly braces.</a:t>
            </a:r>
          </a:p>
          <a:p>
            <a:pPr algn="just"/>
            <a:endParaRPr lang="en-US" sz="1600" dirty="0"/>
          </a:p>
          <a:p>
            <a:pPr marL="0" indent="0" algn="just">
              <a:lnSpc>
                <a:spcPct val="150000"/>
              </a:lnSpc>
              <a:buNone/>
            </a:pPr>
            <a:endParaRPr lang="en-US" sz="24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5505" y="2133599"/>
            <a:ext cx="6324600" cy="284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982788" y="5257800"/>
            <a:ext cx="6865812" cy="369332"/>
          </a:xfrm>
          <a:prstGeom prst="rect">
            <a:avLst/>
          </a:prstGeom>
        </p:spPr>
        <p:txBody>
          <a:bodyPr wrap="square">
            <a:spAutoFit/>
          </a:bodyPr>
          <a:lstStyle/>
          <a:p>
            <a:pPr marL="285750" indent="-285750">
              <a:buFont typeface="Arial" panose="020B0604020202020204" pitchFamily="34" charset="0"/>
              <a:buChar char="•"/>
            </a:pPr>
            <a:r>
              <a:rPr lang="en-US" b="1" dirty="0"/>
              <a:t>Step 12</a:t>
            </a:r>
            <a:r>
              <a:rPr lang="en-US" dirty="0"/>
              <a:t> − Drop it and name it </a:t>
            </a:r>
            <a:r>
              <a:rPr lang="en-US" dirty="0" err="1"/>
              <a:t>setTitleLabel</a:t>
            </a:r>
            <a:r>
              <a:rPr lang="en-US" dirty="0"/>
              <a:t>.</a:t>
            </a:r>
          </a:p>
        </p:txBody>
      </p:sp>
    </p:spTree>
    <p:extLst>
      <p:ext uri="{BB962C8B-B14F-4D97-AF65-F5344CB8AC3E}">
        <p14:creationId xmlns:p14="http://schemas.microsoft.com/office/powerpoint/2010/main" xmlns="" val="1956014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algn="just"/>
            <a:endParaRPr lang="en-US" sz="1600" dirty="0"/>
          </a:p>
          <a:p>
            <a:pPr marL="0" indent="0" algn="just">
              <a:lnSpc>
                <a:spcPct val="150000"/>
              </a:lnSpc>
              <a:buNone/>
            </a:pPr>
            <a:endParaRPr lang="en-US" sz="24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UI Implementation</a:t>
            </a:r>
          </a:p>
        </p:txBody>
      </p:sp>
      <p:sp>
        <p:nvSpPr>
          <p:cNvPr id="2" name="Rectangle 1"/>
          <p:cNvSpPr/>
          <p:nvPr/>
        </p:nvSpPr>
        <p:spPr>
          <a:xfrm>
            <a:off x="982788" y="5257800"/>
            <a:ext cx="6865812" cy="369332"/>
          </a:xfrm>
          <a:prstGeom prst="rect">
            <a:avLst/>
          </a:prstGeom>
        </p:spPr>
        <p:txBody>
          <a:bodyPr wrap="square">
            <a:spAutoFit/>
          </a:bodyPr>
          <a:lstStyle/>
          <a:p>
            <a:r>
              <a:rPr lang="en-US" dirty="0"/>
              <a:t>.</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3800" y="996394"/>
            <a:ext cx="2633663" cy="465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Oval Callout 7"/>
          <p:cNvSpPr/>
          <p:nvPr/>
        </p:nvSpPr>
        <p:spPr>
          <a:xfrm>
            <a:off x="6934200" y="1295400"/>
            <a:ext cx="1447800" cy="1267063"/>
          </a:xfrm>
          <a:prstGeom prst="wedgeEllipseCallout">
            <a:avLst>
              <a:gd name="adj1" fmla="val -64943"/>
              <a:gd name="adj2" fmla="val 25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xmlns="" val="3841046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1371600" y="-381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4 </a:t>
            </a:r>
          </a:p>
          <a:p>
            <a:pPr lvl="0" algn="ctr">
              <a:spcBef>
                <a:spcPct val="0"/>
              </a:spcBef>
              <a:defRPr/>
            </a:pPr>
            <a:endParaRPr lang="en-US" dirty="0"/>
          </a:p>
        </p:txBody>
      </p:sp>
      <p:sp>
        <p:nvSpPr>
          <p:cNvPr id="9" name="TextBox 8">
            <a:extLst>
              <a:ext uri="{FF2B5EF4-FFF2-40B4-BE49-F238E27FC236}">
                <a16:creationId xmlns:a16="http://schemas.microsoft.com/office/drawing/2014/main" xmlns="" id="{7BC15C79-A700-4686-8576-AF3D764B5A79}"/>
              </a:ext>
            </a:extLst>
          </p:cNvPr>
          <p:cNvSpPr txBox="1"/>
          <p:nvPr/>
        </p:nvSpPr>
        <p:spPr>
          <a:xfrm>
            <a:off x="381000" y="1524000"/>
            <a:ext cx="8610600" cy="1938992"/>
          </a:xfrm>
          <a:prstGeom prst="rect">
            <a:avLst/>
          </a:prstGeom>
          <a:noFill/>
        </p:spPr>
        <p:txBody>
          <a:bodyPr wrap="square">
            <a:spAutoFit/>
          </a:bodyPr>
          <a:lstStyle/>
          <a:p>
            <a:pPr marL="342900" indent="-342900" algn="l">
              <a:buAutoNum type="arabicPeriod"/>
            </a:pPr>
            <a:r>
              <a:rPr lang="en-IN" sz="2000" i="0" dirty="0">
                <a:solidFill>
                  <a:srgbClr val="323232"/>
                </a:solidFill>
                <a:effectLst/>
                <a:latin typeface="Times New Roman" panose="02020603050405020304" pitchFamily="18" charset="0"/>
                <a:cs typeface="Times New Roman" panose="02020603050405020304" pitchFamily="18" charset="0"/>
              </a:rPr>
              <a:t>A variably sized amount of static text is known as </a:t>
            </a:r>
            <a:r>
              <a:rPr lang="en-IN" sz="2000" b="1" i="0" dirty="0">
                <a:solidFill>
                  <a:srgbClr val="323232"/>
                </a:solidFill>
                <a:effectLst/>
                <a:latin typeface="Times New Roman" panose="02020603050405020304" pitchFamily="18" charset="0"/>
                <a:cs typeface="Times New Roman" panose="02020603050405020304" pitchFamily="18" charset="0"/>
              </a:rPr>
              <a:t>label</a:t>
            </a:r>
            <a:r>
              <a:rPr lang="en-IN" sz="2000" i="0" dirty="0">
                <a:solidFill>
                  <a:srgbClr val="323232"/>
                </a:solidFill>
                <a:effectLst/>
                <a:latin typeface="Times New Roman" panose="02020603050405020304" pitchFamily="18" charset="0"/>
                <a:cs typeface="Times New Roman" panose="02020603050405020304" pitchFamily="18" charset="0"/>
              </a:rPr>
              <a:t>/segmented control.</a:t>
            </a:r>
            <a:endParaRPr lang="en-IN" sz="2000" dirty="0">
              <a:solidFill>
                <a:srgbClr val="323232"/>
              </a:solidFill>
              <a:latin typeface="Times New Roman" panose="02020603050405020304" pitchFamily="18" charset="0"/>
              <a:cs typeface="Times New Roman" panose="02020603050405020304" pitchFamily="18" charset="0"/>
            </a:endParaRPr>
          </a:p>
          <a:p>
            <a:pPr marL="342900" indent="-342900" algn="l">
              <a:buAutoNum type="arabicPeriod"/>
            </a:pPr>
            <a:endParaRPr lang="en-IN" sz="2000" b="1" i="0" dirty="0">
              <a:solidFill>
                <a:srgbClr val="323232"/>
              </a:solidFill>
              <a:effectLst/>
              <a:latin typeface="Times New Roman" panose="02020603050405020304" pitchFamily="18" charset="0"/>
              <a:cs typeface="Times New Roman" panose="02020603050405020304" pitchFamily="18" charset="0"/>
            </a:endParaRPr>
          </a:p>
          <a:p>
            <a:pPr marL="342900" indent="-342900" algn="l">
              <a:buAutoNum type="arabicPeriod"/>
            </a:pPr>
            <a:r>
              <a:rPr lang="en-IN" sz="2000" dirty="0">
                <a:solidFill>
                  <a:srgbClr val="323232"/>
                </a:solidFill>
                <a:latin typeface="Times New Roman" panose="02020603050405020304" pitchFamily="18" charset="0"/>
                <a:cs typeface="Times New Roman" panose="02020603050405020304" pitchFamily="18" charset="0"/>
              </a:rPr>
              <a:t>Which is default UI  property in iOS </a:t>
            </a:r>
            <a:r>
              <a:rPr lang="en-IN" sz="2000" b="1" dirty="0">
                <a:solidFill>
                  <a:srgbClr val="323232"/>
                </a:solidFill>
                <a:latin typeface="Times New Roman" panose="02020603050405020304" pitchFamily="18" charset="0"/>
                <a:cs typeface="Times New Roman" panose="02020603050405020304" pitchFamily="18" charset="0"/>
              </a:rPr>
              <a:t>atomic</a:t>
            </a:r>
            <a:r>
              <a:rPr lang="en-IN" sz="2000" dirty="0">
                <a:solidFill>
                  <a:srgbClr val="323232"/>
                </a:solidFill>
                <a:latin typeface="Times New Roman" panose="02020603050405020304" pitchFamily="18" charset="0"/>
                <a:cs typeface="Times New Roman" panose="02020603050405020304" pitchFamily="18" charset="0"/>
              </a:rPr>
              <a:t>/non atomic</a:t>
            </a:r>
          </a:p>
          <a:p>
            <a:pPr algn="l"/>
            <a:endParaRPr lang="en-US" sz="2000" b="1" i="0" dirty="0">
              <a:effectLst/>
              <a:latin typeface="Times New Roman" panose="02020603050405020304" pitchFamily="18" charset="0"/>
              <a:cs typeface="Times New Roman" panose="02020603050405020304" pitchFamily="18" charset="0"/>
            </a:endParaRPr>
          </a:p>
          <a:p>
            <a:r>
              <a:rPr lang="en-US" sz="2000" b="0" i="0" dirty="0">
                <a:solidFill>
                  <a:srgbClr val="1D1D33"/>
                </a:solidFill>
                <a:effectLst/>
                <a:latin typeface="Times New Roman" panose="02020603050405020304" pitchFamily="18" charset="0"/>
                <a:cs typeface="Times New Roman" panose="02020603050405020304" pitchFamily="18" charset="0"/>
              </a:rPr>
              <a:t>3. Which of the framework does not used in </a:t>
            </a:r>
            <a:r>
              <a:rPr lang="en-IN" sz="2000" dirty="0">
                <a:solidFill>
                  <a:srgbClr val="323232"/>
                </a:solidFill>
                <a:latin typeface="Times New Roman" panose="02020603050405020304" pitchFamily="18" charset="0"/>
                <a:cs typeface="Times New Roman" panose="02020603050405020304" pitchFamily="18" charset="0"/>
              </a:rPr>
              <a:t>iOS</a:t>
            </a:r>
          </a:p>
          <a:p>
            <a:r>
              <a:rPr lang="en-IN" sz="2000" b="0" i="0" dirty="0" err="1">
                <a:solidFill>
                  <a:srgbClr val="323232"/>
                </a:solidFill>
                <a:effectLst/>
                <a:latin typeface="Times New Roman" panose="02020603050405020304" pitchFamily="18" charset="0"/>
                <a:cs typeface="Times New Roman" panose="02020603050405020304" pitchFamily="18" charset="0"/>
              </a:rPr>
              <a:t>UIKit</a:t>
            </a:r>
            <a:r>
              <a:rPr lang="en-IN" sz="2000" b="0" i="0" dirty="0">
                <a:solidFill>
                  <a:srgbClr val="323232"/>
                </a:solidFill>
                <a:effectLst/>
                <a:latin typeface="Times New Roman" panose="02020603050405020304" pitchFamily="18" charset="0"/>
                <a:cs typeface="Times New Roman" panose="02020603050405020304" pitchFamily="18" charset="0"/>
              </a:rPr>
              <a:t> Framework/ </a:t>
            </a:r>
            <a:r>
              <a:rPr lang="en-IN" sz="2000" b="1" i="0" dirty="0" err="1">
                <a:solidFill>
                  <a:srgbClr val="323232"/>
                </a:solidFill>
                <a:effectLst/>
                <a:latin typeface="Times New Roman" panose="02020603050405020304" pitchFamily="18" charset="0"/>
                <a:cs typeface="Times New Roman" panose="02020603050405020304" pitchFamily="18" charset="0"/>
              </a:rPr>
              <a:t>AppKkit</a:t>
            </a:r>
            <a:r>
              <a:rPr lang="en-IN" sz="2000" b="1" i="0" dirty="0">
                <a:solidFill>
                  <a:srgbClr val="323232"/>
                </a:solidFill>
                <a:effectLst/>
                <a:latin typeface="Times New Roman" panose="02020603050405020304" pitchFamily="18" charset="0"/>
                <a:cs typeface="Times New Roman" panose="02020603050405020304" pitchFamily="18" charset="0"/>
              </a:rPr>
              <a:t> Framework</a:t>
            </a:r>
            <a:endParaRPr lang="en-US" sz="2000" b="1" i="0" dirty="0">
              <a:solidFill>
                <a:srgbClr val="1D1D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9961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marL="0" indent="0" algn="just">
              <a:lnSpc>
                <a:spcPct val="150000"/>
              </a:lnSpc>
              <a:buNone/>
            </a:pPr>
            <a:r>
              <a:rPr lang="en-US" sz="2000" b="1" dirty="0"/>
              <a:t>Topic Objective:  Understanding the concept of Touch Framework</a:t>
            </a:r>
            <a:endParaRPr lang="en-US" sz="2000" dirty="0"/>
          </a:p>
          <a:p>
            <a:pPr marL="285750" indent="-285750" algn="just">
              <a:lnSpc>
                <a:spcPct val="150000"/>
              </a:lnSpc>
              <a:buFont typeface="Arial" panose="020B0604020202020204" pitchFamily="34" charset="0"/>
              <a:buChar char="•"/>
            </a:pPr>
            <a:endParaRPr lang="en-IN" sz="1800" dirty="0"/>
          </a:p>
          <a:p>
            <a:pPr marL="285750" indent="-285750" algn="just">
              <a:lnSpc>
                <a:spcPct val="150000"/>
              </a:lnSpc>
              <a:buFont typeface="Arial" panose="020B0604020202020204" pitchFamily="34" charset="0"/>
              <a:buChar char="•"/>
            </a:pPr>
            <a:r>
              <a:rPr lang="en-IN" sz="1800" dirty="0"/>
              <a:t>Cocoa Touch is a user interface framework provided by Apple for building software applications for products like iPhone, iPad and iPod Touch. </a:t>
            </a:r>
          </a:p>
          <a:p>
            <a:pPr marL="285750" indent="-285750" algn="just">
              <a:lnSpc>
                <a:spcPct val="150000"/>
              </a:lnSpc>
              <a:buFont typeface="Arial" panose="020B0604020202020204" pitchFamily="34" charset="0"/>
              <a:buChar char="•"/>
            </a:pPr>
            <a:r>
              <a:rPr lang="en-IN" sz="1800" dirty="0"/>
              <a:t>It is primarily written in Objective C language and is based on Mac OS X. </a:t>
            </a:r>
          </a:p>
          <a:p>
            <a:pPr marL="285750" indent="-285750" algn="just">
              <a:lnSpc>
                <a:spcPct val="150000"/>
              </a:lnSpc>
              <a:buFont typeface="Arial" panose="020B0604020202020204" pitchFamily="34" charset="0"/>
              <a:buChar char="•"/>
            </a:pPr>
            <a:r>
              <a:rPr lang="en-IN" sz="1800" dirty="0"/>
              <a:t>Cocoa Touch was developed based on model view controller software architecture. </a:t>
            </a:r>
          </a:p>
          <a:p>
            <a:pPr marL="285750" indent="-285750" algn="just">
              <a:lnSpc>
                <a:spcPct val="150000"/>
              </a:lnSpc>
              <a:buFont typeface="Arial" panose="020B0604020202020204" pitchFamily="34" charset="0"/>
              <a:buChar char="•"/>
            </a:pPr>
            <a:r>
              <a:rPr lang="en-IN" sz="1800" dirty="0"/>
              <a:t>The high-level application programming interfaces available in Cocoa Touch help to make animation, networking, and adding the appearance and </a:t>
            </a:r>
            <a:r>
              <a:rPr lang="en-IN" sz="1800" dirty="0" err="1"/>
              <a:t>behavior</a:t>
            </a:r>
            <a:r>
              <a:rPr lang="en-IN" sz="1800" dirty="0"/>
              <a:t> of the native platform to the developed applications possible with less code development.</a:t>
            </a:r>
            <a:endParaRPr lang="en-US" sz="1800" dirty="0"/>
          </a:p>
          <a:p>
            <a:pPr marL="0" indent="0" algn="just">
              <a:lnSpc>
                <a:spcPct val="150000"/>
              </a:lnSpc>
              <a:buNone/>
            </a:pPr>
            <a:endParaRPr lang="en-US" sz="24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E3581D-1E0F-4F05-89FE-E35AE840629F}"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a:latin typeface="Times New Roman" panose="02020603050405020304" pitchFamily="18" charset="0"/>
                <a:cs typeface="Times New Roman" panose="02020603050405020304" pitchFamily="18" charset="0"/>
              </a:rPr>
              <a:t>Touch Framework</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56014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029200"/>
          </a:xfrm>
        </p:spPr>
        <p:txBody>
          <a:bodyPr>
            <a:noAutofit/>
          </a:bodyPr>
          <a:lstStyle/>
          <a:p>
            <a:pPr marL="0" indent="0">
              <a:buNone/>
            </a:pP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fld id="{F8CEDA4A-E17E-4689-B22A-795F3C3CA497}"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35505"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2pPr marL="0" lvl="1" algn="ctr">
              <a:defRPr sz="2400" b="1">
                <a:latin typeface="Times New Roman" panose="02020603050405020304" pitchFamily="18" charset="0"/>
                <a:cs typeface="Times New Roman" panose="02020603050405020304" pitchFamily="18" charset="0"/>
              </a:defRPr>
            </a:lvl2pPr>
          </a:lstStyle>
          <a:p>
            <a:pPr algn="ctr"/>
            <a:r>
              <a:rPr lang="en-IN" sz="2400" b="1">
                <a:latin typeface="Times New Roman" panose="02020603050405020304" pitchFamily="18" charset="0"/>
                <a:cs typeface="Times New Roman" panose="02020603050405020304" pitchFamily="18" charset="0"/>
              </a:rPr>
              <a:t>UI Implementation: Touch Framework</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21E7F80-9C6F-43EB-9A0C-AB757FB7A49B}"/>
              </a:ext>
            </a:extLst>
          </p:cNvPr>
          <p:cNvSpPr txBox="1"/>
          <p:nvPr/>
        </p:nvSpPr>
        <p:spPr>
          <a:xfrm>
            <a:off x="350520" y="838200"/>
            <a:ext cx="8305800" cy="5355312"/>
          </a:xfrm>
          <a:prstGeom prst="rect">
            <a:avLst/>
          </a:prstGeom>
          <a:noFill/>
        </p:spPr>
        <p:txBody>
          <a:bodyPr wrap="square">
            <a:spAutoFit/>
          </a:bodyPr>
          <a:lstStyle/>
          <a:p>
            <a:pPr>
              <a:lnSpc>
                <a:spcPct val="150000"/>
              </a:lnSpc>
            </a:pPr>
            <a:r>
              <a:rPr lang="en-IN" dirty="0"/>
              <a:t>The main features of Cocoa Touch include:</a:t>
            </a:r>
          </a:p>
          <a:p>
            <a:pPr>
              <a:lnSpc>
                <a:spcPct val="150000"/>
              </a:lnSpc>
            </a:pPr>
            <a:r>
              <a:rPr lang="en-IN" dirty="0"/>
              <a:t/>
            </a:r>
            <a:br>
              <a:rPr lang="en-IN" dirty="0"/>
            </a:br>
            <a:r>
              <a:rPr lang="en-IN" b="1" dirty="0"/>
              <a:t>Core Animation</a:t>
            </a:r>
            <a:r>
              <a:rPr lang="en-IN" dirty="0"/>
              <a:t>: Helps to create rich user experiences by allowing for the smooth movement of visual elements. It also fills in the interim frames of animation with automatic timing and adjustment.</a:t>
            </a:r>
          </a:p>
          <a:p>
            <a:pPr algn="just">
              <a:lnSpc>
                <a:spcPct val="150000"/>
              </a:lnSpc>
            </a:pPr>
            <a:r>
              <a:rPr lang="en-IN" b="1" dirty="0"/>
              <a:t>Core Audio: </a:t>
            </a:r>
          </a:p>
          <a:p>
            <a:pPr lvl="1" algn="just">
              <a:lnSpc>
                <a:spcPct val="150000"/>
              </a:lnSpc>
            </a:pPr>
            <a:r>
              <a:rPr lang="en-IN" b="1" dirty="0"/>
              <a:t>Frameworks: </a:t>
            </a:r>
            <a:r>
              <a:rPr lang="en-IN" dirty="0"/>
              <a:t>Audio and Video, Core Audio, </a:t>
            </a:r>
            <a:r>
              <a:rPr lang="en-IN" dirty="0" err="1"/>
              <a:t>OpenAL</a:t>
            </a:r>
            <a:r>
              <a:rPr lang="en-IN" dirty="0"/>
              <a:t>, Media Library, AV Foundation, Data Management</a:t>
            </a:r>
          </a:p>
          <a:p>
            <a:pPr algn="just">
              <a:lnSpc>
                <a:spcPct val="150000"/>
              </a:lnSpc>
            </a:pPr>
            <a:r>
              <a:rPr lang="en-IN" b="1" dirty="0"/>
              <a:t>Core Data: </a:t>
            </a:r>
            <a:r>
              <a:rPr lang="en-IN" dirty="0"/>
              <a:t>Provides an object-oriented data management solution and aids in defining an application's data model in a logical and graphical way: </a:t>
            </a:r>
          </a:p>
          <a:p>
            <a:pPr lvl="1" algn="just"/>
            <a:r>
              <a:rPr lang="en-IN" b="1" dirty="0"/>
              <a:t>Frameworks:  </a:t>
            </a:r>
            <a:r>
              <a:rPr lang="en-IN" b="1" i="1" dirty="0">
                <a:solidFill>
                  <a:schemeClr val="tx2">
                    <a:lumMod val="75000"/>
                  </a:schemeClr>
                </a:solidFill>
              </a:rPr>
              <a:t>SQLite</a:t>
            </a:r>
            <a:r>
              <a:rPr lang="en-IN" dirty="0">
                <a:solidFill>
                  <a:schemeClr val="tx2">
                    <a:lumMod val="75000"/>
                  </a:schemeClr>
                </a:solidFill>
              </a:rPr>
              <a:t>, </a:t>
            </a:r>
            <a:r>
              <a:rPr lang="en-IN" dirty="0">
                <a:solidFill>
                  <a:schemeClr val="tx2">
                    <a:lumMod val="60000"/>
                    <a:lumOff val="40000"/>
                  </a:schemeClr>
                </a:solidFill>
              </a:rPr>
              <a:t>Graphics and Animation, Core Animation, OpenGL ES, Quartz 2D, Web Kit</a:t>
            </a:r>
            <a:r>
              <a:rPr lang="en-IN" dirty="0"/>
              <a:t>, </a:t>
            </a:r>
            <a:r>
              <a:rPr lang="en-IN" b="1" i="1" dirty="0">
                <a:solidFill>
                  <a:schemeClr val="tx2">
                    <a:lumMod val="75000"/>
                  </a:schemeClr>
                </a:solidFill>
              </a:rPr>
              <a:t>Map Kit </a:t>
            </a:r>
            <a:r>
              <a:rPr lang="en-IN" dirty="0"/>
              <a:t>etc.</a:t>
            </a:r>
            <a:br>
              <a:rPr lang="en-IN" dirty="0"/>
            </a:br>
            <a:endParaRPr lang="en-IN" dirty="0"/>
          </a:p>
          <a:p>
            <a:pPr lvl="1"/>
            <a:endParaRPr lang="en-IN" dirty="0"/>
          </a:p>
        </p:txBody>
      </p:sp>
    </p:spTree>
    <p:extLst>
      <p:ext uri="{BB962C8B-B14F-4D97-AF65-F5344CB8AC3E}">
        <p14:creationId xmlns:p14="http://schemas.microsoft.com/office/powerpoint/2010/main" xmlns="" val="348624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029200"/>
          </a:xfrm>
        </p:spPr>
        <p:txBody>
          <a:bodyPr>
            <a:noAutofit/>
          </a:bodyPr>
          <a:lstStyle/>
          <a:p>
            <a:pPr marL="0" indent="0">
              <a:buNone/>
            </a:pP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fld id="{F8CEDA4A-E17E-4689-B22A-795F3C3CA497}"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35505"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2pPr marL="0" lvl="1" algn="ctr">
              <a:defRPr sz="2400" b="1">
                <a:latin typeface="Times New Roman" panose="02020603050405020304" pitchFamily="18" charset="0"/>
                <a:cs typeface="Times New Roman" panose="02020603050405020304" pitchFamily="18" charset="0"/>
              </a:defRPr>
            </a:lvl2pPr>
          </a:lstStyle>
          <a:p>
            <a:pPr algn="ctr"/>
            <a:r>
              <a:rPr lang="en-IN" sz="2400" b="1">
                <a:latin typeface="Times New Roman" panose="02020603050405020304" pitchFamily="18" charset="0"/>
                <a:cs typeface="Times New Roman" panose="02020603050405020304" pitchFamily="18" charset="0"/>
              </a:rPr>
              <a:t>UI Implementation: Touch Framework</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21E7F80-9C6F-43EB-9A0C-AB757FB7A49B}"/>
              </a:ext>
            </a:extLst>
          </p:cNvPr>
          <p:cNvSpPr txBox="1"/>
          <p:nvPr/>
        </p:nvSpPr>
        <p:spPr>
          <a:xfrm>
            <a:off x="350520" y="838200"/>
            <a:ext cx="8305800" cy="5632311"/>
          </a:xfrm>
          <a:prstGeom prst="rect">
            <a:avLst/>
          </a:prstGeom>
          <a:noFill/>
        </p:spPr>
        <p:txBody>
          <a:bodyPr wrap="square">
            <a:spAutoFit/>
          </a:bodyPr>
          <a:lstStyle/>
          <a:p>
            <a:r>
              <a:rPr lang="en-US" dirty="0"/>
              <a:t>Cocoa Touch is made up of several frameworks, but the key ones are:</a:t>
            </a:r>
            <a:br>
              <a:rPr lang="en-US" dirty="0"/>
            </a:br>
            <a:r>
              <a:rPr lang="en-US" dirty="0"/>
              <a:t/>
            </a:r>
            <a:br>
              <a:rPr lang="en-US" dirty="0"/>
            </a:br>
            <a:r>
              <a:rPr lang="en-US" b="1" dirty="0"/>
              <a:t>Audio and Video                                                </a:t>
            </a:r>
            <a:r>
              <a:rPr lang="en-US" dirty="0"/>
              <a:t/>
            </a:r>
            <a:br>
              <a:rPr lang="en-US" dirty="0"/>
            </a:br>
            <a:r>
              <a:rPr lang="en-US" dirty="0"/>
              <a:t>  Core Audio</a:t>
            </a:r>
          </a:p>
          <a:p>
            <a:r>
              <a:rPr lang="en-US" dirty="0"/>
              <a:t>  </a:t>
            </a:r>
            <a:r>
              <a:rPr lang="en-US" dirty="0" err="1"/>
              <a:t>OpenAL</a:t>
            </a:r>
            <a:endParaRPr lang="en-US" dirty="0"/>
          </a:p>
          <a:p>
            <a:r>
              <a:rPr lang="en-US" dirty="0"/>
              <a:t>  Media Library</a:t>
            </a:r>
          </a:p>
          <a:p>
            <a:r>
              <a:rPr lang="en-US" dirty="0"/>
              <a:t>  AV Foundation</a:t>
            </a:r>
          </a:p>
          <a:p>
            <a:r>
              <a:rPr lang="en-US" b="1" dirty="0"/>
              <a:t>Data Management</a:t>
            </a:r>
            <a:br>
              <a:rPr lang="en-US" b="1" dirty="0"/>
            </a:br>
            <a:r>
              <a:rPr lang="en-US" b="1" dirty="0"/>
              <a:t>   </a:t>
            </a:r>
            <a:r>
              <a:rPr lang="en-US" dirty="0"/>
              <a:t>Core Data</a:t>
            </a:r>
          </a:p>
          <a:p>
            <a:r>
              <a:rPr lang="en-US" dirty="0"/>
              <a:t>    SQLite</a:t>
            </a:r>
          </a:p>
          <a:p>
            <a:r>
              <a:rPr lang="en-US" b="1" dirty="0"/>
              <a:t>Graphics and Animation</a:t>
            </a:r>
            <a:r>
              <a:rPr lang="en-US" dirty="0"/>
              <a:t/>
            </a:r>
            <a:br>
              <a:rPr lang="en-US" dirty="0"/>
            </a:br>
            <a:r>
              <a:rPr lang="en-US" dirty="0"/>
              <a:t>     Core Animation                                                                 </a:t>
            </a:r>
          </a:p>
          <a:p>
            <a:r>
              <a:rPr lang="en-US" dirty="0"/>
              <a:t>     OpenGL ES</a:t>
            </a:r>
          </a:p>
          <a:p>
            <a:r>
              <a:rPr lang="en-US" dirty="0"/>
              <a:t>     Quartz 2D</a:t>
            </a:r>
          </a:p>
          <a:p>
            <a:r>
              <a:rPr lang="en-US" b="1" dirty="0"/>
              <a:t>Networking and Internet</a:t>
            </a:r>
            <a:br>
              <a:rPr lang="en-US" b="1" dirty="0"/>
            </a:br>
            <a:r>
              <a:rPr lang="en-US" b="1" dirty="0"/>
              <a:t>      </a:t>
            </a:r>
            <a:r>
              <a:rPr lang="en-US" dirty="0"/>
              <a:t>Bonjour</a:t>
            </a:r>
          </a:p>
          <a:p>
            <a:r>
              <a:rPr lang="en-US" dirty="0"/>
              <a:t>      </a:t>
            </a:r>
            <a:r>
              <a:rPr lang="en-US" dirty="0" err="1"/>
              <a:t>WebKit</a:t>
            </a:r>
            <a:endParaRPr lang="en-US" dirty="0"/>
          </a:p>
          <a:p>
            <a:r>
              <a:rPr lang="en-US" dirty="0"/>
              <a:t>     BSD Sockets</a:t>
            </a:r>
          </a:p>
          <a:p>
            <a:r>
              <a:rPr lang="en-US" dirty="0"/>
              <a:t/>
            </a:r>
            <a:br>
              <a:rPr lang="en-US" dirty="0"/>
            </a:br>
            <a:endParaRPr lang="en-IN" dirty="0"/>
          </a:p>
        </p:txBody>
      </p:sp>
      <p:sp>
        <p:nvSpPr>
          <p:cNvPr id="8" name="Rectangle 7"/>
          <p:cNvSpPr/>
          <p:nvPr/>
        </p:nvSpPr>
        <p:spPr>
          <a:xfrm>
            <a:off x="4084320" y="2057400"/>
            <a:ext cx="4572000" cy="1477328"/>
          </a:xfrm>
          <a:prstGeom prst="rect">
            <a:avLst/>
          </a:prstGeom>
        </p:spPr>
        <p:txBody>
          <a:bodyPr>
            <a:spAutoFit/>
          </a:bodyPr>
          <a:lstStyle/>
          <a:p>
            <a:r>
              <a:rPr lang="en-US" b="1" dirty="0"/>
              <a:t>User Applications</a:t>
            </a:r>
            <a:r>
              <a:rPr lang="en-US" dirty="0"/>
              <a:t/>
            </a:r>
            <a:br>
              <a:rPr lang="en-US" dirty="0"/>
            </a:br>
            <a:r>
              <a:rPr lang="en-US" dirty="0"/>
              <a:t>   Address Book</a:t>
            </a:r>
          </a:p>
          <a:p>
            <a:r>
              <a:rPr lang="en-US" dirty="0"/>
              <a:t>   Core Location</a:t>
            </a:r>
          </a:p>
          <a:p>
            <a:r>
              <a:rPr lang="en-US" dirty="0"/>
              <a:t>    Map Kit</a:t>
            </a:r>
          </a:p>
          <a:p>
            <a:r>
              <a:rPr lang="en-US" dirty="0"/>
              <a:t>    Store Kit</a:t>
            </a:r>
          </a:p>
        </p:txBody>
      </p:sp>
    </p:spTree>
    <p:extLst>
      <p:ext uri="{BB962C8B-B14F-4D97-AF65-F5344CB8AC3E}">
        <p14:creationId xmlns:p14="http://schemas.microsoft.com/office/powerpoint/2010/main" xmlns="" val="509070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5</a:t>
            </a:r>
          </a:p>
          <a:p>
            <a:pPr lvl="0" algn="ctr">
              <a:spcBef>
                <a:spcPct val="0"/>
              </a:spcBef>
              <a:defRPr/>
            </a:pPr>
            <a:endParaRPr lang="en-US" dirty="0"/>
          </a:p>
        </p:txBody>
      </p:sp>
      <p:sp>
        <p:nvSpPr>
          <p:cNvPr id="9" name="TextBox 8">
            <a:extLst>
              <a:ext uri="{FF2B5EF4-FFF2-40B4-BE49-F238E27FC236}">
                <a16:creationId xmlns:a16="http://schemas.microsoft.com/office/drawing/2014/main" xmlns="" id="{8F9054C9-4843-4944-B03E-7E1C9B01BEC3}"/>
              </a:ext>
            </a:extLst>
          </p:cNvPr>
          <p:cNvSpPr txBox="1"/>
          <p:nvPr/>
        </p:nvSpPr>
        <p:spPr>
          <a:xfrm>
            <a:off x="228600" y="948690"/>
            <a:ext cx="8915400" cy="4801314"/>
          </a:xfrm>
          <a:prstGeom prst="rect">
            <a:avLst/>
          </a:prstGeom>
          <a:noFill/>
        </p:spPr>
        <p:txBody>
          <a:bodyPr wrap="square">
            <a:spAutoFit/>
          </a:bodyPr>
          <a:lstStyle/>
          <a:p>
            <a:pPr marL="342900" indent="-342900" algn="l">
              <a:buAutoNum type="arabicPeriod"/>
            </a:pPr>
            <a:r>
              <a:rPr lang="en-IN" dirty="0">
                <a:solidFill>
                  <a:srgbClr val="323232"/>
                </a:solidFill>
                <a:latin typeface="Times New Roman" panose="02020603050405020304" pitchFamily="18" charset="0"/>
                <a:cs typeface="Times New Roman" panose="02020603050405020304" pitchFamily="18" charset="0"/>
              </a:rPr>
              <a:t>What is not supported in objective C?</a:t>
            </a:r>
          </a:p>
          <a:p>
            <a:pPr marL="342900" indent="-342900" algn="l">
              <a:buFont typeface="+mj-lt"/>
              <a:buAutoNum type="alphaLcParenR"/>
            </a:pPr>
            <a:r>
              <a:rPr lang="en-IN" i="0" dirty="0">
                <a:solidFill>
                  <a:srgbClr val="323232"/>
                </a:solidFill>
                <a:effectLst/>
                <a:latin typeface="Times New Roman" panose="02020603050405020304" pitchFamily="18" charset="0"/>
                <a:cs typeface="Times New Roman" panose="02020603050405020304" pitchFamily="18" charset="0"/>
              </a:rPr>
              <a:t>Recursive me</a:t>
            </a:r>
            <a:r>
              <a:rPr lang="en-IN" dirty="0">
                <a:solidFill>
                  <a:srgbClr val="323232"/>
                </a:solidFill>
                <a:latin typeface="Times New Roman" panose="02020603050405020304" pitchFamily="18" charset="0"/>
                <a:cs typeface="Times New Roman" panose="02020603050405020304" pitchFamily="18" charset="0"/>
              </a:rPr>
              <a:t>thod call</a:t>
            </a:r>
          </a:p>
          <a:p>
            <a:pPr marL="342900" indent="-342900" algn="l">
              <a:buFont typeface="+mj-lt"/>
              <a:buAutoNum type="alphaLcParenR"/>
            </a:pPr>
            <a:r>
              <a:rPr lang="en-IN" b="1" i="0" dirty="0">
                <a:solidFill>
                  <a:srgbClr val="323232"/>
                </a:solidFill>
                <a:effectLst/>
                <a:latin typeface="Times New Roman" panose="02020603050405020304" pitchFamily="18" charset="0"/>
                <a:cs typeface="Times New Roman" panose="02020603050405020304" pitchFamily="18" charset="0"/>
              </a:rPr>
              <a:t>Method </a:t>
            </a:r>
            <a:r>
              <a:rPr lang="en-IN" b="1" dirty="0">
                <a:solidFill>
                  <a:srgbClr val="323232"/>
                </a:solidFill>
                <a:latin typeface="Times New Roman" panose="02020603050405020304" pitchFamily="18" charset="0"/>
                <a:cs typeface="Times New Roman" panose="02020603050405020304" pitchFamily="18" charset="0"/>
              </a:rPr>
              <a:t>argument default value</a:t>
            </a:r>
          </a:p>
          <a:p>
            <a:pPr marL="342900" indent="-342900" algn="l">
              <a:buFont typeface="+mj-lt"/>
              <a:buAutoNum type="alphaLcParenR"/>
            </a:pPr>
            <a:r>
              <a:rPr lang="en-IN" i="0" dirty="0">
                <a:solidFill>
                  <a:srgbClr val="323232"/>
                </a:solidFill>
                <a:effectLst/>
                <a:latin typeface="Times New Roman" panose="02020603050405020304" pitchFamily="18" charset="0"/>
                <a:cs typeface="Times New Roman" panose="02020603050405020304" pitchFamily="18" charset="0"/>
              </a:rPr>
              <a:t>Variable argument count to method</a:t>
            </a:r>
          </a:p>
          <a:p>
            <a:pPr marL="342900" indent="-342900" algn="l">
              <a:buFont typeface="+mj-lt"/>
              <a:buAutoNum type="alphaLcParenR"/>
            </a:pPr>
            <a:r>
              <a:rPr lang="en-IN" dirty="0">
                <a:solidFill>
                  <a:srgbClr val="323232"/>
                </a:solidFill>
                <a:latin typeface="Times New Roman" panose="02020603050405020304" pitchFamily="18" charset="0"/>
                <a:cs typeface="Times New Roman" panose="02020603050405020304" pitchFamily="18" charset="0"/>
              </a:rPr>
              <a:t>Byte manipulation</a:t>
            </a:r>
          </a:p>
          <a:p>
            <a:pPr marL="342900" indent="-342900" algn="l">
              <a:buFont typeface="+mj-lt"/>
              <a:buAutoNum type="alphaLcParenR"/>
            </a:pPr>
            <a:endParaRPr lang="en-IN" i="0" dirty="0">
              <a:solidFill>
                <a:srgbClr val="323232"/>
              </a:solidFill>
              <a:effectLst/>
              <a:latin typeface="Times New Roman" panose="02020603050405020304" pitchFamily="18" charset="0"/>
              <a:cs typeface="Times New Roman" panose="02020603050405020304" pitchFamily="18" charset="0"/>
            </a:endParaRPr>
          </a:p>
          <a:p>
            <a:pPr algn="l"/>
            <a:r>
              <a:rPr lang="en-IN" dirty="0">
                <a:solidFill>
                  <a:srgbClr val="323232"/>
                </a:solidFill>
                <a:latin typeface="Times New Roman" panose="02020603050405020304" pitchFamily="18" charset="0"/>
                <a:cs typeface="Times New Roman" panose="02020603050405020304" pitchFamily="18" charset="0"/>
              </a:rPr>
              <a:t>2. How can we return multiple values from functions?</a:t>
            </a:r>
          </a:p>
          <a:p>
            <a:pPr marL="342900" indent="-342900" algn="l">
              <a:buFont typeface="+mj-lt"/>
              <a:buAutoNum type="alphaLcParenR"/>
            </a:pPr>
            <a:r>
              <a:rPr lang="en-IN" i="0" dirty="0">
                <a:solidFill>
                  <a:srgbClr val="323232"/>
                </a:solidFill>
                <a:effectLst/>
                <a:latin typeface="Times New Roman" panose="02020603050405020304" pitchFamily="18" charset="0"/>
                <a:cs typeface="Times New Roman" panose="02020603050405020304" pitchFamily="18" charset="0"/>
              </a:rPr>
              <a:t>Not possible</a:t>
            </a:r>
          </a:p>
          <a:p>
            <a:pPr marL="342900" indent="-342900" algn="l">
              <a:buFont typeface="+mj-lt"/>
              <a:buAutoNum type="alphaLcParenR"/>
            </a:pPr>
            <a:r>
              <a:rPr lang="en-IN" dirty="0">
                <a:solidFill>
                  <a:srgbClr val="323232"/>
                </a:solidFill>
                <a:latin typeface="Times New Roman" panose="02020603050405020304" pitchFamily="18" charset="0"/>
                <a:cs typeface="Times New Roman" panose="02020603050405020304" pitchFamily="18" charset="0"/>
              </a:rPr>
              <a:t>Void*</a:t>
            </a:r>
          </a:p>
          <a:p>
            <a:pPr marL="342900" indent="-342900" algn="l">
              <a:buFont typeface="+mj-lt"/>
              <a:buAutoNum type="alphaLcParenR"/>
            </a:pPr>
            <a:r>
              <a:rPr lang="en-IN" b="1" i="0" dirty="0">
                <a:solidFill>
                  <a:srgbClr val="323232"/>
                </a:solidFill>
                <a:effectLst/>
                <a:latin typeface="Times New Roman" panose="02020603050405020304" pitchFamily="18" charset="0"/>
                <a:cs typeface="Times New Roman" panose="02020603050405020304" pitchFamily="18" charset="0"/>
              </a:rPr>
              <a:t>tuple</a:t>
            </a:r>
            <a:endParaRPr lang="en-US" b="1" i="0" dirty="0">
              <a:solidFill>
                <a:srgbClr val="1D1D33"/>
              </a:solidFill>
              <a:effectLst/>
              <a:latin typeface="Times New Roman" panose="02020603050405020304" pitchFamily="18" charset="0"/>
              <a:cs typeface="Times New Roman" panose="02020603050405020304" pitchFamily="18" charset="0"/>
            </a:endParaRPr>
          </a:p>
          <a:p>
            <a:pPr algn="l"/>
            <a:endParaRPr lang="en-IN" b="0" i="0" dirty="0">
              <a:effectLst/>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3. Which of these classes is not a root class?</a:t>
            </a:r>
          </a:p>
          <a:p>
            <a:pPr marL="342900" indent="-342900" algn="l">
              <a:buFont typeface="+mj-lt"/>
              <a:buAutoNum type="alphaLcParenR"/>
            </a:pPr>
            <a:r>
              <a:rPr lang="en-IN" b="1" i="0" dirty="0" err="1">
                <a:effectLst/>
                <a:latin typeface="Times New Roman" panose="02020603050405020304" pitchFamily="18" charset="0"/>
                <a:cs typeface="Times New Roman" panose="02020603050405020304" pitchFamily="18" charset="0"/>
              </a:rPr>
              <a:t>NSString</a:t>
            </a:r>
            <a:endParaRPr lang="en-IN" b="1" i="0" dirty="0">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IN" dirty="0" err="1">
                <a:latin typeface="Times New Roman" panose="02020603050405020304" pitchFamily="18" charset="0"/>
                <a:cs typeface="Times New Roman" panose="02020603050405020304" pitchFamily="18" charset="0"/>
              </a:rPr>
              <a:t>NSObject</a:t>
            </a:r>
            <a:endParaRPr lang="en-IN" dirty="0">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IN" b="0" i="0" dirty="0" err="1">
                <a:effectLst/>
                <a:latin typeface="Times New Roman" panose="02020603050405020304" pitchFamily="18" charset="0"/>
                <a:cs typeface="Times New Roman" panose="02020603050405020304" pitchFamily="18" charset="0"/>
              </a:rPr>
              <a:t>NSProxy</a:t>
            </a:r>
            <a:endParaRPr lang="en-IN" b="0" i="0" dirty="0">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IN" dirty="0" err="1">
                <a:latin typeface="Times New Roman" panose="02020603050405020304" pitchFamily="18" charset="0"/>
                <a:cs typeface="Times New Roman" panose="02020603050405020304" pitchFamily="18" charset="0"/>
              </a:rPr>
              <a:t>NSZombie</a:t>
            </a:r>
            <a:endParaRPr lang="en-IN" dirty="0">
              <a:latin typeface="Times New Roman" panose="02020603050405020304" pitchFamily="18" charset="0"/>
              <a:cs typeface="Times New Roman" panose="02020603050405020304" pitchFamily="18" charset="0"/>
            </a:endParaRPr>
          </a:p>
          <a:p>
            <a:pPr algn="l"/>
            <a:endParaRPr lang="en-IN" b="0" i="0" dirty="0">
              <a:effectLst/>
              <a:latin typeface="Nunito" pitchFamily="2" charset="0"/>
            </a:endParaRPr>
          </a:p>
        </p:txBody>
      </p:sp>
    </p:spTree>
    <p:extLst>
      <p:ext uri="{BB962C8B-B14F-4D97-AF65-F5344CB8AC3E}">
        <p14:creationId xmlns:p14="http://schemas.microsoft.com/office/powerpoint/2010/main" xmlns="" val="133468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4B4A0-1234-499F-A241-3B95D4DD8AE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2" name="Slide Number Placeholder 1">
            <a:extLst>
              <a:ext uri="{FF2B5EF4-FFF2-40B4-BE49-F238E27FC236}">
                <a16:creationId xmlns:a16="http://schemas.microsoft.com/office/drawing/2014/main" xmlns="" id="{CDECF82F-75D4-4A2B-B7FA-C410F4143DD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xmlns=""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9" name="Content Placeholder 8">
            <a:extLst>
              <a:ext uri="{FF2B5EF4-FFF2-40B4-BE49-F238E27FC236}">
                <a16:creationId xmlns:a16="http://schemas.microsoft.com/office/drawing/2014/main" xmlns="" id="{00AC03F7-823A-4C1B-B882-AD1343D91658}"/>
              </a:ext>
            </a:extLst>
          </p:cNvPr>
          <p:cNvGraphicFramePr>
            <a:graphicFrameLocks noGrp="1"/>
          </p:cNvGraphicFramePr>
          <p:nvPr>
            <p:ph idx="1"/>
            <p:extLst>
              <p:ext uri="{D42A27DB-BD31-4B8C-83A1-F6EECF244321}">
                <p14:modId xmlns:p14="http://schemas.microsoft.com/office/powerpoint/2010/main" xmlns="" val="1722127600"/>
              </p:ext>
            </p:extLst>
          </p:nvPr>
        </p:nvGraphicFramePr>
        <p:xfrm>
          <a:off x="310832" y="1143000"/>
          <a:ext cx="8299767" cy="4984709"/>
        </p:xfrm>
        <a:graphic>
          <a:graphicData uri="http://schemas.openxmlformats.org/drawingml/2006/table">
            <a:tbl>
              <a:tblPr firstRow="1" firstCol="1" bandRow="1">
                <a:tableStyleId>{5C22544A-7EE6-4342-B048-85BDC9FD1C3A}</a:tableStyleId>
              </a:tblPr>
              <a:tblGrid>
                <a:gridCol w="1489740">
                  <a:extLst>
                    <a:ext uri="{9D8B030D-6E8A-4147-A177-3AD203B41FA5}">
                      <a16:colId xmlns:a16="http://schemas.microsoft.com/office/drawing/2014/main" xmlns="" val="4212625936"/>
                    </a:ext>
                  </a:extLst>
                </a:gridCol>
                <a:gridCol w="5251241">
                  <a:extLst>
                    <a:ext uri="{9D8B030D-6E8A-4147-A177-3AD203B41FA5}">
                      <a16:colId xmlns:a16="http://schemas.microsoft.com/office/drawing/2014/main" xmlns="" val="3541548068"/>
                    </a:ext>
                  </a:extLst>
                </a:gridCol>
                <a:gridCol w="1558786">
                  <a:extLst>
                    <a:ext uri="{9D8B030D-6E8A-4147-A177-3AD203B41FA5}">
                      <a16:colId xmlns:a16="http://schemas.microsoft.com/office/drawing/2014/main" xmlns="" val="1850328782"/>
                    </a:ext>
                  </a:extLst>
                </a:gridCol>
              </a:tblGrid>
              <a:tr h="609600">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UNIT-IV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Android Application Deployment </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tc>
                  <a:txBody>
                    <a:bodyPr/>
                    <a:lstStyle/>
                    <a:p>
                      <a:pPr marR="37465" algn="r">
                        <a:lnSpc>
                          <a:spcPct val="107000"/>
                        </a:lnSpc>
                        <a:spcAft>
                          <a:spcPts val="800"/>
                        </a:spcAft>
                      </a:pPr>
                      <a:r>
                        <a:rPr lang="en-IN" sz="1400" dirty="0">
                          <a:solidFill>
                            <a:schemeClr val="tx1"/>
                          </a:solidFill>
                          <a:effectLst/>
                        </a:rPr>
                        <a:t>8 Hours</a:t>
                      </a:r>
                      <a:r>
                        <a:rPr lang="en-IN"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extLst>
                  <a:ext uri="{0D108BD9-81ED-4DB2-BD59-A6C34878D82A}">
                    <a16:rowId xmlns:a16="http://schemas.microsoft.com/office/drawing/2014/main" xmlns="" val="1737588178"/>
                  </a:ext>
                </a:extLst>
              </a:tr>
              <a:tr h="1486177">
                <a:tc gridSpan="3">
                  <a:txBody>
                    <a:bodyPr/>
                    <a:lstStyle/>
                    <a:p>
                      <a:pPr marR="40005" algn="just">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Persisting data using SQLite database, Testing and debugging Android Application, Packaging and Android Application Deployment on device with Windows, Android Permissions.  Testing and publishing of Mobile Applications on different app stores.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160148820"/>
                  </a:ext>
                </a:extLst>
              </a:tr>
              <a:tr h="58551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iOS and Swift </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marR="37465" algn="r">
                        <a:lnSpc>
                          <a:spcPct val="107000"/>
                        </a:lnSpc>
                        <a:spcAft>
                          <a:spcPts val="800"/>
                        </a:spcAft>
                      </a:pP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C000"/>
                    </a:solidFill>
                  </a:tcPr>
                </a:tc>
                <a:extLst>
                  <a:ext uri="{0D108BD9-81ED-4DB2-BD59-A6C34878D82A}">
                    <a16:rowId xmlns:a16="http://schemas.microsoft.com/office/drawing/2014/main" xmlns="" val="3748368678"/>
                  </a:ext>
                </a:extLst>
              </a:tr>
              <a:tr h="2303422">
                <a:tc gridSpan="3">
                  <a:txBody>
                    <a:bodyPr/>
                    <a:lstStyle/>
                    <a:p>
                      <a:pPr marR="43815" algn="just">
                        <a:lnSpc>
                          <a:spcPct val="114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 iOS features, UI implementation, Touch frameworks, Data persistence using Core Data and SQLite, Location aware applications using Core Location and Map Kit, integrating calendar and address book with social media application, using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 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452323955"/>
                  </a:ext>
                </a:extLst>
              </a:tr>
            </a:tbl>
          </a:graphicData>
        </a:graphic>
      </p:graphicFrame>
    </p:spTree>
    <p:extLst>
      <p:ext uri="{BB962C8B-B14F-4D97-AF65-F5344CB8AC3E}">
        <p14:creationId xmlns:p14="http://schemas.microsoft.com/office/powerpoint/2010/main" xmlns="" val="29642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914400"/>
            <a:ext cx="8879305" cy="5029200"/>
          </a:xfrm>
        </p:spPr>
        <p:txBody>
          <a:bodyPr>
            <a:noAutofit/>
          </a:bodyPr>
          <a:lstStyle/>
          <a:p>
            <a:pPr marL="0" indent="0" algn="just">
              <a:lnSpc>
                <a:spcPct val="150000"/>
              </a:lnSpc>
              <a:buNone/>
            </a:pPr>
            <a:r>
              <a:rPr lang="en-IN" sz="1600" b="1" dirty="0"/>
              <a:t>Topic Objective: To understand about SQLite and features</a:t>
            </a:r>
          </a:p>
          <a:p>
            <a:pPr marL="285750" indent="-285750" algn="just">
              <a:lnSpc>
                <a:spcPct val="150000"/>
              </a:lnSpc>
              <a:buFont typeface="Arial" panose="020B0604020202020204" pitchFamily="34" charset="0"/>
              <a:buChar char="•"/>
            </a:pPr>
            <a:r>
              <a:rPr lang="en-IN" sz="2000" dirty="0"/>
              <a:t>SQLite is an in-process library that implements a self-contained, zero-configuration, serverless, transactional SQL database engine. The source code for SQLite exists in the public domain and is free for both private and commercial purposes.</a:t>
            </a:r>
          </a:p>
          <a:p>
            <a:pPr marL="285750" indent="-285750" algn="just">
              <a:lnSpc>
                <a:spcPct val="150000"/>
              </a:lnSpc>
              <a:buFont typeface="Arial" panose="020B0604020202020204" pitchFamily="34" charset="0"/>
              <a:buChar char="•"/>
            </a:pPr>
            <a:r>
              <a:rPr lang="en-IN" sz="2000" dirty="0"/>
              <a:t>SQLite has bindings to several programming languages such as C, C++, BASIC, C#, Python, Java and Delphi. The COM (ActiveX) wrapper makes SQLite accessible to scripted languages on Windows such as VB Script and JavaScript, thus adding capabilities to HTML applications. It is also available in embedded operating systems such as iOS, Android, Symbian OS, </a:t>
            </a:r>
            <a:r>
              <a:rPr lang="en-IN" sz="2000" dirty="0" err="1"/>
              <a:t>Maemo</a:t>
            </a:r>
            <a:r>
              <a:rPr lang="en-IN" sz="2000" dirty="0"/>
              <a:t>, Blackberry and WebOS because of its small size and ease of use.</a:t>
            </a:r>
          </a:p>
        </p:txBody>
      </p:sp>
      <p:sp>
        <p:nvSpPr>
          <p:cNvPr id="4" name="Date Placeholder 3"/>
          <p:cNvSpPr>
            <a:spLocks noGrp="1"/>
          </p:cNvSpPr>
          <p:nvPr>
            <p:ph type="dt" sz="half" idx="10"/>
          </p:nvPr>
        </p:nvSpPr>
        <p:spPr/>
        <p:txBody>
          <a:bodyPr/>
          <a:lstStyle/>
          <a:p>
            <a:fld id="{D66C5ED3-959D-4245-A2B5-C2D6CF359101}"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35505"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2pPr marL="0" lvl="1" algn="ctr">
              <a:defRPr sz="2400" b="1">
                <a:latin typeface="Times New Roman" panose="02020603050405020304" pitchFamily="18" charset="0"/>
                <a:cs typeface="Times New Roman" panose="02020603050405020304" pitchFamily="18" charset="0"/>
              </a:defRPr>
            </a:lvl2pPr>
          </a:lstStyle>
          <a:p>
            <a:pPr algn="ctr"/>
            <a:r>
              <a:rPr lang="en-IN" sz="2400" b="1" dirty="0">
                <a:latin typeface="Times New Roman" panose="02020603050405020304" pitchFamily="18" charset="0"/>
                <a:cs typeface="Times New Roman" panose="02020603050405020304" pitchFamily="18" charset="0"/>
              </a:rPr>
              <a:t>SQLite : Data Persistence</a:t>
            </a:r>
          </a:p>
        </p:txBody>
      </p:sp>
    </p:spTree>
    <p:extLst>
      <p:ext uri="{BB962C8B-B14F-4D97-AF65-F5344CB8AC3E}">
        <p14:creationId xmlns:p14="http://schemas.microsoft.com/office/powerpoint/2010/main" xmlns="" val="738622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57C1793-D8CD-4529-958A-C179FC12C3EB}"/>
              </a:ext>
            </a:extLst>
          </p:cNvPr>
          <p:cNvSpPr>
            <a:spLocks noGrp="1"/>
          </p:cNvSpPr>
          <p:nvPr>
            <p:ph type="dt" sz="half" idx="10"/>
          </p:nvPr>
        </p:nvSpPr>
        <p:spPr/>
        <p:txBody>
          <a:bodyPr/>
          <a:lstStyle/>
          <a:p>
            <a:fld id="{D8B69275-866F-4D4F-97DD-27C159B81E05}" type="datetime1">
              <a:rPr lang="en-US" smtClean="0"/>
              <a:pPr/>
              <a:t>1/5/2023</a:t>
            </a:fld>
            <a:endParaRPr lang="en-US"/>
          </a:p>
        </p:txBody>
      </p:sp>
      <p:sp>
        <p:nvSpPr>
          <p:cNvPr id="5" name="Footer Placeholder 4">
            <a:extLst>
              <a:ext uri="{FF2B5EF4-FFF2-40B4-BE49-F238E27FC236}">
                <a16:creationId xmlns:a16="http://schemas.microsoft.com/office/drawing/2014/main" xmlns=""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a:extLst>
              <a:ext uri="{FF2B5EF4-FFF2-40B4-BE49-F238E27FC236}">
                <a16:creationId xmlns:a16="http://schemas.microsoft.com/office/drawing/2014/main" xmlns="" id="{8D6AE20E-0563-47A6-BE24-2248A1E3A984}"/>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a:extLst>
              <a:ext uri="{FF2B5EF4-FFF2-40B4-BE49-F238E27FC236}">
                <a16:creationId xmlns:a16="http://schemas.microsoft.com/office/drawing/2014/main" xmlns="" id="{7D8ED8BA-B32D-44F9-8A29-DE95DF5AC84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r"/>
            <a:r>
              <a:rPr lang="en-US" sz="2400" b="1" dirty="0" err="1">
                <a:solidFill>
                  <a:schemeClr val="tx1"/>
                </a:solidFill>
              </a:rPr>
              <a:t>Cont</a:t>
            </a:r>
            <a:r>
              <a:rPr lang="en-US" sz="2400" b="1" dirty="0">
                <a:solidFill>
                  <a:schemeClr val="tx1"/>
                </a:solidFill>
              </a:rPr>
              <a:t>…….</a:t>
            </a:r>
          </a:p>
        </p:txBody>
      </p:sp>
      <p:sp>
        <p:nvSpPr>
          <p:cNvPr id="2" name="Content Placeholder 1">
            <a:extLst>
              <a:ext uri="{FF2B5EF4-FFF2-40B4-BE49-F238E27FC236}">
                <a16:creationId xmlns:a16="http://schemas.microsoft.com/office/drawing/2014/main" xmlns="" id="{89EB50B3-52EB-4232-A430-DAC63EDAF9AE}"/>
              </a:ext>
            </a:extLst>
          </p:cNvPr>
          <p:cNvSpPr>
            <a:spLocks noGrp="1"/>
          </p:cNvSpPr>
          <p:nvPr>
            <p:ph idx="1"/>
          </p:nvPr>
        </p:nvSpPr>
        <p:spPr>
          <a:xfrm>
            <a:off x="457200" y="914400"/>
            <a:ext cx="8229600" cy="5638800"/>
          </a:xfrm>
        </p:spPr>
        <p:txBody>
          <a:bodyPr>
            <a:normAutofit lnSpcReduction="10000"/>
          </a:bodyPr>
          <a:lstStyle/>
          <a:p>
            <a:pPr marL="285750" indent="-285750" algn="just">
              <a:lnSpc>
                <a:spcPct val="150000"/>
              </a:lnSpc>
            </a:pPr>
            <a:r>
              <a:rPr lang="en-IN" sz="2000" dirty="0"/>
              <a:t>SQLite is atomicity, consistency, isolation, durability (ACID) compliant. This embedded relational database management system is contained in a small C programming library and is an integral part of client-based applications. SQLite uses a dynamic SQL syntax and performs multitasking to do reads and writes at the same time. The reads and writes are done directly to ordinary disk files. </a:t>
            </a:r>
          </a:p>
          <a:p>
            <a:pPr marL="285750" indent="-285750" algn="just">
              <a:lnSpc>
                <a:spcPct val="150000"/>
              </a:lnSpc>
              <a:buFont typeface="Arial" panose="020B0604020202020204" pitchFamily="34" charset="0"/>
              <a:buChar char="•"/>
            </a:pPr>
            <a:endParaRPr lang="en-IN" sz="2000" dirty="0"/>
          </a:p>
          <a:p>
            <a:pPr marL="285750" indent="-285750" algn="just">
              <a:lnSpc>
                <a:spcPct val="150000"/>
              </a:lnSpc>
              <a:buFont typeface="Arial" panose="020B0604020202020204" pitchFamily="34" charset="0"/>
              <a:buChar char="•"/>
            </a:pPr>
            <a:r>
              <a:rPr lang="en-IN" sz="2000" dirty="0"/>
              <a:t>An SQLite library is called dynamically, and application programs use SQLite functionality through simple function calls, reducing latency in database access. These programs store entire databases as single cross-platform files on host machines. This simple design is implemented by locking the entire database file during a write. </a:t>
            </a:r>
            <a:endParaRPr lang="en-US" sz="2000" dirty="0"/>
          </a:p>
          <a:p>
            <a:pPr marL="0" indent="0" algn="just">
              <a:buNone/>
            </a:pPr>
            <a:endParaRPr lang="en-US" sz="1800" b="1" i="0" dirty="0">
              <a:solidFill>
                <a:srgbClr val="1F2830"/>
              </a:solidFill>
              <a:effectLst/>
              <a:latin typeface="Circular Std"/>
            </a:endParaRPr>
          </a:p>
          <a:p>
            <a:pPr marL="0" indent="0" algn="just">
              <a:buNone/>
            </a:pPr>
            <a:endParaRPr lang="en-IN" sz="110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p14="http://schemas.microsoft.com/office/powerpoint/2010/main" xmlns="" val="2081353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381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6 </a:t>
            </a:r>
          </a:p>
          <a:p>
            <a:pPr lvl="0" algn="ctr">
              <a:spcBef>
                <a:spcPct val="0"/>
              </a:spcBef>
              <a:defRPr/>
            </a:pPr>
            <a:endParaRPr lang="en-US" dirty="0"/>
          </a:p>
        </p:txBody>
      </p:sp>
      <p:sp>
        <p:nvSpPr>
          <p:cNvPr id="9" name="TextBox 8">
            <a:extLst>
              <a:ext uri="{FF2B5EF4-FFF2-40B4-BE49-F238E27FC236}">
                <a16:creationId xmlns:a16="http://schemas.microsoft.com/office/drawing/2014/main" xmlns="" id="{7BC15C79-A700-4686-8576-AF3D764B5A79}"/>
              </a:ext>
            </a:extLst>
          </p:cNvPr>
          <p:cNvSpPr txBox="1"/>
          <p:nvPr/>
        </p:nvSpPr>
        <p:spPr>
          <a:xfrm>
            <a:off x="381000" y="1001038"/>
            <a:ext cx="8610600" cy="5078313"/>
          </a:xfrm>
          <a:prstGeom prst="rect">
            <a:avLst/>
          </a:prstGeom>
          <a:noFill/>
        </p:spPr>
        <p:txBody>
          <a:bodyPr wrap="square">
            <a:spAutoFit/>
          </a:bodyPr>
          <a:lstStyle/>
          <a:p>
            <a:pPr algn="l"/>
            <a:r>
              <a:rPr lang="en-IN" i="0" dirty="0">
                <a:solidFill>
                  <a:srgbClr val="323232"/>
                </a:solidFill>
                <a:effectLst/>
                <a:latin typeface="Nunito" pitchFamily="2" charset="0"/>
              </a:rPr>
              <a:t>1</a:t>
            </a:r>
            <a:r>
              <a:rPr lang="en-IN" i="0" dirty="0">
                <a:solidFill>
                  <a:srgbClr val="323232"/>
                </a:solidFill>
                <a:effectLst/>
                <a:latin typeface="Times New Roman" panose="02020603050405020304" pitchFamily="18" charset="0"/>
                <a:cs typeface="Times New Roman" panose="02020603050405020304" pitchFamily="18" charset="0"/>
              </a:rPr>
              <a:t>. </a:t>
            </a:r>
            <a:r>
              <a:rPr lang="en-IN" dirty="0">
                <a:solidFill>
                  <a:srgbClr val="323232"/>
                </a:solidFill>
                <a:latin typeface="Times New Roman" panose="02020603050405020304" pitchFamily="18" charset="0"/>
                <a:cs typeface="Times New Roman" panose="02020603050405020304" pitchFamily="18" charset="0"/>
              </a:rPr>
              <a:t>What is KVO?</a:t>
            </a:r>
            <a:endParaRPr lang="en-IN" i="0" dirty="0">
              <a:solidFill>
                <a:srgbClr val="323232"/>
              </a:solidFill>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IN" dirty="0">
                <a:latin typeface="Times New Roman" panose="02020603050405020304" pitchFamily="18" charset="0"/>
                <a:cs typeface="Times New Roman" panose="02020603050405020304" pitchFamily="18" charset="0"/>
              </a:rPr>
              <a:t>Key variable obfuscation </a:t>
            </a:r>
          </a:p>
          <a:p>
            <a:pPr marL="342900" indent="-342900" algn="l">
              <a:buFont typeface="+mj-lt"/>
              <a:buAutoNum type="alphaLcParenR"/>
            </a:pPr>
            <a:r>
              <a:rPr lang="en-IN" dirty="0">
                <a:latin typeface="Times New Roman" panose="02020603050405020304" pitchFamily="18" charset="0"/>
                <a:cs typeface="Times New Roman" panose="02020603050405020304" pitchFamily="18" charset="0"/>
              </a:rPr>
              <a:t>Key value operations</a:t>
            </a:r>
          </a:p>
          <a:p>
            <a:pPr marL="342900" indent="-342900" algn="l">
              <a:buFont typeface="+mj-lt"/>
              <a:buAutoNum type="alphaLcParenR"/>
            </a:pPr>
            <a:r>
              <a:rPr lang="en-IN" b="1" dirty="0">
                <a:latin typeface="Times New Roman" panose="02020603050405020304" pitchFamily="18" charset="0"/>
                <a:cs typeface="Times New Roman" panose="02020603050405020304" pitchFamily="18" charset="0"/>
              </a:rPr>
              <a:t>Key value observing</a:t>
            </a:r>
          </a:p>
          <a:p>
            <a:pPr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l"/>
            <a:r>
              <a:rPr lang="en-IN" b="0" i="0" dirty="0">
                <a:effectLst/>
                <a:latin typeface="Times New Roman" panose="02020603050405020304" pitchFamily="18" charset="0"/>
                <a:cs typeface="Times New Roman" panose="02020603050405020304" pitchFamily="18" charset="0"/>
              </a:rPr>
              <a:t>2. </a:t>
            </a:r>
            <a:r>
              <a:rPr lang="en-US" b="0" i="0" dirty="0">
                <a:solidFill>
                  <a:srgbClr val="000000"/>
                </a:solidFill>
                <a:effectLst/>
                <a:latin typeface="Times New Roman" panose="02020603050405020304" pitchFamily="18" charset="0"/>
                <a:cs typeface="Times New Roman" panose="02020603050405020304" pitchFamily="18" charset="0"/>
              </a:rPr>
              <a:t>What can you use to avoid the </a:t>
            </a:r>
            <a:r>
              <a:rPr lang="en-US" b="0" i="0" dirty="0" err="1">
                <a:solidFill>
                  <a:srgbClr val="000000"/>
                </a:solidFill>
                <a:effectLst/>
                <a:latin typeface="Times New Roman" panose="02020603050405020304" pitchFamily="18" charset="0"/>
                <a:cs typeface="Times New Roman" panose="02020603050405020304" pitchFamily="18" charset="0"/>
              </a:rPr>
              <a:t>msgSend</a:t>
            </a:r>
            <a:r>
              <a:rPr lang="en-US" b="0" i="0" dirty="0">
                <a:solidFill>
                  <a:srgbClr val="000000"/>
                </a:solidFill>
                <a:effectLst/>
                <a:latin typeface="Times New Roman" panose="02020603050405020304" pitchFamily="18" charset="0"/>
                <a:cs typeface="Times New Roman" panose="02020603050405020304" pitchFamily="18" charset="0"/>
              </a:rPr>
              <a:t> function overhead?</a:t>
            </a:r>
          </a:p>
          <a:p>
            <a:pPr marL="342900" indent="-342900" algn="l">
              <a:buFont typeface="+mj-lt"/>
              <a:buAutoNum type="alphaLcParenR"/>
            </a:pPr>
            <a:r>
              <a:rPr lang="en-US" b="1" i="0" dirty="0">
                <a:solidFill>
                  <a:srgbClr val="1D1D33"/>
                </a:solidFill>
                <a:effectLst/>
                <a:latin typeface="Times New Roman" panose="02020603050405020304" pitchFamily="18" charset="0"/>
                <a:cs typeface="Times New Roman" panose="02020603050405020304" pitchFamily="18" charset="0"/>
              </a:rPr>
              <a:t>IMP</a:t>
            </a:r>
          </a:p>
          <a:p>
            <a:pPr marL="342900" indent="-342900" algn="l">
              <a:buFont typeface="+mj-lt"/>
              <a:buAutoNum type="alphaLcParenR"/>
            </a:pPr>
            <a:r>
              <a:rPr lang="en-US" dirty="0">
                <a:solidFill>
                  <a:srgbClr val="1D1D33"/>
                </a:solidFill>
                <a:latin typeface="Times New Roman" panose="02020603050405020304" pitchFamily="18" charset="0"/>
                <a:cs typeface="Times New Roman" panose="02020603050405020304" pitchFamily="18" charset="0"/>
              </a:rPr>
              <a:t>SEL</a:t>
            </a:r>
          </a:p>
          <a:p>
            <a:pPr marL="342900" indent="-342900" algn="l">
              <a:buFont typeface="+mj-lt"/>
              <a:buAutoNum type="alphaLcParenR"/>
            </a:pPr>
            <a:r>
              <a:rPr lang="en-US" dirty="0">
                <a:solidFill>
                  <a:srgbClr val="1D1D33"/>
                </a:solidFill>
                <a:latin typeface="Times New Roman" panose="02020603050405020304" pitchFamily="18" charset="0"/>
                <a:cs typeface="Times New Roman" panose="02020603050405020304" pitchFamily="18" charset="0"/>
              </a:rPr>
              <a:t>You can’t use anything</a:t>
            </a:r>
          </a:p>
          <a:p>
            <a:pPr marL="342900" indent="-342900" algn="l">
              <a:buFont typeface="+mj-lt"/>
              <a:buAutoNum type="alphaLcParenR"/>
            </a:pPr>
            <a:r>
              <a:rPr lang="en-US" dirty="0">
                <a:solidFill>
                  <a:srgbClr val="1D1D33"/>
                </a:solidFill>
                <a:latin typeface="Times New Roman" panose="02020603050405020304" pitchFamily="18" charset="0"/>
                <a:cs typeface="Times New Roman" panose="02020603050405020304" pitchFamily="18" charset="0"/>
              </a:rPr>
              <a:t>None of these</a:t>
            </a:r>
          </a:p>
          <a:p>
            <a:pPr algn="l"/>
            <a:endParaRPr lang="en-US" dirty="0">
              <a:solidFill>
                <a:srgbClr val="1D1D33"/>
              </a:solidFill>
              <a:latin typeface="Times New Roman" panose="02020603050405020304" pitchFamily="18" charset="0"/>
              <a:cs typeface="Times New Roman" panose="02020603050405020304" pitchFamily="18" charset="0"/>
            </a:endParaRPr>
          </a:p>
          <a:p>
            <a:pPr algn="l"/>
            <a:r>
              <a:rPr lang="en-US" b="0" i="0" dirty="0">
                <a:solidFill>
                  <a:srgbClr val="1D1D33"/>
                </a:solidFill>
                <a:effectLst/>
                <a:latin typeface="Times New Roman" panose="02020603050405020304" pitchFamily="18" charset="0"/>
                <a:cs typeface="Times New Roman" panose="02020603050405020304" pitchFamily="18" charset="0"/>
              </a:rPr>
              <a:t>3. </a:t>
            </a:r>
            <a:r>
              <a:rPr lang="en-US" b="0" i="0" dirty="0">
                <a:effectLst/>
                <a:latin typeface="Times New Roman" panose="02020603050405020304" pitchFamily="18" charset="0"/>
                <a:cs typeface="Times New Roman" panose="02020603050405020304" pitchFamily="18" charset="0"/>
              </a:rPr>
              <a:t>What is the name of the type of SQL Database that iOS Supports?</a:t>
            </a:r>
          </a:p>
          <a:p>
            <a:pPr marL="342900" indent="-342900" algn="l">
              <a:buFont typeface="+mj-lt"/>
              <a:buAutoNum type="alphaLcParenR"/>
            </a:pPr>
            <a:r>
              <a:rPr lang="en-US" b="1" i="0" dirty="0">
                <a:effectLst/>
                <a:latin typeface="Times New Roman" panose="02020603050405020304" pitchFamily="18" charset="0"/>
                <a:cs typeface="Times New Roman" panose="02020603050405020304" pitchFamily="18" charset="0"/>
              </a:rPr>
              <a:t> SQLite</a:t>
            </a:r>
          </a:p>
          <a:p>
            <a:pPr marL="342900" indent="-342900" algn="l">
              <a:buFont typeface="+mj-lt"/>
              <a:buAutoNum type="alphaLcParenR"/>
            </a:pPr>
            <a:r>
              <a:rPr lang="en-US" dirty="0">
                <a:latin typeface="Times New Roman" panose="02020603050405020304" pitchFamily="18" charset="0"/>
                <a:cs typeface="Times New Roman" panose="02020603050405020304" pitchFamily="18" charset="0"/>
              </a:rPr>
              <a:t>SQL</a:t>
            </a:r>
          </a:p>
          <a:p>
            <a:pPr marL="342900" indent="-342900" algn="l">
              <a:buFont typeface="+mj-lt"/>
              <a:buAutoNum type="alphaLcParenR"/>
            </a:pPr>
            <a:r>
              <a:rPr lang="en-US" i="0" dirty="0" err="1">
                <a:effectLst/>
                <a:latin typeface="Times New Roman" panose="02020603050405020304" pitchFamily="18" charset="0"/>
                <a:cs typeface="Times New Roman" panose="02020603050405020304" pitchFamily="18" charset="0"/>
              </a:rPr>
              <a:t>Mysql</a:t>
            </a:r>
            <a:endParaRPr lang="en-US" i="0" dirty="0">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dirty="0" err="1">
                <a:latin typeface="Times New Roman" panose="02020603050405020304" pitchFamily="18" charset="0"/>
                <a:cs typeface="Times New Roman" panose="02020603050405020304" pitchFamily="18" charset="0"/>
              </a:rPr>
              <a:t>Nosql</a:t>
            </a:r>
            <a:endParaRPr lang="en-US" i="0" dirty="0">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endParaRPr lang="en-US" b="1" i="0" dirty="0">
              <a:effectLst/>
              <a:latin typeface="Times New Roman" panose="02020603050405020304" pitchFamily="18" charset="0"/>
              <a:cs typeface="Times New Roman" panose="02020603050405020304" pitchFamily="18" charset="0"/>
            </a:endParaRPr>
          </a:p>
          <a:p>
            <a:pPr algn="l"/>
            <a:endParaRPr lang="en-US" b="0" i="0" dirty="0">
              <a:solidFill>
                <a:srgbClr val="1D1D33"/>
              </a:solidFill>
              <a:effectLst/>
              <a:latin typeface="Poppins" panose="00000500000000000000" pitchFamily="2" charset="0"/>
            </a:endParaRPr>
          </a:p>
        </p:txBody>
      </p:sp>
    </p:spTree>
    <p:extLst>
      <p:ext uri="{BB962C8B-B14F-4D97-AF65-F5344CB8AC3E}">
        <p14:creationId xmlns:p14="http://schemas.microsoft.com/office/powerpoint/2010/main" xmlns="" val="706202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rmAutofit/>
          </a:bodyPr>
          <a:lstStyle/>
          <a:p>
            <a:pPr marL="0" indent="0">
              <a:buNone/>
            </a:pPr>
            <a:endParaRPr lang="en-US" sz="2000" dirty="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FC19488B-6C25-4E6D-94C3-F0B59EB3A08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508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a:latin typeface="Times New Roman" panose="02020603050405020304" pitchFamily="18" charset="0"/>
                <a:cs typeface="Times New Roman" panose="02020603050405020304" pitchFamily="18" charset="0"/>
              </a:rPr>
              <a:t>MapKit</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BDB2D517-7247-4176-8FAB-F8986312D9BB}"/>
              </a:ext>
            </a:extLst>
          </p:cNvPr>
          <p:cNvSpPr txBox="1"/>
          <p:nvPr/>
        </p:nvSpPr>
        <p:spPr>
          <a:xfrm>
            <a:off x="228600" y="1143000"/>
            <a:ext cx="8686800" cy="52629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t>Display map or satellite imagery within your app, call out points of interest, and determine placemark information for map coordinates.</a:t>
            </a:r>
          </a:p>
          <a:p>
            <a:pPr marL="285750" indent="-285750">
              <a:lnSpc>
                <a:spcPct val="150000"/>
              </a:lnSpc>
              <a:buFont typeface="Arial" panose="020B0604020202020204" pitchFamily="34" charset="0"/>
              <a:buChar char="•"/>
            </a:pPr>
            <a:r>
              <a:rPr lang="en-IN" sz="1600" dirty="0" err="1"/>
              <a:t>MapKit</a:t>
            </a:r>
            <a:r>
              <a:rPr lang="en-IN" sz="1600" dirty="0"/>
              <a:t> Framework is used to:</a:t>
            </a:r>
          </a:p>
          <a:p>
            <a:pPr marL="742950" lvl="2" indent="-285750">
              <a:lnSpc>
                <a:spcPct val="150000"/>
              </a:lnSpc>
              <a:buFont typeface="Arial" panose="020B0604020202020204" pitchFamily="34" charset="0"/>
              <a:buChar char="•"/>
            </a:pPr>
            <a:r>
              <a:rPr lang="en-IN" sz="1600" dirty="0"/>
              <a:t>Embed maps directly into your app’s windows and views.</a:t>
            </a:r>
          </a:p>
          <a:p>
            <a:pPr marL="742950" lvl="2" indent="-285750">
              <a:lnSpc>
                <a:spcPct val="150000"/>
              </a:lnSpc>
              <a:buFont typeface="Arial" panose="020B0604020202020204" pitchFamily="34" charset="0"/>
              <a:buChar char="•"/>
            </a:pPr>
            <a:r>
              <a:rPr lang="en-IN" sz="1600" dirty="0"/>
              <a:t>Add annotations and overlays to a map for calling out points of interest.</a:t>
            </a:r>
          </a:p>
          <a:p>
            <a:pPr marL="742950" lvl="2" indent="-285750">
              <a:lnSpc>
                <a:spcPct val="150000"/>
              </a:lnSpc>
              <a:buFont typeface="Arial" panose="020B0604020202020204" pitchFamily="34" charset="0"/>
              <a:buChar char="•"/>
            </a:pPr>
            <a:r>
              <a:rPr lang="en-IN" sz="1600" dirty="0"/>
              <a:t>Provide text completion to make it easy for users to search for a destination or point of interest.</a:t>
            </a:r>
          </a:p>
          <a:p>
            <a:pPr marL="285750" lvl="1" indent="-285750">
              <a:lnSpc>
                <a:spcPct val="150000"/>
              </a:lnSpc>
              <a:buFont typeface="Arial" panose="020B0604020202020204" pitchFamily="34" charset="0"/>
              <a:buChar char="•"/>
            </a:pPr>
            <a:r>
              <a:rPr lang="en-IN" sz="1600" dirty="0"/>
              <a:t>Essentials:</a:t>
            </a:r>
          </a:p>
          <a:p>
            <a:pPr marL="285750" lvl="1" indent="-285750">
              <a:lnSpc>
                <a:spcPct val="150000"/>
              </a:lnSpc>
              <a:buFont typeface="Arial" panose="020B0604020202020204" pitchFamily="34" charset="0"/>
              <a:buChar char="•"/>
            </a:pPr>
            <a:endParaRPr lang="en-IN" sz="1600" dirty="0"/>
          </a:p>
          <a:p>
            <a:pPr marL="285750" lvl="1" indent="-285750">
              <a:lnSpc>
                <a:spcPct val="150000"/>
              </a:lnSpc>
              <a:buFont typeface="Arial" panose="020B0604020202020204" pitchFamily="34" charset="0"/>
              <a:buChar char="•"/>
            </a:pPr>
            <a:endParaRPr lang="en-IN" sz="1600" dirty="0"/>
          </a:p>
          <a:p>
            <a:pPr marL="285750" lvl="1" indent="-285750">
              <a:lnSpc>
                <a:spcPct val="150000"/>
              </a:lnSpc>
              <a:buFont typeface="Arial" panose="020B0604020202020204" pitchFamily="34" charset="0"/>
              <a:buChar char="•"/>
            </a:pPr>
            <a:endParaRPr lang="en-IN" sz="1600" dirty="0"/>
          </a:p>
          <a:p>
            <a:pPr marL="285750" lvl="1" indent="-285750">
              <a:lnSpc>
                <a:spcPct val="150000"/>
              </a:lnSpc>
              <a:buFont typeface="Arial" panose="020B0604020202020204" pitchFamily="34" charset="0"/>
              <a:buChar char="•"/>
            </a:pPr>
            <a:endParaRPr lang="en-IN" sz="1600" dirty="0"/>
          </a:p>
          <a:p>
            <a:pPr marL="285750" lvl="1" indent="-285750">
              <a:lnSpc>
                <a:spcPct val="150000"/>
              </a:lnSpc>
              <a:buFont typeface="Arial" panose="020B0604020202020204" pitchFamily="34" charset="0"/>
              <a:buChar char="•"/>
            </a:pPr>
            <a:endParaRPr lang="en-IN" sz="1600" dirty="0"/>
          </a:p>
          <a:p>
            <a:pPr marL="285750" lvl="1" indent="-285750">
              <a:lnSpc>
                <a:spcPct val="150000"/>
              </a:lnSpc>
              <a:buFont typeface="Arial" panose="020B0604020202020204" pitchFamily="34" charset="0"/>
              <a:buChar char="•"/>
            </a:pPr>
            <a:r>
              <a:rPr lang="en-IN" sz="1600" dirty="0"/>
              <a:t>More info: Source: </a:t>
            </a:r>
            <a:r>
              <a:rPr lang="en-IN" sz="1600" dirty="0">
                <a:hlinkClick r:id="rId2"/>
              </a:rPr>
              <a:t>https://developer.apple.com/documentation/mapkit/</a:t>
            </a:r>
            <a:endParaRPr lang="en-IN" sz="1600" dirty="0"/>
          </a:p>
        </p:txBody>
      </p:sp>
      <p:sp>
        <p:nvSpPr>
          <p:cNvPr id="10" name="TextBox 9">
            <a:extLst>
              <a:ext uri="{FF2B5EF4-FFF2-40B4-BE49-F238E27FC236}">
                <a16:creationId xmlns:a16="http://schemas.microsoft.com/office/drawing/2014/main" xmlns="" id="{3C59E529-338D-4376-B862-AA6DB1A1E66C}"/>
              </a:ext>
            </a:extLst>
          </p:cNvPr>
          <p:cNvSpPr txBox="1"/>
          <p:nvPr/>
        </p:nvSpPr>
        <p:spPr>
          <a:xfrm>
            <a:off x="1519269" y="4028773"/>
            <a:ext cx="7535119"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600" dirty="0">
                <a:hlinkClick r:id="rId3"/>
              </a:rPr>
              <a:t>class MKMapView</a:t>
            </a:r>
            <a:endParaRPr lang="en-IN" sz="1600" dirty="0"/>
          </a:p>
          <a:p>
            <a:r>
              <a:rPr lang="en-IN" sz="1600" dirty="0"/>
              <a:t>An embeddable map interface, similar to the one that the Maps app provides.</a:t>
            </a:r>
          </a:p>
          <a:p>
            <a:r>
              <a:rPr lang="en-IN" sz="1600" dirty="0">
                <a:hlinkClick r:id="rId4"/>
              </a:rPr>
              <a:t>class MKMapItem</a:t>
            </a:r>
            <a:endParaRPr lang="en-IN" sz="1600" dirty="0"/>
          </a:p>
          <a:p>
            <a:r>
              <a:rPr lang="en-IN" sz="1600" dirty="0"/>
              <a:t>A point of interest on the map. </a:t>
            </a:r>
          </a:p>
          <a:p>
            <a:r>
              <a:rPr lang="en-IN" sz="1600" dirty="0">
                <a:hlinkClick r:id="rId5"/>
              </a:rPr>
              <a:t>struct Map</a:t>
            </a:r>
            <a:endParaRPr lang="en-IN" sz="1600" dirty="0"/>
          </a:p>
          <a:p>
            <a:r>
              <a:rPr lang="en-IN" sz="1600" dirty="0"/>
              <a:t>A view that displays an embedded map interface.</a:t>
            </a:r>
          </a:p>
        </p:txBody>
      </p:sp>
      <p:sp>
        <p:nvSpPr>
          <p:cNvPr id="2" name="Rectangle 1"/>
          <p:cNvSpPr/>
          <p:nvPr/>
        </p:nvSpPr>
        <p:spPr>
          <a:xfrm>
            <a:off x="685800" y="640441"/>
            <a:ext cx="7772400" cy="464871"/>
          </a:xfrm>
          <a:prstGeom prst="rect">
            <a:avLst/>
          </a:prstGeom>
        </p:spPr>
        <p:txBody>
          <a:bodyPr wrap="square">
            <a:spAutoFit/>
          </a:bodyPr>
          <a:lstStyle/>
          <a:p>
            <a:pPr algn="just">
              <a:lnSpc>
                <a:spcPct val="150000"/>
              </a:lnSpc>
            </a:pPr>
            <a:r>
              <a:rPr lang="en-IN" b="1" dirty="0"/>
              <a:t>Topic Objective: To understand about </a:t>
            </a:r>
            <a:r>
              <a:rPr lang="en-IN" b="1" dirty="0" err="1"/>
              <a:t>Mapkit</a:t>
            </a:r>
            <a:r>
              <a:rPr lang="en-IN" b="1" dirty="0"/>
              <a:t>, </a:t>
            </a:r>
            <a:r>
              <a:rPr lang="en-IN" b="1" dirty="0" err="1"/>
              <a:t>WiFi</a:t>
            </a:r>
            <a:r>
              <a:rPr lang="en-IN" b="1" dirty="0"/>
              <a:t> calendar</a:t>
            </a:r>
          </a:p>
        </p:txBody>
      </p:sp>
    </p:spTree>
    <p:extLst>
      <p:ext uri="{BB962C8B-B14F-4D97-AF65-F5344CB8AC3E}">
        <p14:creationId xmlns:p14="http://schemas.microsoft.com/office/powerpoint/2010/main" xmlns="" val="2997734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55291"/>
            <a:ext cx="8534400" cy="5018487"/>
          </a:xfrm>
        </p:spPr>
        <p:txBody>
          <a:bodyPr>
            <a:normAutofit/>
          </a:bodyPr>
          <a:lstStyle/>
          <a:p>
            <a:pPr marL="0" indent="0" algn="just" fontAlgn="base">
              <a:buNone/>
            </a:pPr>
            <a:endParaRPr lang="en-US" sz="2400"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endParaRPr lang="en-US" sz="1600" dirty="0">
              <a:solidFill>
                <a:srgbClr val="444444"/>
              </a:solidFill>
              <a:latin typeface="Georgia" panose="02040502050405020303" pitchFamily="18" charset="0"/>
            </a:endParaRPr>
          </a:p>
          <a:p>
            <a:pPr marL="0" indent="0" algn="just" fontAlgn="base">
              <a:buNone/>
            </a:pPr>
            <a:r>
              <a:rPr lang="en-US" sz="2200" dirty="0"/>
              <a:t>Integrating applications with social networking sites are becoming popular which is attracting more developers. In such a context, the application developed has a great demand. This application can be useful for students and those who are fond of using Facebook. The application has some important features of Facebook, such as a post-</a:t>
            </a:r>
            <a:r>
              <a:rPr lang="en-US" sz="2200" dirty="0" err="1"/>
              <a:t>onwall</a:t>
            </a:r>
            <a:r>
              <a:rPr lang="en-US" sz="2200" dirty="0"/>
              <a:t>, view news feed or checking a friend’s birthday, so the user does not have to go through the Facebook page for these functions. The procedures that were taken during the application have been documented in detail, so the thesis can be used as a guide for developers, and those who have interest in how integration is done can have a glance at it.</a:t>
            </a:r>
          </a:p>
        </p:txBody>
      </p:sp>
      <p:sp>
        <p:nvSpPr>
          <p:cNvPr id="4" name="Date Placeholder 3"/>
          <p:cNvSpPr>
            <a:spLocks noGrp="1"/>
          </p:cNvSpPr>
          <p:nvPr>
            <p:ph type="dt" sz="half" idx="10"/>
          </p:nvPr>
        </p:nvSpPr>
        <p:spPr/>
        <p:txBody>
          <a:bodyPr/>
          <a:lstStyle/>
          <a:p>
            <a:fld id="{101FEB63-6058-4F04-80C8-D411808868CE}"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50799"/>
            <a:ext cx="7772400" cy="1269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a:latin typeface="Times New Roman" panose="02020603050405020304" pitchFamily="18" charset="0"/>
                <a:cs typeface="Times New Roman" panose="02020603050405020304" pitchFamily="18" charset="0"/>
              </a:rPr>
              <a:t>Integrating calendar and address book with social media application</a:t>
            </a:r>
          </a:p>
          <a:p>
            <a:pPr algn="ctr"/>
            <a:r>
              <a:rPr lang="en-IN" sz="2400" b="1">
                <a:latin typeface="Times New Roman" panose="02020603050405020304" pitchFamily="18" charset="0"/>
                <a:cs typeface="Times New Roman" panose="02020603050405020304" pitchFamily="18" charset="0"/>
              </a:rPr>
              <a:t>– Using Wifi – iPhone marketplace</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E726ED6B-5A99-4C62-8D91-3E6F41F5449B}"/>
              </a:ext>
            </a:extLst>
          </p:cNvPr>
          <p:cNvSpPr txBox="1"/>
          <p:nvPr/>
        </p:nvSpPr>
        <p:spPr>
          <a:xfrm>
            <a:off x="725714" y="5359974"/>
            <a:ext cx="76962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1600" dirty="0">
                <a:hlinkClick r:id="rId2"/>
              </a:rPr>
              <a:t>https://</a:t>
            </a:r>
            <a:r>
              <a:rPr lang="en-IN" sz="1600" dirty="0" err="1">
                <a:hlinkClick r:id="rId2"/>
              </a:rPr>
              <a:t>www.theseus.fi</a:t>
            </a:r>
            <a:r>
              <a:rPr lang="en-IN" sz="1600" dirty="0">
                <a:hlinkClick r:id="rId2"/>
              </a:rPr>
              <a:t>/bitstream/handle/10024/49257/</a:t>
            </a:r>
            <a:r>
              <a:rPr lang="en-IN" sz="1600" dirty="0" err="1">
                <a:hlinkClick r:id="rId2"/>
              </a:rPr>
              <a:t>Lakoul_Nidhi.pdf?isAllowed</a:t>
            </a:r>
            <a:r>
              <a:rPr lang="en-IN" sz="1600" dirty="0">
                <a:hlinkClick r:id="rId2"/>
              </a:rPr>
              <a:t>=</a:t>
            </a:r>
            <a:r>
              <a:rPr lang="en-IN" sz="1600" dirty="0" err="1">
                <a:hlinkClick r:id="rId2"/>
              </a:rPr>
              <a:t>y&amp;sequence</a:t>
            </a:r>
            <a:r>
              <a:rPr lang="en-IN" sz="1600" dirty="0">
                <a:hlinkClick r:id="rId2"/>
              </a:rPr>
              <a:t>=1</a:t>
            </a:r>
            <a:endParaRPr lang="en-IN" sz="1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9AE84E-A350-4076-A522-B390B6ABD65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984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a:latin typeface="Times New Roman" panose="02020603050405020304" pitchFamily="18" charset="0"/>
                <a:cs typeface="Times New Roman" panose="02020603050405020304" pitchFamily="18" charset="0"/>
              </a:rPr>
              <a:t>Introduction to swift</a:t>
            </a:r>
            <a:endParaRPr lang="en-IN" sz="24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371600"/>
            <a:ext cx="8229600" cy="5105400"/>
          </a:xfrm>
        </p:spPr>
        <p:txBody>
          <a:bodyPr>
            <a:normAutofit/>
          </a:bodyPr>
          <a:lstStyle/>
          <a:p>
            <a:pPr marL="285750" indent="-285750" algn="just">
              <a:spcAft>
                <a:spcPts val="150"/>
              </a:spcAft>
              <a:buFont typeface="Arial" panose="020B0604020202020204" pitchFamily="34" charset="0"/>
              <a:buChar char="•"/>
            </a:pPr>
            <a:r>
              <a:rPr lang="en-IN" sz="1800" dirty="0"/>
              <a:t>Swift is a powerful and intuitive programming language for iOS, </a:t>
            </a:r>
            <a:r>
              <a:rPr lang="en-IN" sz="1800" dirty="0" err="1"/>
              <a:t>iPadOS</a:t>
            </a:r>
            <a:r>
              <a:rPr lang="en-IN" sz="1800" dirty="0"/>
              <a:t>, macOS, </a:t>
            </a:r>
            <a:r>
              <a:rPr lang="en-IN" sz="1800" dirty="0" err="1"/>
              <a:t>tvOS</a:t>
            </a:r>
            <a:r>
              <a:rPr lang="en-IN" sz="1800" dirty="0"/>
              <a:t>, and </a:t>
            </a:r>
            <a:r>
              <a:rPr lang="en-IN" sz="1800" dirty="0" err="1"/>
              <a:t>watchOS</a:t>
            </a:r>
            <a:r>
              <a:rPr lang="en-IN" sz="1800" dirty="0"/>
              <a:t>. Writing Swift code is interactive and fun, the syntax is concise yet expressive, and Swift includes modern features developers love. Swift code is safe by design, yet also produces software that runs lightning-fast.</a:t>
            </a:r>
          </a:p>
          <a:p>
            <a:pPr marL="285750" indent="-285750" algn="just">
              <a:spcAft>
                <a:spcPts val="150"/>
              </a:spcAft>
              <a:buFont typeface="Arial" panose="020B0604020202020204" pitchFamily="34" charset="0"/>
              <a:buChar char="•"/>
            </a:pPr>
            <a:r>
              <a:rPr lang="en-IN" sz="1800" b="1" dirty="0"/>
              <a:t>Open Source</a:t>
            </a:r>
          </a:p>
          <a:p>
            <a:pPr lvl="1" algn="just">
              <a:spcAft>
                <a:spcPts val="150"/>
              </a:spcAft>
            </a:pPr>
            <a:r>
              <a:rPr lang="en-IN" sz="1800" dirty="0"/>
              <a:t>Swift is developed in the open at Swift.org, with source code, a bug tracker, forums, and regular development builds available for everyone. This broad community of developers, both inside Apple as well as hundreds of outside contributors, work together to make Swift even more amazing. There is an even broader range of blogs, podcasts, conferences and meetups where developers in the community share their experiences of how to realize Swift’s great potential.</a:t>
            </a:r>
          </a:p>
        </p:txBody>
      </p:sp>
      <p:sp>
        <p:nvSpPr>
          <p:cNvPr id="2" name="Rectangle 1"/>
          <p:cNvSpPr/>
          <p:nvPr/>
        </p:nvSpPr>
        <p:spPr>
          <a:xfrm>
            <a:off x="943429" y="838200"/>
            <a:ext cx="7620000" cy="507831"/>
          </a:xfrm>
          <a:prstGeom prst="rect">
            <a:avLst/>
          </a:prstGeom>
        </p:spPr>
        <p:txBody>
          <a:bodyPr wrap="square">
            <a:spAutoFit/>
          </a:bodyPr>
          <a:lstStyle/>
          <a:p>
            <a:pPr algn="just">
              <a:lnSpc>
                <a:spcPct val="150000"/>
              </a:lnSpc>
            </a:pPr>
            <a:r>
              <a:rPr lang="en-IN" b="1" dirty="0"/>
              <a:t>Topic Objective: To understand about SWIFT and features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9AE84E-A350-4076-A522-B390B6ABD65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984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a:latin typeface="Times New Roman" panose="02020603050405020304" pitchFamily="18" charset="0"/>
                <a:cs typeface="Times New Roman" panose="02020603050405020304" pitchFamily="18" charset="0"/>
              </a:rPr>
              <a:t>Introduction to swift</a:t>
            </a:r>
            <a:endParaRPr lang="en-IN" sz="24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371600"/>
            <a:ext cx="8229600" cy="5105400"/>
          </a:xfrm>
        </p:spPr>
        <p:txBody>
          <a:bodyPr>
            <a:normAutofit/>
          </a:bodyPr>
          <a:lstStyle/>
          <a:p>
            <a:pPr marL="285750" indent="-285750" algn="just">
              <a:spcAft>
                <a:spcPts val="150"/>
              </a:spcAft>
              <a:buFont typeface="Arial" panose="020B0604020202020204" pitchFamily="34" charset="0"/>
              <a:buChar char="•"/>
            </a:pPr>
            <a:endParaRPr lang="en-IN" sz="1700" dirty="0"/>
          </a:p>
          <a:p>
            <a:pPr marL="285750" indent="-285750" algn="just">
              <a:spcAft>
                <a:spcPts val="150"/>
              </a:spcAft>
              <a:buFont typeface="Arial" panose="020B0604020202020204" pitchFamily="34" charset="0"/>
              <a:buChar char="•"/>
            </a:pPr>
            <a:r>
              <a:rPr lang="en-IN" sz="1800" b="1" dirty="0"/>
              <a:t>Cross Platform</a:t>
            </a:r>
          </a:p>
          <a:p>
            <a:pPr lvl="1" algn="just">
              <a:spcAft>
                <a:spcPts val="150"/>
              </a:spcAft>
            </a:pPr>
            <a:r>
              <a:rPr lang="en-IN" sz="1800" dirty="0"/>
              <a:t>Swift already supports all Apple platforms and Linux, with community members actively working to port to even more platforms. With </a:t>
            </a:r>
            <a:r>
              <a:rPr lang="en-IN" sz="1800" dirty="0" err="1"/>
              <a:t>SourceKit</a:t>
            </a:r>
            <a:r>
              <a:rPr lang="en-IN" sz="1800" dirty="0"/>
              <a:t>-LSP, the community is also working to integrate Swift support into a wide-variety of developer tools. We’re excited to see more ways in which Swift makes software safer and faster, while also making programming more fun.</a:t>
            </a:r>
          </a:p>
          <a:p>
            <a:pPr marL="285750" indent="-285750" algn="just">
              <a:spcAft>
                <a:spcPts val="150"/>
              </a:spcAft>
              <a:buFont typeface="Arial" panose="020B0604020202020204" pitchFamily="34" charset="0"/>
              <a:buChar char="•"/>
            </a:pPr>
            <a:r>
              <a:rPr lang="en-IN" sz="1800" b="1" dirty="0"/>
              <a:t>Swift for Server</a:t>
            </a:r>
          </a:p>
          <a:p>
            <a:pPr lvl="1" algn="just">
              <a:spcAft>
                <a:spcPts val="150"/>
              </a:spcAft>
            </a:pPr>
            <a:r>
              <a:rPr lang="en-IN" sz="1800" dirty="0"/>
              <a:t>While Swift powers many new apps on Apple platforms, it’s also being used for a new class of modern server applications. Swift is perfect for use in server apps that need runtime safety, compiled performance and a small memory footprint. </a:t>
            </a:r>
          </a:p>
          <a:p>
            <a:pPr marL="0" indent="0" algn="just" fontAlgn="base">
              <a:buNone/>
            </a:pPr>
            <a:endParaRPr lang="en-US" sz="2800" dirty="0"/>
          </a:p>
        </p:txBody>
      </p:sp>
    </p:spTree>
    <p:extLst>
      <p:ext uri="{BB962C8B-B14F-4D97-AF65-F5344CB8AC3E}">
        <p14:creationId xmlns:p14="http://schemas.microsoft.com/office/powerpoint/2010/main" xmlns="" val="106032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1849D-8257-4CD5-891B-18F940E4941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50799"/>
            <a:ext cx="7772400" cy="8137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Swift Features </a:t>
            </a:r>
          </a:p>
        </p:txBody>
      </p:sp>
      <p:sp>
        <p:nvSpPr>
          <p:cNvPr id="3" name="Content Placeholder 2">
            <a:extLst>
              <a:ext uri="{FF2B5EF4-FFF2-40B4-BE49-F238E27FC236}">
                <a16:creationId xmlns:a16="http://schemas.microsoft.com/office/drawing/2014/main" xmlns="" id="{DE1A882B-FC94-45AB-A29E-C3CEC9924BBD}"/>
              </a:ext>
            </a:extLst>
          </p:cNvPr>
          <p:cNvSpPr>
            <a:spLocks noGrp="1"/>
          </p:cNvSpPr>
          <p:nvPr>
            <p:ph idx="1"/>
          </p:nvPr>
        </p:nvSpPr>
        <p:spPr>
          <a:xfrm>
            <a:off x="228600" y="914400"/>
            <a:ext cx="8686800" cy="5402862"/>
          </a:xfrm>
        </p:spPr>
        <p:txBody>
          <a:bodyPr>
            <a:noAutofit/>
          </a:bodyPr>
          <a:lstStyle/>
          <a:p>
            <a:pPr marL="0" indent="0" algn="just">
              <a:lnSpc>
                <a:spcPct val="150000"/>
              </a:lnSpc>
              <a:buNone/>
            </a:pPr>
            <a:r>
              <a:rPr lang="en-US" sz="1600" b="1" dirty="0"/>
              <a:t>Some of the features that make Swift a modern language include:</a:t>
            </a:r>
          </a:p>
          <a:p>
            <a:pPr marL="0" indent="0" algn="just">
              <a:lnSpc>
                <a:spcPct val="150000"/>
              </a:lnSpc>
              <a:buNone/>
            </a:pPr>
            <a:endParaRPr lang="en-US" sz="1600" b="1" dirty="0"/>
          </a:p>
          <a:p>
            <a:pPr marL="285750" indent="-285750" algn="just">
              <a:lnSpc>
                <a:spcPct val="150000"/>
              </a:lnSpc>
              <a:buFont typeface="Arial" panose="020B0604020202020204" pitchFamily="34" charset="0"/>
              <a:buChar char="•"/>
            </a:pPr>
            <a:r>
              <a:rPr lang="en-US" sz="1600" dirty="0"/>
              <a:t>Clean syntax, which makes code readable and easier to work with</a:t>
            </a:r>
          </a:p>
          <a:p>
            <a:pPr marL="285750" indent="-285750" algn="just">
              <a:lnSpc>
                <a:spcPct val="150000"/>
              </a:lnSpc>
              <a:buFont typeface="Arial" panose="020B0604020202020204" pitchFamily="34" charset="0"/>
              <a:buChar char="•"/>
            </a:pPr>
            <a:r>
              <a:rPr lang="en-US" sz="1600" b="1" dirty="0" err="1"/>
              <a:t>Optionals</a:t>
            </a:r>
            <a:r>
              <a:rPr lang="en-US" sz="1600" dirty="0"/>
              <a:t>, a new way of expressing when a value may not exist</a:t>
            </a:r>
          </a:p>
          <a:p>
            <a:pPr marL="285750" indent="-285750" algn="just">
              <a:lnSpc>
                <a:spcPct val="150000"/>
              </a:lnSpc>
              <a:buFont typeface="Arial" panose="020B0604020202020204" pitchFamily="34" charset="0"/>
              <a:buChar char="•"/>
            </a:pPr>
            <a:r>
              <a:rPr lang="en-US" sz="1600" b="1" dirty="0"/>
              <a:t>Type inference</a:t>
            </a:r>
            <a:r>
              <a:rPr lang="en-US" sz="1600" dirty="0"/>
              <a:t>, which speeds up development and allows the compiler to help identify common issues</a:t>
            </a:r>
          </a:p>
          <a:p>
            <a:pPr marL="285750" indent="-285750" algn="just">
              <a:lnSpc>
                <a:spcPct val="150000"/>
              </a:lnSpc>
              <a:buFont typeface="Arial" panose="020B0604020202020204" pitchFamily="34" charset="0"/>
              <a:buChar char="•"/>
            </a:pPr>
            <a:r>
              <a:rPr lang="en-US" sz="1600" b="1" dirty="0"/>
              <a:t>Type safety</a:t>
            </a:r>
            <a:r>
              <a:rPr lang="en-US" sz="1600" dirty="0"/>
              <a:t>, which enforces code that’s less likely to crash your program</a:t>
            </a:r>
          </a:p>
          <a:p>
            <a:pPr marL="285750" indent="-285750" algn="just">
              <a:lnSpc>
                <a:spcPct val="150000"/>
              </a:lnSpc>
              <a:buFont typeface="Arial" panose="020B0604020202020204" pitchFamily="34" charset="0"/>
              <a:buChar char="•"/>
            </a:pPr>
            <a:r>
              <a:rPr lang="en-US" sz="1600" dirty="0"/>
              <a:t>Automatic Reference Counting (ARC) for memory management, which automatically handles some of the deeper technical challenges of native programming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1849D-8257-4CD5-891B-18F940E4941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50799"/>
            <a:ext cx="7772400" cy="8137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latin typeface="Times New Roman" panose="02020603050405020304" pitchFamily="18" charset="0"/>
                <a:cs typeface="Times New Roman" panose="02020603050405020304" pitchFamily="18" charset="0"/>
              </a:rPr>
              <a:t>Swift Features </a:t>
            </a:r>
          </a:p>
        </p:txBody>
      </p:sp>
      <p:sp>
        <p:nvSpPr>
          <p:cNvPr id="8" name="Rectangle 7"/>
          <p:cNvSpPr/>
          <p:nvPr/>
        </p:nvSpPr>
        <p:spPr>
          <a:xfrm>
            <a:off x="533400" y="1142999"/>
            <a:ext cx="8040914" cy="48782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Tuples and multiple return values, which allow smaller units of code to do more</a:t>
            </a:r>
          </a:p>
          <a:p>
            <a:pPr marL="285750" indent="-285750" algn="just">
              <a:lnSpc>
                <a:spcPct val="150000"/>
              </a:lnSpc>
              <a:buFont typeface="Arial" panose="020B0604020202020204" pitchFamily="34" charset="0"/>
              <a:buChar char="•"/>
            </a:pPr>
            <a:r>
              <a:rPr lang="en-US" dirty="0"/>
              <a:t>Generics, which help developers write code that can be used in multiple scenarios</a:t>
            </a:r>
          </a:p>
          <a:p>
            <a:pPr marL="285750" indent="-285750" algn="just">
              <a:lnSpc>
                <a:spcPct val="150000"/>
              </a:lnSpc>
              <a:buFont typeface="Arial" panose="020B0604020202020204" pitchFamily="34" charset="0"/>
              <a:buChar char="•"/>
            </a:pPr>
            <a:r>
              <a:rPr lang="en-US" b="1" dirty="0"/>
              <a:t>Fast </a:t>
            </a:r>
            <a:r>
              <a:rPr lang="en-US" dirty="0"/>
              <a:t>and concise iteration over collections, making Swift a fast language</a:t>
            </a:r>
          </a:p>
          <a:p>
            <a:pPr marL="285750" indent="-285750" algn="just">
              <a:lnSpc>
                <a:spcPct val="150000"/>
              </a:lnSpc>
              <a:buFont typeface="Arial" panose="020B0604020202020204" pitchFamily="34" charset="0"/>
              <a:buChar char="•"/>
            </a:pPr>
            <a:r>
              <a:rPr lang="en-US" dirty="0" err="1"/>
              <a:t>Structs</a:t>
            </a:r>
            <a:r>
              <a:rPr lang="en-US" dirty="0"/>
              <a:t> that support methods, extensions, and protocols, which allow Swift to optimize for memory use and speed while providing flexibility for developers</a:t>
            </a:r>
          </a:p>
          <a:p>
            <a:pPr marL="285750" indent="-285750" algn="just">
              <a:lnSpc>
                <a:spcPct val="150000"/>
              </a:lnSpc>
              <a:buFont typeface="Arial" panose="020B0604020202020204" pitchFamily="34" charset="0"/>
              <a:buChar char="•"/>
            </a:pPr>
            <a:r>
              <a:rPr lang="en-US" dirty="0"/>
              <a:t>Map, filter, reduce, and other functional programming patterns, which simplify code and streamline common actions that previously required multiple lines of code</a:t>
            </a:r>
          </a:p>
          <a:p>
            <a:pPr marL="285750" indent="-285750" algn="just">
              <a:lnSpc>
                <a:spcPct val="150000"/>
              </a:lnSpc>
              <a:buFont typeface="Arial" panose="020B0604020202020204" pitchFamily="34" charset="0"/>
              <a:buChar char="•"/>
            </a:pPr>
            <a:r>
              <a:rPr lang="en-US" b="1" dirty="0"/>
              <a:t>Powerful error handling</a:t>
            </a:r>
            <a:r>
              <a:rPr lang="en-US" dirty="0"/>
              <a:t>, which helps the developer write fewer bugs and better handle scenarios that could cause apps to crash or perform unexpectedly</a:t>
            </a:r>
          </a:p>
          <a:p>
            <a:pPr algn="just"/>
            <a:endParaRPr lang="en-IN" sz="1400" dirty="0"/>
          </a:p>
        </p:txBody>
      </p:sp>
    </p:spTree>
    <p:extLst>
      <p:ext uri="{BB962C8B-B14F-4D97-AF65-F5344CB8AC3E}">
        <p14:creationId xmlns:p14="http://schemas.microsoft.com/office/powerpoint/2010/main" xmlns="" val="4259366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7</a:t>
            </a:r>
          </a:p>
          <a:p>
            <a:pPr lvl="0" algn="ctr">
              <a:spcBef>
                <a:spcPct val="0"/>
              </a:spcBef>
              <a:defRPr/>
            </a:pPr>
            <a:endParaRPr lang="en-US" dirty="0"/>
          </a:p>
        </p:txBody>
      </p:sp>
      <p:sp>
        <p:nvSpPr>
          <p:cNvPr id="9" name="TextBox 8">
            <a:extLst>
              <a:ext uri="{FF2B5EF4-FFF2-40B4-BE49-F238E27FC236}">
                <a16:creationId xmlns:a16="http://schemas.microsoft.com/office/drawing/2014/main" xmlns="" id="{48226815-5FE7-45F6-BE4F-C2135438DDB4}"/>
              </a:ext>
            </a:extLst>
          </p:cNvPr>
          <p:cNvSpPr txBox="1"/>
          <p:nvPr/>
        </p:nvSpPr>
        <p:spPr>
          <a:xfrm>
            <a:off x="266700" y="1045488"/>
            <a:ext cx="8610600" cy="5355312"/>
          </a:xfrm>
          <a:prstGeom prst="rect">
            <a:avLst/>
          </a:prstGeom>
          <a:noFill/>
        </p:spPr>
        <p:txBody>
          <a:bodyPr wrap="square">
            <a:spAutoFit/>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1. Which of the following is true about Swift?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Swift is an open-source programming language</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Swift is used in iOS development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Swift can be compiled as a dynamic framework</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All of the above</a:t>
            </a:r>
          </a:p>
          <a:p>
            <a:pPr algn="l"/>
            <a:endParaRPr lang="en-US" b="1" dirty="0">
              <a:solidFill>
                <a:srgbClr val="333333"/>
              </a:solidFill>
              <a:latin typeface="Times New Roman" panose="02020603050405020304" pitchFamily="18" charset="0"/>
              <a:cs typeface="Times New Roman" panose="02020603050405020304" pitchFamily="18" charset="0"/>
            </a:endParaRPr>
          </a:p>
          <a:p>
            <a:pPr algn="l"/>
            <a:r>
              <a:rPr lang="en-US" i="0" dirty="0">
                <a:solidFill>
                  <a:srgbClr val="333333"/>
                </a:solidFill>
                <a:effectLst/>
                <a:latin typeface="Times New Roman" panose="02020603050405020304" pitchFamily="18" charset="0"/>
                <a:cs typeface="Times New Roman" panose="02020603050405020304" pitchFamily="18" charset="0"/>
              </a:rPr>
              <a:t>2. </a:t>
            </a:r>
            <a:r>
              <a:rPr lang="en-US" b="0" i="0" dirty="0">
                <a:solidFill>
                  <a:srgbClr val="333333"/>
                </a:solidFill>
                <a:effectLst/>
                <a:latin typeface="Cambria" panose="02040503050406030204" pitchFamily="18" charset="0"/>
              </a:rPr>
              <a:t>Swift is an open-source programming language developed by?</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Google</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Facebook</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Apple</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IBM</a:t>
            </a:r>
          </a:p>
          <a:p>
            <a:pPr marL="342900" indent="-342900" algn="l">
              <a:buFont typeface="+mj-lt"/>
              <a:buAutoNum type="alphaLcParenR"/>
            </a:pPr>
            <a:endParaRPr lang="en-US" dirty="0">
              <a:solidFill>
                <a:srgbClr val="333333"/>
              </a:solidFill>
              <a:latin typeface="Times New Roman" panose="02020603050405020304" pitchFamily="18" charset="0"/>
              <a:cs typeface="Times New Roman" panose="02020603050405020304" pitchFamily="18" charset="0"/>
            </a:endParaRPr>
          </a:p>
          <a:p>
            <a:pPr algn="l"/>
            <a:r>
              <a:rPr lang="en-US" dirty="0">
                <a:solidFill>
                  <a:srgbClr val="333333"/>
                </a:solidFill>
                <a:latin typeface="Times New Roman" panose="02020603050405020304" pitchFamily="18" charset="0"/>
                <a:cs typeface="Times New Roman" panose="02020603050405020304" pitchFamily="18" charset="0"/>
              </a:rPr>
              <a:t>3. </a:t>
            </a:r>
            <a:r>
              <a:rPr lang="en-US" b="0" i="0" dirty="0">
                <a:solidFill>
                  <a:srgbClr val="333333"/>
                </a:solidFill>
                <a:effectLst/>
                <a:latin typeface="Cambria" panose="02040503050406030204" pitchFamily="18" charset="0"/>
              </a:rPr>
              <a:t>What is the meaning of question mark "?" in Swift?</a:t>
            </a:r>
          </a:p>
          <a:p>
            <a:pPr marL="342900" indent="-342900" algn="l">
              <a:buFont typeface="+mj-lt"/>
              <a:buAutoNum type="alphaLcParenR"/>
            </a:pPr>
            <a:r>
              <a:rPr lang="en-US" i="0" dirty="0">
                <a:solidFill>
                  <a:srgbClr val="333333"/>
                </a:solidFill>
                <a:effectLst/>
                <a:latin typeface="Times New Roman" panose="02020603050405020304" pitchFamily="18" charset="0"/>
                <a:cs typeface="Times New Roman" panose="02020603050405020304" pitchFamily="18" charset="0"/>
              </a:rPr>
              <a:t>used in function declaration</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used in property declaration</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i="0" dirty="0">
                <a:solidFill>
                  <a:srgbClr val="333333"/>
                </a:solidFill>
                <a:effectLst/>
                <a:latin typeface="Times New Roman" panose="02020603050405020304" pitchFamily="18" charset="0"/>
                <a:cs typeface="Times New Roman" panose="02020603050405020304" pitchFamily="18" charset="0"/>
              </a:rPr>
              <a:t>used in loop declaration</a:t>
            </a:r>
          </a:p>
          <a:p>
            <a:pPr marL="342900" indent="-342900" algn="l">
              <a:buFont typeface="+mj-lt"/>
              <a:buAutoNum type="alphaLcParenR"/>
            </a:pPr>
            <a:r>
              <a:rPr lang="en-US" i="0" dirty="0">
                <a:solidFill>
                  <a:srgbClr val="333333"/>
                </a:solidFill>
                <a:effectLst/>
                <a:latin typeface="Times New Roman" panose="02020603050405020304" pitchFamily="18" charset="0"/>
                <a:cs typeface="Times New Roman" panose="02020603050405020304" pitchFamily="18" charset="0"/>
              </a:rPr>
              <a:t>used in parameter declaration</a:t>
            </a:r>
          </a:p>
          <a:p>
            <a:pPr algn="l"/>
            <a:endParaRPr lang="en-US" b="0" i="0" dirty="0">
              <a:solidFill>
                <a:srgbClr val="333333"/>
              </a:solidFill>
              <a:effectLst/>
              <a:latin typeface="Times New Roman" panose="02020603050405020304" pitchFamily="18" charset="0"/>
              <a:cs typeface="Times New Roman" panose="02020603050405020304" pitchFamily="18" charset="0"/>
            </a:endParaRPr>
          </a:p>
          <a:p>
            <a:pPr algn="l"/>
            <a:endParaRPr lang="en-US"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137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686800" cy="3263504"/>
          </a:xfrm>
        </p:spPr>
        <p:txBody>
          <a:bodyPr>
            <a:normAutofit/>
          </a:bodyPr>
          <a:lstStyle/>
          <a:p>
            <a:pPr algn="just"/>
            <a:r>
              <a:rPr lang="en-US" sz="2000" dirty="0">
                <a:latin typeface="Times New Roman" panose="02020603050405020304" pitchFamily="18" charset="0"/>
                <a:cs typeface="Times New Roman" panose="02020603050405020304" pitchFamily="18" charset="0"/>
              </a:rPr>
              <a:t>A mobile app is a medium between an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 and a mobile phone. </a:t>
            </a:r>
          </a:p>
          <a:p>
            <a:pPr algn="just"/>
            <a:r>
              <a:rPr lang="en-US" sz="2000" dirty="0">
                <a:latin typeface="Times New Roman" panose="02020603050405020304" pitchFamily="18" charset="0"/>
                <a:cs typeface="Times New Roman" panose="02020603050405020304" pitchFamily="18" charset="0"/>
              </a:rPr>
              <a:t>The app works as the primary interface through which we can manage smart things. </a:t>
            </a:r>
          </a:p>
          <a:p>
            <a:pPr algn="just"/>
            <a:r>
              <a:rPr lang="en-US" sz="2000" dirty="0">
                <a:latin typeface="Times New Roman" panose="02020603050405020304" pitchFamily="18" charset="0"/>
                <a:cs typeface="Times New Roman" panose="02020603050405020304" pitchFamily="18" charset="0"/>
              </a:rPr>
              <a:t>Mobile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apps supplement and enhance the use of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to make it work more efficiently.</a:t>
            </a:r>
          </a:p>
          <a:p>
            <a:endParaRPr lang="en-US" dirty="0"/>
          </a:p>
        </p:txBody>
      </p:sp>
      <p:sp>
        <p:nvSpPr>
          <p:cNvPr id="4" name="Date Placeholder 3"/>
          <p:cNvSpPr>
            <a:spLocks noGrp="1"/>
          </p:cNvSpPr>
          <p:nvPr>
            <p:ph type="dt" sz="half" idx="10"/>
          </p:nvPr>
        </p:nvSpPr>
        <p:spPr/>
        <p:txBody>
          <a:bodyPr/>
          <a:lstStyle/>
          <a:p>
            <a:fld id="{9481D60E-180E-4B28-9846-0EABB8D6A42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2" name="Slide Number Placeholder 1">
            <a:extLst>
              <a:ext uri="{FF2B5EF4-FFF2-40B4-BE49-F238E27FC236}">
                <a16:creationId xmlns:a16="http://schemas.microsoft.com/office/drawing/2014/main" xmlns="" id="{C61CDD03-E709-4B93-8529-270489D864A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xmlns=""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xmlns="" val="2672540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8 </a:t>
            </a:r>
          </a:p>
          <a:p>
            <a:pPr lvl="0" algn="ctr">
              <a:spcBef>
                <a:spcPct val="0"/>
              </a:spcBef>
              <a:defRPr/>
            </a:pPr>
            <a:endParaRPr lang="en-US" dirty="0"/>
          </a:p>
        </p:txBody>
      </p:sp>
      <p:sp>
        <p:nvSpPr>
          <p:cNvPr id="9" name="TextBox 8">
            <a:extLst>
              <a:ext uri="{FF2B5EF4-FFF2-40B4-BE49-F238E27FC236}">
                <a16:creationId xmlns:a16="http://schemas.microsoft.com/office/drawing/2014/main" xmlns="" id="{98A1220B-AA3B-4849-9EEE-B750AFC06A93}"/>
              </a:ext>
            </a:extLst>
          </p:cNvPr>
          <p:cNvSpPr txBox="1"/>
          <p:nvPr/>
        </p:nvSpPr>
        <p:spPr>
          <a:xfrm>
            <a:off x="190500" y="914400"/>
            <a:ext cx="8763000" cy="5355312"/>
          </a:xfrm>
          <a:prstGeom prst="rect">
            <a:avLst/>
          </a:prstGeom>
          <a:noFill/>
        </p:spPr>
        <p:txBody>
          <a:bodyPr wrap="square">
            <a:spAutoFit/>
          </a:bodyPr>
          <a:lstStyle/>
          <a:p>
            <a:pPr algn="l"/>
            <a:r>
              <a:rPr lang="en-US" b="0" i="0" dirty="0">
                <a:solidFill>
                  <a:srgbClr val="333333"/>
                </a:solidFill>
                <a:effectLst/>
                <a:latin typeface="Cambria" panose="02040503050406030204" pitchFamily="18" charset="0"/>
              </a:rPr>
              <a:t>1. How can you make a property optional in Swift?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You have to declare a question mark &amp; in the code to make a property optional</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You have to declare a question mark ? in the code to make a property optional</a:t>
            </a:r>
            <a:endParaRPr lang="en-US" b="1" i="0" dirty="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You have to declare a question mark ?? in the code to make a property optional</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None of the above.</a:t>
            </a:r>
          </a:p>
          <a:p>
            <a:pPr marL="342900" indent="-342900" algn="l">
              <a:buFont typeface="+mj-lt"/>
              <a:buAutoNum type="alphaLcParenR"/>
            </a:pPr>
            <a:endParaRPr lang="en-US" dirty="0">
              <a:solidFill>
                <a:srgbClr val="333333"/>
              </a:solidFill>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2. </a:t>
            </a:r>
            <a:r>
              <a:rPr lang="en-US" b="0" i="0" dirty="0">
                <a:solidFill>
                  <a:srgbClr val="333333"/>
                </a:solidFill>
                <a:effectLst/>
                <a:latin typeface="Cambria" panose="02040503050406030204" pitchFamily="18" charset="0"/>
              </a:rPr>
              <a:t>In Swift4, functions can be categorized in __________ types.</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1</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2</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3</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4</a:t>
            </a:r>
          </a:p>
          <a:p>
            <a:pPr marL="342900" indent="-342900" algn="l">
              <a:buFont typeface="+mj-lt"/>
              <a:buAutoNum type="alphaLcParenR"/>
            </a:pPr>
            <a:endParaRPr lang="en-US" dirty="0">
              <a:solidFill>
                <a:srgbClr val="333333"/>
              </a:solidFill>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3. </a:t>
            </a:r>
            <a:r>
              <a:rPr lang="en-US" b="0" i="0" dirty="0">
                <a:solidFill>
                  <a:srgbClr val="333333"/>
                </a:solidFill>
                <a:effectLst/>
                <a:latin typeface="Cambria" panose="02040503050406030204" pitchFamily="18" charset="0"/>
              </a:rPr>
              <a:t>A function inside a function is called a nested function in swift?</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TRUE</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FALSE</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Can be true or false</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Can not say</a:t>
            </a:r>
          </a:p>
          <a:p>
            <a:pPr algn="l"/>
            <a:endParaRPr lang="en-US" b="0" i="0" dirty="0">
              <a:solidFill>
                <a:srgbClr val="333333"/>
              </a:solidFill>
              <a:effectLst/>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55022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BD5817AF-0FF2-413B-9599-CA860083F9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9</a:t>
            </a:r>
          </a:p>
          <a:p>
            <a:pPr lvl="0" algn="ctr">
              <a:spcBef>
                <a:spcPct val="0"/>
              </a:spcBef>
              <a:defRPr/>
            </a:pPr>
            <a:endParaRPr lang="en-US" dirty="0"/>
          </a:p>
        </p:txBody>
      </p:sp>
      <p:sp>
        <p:nvSpPr>
          <p:cNvPr id="9" name="TextBox 8">
            <a:extLst>
              <a:ext uri="{FF2B5EF4-FFF2-40B4-BE49-F238E27FC236}">
                <a16:creationId xmlns:a16="http://schemas.microsoft.com/office/drawing/2014/main" xmlns="" id="{415A941E-F107-4B30-9229-A91722B484C9}"/>
              </a:ext>
            </a:extLst>
          </p:cNvPr>
          <p:cNvSpPr txBox="1"/>
          <p:nvPr/>
        </p:nvSpPr>
        <p:spPr>
          <a:xfrm>
            <a:off x="289560" y="1001346"/>
            <a:ext cx="8382000" cy="5355312"/>
          </a:xfrm>
          <a:prstGeom prst="rect">
            <a:avLst/>
          </a:prstGeom>
          <a:noFill/>
        </p:spPr>
        <p:txBody>
          <a:bodyPr wrap="square">
            <a:spAutoFit/>
          </a:bodyPr>
          <a:lstStyle/>
          <a:p>
            <a:pPr algn="l"/>
            <a:r>
              <a:rPr lang="en-US" b="0" i="0" dirty="0">
                <a:solidFill>
                  <a:srgbClr val="333333"/>
                </a:solidFill>
                <a:effectLst/>
                <a:latin typeface="Cambria" panose="02040503050406030204" pitchFamily="18" charset="0"/>
              </a:rPr>
              <a:t>1. Enum is also known as Swift Enumeration.</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Yes</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No</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Can be yes or no</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Can not say</a:t>
            </a:r>
          </a:p>
          <a:p>
            <a:pPr marL="342900" indent="-342900" algn="l">
              <a:buFont typeface="+mj-lt"/>
              <a:buAutoNum type="alphaLcParenR"/>
            </a:pPr>
            <a:endParaRPr lang="en-US" dirty="0">
              <a:solidFill>
                <a:srgbClr val="333333"/>
              </a:solidFill>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2. </a:t>
            </a:r>
            <a:r>
              <a:rPr lang="en-US" b="0" i="0" dirty="0">
                <a:solidFill>
                  <a:srgbClr val="333333"/>
                </a:solidFill>
                <a:effectLst/>
                <a:latin typeface="Cambria" panose="02040503050406030204" pitchFamily="18" charset="0"/>
              </a:rPr>
              <a:t>Constants are declared by using _____ keyword and variables by _______ keyword.</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var, let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let, let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var, var</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let, var</a:t>
            </a:r>
          </a:p>
          <a:p>
            <a:pPr marL="342900" indent="-342900" algn="l">
              <a:buFont typeface="+mj-lt"/>
              <a:buAutoNum type="alphaLcParenR"/>
            </a:pPr>
            <a:endParaRPr lang="en-US" b="1" dirty="0">
              <a:solidFill>
                <a:srgbClr val="333333"/>
              </a:solidFill>
              <a:latin typeface="Times New Roman" panose="02020603050405020304" pitchFamily="18" charset="0"/>
              <a:cs typeface="Times New Roman" panose="02020603050405020304" pitchFamily="18" charset="0"/>
            </a:endParaRPr>
          </a:p>
          <a:p>
            <a:pPr algn="l"/>
            <a:r>
              <a:rPr lang="en-US" i="0" dirty="0">
                <a:solidFill>
                  <a:srgbClr val="333333"/>
                </a:solidFill>
                <a:effectLst/>
                <a:latin typeface="Times New Roman" panose="02020603050405020304" pitchFamily="18" charset="0"/>
                <a:cs typeface="Times New Roman" panose="02020603050405020304" pitchFamily="18" charset="0"/>
              </a:rPr>
              <a:t>3. </a:t>
            </a:r>
            <a:r>
              <a:rPr lang="en-US" b="0" i="0" dirty="0">
                <a:solidFill>
                  <a:srgbClr val="333333"/>
                </a:solidFill>
                <a:effectLst/>
                <a:latin typeface="Cambria" panose="02040503050406030204" pitchFamily="18" charset="0"/>
              </a:rPr>
              <a:t>Which of the following is not a literals in swift?</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Binary Literals</a:t>
            </a:r>
          </a:p>
          <a:p>
            <a:pPr marL="342900" indent="-342900" algn="l">
              <a:buFont typeface="+mj-lt"/>
              <a:buAutoNum type="alphaLcParenR"/>
            </a:pPr>
            <a:r>
              <a:rPr lang="en-US" b="1" i="0" dirty="0">
                <a:solidFill>
                  <a:srgbClr val="333333"/>
                </a:solidFill>
                <a:effectLst/>
                <a:latin typeface="Times New Roman" panose="02020603050405020304" pitchFamily="18" charset="0"/>
                <a:cs typeface="Times New Roman" panose="02020603050405020304" pitchFamily="18" charset="0"/>
              </a:rPr>
              <a:t>Quad Literals</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Hexadecimal Literals</a:t>
            </a:r>
          </a:p>
          <a:p>
            <a:pPr marL="342900" indent="-342900" algn="l">
              <a:buFont typeface="+mj-lt"/>
              <a:buAutoNum type="alphaLcParenR"/>
            </a:pPr>
            <a:r>
              <a:rPr lang="en-US" b="0" i="0" dirty="0">
                <a:solidFill>
                  <a:srgbClr val="333333"/>
                </a:solidFill>
                <a:effectLst/>
                <a:latin typeface="Times New Roman" panose="02020603050405020304" pitchFamily="18" charset="0"/>
                <a:cs typeface="Times New Roman" panose="02020603050405020304" pitchFamily="18" charset="0"/>
              </a:rPr>
              <a:t>Decimal Literals</a:t>
            </a:r>
          </a:p>
          <a:p>
            <a:pPr algn="l"/>
            <a:endParaRPr lang="en-US" i="0" dirty="0">
              <a:solidFill>
                <a:srgbClr val="333333"/>
              </a:solidFill>
              <a:effectLst/>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5654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endParaRPr lang="en-IN" sz="2000" dirty="0">
              <a:latin typeface="Times New Roman" pitchFamily="18" charset="0"/>
              <a:cs typeface="Times New Roman" pitchFamily="18" charset="0"/>
            </a:endParaRPr>
          </a:p>
          <a:p>
            <a:pPr lvl="2"/>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7A68EA6-4DC1-447F-AB2A-BFEFC0DAF5D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WEEKLY ASSIGNMENT</a:t>
            </a:r>
          </a:p>
        </p:txBody>
      </p:sp>
      <p:sp>
        <p:nvSpPr>
          <p:cNvPr id="9" name="TextBox 8">
            <a:extLst>
              <a:ext uri="{FF2B5EF4-FFF2-40B4-BE49-F238E27FC236}">
                <a16:creationId xmlns:a16="http://schemas.microsoft.com/office/drawing/2014/main" xmlns="" id="{E7E314FB-91D6-49C2-97F3-8FFFEDD17C79}"/>
              </a:ext>
            </a:extLst>
          </p:cNvPr>
          <p:cNvSpPr txBox="1"/>
          <p:nvPr/>
        </p:nvSpPr>
        <p:spPr>
          <a:xfrm>
            <a:off x="485804" y="1265570"/>
            <a:ext cx="7667596" cy="3724096"/>
          </a:xfrm>
          <a:prstGeom prst="rect">
            <a:avLst/>
          </a:prstGeom>
          <a:noFill/>
        </p:spPr>
        <p:txBody>
          <a:bodyPr wrap="square">
            <a:spAutoFit/>
          </a:bodyPr>
          <a:lstStyle/>
          <a:p>
            <a:pPr marL="342900" indent="-342900" algn="l" fontAlgn="base">
              <a:buAutoNum type="arabicPeriod"/>
            </a:pPr>
            <a:r>
              <a:rPr lang="en-US" sz="2000" i="0" dirty="0">
                <a:effectLst/>
                <a:latin typeface="Times New Roman" panose="02020603050405020304" pitchFamily="18" charset="0"/>
                <a:cs typeface="Times New Roman" panose="02020603050405020304" pitchFamily="18" charset="0"/>
              </a:rPr>
              <a:t>What Are Enumerations in Swift?</a:t>
            </a:r>
          </a:p>
          <a:p>
            <a:pPr marL="342900" indent="-342900" fontAlgn="base">
              <a:buFontTx/>
              <a:buAutoNum type="arabicPeriod"/>
            </a:pPr>
            <a:r>
              <a:rPr lang="en-US" sz="2000" i="0" dirty="0">
                <a:effectLst/>
                <a:latin typeface="Times New Roman" panose="02020603050405020304" pitchFamily="18" charset="0"/>
                <a:cs typeface="Times New Roman" panose="02020603050405020304" pitchFamily="18" charset="0"/>
              </a:rPr>
              <a:t>What is Swift? How is it different from Objective-C?</a:t>
            </a:r>
          </a:p>
          <a:p>
            <a:pPr marL="342900" indent="-342900" fontAlgn="base">
              <a:buFontTx/>
              <a:buAutoNum type="arabicPeriod"/>
            </a:pPr>
            <a:r>
              <a:rPr lang="en-US" sz="2000" i="0" dirty="0">
                <a:effectLst/>
                <a:latin typeface="Times New Roman" panose="02020603050405020304" pitchFamily="18" charset="0"/>
                <a:cs typeface="Times New Roman" panose="02020603050405020304" pitchFamily="18" charset="0"/>
              </a:rPr>
              <a:t>What is Inheritance in Swift?</a:t>
            </a:r>
          </a:p>
          <a:p>
            <a:pPr marL="342900" indent="-342900" fontAlgn="base">
              <a:buFontTx/>
              <a:buAutoNum type="arabicPeriod"/>
            </a:pPr>
            <a:r>
              <a:rPr lang="en-US" sz="2000" i="0" dirty="0">
                <a:effectLst/>
                <a:latin typeface="Times New Roman" panose="02020603050405020304" pitchFamily="18" charset="0"/>
                <a:cs typeface="Times New Roman" panose="02020603050405020304" pitchFamily="18" charset="0"/>
              </a:rPr>
              <a:t>What are the most important features of IOS?</a:t>
            </a:r>
          </a:p>
          <a:p>
            <a:pPr marL="342900" indent="-342900" fontAlgn="base">
              <a:buFontTx/>
              <a:buAutoNum type="arabicPeriod"/>
            </a:pPr>
            <a:r>
              <a:rPr lang="en-IN" sz="2000" i="0" dirty="0">
                <a:effectLst/>
                <a:latin typeface="Times New Roman" panose="02020603050405020304" pitchFamily="18" charset="0"/>
                <a:cs typeface="Times New Roman" panose="02020603050405020304" pitchFamily="18" charset="0"/>
              </a:rPr>
              <a:t>What is a dictionary in Swift?</a:t>
            </a:r>
          </a:p>
          <a:p>
            <a:pPr marL="342900" indent="-342900" fontAlgn="base">
              <a:buFontTx/>
              <a:buAutoNum type="arabicPeriod"/>
            </a:pPr>
            <a:r>
              <a:rPr lang="en-US" sz="2000" i="0" dirty="0">
                <a:solidFill>
                  <a:srgbClr val="1A3D3C"/>
                </a:solidFill>
                <a:effectLst/>
                <a:latin typeface="Times New Roman" panose="02020603050405020304" pitchFamily="18" charset="0"/>
                <a:cs typeface="Times New Roman" panose="02020603050405020304" pitchFamily="18" charset="0"/>
              </a:rPr>
              <a:t>Explain the Architecture of iOS.</a:t>
            </a:r>
          </a:p>
          <a:p>
            <a:pPr marL="342900" indent="-342900" fontAlgn="base">
              <a:buFontTx/>
              <a:buAutoNum type="arabicPeriod"/>
            </a:pPr>
            <a:r>
              <a:rPr lang="en-US" sz="2000" i="0" dirty="0">
                <a:solidFill>
                  <a:srgbClr val="1A3D3C"/>
                </a:solidFill>
                <a:effectLst/>
                <a:latin typeface="Times New Roman" panose="02020603050405020304" pitchFamily="18" charset="0"/>
                <a:cs typeface="Times New Roman" panose="02020603050405020304" pitchFamily="18" charset="0"/>
              </a:rPr>
              <a:t>What do you mean by property in iOS?</a:t>
            </a:r>
          </a:p>
          <a:p>
            <a:pPr marL="342900" indent="-342900" fontAlgn="base">
              <a:buFontTx/>
              <a:buAutoNum type="arabicPeriod"/>
            </a:pPr>
            <a:r>
              <a:rPr lang="en-US" sz="2000" i="0" dirty="0">
                <a:solidFill>
                  <a:srgbClr val="1A3D3C"/>
                </a:solidFill>
                <a:effectLst/>
                <a:latin typeface="Times New Roman" panose="02020603050405020304" pitchFamily="18" charset="0"/>
                <a:cs typeface="Times New Roman" panose="02020603050405020304" pitchFamily="18" charset="0"/>
              </a:rPr>
              <a:t>What are different types of iOS Application States?</a:t>
            </a:r>
          </a:p>
          <a:p>
            <a:pPr marL="342900" indent="-342900" fontAlgn="base">
              <a:buFontTx/>
              <a:buAutoNum type="arabicPeriod"/>
            </a:pPr>
            <a:r>
              <a:rPr lang="en-US" sz="2000" i="0" dirty="0">
                <a:solidFill>
                  <a:srgbClr val="1A3D3C"/>
                </a:solidFill>
                <a:effectLst/>
                <a:latin typeface="Times New Roman" panose="02020603050405020304" pitchFamily="18" charset="0"/>
                <a:cs typeface="Times New Roman" panose="02020603050405020304" pitchFamily="18" charset="0"/>
              </a:rPr>
              <a:t>What is an iOS developer and what are his responsibilities?</a:t>
            </a:r>
          </a:p>
          <a:p>
            <a:pPr marL="342900" indent="-342900" fontAlgn="base">
              <a:buFontTx/>
              <a:buAutoNum type="arabicPeriod"/>
            </a:pPr>
            <a:r>
              <a:rPr lang="en-US" sz="2000" i="0" dirty="0">
                <a:solidFill>
                  <a:srgbClr val="1A3D3C"/>
                </a:solidFill>
                <a:effectLst/>
                <a:latin typeface="Times New Roman" panose="02020603050405020304" pitchFamily="18" charset="0"/>
                <a:cs typeface="Times New Roman" panose="02020603050405020304" pitchFamily="18" charset="0"/>
              </a:rPr>
              <a:t>State the difference between Android and iOS.</a:t>
            </a:r>
            <a:endParaRPr lang="en-US" sz="2000" dirty="0">
              <a:latin typeface="Times New Roman" panose="02020603050405020304" pitchFamily="18" charset="0"/>
              <a:cs typeface="Times New Roman" panose="02020603050405020304" pitchFamily="18" charset="0"/>
            </a:endParaRPr>
          </a:p>
          <a:p>
            <a:pPr marL="342900" indent="-342900" fontAlgn="base">
              <a:buFontTx/>
              <a:buAutoNum type="arabicPeriod"/>
            </a:pPr>
            <a:endParaRPr lang="en-US" b="0" i="0" dirty="0">
              <a:solidFill>
                <a:srgbClr val="610B4B"/>
              </a:solidFill>
              <a:effectLst/>
              <a:latin typeface="erdana"/>
            </a:endParaRPr>
          </a:p>
          <a:p>
            <a:pPr marL="342900" indent="-342900" algn="l" fontAlgn="base">
              <a:buAutoNum type="arabicPeriod"/>
            </a:pPr>
            <a:endParaRPr lang="en-US" b="1" i="0" dirty="0">
              <a:solidFill>
                <a:srgbClr val="000000"/>
              </a:solidFill>
              <a:effectLst/>
              <a:latin typeface="Poppins" panose="00000500000000000000"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95400"/>
            <a:ext cx="8486804" cy="4444985"/>
          </a:xfrm>
        </p:spPr>
        <p:txBody>
          <a:bodyPr>
            <a:normAutofit/>
          </a:bodyPr>
          <a:lstStyle/>
          <a:p>
            <a:r>
              <a:rPr lang="en-US" sz="2000" dirty="0">
                <a:hlinkClick r:id="rId2"/>
              </a:rPr>
              <a:t>https://www.gkgigs.com/list-apple-ios-version-history</a:t>
            </a:r>
            <a:r>
              <a:rPr lang="en-US" sz="2000" dirty="0"/>
              <a:t/>
            </a:r>
            <a:br>
              <a:rPr lang="en-US" sz="2000" dirty="0"/>
            </a:br>
            <a:endParaRPr lang="en-US" sz="2000" dirty="0"/>
          </a:p>
          <a:p>
            <a:r>
              <a:rPr lang="en-US" sz="2000" dirty="0">
                <a:hlinkClick r:id="rId3"/>
              </a:rPr>
              <a:t>https://www.lifewire.com/ios-versions-4147730</a:t>
            </a:r>
            <a:endParaRPr lang="en-US" sz="2000" dirty="0"/>
          </a:p>
          <a:p>
            <a:r>
              <a:rPr lang="en-US" sz="2000" dirty="0">
                <a:hlinkClick r:id="rId4"/>
              </a:rPr>
              <a:t>https://www.tutorialspoint.com/ios/ios_first_iphone_application.htm</a:t>
            </a:r>
            <a:endParaRPr lang="en-US" sz="2000" dirty="0"/>
          </a:p>
          <a:p>
            <a:r>
              <a:rPr lang="en-US" sz="2000" dirty="0">
                <a:hlinkClick r:id="rId5"/>
              </a:rPr>
              <a:t>https://www.tutorialspoint.com/ios/ios_actions_and_outlets.htm</a:t>
            </a:r>
            <a:endParaRPr lang="en-US" sz="2000" dirty="0"/>
          </a:p>
          <a:p>
            <a:pPr marL="342900" lvl="1" indent="-342900">
              <a:buFont typeface="Arial" pitchFamily="34" charset="0"/>
              <a:buChar char="•"/>
            </a:pPr>
            <a:r>
              <a:rPr lang="en-IN" sz="1600" dirty="0">
                <a:hlinkClick r:id="rId6"/>
              </a:rPr>
              <a:t>https://developer.apple.com/documentation/mapkit/</a:t>
            </a:r>
            <a:endParaRPr lang="en-IN" sz="1600" dirty="0"/>
          </a:p>
          <a:p>
            <a:r>
              <a:rPr lang="en-IN" sz="2000" dirty="0">
                <a:hlinkClick r:id="rId7"/>
              </a:rPr>
              <a:t>https://www.theseus.fi/bitstream/handle/10024/49257/Lakoul_Nidhi.pdf?isAllowed=y&amp;sequence=1</a:t>
            </a:r>
            <a:endParaRPr lang="en-IN" sz="2000" dirty="0"/>
          </a:p>
          <a:p>
            <a:pPr marL="0" indent="0">
              <a:buNone/>
            </a:pPr>
            <a:r>
              <a:rPr lang="en-US" sz="2000" dirty="0"/>
              <a:t/>
            </a:r>
            <a:br>
              <a:rPr lang="en-US" sz="2000" dirty="0"/>
            </a:br>
            <a:r>
              <a:rPr lang="en-US" sz="2000" dirty="0"/>
              <a:t/>
            </a:r>
            <a:br>
              <a:rPr lang="en-US" sz="2000" dirty="0"/>
            </a:br>
            <a:r>
              <a:rPr lang="en-US" sz="2000" dirty="0"/>
              <a:t/>
            </a:r>
            <a:br>
              <a:rPr lang="en-US" sz="2000" dirty="0"/>
            </a:br>
            <a:endParaRPr lang="en-IN" sz="2800" dirty="0"/>
          </a:p>
        </p:txBody>
      </p:sp>
      <p:sp>
        <p:nvSpPr>
          <p:cNvPr id="4" name="Date Placeholder 3"/>
          <p:cNvSpPr>
            <a:spLocks noGrp="1"/>
          </p:cNvSpPr>
          <p:nvPr>
            <p:ph type="dt" sz="half" idx="10"/>
          </p:nvPr>
        </p:nvSpPr>
        <p:spPr/>
        <p:txBody>
          <a:bodyPr/>
          <a:lstStyle/>
          <a:p>
            <a:fld id="{9601BBFD-F6F7-48D8-9F6B-B5C51B4869C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TOPIC LINKS</a:t>
            </a:r>
          </a:p>
        </p:txBody>
      </p:sp>
    </p:spTree>
    <p:extLst>
      <p:ext uri="{BB962C8B-B14F-4D97-AF65-F5344CB8AC3E}">
        <p14:creationId xmlns:p14="http://schemas.microsoft.com/office/powerpoint/2010/main" xmlns="" val="3840799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5999"/>
            <a:ext cx="8229600" cy="5060950"/>
          </a:xfrm>
        </p:spPr>
        <p:txBody>
          <a:bodyPr>
            <a:normAutofit/>
          </a:bodyPr>
          <a:lstStyle/>
          <a:p>
            <a:pPr marL="0" indent="0" algn="l">
              <a:buNone/>
            </a:pPr>
            <a:r>
              <a:rPr lang="en-US" sz="1600" b="0" i="0" dirty="0">
                <a:solidFill>
                  <a:srgbClr val="333333"/>
                </a:solidFill>
                <a:effectLst/>
                <a:latin typeface="Cambria" panose="02040503050406030204" pitchFamily="18" charset="0"/>
              </a:rPr>
              <a:t>1. Which of the following is Application development environments for iOS?</a:t>
            </a:r>
          </a:p>
          <a:p>
            <a:pPr marL="228600" indent="-228600"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 Cocoa</a:t>
            </a:r>
            <a:endParaRPr lang="en-US" sz="1600" dirty="0">
              <a:solidFill>
                <a:srgbClr val="333333"/>
              </a:solidFill>
              <a:latin typeface="Times New Roman" panose="02020603050405020304" pitchFamily="18" charset="0"/>
              <a:cs typeface="Times New Roman" panose="02020603050405020304" pitchFamily="18" charset="0"/>
            </a:endParaRPr>
          </a:p>
          <a:p>
            <a:pPr marL="228600" indent="-228600"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Cocoa touch</a:t>
            </a:r>
            <a:endParaRPr lang="en-US" sz="1600" b="1" dirty="0">
              <a:solidFill>
                <a:srgbClr val="333333"/>
              </a:solidFill>
              <a:latin typeface="Times New Roman" panose="02020603050405020304" pitchFamily="18" charset="0"/>
              <a:cs typeface="Times New Roman" panose="02020603050405020304" pitchFamily="18" charset="0"/>
            </a:endParaRPr>
          </a:p>
          <a:p>
            <a:pPr marL="228600" indent="-228600"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Cocoa iOS</a:t>
            </a:r>
            <a:endParaRPr lang="en-US" sz="1600" dirty="0">
              <a:solidFill>
                <a:srgbClr val="333333"/>
              </a:solidFill>
              <a:latin typeface="Times New Roman" panose="02020603050405020304" pitchFamily="18" charset="0"/>
              <a:cs typeface="Times New Roman" panose="02020603050405020304" pitchFamily="18" charset="0"/>
            </a:endParaRPr>
          </a:p>
          <a:p>
            <a:pPr marL="228600" indent="-228600"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Cocoa begin</a:t>
            </a:r>
          </a:p>
          <a:p>
            <a:pPr marL="0" indent="0">
              <a:buNone/>
            </a:pPr>
            <a:endParaRPr lang="en-IN" sz="1600" b="1" dirty="0">
              <a:latin typeface="Times New Roman" pitchFamily="18" charset="0"/>
              <a:cs typeface="Times New Roman" pitchFamily="18" charset="0"/>
            </a:endParaRPr>
          </a:p>
          <a:p>
            <a:pPr marL="0" indent="0" algn="l">
              <a:buNone/>
            </a:pPr>
            <a:r>
              <a:rPr lang="en-IN" sz="1600" dirty="0">
                <a:latin typeface="Times New Roman" pitchFamily="18" charset="0"/>
                <a:cs typeface="Times New Roman" pitchFamily="18" charset="0"/>
              </a:rPr>
              <a:t>2. </a:t>
            </a:r>
            <a:r>
              <a:rPr lang="en-US" sz="1600" b="0" i="0" dirty="0">
                <a:solidFill>
                  <a:srgbClr val="333333"/>
                </a:solidFill>
                <a:effectLst/>
                <a:latin typeface="Cambria" panose="02040503050406030204" pitchFamily="18" charset="0"/>
              </a:rPr>
              <a:t>Cocoa touch used to refer the application development using any programmatic interface?</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TRUE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FALSE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Can be true or false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Can not say</a:t>
            </a:r>
          </a:p>
          <a:p>
            <a:pPr algn="l">
              <a:buFont typeface="+mj-lt"/>
              <a:buAutoNum type="alphaLcParenR"/>
            </a:pPr>
            <a:endParaRPr lang="en-US" sz="16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3. </a:t>
            </a:r>
            <a:r>
              <a:rPr lang="en-US" sz="1600" b="0" i="0" dirty="0">
                <a:solidFill>
                  <a:srgbClr val="333333"/>
                </a:solidFill>
                <a:effectLst/>
                <a:latin typeface="Cambria" panose="02040503050406030204" pitchFamily="18" charset="0"/>
              </a:rPr>
              <a:t>Which JSON framework is supported by iOS?</a:t>
            </a:r>
          </a:p>
          <a:p>
            <a:pPr algn="l">
              <a:buFont typeface="+mj-lt"/>
              <a:buAutoNum type="alphaLcParenR"/>
            </a:pPr>
            <a:r>
              <a:rPr lang="en-US" sz="1600" b="0" i="0" dirty="0" err="1">
                <a:solidFill>
                  <a:srgbClr val="333333"/>
                </a:solidFill>
                <a:effectLst/>
                <a:latin typeface="Times New Roman" panose="02020603050405020304" pitchFamily="18" charset="0"/>
                <a:cs typeface="Times New Roman" panose="02020603050405020304" pitchFamily="18" charset="0"/>
              </a:rPr>
              <a:t>UIKit</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Django</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1" i="0" dirty="0" err="1">
                <a:solidFill>
                  <a:srgbClr val="333333"/>
                </a:solidFill>
                <a:effectLst/>
                <a:latin typeface="Times New Roman" panose="02020603050405020304" pitchFamily="18" charset="0"/>
                <a:cs typeface="Times New Roman" panose="02020603050405020304" pitchFamily="18" charset="0"/>
              </a:rPr>
              <a:t>SBJson</a:t>
            </a:r>
            <a:endParaRPr lang="en-US" sz="1600" b="1"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err="1">
                <a:solidFill>
                  <a:srgbClr val="333333"/>
                </a:solidFill>
                <a:effectLst/>
                <a:latin typeface="Times New Roman" panose="02020603050405020304" pitchFamily="18" charset="0"/>
                <a:cs typeface="Times New Roman" panose="02020603050405020304" pitchFamily="18" charset="0"/>
              </a:rPr>
              <a:t>UCJson</a:t>
            </a:r>
            <a:endParaRPr lang="en-IN" sz="16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C80E0E28-C717-464B-8B82-5D3808BD595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MCQ</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4. ___________ is a two-part string used to identify one or more apps from a single development team.</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bundle ID</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app ID</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team ID</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All of the above</a:t>
            </a:r>
          </a:p>
          <a:p>
            <a:pPr>
              <a:buNone/>
            </a:pPr>
            <a:endParaRPr lang="en-IN" sz="2000" b="1" dirty="0">
              <a:latin typeface="Times New Roman" pitchFamily="18" charset="0"/>
              <a:cs typeface="Times New Roman" pitchFamily="18" charset="0"/>
            </a:endParaRPr>
          </a:p>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5. In Which state the app is running in the foreground and is receiving events?</a:t>
            </a:r>
            <a:br>
              <a:rPr lang="en-US" sz="1600" b="0" i="0" dirty="0">
                <a:solidFill>
                  <a:srgbClr val="333333"/>
                </a:solidFill>
                <a:effectLst/>
                <a:latin typeface="Times New Roman" panose="02020603050405020304" pitchFamily="18" charset="0"/>
                <a:cs typeface="Times New Roman" panose="02020603050405020304" pitchFamily="18" charset="0"/>
              </a:rPr>
            </a:b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Not running</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Inactive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Background</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Active</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FF09DDD-5F4D-45E2-9327-A1E75E3A2C5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MCQ</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a:bodyPr>
          <a:lstStyle/>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6. Which of the following features of Swift programming language?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Swift is very easy to learn and precise to use</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Automatic memory management</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Swift follows Objective-C like syntax</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All of the above</a:t>
            </a:r>
          </a:p>
          <a:p>
            <a:pPr>
              <a:buNone/>
            </a:pPr>
            <a:endParaRPr lang="en-IN" sz="2000" b="1" dirty="0">
              <a:latin typeface="Times New Roman" pitchFamily="18" charset="0"/>
              <a:cs typeface="Times New Roman" pitchFamily="18" charset="0"/>
            </a:endParaRPr>
          </a:p>
          <a:p>
            <a:pPr marL="0" indent="0" algn="l">
              <a:buNone/>
            </a:pPr>
            <a:r>
              <a:rPr lang="en-IN" sz="1600" dirty="0">
                <a:latin typeface="Times New Roman" pitchFamily="18" charset="0"/>
                <a:cs typeface="Times New Roman" pitchFamily="18" charset="0"/>
              </a:rPr>
              <a:t>7. </a:t>
            </a:r>
            <a:r>
              <a:rPr lang="en-US" sz="1600" b="0" i="0" dirty="0">
                <a:solidFill>
                  <a:srgbClr val="333333"/>
                </a:solidFill>
                <a:effectLst/>
                <a:latin typeface="Times New Roman" panose="02020603050405020304" pitchFamily="18" charset="0"/>
                <a:cs typeface="Times New Roman" panose="02020603050405020304" pitchFamily="18" charset="0"/>
              </a:rPr>
              <a:t>In Swift programming language, single-line comments are started with ___________?</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single slashes</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double slashes</a:t>
            </a: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Asterisk</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hash</a:t>
            </a:r>
          </a:p>
          <a:p>
            <a:pPr>
              <a:buNone/>
            </a:pPr>
            <a:endParaRPr lang="en-IN" sz="1600" dirty="0">
              <a:latin typeface="Times New Roman" pitchFamily="18" charset="0"/>
              <a:cs typeface="Times New Roman" pitchFamily="18" charset="0"/>
            </a:endParaRPr>
          </a:p>
          <a:p>
            <a:pPr marL="0" indent="0" algn="l">
              <a:buNone/>
            </a:pPr>
            <a:r>
              <a:rPr lang="en-IN" sz="1700" dirty="0">
                <a:latin typeface="Times New Roman" panose="02020603050405020304" pitchFamily="18" charset="0"/>
                <a:cs typeface="Times New Roman" pitchFamily="18" charset="0"/>
              </a:rPr>
              <a:t>8. </a:t>
            </a:r>
            <a:r>
              <a:rPr lang="en-US" sz="1700" b="0" i="0" dirty="0">
                <a:solidFill>
                  <a:srgbClr val="333333"/>
                </a:solidFill>
                <a:effectLst/>
                <a:latin typeface="Times New Roman" panose="02020603050405020304" pitchFamily="18" charset="0"/>
                <a:cs typeface="Times New Roman" panose="02020603050405020304" pitchFamily="18" charset="0"/>
              </a:rPr>
              <a:t>_____________ is a process of querying and calling properties</a:t>
            </a:r>
          </a:p>
          <a:p>
            <a:pPr algn="l">
              <a:buFont typeface="+mj-lt"/>
              <a:buAutoNum type="alphaLcParenR"/>
            </a:pPr>
            <a:r>
              <a:rPr lang="en-US" sz="1700" b="0" i="0" dirty="0">
                <a:solidFill>
                  <a:srgbClr val="333333"/>
                </a:solidFill>
                <a:effectLst/>
                <a:latin typeface="Times New Roman" panose="02020603050405020304" pitchFamily="18" charset="0"/>
                <a:cs typeface="Times New Roman" panose="02020603050405020304" pitchFamily="18" charset="0"/>
              </a:rPr>
              <a:t>Lazy Chaining</a:t>
            </a:r>
          </a:p>
          <a:p>
            <a:pPr algn="l">
              <a:buFont typeface="+mj-lt"/>
              <a:buAutoNum type="alphaLcParenR"/>
            </a:pPr>
            <a:r>
              <a:rPr lang="en-US" sz="1700" b="0" i="0" dirty="0">
                <a:solidFill>
                  <a:srgbClr val="333333"/>
                </a:solidFill>
                <a:effectLst/>
                <a:latin typeface="Times New Roman" panose="02020603050405020304" pitchFamily="18" charset="0"/>
                <a:cs typeface="Times New Roman" panose="02020603050405020304" pitchFamily="18" charset="0"/>
              </a:rPr>
              <a:t>Swift Chaining</a:t>
            </a:r>
          </a:p>
          <a:p>
            <a:pPr algn="l">
              <a:buFont typeface="+mj-lt"/>
              <a:buAutoNum type="alphaLcParenR"/>
            </a:pPr>
            <a:r>
              <a:rPr lang="en-US" sz="1700" b="1" i="0" dirty="0">
                <a:solidFill>
                  <a:srgbClr val="333333"/>
                </a:solidFill>
                <a:effectLst/>
                <a:latin typeface="Times New Roman" panose="02020603050405020304" pitchFamily="18" charset="0"/>
                <a:cs typeface="Times New Roman" panose="02020603050405020304" pitchFamily="18" charset="0"/>
              </a:rPr>
              <a:t>Optional Chaining</a:t>
            </a:r>
          </a:p>
          <a:p>
            <a:pPr algn="l">
              <a:buFont typeface="+mj-lt"/>
              <a:buAutoNum type="alphaLcParenR"/>
            </a:pPr>
            <a:r>
              <a:rPr lang="en-US" sz="1700" b="0" i="0" dirty="0">
                <a:solidFill>
                  <a:srgbClr val="333333"/>
                </a:solidFill>
                <a:effectLst/>
                <a:latin typeface="Times New Roman" panose="02020603050405020304" pitchFamily="18" charset="0"/>
                <a:cs typeface="Times New Roman" panose="02020603050405020304" pitchFamily="18" charset="0"/>
              </a:rPr>
              <a:t>All of the above</a:t>
            </a:r>
          </a:p>
          <a:p>
            <a:pPr>
              <a:buNone/>
            </a:pPr>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6A7262E-3DA0-499C-B989-E6C4F6B4BD3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781616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9. How many types of classes in Inheritance in Swift?</a:t>
            </a:r>
            <a:br>
              <a:rPr lang="en-US" sz="1600" b="0" i="0" dirty="0">
                <a:solidFill>
                  <a:srgbClr val="333333"/>
                </a:solidFill>
                <a:effectLst/>
                <a:latin typeface="Times New Roman" panose="02020603050405020304" pitchFamily="18" charset="0"/>
                <a:cs typeface="Times New Roman" panose="02020603050405020304" pitchFamily="18" charset="0"/>
              </a:rPr>
            </a:b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1</a:t>
            </a: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2</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3</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4</a:t>
            </a:r>
          </a:p>
          <a:p>
            <a:pPr marL="0" indent="0" algn="l">
              <a:buNone/>
            </a:pPr>
            <a:endParaRPr lang="en-US" sz="16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1600" b="0" i="0" dirty="0">
                <a:solidFill>
                  <a:srgbClr val="333333"/>
                </a:solidFill>
                <a:effectLst/>
                <a:latin typeface="Times New Roman" panose="02020603050405020304" pitchFamily="18" charset="0"/>
                <a:cs typeface="Times New Roman" panose="02020603050405020304" pitchFamily="18" charset="0"/>
              </a:rPr>
              <a:t>10. Which Of The Following Is Incorrect Data Type In SWIFT ?</a:t>
            </a:r>
            <a:br>
              <a:rPr lang="en-US" sz="1600" b="0" i="0" dirty="0">
                <a:solidFill>
                  <a:srgbClr val="333333"/>
                </a:solidFill>
                <a:effectLst/>
                <a:latin typeface="Times New Roman" panose="02020603050405020304" pitchFamily="18" charset="0"/>
                <a:cs typeface="Times New Roman" panose="02020603050405020304" pitchFamily="18" charset="0"/>
              </a:rPr>
            </a:b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err="1">
                <a:solidFill>
                  <a:srgbClr val="333333"/>
                </a:solidFill>
                <a:effectLst/>
                <a:latin typeface="Times New Roman" panose="02020603050405020304" pitchFamily="18" charset="0"/>
                <a:cs typeface="Times New Roman" panose="02020603050405020304" pitchFamily="18" charset="0"/>
              </a:rPr>
              <a:t>Uint</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Double</a:t>
            </a:r>
            <a:endParaRPr lang="en-US" sz="1600"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1" i="0" dirty="0">
                <a:solidFill>
                  <a:srgbClr val="333333"/>
                </a:solidFill>
                <a:effectLst/>
                <a:latin typeface="Times New Roman" panose="02020603050405020304" pitchFamily="18" charset="0"/>
                <a:cs typeface="Times New Roman" panose="02020603050405020304" pitchFamily="18" charset="0"/>
              </a:rPr>
              <a:t>Char</a:t>
            </a:r>
            <a:endParaRPr lang="en-US" sz="1600" b="1" dirty="0">
              <a:solidFill>
                <a:srgbClr val="333333"/>
              </a:solidFill>
              <a:latin typeface="Times New Roman" panose="02020603050405020304" pitchFamily="18" charset="0"/>
              <a:cs typeface="Times New Roman" panose="02020603050405020304" pitchFamily="18" charset="0"/>
            </a:endParaRPr>
          </a:p>
          <a:p>
            <a:pPr algn="l">
              <a:buFont typeface="+mj-lt"/>
              <a:buAutoNum type="alphaLcParenR"/>
            </a:pPr>
            <a:r>
              <a:rPr lang="en-US" sz="1600" b="0" i="0" dirty="0">
                <a:solidFill>
                  <a:srgbClr val="333333"/>
                </a:solidFill>
                <a:effectLst/>
                <a:latin typeface="Times New Roman" panose="02020603050405020304" pitchFamily="18" charset="0"/>
                <a:cs typeface="Times New Roman" panose="02020603050405020304" pitchFamily="18" charset="0"/>
              </a:rPr>
              <a:t>Optional</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97FFB85-B64B-43C4-8166-C6C9D06F603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19484583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842963"/>
            <a:ext cx="6400799" cy="5481637"/>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762000"/>
            <a:ext cx="6072187"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algn="just"/>
            <a:endParaRPr lang="en-IN" sz="2000" dirty="0">
              <a:solidFill>
                <a:srgbClr val="00000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This course introduces students to programming technologies, design and development related to mobile applications using android/ iOS. </a:t>
            </a:r>
          </a:p>
          <a:p>
            <a:pPr algn="just"/>
            <a:r>
              <a:rPr lang="en-IN" sz="2000" dirty="0">
                <a:solidFill>
                  <a:srgbClr val="000000"/>
                </a:solidFill>
                <a:effectLst/>
                <a:latin typeface="Times New Roman" panose="02020603050405020304" pitchFamily="18" charset="0"/>
                <a:ea typeface="Times New Roman" panose="02020603050405020304" pitchFamily="18" charset="0"/>
              </a:rPr>
              <a:t>Course also aims at mobile application development frameworks; mobile architecture, design and engineering issues, techniques, methodologies for mobile application development. </a:t>
            </a:r>
            <a:endParaRPr lang="en-US" sz="2000" dirty="0"/>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35B8156A-C727-4CE9-A02C-A5C7D2BB467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2" name="Footer Placeholder 4">
            <a:extLst>
              <a:ext uri="{FF2B5EF4-FFF2-40B4-BE49-F238E27FC236}">
                <a16:creationId xmlns:a16="http://schemas.microsoft.com/office/drawing/2014/main" xmlns="" id="{9D7D7F68-793E-4282-A546-B4FD5C6FF141}"/>
              </a:ext>
            </a:extLst>
          </p:cNvPr>
          <p:cNvSpPr>
            <a:spLocks noGrp="1"/>
          </p:cNvSpPr>
          <p:nvPr>
            <p:ph type="ftr" sz="quarter" idx="11"/>
          </p:nvPr>
        </p:nvSpPr>
        <p:spPr>
          <a:xfrm>
            <a:off x="2057400" y="6477000"/>
            <a:ext cx="4648200" cy="24447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Tree>
    <p:extLst>
      <p:ext uri="{BB962C8B-B14F-4D97-AF65-F5344CB8AC3E}">
        <p14:creationId xmlns:p14="http://schemas.microsoft.com/office/powerpoint/2010/main" xmlns="" val="592453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752600" y="762000"/>
            <a:ext cx="5943600"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838200"/>
            <a:ext cx="6934200" cy="546735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120318A2-1A07-4450-8691-04BD4D01683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Expected Questions</a:t>
            </a:r>
          </a:p>
        </p:txBody>
      </p:sp>
      <p:sp>
        <p:nvSpPr>
          <p:cNvPr id="2" name="TextBox 1"/>
          <p:cNvSpPr txBox="1"/>
          <p:nvPr/>
        </p:nvSpPr>
        <p:spPr>
          <a:xfrm>
            <a:off x="399018" y="1219200"/>
            <a:ext cx="8345963" cy="3139321"/>
          </a:xfrm>
          <a:prstGeom prst="rect">
            <a:avLst/>
          </a:prstGeom>
          <a:noFill/>
        </p:spPr>
        <p:txBody>
          <a:bodyPr wrap="square" rtlCol="0">
            <a:spAutoFit/>
          </a:bodyPr>
          <a:lstStyle/>
          <a:p>
            <a:pPr marL="342900" indent="-342900">
              <a:buAutoNum type="arabicPeriod"/>
            </a:pPr>
            <a:r>
              <a:rPr lang="en-US" i="0" dirty="0">
                <a:effectLst/>
                <a:latin typeface="Times New Roman" panose="02020603050405020304" pitchFamily="18" charset="0"/>
                <a:cs typeface="Times New Roman" panose="02020603050405020304" pitchFamily="18" charset="0"/>
              </a:rPr>
              <a:t>What are the tools that are required to develop iOS applications?</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are the most important features of swift?</a:t>
            </a: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 Explain the common execution states for a swift iOS App (iOS Application Lifecycle).</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type of objects are basic data types in swift?</a:t>
            </a: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What are the control transfer statements that are used in iOS swift?</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is the difference between Let and Var in swift?</a:t>
            </a:r>
            <a:r>
              <a:rPr lang="en-US" dirty="0">
                <a:latin typeface="Times New Roman" panose="02020603050405020304" pitchFamily="18" charset="0"/>
                <a:cs typeface="Times New Roman" panose="02020603050405020304" pitchFamily="18" charset="0"/>
              </a:rPr>
              <a:t> </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is the use of double question mark “??” in swift?</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are the collection types that are available in swift?</a:t>
            </a: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 What is Tuple? How to create a Tuple in swift?</a:t>
            </a:r>
          </a:p>
          <a:p>
            <a:pPr marL="342900" indent="-342900">
              <a:buAutoNum type="arabicPeriod"/>
            </a:pPr>
            <a:r>
              <a:rPr lang="en-US" i="0" dirty="0">
                <a:effectLst/>
                <a:latin typeface="Times New Roman" panose="02020603050405020304" pitchFamily="18" charset="0"/>
                <a:cs typeface="Times New Roman" panose="02020603050405020304" pitchFamily="18" charset="0"/>
              </a:rPr>
              <a:t>What are the Higher-Order functions in swift?</a:t>
            </a:r>
          </a:p>
        </p:txBody>
      </p:sp>
    </p:spTree>
    <p:extLst>
      <p:ext uri="{BB962C8B-B14F-4D97-AF65-F5344CB8AC3E}">
        <p14:creationId xmlns:p14="http://schemas.microsoft.com/office/powerpoint/2010/main" xmlns="" val="1150345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B74096-B042-473B-81F6-57742E27D26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a16="http://schemas.microsoft.com/office/drawing/2014/main" xmlns=""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Recap/Summary</a:t>
            </a:r>
          </a:p>
        </p:txBody>
      </p:sp>
      <p:sp>
        <p:nvSpPr>
          <p:cNvPr id="2" name="Rectangle 1"/>
          <p:cNvSpPr/>
          <p:nvPr/>
        </p:nvSpPr>
        <p:spPr>
          <a:xfrm>
            <a:off x="1066800" y="1371600"/>
            <a:ext cx="7010400" cy="2031325"/>
          </a:xfrm>
          <a:prstGeom prst="rect">
            <a:avLst/>
          </a:prstGeom>
        </p:spPr>
        <p:txBody>
          <a:bodyPr wrap="square">
            <a:spAutoFit/>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Understood key concepts of  iOS and features.</a:t>
            </a:r>
          </a:p>
          <a:p>
            <a:pPr marL="342900" indent="-342900" algn="just">
              <a:buFont typeface="Wingdings" panose="05000000000000000000" pitchFamily="2" charset="2"/>
              <a:buChar char="v"/>
            </a:pPr>
            <a:r>
              <a:rPr lang="en-US">
                <a:latin typeface="Times New Roman" panose="02020603050405020304" pitchFamily="18" charset="0"/>
                <a:cs typeface="Times New Roman" panose="02020603050405020304" pitchFamily="18" charset="0"/>
              </a:rPr>
              <a:t>Know </a:t>
            </a:r>
            <a:r>
              <a:rPr lang="en-US" dirty="0">
                <a:latin typeface="Times New Roman" panose="02020603050405020304" pitchFamily="18" charset="0"/>
                <a:cs typeface="Times New Roman" panose="02020603050405020304" pitchFamily="18" charset="0"/>
              </a:rPr>
              <a:t>the basics of Objective C.</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understand the concept of </a:t>
            </a:r>
            <a:r>
              <a:rPr lang="en-IN" dirty="0">
                <a:latin typeface="Times New Roman" panose="02020603050405020304" pitchFamily="18" charset="0"/>
                <a:cs typeface="Times New Roman" panose="02020603050405020304" pitchFamily="18" charset="0"/>
              </a:rPr>
              <a:t>UI implementation and touch frameworks</a:t>
            </a:r>
          </a:p>
          <a:p>
            <a:pPr marL="342900" indent="-34290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understand the concept of various applications like location based, calendar, address book integration with social media application </a:t>
            </a:r>
          </a:p>
          <a:p>
            <a:pPr marL="342900" indent="-34290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know about introduction to Swift and features.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212A99-227C-4CE1-9599-51E2F3BC7120}"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a16="http://schemas.microsoft.com/office/drawing/2014/main" xmlns=""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a16="http://schemas.microsoft.com/office/drawing/2014/main" xmlns=""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extLst>
      <p:ext uri="{BB962C8B-B14F-4D97-AF65-F5344CB8AC3E}">
        <p14:creationId xmlns:p14="http://schemas.microsoft.com/office/powerpoint/2010/main" xmlns="" val="344407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2F87BB93-6FAF-43B1-91C7-EE628E12A710}" type="datetime1">
              <a:rPr lang="en-US" smtClean="0">
                <a:solidFill>
                  <a:schemeClr val="tx1"/>
                </a:solidFill>
              </a:rPr>
              <a:pPr/>
              <a:t>1/5/2023</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graphicFrame>
        <p:nvGraphicFramePr>
          <p:cNvPr id="8" name="Table 7"/>
          <p:cNvGraphicFramePr>
            <a:graphicFrameLocks noGrp="1"/>
          </p:cNvGraphicFramePr>
          <p:nvPr>
            <p:extLst>
              <p:ext uri="{D42A27DB-BD31-4B8C-83A1-F6EECF244321}">
                <p14:modId xmlns:p14="http://schemas.microsoft.com/office/powerpoint/2010/main" xmlns="" val="3069330598"/>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a16="http://schemas.microsoft.com/office/drawing/2014/main" xmlns=""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713276530"/>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a16="http://schemas.microsoft.com/office/drawing/2014/main" xmlns="" val="4040727765"/>
                    </a:ext>
                  </a:extLst>
                </a:gridCol>
                <a:gridCol w="5924411">
                  <a:extLst>
                    <a:ext uri="{9D8B030D-6E8A-4147-A177-3AD203B41FA5}">
                      <a16:colId xmlns:a16="http://schemas.microsoft.com/office/drawing/2014/main" xmlns="" val="3422662514"/>
                    </a:ext>
                  </a:extLst>
                </a:gridCol>
                <a:gridCol w="1118281">
                  <a:extLst>
                    <a:ext uri="{9D8B030D-6E8A-4147-A177-3AD203B41FA5}">
                      <a16:colId xmlns:a16="http://schemas.microsoft.com/office/drawing/2014/main" xmlns=""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800" b="1" kern="1200" dirty="0">
                          <a:solidFill>
                            <a:schemeClr val="tx1"/>
                          </a:solidFill>
                          <a:effectLst/>
                          <a:latin typeface="+mn-lt"/>
                          <a:ea typeface="+mn-ea"/>
                          <a:cs typeface="+mn-cs"/>
                        </a:rPr>
                        <a:t>Recall vision, definition, conceptual framework, architecture of mobile applications.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 K1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and configure android development environment, tools, and architecture.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547125384"/>
                  </a:ext>
                </a:extLst>
              </a:tr>
              <a:tr h="963098">
                <a:tc>
                  <a:txBody>
                    <a:bodyPr/>
                    <a:lstStyle/>
                    <a:p>
                      <a:pPr marL="0" marR="0" algn="just">
                        <a:lnSpc>
                          <a:spcPct val="115000"/>
                        </a:lnSpc>
                        <a:spcBef>
                          <a:spcPts val="0"/>
                        </a:spcBef>
                        <a:spcAft>
                          <a:spcPts val="0"/>
                        </a:spcAft>
                      </a:pPr>
                      <a:r>
                        <a:rPr lang="en-US" sz="1600" dirty="0">
                          <a:effectLst/>
                        </a:rPr>
                        <a:t>CO 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oFill/>
                  </a:tcPr>
                </a:tc>
                <a:tc>
                  <a:txBody>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and implement UI components and multimedia framework, fragments, audio capture, animation, and other activities.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noFill/>
                  </a:tcPr>
                </a:tc>
                <a:tc>
                  <a:txBody>
                    <a:bodyPr/>
                    <a:lstStyle/>
                    <a:p>
                      <a:pPr algn="ctr">
                        <a:lnSpc>
                          <a:spcPct val="115000"/>
                        </a:lnSpc>
                        <a:spcAft>
                          <a:spcPts val="1000"/>
                        </a:spcAft>
                      </a:pPr>
                      <a:r>
                        <a:rPr lang="en-US" sz="1600" b="1" dirty="0">
                          <a:effectLst/>
                        </a:rPr>
                        <a:t>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xmlns=""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Integrate and interact with server-side applications with testing and deployment of android application.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a:effectLst/>
                        </a:rPr>
                        <a:t> K3</a:t>
                      </a:r>
                      <a:endParaRPr lang="en-IN" sz="16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nSpc>
                          <a:spcPct val="107000"/>
                        </a:lnSpc>
                        <a:spcAft>
                          <a:spcPts val="800"/>
                        </a:spcAf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 swift features, frameworks, map kit, and social media applications.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algn="ctr">
                        <a:lnSpc>
                          <a:spcPct val="115000"/>
                        </a:lnSpc>
                        <a:spcAft>
                          <a:spcPts val="1000"/>
                        </a:spcAft>
                      </a:pPr>
                      <a:r>
                        <a:rPr lang="en-US" sz="1600" b="1" dirty="0">
                          <a:effectLst/>
                        </a:rPr>
                        <a:t>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C000"/>
                    </a:solidFill>
                  </a:tcPr>
                </a:tc>
                <a:extLst>
                  <a:ext uri="{0D108BD9-81ED-4DB2-BD59-A6C34878D82A}">
                    <a16:rowId xmlns:a16="http://schemas.microsoft.com/office/drawing/2014/main" xmlns="" val="1589431808"/>
                  </a:ext>
                </a:extLst>
              </a:tr>
            </a:tbl>
          </a:graphicData>
        </a:graphic>
      </p:graphicFrame>
      <p:pic>
        <p:nvPicPr>
          <p:cNvPr id="10" name="Picture 2">
            <a:extLst>
              <a:ext uri="{FF2B5EF4-FFF2-40B4-BE49-F238E27FC236}">
                <a16:creationId xmlns:a16="http://schemas.microsoft.com/office/drawing/2014/main" xmlns="" id="{54D3E9ED-EF27-4580-A6AB-515CDA1C411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a16="http://schemas.microsoft.com/office/drawing/2014/main" xmlns="" id="{BDB0499D-C921-4169-8C91-29757332E79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
            <a:ext cx="1335878" cy="783037"/>
          </a:xfrm>
          <a:prstGeom prst="rect">
            <a:avLst/>
          </a:prstGeom>
          <a:noFill/>
        </p:spPr>
      </p:pic>
    </p:spTree>
    <p:extLst>
      <p:ext uri="{BB962C8B-B14F-4D97-AF65-F5344CB8AC3E}">
        <p14:creationId xmlns:p14="http://schemas.microsoft.com/office/powerpoint/2010/main" xmlns="" val="5448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E9DFBB3-6EC8-441E-B58B-F77FB564831F}"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a16="http://schemas.microsoft.com/office/drawing/2014/main" xmlns=""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a16="http://schemas.microsoft.com/office/drawing/2014/main" xmlns=""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Unit-5</a:t>
            </a:r>
          </a:p>
        </p:txBody>
      </p:sp>
      <p:graphicFrame>
        <p:nvGraphicFramePr>
          <p:cNvPr id="15" name="Content Placeholder 8">
            <a:extLst>
              <a:ext uri="{FF2B5EF4-FFF2-40B4-BE49-F238E27FC236}">
                <a16:creationId xmlns:a16="http://schemas.microsoft.com/office/drawing/2014/main" xmlns="" id="{95680331-995D-4B94-9331-1AF398ECBDE1}"/>
              </a:ext>
            </a:extLst>
          </p:cNvPr>
          <p:cNvGraphicFramePr>
            <a:graphicFrameLocks/>
          </p:cNvGraphicFramePr>
          <p:nvPr>
            <p:extLst>
              <p:ext uri="{D42A27DB-BD31-4B8C-83A1-F6EECF244321}">
                <p14:modId xmlns:p14="http://schemas.microsoft.com/office/powerpoint/2010/main" xmlns="" val="4019952770"/>
              </p:ext>
            </p:extLst>
          </p:nvPr>
        </p:nvGraphicFramePr>
        <p:xfrm>
          <a:off x="214275" y="1928802"/>
          <a:ext cx="8794622" cy="3438540"/>
        </p:xfrm>
        <a:graphic>
          <a:graphicData uri="http://schemas.openxmlformats.org/drawingml/2006/table">
            <a:tbl>
              <a:tblPr firstRow="1" bandRow="1">
                <a:tableStyleId>{5C22544A-7EE6-4342-B048-85BDC9FD1C3A}</a:tableStyleId>
              </a:tblPr>
              <a:tblGrid>
                <a:gridCol w="1174623">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gridCol w="667939">
                  <a:extLst>
                    <a:ext uri="{9D8B030D-6E8A-4147-A177-3AD203B41FA5}">
                      <a16:colId xmlns:a16="http://schemas.microsoft.com/office/drawing/2014/main" xmlns="" val="20009"/>
                    </a:ext>
                  </a:extLst>
                </a:gridCol>
                <a:gridCol w="691754">
                  <a:extLst>
                    <a:ext uri="{9D8B030D-6E8A-4147-A177-3AD203B41FA5}">
                      <a16:colId xmlns:a16="http://schemas.microsoft.com/office/drawing/2014/main" xmlns="" val="20010"/>
                    </a:ext>
                  </a:extLst>
                </a:gridCol>
                <a:gridCol w="691754">
                  <a:extLst>
                    <a:ext uri="{9D8B030D-6E8A-4147-A177-3AD203B41FA5}">
                      <a16:colId xmlns:a16="http://schemas.microsoft.com/office/drawing/2014/main" xmlns="" val="20011"/>
                    </a:ext>
                  </a:extLst>
                </a:gridCol>
                <a:gridCol w="691752">
                  <a:extLst>
                    <a:ext uri="{9D8B030D-6E8A-4147-A177-3AD203B41FA5}">
                      <a16:colId xmlns:a16="http://schemas.microsoft.com/office/drawing/2014/main" xmlns="" val="20012"/>
                    </a:ext>
                  </a:extLst>
                </a:gridCol>
              </a:tblGrid>
              <a:tr h="488157">
                <a:tc>
                  <a:txBody>
                    <a:bodyPr/>
                    <a:lstStyle/>
                    <a:p>
                      <a:r>
                        <a:rPr lang="en-IN" sz="1200" b="0" dirty="0" err="1">
                          <a:solidFill>
                            <a:schemeClr val="tx1"/>
                          </a:solidFill>
                        </a:rPr>
                        <a:t>CO.k</a:t>
                      </a:r>
                      <a:endParaRPr lang="en-IN" sz="1200" b="0" dirty="0">
                        <a:solidFill>
                          <a:schemeClr val="tx1"/>
                        </a:solidFill>
                      </a:endParaRPr>
                    </a:p>
                  </a:txBody>
                  <a:tcPr>
                    <a:solidFill>
                      <a:schemeClr val="tx2">
                        <a:lumMod val="60000"/>
                        <a:lumOff val="40000"/>
                      </a:schemeClr>
                    </a:solidFill>
                  </a:tcPr>
                </a:tc>
                <a:tc>
                  <a:txBody>
                    <a:bodyPr/>
                    <a:lstStyle/>
                    <a:p>
                      <a:pPr marL="0" marR="80010" algn="r">
                        <a:lnSpc>
                          <a:spcPts val="1180"/>
                        </a:lnSpc>
                        <a:spcBef>
                          <a:spcPts val="135"/>
                        </a:spcBef>
                        <a:spcAft>
                          <a:spcPts val="0"/>
                        </a:spcAft>
                      </a:pPr>
                      <a:r>
                        <a:rPr lang="en-US" sz="1200" b="1">
                          <a:effectLst/>
                          <a:latin typeface="Times New Roman"/>
                          <a:ea typeface="Times New Roman"/>
                          <a:cs typeface="Times New Roman"/>
                        </a:rPr>
                        <a:t>PO1</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5"/>
                        </a:spcBef>
                        <a:spcAft>
                          <a:spcPts val="0"/>
                        </a:spcAft>
                      </a:pPr>
                      <a:r>
                        <a:rPr lang="en-US" sz="1200" b="1">
                          <a:effectLst/>
                          <a:latin typeface="Times New Roman"/>
                          <a:ea typeface="Times New Roman"/>
                          <a:cs typeface="Times New Roman"/>
                        </a:rPr>
                        <a:t>PO2</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PO3</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PO4</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PO5</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PO6</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PO7</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PO9</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PO10</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PO11</a:t>
                      </a:r>
                      <a:endParaRPr lang="en-US" sz="1200">
                        <a:effectLst/>
                        <a:latin typeface="Times New Roman"/>
                        <a:ea typeface="Times New Roman"/>
                        <a:cs typeface="Times New Roman"/>
                      </a:endParaRPr>
                    </a:p>
                  </a:txBody>
                  <a:tcPr marL="0" marR="0" marT="0" marB="0"/>
                </a:tc>
                <a:tc>
                  <a:txBody>
                    <a:bodyPr/>
                    <a:lstStyle/>
                    <a:p>
                      <a:pPr marL="0" marR="61595" algn="r">
                        <a:lnSpc>
                          <a:spcPts val="1180"/>
                        </a:lnSpc>
                        <a:spcBef>
                          <a:spcPts val="135"/>
                        </a:spcBef>
                        <a:spcAft>
                          <a:spcPts val="0"/>
                        </a:spcAft>
                      </a:pPr>
                      <a:r>
                        <a:rPr lang="en-US" sz="1200" b="1">
                          <a:effectLst/>
                          <a:latin typeface="Times New Roman"/>
                          <a:ea typeface="Times New Roman"/>
                          <a:cs typeface="Times New Roman"/>
                        </a:rPr>
                        <a:t>PO12</a:t>
                      </a:r>
                      <a:endParaRPr lang="en-US" sz="1200">
                        <a:effectLst/>
                        <a:latin typeface="Times New Roman"/>
                        <a:ea typeface="Times New Roman"/>
                        <a:cs typeface="Times New Roman"/>
                      </a:endParaRPr>
                    </a:p>
                  </a:txBody>
                  <a:tcPr marL="0" marR="0" marT="0" marB="0"/>
                </a:tc>
                <a:extLst>
                  <a:ext uri="{0D108BD9-81ED-4DB2-BD59-A6C34878D82A}">
                    <a16:rowId xmlns:a16="http://schemas.microsoft.com/office/drawing/2014/main" xmlns="" val="10000"/>
                  </a:ext>
                </a:extLst>
              </a:tr>
              <a:tr h="509598">
                <a:tc>
                  <a:txBody>
                    <a:bodyPr/>
                    <a:lstStyle/>
                    <a:p>
                      <a:r>
                        <a:rPr lang="en-IN" sz="1200" dirty="0">
                          <a:effectLst/>
                        </a:rPr>
                        <a:t>ACSIOT0401</a:t>
                      </a:r>
                      <a:r>
                        <a:rPr lang="en-US" sz="1200" b="0" dirty="0">
                          <a:solidFill>
                            <a:schemeClr val="tx1"/>
                          </a:solidFill>
                        </a:rPr>
                        <a:t>.1</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1"/>
                  </a:ext>
                </a:extLst>
              </a:tr>
              <a:tr h="488157">
                <a:tc>
                  <a:txBody>
                    <a:bodyPr/>
                    <a:lstStyle/>
                    <a:p>
                      <a:r>
                        <a:rPr lang="en-IN" sz="1200" dirty="0">
                          <a:effectLst/>
                        </a:rPr>
                        <a:t>ACSIOT0401</a:t>
                      </a:r>
                      <a:r>
                        <a:rPr lang="en-US" sz="1200" b="0" dirty="0">
                          <a:solidFill>
                            <a:schemeClr val="tx1"/>
                          </a:solidFill>
                        </a:rPr>
                        <a:t>.2</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dirty="0">
                          <a:effectLst/>
                          <a:latin typeface="Times New Roman"/>
                          <a:ea typeface="Times New Roman"/>
                          <a:cs typeface="Times New Roman"/>
                        </a:rPr>
                        <a:t>2</a:t>
                      </a:r>
                    </a:p>
                  </a:txBody>
                  <a:tcPr marL="0" marR="0" marT="0" marB="0"/>
                </a:tc>
                <a:tc>
                  <a:txBody>
                    <a:bodyPr/>
                    <a:lstStyle/>
                    <a:p>
                      <a:pPr marL="0" marR="5778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2"/>
                  </a:ext>
                </a:extLst>
              </a:tr>
              <a:tr h="488157">
                <a:tc>
                  <a:txBody>
                    <a:bodyPr/>
                    <a:lstStyle/>
                    <a:p>
                      <a:r>
                        <a:rPr lang="en-IN" sz="1200" dirty="0">
                          <a:effectLst/>
                        </a:rPr>
                        <a:t>ACSIOT0401</a:t>
                      </a:r>
                      <a:r>
                        <a:rPr lang="en-US" sz="1200" b="1" dirty="0">
                          <a:solidFill>
                            <a:schemeClr val="tx1"/>
                          </a:solidFill>
                        </a:rPr>
                        <a:t>.3</a:t>
                      </a:r>
                      <a:endParaRPr lang="en-IN" sz="1200" b="1"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extLst>
                  <a:ext uri="{0D108BD9-81ED-4DB2-BD59-A6C34878D82A}">
                    <a16:rowId xmlns:a16="http://schemas.microsoft.com/office/drawing/2014/main" xmlns=""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.4</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2540" marR="0" algn="ct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.5</a:t>
                      </a:r>
                      <a:endParaRPr lang="en-IN" sz="1200" b="0" dirty="0">
                        <a:solidFill>
                          <a:schemeClr val="tx1"/>
                        </a:solidFill>
                      </a:endParaRPr>
                    </a:p>
                  </a:txBody>
                  <a:tcPr>
                    <a:solidFill>
                      <a:srgbClr val="FFC000"/>
                    </a:solidFill>
                  </a:tcPr>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6515"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5880"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57785"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588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778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2540" marR="0" algn="ct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6032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60325"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6159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solidFill>
                      <a:srgbClr val="FFC000"/>
                    </a:solidFill>
                  </a:tcPr>
                </a:tc>
                <a:extLst>
                  <a:ext uri="{0D108BD9-81ED-4DB2-BD59-A6C34878D82A}">
                    <a16:rowId xmlns:a16="http://schemas.microsoft.com/office/drawing/2014/main" xmlns="" val="10005"/>
                  </a:ext>
                </a:extLst>
              </a:tr>
              <a:tr h="488157">
                <a:tc>
                  <a:txBody>
                    <a:bodyPr/>
                    <a:lstStyle/>
                    <a:p>
                      <a:pPr marL="76835" marR="71755" algn="ctr">
                        <a:lnSpc>
                          <a:spcPts val="1180"/>
                        </a:lnSpc>
                        <a:spcBef>
                          <a:spcPts val="130"/>
                        </a:spcBef>
                        <a:spcAft>
                          <a:spcPts val="0"/>
                        </a:spcAft>
                      </a:pPr>
                      <a:r>
                        <a:rPr lang="en-US" sz="1200" b="1" dirty="0">
                          <a:effectLst/>
                          <a:latin typeface="Times New Roman"/>
                          <a:ea typeface="Times New Roman"/>
                          <a:cs typeface="Times New Roman"/>
                        </a:rPr>
                        <a:t>Average</a:t>
                      </a:r>
                      <a:endParaRPr lang="en-US" sz="1200" dirty="0">
                        <a:effectLst/>
                        <a:latin typeface="Times New Roman"/>
                        <a:ea typeface="Times New Roman"/>
                        <a:cs typeface="Times New Roman"/>
                      </a:endParaRPr>
                    </a:p>
                  </a:txBody>
                  <a:tcPr marL="0" marR="0" marT="0" marB="0">
                    <a:solidFill>
                      <a:schemeClr val="tx2">
                        <a:lumMod val="60000"/>
                        <a:lumOff val="40000"/>
                      </a:schemeClr>
                    </a:solidFill>
                  </a:tcPr>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2.4</a:t>
                      </a:r>
                      <a:endParaRPr lang="en-US" sz="1200">
                        <a:effectLst/>
                        <a:latin typeface="Times New Roman"/>
                        <a:ea typeface="Times New Roman"/>
                        <a:cs typeface="Times New Roman"/>
                      </a:endParaRPr>
                    </a:p>
                  </a:txBody>
                  <a:tcPr marL="0" marR="0" marT="0" marB="0"/>
                </a:tc>
                <a:tc>
                  <a:txBody>
                    <a:bodyPr/>
                    <a:lstStyle/>
                    <a:p>
                      <a:pPr marL="0" marR="57785" algn="ctr">
                        <a:lnSpc>
                          <a:spcPts val="1180"/>
                        </a:lnSpc>
                        <a:spcBef>
                          <a:spcPts val="130"/>
                        </a:spcBef>
                        <a:spcAft>
                          <a:spcPts val="0"/>
                        </a:spcAft>
                      </a:pPr>
                      <a:r>
                        <a:rPr lang="en-US" sz="1200" b="1" dirty="0">
                          <a:effectLst/>
                          <a:latin typeface="Times New Roman"/>
                          <a:ea typeface="Times New Roman"/>
                          <a:cs typeface="Times New Roman"/>
                        </a:rPr>
                        <a:t>3</a:t>
                      </a:r>
                      <a:endParaRPr lang="en-US" sz="1200" dirty="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61595" algn="r">
                        <a:lnSpc>
                          <a:spcPts val="1180"/>
                        </a:lnSpc>
                        <a:spcBef>
                          <a:spcPts val="130"/>
                        </a:spcBef>
                        <a:spcAft>
                          <a:spcPts val="0"/>
                        </a:spcAft>
                      </a:pPr>
                      <a:r>
                        <a:rPr lang="en-US" sz="1200" b="1" dirty="0">
                          <a:effectLst/>
                          <a:latin typeface="Times New Roman"/>
                          <a:ea typeface="Times New Roman"/>
                          <a:cs typeface="Times New Roman"/>
                        </a:rPr>
                        <a:t>2.2</a:t>
                      </a:r>
                      <a:endParaRPr lang="en-US" sz="1200" dirty="0">
                        <a:effectLst/>
                        <a:latin typeface="Times New Roman"/>
                        <a:ea typeface="Times New Roman"/>
                        <a:cs typeface="Times New Roman"/>
                      </a:endParaRPr>
                    </a:p>
                  </a:txBody>
                  <a:tcPr marL="0" marR="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355763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16226</TotalTime>
  <Words>5410</Words>
  <Application>Microsoft Office PowerPoint</Application>
  <PresentationFormat>On-screen Show (4:3)</PresentationFormat>
  <Paragraphs>1692</Paragraphs>
  <Slides>74</Slides>
  <Notes>8</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Aditee</dc:creator>
  <cp:lastModifiedBy>vatika jalali</cp:lastModifiedBy>
  <cp:revision>676</cp:revision>
  <dcterms:created xsi:type="dcterms:W3CDTF">2006-08-16T00:00:00Z</dcterms:created>
  <dcterms:modified xsi:type="dcterms:W3CDTF">2023-01-05T04:52:13Z</dcterms:modified>
</cp:coreProperties>
</file>