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handoutMasterIdLst>
    <p:handoutMasterId r:id="rId112"/>
  </p:handoutMasterIdLst>
  <p:sldIdLst>
    <p:sldId id="256" r:id="rId2"/>
    <p:sldId id="638" r:id="rId3"/>
    <p:sldId id="635" r:id="rId4"/>
    <p:sldId id="341" r:id="rId5"/>
    <p:sldId id="340" r:id="rId6"/>
    <p:sldId id="347" r:id="rId7"/>
    <p:sldId id="456" r:id="rId8"/>
    <p:sldId id="510" r:id="rId9"/>
    <p:sldId id="436" r:id="rId10"/>
    <p:sldId id="642" r:id="rId11"/>
    <p:sldId id="513" r:id="rId12"/>
    <p:sldId id="514" r:id="rId13"/>
    <p:sldId id="515" r:id="rId14"/>
    <p:sldId id="539" r:id="rId15"/>
    <p:sldId id="458" r:id="rId16"/>
    <p:sldId id="555" r:id="rId17"/>
    <p:sldId id="512" r:id="rId18"/>
    <p:sldId id="385" r:id="rId19"/>
    <p:sldId id="287" r:id="rId20"/>
    <p:sldId id="636" r:id="rId21"/>
    <p:sldId id="556" r:id="rId22"/>
    <p:sldId id="557" r:id="rId23"/>
    <p:sldId id="558" r:id="rId24"/>
    <p:sldId id="559" r:id="rId25"/>
    <p:sldId id="560" r:id="rId26"/>
    <p:sldId id="621" r:id="rId27"/>
    <p:sldId id="561" r:id="rId28"/>
    <p:sldId id="562" r:id="rId29"/>
    <p:sldId id="637" r:id="rId30"/>
    <p:sldId id="563" r:id="rId31"/>
    <p:sldId id="622" r:id="rId32"/>
    <p:sldId id="452" r:id="rId33"/>
    <p:sldId id="572" r:id="rId34"/>
    <p:sldId id="573" r:id="rId35"/>
    <p:sldId id="574" r:id="rId36"/>
    <p:sldId id="575" r:id="rId37"/>
    <p:sldId id="576" r:id="rId38"/>
    <p:sldId id="564" r:id="rId39"/>
    <p:sldId id="288" r:id="rId40"/>
    <p:sldId id="565" r:id="rId41"/>
    <p:sldId id="567" r:id="rId42"/>
    <p:sldId id="566" r:id="rId43"/>
    <p:sldId id="623" r:id="rId44"/>
    <p:sldId id="568" r:id="rId45"/>
    <p:sldId id="569" r:id="rId46"/>
    <p:sldId id="571" r:id="rId47"/>
    <p:sldId id="570" r:id="rId48"/>
    <p:sldId id="577" r:id="rId49"/>
    <p:sldId id="578" r:id="rId50"/>
    <p:sldId id="579" r:id="rId51"/>
    <p:sldId id="624" r:id="rId52"/>
    <p:sldId id="580" r:id="rId53"/>
    <p:sldId id="581" r:id="rId54"/>
    <p:sldId id="583" r:id="rId55"/>
    <p:sldId id="582" r:id="rId56"/>
    <p:sldId id="319" r:id="rId57"/>
    <p:sldId id="584" r:id="rId58"/>
    <p:sldId id="585" r:id="rId59"/>
    <p:sldId id="625" r:id="rId60"/>
    <p:sldId id="586" r:id="rId61"/>
    <p:sldId id="590" r:id="rId62"/>
    <p:sldId id="591" r:id="rId63"/>
    <p:sldId id="592" r:id="rId64"/>
    <p:sldId id="593" r:id="rId65"/>
    <p:sldId id="594" r:id="rId66"/>
    <p:sldId id="598" r:id="rId67"/>
    <p:sldId id="599" r:id="rId68"/>
    <p:sldId id="600" r:id="rId69"/>
    <p:sldId id="601" r:id="rId70"/>
    <p:sldId id="603" r:id="rId71"/>
    <p:sldId id="626" r:id="rId72"/>
    <p:sldId id="604" r:id="rId73"/>
    <p:sldId id="607" r:id="rId74"/>
    <p:sldId id="620" r:id="rId75"/>
    <p:sldId id="608" r:id="rId76"/>
    <p:sldId id="609" r:id="rId77"/>
    <p:sldId id="627" r:id="rId78"/>
    <p:sldId id="605" r:id="rId79"/>
    <p:sldId id="606" r:id="rId80"/>
    <p:sldId id="610" r:id="rId81"/>
    <p:sldId id="611" r:id="rId82"/>
    <p:sldId id="612" r:id="rId83"/>
    <p:sldId id="613" r:id="rId84"/>
    <p:sldId id="309" r:id="rId85"/>
    <p:sldId id="614" r:id="rId86"/>
    <p:sldId id="615" r:id="rId87"/>
    <p:sldId id="519" r:id="rId88"/>
    <p:sldId id="552" r:id="rId89"/>
    <p:sldId id="616" r:id="rId90"/>
    <p:sldId id="554" r:id="rId91"/>
    <p:sldId id="617" r:id="rId92"/>
    <p:sldId id="618" r:id="rId93"/>
    <p:sldId id="619" r:id="rId94"/>
    <p:sldId id="628" r:id="rId95"/>
    <p:sldId id="468" r:id="rId96"/>
    <p:sldId id="475" r:id="rId97"/>
    <p:sldId id="469" r:id="rId98"/>
    <p:sldId id="470" r:id="rId99"/>
    <p:sldId id="629" r:id="rId100"/>
    <p:sldId id="631" r:id="rId101"/>
    <p:sldId id="630" r:id="rId102"/>
    <p:sldId id="516" r:id="rId103"/>
    <p:sldId id="476" r:id="rId104"/>
    <p:sldId id="639" r:id="rId105"/>
    <p:sldId id="640" r:id="rId106"/>
    <p:sldId id="641" r:id="rId107"/>
    <p:sldId id="477" r:id="rId108"/>
    <p:sldId id="328" r:id="rId109"/>
    <p:sldId id="634" r:id="rId1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40" autoAdjust="0"/>
    <p:restoredTop sz="94585" autoAdjust="0"/>
  </p:normalViewPr>
  <p:slideViewPr>
    <p:cSldViewPr>
      <p:cViewPr varScale="1">
        <p:scale>
          <a:sx n="69" d="100"/>
          <a:sy n="69" d="100"/>
        </p:scale>
        <p:origin x="-1464" y="-138"/>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 xmlns:p14="http://schemas.microsoft.com/office/powerpoint/2010/main" val="2303603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extLst>
      <p:ext uri="{BB962C8B-B14F-4D97-AF65-F5344CB8AC3E}">
        <p14:creationId xmlns="" xmlns:p14="http://schemas.microsoft.com/office/powerpoint/2010/main" val="1664175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extLst>
      <p:ext uri="{BB962C8B-B14F-4D97-AF65-F5344CB8AC3E}">
        <p14:creationId xmlns="" xmlns:p14="http://schemas.microsoft.com/office/powerpoint/2010/main" val="315873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extLst>
      <p:ext uri="{BB962C8B-B14F-4D97-AF65-F5344CB8AC3E}">
        <p14:creationId xmlns="" xmlns:p14="http://schemas.microsoft.com/office/powerpoint/2010/main" val="315873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extLst>
      <p:ext uri="{BB962C8B-B14F-4D97-AF65-F5344CB8AC3E}">
        <p14:creationId xmlns="" xmlns:p14="http://schemas.microsoft.com/office/powerpoint/2010/main" val="1687366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12</a:t>
            </a:fld>
            <a:endParaRPr lang="en-US"/>
          </a:p>
        </p:txBody>
      </p:sp>
    </p:spTree>
    <p:extLst>
      <p:ext uri="{BB962C8B-B14F-4D97-AF65-F5344CB8AC3E}">
        <p14:creationId xmlns="" xmlns:p14="http://schemas.microsoft.com/office/powerpoint/2010/main" val="779644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13</a:t>
            </a:fld>
            <a:endParaRPr lang="en-US"/>
          </a:p>
        </p:txBody>
      </p:sp>
    </p:spTree>
    <p:extLst>
      <p:ext uri="{BB962C8B-B14F-4D97-AF65-F5344CB8AC3E}">
        <p14:creationId xmlns="" xmlns:p14="http://schemas.microsoft.com/office/powerpoint/2010/main" val="1937225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16</a:t>
            </a:fld>
            <a:endParaRPr lang="en-US"/>
          </a:p>
        </p:txBody>
      </p:sp>
    </p:spTree>
    <p:extLst>
      <p:ext uri="{BB962C8B-B14F-4D97-AF65-F5344CB8AC3E}">
        <p14:creationId xmlns="" xmlns:p14="http://schemas.microsoft.com/office/powerpoint/2010/main" val="2904268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ACD4BE-4A2E-4C08-B709-25C6E58DFE24}"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1EE19D-A285-42B6-99D2-D621BB0C1E2D}"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750746-02B3-47AB-975D-6CCFB9F1337A}"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E1C637-4690-4C19-8036-505199297F78}"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8046CB-73EE-48F5-9D6B-3DF6D70DCA36}"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788B80-76D3-4D03-97A6-F1FA1986CC34}" type="datetime1">
              <a:rPr lang="en-US" smtClean="0"/>
              <a:pPr/>
              <a:t>1/29/2024</a:t>
            </a:fld>
            <a:endParaRPr lang="en-US"/>
          </a:p>
        </p:txBody>
      </p:sp>
      <p:sp>
        <p:nvSpPr>
          <p:cNvPr id="6" name="Footer Placeholder 5"/>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EE091A-1835-40C0-95D6-634AC46E530C}" type="datetime1">
              <a:rPr lang="en-US" smtClean="0"/>
              <a:pPr/>
              <a:t>1/29/2024</a:t>
            </a:fld>
            <a:endParaRPr lang="en-US"/>
          </a:p>
        </p:txBody>
      </p:sp>
      <p:sp>
        <p:nvSpPr>
          <p:cNvPr id="8" name="Footer Placeholder 7"/>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235D55-9687-404B-BFA9-68881742A225}" type="datetime1">
              <a:rPr lang="en-US" smtClean="0"/>
              <a:pPr/>
              <a:t>1/29/2024</a:t>
            </a:fld>
            <a:endParaRPr lang="en-US"/>
          </a:p>
        </p:txBody>
      </p:sp>
      <p:sp>
        <p:nvSpPr>
          <p:cNvPr id="4" name="Footer Placeholder 3"/>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4B289-7CC9-4291-897D-E3DF6F5F08C1}" type="datetime1">
              <a:rPr lang="en-US" smtClean="0"/>
              <a:pPr/>
              <a:t>1/29/2024</a:t>
            </a:fld>
            <a:endParaRPr lang="en-US"/>
          </a:p>
        </p:txBody>
      </p:sp>
      <p:sp>
        <p:nvSpPr>
          <p:cNvPr id="3" name="Footer Placeholder 2"/>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D91E5C-F77F-4AE4-B40E-469C149D973F}" type="datetime1">
              <a:rPr lang="en-US" smtClean="0"/>
              <a:pPr/>
              <a:t>1/29/2024</a:t>
            </a:fld>
            <a:endParaRPr lang="en-US"/>
          </a:p>
        </p:txBody>
      </p:sp>
      <p:sp>
        <p:nvSpPr>
          <p:cNvPr id="6" name="Footer Placeholder 5"/>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A0E2F7-F6E0-4950-A50F-D1F5755A195E}" type="datetime1">
              <a:rPr lang="en-US" smtClean="0"/>
              <a:pPr/>
              <a:t>1/29/2024</a:t>
            </a:fld>
            <a:endParaRPr lang="en-US"/>
          </a:p>
        </p:txBody>
      </p:sp>
      <p:sp>
        <p:nvSpPr>
          <p:cNvPr id="6" name="Footer Placeholder 5"/>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9DEF99-81AE-4604-898B-79FCCE7BADDD}" type="datetime1">
              <a:rPr lang="en-US" smtClean="0"/>
              <a:pPr/>
              <a:t>1/29/2024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pic>
        <p:nvPicPr>
          <p:cNvPr id="8" name="Picture 2" descr="Image preview">
            <a:extLst>
              <a:ext uri="{FF2B5EF4-FFF2-40B4-BE49-F238E27FC236}">
                <a16:creationId xmlns="" xmlns:a16="http://schemas.microsoft.com/office/drawing/2014/main" id="{4BFCB835-BD89-40A2-AC36-F6FE89AABE86}"/>
              </a:ext>
            </a:extLst>
          </p:cNvPr>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711" y="23241"/>
            <a:ext cx="1279689" cy="891159"/>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09TeUXjzpKs&amp;t=5270s" TargetMode="External"/><Relationship Id="rId2" Type="http://schemas.openxmlformats.org/officeDocument/2006/relationships/hyperlink" Target="https://www.youtube.com/watch?v=bOiCw-ZZlG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Mobile_app_development" TargetMode="External"/><Relationship Id="rId2" Type="http://schemas.openxmlformats.org/officeDocument/2006/relationships/hyperlink" Target="https://en.wikipedia.org/wiki/Software_framework" TargetMode="External"/><Relationship Id="rId1" Type="http://schemas.openxmlformats.org/officeDocument/2006/relationships/slideLayout" Target="../slideLayouts/slideLayout2.xml"/><Relationship Id="rId4" Type="http://schemas.openxmlformats.org/officeDocument/2006/relationships/hyperlink" Target="https://en.wikipedia.org/wiki/Hybrid_app"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hyperlink" Target="https://en.wikipedia.org/wiki/Rechargeable_battery" TargetMode="External"/><Relationship Id="rId3" Type="http://schemas.openxmlformats.org/officeDocument/2006/relationships/hyperlink" Target="https://en.wikipedia.org/wiki/Cellphone" TargetMode="External"/><Relationship Id="rId7" Type="http://schemas.openxmlformats.org/officeDocument/2006/relationships/hyperlink" Target="https://en.wikipedia.org/wiki/Clock_frequency" TargetMode="External"/><Relationship Id="rId2" Type="http://schemas.openxmlformats.org/officeDocument/2006/relationships/hyperlink" Target="https://en.wikipedia.org/wiki/Mobile_computer" TargetMode="External"/><Relationship Id="rId1" Type="http://schemas.openxmlformats.org/officeDocument/2006/relationships/slideLayout" Target="../slideLayouts/slideLayout2.xml"/><Relationship Id="rId6" Type="http://schemas.openxmlformats.org/officeDocument/2006/relationships/hyperlink" Target="https://en.wikipedia.org/wiki/Sleep_mode" TargetMode="External"/><Relationship Id="rId5" Type="http://schemas.openxmlformats.org/officeDocument/2006/relationships/hyperlink" Target="https://en.wikipedia.org/wiki/Desktop_computer" TargetMode="External"/><Relationship Id="rId4" Type="http://schemas.openxmlformats.org/officeDocument/2006/relationships/hyperlink" Target="https://en.wikipedia.org/wiki/Fanless_computer"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s://www.intellectsoft.net/blog/mobile-app-architecture/"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83360" y="1327150"/>
            <a:ext cx="6400800" cy="1179512"/>
          </a:xfrm>
        </p:spPr>
        <p:style>
          <a:lnRef idx="2">
            <a:schemeClr val="accent5"/>
          </a:lnRef>
          <a:fillRef idx="1">
            <a:schemeClr val="lt1"/>
          </a:fillRef>
          <a:effectRef idx="0">
            <a:schemeClr val="accent5"/>
          </a:effectRef>
          <a:fontRef idx="minor">
            <a:schemeClr val="dk1"/>
          </a:fontRef>
        </p:style>
        <p:txBody>
          <a:bodyPr>
            <a:noAutofit/>
          </a:bodyPr>
          <a:lstStyle/>
          <a:p>
            <a:r>
              <a:rPr lang="en-US" sz="2800" dirty="0">
                <a:solidFill>
                  <a:schemeClr val="accent2">
                    <a:lumMod val="75000"/>
                  </a:schemeClr>
                </a:solidFill>
              </a:rPr>
              <a:t>Mobile Application Development</a:t>
            </a:r>
          </a:p>
          <a:p>
            <a:r>
              <a:rPr lang="en-US" sz="2800" dirty="0">
                <a:solidFill>
                  <a:schemeClr val="accent2">
                    <a:lumMod val="75000"/>
                  </a:schemeClr>
                </a:solidFill>
              </a:rPr>
              <a:t>ACSIOT0401</a:t>
            </a:r>
          </a:p>
        </p:txBody>
      </p:sp>
      <p:sp>
        <p:nvSpPr>
          <p:cNvPr id="6" name="Subtitle 2"/>
          <p:cNvSpPr txBox="1">
            <a:spLocks/>
          </p:cNvSpPr>
          <p:nvPr/>
        </p:nvSpPr>
        <p:spPr>
          <a:xfrm>
            <a:off x="4724400" y="3962400"/>
            <a:ext cx="41148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400" dirty="0" err="1" smtClean="0">
                <a:solidFill>
                  <a:schemeClr val="tx1"/>
                </a:solidFill>
              </a:rPr>
              <a:t>Vatika</a:t>
            </a:r>
            <a:r>
              <a:rPr lang="en-US" sz="2400" dirty="0" smtClean="0">
                <a:solidFill>
                  <a:schemeClr val="tx1"/>
                </a:solidFill>
              </a:rPr>
              <a:t> </a:t>
            </a:r>
            <a:r>
              <a:rPr lang="en-US" sz="2400" dirty="0" err="1" smtClean="0">
                <a:solidFill>
                  <a:schemeClr val="tx1"/>
                </a:solidFill>
              </a:rPr>
              <a:t>Jalali</a:t>
            </a:r>
            <a:endParaRPr lang="en-US" sz="2400" dirty="0" smtClean="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solidFill>
                  <a:schemeClr val="tx1"/>
                </a:solidFill>
                <a:effectLst/>
                <a:uLnTx/>
                <a:uFillTx/>
                <a:latin typeface="+mn-lt"/>
                <a:ea typeface="+mn-ea"/>
                <a:cs typeface="+mn-cs"/>
              </a:rPr>
              <a:t>Assistant </a:t>
            </a:r>
            <a:r>
              <a:rPr kumimoji="0" lang="en-US" sz="2400" b="0" i="0" u="none" strike="noStrike" kern="1200" cap="none" spc="0" normalizeH="0" noProof="0" dirty="0">
                <a:ln>
                  <a:noFill/>
                </a:ln>
                <a:solidFill>
                  <a:schemeClr val="tx1"/>
                </a:solidFill>
                <a:effectLst/>
                <a:uLnTx/>
                <a:uFillTx/>
                <a:latin typeface="+mn-lt"/>
                <a:ea typeface="+mn-ea"/>
                <a:cs typeface="+mn-cs"/>
              </a:rPr>
              <a:t>Professor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dirty="0" err="1">
                <a:solidFill>
                  <a:schemeClr val="tx1"/>
                </a:solidFill>
              </a:rPr>
              <a:t>IoT</a:t>
            </a:r>
            <a:r>
              <a:rPr lang="en-US" sz="2400" baseline="0" dirty="0">
                <a:solidFill>
                  <a:schemeClr val="tx1"/>
                </a:solidFill>
              </a:rPr>
              <a:t> Department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A909E865-B2D8-42B0-A5CA-E74D54076966}" type="datetime1">
              <a:rPr lang="en-US" smtClean="0"/>
              <a:pPr/>
              <a:t>1/29/2024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I</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Mobile </a:t>
            </a:r>
            <a:r>
              <a:rPr lang="en-US" dirty="0"/>
              <a:t>Application Development                  Unit-1</a:t>
            </a: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INTRODUCTION TO MOBILE APPLICATION AND ARCHITECTURE</a:t>
            </a:r>
            <a:endPar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 4</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Semester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aseline="0" dirty="0">
                <a:solidFill>
                  <a:schemeClr val="tx1"/>
                </a:solidFill>
              </a:rPr>
              <a:t>(</a:t>
            </a:r>
            <a:r>
              <a:rPr lang="en-US" sz="2000" dirty="0" err="1">
                <a:solidFill>
                  <a:schemeClr val="tx1"/>
                </a:solidFill>
              </a:rPr>
              <a:t>IoT</a:t>
            </a:r>
            <a:r>
              <a:rPr lang="en-US" sz="2000" baseline="0" dirty="0">
                <a:solidFill>
                  <a:schemeClr val="tx1"/>
                </a:solidFill>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0BC9E4B-D13E-4A6B-BE44-F731A6D86A81}" type="datetime1">
              <a:rPr lang="en-US" smtClean="0"/>
              <a:pPr/>
              <a:t>1/29/2024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Result Analysis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4">
            <a:extLst>
              <a:ext uri="{FF2B5EF4-FFF2-40B4-BE49-F238E27FC236}">
                <a16:creationId xmlns="" xmlns:a16="http://schemas.microsoft.com/office/drawing/2014/main" id="{1E1F1E67-DD97-4391-AC3D-A518E91C4D45}"/>
              </a:ext>
            </a:extLst>
          </p:cNvPr>
          <p:cNvSpPr>
            <a:spLocks noGrp="1"/>
          </p:cNvSpPr>
          <p:nvPr>
            <p:ph type="ftr" sz="quarter" idx="11"/>
          </p:nvPr>
        </p:nvSpPr>
        <p:spPr>
          <a:xfrm>
            <a:off x="2514600" y="6356350"/>
            <a:ext cx="4191000" cy="365125"/>
          </a:xfrm>
        </p:spPr>
        <p:txBody>
          <a:bodyPr/>
          <a:lstStyle/>
          <a:p>
            <a:r>
              <a:rPr lang="en-US" dirty="0"/>
              <a:t>Ms. </a:t>
            </a:r>
            <a:r>
              <a:rPr lang="en-US" dirty="0" err="1" smtClean="0"/>
              <a:t>Vatika</a:t>
            </a:r>
            <a:r>
              <a:rPr lang="en-US" dirty="0" smtClean="0"/>
              <a:t> </a:t>
            </a:r>
            <a:r>
              <a:rPr lang="en-US" dirty="0" err="1" smtClean="0"/>
              <a:t>Jalali</a:t>
            </a:r>
            <a:r>
              <a:rPr lang="en-US" dirty="0" smtClean="0"/>
              <a:t>        Mobile </a:t>
            </a:r>
            <a:r>
              <a:rPr lang="en-US" dirty="0"/>
              <a:t>Application Development                  Unit-1</a:t>
            </a:r>
          </a:p>
        </p:txBody>
      </p:sp>
      <p:graphicFrame>
        <p:nvGraphicFramePr>
          <p:cNvPr id="9" name="Table 8"/>
          <p:cNvGraphicFramePr>
            <a:graphicFrameLocks noGrp="1"/>
          </p:cNvGraphicFramePr>
          <p:nvPr/>
        </p:nvGraphicFramePr>
        <p:xfrm>
          <a:off x="990600" y="1397000"/>
          <a:ext cx="7467600" cy="2489200"/>
        </p:xfrm>
        <a:graphic>
          <a:graphicData uri="http://schemas.openxmlformats.org/drawingml/2006/table">
            <a:tbl>
              <a:tblPr firstRow="1" bandRow="1">
                <a:tableStyleId>{5C22544A-7EE6-4342-B048-85BDC9FD1C3A}</a:tableStyleId>
              </a:tblPr>
              <a:tblGrid>
                <a:gridCol w="1493520"/>
                <a:gridCol w="1493520"/>
                <a:gridCol w="1493520"/>
                <a:gridCol w="1493520"/>
                <a:gridCol w="1493520"/>
              </a:tblGrid>
              <a:tr h="1024965">
                <a:tc>
                  <a:txBody>
                    <a:bodyPr/>
                    <a:lstStyle/>
                    <a:p>
                      <a:r>
                        <a:rPr lang="en-US" dirty="0" smtClean="0"/>
                        <a:t>Subject</a:t>
                      </a:r>
                      <a:endParaRPr lang="en-US" dirty="0"/>
                    </a:p>
                  </a:txBody>
                  <a:tcPr/>
                </a:tc>
                <a:tc>
                  <a:txBody>
                    <a:bodyPr/>
                    <a:lstStyle/>
                    <a:p>
                      <a:r>
                        <a:rPr lang="en-US" dirty="0" smtClean="0"/>
                        <a:t>No.</a:t>
                      </a:r>
                      <a:r>
                        <a:rPr lang="en-US" baseline="0" dirty="0" smtClean="0"/>
                        <a:t> of students</a:t>
                      </a:r>
                      <a:endParaRPr lang="en-US" dirty="0"/>
                    </a:p>
                  </a:txBody>
                  <a:tcPr/>
                </a:tc>
                <a:tc>
                  <a:txBody>
                    <a:bodyPr/>
                    <a:lstStyle/>
                    <a:p>
                      <a:r>
                        <a:rPr lang="en-US" dirty="0" smtClean="0"/>
                        <a:t>Min</a:t>
                      </a:r>
                      <a:r>
                        <a:rPr lang="en-US" baseline="0" dirty="0" smtClean="0"/>
                        <a:t> Marks</a:t>
                      </a:r>
                      <a:endParaRPr lang="en-US" dirty="0"/>
                    </a:p>
                  </a:txBody>
                  <a:tcPr/>
                </a:tc>
                <a:tc>
                  <a:txBody>
                    <a:bodyPr/>
                    <a:lstStyle/>
                    <a:p>
                      <a:r>
                        <a:rPr lang="en-US" dirty="0" smtClean="0"/>
                        <a:t>Max Marks</a:t>
                      </a:r>
                      <a:endParaRPr lang="en-US" dirty="0"/>
                    </a:p>
                  </a:txBody>
                  <a:tcPr/>
                </a:tc>
                <a:tc>
                  <a:txBody>
                    <a:bodyPr/>
                    <a:lstStyle/>
                    <a:p>
                      <a:r>
                        <a:rPr lang="en-US" dirty="0" smtClean="0"/>
                        <a:t>Over all Result</a:t>
                      </a:r>
                      <a:endParaRPr lang="en-US" dirty="0"/>
                    </a:p>
                  </a:txBody>
                  <a:tcPr/>
                </a:tc>
              </a:tr>
              <a:tr h="1464235">
                <a:tc>
                  <a:txBody>
                    <a:bodyPr/>
                    <a:lstStyle/>
                    <a:p>
                      <a:r>
                        <a:rPr lang="en-US" dirty="0" smtClean="0"/>
                        <a:t>Mobile Application Development </a:t>
                      </a:r>
                      <a:endParaRPr lang="en-US" dirty="0"/>
                    </a:p>
                  </a:txBody>
                  <a:tcPr/>
                </a:tc>
                <a:tc>
                  <a:txBody>
                    <a:bodyPr/>
                    <a:lstStyle/>
                    <a:p>
                      <a:r>
                        <a:rPr lang="en-US" dirty="0" smtClean="0"/>
                        <a:t>40</a:t>
                      </a:r>
                      <a:endParaRPr lang="en-US" dirty="0"/>
                    </a:p>
                  </a:txBody>
                  <a:tcPr/>
                </a:tc>
                <a:tc>
                  <a:txBody>
                    <a:bodyPr/>
                    <a:lstStyle/>
                    <a:p>
                      <a:r>
                        <a:rPr lang="en-US" dirty="0" smtClean="0"/>
                        <a:t>30</a:t>
                      </a:r>
                      <a:endParaRPr lang="en-US" dirty="0"/>
                    </a:p>
                  </a:txBody>
                  <a:tcPr/>
                </a:tc>
                <a:tc>
                  <a:txBody>
                    <a:bodyPr/>
                    <a:lstStyle/>
                    <a:p>
                      <a:r>
                        <a:rPr lang="en-US" dirty="0" smtClean="0"/>
                        <a:t>80</a:t>
                      </a:r>
                      <a:endParaRPr lang="en-US" dirty="0"/>
                    </a:p>
                  </a:txBody>
                  <a:tcPr/>
                </a:tc>
                <a:tc>
                  <a:txBody>
                    <a:bodyPr/>
                    <a:lstStyle/>
                    <a:p>
                      <a:r>
                        <a:rPr lang="en-US" dirty="0" smtClean="0"/>
                        <a:t>95%</a:t>
                      </a:r>
                      <a:endParaRPr lang="en-US" dirty="0"/>
                    </a:p>
                  </a:txBody>
                  <a:tcPr/>
                </a:tc>
              </a:tr>
            </a:tbl>
          </a:graphicData>
        </a:graphic>
      </p:graphicFrame>
    </p:spTree>
    <p:extLst>
      <p:ext uri="{BB962C8B-B14F-4D97-AF65-F5344CB8AC3E}">
        <p14:creationId xmlns="" xmlns:p14="http://schemas.microsoft.com/office/powerpoint/2010/main" val="24674305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a:bodyPr>
          <a:lstStyle/>
          <a:p>
            <a:pPr marL="0" indent="0">
              <a:buNone/>
            </a:pPr>
            <a:r>
              <a:rPr lang="en-US" sz="2000" b="1" dirty="0"/>
              <a:t>7. MOM stands for</a:t>
            </a:r>
          </a:p>
          <a:p>
            <a:pPr marL="0" indent="0">
              <a:buNone/>
            </a:pPr>
            <a:r>
              <a:rPr lang="en-US" sz="2000" dirty="0"/>
              <a:t>a. Mails oriented middleware</a:t>
            </a:r>
          </a:p>
          <a:p>
            <a:pPr marL="0" indent="0">
              <a:buNone/>
            </a:pPr>
            <a:r>
              <a:rPr lang="en-US" sz="2000" dirty="0"/>
              <a:t>b. </a:t>
            </a:r>
            <a:r>
              <a:rPr lang="en-US" sz="2000" b="1" dirty="0"/>
              <a:t>Message oriented middleware</a:t>
            </a:r>
          </a:p>
          <a:p>
            <a:pPr marL="0" indent="0">
              <a:buNone/>
            </a:pPr>
            <a:r>
              <a:rPr lang="en-US" sz="2000" dirty="0"/>
              <a:t>c. Middleware of messages</a:t>
            </a:r>
          </a:p>
          <a:p>
            <a:pPr marL="0" indent="0">
              <a:buNone/>
            </a:pPr>
            <a:r>
              <a:rPr lang="en-US" sz="2000" dirty="0"/>
              <a:t>d. Main object middleware</a:t>
            </a:r>
          </a:p>
          <a:p>
            <a:pPr marL="0" indent="0">
              <a:buNone/>
            </a:pPr>
            <a:endParaRPr lang="en-US" sz="2000" dirty="0"/>
          </a:p>
          <a:p>
            <a:pPr marL="0" indent="0">
              <a:buNone/>
            </a:pPr>
            <a:r>
              <a:rPr lang="en-US" sz="2000" dirty="0"/>
              <a:t>8. </a:t>
            </a:r>
            <a:r>
              <a:rPr lang="en-US" sz="2000" b="1" dirty="0"/>
              <a:t>MIN stands for</a:t>
            </a:r>
          </a:p>
          <a:p>
            <a:pPr marL="0" indent="0">
              <a:buNone/>
            </a:pPr>
            <a:r>
              <a:rPr lang="en-US" sz="2000" dirty="0"/>
              <a:t>a. Mobility In Network</a:t>
            </a:r>
          </a:p>
          <a:p>
            <a:pPr marL="0" indent="0">
              <a:buNone/>
            </a:pPr>
            <a:r>
              <a:rPr lang="en-US" sz="2000" dirty="0"/>
              <a:t>b. </a:t>
            </a:r>
            <a:r>
              <a:rPr lang="en-US" sz="2000" b="1" dirty="0"/>
              <a:t>Mobile Identification Number</a:t>
            </a:r>
          </a:p>
          <a:p>
            <a:pPr marL="0" indent="0">
              <a:buNone/>
            </a:pPr>
            <a:r>
              <a:rPr lang="en-US" sz="2000" dirty="0"/>
              <a:t>c. Mobile Internet</a:t>
            </a:r>
          </a:p>
          <a:p>
            <a:pPr marL="0" indent="0">
              <a:buNone/>
            </a:pPr>
            <a:r>
              <a:rPr lang="en-US" sz="2000" dirty="0"/>
              <a:t>d. All of the above</a:t>
            </a:r>
          </a:p>
          <a:p>
            <a:pPr marL="0" indent="0">
              <a:buNone/>
            </a:pPr>
            <a:endParaRPr lang="en-US" sz="2000" dirty="0"/>
          </a:p>
          <a:p>
            <a:pPr marL="0" indent="0">
              <a:buNone/>
            </a:pPr>
            <a:endParaRPr lang="en-US" sz="2000" dirty="0"/>
          </a:p>
          <a:p>
            <a:pPr>
              <a:buNone/>
            </a:pPr>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59850B2-44A4-45D5-8A9A-A6C2AF73246B}"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extLst>
      <p:ext uri="{BB962C8B-B14F-4D97-AF65-F5344CB8AC3E}">
        <p14:creationId xmlns="" xmlns:p14="http://schemas.microsoft.com/office/powerpoint/2010/main" val="11345700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a:bodyPr>
          <a:lstStyle/>
          <a:p>
            <a:pPr marL="0" indent="0">
              <a:buNone/>
            </a:pPr>
            <a:r>
              <a:rPr lang="en-US" sz="2000" b="1" dirty="0"/>
              <a:t>9. SIM stands for</a:t>
            </a:r>
          </a:p>
          <a:p>
            <a:pPr marL="0" indent="0">
              <a:buNone/>
            </a:pPr>
            <a:r>
              <a:rPr lang="en-US" sz="2000" dirty="0"/>
              <a:t>a. Subscriber Interface Module</a:t>
            </a:r>
          </a:p>
          <a:p>
            <a:pPr marL="0" indent="0">
              <a:buNone/>
            </a:pPr>
            <a:r>
              <a:rPr lang="en-US" sz="2000" dirty="0"/>
              <a:t>b. </a:t>
            </a:r>
            <a:r>
              <a:rPr lang="en-US" sz="2000" b="1" dirty="0"/>
              <a:t>Subscriber Identification Module</a:t>
            </a:r>
          </a:p>
          <a:p>
            <a:pPr marL="0" indent="0">
              <a:buNone/>
            </a:pPr>
            <a:r>
              <a:rPr lang="en-US" sz="2000" dirty="0"/>
              <a:t>c. Subscriber Interface Modem</a:t>
            </a:r>
          </a:p>
          <a:p>
            <a:pPr marL="0" indent="0">
              <a:buNone/>
            </a:pPr>
            <a:r>
              <a:rPr lang="en-US" sz="2000" dirty="0"/>
              <a:t>d. Subscriber Identification Modem</a:t>
            </a:r>
          </a:p>
          <a:p>
            <a:pPr marL="0" indent="0">
              <a:buNone/>
            </a:pPr>
            <a:endParaRPr lang="en-US" sz="2000" dirty="0"/>
          </a:p>
          <a:p>
            <a:pPr marL="0" indent="0">
              <a:buNone/>
            </a:pPr>
            <a:r>
              <a:rPr lang="en-US" sz="2000" dirty="0"/>
              <a:t>10. </a:t>
            </a:r>
            <a:r>
              <a:rPr lang="en-US" sz="2000" b="1" dirty="0"/>
              <a:t>The basic GSM is based on …………………. traffic channels</a:t>
            </a:r>
          </a:p>
          <a:p>
            <a:pPr marL="0" indent="0">
              <a:buNone/>
            </a:pPr>
            <a:r>
              <a:rPr lang="en-US" sz="2000" dirty="0"/>
              <a:t>a. circuit switching</a:t>
            </a:r>
          </a:p>
          <a:p>
            <a:pPr marL="0" indent="0">
              <a:buNone/>
            </a:pPr>
            <a:r>
              <a:rPr lang="en-US" sz="2000" dirty="0"/>
              <a:t>b. packet switching</a:t>
            </a:r>
          </a:p>
          <a:p>
            <a:pPr marL="0" indent="0">
              <a:buNone/>
            </a:pPr>
            <a:r>
              <a:rPr lang="en-US" sz="2000" dirty="0"/>
              <a:t>c. connection less</a:t>
            </a:r>
          </a:p>
          <a:p>
            <a:pPr marL="0" indent="0">
              <a:buNone/>
            </a:pPr>
            <a:r>
              <a:rPr lang="en-US" sz="2000" dirty="0"/>
              <a:t>d. </a:t>
            </a:r>
            <a:r>
              <a:rPr lang="en-US" sz="2000" b="1" dirty="0"/>
              <a:t>connection oriented</a:t>
            </a:r>
          </a:p>
          <a:p>
            <a:pPr marL="0" indent="0">
              <a:buNone/>
            </a:pPr>
            <a:endParaRPr lang="en-US" sz="2000" dirty="0"/>
          </a:p>
          <a:p>
            <a:pPr marL="0" indent="0">
              <a:buNone/>
            </a:pPr>
            <a:endParaRPr lang="en-US" sz="2000" dirty="0"/>
          </a:p>
          <a:p>
            <a:pPr marL="0" indent="0">
              <a:buNone/>
            </a:pPr>
            <a:endParaRPr lang="en-US" sz="2000" dirty="0"/>
          </a:p>
          <a:p>
            <a:pPr>
              <a:buNone/>
            </a:pPr>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59850B2-44A4-45D5-8A9A-A6C2AF73246B}"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extLst>
      <p:ext uri="{BB962C8B-B14F-4D97-AF65-F5344CB8AC3E}">
        <p14:creationId xmlns="" xmlns:p14="http://schemas.microsoft.com/office/powerpoint/2010/main" val="42143999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62CA4C-2F32-4C90-8B31-97C9AAA27460}"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8" name="Title 1"/>
          <p:cNvSpPr txBox="1">
            <a:spLocks/>
          </p:cNvSpPr>
          <p:nvPr/>
        </p:nvSpPr>
        <p:spPr>
          <a:xfrm>
            <a:off x="1341120" y="3048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a:latin typeface="Times New Roman" pitchFamily="18" charset="0"/>
                <a:cs typeface="Times New Roman" pitchFamily="18" charset="0"/>
              </a:rPr>
              <a:t>Glossary Questions</a:t>
            </a:r>
          </a:p>
        </p:txBody>
      </p:sp>
      <p:sp>
        <p:nvSpPr>
          <p:cNvPr id="2" name="Content Placeholder 1">
            <a:extLst>
              <a:ext uri="{FF2B5EF4-FFF2-40B4-BE49-F238E27FC236}">
                <a16:creationId xmlns="" xmlns:a16="http://schemas.microsoft.com/office/drawing/2014/main" id="{3F938202-CFF1-4F4D-90DE-BAE2C7978E8A}"/>
              </a:ext>
            </a:extLst>
          </p:cNvPr>
          <p:cNvSpPr>
            <a:spLocks noGrp="1" noChangeArrowheads="1"/>
          </p:cNvSpPr>
          <p:nvPr>
            <p:ph idx="1"/>
          </p:nvPr>
        </p:nvSpPr>
        <p:spPr bwMode="auto">
          <a:xfrm>
            <a:off x="457200" y="3274066"/>
            <a:ext cx="8229600" cy="7386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buNone/>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341120" y="1524000"/>
            <a:ext cx="4907280"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Explain the terms: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Wireless Application Protocol</a:t>
            </a:r>
          </a:p>
          <a:p>
            <a:r>
              <a:rPr lang="en-US" dirty="0">
                <a:latin typeface="Times New Roman" panose="02020603050405020304" pitchFamily="18" charset="0"/>
                <a:cs typeface="Times New Roman" panose="02020603050405020304" pitchFamily="18" charset="0"/>
              </a:rPr>
              <a:t>2. RTOS</a:t>
            </a:r>
          </a:p>
          <a:p>
            <a:r>
              <a:rPr lang="en-US" dirty="0">
                <a:latin typeface="Times New Roman" panose="02020603050405020304" pitchFamily="18" charset="0"/>
                <a:cs typeface="Times New Roman" panose="02020603050405020304" pitchFamily="18" charset="0"/>
              </a:rPr>
              <a:t>3. </a:t>
            </a:r>
            <a:r>
              <a:rPr lang="en-US" dirty="0"/>
              <a:t>Cock speed</a:t>
            </a:r>
          </a:p>
          <a:p>
            <a:r>
              <a:rPr lang="en-US" dirty="0">
                <a:latin typeface="Times New Roman" panose="02020603050405020304" pitchFamily="18" charset="0"/>
                <a:cs typeface="Times New Roman" panose="02020603050405020304" pitchFamily="18" charset="0"/>
              </a:rPr>
              <a:t>4. Clock frequency</a:t>
            </a:r>
          </a:p>
          <a:p>
            <a:r>
              <a:rPr lang="en-US" dirty="0">
                <a:latin typeface="Times New Roman" panose="02020603050405020304" pitchFamily="18" charset="0"/>
                <a:cs typeface="Times New Roman" panose="02020603050405020304" pitchFamily="18" charset="0"/>
              </a:rPr>
              <a:t>5. MOBILE</a:t>
            </a:r>
          </a:p>
          <a:p>
            <a:r>
              <a:rPr lang="en-US" dirty="0">
                <a:latin typeface="Times New Roman" panose="02020603050405020304" pitchFamily="18" charset="0"/>
                <a:cs typeface="Times New Roman" panose="02020603050405020304" pitchFamily="18" charset="0"/>
              </a:rPr>
              <a:t>6. </a:t>
            </a:r>
            <a:r>
              <a:rPr lang="en-US" dirty="0"/>
              <a:t>Performance</a:t>
            </a:r>
          </a:p>
          <a:p>
            <a:r>
              <a:rPr lang="en-US" dirty="0"/>
              <a:t>7. Usability</a:t>
            </a:r>
          </a:p>
          <a:p>
            <a:r>
              <a:rPr lang="en-US" dirty="0"/>
              <a:t>8. Security</a:t>
            </a:r>
          </a:p>
          <a:p>
            <a:r>
              <a:rPr lang="en-US" dirty="0"/>
              <a:t>9. Availability </a:t>
            </a:r>
          </a:p>
          <a:p>
            <a:r>
              <a:rPr lang="en-US" dirty="0"/>
              <a:t>10. Modifiability</a:t>
            </a:r>
            <a:endParaRPr lang="en-US" dirty="0">
              <a:latin typeface="Times New Roman" panose="02020603050405020304" pitchFamily="18" charset="0"/>
              <a:cs typeface="Times New Roman" panose="02020603050405020304" pitchFamily="18" charset="0"/>
            </a:endParaRPr>
          </a:p>
          <a:p>
            <a:pPr marL="342900" indent="-342900">
              <a:buAutoNum type="arabicPeriod"/>
            </a:pPr>
            <a:endParaRPr lang="en-US" dirty="0"/>
          </a:p>
        </p:txBody>
      </p:sp>
    </p:spTree>
    <p:extLst>
      <p:ext uri="{BB962C8B-B14F-4D97-AF65-F5344CB8AC3E}">
        <p14:creationId xmlns="" xmlns:p14="http://schemas.microsoft.com/office/powerpoint/2010/main" val="34537765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a:buAutoNum type="arabicPeriod"/>
            </a:pPr>
            <a:endParaRPr lang="en-US" sz="1400" dirty="0">
              <a:latin typeface="Times New Roman" panose="02020603050405020304" pitchFamily="18" charset="0"/>
              <a:cs typeface="Times New Roman" panose="02020603050405020304" pitchFamily="18" charset="0"/>
            </a:endParaRPr>
          </a:p>
          <a:p>
            <a:pPr>
              <a:buAutoNum type="arabicPeriod"/>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D557267-C39E-45D7-9CA7-374E25197637}"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smtClean="0"/>
              <a:t>Old University Exam Question Paper</a:t>
            </a:r>
            <a:endParaRPr lang="en-US" sz="24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219200" y="842963"/>
            <a:ext cx="6400799" cy="5481637"/>
          </a:xfrm>
          <a:prstGeom prst="rect">
            <a:avLst/>
          </a:prstGeom>
          <a:noFill/>
          <a:ln w="9525">
            <a:noFill/>
            <a:miter lim="800000"/>
            <a:headEnd/>
            <a:tailEnd/>
          </a:ln>
        </p:spPr>
      </p:pic>
    </p:spTree>
    <p:extLst>
      <p:ext uri="{BB962C8B-B14F-4D97-AF65-F5344CB8AC3E}">
        <p14:creationId xmlns="" xmlns:p14="http://schemas.microsoft.com/office/powerpoint/2010/main" val="425232295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a:buAutoNum type="arabicPeriod"/>
            </a:pPr>
            <a:endParaRPr lang="en-US" sz="1400" dirty="0">
              <a:latin typeface="Times New Roman" panose="02020603050405020304" pitchFamily="18" charset="0"/>
              <a:cs typeface="Times New Roman" panose="02020603050405020304" pitchFamily="18" charset="0"/>
            </a:endParaRPr>
          </a:p>
          <a:p>
            <a:pPr>
              <a:buAutoNum type="arabicPeriod"/>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D557267-C39E-45D7-9CA7-374E25197637}" type="datetime1">
              <a:rPr lang="en-US" smtClean="0"/>
              <a:pPr/>
              <a:t>1/29/2024</a:t>
            </a:fld>
            <a:endParaRPr lang="en-US"/>
          </a:p>
        </p:txBody>
      </p:sp>
      <p:sp>
        <p:nvSpPr>
          <p:cNvPr id="5" name="Footer Placeholder 4"/>
          <p:cNvSpPr>
            <a:spLocks noGrp="1"/>
          </p:cNvSpPr>
          <p:nvPr>
            <p:ph type="ftr" sz="quarter" idx="11"/>
          </p:nvPr>
        </p:nvSpPr>
        <p:spPr>
          <a:xfrm>
            <a:off x="3124200" y="6416675"/>
            <a:ext cx="28956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smtClean="0"/>
              <a:t>Old University Exam Question Paper</a:t>
            </a:r>
            <a:endParaRPr lang="en-US" sz="24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524000" y="762000"/>
            <a:ext cx="6072187" cy="5638800"/>
          </a:xfrm>
          <a:prstGeom prst="rect">
            <a:avLst/>
          </a:prstGeom>
          <a:noFill/>
          <a:ln w="9525">
            <a:noFill/>
            <a:miter lim="800000"/>
            <a:headEnd/>
            <a:tailEnd/>
          </a:ln>
        </p:spPr>
      </p:pic>
    </p:spTree>
    <p:extLst>
      <p:ext uri="{BB962C8B-B14F-4D97-AF65-F5344CB8AC3E}">
        <p14:creationId xmlns="" xmlns:p14="http://schemas.microsoft.com/office/powerpoint/2010/main" val="425232295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a:buAutoNum type="arabicPeriod"/>
            </a:pPr>
            <a:endParaRPr lang="en-US" sz="1400" dirty="0">
              <a:latin typeface="Times New Roman" panose="02020603050405020304" pitchFamily="18" charset="0"/>
              <a:cs typeface="Times New Roman" panose="02020603050405020304" pitchFamily="18" charset="0"/>
            </a:endParaRPr>
          </a:p>
          <a:p>
            <a:pPr>
              <a:buAutoNum type="arabicPeriod"/>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D557267-C39E-45D7-9CA7-374E25197637}" type="datetime1">
              <a:rPr lang="en-US" smtClean="0"/>
              <a:pPr/>
              <a:t>1/29/2024</a:t>
            </a:fld>
            <a:endParaRPr lang="en-US"/>
          </a:p>
        </p:txBody>
      </p:sp>
      <p:sp>
        <p:nvSpPr>
          <p:cNvPr id="5" name="Footer Placeholder 4"/>
          <p:cNvSpPr>
            <a:spLocks noGrp="1"/>
          </p:cNvSpPr>
          <p:nvPr>
            <p:ph type="ftr" sz="quarter" idx="11"/>
          </p:nvPr>
        </p:nvSpPr>
        <p:spPr>
          <a:xfrm>
            <a:off x="3124200" y="6416675"/>
            <a:ext cx="28956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smtClean="0"/>
              <a:t>Old University Exam Question Paper</a:t>
            </a:r>
            <a:endParaRPr lang="en-US" sz="24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1752600" y="762000"/>
            <a:ext cx="5943600" cy="5638800"/>
          </a:xfrm>
          <a:prstGeom prst="rect">
            <a:avLst/>
          </a:prstGeom>
          <a:noFill/>
          <a:ln w="9525">
            <a:noFill/>
            <a:miter lim="800000"/>
            <a:headEnd/>
            <a:tailEnd/>
          </a:ln>
        </p:spPr>
      </p:pic>
    </p:spTree>
    <p:extLst>
      <p:ext uri="{BB962C8B-B14F-4D97-AF65-F5344CB8AC3E}">
        <p14:creationId xmlns="" xmlns:p14="http://schemas.microsoft.com/office/powerpoint/2010/main" val="425232295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a:buAutoNum type="arabicPeriod"/>
            </a:pPr>
            <a:endParaRPr lang="en-US" sz="1400" dirty="0">
              <a:latin typeface="Times New Roman" panose="02020603050405020304" pitchFamily="18" charset="0"/>
              <a:cs typeface="Times New Roman" panose="02020603050405020304" pitchFamily="18" charset="0"/>
            </a:endParaRPr>
          </a:p>
          <a:p>
            <a:pPr>
              <a:buAutoNum type="arabicPeriod"/>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D557267-C39E-45D7-9CA7-374E25197637}" type="datetime1">
              <a:rPr lang="en-US" smtClean="0"/>
              <a:pPr/>
              <a:t>1/29/2024</a:t>
            </a:fld>
            <a:endParaRPr lang="en-US"/>
          </a:p>
        </p:txBody>
      </p:sp>
      <p:sp>
        <p:nvSpPr>
          <p:cNvPr id="5" name="Footer Placeholder 4"/>
          <p:cNvSpPr>
            <a:spLocks noGrp="1"/>
          </p:cNvSpPr>
          <p:nvPr>
            <p:ph type="ftr" sz="quarter" idx="11"/>
          </p:nvPr>
        </p:nvSpPr>
        <p:spPr>
          <a:xfrm>
            <a:off x="3124200" y="6416675"/>
            <a:ext cx="28956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smtClean="0"/>
              <a:t>Old University Exam Question Paper</a:t>
            </a:r>
            <a:endParaRPr lang="en-US" sz="2400" b="1"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524000" y="838200"/>
            <a:ext cx="6934200" cy="5467350"/>
          </a:xfrm>
          <a:prstGeom prst="rect">
            <a:avLst/>
          </a:prstGeom>
          <a:noFill/>
          <a:ln w="9525">
            <a:noFill/>
            <a:miter lim="800000"/>
            <a:headEnd/>
            <a:tailEnd/>
          </a:ln>
        </p:spPr>
      </p:pic>
    </p:spTree>
    <p:extLst>
      <p:ext uri="{BB962C8B-B14F-4D97-AF65-F5344CB8AC3E}">
        <p14:creationId xmlns="" xmlns:p14="http://schemas.microsoft.com/office/powerpoint/2010/main" val="425232295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marL="0" indent="0">
              <a:buNone/>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2CB141B8-4CF4-49CE-8468-18B721926B1B}"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Expected Questions</a:t>
            </a:r>
          </a:p>
        </p:txBody>
      </p:sp>
      <p:sp>
        <p:nvSpPr>
          <p:cNvPr id="2" name="TextBox 1"/>
          <p:cNvSpPr txBox="1"/>
          <p:nvPr/>
        </p:nvSpPr>
        <p:spPr>
          <a:xfrm>
            <a:off x="152400" y="1115748"/>
            <a:ext cx="9401869" cy="4247317"/>
          </a:xfrm>
          <a:prstGeom prst="rect">
            <a:avLst/>
          </a:prstGeom>
          <a:noFill/>
        </p:spPr>
        <p:txBody>
          <a:bodyPr wrap="none" rtlCol="0">
            <a:spAutoFit/>
          </a:bodyPr>
          <a:lstStyle/>
          <a:p>
            <a:pPr marL="342900" indent="-342900" algn="just">
              <a:buAutoNum type="arabicPeriod"/>
            </a:pPr>
            <a:endParaRPr lang="en-US" dirty="0" smtClean="0"/>
          </a:p>
          <a:p>
            <a:pPr marL="342900" indent="-342900" algn="just">
              <a:buAutoNum type="arabicPeriod"/>
            </a:pPr>
            <a:r>
              <a:rPr lang="en-US" dirty="0" smtClean="0"/>
              <a:t>Define </a:t>
            </a:r>
            <a:r>
              <a:rPr lang="en-US" dirty="0"/>
              <a:t>mobile application development and  its uses? </a:t>
            </a:r>
            <a:endParaRPr lang="en-US" dirty="0" smtClean="0"/>
          </a:p>
          <a:p>
            <a:pPr marL="342900" indent="-342900" algn="just">
              <a:buAutoNum type="arabicPeriod"/>
            </a:pPr>
            <a:r>
              <a:rPr lang="en-US" dirty="0" smtClean="0"/>
              <a:t>Discuss about the anatomy of android application</a:t>
            </a:r>
          </a:p>
          <a:p>
            <a:pPr marL="342900" indent="-342900" algn="just">
              <a:buAutoNum type="arabicPeriod"/>
            </a:pPr>
            <a:r>
              <a:rPr lang="en-US" dirty="0" smtClean="0"/>
              <a:t>What is android? Explain their versions and applications?</a:t>
            </a:r>
            <a:endParaRPr lang="en-US" dirty="0"/>
          </a:p>
          <a:p>
            <a:pPr marL="342900" indent="-342900" algn="just">
              <a:buAutoNum type="arabicPeriod"/>
            </a:pPr>
            <a:r>
              <a:rPr lang="en-US" dirty="0"/>
              <a:t>Explain the types of mobile application development with examples? </a:t>
            </a:r>
          </a:p>
          <a:p>
            <a:pPr marL="342900" indent="-342900" algn="just">
              <a:buAutoNum type="arabicPeriod"/>
            </a:pPr>
            <a:r>
              <a:rPr lang="en-US" dirty="0"/>
              <a:t>Discuss on market and business drivers for mobile application development? </a:t>
            </a:r>
          </a:p>
          <a:p>
            <a:pPr marL="342900" indent="-342900" algn="just">
              <a:buAutoNum type="arabicPeriod"/>
            </a:pPr>
            <a:r>
              <a:rPr lang="en-US" dirty="0"/>
              <a:t>Explain the phases of wireless software engineering model used in publishing and delivery        </a:t>
            </a:r>
          </a:p>
          <a:p>
            <a:pPr algn="just"/>
            <a:r>
              <a:rPr lang="en-US" dirty="0"/>
              <a:t>        of mobile application development. </a:t>
            </a:r>
          </a:p>
          <a:p>
            <a:pPr algn="just"/>
            <a:r>
              <a:rPr lang="en-US" dirty="0"/>
              <a:t>7</a:t>
            </a:r>
            <a:r>
              <a:rPr lang="en-US" dirty="0" smtClean="0"/>
              <a:t>. </a:t>
            </a:r>
            <a:r>
              <a:rPr lang="en-US" dirty="0"/>
              <a:t>Give the reasons to build Mobile Application. </a:t>
            </a:r>
          </a:p>
          <a:p>
            <a:pPr algn="just"/>
            <a:r>
              <a:rPr lang="en-US" dirty="0"/>
              <a:t>8</a:t>
            </a:r>
            <a:r>
              <a:rPr lang="en-US" dirty="0" smtClean="0"/>
              <a:t>. </a:t>
            </a:r>
            <a:r>
              <a:rPr lang="en-US" dirty="0"/>
              <a:t>Discuss Myths of Mobile Application. </a:t>
            </a:r>
          </a:p>
          <a:p>
            <a:pPr algn="just"/>
            <a:r>
              <a:rPr lang="en-US" dirty="0" smtClean="0"/>
              <a:t>9. </a:t>
            </a:r>
            <a:r>
              <a:rPr lang="en-US" dirty="0"/>
              <a:t>Discuss about RTOS with suitable example? </a:t>
            </a:r>
          </a:p>
          <a:p>
            <a:pPr algn="just"/>
            <a:r>
              <a:rPr lang="en-US" dirty="0" smtClean="0"/>
              <a:t>10. </a:t>
            </a:r>
            <a:r>
              <a:rPr lang="en-US" dirty="0"/>
              <a:t>Explain the design constraints that needs attention while designing mobile application? </a:t>
            </a:r>
          </a:p>
          <a:p>
            <a:pPr algn="just"/>
            <a:r>
              <a:rPr lang="en-US" dirty="0" smtClean="0"/>
              <a:t>11. </a:t>
            </a:r>
            <a:r>
              <a:rPr lang="en-US" dirty="0"/>
              <a:t>Define the architecting mobile applications and user interfaces of mobile </a:t>
            </a:r>
          </a:p>
          <a:p>
            <a:pPr algn="just"/>
            <a:r>
              <a:rPr lang="en-US" dirty="0"/>
              <a:t>application development with the help of suitable example. </a:t>
            </a:r>
          </a:p>
          <a:p>
            <a:pPr algn="just"/>
            <a:r>
              <a:rPr lang="en-US" dirty="0" smtClean="0"/>
              <a:t>12. </a:t>
            </a:r>
            <a:r>
              <a:rPr lang="en-US" dirty="0"/>
              <a:t>Explain architecture of mobile application.</a:t>
            </a:r>
          </a:p>
        </p:txBody>
      </p:sp>
    </p:spTree>
    <p:extLst>
      <p:ext uri="{BB962C8B-B14F-4D97-AF65-F5344CB8AC3E}">
        <p14:creationId xmlns="" xmlns:p14="http://schemas.microsoft.com/office/powerpoint/2010/main" val="11503453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872DE4-981E-4C7C-B950-6755933A1DC0}" type="datetime1">
              <a:rPr lang="en-US" smtClean="0"/>
              <a:pPr/>
              <a:t>1/29/2024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endParaRPr lang="en-US" dirty="0"/>
          </a:p>
        </p:txBody>
      </p:sp>
      <p:sp>
        <p:nvSpPr>
          <p:cNvPr id="10" name="Title 1">
            <a:extLst>
              <a:ext uri="{FF2B5EF4-FFF2-40B4-BE49-F238E27FC236}">
                <a16:creationId xmlns="" xmlns:a16="http://schemas.microsoft.com/office/drawing/2014/main" id="{11DF4761-32BA-4894-9E0C-FE106479FCFE}"/>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t>Recap/ Summary</a:t>
            </a:r>
          </a:p>
        </p:txBody>
      </p:sp>
      <p:sp>
        <p:nvSpPr>
          <p:cNvPr id="3" name="Rectangle 2"/>
          <p:cNvSpPr/>
          <p:nvPr/>
        </p:nvSpPr>
        <p:spPr>
          <a:xfrm>
            <a:off x="1371600" y="1295400"/>
            <a:ext cx="7010400" cy="2031325"/>
          </a:xfrm>
          <a:prstGeom prst="rect">
            <a:avLst/>
          </a:prstGeom>
        </p:spPr>
        <p:txBody>
          <a:bodyPr wrap="square">
            <a:spAutoFit/>
          </a:bodyPr>
          <a:lstStyle/>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Discussed about key concepts of mobile app development.</a:t>
            </a: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opportunities and challenges of mobile apps.</a:t>
            </a: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The details of PC based apps as well as web based apps.</a:t>
            </a:r>
          </a:p>
          <a:p>
            <a:pPr algn="just"/>
            <a:r>
              <a:rPr lang="en-US"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Content and key protocols of mobile apps </a:t>
            </a: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Evolution of mobile apps</a:t>
            </a: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Understand the software and hardware architecture</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872DE4-981E-4C7C-B950-6755933A1DC0}" type="datetime1">
              <a:rPr lang="en-US" smtClean="0"/>
              <a:pPr/>
              <a:t>1/29/2024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endParaRPr lang="en-US" dirty="0"/>
          </a:p>
        </p:txBody>
      </p:sp>
      <p:sp>
        <p:nvSpPr>
          <p:cNvPr id="10" name="Title 1">
            <a:extLst>
              <a:ext uri="{FF2B5EF4-FFF2-40B4-BE49-F238E27FC236}">
                <a16:creationId xmlns="" xmlns:a16="http://schemas.microsoft.com/office/drawing/2014/main" id="{11DF4761-32BA-4894-9E0C-FE106479FCFE}"/>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a:t>Noida Institute of Engineering and Technology, Greater Noida</a:t>
            </a:r>
            <a:endParaRPr lang="en-US" sz="2400" dirty="0"/>
          </a:p>
        </p:txBody>
      </p:sp>
      <p:sp>
        <p:nvSpPr>
          <p:cNvPr id="2" name="TextBox 1">
            <a:extLst>
              <a:ext uri="{FF2B5EF4-FFF2-40B4-BE49-F238E27FC236}">
                <a16:creationId xmlns="" xmlns:a16="http://schemas.microsoft.com/office/drawing/2014/main" id="{C85F6B54-1818-4EBB-8AE9-5FB57CA8A25C}"/>
              </a:ext>
            </a:extLst>
          </p:cNvPr>
          <p:cNvSpPr txBox="1"/>
          <p:nvPr/>
        </p:nvSpPr>
        <p:spPr>
          <a:xfrm>
            <a:off x="914400" y="2819400"/>
            <a:ext cx="7543800" cy="707886"/>
          </a:xfrm>
          <a:prstGeom prst="rect">
            <a:avLst/>
          </a:prstGeom>
          <a:noFill/>
        </p:spPr>
        <p:txBody>
          <a:bodyPr wrap="square" rtlCol="0">
            <a:spAutoFit/>
          </a:bodyPr>
          <a:lstStyle/>
          <a:p>
            <a:pPr algn="ctr"/>
            <a:r>
              <a:rPr lang="en-IN" sz="4000"/>
              <a:t>THANK YOU !!</a:t>
            </a:r>
          </a:p>
        </p:txBody>
      </p:sp>
    </p:spTree>
    <p:extLst>
      <p:ext uri="{BB962C8B-B14F-4D97-AF65-F5344CB8AC3E}">
        <p14:creationId xmlns="" xmlns:p14="http://schemas.microsoft.com/office/powerpoint/2010/main" val="2368630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8655A80-1F7C-4760-9F87-015906CB0BEC}" type="datetime1">
              <a:rPr lang="en-US" smtClean="0"/>
              <a:pPr/>
              <a:t>1/29/2024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sp>
        <p:nvSpPr>
          <p:cNvPr id="8" name="Title 1"/>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End Semester Question paper Templates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4">
            <a:extLst>
              <a:ext uri="{FF2B5EF4-FFF2-40B4-BE49-F238E27FC236}">
                <a16:creationId xmlns="" xmlns:a16="http://schemas.microsoft.com/office/drawing/2014/main" id="{1E1F1E67-DD97-4391-AC3D-A518E91C4D45}"/>
              </a:ext>
            </a:extLst>
          </p:cNvPr>
          <p:cNvSpPr>
            <a:spLocks noGrp="1"/>
          </p:cNvSpPr>
          <p:nvPr>
            <p:ph type="ftr" sz="quarter" idx="11"/>
          </p:nvPr>
        </p:nvSpPr>
        <p:spPr>
          <a:xfrm>
            <a:off x="2514600" y="6356350"/>
            <a:ext cx="41910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pic>
        <p:nvPicPr>
          <p:cNvPr id="9" name="Content Placeholder 12">
            <a:extLst>
              <a:ext uri="{FF2B5EF4-FFF2-40B4-BE49-F238E27FC236}">
                <a16:creationId xmlns="" xmlns:a16="http://schemas.microsoft.com/office/drawing/2014/main" id="{DC78366F-B77C-4835-B152-763CB7A52F80}"/>
              </a:ext>
            </a:extLst>
          </p:cNvPr>
          <p:cNvPicPr>
            <a:picLocks noGrp="1" noChangeAspect="1"/>
          </p:cNvPicPr>
          <p:nvPr>
            <p:ph idx="1"/>
          </p:nvPr>
        </p:nvPicPr>
        <p:blipFill>
          <a:blip r:embed="rId3" cstate="print"/>
          <a:stretch>
            <a:fillRect/>
          </a:stretch>
        </p:blipFill>
        <p:spPr>
          <a:xfrm>
            <a:off x="1371600" y="762000"/>
            <a:ext cx="6629400" cy="2209800"/>
          </a:xfrm>
          <a:prstGeom prst="rect">
            <a:avLst/>
          </a:prstGeom>
        </p:spPr>
      </p:pic>
      <p:sp>
        <p:nvSpPr>
          <p:cNvPr id="12" name="TextBox 11">
            <a:extLst>
              <a:ext uri="{FF2B5EF4-FFF2-40B4-BE49-F238E27FC236}">
                <a16:creationId xmlns="" xmlns:a16="http://schemas.microsoft.com/office/drawing/2014/main" id="{F9F7763A-7D59-4A2F-872F-164426AAFBA0}"/>
              </a:ext>
            </a:extLst>
          </p:cNvPr>
          <p:cNvSpPr txBox="1"/>
          <p:nvPr/>
        </p:nvSpPr>
        <p:spPr>
          <a:xfrm>
            <a:off x="152400" y="-1023538"/>
            <a:ext cx="8839200" cy="374077"/>
          </a:xfrm>
          <a:prstGeom prst="rect">
            <a:avLst/>
          </a:prstGeom>
          <a:noFill/>
        </p:spPr>
        <p:txBody>
          <a:bodyPr wrap="square">
            <a:spAutoFit/>
          </a:bodyPr>
          <a:lstStyle/>
          <a:p>
            <a:pPr indent="-270510">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Ge</a:t>
            </a:r>
            <a:endParaRPr lang="en-IN" sz="1100" dirty="0"/>
          </a:p>
        </p:txBody>
      </p:sp>
      <p:sp>
        <p:nvSpPr>
          <p:cNvPr id="14" name="TextBox 13">
            <a:extLst>
              <a:ext uri="{FF2B5EF4-FFF2-40B4-BE49-F238E27FC236}">
                <a16:creationId xmlns="" xmlns:a16="http://schemas.microsoft.com/office/drawing/2014/main" id="{87F90B93-0714-44BD-8733-D41104DA42E1}"/>
              </a:ext>
            </a:extLst>
          </p:cNvPr>
          <p:cNvSpPr txBox="1"/>
          <p:nvPr/>
        </p:nvSpPr>
        <p:spPr>
          <a:xfrm>
            <a:off x="209550" y="2819400"/>
            <a:ext cx="8724900" cy="2574551"/>
          </a:xfrm>
          <a:prstGeom prst="rect">
            <a:avLst/>
          </a:prstGeom>
          <a:noFill/>
        </p:spPr>
        <p:txBody>
          <a:bodyPr wrap="square">
            <a:spAutoFit/>
          </a:bodyPr>
          <a:lstStyle/>
          <a:p>
            <a:pPr indent="-270510">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Ge</a:t>
            </a: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neral Instructions: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All questions are compulsory. Answers should be brief and to the point.</a:t>
            </a:r>
          </a:p>
          <a:p>
            <a:pPr marL="342900" lvl="0" indent="-342900">
              <a:lnSpc>
                <a:spcPct val="107000"/>
              </a:lnSpc>
              <a:buFont typeface="Wingdings" panose="05000000000000000000" pitchFamily="2" charset="2"/>
              <a:buChar cha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This Question paper consists of …………pages &amp; …8………questions.</a:t>
            </a:r>
          </a:p>
          <a:p>
            <a:pPr marL="342900" lvl="0" indent="-342900">
              <a:lnSpc>
                <a:spcPct val="107000"/>
              </a:lnSpc>
              <a:buFont typeface="Wingdings" panose="05000000000000000000" pitchFamily="2" charset="2"/>
              <a:buChar cha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It comprises of three Sections, A, B, and C. You are to attempt all the sections</a:t>
            </a:r>
            <a:r>
              <a:rPr lang="en-IN" sz="1100" dirty="0">
                <a:solidFill>
                  <a:srgbClr val="434343"/>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Section A</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-Question No- 1 is objective type questions carrying 1 mark each, Question No- 2 is very short </a:t>
            </a:r>
          </a:p>
          <a:p>
            <a:pPr marL="90170" indent="-180340">
              <a:lnSpc>
                <a:spcPct val="107000"/>
              </a:lnSpc>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answer type carrying 2 mark each. You are expected to answer them as directed.</a:t>
            </a:r>
          </a:p>
          <a:p>
            <a:pPr marL="342900" lvl="0" indent="-342900">
              <a:lnSpc>
                <a:spcPct val="107000"/>
              </a:lnSpc>
              <a:buFont typeface="Wingdings" panose="05000000000000000000" pitchFamily="2" charset="2"/>
              <a:buChar char=""/>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Section B</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 Question No-3 is Long answer type -I questions with external choice carrying 6 marks each. </a:t>
            </a:r>
          </a:p>
          <a:p>
            <a:pPr marL="90170" indent="-180340">
              <a:lnSpc>
                <a:spcPct val="107000"/>
              </a:lnSpc>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You need to attempt any five out of seven questions given. </a:t>
            </a:r>
          </a:p>
          <a:p>
            <a:pPr marL="342900" lvl="0" indent="-342900">
              <a:lnSpc>
                <a:spcPct val="107000"/>
              </a:lnSpc>
              <a:buFont typeface="Wingdings" panose="05000000000000000000" pitchFamily="2" charset="2"/>
              <a:buChar char=""/>
            </a:pP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Section C</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  Question No. 4-8 are Long answer type –II (within unit choice) questions carrying 10 marks</a:t>
            </a:r>
          </a:p>
          <a:p>
            <a:pPr marL="90170" indent="-180340">
              <a:lnSpc>
                <a:spcPct val="107000"/>
              </a:lnSpc>
            </a:pPr>
            <a:r>
              <a:rPr lang="en-IN" sz="11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each. You need to attempt any one part </a:t>
            </a:r>
            <a:r>
              <a:rPr lang="en-IN" sz="1100" i="1" u="sng"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100" u="sng" dirty="0">
                <a:effectLst/>
                <a:latin typeface="Times New Roman" panose="02020603050405020304" pitchFamily="18" charset="0"/>
                <a:ea typeface="Calibri" panose="020F0502020204030204" pitchFamily="34" charset="0"/>
                <a:cs typeface="Times New Roman" panose="02020603050405020304" pitchFamily="18" charset="0"/>
              </a:rPr>
              <a:t> or </a:t>
            </a:r>
            <a:r>
              <a:rPr lang="en-IN" sz="1100" i="1" u="sng" dirty="0">
                <a:effectLst/>
                <a:latin typeface="Times New Roman" panose="02020603050405020304" pitchFamily="18" charset="0"/>
                <a:ea typeface="Calibri" panose="020F0502020204030204" pitchFamily="34" charset="0"/>
                <a:cs typeface="Times New Roman" panose="02020603050405020304" pitchFamily="18" charset="0"/>
              </a:rPr>
              <a:t>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Students are instructed to cross the blank sheets before handing over the answer sheet to the   invigilator.</a:t>
            </a:r>
          </a:p>
          <a:p>
            <a:r>
              <a:rPr lang="en-IN" sz="1100" dirty="0">
                <a:effectLst/>
                <a:latin typeface="Times New Roman" panose="02020603050405020304" pitchFamily="18" charset="0"/>
                <a:ea typeface="Calibri" panose="020F0502020204030204" pitchFamily="34" charset="0"/>
                <a:cs typeface="Times New Roman" panose="02020603050405020304" pitchFamily="18" charset="0"/>
              </a:rPr>
              <a:t>No sheet should be left blank. Any written material after a blank sheet will not be evaluated/checked.</a:t>
            </a: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65391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F679C2B-5EF5-430C-87AB-25C970FC8A6A}" type="datetime1">
              <a:rPr lang="en-US" smtClean="0"/>
              <a:pPr/>
              <a:t>1/29/2024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
        <p:nvSpPr>
          <p:cNvPr id="10" name="Footer Placeholder 4">
            <a:extLst>
              <a:ext uri="{FF2B5EF4-FFF2-40B4-BE49-F238E27FC236}">
                <a16:creationId xmlns="" xmlns:a16="http://schemas.microsoft.com/office/drawing/2014/main" id="{1E1F1E67-DD97-4391-AC3D-A518E91C4D45}"/>
              </a:ext>
            </a:extLst>
          </p:cNvPr>
          <p:cNvSpPr>
            <a:spLocks noGrp="1"/>
          </p:cNvSpPr>
          <p:nvPr>
            <p:ph type="ftr" sz="quarter" idx="11"/>
          </p:nvPr>
        </p:nvSpPr>
        <p:spPr>
          <a:xfrm>
            <a:off x="2514600" y="6356350"/>
            <a:ext cx="41910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graphicFrame>
        <p:nvGraphicFramePr>
          <p:cNvPr id="9" name="Table 8">
            <a:extLst>
              <a:ext uri="{FF2B5EF4-FFF2-40B4-BE49-F238E27FC236}">
                <a16:creationId xmlns="" xmlns:a16="http://schemas.microsoft.com/office/drawing/2014/main" id="{68E9C82D-B52B-4E61-8FB0-BE4801B1985D}"/>
              </a:ext>
            </a:extLst>
          </p:cNvPr>
          <p:cNvGraphicFramePr>
            <a:graphicFrameLocks noGrp="1"/>
          </p:cNvGraphicFramePr>
          <p:nvPr>
            <p:extLst>
              <p:ext uri="{D42A27DB-BD31-4B8C-83A1-F6EECF244321}">
                <p14:modId xmlns="" xmlns:p14="http://schemas.microsoft.com/office/powerpoint/2010/main" val="1974618065"/>
              </p:ext>
            </p:extLst>
          </p:nvPr>
        </p:nvGraphicFramePr>
        <p:xfrm>
          <a:off x="426720" y="990600"/>
          <a:ext cx="8423786" cy="5609291"/>
        </p:xfrm>
        <a:graphic>
          <a:graphicData uri="http://schemas.openxmlformats.org/drawingml/2006/table">
            <a:tbl>
              <a:tblPr firstRow="1" firstCol="1" bandRow="1">
                <a:tableStyleId>{5C22544A-7EE6-4342-B048-85BDC9FD1C3A}</a:tableStyleId>
              </a:tblPr>
              <a:tblGrid>
                <a:gridCol w="433158">
                  <a:extLst>
                    <a:ext uri="{9D8B030D-6E8A-4147-A177-3AD203B41FA5}">
                      <a16:colId xmlns="" xmlns:a16="http://schemas.microsoft.com/office/drawing/2014/main" val="2950116005"/>
                    </a:ext>
                  </a:extLst>
                </a:gridCol>
                <a:gridCol w="548203">
                  <a:extLst>
                    <a:ext uri="{9D8B030D-6E8A-4147-A177-3AD203B41FA5}">
                      <a16:colId xmlns="" xmlns:a16="http://schemas.microsoft.com/office/drawing/2014/main" val="2519389202"/>
                    </a:ext>
                  </a:extLst>
                </a:gridCol>
                <a:gridCol w="5847235">
                  <a:extLst>
                    <a:ext uri="{9D8B030D-6E8A-4147-A177-3AD203B41FA5}">
                      <a16:colId xmlns="" xmlns:a16="http://schemas.microsoft.com/office/drawing/2014/main" val="1283486617"/>
                    </a:ext>
                  </a:extLst>
                </a:gridCol>
                <a:gridCol w="931944">
                  <a:extLst>
                    <a:ext uri="{9D8B030D-6E8A-4147-A177-3AD203B41FA5}">
                      <a16:colId xmlns="" xmlns:a16="http://schemas.microsoft.com/office/drawing/2014/main" val="1521810076"/>
                    </a:ext>
                  </a:extLst>
                </a:gridCol>
                <a:gridCol w="663246">
                  <a:extLst>
                    <a:ext uri="{9D8B030D-6E8A-4147-A177-3AD203B41FA5}">
                      <a16:colId xmlns="" xmlns:a16="http://schemas.microsoft.com/office/drawing/2014/main" val="844112379"/>
                    </a:ext>
                  </a:extLst>
                </a:gridCol>
              </a:tblGrid>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u="sng" dirty="0">
                          <a:effectLst/>
                        </a:rPr>
                        <a:t>SECTION – 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CO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62470165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u="none" strike="noStrike">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2654949261"/>
                  </a:ext>
                </a:extLst>
              </a:tr>
              <a:tr h="451729">
                <a:tc>
                  <a:txBody>
                    <a:bodyPr/>
                    <a:lstStyle/>
                    <a:p>
                      <a:pPr marL="342900" lvl="0" indent="-342900" algn="l">
                        <a:lnSpc>
                          <a:spcPct val="115000"/>
                        </a:lnSpc>
                        <a:spcAft>
                          <a:spcPts val="800"/>
                        </a:spcAft>
                        <a:buFont typeface="+mj-lt"/>
                        <a:buAutoNum type="arabicPeriod"/>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gridSpan="2">
                  <a:txBody>
                    <a:bodyPr/>
                    <a:lstStyle/>
                    <a:p>
                      <a:pPr algn="just">
                        <a:lnSpc>
                          <a:spcPct val="115000"/>
                        </a:lnSpc>
                        <a:spcAft>
                          <a:spcPts val="800"/>
                        </a:spcAft>
                      </a:pPr>
                      <a:r>
                        <a:rPr lang="en-IN" sz="1100">
                          <a:effectLst/>
                        </a:rPr>
                        <a:t>Attempt all parts-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hMerge="1">
                  <a:txBody>
                    <a:bodyPr/>
                    <a:lstStyle/>
                    <a:p>
                      <a:endParaRPr lang="en-IN"/>
                    </a:p>
                  </a:txBody>
                  <a:tcPr/>
                </a:tc>
                <a:tc>
                  <a:txBody>
                    <a:bodyPr/>
                    <a:lstStyle/>
                    <a:p>
                      <a:pPr algn="l">
                        <a:lnSpc>
                          <a:spcPct val="115000"/>
                        </a:lnSpc>
                        <a:spcAft>
                          <a:spcPts val="800"/>
                        </a:spcAft>
                      </a:pPr>
                      <a:r>
                        <a:rPr lang="en-IN" sz="1100">
                          <a:effectLst/>
                        </a:rPr>
                        <a:t>[10×1=10]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65428668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680714243"/>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963688647"/>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dirty="0">
                          <a:effectLst/>
                        </a:rPr>
                        <a:t>Question-  </a:t>
                      </a: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54653430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983919064"/>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519117527"/>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1635096111"/>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109622018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1143644025"/>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195698476"/>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1-j.</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191451695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highlight>
                            <a:srgbClr val="FFFF00"/>
                          </a:highligh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highlight>
                            <a:srgbClr val="FFFF00"/>
                          </a:highligh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highlight>
                            <a:srgbClr val="FFFF00"/>
                          </a:highligh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1528130083"/>
                  </a:ext>
                </a:extLst>
              </a:tr>
              <a:tr h="218477">
                <a:tc>
                  <a:txBody>
                    <a:bodyPr/>
                    <a:lstStyle/>
                    <a:p>
                      <a:pPr algn="l">
                        <a:lnSpc>
                          <a:spcPct val="115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gridSpan="2">
                  <a:txBody>
                    <a:bodyPr/>
                    <a:lstStyle/>
                    <a:p>
                      <a:pPr algn="just">
                        <a:lnSpc>
                          <a:spcPct val="107000"/>
                        </a:lnSpc>
                        <a:spcAft>
                          <a:spcPts val="800"/>
                        </a:spcAft>
                      </a:pPr>
                      <a:r>
                        <a:rPr lang="en-IN" sz="1100">
                          <a:effectLst/>
                        </a:rPr>
                        <a:t>Attempt all parts-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hMerge="1">
                  <a:txBody>
                    <a:bodyPr/>
                    <a:lstStyle/>
                    <a:p>
                      <a:endParaRPr lang="en-IN"/>
                    </a:p>
                  </a:txBody>
                  <a:tcPr/>
                </a:tc>
                <a:tc>
                  <a:txBody>
                    <a:bodyPr/>
                    <a:lstStyle/>
                    <a:p>
                      <a:pPr algn="l">
                        <a:lnSpc>
                          <a:spcPct val="107000"/>
                        </a:lnSpc>
                        <a:spcAft>
                          <a:spcPts val="800"/>
                        </a:spcAft>
                      </a:pPr>
                      <a:r>
                        <a:rPr lang="en-IN" sz="1100">
                          <a:effectLst/>
                        </a:rPr>
                        <a:t>[5×2=10]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CO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897345443"/>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gridSpan="2">
                  <a:txBody>
                    <a:bodyPr/>
                    <a:lstStyle/>
                    <a:p>
                      <a:pPr algn="just">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hMerge="1">
                  <a:txBody>
                    <a:bodyPr/>
                    <a:lstStyle/>
                    <a:p>
                      <a:endParaRPr lang="en-IN"/>
                    </a:p>
                  </a:txBody>
                  <a:tcPr/>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671151494"/>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2355561627"/>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807176739"/>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685432283"/>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261654991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dirty="0">
                          <a:effectLst/>
                        </a:rPr>
                        <a:t>Question-  </a:t>
                      </a: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039478462"/>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marL="471805"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876521518"/>
                  </a:ext>
                </a:extLst>
              </a:tr>
              <a:tr h="569545">
                <a:tc>
                  <a:txBody>
                    <a:bodyPr/>
                    <a:lstStyle/>
                    <a:p>
                      <a:pPr algn="l">
                        <a:lnSpc>
                          <a:spcPct val="115000"/>
                        </a:lnSpc>
                        <a:spcAft>
                          <a:spcPts val="800"/>
                        </a:spcAft>
                      </a:pPr>
                      <a:r>
                        <a:rPr lang="en-IN" sz="1100">
                          <a:effectLst/>
                        </a:rPr>
                        <a:t> </a:t>
                      </a:r>
                    </a:p>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marL="471805"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396298671"/>
                  </a:ext>
                </a:extLst>
              </a:tr>
            </a:tbl>
          </a:graphicData>
        </a:graphic>
      </p:graphicFrame>
    </p:spTree>
    <p:extLst>
      <p:ext uri="{BB962C8B-B14F-4D97-AF65-F5344CB8AC3E}">
        <p14:creationId xmlns="" xmlns:p14="http://schemas.microsoft.com/office/powerpoint/2010/main" val="399395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DD6196F-D215-42E9-BAD5-FF1EBF3D2C26}" type="datetime1">
              <a:rPr lang="en-US" smtClean="0"/>
              <a:pPr/>
              <a:t>1/29/2024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sp>
        <p:nvSpPr>
          <p:cNvPr id="10" name="Footer Placeholder 4">
            <a:extLst>
              <a:ext uri="{FF2B5EF4-FFF2-40B4-BE49-F238E27FC236}">
                <a16:creationId xmlns="" xmlns:a16="http://schemas.microsoft.com/office/drawing/2014/main" id="{1E1F1E67-DD97-4391-AC3D-A518E91C4D45}"/>
              </a:ext>
            </a:extLst>
          </p:cNvPr>
          <p:cNvSpPr>
            <a:spLocks noGrp="1"/>
          </p:cNvSpPr>
          <p:nvPr>
            <p:ph type="ftr" sz="quarter" idx="11"/>
          </p:nvPr>
        </p:nvSpPr>
        <p:spPr>
          <a:xfrm>
            <a:off x="2514600" y="6356350"/>
            <a:ext cx="41910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graphicFrame>
        <p:nvGraphicFramePr>
          <p:cNvPr id="9" name="Table 8">
            <a:extLst>
              <a:ext uri="{FF2B5EF4-FFF2-40B4-BE49-F238E27FC236}">
                <a16:creationId xmlns="" xmlns:a16="http://schemas.microsoft.com/office/drawing/2014/main" id="{60EA8C53-3C4B-4AF8-8C36-F1FFB4729F65}"/>
              </a:ext>
            </a:extLst>
          </p:cNvPr>
          <p:cNvGraphicFramePr>
            <a:graphicFrameLocks noGrp="1"/>
          </p:cNvGraphicFramePr>
          <p:nvPr>
            <p:extLst>
              <p:ext uri="{D42A27DB-BD31-4B8C-83A1-F6EECF244321}">
                <p14:modId xmlns="" xmlns:p14="http://schemas.microsoft.com/office/powerpoint/2010/main" val="2043572720"/>
              </p:ext>
            </p:extLst>
          </p:nvPr>
        </p:nvGraphicFramePr>
        <p:xfrm>
          <a:off x="621891" y="304800"/>
          <a:ext cx="8522109" cy="6235700"/>
        </p:xfrm>
        <a:graphic>
          <a:graphicData uri="http://schemas.openxmlformats.org/drawingml/2006/table">
            <a:tbl>
              <a:tblPr firstRow="1" firstCol="1" bandRow="1">
                <a:tableStyleId>{5C22544A-7EE6-4342-B048-85BDC9FD1C3A}</a:tableStyleId>
              </a:tblPr>
              <a:tblGrid>
                <a:gridCol w="455406">
                  <a:extLst>
                    <a:ext uri="{9D8B030D-6E8A-4147-A177-3AD203B41FA5}">
                      <a16:colId xmlns="" xmlns:a16="http://schemas.microsoft.com/office/drawing/2014/main" val="973649388"/>
                    </a:ext>
                  </a:extLst>
                </a:gridCol>
                <a:gridCol w="553420">
                  <a:extLst>
                    <a:ext uri="{9D8B030D-6E8A-4147-A177-3AD203B41FA5}">
                      <a16:colId xmlns="" xmlns:a16="http://schemas.microsoft.com/office/drawing/2014/main" val="3837222777"/>
                    </a:ext>
                  </a:extLst>
                </a:gridCol>
                <a:gridCol w="5902905">
                  <a:extLst>
                    <a:ext uri="{9D8B030D-6E8A-4147-A177-3AD203B41FA5}">
                      <a16:colId xmlns="" xmlns:a16="http://schemas.microsoft.com/office/drawing/2014/main" val="4207401114"/>
                    </a:ext>
                  </a:extLst>
                </a:gridCol>
                <a:gridCol w="940816">
                  <a:extLst>
                    <a:ext uri="{9D8B030D-6E8A-4147-A177-3AD203B41FA5}">
                      <a16:colId xmlns="" xmlns:a16="http://schemas.microsoft.com/office/drawing/2014/main" val="3392075011"/>
                    </a:ext>
                  </a:extLst>
                </a:gridCol>
                <a:gridCol w="669562">
                  <a:extLst>
                    <a:ext uri="{9D8B030D-6E8A-4147-A177-3AD203B41FA5}">
                      <a16:colId xmlns="" xmlns:a16="http://schemas.microsoft.com/office/drawing/2014/main" val="1851896832"/>
                    </a:ext>
                  </a:extLst>
                </a:gridCol>
              </a:tblGrid>
              <a:tr h="392267">
                <a:tc>
                  <a:txBody>
                    <a:bodyPr/>
                    <a:lstStyle/>
                    <a:p>
                      <a:pPr algn="l">
                        <a:lnSpc>
                          <a:spcPct val="115000"/>
                        </a:lnSpc>
                        <a:spcAft>
                          <a:spcPts val="800"/>
                        </a:spcAft>
                      </a:pPr>
                      <a:r>
                        <a:rPr lang="en-IN" sz="1000" dirty="0">
                          <a:effectLst/>
                        </a:rPr>
                        <a:t> </a:t>
                      </a:r>
                    </a:p>
                    <a:p>
                      <a:pPr algn="l">
                        <a:lnSpc>
                          <a:spcPct val="115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marL="471805" algn="l">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670536414"/>
                  </a:ext>
                </a:extLst>
              </a:tr>
              <a:tr h="152059">
                <a:tc gridSpan="3">
                  <a:txBody>
                    <a:bodyPr/>
                    <a:lstStyle/>
                    <a:p>
                      <a:pPr algn="ctr">
                        <a:lnSpc>
                          <a:spcPct val="115000"/>
                        </a:lnSpc>
                        <a:spcAft>
                          <a:spcPts val="800"/>
                        </a:spcAft>
                      </a:pPr>
                      <a:r>
                        <a:rPr lang="en-IN" sz="1000" u="sng">
                          <a:effectLst/>
                        </a:rPr>
                        <a:t>SECTION – 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CO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08648257"/>
                  </a:ext>
                </a:extLst>
              </a:tr>
              <a:tr h="152059">
                <a:tc gridSpan="3">
                  <a:txBody>
                    <a:bodyPr/>
                    <a:lstStyle/>
                    <a:p>
                      <a:pPr algn="ctr">
                        <a:lnSpc>
                          <a:spcPct val="115000"/>
                        </a:lnSpc>
                        <a:spcAft>
                          <a:spcPts val="800"/>
                        </a:spcAft>
                      </a:pPr>
                      <a:r>
                        <a:rPr lang="en-IN" sz="10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76960282"/>
                  </a:ext>
                </a:extLst>
              </a:tr>
              <a:tr h="152059">
                <a:tc>
                  <a:txBody>
                    <a:bodyPr/>
                    <a:lstStyle/>
                    <a:p>
                      <a:pPr algn="l">
                        <a:lnSpc>
                          <a:spcPct val="115000"/>
                        </a:lnSpc>
                        <a:spcAft>
                          <a:spcPts val="80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a:t>
                      </a:r>
                      <a:r>
                        <a:rPr lang="en-IN" sz="1000" u="sng">
                          <a:effectLst/>
                        </a:rPr>
                        <a:t>five </a:t>
                      </a:r>
                      <a:r>
                        <a:rPr lang="en-IN" sz="1000">
                          <a:effectLst/>
                        </a:rPr>
                        <a:t>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l">
                        <a:lnSpc>
                          <a:spcPct val="115000"/>
                        </a:lnSpc>
                        <a:spcAft>
                          <a:spcPts val="800"/>
                        </a:spcAft>
                      </a:pPr>
                      <a:r>
                        <a:rPr lang="en-IN" sz="1000">
                          <a:effectLst/>
                        </a:rPr>
                        <a:t>[5×6=30]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highlight>
                            <a:srgbClr val="FFFF00"/>
                          </a:highligh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06880783"/>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479524051"/>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121146815"/>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3-c.</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47320706"/>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507868033"/>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486654881"/>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3-f.</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319740598"/>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3-g.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735629215"/>
                  </a:ext>
                </a:extLst>
              </a:tr>
              <a:tr h="152059">
                <a:tc gridSpan="3">
                  <a:txBody>
                    <a:bodyPr/>
                    <a:lstStyle/>
                    <a:p>
                      <a:pPr algn="ctr">
                        <a:lnSpc>
                          <a:spcPct val="115000"/>
                        </a:lnSpc>
                        <a:spcAft>
                          <a:spcPts val="800"/>
                        </a:spcAft>
                      </a:pPr>
                      <a:r>
                        <a:rPr lang="en-IN" sz="1000" u="sng">
                          <a:effectLst/>
                        </a:rPr>
                        <a:t>SECTION – C</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CO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20110701"/>
                  </a:ext>
                </a:extLst>
              </a:tr>
              <a:tr h="152059">
                <a:tc gridSpan="3">
                  <a:txBody>
                    <a:bodyPr/>
                    <a:lstStyle/>
                    <a:p>
                      <a:pPr algn="ctr">
                        <a:lnSpc>
                          <a:spcPct val="115000"/>
                        </a:lnSpc>
                        <a:spcAft>
                          <a:spcPts val="800"/>
                        </a:spcAft>
                      </a:pPr>
                      <a:r>
                        <a:rPr lang="en-IN" sz="10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254156718"/>
                  </a:ext>
                </a:extLst>
              </a:tr>
              <a:tr h="152059">
                <a:tc>
                  <a:txBody>
                    <a:bodyPr/>
                    <a:lstStyle/>
                    <a:p>
                      <a:pPr algn="l">
                        <a:lnSpc>
                          <a:spcPct val="115000"/>
                        </a:lnSpc>
                        <a:spcAft>
                          <a:spcPts val="80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dirty="0">
                          <a:effectLst/>
                        </a:rPr>
                        <a:t>Answer any</a:t>
                      </a:r>
                      <a:r>
                        <a:rPr lang="en-IN" sz="1000" u="sng" dirty="0">
                          <a:effectLst/>
                        </a:rPr>
                        <a:t> one</a:t>
                      </a:r>
                      <a:r>
                        <a:rPr lang="en-IN" sz="1000" dirty="0">
                          <a:effectLst/>
                        </a:rPr>
                        <a:t> of the following-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l">
                        <a:lnSpc>
                          <a:spcPct val="115000"/>
                        </a:lnSpc>
                        <a:spcAft>
                          <a:spcPts val="800"/>
                        </a:spcAft>
                      </a:pPr>
                      <a:r>
                        <a:rPr lang="en-IN" sz="1000">
                          <a:effectLst/>
                        </a:rPr>
                        <a:t>[5×10=50]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526900605"/>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4-a.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033724488"/>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017297576"/>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4-b.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dirty="0">
                          <a:effectLst/>
                        </a:rPr>
                        <a:t>Question-  </a:t>
                      </a: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709418753"/>
                  </a:ext>
                </a:extLst>
              </a:tr>
              <a:tr h="152059">
                <a:tc>
                  <a:txBody>
                    <a:bodyPr/>
                    <a:lstStyle/>
                    <a:p>
                      <a:pPr algn="l">
                        <a:lnSpc>
                          <a:spcPct val="115000"/>
                        </a:lnSpc>
                        <a:spcAft>
                          <a:spcPts val="800"/>
                        </a:spcAft>
                      </a:pPr>
                      <a:r>
                        <a:rPr lang="en-IN" sz="1000">
                          <a:effectLst/>
                        </a:rPr>
                        <a:t>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664449640"/>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5-a.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379649031"/>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334051943"/>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5-b.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074630357"/>
                  </a:ext>
                </a:extLst>
              </a:tr>
              <a:tr h="152059">
                <a:tc>
                  <a:txBody>
                    <a:bodyPr/>
                    <a:lstStyle/>
                    <a:p>
                      <a:pPr algn="l">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786884813"/>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6-a.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751502384"/>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4062534913"/>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6-b.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401415712"/>
                  </a:ext>
                </a:extLst>
              </a:tr>
              <a:tr h="152059">
                <a:tc>
                  <a:txBody>
                    <a:bodyPr/>
                    <a:lstStyle/>
                    <a:p>
                      <a:pPr algn="l">
                        <a:lnSpc>
                          <a:spcPct val="115000"/>
                        </a:lnSpc>
                        <a:spcAft>
                          <a:spcPts val="800"/>
                        </a:spcAft>
                      </a:pPr>
                      <a:r>
                        <a:rPr lang="en-IN" sz="1000">
                          <a:effectLst/>
                        </a:rPr>
                        <a:t>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87757184"/>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7-a.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759824714"/>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555039544"/>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7-b.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dirty="0">
                          <a:effectLst/>
                        </a:rPr>
                        <a:t>Question-  </a:t>
                      </a: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56934956"/>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296045177"/>
                  </a:ext>
                </a:extLst>
              </a:tr>
              <a:tr h="152059">
                <a:tc>
                  <a:txBody>
                    <a:bodyPr/>
                    <a:lstStyle/>
                    <a:p>
                      <a:pPr algn="l">
                        <a:lnSpc>
                          <a:spcPct val="115000"/>
                        </a:lnSpc>
                        <a:spcAft>
                          <a:spcPts val="800"/>
                        </a:spcAft>
                      </a:pPr>
                      <a:r>
                        <a:rPr lang="en-IN" sz="1000">
                          <a:effectLst/>
                        </a:rPr>
                        <a:t>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493225830"/>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8-a.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765637275"/>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910773120"/>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8-b.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160435636"/>
                  </a:ext>
                </a:extLst>
              </a:tr>
            </a:tbl>
          </a:graphicData>
        </a:graphic>
      </p:graphicFrame>
    </p:spTree>
    <p:extLst>
      <p:ext uri="{BB962C8B-B14F-4D97-AF65-F5344CB8AC3E}">
        <p14:creationId xmlns="" xmlns:p14="http://schemas.microsoft.com/office/powerpoint/2010/main" val="3922356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8242F3-4BF0-42CB-9C5A-C1E23475B20A}"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12" name="Content Placeholder 2"/>
          <p:cNvSpPr txBox="1">
            <a:spLocks/>
          </p:cNvSpPr>
          <p:nvPr/>
        </p:nvSpPr>
        <p:spPr>
          <a:xfrm>
            <a:off x="760268" y="1783123"/>
            <a:ext cx="7886700" cy="144191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35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 xmlns:a16="http://schemas.microsoft.com/office/drawing/2014/main" id="{C8EB67B7-CEE6-4E22-B7C3-4089AD660F1A}"/>
              </a:ext>
            </a:extLst>
          </p:cNvPr>
          <p:cNvSpPr txBox="1">
            <a:spLocks/>
          </p:cNvSpPr>
          <p:nvPr/>
        </p:nvSpPr>
        <p:spPr>
          <a:xfrm>
            <a:off x="1371600" y="-254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solidFill>
                  <a:schemeClr val="tx1"/>
                </a:solidFill>
              </a:rPr>
              <a:t>Prerequisites</a:t>
            </a:r>
          </a:p>
        </p:txBody>
      </p:sp>
      <p:sp>
        <p:nvSpPr>
          <p:cNvPr id="3" name="Content Placeholder 2">
            <a:extLst>
              <a:ext uri="{FF2B5EF4-FFF2-40B4-BE49-F238E27FC236}">
                <a16:creationId xmlns="" xmlns:a16="http://schemas.microsoft.com/office/drawing/2014/main" id="{EE92A834-08E2-4479-9CF1-4688DC6EA92E}"/>
              </a:ext>
            </a:extLst>
          </p:cNvPr>
          <p:cNvSpPr>
            <a:spLocks noGrp="1"/>
          </p:cNvSpPr>
          <p:nvPr>
            <p:ph idx="1"/>
          </p:nvPr>
        </p:nvSpPr>
        <p:spPr/>
        <p:txBody>
          <a:bodyPr>
            <a:normAutofit/>
          </a:bodyPr>
          <a:lstStyle/>
          <a:p>
            <a:r>
              <a:rPr lang="en-IN" sz="2000" b="1" dirty="0">
                <a:solidFill>
                  <a:srgbClr val="000000"/>
                </a:solidFill>
                <a:effectLst/>
                <a:latin typeface="Times New Roman" panose="02020603050405020304" pitchFamily="18" charset="0"/>
                <a:ea typeface="Times New Roman" panose="02020603050405020304" pitchFamily="18" charset="0"/>
              </a:rPr>
              <a:t>Overview of programming language </a:t>
            </a:r>
          </a:p>
          <a:p>
            <a:r>
              <a:rPr lang="en-IN" sz="2000" b="1" dirty="0">
                <a:solidFill>
                  <a:srgbClr val="000000"/>
                </a:solidFill>
                <a:effectLst/>
                <a:latin typeface="Times New Roman" panose="02020603050405020304" pitchFamily="18" charset="0"/>
                <a:ea typeface="Times New Roman" panose="02020603050405020304" pitchFamily="18" charset="0"/>
              </a:rPr>
              <a:t>JAVA and XML. </a:t>
            </a:r>
            <a:endParaRPr lang="en-IN" sz="3600" b="1" dirty="0"/>
          </a:p>
        </p:txBody>
      </p:sp>
      <p:sp>
        <p:nvSpPr>
          <p:cNvPr id="2" name="Slide Number Placeholder 1">
            <a:extLst>
              <a:ext uri="{FF2B5EF4-FFF2-40B4-BE49-F238E27FC236}">
                <a16:creationId xmlns="" xmlns:a16="http://schemas.microsoft.com/office/drawing/2014/main" id="{92BE8421-C12E-479A-9F67-A40F452EC327}"/>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 xmlns:p14="http://schemas.microsoft.com/office/powerpoint/2010/main" val="16080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772AB1-04DC-4BC6-BB0A-D52B9190BAC3}"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12" name="Content Placeholder 2"/>
          <p:cNvSpPr txBox="1">
            <a:spLocks/>
          </p:cNvSpPr>
          <p:nvPr/>
        </p:nvSpPr>
        <p:spPr>
          <a:xfrm>
            <a:off x="760268" y="1783123"/>
            <a:ext cx="7886700" cy="144191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35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 xmlns:a16="http://schemas.microsoft.com/office/drawing/2014/main" id="{C8EB67B7-CEE6-4E22-B7C3-4089AD660F1A}"/>
              </a:ext>
            </a:extLst>
          </p:cNvPr>
          <p:cNvSpPr txBox="1">
            <a:spLocks/>
          </p:cNvSpPr>
          <p:nvPr/>
        </p:nvSpPr>
        <p:spPr>
          <a:xfrm>
            <a:off x="1371600" y="-254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Brief Introduction about  MAD with videos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3" name="Content Placeholder 2">
            <a:extLst>
              <a:ext uri="{FF2B5EF4-FFF2-40B4-BE49-F238E27FC236}">
                <a16:creationId xmlns="" xmlns:a16="http://schemas.microsoft.com/office/drawing/2014/main" id="{EE92A834-08E2-4479-9CF1-4688DC6EA92E}"/>
              </a:ext>
            </a:extLst>
          </p:cNvPr>
          <p:cNvSpPr>
            <a:spLocks noGrp="1"/>
          </p:cNvSpPr>
          <p:nvPr>
            <p:ph idx="1"/>
          </p:nvPr>
        </p:nvSpPr>
        <p:spPr>
          <a:xfrm>
            <a:off x="457200" y="914400"/>
            <a:ext cx="8229600" cy="5211763"/>
          </a:xfrm>
        </p:spPr>
        <p:txBody>
          <a:bodyPr>
            <a:normAutofit/>
          </a:bodyPr>
          <a:lstStyle/>
          <a:p>
            <a:pPr marL="0" indent="0" algn="just">
              <a:buNone/>
            </a:pPr>
            <a:r>
              <a:rPr lang="en-US" sz="2100" b="0" i="0" dirty="0">
                <a:solidFill>
                  <a:srgbClr val="333333"/>
                </a:solidFill>
                <a:effectLst/>
                <a:latin typeface="Times New Roman" panose="02020603050405020304" pitchFamily="18" charset="0"/>
                <a:cs typeface="Times New Roman" panose="02020603050405020304" pitchFamily="18" charset="0"/>
              </a:rPr>
              <a:t>Mobile application development is the process of creating software applications that run on a mobile device, and a typical mobile application utilizes a network connection to work with remote computing resources. </a:t>
            </a:r>
          </a:p>
          <a:p>
            <a:pPr marL="0" indent="0" algn="just">
              <a:buNone/>
            </a:pPr>
            <a:r>
              <a:rPr lang="en-US" sz="2100" b="0" i="0" dirty="0">
                <a:solidFill>
                  <a:srgbClr val="333333"/>
                </a:solidFill>
                <a:effectLst/>
                <a:latin typeface="Times New Roman" panose="02020603050405020304" pitchFamily="18" charset="0"/>
                <a:cs typeface="Times New Roman" panose="02020603050405020304" pitchFamily="18" charset="0"/>
              </a:rPr>
              <a:t>Hence, the mobile development process involves creating installable software bundles (code, binaries, assets, etc.) , implementing backend services such as data access with an API, and testing the application on target devices.</a:t>
            </a:r>
            <a:endParaRPr lang="en-IN" sz="2100" dirty="0">
              <a:latin typeface="Times New Roman" panose="02020603050405020304" pitchFamily="18" charset="0"/>
              <a:cs typeface="Times New Roman" panose="02020603050405020304" pitchFamily="18" charset="0"/>
              <a:hlinkClick r:id="rId2"/>
            </a:endParaRPr>
          </a:p>
          <a:p>
            <a:pPr marL="0" indent="0">
              <a:buNone/>
            </a:pPr>
            <a:endParaRPr lang="en-IN" dirty="0">
              <a:hlinkClick r:id="rId2"/>
            </a:endParaRPr>
          </a:p>
          <a:p>
            <a:pPr marL="0" indent="0">
              <a:buNone/>
            </a:pPr>
            <a:r>
              <a:rPr lang="en-IN" sz="2000" dirty="0">
                <a:hlinkClick r:id="rId2"/>
              </a:rPr>
              <a:t>https://www.youtube.com/watch?v=bOiCw-ZZlGA</a:t>
            </a:r>
            <a:endParaRPr lang="en-IN" sz="2000" dirty="0"/>
          </a:p>
          <a:p>
            <a:pPr marL="0" indent="0">
              <a:buNone/>
            </a:pPr>
            <a:r>
              <a:rPr lang="en-IN" sz="2000" dirty="0">
                <a:hlinkClick r:id="rId3"/>
              </a:rPr>
              <a:t>https://www.youtube.com/watch?v=09TeUXjzpKs&amp;t=5270s</a:t>
            </a:r>
            <a:r>
              <a:rPr lang="en-IN" dirty="0"/>
              <a:t/>
            </a:r>
            <a:br>
              <a:rPr lang="en-IN" dirty="0"/>
            </a:br>
            <a:r>
              <a:rPr lang="en-IN" dirty="0"/>
              <a:t/>
            </a:r>
            <a:br>
              <a:rPr lang="en-IN" dirty="0"/>
            </a:br>
            <a:r>
              <a:rPr lang="en-IN" dirty="0"/>
              <a:t> </a:t>
            </a:r>
          </a:p>
        </p:txBody>
      </p:sp>
      <p:sp>
        <p:nvSpPr>
          <p:cNvPr id="2" name="Slide Number Placeholder 1">
            <a:extLst>
              <a:ext uri="{FF2B5EF4-FFF2-40B4-BE49-F238E27FC236}">
                <a16:creationId xmlns="" xmlns:a16="http://schemas.microsoft.com/office/drawing/2014/main" id="{92BE8421-C12E-479A-9F67-A40F452EC327}"/>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 xmlns:p14="http://schemas.microsoft.com/office/powerpoint/2010/main" val="1318296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708010" cy="5105400"/>
          </a:xfrm>
        </p:spPr>
        <p:txBody>
          <a:bodyPr>
            <a:normAutofit/>
          </a:bodyPr>
          <a:lstStyle/>
          <a:p>
            <a:pPr marL="342900" lvl="1" indent="-342900">
              <a:buFont typeface="Arial" pitchFamily="34" charset="0"/>
              <a:buChar char="•"/>
            </a:pPr>
            <a:r>
              <a:rPr lang="en-US" sz="2400" dirty="0">
                <a:latin typeface="Times New Roman" panose="02020603050405020304" pitchFamily="18" charset="0"/>
                <a:cs typeface="Times New Roman" panose="02020603050405020304" pitchFamily="18" charset="0"/>
              </a:rPr>
              <a:t>Introduction to mobile</a:t>
            </a:r>
          </a:p>
          <a:p>
            <a:pPr marL="342900" lvl="1" indent="-342900">
              <a:buFont typeface="Arial" pitchFamily="34" charset="0"/>
              <a:buChar char="•"/>
            </a:pPr>
            <a:r>
              <a:rPr lang="en-US" sz="2400" dirty="0">
                <a:latin typeface="Times New Roman" panose="02020603050405020304" pitchFamily="18" charset="0"/>
                <a:cs typeface="Times New Roman" panose="02020603050405020304" pitchFamily="18" charset="0"/>
              </a:rPr>
              <a:t>Mobile Applications</a:t>
            </a:r>
          </a:p>
          <a:p>
            <a:pPr marL="342900" lvl="1" indent="-342900">
              <a:buFont typeface="Arial" pitchFamily="34" charset="0"/>
              <a:buChar char="•"/>
            </a:pPr>
            <a:r>
              <a:rPr lang="en-US" sz="2400" dirty="0">
                <a:latin typeface="Times New Roman" panose="02020603050405020304" pitchFamily="18" charset="0"/>
                <a:cs typeface="Times New Roman" panose="02020603050405020304" pitchFamily="18" charset="0"/>
              </a:rPr>
              <a:t>History of mobile application framework</a:t>
            </a:r>
          </a:p>
          <a:p>
            <a:pPr marL="342900" lvl="1" indent="-342900">
              <a:buFont typeface="Arial" pitchFamily="34" charset="0"/>
              <a:buChar char="•"/>
            </a:pPr>
            <a:r>
              <a:rPr lang="en-US" sz="2400" dirty="0">
                <a:latin typeface="Times New Roman" panose="02020603050405020304" pitchFamily="18" charset="0"/>
                <a:cs typeface="Times New Roman" panose="02020603050405020304" pitchFamily="18" charset="0"/>
              </a:rPr>
              <a:t>Characteristics of mobile applications</a:t>
            </a:r>
          </a:p>
          <a:p>
            <a:pPr marL="342900" lvl="1" indent="-342900">
              <a:buFont typeface="Arial" pitchFamily="34" charset="0"/>
              <a:buChar char="•"/>
            </a:pPr>
            <a:r>
              <a:rPr lang="en-US" sz="2400" dirty="0">
                <a:latin typeface="Times New Roman" panose="02020603050405020304" pitchFamily="18" charset="0"/>
                <a:cs typeface="Times New Roman" panose="02020603050405020304" pitchFamily="18" charset="0"/>
              </a:rPr>
              <a:t>Types of mobile applications</a:t>
            </a:r>
          </a:p>
          <a:p>
            <a:pPr marL="342900" lvl="1" indent="-342900">
              <a:buFont typeface="Arial" pitchFamily="34" charset="0"/>
              <a:buChar char="•"/>
            </a:pPr>
            <a:r>
              <a:rPr lang="en-US" sz="2400" dirty="0">
                <a:latin typeface="Times New Roman" panose="02020603050405020304" pitchFamily="18" charset="0"/>
                <a:cs typeface="Times New Roman" panose="02020603050405020304" pitchFamily="18" charset="0"/>
              </a:rPr>
              <a:t>Achieving quality constraints</a:t>
            </a:r>
          </a:p>
          <a:p>
            <a:pPr marL="342900" lvl="1" indent="-342900">
              <a:buFont typeface="Arial" pitchFamily="34" charset="0"/>
              <a:buChar char="•"/>
            </a:pPr>
            <a:r>
              <a:rPr lang="en-US" sz="2400" dirty="0">
                <a:latin typeface="Times New Roman" panose="02020603050405020304" pitchFamily="18" charset="0"/>
                <a:cs typeface="Times New Roman" panose="02020603050405020304" pitchFamily="18" charset="0"/>
              </a:rPr>
              <a:t>Introduction to mobile architecture</a:t>
            </a:r>
          </a:p>
          <a:p>
            <a:pPr marL="342900" lvl="1" indent="-342900">
              <a:buFont typeface="Arial" pitchFamily="34" charset="0"/>
              <a:buChar char="•"/>
            </a:pPr>
            <a:r>
              <a:rPr lang="en-US" sz="2400" dirty="0">
                <a:latin typeface="Times New Roman" panose="02020603050405020304" pitchFamily="18" charset="0"/>
                <a:cs typeface="Times New Roman" panose="02020603050405020304" pitchFamily="18" charset="0"/>
              </a:rPr>
              <a:t>Mobile Hardware Architecture: processors used, </a:t>
            </a:r>
            <a:r>
              <a:rPr lang="en-US" sz="2400" dirty="0" err="1">
                <a:latin typeface="Times New Roman" panose="02020603050405020304" pitchFamily="18" charset="0"/>
                <a:cs typeface="Times New Roman" panose="02020603050405020304" pitchFamily="18" charset="0"/>
              </a:rPr>
              <a:t>SoC</a:t>
            </a:r>
            <a:r>
              <a:rPr lang="en-US" sz="2400" dirty="0">
                <a:latin typeface="Times New Roman" panose="02020603050405020304" pitchFamily="18" charset="0"/>
                <a:cs typeface="Times New Roman" panose="02020603050405020304" pitchFamily="18" charset="0"/>
              </a:rPr>
              <a:t> architecture</a:t>
            </a:r>
          </a:p>
          <a:p>
            <a:pPr marL="342900" lvl="1" indent="-342900">
              <a:buFont typeface="Arial" pitchFamily="34" charset="0"/>
              <a:buChar char="•"/>
            </a:pPr>
            <a:r>
              <a:rPr lang="en-US" sz="2400" dirty="0">
                <a:latin typeface="Times New Roman" panose="02020603050405020304" pitchFamily="18" charset="0"/>
                <a:cs typeface="Times New Roman" panose="02020603050405020304" pitchFamily="18" charset="0"/>
              </a:rPr>
              <a:t>Mobile Software Architecture: RTOS and MRTOS</a:t>
            </a:r>
          </a:p>
          <a:p>
            <a:pPr marL="342900" lvl="1" indent="-342900">
              <a:buFont typeface="Arial" pitchFamily="34" charset="0"/>
              <a:buChar char="•"/>
            </a:pPr>
            <a:r>
              <a:rPr lang="en-US" sz="2400" dirty="0">
                <a:latin typeface="Times New Roman" panose="02020603050405020304" pitchFamily="18" charset="0"/>
                <a:cs typeface="Times New Roman" panose="02020603050405020304" pitchFamily="18" charset="0"/>
              </a:rPr>
              <a:t>SDK’s</a:t>
            </a:r>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p:txBody>
      </p:sp>
      <p:sp>
        <p:nvSpPr>
          <p:cNvPr id="6" name="Date Placeholder 5"/>
          <p:cNvSpPr>
            <a:spLocks noGrp="1"/>
          </p:cNvSpPr>
          <p:nvPr>
            <p:ph type="dt" sz="half" idx="10"/>
          </p:nvPr>
        </p:nvSpPr>
        <p:spPr/>
        <p:txBody>
          <a:bodyPr/>
          <a:lstStyle/>
          <a:p>
            <a:fld id="{4D0BF35C-3D60-42C0-A4BB-29A5523666BE}" type="datetime1">
              <a:rPr lang="en-US" smtClean="0"/>
              <a:pPr/>
              <a:t>1/29/2024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a:p>
        </p:txBody>
      </p:sp>
      <p:sp>
        <p:nvSpPr>
          <p:cNvPr id="8" name="Title 1"/>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dk1"/>
                </a:solidFill>
                <a:effectLst/>
                <a:uLnTx/>
                <a:uFillTx/>
                <a:latin typeface="+mn-lt"/>
                <a:ea typeface="+mn-ea"/>
                <a:cs typeface="+mn-cs"/>
              </a:rPr>
              <a:t>Unit Contents</a:t>
            </a:r>
          </a:p>
        </p:txBody>
      </p:sp>
      <p:sp>
        <p:nvSpPr>
          <p:cNvPr id="12" name="Footer Placeholder 4">
            <a:extLst>
              <a:ext uri="{FF2B5EF4-FFF2-40B4-BE49-F238E27FC236}">
                <a16:creationId xmlns="" xmlns:a16="http://schemas.microsoft.com/office/drawing/2014/main" id="{4D21A13E-7342-4B16-94E0-91ABC4FFD892}"/>
              </a:ext>
            </a:extLst>
          </p:cNvPr>
          <p:cNvSpPr>
            <a:spLocks noGrp="1"/>
          </p:cNvSpPr>
          <p:nvPr>
            <p:ph type="ftr" sz="quarter" idx="11"/>
          </p:nvPr>
        </p:nvSpPr>
        <p:spPr>
          <a:xfrm>
            <a:off x="2514600" y="6356350"/>
            <a:ext cx="52578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Tree>
    <p:extLst>
      <p:ext uri="{BB962C8B-B14F-4D97-AF65-F5344CB8AC3E}">
        <p14:creationId xmlns="" xmlns:p14="http://schemas.microsoft.com/office/powerpoint/2010/main" val="1360992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D5A739-A285-47BD-9976-67874242DA4B}" type="datetime1">
              <a:rPr lang="en-US" smtClean="0"/>
              <a:pPr/>
              <a:t>1/29/2024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800" b="1" dirty="0">
                <a:solidFill>
                  <a:schemeClr val="tx1"/>
                </a:solidFill>
              </a:rPr>
              <a:t>Unit Objective</a:t>
            </a:r>
          </a:p>
          <a:p>
            <a:pPr lvl="0" algn="ctr">
              <a:spcBef>
                <a:spcPct val="0"/>
              </a:spcBef>
              <a:defRPr/>
            </a:pPr>
            <a:endParaRPr lang="en-US" dirty="0"/>
          </a:p>
        </p:txBody>
      </p:sp>
      <p:sp>
        <p:nvSpPr>
          <p:cNvPr id="2" name="TextBox 1"/>
          <p:cNvSpPr txBox="1"/>
          <p:nvPr/>
        </p:nvSpPr>
        <p:spPr>
          <a:xfrm>
            <a:off x="841406" y="1143000"/>
            <a:ext cx="7175106" cy="2246769"/>
          </a:xfrm>
          <a:prstGeom prst="rect">
            <a:avLst/>
          </a:prstGeom>
          <a:noFill/>
        </p:spPr>
        <p:txBody>
          <a:bodyPr wrap="none" rtlCol="0">
            <a:spAutoFit/>
          </a:bodyPr>
          <a:lstStyle/>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understand key concepts of mobile app development.</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know the opportunities and challenges of mobile apps.</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know the details of PC based apps as well as web based apps.</a:t>
            </a:r>
          </a:p>
          <a:p>
            <a:pPr algn="just"/>
            <a:r>
              <a:rPr lang="en-US" sz="20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know the content and key protocols of mobile apps </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know the evolution of mobile apps</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understand the software and hardware architecture</a:t>
            </a:r>
          </a:p>
        </p:txBody>
      </p:sp>
    </p:spTree>
    <p:extLst>
      <p:ext uri="{BB962C8B-B14F-4D97-AF65-F5344CB8AC3E}">
        <p14:creationId xmlns="" xmlns:p14="http://schemas.microsoft.com/office/powerpoint/2010/main" val="1103300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DC6659-4E65-4B86-8E94-7C42DBF0DD0E}" type="datetime1">
              <a:rPr lang="en-US" smtClean="0"/>
              <a:pPr/>
              <a:t>1/29/2024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a:latin typeface="Times New Roman" panose="02020603050405020304" pitchFamily="18" charset="0"/>
                <a:cs typeface="Times New Roman" panose="02020603050405020304" pitchFamily="18" charset="0"/>
              </a:rPr>
              <a:t>Introduction to Mobile</a:t>
            </a:r>
          </a:p>
        </p:txBody>
      </p:sp>
      <p:sp>
        <p:nvSpPr>
          <p:cNvPr id="9" name="TextBox 8">
            <a:extLst>
              <a:ext uri="{FF2B5EF4-FFF2-40B4-BE49-F238E27FC236}">
                <a16:creationId xmlns="" xmlns:a16="http://schemas.microsoft.com/office/drawing/2014/main" id="{6C25CEC3-1428-43B1-8F30-6AF9A756D980}"/>
              </a:ext>
            </a:extLst>
          </p:cNvPr>
          <p:cNvSpPr txBox="1"/>
          <p:nvPr/>
        </p:nvSpPr>
        <p:spPr>
          <a:xfrm>
            <a:off x="424089" y="1371600"/>
            <a:ext cx="8229600" cy="4154984"/>
          </a:xfrm>
          <a:prstGeom prst="rect">
            <a:avLst/>
          </a:prstGeom>
          <a:noFill/>
        </p:spPr>
        <p:txBody>
          <a:bodyPr wrap="square">
            <a:spAutoFit/>
          </a:bodyPr>
          <a:lstStyle/>
          <a:p>
            <a:pPr algn="just" fontAlgn="base"/>
            <a:r>
              <a:rPr lang="en-IN" sz="2400" b="1" dirty="0">
                <a:solidFill>
                  <a:srgbClr val="1F2830"/>
                </a:solidFill>
                <a:effectLst/>
                <a:latin typeface="Times New Roman" panose="02020603050405020304" pitchFamily="18" charset="0"/>
                <a:cs typeface="Times New Roman" panose="02020603050405020304" pitchFamily="18" charset="0"/>
              </a:rPr>
              <a:t>Mobile : </a:t>
            </a:r>
            <a:r>
              <a:rPr lang="en-US" sz="2400" dirty="0"/>
              <a:t> </a:t>
            </a:r>
            <a:r>
              <a:rPr lang="en-US" sz="2400" b="1" dirty="0"/>
              <a:t>Modified Operation Byte Integration Limited Energy </a:t>
            </a:r>
          </a:p>
          <a:p>
            <a:pPr algn="just" fontAlgn="base"/>
            <a:endParaRPr lang="en-US" sz="2400" b="1" dirty="0">
              <a:solidFill>
                <a:srgbClr val="1F2830"/>
              </a:solidFill>
              <a:effectLst/>
              <a:latin typeface="Times New Roman" panose="02020603050405020304" pitchFamily="18" charset="0"/>
              <a:cs typeface="Times New Roman" panose="02020603050405020304" pitchFamily="18" charset="0"/>
            </a:endParaRPr>
          </a:p>
          <a:p>
            <a:pPr algn="just" fontAlgn="base"/>
            <a:r>
              <a:rPr lang="en-US" sz="2400" b="1" dirty="0"/>
              <a:t>Phone :    Personal Handset Over Network Equipment</a:t>
            </a:r>
          </a:p>
          <a:p>
            <a:pPr algn="just" fontAlgn="base"/>
            <a:endParaRPr lang="en-US" sz="2400" b="1" dirty="0">
              <a:solidFill>
                <a:srgbClr val="1F2830"/>
              </a:solidFill>
              <a:effectLst/>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Mobile phone is a portable Microcomputer and also a portable communication device.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Mobile is also a portable device, portable device means that you can move a mobile phone from one place to another very easily.</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mobile phone is a multitasking device.</a:t>
            </a:r>
            <a:endParaRPr lang="en-US" b="0" i="0" dirty="0">
              <a:solidFill>
                <a:srgbClr val="444444"/>
              </a:solidFill>
              <a:effectLst/>
              <a:latin typeface="Times New Roman" panose="02020603050405020304" pitchFamily="18" charset="0"/>
              <a:cs typeface="Times New Roman" panose="02020603050405020304" pitchFamily="18" charset="0"/>
            </a:endParaRPr>
          </a:p>
        </p:txBody>
      </p:sp>
      <p:sp>
        <p:nvSpPr>
          <p:cNvPr id="2" name="AutoShape 2" descr="Sensors | Free Full-Text | Mobile Phone Middleware Architecture for Energy  and Context Awareness in Location-Based Service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70611" y="965874"/>
            <a:ext cx="7696200" cy="400110"/>
          </a:xfrm>
          <a:prstGeom prst="rect">
            <a:avLst/>
          </a:prstGeom>
          <a:noFill/>
        </p:spPr>
        <p:txBody>
          <a:bodyPr wrap="square" rtlCol="0">
            <a:spAutoFit/>
          </a:bodyPr>
          <a:lstStyle/>
          <a:p>
            <a:r>
              <a:rPr lang="en-US" sz="2000" b="1" dirty="0"/>
              <a:t>Topic objective: To understand about the mobile and types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534400" cy="4038600"/>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There are three types of mobile phones.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Cell Phones</a:t>
            </a:r>
          </a:p>
          <a:p>
            <a:r>
              <a:rPr lang="en-US" sz="2000" dirty="0">
                <a:latin typeface="Times New Roman" panose="02020603050405020304" pitchFamily="18" charset="0"/>
                <a:cs typeface="Times New Roman" panose="02020603050405020304" pitchFamily="18" charset="0"/>
              </a:rPr>
              <a:t>Feature Phones</a:t>
            </a:r>
          </a:p>
          <a:p>
            <a:r>
              <a:rPr lang="en-US" sz="2000" dirty="0">
                <a:latin typeface="Times New Roman" panose="02020603050405020304" pitchFamily="18" charset="0"/>
                <a:cs typeface="Times New Roman" panose="02020603050405020304" pitchFamily="18" charset="0"/>
              </a:rPr>
              <a:t>Smartphones</a:t>
            </a:r>
          </a:p>
          <a:p>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1. Cell Phones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When the mobile phone was newly launched, the mobile phone was also known as the cell phone at that time.</a:t>
            </a:r>
          </a:p>
          <a:p>
            <a:pPr algn="just"/>
            <a:r>
              <a:rPr lang="en-US" sz="2000" dirty="0">
                <a:latin typeface="Times New Roman" panose="02020603050405020304" pitchFamily="18" charset="0"/>
                <a:cs typeface="Times New Roman" panose="02020603050405020304" pitchFamily="18" charset="0"/>
              </a:rPr>
              <a:t>Cell phones were used to basically receive phones and to call a person. Apart from this, cell phones were used to send text messages and read messages.</a:t>
            </a:r>
          </a:p>
          <a:p>
            <a:pPr algn="just"/>
            <a:r>
              <a:rPr lang="en-US" sz="2000" dirty="0">
                <a:latin typeface="Times New Roman" panose="02020603050405020304" pitchFamily="18" charset="0"/>
                <a:cs typeface="Times New Roman" panose="02020603050405020304" pitchFamily="18" charset="0"/>
              </a:rPr>
              <a:t>At that time cell phones used to be very expensive and limited.</a:t>
            </a:r>
          </a:p>
          <a:p>
            <a:endParaRPr lang="en-US" sz="20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570388C-5D42-418C-8E9D-CA0C42970187}"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35505"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a:latin typeface="Times New Roman" panose="02020603050405020304" pitchFamily="18" charset="0"/>
                <a:cs typeface="Times New Roman" panose="02020603050405020304" pitchFamily="18" charset="0"/>
              </a:rPr>
              <a:t>Introduction to Mobile</a:t>
            </a:r>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421756" y="1418773"/>
            <a:ext cx="2070674" cy="99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73A7C6F0-0A90-4787-8E9C-13BEF32CA019}"/>
              </a:ext>
            </a:extLst>
          </p:cNvPr>
          <p:cNvSpPr>
            <a:spLocks noGrp="1"/>
          </p:cNvSpPr>
          <p:nvPr>
            <p:ph type="dt" sz="half" idx="10"/>
          </p:nvPr>
        </p:nvSpPr>
        <p:spPr/>
        <p:txBody>
          <a:bodyPr/>
          <a:lstStyle/>
          <a:p>
            <a:fld id="{A94DD650-A727-4D50-91F6-20E535D40B74}" type="datetime1">
              <a:rPr lang="en-US" smtClean="0"/>
              <a:pPr/>
              <a:t>1/29/2024</a:t>
            </a:fld>
            <a:endParaRPr lang="en-US"/>
          </a:p>
        </p:txBody>
      </p:sp>
      <p:sp>
        <p:nvSpPr>
          <p:cNvPr id="5" name="Slide Number Placeholder 4">
            <a:extLst>
              <a:ext uri="{FF2B5EF4-FFF2-40B4-BE49-F238E27FC236}">
                <a16:creationId xmlns="" xmlns:a16="http://schemas.microsoft.com/office/drawing/2014/main" id="{84DDF651-E0E8-474E-B01E-D65BF1529162}"/>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9" name="Title 1">
            <a:extLst>
              <a:ext uri="{FF2B5EF4-FFF2-40B4-BE49-F238E27FC236}">
                <a16:creationId xmlns="" xmlns:a16="http://schemas.microsoft.com/office/drawing/2014/main" id="{9747EF39-7C4B-4EF4-BC7B-4908859053E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IN" sz="2400" b="1" dirty="0">
                <a:solidFill>
                  <a:srgbClr val="000000"/>
                </a:solidFill>
                <a:latin typeface="Times New Roman" panose="02020603050405020304" pitchFamily="18" charset="0"/>
                <a:cs typeface="Times New Roman" panose="02020603050405020304" pitchFamily="18" charset="0"/>
              </a:rPr>
              <a:t>Faculty Profile</a:t>
            </a:r>
            <a:r>
              <a:rPr lang="en-IN"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944190" y="2374938"/>
            <a:ext cx="3707053" cy="646331"/>
          </a:xfrm>
          <a:prstGeom prst="rect">
            <a:avLst/>
          </a:prstGeom>
          <a:noFill/>
        </p:spPr>
        <p:txBody>
          <a:bodyPr wrap="square" rtlCol="0">
            <a:spAutoFit/>
          </a:bodyPr>
          <a:lstStyle/>
          <a:p>
            <a:pPr algn="ctr"/>
            <a:r>
              <a:rPr lang="en-US" dirty="0">
                <a:solidFill>
                  <a:schemeClr val="accent6">
                    <a:lumMod val="75000"/>
                  </a:schemeClr>
                </a:solidFill>
              </a:rPr>
              <a:t>Ms. </a:t>
            </a:r>
            <a:r>
              <a:rPr lang="en-US" dirty="0" err="1" smtClean="0">
                <a:solidFill>
                  <a:schemeClr val="accent6">
                    <a:lumMod val="75000"/>
                  </a:schemeClr>
                </a:solidFill>
              </a:rPr>
              <a:t>Vatika</a:t>
            </a:r>
            <a:r>
              <a:rPr lang="en-US" dirty="0" smtClean="0">
                <a:solidFill>
                  <a:schemeClr val="accent6">
                    <a:lumMod val="75000"/>
                  </a:schemeClr>
                </a:solidFill>
              </a:rPr>
              <a:t> </a:t>
            </a:r>
            <a:r>
              <a:rPr lang="en-US" dirty="0" err="1" smtClean="0">
                <a:solidFill>
                  <a:schemeClr val="accent6">
                    <a:lumMod val="75000"/>
                  </a:schemeClr>
                </a:solidFill>
              </a:rPr>
              <a:t>Jalali</a:t>
            </a:r>
            <a:endParaRPr lang="en-US" dirty="0">
              <a:solidFill>
                <a:schemeClr val="accent6">
                  <a:lumMod val="75000"/>
                </a:schemeClr>
              </a:solidFill>
            </a:endParaRPr>
          </a:p>
          <a:p>
            <a:pPr algn="ctr"/>
            <a:r>
              <a:rPr lang="en-US" dirty="0">
                <a:solidFill>
                  <a:schemeClr val="accent6">
                    <a:lumMod val="75000"/>
                  </a:schemeClr>
                </a:solidFill>
              </a:rPr>
              <a:t>Assistant Professor, </a:t>
            </a:r>
            <a:r>
              <a:rPr lang="en-US" dirty="0" err="1">
                <a:solidFill>
                  <a:schemeClr val="accent6">
                    <a:lumMod val="75000"/>
                  </a:schemeClr>
                </a:solidFill>
              </a:rPr>
              <a:t>IoT</a:t>
            </a:r>
            <a:endParaRPr lang="en-US" dirty="0">
              <a:solidFill>
                <a:schemeClr val="accent6">
                  <a:lumMod val="75000"/>
                </a:schemeClr>
              </a:solidFill>
            </a:endParaRPr>
          </a:p>
        </p:txBody>
      </p:sp>
      <p:pic>
        <p:nvPicPr>
          <p:cNvPr id="1026" name="Picture 2" descr="Education is not confined to classrooms: Endless opportunities available  for students in this age - Education Today New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08460" y="3073607"/>
            <a:ext cx="1578515" cy="887659"/>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90600" y="3376010"/>
            <a:ext cx="1028700" cy="1028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aphicFrame>
        <p:nvGraphicFramePr>
          <p:cNvPr id="11" name="Table 10"/>
          <p:cNvGraphicFramePr>
            <a:graphicFrameLocks noGrp="1"/>
          </p:cNvGraphicFramePr>
          <p:nvPr>
            <p:extLst>
              <p:ext uri="{D42A27DB-BD31-4B8C-83A1-F6EECF244321}">
                <p14:modId xmlns="" xmlns:p14="http://schemas.microsoft.com/office/powerpoint/2010/main" val="1112871850"/>
              </p:ext>
            </p:extLst>
          </p:nvPr>
        </p:nvGraphicFramePr>
        <p:xfrm>
          <a:off x="3753710" y="4115955"/>
          <a:ext cx="2017869" cy="1385203"/>
        </p:xfrm>
        <a:graphic>
          <a:graphicData uri="http://schemas.openxmlformats.org/drawingml/2006/table">
            <a:tbl>
              <a:tblPr firstRow="1" bandRow="1">
                <a:tableStyleId>{E269D01E-BC32-4049-B463-5C60D7B0CCD2}</a:tableStyleId>
              </a:tblPr>
              <a:tblGrid>
                <a:gridCol w="2017869">
                  <a:extLst>
                    <a:ext uri="{9D8B030D-6E8A-4147-A177-3AD203B41FA5}">
                      <a16:colId xmlns="" xmlns:a16="http://schemas.microsoft.com/office/drawing/2014/main" val="20000"/>
                    </a:ext>
                  </a:extLst>
                </a:gridCol>
              </a:tblGrid>
              <a:tr h="520931">
                <a:tc>
                  <a:txBody>
                    <a:bodyPr/>
                    <a:lstStyle/>
                    <a:p>
                      <a:pPr algn="ctr"/>
                      <a:r>
                        <a:rPr lang="en-US" dirty="0">
                          <a:solidFill>
                            <a:schemeClr val="tx1"/>
                          </a:solidFill>
                        </a:rPr>
                        <a:t>Education</a:t>
                      </a:r>
                    </a:p>
                  </a:txBody>
                  <a:tcPr>
                    <a:solidFill>
                      <a:schemeClr val="accent1">
                        <a:lumMod val="60000"/>
                        <a:lumOff val="40000"/>
                      </a:schemeClr>
                    </a:solidFill>
                  </a:tcPr>
                </a:tc>
                <a:extLst>
                  <a:ext uri="{0D108BD9-81ED-4DB2-BD59-A6C34878D82A}">
                    <a16:rowId xmlns="" xmlns:a16="http://schemas.microsoft.com/office/drawing/2014/main" val="10000"/>
                  </a:ext>
                </a:extLst>
              </a:tr>
              <a:tr h="432136">
                <a:tc>
                  <a:txBody>
                    <a:bodyPr/>
                    <a:lstStyle/>
                    <a:p>
                      <a:r>
                        <a:rPr lang="en-US" sz="1600" dirty="0" err="1">
                          <a:solidFill>
                            <a:schemeClr val="tx1"/>
                          </a:solidFill>
                        </a:rPr>
                        <a:t>M.Tech</a:t>
                      </a:r>
                      <a:r>
                        <a:rPr lang="en-US" sz="1600" dirty="0">
                          <a:solidFill>
                            <a:schemeClr val="tx1"/>
                          </a:solidFill>
                        </a:rPr>
                        <a:t> CSE, </a:t>
                      </a:r>
                      <a:r>
                        <a:rPr lang="en-US" sz="1600" dirty="0" smtClean="0">
                          <a:solidFill>
                            <a:schemeClr val="tx1"/>
                          </a:solidFill>
                        </a:rPr>
                        <a:t>PTU</a:t>
                      </a:r>
                      <a:endParaRPr lang="en-US" sz="1600" dirty="0">
                        <a:solidFill>
                          <a:schemeClr val="tx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432136">
                <a:tc>
                  <a:txBody>
                    <a:bodyPr/>
                    <a:lstStyle/>
                    <a:p>
                      <a:r>
                        <a:rPr lang="en-US" sz="1600" dirty="0" err="1">
                          <a:solidFill>
                            <a:schemeClr val="tx1"/>
                          </a:solidFill>
                        </a:rPr>
                        <a:t>B.Tech</a:t>
                      </a:r>
                      <a:r>
                        <a:rPr lang="en-US" sz="1600" dirty="0">
                          <a:solidFill>
                            <a:schemeClr val="tx1"/>
                          </a:solidFill>
                        </a:rPr>
                        <a:t> </a:t>
                      </a:r>
                      <a:r>
                        <a:rPr lang="en-US" sz="1600" dirty="0" smtClean="0">
                          <a:solidFill>
                            <a:schemeClr val="tx1"/>
                          </a:solidFill>
                        </a:rPr>
                        <a:t>CSE, HPTU</a:t>
                      </a:r>
                      <a:endParaRPr lang="en-US" sz="1600" dirty="0">
                        <a:solidFill>
                          <a:schemeClr val="tx1"/>
                        </a:solidFill>
                      </a:endParaRPr>
                    </a:p>
                  </a:txBody>
                  <a:tcPr>
                    <a:solidFill>
                      <a:schemeClr val="accent1">
                        <a:lumMod val="60000"/>
                        <a:lumOff val="40000"/>
                      </a:schemeClr>
                    </a:solidFill>
                  </a:tcPr>
                </a:tc>
                <a:extLst>
                  <a:ext uri="{0D108BD9-81ED-4DB2-BD59-A6C34878D82A}">
                    <a16:rowId xmlns="" xmlns:a16="http://schemas.microsoft.com/office/drawing/2014/main" val="10003"/>
                  </a:ext>
                </a:extLst>
              </a:tr>
            </a:tbl>
          </a:graphicData>
        </a:graphic>
      </p:graphicFrame>
      <p:graphicFrame>
        <p:nvGraphicFramePr>
          <p:cNvPr id="15" name="Table 14"/>
          <p:cNvGraphicFramePr>
            <a:graphicFrameLocks noGrp="1"/>
          </p:cNvGraphicFramePr>
          <p:nvPr>
            <p:extLst>
              <p:ext uri="{D42A27DB-BD31-4B8C-83A1-F6EECF244321}">
                <p14:modId xmlns="" xmlns:p14="http://schemas.microsoft.com/office/powerpoint/2010/main" val="3709973900"/>
              </p:ext>
            </p:extLst>
          </p:nvPr>
        </p:nvGraphicFramePr>
        <p:xfrm>
          <a:off x="476847" y="4419600"/>
          <a:ext cx="2279726" cy="1849120"/>
        </p:xfrm>
        <a:graphic>
          <a:graphicData uri="http://schemas.openxmlformats.org/drawingml/2006/table">
            <a:tbl>
              <a:tblPr firstRow="1" bandRow="1">
                <a:tableStyleId>{E269D01E-BC32-4049-B463-5C60D7B0CCD2}</a:tableStyleId>
              </a:tblPr>
              <a:tblGrid>
                <a:gridCol w="2279726">
                  <a:extLst>
                    <a:ext uri="{9D8B030D-6E8A-4147-A177-3AD203B41FA5}">
                      <a16:colId xmlns="" xmlns:a16="http://schemas.microsoft.com/office/drawing/2014/main" val="20000"/>
                    </a:ext>
                  </a:extLst>
                </a:gridCol>
              </a:tblGrid>
              <a:tr h="447040">
                <a:tc>
                  <a:txBody>
                    <a:bodyPr/>
                    <a:lstStyle/>
                    <a:p>
                      <a:pPr algn="ctr"/>
                      <a:r>
                        <a:rPr lang="en-US" dirty="0">
                          <a:solidFill>
                            <a:schemeClr val="tx1"/>
                          </a:solidFill>
                        </a:rPr>
                        <a:t>Work</a:t>
                      </a:r>
                      <a:r>
                        <a:rPr lang="en-US" baseline="0" dirty="0">
                          <a:solidFill>
                            <a:schemeClr val="tx1"/>
                          </a:solidFill>
                        </a:rPr>
                        <a:t> Exp.</a:t>
                      </a:r>
                      <a:endParaRPr lang="en-US" dirty="0">
                        <a:solidFill>
                          <a:schemeClr val="tx1"/>
                        </a:solidFill>
                      </a:endParaRPr>
                    </a:p>
                  </a:txBody>
                  <a:tcPr>
                    <a:solidFill>
                      <a:schemeClr val="accent1">
                        <a:lumMod val="60000"/>
                        <a:lumOff val="40000"/>
                      </a:schemeClr>
                    </a:solidFill>
                  </a:tcPr>
                </a:tc>
                <a:extLst>
                  <a:ext uri="{0D108BD9-81ED-4DB2-BD59-A6C34878D82A}">
                    <a16:rowId xmlns="" xmlns:a16="http://schemas.microsoft.com/office/drawing/2014/main" val="10000"/>
                  </a:ext>
                </a:extLst>
              </a:tr>
              <a:tr h="447040">
                <a:tc>
                  <a:txBody>
                    <a:bodyPr/>
                    <a:lstStyle/>
                    <a:p>
                      <a:r>
                        <a:rPr lang="en-US" sz="1600" dirty="0">
                          <a:solidFill>
                            <a:schemeClr val="tx1"/>
                          </a:solidFill>
                        </a:rPr>
                        <a:t>NIET, Gr. </a:t>
                      </a:r>
                      <a:r>
                        <a:rPr lang="en-US" sz="1600" dirty="0" err="1">
                          <a:solidFill>
                            <a:schemeClr val="tx1"/>
                          </a:solidFill>
                        </a:rPr>
                        <a:t>Noida</a:t>
                      </a:r>
                      <a:r>
                        <a:rPr lang="en-US" sz="1600" dirty="0">
                          <a:solidFill>
                            <a:schemeClr val="tx1"/>
                          </a:solidFill>
                        </a:rPr>
                        <a:t> </a:t>
                      </a:r>
                      <a:r>
                        <a:rPr lang="en-US" sz="1600" dirty="0" smtClean="0">
                          <a:solidFill>
                            <a:schemeClr val="tx1"/>
                          </a:solidFill>
                        </a:rPr>
                        <a:t>(September, 2022 </a:t>
                      </a:r>
                      <a:r>
                        <a:rPr lang="en-US" sz="1600" baseline="0" dirty="0" smtClean="0">
                          <a:solidFill>
                            <a:schemeClr val="tx1"/>
                          </a:solidFill>
                        </a:rPr>
                        <a:t> </a:t>
                      </a:r>
                      <a:r>
                        <a:rPr lang="en-US" sz="1600" baseline="0" dirty="0">
                          <a:solidFill>
                            <a:schemeClr val="tx1"/>
                          </a:solidFill>
                        </a:rPr>
                        <a:t>to </a:t>
                      </a:r>
                      <a:r>
                        <a:rPr lang="en-US" sz="1600" dirty="0">
                          <a:solidFill>
                            <a:schemeClr val="tx1"/>
                          </a:solidFill>
                        </a:rPr>
                        <a:t>till date)</a:t>
                      </a:r>
                    </a:p>
                  </a:txBody>
                  <a:tcPr>
                    <a:solidFill>
                      <a:schemeClr val="accent1">
                        <a:lumMod val="60000"/>
                        <a:lumOff val="40000"/>
                      </a:schemeClr>
                    </a:solidFill>
                  </a:tcPr>
                </a:tc>
                <a:extLst>
                  <a:ext uri="{0D108BD9-81ED-4DB2-BD59-A6C34878D82A}">
                    <a16:rowId xmlns="" xmlns:a16="http://schemas.microsoft.com/office/drawing/2014/main" val="10001"/>
                  </a:ext>
                </a:extLst>
              </a:tr>
              <a:tr h="370840">
                <a:tc>
                  <a:txBody>
                    <a:bodyPr/>
                    <a:lstStyle/>
                    <a:p>
                      <a:r>
                        <a:rPr lang="en-US" sz="1600" dirty="0" smtClean="0">
                          <a:solidFill>
                            <a:schemeClr val="tx1"/>
                          </a:solidFill>
                        </a:rPr>
                        <a:t>Worked at Chandigarh University</a:t>
                      </a:r>
                      <a:endParaRPr lang="en-US" sz="1600" dirty="0">
                        <a:solidFill>
                          <a:schemeClr val="tx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 xmlns:p14="http://schemas.microsoft.com/office/powerpoint/2010/main" val="641164500"/>
              </p:ext>
            </p:extLst>
          </p:nvPr>
        </p:nvGraphicFramePr>
        <p:xfrm>
          <a:off x="6463626" y="4191000"/>
          <a:ext cx="2336043" cy="1041862"/>
        </p:xfrm>
        <a:graphic>
          <a:graphicData uri="http://schemas.openxmlformats.org/drawingml/2006/table">
            <a:tbl>
              <a:tblPr firstRow="1" bandRow="1">
                <a:tableStyleId>{E269D01E-BC32-4049-B463-5C60D7B0CCD2}</a:tableStyleId>
              </a:tblPr>
              <a:tblGrid>
                <a:gridCol w="2336043">
                  <a:extLst>
                    <a:ext uri="{9D8B030D-6E8A-4147-A177-3AD203B41FA5}">
                      <a16:colId xmlns="" xmlns:a16="http://schemas.microsoft.com/office/drawing/2014/main" val="20000"/>
                    </a:ext>
                  </a:extLst>
                </a:gridCol>
              </a:tblGrid>
              <a:tr h="520931">
                <a:tc>
                  <a:txBody>
                    <a:bodyPr/>
                    <a:lstStyle/>
                    <a:p>
                      <a:pPr algn="ctr"/>
                      <a:r>
                        <a:rPr lang="en-US" dirty="0">
                          <a:solidFill>
                            <a:schemeClr val="tx1"/>
                          </a:solidFill>
                        </a:rPr>
                        <a:t>Publications</a:t>
                      </a:r>
                    </a:p>
                  </a:txBody>
                  <a:tcPr>
                    <a:solidFill>
                      <a:schemeClr val="accent1">
                        <a:lumMod val="60000"/>
                        <a:lumOff val="40000"/>
                      </a:schemeClr>
                    </a:solidFill>
                  </a:tcPr>
                </a:tc>
                <a:extLst>
                  <a:ext uri="{0D108BD9-81ED-4DB2-BD59-A6C34878D82A}">
                    <a16:rowId xmlns="" xmlns:a16="http://schemas.microsoft.com/office/drawing/2014/main" val="10000"/>
                  </a:ext>
                </a:extLst>
              </a:tr>
              <a:tr h="520931">
                <a:tc>
                  <a:txBody>
                    <a:bodyPr/>
                    <a:lstStyle/>
                    <a:p>
                      <a:r>
                        <a:rPr lang="en-US" dirty="0">
                          <a:solidFill>
                            <a:schemeClr val="tx1"/>
                          </a:solidFill>
                        </a:rPr>
                        <a:t>Research Paper:</a:t>
                      </a:r>
                      <a:r>
                        <a:rPr lang="en-US" baseline="0" dirty="0">
                          <a:solidFill>
                            <a:schemeClr val="tx1"/>
                          </a:solidFill>
                        </a:rPr>
                        <a:t> </a:t>
                      </a:r>
                      <a:r>
                        <a:rPr lang="en-US" baseline="0" dirty="0" smtClean="0">
                          <a:solidFill>
                            <a:schemeClr val="tx1"/>
                          </a:solidFill>
                        </a:rPr>
                        <a:t>4</a:t>
                      </a:r>
                      <a:r>
                        <a:rPr lang="en-US" dirty="0" smtClean="0">
                          <a:solidFill>
                            <a:schemeClr val="tx1"/>
                          </a:solidFill>
                        </a:rPr>
                        <a:t> </a:t>
                      </a:r>
                      <a:endParaRPr lang="en-US" dirty="0">
                        <a:solidFill>
                          <a:schemeClr val="tx1"/>
                        </a:solidFill>
                      </a:endParaRPr>
                    </a:p>
                  </a:txBody>
                  <a:tcPr>
                    <a:solidFill>
                      <a:schemeClr val="accent1">
                        <a:lumMod val="60000"/>
                        <a:lumOff val="40000"/>
                      </a:schemeClr>
                    </a:solidFill>
                  </a:tcPr>
                </a:tc>
                <a:extLst>
                  <a:ext uri="{0D108BD9-81ED-4DB2-BD59-A6C34878D82A}">
                    <a16:rowId xmlns="" xmlns:a16="http://schemas.microsoft.com/office/drawing/2014/main" val="10001"/>
                  </a:ext>
                </a:extLst>
              </a:tr>
            </a:tbl>
          </a:graphicData>
        </a:graphic>
      </p:graphicFrame>
      <p:pic>
        <p:nvPicPr>
          <p:cNvPr id="1030" name="Picture 6" descr="88,436 Book Logo Stock Photos and Images - 123RF"/>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086600" y="3087255"/>
            <a:ext cx="1219200" cy="10287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AutoShape 8" descr="What is Research? - Purpose of Research"/>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0" descr="What is Research? - Purpose of Research"/>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Floor Research: NORD/LB"/>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705599" y="924065"/>
            <a:ext cx="1362075" cy="8382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extBox 13"/>
          <p:cNvSpPr txBox="1"/>
          <p:nvPr/>
        </p:nvSpPr>
        <p:spPr>
          <a:xfrm>
            <a:off x="5671782" y="1774775"/>
            <a:ext cx="3505200" cy="923330"/>
          </a:xfrm>
          <a:prstGeom prst="rect">
            <a:avLst/>
          </a:prstGeom>
          <a:noFill/>
        </p:spPr>
        <p:txBody>
          <a:bodyPr wrap="square" rtlCol="0">
            <a:spAutoFit/>
          </a:bodyPr>
          <a:lstStyle/>
          <a:p>
            <a:pPr algn="ctr"/>
            <a:r>
              <a:rPr lang="en-US" b="1" dirty="0">
                <a:solidFill>
                  <a:schemeClr val="accent4">
                    <a:lumMod val="50000"/>
                  </a:schemeClr>
                </a:solidFill>
              </a:rPr>
              <a:t>Research Interests</a:t>
            </a:r>
          </a:p>
          <a:p>
            <a:pPr algn="ctr"/>
            <a:r>
              <a:rPr lang="en-US" dirty="0" smtClean="0">
                <a:solidFill>
                  <a:schemeClr val="accent4">
                    <a:lumMod val="50000"/>
                  </a:schemeClr>
                </a:solidFill>
              </a:rPr>
              <a:t>Digital Image processing, </a:t>
            </a:r>
          </a:p>
          <a:p>
            <a:pPr algn="ctr"/>
            <a:r>
              <a:rPr lang="en-US" dirty="0" smtClean="0">
                <a:solidFill>
                  <a:schemeClr val="accent4">
                    <a:lumMod val="50000"/>
                  </a:schemeClr>
                </a:solidFill>
              </a:rPr>
              <a:t>Machine Learning </a:t>
            </a:r>
            <a:endParaRPr lang="en-US" dirty="0">
              <a:solidFill>
                <a:schemeClr val="accent4">
                  <a:lumMod val="50000"/>
                </a:schemeClr>
              </a:solidFill>
            </a:endParaRPr>
          </a:p>
        </p:txBody>
      </p:sp>
      <p:pic>
        <p:nvPicPr>
          <p:cNvPr id="1038" name="Picture 14" descr="How to Define Roles and Responsibilities for Team Members"/>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504950" y="838200"/>
            <a:ext cx="829931" cy="829931"/>
          </a:xfrm>
          <a:prstGeom prst="rect">
            <a:avLst/>
          </a:prstGeom>
          <a:noFill/>
          <a:extLst>
            <a:ext uri="{909E8E84-426E-40DD-AFC4-6F175D3DCCD1}">
              <a14:hiddenFill xmlns="" xmlns:a14="http://schemas.microsoft.com/office/drawing/2010/main">
                <a:solidFill>
                  <a:srgbClr val="FFFFFF"/>
                </a:solidFill>
              </a14:hiddenFill>
            </a:ext>
          </a:extLst>
        </p:spPr>
      </p:pic>
      <p:sp>
        <p:nvSpPr>
          <p:cNvPr id="23" name="TextBox 22"/>
          <p:cNvSpPr txBox="1"/>
          <p:nvPr/>
        </p:nvSpPr>
        <p:spPr>
          <a:xfrm>
            <a:off x="200215" y="1683483"/>
            <a:ext cx="3505200" cy="923330"/>
          </a:xfrm>
          <a:prstGeom prst="rect">
            <a:avLst/>
          </a:prstGeom>
          <a:noFill/>
        </p:spPr>
        <p:txBody>
          <a:bodyPr wrap="square" rtlCol="0">
            <a:spAutoFit/>
          </a:bodyPr>
          <a:lstStyle/>
          <a:p>
            <a:pPr algn="ctr"/>
            <a:r>
              <a:rPr lang="en-US" b="1" dirty="0">
                <a:solidFill>
                  <a:schemeClr val="accent4">
                    <a:lumMod val="50000"/>
                  </a:schemeClr>
                </a:solidFill>
              </a:rPr>
              <a:t>Responsibilities</a:t>
            </a:r>
          </a:p>
          <a:p>
            <a:pPr algn="ctr"/>
            <a:r>
              <a:rPr lang="en-US" dirty="0" smtClean="0">
                <a:solidFill>
                  <a:schemeClr val="accent4">
                    <a:lumMod val="50000"/>
                  </a:schemeClr>
                </a:solidFill>
              </a:rPr>
              <a:t>Faculty </a:t>
            </a:r>
            <a:r>
              <a:rPr lang="en-US" dirty="0" err="1" smtClean="0">
                <a:solidFill>
                  <a:schemeClr val="accent4">
                    <a:lumMod val="50000"/>
                  </a:schemeClr>
                </a:solidFill>
              </a:rPr>
              <a:t>IoT</a:t>
            </a:r>
            <a:r>
              <a:rPr lang="en-US" dirty="0" smtClean="0">
                <a:solidFill>
                  <a:schemeClr val="accent4">
                    <a:lumMod val="50000"/>
                  </a:schemeClr>
                </a:solidFill>
              </a:rPr>
              <a:t>,</a:t>
            </a:r>
            <a:endParaRPr lang="en-US" dirty="0">
              <a:solidFill>
                <a:schemeClr val="accent4">
                  <a:lumMod val="50000"/>
                </a:schemeClr>
              </a:solidFill>
            </a:endParaRPr>
          </a:p>
          <a:p>
            <a:pPr algn="ctr"/>
            <a:r>
              <a:rPr lang="en-US" dirty="0" smtClean="0">
                <a:solidFill>
                  <a:schemeClr val="accent4">
                    <a:lumMod val="50000"/>
                  </a:schemeClr>
                </a:solidFill>
              </a:rPr>
              <a:t>Mentor </a:t>
            </a:r>
            <a:r>
              <a:rPr lang="en-US" dirty="0" err="1" smtClean="0">
                <a:solidFill>
                  <a:schemeClr val="accent4">
                    <a:lumMod val="50000"/>
                  </a:schemeClr>
                </a:solidFill>
              </a:rPr>
              <a:t>IoT</a:t>
            </a:r>
            <a:endParaRPr lang="en-US" dirty="0">
              <a:solidFill>
                <a:schemeClr val="accent4">
                  <a:lumMod val="50000"/>
                </a:schemeClr>
              </a:solidFill>
            </a:endParaRPr>
          </a:p>
        </p:txBody>
      </p:sp>
      <p:pic>
        <p:nvPicPr>
          <p:cNvPr id="20" name="Picture 4" descr="C:\Users\Manks\Downloads\speak.png"/>
          <p:cNvPicPr>
            <a:picLocks noChangeAspect="1" noChangeArrowheads="1"/>
          </p:cNvPicPr>
          <p:nvPr/>
        </p:nvPicPr>
        <p:blipFill>
          <a:blip r:embed="rId7" cstate="print"/>
          <a:srcRect/>
          <a:stretch>
            <a:fillRect/>
          </a:stretch>
        </p:blipFill>
        <p:spPr bwMode="auto">
          <a:xfrm>
            <a:off x="4038600" y="838200"/>
            <a:ext cx="1524000" cy="1524000"/>
          </a:xfrm>
          <a:prstGeom prst="rect">
            <a:avLst/>
          </a:prstGeom>
          <a:noFill/>
        </p:spPr>
      </p:pic>
      <p:pic>
        <p:nvPicPr>
          <p:cNvPr id="24" name="Picture 23" descr="Logo, company name&#10;&#10;Description automatically generated">
            <a:extLst>
              <a:ext uri="{FF2B5EF4-FFF2-40B4-BE49-F238E27FC236}">
                <a16:creationId xmlns:a16="http://schemas.microsoft.com/office/drawing/2014/main" xmlns="" id="{5A34C25F-87AB-4FBE-B48E-477342574A52}"/>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0" y="-10673"/>
            <a:ext cx="1371600" cy="778383"/>
          </a:xfrm>
          <a:prstGeom prst="rect">
            <a:avLst/>
          </a:prstGeom>
        </p:spPr>
      </p:pic>
      <p:sp>
        <p:nvSpPr>
          <p:cNvPr id="22" name="Footer Placeholder 12"/>
          <p:cNvSpPr txBox="1">
            <a:spLocks/>
          </p:cNvSpPr>
          <p:nvPr/>
        </p:nvSpPr>
        <p:spPr>
          <a:xfrm>
            <a:off x="2895600" y="62484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Ms.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Vatika</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Jalali</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Mobile Application Development                  Unit-1</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 xmlns:p14="http://schemas.microsoft.com/office/powerpoint/2010/main" val="3069116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534400" cy="4038600"/>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2. Feature Phones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Feature phones are also like cell phones. In addition to calls and messages on feature phones, you can also listen to mp3 songs, watch mp4 videos. On the feature phone, you can also use the internet, you can also play video games on it.</a:t>
            </a:r>
          </a:p>
          <a:p>
            <a:pPr algn="just"/>
            <a:r>
              <a:rPr lang="en-US" sz="2000" dirty="0">
                <a:latin typeface="Times New Roman" panose="02020603050405020304" pitchFamily="18" charset="0"/>
                <a:cs typeface="Times New Roman" panose="02020603050405020304" pitchFamily="18" charset="0"/>
              </a:rPr>
              <a:t>There was also Bluetooth in the feature phone so that you can share any kind of your data with others.</a:t>
            </a:r>
          </a:p>
          <a:p>
            <a:endParaRPr lang="en-US" sz="1600" dirty="0">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570388C-5D42-418C-8E9D-CA0C42970187}"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35505"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a:latin typeface="Times New Roman" panose="02020603050405020304" pitchFamily="18" charset="0"/>
                <a:cs typeface="Times New Roman" panose="02020603050405020304" pitchFamily="18" charset="0"/>
              </a:rPr>
              <a:t>Introduction to Mobile</a:t>
            </a:r>
          </a:p>
        </p:txBody>
      </p:sp>
      <p:pic>
        <p:nvPicPr>
          <p:cNvPr id="307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248400" y="3505200"/>
            <a:ext cx="2244030" cy="1139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1479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799"/>
            <a:ext cx="8153400" cy="5486400"/>
          </a:xfrm>
        </p:spPr>
        <p:txBody>
          <a:bodyPr anchor="b">
            <a:normAutofit/>
          </a:bodyPr>
          <a:lstStyle/>
          <a:p>
            <a:pPr marL="0" indent="0" algn="just">
              <a:buNone/>
            </a:pPr>
            <a:r>
              <a:rPr lang="en-US" sz="2000" b="1" dirty="0"/>
              <a:t>3. </a:t>
            </a:r>
            <a:r>
              <a:rPr lang="en-US" sz="2000" b="1" dirty="0">
                <a:latin typeface="Times New Roman" panose="02020603050405020304" pitchFamily="18" charset="0"/>
                <a:cs typeface="Times New Roman" panose="02020603050405020304" pitchFamily="18" charset="0"/>
              </a:rPr>
              <a:t>Smartphone</a:t>
            </a: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Smartphones are also like cell phones and feature phones. </a:t>
            </a:r>
          </a:p>
          <a:p>
            <a:pPr algn="just"/>
            <a:r>
              <a:rPr lang="en-US" sz="2000" dirty="0">
                <a:latin typeface="Times New Roman" panose="02020603050405020304" pitchFamily="18" charset="0"/>
                <a:cs typeface="Times New Roman" panose="02020603050405020304" pitchFamily="18" charset="0"/>
              </a:rPr>
              <a:t>With this phone having many smart features, this phone becomes a smartphone.</a:t>
            </a:r>
          </a:p>
          <a:p>
            <a:pPr algn="just"/>
            <a:r>
              <a:rPr lang="en-US" sz="2000" dirty="0">
                <a:latin typeface="Times New Roman" panose="02020603050405020304" pitchFamily="18" charset="0"/>
                <a:cs typeface="Times New Roman" panose="02020603050405020304" pitchFamily="18" charset="0"/>
              </a:rPr>
              <a:t>With the introduction of the Android operating system and </a:t>
            </a:r>
            <a:r>
              <a:rPr lang="en-US" sz="2000" dirty="0" err="1">
                <a:latin typeface="Times New Roman" panose="02020603050405020304" pitchFamily="18" charset="0"/>
                <a:cs typeface="Times New Roman" panose="02020603050405020304" pitchFamily="18" charset="0"/>
              </a:rPr>
              <a:t>ioS</a:t>
            </a:r>
            <a:r>
              <a:rPr lang="en-US" sz="2000" dirty="0">
                <a:latin typeface="Times New Roman" panose="02020603050405020304" pitchFamily="18" charset="0"/>
                <a:cs typeface="Times New Roman" panose="02020603050405020304" pitchFamily="18" charset="0"/>
              </a:rPr>
              <a:t> in the smartphone, this phone became a very popular and best-selling phone.</a:t>
            </a:r>
          </a:p>
          <a:p>
            <a:pPr algn="just"/>
            <a:r>
              <a:rPr lang="en-US" sz="2000" dirty="0">
                <a:latin typeface="Times New Roman" panose="02020603050405020304" pitchFamily="18" charset="0"/>
                <a:cs typeface="Times New Roman" panose="02020603050405020304" pitchFamily="18" charset="0"/>
              </a:rPr>
              <a:t>Today you can use </a:t>
            </a:r>
            <a:r>
              <a:rPr lang="en-US" sz="2000" dirty="0" smtClean="0">
                <a:latin typeface="Times New Roman" panose="02020603050405020304" pitchFamily="18" charset="0"/>
                <a:cs typeface="Times New Roman" panose="02020603050405020304" pitchFamily="18" charset="0"/>
              </a:rPr>
              <a:t>5G </a:t>
            </a:r>
            <a:r>
              <a:rPr lang="en-US" sz="2000" dirty="0">
                <a:latin typeface="Times New Roman" panose="02020603050405020304" pitchFamily="18" charset="0"/>
                <a:cs typeface="Times New Roman" panose="02020603050405020304" pitchFamily="18" charset="0"/>
              </a:rPr>
              <a:t>internet speed in a smartphone and this speed is being increased even more. Which you can use a 7G internet speed.</a:t>
            </a:r>
          </a:p>
          <a:p>
            <a:pPr algn="just"/>
            <a:r>
              <a:rPr lang="en-US" sz="2000" dirty="0">
                <a:latin typeface="Times New Roman" panose="02020603050405020304" pitchFamily="18" charset="0"/>
                <a:cs typeface="Times New Roman" panose="02020603050405020304" pitchFamily="18" charset="0"/>
              </a:rPr>
              <a:t>Today in a smartphone, you get the touch-screen, Wi-Fi connectivity, HD cameras, and data streaming, watch HD video, shoot HD video, and more features available in these smartphones.</a:t>
            </a:r>
          </a:p>
          <a:p>
            <a:pPr algn="just"/>
            <a:r>
              <a:rPr lang="en-US" sz="2000" dirty="0">
                <a:latin typeface="Times New Roman" panose="02020603050405020304" pitchFamily="18" charset="0"/>
                <a:cs typeface="Times New Roman" panose="02020603050405020304" pitchFamily="18" charset="0"/>
              </a:rPr>
              <a:t>These smartphones are more expensive than cell phones and feature phones.</a:t>
            </a:r>
          </a:p>
        </p:txBody>
      </p:sp>
      <p:sp>
        <p:nvSpPr>
          <p:cNvPr id="4" name="Date Placeholder 3"/>
          <p:cNvSpPr>
            <a:spLocks noGrp="1"/>
          </p:cNvSpPr>
          <p:nvPr>
            <p:ph type="dt" sz="half" idx="10"/>
          </p:nvPr>
        </p:nvSpPr>
        <p:spPr/>
        <p:txBody>
          <a:bodyPr/>
          <a:lstStyle/>
          <a:p>
            <a:fld id="{D570388C-5D42-418C-8E9D-CA0C42970187}"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35505"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a:latin typeface="Times New Roman" panose="02020603050405020304" pitchFamily="18" charset="0"/>
                <a:cs typeface="Times New Roman" panose="02020603050405020304" pitchFamily="18" charset="0"/>
              </a:rPr>
              <a:t>Introduction to Mobile</a:t>
            </a:r>
          </a:p>
        </p:txBody>
      </p:sp>
      <p:sp>
        <p:nvSpPr>
          <p:cNvPr id="2" name="AutoShape 2" descr="Examples of computer - Smartphone"/>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15200" y="685799"/>
            <a:ext cx="1264978" cy="1788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24222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7696200" cy="4876799"/>
          </a:xfrm>
        </p:spPr>
        <p:txBody>
          <a:bodyPr anchor="b">
            <a:normAutofit lnSpcReduction="10000"/>
          </a:bodyPr>
          <a:lstStyle/>
          <a:p>
            <a:pPr marL="0" indent="0" algn="just">
              <a:buNone/>
            </a:pPr>
            <a:r>
              <a:rPr lang="en-US" sz="1600" dirty="0">
                <a:solidFill>
                  <a:schemeClr val="accent6">
                    <a:lumMod val="50000"/>
                  </a:schemeClr>
                </a:solidFill>
                <a:latin typeface="Times New Roman" panose="02020603050405020304" pitchFamily="18" charset="0"/>
                <a:cs typeface="Times New Roman" panose="02020603050405020304" pitchFamily="18" charset="0"/>
              </a:rPr>
              <a:t>Mobile is an adjective word. Let's understand the meaning of each word of mobile.</a:t>
            </a:r>
          </a:p>
          <a:p>
            <a:pPr algn="just"/>
            <a:r>
              <a:rPr lang="en-US" sz="2000" b="1" dirty="0">
                <a:latin typeface="Times New Roman" panose="02020603050405020304" pitchFamily="18" charset="0"/>
                <a:cs typeface="Times New Roman" panose="02020603050405020304" pitchFamily="18" charset="0"/>
              </a:rPr>
              <a:t>M = </a:t>
            </a:r>
            <a:r>
              <a:rPr lang="en-US" sz="2000" b="1" dirty="0">
                <a:solidFill>
                  <a:schemeClr val="accent3">
                    <a:lumMod val="50000"/>
                  </a:schemeClr>
                </a:solidFill>
                <a:latin typeface="Times New Roman" panose="02020603050405020304" pitchFamily="18" charset="0"/>
                <a:cs typeface="Times New Roman" panose="02020603050405020304" pitchFamily="18" charset="0"/>
              </a:rPr>
              <a:t>Modified</a:t>
            </a:r>
            <a:r>
              <a:rPr lang="en-US" sz="20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Modified means a change in the form and quality of a device. As the mobile phone's design and its features change from day to day.</a:t>
            </a:r>
          </a:p>
          <a:p>
            <a:pPr algn="just"/>
            <a:r>
              <a:rPr lang="en-US" sz="2000" b="1" dirty="0">
                <a:latin typeface="Times New Roman" panose="02020603050405020304" pitchFamily="18" charset="0"/>
                <a:cs typeface="Times New Roman" panose="02020603050405020304" pitchFamily="18" charset="0"/>
              </a:rPr>
              <a:t>O = </a:t>
            </a:r>
            <a:r>
              <a:rPr lang="en-US" sz="2000" b="1" dirty="0">
                <a:solidFill>
                  <a:schemeClr val="accent2">
                    <a:lumMod val="75000"/>
                  </a:schemeClr>
                </a:solidFill>
                <a:latin typeface="Times New Roman" panose="02020603050405020304" pitchFamily="18" charset="0"/>
                <a:cs typeface="Times New Roman" panose="02020603050405020304" pitchFamily="18" charset="0"/>
              </a:rPr>
              <a:t>Operation</a:t>
            </a:r>
            <a:r>
              <a:rPr lang="en-US" sz="20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Operation means the process of modification or improvement of the mobile devices is called an operation.</a:t>
            </a:r>
          </a:p>
          <a:p>
            <a:pPr algn="just"/>
            <a:r>
              <a:rPr lang="en-US" sz="2000" b="1" dirty="0">
                <a:latin typeface="Times New Roman" panose="02020603050405020304" pitchFamily="18" charset="0"/>
                <a:cs typeface="Times New Roman" panose="02020603050405020304" pitchFamily="18" charset="0"/>
              </a:rPr>
              <a:t>B = </a:t>
            </a:r>
            <a:r>
              <a:rPr lang="en-US" sz="2000" b="1" dirty="0">
                <a:solidFill>
                  <a:schemeClr val="accent5">
                    <a:lumMod val="75000"/>
                  </a:schemeClr>
                </a:solidFill>
                <a:latin typeface="Times New Roman" panose="02020603050405020304" pitchFamily="18" charset="0"/>
                <a:cs typeface="Times New Roman" panose="02020603050405020304" pitchFamily="18" charset="0"/>
              </a:rPr>
              <a:t>Byte</a:t>
            </a:r>
            <a:r>
              <a:rPr lang="en-US" sz="20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Byte means storage. Byte is a low storage unit 8 bits is equal to 1 byte.</a:t>
            </a:r>
          </a:p>
          <a:p>
            <a:pPr algn="just"/>
            <a:r>
              <a:rPr lang="en-US" sz="1800" dirty="0">
                <a:latin typeface="Times New Roman" panose="02020603050405020304" pitchFamily="18" charset="0"/>
                <a:cs typeface="Times New Roman" panose="02020603050405020304" pitchFamily="18" charset="0"/>
              </a:rPr>
              <a:t>I think you are having some difficulty in understanding - read this post, your problem will go away. </a:t>
            </a:r>
          </a:p>
          <a:p>
            <a:pPr algn="just"/>
            <a:r>
              <a:rPr lang="en-US" sz="2000" b="1" dirty="0">
                <a:latin typeface="Times New Roman" panose="02020603050405020304" pitchFamily="18" charset="0"/>
                <a:cs typeface="Times New Roman" panose="02020603050405020304" pitchFamily="18" charset="0"/>
              </a:rPr>
              <a:t>I = </a:t>
            </a:r>
            <a:r>
              <a:rPr lang="en-US" sz="2000" b="1" dirty="0">
                <a:solidFill>
                  <a:schemeClr val="accent2"/>
                </a:solidFill>
                <a:latin typeface="Times New Roman" panose="02020603050405020304" pitchFamily="18" charset="0"/>
                <a:cs typeface="Times New Roman" panose="02020603050405020304" pitchFamily="18" charset="0"/>
              </a:rPr>
              <a:t>Integration</a:t>
            </a:r>
            <a:r>
              <a:rPr lang="en-US" sz="20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The action or process of developing a mobile device is an integration.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integration is related to mathematics.</a:t>
            </a:r>
          </a:p>
          <a:p>
            <a:pPr algn="just"/>
            <a:r>
              <a:rPr lang="en-US" sz="2000" b="1" dirty="0">
                <a:latin typeface="Times New Roman" panose="02020603050405020304" pitchFamily="18" charset="0"/>
                <a:cs typeface="Times New Roman" panose="02020603050405020304" pitchFamily="18" charset="0"/>
              </a:rPr>
              <a:t>L = </a:t>
            </a:r>
            <a:r>
              <a:rPr lang="en-US" sz="2000" b="1" dirty="0">
                <a:solidFill>
                  <a:schemeClr val="accent4"/>
                </a:solidFill>
                <a:latin typeface="Times New Roman" panose="02020603050405020304" pitchFamily="18" charset="0"/>
                <a:cs typeface="Times New Roman" panose="02020603050405020304" pitchFamily="18" charset="0"/>
              </a:rPr>
              <a:t>Limited</a:t>
            </a:r>
            <a:r>
              <a:rPr lang="en-US" sz="20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Limited means small in size and there was a very small number of mobile phones when the mobile was launched.</a:t>
            </a:r>
          </a:p>
          <a:p>
            <a:pPr algn="just"/>
            <a:r>
              <a:rPr lang="en-US" sz="2000" b="1" dirty="0">
                <a:latin typeface="Times New Roman" panose="02020603050405020304" pitchFamily="18" charset="0"/>
                <a:cs typeface="Times New Roman" panose="02020603050405020304" pitchFamily="18" charset="0"/>
              </a:rPr>
              <a:t>E = </a:t>
            </a:r>
            <a:r>
              <a:rPr lang="en-US" sz="2000" b="1" dirty="0">
                <a:solidFill>
                  <a:schemeClr val="accent6">
                    <a:lumMod val="75000"/>
                  </a:schemeClr>
                </a:solidFill>
                <a:latin typeface="Times New Roman" panose="02020603050405020304" pitchFamily="18" charset="0"/>
                <a:cs typeface="Times New Roman" panose="02020603050405020304" pitchFamily="18" charset="0"/>
              </a:rPr>
              <a:t>Energy</a:t>
            </a:r>
            <a:r>
              <a:rPr lang="en-US" sz="20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Mobile is an energy-powered device. The mobile device runs on cell energy. The mobile cell is charged with electricity</a:t>
            </a: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570388C-5D42-418C-8E9D-CA0C42970187}"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35505"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a:latin typeface="Times New Roman" panose="02020603050405020304" pitchFamily="18" charset="0"/>
                <a:cs typeface="Times New Roman" panose="02020603050405020304" pitchFamily="18" charset="0"/>
              </a:rPr>
              <a:t>Introduction to Mobile</a:t>
            </a:r>
          </a:p>
        </p:txBody>
      </p:sp>
      <p:sp>
        <p:nvSpPr>
          <p:cNvPr id="2" name="AutoShape 2" descr="Examples of computer - Smartphone"/>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409820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600200"/>
            <a:ext cx="7696200" cy="1981200"/>
          </a:xfrm>
        </p:spPr>
        <p:txBody>
          <a:bodyPr anchor="b">
            <a:normAutofit lnSpcReduction="10000"/>
          </a:bodyPr>
          <a:lstStyle/>
          <a:p>
            <a:pPr algn="just"/>
            <a:r>
              <a:rPr lang="en-US" sz="2000" dirty="0">
                <a:latin typeface="Times New Roman" panose="02020603050405020304" pitchFamily="18" charset="0"/>
                <a:cs typeface="Times New Roman" panose="02020603050405020304" pitchFamily="18" charset="0"/>
              </a:rPr>
              <a:t>A mobile application or app is </a:t>
            </a:r>
            <a:r>
              <a:rPr lang="en-US" sz="2000" b="1" dirty="0">
                <a:latin typeface="Times New Roman" panose="02020603050405020304" pitchFamily="18" charset="0"/>
                <a:cs typeface="Times New Roman" panose="02020603050405020304" pitchFamily="18" charset="0"/>
              </a:rPr>
              <a:t>a computer program or software application designed to run on a mobile device such as a phone, tablet, or watch</a:t>
            </a:r>
            <a:r>
              <a:rPr lang="en-US" sz="2000" dirty="0">
                <a:latin typeface="Times New Roman" panose="02020603050405020304" pitchFamily="18" charset="0"/>
                <a:cs typeface="Times New Roman" panose="02020603050405020304" pitchFamily="18" charset="0"/>
              </a:rPr>
              <a:t>.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Many apps require Internet access. Apps are generally downloaded from app stores, which are a type of digital distribution platforms.</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570388C-5D42-418C-8E9D-CA0C42970187}"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35505"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a:latin typeface="Times New Roman" panose="02020603050405020304" pitchFamily="18" charset="0"/>
                <a:cs typeface="Times New Roman" panose="02020603050405020304" pitchFamily="18" charset="0"/>
              </a:rPr>
              <a:t>Mobile Applications</a:t>
            </a:r>
          </a:p>
        </p:txBody>
      </p:sp>
      <p:sp>
        <p:nvSpPr>
          <p:cNvPr id="2" name="AutoShape 2" descr="Examples of computer - Smartphone"/>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335505" y="3048000"/>
            <a:ext cx="5715000" cy="2769989"/>
          </a:xfrm>
          <a:prstGeom prst="rect">
            <a:avLst/>
          </a:prstGeom>
          <a:noFill/>
        </p:spPr>
        <p:txBody>
          <a:bodyPr wrap="square" rtlCol="0">
            <a:spAutoFit/>
          </a:bodyPr>
          <a:lstStyle/>
          <a:p>
            <a:r>
              <a:rPr lang="en-US" b="1" dirty="0"/>
              <a:t>The 6 types of mobile apps are:</a:t>
            </a:r>
          </a:p>
          <a:p>
            <a:endParaRPr lang="en-US" dirty="0"/>
          </a:p>
          <a:p>
            <a:r>
              <a:rPr lang="en-US" sz="2000" dirty="0">
                <a:latin typeface="Times New Roman" panose="02020603050405020304" pitchFamily="18" charset="0"/>
                <a:cs typeface="Times New Roman" panose="02020603050405020304" pitchFamily="18" charset="0"/>
              </a:rPr>
              <a:t>Educational apps.</a:t>
            </a:r>
          </a:p>
          <a:p>
            <a:r>
              <a:rPr lang="en-US" sz="2000" dirty="0">
                <a:latin typeface="Times New Roman" panose="02020603050405020304" pitchFamily="18" charset="0"/>
                <a:cs typeface="Times New Roman" panose="02020603050405020304" pitchFamily="18" charset="0"/>
              </a:rPr>
              <a:t>Lifestyle apps.</a:t>
            </a:r>
          </a:p>
          <a:p>
            <a:r>
              <a:rPr lang="en-US" sz="2000" dirty="0">
                <a:latin typeface="Times New Roman" panose="02020603050405020304" pitchFamily="18" charset="0"/>
                <a:cs typeface="Times New Roman" panose="02020603050405020304" pitchFamily="18" charset="0"/>
              </a:rPr>
              <a:t>Social media apps.</a:t>
            </a:r>
          </a:p>
          <a:p>
            <a:r>
              <a:rPr lang="en-US" sz="2000" dirty="0">
                <a:latin typeface="Times New Roman" panose="02020603050405020304" pitchFamily="18" charset="0"/>
                <a:cs typeface="Times New Roman" panose="02020603050405020304" pitchFamily="18" charset="0"/>
              </a:rPr>
              <a:t>Productivity apps.</a:t>
            </a:r>
          </a:p>
          <a:p>
            <a:r>
              <a:rPr lang="en-US" sz="2000" dirty="0">
                <a:latin typeface="Times New Roman" panose="02020603050405020304" pitchFamily="18" charset="0"/>
                <a:cs typeface="Times New Roman" panose="02020603050405020304" pitchFamily="18" charset="0"/>
              </a:rPr>
              <a:t>Entertainment apps.</a:t>
            </a:r>
          </a:p>
          <a:p>
            <a:r>
              <a:rPr lang="en-US" sz="2000" dirty="0">
                <a:latin typeface="Times New Roman" panose="02020603050405020304" pitchFamily="18" charset="0"/>
                <a:cs typeface="Times New Roman" panose="02020603050405020304" pitchFamily="18" charset="0"/>
              </a:rPr>
              <a:t>Game apps.</a:t>
            </a:r>
          </a:p>
          <a:p>
            <a:endParaRPr lang="en-US" dirty="0"/>
          </a:p>
        </p:txBody>
      </p:sp>
    </p:spTree>
    <p:extLst>
      <p:ext uri="{BB962C8B-B14F-4D97-AF65-F5344CB8AC3E}">
        <p14:creationId xmlns="" xmlns:p14="http://schemas.microsoft.com/office/powerpoint/2010/main" val="492251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70388C-5D42-418C-8E9D-CA0C42970187}"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35505"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a:latin typeface="Times New Roman" panose="02020603050405020304" pitchFamily="18" charset="0"/>
                <a:cs typeface="Times New Roman" panose="02020603050405020304" pitchFamily="18" charset="0"/>
              </a:rPr>
              <a:t>Mobile Applications</a:t>
            </a:r>
          </a:p>
        </p:txBody>
      </p:sp>
      <p:sp>
        <p:nvSpPr>
          <p:cNvPr id="2" name="AutoShape 2" descr="Examples of computer - Smartphone"/>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460375" y="1219200"/>
            <a:ext cx="8455025" cy="5293757"/>
          </a:xfrm>
          <a:prstGeom prst="rect">
            <a:avLst/>
          </a:prstGeom>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Mobile applications are part of main stream digital strategy for </a:t>
            </a:r>
            <a:r>
              <a:rPr lang="en-US" sz="2000" b="1" dirty="0">
                <a:solidFill>
                  <a:schemeClr val="accent5">
                    <a:lumMod val="75000"/>
                  </a:schemeClr>
                </a:solidFill>
                <a:latin typeface="Times New Roman" panose="02020603050405020304" pitchFamily="18" charset="0"/>
                <a:cs typeface="Times New Roman" panose="02020603050405020304" pitchFamily="18" charset="0"/>
              </a:rPr>
              <a:t>Business to Consumer (B2C) enterprises.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Most of the enterprises are now adopting “</a:t>
            </a:r>
            <a:r>
              <a:rPr lang="en-US" sz="2000" b="1" dirty="0">
                <a:solidFill>
                  <a:schemeClr val="accent5">
                    <a:lumMod val="75000"/>
                  </a:schemeClr>
                </a:solidFill>
                <a:latin typeface="Times New Roman" panose="02020603050405020304" pitchFamily="18" charset="0"/>
                <a:cs typeface="Times New Roman" panose="02020603050405020304" pitchFamily="18" charset="0"/>
              </a:rPr>
              <a:t>mobile-first</a:t>
            </a:r>
            <a:r>
              <a:rPr lang="en-US" sz="2000" dirty="0">
                <a:latin typeface="Times New Roman" panose="02020603050405020304" pitchFamily="18" charset="0"/>
                <a:cs typeface="Times New Roman" panose="02020603050405020304" pitchFamily="18" charset="0"/>
              </a:rPr>
              <a:t>” strategy wherein the digital applications are designed, developed and tested for mobile devices; mobile users attain the primary focus in the digital strategy.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Disruption in mobility space has major impact on the revenues for the enterprises.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Mobile apps are shaping user experiences and are providing real-time information and offer more engaging experiences for the users.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Mobility based digital strategy considers various things such as user experience, performance, interactivity, device form factors, device limitations, location needs and personalization. </a:t>
            </a:r>
          </a:p>
          <a:p>
            <a:pPr marL="285750" indent="-285750" algn="just">
              <a:buFont typeface="Arial" panose="020B0604020202020204" pitchFamily="34" charset="0"/>
              <a:buChar char="•"/>
            </a:pPr>
            <a:endParaRPr lang="en-US" dirty="0"/>
          </a:p>
        </p:txBody>
      </p:sp>
      <p:sp>
        <p:nvSpPr>
          <p:cNvPr id="3" name="Rectangle 2"/>
          <p:cNvSpPr/>
          <p:nvPr/>
        </p:nvSpPr>
        <p:spPr>
          <a:xfrm>
            <a:off x="1049740" y="849868"/>
            <a:ext cx="7239000" cy="400110"/>
          </a:xfrm>
          <a:prstGeom prst="rect">
            <a:avLst/>
          </a:prstGeom>
        </p:spPr>
        <p:txBody>
          <a:bodyPr wrap="square">
            <a:spAutoFit/>
          </a:bodyPr>
          <a:lstStyle/>
          <a:p>
            <a:r>
              <a:rPr lang="en-US" sz="2000" b="1" dirty="0"/>
              <a:t>Topic objective: To understand about the mobile applications</a:t>
            </a:r>
          </a:p>
        </p:txBody>
      </p:sp>
    </p:spTree>
    <p:extLst>
      <p:ext uri="{BB962C8B-B14F-4D97-AF65-F5344CB8AC3E}">
        <p14:creationId xmlns="" xmlns:p14="http://schemas.microsoft.com/office/powerpoint/2010/main" val="492251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112" y="1143000"/>
            <a:ext cx="8647530" cy="3505200"/>
          </a:xfrm>
        </p:spPr>
        <p:txBody>
          <a:bodyPr anchor="b">
            <a:normAutofit/>
          </a:bodyPr>
          <a:lstStyle/>
          <a:p>
            <a:pPr algn="just"/>
            <a:r>
              <a:rPr lang="en-US" sz="2000" dirty="0">
                <a:latin typeface="Times New Roman" panose="02020603050405020304" pitchFamily="18" charset="0"/>
                <a:cs typeface="Times New Roman" panose="02020603050405020304" pitchFamily="18" charset="0"/>
              </a:rPr>
              <a:t>Mobile application development involves the process of developing the applications for mobile devices such as Personal Digital Assistants (PDA), tablets and smart phones and other mobile devices.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Native mobile apps are designed to run on a specific mobile platform, sometimes specific mobile operating system and supported hardware. </a:t>
            </a:r>
          </a:p>
        </p:txBody>
      </p:sp>
      <p:sp>
        <p:nvSpPr>
          <p:cNvPr id="4" name="Date Placeholder 3"/>
          <p:cNvSpPr>
            <a:spLocks noGrp="1"/>
          </p:cNvSpPr>
          <p:nvPr>
            <p:ph type="dt" sz="half" idx="10"/>
          </p:nvPr>
        </p:nvSpPr>
        <p:spPr/>
        <p:txBody>
          <a:bodyPr/>
          <a:lstStyle/>
          <a:p>
            <a:fld id="{D570388C-5D42-418C-8E9D-CA0C42970187}"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35505"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a:latin typeface="Times New Roman" panose="02020603050405020304" pitchFamily="18" charset="0"/>
                <a:cs typeface="Times New Roman" panose="02020603050405020304" pitchFamily="18" charset="0"/>
              </a:rPr>
              <a:t>Mobile Applications</a:t>
            </a:r>
          </a:p>
        </p:txBody>
      </p:sp>
      <p:sp>
        <p:nvSpPr>
          <p:cNvPr id="2" name="AutoShape 2" descr="Examples of computer - Smartphone"/>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492251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marL="457200" indent="-457200">
              <a:buAutoNum type="arabicPeriod"/>
            </a:pPr>
            <a:r>
              <a:rPr lang="en-IN" sz="2400" dirty="0">
                <a:latin typeface="Times New Roman" pitchFamily="18" charset="0"/>
                <a:cs typeface="Times New Roman" pitchFamily="18" charset="0"/>
              </a:rPr>
              <a:t>What is full form of MOBILE.</a:t>
            </a:r>
          </a:p>
          <a:p>
            <a:pPr marL="457200" indent="-457200">
              <a:buAutoNum type="arabicPeriod"/>
            </a:pPr>
            <a:r>
              <a:rPr lang="en-IN" sz="2400" dirty="0">
                <a:latin typeface="Times New Roman" pitchFamily="18" charset="0"/>
                <a:cs typeface="Times New Roman" pitchFamily="18" charset="0"/>
              </a:rPr>
              <a:t> Name the types of mobile apps.</a:t>
            </a:r>
          </a:p>
          <a:p>
            <a:pPr marL="457200" indent="-457200">
              <a:buAutoNum type="arabicPeriod"/>
            </a:pPr>
            <a:r>
              <a:rPr lang="en-IN" sz="2400" dirty="0">
                <a:latin typeface="Times New Roman" pitchFamily="18" charset="0"/>
                <a:cs typeface="Times New Roman" pitchFamily="18" charset="0"/>
              </a:rPr>
              <a:t>What is mobile-first strategy.</a:t>
            </a:r>
          </a:p>
          <a:p>
            <a:pPr marL="457200" indent="-457200">
              <a:buAutoNum type="arabicPeriod"/>
            </a:pPr>
            <a:r>
              <a:rPr lang="en-IN" sz="2400" dirty="0">
                <a:latin typeface="Times New Roman" pitchFamily="18" charset="0"/>
                <a:cs typeface="Times New Roman" pitchFamily="18" charset="0"/>
              </a:rPr>
              <a:t>Name the devices you use on daily basis that are mobile.</a:t>
            </a:r>
          </a:p>
          <a:p>
            <a:pPr marL="457200" indent="-457200">
              <a:buAutoNum type="arabicPeriod"/>
            </a:pPr>
            <a:endParaRPr lang="en-IN" sz="2000" dirty="0">
              <a:latin typeface="Times New Roman" pitchFamily="18" charset="0"/>
              <a:cs typeface="Times New Roman" pitchFamily="18" charset="0"/>
            </a:endParaRPr>
          </a:p>
          <a:p>
            <a:pPr marL="457200" indent="-457200">
              <a:buAutoNum type="arabicPeriod"/>
            </a:pP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7474B4F-0C98-4DB8-BE5B-1FA18A2AEE90}"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1</a:t>
            </a:r>
          </a:p>
          <a:p>
            <a:pPr lvl="0" algn="ctr">
              <a:spcBef>
                <a:spcPct val="0"/>
              </a:spcBef>
              <a:defRPr/>
            </a:pPr>
            <a:endParaRPr lang="en-US" dirty="0"/>
          </a:p>
        </p:txBody>
      </p:sp>
    </p:spTree>
    <p:extLst>
      <p:ext uri="{BB962C8B-B14F-4D97-AF65-F5344CB8AC3E}">
        <p14:creationId xmlns="" xmlns:p14="http://schemas.microsoft.com/office/powerpoint/2010/main" val="2125331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375" y="1219200"/>
            <a:ext cx="8455025" cy="4648200"/>
          </a:xfrm>
        </p:spPr>
        <p:txBody>
          <a:bodyPr anchor="b">
            <a:noAutofit/>
          </a:bodyPr>
          <a:lstStyle/>
          <a:p>
            <a:pPr marL="0" indent="0" algn="just">
              <a:buNone/>
            </a:pPr>
            <a:r>
              <a:rPr lang="en-US" sz="1600" b="1" dirty="0">
                <a:latin typeface="Times New Roman" panose="02020603050405020304" pitchFamily="18" charset="0"/>
                <a:cs typeface="Times New Roman" panose="02020603050405020304" pitchFamily="18" charset="0"/>
              </a:rPr>
              <a:t>Innovation </a:t>
            </a:r>
            <a:r>
              <a:rPr lang="en-US" sz="1600" dirty="0">
                <a:latin typeface="Times New Roman" panose="02020603050405020304" pitchFamily="18" charset="0"/>
                <a:cs typeface="Times New Roman" panose="02020603050405020304" pitchFamily="18" charset="0"/>
              </a:rPr>
              <a:t>in mobile space such as proliferation of smart phones, higher bandwidths offered by 3G (Third generation) and 4G (Fourth generation) technologies are coupled with higher capacity storage technologies with higher speed chips would keep powering mobile devices.</a:t>
            </a:r>
          </a:p>
          <a:p>
            <a:pPr marL="0" indent="0" algn="just">
              <a:buNone/>
            </a:pPr>
            <a:r>
              <a:rPr lang="en-US" sz="1600" dirty="0">
                <a:latin typeface="Times New Roman" panose="02020603050405020304" pitchFamily="18" charset="0"/>
                <a:cs typeface="Times New Roman" panose="02020603050405020304" pitchFamily="18" charset="0"/>
              </a:rPr>
              <a:t> </a:t>
            </a:r>
          </a:p>
          <a:p>
            <a:pPr marL="0" indent="0" algn="just">
              <a:buNone/>
            </a:pPr>
            <a:r>
              <a:rPr lang="en-US" sz="1600" b="1" dirty="0">
                <a:latin typeface="Times New Roman" panose="02020603050405020304" pitchFamily="18" charset="0"/>
                <a:cs typeface="Times New Roman" panose="02020603050405020304" pitchFamily="18" charset="0"/>
              </a:rPr>
              <a:t>Consumer behavior</a:t>
            </a:r>
            <a:r>
              <a:rPr lang="en-US" sz="1600" dirty="0">
                <a:latin typeface="Times New Roman" panose="02020603050405020304" pitchFamily="18" charset="0"/>
                <a:cs typeface="Times New Roman" panose="02020603050405020304" pitchFamily="18" charset="0"/>
              </a:rPr>
              <a:t>: Customers are more used to mobile devices and is easy for them to access information on the move.</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Personalized content delivery</a:t>
            </a:r>
            <a:r>
              <a:rPr lang="en-US" sz="1600" dirty="0">
                <a:latin typeface="Times New Roman" panose="02020603050405020304" pitchFamily="18" charset="0"/>
                <a:cs typeface="Times New Roman" panose="02020603050405020304" pitchFamily="18" charset="0"/>
              </a:rPr>
              <a:t>: Enterprise can leverage the location and sensors to offer more contextualized, relevant and personalized content, offers and advertisements.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Mobile ecosystem</a:t>
            </a:r>
            <a:r>
              <a:rPr lang="en-US" sz="1600" dirty="0">
                <a:latin typeface="Times New Roman" panose="02020603050405020304" pitchFamily="18" charset="0"/>
                <a:cs typeface="Times New Roman" panose="02020603050405020304" pitchFamily="18" charset="0"/>
              </a:rPr>
              <a:t>: An explosive growth in Mobile Applications stores such as Apple store, Google Play store, Windows marketplace store was coupled with availability of games, utilities and other apps.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Social Networking</a:t>
            </a:r>
            <a:r>
              <a:rPr lang="en-US" sz="1600" dirty="0">
                <a:latin typeface="Times New Roman" panose="02020603050405020304" pitchFamily="18" charset="0"/>
                <a:cs typeface="Times New Roman" panose="02020603050405020304" pitchFamily="18" charset="0"/>
              </a:rPr>
              <a:t>: With the popularity of web 2.0 and social media technologies such as Facebook, Twitter users are increasingly using the location based features in the social media platforms.</a:t>
            </a:r>
          </a:p>
        </p:txBody>
      </p:sp>
      <p:sp>
        <p:nvSpPr>
          <p:cNvPr id="4" name="Date Placeholder 3"/>
          <p:cNvSpPr>
            <a:spLocks noGrp="1"/>
          </p:cNvSpPr>
          <p:nvPr>
            <p:ph type="dt" sz="half" idx="10"/>
          </p:nvPr>
        </p:nvSpPr>
        <p:spPr/>
        <p:txBody>
          <a:bodyPr/>
          <a:lstStyle/>
          <a:p>
            <a:fld id="{D570388C-5D42-418C-8E9D-CA0C42970187}"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1815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a:t>Key Drivers for Mobile Applications</a:t>
            </a:r>
            <a:endParaRPr lang="en-US" sz="2400" b="1" dirty="0">
              <a:latin typeface="Times New Roman" panose="02020603050405020304" pitchFamily="18" charset="0"/>
              <a:cs typeface="Times New Roman" panose="02020603050405020304" pitchFamily="18" charset="0"/>
            </a:endParaRPr>
          </a:p>
        </p:txBody>
      </p:sp>
      <p:sp>
        <p:nvSpPr>
          <p:cNvPr id="2" name="AutoShape 2" descr="Examples of computer - Smartphone"/>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460375" y="869233"/>
            <a:ext cx="7997825" cy="369332"/>
          </a:xfrm>
          <a:prstGeom prst="rect">
            <a:avLst/>
          </a:prstGeom>
        </p:spPr>
        <p:txBody>
          <a:bodyPr wrap="square">
            <a:spAutoFit/>
          </a:bodyPr>
          <a:lstStyle/>
          <a:p>
            <a:r>
              <a:rPr lang="en-US" b="1" dirty="0"/>
              <a:t>Topic objective: To understand about the market scenario related to mobiles</a:t>
            </a:r>
          </a:p>
        </p:txBody>
      </p:sp>
    </p:spTree>
    <p:extLst>
      <p:ext uri="{BB962C8B-B14F-4D97-AF65-F5344CB8AC3E}">
        <p14:creationId xmlns="" xmlns:p14="http://schemas.microsoft.com/office/powerpoint/2010/main" val="1779777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7924800" cy="4800600"/>
          </a:xfrm>
        </p:spPr>
        <p:txBody>
          <a:bodyPr anchor="b">
            <a:normAutofit/>
          </a:bodyPr>
          <a:lstStyle/>
          <a:p>
            <a:pPr algn="just"/>
            <a:r>
              <a:rPr lang="en-US" sz="2000" b="1" dirty="0">
                <a:latin typeface="Times New Roman" panose="02020603050405020304" pitchFamily="18" charset="0"/>
                <a:cs typeface="Times New Roman" panose="02020603050405020304" pitchFamily="18" charset="0"/>
              </a:rPr>
              <a:t>Retail and Consumer Packaged Goods (CPG) Industry</a:t>
            </a:r>
            <a:r>
              <a:rPr lang="en-US" sz="2000" dirty="0">
                <a:latin typeface="Times New Roman" panose="02020603050405020304" pitchFamily="18" charset="0"/>
                <a:cs typeface="Times New Roman" panose="02020603050405020304" pitchFamily="18" charset="0"/>
              </a:rPr>
              <a:t>: Mobile apps provide location based store locator, targeted promotions/offers/coupons, service reminders, mobile bidding, in-store tools, cross sell/upsell tools and comparator tools. Basically, mobile apps play key role in driving the traffic, increasing the sales and drive the brand loyalty.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On B2B front, mobile apps have redefined lead management, CRM functions, efficient tracking, field force automation and such. Mobile apps have also lead to improvement in store merchandize, supply chain and inventory managements.</a:t>
            </a:r>
          </a:p>
        </p:txBody>
      </p:sp>
      <p:sp>
        <p:nvSpPr>
          <p:cNvPr id="4" name="Date Placeholder 3"/>
          <p:cNvSpPr>
            <a:spLocks noGrp="1"/>
          </p:cNvSpPr>
          <p:nvPr>
            <p:ph type="dt" sz="half" idx="10"/>
          </p:nvPr>
        </p:nvSpPr>
        <p:spPr/>
        <p:txBody>
          <a:bodyPr/>
          <a:lstStyle/>
          <a:p>
            <a:fld id="{D570388C-5D42-418C-8E9D-CA0C42970187}"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35505"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a:t>Impact of Mobile Apps on various domains</a:t>
            </a:r>
            <a:endParaRPr lang="en-US" sz="2400" b="1" dirty="0">
              <a:latin typeface="Times New Roman" panose="02020603050405020304" pitchFamily="18" charset="0"/>
              <a:cs typeface="Times New Roman" panose="02020603050405020304" pitchFamily="18" charset="0"/>
            </a:endParaRPr>
          </a:p>
        </p:txBody>
      </p:sp>
      <p:sp>
        <p:nvSpPr>
          <p:cNvPr id="2" name="AutoShape 2" descr="Examples of computer - Smartphone"/>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779777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5021"/>
            <a:ext cx="7924800" cy="4800600"/>
          </a:xfrm>
        </p:spPr>
        <p:txBody>
          <a:bodyPr anchor="b">
            <a:normAutofit/>
          </a:bodyPr>
          <a:lstStyle/>
          <a:p>
            <a:pPr algn="just"/>
            <a:r>
              <a:rPr lang="en-US" sz="2000" b="1" dirty="0">
                <a:latin typeface="Times New Roman" panose="02020603050405020304" pitchFamily="18" charset="0"/>
                <a:cs typeface="Times New Roman" panose="02020603050405020304" pitchFamily="18" charset="0"/>
              </a:rPr>
              <a:t>Banking industry</a:t>
            </a:r>
            <a:r>
              <a:rPr lang="en-US" sz="2000" dirty="0">
                <a:latin typeface="Times New Roman" panose="02020603050405020304" pitchFamily="18" charset="0"/>
                <a:cs typeface="Times New Roman" panose="02020603050405020304" pitchFamily="18" charset="0"/>
              </a:rPr>
              <a:t>: Mobile apps enable convenient ways to carry out transactions such as account balance, payment, localized alerts, tap-to pay, branch locator, and payment coupons. Mobile apps would also enable mobile banking, mobile wallet and provide “on-the-go” features.</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Logistics</a:t>
            </a:r>
            <a:r>
              <a:rPr lang="en-US" sz="2000" dirty="0">
                <a:latin typeface="Times New Roman" panose="02020603050405020304" pitchFamily="18" charset="0"/>
                <a:cs typeface="Times New Roman" panose="02020603050405020304" pitchFamily="18" charset="0"/>
              </a:rPr>
              <a:t>: It is easier to track shipments, get updates, manage warehouse, and fleet using mobile apps.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Healthcare</a:t>
            </a:r>
            <a:r>
              <a:rPr lang="en-US" sz="2000" dirty="0">
                <a:latin typeface="Times New Roman" panose="02020603050405020304" pitchFamily="18" charset="0"/>
                <a:cs typeface="Times New Roman" panose="02020603050405020304" pitchFamily="18" charset="0"/>
              </a:rPr>
              <a:t>: Mobile apps can easily connect patients, doctors and insurance providers as well as provide wellness management solutions.</a:t>
            </a:r>
          </a:p>
        </p:txBody>
      </p:sp>
      <p:sp>
        <p:nvSpPr>
          <p:cNvPr id="4" name="Date Placeholder 3"/>
          <p:cNvSpPr>
            <a:spLocks noGrp="1"/>
          </p:cNvSpPr>
          <p:nvPr>
            <p:ph type="dt" sz="half" idx="10"/>
          </p:nvPr>
        </p:nvSpPr>
        <p:spPr/>
        <p:txBody>
          <a:bodyPr/>
          <a:lstStyle/>
          <a:p>
            <a:fld id="{D570388C-5D42-418C-8E9D-CA0C42970187}"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35505"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a:t>Impact of Mobile Apps on various domains</a:t>
            </a:r>
            <a:endParaRPr lang="en-US" sz="2400" b="1" dirty="0">
              <a:latin typeface="Times New Roman" panose="02020603050405020304" pitchFamily="18" charset="0"/>
              <a:cs typeface="Times New Roman" panose="02020603050405020304" pitchFamily="18" charset="0"/>
            </a:endParaRPr>
          </a:p>
        </p:txBody>
      </p:sp>
      <p:sp>
        <p:nvSpPr>
          <p:cNvPr id="2" name="AutoShape 2" descr="Examples of computer - Smartphone"/>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281840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73A7C6F0-0A90-4787-8E9C-13BEF32CA019}"/>
              </a:ext>
            </a:extLst>
          </p:cNvPr>
          <p:cNvSpPr>
            <a:spLocks noGrp="1"/>
          </p:cNvSpPr>
          <p:nvPr>
            <p:ph type="dt" sz="half" idx="10"/>
          </p:nvPr>
        </p:nvSpPr>
        <p:spPr/>
        <p:txBody>
          <a:bodyPr/>
          <a:lstStyle/>
          <a:p>
            <a:fld id="{A94DD650-A727-4D50-91F6-20E535D40B74}" type="datetime1">
              <a:rPr lang="en-US" smtClean="0"/>
              <a:pPr/>
              <a:t>1/29/2024</a:t>
            </a:fld>
            <a:endParaRPr lang="en-US"/>
          </a:p>
        </p:txBody>
      </p:sp>
      <p:sp>
        <p:nvSpPr>
          <p:cNvPr id="5" name="Slide Number Placeholder 4">
            <a:extLst>
              <a:ext uri="{FF2B5EF4-FFF2-40B4-BE49-F238E27FC236}">
                <a16:creationId xmlns="" xmlns:a16="http://schemas.microsoft.com/office/drawing/2014/main" id="{84DDF651-E0E8-474E-B01E-D65BF1529162}"/>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9" name="Title 1">
            <a:extLst>
              <a:ext uri="{FF2B5EF4-FFF2-40B4-BE49-F238E27FC236}">
                <a16:creationId xmlns="" xmlns:a16="http://schemas.microsoft.com/office/drawing/2014/main" id="{9747EF39-7C4B-4EF4-BC7B-4908859053E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IN" sz="2400" b="1" i="0" u="none" strike="noStrike" dirty="0">
                <a:solidFill>
                  <a:srgbClr val="000000"/>
                </a:solidFill>
                <a:effectLst/>
                <a:latin typeface="Times New Roman" panose="02020603050405020304" pitchFamily="18" charset="0"/>
                <a:cs typeface="Times New Roman" panose="02020603050405020304" pitchFamily="18" charset="0"/>
              </a:rPr>
              <a:t>Evaluation Scheme</a:t>
            </a:r>
            <a:r>
              <a:rPr lang="en-IN"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 xmlns:a16="http://schemas.microsoft.com/office/drawing/2014/main" id="{F78E3E6B-6670-4502-B722-FF00750A265B}"/>
              </a:ext>
            </a:extLst>
          </p:cNvPr>
          <p:cNvGraphicFramePr>
            <a:graphicFrameLocks noGrp="1"/>
          </p:cNvGraphicFramePr>
          <p:nvPr>
            <p:extLst>
              <p:ext uri="{D42A27DB-BD31-4B8C-83A1-F6EECF244321}">
                <p14:modId xmlns="" xmlns:p14="http://schemas.microsoft.com/office/powerpoint/2010/main" val="4022922533"/>
              </p:ext>
            </p:extLst>
          </p:nvPr>
        </p:nvGraphicFramePr>
        <p:xfrm>
          <a:off x="381000" y="990600"/>
          <a:ext cx="8382002" cy="5364472"/>
        </p:xfrm>
        <a:graphic>
          <a:graphicData uri="http://schemas.openxmlformats.org/drawingml/2006/table">
            <a:tbl>
              <a:tblPr firstRow="1" firstCol="1" bandRow="1">
                <a:tableStyleId>{5C22544A-7EE6-4342-B048-85BDC9FD1C3A}</a:tableStyleId>
              </a:tblPr>
              <a:tblGrid>
                <a:gridCol w="366491">
                  <a:extLst>
                    <a:ext uri="{9D8B030D-6E8A-4147-A177-3AD203B41FA5}">
                      <a16:colId xmlns="" xmlns:a16="http://schemas.microsoft.com/office/drawing/2014/main" val="483774696"/>
                    </a:ext>
                  </a:extLst>
                </a:gridCol>
                <a:gridCol w="1037818">
                  <a:extLst>
                    <a:ext uri="{9D8B030D-6E8A-4147-A177-3AD203B41FA5}">
                      <a16:colId xmlns="" xmlns:a16="http://schemas.microsoft.com/office/drawing/2014/main" val="4152374211"/>
                    </a:ext>
                  </a:extLst>
                </a:gridCol>
                <a:gridCol w="1922186">
                  <a:extLst>
                    <a:ext uri="{9D8B030D-6E8A-4147-A177-3AD203B41FA5}">
                      <a16:colId xmlns="" xmlns:a16="http://schemas.microsoft.com/office/drawing/2014/main" val="2675436260"/>
                    </a:ext>
                  </a:extLst>
                </a:gridCol>
                <a:gridCol w="291137">
                  <a:extLst>
                    <a:ext uri="{9D8B030D-6E8A-4147-A177-3AD203B41FA5}">
                      <a16:colId xmlns="" xmlns:a16="http://schemas.microsoft.com/office/drawing/2014/main" val="905271115"/>
                    </a:ext>
                  </a:extLst>
                </a:gridCol>
                <a:gridCol w="295932">
                  <a:extLst>
                    <a:ext uri="{9D8B030D-6E8A-4147-A177-3AD203B41FA5}">
                      <a16:colId xmlns="" xmlns:a16="http://schemas.microsoft.com/office/drawing/2014/main" val="2057213620"/>
                    </a:ext>
                  </a:extLst>
                </a:gridCol>
                <a:gridCol w="381560">
                  <a:extLst>
                    <a:ext uri="{9D8B030D-6E8A-4147-A177-3AD203B41FA5}">
                      <a16:colId xmlns="" xmlns:a16="http://schemas.microsoft.com/office/drawing/2014/main" val="4037161602"/>
                    </a:ext>
                  </a:extLst>
                </a:gridCol>
                <a:gridCol w="381560">
                  <a:extLst>
                    <a:ext uri="{9D8B030D-6E8A-4147-A177-3AD203B41FA5}">
                      <a16:colId xmlns="" xmlns:a16="http://schemas.microsoft.com/office/drawing/2014/main" val="892661286"/>
                    </a:ext>
                  </a:extLst>
                </a:gridCol>
                <a:gridCol w="664476">
                  <a:extLst>
                    <a:ext uri="{9D8B030D-6E8A-4147-A177-3AD203B41FA5}">
                      <a16:colId xmlns="" xmlns:a16="http://schemas.microsoft.com/office/drawing/2014/main" val="3587808402"/>
                    </a:ext>
                  </a:extLst>
                </a:gridCol>
                <a:gridCol w="664476">
                  <a:extLst>
                    <a:ext uri="{9D8B030D-6E8A-4147-A177-3AD203B41FA5}">
                      <a16:colId xmlns="" xmlns:a16="http://schemas.microsoft.com/office/drawing/2014/main" val="3244612720"/>
                    </a:ext>
                  </a:extLst>
                </a:gridCol>
                <a:gridCol w="447325">
                  <a:extLst>
                    <a:ext uri="{9D8B030D-6E8A-4147-A177-3AD203B41FA5}">
                      <a16:colId xmlns="" xmlns:a16="http://schemas.microsoft.com/office/drawing/2014/main" val="454941821"/>
                    </a:ext>
                  </a:extLst>
                </a:gridCol>
                <a:gridCol w="447325">
                  <a:extLst>
                    <a:ext uri="{9D8B030D-6E8A-4147-A177-3AD203B41FA5}">
                      <a16:colId xmlns="" xmlns:a16="http://schemas.microsoft.com/office/drawing/2014/main" val="474209802"/>
                    </a:ext>
                  </a:extLst>
                </a:gridCol>
                <a:gridCol w="376766">
                  <a:extLst>
                    <a:ext uri="{9D8B030D-6E8A-4147-A177-3AD203B41FA5}">
                      <a16:colId xmlns="" xmlns:a16="http://schemas.microsoft.com/office/drawing/2014/main" val="4247887102"/>
                    </a:ext>
                  </a:extLst>
                </a:gridCol>
                <a:gridCol w="508291">
                  <a:extLst>
                    <a:ext uri="{9D8B030D-6E8A-4147-A177-3AD203B41FA5}">
                      <a16:colId xmlns="" xmlns:a16="http://schemas.microsoft.com/office/drawing/2014/main" val="2734558652"/>
                    </a:ext>
                  </a:extLst>
                </a:gridCol>
                <a:gridCol w="596659">
                  <a:extLst>
                    <a:ext uri="{9D8B030D-6E8A-4147-A177-3AD203B41FA5}">
                      <a16:colId xmlns="" xmlns:a16="http://schemas.microsoft.com/office/drawing/2014/main" val="3138845591"/>
                    </a:ext>
                  </a:extLst>
                </a:gridCol>
              </a:tblGrid>
              <a:tr h="357753">
                <a:tc rowSpan="2">
                  <a:txBody>
                    <a:bodyPr/>
                    <a:lstStyle/>
                    <a:p>
                      <a:pPr marR="29210" algn="ctr">
                        <a:lnSpc>
                          <a:spcPct val="107000"/>
                        </a:lnSpc>
                        <a:spcAft>
                          <a:spcPts val="800"/>
                        </a:spcAft>
                      </a:pPr>
                      <a:r>
                        <a:rPr lang="en-IN" sz="1200" dirty="0">
                          <a:effectLst/>
                        </a:rPr>
                        <a:t>Sl. </a:t>
                      </a:r>
                    </a:p>
                    <a:p>
                      <a:pPr marL="7620" algn="ctr">
                        <a:lnSpc>
                          <a:spcPct val="107000"/>
                        </a:lnSpc>
                        <a:spcAft>
                          <a:spcPts val="800"/>
                        </a:spcAft>
                      </a:pPr>
                      <a:r>
                        <a:rPr lang="en-IN" sz="1200" dirty="0">
                          <a:effectLst/>
                        </a:rPr>
                        <a:t>No.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rowSpan="2">
                  <a:txBody>
                    <a:bodyPr/>
                    <a:lstStyle/>
                    <a:p>
                      <a:pPr marL="3810" algn="ctr">
                        <a:lnSpc>
                          <a:spcPct val="107000"/>
                        </a:lnSpc>
                        <a:spcAft>
                          <a:spcPts val="800"/>
                        </a:spcAft>
                      </a:pPr>
                      <a:r>
                        <a:rPr lang="en-IN" sz="1200" dirty="0">
                          <a:effectLst/>
                        </a:rPr>
                        <a:t>Subject Codes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rowSpan="2">
                  <a:txBody>
                    <a:bodyPr/>
                    <a:lstStyle/>
                    <a:p>
                      <a:pPr marR="26035" algn="ctr">
                        <a:lnSpc>
                          <a:spcPct val="107000"/>
                        </a:lnSpc>
                        <a:spcAft>
                          <a:spcPts val="800"/>
                        </a:spcAft>
                      </a:pPr>
                      <a:r>
                        <a:rPr lang="en-IN" sz="1200" dirty="0">
                          <a:effectLst/>
                        </a:rPr>
                        <a:t>Subject Name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gridSpan="3">
                  <a:txBody>
                    <a:bodyPr/>
                    <a:lstStyle/>
                    <a:p>
                      <a:pPr marR="28575" algn="ctr">
                        <a:lnSpc>
                          <a:spcPct val="107000"/>
                        </a:lnSpc>
                        <a:spcAft>
                          <a:spcPts val="800"/>
                        </a:spcAft>
                      </a:pPr>
                      <a:r>
                        <a:rPr lang="en-IN" sz="1200">
                          <a:effectLst/>
                        </a:rPr>
                        <a:t>Periods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hMerge="1">
                  <a:txBody>
                    <a:bodyPr/>
                    <a:lstStyle/>
                    <a:p>
                      <a:endParaRPr lang="en-IN"/>
                    </a:p>
                  </a:txBody>
                  <a:tcPr/>
                </a:tc>
                <a:tc hMerge="1">
                  <a:txBody>
                    <a:bodyPr/>
                    <a:lstStyle/>
                    <a:p>
                      <a:endParaRPr lang="en-IN"/>
                    </a:p>
                  </a:txBody>
                  <a:tcPr/>
                </a:tc>
                <a:tc gridSpan="4">
                  <a:txBody>
                    <a:bodyPr/>
                    <a:lstStyle/>
                    <a:p>
                      <a:pPr marR="26670" algn="ctr">
                        <a:lnSpc>
                          <a:spcPct val="107000"/>
                        </a:lnSpc>
                        <a:spcAft>
                          <a:spcPts val="800"/>
                        </a:spcAft>
                      </a:pPr>
                      <a:r>
                        <a:rPr lang="en-IN" sz="1200">
                          <a:effectLst/>
                        </a:rPr>
                        <a:t>Evaluation Scheme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a:lnSpc>
                          <a:spcPct val="107000"/>
                        </a:lnSpc>
                        <a:spcAft>
                          <a:spcPts val="800"/>
                        </a:spcAft>
                      </a:pPr>
                      <a:r>
                        <a:rPr lang="en-IN" sz="1200">
                          <a:effectLst/>
                        </a:rPr>
                        <a:t>End Semester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hMerge="1">
                  <a:txBody>
                    <a:bodyPr/>
                    <a:lstStyle/>
                    <a:p>
                      <a:endParaRPr lang="en-IN"/>
                    </a:p>
                  </a:txBody>
                  <a:tcPr/>
                </a:tc>
                <a:tc rowSpan="2">
                  <a:txBody>
                    <a:bodyPr/>
                    <a:lstStyle/>
                    <a:p>
                      <a:pPr marL="7620" algn="ctr">
                        <a:lnSpc>
                          <a:spcPct val="107000"/>
                        </a:lnSpc>
                        <a:spcAft>
                          <a:spcPts val="800"/>
                        </a:spcAft>
                      </a:pPr>
                      <a:r>
                        <a:rPr lang="en-IN" sz="1200">
                          <a:effectLst/>
                        </a:rPr>
                        <a:t>Total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rowSpan="2">
                  <a:txBody>
                    <a:bodyPr/>
                    <a:lstStyle/>
                    <a:p>
                      <a:pPr marL="13970" algn="ctr">
                        <a:lnSpc>
                          <a:spcPct val="107000"/>
                        </a:lnSpc>
                        <a:spcAft>
                          <a:spcPts val="800"/>
                        </a:spcAft>
                      </a:pPr>
                      <a:r>
                        <a:rPr lang="en-IN" sz="1200">
                          <a:effectLst/>
                        </a:rPr>
                        <a:t>Credit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183044295"/>
                  </a:ext>
                </a:extLst>
              </a:tr>
              <a:tr h="228379">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19685" algn="ctr">
                        <a:lnSpc>
                          <a:spcPct val="107000"/>
                        </a:lnSpc>
                        <a:spcAft>
                          <a:spcPts val="800"/>
                        </a:spcAft>
                      </a:pPr>
                      <a:r>
                        <a:rPr lang="en-IN" sz="1200">
                          <a:effectLst/>
                        </a:rPr>
                        <a:t>L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7145" algn="ctr">
                        <a:lnSpc>
                          <a:spcPct val="107000"/>
                        </a:lnSpc>
                        <a:spcAft>
                          <a:spcPts val="800"/>
                        </a:spcAft>
                      </a:pPr>
                      <a:r>
                        <a:rPr lang="en-IN" sz="1200">
                          <a:effectLst/>
                        </a:rPr>
                        <a:t>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a:effectLst/>
                        </a:rPr>
                        <a:t>P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CT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TA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6510" algn="ctr">
                        <a:lnSpc>
                          <a:spcPct val="107000"/>
                        </a:lnSpc>
                        <a:spcAft>
                          <a:spcPts val="800"/>
                        </a:spcAft>
                      </a:pPr>
                      <a:r>
                        <a:rPr lang="en-IN" sz="1200">
                          <a:effectLst/>
                        </a:rPr>
                        <a:t>TOTAL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a:effectLst/>
                        </a:rPr>
                        <a:t>PS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45720" algn="ctr">
                        <a:lnSpc>
                          <a:spcPct val="107000"/>
                        </a:lnSpc>
                        <a:spcAft>
                          <a:spcPts val="800"/>
                        </a:spcAft>
                      </a:pPr>
                      <a:r>
                        <a:rPr lang="en-IN" sz="1200">
                          <a:effectLst/>
                        </a:rPr>
                        <a:t>TE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6510" algn="ctr">
                        <a:lnSpc>
                          <a:spcPct val="107000"/>
                        </a:lnSpc>
                        <a:spcAft>
                          <a:spcPts val="800"/>
                        </a:spcAft>
                      </a:pPr>
                      <a:r>
                        <a:rPr lang="en-IN" sz="1200">
                          <a:effectLst/>
                        </a:rPr>
                        <a:t>PE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vMerge="1">
                  <a:txBody>
                    <a:bodyPr/>
                    <a:lstStyle/>
                    <a:p>
                      <a:endParaRPr lang="en-IN"/>
                    </a:p>
                  </a:txBody>
                  <a:tcPr/>
                </a:tc>
                <a:tc vMerge="1">
                  <a:txBody>
                    <a:bodyPr/>
                    <a:lstStyle/>
                    <a:p>
                      <a:endParaRPr lang="en-IN"/>
                    </a:p>
                  </a:txBody>
                  <a:tcPr/>
                </a:tc>
                <a:extLst>
                  <a:ext uri="{0D108BD9-81ED-4DB2-BD59-A6C34878D82A}">
                    <a16:rowId xmlns="" xmlns:a16="http://schemas.microsoft.com/office/drawing/2014/main" val="224488923"/>
                  </a:ext>
                </a:extLst>
              </a:tr>
              <a:tr h="357753">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845" algn="ctr">
                        <a:lnSpc>
                          <a:spcPct val="107000"/>
                        </a:lnSpc>
                        <a:spcAft>
                          <a:spcPts val="800"/>
                        </a:spcAft>
                      </a:pPr>
                      <a:r>
                        <a:rPr lang="en-IN" sz="1200" dirty="0">
                          <a:effectLst/>
                        </a:rPr>
                        <a:t>AAS0402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6985" algn="ctr">
                        <a:lnSpc>
                          <a:spcPct val="107000"/>
                        </a:lnSpc>
                        <a:spcAft>
                          <a:spcPts val="800"/>
                        </a:spcAft>
                      </a:pPr>
                      <a:r>
                        <a:rPr lang="en-IN" sz="1200" dirty="0">
                          <a:effectLst/>
                        </a:rPr>
                        <a:t>Engineering Mathematics- IV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dirty="0">
                          <a:effectLst/>
                        </a:rPr>
                        <a:t>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4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2854414825"/>
                  </a:ext>
                </a:extLst>
              </a:tr>
              <a:tr h="230310">
                <a:tc>
                  <a:txBody>
                    <a:bodyPr/>
                    <a:lstStyle/>
                    <a:p>
                      <a:pPr marR="29210"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30480" algn="ctr">
                        <a:lnSpc>
                          <a:spcPct val="107000"/>
                        </a:lnSpc>
                        <a:spcAft>
                          <a:spcPts val="800"/>
                        </a:spcAft>
                      </a:pPr>
                      <a:r>
                        <a:rPr lang="en-IN" sz="1200" dirty="0">
                          <a:effectLst/>
                        </a:rPr>
                        <a:t>AASL0401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a:effectLst/>
                        </a:rPr>
                        <a:t>Technical Communication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dirty="0">
                          <a:effectLst/>
                        </a:rPr>
                        <a:t>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 xmlns:a16="http://schemas.microsoft.com/office/drawing/2014/main" val="15717852"/>
                  </a:ext>
                </a:extLst>
              </a:tr>
              <a:tr h="230310">
                <a:tc>
                  <a:txBody>
                    <a:bodyPr/>
                    <a:lstStyle/>
                    <a:p>
                      <a:pPr marR="29210"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45720" algn="ctr">
                        <a:lnSpc>
                          <a:spcPct val="107000"/>
                        </a:lnSpc>
                        <a:spcAft>
                          <a:spcPts val="800"/>
                        </a:spcAft>
                      </a:pPr>
                      <a:r>
                        <a:rPr lang="en-IN" sz="1200" dirty="0">
                          <a:effectLst/>
                        </a:rPr>
                        <a:t>ACSE0403B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dirty="0">
                          <a:effectLst/>
                        </a:rPr>
                        <a:t>Operating Systems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 xmlns:a16="http://schemas.microsoft.com/office/drawing/2014/main" val="3067885404"/>
                  </a:ext>
                </a:extLst>
              </a:tr>
              <a:tr h="357753">
                <a:tc>
                  <a:txBody>
                    <a:bodyPr/>
                    <a:lstStyle/>
                    <a:p>
                      <a:pPr marR="29210" algn="ctr">
                        <a:lnSpc>
                          <a:spcPct val="107000"/>
                        </a:lnSpc>
                        <a:spcAft>
                          <a:spcPts val="800"/>
                        </a:spcAft>
                      </a:pPr>
                      <a:r>
                        <a:rPr lang="en-IN" sz="1200">
                          <a:effectLst/>
                        </a:rPr>
                        <a:t>4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62865" algn="ctr">
                        <a:lnSpc>
                          <a:spcPct val="107000"/>
                        </a:lnSpc>
                        <a:spcAft>
                          <a:spcPts val="800"/>
                        </a:spcAft>
                      </a:pPr>
                      <a:r>
                        <a:rPr lang="en-IN" sz="1200">
                          <a:effectLst/>
                        </a:rPr>
                        <a:t>ACSAI0402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dirty="0">
                          <a:effectLst/>
                        </a:rPr>
                        <a:t>Database Management Systems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dirty="0">
                          <a:effectLst/>
                        </a:rPr>
                        <a:t>30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dirty="0">
                          <a:effectLst/>
                        </a:rPr>
                        <a:t>20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4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1891440078"/>
                  </a:ext>
                </a:extLst>
              </a:tr>
              <a:tr h="357753">
                <a:tc>
                  <a:txBody>
                    <a:bodyPr/>
                    <a:lstStyle/>
                    <a:p>
                      <a:pPr marR="29210" algn="ctr">
                        <a:lnSpc>
                          <a:spcPct val="107000"/>
                        </a:lnSpc>
                        <a:spcAft>
                          <a:spcPts val="800"/>
                        </a:spcAft>
                      </a:pPr>
                      <a:r>
                        <a:rPr lang="en-IN" sz="1200" dirty="0">
                          <a:effectLst/>
                        </a:rPr>
                        <a:t>5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19685" algn="ctr">
                        <a:lnSpc>
                          <a:spcPct val="107000"/>
                        </a:lnSpc>
                        <a:spcAft>
                          <a:spcPts val="800"/>
                        </a:spcAft>
                      </a:pPr>
                      <a:r>
                        <a:rPr lang="en-IN" sz="1200" dirty="0">
                          <a:effectLst/>
                        </a:rPr>
                        <a:t>ACSIOT0401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algn="ctr">
                        <a:lnSpc>
                          <a:spcPct val="107000"/>
                        </a:lnSpc>
                        <a:spcAft>
                          <a:spcPts val="800"/>
                        </a:spcAft>
                      </a:pPr>
                      <a:r>
                        <a:rPr lang="en-IN" sz="1200" dirty="0">
                          <a:effectLst/>
                        </a:rPr>
                        <a:t>Mobile Application Development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solidFill>
                      <a:srgbClr val="FFC000"/>
                    </a:solidFill>
                  </a:tcPr>
                </a:tc>
                <a:tc>
                  <a:txBody>
                    <a:bodyPr/>
                    <a:lstStyle/>
                    <a:p>
                      <a:pPr marL="27305"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2603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30480"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31750" algn="ctr">
                        <a:lnSpc>
                          <a:spcPct val="107000"/>
                        </a:lnSpc>
                        <a:spcAft>
                          <a:spcPts val="800"/>
                        </a:spcAft>
                      </a:pPr>
                      <a:r>
                        <a:rPr lang="en-IN" sz="1200" dirty="0">
                          <a:effectLst/>
                        </a:rPr>
                        <a:t>30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29210" algn="ctr">
                        <a:lnSpc>
                          <a:spcPct val="107000"/>
                        </a:lnSpc>
                        <a:spcAft>
                          <a:spcPts val="800"/>
                        </a:spcAft>
                      </a:pPr>
                      <a:r>
                        <a:rPr lang="en-IN" sz="1200" dirty="0">
                          <a:effectLst/>
                        </a:rPr>
                        <a:t>20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R="27940" algn="ctr">
                        <a:lnSpc>
                          <a:spcPct val="107000"/>
                        </a:lnSpc>
                        <a:spcAft>
                          <a:spcPts val="800"/>
                        </a:spcAft>
                      </a:pPr>
                      <a:r>
                        <a:rPr lang="en-IN" sz="1200" dirty="0">
                          <a:effectLst/>
                        </a:rPr>
                        <a:t>50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8890"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1206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52070" algn="ctr">
                        <a:lnSpc>
                          <a:spcPct val="107000"/>
                        </a:lnSpc>
                        <a:spcAft>
                          <a:spcPts val="800"/>
                        </a:spcAft>
                      </a:pPr>
                      <a:r>
                        <a:rPr lang="en-IN" sz="1200" dirty="0">
                          <a:effectLst/>
                        </a:rPr>
                        <a:t>150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R="29210"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extLst>
                  <a:ext uri="{0D108BD9-81ED-4DB2-BD59-A6C34878D82A}">
                    <a16:rowId xmlns="" xmlns:a16="http://schemas.microsoft.com/office/drawing/2014/main" val="1628192648"/>
                  </a:ext>
                </a:extLst>
              </a:tr>
              <a:tr h="456760">
                <a:tc>
                  <a:txBody>
                    <a:bodyPr/>
                    <a:lstStyle/>
                    <a:p>
                      <a:pPr marR="29210" algn="ctr">
                        <a:lnSpc>
                          <a:spcPct val="107000"/>
                        </a:lnSpc>
                        <a:spcAft>
                          <a:spcPts val="800"/>
                        </a:spcAft>
                      </a:pPr>
                      <a:r>
                        <a:rPr lang="en-IN" sz="1200">
                          <a:effectLst/>
                        </a:rPr>
                        <a:t>6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dirty="0">
                          <a:effectLst/>
                        </a:rPr>
                        <a:t>ACSE0404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dirty="0">
                          <a:effectLst/>
                        </a:rPr>
                        <a:t>Theory of Automata and Formal Languages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1064384965"/>
                  </a:ext>
                </a:extLst>
              </a:tr>
              <a:tr h="228379">
                <a:tc>
                  <a:txBody>
                    <a:bodyPr/>
                    <a:lstStyle/>
                    <a:p>
                      <a:pPr marR="29210" algn="ctr">
                        <a:lnSpc>
                          <a:spcPct val="107000"/>
                        </a:lnSpc>
                        <a:spcAft>
                          <a:spcPts val="800"/>
                        </a:spcAft>
                      </a:pPr>
                      <a:r>
                        <a:rPr lang="en-IN" sz="1200">
                          <a:effectLst/>
                        </a:rPr>
                        <a:t>7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45720" algn="ctr">
                        <a:lnSpc>
                          <a:spcPct val="107000"/>
                        </a:lnSpc>
                        <a:spcAft>
                          <a:spcPts val="800"/>
                        </a:spcAft>
                      </a:pPr>
                      <a:r>
                        <a:rPr lang="en-IN" sz="1200" dirty="0">
                          <a:effectLst/>
                        </a:rPr>
                        <a:t>ACSE0453B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a:effectLst/>
                        </a:rPr>
                        <a:t>Operating Systems Lab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dirty="0">
                          <a:effectLst/>
                        </a:rPr>
                        <a:t>2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4925"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0480"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857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 xmlns:a16="http://schemas.microsoft.com/office/drawing/2014/main" val="1877492388"/>
                  </a:ext>
                </a:extLst>
              </a:tr>
              <a:tr h="363187">
                <a:tc>
                  <a:txBody>
                    <a:bodyPr/>
                    <a:lstStyle/>
                    <a:p>
                      <a:pPr marR="29210" algn="ctr">
                        <a:lnSpc>
                          <a:spcPct val="107000"/>
                        </a:lnSpc>
                        <a:spcAft>
                          <a:spcPts val="800"/>
                        </a:spcAft>
                      </a:pPr>
                      <a:r>
                        <a:rPr lang="en-IN" sz="1200">
                          <a:effectLst/>
                        </a:rPr>
                        <a:t>8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62865" algn="ctr">
                        <a:lnSpc>
                          <a:spcPct val="107000"/>
                        </a:lnSpc>
                        <a:spcAft>
                          <a:spcPts val="800"/>
                        </a:spcAft>
                      </a:pPr>
                      <a:r>
                        <a:rPr lang="en-IN" sz="1200" dirty="0">
                          <a:effectLst/>
                        </a:rPr>
                        <a:t>ACSAI0452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rPr>
                        <a:t>Database Management Systems Lab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4925"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0480" algn="ctr">
                        <a:lnSpc>
                          <a:spcPct val="107000"/>
                        </a:lnSpc>
                        <a:spcAft>
                          <a:spcPts val="800"/>
                        </a:spcAft>
                      </a:pPr>
                      <a:r>
                        <a:rPr lang="en-IN" sz="1200" dirty="0">
                          <a:effectLst/>
                        </a:rPr>
                        <a:t>25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dirty="0">
                          <a:effectLst/>
                        </a:rPr>
                        <a:t>50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3474905559"/>
                  </a:ext>
                </a:extLst>
              </a:tr>
              <a:tr h="363187">
                <a:tc>
                  <a:txBody>
                    <a:bodyPr/>
                    <a:lstStyle/>
                    <a:p>
                      <a:pPr marR="29210" algn="ctr">
                        <a:lnSpc>
                          <a:spcPct val="107000"/>
                        </a:lnSpc>
                        <a:spcAft>
                          <a:spcPts val="800"/>
                        </a:spcAft>
                      </a:pPr>
                      <a:r>
                        <a:rPr lang="en-IN" sz="1200">
                          <a:effectLst/>
                        </a:rPr>
                        <a:t>9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9685" algn="ctr">
                        <a:lnSpc>
                          <a:spcPct val="107000"/>
                        </a:lnSpc>
                        <a:spcAft>
                          <a:spcPts val="800"/>
                        </a:spcAft>
                      </a:pPr>
                      <a:r>
                        <a:rPr lang="en-IN" sz="1200" dirty="0">
                          <a:effectLst/>
                        </a:rPr>
                        <a:t>ACSIOT0451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rPr>
                        <a:t>Mobile Application Development Lab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4925"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0480"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2909102056"/>
                  </a:ext>
                </a:extLst>
              </a:tr>
              <a:tr h="363187">
                <a:tc>
                  <a:txBody>
                    <a:bodyPr/>
                    <a:lstStyle/>
                    <a:p>
                      <a:pPr marL="30480" algn="ctr">
                        <a:lnSpc>
                          <a:spcPct val="107000"/>
                        </a:lnSpc>
                        <a:spcAft>
                          <a:spcPts val="800"/>
                        </a:spcAft>
                      </a:pPr>
                      <a:r>
                        <a:rPr lang="en-IN" sz="1200">
                          <a:effectLst/>
                        </a:rPr>
                        <a:t>10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dirty="0">
                          <a:effectLst/>
                        </a:rPr>
                        <a:t>ACSE0459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rPr>
                        <a:t>Mini Project using Open Technology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492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659714703"/>
                  </a:ext>
                </a:extLst>
              </a:tr>
              <a:tr h="642423">
                <a:tc>
                  <a:txBody>
                    <a:bodyPr/>
                    <a:lstStyle/>
                    <a:p>
                      <a:pPr marL="30480" algn="ctr">
                        <a:lnSpc>
                          <a:spcPct val="107000"/>
                        </a:lnSpc>
                        <a:spcAft>
                          <a:spcPts val="800"/>
                        </a:spcAft>
                      </a:pPr>
                      <a:r>
                        <a:rPr lang="en-IN" sz="1200">
                          <a:effectLst/>
                        </a:rPr>
                        <a:t>11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dirty="0">
                          <a:effectLst/>
                        </a:rPr>
                        <a:t>ANC0402 / ANC0401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a:effectLst/>
                        </a:rPr>
                        <a:t>Environmental Science*/ </a:t>
                      </a:r>
                    </a:p>
                    <a:p>
                      <a:pPr algn="ctr">
                        <a:lnSpc>
                          <a:spcPct val="107000"/>
                        </a:lnSpc>
                        <a:spcAft>
                          <a:spcPts val="800"/>
                        </a:spcAft>
                      </a:pPr>
                      <a:r>
                        <a:rPr lang="en-IN" sz="1200">
                          <a:effectLst/>
                        </a:rPr>
                        <a:t>Cyber Security*(Non Credit)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30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5207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1540014305"/>
                  </a:ext>
                </a:extLst>
              </a:tr>
              <a:tr h="363187">
                <a:tc>
                  <a:txBody>
                    <a:bodyPr/>
                    <a:lstStyle/>
                    <a:p>
                      <a:pPr marL="635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6350"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dirty="0">
                          <a:effectLst/>
                        </a:rPr>
                        <a:t>MOOCs** (For B.Tech. Hons. Degree)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70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952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2135062325"/>
                  </a:ext>
                </a:extLst>
              </a:tr>
              <a:tr h="230310">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952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dirty="0">
                          <a:effectLst/>
                        </a:rPr>
                        <a:t>GRAND TOTAL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270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3970" algn="ctr">
                        <a:lnSpc>
                          <a:spcPct val="107000"/>
                        </a:lnSpc>
                        <a:spcAft>
                          <a:spcPts val="800"/>
                        </a:spcAft>
                      </a:pPr>
                      <a:r>
                        <a:rPr lang="en-IN" sz="1200">
                          <a:effectLst/>
                        </a:rPr>
                        <a:t>1100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dirty="0">
                          <a:effectLst/>
                        </a:rPr>
                        <a:t>24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 xmlns:a16="http://schemas.microsoft.com/office/drawing/2014/main" val="2107784877"/>
                  </a:ext>
                </a:extLst>
              </a:tr>
            </a:tbl>
          </a:graphicData>
        </a:graphic>
      </p:graphicFrame>
      <p:sp>
        <p:nvSpPr>
          <p:cNvPr id="8" name="Footer Placeholder 12"/>
          <p:cNvSpPr txBox="1">
            <a:spLocks/>
          </p:cNvSpPr>
          <p:nvPr/>
        </p:nvSpPr>
        <p:spPr>
          <a:xfrm>
            <a:off x="26670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Ms.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Vatika</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Jalali</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Mobile Application Development                  Unit-1</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 xmlns:p14="http://schemas.microsoft.com/office/powerpoint/2010/main" val="3318420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5400"/>
            <a:ext cx="7696200" cy="3276600"/>
          </a:xfrm>
        </p:spPr>
        <p:txBody>
          <a:bodyPr anchor="b">
            <a:noAutofit/>
          </a:bodyPr>
          <a:lstStyle/>
          <a:p>
            <a:pPr algn="just"/>
            <a:r>
              <a:rPr lang="en-US" sz="2000" b="1" dirty="0">
                <a:latin typeface="Times New Roman" panose="02020603050405020304" pitchFamily="18" charset="0"/>
                <a:cs typeface="Times New Roman" panose="02020603050405020304" pitchFamily="18" charset="0"/>
              </a:rPr>
              <a:t>Ubiquity: </a:t>
            </a:r>
            <a:r>
              <a:rPr lang="en-US" sz="2000" dirty="0">
                <a:latin typeface="Times New Roman" panose="02020603050405020304" pitchFamily="18" charset="0"/>
                <a:cs typeface="Times New Roman" panose="02020603050405020304" pitchFamily="18" charset="0"/>
              </a:rPr>
              <a:t>Mobile applications are always available and connected and enable users to access information anytime anywhere</a:t>
            </a:r>
          </a:p>
          <a:p>
            <a:pPr algn="just"/>
            <a:r>
              <a:rPr lang="en-US" sz="2000" b="1" dirty="0">
                <a:latin typeface="Times New Roman" panose="02020603050405020304" pitchFamily="18" charset="0"/>
                <a:cs typeface="Times New Roman" panose="02020603050405020304" pitchFamily="18" charset="0"/>
              </a:rPr>
              <a:t>User friendliness: </a:t>
            </a:r>
            <a:r>
              <a:rPr lang="en-US" sz="2000" dirty="0">
                <a:latin typeface="Times New Roman" panose="02020603050405020304" pitchFamily="18" charset="0"/>
                <a:cs typeface="Times New Roman" panose="02020603050405020304" pitchFamily="18" charset="0"/>
              </a:rPr>
              <a:t>Mobile applications provide responsive and interactive user interface with essential information. They utilize the camera, sensors, media output, touch/multi-touch/voice interface for providing simplified actionable information.</a:t>
            </a:r>
          </a:p>
          <a:p>
            <a:pPr algn="just"/>
            <a:r>
              <a:rPr lang="en-US" sz="2000" b="1" dirty="0">
                <a:latin typeface="Times New Roman" panose="02020603050405020304" pitchFamily="18" charset="0"/>
                <a:cs typeface="Times New Roman" panose="02020603050405020304" pitchFamily="18" charset="0"/>
              </a:rPr>
              <a:t>Location awareness: </a:t>
            </a:r>
            <a:r>
              <a:rPr lang="en-US" sz="2000" dirty="0">
                <a:latin typeface="Times New Roman" panose="02020603050405020304" pitchFamily="18" charset="0"/>
                <a:cs typeface="Times New Roman" panose="02020603050405020304" pitchFamily="18" charset="0"/>
              </a:rPr>
              <a:t>Mobile applications provide location sensitive information using Global Positioning System (GPS) and other sensors.</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Minimalistic: </a:t>
            </a:r>
            <a:r>
              <a:rPr lang="en-US" sz="2000" dirty="0">
                <a:latin typeface="Times New Roman" panose="02020603050405020304" pitchFamily="18" charset="0"/>
                <a:cs typeface="Times New Roman" panose="02020603050405020304" pitchFamily="18" charset="0"/>
              </a:rPr>
              <a:t>The content and features in mobile apps are minimal which are essential for the functionality.</a:t>
            </a:r>
          </a:p>
        </p:txBody>
      </p:sp>
      <p:sp>
        <p:nvSpPr>
          <p:cNvPr id="4" name="Date Placeholder 3"/>
          <p:cNvSpPr>
            <a:spLocks noGrp="1"/>
          </p:cNvSpPr>
          <p:nvPr>
            <p:ph type="dt" sz="half" idx="10"/>
          </p:nvPr>
        </p:nvSpPr>
        <p:spPr/>
        <p:txBody>
          <a:bodyPr/>
          <a:lstStyle/>
          <a:p>
            <a:fld id="{D570388C-5D42-418C-8E9D-CA0C42970187}"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07072" y="290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a:t>Attributes of Mobile Applications</a:t>
            </a:r>
            <a:endParaRPr lang="en-US" sz="2400" b="1" dirty="0">
              <a:latin typeface="Times New Roman" panose="02020603050405020304" pitchFamily="18" charset="0"/>
              <a:cs typeface="Times New Roman" panose="02020603050405020304" pitchFamily="18" charset="0"/>
            </a:endParaRPr>
          </a:p>
        </p:txBody>
      </p:sp>
      <p:sp>
        <p:nvSpPr>
          <p:cNvPr id="2" name="AutoShape 2" descr="Examples of computer - Smartphone"/>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779777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marL="457200" indent="-457200" algn="just">
              <a:buAutoNum type="arabicPeriod"/>
            </a:pPr>
            <a:r>
              <a:rPr lang="en-US" sz="2000" dirty="0">
                <a:latin typeface="Times New Roman" panose="02020603050405020304" pitchFamily="18" charset="0"/>
                <a:cs typeface="Times New Roman" panose="02020603050405020304" pitchFamily="18" charset="0"/>
              </a:rPr>
              <a:t>Mobile applications are always available and connected and enable users to   access information anytime anywhere. Name the attribute</a:t>
            </a:r>
          </a:p>
          <a:p>
            <a:pPr marL="457200" indent="-457200" algn="just">
              <a:buAutoNum type="arabicPeriod"/>
            </a:pPr>
            <a:r>
              <a:rPr lang="en-US" sz="2000" dirty="0">
                <a:latin typeface="Times New Roman" panose="02020603050405020304" pitchFamily="18" charset="0"/>
                <a:cs typeface="Times New Roman" panose="02020603050405020304" pitchFamily="18" charset="0"/>
              </a:rPr>
              <a:t>Mobile applications provide responsive and interactive user interface with essential information. (T/F)</a:t>
            </a:r>
          </a:p>
          <a:p>
            <a:pPr marL="457200" indent="-457200" algn="just">
              <a:buAutoNum type="arabicPeriod"/>
            </a:pPr>
            <a:r>
              <a:rPr lang="en-US" sz="2000" dirty="0">
                <a:latin typeface="Times New Roman" panose="02020603050405020304" pitchFamily="18" charset="0"/>
                <a:cs typeface="Times New Roman" panose="02020603050405020304" pitchFamily="18" charset="0"/>
              </a:rPr>
              <a:t>Choose the key drivers for mobile application:</a:t>
            </a:r>
          </a:p>
          <a:p>
            <a:pPr algn="just"/>
            <a:r>
              <a:rPr lang="en-US" sz="2000" dirty="0">
                <a:latin typeface="Times New Roman" panose="02020603050405020304" pitchFamily="18" charset="0"/>
                <a:cs typeface="Times New Roman" panose="02020603050405020304" pitchFamily="18" charset="0"/>
              </a:rPr>
              <a:t>Innovation</a:t>
            </a:r>
          </a:p>
          <a:p>
            <a:pPr algn="just"/>
            <a:r>
              <a:rPr lang="en-US" sz="2000" dirty="0">
                <a:latin typeface="Times New Roman" panose="02020603050405020304" pitchFamily="18" charset="0"/>
                <a:cs typeface="Times New Roman" panose="02020603050405020304" pitchFamily="18" charset="0"/>
              </a:rPr>
              <a:t>Consumer </a:t>
            </a:r>
            <a:r>
              <a:rPr lang="en-US" sz="2000" dirty="0" smtClean="0">
                <a:latin typeface="Times New Roman" panose="02020603050405020304" pitchFamily="18" charset="0"/>
                <a:cs typeface="Times New Roman" panose="02020603050405020304" pitchFamily="18" charset="0"/>
              </a:rPr>
              <a:t>Behavior</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Patent</a:t>
            </a:r>
          </a:p>
          <a:p>
            <a:pPr marL="0" indent="0" algn="just">
              <a:buNone/>
            </a:pPr>
            <a:r>
              <a:rPr lang="en-US" sz="2000" dirty="0">
                <a:latin typeface="Times New Roman" panose="02020603050405020304" pitchFamily="18" charset="0"/>
                <a:cs typeface="Times New Roman" panose="02020603050405020304" pitchFamily="18" charset="0"/>
              </a:rPr>
              <a:t>4.   Mobile </a:t>
            </a:r>
            <a:r>
              <a:rPr lang="en-US" sz="2000" dirty="0" smtClean="0">
                <a:latin typeface="Times New Roman" panose="02020603050405020304" pitchFamily="18" charset="0"/>
                <a:cs typeface="Times New Roman" panose="02020603050405020304" pitchFamily="18" charset="0"/>
              </a:rPr>
              <a:t>net banking </a:t>
            </a:r>
            <a:r>
              <a:rPr lang="en-US" sz="2000" dirty="0">
                <a:latin typeface="Times New Roman" panose="02020603050405020304" pitchFamily="18" charset="0"/>
                <a:cs typeface="Times New Roman" panose="02020603050405020304" pitchFamily="18" charset="0"/>
              </a:rPr>
              <a:t>feature is available on apps or not. Name the apps</a:t>
            </a:r>
          </a:p>
          <a:p>
            <a:pPr marL="0" indent="0" algn="just">
              <a:buNone/>
            </a:pPr>
            <a:endParaRPr lang="en-US" sz="2000"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AutoNum type="arabicPeriod"/>
            </a:pP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7474B4F-0C98-4DB8-BE5B-1FA18A2AEE90}"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2</a:t>
            </a:r>
          </a:p>
          <a:p>
            <a:pPr lvl="0" algn="ctr">
              <a:spcBef>
                <a:spcPct val="0"/>
              </a:spcBef>
              <a:defRPr/>
            </a:pPr>
            <a:endParaRPr lang="en-US" dirty="0"/>
          </a:p>
        </p:txBody>
      </p:sp>
    </p:spTree>
    <p:extLst>
      <p:ext uri="{BB962C8B-B14F-4D97-AF65-F5344CB8AC3E}">
        <p14:creationId xmlns="" xmlns:p14="http://schemas.microsoft.com/office/powerpoint/2010/main" val="2125331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57C1793-D8CD-4529-958A-C179FC12C3EB}"/>
              </a:ext>
            </a:extLst>
          </p:cNvPr>
          <p:cNvSpPr>
            <a:spLocks noGrp="1"/>
          </p:cNvSpPr>
          <p:nvPr>
            <p:ph type="dt" sz="half" idx="10"/>
          </p:nvPr>
        </p:nvSpPr>
        <p:spPr/>
        <p:txBody>
          <a:bodyPr/>
          <a:lstStyle/>
          <a:p>
            <a:fld id="{D9FA1A62-5246-449F-BD09-7C391014938D}" type="datetime1">
              <a:rPr lang="en-US" smtClean="0"/>
              <a:pPr/>
              <a:t>1/29/2024</a:t>
            </a:fld>
            <a:endParaRPr lang="en-US"/>
          </a:p>
        </p:txBody>
      </p:sp>
      <p:sp>
        <p:nvSpPr>
          <p:cNvPr id="5" name="Footer Placeholder 4">
            <a:extLst>
              <a:ext uri="{FF2B5EF4-FFF2-40B4-BE49-F238E27FC236}">
                <a16:creationId xmlns="" xmlns:a16="http://schemas.microsoft.com/office/drawing/2014/main" id="{1097BBB7-612B-47EB-84F2-B1DF43D01145}"/>
              </a:ext>
            </a:extLst>
          </p:cNvPr>
          <p:cNvSpPr>
            <a:spLocks noGrp="1"/>
          </p:cNvSpPr>
          <p:nvPr>
            <p:ph type="ftr" sz="quarter" idx="11"/>
          </p:nvPr>
        </p:nvSpPr>
        <p:spPr>
          <a:xfrm>
            <a:off x="1905000" y="6356350"/>
            <a:ext cx="5410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a:extLst>
              <a:ext uri="{FF2B5EF4-FFF2-40B4-BE49-F238E27FC236}">
                <a16:creationId xmlns="" xmlns:a16="http://schemas.microsoft.com/office/drawing/2014/main" id="{8D6AE20E-0563-47A6-BE24-2248A1E3A984}"/>
              </a:ext>
            </a:extLst>
          </p:cNvPr>
          <p:cNvSpPr>
            <a:spLocks noGrp="1"/>
          </p:cNvSpPr>
          <p:nvPr>
            <p:ph type="sldNum" sz="quarter" idx="12"/>
          </p:nvPr>
        </p:nvSpPr>
        <p:spPr/>
        <p:txBody>
          <a:bodyPr/>
          <a:lstStyle/>
          <a:p>
            <a:fld id="{B6F15528-21DE-4FAA-801E-634DDDAF4B2B}" type="slidenum">
              <a:rPr lang="en-US" smtClean="0"/>
              <a:pPr/>
              <a:t>32</a:t>
            </a:fld>
            <a:endParaRPr lang="en-US"/>
          </a:p>
        </p:txBody>
      </p:sp>
      <p:sp>
        <p:nvSpPr>
          <p:cNvPr id="8" name="Title 1">
            <a:extLst>
              <a:ext uri="{FF2B5EF4-FFF2-40B4-BE49-F238E27FC236}">
                <a16:creationId xmlns="" xmlns:a16="http://schemas.microsoft.com/office/drawing/2014/main" id="{7D8ED8BA-B32D-44F9-8A29-DE95DF5AC844}"/>
              </a:ext>
            </a:extLst>
          </p:cNvPr>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3200" b="1" dirty="0">
              <a:solidFill>
                <a:srgbClr val="1F2830"/>
              </a:solidFill>
              <a:effectLst/>
              <a:latin typeface="Times New Roman" panose="02020603050405020304" pitchFamily="18" charset="0"/>
              <a:cs typeface="Times New Roman" panose="02020603050405020304" pitchFamily="18" charset="0"/>
            </a:endParaRPr>
          </a:p>
          <a:p>
            <a:pPr algn="ctr"/>
            <a:r>
              <a:rPr lang="en-IN" sz="2400" b="1" dirty="0">
                <a:solidFill>
                  <a:srgbClr val="1F2830"/>
                </a:solidFill>
                <a:effectLst/>
                <a:latin typeface="Times New Roman" panose="02020603050405020304" pitchFamily="18" charset="0"/>
                <a:cs typeface="Times New Roman" panose="02020603050405020304" pitchFamily="18" charset="0"/>
              </a:rPr>
              <a:t>Mobile Application Development Framework</a:t>
            </a:r>
          </a:p>
          <a:p>
            <a:pPr algn="ctr"/>
            <a:endParaRPr lang="en-US" sz="2400" b="1" dirty="0">
              <a:solidFill>
                <a:schemeClr val="tx1"/>
              </a:solidFill>
            </a:endParaRPr>
          </a:p>
        </p:txBody>
      </p:sp>
      <p:sp>
        <p:nvSpPr>
          <p:cNvPr id="2" name="Content Placeholder 1">
            <a:extLst>
              <a:ext uri="{FF2B5EF4-FFF2-40B4-BE49-F238E27FC236}">
                <a16:creationId xmlns="" xmlns:a16="http://schemas.microsoft.com/office/drawing/2014/main" id="{89EB50B3-52EB-4232-A430-DAC63EDAF9AE}"/>
              </a:ext>
            </a:extLst>
          </p:cNvPr>
          <p:cNvSpPr>
            <a:spLocks noGrp="1"/>
          </p:cNvSpPr>
          <p:nvPr>
            <p:ph idx="1"/>
          </p:nvPr>
        </p:nvSpPr>
        <p:spPr>
          <a:xfrm>
            <a:off x="457200" y="1066800"/>
            <a:ext cx="8229600" cy="4830763"/>
          </a:xfrm>
        </p:spPr>
        <p:txBody>
          <a:bodyPr>
            <a:normAutofit/>
          </a:bodyPr>
          <a:lstStyle/>
          <a:p>
            <a:pPr marL="0" indent="0" algn="just">
              <a:buNone/>
            </a:pPr>
            <a:r>
              <a:rPr lang="en-US" sz="2000" b="1" dirty="0"/>
              <a:t>Topic objective: To get aware about the development framework</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mobile development framework</a:t>
            </a:r>
            <a:r>
              <a:rPr lang="en-US" sz="2000" dirty="0">
                <a:latin typeface="Times New Roman" panose="02020603050405020304" pitchFamily="18" charset="0"/>
                <a:cs typeface="Times New Roman" panose="02020603050405020304" pitchFamily="18" charset="0"/>
              </a:rPr>
              <a:t> is a </a:t>
            </a:r>
            <a:r>
              <a:rPr lang="en-US" sz="2000" dirty="0">
                <a:latin typeface="Times New Roman" panose="02020603050405020304" pitchFamily="18" charset="0"/>
                <a:cs typeface="Times New Roman" panose="02020603050405020304" pitchFamily="18" charset="0"/>
                <a:hlinkClick r:id="rId2" tooltip="Software framework"/>
              </a:rPr>
              <a:t>software framework</a:t>
            </a:r>
            <a:r>
              <a:rPr lang="en-US" sz="2000" dirty="0">
                <a:latin typeface="Times New Roman" panose="02020603050405020304" pitchFamily="18" charset="0"/>
                <a:cs typeface="Times New Roman" panose="02020603050405020304" pitchFamily="18" charset="0"/>
              </a:rPr>
              <a:t> that is designed to support </a:t>
            </a:r>
            <a:r>
              <a:rPr lang="en-US" sz="2000" dirty="0">
                <a:latin typeface="Times New Roman" panose="02020603050405020304" pitchFamily="18" charset="0"/>
                <a:cs typeface="Times New Roman" panose="02020603050405020304" pitchFamily="18" charset="0"/>
                <a:hlinkClick r:id="rId3" tooltip="Mobile app development"/>
              </a:rPr>
              <a:t>mobile app development</a:t>
            </a:r>
            <a:r>
              <a:rPr lang="en-US" sz="2000" dirty="0">
                <a:latin typeface="Times New Roman" panose="02020603050405020304" pitchFamily="18" charset="0"/>
                <a:cs typeface="Times New Roman" panose="02020603050405020304" pitchFamily="18" charset="0"/>
              </a:rPr>
              <a:t>. It is a software library that provides a fundamental structure to support the development of </a:t>
            </a:r>
            <a:r>
              <a:rPr lang="en-US" sz="2000" b="1" dirty="0">
                <a:latin typeface="Times New Roman" panose="02020603050405020304" pitchFamily="18" charset="0"/>
                <a:cs typeface="Times New Roman" panose="02020603050405020304" pitchFamily="18" charset="0"/>
              </a:rPr>
              <a:t>applications</a:t>
            </a:r>
            <a:r>
              <a:rPr lang="en-US" sz="2000" dirty="0">
                <a:latin typeface="Times New Roman" panose="02020603050405020304" pitchFamily="18" charset="0"/>
                <a:cs typeface="Times New Roman" panose="02020603050405020304" pitchFamily="18" charset="0"/>
              </a:rPr>
              <a:t> for a specific environment.</a:t>
            </a:r>
          </a:p>
          <a:p>
            <a:pPr marL="0" indent="0" algn="just">
              <a:buNone/>
            </a:pPr>
            <a:r>
              <a:rPr lang="en-US" sz="2000" dirty="0">
                <a:latin typeface="Times New Roman" panose="02020603050405020304" pitchFamily="18" charset="0"/>
                <a:cs typeface="Times New Roman" panose="02020603050405020304" pitchFamily="18" charset="0"/>
              </a:rPr>
              <a:t>Frameworks can be in three categories: native frameworks for platform-specific development, mobile web app frameworks, and </a:t>
            </a:r>
            <a:r>
              <a:rPr lang="en-US" sz="2000" dirty="0">
                <a:latin typeface="Times New Roman" panose="02020603050405020304" pitchFamily="18" charset="0"/>
                <a:cs typeface="Times New Roman" panose="02020603050405020304" pitchFamily="18" charset="0"/>
                <a:hlinkClick r:id="rId4" tooltip="Hybrid app"/>
              </a:rPr>
              <a:t>hybrid apps</a:t>
            </a:r>
            <a:r>
              <a:rPr lang="en-US" sz="2000" dirty="0">
                <a:latin typeface="Times New Roman" panose="02020603050405020304" pitchFamily="18" charset="0"/>
                <a:cs typeface="Times New Roman" panose="02020603050405020304" pitchFamily="18" charset="0"/>
              </a:rPr>
              <a:t>, which combine the features of both native and mobile web app frameworks.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b="0" i="0" dirty="0">
              <a:effectLst/>
              <a:latin typeface="Times New Roman" panose="02020603050405020304" pitchFamily="18" charset="0"/>
              <a:cs typeface="Times New Roman" panose="02020603050405020304" pitchFamily="18" charset="0"/>
            </a:endParaRPr>
          </a:p>
          <a:p>
            <a:pPr marL="0" indent="0">
              <a:buNone/>
            </a:pPr>
            <a:endParaRPr lang="en-US" sz="1600" b="1" i="0" dirty="0">
              <a:solidFill>
                <a:srgbClr val="1F2830"/>
              </a:solidFill>
              <a:effectLst/>
              <a:latin typeface="Circular Std"/>
            </a:endParaRPr>
          </a:p>
          <a:p>
            <a:pPr marL="0" indent="0">
              <a:buNone/>
            </a:pPr>
            <a:endParaRPr lang="en-IN" sz="1050" b="1" i="0" dirty="0">
              <a:solidFill>
                <a:srgbClr val="1F2830"/>
              </a:solidFill>
              <a:effectLst/>
              <a:latin typeface="var(--e-global-typography-primary-font-family)"/>
            </a:endParaRPr>
          </a:p>
          <a:p>
            <a:pPr marL="0" indent="0">
              <a:buNone/>
            </a:pPr>
            <a:endParaRPr lang="en-IN" sz="1600" dirty="0"/>
          </a:p>
        </p:txBody>
      </p:sp>
    </p:spTree>
    <p:extLst>
      <p:ext uri="{BB962C8B-B14F-4D97-AF65-F5344CB8AC3E}">
        <p14:creationId xmlns="" xmlns:p14="http://schemas.microsoft.com/office/powerpoint/2010/main" val="2081353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57C1793-D8CD-4529-958A-C179FC12C3EB}"/>
              </a:ext>
            </a:extLst>
          </p:cNvPr>
          <p:cNvSpPr>
            <a:spLocks noGrp="1"/>
          </p:cNvSpPr>
          <p:nvPr>
            <p:ph type="dt" sz="half" idx="10"/>
          </p:nvPr>
        </p:nvSpPr>
        <p:spPr/>
        <p:txBody>
          <a:bodyPr/>
          <a:lstStyle/>
          <a:p>
            <a:fld id="{D9FA1A62-5246-449F-BD09-7C391014938D}" type="datetime1">
              <a:rPr lang="en-US" smtClean="0"/>
              <a:pPr/>
              <a:t>1/29/2024</a:t>
            </a:fld>
            <a:endParaRPr lang="en-US"/>
          </a:p>
        </p:txBody>
      </p:sp>
      <p:sp>
        <p:nvSpPr>
          <p:cNvPr id="5" name="Footer Placeholder 4">
            <a:extLst>
              <a:ext uri="{FF2B5EF4-FFF2-40B4-BE49-F238E27FC236}">
                <a16:creationId xmlns="" xmlns:a16="http://schemas.microsoft.com/office/drawing/2014/main" id="{1097BBB7-612B-47EB-84F2-B1DF43D01145}"/>
              </a:ext>
            </a:extLst>
          </p:cNvPr>
          <p:cNvSpPr>
            <a:spLocks noGrp="1"/>
          </p:cNvSpPr>
          <p:nvPr>
            <p:ph type="ftr" sz="quarter" idx="11"/>
          </p:nvPr>
        </p:nvSpPr>
        <p:spPr>
          <a:xfrm>
            <a:off x="1905000" y="6356350"/>
            <a:ext cx="5410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a:extLst>
              <a:ext uri="{FF2B5EF4-FFF2-40B4-BE49-F238E27FC236}">
                <a16:creationId xmlns="" xmlns:a16="http://schemas.microsoft.com/office/drawing/2014/main" id="{8D6AE20E-0563-47A6-BE24-2248A1E3A984}"/>
              </a:ext>
            </a:extLst>
          </p:cNvPr>
          <p:cNvSpPr>
            <a:spLocks noGrp="1"/>
          </p:cNvSpPr>
          <p:nvPr>
            <p:ph type="sldNum" sz="quarter" idx="12"/>
          </p:nvPr>
        </p:nvSpPr>
        <p:spPr/>
        <p:txBody>
          <a:bodyPr/>
          <a:lstStyle/>
          <a:p>
            <a:fld id="{B6F15528-21DE-4FAA-801E-634DDDAF4B2B}" type="slidenum">
              <a:rPr lang="en-US" smtClean="0"/>
              <a:pPr/>
              <a:t>33</a:t>
            </a:fld>
            <a:endParaRPr lang="en-US"/>
          </a:p>
        </p:txBody>
      </p:sp>
      <p:sp>
        <p:nvSpPr>
          <p:cNvPr id="8" name="Title 1">
            <a:extLst>
              <a:ext uri="{FF2B5EF4-FFF2-40B4-BE49-F238E27FC236}">
                <a16:creationId xmlns="" xmlns:a16="http://schemas.microsoft.com/office/drawing/2014/main" id="{7D8ED8BA-B32D-44F9-8A29-DE95DF5AC844}"/>
              </a:ext>
            </a:extLst>
          </p:cNvPr>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3200" b="1" dirty="0">
              <a:solidFill>
                <a:srgbClr val="1F2830"/>
              </a:solidFill>
              <a:effectLst/>
              <a:latin typeface="Times New Roman" panose="02020603050405020304" pitchFamily="18" charset="0"/>
              <a:cs typeface="Times New Roman" panose="02020603050405020304" pitchFamily="18" charset="0"/>
            </a:endParaRPr>
          </a:p>
          <a:p>
            <a:pPr algn="ctr"/>
            <a:r>
              <a:rPr lang="en-IN" sz="2400" b="1" dirty="0">
                <a:solidFill>
                  <a:srgbClr val="1F2830"/>
                </a:solidFill>
                <a:effectLst/>
                <a:latin typeface="Times New Roman" panose="02020603050405020304" pitchFamily="18" charset="0"/>
                <a:cs typeface="Times New Roman" panose="02020603050405020304" pitchFamily="18" charset="0"/>
              </a:rPr>
              <a:t>Mobile Application Development Framework</a:t>
            </a:r>
          </a:p>
          <a:p>
            <a:pPr algn="ctr"/>
            <a:endParaRPr lang="en-US" sz="2400" b="1" dirty="0">
              <a:solidFill>
                <a:schemeClr val="tx1"/>
              </a:solidFill>
            </a:endParaRPr>
          </a:p>
        </p:txBody>
      </p:sp>
      <p:sp>
        <p:nvSpPr>
          <p:cNvPr id="2" name="Content Placeholder 1">
            <a:extLst>
              <a:ext uri="{FF2B5EF4-FFF2-40B4-BE49-F238E27FC236}">
                <a16:creationId xmlns="" xmlns:a16="http://schemas.microsoft.com/office/drawing/2014/main" id="{89EB50B3-52EB-4232-A430-DAC63EDAF9AE}"/>
              </a:ext>
            </a:extLst>
          </p:cNvPr>
          <p:cNvSpPr>
            <a:spLocks noGrp="1"/>
          </p:cNvSpPr>
          <p:nvPr>
            <p:ph idx="1"/>
          </p:nvPr>
        </p:nvSpPr>
        <p:spPr>
          <a:xfrm>
            <a:off x="152400" y="1066800"/>
            <a:ext cx="8534400" cy="4830763"/>
          </a:xfrm>
        </p:spPr>
        <p:txBody>
          <a:bodyPr>
            <a:normAutofit/>
          </a:bodyPr>
          <a:lstStyle/>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2000" b="1" dirty="0">
                <a:solidFill>
                  <a:schemeClr val="accent2">
                    <a:lumMod val="75000"/>
                  </a:schemeClr>
                </a:solidFill>
                <a:latin typeface="Times New Roman" panose="02020603050405020304" pitchFamily="18" charset="0"/>
                <a:cs typeface="Times New Roman" panose="02020603050405020304" pitchFamily="18" charset="0"/>
              </a:rPr>
              <a:t>The Beginning</a:t>
            </a:r>
          </a:p>
          <a:p>
            <a:pPr marL="0" indent="0" algn="just">
              <a:buNone/>
            </a:pPr>
            <a:endParaRPr lang="en-US" sz="1800" b="1" dirty="0">
              <a:solidFill>
                <a:schemeClr val="accent2">
                  <a:lumMod val="75000"/>
                </a:schemeClr>
              </a:solidFill>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Motorola </a:t>
            </a:r>
            <a:r>
              <a:rPr lang="en-US" sz="1800" dirty="0" err="1">
                <a:latin typeface="Times New Roman" panose="02020603050405020304" pitchFamily="18" charset="0"/>
                <a:cs typeface="Times New Roman" panose="02020603050405020304" pitchFamily="18" charset="0"/>
              </a:rPr>
              <a:t>DynaTAC</a:t>
            </a:r>
            <a:r>
              <a:rPr lang="en-US" sz="1800" dirty="0">
                <a:latin typeface="Times New Roman" panose="02020603050405020304" pitchFamily="18" charset="0"/>
                <a:cs typeface="Times New Roman" panose="02020603050405020304" pitchFamily="18" charset="0"/>
              </a:rPr>
              <a:t> 8000X in </a:t>
            </a:r>
            <a:r>
              <a:rPr lang="en-US" sz="1800" b="1" dirty="0">
                <a:latin typeface="Times New Roman" panose="02020603050405020304" pitchFamily="18" charset="0"/>
                <a:cs typeface="Times New Roman" panose="02020603050405020304" pitchFamily="18" charset="0"/>
              </a:rPr>
              <a:t>1983</a:t>
            </a:r>
            <a:r>
              <a:rPr lang="en-US" sz="1800" dirty="0">
                <a:latin typeface="Times New Roman" panose="02020603050405020304" pitchFamily="18" charset="0"/>
                <a:cs typeface="Times New Roman" panose="02020603050405020304" pitchFamily="18" charset="0"/>
              </a:rPr>
              <a:t> was the cellphone that started it all. </a:t>
            </a:r>
          </a:p>
          <a:p>
            <a:pPr algn="just"/>
            <a:r>
              <a:rPr lang="en-US" sz="1800" dirty="0">
                <a:latin typeface="Times New Roman" panose="02020603050405020304" pitchFamily="18" charset="0"/>
                <a:cs typeface="Times New Roman" panose="02020603050405020304" pitchFamily="18" charset="0"/>
              </a:rPr>
              <a:t>It paved the way for all other mobile phones, including the smartphones and apps that the users of today can’t live without. </a:t>
            </a:r>
          </a:p>
          <a:p>
            <a:pPr algn="just"/>
            <a:r>
              <a:rPr lang="en-US" sz="1800" dirty="0">
                <a:latin typeface="Times New Roman" panose="02020603050405020304" pitchFamily="18" charset="0"/>
                <a:cs typeface="Times New Roman" panose="02020603050405020304" pitchFamily="18" charset="0"/>
              </a:rPr>
              <a:t>While the giant brick of a phone could do little more than make calls, Nokia and other </a:t>
            </a:r>
            <a:r>
              <a:rPr lang="en-US" sz="1800" b="1" dirty="0">
                <a:latin typeface="Times New Roman" panose="02020603050405020304" pitchFamily="18" charset="0"/>
                <a:cs typeface="Times New Roman" panose="02020603050405020304" pitchFamily="18" charset="0"/>
              </a:rPr>
              <a:t>manufacturers decided to add more functionality by adding simple games such as Snake, Pong and Tic-Tac-Toe.</a:t>
            </a:r>
          </a:p>
          <a:p>
            <a:pPr algn="just"/>
            <a:r>
              <a:rPr lang="en-US" sz="1800" dirty="0">
                <a:latin typeface="Times New Roman" panose="02020603050405020304" pitchFamily="18" charset="0"/>
                <a:cs typeface="Times New Roman" panose="02020603050405020304" pitchFamily="18" charset="0"/>
              </a:rPr>
              <a:t>These apps were simple enough, but they played upon the popularity of games that were already on the market for game consoles. They also drastically changed how users thought about phones and opened the doors to app development. Naturally, it led to customers wanting more, but it would still be decades before app developers began delivering the variety of apps customers truly wanted.</a:t>
            </a:r>
          </a:p>
          <a:p>
            <a:pPr marL="0" indent="0">
              <a:buNone/>
            </a:pPr>
            <a:endParaRPr lang="en-IN" sz="1050" b="1" i="0" dirty="0">
              <a:solidFill>
                <a:srgbClr val="1F2830"/>
              </a:solidFill>
              <a:effectLst/>
              <a:latin typeface="var(--e-global-typography-primary-font-family)"/>
            </a:endParaRPr>
          </a:p>
          <a:p>
            <a:pPr marL="0" indent="0">
              <a:buNone/>
            </a:pPr>
            <a:endParaRPr lang="en-IN" sz="1600" dirty="0"/>
          </a:p>
        </p:txBody>
      </p:sp>
    </p:spTree>
    <p:extLst>
      <p:ext uri="{BB962C8B-B14F-4D97-AF65-F5344CB8AC3E}">
        <p14:creationId xmlns="" xmlns:p14="http://schemas.microsoft.com/office/powerpoint/2010/main" val="212769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57C1793-D8CD-4529-958A-C179FC12C3EB}"/>
              </a:ext>
            </a:extLst>
          </p:cNvPr>
          <p:cNvSpPr>
            <a:spLocks noGrp="1"/>
          </p:cNvSpPr>
          <p:nvPr>
            <p:ph type="dt" sz="half" idx="10"/>
          </p:nvPr>
        </p:nvSpPr>
        <p:spPr/>
        <p:txBody>
          <a:bodyPr/>
          <a:lstStyle/>
          <a:p>
            <a:fld id="{D9FA1A62-5246-449F-BD09-7C391014938D}" type="datetime1">
              <a:rPr lang="en-US" smtClean="0"/>
              <a:pPr/>
              <a:t>1/29/2024</a:t>
            </a:fld>
            <a:endParaRPr lang="en-US"/>
          </a:p>
        </p:txBody>
      </p:sp>
      <p:sp>
        <p:nvSpPr>
          <p:cNvPr id="5" name="Footer Placeholder 4">
            <a:extLst>
              <a:ext uri="{FF2B5EF4-FFF2-40B4-BE49-F238E27FC236}">
                <a16:creationId xmlns="" xmlns:a16="http://schemas.microsoft.com/office/drawing/2014/main" id="{1097BBB7-612B-47EB-84F2-B1DF43D01145}"/>
              </a:ext>
            </a:extLst>
          </p:cNvPr>
          <p:cNvSpPr>
            <a:spLocks noGrp="1"/>
          </p:cNvSpPr>
          <p:nvPr>
            <p:ph type="ftr" sz="quarter" idx="11"/>
          </p:nvPr>
        </p:nvSpPr>
        <p:spPr>
          <a:xfrm>
            <a:off x="1905000" y="6356350"/>
            <a:ext cx="5410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a:extLst>
              <a:ext uri="{FF2B5EF4-FFF2-40B4-BE49-F238E27FC236}">
                <a16:creationId xmlns="" xmlns:a16="http://schemas.microsoft.com/office/drawing/2014/main" id="{8D6AE20E-0563-47A6-BE24-2248A1E3A984}"/>
              </a:ext>
            </a:extLst>
          </p:cNvPr>
          <p:cNvSpPr>
            <a:spLocks noGrp="1"/>
          </p:cNvSpPr>
          <p:nvPr>
            <p:ph type="sldNum" sz="quarter" idx="12"/>
          </p:nvPr>
        </p:nvSpPr>
        <p:spPr/>
        <p:txBody>
          <a:bodyPr/>
          <a:lstStyle/>
          <a:p>
            <a:fld id="{B6F15528-21DE-4FAA-801E-634DDDAF4B2B}" type="slidenum">
              <a:rPr lang="en-US" smtClean="0"/>
              <a:pPr/>
              <a:t>34</a:t>
            </a:fld>
            <a:endParaRPr lang="en-US"/>
          </a:p>
        </p:txBody>
      </p:sp>
      <p:sp>
        <p:nvSpPr>
          <p:cNvPr id="8" name="Title 1">
            <a:extLst>
              <a:ext uri="{FF2B5EF4-FFF2-40B4-BE49-F238E27FC236}">
                <a16:creationId xmlns="" xmlns:a16="http://schemas.microsoft.com/office/drawing/2014/main" id="{7D8ED8BA-B32D-44F9-8A29-DE95DF5AC844}"/>
              </a:ext>
            </a:extLst>
          </p:cNvPr>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3200" b="1" dirty="0">
              <a:solidFill>
                <a:srgbClr val="1F2830"/>
              </a:solidFill>
              <a:effectLst/>
              <a:latin typeface="Times New Roman" panose="02020603050405020304" pitchFamily="18" charset="0"/>
              <a:cs typeface="Times New Roman" panose="02020603050405020304" pitchFamily="18" charset="0"/>
            </a:endParaRPr>
          </a:p>
          <a:p>
            <a:pPr algn="ctr"/>
            <a:r>
              <a:rPr lang="en-IN" sz="2400" b="1" dirty="0">
                <a:solidFill>
                  <a:srgbClr val="1F2830"/>
                </a:solidFill>
                <a:effectLst/>
                <a:latin typeface="Times New Roman" panose="02020603050405020304" pitchFamily="18" charset="0"/>
                <a:cs typeface="Times New Roman" panose="02020603050405020304" pitchFamily="18" charset="0"/>
              </a:rPr>
              <a:t>Mobile Application Development Framework</a:t>
            </a:r>
          </a:p>
          <a:p>
            <a:pPr algn="ctr"/>
            <a:endParaRPr lang="en-US" sz="2400" b="1" dirty="0">
              <a:solidFill>
                <a:schemeClr val="tx1"/>
              </a:solidFill>
            </a:endParaRPr>
          </a:p>
        </p:txBody>
      </p:sp>
      <p:sp>
        <p:nvSpPr>
          <p:cNvPr id="2" name="Content Placeholder 1">
            <a:extLst>
              <a:ext uri="{FF2B5EF4-FFF2-40B4-BE49-F238E27FC236}">
                <a16:creationId xmlns="" xmlns:a16="http://schemas.microsoft.com/office/drawing/2014/main" id="{89EB50B3-52EB-4232-A430-DAC63EDAF9AE}"/>
              </a:ext>
            </a:extLst>
          </p:cNvPr>
          <p:cNvSpPr>
            <a:spLocks noGrp="1"/>
          </p:cNvSpPr>
          <p:nvPr>
            <p:ph idx="1"/>
          </p:nvPr>
        </p:nvSpPr>
        <p:spPr>
          <a:xfrm>
            <a:off x="152400" y="1066800"/>
            <a:ext cx="8534400" cy="5029200"/>
          </a:xfrm>
        </p:spPr>
        <p:txBody>
          <a:bodyPr>
            <a:normAutofit lnSpcReduction="10000"/>
          </a:bodyPr>
          <a:lstStyle/>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2000" b="1" dirty="0">
                <a:solidFill>
                  <a:schemeClr val="accent2">
                    <a:lumMod val="75000"/>
                  </a:schemeClr>
                </a:solidFill>
                <a:latin typeface="Times New Roman" panose="02020603050405020304" pitchFamily="18" charset="0"/>
                <a:cs typeface="Times New Roman" panose="02020603050405020304" pitchFamily="18" charset="0"/>
              </a:rPr>
              <a:t>The Beginning</a:t>
            </a:r>
          </a:p>
          <a:p>
            <a:pPr algn="just"/>
            <a:r>
              <a:rPr lang="en-US" sz="2000" dirty="0">
                <a:latin typeface="Times New Roman" panose="02020603050405020304" pitchFamily="18" charset="0"/>
                <a:cs typeface="Times New Roman" panose="02020603050405020304" pitchFamily="18" charset="0"/>
              </a:rPr>
              <a:t>At first, mobile users only had access to simple, though sometimes difficult to use, apps such as calculators, ringtone creators, basic arcade games and calendars. The sheer competition in the mobile market in the 80s and 90s meant mobile manufacturers carefully guarded their secrets and didn’t leave their platforms open for development. As a result, app development was in-house only.</a:t>
            </a:r>
          </a:p>
          <a:p>
            <a:pPr algn="just"/>
            <a:r>
              <a:rPr lang="en-US" sz="2000" dirty="0">
                <a:latin typeface="Times New Roman" panose="02020603050405020304" pitchFamily="18" charset="0"/>
                <a:cs typeface="Times New Roman" panose="02020603050405020304" pitchFamily="18" charset="0"/>
              </a:rPr>
              <a:t>Still, mobile companies tried to offer customers more apps via the Internet by using the Wireless Application Protocol (WAP). It was designed to address the problems 90s phones had, such as limited processing power, monochrome screens and little storage. While it seemed great to begin with, customers quickly saw the drawbacks, including apps limited to a single manufacturer’s apps, high usage charges and complex methods of actually receiving apps.</a:t>
            </a:r>
          </a:p>
          <a:p>
            <a:pPr algn="just"/>
            <a:r>
              <a:rPr lang="en-US" sz="2000" dirty="0">
                <a:latin typeface="Times New Roman" panose="02020603050405020304" pitchFamily="18" charset="0"/>
                <a:cs typeface="Times New Roman" panose="02020603050405020304" pitchFamily="18" charset="0"/>
              </a:rPr>
              <a:t>As more mobile devices hit the market, development costs dropped and some devices were using well-known platforms for app development, such as Linux and Windows. This opened the doors to a new generation of app development.</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b="0" i="0" dirty="0">
              <a:effectLst/>
              <a:latin typeface="Times New Roman" panose="02020603050405020304" pitchFamily="18" charset="0"/>
              <a:cs typeface="Times New Roman" panose="02020603050405020304" pitchFamily="18" charset="0"/>
            </a:endParaRPr>
          </a:p>
          <a:p>
            <a:pPr marL="0" indent="0" algn="just">
              <a:buNone/>
            </a:pPr>
            <a:endParaRPr lang="en-US" sz="1800" b="1" i="0" dirty="0">
              <a:solidFill>
                <a:srgbClr val="1F2830"/>
              </a:solidFill>
              <a:effectLst/>
              <a:latin typeface="Times New Roman" panose="02020603050405020304" pitchFamily="18" charset="0"/>
              <a:cs typeface="Times New Roman" panose="02020603050405020304" pitchFamily="18" charset="0"/>
            </a:endParaRPr>
          </a:p>
          <a:p>
            <a:pPr marL="0" indent="0">
              <a:buNone/>
            </a:pPr>
            <a:endParaRPr lang="en-IN" sz="1050" b="1" i="0" dirty="0">
              <a:solidFill>
                <a:srgbClr val="1F2830"/>
              </a:solidFill>
              <a:effectLst/>
              <a:latin typeface="var(--e-global-typography-primary-font-family)"/>
            </a:endParaRPr>
          </a:p>
          <a:p>
            <a:pPr marL="0" indent="0">
              <a:buNone/>
            </a:pPr>
            <a:endParaRPr lang="en-IN" sz="1600" dirty="0"/>
          </a:p>
        </p:txBody>
      </p:sp>
    </p:spTree>
    <p:extLst>
      <p:ext uri="{BB962C8B-B14F-4D97-AF65-F5344CB8AC3E}">
        <p14:creationId xmlns="" xmlns:p14="http://schemas.microsoft.com/office/powerpoint/2010/main" val="715556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57C1793-D8CD-4529-958A-C179FC12C3EB}"/>
              </a:ext>
            </a:extLst>
          </p:cNvPr>
          <p:cNvSpPr>
            <a:spLocks noGrp="1"/>
          </p:cNvSpPr>
          <p:nvPr>
            <p:ph type="dt" sz="half" idx="10"/>
          </p:nvPr>
        </p:nvSpPr>
        <p:spPr/>
        <p:txBody>
          <a:bodyPr/>
          <a:lstStyle/>
          <a:p>
            <a:fld id="{D9FA1A62-5246-449F-BD09-7C391014938D}" type="datetime1">
              <a:rPr lang="en-US" smtClean="0"/>
              <a:pPr/>
              <a:t>1/29/2024</a:t>
            </a:fld>
            <a:endParaRPr lang="en-US"/>
          </a:p>
        </p:txBody>
      </p:sp>
      <p:sp>
        <p:nvSpPr>
          <p:cNvPr id="5" name="Footer Placeholder 4">
            <a:extLst>
              <a:ext uri="{FF2B5EF4-FFF2-40B4-BE49-F238E27FC236}">
                <a16:creationId xmlns="" xmlns:a16="http://schemas.microsoft.com/office/drawing/2014/main" id="{1097BBB7-612B-47EB-84F2-B1DF43D01145}"/>
              </a:ext>
            </a:extLst>
          </p:cNvPr>
          <p:cNvSpPr>
            <a:spLocks noGrp="1"/>
          </p:cNvSpPr>
          <p:nvPr>
            <p:ph type="ftr" sz="quarter" idx="11"/>
          </p:nvPr>
        </p:nvSpPr>
        <p:spPr>
          <a:xfrm>
            <a:off x="1905000" y="6356350"/>
            <a:ext cx="5410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a:extLst>
              <a:ext uri="{FF2B5EF4-FFF2-40B4-BE49-F238E27FC236}">
                <a16:creationId xmlns="" xmlns:a16="http://schemas.microsoft.com/office/drawing/2014/main" id="{8D6AE20E-0563-47A6-BE24-2248A1E3A984}"/>
              </a:ext>
            </a:extLst>
          </p:cNvPr>
          <p:cNvSpPr>
            <a:spLocks noGrp="1"/>
          </p:cNvSpPr>
          <p:nvPr>
            <p:ph type="sldNum" sz="quarter" idx="12"/>
          </p:nvPr>
        </p:nvSpPr>
        <p:spPr/>
        <p:txBody>
          <a:bodyPr/>
          <a:lstStyle/>
          <a:p>
            <a:fld id="{B6F15528-21DE-4FAA-801E-634DDDAF4B2B}" type="slidenum">
              <a:rPr lang="en-US" smtClean="0"/>
              <a:pPr/>
              <a:t>35</a:t>
            </a:fld>
            <a:endParaRPr lang="en-US"/>
          </a:p>
        </p:txBody>
      </p:sp>
      <p:sp>
        <p:nvSpPr>
          <p:cNvPr id="8" name="Title 1">
            <a:extLst>
              <a:ext uri="{FF2B5EF4-FFF2-40B4-BE49-F238E27FC236}">
                <a16:creationId xmlns="" xmlns:a16="http://schemas.microsoft.com/office/drawing/2014/main" id="{7D8ED8BA-B32D-44F9-8A29-DE95DF5AC844}"/>
              </a:ext>
            </a:extLst>
          </p:cNvPr>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3200" b="1" dirty="0">
              <a:solidFill>
                <a:srgbClr val="1F2830"/>
              </a:solidFill>
              <a:effectLst/>
              <a:latin typeface="Times New Roman" panose="02020603050405020304" pitchFamily="18" charset="0"/>
              <a:cs typeface="Times New Roman" panose="02020603050405020304" pitchFamily="18" charset="0"/>
            </a:endParaRPr>
          </a:p>
          <a:p>
            <a:pPr algn="ctr"/>
            <a:r>
              <a:rPr lang="en-IN" sz="2400" b="1" dirty="0">
                <a:solidFill>
                  <a:srgbClr val="1F2830"/>
                </a:solidFill>
                <a:effectLst/>
                <a:latin typeface="Times New Roman" panose="02020603050405020304" pitchFamily="18" charset="0"/>
                <a:cs typeface="Times New Roman" panose="02020603050405020304" pitchFamily="18" charset="0"/>
              </a:rPr>
              <a:t>Mobile Application Development Framework</a:t>
            </a:r>
          </a:p>
          <a:p>
            <a:pPr algn="ctr"/>
            <a:endParaRPr lang="en-US" sz="2400" b="1" dirty="0">
              <a:solidFill>
                <a:schemeClr val="tx1"/>
              </a:solidFill>
            </a:endParaRPr>
          </a:p>
        </p:txBody>
      </p:sp>
      <p:sp>
        <p:nvSpPr>
          <p:cNvPr id="2" name="Content Placeholder 1">
            <a:extLst>
              <a:ext uri="{FF2B5EF4-FFF2-40B4-BE49-F238E27FC236}">
                <a16:creationId xmlns="" xmlns:a16="http://schemas.microsoft.com/office/drawing/2014/main" id="{89EB50B3-52EB-4232-A430-DAC63EDAF9AE}"/>
              </a:ext>
            </a:extLst>
          </p:cNvPr>
          <p:cNvSpPr>
            <a:spLocks noGrp="1"/>
          </p:cNvSpPr>
          <p:nvPr>
            <p:ph idx="1"/>
          </p:nvPr>
        </p:nvSpPr>
        <p:spPr>
          <a:xfrm>
            <a:off x="152400" y="1066800"/>
            <a:ext cx="8534400" cy="4830763"/>
          </a:xfrm>
        </p:spPr>
        <p:txBody>
          <a:bodyPr>
            <a:normAutofit/>
          </a:bodyPr>
          <a:lstStyle/>
          <a:p>
            <a:pPr marL="0" indent="0">
              <a:buNone/>
            </a:pPr>
            <a:r>
              <a:rPr lang="en-US" sz="1800" b="1" dirty="0">
                <a:solidFill>
                  <a:schemeClr val="accent2">
                    <a:lumMod val="75000"/>
                  </a:schemeClr>
                </a:solidFill>
              </a:rPr>
              <a:t>The Rise of Mobile Apps</a:t>
            </a:r>
          </a:p>
          <a:p>
            <a:pPr algn="just"/>
            <a:r>
              <a:rPr lang="en-US" sz="1800" dirty="0">
                <a:latin typeface="Times New Roman" panose="02020603050405020304" pitchFamily="18" charset="0"/>
                <a:cs typeface="Times New Roman" panose="02020603050405020304" pitchFamily="18" charset="0"/>
              </a:rPr>
              <a:t>By 1993, IBM attempted something new; a mobile device with a </a:t>
            </a:r>
            <a:r>
              <a:rPr lang="en-US" sz="1800" dirty="0" err="1" smtClean="0">
                <a:latin typeface="Times New Roman" panose="02020603050405020304" pitchFamily="18" charset="0"/>
                <a:cs typeface="Times New Roman" panose="02020603050405020304" pitchFamily="18" charset="0"/>
              </a:rPr>
              <a:t>touchscreen</a:t>
            </a:r>
            <a:r>
              <a:rPr lang="en-US" sz="1800" dirty="0" smtClean="0">
                <a:latin typeface="Times New Roman" panose="02020603050405020304" pitchFamily="18" charset="0"/>
                <a:cs typeface="Times New Roman" panose="02020603050405020304" pitchFamily="18" charset="0"/>
              </a:rPr>
              <a:t>. Simon</a:t>
            </a:r>
            <a:r>
              <a:rPr lang="en-US" sz="1800" dirty="0">
                <a:latin typeface="Times New Roman" panose="02020603050405020304" pitchFamily="18" charset="0"/>
                <a:cs typeface="Times New Roman" panose="02020603050405020304" pitchFamily="18" charset="0"/>
              </a:rPr>
              <a:t>, as it was named, included access to preinstalled apps for the tasks users wanted most, such as a calendar, clock, notepad, email, contacts, games and even fax. The easier to use device along with access to better looking apps made it extremely popular. RIM built upon this success with the first Blackberry that was dedicated to email, a still widely used app.</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Users still wouldn’t truly get a taste of what they really wanted until 2007 and 2008 when Apple released the first iPhone followed by the App Store. Suddenly, users had access to an entire marketplace of apps that were easy to access and install.</a:t>
            </a:r>
          </a:p>
          <a:p>
            <a:pPr marL="0" indent="0" algn="just">
              <a:buNone/>
            </a:pPr>
            <a:endParaRPr lang="en-US" sz="1800" b="0" i="0" dirty="0">
              <a:effectLst/>
              <a:latin typeface="Times New Roman" panose="02020603050405020304" pitchFamily="18" charset="0"/>
              <a:cs typeface="Times New Roman" panose="02020603050405020304" pitchFamily="18" charset="0"/>
            </a:endParaRPr>
          </a:p>
          <a:p>
            <a:pPr marL="0" indent="0" algn="just">
              <a:buNone/>
            </a:pPr>
            <a:endParaRPr lang="en-US" sz="1800" b="1" i="0" dirty="0">
              <a:solidFill>
                <a:srgbClr val="1F2830"/>
              </a:solidFill>
              <a:effectLst/>
              <a:latin typeface="Times New Roman" panose="02020603050405020304" pitchFamily="18" charset="0"/>
              <a:cs typeface="Times New Roman" panose="02020603050405020304" pitchFamily="18" charset="0"/>
            </a:endParaRPr>
          </a:p>
          <a:p>
            <a:pPr marL="0" indent="0">
              <a:buNone/>
            </a:pPr>
            <a:endParaRPr lang="en-IN" sz="1050" b="1" i="0" dirty="0">
              <a:solidFill>
                <a:srgbClr val="1F2830"/>
              </a:solidFill>
              <a:effectLst/>
              <a:latin typeface="var(--e-global-typography-primary-font-family)"/>
            </a:endParaRPr>
          </a:p>
          <a:p>
            <a:pPr marL="0" indent="0">
              <a:buNone/>
            </a:pPr>
            <a:endParaRPr lang="en-IN" sz="1600" dirty="0"/>
          </a:p>
        </p:txBody>
      </p:sp>
    </p:spTree>
    <p:extLst>
      <p:ext uri="{BB962C8B-B14F-4D97-AF65-F5344CB8AC3E}">
        <p14:creationId xmlns="" xmlns:p14="http://schemas.microsoft.com/office/powerpoint/2010/main" val="815037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57C1793-D8CD-4529-958A-C179FC12C3EB}"/>
              </a:ext>
            </a:extLst>
          </p:cNvPr>
          <p:cNvSpPr>
            <a:spLocks noGrp="1"/>
          </p:cNvSpPr>
          <p:nvPr>
            <p:ph type="dt" sz="half" idx="10"/>
          </p:nvPr>
        </p:nvSpPr>
        <p:spPr/>
        <p:txBody>
          <a:bodyPr/>
          <a:lstStyle/>
          <a:p>
            <a:fld id="{D9FA1A62-5246-449F-BD09-7C391014938D}" type="datetime1">
              <a:rPr lang="en-US" smtClean="0"/>
              <a:pPr/>
              <a:t>1/29/2024</a:t>
            </a:fld>
            <a:endParaRPr lang="en-US"/>
          </a:p>
        </p:txBody>
      </p:sp>
      <p:sp>
        <p:nvSpPr>
          <p:cNvPr id="5" name="Footer Placeholder 4">
            <a:extLst>
              <a:ext uri="{FF2B5EF4-FFF2-40B4-BE49-F238E27FC236}">
                <a16:creationId xmlns="" xmlns:a16="http://schemas.microsoft.com/office/drawing/2014/main" id="{1097BBB7-612B-47EB-84F2-B1DF43D01145}"/>
              </a:ext>
            </a:extLst>
          </p:cNvPr>
          <p:cNvSpPr>
            <a:spLocks noGrp="1"/>
          </p:cNvSpPr>
          <p:nvPr>
            <p:ph type="ftr" sz="quarter" idx="11"/>
          </p:nvPr>
        </p:nvSpPr>
        <p:spPr>
          <a:xfrm>
            <a:off x="1905000" y="6356350"/>
            <a:ext cx="5410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a:extLst>
              <a:ext uri="{FF2B5EF4-FFF2-40B4-BE49-F238E27FC236}">
                <a16:creationId xmlns="" xmlns:a16="http://schemas.microsoft.com/office/drawing/2014/main" id="{8D6AE20E-0563-47A6-BE24-2248A1E3A984}"/>
              </a:ext>
            </a:extLst>
          </p:cNvPr>
          <p:cNvSpPr>
            <a:spLocks noGrp="1"/>
          </p:cNvSpPr>
          <p:nvPr>
            <p:ph type="sldNum" sz="quarter" idx="12"/>
          </p:nvPr>
        </p:nvSpPr>
        <p:spPr/>
        <p:txBody>
          <a:bodyPr/>
          <a:lstStyle/>
          <a:p>
            <a:fld id="{B6F15528-21DE-4FAA-801E-634DDDAF4B2B}" type="slidenum">
              <a:rPr lang="en-US" smtClean="0"/>
              <a:pPr/>
              <a:t>36</a:t>
            </a:fld>
            <a:endParaRPr lang="en-US"/>
          </a:p>
        </p:txBody>
      </p:sp>
      <p:sp>
        <p:nvSpPr>
          <p:cNvPr id="8" name="Title 1">
            <a:extLst>
              <a:ext uri="{FF2B5EF4-FFF2-40B4-BE49-F238E27FC236}">
                <a16:creationId xmlns="" xmlns:a16="http://schemas.microsoft.com/office/drawing/2014/main" id="{7D8ED8BA-B32D-44F9-8A29-DE95DF5AC844}"/>
              </a:ext>
            </a:extLst>
          </p:cNvPr>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3200" b="1" dirty="0">
              <a:solidFill>
                <a:srgbClr val="1F2830"/>
              </a:solidFill>
              <a:effectLst/>
              <a:latin typeface="Times New Roman" panose="02020603050405020304" pitchFamily="18" charset="0"/>
              <a:cs typeface="Times New Roman" panose="02020603050405020304" pitchFamily="18" charset="0"/>
            </a:endParaRPr>
          </a:p>
          <a:p>
            <a:pPr algn="ctr"/>
            <a:r>
              <a:rPr lang="en-IN" sz="2400" b="1" dirty="0">
                <a:solidFill>
                  <a:srgbClr val="1F2830"/>
                </a:solidFill>
                <a:effectLst/>
                <a:latin typeface="Times New Roman" panose="02020603050405020304" pitchFamily="18" charset="0"/>
                <a:cs typeface="Times New Roman" panose="02020603050405020304" pitchFamily="18" charset="0"/>
              </a:rPr>
              <a:t>Mobile Application Development Framework</a:t>
            </a:r>
          </a:p>
          <a:p>
            <a:pPr algn="ctr"/>
            <a:endParaRPr lang="en-US" sz="2400" b="1" dirty="0">
              <a:solidFill>
                <a:schemeClr val="tx1"/>
              </a:solidFill>
            </a:endParaRPr>
          </a:p>
        </p:txBody>
      </p:sp>
      <p:sp>
        <p:nvSpPr>
          <p:cNvPr id="2" name="Content Placeholder 1">
            <a:extLst>
              <a:ext uri="{FF2B5EF4-FFF2-40B4-BE49-F238E27FC236}">
                <a16:creationId xmlns="" xmlns:a16="http://schemas.microsoft.com/office/drawing/2014/main" id="{89EB50B3-52EB-4232-A430-DAC63EDAF9AE}"/>
              </a:ext>
            </a:extLst>
          </p:cNvPr>
          <p:cNvSpPr>
            <a:spLocks noGrp="1"/>
          </p:cNvSpPr>
          <p:nvPr>
            <p:ph idx="1"/>
          </p:nvPr>
        </p:nvSpPr>
        <p:spPr>
          <a:xfrm>
            <a:off x="152400" y="1066800"/>
            <a:ext cx="8534400" cy="4830763"/>
          </a:xfrm>
        </p:spPr>
        <p:txBody>
          <a:bodyPr>
            <a:normAutofit/>
          </a:bodyPr>
          <a:lstStyle/>
          <a:p>
            <a:pPr marL="0" indent="0">
              <a:buNone/>
            </a:pPr>
            <a:r>
              <a:rPr lang="en-US" sz="1800" b="1" dirty="0">
                <a:solidFill>
                  <a:schemeClr val="accent2">
                    <a:lumMod val="75000"/>
                  </a:schemeClr>
                </a:solidFill>
                <a:latin typeface="Times New Roman" panose="02020603050405020304" pitchFamily="18" charset="0"/>
                <a:cs typeface="Times New Roman" panose="02020603050405020304" pitchFamily="18" charset="0"/>
              </a:rPr>
              <a:t>Increase of Competition</a:t>
            </a:r>
          </a:p>
          <a:p>
            <a:pPr marL="0" indent="0">
              <a:buNone/>
            </a:pPr>
            <a:endParaRPr lang="en-US" sz="1800" b="1" dirty="0">
              <a:solidFill>
                <a:schemeClr val="accent2">
                  <a:lumMod val="75000"/>
                </a:schemeClr>
              </a:solidFill>
              <a:latin typeface="Times New Roman" panose="02020603050405020304" pitchFamily="18" charset="0"/>
              <a:cs typeface="Times New Roman" panose="02020603050405020304" pitchFamily="18" charset="0"/>
            </a:endParaRPr>
          </a:p>
          <a:p>
            <a:pPr algn="just"/>
            <a:r>
              <a:rPr lang="en-US" sz="2000" dirty="0"/>
              <a:t>By 2011, there were over one million apps available, and app usage finally surpassed mobile web usage. In the years that followed, Apple and Google saw their marketplaces’ popularity soar with over 15 billion downloads a piece.</a:t>
            </a:r>
          </a:p>
          <a:p>
            <a:pPr algn="just"/>
            <a:endParaRPr lang="en-US" sz="2000" dirty="0"/>
          </a:p>
          <a:p>
            <a:pPr algn="just"/>
            <a:r>
              <a:rPr lang="en-US" sz="2000" dirty="0"/>
              <a:t>Popular apps such as Draw Something and Instagram reached over 50 million downloads and the viral game, Angry Birds, has over one billion downloads.</a:t>
            </a:r>
          </a:p>
          <a:p>
            <a:pPr marL="0" indent="0" algn="just">
              <a:buNone/>
            </a:pPr>
            <a:endParaRPr lang="en-US" sz="1800" dirty="0"/>
          </a:p>
          <a:p>
            <a:pPr marL="0" indent="0" algn="just">
              <a:buNone/>
            </a:pPr>
            <a:endParaRPr lang="en-US" sz="1800" b="0" i="0" dirty="0">
              <a:effectLst/>
              <a:latin typeface="Times New Roman" panose="02020603050405020304" pitchFamily="18" charset="0"/>
              <a:cs typeface="Times New Roman" panose="02020603050405020304" pitchFamily="18" charset="0"/>
            </a:endParaRPr>
          </a:p>
          <a:p>
            <a:pPr marL="0" indent="0" algn="just">
              <a:buNone/>
            </a:pPr>
            <a:endParaRPr lang="en-US" sz="1800" b="1" i="0" dirty="0">
              <a:solidFill>
                <a:srgbClr val="1F2830"/>
              </a:solidFill>
              <a:effectLst/>
              <a:latin typeface="Times New Roman" panose="02020603050405020304" pitchFamily="18" charset="0"/>
              <a:cs typeface="Times New Roman" panose="02020603050405020304" pitchFamily="18" charset="0"/>
            </a:endParaRPr>
          </a:p>
          <a:p>
            <a:pPr marL="0" indent="0">
              <a:buNone/>
            </a:pPr>
            <a:endParaRPr lang="en-IN" sz="1050" b="1" i="0" dirty="0">
              <a:solidFill>
                <a:srgbClr val="1F2830"/>
              </a:solidFill>
              <a:effectLst/>
              <a:latin typeface="var(--e-global-typography-primary-font-family)"/>
            </a:endParaRPr>
          </a:p>
          <a:p>
            <a:pPr marL="0" indent="0">
              <a:buNone/>
            </a:pPr>
            <a:endParaRPr lang="en-IN" sz="1600" dirty="0"/>
          </a:p>
        </p:txBody>
      </p:sp>
    </p:spTree>
    <p:extLst>
      <p:ext uri="{BB962C8B-B14F-4D97-AF65-F5344CB8AC3E}">
        <p14:creationId xmlns="" xmlns:p14="http://schemas.microsoft.com/office/powerpoint/2010/main" val="2310818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57C1793-D8CD-4529-958A-C179FC12C3EB}"/>
              </a:ext>
            </a:extLst>
          </p:cNvPr>
          <p:cNvSpPr>
            <a:spLocks noGrp="1"/>
          </p:cNvSpPr>
          <p:nvPr>
            <p:ph type="dt" sz="half" idx="10"/>
          </p:nvPr>
        </p:nvSpPr>
        <p:spPr/>
        <p:txBody>
          <a:bodyPr/>
          <a:lstStyle/>
          <a:p>
            <a:fld id="{D9FA1A62-5246-449F-BD09-7C391014938D}" type="datetime1">
              <a:rPr lang="en-US" smtClean="0"/>
              <a:pPr/>
              <a:t>1/29/2024</a:t>
            </a:fld>
            <a:endParaRPr lang="en-US"/>
          </a:p>
        </p:txBody>
      </p:sp>
      <p:sp>
        <p:nvSpPr>
          <p:cNvPr id="5" name="Footer Placeholder 4">
            <a:extLst>
              <a:ext uri="{FF2B5EF4-FFF2-40B4-BE49-F238E27FC236}">
                <a16:creationId xmlns="" xmlns:a16="http://schemas.microsoft.com/office/drawing/2014/main" id="{1097BBB7-612B-47EB-84F2-B1DF43D01145}"/>
              </a:ext>
            </a:extLst>
          </p:cNvPr>
          <p:cNvSpPr>
            <a:spLocks noGrp="1"/>
          </p:cNvSpPr>
          <p:nvPr>
            <p:ph type="ftr" sz="quarter" idx="11"/>
          </p:nvPr>
        </p:nvSpPr>
        <p:spPr>
          <a:xfrm>
            <a:off x="1905000" y="6356350"/>
            <a:ext cx="5410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a:extLst>
              <a:ext uri="{FF2B5EF4-FFF2-40B4-BE49-F238E27FC236}">
                <a16:creationId xmlns="" xmlns:a16="http://schemas.microsoft.com/office/drawing/2014/main" id="{8D6AE20E-0563-47A6-BE24-2248A1E3A984}"/>
              </a:ext>
            </a:extLst>
          </p:cNvPr>
          <p:cNvSpPr>
            <a:spLocks noGrp="1"/>
          </p:cNvSpPr>
          <p:nvPr>
            <p:ph type="sldNum" sz="quarter" idx="12"/>
          </p:nvPr>
        </p:nvSpPr>
        <p:spPr/>
        <p:txBody>
          <a:bodyPr/>
          <a:lstStyle/>
          <a:p>
            <a:fld id="{B6F15528-21DE-4FAA-801E-634DDDAF4B2B}" type="slidenum">
              <a:rPr lang="en-US" smtClean="0"/>
              <a:pPr/>
              <a:t>37</a:t>
            </a:fld>
            <a:endParaRPr lang="en-US"/>
          </a:p>
        </p:txBody>
      </p:sp>
      <p:sp>
        <p:nvSpPr>
          <p:cNvPr id="8" name="Title 1">
            <a:extLst>
              <a:ext uri="{FF2B5EF4-FFF2-40B4-BE49-F238E27FC236}">
                <a16:creationId xmlns="" xmlns:a16="http://schemas.microsoft.com/office/drawing/2014/main" id="{7D8ED8BA-B32D-44F9-8A29-DE95DF5AC844}"/>
              </a:ext>
            </a:extLst>
          </p:cNvPr>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3200" b="1" dirty="0">
              <a:solidFill>
                <a:srgbClr val="1F2830"/>
              </a:solidFill>
              <a:effectLst/>
              <a:latin typeface="Times New Roman" panose="02020603050405020304" pitchFamily="18" charset="0"/>
              <a:cs typeface="Times New Roman" panose="02020603050405020304" pitchFamily="18" charset="0"/>
            </a:endParaRPr>
          </a:p>
          <a:p>
            <a:pPr algn="ctr"/>
            <a:r>
              <a:rPr lang="en-IN" sz="2400" b="1" dirty="0">
                <a:solidFill>
                  <a:srgbClr val="1F2830"/>
                </a:solidFill>
                <a:effectLst/>
                <a:latin typeface="Times New Roman" panose="02020603050405020304" pitchFamily="18" charset="0"/>
                <a:cs typeface="Times New Roman" panose="02020603050405020304" pitchFamily="18" charset="0"/>
              </a:rPr>
              <a:t>Mobile Application Development Framework</a:t>
            </a:r>
          </a:p>
          <a:p>
            <a:pPr algn="ctr"/>
            <a:endParaRPr lang="en-US" sz="2400" b="1" dirty="0">
              <a:solidFill>
                <a:schemeClr val="tx1"/>
              </a:solidFill>
            </a:endParaRPr>
          </a:p>
        </p:txBody>
      </p:sp>
      <p:sp>
        <p:nvSpPr>
          <p:cNvPr id="2" name="Content Placeholder 1">
            <a:extLst>
              <a:ext uri="{FF2B5EF4-FFF2-40B4-BE49-F238E27FC236}">
                <a16:creationId xmlns="" xmlns:a16="http://schemas.microsoft.com/office/drawing/2014/main" id="{89EB50B3-52EB-4232-A430-DAC63EDAF9AE}"/>
              </a:ext>
            </a:extLst>
          </p:cNvPr>
          <p:cNvSpPr>
            <a:spLocks noGrp="1"/>
          </p:cNvSpPr>
          <p:nvPr>
            <p:ph idx="1"/>
          </p:nvPr>
        </p:nvSpPr>
        <p:spPr>
          <a:xfrm>
            <a:off x="152400" y="1066800"/>
            <a:ext cx="8534400" cy="4830763"/>
          </a:xfrm>
        </p:spPr>
        <p:txBody>
          <a:bodyPr>
            <a:normAutofit/>
          </a:bodyPr>
          <a:lstStyle/>
          <a:p>
            <a:pPr marL="0" indent="0" algn="just">
              <a:buNone/>
            </a:pPr>
            <a:r>
              <a:rPr lang="en-US" sz="1800" b="1" dirty="0">
                <a:solidFill>
                  <a:schemeClr val="accent2">
                    <a:lumMod val="75000"/>
                  </a:schemeClr>
                </a:solidFill>
                <a:latin typeface="Times New Roman" panose="02020603050405020304" pitchFamily="18" charset="0"/>
                <a:cs typeface="Times New Roman" panose="02020603050405020304" pitchFamily="18" charset="0"/>
              </a:rPr>
              <a:t>Mobile Apps Today</a:t>
            </a:r>
          </a:p>
          <a:p>
            <a:pPr algn="just"/>
            <a:r>
              <a:rPr lang="en-US" sz="1800" dirty="0">
                <a:latin typeface="Times New Roman" panose="02020603050405020304" pitchFamily="18" charset="0"/>
                <a:cs typeface="Times New Roman" panose="02020603050405020304" pitchFamily="18" charset="0"/>
              </a:rPr>
              <a:t>Since the humble beginnings of a few crude arcade games, mobile apps have evolved and become a must-have to get things done quickly, and even waste a little time with fun games. Users are spending 87% of their time on apps while a mere 13% of the time is spent on mobile web.</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 2015, businesses are constantly being told to work on their mobile strategy, so much so that they are adopting a ‘mobile first’ approach. Not only are responsive websites essential for businesses, apps are also increasingly seen as a way for businesses to find new and exciting ways to change the lives of their customers. Customers who work from home, travel frequently and are always connected are looking for ways to access the things they need faster and easier, and mobile apps offer just that.</a:t>
            </a:r>
          </a:p>
          <a:p>
            <a:pPr algn="just"/>
            <a:endParaRPr lang="en-US" sz="1800" dirty="0"/>
          </a:p>
          <a:p>
            <a:pPr marL="0" indent="0" algn="just">
              <a:buNone/>
            </a:pPr>
            <a:endParaRPr lang="en-US" sz="1800" b="0" i="0" dirty="0">
              <a:effectLst/>
              <a:latin typeface="Times New Roman" panose="02020603050405020304" pitchFamily="18" charset="0"/>
              <a:cs typeface="Times New Roman" panose="02020603050405020304" pitchFamily="18" charset="0"/>
            </a:endParaRPr>
          </a:p>
          <a:p>
            <a:pPr marL="0" indent="0" algn="just">
              <a:buNone/>
            </a:pPr>
            <a:endParaRPr lang="en-US" sz="1800" b="1" i="0" dirty="0">
              <a:solidFill>
                <a:srgbClr val="1F2830"/>
              </a:solidFill>
              <a:effectLst/>
              <a:latin typeface="Times New Roman" panose="02020603050405020304" pitchFamily="18" charset="0"/>
              <a:cs typeface="Times New Roman" panose="02020603050405020304" pitchFamily="18" charset="0"/>
            </a:endParaRPr>
          </a:p>
          <a:p>
            <a:pPr marL="0" indent="0">
              <a:buNone/>
            </a:pPr>
            <a:endParaRPr lang="en-IN" sz="1050" b="1" i="0" dirty="0">
              <a:solidFill>
                <a:srgbClr val="1F2830"/>
              </a:solidFill>
              <a:effectLst/>
              <a:latin typeface="var(--e-global-typography-primary-font-family)"/>
            </a:endParaRPr>
          </a:p>
          <a:p>
            <a:pPr marL="0" indent="0">
              <a:buNone/>
            </a:pPr>
            <a:endParaRPr lang="en-IN" sz="1600" dirty="0"/>
          </a:p>
        </p:txBody>
      </p:sp>
    </p:spTree>
    <p:extLst>
      <p:ext uri="{BB962C8B-B14F-4D97-AF65-F5344CB8AC3E}">
        <p14:creationId xmlns="" xmlns:p14="http://schemas.microsoft.com/office/powerpoint/2010/main" val="3876122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57C1793-D8CD-4529-958A-C179FC12C3EB}"/>
              </a:ext>
            </a:extLst>
          </p:cNvPr>
          <p:cNvSpPr>
            <a:spLocks noGrp="1"/>
          </p:cNvSpPr>
          <p:nvPr>
            <p:ph type="dt" sz="half" idx="10"/>
          </p:nvPr>
        </p:nvSpPr>
        <p:spPr/>
        <p:txBody>
          <a:bodyPr/>
          <a:lstStyle/>
          <a:p>
            <a:fld id="{D9FA1A62-5246-449F-BD09-7C391014938D}" type="datetime1">
              <a:rPr lang="en-US" smtClean="0"/>
              <a:pPr/>
              <a:t>1/29/2024</a:t>
            </a:fld>
            <a:endParaRPr lang="en-US"/>
          </a:p>
        </p:txBody>
      </p:sp>
      <p:sp>
        <p:nvSpPr>
          <p:cNvPr id="5" name="Footer Placeholder 4">
            <a:extLst>
              <a:ext uri="{FF2B5EF4-FFF2-40B4-BE49-F238E27FC236}">
                <a16:creationId xmlns="" xmlns:a16="http://schemas.microsoft.com/office/drawing/2014/main" id="{1097BBB7-612B-47EB-84F2-B1DF43D01145}"/>
              </a:ext>
            </a:extLst>
          </p:cNvPr>
          <p:cNvSpPr>
            <a:spLocks noGrp="1"/>
          </p:cNvSpPr>
          <p:nvPr>
            <p:ph type="ftr" sz="quarter" idx="11"/>
          </p:nvPr>
        </p:nvSpPr>
        <p:spPr>
          <a:xfrm>
            <a:off x="1905000" y="6356350"/>
            <a:ext cx="5410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a:extLst>
              <a:ext uri="{FF2B5EF4-FFF2-40B4-BE49-F238E27FC236}">
                <a16:creationId xmlns="" xmlns:a16="http://schemas.microsoft.com/office/drawing/2014/main" id="{8D6AE20E-0563-47A6-BE24-2248A1E3A984}"/>
              </a:ext>
            </a:extLst>
          </p:cNvPr>
          <p:cNvSpPr>
            <a:spLocks noGrp="1"/>
          </p:cNvSpPr>
          <p:nvPr>
            <p:ph type="sldNum" sz="quarter" idx="12"/>
          </p:nvPr>
        </p:nvSpPr>
        <p:spPr/>
        <p:txBody>
          <a:bodyPr/>
          <a:lstStyle/>
          <a:p>
            <a:fld id="{B6F15528-21DE-4FAA-801E-634DDDAF4B2B}" type="slidenum">
              <a:rPr lang="en-US" smtClean="0"/>
              <a:pPr/>
              <a:t>38</a:t>
            </a:fld>
            <a:endParaRPr lang="en-US"/>
          </a:p>
        </p:txBody>
      </p:sp>
      <p:sp>
        <p:nvSpPr>
          <p:cNvPr id="8" name="Title 1">
            <a:extLst>
              <a:ext uri="{FF2B5EF4-FFF2-40B4-BE49-F238E27FC236}">
                <a16:creationId xmlns="" xmlns:a16="http://schemas.microsoft.com/office/drawing/2014/main" id="{7D8ED8BA-B32D-44F9-8A29-DE95DF5AC844}"/>
              </a:ext>
            </a:extLst>
          </p:cNvPr>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3200" b="1" dirty="0">
              <a:solidFill>
                <a:srgbClr val="1F2830"/>
              </a:solidFill>
              <a:effectLst/>
              <a:latin typeface="Times New Roman" panose="02020603050405020304" pitchFamily="18" charset="0"/>
              <a:cs typeface="Times New Roman" panose="02020603050405020304" pitchFamily="18" charset="0"/>
            </a:endParaRPr>
          </a:p>
          <a:p>
            <a:pPr algn="ctr"/>
            <a:r>
              <a:rPr lang="en-IN" sz="2400" b="1" dirty="0">
                <a:solidFill>
                  <a:srgbClr val="1F2830"/>
                </a:solidFill>
                <a:effectLst/>
                <a:latin typeface="Times New Roman" panose="02020603050405020304" pitchFamily="18" charset="0"/>
                <a:cs typeface="Times New Roman" panose="02020603050405020304" pitchFamily="18" charset="0"/>
              </a:rPr>
              <a:t>Mobile Application Development Framework</a:t>
            </a:r>
          </a:p>
          <a:p>
            <a:pPr algn="ctr"/>
            <a:endParaRPr lang="en-US" sz="2400" b="1" dirty="0">
              <a:solidFill>
                <a:schemeClr val="tx1"/>
              </a:solidFill>
            </a:endParaRPr>
          </a:p>
        </p:txBody>
      </p:sp>
      <p:sp>
        <p:nvSpPr>
          <p:cNvPr id="2" name="Content Placeholder 1">
            <a:extLst>
              <a:ext uri="{FF2B5EF4-FFF2-40B4-BE49-F238E27FC236}">
                <a16:creationId xmlns="" xmlns:a16="http://schemas.microsoft.com/office/drawing/2014/main" id="{89EB50B3-52EB-4232-A430-DAC63EDAF9AE}"/>
              </a:ext>
            </a:extLst>
          </p:cNvPr>
          <p:cNvSpPr>
            <a:spLocks noGrp="1"/>
          </p:cNvSpPr>
          <p:nvPr>
            <p:ph idx="1"/>
          </p:nvPr>
        </p:nvSpPr>
        <p:spPr>
          <a:xfrm>
            <a:off x="457200" y="1066800"/>
            <a:ext cx="8229600" cy="4830763"/>
          </a:xfrm>
        </p:spPr>
        <p:txBody>
          <a:bodyPr>
            <a:normAutofit/>
          </a:bodyPr>
          <a:lstStyle/>
          <a:p>
            <a:pPr marL="0" indent="0" algn="just">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b="0" i="0" dirty="0">
              <a:effectLst/>
              <a:latin typeface="Times New Roman" panose="02020603050405020304" pitchFamily="18" charset="0"/>
              <a:cs typeface="Times New Roman" panose="02020603050405020304" pitchFamily="18" charset="0"/>
            </a:endParaRPr>
          </a:p>
          <a:p>
            <a:pPr marL="0" indent="0">
              <a:buNone/>
            </a:pPr>
            <a:endParaRPr lang="en-US" sz="1600" b="1" i="0" dirty="0">
              <a:solidFill>
                <a:srgbClr val="1F2830"/>
              </a:solidFill>
              <a:effectLst/>
              <a:latin typeface="Circular Std"/>
            </a:endParaRPr>
          </a:p>
          <a:p>
            <a:pPr marL="0" indent="0">
              <a:buNone/>
            </a:pPr>
            <a:endParaRPr lang="en-IN" sz="1050" b="1" i="0" dirty="0">
              <a:solidFill>
                <a:srgbClr val="1F2830"/>
              </a:solidFill>
              <a:effectLst/>
              <a:latin typeface="var(--e-global-typography-primary-font-family)"/>
            </a:endParaRPr>
          </a:p>
          <a:p>
            <a:pPr marL="0" indent="0">
              <a:buNone/>
            </a:pPr>
            <a:endParaRPr lang="en-IN" sz="1600" dirty="0"/>
          </a:p>
        </p:txBody>
      </p:sp>
      <p:pic>
        <p:nvPicPr>
          <p:cNvPr id="307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4825" y="723900"/>
            <a:ext cx="8134350" cy="5410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339123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25113"/>
            <a:ext cx="8534400" cy="5018487"/>
          </a:xfrm>
        </p:spPr>
        <p:txBody>
          <a:bodyPr>
            <a:normAutofit/>
          </a:bodyPr>
          <a:lstStyle/>
          <a:p>
            <a:pPr marL="0" indent="0">
              <a:buNone/>
            </a:pPr>
            <a:r>
              <a:rPr lang="en-US" sz="1600" b="1" dirty="0"/>
              <a:t>Topic objective: To understand about the parameters and challenges to develop a mobile app</a:t>
            </a:r>
          </a:p>
        </p:txBody>
      </p:sp>
      <p:sp>
        <p:nvSpPr>
          <p:cNvPr id="4" name="Date Placeholder 3"/>
          <p:cNvSpPr>
            <a:spLocks noGrp="1"/>
          </p:cNvSpPr>
          <p:nvPr>
            <p:ph type="dt" sz="half" idx="10"/>
          </p:nvPr>
        </p:nvSpPr>
        <p:spPr/>
        <p:txBody>
          <a:bodyPr/>
          <a:lstStyle/>
          <a:p>
            <a:fld id="{6513D706-253A-46C0-9B90-EF1317FA085E}"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762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2400" b="1" i="0" dirty="0">
              <a:solidFill>
                <a:srgbClr val="444444"/>
              </a:solidFill>
              <a:effectLst/>
              <a:latin typeface="Georgia" panose="02040502050405020303" pitchFamily="18" charset="0"/>
            </a:endParaRPr>
          </a:p>
          <a:p>
            <a:r>
              <a:rPr lang="en-US" sz="2400" b="1" dirty="0"/>
              <a:t>CONSIDERATIONS AND CHALLENGES FOR MOBILE APP</a:t>
            </a:r>
            <a:endParaRPr lang="en-US" sz="2400" b="1" dirty="0">
              <a:solidFill>
                <a:schemeClr val="tx1"/>
              </a:solidFill>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65245" y="1295400"/>
            <a:ext cx="8153401" cy="3200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6DBEC8-4DDC-404F-90E3-920E7710BD94}" type="datetime1">
              <a:rPr lang="en-US" smtClean="0"/>
              <a:pPr/>
              <a:t>1/29/2024</a:t>
            </a:fld>
            <a:endParaRPr lang="en-US"/>
          </a:p>
        </p:txBody>
      </p:sp>
      <p:sp>
        <p:nvSpPr>
          <p:cNvPr id="2" name="Slide Number Placeholder 1">
            <a:extLst>
              <a:ext uri="{FF2B5EF4-FFF2-40B4-BE49-F238E27FC236}">
                <a16:creationId xmlns="" xmlns:a16="http://schemas.microsoft.com/office/drawing/2014/main" id="{32904B31-FD31-4537-BBEE-F630028DB405}"/>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a:extLst>
              <a:ext uri="{FF2B5EF4-FFF2-40B4-BE49-F238E27FC236}">
                <a16:creationId xmlns="" xmlns:a16="http://schemas.microsoft.com/office/drawing/2014/main" id="{3349B96F-F669-40DB-B855-E8B51EB5E6A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US" sz="2400" b="1" dirty="0">
                <a:latin typeface="Times New Roman" panose="02020603050405020304" pitchFamily="18" charset="0"/>
                <a:cs typeface="Times New Roman" panose="02020603050405020304" pitchFamily="18" charset="0"/>
              </a:rPr>
              <a:t>Syllabus</a:t>
            </a:r>
          </a:p>
        </p:txBody>
      </p:sp>
      <p:graphicFrame>
        <p:nvGraphicFramePr>
          <p:cNvPr id="12" name="Content Placeholder 11">
            <a:extLst>
              <a:ext uri="{FF2B5EF4-FFF2-40B4-BE49-F238E27FC236}">
                <a16:creationId xmlns="" xmlns:a16="http://schemas.microsoft.com/office/drawing/2014/main" id="{66041F8F-209A-4486-8291-8796CE63B5B6}"/>
              </a:ext>
            </a:extLst>
          </p:cNvPr>
          <p:cNvGraphicFramePr>
            <a:graphicFrameLocks noGrp="1"/>
          </p:cNvGraphicFramePr>
          <p:nvPr>
            <p:ph idx="1"/>
            <p:extLst>
              <p:ext uri="{D42A27DB-BD31-4B8C-83A1-F6EECF244321}">
                <p14:modId xmlns="" xmlns:p14="http://schemas.microsoft.com/office/powerpoint/2010/main" val="3915564107"/>
              </p:ext>
            </p:extLst>
          </p:nvPr>
        </p:nvGraphicFramePr>
        <p:xfrm>
          <a:off x="533400" y="1219201"/>
          <a:ext cx="8153399" cy="4952999"/>
        </p:xfrm>
        <a:graphic>
          <a:graphicData uri="http://schemas.openxmlformats.org/drawingml/2006/table">
            <a:tbl>
              <a:tblPr firstRow="1" firstCol="1" bandRow="1">
                <a:tableStyleId>{5C22544A-7EE6-4342-B048-85BDC9FD1C3A}</a:tableStyleId>
              </a:tblPr>
              <a:tblGrid>
                <a:gridCol w="1463468">
                  <a:extLst>
                    <a:ext uri="{9D8B030D-6E8A-4147-A177-3AD203B41FA5}">
                      <a16:colId xmlns="" xmlns:a16="http://schemas.microsoft.com/office/drawing/2014/main" val="2514732393"/>
                    </a:ext>
                  </a:extLst>
                </a:gridCol>
                <a:gridCol w="5159371">
                  <a:extLst>
                    <a:ext uri="{9D8B030D-6E8A-4147-A177-3AD203B41FA5}">
                      <a16:colId xmlns="" xmlns:a16="http://schemas.microsoft.com/office/drawing/2014/main" val="105142583"/>
                    </a:ext>
                  </a:extLst>
                </a:gridCol>
                <a:gridCol w="1530560">
                  <a:extLst>
                    <a:ext uri="{9D8B030D-6E8A-4147-A177-3AD203B41FA5}">
                      <a16:colId xmlns="" xmlns:a16="http://schemas.microsoft.com/office/drawing/2014/main" val="2241681501"/>
                    </a:ext>
                  </a:extLst>
                </a:gridCol>
              </a:tblGrid>
              <a:tr h="340643">
                <a:tc gridSpan="3">
                  <a:txBody>
                    <a:bodyPr/>
                    <a:lstStyle/>
                    <a:p>
                      <a:pPr marR="40005" algn="ctr">
                        <a:lnSpc>
                          <a:spcPct val="107000"/>
                        </a:lnSpc>
                        <a:spcAft>
                          <a:spcPts val="800"/>
                        </a:spcAft>
                      </a:pPr>
                      <a:r>
                        <a:rPr lang="en-IN" sz="1400" dirty="0">
                          <a:effectLst/>
                          <a:latin typeface="Times New Roman" panose="02020603050405020304" pitchFamily="18" charset="0"/>
                          <a:cs typeface="Times New Roman" panose="02020603050405020304" pitchFamily="18" charset="0"/>
                        </a:rPr>
                        <a:t>Course Contents / Syllabus </a:t>
                      </a:r>
                      <a:endPar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435002791"/>
                  </a:ext>
                </a:extLst>
              </a:tr>
              <a:tr h="355266">
                <a:tc>
                  <a:txBody>
                    <a:bodyPr/>
                    <a:lstStyle/>
                    <a:p>
                      <a:pPr>
                        <a:lnSpc>
                          <a:spcPct val="107000"/>
                        </a:lnSpc>
                        <a:spcAft>
                          <a:spcPts val="800"/>
                        </a:spcAft>
                      </a:pPr>
                      <a:r>
                        <a:rPr lang="en-IN" sz="1400" dirty="0">
                          <a:solidFill>
                            <a:schemeClr val="tx1"/>
                          </a:solidFill>
                          <a:effectLst/>
                          <a:latin typeface="Times New Roman" panose="02020603050405020304" pitchFamily="18" charset="0"/>
                          <a:cs typeface="Times New Roman" panose="02020603050405020304" pitchFamily="18" charset="0"/>
                        </a:rPr>
                        <a:t>UNIT-I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tc>
                  <a:txBody>
                    <a:bodyPr/>
                    <a:lstStyle/>
                    <a:p>
                      <a:pP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Introduction to Mobile Application and Architecture </a:t>
                      </a:r>
                      <a:endPar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tc>
                  <a:txBody>
                    <a:bodyPr/>
                    <a:lstStyle/>
                    <a:p>
                      <a:pPr marR="37465" algn="r">
                        <a:lnSpc>
                          <a:spcPct val="107000"/>
                        </a:lnSpc>
                        <a:spcAft>
                          <a:spcPts val="800"/>
                        </a:spcAft>
                      </a:pPr>
                      <a:r>
                        <a:rPr lang="en-IN" sz="1400" dirty="0">
                          <a:effectLst/>
                        </a:rPr>
                        <a:t> </a:t>
                      </a:r>
                      <a:r>
                        <a:rPr lang="en-IN" sz="1400" b="1" dirty="0">
                          <a:effectLst/>
                        </a:rPr>
                        <a:t>8 Hours</a:t>
                      </a:r>
                      <a:r>
                        <a:rPr lang="en-IN" sz="1100" b="1" dirty="0">
                          <a:effectLst/>
                        </a:rPr>
                        <a:t> </a:t>
                      </a:r>
                      <a:endPar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extLst>
                  <a:ext uri="{0D108BD9-81ED-4DB2-BD59-A6C34878D82A}">
                    <a16:rowId xmlns="" xmlns:a16="http://schemas.microsoft.com/office/drawing/2014/main" val="2546581985"/>
                  </a:ext>
                </a:extLst>
              </a:tr>
              <a:tr h="1499688">
                <a:tc gridSpan="3">
                  <a:txBody>
                    <a:bodyPr/>
                    <a:lstStyle/>
                    <a:p>
                      <a:pPr algn="just">
                        <a:lnSpc>
                          <a:spcPct val="115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Mobile applications, History of mobile application frameworks, Characteristics and types of mobile applications, Achieving quality constraints.  </a:t>
                      </a:r>
                    </a:p>
                    <a:p>
                      <a:pPr marR="43180" algn="just">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Mobile Architecture- Mobile Hardware Architecture: processors used for Mobile and Handheld devices and SoC architecture; Mobile Software Architecture:  Real Time Operating systems and Mobile Real Time Operating Systems, SDK’s.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rgbClr val="FFFF00"/>
                    </a:solidFill>
                  </a:tcPr>
                </a:tc>
                <a:tc hMerge="1">
                  <a:txBody>
                    <a:bodyPr/>
                    <a:lstStyle/>
                    <a:p>
                      <a:endParaRPr lang="en-IN"/>
                    </a:p>
                  </a:txBody>
                  <a:tcPr/>
                </a:tc>
                <a:tc hMerge="1">
                  <a:txBody>
                    <a:bodyPr/>
                    <a:lstStyle/>
                    <a:p>
                      <a:endParaRPr lang="en-IN" dirty="0"/>
                    </a:p>
                  </a:txBody>
                  <a:tcPr/>
                </a:tc>
                <a:extLst>
                  <a:ext uri="{0D108BD9-81ED-4DB2-BD59-A6C34878D82A}">
                    <a16:rowId xmlns="" xmlns:a16="http://schemas.microsoft.com/office/drawing/2014/main" val="3648070308"/>
                  </a:ext>
                </a:extLst>
              </a:tr>
              <a:tr h="356987">
                <a:tc>
                  <a:txBody>
                    <a:bodyPr/>
                    <a:lstStyle/>
                    <a:p>
                      <a:pPr>
                        <a:lnSpc>
                          <a:spcPct val="107000"/>
                        </a:lnSpc>
                        <a:spcAft>
                          <a:spcPts val="800"/>
                        </a:spcAft>
                      </a:pPr>
                      <a:r>
                        <a:rPr lang="en-IN" sz="1400" dirty="0">
                          <a:solidFill>
                            <a:schemeClr val="tx1"/>
                          </a:solidFill>
                          <a:effectLst/>
                          <a:latin typeface="Times New Roman" panose="02020603050405020304" pitchFamily="18" charset="0"/>
                          <a:cs typeface="Times New Roman" panose="02020603050405020304" pitchFamily="18" charset="0"/>
                        </a:rPr>
                        <a:t>UNIT-II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tc>
                  <a:txBody>
                    <a:bodyPr/>
                    <a:lstStyle/>
                    <a:p>
                      <a:pP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Android Developing Environment </a:t>
                      </a:r>
                      <a:endPar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tc>
                  <a:txBody>
                    <a:bodyPr/>
                    <a:lstStyle/>
                    <a:p>
                      <a:pPr marR="37465" algn="r">
                        <a:lnSpc>
                          <a:spcPct val="107000"/>
                        </a:lnSpc>
                        <a:spcAft>
                          <a:spcPts val="800"/>
                        </a:spcAft>
                      </a:pPr>
                      <a:r>
                        <a:rPr lang="en-IN" sz="1400" b="1" dirty="0">
                          <a:effectLst/>
                        </a:rPr>
                        <a:t>6 Hours</a:t>
                      </a:r>
                      <a:r>
                        <a:rPr lang="en-IN" sz="1100" b="1" dirty="0">
                          <a:effectLst/>
                        </a:rPr>
                        <a:t> </a:t>
                      </a:r>
                      <a:endPar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extLst>
                  <a:ext uri="{0D108BD9-81ED-4DB2-BD59-A6C34878D82A}">
                    <a16:rowId xmlns="" xmlns:a16="http://schemas.microsoft.com/office/drawing/2014/main" val="876746255"/>
                  </a:ext>
                </a:extLst>
              </a:tr>
              <a:tr h="827521">
                <a:tc gridSpan="3">
                  <a:txBody>
                    <a:bodyPr/>
                    <a:lstStyle/>
                    <a:p>
                      <a:pPr marR="39370" algn="just">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Introduction to Android, Android ecosystem, Android SDK and Installation, Layered Architecture of Android, Android API levels (versions &amp; version names), Android Development Tools, Basic Building blocks – Protocols, Activities, Services, Broadcast Receivers &amp; Content providers.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3372865910"/>
                  </a:ext>
                </a:extLst>
              </a:tr>
              <a:tr h="326019">
                <a:tc>
                  <a:txBody>
                    <a:bodyPr/>
                    <a:lstStyle/>
                    <a:p>
                      <a:pPr>
                        <a:lnSpc>
                          <a:spcPct val="107000"/>
                        </a:lnSpc>
                        <a:spcAft>
                          <a:spcPts val="800"/>
                        </a:spcAft>
                      </a:pPr>
                      <a:r>
                        <a:rPr lang="en-IN" sz="1400" dirty="0">
                          <a:solidFill>
                            <a:schemeClr val="tx1"/>
                          </a:solidFill>
                          <a:effectLst/>
                          <a:latin typeface="Times New Roman" panose="02020603050405020304" pitchFamily="18" charset="0"/>
                          <a:cs typeface="Times New Roman" panose="02020603050405020304" pitchFamily="18" charset="0"/>
                        </a:rPr>
                        <a:t>UNIT-III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tc>
                  <a:txBody>
                    <a:bodyPr/>
                    <a:lstStyle/>
                    <a:p>
                      <a:pPr>
                        <a:lnSpc>
                          <a:spcPct val="107000"/>
                        </a:lnSpc>
                        <a:spcAft>
                          <a:spcPts val="800"/>
                        </a:spcAft>
                      </a:pPr>
                      <a:r>
                        <a:rPr lang="en-IN" sz="1400" b="1" kern="1200" dirty="0">
                          <a:solidFill>
                            <a:schemeClr val="dk1"/>
                          </a:solidFill>
                          <a:effectLst/>
                          <a:latin typeface="Times New Roman" panose="02020603050405020304" pitchFamily="18" charset="0"/>
                          <a:ea typeface="+mn-ea"/>
                          <a:cs typeface="Times New Roman" panose="02020603050405020304" pitchFamily="18" charset="0"/>
                        </a:rPr>
                        <a:t>UI Components and Multimedia </a:t>
                      </a:r>
                    </a:p>
                  </a:txBody>
                  <a:tcPr marL="68580" marR="30480" marT="6350" marB="0">
                    <a:solidFill>
                      <a:schemeClr val="tx2">
                        <a:lumMod val="40000"/>
                        <a:lumOff val="60000"/>
                      </a:schemeClr>
                    </a:solidFill>
                  </a:tcPr>
                </a:tc>
                <a:tc>
                  <a:txBody>
                    <a:bodyPr/>
                    <a:lstStyle/>
                    <a:p>
                      <a:pPr marR="37465" algn="r">
                        <a:lnSpc>
                          <a:spcPct val="107000"/>
                        </a:lnSpc>
                        <a:spcAft>
                          <a:spcPts val="800"/>
                        </a:spcAft>
                      </a:pPr>
                      <a:r>
                        <a:rPr lang="en-IN" sz="1400" b="1" dirty="0">
                          <a:effectLst/>
                        </a:rPr>
                        <a:t>10 Hours</a:t>
                      </a:r>
                      <a:r>
                        <a:rPr lang="en-IN" sz="1100" b="1" dirty="0">
                          <a:effectLst/>
                        </a:rPr>
                        <a:t> </a:t>
                      </a:r>
                      <a:endPar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extLst>
                  <a:ext uri="{0D108BD9-81ED-4DB2-BD59-A6C34878D82A}">
                    <a16:rowId xmlns="" xmlns:a16="http://schemas.microsoft.com/office/drawing/2014/main" val="2222169278"/>
                  </a:ext>
                </a:extLst>
              </a:tr>
              <a:tr h="1246875">
                <a:tc gridSpan="3">
                  <a:txBody>
                    <a:bodyPr/>
                    <a:lstStyle/>
                    <a:p>
                      <a:pPr marR="40640" algn="just">
                        <a:lnSpc>
                          <a:spcPct val="114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Fundamental UI design, layout and view types, Interaction with server-side applications – Using Google Maps, GPS and Wi-Fi, Integration with social media applications, Interfacing sensor data with mobile application, Accessing applications hosted in a cloud computing environment.  </a:t>
                      </a:r>
                    </a:p>
                    <a:p>
                      <a:pPr>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Multimedia Supported audio and video formats, Audio capture, Bluetooth, Animation.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467009867"/>
                  </a:ext>
                </a:extLst>
              </a:tr>
            </a:tbl>
          </a:graphicData>
        </a:graphic>
      </p:graphicFrame>
      <p:sp>
        <p:nvSpPr>
          <p:cNvPr id="9" name="Footer Placeholder 12"/>
          <p:cNvSpPr txBox="1">
            <a:spLocks/>
          </p:cNvSpPr>
          <p:nvPr/>
        </p:nvSpPr>
        <p:spPr>
          <a:xfrm>
            <a:off x="2514600" y="62484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Ms.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Vatika</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Jalali</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Mobile Application Development                  Unit-1</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 xmlns:p14="http://schemas.microsoft.com/office/powerpoint/2010/main" val="2806197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25113"/>
            <a:ext cx="8534400" cy="5018487"/>
          </a:xfrm>
        </p:spPr>
        <p:txBody>
          <a:bodyPr>
            <a:normAutofit/>
          </a:bodyPr>
          <a:lstStyle/>
          <a:p>
            <a:pPr algn="just" fontAlgn="base"/>
            <a:endParaRPr lang="en-US" sz="1600" dirty="0">
              <a:solidFill>
                <a:srgbClr val="444444"/>
              </a:solidFill>
              <a:latin typeface="Georgia" panose="02040502050405020303" pitchFamily="18" charset="0"/>
            </a:endParaRPr>
          </a:p>
          <a:p>
            <a:pPr marL="0" indent="0" fontAlgn="base">
              <a:buNone/>
            </a:pPr>
            <a:endParaRPr lang="en-US" sz="1600" dirty="0">
              <a:solidFill>
                <a:srgbClr val="444444"/>
              </a:solidFill>
              <a:latin typeface="Georgia" panose="02040502050405020303" pitchFamily="18" charset="0"/>
            </a:endParaRPr>
          </a:p>
          <a:p>
            <a:pPr marL="0" indent="0" algn="just" fontAlgn="base">
              <a:buNone/>
            </a:pPr>
            <a:endParaRPr lang="en-US" sz="2800" dirty="0"/>
          </a:p>
        </p:txBody>
      </p:sp>
      <p:sp>
        <p:nvSpPr>
          <p:cNvPr id="4" name="Date Placeholder 3"/>
          <p:cNvSpPr>
            <a:spLocks noGrp="1"/>
          </p:cNvSpPr>
          <p:nvPr>
            <p:ph type="dt" sz="half" idx="10"/>
          </p:nvPr>
        </p:nvSpPr>
        <p:spPr/>
        <p:txBody>
          <a:bodyPr/>
          <a:lstStyle/>
          <a:p>
            <a:fld id="{6513D706-253A-46C0-9B90-EF1317FA085E}"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762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2400" b="1" i="0" dirty="0">
              <a:solidFill>
                <a:srgbClr val="444444"/>
              </a:solidFill>
              <a:effectLst/>
              <a:latin typeface="Georgia" panose="02040502050405020303" pitchFamily="18" charset="0"/>
            </a:endParaRPr>
          </a:p>
          <a:p>
            <a:r>
              <a:rPr lang="en-US" sz="2400" b="1" dirty="0"/>
              <a:t>CONSIDERATIONS AND CHALLENGES FOR MOBILE APP</a:t>
            </a:r>
            <a:endParaRPr lang="en-US" sz="2400" b="1" dirty="0">
              <a:solidFill>
                <a:schemeClr val="tx1"/>
              </a:solidFill>
            </a:endParaRPr>
          </a:p>
        </p:txBody>
      </p:sp>
      <p:sp>
        <p:nvSpPr>
          <p:cNvPr id="2" name="Rectangle 1"/>
          <p:cNvSpPr/>
          <p:nvPr/>
        </p:nvSpPr>
        <p:spPr>
          <a:xfrm>
            <a:off x="381000" y="1143000"/>
            <a:ext cx="8001000" cy="5078313"/>
          </a:xfrm>
          <a:prstGeom prst="rect">
            <a:avLst/>
          </a:prstGeom>
        </p:spPr>
        <p:txBody>
          <a:bodyPr wrap="square">
            <a:spAutoFit/>
          </a:bodyPr>
          <a:lstStyle/>
          <a:p>
            <a:pPr algn="just"/>
            <a:r>
              <a:rPr lang="en-US" b="1" dirty="0">
                <a:solidFill>
                  <a:schemeClr val="accent2"/>
                </a:solidFill>
              </a:rPr>
              <a:t>Intended utility of the mobile app</a:t>
            </a:r>
          </a:p>
          <a:p>
            <a:pPr algn="just"/>
            <a:r>
              <a:rPr lang="en-US" dirty="0"/>
              <a:t>o Consumer engagement with richer user experience</a:t>
            </a:r>
          </a:p>
          <a:p>
            <a:pPr algn="just"/>
            <a:r>
              <a:rPr lang="en-US" dirty="0"/>
              <a:t>o Productivity through efficient flows</a:t>
            </a:r>
          </a:p>
          <a:p>
            <a:pPr algn="just"/>
            <a:r>
              <a:rPr lang="en-US" dirty="0"/>
              <a:t>o Driving incremental revenue through user stickiness</a:t>
            </a:r>
          </a:p>
          <a:p>
            <a:pPr algn="just"/>
            <a:r>
              <a:rPr lang="en-US" dirty="0"/>
              <a:t>o Customer conversion</a:t>
            </a:r>
          </a:p>
          <a:p>
            <a:pPr algn="just"/>
            <a:r>
              <a:rPr lang="en-US" dirty="0"/>
              <a:t>o User loyalty through targeted and personalized offers</a:t>
            </a:r>
          </a:p>
          <a:p>
            <a:pPr algn="just"/>
            <a:endParaRPr lang="en-US" dirty="0"/>
          </a:p>
          <a:p>
            <a:pPr algn="just"/>
            <a:r>
              <a:rPr lang="en-US" dirty="0"/>
              <a:t> </a:t>
            </a:r>
            <a:r>
              <a:rPr lang="en-US" b="1" dirty="0">
                <a:solidFill>
                  <a:schemeClr val="accent2"/>
                </a:solidFill>
              </a:rPr>
              <a:t>App Architecture</a:t>
            </a:r>
          </a:p>
          <a:p>
            <a:pPr algn="just"/>
            <a:r>
              <a:rPr lang="en-US" dirty="0"/>
              <a:t>o Native vs hybrid vs web based on the requirements</a:t>
            </a:r>
          </a:p>
          <a:p>
            <a:pPr algn="just"/>
            <a:r>
              <a:rPr lang="en-US" dirty="0"/>
              <a:t>o Middleware requirement for centralized configuration</a:t>
            </a:r>
          </a:p>
          <a:p>
            <a:pPr algn="just"/>
            <a:r>
              <a:rPr lang="en-US" dirty="0"/>
              <a:t>o Offline vs online capability for storing data</a:t>
            </a:r>
          </a:p>
          <a:p>
            <a:pPr algn="just"/>
            <a:endParaRPr lang="en-US" b="1" dirty="0">
              <a:solidFill>
                <a:schemeClr val="accent2"/>
              </a:solidFill>
            </a:endParaRPr>
          </a:p>
          <a:p>
            <a:pPr algn="just"/>
            <a:r>
              <a:rPr lang="en-US" b="1" dirty="0">
                <a:solidFill>
                  <a:schemeClr val="accent2"/>
                </a:solidFill>
              </a:rPr>
              <a:t>App Development Principles</a:t>
            </a:r>
          </a:p>
          <a:p>
            <a:pPr algn="just"/>
            <a:r>
              <a:rPr lang="en-US" dirty="0"/>
              <a:t>o User experience through richer controls and interactive components</a:t>
            </a:r>
          </a:p>
          <a:p>
            <a:pPr algn="just"/>
            <a:r>
              <a:rPr lang="en-US" dirty="0"/>
              <a:t>o Compatibility on various devices and platforms</a:t>
            </a:r>
          </a:p>
          <a:p>
            <a:pPr algn="just"/>
            <a:r>
              <a:rPr lang="en-US" dirty="0"/>
              <a:t>o Performance for each screen and task</a:t>
            </a:r>
          </a:p>
          <a:p>
            <a:pPr algn="just"/>
            <a:r>
              <a:rPr lang="en-US" dirty="0"/>
              <a:t>o Security for data</a:t>
            </a:r>
          </a:p>
          <a:p>
            <a:pPr algn="just"/>
            <a:r>
              <a:rPr lang="en-US" dirty="0"/>
              <a:t>o Productivity enhancement tools</a:t>
            </a:r>
            <a:endParaRPr lang="en-US" b="1" dirty="0">
              <a:solidFill>
                <a:schemeClr val="accent2"/>
              </a:solidFill>
            </a:endParaRPr>
          </a:p>
        </p:txBody>
      </p:sp>
    </p:spTree>
    <p:extLst>
      <p:ext uri="{BB962C8B-B14F-4D97-AF65-F5344CB8AC3E}">
        <p14:creationId xmlns="" xmlns:p14="http://schemas.microsoft.com/office/powerpoint/2010/main" val="6488080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25113"/>
            <a:ext cx="8534400" cy="5018487"/>
          </a:xfrm>
        </p:spPr>
        <p:txBody>
          <a:bodyPr>
            <a:normAutofit/>
          </a:bodyPr>
          <a:lstStyle/>
          <a:p>
            <a:pPr algn="just" fontAlgn="base"/>
            <a:endParaRPr lang="en-US" sz="1600" dirty="0">
              <a:solidFill>
                <a:srgbClr val="444444"/>
              </a:solidFill>
              <a:latin typeface="Georgia" panose="02040502050405020303" pitchFamily="18" charset="0"/>
            </a:endParaRPr>
          </a:p>
          <a:p>
            <a:pPr marL="0" indent="0" fontAlgn="base">
              <a:buNone/>
            </a:pPr>
            <a:endParaRPr lang="en-US" sz="1600" dirty="0">
              <a:solidFill>
                <a:srgbClr val="444444"/>
              </a:solidFill>
              <a:latin typeface="Georgia" panose="02040502050405020303" pitchFamily="18" charset="0"/>
            </a:endParaRPr>
          </a:p>
          <a:p>
            <a:pPr marL="0" indent="0" algn="just" fontAlgn="base">
              <a:buNone/>
            </a:pPr>
            <a:endParaRPr lang="en-US" sz="2800" dirty="0"/>
          </a:p>
        </p:txBody>
      </p:sp>
      <p:sp>
        <p:nvSpPr>
          <p:cNvPr id="4" name="Date Placeholder 3"/>
          <p:cNvSpPr>
            <a:spLocks noGrp="1"/>
          </p:cNvSpPr>
          <p:nvPr>
            <p:ph type="dt" sz="half" idx="10"/>
          </p:nvPr>
        </p:nvSpPr>
        <p:spPr/>
        <p:txBody>
          <a:bodyPr/>
          <a:lstStyle/>
          <a:p>
            <a:fld id="{6513D706-253A-46C0-9B90-EF1317FA085E}"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762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2400" b="1" i="0" dirty="0">
              <a:solidFill>
                <a:srgbClr val="444444"/>
              </a:solidFill>
              <a:effectLst/>
              <a:latin typeface="Georgia" panose="02040502050405020303" pitchFamily="18" charset="0"/>
            </a:endParaRPr>
          </a:p>
          <a:p>
            <a:r>
              <a:rPr lang="en-US" sz="2400" b="1" dirty="0"/>
              <a:t>CONSIDERATIONS AND CHALLENGES FOR MOBILE APP</a:t>
            </a:r>
            <a:endParaRPr lang="en-US" sz="2400" b="1" dirty="0">
              <a:solidFill>
                <a:schemeClr val="tx1"/>
              </a:solidFill>
            </a:endParaRPr>
          </a:p>
        </p:txBody>
      </p:sp>
      <p:sp>
        <p:nvSpPr>
          <p:cNvPr id="2" name="Rectangle 1"/>
          <p:cNvSpPr/>
          <p:nvPr/>
        </p:nvSpPr>
        <p:spPr>
          <a:xfrm>
            <a:off x="609600" y="1139588"/>
            <a:ext cx="7666630" cy="3170099"/>
          </a:xfrm>
          <a:prstGeom prst="rect">
            <a:avLst/>
          </a:prstGeom>
        </p:spPr>
        <p:txBody>
          <a:bodyPr wrap="square">
            <a:spAutoFit/>
          </a:bodyPr>
          <a:lstStyle/>
          <a:p>
            <a:r>
              <a:rPr lang="en-US" sz="2000" b="1" dirty="0">
                <a:solidFill>
                  <a:schemeClr val="accent2"/>
                </a:solidFill>
              </a:rPr>
              <a:t>Target users</a:t>
            </a:r>
          </a:p>
          <a:p>
            <a:r>
              <a:rPr lang="en-US" sz="2000" dirty="0"/>
              <a:t>o Consumers for B2C apps</a:t>
            </a:r>
          </a:p>
          <a:p>
            <a:r>
              <a:rPr lang="en-US" sz="2000" dirty="0"/>
              <a:t>o Business for Business to Business (B2B) apps</a:t>
            </a:r>
          </a:p>
          <a:p>
            <a:r>
              <a:rPr lang="en-US" sz="2000" dirty="0"/>
              <a:t>o Partners for B2B apps</a:t>
            </a:r>
          </a:p>
          <a:p>
            <a:r>
              <a:rPr lang="en-US" sz="2000" dirty="0"/>
              <a:t>o Employees for Business to Employee (B2E) apps</a:t>
            </a:r>
          </a:p>
          <a:p>
            <a:endParaRPr lang="en-US" sz="2000" b="1" dirty="0">
              <a:solidFill>
                <a:schemeClr val="accent2"/>
              </a:solidFill>
            </a:endParaRPr>
          </a:p>
          <a:p>
            <a:r>
              <a:rPr lang="en-US" sz="2000" b="1" dirty="0">
                <a:solidFill>
                  <a:schemeClr val="accent2"/>
                </a:solidFill>
              </a:rPr>
              <a:t>Testing</a:t>
            </a:r>
          </a:p>
          <a:p>
            <a:r>
              <a:rPr lang="en-US" sz="2000" dirty="0"/>
              <a:t>o Device testing</a:t>
            </a:r>
          </a:p>
          <a:p>
            <a:r>
              <a:rPr lang="en-US" sz="2000" dirty="0"/>
              <a:t>o Performance testing</a:t>
            </a:r>
          </a:p>
          <a:p>
            <a:r>
              <a:rPr lang="en-US" sz="2000" dirty="0"/>
              <a:t>o Various testing scenarios</a:t>
            </a:r>
            <a:endParaRPr lang="en-US" sz="2000" b="1" dirty="0">
              <a:solidFill>
                <a:schemeClr val="accent2"/>
              </a:solidFill>
            </a:endParaRPr>
          </a:p>
        </p:txBody>
      </p:sp>
    </p:spTree>
    <p:extLst>
      <p:ext uri="{BB962C8B-B14F-4D97-AF65-F5344CB8AC3E}">
        <p14:creationId xmlns="" xmlns:p14="http://schemas.microsoft.com/office/powerpoint/2010/main" val="1320660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13D706-253A-46C0-9B90-EF1317FA085E}"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762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CHALLENGES FOR MOBILE APP</a:t>
            </a:r>
            <a:endParaRPr lang="en-US" sz="2400" b="1" dirty="0">
              <a:solidFill>
                <a:schemeClr val="tx1"/>
              </a:solidFill>
            </a:endParaRPr>
          </a:p>
        </p:txBody>
      </p:sp>
      <p:sp>
        <p:nvSpPr>
          <p:cNvPr id="2" name="Rectangle 1"/>
          <p:cNvSpPr/>
          <p:nvPr/>
        </p:nvSpPr>
        <p:spPr>
          <a:xfrm>
            <a:off x="381000" y="1066800"/>
            <a:ext cx="8458200" cy="4401205"/>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 </a:t>
            </a:r>
            <a:r>
              <a:rPr lang="en-US" sz="2000" b="1" dirty="0">
                <a:solidFill>
                  <a:schemeClr val="accent2"/>
                </a:solidFill>
                <a:latin typeface="Times New Roman" panose="02020603050405020304" pitchFamily="18" charset="0"/>
                <a:cs typeface="Times New Roman" panose="02020603050405020304" pitchFamily="18" charset="0"/>
              </a:rPr>
              <a:t>Diversity of devices and heterogeneous technologies: </a:t>
            </a:r>
            <a:r>
              <a:rPr lang="en-US" sz="2000" dirty="0">
                <a:latin typeface="Times New Roman" panose="02020603050405020304" pitchFamily="18" charset="0"/>
                <a:cs typeface="Times New Roman" panose="02020603050405020304" pitchFamily="18" charset="0"/>
              </a:rPr>
              <a:t>There are various mobile platforms and devices. The app should provide optimal experience in all the scenarios.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b="1" dirty="0">
                <a:solidFill>
                  <a:schemeClr val="accent2"/>
                </a:solidFill>
                <a:latin typeface="Times New Roman" panose="02020603050405020304" pitchFamily="18" charset="0"/>
                <a:cs typeface="Times New Roman" panose="02020603050405020304" pitchFamily="18" charset="0"/>
              </a:rPr>
              <a:t>Security: </a:t>
            </a:r>
          </a:p>
          <a:p>
            <a:pPr algn="just"/>
            <a:r>
              <a:rPr lang="en-US" sz="2000" dirty="0">
                <a:latin typeface="Times New Roman" panose="02020603050405020304" pitchFamily="18" charset="0"/>
                <a:cs typeface="Times New Roman" panose="02020603050405020304" pitchFamily="18" charset="0"/>
              </a:rPr>
              <a:t>Mobile app should ensure data security during transmission and during storage.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b="1" dirty="0">
                <a:solidFill>
                  <a:schemeClr val="accent2"/>
                </a:solidFill>
                <a:latin typeface="Times New Roman" panose="02020603050405020304" pitchFamily="18" charset="0"/>
                <a:cs typeface="Times New Roman" panose="02020603050405020304" pitchFamily="18" charset="0"/>
              </a:rPr>
              <a:t>User experience: </a:t>
            </a:r>
            <a:r>
              <a:rPr lang="en-US" sz="2000" dirty="0">
                <a:latin typeface="Times New Roman" panose="02020603050405020304" pitchFamily="18" charset="0"/>
                <a:cs typeface="Times New Roman" panose="02020603050405020304" pitchFamily="18" charset="0"/>
              </a:rPr>
              <a:t>Mobile app should provide optimal user experience leveraging the device capabilities to provide highest engagement possible.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b="1" dirty="0">
                <a:solidFill>
                  <a:schemeClr val="accent2"/>
                </a:solidFill>
                <a:latin typeface="Times New Roman" panose="02020603050405020304" pitchFamily="18" charset="0"/>
                <a:cs typeface="Times New Roman" panose="02020603050405020304" pitchFamily="18" charset="0"/>
              </a:rPr>
              <a:t>Network: </a:t>
            </a:r>
            <a:r>
              <a:rPr lang="en-US" sz="2000" dirty="0">
                <a:latin typeface="Times New Roman" panose="02020603050405020304" pitchFamily="18" charset="0"/>
                <a:cs typeface="Times New Roman" panose="02020603050405020304" pitchFamily="18" charset="0"/>
              </a:rPr>
              <a:t>Mobile app should be designed to work in regions with network, latency and bandwidth challenges.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b="1" dirty="0">
                <a:solidFill>
                  <a:schemeClr val="accent2"/>
                </a:solidFill>
                <a:latin typeface="Times New Roman" panose="02020603050405020304" pitchFamily="18" charset="0"/>
                <a:cs typeface="Times New Roman" panose="02020603050405020304" pitchFamily="18" charset="0"/>
              </a:rPr>
              <a:t>Compliance to diverse standards, OS, mobile platforms and devices.</a:t>
            </a:r>
          </a:p>
        </p:txBody>
      </p:sp>
    </p:spTree>
    <p:extLst>
      <p:ext uri="{BB962C8B-B14F-4D97-AF65-F5344CB8AC3E}">
        <p14:creationId xmlns="" xmlns:p14="http://schemas.microsoft.com/office/powerpoint/2010/main" val="6488080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marL="457200" indent="-457200">
              <a:buAutoNum type="arabicPeriod"/>
            </a:pPr>
            <a:r>
              <a:rPr lang="en-IN" sz="2400" dirty="0">
                <a:latin typeface="Times New Roman" pitchFamily="18" charset="0"/>
                <a:cs typeface="Times New Roman" pitchFamily="18" charset="0"/>
              </a:rPr>
              <a:t>Define the term target users.</a:t>
            </a:r>
          </a:p>
          <a:p>
            <a:pPr marL="457200" indent="-457200">
              <a:buAutoNum type="arabicPeriod"/>
            </a:pPr>
            <a:r>
              <a:rPr lang="en-IN" sz="2400" dirty="0">
                <a:latin typeface="Times New Roman" pitchFamily="18" charset="0"/>
                <a:cs typeface="Times New Roman" pitchFamily="18" charset="0"/>
              </a:rPr>
              <a:t>When was the first cell phone launched</a:t>
            </a:r>
          </a:p>
          <a:p>
            <a:pPr marL="457200" indent="-457200">
              <a:buAutoNum type="arabicPeriod"/>
            </a:pPr>
            <a:r>
              <a:rPr lang="en-IN" sz="2400" dirty="0">
                <a:latin typeface="Times New Roman" pitchFamily="18" charset="0"/>
                <a:cs typeface="Times New Roman" pitchFamily="18" charset="0"/>
              </a:rPr>
              <a:t>Hybrid, Native and Mobile Web are …………… of mobile apps.</a:t>
            </a:r>
          </a:p>
          <a:p>
            <a:pPr marL="457200" indent="-457200">
              <a:buAutoNum type="arabicPeriod"/>
            </a:pPr>
            <a:r>
              <a:rPr lang="en-IN" sz="2400" dirty="0">
                <a:latin typeface="Times New Roman" pitchFamily="18" charset="0"/>
                <a:cs typeface="Times New Roman" pitchFamily="18" charset="0"/>
              </a:rPr>
              <a:t>Full forms of  the following:</a:t>
            </a:r>
          </a:p>
          <a:p>
            <a:pPr marL="0" indent="0">
              <a:buNone/>
            </a:pPr>
            <a:r>
              <a:rPr lang="en-IN" sz="2400" dirty="0">
                <a:latin typeface="Times New Roman" pitchFamily="18" charset="0"/>
                <a:cs typeface="Times New Roman" pitchFamily="18" charset="0"/>
              </a:rPr>
              <a:t>B2B, B2C, B2E</a:t>
            </a:r>
          </a:p>
          <a:p>
            <a:pPr marL="457200" indent="-457200">
              <a:buAutoNum type="arabicPeriod"/>
            </a:pPr>
            <a:endParaRPr lang="en-IN" sz="2000" dirty="0">
              <a:latin typeface="Times New Roman" pitchFamily="18" charset="0"/>
              <a:cs typeface="Times New Roman" pitchFamily="18" charset="0"/>
            </a:endParaRPr>
          </a:p>
          <a:p>
            <a:pPr marL="457200" indent="-457200">
              <a:buAutoNum type="arabicPeriod"/>
            </a:pPr>
            <a:endParaRPr lang="en-IN" sz="2000" dirty="0">
              <a:latin typeface="Times New Roman" pitchFamily="18" charset="0"/>
              <a:cs typeface="Times New Roman" pitchFamily="18" charset="0"/>
            </a:endParaRPr>
          </a:p>
          <a:p>
            <a:pPr marL="457200" indent="-457200">
              <a:buAutoNum type="arabicPeriod"/>
            </a:pP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7474B4F-0C98-4DB8-BE5B-1FA18A2AEE90}"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3</a:t>
            </a:r>
          </a:p>
          <a:p>
            <a:pPr lvl="0" algn="ctr">
              <a:spcBef>
                <a:spcPct val="0"/>
              </a:spcBef>
              <a:defRPr/>
            </a:pPr>
            <a:endParaRPr lang="en-US" dirty="0"/>
          </a:p>
        </p:txBody>
      </p:sp>
    </p:spTree>
    <p:extLst>
      <p:ext uri="{BB962C8B-B14F-4D97-AF65-F5344CB8AC3E}">
        <p14:creationId xmlns="" xmlns:p14="http://schemas.microsoft.com/office/powerpoint/2010/main" val="41874743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13D706-253A-46C0-9B90-EF1317FA085E}"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762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Types of Applications</a:t>
            </a:r>
            <a:endParaRPr lang="en-US" sz="2400" b="1" dirty="0">
              <a:solidFill>
                <a:schemeClr val="tx1"/>
              </a:solidFill>
            </a:endParaRPr>
          </a:p>
        </p:txBody>
      </p:sp>
      <p:sp>
        <p:nvSpPr>
          <p:cNvPr id="2" name="Rectangle 1"/>
          <p:cNvSpPr/>
          <p:nvPr/>
        </p:nvSpPr>
        <p:spPr>
          <a:xfrm>
            <a:off x="615287" y="1371600"/>
            <a:ext cx="7924800" cy="3754874"/>
          </a:xfrm>
          <a:prstGeom prst="rect">
            <a:avLst/>
          </a:prstGeom>
        </p:spPr>
        <p:txBody>
          <a:bodyPr wrap="square">
            <a:spAutoFit/>
          </a:bodyPr>
          <a:lstStyle/>
          <a:p>
            <a:pPr algn="just"/>
            <a:r>
              <a:rPr lang="en-US" b="1" dirty="0">
                <a:solidFill>
                  <a:schemeClr val="accent4">
                    <a:lumMod val="75000"/>
                  </a:schemeClr>
                </a:solidFill>
                <a:latin typeface="Times New Roman" panose="02020603050405020304" pitchFamily="18" charset="0"/>
                <a:cs typeface="Times New Roman" panose="02020603050405020304" pitchFamily="18" charset="0"/>
              </a:rPr>
              <a:t>PC BASED APPLICATIONS</a:t>
            </a:r>
          </a:p>
          <a:p>
            <a:pPr algn="just"/>
            <a:r>
              <a:rPr lang="en-US" sz="1600" dirty="0">
                <a:latin typeface="Times New Roman" panose="02020603050405020304" pitchFamily="18" charset="0"/>
                <a:cs typeface="Times New Roman" panose="02020603050405020304" pitchFamily="18" charset="0"/>
              </a:rPr>
              <a:t>Personal Computer (PC) based applications are software programs developed to run on specific operating system and hardware platforms.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There are mainly two types of PC based applications:</a:t>
            </a:r>
          </a:p>
          <a:p>
            <a:pPr algn="just"/>
            <a:endParaRPr lang="en-US" sz="1600" b="1" dirty="0">
              <a:solidFill>
                <a:schemeClr val="accent2"/>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chemeClr val="accent2"/>
                </a:solidFill>
                <a:latin typeface="Times New Roman" panose="02020603050405020304" pitchFamily="18" charset="0"/>
                <a:cs typeface="Times New Roman" panose="02020603050405020304" pitchFamily="18" charset="0"/>
              </a:rPr>
              <a:t>Standalone PC Applications</a:t>
            </a:r>
          </a:p>
          <a:p>
            <a:pPr marL="285750" indent="-285750" algn="just">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Standalone PC applications are independent software programs which would run on an OS. These applications do not typically use network resources or support multi-user mode. Utility programs such as word processor, calculators, and media players fall into this category. Each of the applications had a good user interface for the PC user to interact.</a:t>
            </a:r>
          </a:p>
          <a:p>
            <a:pPr algn="just"/>
            <a:endParaRPr lang="en-US" sz="1600" b="1" dirty="0">
              <a:solidFill>
                <a:schemeClr val="accent2"/>
              </a:solidFill>
              <a:latin typeface="Times New Roman" panose="02020603050405020304" pitchFamily="18" charset="0"/>
              <a:cs typeface="Times New Roman" panose="02020603050405020304" pitchFamily="18" charset="0"/>
            </a:endParaRPr>
          </a:p>
        </p:txBody>
      </p:sp>
      <p:sp>
        <p:nvSpPr>
          <p:cNvPr id="3" name="Rectangle 2"/>
          <p:cNvSpPr/>
          <p:nvPr/>
        </p:nvSpPr>
        <p:spPr>
          <a:xfrm>
            <a:off x="685800" y="783440"/>
            <a:ext cx="8610600" cy="369332"/>
          </a:xfrm>
          <a:prstGeom prst="rect">
            <a:avLst/>
          </a:prstGeom>
        </p:spPr>
        <p:txBody>
          <a:bodyPr wrap="square">
            <a:spAutoFit/>
          </a:bodyPr>
          <a:lstStyle/>
          <a:p>
            <a:r>
              <a:rPr lang="en-US" b="1" dirty="0"/>
              <a:t>Topic objective: To understand about the types of mobile applications</a:t>
            </a:r>
          </a:p>
        </p:txBody>
      </p:sp>
    </p:spTree>
    <p:extLst>
      <p:ext uri="{BB962C8B-B14F-4D97-AF65-F5344CB8AC3E}">
        <p14:creationId xmlns="" xmlns:p14="http://schemas.microsoft.com/office/powerpoint/2010/main" val="14049726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13D706-253A-46C0-9B90-EF1317FA085E}"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762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Types of Applications</a:t>
            </a:r>
            <a:endParaRPr lang="en-US" sz="2400" b="1" dirty="0">
              <a:solidFill>
                <a:schemeClr val="tx1"/>
              </a:solidFill>
            </a:endParaRPr>
          </a:p>
        </p:txBody>
      </p:sp>
      <p:sp>
        <p:nvSpPr>
          <p:cNvPr id="2" name="Rectangle 1"/>
          <p:cNvSpPr/>
          <p:nvPr/>
        </p:nvSpPr>
        <p:spPr>
          <a:xfrm>
            <a:off x="53454" y="1371600"/>
            <a:ext cx="9144000" cy="5139869"/>
          </a:xfrm>
          <a:prstGeom prst="rect">
            <a:avLst/>
          </a:prstGeom>
          <a:solidFill>
            <a:schemeClr val="bg1"/>
          </a:solidFill>
        </p:spPr>
        <p:txBody>
          <a:bodyPr wrap="square">
            <a:spAutoFit/>
          </a:bodyPr>
          <a:lstStyle/>
          <a:p>
            <a:pPr marL="285750" indent="-285750" algn="just">
              <a:buFont typeface="Arial" panose="020B0604020202020204" pitchFamily="34" charset="0"/>
              <a:buChar char="•"/>
            </a:pPr>
            <a:r>
              <a:rPr lang="en-US" b="1" dirty="0">
                <a:solidFill>
                  <a:schemeClr val="accent2"/>
                </a:solidFill>
                <a:latin typeface="Times New Roman" panose="02020603050405020304" pitchFamily="18" charset="0"/>
                <a:cs typeface="Times New Roman" panose="02020603050405020304" pitchFamily="18" charset="0"/>
              </a:rPr>
              <a:t>Client server applications</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client server applications, each terminal PC had a client software which is connected to a centralized server software. The client program would get input from the end user and would submit the details to the server software through a dedicated session established through the network. These applications were also referred to as “thick clients”.</a:t>
            </a:r>
          </a:p>
          <a:p>
            <a:pPr algn="just"/>
            <a:r>
              <a:rPr lang="en-US" dirty="0">
                <a:latin typeface="Times New Roman" panose="02020603050405020304" pitchFamily="18" charset="0"/>
                <a:cs typeface="Times New Roman" panose="02020603050405020304" pitchFamily="18" charset="0"/>
              </a:rPr>
              <a:t>Examples: Database software, networked games, banking software, network file system</a:t>
            </a:r>
          </a:p>
          <a:p>
            <a:pPr algn="just"/>
            <a:endParaRPr lang="en-US" b="1" dirty="0">
              <a:solidFill>
                <a:schemeClr val="accent4">
                  <a:lumMod val="75000"/>
                </a:schemeClr>
              </a:solidFill>
              <a:latin typeface="Times New Roman" panose="02020603050405020304" pitchFamily="18" charset="0"/>
              <a:cs typeface="Times New Roman" panose="02020603050405020304" pitchFamily="18" charset="0"/>
            </a:endParaRPr>
          </a:p>
          <a:p>
            <a:pPr algn="just"/>
            <a:endParaRPr lang="en-US" b="1" dirty="0">
              <a:solidFill>
                <a:schemeClr val="accent4">
                  <a:lumMod val="75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chemeClr val="accent2"/>
                </a:solidFill>
                <a:latin typeface="Times New Roman" panose="02020603050405020304" pitchFamily="18" charset="0"/>
                <a:cs typeface="Times New Roman" panose="02020603050405020304" pitchFamily="18" charset="0"/>
              </a:rPr>
              <a:t>WEB BASED APPLICATIONS</a:t>
            </a:r>
          </a:p>
          <a:p>
            <a:pPr algn="just"/>
            <a:endParaRPr lang="en-US" sz="2400" b="1" dirty="0">
              <a:solidFill>
                <a:schemeClr val="accent4">
                  <a:lumMod val="75000"/>
                </a:schemeClr>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Internet enabled applications that are mainly rendered on desktop browsers are categorized </a:t>
            </a:r>
          </a:p>
          <a:p>
            <a:pPr algn="just"/>
            <a:r>
              <a:rPr lang="en-US" dirty="0">
                <a:latin typeface="Times New Roman" panose="02020603050405020304" pitchFamily="18" charset="0"/>
                <a:cs typeface="Times New Roman" panose="02020603050405020304" pitchFamily="18" charset="0"/>
              </a:rPr>
              <a:t>as web applications. </a:t>
            </a:r>
          </a:p>
          <a:p>
            <a:pPr algn="just"/>
            <a:r>
              <a:rPr lang="en-US" dirty="0">
                <a:latin typeface="Times New Roman" panose="02020603050405020304" pitchFamily="18" charset="0"/>
                <a:cs typeface="Times New Roman" panose="02020603050405020304" pitchFamily="18" charset="0"/>
              </a:rPr>
              <a:t>Most of the modern web applications follow layered Model-View-Controller (MVC) </a:t>
            </a:r>
          </a:p>
          <a:p>
            <a:pPr algn="just"/>
            <a:r>
              <a:rPr lang="en-US" dirty="0">
                <a:latin typeface="Times New Roman" panose="02020603050405020304" pitchFamily="18" charset="0"/>
                <a:cs typeface="Times New Roman" panose="02020603050405020304" pitchFamily="18" charset="0"/>
              </a:rPr>
              <a:t>architecture which supports loose coupling and flexible modular components.</a:t>
            </a:r>
          </a:p>
          <a:p>
            <a:pPr algn="just"/>
            <a:r>
              <a:rPr lang="en-US" dirty="0"/>
              <a:t>a web application has 3 tiers: a web browser, the server and database server</a:t>
            </a:r>
          </a:p>
          <a:p>
            <a:pPr algn="just"/>
            <a:r>
              <a:rPr lang="en-US" dirty="0"/>
              <a:t>A client-server software is menu-driven while a web program is URL-driven</a:t>
            </a:r>
            <a:endParaRPr lang="en-US" dirty="0">
              <a:latin typeface="Times New Roman" panose="02020603050405020304" pitchFamily="18" charset="0"/>
              <a:cs typeface="Times New Roman" panose="02020603050405020304" pitchFamily="18" charset="0"/>
            </a:endParaRPr>
          </a:p>
          <a:p>
            <a:endParaRPr lang="en-US" sz="1600"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2306985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13D706-253A-46C0-9B90-EF1317FA085E}"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762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Types of Applications</a:t>
            </a:r>
            <a:endParaRPr lang="en-US" sz="2400" b="1" dirty="0">
              <a:solidFill>
                <a:schemeClr val="tx1"/>
              </a:solidFill>
            </a:endParaRPr>
          </a:p>
        </p:txBody>
      </p:sp>
      <p:pic>
        <p:nvPicPr>
          <p:cNvPr id="409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746077"/>
            <a:ext cx="8077200" cy="556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70596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13D706-253A-46C0-9B90-EF1317FA085E}"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762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N-tier Enterprise Web Application</a:t>
            </a:r>
            <a:endParaRPr lang="en-US" sz="2400" b="1" dirty="0">
              <a:solidFill>
                <a:schemeClr val="tx1"/>
              </a:solidFill>
            </a:endParaRPr>
          </a:p>
        </p:txBody>
      </p:sp>
      <p:pic>
        <p:nvPicPr>
          <p:cNvPr id="5123"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7184" y="3581400"/>
            <a:ext cx="8991601" cy="26892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7185" y="813275"/>
            <a:ext cx="8991600" cy="27681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2306985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13D706-253A-46C0-9B90-EF1317FA085E}"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762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Mobile App Vs Web Application</a:t>
            </a:r>
            <a:endParaRPr lang="en-US" sz="2400" b="1" dirty="0">
              <a:solidFill>
                <a:schemeClr val="tx1"/>
              </a:solidFill>
            </a:endParaRPr>
          </a:p>
        </p:txBody>
      </p:sp>
      <p:graphicFrame>
        <p:nvGraphicFramePr>
          <p:cNvPr id="3" name="Table 2"/>
          <p:cNvGraphicFramePr>
            <a:graphicFrameLocks noGrp="1"/>
          </p:cNvGraphicFramePr>
          <p:nvPr>
            <p:extLst>
              <p:ext uri="{D42A27DB-BD31-4B8C-83A1-F6EECF244321}">
                <p14:modId xmlns="" xmlns:p14="http://schemas.microsoft.com/office/powerpoint/2010/main" val="269679225"/>
              </p:ext>
            </p:extLst>
          </p:nvPr>
        </p:nvGraphicFramePr>
        <p:xfrm>
          <a:off x="152400" y="814314"/>
          <a:ext cx="8763000" cy="5281687"/>
        </p:xfrm>
        <a:graphic>
          <a:graphicData uri="http://schemas.openxmlformats.org/drawingml/2006/table">
            <a:tbl>
              <a:tblPr firstRow="1" bandRow="1">
                <a:tableStyleId>{5C22544A-7EE6-4342-B048-85BDC9FD1C3A}</a:tableStyleId>
              </a:tblPr>
              <a:tblGrid>
                <a:gridCol w="2397425">
                  <a:extLst>
                    <a:ext uri="{9D8B030D-6E8A-4147-A177-3AD203B41FA5}">
                      <a16:colId xmlns="" xmlns:a16="http://schemas.microsoft.com/office/drawing/2014/main" val="20000"/>
                    </a:ext>
                  </a:extLst>
                </a:gridCol>
                <a:gridCol w="2645434">
                  <a:extLst>
                    <a:ext uri="{9D8B030D-6E8A-4147-A177-3AD203B41FA5}">
                      <a16:colId xmlns="" xmlns:a16="http://schemas.microsoft.com/office/drawing/2014/main" val="20001"/>
                    </a:ext>
                  </a:extLst>
                </a:gridCol>
                <a:gridCol w="3720141">
                  <a:extLst>
                    <a:ext uri="{9D8B030D-6E8A-4147-A177-3AD203B41FA5}">
                      <a16:colId xmlns="" xmlns:a16="http://schemas.microsoft.com/office/drawing/2014/main" val="20002"/>
                    </a:ext>
                  </a:extLst>
                </a:gridCol>
              </a:tblGrid>
              <a:tr h="411487">
                <a:tc>
                  <a:txBody>
                    <a:bodyPr/>
                    <a:lstStyle/>
                    <a:p>
                      <a:r>
                        <a:rPr lang="en-US" dirty="0"/>
                        <a:t>Criteria</a:t>
                      </a:r>
                    </a:p>
                  </a:txBody>
                  <a:tcPr/>
                </a:tc>
                <a:tc>
                  <a:txBody>
                    <a:bodyPr/>
                    <a:lstStyle/>
                    <a:p>
                      <a:r>
                        <a:rPr lang="en-US" dirty="0"/>
                        <a:t>Web Application</a:t>
                      </a:r>
                    </a:p>
                  </a:txBody>
                  <a:tcPr/>
                </a:tc>
                <a:tc>
                  <a:txBody>
                    <a:bodyPr/>
                    <a:lstStyle/>
                    <a:p>
                      <a:r>
                        <a:rPr lang="en-US" dirty="0"/>
                        <a:t>Mobile App</a:t>
                      </a:r>
                    </a:p>
                  </a:txBody>
                  <a:tcPr/>
                </a:tc>
                <a:extLst>
                  <a:ext uri="{0D108BD9-81ED-4DB2-BD59-A6C34878D82A}">
                    <a16:rowId xmlns="" xmlns:a16="http://schemas.microsoft.com/office/drawing/2014/main" val="10000"/>
                  </a:ext>
                </a:extLst>
              </a:tr>
              <a:tr h="811700">
                <a:tc>
                  <a:txBody>
                    <a:bodyPr/>
                    <a:lstStyle/>
                    <a:p>
                      <a:pPr algn="just"/>
                      <a:r>
                        <a:rPr lang="en-US" sz="1400" b="0" i="0" u="none" strike="noStrike" baseline="0" dirty="0">
                          <a:latin typeface="Times New Roman" panose="02020603050405020304" pitchFamily="18" charset="0"/>
                          <a:cs typeface="Times New Roman" panose="02020603050405020304" pitchFamily="18" charset="0"/>
                        </a:rPr>
                        <a:t>User experience</a:t>
                      </a:r>
                    </a:p>
                  </a:txBody>
                  <a:tcPr/>
                </a:tc>
                <a:tc>
                  <a:txBody>
                    <a:bodyPr/>
                    <a:lstStyle/>
                    <a:p>
                      <a:pPr algn="just"/>
                      <a:r>
                        <a:rPr lang="en-US" sz="1400" b="0" i="0" u="none" strike="noStrike" baseline="0" dirty="0">
                          <a:latin typeface="Times New Roman" panose="02020603050405020304" pitchFamily="18" charset="0"/>
                          <a:cs typeface="Times New Roman" panose="02020603050405020304" pitchFamily="18" charset="0"/>
                        </a:rPr>
                        <a:t>Provides good experience</a:t>
                      </a:r>
                    </a:p>
                    <a:p>
                      <a:pPr algn="just"/>
                      <a:r>
                        <a:rPr lang="en-US" sz="1400" b="0" i="0" u="none" strike="noStrike" baseline="0" dirty="0">
                          <a:latin typeface="Times New Roman" panose="02020603050405020304" pitchFamily="18" charset="0"/>
                          <a:cs typeface="Times New Roman" panose="02020603050405020304" pitchFamily="18" charset="0"/>
                        </a:rPr>
                        <a:t>optimized for desktop</a:t>
                      </a:r>
                    </a:p>
                    <a:p>
                      <a:pPr algn="just"/>
                      <a:r>
                        <a:rPr lang="en-US" sz="1400" b="0" i="0" u="none" strike="noStrike" baseline="0" dirty="0">
                          <a:latin typeface="Times New Roman" panose="02020603050405020304" pitchFamily="18" charset="0"/>
                          <a:cs typeface="Times New Roman" panose="02020603050405020304" pitchFamily="18" charset="0"/>
                        </a:rPr>
                        <a:t>browsers.</a:t>
                      </a:r>
                    </a:p>
                  </a:txBody>
                  <a:tcPr/>
                </a:tc>
                <a:tc>
                  <a:txBody>
                    <a:bodyPr/>
                    <a:lstStyle/>
                    <a:p>
                      <a:pPr algn="just"/>
                      <a:r>
                        <a:rPr lang="en-US" sz="1400" b="0" i="0" u="none" strike="noStrike" baseline="0" dirty="0">
                          <a:latin typeface="Times New Roman" panose="02020603050405020304" pitchFamily="18" charset="0"/>
                          <a:cs typeface="Times New Roman" panose="02020603050405020304" pitchFamily="18" charset="0"/>
                        </a:rPr>
                        <a:t>Mobile apps can leverage full device capabilities and offer rich experience to users. Mobile apps provide rich branding experience to users.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r h="811700">
                <a:tc>
                  <a:txBody>
                    <a:bodyPr/>
                    <a:lstStyle/>
                    <a:p>
                      <a:pPr algn="just"/>
                      <a:r>
                        <a:rPr lang="en-US" sz="1400" b="0" i="0" u="none" strike="noStrike" baseline="0" dirty="0">
                          <a:latin typeface="Times New Roman" panose="02020603050405020304" pitchFamily="18" charset="0"/>
                          <a:cs typeface="Times New Roman" panose="02020603050405020304" pitchFamily="18" charset="0"/>
                        </a:rPr>
                        <a:t>Performance</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baseline="0" dirty="0">
                          <a:latin typeface="Times New Roman" panose="02020603050405020304" pitchFamily="18" charset="0"/>
                          <a:cs typeface="Times New Roman" panose="02020603050405020304" pitchFamily="18" charset="0"/>
                        </a:rPr>
                        <a:t>Web applications provide</a:t>
                      </a:r>
                    </a:p>
                    <a:p>
                      <a:pPr algn="just"/>
                      <a:r>
                        <a:rPr lang="en-US" sz="1400" b="0" i="0" u="none" strike="noStrike" baseline="0" dirty="0">
                          <a:latin typeface="Times New Roman" panose="02020603050405020304" pitchFamily="18" charset="0"/>
                          <a:cs typeface="Times New Roman" panose="02020603050405020304" pitchFamily="18" charset="0"/>
                        </a:rPr>
                        <a:t>good performance based on</a:t>
                      </a:r>
                    </a:p>
                    <a:p>
                      <a:pPr algn="just"/>
                      <a:r>
                        <a:rPr lang="en-US" sz="1400" b="0" i="0" u="none" strike="noStrike" baseline="0" dirty="0">
                          <a:latin typeface="Times New Roman" panose="02020603050405020304" pitchFamily="18" charset="0"/>
                          <a:cs typeface="Times New Roman" panose="02020603050405020304" pitchFamily="18" charset="0"/>
                        </a:rPr>
                        <a:t>performance optimizations.</a:t>
                      </a: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Native mobile apps provide</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high performance.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r h="811700">
                <a:tc>
                  <a:txBody>
                    <a:bodyPr/>
                    <a:lstStyle/>
                    <a:p>
                      <a:pPr algn="just"/>
                      <a:r>
                        <a:rPr lang="en-US" sz="1400" b="0" i="0" u="none" strike="noStrike" baseline="0" dirty="0">
                          <a:latin typeface="Times New Roman" panose="02020603050405020304" pitchFamily="18" charset="0"/>
                          <a:cs typeface="Times New Roman" panose="02020603050405020304" pitchFamily="18" charset="0"/>
                        </a:rPr>
                        <a:t>Location</a:t>
                      </a:r>
                    </a:p>
                    <a:p>
                      <a:pPr algn="just"/>
                      <a:r>
                        <a:rPr lang="en-US" sz="1400" b="0" i="0" u="none" strike="noStrike" baseline="0" dirty="0">
                          <a:latin typeface="Times New Roman" panose="02020603050405020304" pitchFamily="18" charset="0"/>
                          <a:cs typeface="Times New Roman" panose="02020603050405020304" pitchFamily="18" charset="0"/>
                        </a:rPr>
                        <a:t>awareness</a:t>
                      </a:r>
                    </a:p>
                  </a:txBody>
                  <a:tcPr/>
                </a:tc>
                <a:tc>
                  <a:txBody>
                    <a:bodyPr/>
                    <a:lstStyle/>
                    <a:p>
                      <a:pPr algn="just"/>
                      <a:r>
                        <a:rPr lang="en-US" sz="1400" b="0" i="0" u="none" strike="noStrike" baseline="0" dirty="0">
                          <a:latin typeface="Times New Roman" panose="02020603050405020304" pitchFamily="18" charset="0"/>
                          <a:cs typeface="Times New Roman" panose="02020603050405020304" pitchFamily="18" charset="0"/>
                        </a:rPr>
                        <a:t>Web applications provide</a:t>
                      </a:r>
                    </a:p>
                    <a:p>
                      <a:pPr algn="just"/>
                      <a:r>
                        <a:rPr lang="en-US" sz="1400" b="0" i="0" u="none" strike="noStrike" baseline="0" dirty="0">
                          <a:latin typeface="Times New Roman" panose="02020603050405020304" pitchFamily="18" charset="0"/>
                          <a:cs typeface="Times New Roman" panose="02020603050405020304" pitchFamily="18" charset="0"/>
                        </a:rPr>
                        <a:t>relatively less location</a:t>
                      </a:r>
                    </a:p>
                    <a:p>
                      <a:pPr algn="just"/>
                      <a:r>
                        <a:rPr lang="en-US" sz="1400" b="0" i="0" u="none" strike="noStrike" baseline="0" dirty="0">
                          <a:latin typeface="Times New Roman" panose="02020603050405020304" pitchFamily="18" charset="0"/>
                          <a:cs typeface="Times New Roman" panose="02020603050405020304" pitchFamily="18" charset="0"/>
                        </a:rPr>
                        <a:t>awareness</a:t>
                      </a:r>
                    </a:p>
                  </a:txBody>
                  <a:tcPr/>
                </a:tc>
                <a:tc>
                  <a:txBody>
                    <a:bodyPr/>
                    <a:lstStyle/>
                    <a:p>
                      <a:pPr algn="just"/>
                      <a:r>
                        <a:rPr lang="en-US" sz="1400" b="0" i="0" u="none" strike="noStrike" baseline="0" dirty="0">
                          <a:latin typeface="Times New Roman" panose="02020603050405020304" pitchFamily="18" charset="0"/>
                          <a:cs typeface="Times New Roman" panose="02020603050405020304" pitchFamily="18" charset="0"/>
                        </a:rPr>
                        <a:t>Mobile apps provide location sensitive and</a:t>
                      </a:r>
                    </a:p>
                    <a:p>
                      <a:pPr algn="just"/>
                      <a:r>
                        <a:rPr lang="en-US" sz="1400" b="0" i="0" u="none" strike="noStrike" baseline="0" dirty="0">
                          <a:latin typeface="Times New Roman" panose="02020603050405020304" pitchFamily="18" charset="0"/>
                          <a:cs typeface="Times New Roman" panose="02020603050405020304" pitchFamily="18" charset="0"/>
                        </a:rPr>
                        <a:t>contextual information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3"/>
                  </a:ext>
                </a:extLst>
              </a:tr>
              <a:tr h="811700">
                <a:tc>
                  <a:txBody>
                    <a:bodyPr/>
                    <a:lstStyle/>
                    <a:p>
                      <a:pPr algn="just"/>
                      <a:r>
                        <a:rPr lang="en-US" sz="1400" b="0" i="0" u="none" strike="noStrike" baseline="0" dirty="0">
                          <a:latin typeface="Times New Roman" panose="02020603050405020304" pitchFamily="18" charset="0"/>
                          <a:cs typeface="Times New Roman" panose="02020603050405020304" pitchFamily="18" charset="0"/>
                        </a:rPr>
                        <a:t>Access</a:t>
                      </a:r>
                    </a:p>
                    <a:p>
                      <a:pPr algn="just"/>
                      <a:r>
                        <a:rPr lang="en-US" sz="1400" b="0" i="0" u="none" strike="noStrike" baseline="0" dirty="0">
                          <a:latin typeface="Times New Roman" panose="02020603050405020304" pitchFamily="18" charset="0"/>
                          <a:cs typeface="Times New Roman" panose="02020603050405020304" pitchFamily="18" charset="0"/>
                        </a:rPr>
                        <a:t>mechanism</a:t>
                      </a:r>
                    </a:p>
                  </a:txBody>
                  <a:tcPr/>
                </a:tc>
                <a:tc>
                  <a:txBody>
                    <a:bodyPr/>
                    <a:lstStyle/>
                    <a:p>
                      <a:pPr algn="just"/>
                      <a:r>
                        <a:rPr lang="en-US" sz="1400" b="0" i="0" u="none" strike="noStrike" baseline="0" dirty="0">
                          <a:latin typeface="Times New Roman" panose="02020603050405020304" pitchFamily="18" charset="0"/>
                          <a:cs typeface="Times New Roman" panose="02020603050405020304" pitchFamily="18" charset="0"/>
                        </a:rPr>
                        <a:t>Web applications are mainly</a:t>
                      </a:r>
                    </a:p>
                    <a:p>
                      <a:pPr algn="just"/>
                      <a:r>
                        <a:rPr lang="en-US" sz="1400" b="0" i="0" u="none" strike="noStrike" baseline="0" dirty="0">
                          <a:latin typeface="Times New Roman" panose="02020603050405020304" pitchFamily="18" charset="0"/>
                          <a:cs typeface="Times New Roman" panose="02020603050405020304" pitchFamily="18" charset="0"/>
                        </a:rPr>
                        <a:t>accessed by desktop browsers</a:t>
                      </a:r>
                    </a:p>
                    <a:p>
                      <a:pPr algn="just"/>
                      <a:r>
                        <a:rPr lang="en-US" sz="1400" b="0" i="0" u="none" strike="noStrike" baseline="0" dirty="0">
                          <a:latin typeface="Times New Roman" panose="02020603050405020304" pitchFamily="18" charset="0"/>
                          <a:cs typeface="Times New Roman" panose="02020603050405020304" pitchFamily="18" charset="0"/>
                        </a:rPr>
                        <a:t>and mobile browsers.</a:t>
                      </a:r>
                    </a:p>
                  </a:txBody>
                  <a:tcPr/>
                </a:tc>
                <a:tc>
                  <a:txBody>
                    <a:bodyPr/>
                    <a:lstStyle/>
                    <a:p>
                      <a:pPr algn="just"/>
                      <a:r>
                        <a:rPr lang="en-US" sz="1400" b="0" i="0" u="none" strike="noStrike" baseline="0" dirty="0">
                          <a:latin typeface="Times New Roman" panose="02020603050405020304" pitchFamily="18" charset="0"/>
                          <a:cs typeface="Times New Roman" panose="02020603050405020304" pitchFamily="18" charset="0"/>
                        </a:rPr>
                        <a:t>Mobile apps are accessed by mobile browsers and mobile</a:t>
                      </a:r>
                    </a:p>
                    <a:p>
                      <a:pPr algn="just"/>
                      <a:r>
                        <a:rPr lang="en-US" sz="1400" b="0" i="0" u="none" strike="noStrike" baseline="0" dirty="0">
                          <a:latin typeface="Times New Roman" panose="02020603050405020304" pitchFamily="18" charset="0"/>
                          <a:cs typeface="Times New Roman" panose="02020603050405020304" pitchFamily="18" charset="0"/>
                        </a:rPr>
                        <a:t>devices.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4"/>
                  </a:ext>
                </a:extLst>
              </a:tr>
              <a:tr h="811700">
                <a:tc>
                  <a:txBody>
                    <a:bodyPr/>
                    <a:lstStyle/>
                    <a:p>
                      <a:pPr algn="just"/>
                      <a:r>
                        <a:rPr lang="en-US" sz="1400" b="0" i="0" u="none" strike="noStrike" baseline="0" dirty="0">
                          <a:latin typeface="Times New Roman" panose="02020603050405020304" pitchFamily="18" charset="0"/>
                          <a:cs typeface="Times New Roman" panose="02020603050405020304" pitchFamily="18" charset="0"/>
                        </a:rPr>
                        <a:t>Interactivity</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baseline="0" dirty="0">
                          <a:latin typeface="Times New Roman" panose="02020603050405020304" pitchFamily="18" charset="0"/>
                          <a:cs typeface="Times New Roman" panose="02020603050405020304" pitchFamily="18" charset="0"/>
                        </a:rPr>
                        <a:t>Web applications provide</a:t>
                      </a:r>
                    </a:p>
                    <a:p>
                      <a:pPr algn="just"/>
                      <a:r>
                        <a:rPr lang="en-US" sz="1400" b="0" i="0" u="none" strike="noStrike" baseline="0" dirty="0">
                          <a:latin typeface="Times New Roman" panose="02020603050405020304" pitchFamily="18" charset="0"/>
                          <a:cs typeface="Times New Roman" panose="02020603050405020304" pitchFamily="18" charset="0"/>
                        </a:rPr>
                        <a:t>interactive interfaces through</a:t>
                      </a:r>
                    </a:p>
                    <a:p>
                      <a:pPr algn="just"/>
                      <a:r>
                        <a:rPr lang="en-US" sz="1400" b="0" i="0" u="none" strike="noStrike" baseline="0" dirty="0">
                          <a:latin typeface="Times New Roman" panose="02020603050405020304" pitchFamily="18" charset="0"/>
                          <a:cs typeface="Times New Roman" panose="02020603050405020304" pitchFamily="18" charset="0"/>
                        </a:rPr>
                        <a:t>widgets.</a:t>
                      </a:r>
                    </a:p>
                  </a:txBody>
                  <a:tcPr/>
                </a:tc>
                <a:tc>
                  <a:txBody>
                    <a:bodyPr/>
                    <a:lstStyle/>
                    <a:p>
                      <a:pPr algn="just"/>
                      <a:r>
                        <a:rPr lang="en-US" sz="1400" b="0" i="0" u="none" strike="noStrike" baseline="0" dirty="0">
                          <a:latin typeface="Times New Roman" panose="02020603050405020304" pitchFamily="18" charset="0"/>
                          <a:cs typeface="Times New Roman" panose="02020603050405020304" pitchFamily="18" charset="0"/>
                        </a:rPr>
                        <a:t>Mobile apps offer high level interactivity through touch</a:t>
                      </a:r>
                    </a:p>
                    <a:p>
                      <a:pPr algn="just"/>
                      <a:r>
                        <a:rPr lang="en-US" sz="1400" b="0" i="0" u="none" strike="noStrike" baseline="0" dirty="0">
                          <a:latin typeface="Times New Roman" panose="02020603050405020304" pitchFamily="18" charset="0"/>
                          <a:cs typeface="Times New Roman" panose="02020603050405020304" pitchFamily="18" charset="0"/>
                        </a:rPr>
                        <a:t>interface.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5"/>
                  </a:ext>
                </a:extLst>
              </a:tr>
              <a:tr h="811700">
                <a:tc>
                  <a:txBody>
                    <a:bodyPr/>
                    <a:lstStyle/>
                    <a:p>
                      <a:pPr algn="just"/>
                      <a:r>
                        <a:rPr lang="en-US" sz="1400" b="0" i="0" u="none" strike="noStrike" baseline="0" dirty="0">
                          <a:latin typeface="Times New Roman" panose="02020603050405020304" pitchFamily="18" charset="0"/>
                          <a:cs typeface="Times New Roman" panose="02020603050405020304" pitchFamily="18" charset="0"/>
                        </a:rPr>
                        <a:t>Applicability</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baseline="0" dirty="0">
                          <a:latin typeface="Times New Roman" panose="02020603050405020304" pitchFamily="18" charset="0"/>
                          <a:cs typeface="Times New Roman" panose="02020603050405020304" pitchFamily="18" charset="0"/>
                        </a:rPr>
                        <a:t>Web applications are</a:t>
                      </a:r>
                    </a:p>
                    <a:p>
                      <a:pPr algn="just"/>
                      <a:r>
                        <a:rPr lang="en-US" sz="1400" b="0" i="0" u="none" strike="noStrike" baseline="0" dirty="0">
                          <a:latin typeface="Times New Roman" panose="02020603050405020304" pitchFamily="18" charset="0"/>
                          <a:cs typeface="Times New Roman" panose="02020603050405020304" pitchFamily="18" charset="0"/>
                        </a:rPr>
                        <a:t>normally used as Information</a:t>
                      </a:r>
                    </a:p>
                    <a:p>
                      <a:pPr algn="just"/>
                      <a:r>
                        <a:rPr lang="en-US" sz="1400" b="0" i="0" u="none" strike="noStrike" baseline="0" dirty="0">
                          <a:latin typeface="Times New Roman" panose="02020603050405020304" pitchFamily="18" charset="0"/>
                          <a:cs typeface="Times New Roman" panose="02020603050405020304" pitchFamily="18" charset="0"/>
                        </a:rPr>
                        <a:t>display platforms</a:t>
                      </a:r>
                    </a:p>
                  </a:txBody>
                  <a:tcPr/>
                </a:tc>
                <a:tc>
                  <a:txBody>
                    <a:bodyPr/>
                    <a:lstStyle/>
                    <a:p>
                      <a:pPr algn="just"/>
                      <a:r>
                        <a:rPr lang="en-US" sz="1400" b="0" i="0" u="none" strike="noStrike" baseline="0" dirty="0">
                          <a:latin typeface="Times New Roman" panose="02020603050405020304" pitchFamily="18" charset="0"/>
                          <a:cs typeface="Times New Roman" panose="02020603050405020304" pitchFamily="18" charset="0"/>
                        </a:rPr>
                        <a:t>Gaming, location-specific applications such as car</a:t>
                      </a:r>
                    </a:p>
                    <a:p>
                      <a:pPr algn="just"/>
                      <a:r>
                        <a:rPr lang="en-US" sz="1400" b="0" i="0" u="none" strike="noStrike" baseline="0" dirty="0">
                          <a:latin typeface="Times New Roman" panose="02020603050405020304" pitchFamily="18" charset="0"/>
                          <a:cs typeface="Times New Roman" panose="02020603050405020304" pitchFamily="18" charset="0"/>
                        </a:rPr>
                        <a:t>rental apps, store locator apps, reporting apps.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 xmlns:p14="http://schemas.microsoft.com/office/powerpoint/2010/main" val="22999586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13D706-253A-46C0-9B90-EF1317FA085E}"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762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MOBILE APP PLATFORMS</a:t>
            </a:r>
            <a:endParaRPr lang="en-US" sz="2400" b="1" dirty="0">
              <a:solidFill>
                <a:schemeClr val="tx1"/>
              </a:solidFill>
            </a:endParaRPr>
          </a:p>
        </p:txBody>
      </p:sp>
      <p:sp>
        <p:nvSpPr>
          <p:cNvPr id="2" name="Rectangle 1"/>
          <p:cNvSpPr/>
          <p:nvPr/>
        </p:nvSpPr>
        <p:spPr>
          <a:xfrm>
            <a:off x="53454" y="1600200"/>
            <a:ext cx="8785746" cy="3139321"/>
          </a:xfrm>
          <a:prstGeom prst="rect">
            <a:avLst/>
          </a:prstGeom>
          <a:solidFill>
            <a:schemeClr val="bg1"/>
          </a:solidFill>
        </p:spPr>
        <p:txBody>
          <a:bodyPr wrap="square">
            <a:spAutoFit/>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Android</a:t>
            </a:r>
          </a:p>
          <a:p>
            <a:pPr algn="just"/>
            <a:r>
              <a:rPr lang="en-US" dirty="0">
                <a:latin typeface="Times New Roman" panose="02020603050405020304" pitchFamily="18" charset="0"/>
                <a:cs typeface="Times New Roman" panose="02020603050405020304" pitchFamily="18" charset="0"/>
              </a:rPr>
              <a:t>Android is an open-source mobile development platform that is based on Java and is maintained by Google. </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The key features supported by Android are</a:t>
            </a:r>
          </a:p>
          <a:p>
            <a:pPr algn="just"/>
            <a:r>
              <a:rPr lang="en-US" dirty="0">
                <a:latin typeface="Times New Roman" panose="02020603050405020304" pitchFamily="18" charset="0"/>
                <a:cs typeface="Times New Roman" panose="02020603050405020304" pitchFamily="18" charset="0"/>
              </a:rPr>
              <a:t>SQLite based light-weight storage, SMS and MMS messaging, multi-lingual support, mobile browser. Other key features are multi-touch support, multitasking, voice features, external storage and such.</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Android development needs Android SDK, libraries, emulator and Eclipse IDE. Testing can be done using Android testing APIs. We can deploy Android apps to Google Play store.</a:t>
            </a:r>
            <a:endParaRPr lang="en-US" sz="1600" b="1" dirty="0">
              <a:solidFill>
                <a:schemeClr val="accent2"/>
              </a:solidFill>
              <a:latin typeface="Times New Roman" panose="02020603050405020304" pitchFamily="18" charset="0"/>
              <a:cs typeface="Times New Roman" panose="02020603050405020304" pitchFamily="18" charset="0"/>
            </a:endParaRPr>
          </a:p>
        </p:txBody>
      </p:sp>
      <p:sp>
        <p:nvSpPr>
          <p:cNvPr id="3" name="Rectangle 2"/>
          <p:cNvSpPr/>
          <p:nvPr/>
        </p:nvSpPr>
        <p:spPr>
          <a:xfrm>
            <a:off x="228600" y="920719"/>
            <a:ext cx="8153400" cy="369332"/>
          </a:xfrm>
          <a:prstGeom prst="rect">
            <a:avLst/>
          </a:prstGeom>
        </p:spPr>
        <p:txBody>
          <a:bodyPr wrap="square">
            <a:spAutoFit/>
          </a:bodyPr>
          <a:lstStyle/>
          <a:p>
            <a:r>
              <a:rPr lang="en-US" b="1" dirty="0"/>
              <a:t>Topic objective: To understand about the various platforms for mobile applications</a:t>
            </a:r>
          </a:p>
        </p:txBody>
      </p:sp>
    </p:spTree>
    <p:extLst>
      <p:ext uri="{BB962C8B-B14F-4D97-AF65-F5344CB8AC3E}">
        <p14:creationId xmlns="" xmlns:p14="http://schemas.microsoft.com/office/powerpoint/2010/main" val="1397296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531AF8-F066-4D5C-B23A-7D17DA5633AC}" type="datetime1">
              <a:rPr lang="en-US" smtClean="0"/>
              <a:pPr/>
              <a:t>1/29/2024</a:t>
            </a:fld>
            <a:endParaRPr lang="en-US"/>
          </a:p>
        </p:txBody>
      </p:sp>
      <p:sp>
        <p:nvSpPr>
          <p:cNvPr id="2" name="Slide Number Placeholder 1">
            <a:extLst>
              <a:ext uri="{FF2B5EF4-FFF2-40B4-BE49-F238E27FC236}">
                <a16:creationId xmlns="" xmlns:a16="http://schemas.microsoft.com/office/drawing/2014/main" id="{CDECF82F-75D4-4A2B-B7FA-C410F4143DDF}"/>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a:extLst>
              <a:ext uri="{FF2B5EF4-FFF2-40B4-BE49-F238E27FC236}">
                <a16:creationId xmlns="" xmlns:a16="http://schemas.microsoft.com/office/drawing/2014/main" id="{BBB71372-4E48-4E0D-AC0A-CCC06CE00ABE}"/>
              </a:ext>
            </a:extLst>
          </p:cNvPr>
          <p:cNvSpPr txBox="1">
            <a:spLocks/>
          </p:cNvSpPr>
          <p:nvPr/>
        </p:nvSpPr>
        <p:spPr>
          <a:xfrm>
            <a:off x="1371600" y="59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US" sz="2400" b="1" dirty="0">
                <a:latin typeface="Times New Roman" panose="02020603050405020304" pitchFamily="18" charset="0"/>
                <a:cs typeface="Times New Roman" panose="02020603050405020304" pitchFamily="18" charset="0"/>
              </a:rPr>
              <a:t>Syllabus</a:t>
            </a:r>
          </a:p>
        </p:txBody>
      </p:sp>
      <p:graphicFrame>
        <p:nvGraphicFramePr>
          <p:cNvPr id="9" name="Content Placeholder 8">
            <a:extLst>
              <a:ext uri="{FF2B5EF4-FFF2-40B4-BE49-F238E27FC236}">
                <a16:creationId xmlns="" xmlns:a16="http://schemas.microsoft.com/office/drawing/2014/main" id="{00AC03F7-823A-4C1B-B882-AD1343D91658}"/>
              </a:ext>
            </a:extLst>
          </p:cNvPr>
          <p:cNvGraphicFramePr>
            <a:graphicFrameLocks noGrp="1"/>
          </p:cNvGraphicFramePr>
          <p:nvPr>
            <p:ph idx="1"/>
            <p:extLst>
              <p:ext uri="{D42A27DB-BD31-4B8C-83A1-F6EECF244321}">
                <p14:modId xmlns="" xmlns:p14="http://schemas.microsoft.com/office/powerpoint/2010/main" val="2309346694"/>
              </p:ext>
            </p:extLst>
          </p:nvPr>
        </p:nvGraphicFramePr>
        <p:xfrm>
          <a:off x="310832" y="1143000"/>
          <a:ext cx="8299767" cy="4984709"/>
        </p:xfrm>
        <a:graphic>
          <a:graphicData uri="http://schemas.openxmlformats.org/drawingml/2006/table">
            <a:tbl>
              <a:tblPr firstRow="1" firstCol="1" bandRow="1">
                <a:tableStyleId>{5C22544A-7EE6-4342-B048-85BDC9FD1C3A}</a:tableStyleId>
              </a:tblPr>
              <a:tblGrid>
                <a:gridCol w="1489740">
                  <a:extLst>
                    <a:ext uri="{9D8B030D-6E8A-4147-A177-3AD203B41FA5}">
                      <a16:colId xmlns="" xmlns:a16="http://schemas.microsoft.com/office/drawing/2014/main" val="4212625936"/>
                    </a:ext>
                  </a:extLst>
                </a:gridCol>
                <a:gridCol w="5251241">
                  <a:extLst>
                    <a:ext uri="{9D8B030D-6E8A-4147-A177-3AD203B41FA5}">
                      <a16:colId xmlns="" xmlns:a16="http://schemas.microsoft.com/office/drawing/2014/main" val="3541548068"/>
                    </a:ext>
                  </a:extLst>
                </a:gridCol>
                <a:gridCol w="1558786">
                  <a:extLst>
                    <a:ext uri="{9D8B030D-6E8A-4147-A177-3AD203B41FA5}">
                      <a16:colId xmlns="" xmlns:a16="http://schemas.microsoft.com/office/drawing/2014/main" val="1850328782"/>
                    </a:ext>
                  </a:extLst>
                </a:gridCol>
              </a:tblGrid>
              <a:tr h="609600">
                <a:tc>
                  <a:txBody>
                    <a:bodyPr/>
                    <a:lstStyle/>
                    <a:p>
                      <a:pPr>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UNIT-IV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accent1">
                        <a:lumMod val="60000"/>
                        <a:lumOff val="40000"/>
                      </a:schemeClr>
                    </a:solidFill>
                  </a:tcPr>
                </a:tc>
                <a:tc>
                  <a:txBody>
                    <a:bodyPr/>
                    <a:lstStyle/>
                    <a:p>
                      <a:pPr>
                        <a:lnSpc>
                          <a:spcPct val="107000"/>
                        </a:lnSpc>
                        <a:spcAft>
                          <a:spcPts val="800"/>
                        </a:spcAft>
                      </a:pPr>
                      <a:r>
                        <a:rPr lang="en-IN" sz="1800" b="1" dirty="0">
                          <a:solidFill>
                            <a:schemeClr val="tx1"/>
                          </a:solidFill>
                          <a:effectLst/>
                          <a:latin typeface="Times New Roman" panose="02020603050405020304" pitchFamily="18" charset="0"/>
                          <a:cs typeface="Times New Roman" panose="02020603050405020304" pitchFamily="18" charset="0"/>
                        </a:rPr>
                        <a:t>Android Application Deployment </a:t>
                      </a:r>
                      <a:endPar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accent1">
                        <a:lumMod val="60000"/>
                        <a:lumOff val="40000"/>
                      </a:schemeClr>
                    </a:solidFill>
                  </a:tcPr>
                </a:tc>
                <a:tc>
                  <a:txBody>
                    <a:bodyPr/>
                    <a:lstStyle/>
                    <a:p>
                      <a:pPr marR="37465" algn="r">
                        <a:lnSpc>
                          <a:spcPct val="107000"/>
                        </a:lnSpc>
                        <a:spcAft>
                          <a:spcPts val="800"/>
                        </a:spcAft>
                      </a:pPr>
                      <a:r>
                        <a:rPr lang="en-IN" sz="1400" dirty="0">
                          <a:solidFill>
                            <a:schemeClr val="tx1"/>
                          </a:solidFill>
                          <a:effectLst/>
                        </a:rPr>
                        <a:t>8 Hours</a:t>
                      </a:r>
                      <a:r>
                        <a:rPr lang="en-IN" sz="1100" dirty="0">
                          <a:solidFill>
                            <a:schemeClr val="tx1"/>
                          </a:solidFill>
                          <a:effectLst/>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chemeClr val="accent1">
                        <a:lumMod val="60000"/>
                        <a:lumOff val="40000"/>
                      </a:schemeClr>
                    </a:solidFill>
                  </a:tcPr>
                </a:tc>
                <a:extLst>
                  <a:ext uri="{0D108BD9-81ED-4DB2-BD59-A6C34878D82A}">
                    <a16:rowId xmlns="" xmlns:a16="http://schemas.microsoft.com/office/drawing/2014/main" val="1737588178"/>
                  </a:ext>
                </a:extLst>
              </a:tr>
              <a:tr h="1486177">
                <a:tc gridSpan="3">
                  <a:txBody>
                    <a:bodyPr/>
                    <a:lstStyle/>
                    <a:p>
                      <a:pPr marR="40005" algn="just">
                        <a:lnSpc>
                          <a:spcPct val="107000"/>
                        </a:lnSpc>
                        <a:spcAft>
                          <a:spcPts val="800"/>
                        </a:spcAft>
                      </a:pPr>
                      <a:r>
                        <a:rPr lang="en-IN" sz="1800" b="0" dirty="0">
                          <a:solidFill>
                            <a:schemeClr val="tx1"/>
                          </a:solidFill>
                          <a:effectLst/>
                          <a:latin typeface="Times New Roman" panose="02020603050405020304" pitchFamily="18" charset="0"/>
                          <a:cs typeface="Times New Roman" panose="02020603050405020304" pitchFamily="18" charset="0"/>
                        </a:rPr>
                        <a:t>Persisting data using SQLite database, Testing and debugging Android Application, Packaging and Android Application Deployment on device with Windows, Android Permissions.  Testing and publishing of Mobile Applications on different app stores. </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accent1">
                        <a:lumMod val="60000"/>
                        <a:lumOff val="40000"/>
                      </a:schemeClr>
                    </a:solidFill>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2160148820"/>
                  </a:ext>
                </a:extLst>
              </a:tr>
              <a:tr h="585510">
                <a:tc>
                  <a:txBody>
                    <a:bodyPr/>
                    <a:lstStyle/>
                    <a:p>
                      <a:pPr>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UNIT-V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accent1">
                        <a:lumMod val="60000"/>
                        <a:lumOff val="40000"/>
                      </a:schemeClr>
                    </a:solidFill>
                  </a:tcPr>
                </a:tc>
                <a:tc>
                  <a:txBody>
                    <a:bodyPr/>
                    <a:lstStyle/>
                    <a:p>
                      <a:pPr>
                        <a:lnSpc>
                          <a:spcPct val="107000"/>
                        </a:lnSpc>
                        <a:spcAft>
                          <a:spcPts val="800"/>
                        </a:spcAft>
                      </a:pPr>
                      <a:r>
                        <a:rPr lang="en-IN" sz="1800" b="1" dirty="0">
                          <a:effectLst/>
                          <a:latin typeface="Times New Roman" panose="02020603050405020304" pitchFamily="18" charset="0"/>
                          <a:cs typeface="Times New Roman" panose="02020603050405020304" pitchFamily="18" charset="0"/>
                        </a:rPr>
                        <a:t>iOS and Swift </a:t>
                      </a:r>
                      <a:endPar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accent1">
                        <a:lumMod val="60000"/>
                        <a:lumOff val="40000"/>
                      </a:schemeClr>
                    </a:solidFill>
                  </a:tcPr>
                </a:tc>
                <a:tc>
                  <a:txBody>
                    <a:bodyPr/>
                    <a:lstStyle/>
                    <a:p>
                      <a:pPr marR="37465" algn="r">
                        <a:lnSpc>
                          <a:spcPct val="107000"/>
                        </a:lnSpc>
                        <a:spcAft>
                          <a:spcPts val="800"/>
                        </a:spcAft>
                      </a:pPr>
                      <a:r>
                        <a:rPr lang="en-IN" sz="1400" b="1" dirty="0">
                          <a:effectLst/>
                        </a:rPr>
                        <a:t>8 Hours</a:t>
                      </a:r>
                      <a:r>
                        <a:rPr lang="en-IN" sz="1100" b="1" dirty="0">
                          <a:effectLst/>
                        </a:rPr>
                        <a:t> </a:t>
                      </a:r>
                      <a:endPar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chemeClr val="accent1">
                        <a:lumMod val="60000"/>
                        <a:lumOff val="40000"/>
                      </a:schemeClr>
                    </a:solidFill>
                  </a:tcPr>
                </a:tc>
                <a:extLst>
                  <a:ext uri="{0D108BD9-81ED-4DB2-BD59-A6C34878D82A}">
                    <a16:rowId xmlns="" xmlns:a16="http://schemas.microsoft.com/office/drawing/2014/main" val="3748368678"/>
                  </a:ext>
                </a:extLst>
              </a:tr>
              <a:tr h="2303422">
                <a:tc gridSpan="3">
                  <a:txBody>
                    <a:bodyPr/>
                    <a:lstStyle/>
                    <a:p>
                      <a:pPr marR="43815" algn="just">
                        <a:lnSpc>
                          <a:spcPct val="114000"/>
                        </a:lnSpc>
                        <a:spcAft>
                          <a:spcPts val="800"/>
                        </a:spcAft>
                      </a:pPr>
                      <a:r>
                        <a:rPr lang="en-IN" sz="1800" b="0" dirty="0">
                          <a:solidFill>
                            <a:schemeClr val="tx1"/>
                          </a:solidFill>
                          <a:effectLst/>
                          <a:latin typeface="Times New Roman" panose="02020603050405020304" pitchFamily="18" charset="0"/>
                          <a:cs typeface="Times New Roman" panose="02020603050405020304" pitchFamily="18" charset="0"/>
                        </a:rPr>
                        <a:t>Introduction to Objective C, iOS features, UI implementation, Touch frameworks, Data persistence using Core Data and SQLite, Location aware applications using Core Location and Map Kit, integrating calendar and address book with social media application, using </a:t>
                      </a:r>
                      <a:r>
                        <a:rPr lang="en-IN" sz="1800" b="0" dirty="0" err="1">
                          <a:solidFill>
                            <a:schemeClr val="tx1"/>
                          </a:solidFill>
                          <a:effectLst/>
                          <a:latin typeface="Times New Roman" panose="02020603050405020304" pitchFamily="18" charset="0"/>
                          <a:cs typeface="Times New Roman" panose="02020603050405020304" pitchFamily="18" charset="0"/>
                        </a:rPr>
                        <a:t>Wifi</a:t>
                      </a:r>
                      <a:r>
                        <a:rPr lang="en-IN" sz="1800" b="0" dirty="0">
                          <a:solidFill>
                            <a:schemeClr val="tx1"/>
                          </a:solidFill>
                          <a:effectLst/>
                          <a:latin typeface="Times New Roman" panose="02020603050405020304" pitchFamily="18" charset="0"/>
                          <a:cs typeface="Times New Roman" panose="02020603050405020304" pitchFamily="18" charset="0"/>
                        </a:rPr>
                        <a:t> - iPhone marketplace.  </a:t>
                      </a:r>
                    </a:p>
                    <a:p>
                      <a:pPr>
                        <a:lnSpc>
                          <a:spcPct val="107000"/>
                        </a:lnSpc>
                        <a:spcAft>
                          <a:spcPts val="800"/>
                        </a:spcAft>
                      </a:pPr>
                      <a:r>
                        <a:rPr lang="en-IN" sz="1800" b="0" dirty="0">
                          <a:solidFill>
                            <a:schemeClr val="tx1"/>
                          </a:solidFill>
                          <a:effectLst/>
                          <a:latin typeface="Times New Roman" panose="02020603050405020304" pitchFamily="18" charset="0"/>
                          <a:cs typeface="Times New Roman" panose="02020603050405020304" pitchFamily="18" charset="0"/>
                        </a:rPr>
                        <a:t>Swift: Introduction to Swift, Features of swift. </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accent1">
                        <a:lumMod val="60000"/>
                        <a:lumOff val="40000"/>
                      </a:schemeClr>
                    </a:solidFill>
                  </a:tcPr>
                </a:tc>
                <a:tc hMerge="1">
                  <a:txBody>
                    <a:bodyPr/>
                    <a:lstStyle/>
                    <a:p>
                      <a:endParaRPr lang="en-IN"/>
                    </a:p>
                  </a:txBody>
                  <a:tcPr/>
                </a:tc>
                <a:tc hMerge="1">
                  <a:txBody>
                    <a:bodyPr/>
                    <a:lstStyle/>
                    <a:p>
                      <a:endParaRPr lang="en-IN" dirty="0"/>
                    </a:p>
                  </a:txBody>
                  <a:tcPr/>
                </a:tc>
                <a:extLst>
                  <a:ext uri="{0D108BD9-81ED-4DB2-BD59-A6C34878D82A}">
                    <a16:rowId xmlns="" xmlns:a16="http://schemas.microsoft.com/office/drawing/2014/main" val="1452323955"/>
                  </a:ext>
                </a:extLst>
              </a:tr>
            </a:tbl>
          </a:graphicData>
        </a:graphic>
      </p:graphicFrame>
      <p:sp>
        <p:nvSpPr>
          <p:cNvPr id="10" name="Footer Placeholder 12"/>
          <p:cNvSpPr txBox="1">
            <a:spLocks/>
          </p:cNvSpPr>
          <p:nvPr/>
        </p:nvSpPr>
        <p:spPr>
          <a:xfrm>
            <a:off x="2514600" y="62484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Ms.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Vatika</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Jalali</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Mobile Application Development                  Unit-1</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 xmlns:p14="http://schemas.microsoft.com/office/powerpoint/2010/main" val="2964223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13D706-253A-46C0-9B90-EF1317FA085E}"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762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MOBILE APP PLATFORMS</a:t>
            </a:r>
            <a:endParaRPr lang="en-US" sz="2400" b="1" dirty="0">
              <a:solidFill>
                <a:schemeClr val="tx1"/>
              </a:solidFill>
            </a:endParaRPr>
          </a:p>
        </p:txBody>
      </p:sp>
      <p:sp>
        <p:nvSpPr>
          <p:cNvPr id="3" name="Rectangle 2"/>
          <p:cNvSpPr/>
          <p:nvPr/>
        </p:nvSpPr>
        <p:spPr>
          <a:xfrm>
            <a:off x="609600" y="1028343"/>
            <a:ext cx="7848600" cy="3693319"/>
          </a:xfrm>
          <a:prstGeom prst="rect">
            <a:avLst/>
          </a:prstGeom>
        </p:spPr>
        <p:txBody>
          <a:bodyPr wrap="square">
            <a:spAutoFit/>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Apple iOS</a:t>
            </a:r>
          </a:p>
          <a:p>
            <a:pPr algn="just"/>
            <a:endParaRPr lang="en-US" b="1" dirty="0">
              <a:solidFill>
                <a:schemeClr val="accent2">
                  <a:lumMod val="75000"/>
                </a:schemeClr>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iOS is the mobile OS for Apple devices. The development on iOS happens using objective C.</a:t>
            </a:r>
          </a:p>
          <a:p>
            <a:pPr algn="just"/>
            <a:r>
              <a:rPr lang="en-US" dirty="0">
                <a:latin typeface="Times New Roman" panose="02020603050405020304" pitchFamily="18" charset="0"/>
                <a:cs typeface="Times New Roman" panose="02020603050405020304" pitchFamily="18" charset="0"/>
              </a:rPr>
              <a:t> iOS supports many features such as </a:t>
            </a:r>
            <a:r>
              <a:rPr lang="en-US" dirty="0" err="1">
                <a:latin typeface="Times New Roman" panose="02020603050405020304" pitchFamily="18" charset="0"/>
                <a:cs typeface="Times New Roman" panose="02020603050405020304" pitchFamily="18" charset="0"/>
              </a:rPr>
              <a:t>iMessage</a:t>
            </a:r>
            <a:r>
              <a:rPr lang="en-US" dirty="0">
                <a:latin typeface="Times New Roman" panose="02020603050405020304" pitchFamily="18" charset="0"/>
                <a:cs typeface="Times New Roman" panose="02020603050405020304" pitchFamily="18" charset="0"/>
              </a:rPr>
              <a:t>, iCloud, Siri etc. iOS provides in-built apps such as mail, notifications, contacts calendar,</a:t>
            </a:r>
          </a:p>
          <a:p>
            <a:pPr algn="just"/>
            <a:r>
              <a:rPr lang="en-US" dirty="0">
                <a:latin typeface="Times New Roman" panose="02020603050405020304" pitchFamily="18" charset="0"/>
                <a:cs typeface="Times New Roman" panose="02020603050405020304" pitchFamily="18" charset="0"/>
              </a:rPr>
              <a:t>bookmarks, sync etc.</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iOS development includes iOS SDK (</a:t>
            </a:r>
            <a:r>
              <a:rPr lang="en-US" dirty="0" err="1">
                <a:latin typeface="Times New Roman" panose="02020603050405020304" pitchFamily="18" charset="0"/>
                <a:cs typeface="Times New Roman" panose="02020603050405020304" pitchFamily="18" charset="0"/>
              </a:rPr>
              <a:t>XCode</a:t>
            </a:r>
            <a:r>
              <a:rPr lang="en-US" dirty="0">
                <a:latin typeface="Times New Roman" panose="02020603050405020304" pitchFamily="18" charset="0"/>
                <a:cs typeface="Times New Roman" panose="02020603050405020304" pitchFamily="18" charset="0"/>
              </a:rPr>
              <a:t>), iOS Simulator, </a:t>
            </a:r>
            <a:r>
              <a:rPr lang="en-US" dirty="0" err="1">
                <a:latin typeface="Times New Roman" panose="02020603050405020304" pitchFamily="18" charset="0"/>
                <a:cs typeface="Times New Roman" panose="02020603050405020304" pitchFamily="18" charset="0"/>
              </a:rPr>
              <a:t>XCode</a:t>
            </a:r>
            <a:r>
              <a:rPr lang="en-US" dirty="0">
                <a:latin typeface="Times New Roman" panose="02020603050405020304" pitchFamily="18" charset="0"/>
                <a:cs typeface="Times New Roman" panose="02020603050405020304" pitchFamily="18" charset="0"/>
              </a:rPr>
              <a:t> IDE, and</a:t>
            </a:r>
          </a:p>
          <a:p>
            <a:pPr algn="just"/>
            <a:r>
              <a:rPr lang="en-US" dirty="0">
                <a:latin typeface="Times New Roman" panose="02020603050405020304" pitchFamily="18" charset="0"/>
                <a:cs typeface="Times New Roman" panose="02020603050405020304" pitchFamily="18" charset="0"/>
              </a:rPr>
              <a:t>other frameworks for building iOS apps.</a:t>
            </a:r>
          </a:p>
          <a:p>
            <a:pPr algn="just"/>
            <a:r>
              <a:rPr lang="en-US" dirty="0">
                <a:latin typeface="Times New Roman" panose="02020603050405020304" pitchFamily="18" charset="0"/>
                <a:cs typeface="Times New Roman" panose="02020603050405020304" pitchFamily="18" charset="0"/>
              </a:rPr>
              <a:t>For mobile web development, we could use numerous JavaScript frameworks such as </a:t>
            </a:r>
            <a:r>
              <a:rPr lang="en-US" dirty="0" err="1">
                <a:latin typeface="Times New Roman" panose="02020603050405020304" pitchFamily="18" charset="0"/>
                <a:cs typeface="Times New Roman" panose="02020603050405020304" pitchFamily="18" charset="0"/>
              </a:rPr>
              <a:t>SenchaTouch</a:t>
            </a:r>
            <a:r>
              <a:rPr lang="en-US" dirty="0">
                <a:latin typeface="Times New Roman" panose="02020603050405020304" pitchFamily="18" charset="0"/>
                <a:cs typeface="Times New Roman" panose="02020603050405020304" pitchFamily="18" charset="0"/>
              </a:rPr>
              <a:t>, jQuery Mobile, </a:t>
            </a:r>
            <a:r>
              <a:rPr lang="en-US" dirty="0" err="1">
                <a:latin typeface="Times New Roman" panose="02020603050405020304" pitchFamily="18" charset="0"/>
                <a:cs typeface="Times New Roman" panose="02020603050405020304" pitchFamily="18" charset="0"/>
              </a:rPr>
              <a:t>jQTouch</a:t>
            </a:r>
            <a:r>
              <a:rPr lang="en-US" dirty="0">
                <a:latin typeface="Times New Roman" panose="02020603050405020304" pitchFamily="18" charset="0"/>
                <a:cs typeface="Times New Roman" panose="02020603050405020304" pitchFamily="18" charset="0"/>
              </a:rPr>
              <a:t> and software such as </a:t>
            </a:r>
            <a:r>
              <a:rPr lang="en-US" dirty="0" err="1">
                <a:latin typeface="Times New Roman" panose="02020603050405020304" pitchFamily="18" charset="0"/>
                <a:cs typeface="Times New Roman" panose="02020603050405020304" pitchFamily="18" charset="0"/>
              </a:rPr>
              <a:t>PhoneGap</a:t>
            </a:r>
            <a:r>
              <a:rPr lang="en-US" dirty="0">
                <a:latin typeface="Times New Roman" panose="02020603050405020304" pitchFamily="18" charset="0"/>
                <a:cs typeface="Times New Roman" panose="02020603050405020304" pitchFamily="18" charset="0"/>
              </a:rPr>
              <a:t> that are used for mobile web development.</a:t>
            </a:r>
          </a:p>
        </p:txBody>
      </p:sp>
    </p:spTree>
    <p:extLst>
      <p:ext uri="{BB962C8B-B14F-4D97-AF65-F5344CB8AC3E}">
        <p14:creationId xmlns="" xmlns:p14="http://schemas.microsoft.com/office/powerpoint/2010/main" val="1397296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marL="457200" indent="-457200">
              <a:buAutoNum type="arabicPeriod"/>
            </a:pPr>
            <a:r>
              <a:rPr lang="en-US" sz="2000" dirty="0">
                <a:latin typeface="Times New Roman" panose="02020603050405020304" pitchFamily="18" charset="0"/>
                <a:cs typeface="Times New Roman" panose="02020603050405020304" pitchFamily="18" charset="0"/>
              </a:rPr>
              <a:t>Standalone PC applications are independent software programs which would run on an OS. (T/F)</a:t>
            </a:r>
          </a:p>
          <a:p>
            <a:pPr marL="457200" indent="-457200">
              <a:buAutoNum type="arabicPeriod"/>
            </a:pPr>
            <a:r>
              <a:rPr lang="en-US" sz="2000" dirty="0">
                <a:latin typeface="Times New Roman" panose="02020603050405020304" pitchFamily="18" charset="0"/>
                <a:cs typeface="Times New Roman" panose="02020603050405020304" pitchFamily="18" charset="0"/>
              </a:rPr>
              <a:t>Database software, networked games, banking software, network file system are example of which application.</a:t>
            </a:r>
          </a:p>
          <a:p>
            <a:pPr marL="457200" indent="-457200">
              <a:buAutoNum type="arabicPeriod"/>
            </a:pPr>
            <a:r>
              <a:rPr lang="en-IN" sz="2000" dirty="0">
                <a:latin typeface="Times New Roman" pitchFamily="18" charset="0"/>
                <a:cs typeface="Times New Roman" pitchFamily="18" charset="0"/>
              </a:rPr>
              <a:t>Difference between mobile and web applications</a:t>
            </a:r>
          </a:p>
          <a:p>
            <a:pPr marL="457200" indent="-457200">
              <a:buAutoNum type="arabicPeriod"/>
            </a:pPr>
            <a:r>
              <a:rPr lang="en-IN" sz="2000" dirty="0">
                <a:latin typeface="Times New Roman" pitchFamily="18" charset="0"/>
                <a:cs typeface="Times New Roman" pitchFamily="18" charset="0"/>
              </a:rPr>
              <a:t>Name the different mobile app platform.</a:t>
            </a:r>
          </a:p>
          <a:p>
            <a:pPr marL="457200" indent="-457200">
              <a:buAutoNum type="arabicPeriod"/>
            </a:pPr>
            <a:endParaRPr lang="en-IN" sz="2000" dirty="0">
              <a:latin typeface="Times New Roman" pitchFamily="18" charset="0"/>
              <a:cs typeface="Times New Roman" pitchFamily="18" charset="0"/>
            </a:endParaRPr>
          </a:p>
          <a:p>
            <a:pPr marL="457200" indent="-457200">
              <a:buAutoNum type="arabicPeriod"/>
            </a:pPr>
            <a:endParaRPr lang="en-IN" sz="2000" dirty="0">
              <a:latin typeface="Times New Roman" pitchFamily="18" charset="0"/>
              <a:cs typeface="Times New Roman" pitchFamily="18" charset="0"/>
            </a:endParaRPr>
          </a:p>
          <a:p>
            <a:pPr marL="457200" indent="-457200">
              <a:buAutoNum type="arabicPeriod"/>
            </a:pP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7474B4F-0C98-4DB8-BE5B-1FA18A2AEE90}"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4</a:t>
            </a:r>
          </a:p>
          <a:p>
            <a:pPr lvl="0" algn="ctr">
              <a:spcBef>
                <a:spcPct val="0"/>
              </a:spcBef>
              <a:defRPr/>
            </a:pPr>
            <a:endParaRPr lang="en-US" dirty="0"/>
          </a:p>
        </p:txBody>
      </p:sp>
    </p:spTree>
    <p:extLst>
      <p:ext uri="{BB962C8B-B14F-4D97-AF65-F5344CB8AC3E}">
        <p14:creationId xmlns="" xmlns:p14="http://schemas.microsoft.com/office/powerpoint/2010/main" val="4084795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13D706-253A-46C0-9B90-EF1317FA085E}"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6880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latin typeface="Times New Roman" panose="02020603050405020304" pitchFamily="18" charset="0"/>
                <a:cs typeface="Times New Roman" panose="02020603050405020304" pitchFamily="18" charset="0"/>
              </a:rPr>
              <a:t>ARCHITECTURE OF A MOBILE</a:t>
            </a:r>
          </a:p>
          <a:p>
            <a:pPr algn="ctr"/>
            <a:r>
              <a:rPr lang="en-US" sz="2400" b="1" dirty="0">
                <a:latin typeface="Times New Roman" panose="02020603050405020304" pitchFamily="18" charset="0"/>
                <a:cs typeface="Times New Roman" panose="02020603050405020304" pitchFamily="18" charset="0"/>
              </a:rPr>
              <a:t>APPLICATION</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799530" y="1371600"/>
            <a:ext cx="7963469" cy="4401205"/>
          </a:xfrm>
          <a:prstGeom prst="rect">
            <a:avLst/>
          </a:prstGeom>
        </p:spPr>
        <p:txBody>
          <a:bodyPr wrap="square">
            <a:spAutoFit/>
          </a:bodyPr>
          <a:lstStyle/>
          <a:p>
            <a:r>
              <a:rPr lang="en-US" sz="2000" dirty="0"/>
              <a:t>Mobile applications can be classified into mainly 3 categories:</a:t>
            </a:r>
          </a:p>
          <a:p>
            <a:endParaRPr lang="en-US" sz="2000" dirty="0"/>
          </a:p>
          <a:p>
            <a:pPr algn="just"/>
            <a:r>
              <a:rPr lang="en-US" sz="2000" b="1" dirty="0">
                <a:latin typeface="Times New Roman" panose="02020603050405020304" pitchFamily="18" charset="0"/>
                <a:cs typeface="Times New Roman" panose="02020603050405020304" pitchFamily="18" charset="0"/>
              </a:rPr>
              <a:t>Browser based mobile web apps</a:t>
            </a:r>
            <a:r>
              <a:rPr lang="en-US" sz="2000" dirty="0">
                <a:latin typeface="Times New Roman" panose="02020603050405020304" pitchFamily="18" charset="0"/>
                <a:cs typeface="Times New Roman" panose="02020603050405020304" pitchFamily="18" charset="0"/>
              </a:rPr>
              <a:t>: These are pure web applications that are designed using responsive web design techniques that can cater to variety of devices and form factors.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Native mobile apps</a:t>
            </a:r>
            <a:r>
              <a:rPr lang="en-US" sz="2000" dirty="0">
                <a:latin typeface="Times New Roman" panose="02020603050405020304" pitchFamily="18" charset="0"/>
                <a:cs typeface="Times New Roman" panose="02020603050405020304" pitchFamily="18" charset="0"/>
              </a:rPr>
              <a:t>: These apps are built for specific mobile platforms (such as iOS, Android) that can fully leverage the device capability. Normally native mobile apps are built using SDKs provided by mobile platforms.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Hybrid apps</a:t>
            </a:r>
            <a:r>
              <a:rPr lang="en-US" sz="2000" dirty="0">
                <a:latin typeface="Times New Roman" panose="02020603050405020304" pitchFamily="18" charset="0"/>
                <a:cs typeface="Times New Roman" panose="02020603050405020304" pitchFamily="18" charset="0"/>
              </a:rPr>
              <a:t>: These apps can be developed using web technologies such as JavaScript and can also partially leverage the device capabilities using a web to native layer.</a:t>
            </a:r>
          </a:p>
        </p:txBody>
      </p:sp>
      <p:sp>
        <p:nvSpPr>
          <p:cNvPr id="2" name="Rectangle 1"/>
          <p:cNvSpPr/>
          <p:nvPr/>
        </p:nvSpPr>
        <p:spPr>
          <a:xfrm>
            <a:off x="228600" y="805790"/>
            <a:ext cx="8763000" cy="400110"/>
          </a:xfrm>
          <a:prstGeom prst="rect">
            <a:avLst/>
          </a:prstGeom>
        </p:spPr>
        <p:txBody>
          <a:bodyPr wrap="square">
            <a:spAutoFit/>
          </a:bodyPr>
          <a:lstStyle/>
          <a:p>
            <a:r>
              <a:rPr lang="en-US" sz="2000" b="1" dirty="0"/>
              <a:t>Topic objective: To understand about the architecture of mobile applications</a:t>
            </a:r>
          </a:p>
        </p:txBody>
      </p:sp>
    </p:spTree>
    <p:extLst>
      <p:ext uri="{BB962C8B-B14F-4D97-AF65-F5344CB8AC3E}">
        <p14:creationId xmlns="" xmlns:p14="http://schemas.microsoft.com/office/powerpoint/2010/main" val="13972965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13D706-253A-46C0-9B90-EF1317FA085E}"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6880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latin typeface="Times New Roman" panose="02020603050405020304" pitchFamily="18" charset="0"/>
                <a:cs typeface="Times New Roman" panose="02020603050405020304" pitchFamily="18" charset="0"/>
              </a:rPr>
              <a:t>ARCHITECTURE OF A MOBILE</a:t>
            </a:r>
          </a:p>
          <a:p>
            <a:pPr algn="ctr"/>
            <a:r>
              <a:rPr lang="en-US" sz="2400" b="1" dirty="0">
                <a:latin typeface="Times New Roman" panose="02020603050405020304" pitchFamily="18" charset="0"/>
                <a:cs typeface="Times New Roman" panose="02020603050405020304" pitchFamily="18" charset="0"/>
              </a:rPr>
              <a:t>APPLICATION</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85800" y="990600"/>
            <a:ext cx="7848600" cy="4730843"/>
          </a:xfrm>
          <a:prstGeom prst="rect">
            <a:avLst/>
          </a:prstGeom>
        </p:spPr>
      </p:pic>
    </p:spTree>
    <p:extLst>
      <p:ext uri="{BB962C8B-B14F-4D97-AF65-F5344CB8AC3E}">
        <p14:creationId xmlns="" xmlns:p14="http://schemas.microsoft.com/office/powerpoint/2010/main" val="7137756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13D706-253A-46C0-9B90-EF1317FA085E}"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6880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latin typeface="Times New Roman" panose="02020603050405020304" pitchFamily="18" charset="0"/>
                <a:cs typeface="Times New Roman" panose="02020603050405020304" pitchFamily="18" charset="0"/>
              </a:rPr>
              <a:t>ARCHITECTURE OF A MOBILE</a:t>
            </a:r>
          </a:p>
          <a:p>
            <a:pPr algn="ctr"/>
            <a:r>
              <a:rPr lang="en-US" sz="2400" b="1" dirty="0">
                <a:latin typeface="Times New Roman" panose="02020603050405020304" pitchFamily="18" charset="0"/>
                <a:cs typeface="Times New Roman" panose="02020603050405020304" pitchFamily="18" charset="0"/>
              </a:rPr>
              <a:t>APPLICATION</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371600" y="914400"/>
            <a:ext cx="6324600" cy="1105054"/>
          </a:xfrm>
          <a:prstGeom prst="rect">
            <a:avLst/>
          </a:prstGeom>
        </p:spPr>
      </p:pic>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524000" y="1905000"/>
            <a:ext cx="6172200" cy="3867690"/>
          </a:xfrm>
          <a:prstGeom prst="rect">
            <a:avLst/>
          </a:prstGeom>
        </p:spPr>
      </p:pic>
    </p:spTree>
    <p:extLst>
      <p:ext uri="{BB962C8B-B14F-4D97-AF65-F5344CB8AC3E}">
        <p14:creationId xmlns="" xmlns:p14="http://schemas.microsoft.com/office/powerpoint/2010/main" val="40751487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13D706-253A-46C0-9B90-EF1317FA085E}"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6880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Architecture of Android based native Mobile App</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63639" y="914400"/>
            <a:ext cx="6819900" cy="3695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7137756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iOS based native Mobile App</a:t>
            </a:r>
            <a:endParaRPr lang="en-IN" sz="2400" b="1" i="0" dirty="0">
              <a:solidFill>
                <a:srgbClr val="444444"/>
              </a:solidFill>
              <a:effectLst/>
              <a:latin typeface="Georgia" panose="02040502050405020303" pitchFamily="18" charset="0"/>
            </a:endParaRPr>
          </a:p>
        </p:txBody>
      </p:sp>
      <p:pic>
        <p:nvPicPr>
          <p:cNvPr id="819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4627" y="1143000"/>
            <a:ext cx="7723573" cy="4419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Architecture of a hybrid Mobile App</a:t>
            </a:r>
            <a:endParaRPr lang="en-IN" sz="2400" b="1" i="0" dirty="0">
              <a:solidFill>
                <a:srgbClr val="444444"/>
              </a:solidFill>
              <a:effectLst/>
              <a:latin typeface="Georgia" panose="02040502050405020303" pitchFamily="18" charset="0"/>
            </a:endParaRPr>
          </a:p>
        </p:txBody>
      </p:sp>
      <p:pic>
        <p:nvPicPr>
          <p:cNvPr id="92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43200" y="914400"/>
            <a:ext cx="3919537" cy="51422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7977704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End to End Flow of a hybrid Mobile App</a:t>
            </a:r>
            <a:endParaRPr lang="en-IN" sz="2400" b="1" i="0" dirty="0">
              <a:solidFill>
                <a:srgbClr val="444444"/>
              </a:solidFill>
              <a:effectLst/>
              <a:latin typeface="Georgia" panose="02040502050405020303" pitchFamily="18" charset="0"/>
            </a:endParaRPr>
          </a:p>
        </p:txBody>
      </p:sp>
      <p:pic>
        <p:nvPicPr>
          <p:cNvPr id="1024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0138" y="1905000"/>
            <a:ext cx="6943725" cy="3048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7977704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Tell the examples of browser based apps.</a:t>
            </a:r>
          </a:p>
          <a:p>
            <a:pPr marL="457200" indent="-457200">
              <a:buAutoNum type="arabicPeriod"/>
            </a:pPr>
            <a:r>
              <a:rPr lang="en-US" sz="2400" dirty="0">
                <a:latin typeface="Times New Roman" panose="02020603050405020304" pitchFamily="18" charset="0"/>
                <a:cs typeface="Times New Roman" panose="02020603050405020304" pitchFamily="18" charset="0"/>
              </a:rPr>
              <a:t>Tell the examples of </a:t>
            </a:r>
            <a:r>
              <a:rPr lang="en-IN" sz="2400" dirty="0">
                <a:latin typeface="Times New Roman" pitchFamily="18" charset="0"/>
                <a:cs typeface="Times New Roman" pitchFamily="18" charset="0"/>
              </a:rPr>
              <a:t>native based app.</a:t>
            </a:r>
          </a:p>
          <a:p>
            <a:pPr marL="457200" indent="-457200">
              <a:buAutoNum type="arabicPeriod"/>
            </a:pPr>
            <a:r>
              <a:rPr lang="en-IN" sz="2400" dirty="0">
                <a:latin typeface="Times New Roman" pitchFamily="18" charset="0"/>
                <a:cs typeface="Times New Roman" pitchFamily="18" charset="0"/>
              </a:rPr>
              <a:t>Can hosting be done on cloud platforms. (T/F)</a:t>
            </a:r>
          </a:p>
          <a:p>
            <a:pPr marL="457200" indent="-457200">
              <a:buAutoNum type="arabicPeriod"/>
            </a:pPr>
            <a:r>
              <a:rPr lang="en-IN" sz="2400" dirty="0">
                <a:latin typeface="Times New Roman" pitchFamily="18" charset="0"/>
                <a:cs typeface="Times New Roman" pitchFamily="18" charset="0"/>
              </a:rPr>
              <a:t>Are controllers the part of native shell app. (T/F)</a:t>
            </a:r>
          </a:p>
          <a:p>
            <a:pPr marL="457200" indent="-457200">
              <a:buAutoNum type="arabicPeriod"/>
            </a:pPr>
            <a:endParaRPr lang="en-IN" sz="2000" dirty="0">
              <a:latin typeface="Times New Roman" pitchFamily="18" charset="0"/>
              <a:cs typeface="Times New Roman" pitchFamily="18" charset="0"/>
            </a:endParaRPr>
          </a:p>
          <a:p>
            <a:pPr marL="457200" indent="-457200">
              <a:buAutoNum type="arabicPeriod"/>
            </a:pPr>
            <a:endParaRPr lang="en-IN" sz="2000" dirty="0">
              <a:latin typeface="Times New Roman" pitchFamily="18" charset="0"/>
              <a:cs typeface="Times New Roman" pitchFamily="18" charset="0"/>
            </a:endParaRPr>
          </a:p>
          <a:p>
            <a:pPr marL="457200" indent="-457200">
              <a:buAutoNum type="arabicPeriod"/>
            </a:pP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7474B4F-0C98-4DB8-BE5B-1FA18A2AEE90}"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5</a:t>
            </a:r>
          </a:p>
          <a:p>
            <a:pPr lvl="0" algn="ctr">
              <a:spcBef>
                <a:spcPct val="0"/>
              </a:spcBef>
              <a:defRPr/>
            </a:pPr>
            <a:endParaRPr lang="en-US" dirty="0"/>
          </a:p>
        </p:txBody>
      </p:sp>
    </p:spTree>
    <p:extLst>
      <p:ext uri="{BB962C8B-B14F-4D97-AF65-F5344CB8AC3E}">
        <p14:creationId xmlns="" xmlns:p14="http://schemas.microsoft.com/office/powerpoint/2010/main" val="135454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50" y="1219200"/>
            <a:ext cx="7886700" cy="3941843"/>
          </a:xfrm>
        </p:spPr>
        <p:txBody>
          <a:bodyPr>
            <a:normAutofit/>
          </a:bodyPr>
          <a:lstStyle/>
          <a:p>
            <a:pPr algn="just"/>
            <a:r>
              <a:rPr lang="en-US" sz="2400" dirty="0">
                <a:latin typeface="Times New Roman" panose="02020603050405020304" pitchFamily="18" charset="0"/>
                <a:cs typeface="Times New Roman" panose="02020603050405020304" pitchFamily="18" charset="0"/>
              </a:rPr>
              <a:t>A mobile app is a medium between an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device and a mobile phone. </a:t>
            </a:r>
          </a:p>
          <a:p>
            <a:pPr algn="just"/>
            <a:r>
              <a:rPr lang="en-US" sz="2400" dirty="0">
                <a:latin typeface="Times New Roman" panose="02020603050405020304" pitchFamily="18" charset="0"/>
                <a:cs typeface="Times New Roman" panose="02020603050405020304" pitchFamily="18" charset="0"/>
              </a:rPr>
              <a:t>The app works as the primary interface through which we can manage smart things. </a:t>
            </a:r>
          </a:p>
          <a:p>
            <a:pPr algn="just"/>
            <a:r>
              <a:rPr lang="en-US" sz="2400" dirty="0">
                <a:latin typeface="Times New Roman" panose="02020603050405020304" pitchFamily="18" charset="0"/>
                <a:cs typeface="Times New Roman" panose="02020603050405020304" pitchFamily="18" charset="0"/>
              </a:rPr>
              <a:t>Mobile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apps supplement and enhance the use of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to make it work more efficiently.</a:t>
            </a:r>
          </a:p>
          <a:p>
            <a:endParaRPr lang="en-US" dirty="0"/>
          </a:p>
        </p:txBody>
      </p:sp>
      <p:sp>
        <p:nvSpPr>
          <p:cNvPr id="4" name="Date Placeholder 3"/>
          <p:cNvSpPr>
            <a:spLocks noGrp="1"/>
          </p:cNvSpPr>
          <p:nvPr>
            <p:ph type="dt" sz="half" idx="10"/>
          </p:nvPr>
        </p:nvSpPr>
        <p:spPr/>
        <p:txBody>
          <a:bodyPr/>
          <a:lstStyle/>
          <a:p>
            <a:fld id="{1E448E2E-4330-45F5-994D-C9F94E07B25B}" type="datetime1">
              <a:rPr lang="en-US" smtClean="0"/>
              <a:pPr/>
              <a:t>1/29/2024</a:t>
            </a:fld>
            <a:endParaRPr lang="en-US"/>
          </a:p>
        </p:txBody>
      </p:sp>
      <p:sp>
        <p:nvSpPr>
          <p:cNvPr id="2" name="Slide Number Placeholder 1">
            <a:extLst>
              <a:ext uri="{FF2B5EF4-FFF2-40B4-BE49-F238E27FC236}">
                <a16:creationId xmlns="" xmlns:a16="http://schemas.microsoft.com/office/drawing/2014/main" id="{C61CDD03-E709-4B93-8529-270489D864A5}"/>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a:extLst>
              <a:ext uri="{FF2B5EF4-FFF2-40B4-BE49-F238E27FC236}">
                <a16:creationId xmlns="" xmlns:a16="http://schemas.microsoft.com/office/drawing/2014/main" id="{5D5C4FDE-2A6E-4DC8-AB54-266BE25B090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US" sz="2400" b="1" dirty="0">
                <a:latin typeface="Times New Roman" panose="02020603050405020304" pitchFamily="18" charset="0"/>
                <a:cs typeface="Times New Roman" panose="02020603050405020304" pitchFamily="18" charset="0"/>
              </a:rPr>
              <a:t>Branch wise Applications</a:t>
            </a:r>
          </a:p>
        </p:txBody>
      </p:sp>
      <p:sp>
        <p:nvSpPr>
          <p:cNvPr id="7" name="Footer Placeholder 12"/>
          <p:cNvSpPr txBox="1">
            <a:spLocks/>
          </p:cNvSpPr>
          <p:nvPr/>
        </p:nvSpPr>
        <p:spPr>
          <a:xfrm>
            <a:off x="25146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Ms.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Vatika</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Jalali</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Mobile Application Development                  Unit-1</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 xmlns:p14="http://schemas.microsoft.com/office/powerpoint/2010/main" val="26725406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Achieving Quality Constraints</a:t>
            </a:r>
            <a:endParaRPr lang="en-IN" sz="2400" b="1" i="0" dirty="0">
              <a:solidFill>
                <a:srgbClr val="444444"/>
              </a:solidFill>
              <a:effectLst/>
              <a:latin typeface="Georgia" panose="02040502050405020303" pitchFamily="18" charset="0"/>
            </a:endParaRPr>
          </a:p>
        </p:txBody>
      </p:sp>
      <p:sp>
        <p:nvSpPr>
          <p:cNvPr id="2" name="Content Placeholder 1"/>
          <p:cNvSpPr>
            <a:spLocks noGrp="1"/>
          </p:cNvSpPr>
          <p:nvPr>
            <p:ph idx="1"/>
          </p:nvPr>
        </p:nvSpPr>
        <p:spPr>
          <a:xfrm>
            <a:off x="304800" y="1524000"/>
            <a:ext cx="8610600" cy="5029200"/>
          </a:xfrm>
        </p:spPr>
        <p:txBody>
          <a:bodyPr/>
          <a:lstStyle/>
          <a:p>
            <a:pPr marL="0" indent="0">
              <a:buNone/>
            </a:pPr>
            <a:r>
              <a:rPr lang="en-US" sz="1800" dirty="0">
                <a:latin typeface="Times New Roman" panose="02020603050405020304" pitchFamily="18" charset="0"/>
                <a:cs typeface="Times New Roman" panose="02020603050405020304" pitchFamily="18" charset="0"/>
              </a:rPr>
              <a:t>Quality of mobile application depend upon performance, usability, security, availability and modifiability.</a:t>
            </a:r>
          </a:p>
          <a:p>
            <a:pPr marL="0" indent="0">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Performance in app</a:t>
            </a:r>
          </a:p>
          <a:p>
            <a:pPr marL="0" indent="0" algn="just">
              <a:buNone/>
            </a:pPr>
            <a:r>
              <a:rPr lang="en-US" sz="1800" dirty="0">
                <a:latin typeface="Times New Roman" panose="02020603050405020304" pitchFamily="18" charset="0"/>
                <a:cs typeface="Times New Roman" panose="02020603050405020304" pitchFamily="18" charset="0"/>
              </a:rPr>
              <a:t>Performance of app plays important role in getting 5 star rating in all marketplaces like </a:t>
            </a:r>
            <a:r>
              <a:rPr lang="en-US" sz="1800" dirty="0" err="1">
                <a:latin typeface="Times New Roman" panose="02020603050405020304" pitchFamily="18" charset="0"/>
                <a:cs typeface="Times New Roman" panose="02020603050405020304" pitchFamily="18" charset="0"/>
              </a:rPr>
              <a:t>playstore</a:t>
            </a:r>
            <a:r>
              <a:rPr lang="en-US" sz="1800" dirty="0">
                <a:latin typeface="Times New Roman" panose="02020603050405020304" pitchFamily="18" charset="0"/>
                <a:cs typeface="Times New Roman" panose="02020603050405020304" pitchFamily="18" charset="0"/>
              </a:rPr>
              <a:t>, app store or windows store. </a:t>
            </a:r>
          </a:p>
          <a:p>
            <a:pPr marL="0" indent="0" algn="just">
              <a:buNone/>
            </a:pPr>
            <a:r>
              <a:rPr lang="en-US" sz="1800" dirty="0">
                <a:latin typeface="Times New Roman" panose="02020603050405020304" pitchFamily="18" charset="0"/>
                <a:cs typeface="Times New Roman" panose="02020603050405020304" pitchFamily="18" charset="0"/>
              </a:rPr>
              <a:t>If application takes more then 10 seconds to load then it will not be used by users.</a:t>
            </a:r>
          </a:p>
          <a:p>
            <a:pPr marL="0" indent="0" algn="just">
              <a:buNone/>
            </a:pPr>
            <a:r>
              <a:rPr lang="en-US" sz="1800" dirty="0">
                <a:latin typeface="Times New Roman" panose="02020603050405020304" pitchFamily="18" charset="0"/>
                <a:cs typeface="Times New Roman" panose="02020603050405020304" pitchFamily="18" charset="0"/>
              </a:rPr>
              <a:t> If application takes too long time to process data then it will not be used by users.</a:t>
            </a:r>
          </a:p>
          <a:p>
            <a:pPr marL="0" indent="0" algn="just">
              <a:buNone/>
            </a:pPr>
            <a:r>
              <a:rPr lang="en-US" sz="1800" dirty="0">
                <a:latin typeface="Times New Roman" panose="02020603050405020304" pitchFamily="18" charset="0"/>
                <a:cs typeface="Times New Roman" panose="02020603050405020304" pitchFamily="18" charset="0"/>
              </a:rPr>
              <a:t> If application takes too long time to switch between screens then it will not be used by users. </a:t>
            </a:r>
          </a:p>
          <a:p>
            <a:pPr marL="0" indent="0" algn="just">
              <a:buNone/>
            </a:pPr>
            <a:r>
              <a:rPr lang="en-US" sz="1800" dirty="0">
                <a:latin typeface="Times New Roman" panose="02020603050405020304" pitchFamily="18" charset="0"/>
                <a:cs typeface="Times New Roman" panose="02020603050405020304" pitchFamily="18" charset="0"/>
              </a:rPr>
              <a:t>The performance of app is important factor which decides the success of app.</a:t>
            </a:r>
          </a:p>
          <a:p>
            <a:pPr algn="just"/>
            <a:endParaRPr lang="en-US"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381000" y="914400"/>
            <a:ext cx="8153400" cy="369332"/>
          </a:xfrm>
          <a:prstGeom prst="rect">
            <a:avLst/>
          </a:prstGeom>
        </p:spPr>
        <p:txBody>
          <a:bodyPr wrap="square">
            <a:spAutoFit/>
          </a:bodyPr>
          <a:lstStyle/>
          <a:p>
            <a:r>
              <a:rPr lang="en-US" b="1" dirty="0"/>
              <a:t>Topic objective: To understand about the quality constraints of mobile applications</a:t>
            </a:r>
          </a:p>
        </p:txBody>
      </p:sp>
    </p:spTree>
    <p:extLst>
      <p:ext uri="{BB962C8B-B14F-4D97-AF65-F5344CB8AC3E}">
        <p14:creationId xmlns="" xmlns:p14="http://schemas.microsoft.com/office/powerpoint/2010/main" val="34079695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Achieving Performance</a:t>
            </a:r>
            <a:endParaRPr lang="en-IN" sz="2400" b="1" i="0" dirty="0">
              <a:solidFill>
                <a:srgbClr val="444444"/>
              </a:solidFill>
              <a:effectLst/>
              <a:latin typeface="Georgia" panose="02040502050405020303" pitchFamily="18" charset="0"/>
            </a:endParaRPr>
          </a:p>
        </p:txBody>
      </p:sp>
      <p:sp>
        <p:nvSpPr>
          <p:cNvPr id="2" name="Content Placeholder 1"/>
          <p:cNvSpPr>
            <a:spLocks noGrp="1"/>
          </p:cNvSpPr>
          <p:nvPr>
            <p:ph idx="1"/>
          </p:nvPr>
        </p:nvSpPr>
        <p:spPr>
          <a:xfrm>
            <a:off x="304800" y="1143000"/>
            <a:ext cx="8610600" cy="5029200"/>
          </a:xfrm>
        </p:spPr>
        <p:txBody>
          <a:bodyPr/>
          <a:lstStyle/>
          <a:p>
            <a:r>
              <a:rPr lang="en-US" sz="1800" dirty="0">
                <a:latin typeface="Times New Roman" panose="02020603050405020304" pitchFamily="18" charset="0"/>
                <a:cs typeface="Times New Roman" panose="02020603050405020304" pitchFamily="18" charset="0"/>
              </a:rPr>
              <a:t>Understand your target device.</a:t>
            </a:r>
          </a:p>
          <a:p>
            <a:r>
              <a:rPr lang="en-US" sz="1800" dirty="0">
                <a:latin typeface="Times New Roman" panose="02020603050405020304" pitchFamily="18" charset="0"/>
                <a:cs typeface="Times New Roman" panose="02020603050405020304" pitchFamily="18" charset="0"/>
              </a:rPr>
              <a:t>Most developers forget about device, they classify device based on operating system, but forget about configuration of devices. </a:t>
            </a:r>
          </a:p>
          <a:p>
            <a:r>
              <a:rPr lang="en-US" sz="1800" dirty="0">
                <a:latin typeface="Times New Roman" panose="02020603050405020304" pitchFamily="18" charset="0"/>
                <a:cs typeface="Times New Roman" panose="02020603050405020304" pitchFamily="18" charset="0"/>
              </a:rPr>
              <a:t>Always classify devices based on specification sheet. </a:t>
            </a:r>
          </a:p>
          <a:p>
            <a:r>
              <a:rPr lang="en-US" sz="1800" dirty="0">
                <a:latin typeface="Times New Roman" panose="02020603050405020304" pitchFamily="18" charset="0"/>
                <a:cs typeface="Times New Roman" panose="02020603050405020304" pitchFamily="18" charset="0"/>
              </a:rPr>
              <a:t>Try developing apps based on low specification mobile which will automatically run in all mobiles.</a:t>
            </a:r>
          </a:p>
          <a:p>
            <a:r>
              <a:rPr lang="en-US" sz="1800" dirty="0">
                <a:latin typeface="Times New Roman" panose="02020603050405020304" pitchFamily="18" charset="0"/>
                <a:cs typeface="Times New Roman" panose="02020603050405020304" pitchFamily="18" charset="0"/>
              </a:rPr>
              <a:t>Understand your tools</a:t>
            </a:r>
          </a:p>
          <a:p>
            <a:r>
              <a:rPr lang="en-US" sz="1800" dirty="0">
                <a:latin typeface="Times New Roman" panose="02020603050405020304" pitchFamily="18" charset="0"/>
                <a:cs typeface="Times New Roman" panose="02020603050405020304" pitchFamily="18" charset="0"/>
              </a:rPr>
              <a:t>Try to understand the tools that is used to develop the mobile app.</a:t>
            </a:r>
          </a:p>
          <a:p>
            <a:r>
              <a:rPr lang="en-US" sz="1800" dirty="0">
                <a:latin typeface="Times New Roman" panose="02020603050405020304" pitchFamily="18" charset="0"/>
                <a:cs typeface="Times New Roman" panose="02020603050405020304" pitchFamily="18" charset="0"/>
              </a:rPr>
              <a:t> Better understanding of tools helps to make important architectural design. </a:t>
            </a:r>
          </a:p>
          <a:p>
            <a:r>
              <a:rPr lang="en-US" sz="1800" dirty="0">
                <a:latin typeface="Times New Roman" panose="02020603050405020304" pitchFamily="18" charset="0"/>
                <a:cs typeface="Times New Roman" panose="02020603050405020304" pitchFamily="18" charset="0"/>
              </a:rPr>
              <a:t>Understanding about phone gap helps to develop app for multiple platforms.</a:t>
            </a:r>
          </a:p>
        </p:txBody>
      </p:sp>
    </p:spTree>
    <p:extLst>
      <p:ext uri="{BB962C8B-B14F-4D97-AF65-F5344CB8AC3E}">
        <p14:creationId xmlns="" xmlns:p14="http://schemas.microsoft.com/office/powerpoint/2010/main" val="26227453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Achieving Quality Constraints</a:t>
            </a:r>
            <a:endParaRPr lang="en-IN" sz="2400" b="1" i="0" dirty="0">
              <a:solidFill>
                <a:srgbClr val="444444"/>
              </a:solidFill>
              <a:effectLst/>
              <a:latin typeface="Georgia" panose="02040502050405020303" pitchFamily="18" charset="0"/>
            </a:endParaRPr>
          </a:p>
        </p:txBody>
      </p:sp>
      <p:sp>
        <p:nvSpPr>
          <p:cNvPr id="2" name="Content Placeholder 1"/>
          <p:cNvSpPr>
            <a:spLocks noGrp="1"/>
          </p:cNvSpPr>
          <p:nvPr>
            <p:ph idx="1"/>
          </p:nvPr>
        </p:nvSpPr>
        <p:spPr>
          <a:xfrm>
            <a:off x="304800" y="1143000"/>
            <a:ext cx="8610600" cy="5029200"/>
          </a:xfrm>
        </p:spPr>
        <p:txBody>
          <a:bodyPr/>
          <a:lstStyle/>
          <a:p>
            <a:pPr marL="0" indent="0">
              <a:buNone/>
            </a:pPr>
            <a:r>
              <a:rPr lang="en-US" sz="2000" dirty="0">
                <a:latin typeface="Times New Roman" panose="02020603050405020304" pitchFamily="18" charset="0"/>
                <a:cs typeface="Times New Roman" panose="02020603050405020304" pitchFamily="18" charset="0"/>
              </a:rPr>
              <a:t>Quality of mobile application depend upon performance, usability, security, availability and modifiability.</a:t>
            </a:r>
          </a:p>
          <a:p>
            <a:pPr marL="0" indent="0">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Usability in app</a:t>
            </a:r>
          </a:p>
          <a:p>
            <a:pPr marL="0" indent="0" algn="just">
              <a:buNone/>
            </a:pPr>
            <a:r>
              <a:rPr lang="en-US" sz="2000" dirty="0"/>
              <a:t>Usability enables the users to easily navigate between different parts of the app.</a:t>
            </a:r>
          </a:p>
          <a:p>
            <a:pPr marL="0" indent="0" algn="just">
              <a:buNone/>
            </a:pPr>
            <a:r>
              <a:rPr lang="en-US" sz="2000" dirty="0"/>
              <a:t> The proper links to various parts of app helps to improve the usability of app. </a:t>
            </a:r>
          </a:p>
          <a:p>
            <a:pPr marL="0" indent="0" algn="just">
              <a:buNone/>
            </a:pPr>
            <a:r>
              <a:rPr lang="en-US" sz="2000" dirty="0">
                <a:solidFill>
                  <a:schemeClr val="accent6">
                    <a:lumMod val="75000"/>
                  </a:schemeClr>
                </a:solidFill>
              </a:rPr>
              <a:t>Ex </a:t>
            </a:r>
            <a:r>
              <a:rPr lang="en-US" sz="2000" dirty="0"/>
              <a:t>– If the user reaches end of single screen then placing top button or next button helps to navigate to top of page or next screen.</a:t>
            </a:r>
          </a:p>
          <a:p>
            <a:pPr marL="0" indent="0" algn="just">
              <a:buNone/>
            </a:pPr>
            <a:r>
              <a:rPr lang="en-US" sz="2000" dirty="0"/>
              <a:t>The best usability practice helps to acquire more customers to app</a:t>
            </a:r>
            <a:r>
              <a:rPr lang="en-US" sz="1800" dirty="0"/>
              <a: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227453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Achieving Usability</a:t>
            </a:r>
            <a:endParaRPr lang="en-IN" sz="2400" b="1" i="0" dirty="0">
              <a:solidFill>
                <a:srgbClr val="444444"/>
              </a:solidFill>
              <a:effectLst/>
              <a:latin typeface="Georgia" panose="02040502050405020303" pitchFamily="18" charset="0"/>
            </a:endParaRPr>
          </a:p>
        </p:txBody>
      </p:sp>
      <p:sp>
        <p:nvSpPr>
          <p:cNvPr id="2" name="Content Placeholder 1"/>
          <p:cNvSpPr>
            <a:spLocks noGrp="1"/>
          </p:cNvSpPr>
          <p:nvPr>
            <p:ph idx="1"/>
          </p:nvPr>
        </p:nvSpPr>
        <p:spPr>
          <a:xfrm>
            <a:off x="304800" y="1143000"/>
            <a:ext cx="8610600" cy="5029200"/>
          </a:xfrm>
        </p:spPr>
        <p:txBody>
          <a:bodyPr>
            <a:normAutofit/>
          </a:bodyPr>
          <a:lstStyle/>
          <a:p>
            <a:pPr marL="0" indent="0">
              <a:buNone/>
            </a:pPr>
            <a:r>
              <a:rPr lang="en-US" sz="2000" dirty="0"/>
              <a:t> </a:t>
            </a:r>
            <a:r>
              <a:rPr lang="en-US" sz="2000" dirty="0">
                <a:latin typeface="Times New Roman" panose="02020603050405020304" pitchFamily="18" charset="0"/>
                <a:cs typeface="Times New Roman" panose="02020603050405020304" pitchFamily="18" charset="0"/>
              </a:rPr>
              <a:t>Use a task based design </a:t>
            </a:r>
          </a:p>
          <a:p>
            <a:pPr marL="0" indent="0">
              <a:buNone/>
            </a:pPr>
            <a:r>
              <a:rPr lang="en-US" sz="2000" dirty="0">
                <a:latin typeface="Times New Roman" panose="02020603050405020304" pitchFamily="18" charset="0"/>
                <a:cs typeface="Times New Roman" panose="02020603050405020304" pitchFamily="18" charset="0"/>
              </a:rPr>
              <a:t>Add a sticky menu with search option </a:t>
            </a:r>
          </a:p>
          <a:p>
            <a:pPr marL="0" indent="0">
              <a:buNone/>
            </a:pPr>
            <a:r>
              <a:rPr lang="en-US" sz="2000" dirty="0">
                <a:latin typeface="Times New Roman" panose="02020603050405020304" pitchFamily="18" charset="0"/>
                <a:cs typeface="Times New Roman" panose="02020603050405020304" pitchFamily="18" charset="0"/>
              </a:rPr>
              <a:t>No dividers needed</a:t>
            </a:r>
          </a:p>
          <a:p>
            <a:pPr marL="0" indent="0">
              <a:buNone/>
            </a:pPr>
            <a:r>
              <a:rPr lang="en-US" sz="2000" dirty="0">
                <a:latin typeface="Times New Roman" panose="02020603050405020304" pitchFamily="18" charset="0"/>
                <a:cs typeface="Times New Roman" panose="02020603050405020304" pitchFamily="18" charset="0"/>
              </a:rPr>
              <a:t> Use short forms </a:t>
            </a:r>
          </a:p>
          <a:p>
            <a:pPr marL="0" indent="0">
              <a:buNone/>
            </a:pPr>
            <a:r>
              <a:rPr lang="en-US" sz="2000" dirty="0">
                <a:latin typeface="Times New Roman" panose="02020603050405020304" pitchFamily="18" charset="0"/>
                <a:cs typeface="Times New Roman" panose="02020603050405020304" pitchFamily="18" charset="0"/>
              </a:rPr>
              <a:t>Tone it down </a:t>
            </a:r>
          </a:p>
          <a:p>
            <a:pPr marL="0" indent="0">
              <a:buNone/>
            </a:pPr>
            <a:r>
              <a:rPr lang="en-US" sz="2000" dirty="0">
                <a:latin typeface="Times New Roman" panose="02020603050405020304" pitchFamily="18" charset="0"/>
                <a:cs typeface="Times New Roman" panose="02020603050405020304" pitchFamily="18" charset="0"/>
              </a:rPr>
              <a:t>Don’t use too many font sizes </a:t>
            </a:r>
          </a:p>
          <a:p>
            <a:pPr marL="0" indent="0">
              <a:buNone/>
            </a:pPr>
            <a:r>
              <a:rPr lang="en-US" sz="2000" dirty="0">
                <a:latin typeface="Times New Roman" panose="02020603050405020304" pitchFamily="18" charset="0"/>
                <a:cs typeface="Times New Roman" panose="02020603050405020304" pitchFamily="18" charset="0"/>
              </a:rPr>
              <a:t>Optimize for speed </a:t>
            </a:r>
          </a:p>
          <a:p>
            <a:pPr marL="0" indent="0">
              <a:buNone/>
            </a:pPr>
            <a:r>
              <a:rPr lang="en-US" sz="2000" dirty="0">
                <a:latin typeface="Times New Roman" panose="02020603050405020304" pitchFamily="18" charset="0"/>
                <a:cs typeface="Times New Roman" panose="02020603050405020304" pitchFamily="18" charset="0"/>
              </a:rPr>
              <a:t>Switch to desktop site and back </a:t>
            </a:r>
          </a:p>
          <a:p>
            <a:pPr marL="0" indent="0">
              <a:buNone/>
            </a:pPr>
            <a:r>
              <a:rPr lang="en-US" sz="2000" dirty="0">
                <a:latin typeface="Times New Roman" panose="02020603050405020304" pitchFamily="18" charset="0"/>
                <a:cs typeface="Times New Roman" panose="02020603050405020304" pitchFamily="18" charset="0"/>
              </a:rPr>
              <a:t>Test your Mobile UX again and again</a:t>
            </a:r>
          </a:p>
        </p:txBody>
      </p:sp>
    </p:spTree>
    <p:extLst>
      <p:ext uri="{BB962C8B-B14F-4D97-AF65-F5344CB8AC3E}">
        <p14:creationId xmlns="" xmlns:p14="http://schemas.microsoft.com/office/powerpoint/2010/main" val="26227453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Achieving Usability</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1143000"/>
            <a:ext cx="8610600" cy="5029200"/>
          </a:xfrm>
        </p:spPr>
        <p:txBody>
          <a:bodyPr>
            <a:normAutofit/>
          </a:bodyPr>
          <a:lstStyle/>
          <a:p>
            <a:pPr marL="0" indent="0" algn="just">
              <a:buNone/>
            </a:pPr>
            <a:r>
              <a:rPr lang="en-US" sz="2000" b="1" dirty="0"/>
              <a:t>Use a task based design </a:t>
            </a:r>
          </a:p>
          <a:p>
            <a:pPr marL="0" indent="0" algn="just">
              <a:buNone/>
            </a:pPr>
            <a:r>
              <a:rPr lang="en-US" sz="2000" dirty="0"/>
              <a:t>Always design app based on user needs. The app users opens your app to do some task on the go. </a:t>
            </a:r>
          </a:p>
          <a:p>
            <a:pPr marL="0" indent="0" algn="just">
              <a:buNone/>
            </a:pPr>
            <a:r>
              <a:rPr lang="en-US" sz="2000" dirty="0"/>
              <a:t>The home screen should provide option to do task that user want to do in your app.  Add a sticky menu with a search option </a:t>
            </a:r>
          </a:p>
          <a:p>
            <a:pPr marL="0" indent="0" algn="just">
              <a:buNone/>
            </a:pPr>
            <a:r>
              <a:rPr lang="en-US" sz="2000" dirty="0"/>
              <a:t>Users always want menu with search option in all places. </a:t>
            </a:r>
          </a:p>
          <a:p>
            <a:pPr marL="0" indent="0" algn="just">
              <a:buNone/>
            </a:pPr>
            <a:r>
              <a:rPr lang="en-US" sz="2000" dirty="0"/>
              <a:t>Place a sticky menu that will automatically fits during page navigation. </a:t>
            </a:r>
          </a:p>
          <a:p>
            <a:pPr marL="0" indent="0" algn="just">
              <a:buNone/>
            </a:pPr>
            <a:r>
              <a:rPr lang="en-US" sz="2000" dirty="0"/>
              <a:t>No Dividers needed</a:t>
            </a:r>
          </a:p>
          <a:p>
            <a:pPr marL="0" indent="0" algn="just">
              <a:buNone/>
            </a:pPr>
            <a:r>
              <a:rPr lang="en-US" sz="2000" dirty="0"/>
              <a:t> Don’t use dividers which adds line in UX which creates negative experience. </a:t>
            </a:r>
          </a:p>
          <a:p>
            <a:pPr marL="0" indent="0" algn="just">
              <a:buNone/>
            </a:pPr>
            <a:r>
              <a:rPr lang="en-US" sz="2000" dirty="0"/>
              <a:t>Place elements in good order instead of divider.</a:t>
            </a:r>
          </a:p>
          <a:p>
            <a:pPr algn="just"/>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227453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Achieving Usability</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1143000"/>
            <a:ext cx="8610600" cy="5029200"/>
          </a:xfrm>
        </p:spPr>
        <p:txBody>
          <a:bodyPr/>
          <a:lstStyle/>
          <a:p>
            <a:pPr marL="0" indent="0">
              <a:buNone/>
            </a:pPr>
            <a:r>
              <a:rPr lang="en-US" sz="1800" b="1" dirty="0"/>
              <a:t>Use short forms </a:t>
            </a:r>
          </a:p>
          <a:p>
            <a:pPr marL="0" indent="0">
              <a:buNone/>
            </a:pPr>
            <a:r>
              <a:rPr lang="en-US" sz="1800" dirty="0"/>
              <a:t>The size of any data entry form should be limited to 3 to 4 elements. If its long like desktop site then user navigate to other app.</a:t>
            </a:r>
          </a:p>
          <a:p>
            <a:pPr marL="0" indent="0">
              <a:buNone/>
            </a:pPr>
            <a:r>
              <a:rPr lang="en-US" sz="1800" dirty="0"/>
              <a:t> Ex : If a user wrongly enters password then instead of loading a new form to create a user just change the button to register and create user with minimal data. </a:t>
            </a:r>
          </a:p>
          <a:p>
            <a:pPr marL="0" indent="0">
              <a:buNone/>
            </a:pPr>
            <a:r>
              <a:rPr lang="en-US" sz="1800" dirty="0"/>
              <a:t>Tone it down </a:t>
            </a:r>
          </a:p>
          <a:p>
            <a:pPr marL="0" indent="0">
              <a:buNone/>
            </a:pPr>
            <a:r>
              <a:rPr lang="en-US" sz="1800" dirty="0"/>
              <a:t>The minimal use of colors will create positive UX. </a:t>
            </a:r>
          </a:p>
          <a:p>
            <a:pPr marL="0" indent="0">
              <a:buNone/>
            </a:pPr>
            <a:r>
              <a:rPr lang="en-US" sz="1800" dirty="0"/>
              <a:t>The multicolor UX confuses the user. </a:t>
            </a:r>
          </a:p>
          <a:p>
            <a:pPr marL="0" indent="0">
              <a:buNone/>
            </a:pPr>
            <a:r>
              <a:rPr lang="en-US" sz="1800" dirty="0"/>
              <a:t>Button hit areas </a:t>
            </a:r>
          </a:p>
          <a:p>
            <a:pPr marL="0" indent="0">
              <a:buNone/>
            </a:pPr>
            <a:r>
              <a:rPr lang="en-US" sz="1800" dirty="0"/>
              <a:t>Most users click buttons using thumbs, so place the button that is easily accessible using thumb.</a:t>
            </a:r>
          </a:p>
          <a:p>
            <a:pPr algn="just"/>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227453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Achieving Security</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1143000"/>
            <a:ext cx="8610600" cy="5029200"/>
          </a:xfrm>
        </p:spPr>
        <p:txBody>
          <a:bodyPr/>
          <a:lstStyle/>
          <a:p>
            <a:pPr marL="0" indent="0">
              <a:buNone/>
            </a:pPr>
            <a:r>
              <a:rPr lang="en-US" sz="1800" b="1" dirty="0"/>
              <a:t>How to protect app from hackers </a:t>
            </a:r>
          </a:p>
          <a:p>
            <a:pPr marL="0" indent="0">
              <a:buNone/>
            </a:pPr>
            <a:endParaRPr lang="en-US" sz="1800" dirty="0"/>
          </a:p>
          <a:p>
            <a:pPr marL="0" indent="0">
              <a:buNone/>
            </a:pPr>
            <a:r>
              <a:rPr lang="en-US" sz="1800" dirty="0"/>
              <a:t>Trusting build in platform security </a:t>
            </a:r>
          </a:p>
          <a:p>
            <a:pPr marL="0" indent="0">
              <a:buNone/>
            </a:pPr>
            <a:r>
              <a:rPr lang="en-US" sz="1800" dirty="0"/>
              <a:t>The common mistake done by developers are trusting build in platform security but lot of security holes are there in platform. </a:t>
            </a:r>
          </a:p>
          <a:p>
            <a:pPr marL="0" indent="0">
              <a:buNone/>
            </a:pPr>
            <a:r>
              <a:rPr lang="en-US" sz="1800" dirty="0"/>
              <a:t>App developers should use third party security mechanism to protect the app. </a:t>
            </a:r>
          </a:p>
          <a:p>
            <a:pPr marL="0" indent="0">
              <a:buNone/>
            </a:pPr>
            <a:r>
              <a:rPr lang="en-US" sz="1800" dirty="0"/>
              <a:t> Using code from other developer </a:t>
            </a:r>
          </a:p>
          <a:p>
            <a:pPr marL="0" indent="0">
              <a:buNone/>
            </a:pPr>
            <a:r>
              <a:rPr lang="en-US" sz="1800" dirty="0"/>
              <a:t> It take time to build complete app from scratch, so some developers use code from internet. </a:t>
            </a:r>
          </a:p>
          <a:p>
            <a:pPr marL="0" indent="0">
              <a:buNone/>
            </a:pPr>
            <a:r>
              <a:rPr lang="en-US" sz="1800" dirty="0"/>
              <a:t> Hackers create certain codes and publish in internet to get access into your mobile app users.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528038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Achieving Security</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1143000"/>
            <a:ext cx="8610600" cy="5029200"/>
          </a:xfrm>
        </p:spPr>
        <p:txBody>
          <a:bodyPr>
            <a:normAutofit/>
          </a:bodyPr>
          <a:lstStyle/>
          <a:p>
            <a:r>
              <a:rPr lang="en-US" sz="2000" dirty="0"/>
              <a:t>Not planning for data caching vulnerabilities </a:t>
            </a:r>
          </a:p>
          <a:p>
            <a:r>
              <a:rPr lang="en-US" sz="2000" dirty="0"/>
              <a:t>The hackers tries to read the cache information through other app. </a:t>
            </a:r>
          </a:p>
          <a:p>
            <a:r>
              <a:rPr lang="en-US" sz="2000" dirty="0"/>
              <a:t>The apps like free games are created to hack the users mobile. </a:t>
            </a:r>
          </a:p>
          <a:p>
            <a:r>
              <a:rPr lang="en-US" sz="2000" dirty="0"/>
              <a:t>The data cache should be secured using password or some other way to protect the data. </a:t>
            </a:r>
          </a:p>
          <a:p>
            <a:r>
              <a:rPr lang="en-US" sz="2000" dirty="0"/>
              <a:t>Before launching app to market perform all security testing. </a:t>
            </a:r>
          </a:p>
          <a:p>
            <a:r>
              <a:rPr lang="en-US" sz="2000" dirty="0"/>
              <a:t>You can hire a ethical hackers for security testing.</a:t>
            </a:r>
          </a:p>
          <a:p>
            <a:r>
              <a:rPr lang="en-US" sz="2000" dirty="0"/>
              <a:t>Not Implementing Secure Communications to Servers.</a:t>
            </a:r>
          </a:p>
          <a:p>
            <a:r>
              <a:rPr lang="en-US" sz="2000" dirty="0"/>
              <a:t>You should establish connection to server only through secured protocols like https. </a:t>
            </a:r>
          </a:p>
          <a:p>
            <a:r>
              <a:rPr lang="en-US" sz="2000" dirty="0"/>
              <a:t>If you fail to do then it is easy to hack the server using path tracing or reading mobile traffic through proxy. </a:t>
            </a:r>
          </a:p>
          <a:p>
            <a:r>
              <a:rPr lang="en-US" sz="2000" dirty="0"/>
              <a:t>Patching Your App Too Slowly </a:t>
            </a:r>
          </a:p>
          <a:p>
            <a:r>
              <a:rPr lang="en-US" sz="2000" dirty="0"/>
              <a:t>Frequent security update of app increase the hacking time. </a:t>
            </a:r>
          </a:p>
          <a:p>
            <a:endParaRPr lang="en-US" sz="2000" dirty="0"/>
          </a:p>
        </p:txBody>
      </p:sp>
    </p:spTree>
    <p:extLst>
      <p:ext uri="{BB962C8B-B14F-4D97-AF65-F5344CB8AC3E}">
        <p14:creationId xmlns="" xmlns:p14="http://schemas.microsoft.com/office/powerpoint/2010/main" val="6233737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Achieving Availability</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1143000"/>
            <a:ext cx="8610600" cy="5029200"/>
          </a:xfrm>
        </p:spPr>
        <p:txBody>
          <a:bodyPr/>
          <a:lstStyle/>
          <a:p>
            <a:pPr marL="0" indent="0">
              <a:buNone/>
            </a:pPr>
            <a:r>
              <a:rPr lang="en-US" sz="1800" dirty="0"/>
              <a:t>Availability refers to continuous working of application in both offline and in online mode. </a:t>
            </a:r>
          </a:p>
          <a:p>
            <a:pPr marL="0" indent="0">
              <a:buNone/>
            </a:pPr>
            <a:r>
              <a:rPr lang="en-US" sz="1800" dirty="0"/>
              <a:t>Today mobile users are travelling across multiple cell sites which frequently disturb the wireless internet connectivity to mobile. </a:t>
            </a:r>
          </a:p>
          <a:p>
            <a:pPr marL="0" indent="0">
              <a:buNone/>
            </a:pPr>
            <a:r>
              <a:rPr lang="en-US" sz="1800" dirty="0"/>
              <a:t>This interruption should not affect the mobile app. </a:t>
            </a:r>
          </a:p>
          <a:p>
            <a:pPr marL="0" indent="0">
              <a:buNone/>
            </a:pPr>
            <a:r>
              <a:rPr lang="en-US" sz="1800" dirty="0"/>
              <a:t>It is possible to achieve high availability by effectively managing offline data. </a:t>
            </a:r>
          </a:p>
          <a:p>
            <a:pPr marL="0" indent="0">
              <a:buNone/>
            </a:pPr>
            <a:r>
              <a:rPr lang="en-US" sz="1800" dirty="0"/>
              <a:t>You can also provide high availability by giving effective synchronization mechanism</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6233737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Achieving Modifiability</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1143000"/>
            <a:ext cx="8610600" cy="5029200"/>
          </a:xfrm>
        </p:spPr>
        <p:txBody>
          <a:bodyPr/>
          <a:lstStyle/>
          <a:p>
            <a:pPr marL="0" indent="0">
              <a:buNone/>
            </a:pPr>
            <a:r>
              <a:rPr lang="en-US" sz="1800" dirty="0"/>
              <a:t>Modifiability helps to release multiple version of app more easily </a:t>
            </a:r>
          </a:p>
          <a:p>
            <a:pPr marL="0" indent="0">
              <a:buNone/>
            </a:pPr>
            <a:r>
              <a:rPr lang="en-US" sz="1800" dirty="0"/>
              <a:t>It is achieved by developing as multiple units instead of single unit. </a:t>
            </a:r>
          </a:p>
          <a:p>
            <a:pPr marL="0" indent="0">
              <a:buNone/>
            </a:pPr>
            <a:r>
              <a:rPr lang="en-US" sz="1800" dirty="0"/>
              <a:t>If any bugs arises after launch then it is easy to modify the unit instead of changing everything in code.</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866166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06639"/>
            <a:ext cx="8077200" cy="4860761"/>
          </a:xfrm>
        </p:spPr>
        <p:txBody>
          <a:bodyPr>
            <a:normAutofit/>
          </a:bodyPr>
          <a:lstStyle/>
          <a:p>
            <a:pPr algn="just"/>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course introduces students to programming technologies, design and development related to mobile applications using android/ iOS. </a:t>
            </a:r>
          </a:p>
          <a:p>
            <a:pPr algn="just"/>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Course also aims at mobile application development frameworks; mobile architecture, design and engineering issues, techniques, methodologies for mobile application development. </a:t>
            </a:r>
            <a:endParaRPr lang="en-US" sz="2000" dirty="0">
              <a:latin typeface="Times New Roman" panose="02020603050405020304" pitchFamily="18" charset="0"/>
              <a:cs typeface="Times New Roman" panose="02020603050405020304" pitchFamily="18" charset="0"/>
            </a:endParaRPr>
          </a:p>
          <a:p>
            <a:endParaRPr lang="en-US" sz="2600" dirty="0"/>
          </a:p>
          <a:p>
            <a:pPr>
              <a:buNone/>
            </a:pPr>
            <a:endParaRPr lang="en-US" sz="2400" dirty="0"/>
          </a:p>
          <a:p>
            <a:pPr>
              <a:buNone/>
            </a:pPr>
            <a:endParaRPr lang="en-US" sz="2400" dirty="0"/>
          </a:p>
        </p:txBody>
      </p:sp>
      <p:sp>
        <p:nvSpPr>
          <p:cNvPr id="6" name="Date Placeholder 5"/>
          <p:cNvSpPr>
            <a:spLocks noGrp="1"/>
          </p:cNvSpPr>
          <p:nvPr>
            <p:ph type="dt" sz="half" idx="10"/>
          </p:nvPr>
        </p:nvSpPr>
        <p:spPr/>
        <p:txBody>
          <a:bodyPr/>
          <a:lstStyle/>
          <a:p>
            <a:fld id="{0F8F286B-3E7D-447E-8CFA-260E4078E258}" type="datetime1">
              <a:rPr lang="en-US" smtClean="0"/>
              <a:pPr/>
              <a:t>1/29/2024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Course Objective</a:t>
            </a:r>
          </a:p>
        </p:txBody>
      </p:sp>
      <p:sp>
        <p:nvSpPr>
          <p:cNvPr id="10" name="Footer Placeholder 12"/>
          <p:cNvSpPr txBox="1">
            <a:spLocks/>
          </p:cNvSpPr>
          <p:nvPr/>
        </p:nvSpPr>
        <p:spPr>
          <a:xfrm>
            <a:off x="25146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Ms.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Vatika</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Jalali</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Mobile Application Development                  Unit-1</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 xmlns:p14="http://schemas.microsoft.com/office/powerpoint/2010/main" val="5924531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Mobile Phone Architecture</a:t>
            </a:r>
            <a:endParaRPr lang="en-IN" sz="2400" b="1" dirty="0">
              <a:solidFill>
                <a:srgbClr val="444444"/>
              </a:solidFill>
              <a:latin typeface="Georgia" panose="02040502050405020303" pitchFamily="18" charset="0"/>
            </a:endParaRPr>
          </a:p>
        </p:txBody>
      </p:sp>
      <p:pic>
        <p:nvPicPr>
          <p:cNvPr id="11267" name="Picture 3"/>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0588" y="1143000"/>
            <a:ext cx="8704812"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559083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lnSpcReduction="10000"/>
          </a:bodyPr>
          <a:lstStyle/>
          <a:p>
            <a:pPr marL="457200" indent="-457200">
              <a:buAutoNum type="arabicPeriod"/>
            </a:pPr>
            <a:r>
              <a:rPr lang="en-US" sz="2000" dirty="0">
                <a:latin typeface="Times New Roman" panose="02020603050405020304" pitchFamily="18" charset="0"/>
                <a:cs typeface="Times New Roman" panose="02020603050405020304" pitchFamily="18" charset="0"/>
              </a:rPr>
              <a:t>Name the various components used in your mobile phone.</a:t>
            </a:r>
          </a:p>
          <a:p>
            <a:pPr marL="0" indent="0">
              <a:buNone/>
            </a:pPr>
            <a:r>
              <a:rPr lang="en-US" sz="2000" dirty="0"/>
              <a:t>2.     Which of the following offers packet mode data transfer service over the cellular network?</a:t>
            </a:r>
          </a:p>
          <a:p>
            <a:r>
              <a:rPr lang="en-US" sz="2000" dirty="0"/>
              <a:t>TCP</a:t>
            </a:r>
          </a:p>
          <a:p>
            <a:r>
              <a:rPr lang="en-US" sz="2000" b="1" dirty="0"/>
              <a:t>GPRS</a:t>
            </a:r>
          </a:p>
          <a:p>
            <a:r>
              <a:rPr lang="en-US" sz="2000" dirty="0"/>
              <a:t>GSM</a:t>
            </a:r>
          </a:p>
          <a:p>
            <a:r>
              <a:rPr lang="en-US" sz="2000" dirty="0"/>
              <a:t>None of the above</a:t>
            </a:r>
          </a:p>
          <a:p>
            <a:pPr marL="0" indent="0" algn="just">
              <a:buNone/>
            </a:pPr>
            <a:r>
              <a:rPr lang="en-US" sz="2000" dirty="0"/>
              <a:t>3. Which one of the following is considered as the GSM supplementary service?</a:t>
            </a:r>
          </a:p>
          <a:p>
            <a:pPr algn="just"/>
            <a:r>
              <a:rPr lang="en-US" sz="2000" dirty="0"/>
              <a:t>Emergency number</a:t>
            </a:r>
          </a:p>
          <a:p>
            <a:pPr algn="just"/>
            <a:r>
              <a:rPr lang="en-US" sz="2000" dirty="0"/>
              <a:t>SMS</a:t>
            </a:r>
          </a:p>
          <a:p>
            <a:pPr algn="just"/>
            <a:r>
              <a:rPr lang="en-US" sz="2000" b="1" dirty="0"/>
              <a:t>Call forwarding</a:t>
            </a:r>
          </a:p>
          <a:p>
            <a:pPr algn="just"/>
            <a:r>
              <a:rPr lang="en-US" sz="2000" dirty="0"/>
              <a:t>All of the above</a:t>
            </a:r>
          </a:p>
          <a:p>
            <a:pPr marL="0" indent="0">
              <a:buNone/>
            </a:pPr>
            <a:endParaRPr lang="en-US" sz="2000" dirty="0"/>
          </a:p>
          <a:p>
            <a:pPr marL="457200" indent="-457200">
              <a:buAutoNum type="arabicPeriod"/>
            </a:pPr>
            <a:endParaRPr lang="en-US" sz="2000" dirty="0">
              <a:latin typeface="Times New Roman" panose="02020603050405020304" pitchFamily="18" charset="0"/>
              <a:cs typeface="Times New Roman" panose="02020603050405020304" pitchFamily="18" charset="0"/>
            </a:endParaRPr>
          </a:p>
          <a:p>
            <a:pPr marL="457200" indent="-457200">
              <a:buAutoNum type="arabicPeriod"/>
            </a:pPr>
            <a:endParaRPr lang="en-IN" sz="2000" dirty="0">
              <a:latin typeface="Times New Roman" pitchFamily="18" charset="0"/>
              <a:cs typeface="Times New Roman" pitchFamily="18" charset="0"/>
            </a:endParaRPr>
          </a:p>
          <a:p>
            <a:pPr marL="457200" indent="-457200">
              <a:buAutoNum type="arabicPeriod"/>
            </a:pP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7474B4F-0C98-4DB8-BE5B-1FA18A2AEE90}"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6</a:t>
            </a:r>
          </a:p>
          <a:p>
            <a:pPr lvl="0" algn="ctr">
              <a:spcBef>
                <a:spcPct val="0"/>
              </a:spcBef>
              <a:defRPr/>
            </a:pPr>
            <a:endParaRPr lang="en-US" dirty="0"/>
          </a:p>
        </p:txBody>
      </p:sp>
    </p:spTree>
    <p:extLst>
      <p:ext uri="{BB962C8B-B14F-4D97-AF65-F5344CB8AC3E}">
        <p14:creationId xmlns="" xmlns:p14="http://schemas.microsoft.com/office/powerpoint/2010/main" val="34512257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latin typeface="Times New Roman" panose="02020603050405020304" pitchFamily="18" charset="0"/>
                <a:cs typeface="Times New Roman" panose="02020603050405020304" pitchFamily="18" charset="0"/>
              </a:rPr>
              <a:t>Processors used for Mobile and Handheld devices</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1143000"/>
            <a:ext cx="8610600" cy="5029200"/>
          </a:xfrm>
        </p:spPr>
        <p:txBody>
          <a:bodyPr/>
          <a:lstStyle/>
          <a:p>
            <a:pPr algn="just"/>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mobile processor</a:t>
            </a:r>
            <a:r>
              <a:rPr lang="en-US" sz="1800" dirty="0">
                <a:latin typeface="Times New Roman" panose="02020603050405020304" pitchFamily="18" charset="0"/>
                <a:cs typeface="Times New Roman" panose="02020603050405020304" pitchFamily="18" charset="0"/>
              </a:rPr>
              <a:t> is found in </a:t>
            </a:r>
            <a:r>
              <a:rPr lang="en-US" sz="1800" dirty="0">
                <a:latin typeface="Times New Roman" panose="02020603050405020304" pitchFamily="18" charset="0"/>
                <a:cs typeface="Times New Roman" panose="02020603050405020304" pitchFamily="18" charset="0"/>
                <a:hlinkClick r:id="rId2" tooltip="Mobile computer"/>
              </a:rPr>
              <a:t>mobile computers</a:t>
            </a:r>
            <a:r>
              <a:rPr lang="en-US" sz="1800" dirty="0">
                <a:latin typeface="Times New Roman" panose="02020603050405020304" pitchFamily="18" charset="0"/>
                <a:cs typeface="Times New Roman" panose="02020603050405020304" pitchFamily="18" charset="0"/>
              </a:rPr>
              <a:t> and </a:t>
            </a:r>
            <a:r>
              <a:rPr lang="en-US" sz="1800" dirty="0">
                <a:latin typeface="Times New Roman" panose="02020603050405020304" pitchFamily="18" charset="0"/>
                <a:cs typeface="Times New Roman" panose="02020603050405020304" pitchFamily="18" charset="0"/>
                <a:hlinkClick r:id="rId3" tooltip="Cellphone"/>
              </a:rPr>
              <a:t>cellphones</a:t>
            </a:r>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A CPU chip is designed for portable computers to run </a:t>
            </a:r>
            <a:r>
              <a:rPr lang="en-US" sz="1800" dirty="0" err="1">
                <a:latin typeface="Times New Roman" panose="02020603050405020304" pitchFamily="18" charset="0"/>
                <a:cs typeface="Times New Roman" panose="02020603050405020304" pitchFamily="18" charset="0"/>
                <a:hlinkClick r:id="rId4" tooltip="Fanless computer"/>
              </a:rPr>
              <a:t>fanless</a:t>
            </a:r>
            <a:r>
              <a:rPr lang="en-US" sz="1800" dirty="0">
                <a:latin typeface="Times New Roman" panose="02020603050405020304" pitchFamily="18" charset="0"/>
                <a:cs typeface="Times New Roman" panose="02020603050405020304" pitchFamily="18" charset="0"/>
              </a:rPr>
              <a:t>, under 10-15W, which is cool enough without a fan.</a:t>
            </a:r>
            <a:endParaRPr lang="en-US" sz="1800" baseline="300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It is typically housed in a smaller chip package, but more importantly, in order to run cooler, it uses lower voltages than its </a:t>
            </a:r>
            <a:r>
              <a:rPr lang="en-US" sz="1800" dirty="0">
                <a:latin typeface="Times New Roman" panose="02020603050405020304" pitchFamily="18" charset="0"/>
                <a:cs typeface="Times New Roman" panose="02020603050405020304" pitchFamily="18" charset="0"/>
                <a:hlinkClick r:id="rId5" tooltip="Desktop computer"/>
              </a:rPr>
              <a:t>desktop</a:t>
            </a:r>
            <a:r>
              <a:rPr lang="en-US" sz="1800" dirty="0">
                <a:latin typeface="Times New Roman" panose="02020603050405020304" pitchFamily="18" charset="0"/>
                <a:cs typeface="Times New Roman" panose="02020603050405020304" pitchFamily="18" charset="0"/>
              </a:rPr>
              <a:t> counterpart and has more </a:t>
            </a:r>
            <a:r>
              <a:rPr lang="en-US" sz="1800" dirty="0">
                <a:latin typeface="Times New Roman" panose="02020603050405020304" pitchFamily="18" charset="0"/>
                <a:cs typeface="Times New Roman" panose="02020603050405020304" pitchFamily="18" charset="0"/>
                <a:hlinkClick r:id="rId6" tooltip="Sleep mode"/>
              </a:rPr>
              <a:t>sleep mode</a:t>
            </a:r>
            <a:r>
              <a:rPr lang="en-US" sz="1800" dirty="0">
                <a:latin typeface="Times New Roman" panose="02020603050405020304" pitchFamily="18" charset="0"/>
                <a:cs typeface="Times New Roman" panose="02020603050405020304" pitchFamily="18" charset="0"/>
              </a:rPr>
              <a:t> capability. </a:t>
            </a:r>
          </a:p>
          <a:p>
            <a:pPr algn="just"/>
            <a:r>
              <a:rPr lang="en-US" sz="1800" dirty="0">
                <a:latin typeface="Times New Roman" panose="02020603050405020304" pitchFamily="18" charset="0"/>
                <a:cs typeface="Times New Roman" panose="02020603050405020304" pitchFamily="18" charset="0"/>
              </a:rPr>
              <a:t>A mobile processor can be throttled down to different power levels or sections of the chip can be turned off entirely when not in use.</a:t>
            </a:r>
          </a:p>
          <a:p>
            <a:pPr algn="just"/>
            <a:r>
              <a:rPr lang="en-US" sz="1800" dirty="0">
                <a:latin typeface="Times New Roman" panose="02020603050405020304" pitchFamily="18" charset="0"/>
                <a:cs typeface="Times New Roman" panose="02020603050405020304" pitchFamily="18" charset="0"/>
              </a:rPr>
              <a:t> Further, the </a:t>
            </a:r>
            <a:r>
              <a:rPr lang="en-US" sz="1800" dirty="0">
                <a:latin typeface="Times New Roman" panose="02020603050405020304" pitchFamily="18" charset="0"/>
                <a:cs typeface="Times New Roman" panose="02020603050405020304" pitchFamily="18" charset="0"/>
                <a:hlinkClick r:id="rId7" tooltip="Clock frequency"/>
              </a:rPr>
              <a:t>clock frequency</a:t>
            </a:r>
            <a:r>
              <a:rPr lang="en-US" sz="1800" dirty="0">
                <a:latin typeface="Times New Roman" panose="02020603050405020304" pitchFamily="18" charset="0"/>
                <a:cs typeface="Times New Roman" panose="02020603050405020304" pitchFamily="18" charset="0"/>
              </a:rPr>
              <a:t> may be stepped down under low processor loads. This stepping down conserves power and prolongs </a:t>
            </a:r>
            <a:r>
              <a:rPr lang="en-US" sz="1800" dirty="0">
                <a:latin typeface="Times New Roman" panose="02020603050405020304" pitchFamily="18" charset="0"/>
                <a:cs typeface="Times New Roman" panose="02020603050405020304" pitchFamily="18" charset="0"/>
                <a:hlinkClick r:id="rId8" tooltip="Rechargeable battery"/>
              </a:rPr>
              <a:t>battery life</a:t>
            </a:r>
            <a:r>
              <a:rPr lang="en-US" sz="1800" dirty="0">
                <a:latin typeface="Times New Roman" panose="02020603050405020304" pitchFamily="18" charset="0"/>
                <a:cs typeface="Times New Roman" panose="02020603050405020304" pitchFamily="18" charset="0"/>
              </a:rPr>
              <a:t>.</a:t>
            </a:r>
          </a:p>
          <a:p>
            <a:pPr algn="just"/>
            <a:r>
              <a:rPr lang="en-US" sz="1800" dirty="0"/>
              <a:t>It is also known as chipset, is a component that controls everything going on in your smartphone and ensures it functions correctly. You can compare it to the brain of the human body. </a:t>
            </a:r>
          </a:p>
          <a:p>
            <a:pPr algn="just"/>
            <a:r>
              <a:rPr lang="en-US" sz="1800" dirty="0"/>
              <a:t>Every action you perform on your smartphone goes straight to the processor. These actions are then converted to visual changes on your screen, and all of this happens in a split second.</a:t>
            </a:r>
            <a:endParaRPr lang="en-US" sz="1800" dirty="0">
              <a:latin typeface="Times New Roman" panose="02020603050405020304" pitchFamily="18" charset="0"/>
              <a:cs typeface="Times New Roman" panose="02020603050405020304" pitchFamily="18" charset="0"/>
            </a:endParaRPr>
          </a:p>
        </p:txBody>
      </p:sp>
      <p:sp>
        <p:nvSpPr>
          <p:cNvPr id="3" name="Rectangle 2"/>
          <p:cNvSpPr/>
          <p:nvPr/>
        </p:nvSpPr>
        <p:spPr>
          <a:xfrm>
            <a:off x="666466" y="722321"/>
            <a:ext cx="8020334" cy="369332"/>
          </a:xfrm>
          <a:prstGeom prst="rect">
            <a:avLst/>
          </a:prstGeom>
        </p:spPr>
        <p:txBody>
          <a:bodyPr wrap="square">
            <a:spAutoFit/>
          </a:bodyPr>
          <a:lstStyle/>
          <a:p>
            <a:r>
              <a:rPr lang="en-US" b="1" dirty="0"/>
              <a:t>Topic objective: To understand about the processors in mobile devices</a:t>
            </a:r>
          </a:p>
        </p:txBody>
      </p:sp>
    </p:spTree>
    <p:extLst>
      <p:ext uri="{BB962C8B-B14F-4D97-AF65-F5344CB8AC3E}">
        <p14:creationId xmlns="" xmlns:p14="http://schemas.microsoft.com/office/powerpoint/2010/main" val="11559083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latin typeface="Times New Roman" panose="02020603050405020304" pitchFamily="18" charset="0"/>
                <a:cs typeface="Times New Roman" panose="02020603050405020304" pitchFamily="18" charset="0"/>
              </a:rPr>
              <a:t>Processors used for Mobile and Handheld devices</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1143000"/>
            <a:ext cx="8610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Processor speed</a:t>
            </a:r>
          </a:p>
          <a:p>
            <a:pPr marL="0" indent="0" algn="just">
              <a:buNone/>
            </a:pPr>
            <a:r>
              <a:rPr lang="en-US" sz="2000" dirty="0"/>
              <a:t>The speed at which a processor processes a certain action depends on a number of factors, like the number of processor cores. </a:t>
            </a:r>
          </a:p>
          <a:p>
            <a:pPr marL="0" indent="0" algn="just">
              <a:buNone/>
            </a:pPr>
            <a:r>
              <a:rPr lang="en-US" sz="2000" dirty="0"/>
              <a:t>The clock speed is another important aspect. </a:t>
            </a:r>
          </a:p>
          <a:p>
            <a:pPr marL="0" indent="0" algn="just">
              <a:buNone/>
            </a:pPr>
            <a:r>
              <a:rPr lang="en-US" sz="2000" dirty="0"/>
              <a:t>Processors with low clock speeds and (sometimes) a smaller number of processor cores work more slowly than processors with high clock speeds and a large number of processor cores. </a:t>
            </a:r>
          </a:p>
          <a:p>
            <a:pPr marL="0" indent="0" algn="just">
              <a:buNone/>
            </a:pPr>
            <a:r>
              <a:rPr lang="en-US" sz="2000" dirty="0"/>
              <a:t>Makes sense, as that's what you're paying for, in the end. </a:t>
            </a:r>
          </a:p>
          <a:p>
            <a:pPr marL="0" indent="0" algn="just">
              <a:buNone/>
            </a:pPr>
            <a:r>
              <a:rPr lang="en-US" sz="2000" dirty="0"/>
              <a:t>Actions performed on a cheaper smartphone will be processed more slowly than on a more expensive model.</a:t>
            </a:r>
          </a:p>
          <a:p>
            <a:pPr marL="0" indent="0" algn="just">
              <a:buNone/>
            </a:pPr>
            <a:endParaRPr lang="en-US" sz="2000" b="1"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0787267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latin typeface="Times New Roman" panose="02020603050405020304" pitchFamily="18" charset="0"/>
                <a:cs typeface="Times New Roman" panose="02020603050405020304" pitchFamily="18" charset="0"/>
              </a:rPr>
              <a:t>Processors used for Mobile and Handheld devices</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1143000"/>
            <a:ext cx="8610600" cy="5029200"/>
          </a:xfrm>
        </p:spPr>
        <p:txBody>
          <a:bodyPr>
            <a:normAutofit/>
          </a:bodyPr>
          <a:lstStyle/>
          <a:p>
            <a:pPr marL="0" indent="0">
              <a:buNone/>
            </a:pPr>
            <a:r>
              <a:rPr lang="en-US" sz="2000" b="1" dirty="0"/>
              <a:t>Mobile devices with Qualcomm Snapdragon processors</a:t>
            </a:r>
          </a:p>
          <a:p>
            <a:pPr marL="0" indent="0">
              <a:buNone/>
            </a:pPr>
            <a:r>
              <a:rPr lang="en-US" sz="2000" b="1" dirty="0"/>
              <a:t>Mobile Devices  and Processor</a:t>
            </a:r>
          </a:p>
          <a:p>
            <a:r>
              <a:rPr lang="en-US" sz="2000" dirty="0"/>
              <a:t>HTC  and 600-800 MHz</a:t>
            </a:r>
          </a:p>
          <a:p>
            <a:r>
              <a:rPr lang="en-US" sz="2000" dirty="0"/>
              <a:t>Samsung Galaxy Ace Plus, Nokia Lumia 610 and 800-1000 MHz</a:t>
            </a:r>
          </a:p>
          <a:p>
            <a:r>
              <a:rPr lang="en-US" sz="2000" dirty="0"/>
              <a:t>HTC Desire S, HTC Incredible S, Sony </a:t>
            </a:r>
            <a:r>
              <a:rPr lang="en-US" sz="2000" dirty="0" err="1"/>
              <a:t>Xperia</a:t>
            </a:r>
            <a:r>
              <a:rPr lang="en-US" sz="2000" dirty="0"/>
              <a:t> ARC and 1 GHz</a:t>
            </a:r>
          </a:p>
          <a:p>
            <a:r>
              <a:rPr lang="en-US" sz="2000" dirty="0"/>
              <a:t>Blackberry Bold 9900, Blackberry Torch 9860 and 1.2 GHz</a:t>
            </a:r>
          </a:p>
          <a:p>
            <a:r>
              <a:rPr lang="fi-FI" sz="2000" dirty="0"/>
              <a:t>HTC Titan, Nokia Lumia 800, </a:t>
            </a:r>
            <a:r>
              <a:rPr lang="en-US" sz="2000"/>
              <a:t>Samsung </a:t>
            </a:r>
            <a:r>
              <a:rPr lang="en-US" sz="2000" dirty="0"/>
              <a:t>Galaxy </a:t>
            </a:r>
            <a:r>
              <a:rPr lang="en-US" sz="2000"/>
              <a:t>S Plus and 1.5 </a:t>
            </a:r>
            <a:r>
              <a:rPr lang="en-US" sz="2000" dirty="0"/>
              <a:t>GHz</a:t>
            </a:r>
          </a:p>
          <a:p>
            <a:r>
              <a:rPr lang="en-US" sz="2000" dirty="0"/>
              <a:t>Samsung Galaxy S 2 1.2 GHz Dual Core</a:t>
            </a:r>
            <a:endParaRPr lang="en-US" sz="2000" b="1"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22790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latin typeface="Times New Roman" panose="02020603050405020304" pitchFamily="18" charset="0"/>
                <a:cs typeface="Times New Roman" panose="02020603050405020304" pitchFamily="18" charset="0"/>
              </a:rPr>
              <a:t>Processors used for Mobile and Handheld devices</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1143000"/>
            <a:ext cx="8610600" cy="5029200"/>
          </a:xfrm>
        </p:spPr>
        <p:txBody>
          <a:bodyPr/>
          <a:lstStyle/>
          <a:p>
            <a:pPr marL="0" indent="0" algn="just">
              <a:buNone/>
            </a:pPr>
            <a:r>
              <a:rPr lang="en-US" sz="1800" b="1" dirty="0"/>
              <a:t>The clock speed </a:t>
            </a:r>
            <a:r>
              <a:rPr lang="en-US" sz="1800" dirty="0"/>
              <a:t>determines how many instructions the processor can execute per second. A processor with a 1-Gigahertz (GHz) clock speed can process 1 billion instructions per second. </a:t>
            </a:r>
          </a:p>
          <a:p>
            <a:pPr marL="0" indent="0" algn="just">
              <a:buNone/>
            </a:pPr>
            <a:r>
              <a:rPr lang="en-US" sz="1800" dirty="0"/>
              <a:t>The general rule is that higher clock speeds make for faster phones. </a:t>
            </a:r>
          </a:p>
          <a:p>
            <a:pPr marL="0" indent="0" algn="just">
              <a:buNone/>
            </a:pPr>
            <a:r>
              <a:rPr lang="en-US" sz="1800" dirty="0"/>
              <a:t>You can often see this with more expensive smartphones. </a:t>
            </a:r>
          </a:p>
          <a:p>
            <a:pPr marL="0" indent="0" algn="just">
              <a:buNone/>
            </a:pPr>
            <a:r>
              <a:rPr lang="en-US" sz="1800" dirty="0"/>
              <a:t>Their processor cores have higher clock speeds than those of more affordable devices.</a:t>
            </a:r>
          </a:p>
          <a:p>
            <a:pPr marL="0" indent="0" algn="just">
              <a:buNone/>
            </a:pPr>
            <a:r>
              <a:rPr lang="en-US" sz="1800" dirty="0"/>
              <a:t> The number of processor cores also influences the speed of your smartphone.</a:t>
            </a: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1229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0" y="3733800"/>
            <a:ext cx="3619500" cy="20381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787267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latin typeface="Times New Roman" panose="02020603050405020304" pitchFamily="18" charset="0"/>
                <a:cs typeface="Times New Roman" panose="02020603050405020304" pitchFamily="18" charset="0"/>
              </a:rPr>
              <a:t>Processors used for Mobile and Handheld devices</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1143000"/>
            <a:ext cx="8610600" cy="5029200"/>
          </a:xfrm>
        </p:spPr>
        <p:txBody>
          <a:bodyPr/>
          <a:lstStyle/>
          <a:p>
            <a:pPr marL="0" indent="0" algn="just">
              <a:buNone/>
            </a:pPr>
            <a:r>
              <a:rPr lang="en-US" sz="1800" b="1" dirty="0"/>
              <a:t>Processor Core</a:t>
            </a:r>
          </a:p>
          <a:p>
            <a:pPr marL="0" indent="0" algn="just">
              <a:buNone/>
            </a:pPr>
            <a:endParaRPr lang="en-US" sz="1800" dirty="0"/>
          </a:p>
          <a:p>
            <a:pPr marL="0" indent="0" algn="just">
              <a:buNone/>
            </a:pPr>
            <a:r>
              <a:rPr lang="en-US" sz="1800" dirty="0"/>
              <a:t>A processor, also known as CPU, consists of multiple cores: Dual, Quad, </a:t>
            </a:r>
            <a:r>
              <a:rPr lang="en-US" sz="1800" dirty="0" err="1"/>
              <a:t>Hexa</a:t>
            </a:r>
            <a:r>
              <a:rPr lang="en-US" sz="1800" dirty="0"/>
              <a:t>, and </a:t>
            </a:r>
            <a:r>
              <a:rPr lang="en-US" sz="1800" dirty="0" err="1"/>
              <a:t>Octa</a:t>
            </a:r>
            <a:r>
              <a:rPr lang="en-US" sz="1800" dirty="0"/>
              <a:t> core. What do these cores do exactly? </a:t>
            </a:r>
          </a:p>
          <a:p>
            <a:pPr marL="0" indent="0" algn="just">
              <a:buNone/>
            </a:pPr>
            <a:r>
              <a:rPr lang="en-US" sz="1800" dirty="0"/>
              <a:t>Processor cores distribute the work that comes in when you use your phone. One core has a maximum number of instructions it can process within a certain amount of time. </a:t>
            </a:r>
          </a:p>
          <a:p>
            <a:pPr marL="0" indent="0" algn="just">
              <a:buNone/>
            </a:pPr>
            <a:r>
              <a:rPr lang="en-US" sz="1800" dirty="0"/>
              <a:t>If you perform a lot of actions on your smartphone, a queue of sorts will form. If this queue gets too long, part of it will go to the next core. This ensures your smartphone will keep functioning smoothly.</a:t>
            </a:r>
            <a:endParaRPr lang="en-US" sz="1800" dirty="0">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38600" y="3810000"/>
            <a:ext cx="3857283" cy="21720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787267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marL="457200" indent="-457200" algn="just">
              <a:buAutoNum type="arabicPeriod"/>
            </a:pPr>
            <a:r>
              <a:rPr lang="en-US" sz="2000" dirty="0"/>
              <a:t>A processor with a 1-Gigahertz (GHz) clock speed can process 1 billion instructions per second. (T/F)</a:t>
            </a:r>
          </a:p>
          <a:p>
            <a:pPr marL="457200" indent="-457200" algn="just">
              <a:buAutoNum type="arabicPeriod"/>
            </a:pPr>
            <a:r>
              <a:rPr lang="en-US" sz="2000" dirty="0">
                <a:latin typeface="Times New Roman" pitchFamily="18" charset="0"/>
                <a:cs typeface="Times New Roman" pitchFamily="18" charset="0"/>
              </a:rPr>
              <a:t>Name the various </a:t>
            </a:r>
            <a:r>
              <a:rPr lang="en-US" sz="2000" dirty="0"/>
              <a:t>multiple cores.</a:t>
            </a:r>
          </a:p>
          <a:p>
            <a:pPr marL="457200" indent="-457200" algn="just">
              <a:buAutoNum type="arabicPeriod"/>
            </a:pPr>
            <a:r>
              <a:rPr lang="en-US" sz="2000" dirty="0"/>
              <a:t>Processors with low clock speeds and (sometimes) a smaller number of processor cores work more slowly than processors with high clock speeds and a large number of processor cores. (T/F)</a:t>
            </a:r>
          </a:p>
          <a:p>
            <a:pPr marL="457200" indent="-457200" algn="just">
              <a:buAutoNum type="arabicPeriod"/>
            </a:pPr>
            <a:r>
              <a:rPr lang="en-US" sz="2000" dirty="0"/>
              <a:t>A processor with a 1-Gigahertz (GHz) clock speed can process 1 billion instructions per second. (T/F)</a:t>
            </a:r>
          </a:p>
          <a:p>
            <a:pPr marL="457200" indent="-457200">
              <a:buAutoNum type="arabicPeriod"/>
            </a:pP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7474B4F-0C98-4DB8-BE5B-1FA18A2AEE90}"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7</a:t>
            </a:r>
          </a:p>
          <a:p>
            <a:pPr lvl="0" algn="ctr">
              <a:spcBef>
                <a:spcPct val="0"/>
              </a:spcBef>
              <a:defRPr/>
            </a:pPr>
            <a:endParaRPr lang="en-US" dirty="0"/>
          </a:p>
        </p:txBody>
      </p:sp>
    </p:spTree>
    <p:extLst>
      <p:ext uri="{BB962C8B-B14F-4D97-AF65-F5344CB8AC3E}">
        <p14:creationId xmlns="" xmlns:p14="http://schemas.microsoft.com/office/powerpoint/2010/main" val="120090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err="1">
                <a:latin typeface="Times New Roman" panose="02020603050405020304" pitchFamily="18" charset="0"/>
                <a:cs typeface="Times New Roman" panose="02020603050405020304" pitchFamily="18" charset="0"/>
              </a:rPr>
              <a:t>SoC</a:t>
            </a:r>
            <a:r>
              <a:rPr lang="en-IN" sz="2400" dirty="0">
                <a:latin typeface="Times New Roman" panose="02020603050405020304" pitchFamily="18" charset="0"/>
                <a:cs typeface="Times New Roman" panose="02020603050405020304" pitchFamily="18" charset="0"/>
              </a:rPr>
              <a:t> Architecture</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1143000"/>
            <a:ext cx="8610600" cy="5029200"/>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term System-on-Chip refers to the chip housed in your mobile device, which pretty much functions as a complete computer. </a:t>
            </a:r>
          </a:p>
          <a:p>
            <a:pPr marL="0" indent="0" algn="just">
              <a:buNone/>
            </a:pPr>
            <a:r>
              <a:rPr lang="en-US" sz="2000" dirty="0">
                <a:latin typeface="Times New Roman" panose="02020603050405020304" pitchFamily="18" charset="0"/>
                <a:cs typeface="Times New Roman" panose="02020603050405020304" pitchFamily="18" charset="0"/>
              </a:rPr>
              <a:t>Now while desktop systems have a separate processor, separate GPU (except for those systems with integrated processors), separate controllers to handle the peripheral devices and so on, that is not the case with mobile devices such as tablets and cellphones.</a:t>
            </a:r>
          </a:p>
          <a:p>
            <a:pPr marL="0" indent="0" algn="just">
              <a:buNone/>
            </a:pPr>
            <a:r>
              <a:rPr lang="en-US" sz="2000" dirty="0">
                <a:latin typeface="Times New Roman" panose="02020603050405020304" pitchFamily="18" charset="0"/>
                <a:cs typeface="Times New Roman" panose="02020603050405020304" pitchFamily="18" charset="0"/>
              </a:rPr>
              <a:t> All of the discrete components seen on the desktop need to be integrated within one single chip and that implementation is called as the System-on-Chip (</a:t>
            </a:r>
            <a:r>
              <a:rPr lang="en-US" sz="2000" dirty="0" err="1">
                <a:latin typeface="Times New Roman" panose="02020603050405020304" pitchFamily="18" charset="0"/>
                <a:cs typeface="Times New Roman" panose="02020603050405020304" pitchFamily="18" charset="0"/>
              </a:rPr>
              <a:t>SoC</a:t>
            </a:r>
            <a:r>
              <a:rPr lang="en-US" sz="2000" dirty="0">
                <a:latin typeface="Times New Roman" panose="02020603050405020304" pitchFamily="18" charset="0"/>
                <a:cs typeface="Times New Roman" panose="02020603050405020304" pitchFamily="18" charset="0"/>
              </a:rPr>
              <a:t>).</a:t>
            </a:r>
          </a:p>
          <a:p>
            <a:pPr marL="0" indent="0" algn="just">
              <a:buNone/>
            </a:pPr>
            <a:r>
              <a:rPr lang="en-US" sz="2000" b="1" dirty="0">
                <a:latin typeface="Times New Roman" panose="02020603050405020304" pitchFamily="18" charset="0"/>
                <a:cs typeface="Times New Roman" panose="02020603050405020304" pitchFamily="18" charset="0"/>
              </a:rPr>
              <a:t>Example</a:t>
            </a:r>
          </a:p>
          <a:p>
            <a:pPr marL="0" indent="0" algn="just">
              <a:buNone/>
            </a:pPr>
            <a:r>
              <a:rPr lang="en-US" sz="2000" dirty="0">
                <a:latin typeface="Times New Roman" panose="02020603050405020304" pitchFamily="18" charset="0"/>
                <a:cs typeface="Times New Roman" panose="02020603050405020304" pitchFamily="18" charset="0"/>
              </a:rPr>
              <a:t>Arm, Huawei, Qualcomm, Samsung, </a:t>
            </a:r>
            <a:r>
              <a:rPr lang="en-US" sz="2000" dirty="0" err="1">
                <a:latin typeface="Times New Roman" panose="02020603050405020304" pitchFamily="18" charset="0"/>
                <a:cs typeface="Times New Roman" panose="02020603050405020304" pitchFamily="18" charset="0"/>
              </a:rPr>
              <a:t>MediaTek</a:t>
            </a:r>
            <a:r>
              <a:rPr lang="en-US" sz="2000" dirty="0">
                <a:latin typeface="Times New Roman" panose="02020603050405020304" pitchFamily="18" charset="0"/>
                <a:cs typeface="Times New Roman" panose="02020603050405020304" pitchFamily="18" charset="0"/>
              </a:rPr>
              <a:t>, and </a:t>
            </a:r>
          </a:p>
          <a:p>
            <a:pPr marL="0" indent="0" algn="just">
              <a:buNone/>
            </a:pPr>
            <a:r>
              <a:rPr lang="en-US" sz="2000" dirty="0">
                <a:latin typeface="Times New Roman" panose="02020603050405020304" pitchFamily="18" charset="0"/>
                <a:cs typeface="Times New Roman" panose="02020603050405020304" pitchFamily="18" charset="0"/>
              </a:rPr>
              <a:t>Others.</a:t>
            </a:r>
          </a:p>
        </p:txBody>
      </p:sp>
      <p:pic>
        <p:nvPicPr>
          <p:cNvPr id="8" name="Picture 2" descr="Processor chip soc close up picture"/>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72200" y="4038600"/>
            <a:ext cx="2709334" cy="1524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559083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2192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err="1">
                <a:latin typeface="Times New Roman" panose="02020603050405020304" pitchFamily="18" charset="0"/>
                <a:cs typeface="Times New Roman" panose="02020603050405020304" pitchFamily="18" charset="0"/>
              </a:rPr>
              <a:t>SoC</a:t>
            </a:r>
            <a:r>
              <a:rPr lang="en-IN" sz="2400" dirty="0">
                <a:latin typeface="Times New Roman" panose="02020603050405020304" pitchFamily="18" charset="0"/>
                <a:cs typeface="Times New Roman" panose="02020603050405020304" pitchFamily="18" charset="0"/>
              </a:rPr>
              <a:t> Architecture</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1143000"/>
            <a:ext cx="8610600" cy="5029200"/>
          </a:xfrm>
        </p:spPr>
        <p:txBody>
          <a:bodyPr/>
          <a:lstStyle/>
          <a:p>
            <a:pPr algn="just"/>
            <a:r>
              <a:rPr lang="en-US" sz="1800" b="1" dirty="0">
                <a:latin typeface="Times New Roman" panose="02020603050405020304" pitchFamily="18" charset="0"/>
                <a:cs typeface="Times New Roman" panose="02020603050405020304" pitchFamily="18" charset="0"/>
              </a:rPr>
              <a:t>Central Processing Unit (CPU) —</a:t>
            </a:r>
            <a:r>
              <a:rPr lang="en-US" sz="1800" dirty="0">
                <a:latin typeface="Times New Roman" panose="02020603050405020304" pitchFamily="18" charset="0"/>
                <a:cs typeface="Times New Roman" panose="02020603050405020304" pitchFamily="18" charset="0"/>
              </a:rPr>
              <a:t> The “brains” of the </a:t>
            </a:r>
            <a:r>
              <a:rPr lang="en-US" sz="1800" dirty="0" err="1">
                <a:latin typeface="Times New Roman" panose="02020603050405020304" pitchFamily="18" charset="0"/>
                <a:cs typeface="Times New Roman" panose="02020603050405020304" pitchFamily="18" charset="0"/>
              </a:rPr>
              <a:t>SoC.</a:t>
            </a:r>
            <a:r>
              <a:rPr lang="en-US" sz="1800" dirty="0">
                <a:latin typeface="Times New Roman" panose="02020603050405020304" pitchFamily="18" charset="0"/>
                <a:cs typeface="Times New Roman" panose="02020603050405020304" pitchFamily="18" charset="0"/>
              </a:rPr>
              <a:t> Runs most of the code for the Android OS and most of your apps.</a:t>
            </a:r>
          </a:p>
          <a:p>
            <a:pPr algn="just"/>
            <a:r>
              <a:rPr lang="en-US" sz="1800" b="1" dirty="0">
                <a:latin typeface="Times New Roman" panose="02020603050405020304" pitchFamily="18" charset="0"/>
                <a:cs typeface="Times New Roman" panose="02020603050405020304" pitchFamily="18" charset="0"/>
              </a:rPr>
              <a:t>Graphics Processing Unit (GPU) —</a:t>
            </a:r>
            <a:r>
              <a:rPr lang="en-US" sz="1800" dirty="0">
                <a:latin typeface="Times New Roman" panose="02020603050405020304" pitchFamily="18" charset="0"/>
                <a:cs typeface="Times New Roman" panose="02020603050405020304" pitchFamily="18" charset="0"/>
              </a:rPr>
              <a:t> Handles graphics-related tasks, such as visualizing an app’s user interface and 2D/3D gaming.</a:t>
            </a:r>
          </a:p>
          <a:p>
            <a:pPr algn="just"/>
            <a:r>
              <a:rPr lang="en-US" sz="1800" b="1" dirty="0">
                <a:latin typeface="Times New Roman" panose="02020603050405020304" pitchFamily="18" charset="0"/>
                <a:cs typeface="Times New Roman" panose="02020603050405020304" pitchFamily="18" charset="0"/>
              </a:rPr>
              <a:t>Image Processing Unit (ISP) —</a:t>
            </a:r>
            <a:r>
              <a:rPr lang="en-US" sz="1800" dirty="0">
                <a:latin typeface="Times New Roman" panose="02020603050405020304" pitchFamily="18" charset="0"/>
                <a:cs typeface="Times New Roman" panose="02020603050405020304" pitchFamily="18" charset="0"/>
              </a:rPr>
              <a:t> Converts data from the phone’s camera into image and video files.</a:t>
            </a:r>
          </a:p>
          <a:p>
            <a:pPr algn="just"/>
            <a:r>
              <a:rPr lang="en-US" sz="1800" b="1" dirty="0">
                <a:latin typeface="Times New Roman" panose="02020603050405020304" pitchFamily="18" charset="0"/>
                <a:cs typeface="Times New Roman" panose="02020603050405020304" pitchFamily="18" charset="0"/>
              </a:rPr>
              <a:t>Digital Signal Processor (DSP) —</a:t>
            </a:r>
            <a:r>
              <a:rPr lang="en-US" sz="1800" dirty="0">
                <a:latin typeface="Times New Roman" panose="02020603050405020304" pitchFamily="18" charset="0"/>
                <a:cs typeface="Times New Roman" panose="02020603050405020304" pitchFamily="18" charset="0"/>
              </a:rPr>
              <a:t>  Handles more mathematically intensive functions than a CPU. Includes decompressing music files and analyzing gyroscope sensor data.</a:t>
            </a:r>
          </a:p>
          <a:p>
            <a:pPr algn="just"/>
            <a:r>
              <a:rPr lang="en-US" sz="1800" b="1" dirty="0">
                <a:latin typeface="Times New Roman" panose="02020603050405020304" pitchFamily="18" charset="0"/>
                <a:cs typeface="Times New Roman" panose="02020603050405020304" pitchFamily="18" charset="0"/>
              </a:rPr>
              <a:t>Neural Processing Unit (NPU) —</a:t>
            </a:r>
            <a:r>
              <a:rPr lang="en-US" sz="1800" dirty="0">
                <a:latin typeface="Times New Roman" panose="02020603050405020304" pitchFamily="18" charset="0"/>
                <a:cs typeface="Times New Roman" panose="02020603050405020304" pitchFamily="18" charset="0"/>
              </a:rPr>
              <a:t> Used in high-end smartphones to accelerate machine learning (AI) tasks. These include voice recognition and camera object segmentation.</a:t>
            </a:r>
          </a:p>
          <a:p>
            <a:pPr algn="just"/>
            <a:r>
              <a:rPr lang="en-US" sz="1800" b="1" dirty="0">
                <a:latin typeface="Times New Roman" panose="02020603050405020304" pitchFamily="18" charset="0"/>
                <a:cs typeface="Times New Roman" panose="02020603050405020304" pitchFamily="18" charset="0"/>
              </a:rPr>
              <a:t>Video encoder/decoder —</a:t>
            </a:r>
            <a:r>
              <a:rPr lang="en-US" sz="1800" dirty="0">
                <a:latin typeface="Times New Roman" panose="02020603050405020304" pitchFamily="18" charset="0"/>
                <a:cs typeface="Times New Roman" panose="02020603050405020304" pitchFamily="18" charset="0"/>
              </a:rPr>
              <a:t> Handles the power-efficient conversion of video files and formats.</a:t>
            </a:r>
          </a:p>
          <a:p>
            <a:pPr algn="just"/>
            <a:r>
              <a:rPr lang="en-US" sz="1800" b="1" dirty="0">
                <a:latin typeface="Times New Roman" panose="02020603050405020304" pitchFamily="18" charset="0"/>
                <a:cs typeface="Times New Roman" panose="02020603050405020304" pitchFamily="18" charset="0"/>
              </a:rPr>
              <a:t>Modems —</a:t>
            </a:r>
            <a:r>
              <a:rPr lang="en-US" sz="1800" dirty="0">
                <a:latin typeface="Times New Roman" panose="02020603050405020304" pitchFamily="18" charset="0"/>
                <a:cs typeface="Times New Roman" panose="02020603050405020304" pitchFamily="18" charset="0"/>
              </a:rPr>
              <a:t> Converts wireless signals into data your phone understands. Components include 4G LTE, 5G, </a:t>
            </a:r>
            <a:r>
              <a:rPr lang="en-US" sz="1800" dirty="0" err="1">
                <a:latin typeface="Times New Roman" panose="02020603050405020304" pitchFamily="18" charset="0"/>
                <a:cs typeface="Times New Roman" panose="02020603050405020304" pitchFamily="18" charset="0"/>
              </a:rPr>
              <a:t>WiFi</a:t>
            </a:r>
            <a:r>
              <a:rPr lang="en-US" sz="1800" dirty="0">
                <a:latin typeface="Times New Roman" panose="02020603050405020304" pitchFamily="18" charset="0"/>
                <a:cs typeface="Times New Roman" panose="02020603050405020304" pitchFamily="18" charset="0"/>
              </a:rPr>
              <a:t>, and Bluetooth modems.</a:t>
            </a:r>
          </a:p>
        </p:txBody>
      </p:sp>
      <p:sp>
        <p:nvSpPr>
          <p:cNvPr id="3" name="Rectangle 2"/>
          <p:cNvSpPr/>
          <p:nvPr/>
        </p:nvSpPr>
        <p:spPr>
          <a:xfrm>
            <a:off x="304800" y="685800"/>
            <a:ext cx="8686800" cy="369332"/>
          </a:xfrm>
          <a:prstGeom prst="rect">
            <a:avLst/>
          </a:prstGeom>
        </p:spPr>
        <p:txBody>
          <a:bodyPr wrap="square">
            <a:spAutoFit/>
          </a:bodyPr>
          <a:lstStyle/>
          <a:p>
            <a:r>
              <a:rPr lang="en-US" b="1" dirty="0"/>
              <a:t>Topic objective: To understand about the software architecture of  mobile applications</a:t>
            </a:r>
          </a:p>
        </p:txBody>
      </p:sp>
    </p:spTree>
    <p:extLst>
      <p:ext uri="{BB962C8B-B14F-4D97-AF65-F5344CB8AC3E}">
        <p14:creationId xmlns="" xmlns:p14="http://schemas.microsoft.com/office/powerpoint/2010/main" val="115590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8</a:t>
            </a:fld>
            <a:endParaRPr lang="en-US" dirty="0">
              <a:solidFill>
                <a:schemeClr val="tx1"/>
              </a:solidFill>
            </a:endParaRPr>
          </a:p>
        </p:txBody>
      </p:sp>
      <p:sp>
        <p:nvSpPr>
          <p:cNvPr id="5" name="Title 1"/>
          <p:cNvSpPr txBox="1">
            <a:spLocks/>
          </p:cNvSpPr>
          <p:nvPr/>
        </p:nvSpPr>
        <p:spPr>
          <a:xfrm>
            <a:off x="1335878" y="-905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4000" dirty="0">
                <a:solidFill>
                  <a:schemeClr val="tx1"/>
                </a:solidFill>
              </a:rPr>
              <a:t>Course Outcomes</a:t>
            </a: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1196" y="1176061"/>
            <a:ext cx="8229600" cy="4524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7200" y="1198727"/>
            <a:ext cx="8265604" cy="507831"/>
          </a:xfrm>
          <a:prstGeom prst="rect">
            <a:avLst/>
          </a:prstGeom>
        </p:spPr>
        <p:txBody>
          <a:bodyPr wrap="square">
            <a:spAutoFit/>
          </a:bodyPr>
          <a:lstStyle/>
          <a:p>
            <a:pPr algn="just"/>
            <a:r>
              <a:rPr lang="en-US" sz="2700" dirty="0">
                <a:solidFill>
                  <a:srgbClr val="000000"/>
                </a:solidFill>
              </a:rPr>
              <a:t>	</a:t>
            </a:r>
          </a:p>
        </p:txBody>
      </p:sp>
      <p:sp>
        <p:nvSpPr>
          <p:cNvPr id="2" name="Date Placeholder 1"/>
          <p:cNvSpPr>
            <a:spLocks noGrp="1"/>
          </p:cNvSpPr>
          <p:nvPr>
            <p:ph type="dt" sz="half" idx="10"/>
          </p:nvPr>
        </p:nvSpPr>
        <p:spPr/>
        <p:txBody>
          <a:bodyPr/>
          <a:lstStyle/>
          <a:p>
            <a:fld id="{5E75B7C1-88B3-4246-8BB8-D3CFEAF379A8}" type="datetime1">
              <a:rPr lang="en-US" smtClean="0">
                <a:solidFill>
                  <a:schemeClr val="tx1"/>
                </a:solidFill>
              </a:rPr>
              <a:pPr/>
              <a:t>1/29/2024</a:t>
            </a:fld>
            <a:endParaRPr lang="en-US" dirty="0">
              <a:solidFill>
                <a:schemeClr val="tx1"/>
              </a:solidFill>
            </a:endParaRPr>
          </a:p>
        </p:txBody>
      </p:sp>
      <p:graphicFrame>
        <p:nvGraphicFramePr>
          <p:cNvPr id="8" name="Table 7"/>
          <p:cNvGraphicFramePr>
            <a:graphicFrameLocks noGrp="1"/>
          </p:cNvGraphicFramePr>
          <p:nvPr>
            <p:extLst>
              <p:ext uri="{D42A27DB-BD31-4B8C-83A1-F6EECF244321}">
                <p14:modId xmlns="" xmlns:p14="http://schemas.microsoft.com/office/powerpoint/2010/main" val="3069330598"/>
              </p:ext>
            </p:extLst>
          </p:nvPr>
        </p:nvGraphicFramePr>
        <p:xfrm>
          <a:off x="539552" y="1166790"/>
          <a:ext cx="7963187" cy="617382"/>
        </p:xfrm>
        <a:graphic>
          <a:graphicData uri="http://schemas.openxmlformats.org/drawingml/2006/table">
            <a:tbl>
              <a:tblPr firstRow="1" firstCol="1" bandRow="1">
                <a:tableStyleId>{5A111915-BE36-4E01-A7E5-04B1672EAD32}</a:tableStyleId>
              </a:tblPr>
              <a:tblGrid>
                <a:gridCol w="7963187">
                  <a:extLst>
                    <a:ext uri="{9D8B030D-6E8A-4147-A177-3AD203B41FA5}">
                      <a16:colId xmlns="" xmlns:a16="http://schemas.microsoft.com/office/drawing/2014/main" val="20000"/>
                    </a:ext>
                  </a:extLst>
                </a:gridCol>
              </a:tblGrid>
              <a:tr h="617382">
                <a:tc>
                  <a:txBody>
                    <a:bodyPr/>
                    <a:lstStyle/>
                    <a:p>
                      <a:pPr marL="0" marR="0" algn="just">
                        <a:lnSpc>
                          <a:spcPct val="115000"/>
                        </a:lnSpc>
                        <a:spcBef>
                          <a:spcPts val="1200"/>
                        </a:spcBef>
                        <a:spcAft>
                          <a:spcPts val="1200"/>
                        </a:spcAft>
                      </a:pPr>
                      <a:r>
                        <a:rPr lang="en-US" sz="1800" dirty="0">
                          <a:effectLst/>
                        </a:rPr>
                        <a:t>Course outcomes :  After completion of this course students will be able to</a:t>
                      </a:r>
                      <a:endParaRPr lang="en-US" sz="18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2086858608"/>
              </p:ext>
            </p:extLst>
          </p:nvPr>
        </p:nvGraphicFramePr>
        <p:xfrm>
          <a:off x="568960" y="1806838"/>
          <a:ext cx="7933778" cy="4314365"/>
        </p:xfrm>
        <a:graphic>
          <a:graphicData uri="http://schemas.openxmlformats.org/drawingml/2006/table">
            <a:tbl>
              <a:tblPr firstRow="1" firstCol="1" bandRow="1">
                <a:tableStyleId>{BDBED569-4797-4DF1-A0F4-6AAB3CD982D8}</a:tableStyleId>
              </a:tblPr>
              <a:tblGrid>
                <a:gridCol w="891086">
                  <a:extLst>
                    <a:ext uri="{9D8B030D-6E8A-4147-A177-3AD203B41FA5}">
                      <a16:colId xmlns="" xmlns:a16="http://schemas.microsoft.com/office/drawing/2014/main" val="4040727765"/>
                    </a:ext>
                  </a:extLst>
                </a:gridCol>
                <a:gridCol w="5924411">
                  <a:extLst>
                    <a:ext uri="{9D8B030D-6E8A-4147-A177-3AD203B41FA5}">
                      <a16:colId xmlns="" xmlns:a16="http://schemas.microsoft.com/office/drawing/2014/main" val="3422662514"/>
                    </a:ext>
                  </a:extLst>
                </a:gridCol>
                <a:gridCol w="1118281">
                  <a:extLst>
                    <a:ext uri="{9D8B030D-6E8A-4147-A177-3AD203B41FA5}">
                      <a16:colId xmlns="" xmlns:a16="http://schemas.microsoft.com/office/drawing/2014/main" val="3225774826"/>
                    </a:ext>
                  </a:extLst>
                </a:gridCol>
              </a:tblGrid>
              <a:tr h="705021">
                <a:tc>
                  <a:txBody>
                    <a:bodyPr/>
                    <a:lstStyle/>
                    <a:p>
                      <a:pPr marL="0" marR="0" algn="just">
                        <a:lnSpc>
                          <a:spcPct val="115000"/>
                        </a:lnSpc>
                        <a:spcBef>
                          <a:spcPts val="0"/>
                        </a:spcBef>
                        <a:spcAft>
                          <a:spcPts val="0"/>
                        </a:spcAft>
                      </a:pPr>
                      <a:r>
                        <a:rPr lang="en-US" sz="1600" dirty="0">
                          <a:effectLst/>
                        </a:rPr>
                        <a:t>CO 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algn="just">
                        <a:lnSpc>
                          <a:spcPct val="115000"/>
                        </a:lnSpc>
                        <a:spcAft>
                          <a:spcPts val="1000"/>
                        </a:spcAft>
                      </a:pPr>
                      <a:r>
                        <a:rPr lang="en-IN" sz="1800" b="1" kern="1200" dirty="0">
                          <a:solidFill>
                            <a:schemeClr val="tx1"/>
                          </a:solidFill>
                          <a:effectLst/>
                          <a:latin typeface="+mn-lt"/>
                          <a:ea typeface="+mn-ea"/>
                          <a:cs typeface="+mn-cs"/>
                        </a:rPr>
                        <a:t>Recall vision, definition, conceptual framework, architecture of mobile applications. </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rgbClr val="FFFF00"/>
                    </a:solidFill>
                  </a:tcPr>
                </a:tc>
                <a:tc>
                  <a:txBody>
                    <a:bodyPr/>
                    <a:lstStyle/>
                    <a:p>
                      <a:pPr algn="ctr">
                        <a:lnSpc>
                          <a:spcPct val="115000"/>
                        </a:lnSpc>
                        <a:spcAft>
                          <a:spcPts val="1000"/>
                        </a:spcAft>
                      </a:pPr>
                      <a:r>
                        <a:rPr lang="en-US" sz="1600" b="1" dirty="0">
                          <a:effectLst/>
                        </a:rPr>
                        <a:t> K1</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rgbClr val="FFFF00"/>
                    </a:solidFill>
                  </a:tcPr>
                </a:tc>
                <a:extLst>
                  <a:ext uri="{0D108BD9-81ED-4DB2-BD59-A6C34878D82A}">
                    <a16:rowId xmlns="" xmlns:a16="http://schemas.microsoft.com/office/drawing/2014/main" val="2642426600"/>
                  </a:ext>
                </a:extLst>
              </a:tr>
              <a:tr h="716317">
                <a:tc>
                  <a:txBody>
                    <a:bodyPr/>
                    <a:lstStyle/>
                    <a:p>
                      <a:pPr marL="0" marR="0" algn="just">
                        <a:lnSpc>
                          <a:spcPct val="115000"/>
                        </a:lnSpc>
                        <a:spcBef>
                          <a:spcPts val="0"/>
                        </a:spcBef>
                        <a:spcAft>
                          <a:spcPts val="0"/>
                        </a:spcAft>
                      </a:pPr>
                      <a:r>
                        <a:rPr lang="en-US" sz="1600" dirty="0">
                          <a:effectLst/>
                        </a:rPr>
                        <a:t>CO 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Describe and configure android development environment, tools, and architecture. </a:t>
                      </a:r>
                      <a:endPar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tc>
                <a:tc>
                  <a:txBody>
                    <a:bodyPr/>
                    <a:lstStyle/>
                    <a:p>
                      <a:pPr algn="ctr">
                        <a:lnSpc>
                          <a:spcPct val="115000"/>
                        </a:lnSpc>
                        <a:spcAft>
                          <a:spcPts val="1000"/>
                        </a:spcAft>
                      </a:pPr>
                      <a:r>
                        <a:rPr lang="en-US" sz="1600" b="1" dirty="0">
                          <a:effectLst/>
                        </a:rPr>
                        <a:t>K2</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 xmlns:a16="http://schemas.microsoft.com/office/drawing/2014/main" val="547125384"/>
                  </a:ext>
                </a:extLst>
              </a:tr>
              <a:tr h="963098">
                <a:tc>
                  <a:txBody>
                    <a:bodyPr/>
                    <a:lstStyle/>
                    <a:p>
                      <a:pPr marL="0" marR="0" algn="just">
                        <a:lnSpc>
                          <a:spcPct val="115000"/>
                        </a:lnSpc>
                        <a:spcBef>
                          <a:spcPts val="0"/>
                        </a:spcBef>
                        <a:spcAft>
                          <a:spcPts val="0"/>
                        </a:spcAft>
                      </a:pPr>
                      <a:r>
                        <a:rPr lang="en-US" sz="1600">
                          <a:effectLst/>
                        </a:rPr>
                        <a:t>CO 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 and implement UI components and multimedia framework, fragments, audio capture, animation, and other activities. </a:t>
                      </a:r>
                      <a:endPar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tc>
                <a:tc>
                  <a:txBody>
                    <a:bodyPr/>
                    <a:lstStyle/>
                    <a:p>
                      <a:pPr algn="ctr">
                        <a:lnSpc>
                          <a:spcPct val="115000"/>
                        </a:lnSpc>
                        <a:spcAft>
                          <a:spcPts val="1000"/>
                        </a:spcAft>
                      </a:pPr>
                      <a:r>
                        <a:rPr lang="en-US" sz="1600" b="1" dirty="0">
                          <a:effectLst/>
                        </a:rPr>
                        <a:t>K6</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 xmlns:a16="http://schemas.microsoft.com/office/drawing/2014/main" val="3426395499"/>
                  </a:ext>
                </a:extLst>
              </a:tr>
              <a:tr h="914924">
                <a:tc>
                  <a:txBody>
                    <a:bodyPr/>
                    <a:lstStyle/>
                    <a:p>
                      <a:pPr marL="0" marR="0" algn="just">
                        <a:lnSpc>
                          <a:spcPct val="115000"/>
                        </a:lnSpc>
                        <a:spcBef>
                          <a:spcPts val="0"/>
                        </a:spcBef>
                        <a:spcAft>
                          <a:spcPts val="0"/>
                        </a:spcAft>
                      </a:pPr>
                      <a:r>
                        <a:rPr lang="en-US" sz="1600">
                          <a:effectLst/>
                        </a:rPr>
                        <a:t>CO 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Integrate and interact with server-side applications with testing and deployment of android application. </a:t>
                      </a:r>
                      <a:endParaRPr lang="en-IN"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tc>
                <a:tc>
                  <a:txBody>
                    <a:bodyPr/>
                    <a:lstStyle/>
                    <a:p>
                      <a:pPr algn="ctr">
                        <a:lnSpc>
                          <a:spcPct val="115000"/>
                        </a:lnSpc>
                        <a:spcAft>
                          <a:spcPts val="1000"/>
                        </a:spcAft>
                      </a:pPr>
                      <a:r>
                        <a:rPr lang="en-US" sz="1600" b="1">
                          <a:effectLst/>
                        </a:rPr>
                        <a:t> K3</a:t>
                      </a:r>
                      <a:endParaRPr lang="en-IN" sz="16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 xmlns:a16="http://schemas.microsoft.com/office/drawing/2014/main" val="2906387022"/>
                  </a:ext>
                </a:extLst>
              </a:tr>
              <a:tr h="1015005">
                <a:tc>
                  <a:txBody>
                    <a:bodyPr/>
                    <a:lstStyle/>
                    <a:p>
                      <a:pPr marL="0" marR="0" algn="just">
                        <a:lnSpc>
                          <a:spcPct val="115000"/>
                        </a:lnSpc>
                        <a:spcBef>
                          <a:spcPts val="0"/>
                        </a:spcBef>
                        <a:spcAft>
                          <a:spcPts val="0"/>
                        </a:spcAft>
                      </a:pPr>
                      <a:r>
                        <a:rPr lang="en-US" sz="1600" dirty="0">
                          <a:effectLst/>
                        </a:rPr>
                        <a:t>CO 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iOS and swift features, frameworks, map kit, and social media applications. </a:t>
                      </a:r>
                      <a:endPar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tc>
                <a:tc>
                  <a:txBody>
                    <a:bodyPr/>
                    <a:lstStyle/>
                    <a:p>
                      <a:pPr algn="ctr">
                        <a:lnSpc>
                          <a:spcPct val="115000"/>
                        </a:lnSpc>
                        <a:spcAft>
                          <a:spcPts val="1000"/>
                        </a:spcAft>
                      </a:pPr>
                      <a:r>
                        <a:rPr lang="en-US" sz="1600" b="1" dirty="0">
                          <a:effectLst/>
                        </a:rPr>
                        <a:t>K4</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 xmlns:a16="http://schemas.microsoft.com/office/drawing/2014/main" val="1589431808"/>
                  </a:ext>
                </a:extLst>
              </a:tr>
            </a:tbl>
          </a:graphicData>
        </a:graphic>
      </p:graphicFrame>
      <p:pic>
        <p:nvPicPr>
          <p:cNvPr id="10" name="Picture 2">
            <a:extLst>
              <a:ext uri="{FF2B5EF4-FFF2-40B4-BE49-F238E27FC236}">
                <a16:creationId xmlns="" xmlns:a16="http://schemas.microsoft.com/office/drawing/2014/main" id="{54D3E9ED-EF27-4580-A6AB-515CDA1C4111}"/>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p:blipFill>
        <p:spPr bwMode="auto">
          <a:xfrm>
            <a:off x="0" y="18968"/>
            <a:ext cx="1335878" cy="745736"/>
          </a:xfrm>
          <a:prstGeom prst="rect">
            <a:avLst/>
          </a:prstGeom>
          <a:noFill/>
        </p:spPr>
      </p:pic>
      <p:pic>
        <p:nvPicPr>
          <p:cNvPr id="11" name="Picture 2">
            <a:extLst>
              <a:ext uri="{FF2B5EF4-FFF2-40B4-BE49-F238E27FC236}">
                <a16:creationId xmlns="" xmlns:a16="http://schemas.microsoft.com/office/drawing/2014/main" id="{BDB0499D-C921-4169-8C91-29757332E79F}"/>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p:blipFill>
        <p:spPr bwMode="auto">
          <a:xfrm>
            <a:off x="0" y="-1"/>
            <a:ext cx="1335878" cy="783037"/>
          </a:xfrm>
          <a:prstGeom prst="rect">
            <a:avLst/>
          </a:prstGeom>
          <a:noFill/>
        </p:spPr>
      </p:pic>
      <p:sp>
        <p:nvSpPr>
          <p:cNvPr id="12" name="Footer Placeholder 12"/>
          <p:cNvSpPr txBox="1">
            <a:spLocks/>
          </p:cNvSpPr>
          <p:nvPr/>
        </p:nvSpPr>
        <p:spPr>
          <a:xfrm>
            <a:off x="24384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Ms.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Vatika</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Jalali</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Mobile Application Development                  Unit-1</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 xmlns:p14="http://schemas.microsoft.com/office/powerpoint/2010/main" val="544829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latin typeface="Times New Roman" panose="02020603050405020304" pitchFamily="18" charset="0"/>
                <a:cs typeface="Times New Roman" panose="02020603050405020304" pitchFamily="18" charset="0"/>
              </a:rPr>
              <a:t>Mobile Software Architecture</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1143000"/>
            <a:ext cx="8610600" cy="5029200"/>
          </a:xfrm>
        </p:spPr>
        <p:txBody>
          <a:bodyPr/>
          <a:lstStyle/>
          <a:p>
            <a:pPr algn="just"/>
            <a:r>
              <a:rPr lang="en-US" sz="1800" dirty="0">
                <a:latin typeface="Times New Roman" panose="02020603050405020304" pitchFamily="18" charset="0"/>
                <a:cs typeface="Times New Roman" panose="02020603050405020304" pitchFamily="18" charset="0"/>
              </a:rPr>
              <a:t>It is a set of structural elements and their interfaces from which the system is composed, as well as their behavior in the framework of all structural elements.</a:t>
            </a:r>
          </a:p>
          <a:p>
            <a:pPr algn="just"/>
            <a:r>
              <a:rPr lang="en-US" sz="1800" dirty="0">
                <a:latin typeface="Times New Roman" panose="02020603050405020304" pitchFamily="18" charset="0"/>
                <a:cs typeface="Times New Roman" panose="02020603050405020304" pitchFamily="18" charset="0"/>
              </a:rPr>
              <a:t> It can be said that this is the skeleton of a program, and the whole work of the mobile application is determined by its quality. </a:t>
            </a:r>
          </a:p>
          <a:p>
            <a:pPr algn="just"/>
            <a:r>
              <a:rPr lang="en-US" sz="1800" dirty="0">
                <a:latin typeface="Times New Roman" panose="02020603050405020304" pitchFamily="18" charset="0"/>
                <a:cs typeface="Times New Roman" panose="02020603050405020304" pitchFamily="18" charset="0"/>
              </a:rPr>
              <a:t>By missing an important element in creating a mobile app architecture, you endanger the success of your project. </a:t>
            </a:r>
          </a:p>
          <a:p>
            <a:pPr algn="just"/>
            <a:r>
              <a:rPr lang="en-US" sz="1800" dirty="0">
                <a:latin typeface="Times New Roman" panose="02020603050405020304" pitchFamily="18" charset="0"/>
                <a:cs typeface="Times New Roman" panose="02020603050405020304" pitchFamily="18" charset="0"/>
              </a:rPr>
              <a:t>The complexity of building high-quality architecture depends on the size of the application. </a:t>
            </a:r>
          </a:p>
          <a:p>
            <a:pPr algn="just"/>
            <a:r>
              <a:rPr lang="en-US" sz="1800" dirty="0">
                <a:latin typeface="Times New Roman" panose="02020603050405020304" pitchFamily="18" charset="0"/>
                <a:cs typeface="Times New Roman" panose="02020603050405020304" pitchFamily="18" charset="0"/>
              </a:rPr>
              <a:t>The proper architecture will allow for saving a lot of time, energy, and costs in the future.</a:t>
            </a:r>
          </a:p>
        </p:txBody>
      </p:sp>
    </p:spTree>
    <p:extLst>
      <p:ext uri="{BB962C8B-B14F-4D97-AF65-F5344CB8AC3E}">
        <p14:creationId xmlns="" xmlns:p14="http://schemas.microsoft.com/office/powerpoint/2010/main" val="27390033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latin typeface="Times New Roman" panose="02020603050405020304" pitchFamily="18" charset="0"/>
                <a:cs typeface="Times New Roman" panose="02020603050405020304" pitchFamily="18" charset="0"/>
              </a:rPr>
              <a:t>Mobile Software Architecture</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1143000"/>
            <a:ext cx="8610600" cy="5029200"/>
          </a:xfrm>
        </p:spPr>
        <p:txBody>
          <a:bodyPr/>
          <a:lstStyle/>
          <a:p>
            <a:pPr marL="0" indent="0" algn="just">
              <a:buNone/>
            </a:pPr>
            <a:r>
              <a:rPr lang="en-US" sz="1800" b="1" dirty="0">
                <a:latin typeface="Times New Roman" panose="02020603050405020304" pitchFamily="18" charset="0"/>
                <a:cs typeface="Times New Roman" panose="02020603050405020304" pitchFamily="18" charset="0"/>
              </a:rPr>
              <a:t>The Presentation Tier</a:t>
            </a:r>
            <a:r>
              <a:rPr lang="en-US" sz="1800" dirty="0">
                <a:latin typeface="Times New Roman" panose="02020603050405020304" pitchFamily="18" charset="0"/>
                <a:cs typeface="Times New Roman" panose="02020603050405020304" pitchFamily="18" charset="0"/>
              </a:rPr>
              <a:t> is what you see on your device screen.</a:t>
            </a:r>
          </a:p>
          <a:p>
            <a:pPr marL="0" indent="0" algn="just">
              <a:buNone/>
            </a:pPr>
            <a:r>
              <a:rPr lang="en-US" sz="1800" dirty="0">
                <a:latin typeface="Times New Roman" panose="02020603050405020304" pitchFamily="18" charset="0"/>
                <a:cs typeface="Times New Roman" panose="02020603050405020304" pitchFamily="18" charset="0"/>
              </a:rPr>
              <a:t> It contains components for the user interface (UI), along with the components necessary for UI processing. </a:t>
            </a:r>
          </a:p>
          <a:p>
            <a:pPr marL="0" indent="0" algn="just">
              <a:buNone/>
            </a:pPr>
            <a:r>
              <a:rPr lang="en-US" sz="1800" dirty="0">
                <a:latin typeface="Times New Roman" panose="02020603050405020304" pitchFamily="18" charset="0"/>
                <a:cs typeface="Times New Roman" panose="02020603050405020304" pitchFamily="18" charset="0"/>
              </a:rPr>
              <a:t>The presentation layer is accessed through a browser or web app, and displays graphical and text content to the user. </a:t>
            </a:r>
          </a:p>
          <a:p>
            <a:pPr marL="0" indent="0" algn="just">
              <a:buNone/>
            </a:pPr>
            <a:r>
              <a:rPr lang="en-US" sz="1800" dirty="0">
                <a:latin typeface="Times New Roman" panose="02020603050405020304" pitchFamily="18" charset="0"/>
                <a:cs typeface="Times New Roman" panose="02020603050405020304" pitchFamily="18" charset="0"/>
              </a:rPr>
              <a:t>It interacts with other layers via an application programming interface (API). </a:t>
            </a:r>
          </a:p>
          <a:p>
            <a:pPr marL="0" indent="0" algn="just">
              <a:buNone/>
            </a:pPr>
            <a:r>
              <a:rPr lang="en-US" sz="1800" dirty="0">
                <a:latin typeface="Times New Roman" panose="02020603050405020304" pitchFamily="18" charset="0"/>
                <a:cs typeface="Times New Roman" panose="02020603050405020304" pitchFamily="18" charset="0"/>
              </a:rPr>
              <a:t>Hybrid apps use HTML, JS, and CSS.</a:t>
            </a:r>
          </a:p>
          <a:p>
            <a:pPr marL="0" indent="0" algn="just">
              <a:buNone/>
            </a:pPr>
            <a:r>
              <a:rPr lang="en-US" sz="1800" dirty="0">
                <a:latin typeface="Times New Roman" panose="02020603050405020304" pitchFamily="18" charset="0"/>
                <a:cs typeface="Times New Roman" panose="02020603050405020304" pitchFamily="18" charset="0"/>
              </a:rPr>
              <a:t> It is regulated via UI component layout, visual design, and branding matters: each aspect should be attended by a professional UI designer, so the whole layer performs in the best possible way. </a:t>
            </a:r>
          </a:p>
          <a:p>
            <a:pPr marL="0" indent="0" algn="just">
              <a:buNone/>
            </a:pPr>
            <a:r>
              <a:rPr lang="en-US" sz="1800" dirty="0">
                <a:latin typeface="Times New Roman" panose="02020603050405020304" pitchFamily="18" charset="0"/>
                <a:cs typeface="Times New Roman" panose="02020603050405020304" pitchFamily="18" charset="0"/>
              </a:rPr>
              <a:t>Another important component of the presentation layer is UX (</a:t>
            </a:r>
            <a:r>
              <a:rPr lang="en-US" sz="1800" i="1" dirty="0">
                <a:latin typeface="Times New Roman" panose="02020603050405020304" pitchFamily="18" charset="0"/>
                <a:cs typeface="Times New Roman" panose="02020603050405020304" pitchFamily="18" charset="0"/>
              </a:rPr>
              <a:t>user experience</a:t>
            </a:r>
            <a:r>
              <a:rPr lang="en-US" sz="1800" dirty="0">
                <a:latin typeface="Times New Roman" panose="02020603050405020304" pitchFamily="18" charset="0"/>
                <a:cs typeface="Times New Roman" panose="02020603050405020304" pitchFamily="18" charset="0"/>
              </a:rPr>
              <a:t>): it’s based on user personas, user stories, user research, and usability testing processes—it involves business analysts or experienced product managers that conduct user behavior analysis.  </a:t>
            </a:r>
          </a:p>
        </p:txBody>
      </p:sp>
    </p:spTree>
    <p:extLst>
      <p:ext uri="{BB962C8B-B14F-4D97-AF65-F5344CB8AC3E}">
        <p14:creationId xmlns="" xmlns:p14="http://schemas.microsoft.com/office/powerpoint/2010/main" val="27390033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latin typeface="Times New Roman" panose="02020603050405020304" pitchFamily="18" charset="0"/>
                <a:cs typeface="Times New Roman" panose="02020603050405020304" pitchFamily="18" charset="0"/>
              </a:rPr>
              <a:t>Mobile Software Architecture</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1143000"/>
            <a:ext cx="8610600" cy="5029200"/>
          </a:xfrm>
        </p:spPr>
        <p:txBody>
          <a:bodyPr/>
          <a:lstStyle/>
          <a:p>
            <a:pPr marL="0" indent="0" algn="just">
              <a:buNone/>
            </a:pPr>
            <a:r>
              <a:rPr lang="en-US" sz="1800" b="1" dirty="0">
                <a:latin typeface="Times New Roman" panose="02020603050405020304" pitchFamily="18" charset="0"/>
                <a:cs typeface="Times New Roman" panose="02020603050405020304" pitchFamily="18" charset="0"/>
              </a:rPr>
              <a:t>The Business Tier</a:t>
            </a:r>
            <a:r>
              <a:rPr lang="en-US" sz="1800" dirty="0">
                <a:latin typeface="Times New Roman" panose="02020603050405020304" pitchFamily="18" charset="0"/>
                <a:cs typeface="Times New Roman" panose="02020603050405020304" pitchFamily="18" charset="0"/>
              </a:rPr>
              <a:t>, aka application tier, is on the server-side.</a:t>
            </a:r>
          </a:p>
          <a:p>
            <a:pPr marL="0" indent="0" algn="just">
              <a:buNone/>
            </a:pPr>
            <a:r>
              <a:rPr lang="en-US" sz="1800" dirty="0">
                <a:latin typeface="Times New Roman" panose="02020603050405020304" pitchFamily="18" charset="0"/>
                <a:cs typeface="Times New Roman" panose="02020603050405020304" pitchFamily="18" charset="0"/>
              </a:rPr>
              <a:t> It supports the mobile application but is not the app itself. </a:t>
            </a:r>
          </a:p>
          <a:p>
            <a:pPr marL="0" indent="0" algn="just">
              <a:buNone/>
            </a:pPr>
            <a:r>
              <a:rPr lang="en-US" sz="1800" dirty="0">
                <a:latin typeface="Times New Roman" panose="02020603050405020304" pitchFamily="18" charset="0"/>
                <a:cs typeface="Times New Roman" panose="02020603050405020304" pitchFamily="18" charset="0"/>
              </a:rPr>
              <a:t>This tier encompasses the app’s functional business logic that allows the application to perform. </a:t>
            </a:r>
          </a:p>
          <a:p>
            <a:pPr marL="0" indent="0" algn="just">
              <a:buNone/>
            </a:pPr>
            <a:r>
              <a:rPr lang="en-US" sz="1800" dirty="0">
                <a:latin typeface="Times New Roman" panose="02020603050405020304" pitchFamily="18" charset="0"/>
                <a:cs typeface="Times New Roman" panose="02020603050405020304" pitchFamily="18" charset="0"/>
              </a:rPr>
              <a:t>The key processes that belong to this layer include security, data caching, logging, data validation, exception management, and some others. </a:t>
            </a:r>
          </a:p>
          <a:p>
            <a:pPr marL="0" indent="0" algn="just">
              <a:buNone/>
            </a:pPr>
            <a:r>
              <a:rPr lang="en-US" sz="1800" dirty="0">
                <a:latin typeface="Times New Roman" panose="02020603050405020304" pitchFamily="18" charset="0"/>
                <a:cs typeface="Times New Roman" panose="02020603050405020304" pitchFamily="18" charset="0"/>
              </a:rPr>
              <a:t>For the application layer, developers like to use Java, .NET, C#, Python, and C++, among others. </a:t>
            </a:r>
          </a:p>
          <a:p>
            <a:pPr marL="0" indent="0" algn="just">
              <a:buNone/>
            </a:pPr>
            <a:r>
              <a:rPr lang="en-US" sz="1800" dirty="0">
                <a:latin typeface="Times New Roman" panose="02020603050405020304" pitchFamily="18" charset="0"/>
                <a:cs typeface="Times New Roman" panose="02020603050405020304" pitchFamily="18" charset="0"/>
              </a:rPr>
              <a:t>The application tier is normally hosted on one or more application servers or in the cloud.</a:t>
            </a:r>
          </a:p>
        </p:txBody>
      </p:sp>
    </p:spTree>
    <p:extLst>
      <p:ext uri="{BB962C8B-B14F-4D97-AF65-F5344CB8AC3E}">
        <p14:creationId xmlns="" xmlns:p14="http://schemas.microsoft.com/office/powerpoint/2010/main" val="17368023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4880-4E24-4D83-B69A-B23201ADB20A}" type="datetime1">
              <a:rPr lang="en-US" smtClean="0"/>
              <a:pPr/>
              <a:t>1/29/2024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5226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latin typeface="Times New Roman" panose="02020603050405020304" pitchFamily="18" charset="0"/>
                <a:cs typeface="Times New Roman" panose="02020603050405020304" pitchFamily="18" charset="0"/>
              </a:rPr>
              <a:t>Mobile Software Architecture</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304800" y="1143000"/>
            <a:ext cx="8610600" cy="5029200"/>
          </a:xfrm>
        </p:spPr>
        <p:txBody>
          <a:bodyPr/>
          <a:lstStyle/>
          <a:p>
            <a:pPr marL="0" indent="0" algn="just">
              <a:buNone/>
            </a:pPr>
            <a:r>
              <a:rPr lang="en-US" sz="1800" b="1" dirty="0">
                <a:latin typeface="Times New Roman" panose="02020603050405020304" pitchFamily="18" charset="0"/>
                <a:cs typeface="Times New Roman" panose="02020603050405020304" pitchFamily="18" charset="0"/>
              </a:rPr>
              <a:t>The Data Tier</a:t>
            </a:r>
            <a:r>
              <a:rPr lang="en-US" sz="1800" dirty="0">
                <a:latin typeface="Times New Roman" panose="02020603050405020304" pitchFamily="18" charset="0"/>
                <a:cs typeface="Times New Roman" panose="02020603050405020304" pitchFamily="18" charset="0"/>
              </a:rPr>
              <a:t> houses the app’s database and data access layer, hosted in the cloud or on-premises. </a:t>
            </a:r>
          </a:p>
          <a:p>
            <a:pPr marL="0" indent="0" algn="just">
              <a:buNone/>
            </a:pPr>
            <a:r>
              <a:rPr lang="en-US" sz="1800" dirty="0">
                <a:latin typeface="Times New Roman" panose="02020603050405020304" pitchFamily="18" charset="0"/>
                <a:cs typeface="Times New Roman" panose="02020603050405020304" pitchFamily="18" charset="0"/>
              </a:rPr>
              <a:t>This layer covers all types of data transactions via API and data access components, service tools, and utilities. </a:t>
            </a:r>
          </a:p>
          <a:p>
            <a:pPr marL="0" indent="0" algn="just">
              <a:buNone/>
            </a:pPr>
            <a:r>
              <a:rPr lang="en-US" sz="1800" dirty="0">
                <a:latin typeface="Times New Roman" panose="02020603050405020304" pitchFamily="18" charset="0"/>
                <a:cs typeface="Times New Roman" panose="02020603050405020304" pitchFamily="18" charset="0"/>
              </a:rPr>
              <a:t>Also, this tier is responsible for networking communication, routing, error reporting. Popular data storage systems include MySQL, Oracle, PostgreSQL, Microsoft SQL Server, </a:t>
            </a:r>
            <a:r>
              <a:rPr lang="en-US" sz="1800" dirty="0" err="1">
                <a:latin typeface="Times New Roman" panose="02020603050405020304" pitchFamily="18" charset="0"/>
                <a:cs typeface="Times New Roman" panose="02020603050405020304" pitchFamily="18" charset="0"/>
              </a:rPr>
              <a:t>MongoDB</a:t>
            </a:r>
            <a:r>
              <a:rPr lang="en-US" sz="1800" dirty="0">
                <a:latin typeface="Times New Roman" panose="02020603050405020304" pitchFamily="18" charset="0"/>
                <a:cs typeface="Times New Roman" panose="02020603050405020304" pitchFamily="18" charset="0"/>
              </a:rPr>
              <a:t>, and others. </a:t>
            </a:r>
            <a:r>
              <a:rPr lang="en-US" sz="1800" dirty="0"/>
              <a:t> </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a:t>A 3-tiered architecture helps speed up product development, produces scalable products, and enhances your mobile app’s performance.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7368023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07471B-27B9-43D7-B66B-2D80E46A052C}" type="datetime1">
              <a:rPr lang="en-US" smtClean="0"/>
              <a:pPr/>
              <a:t>1/29/2024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latin typeface="Times New Roman" panose="02020603050405020304" pitchFamily="18" charset="0"/>
                <a:cs typeface="Times New Roman" panose="02020603050405020304" pitchFamily="18" charset="0"/>
              </a:rPr>
              <a:t>Mobile Software Architecture</a:t>
            </a:r>
            <a:endParaRPr lang="en-IN" sz="2400" b="1" dirty="0">
              <a:solidFill>
                <a:srgbClr val="444444"/>
              </a:solidFill>
              <a:latin typeface="Georgia" panose="02040502050405020303" pitchFamily="18" charset="0"/>
            </a:endParaRPr>
          </a:p>
        </p:txBody>
      </p:sp>
      <p:pic>
        <p:nvPicPr>
          <p:cNvPr id="46082"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685799"/>
            <a:ext cx="7696200" cy="51221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85800" y="5791200"/>
            <a:ext cx="7543800" cy="369332"/>
          </a:xfrm>
          <a:prstGeom prst="rect">
            <a:avLst/>
          </a:prstGeom>
        </p:spPr>
        <p:txBody>
          <a:bodyPr wrap="square">
            <a:spAutoFit/>
          </a:bodyPr>
          <a:lstStyle/>
          <a:p>
            <a:r>
              <a:rPr lang="en-US" dirty="0"/>
              <a:t>https://tateeda.com/blog/fundamentals-of-mobile-application-architecture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07471B-27B9-43D7-B66B-2D80E46A052C}" type="datetime1">
              <a:rPr lang="en-US" smtClean="0"/>
              <a:pPr/>
              <a:t>1/29/2024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latin typeface="Times New Roman" panose="02020603050405020304" pitchFamily="18" charset="0"/>
                <a:cs typeface="Times New Roman" panose="02020603050405020304" pitchFamily="18" charset="0"/>
              </a:rPr>
              <a:t>Mobile Software Architecture</a:t>
            </a:r>
            <a:endParaRPr lang="en-IN" sz="2400" b="1" dirty="0">
              <a:solidFill>
                <a:srgbClr val="444444"/>
              </a:solidFill>
              <a:latin typeface="Georgia" panose="02040502050405020303" pitchFamily="18" charset="0"/>
            </a:endParaRPr>
          </a:p>
        </p:txBody>
      </p:sp>
      <p:pic>
        <p:nvPicPr>
          <p:cNvPr id="48130" name="Picture 2" descr="Mobile App Architecture Diagram"/>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76400" y="914400"/>
            <a:ext cx="5867400" cy="4309347"/>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609600" y="5671066"/>
            <a:ext cx="8229600" cy="369332"/>
          </a:xfrm>
          <a:prstGeom prst="rect">
            <a:avLst/>
          </a:prstGeom>
        </p:spPr>
        <p:txBody>
          <a:bodyPr wrap="square">
            <a:spAutoFit/>
          </a:bodyPr>
          <a:lstStyle/>
          <a:p>
            <a:r>
              <a:rPr lang="en-US" dirty="0"/>
              <a:t>https://www.intellectsoft.net/blog/mobile-app-architecture/</a:t>
            </a:r>
          </a:p>
        </p:txBody>
      </p:sp>
    </p:spTree>
    <p:extLst>
      <p:ext uri="{BB962C8B-B14F-4D97-AF65-F5344CB8AC3E}">
        <p14:creationId xmlns="" xmlns:p14="http://schemas.microsoft.com/office/powerpoint/2010/main" val="11492545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07471B-27B9-43D7-B66B-2D80E46A052C}" type="datetime1">
              <a:rPr lang="en-US" smtClean="0"/>
              <a:pPr/>
              <a:t>1/29/2024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dirty="0">
                <a:latin typeface="Times New Roman" panose="02020603050405020304" pitchFamily="18" charset="0"/>
                <a:cs typeface="Times New Roman" panose="02020603050405020304" pitchFamily="18" charset="0"/>
              </a:rPr>
              <a:t>Good Architecture</a:t>
            </a:r>
            <a:endParaRPr lang="en-IN" sz="2400" b="1" dirty="0">
              <a:solidFill>
                <a:srgbClr val="444444"/>
              </a:solidFill>
              <a:latin typeface="Georgia" panose="02040502050405020303" pitchFamily="18" charset="0"/>
            </a:endParaRPr>
          </a:p>
        </p:txBody>
      </p:sp>
      <p:sp>
        <p:nvSpPr>
          <p:cNvPr id="2" name="Content Placeholder 1"/>
          <p:cNvSpPr>
            <a:spLocks noGrp="1"/>
          </p:cNvSpPr>
          <p:nvPr>
            <p:ph idx="1"/>
          </p:nvPr>
        </p:nvSpPr>
        <p:spPr>
          <a:xfrm>
            <a:off x="457200" y="838200"/>
            <a:ext cx="8382000" cy="5287963"/>
          </a:xfrm>
        </p:spPr>
        <p:txBody>
          <a:bodyPr>
            <a:normAutofit fontScale="92500"/>
          </a:bodyPr>
          <a:lstStyle/>
          <a:p>
            <a:pPr algn="just"/>
            <a:r>
              <a:rPr lang="en-US" sz="2200" b="1" dirty="0">
                <a:latin typeface="Times New Roman" panose="02020603050405020304" pitchFamily="18" charset="0"/>
                <a:cs typeface="Times New Roman" panose="02020603050405020304" pitchFamily="18" charset="0"/>
              </a:rPr>
              <a:t>Efficiency</a:t>
            </a:r>
            <a:r>
              <a:rPr lang="en-US" sz="2200" dirty="0">
                <a:latin typeface="Times New Roman" panose="02020603050405020304" pitchFamily="18" charset="0"/>
                <a:cs typeface="Times New Roman" panose="02020603050405020304" pitchFamily="18" charset="0"/>
              </a:rPr>
              <a:t>: the application performs the tasks and performs the functions in any condition. The system is effective, reliable, and copes with all the loads.</a:t>
            </a:r>
          </a:p>
          <a:p>
            <a:pPr algn="just"/>
            <a:r>
              <a:rPr lang="en-US" sz="2200" b="1" dirty="0">
                <a:latin typeface="Times New Roman" panose="02020603050405020304" pitchFamily="18" charset="0"/>
                <a:cs typeface="Times New Roman" panose="02020603050405020304" pitchFamily="18" charset="0"/>
              </a:rPr>
              <a:t>Flexibility: </a:t>
            </a:r>
            <a:r>
              <a:rPr lang="en-US" sz="2200" dirty="0">
                <a:latin typeface="Times New Roman" panose="02020603050405020304" pitchFamily="18" charset="0"/>
                <a:cs typeface="Times New Roman" panose="02020603050405020304" pitchFamily="18" charset="0"/>
              </a:rPr>
              <a:t>the chosen solution is easy to change, and errors are few. You can change one element, and it will not be fatal, influence the other one in a negative way.</a:t>
            </a:r>
          </a:p>
          <a:p>
            <a:pPr algn="just"/>
            <a:r>
              <a:rPr lang="en-US" sz="2200" b="1" dirty="0">
                <a:latin typeface="Times New Roman" panose="02020603050405020304" pitchFamily="18" charset="0"/>
                <a:cs typeface="Times New Roman" panose="02020603050405020304" pitchFamily="18" charset="0"/>
              </a:rPr>
              <a:t>Extensibility: </a:t>
            </a:r>
            <a:r>
              <a:rPr lang="en-US" sz="2200" dirty="0">
                <a:latin typeface="Times New Roman" panose="02020603050405020304" pitchFamily="18" charset="0"/>
                <a:cs typeface="Times New Roman" panose="02020603050405020304" pitchFamily="18" charset="0"/>
              </a:rPr>
              <a:t>you can add as many functions as you like to the application.</a:t>
            </a:r>
          </a:p>
          <a:p>
            <a:pPr algn="just"/>
            <a:r>
              <a:rPr lang="en-US" sz="2200" b="1" dirty="0">
                <a:latin typeface="Times New Roman" panose="02020603050405020304" pitchFamily="18" charset="0"/>
                <a:cs typeface="Times New Roman" panose="02020603050405020304" pitchFamily="18" charset="0"/>
              </a:rPr>
              <a:t>Scalability: </a:t>
            </a:r>
            <a:r>
              <a:rPr lang="en-US" sz="2200" dirty="0">
                <a:latin typeface="Times New Roman" panose="02020603050405020304" pitchFamily="18" charset="0"/>
                <a:cs typeface="Times New Roman" panose="02020603050405020304" pitchFamily="18" charset="0"/>
              </a:rPr>
              <a:t>time for development and updates decreases. The solid architecture allows you to direct development in several parallel threads.</a:t>
            </a:r>
          </a:p>
          <a:p>
            <a:pPr algn="just"/>
            <a:r>
              <a:rPr lang="en-US" sz="2200" b="1" dirty="0">
                <a:latin typeface="Times New Roman" panose="02020603050405020304" pitchFamily="18" charset="0"/>
                <a:cs typeface="Times New Roman" panose="02020603050405020304" pitchFamily="18" charset="0"/>
              </a:rPr>
              <a:t>Testability: </a:t>
            </a:r>
            <a:r>
              <a:rPr lang="en-US" sz="2200" dirty="0">
                <a:latin typeface="Times New Roman" panose="02020603050405020304" pitchFamily="18" charset="0"/>
                <a:cs typeface="Times New Roman" panose="02020603050405020304" pitchFamily="18" charset="0"/>
              </a:rPr>
              <a:t>The architecture for mobile application is easily tested, which means that the number of errors decreases and its reliability increases.</a:t>
            </a:r>
          </a:p>
          <a:p>
            <a:pPr algn="just"/>
            <a:r>
              <a:rPr lang="en-US" sz="2200" b="1" dirty="0">
                <a:latin typeface="Times New Roman" panose="02020603050405020304" pitchFamily="18" charset="0"/>
                <a:cs typeface="Times New Roman" panose="02020603050405020304" pitchFamily="18" charset="0"/>
              </a:rPr>
              <a:t>Understandability</a:t>
            </a:r>
            <a:r>
              <a:rPr lang="en-US" sz="2200" dirty="0">
                <a:latin typeface="Times New Roman" panose="02020603050405020304" pitchFamily="18" charset="0"/>
                <a:cs typeface="Times New Roman" panose="02020603050405020304" pitchFamily="18" charset="0"/>
              </a:rPr>
              <a:t>: the code should be understandable to as many developers as possible. A lot of people are working on the application. A good architecture allows beginners to understand the project quickly</a:t>
            </a:r>
            <a:r>
              <a:rPr lang="en-US" sz="24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 xmlns:p14="http://schemas.microsoft.com/office/powerpoint/2010/main" val="11492545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5" y="1056662"/>
            <a:ext cx="8229600" cy="5299687"/>
          </a:xfrm>
        </p:spPr>
        <p:txBody>
          <a:bodyPr>
            <a:normAutofit/>
          </a:bodyPr>
          <a:lstStyle/>
          <a:p>
            <a:pPr marL="0" indent="0" algn="just">
              <a:buNone/>
            </a:pPr>
            <a:endParaRPr lang="en-IN"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RTOS, repeated tasks are performed within a tight time boundary, while in a general-purpose operating system, this is not necessarily so. </a:t>
            </a:r>
          </a:p>
          <a:p>
            <a:pPr algn="just"/>
            <a:r>
              <a:rPr lang="en-US" sz="1800" dirty="0">
                <a:latin typeface="Times New Roman" panose="02020603050405020304" pitchFamily="18" charset="0"/>
                <a:cs typeface="Times New Roman" panose="02020603050405020304" pitchFamily="18" charset="0"/>
              </a:rPr>
              <a:t>An RTOS is a critical component for ensuring predictable and timely execution on embedded devices such as those used in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Robotics, and mobile.</a:t>
            </a:r>
          </a:p>
          <a:p>
            <a:pPr algn="just"/>
            <a:r>
              <a:rPr lang="en-US" sz="1800" b="1" dirty="0">
                <a:latin typeface="Times New Roman" panose="02020603050405020304" pitchFamily="18" charset="0"/>
                <a:cs typeface="Times New Roman" panose="02020603050405020304" pitchFamily="18" charset="0"/>
              </a:rPr>
              <a:t>Predictability and determinism, </a:t>
            </a:r>
            <a:r>
              <a:rPr lang="en-US" sz="1800" dirty="0">
                <a:latin typeface="Times New Roman" panose="02020603050405020304" pitchFamily="18" charset="0"/>
                <a:cs typeface="Times New Roman" panose="02020603050405020304" pitchFamily="18" charset="0"/>
              </a:rPr>
              <a:t>in this case, go hand in hand: We know how long a task will take, and that it will always produce the same result.</a:t>
            </a:r>
          </a:p>
          <a:p>
            <a:pPr algn="just"/>
            <a:r>
              <a:rPr lang="en-US" sz="1800" dirty="0" err="1">
                <a:latin typeface="Times New Roman" panose="02020603050405020304" pitchFamily="18" charset="0"/>
                <a:cs typeface="Times New Roman" panose="02020603050405020304" pitchFamily="18" charset="0"/>
              </a:rPr>
              <a:t>RTOSes</a:t>
            </a:r>
            <a:r>
              <a:rPr lang="en-US" sz="1800" dirty="0">
                <a:latin typeface="Times New Roman" panose="02020603050405020304" pitchFamily="18" charset="0"/>
                <a:cs typeface="Times New Roman" panose="02020603050405020304" pitchFamily="18" charset="0"/>
              </a:rPr>
              <a:t> are subdivided into </a:t>
            </a:r>
            <a:r>
              <a:rPr lang="en-US" sz="1800" b="1" dirty="0">
                <a:latin typeface="Times New Roman" panose="02020603050405020304" pitchFamily="18" charset="0"/>
                <a:cs typeface="Times New Roman" panose="02020603050405020304" pitchFamily="18" charset="0"/>
              </a:rPr>
              <a:t>“soft” real-time and “hard” real- time</a:t>
            </a:r>
            <a:r>
              <a:rPr lang="en-US" sz="1800" dirty="0">
                <a:latin typeface="Times New Roman" panose="02020603050405020304" pitchFamily="18" charset="0"/>
                <a:cs typeface="Times New Roman" panose="02020603050405020304" pitchFamily="18" charset="0"/>
              </a:rPr>
              <a:t> systems. </a:t>
            </a:r>
          </a:p>
          <a:p>
            <a:pPr algn="just"/>
            <a:r>
              <a:rPr lang="en-US" sz="1800" dirty="0">
                <a:latin typeface="Times New Roman" panose="02020603050405020304" pitchFamily="18" charset="0"/>
                <a:cs typeface="Times New Roman" panose="02020603050405020304" pitchFamily="18" charset="0"/>
              </a:rPr>
              <a:t>Soft real-time systems operate within a few hundred milliseconds, at the scale of a human reaction. </a:t>
            </a:r>
          </a:p>
          <a:p>
            <a:pPr algn="just"/>
            <a:r>
              <a:rPr lang="en-US" sz="1800" dirty="0">
                <a:latin typeface="Times New Roman" panose="02020603050405020304" pitchFamily="18" charset="0"/>
                <a:cs typeface="Times New Roman" panose="02020603050405020304" pitchFamily="18" charset="0"/>
              </a:rPr>
              <a:t>Hard real-time systems, however, provide responses that are predictable within tens of milliseconds or less.</a:t>
            </a:r>
          </a:p>
          <a:p>
            <a:pPr marL="0" indent="0" algn="just">
              <a:buNone/>
            </a:pPr>
            <a:r>
              <a:rPr lang="en-IN"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b="1" i="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27886E9-47EA-4F5E-911B-A0522270A82E}" type="datetime1">
              <a:rPr lang="en-US" smtClean="0"/>
              <a:pPr/>
              <a:t>1/29/2024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b="1" i="0" dirty="0">
                <a:solidFill>
                  <a:srgbClr val="273239"/>
                </a:solidFill>
                <a:effectLst/>
                <a:latin typeface="Times New Roman" panose="02020603050405020304" pitchFamily="18" charset="0"/>
                <a:cs typeface="Times New Roman" panose="02020603050405020304" pitchFamily="18" charset="0"/>
              </a:rPr>
              <a:t>Real Time OS </a:t>
            </a:r>
          </a:p>
        </p:txBody>
      </p:sp>
    </p:spTree>
    <p:extLst>
      <p:ext uri="{BB962C8B-B14F-4D97-AF65-F5344CB8AC3E}">
        <p14:creationId xmlns="" xmlns:p14="http://schemas.microsoft.com/office/powerpoint/2010/main" val="36187701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325780-2C07-4603-8A47-2A90205B3A0A}" type="datetime1">
              <a:rPr lang="en-US" smtClean="0"/>
              <a:pPr/>
              <a:t>1/29/2024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b="1" dirty="0">
                <a:solidFill>
                  <a:srgbClr val="273239"/>
                </a:solidFill>
                <a:latin typeface="Times New Roman" panose="02020603050405020304" pitchFamily="18" charset="0"/>
                <a:cs typeface="Times New Roman" panose="02020603050405020304" pitchFamily="18" charset="0"/>
              </a:rPr>
              <a:t>RTOS</a:t>
            </a:r>
            <a:r>
              <a:rPr lang="en-IN" sz="2400" b="1" i="0" dirty="0">
                <a:solidFill>
                  <a:srgbClr val="273239"/>
                </a:solidFill>
                <a:effectLst/>
                <a:latin typeface="Times New Roman" panose="02020603050405020304" pitchFamily="18" charset="0"/>
                <a:cs typeface="Times New Roman" panose="02020603050405020304" pitchFamily="18" charset="0"/>
              </a:rPr>
              <a:t> </a:t>
            </a:r>
          </a:p>
        </p:txBody>
      </p:sp>
      <p:pic>
        <p:nvPicPr>
          <p:cNvPr id="53250"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98896" y="1143000"/>
            <a:ext cx="6934200" cy="3524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224887" y="5627132"/>
            <a:ext cx="7086600" cy="369332"/>
          </a:xfrm>
          <a:prstGeom prst="rect">
            <a:avLst/>
          </a:prstGeom>
        </p:spPr>
        <p:txBody>
          <a:bodyPr wrap="square">
            <a:spAutoFit/>
          </a:bodyPr>
          <a:lstStyle/>
          <a:p>
            <a:r>
              <a:rPr lang="en-US" dirty="0"/>
              <a:t>https://www.windriver.com/solutions/learning/rtos</a:t>
            </a:r>
          </a:p>
        </p:txBody>
      </p:sp>
    </p:spTree>
    <p:extLst>
      <p:ext uri="{BB962C8B-B14F-4D97-AF65-F5344CB8AC3E}">
        <p14:creationId xmlns="" xmlns:p14="http://schemas.microsoft.com/office/powerpoint/2010/main" val="41856544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325780-2C07-4603-8A47-2A90205B3A0A}" type="datetime1">
              <a:rPr lang="en-US" smtClean="0"/>
              <a:pPr/>
              <a:t>1/29/2024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dirty="0"/>
              <a:t>5 CHARACTERISTICS OF AN RTOS</a:t>
            </a:r>
          </a:p>
        </p:txBody>
      </p:sp>
      <p:sp>
        <p:nvSpPr>
          <p:cNvPr id="8" name="Rectangle 7"/>
          <p:cNvSpPr/>
          <p:nvPr/>
        </p:nvSpPr>
        <p:spPr>
          <a:xfrm>
            <a:off x="304800" y="990600"/>
            <a:ext cx="8382000" cy="4801314"/>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Determinism:</a:t>
            </a:r>
            <a:r>
              <a:rPr lang="en-US" dirty="0">
                <a:latin typeface="Times New Roman" panose="02020603050405020304" pitchFamily="18" charset="0"/>
                <a:cs typeface="Times New Roman" panose="02020603050405020304" pitchFamily="18" charset="0"/>
              </a:rPr>
              <a:t> Repeating an input will result in the same output.</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High performance:</a:t>
            </a:r>
            <a:r>
              <a:rPr lang="en-US" dirty="0">
                <a:latin typeface="Times New Roman" panose="02020603050405020304" pitchFamily="18" charset="0"/>
                <a:cs typeface="Times New Roman" panose="02020603050405020304" pitchFamily="18" charset="0"/>
              </a:rPr>
              <a:t> RTOS systems are fast and responsive, often executing actions within a small fraction of the time needed by a general OS.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Safety and security: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RTOSes</a:t>
            </a:r>
            <a:r>
              <a:rPr lang="en-US" dirty="0">
                <a:latin typeface="Times New Roman" panose="02020603050405020304" pitchFamily="18" charset="0"/>
                <a:cs typeface="Times New Roman" panose="02020603050405020304" pitchFamily="18" charset="0"/>
              </a:rPr>
              <a:t> are frequently used in critical systems when failures can have catastrophic consequences, such as robotics or flight controllers. To protect those around them, they must have higher security standards and more reliable safety features.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Priority-based scheduling:</a:t>
            </a:r>
            <a:r>
              <a:rPr lang="en-US" dirty="0">
                <a:latin typeface="Times New Roman" panose="02020603050405020304" pitchFamily="18" charset="0"/>
                <a:cs typeface="Times New Roman" panose="02020603050405020304" pitchFamily="18" charset="0"/>
              </a:rPr>
              <a:t> Priority scheduling means that actions assigned a high priority are executed first, and those with lower priority come after. This means that an RTOS will always execute the most important task.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Small footprint:</a:t>
            </a:r>
            <a:r>
              <a:rPr lang="en-US" dirty="0">
                <a:latin typeface="Times New Roman" panose="02020603050405020304" pitchFamily="18" charset="0"/>
                <a:cs typeface="Times New Roman" panose="02020603050405020304" pitchFamily="18" charset="0"/>
              </a:rPr>
              <a:t> Versus their hefty general OS counterparts, </a:t>
            </a:r>
            <a:r>
              <a:rPr lang="en-US" dirty="0" err="1">
                <a:latin typeface="Times New Roman" panose="02020603050405020304" pitchFamily="18" charset="0"/>
                <a:cs typeface="Times New Roman" panose="02020603050405020304" pitchFamily="18" charset="0"/>
              </a:rPr>
              <a:t>RTOSes</a:t>
            </a:r>
            <a:r>
              <a:rPr lang="en-US" dirty="0">
                <a:latin typeface="Times New Roman" panose="02020603050405020304" pitchFamily="18" charset="0"/>
                <a:cs typeface="Times New Roman" panose="02020603050405020304" pitchFamily="18" charset="0"/>
              </a:rPr>
              <a:t> weigh in at just a fraction of the size. For example, Windows 10, with post-install updates, takes up approximately 20 GB. </a:t>
            </a:r>
            <a:r>
              <a:rPr lang="en-US" dirty="0" err="1">
                <a:latin typeface="Times New Roman" panose="02020603050405020304" pitchFamily="18" charset="0"/>
                <a:cs typeface="Times New Roman" panose="02020603050405020304" pitchFamily="18" charset="0"/>
              </a:rPr>
              <a:t>VxWorks</a:t>
            </a:r>
            <a:r>
              <a:rPr lang="en-US" baseline="30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on the other hand, is approximately 20,000 times smaller, measured in the low single-digit megabytes.</a:t>
            </a:r>
          </a:p>
        </p:txBody>
      </p:sp>
    </p:spTree>
    <p:extLst>
      <p:ext uri="{BB962C8B-B14F-4D97-AF65-F5344CB8AC3E}">
        <p14:creationId xmlns="" xmlns:p14="http://schemas.microsoft.com/office/powerpoint/2010/main" val="112152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0BC9E4B-D13E-4A6B-BE44-F731A6D86A81}" type="datetime1">
              <a:rPr lang="en-US" smtClean="0"/>
              <a:pPr/>
              <a:t>1/29/2024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CO-PO Mapping</a:t>
            </a:r>
          </a:p>
        </p:txBody>
      </p:sp>
      <p:sp>
        <p:nvSpPr>
          <p:cNvPr id="11" name="Rectangle 1">
            <a:extLst>
              <a:ext uri="{FF2B5EF4-FFF2-40B4-BE49-F238E27FC236}">
                <a16:creationId xmlns="" xmlns:a16="http://schemas.microsoft.com/office/drawing/2014/main" id="{2FF97F26-F598-47E4-AAB1-5C5917B470F8}"/>
              </a:ext>
            </a:extLst>
          </p:cNvPr>
          <p:cNvSpPr>
            <a:spLocks noChangeArrowheads="1"/>
          </p:cNvSpPr>
          <p:nvPr/>
        </p:nvSpPr>
        <p:spPr bwMode="auto">
          <a:xfrm>
            <a:off x="714348" y="1046274"/>
            <a:ext cx="8001056"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Cambria" pitchFamily="18" charset="0"/>
                <a:ea typeface="Times New Roman" pitchFamily="18" charset="0"/>
                <a:cs typeface="Times New Roman" pitchFamily="18" charset="0"/>
              </a:rPr>
              <a:t>Mapping of Course Outcomes and Program Outcomes</a:t>
            </a:r>
            <a:r>
              <a:rPr kumimoji="0" lang="en-US" b="1" i="0" u="none" strike="noStrike" cap="none" normalizeH="0" baseline="0" dirty="0">
                <a:ln>
                  <a:noFill/>
                </a:ln>
                <a:effectLst/>
                <a:latin typeface="Calibri" pitchFamily="34" charset="0"/>
                <a:ea typeface="Calibri" pitchFamily="34" charset="0"/>
                <a:cs typeface="Times New Roman" pitchFamily="18" charset="0"/>
              </a:rPr>
              <a:t>:</a:t>
            </a:r>
            <a:endParaRPr kumimoji="0" lang="en-US" b="1" i="0" u="none" strike="noStrike" cap="none" normalizeH="0" baseline="0" dirty="0">
              <a:ln>
                <a:noFill/>
              </a:ln>
              <a:effectLst/>
              <a:latin typeface="Arial" pitchFamily="34" charset="0"/>
              <a:cs typeface="Arial" pitchFamily="34" charset="0"/>
            </a:endParaRPr>
          </a:p>
        </p:txBody>
      </p:sp>
      <p:sp>
        <p:nvSpPr>
          <p:cNvPr id="13" name="TextBox 12">
            <a:extLst>
              <a:ext uri="{FF2B5EF4-FFF2-40B4-BE49-F238E27FC236}">
                <a16:creationId xmlns="" xmlns:a16="http://schemas.microsoft.com/office/drawing/2014/main" id="{A4CAE044-3F4A-4183-A27A-EDD0C384774B}"/>
              </a:ext>
            </a:extLst>
          </p:cNvPr>
          <p:cNvSpPr txBox="1"/>
          <p:nvPr/>
        </p:nvSpPr>
        <p:spPr>
          <a:xfrm>
            <a:off x="714348" y="5063769"/>
            <a:ext cx="4600280" cy="369332"/>
          </a:xfrm>
          <a:prstGeom prst="rect">
            <a:avLst/>
          </a:prstGeom>
          <a:noFill/>
        </p:spPr>
        <p:txBody>
          <a:bodyPr wrap="square">
            <a:spAutoFit/>
          </a:bodyPr>
          <a:lstStyle/>
          <a:p>
            <a:r>
              <a:rPr lang="en-US" dirty="0"/>
              <a:t>3= High, 2=Medium, 1=Low</a:t>
            </a:r>
            <a:endParaRPr lang="en-IN" dirty="0"/>
          </a:p>
        </p:txBody>
      </p:sp>
      <p:sp>
        <p:nvSpPr>
          <p:cNvPr id="10" name="Footer Placeholder 4">
            <a:extLst>
              <a:ext uri="{FF2B5EF4-FFF2-40B4-BE49-F238E27FC236}">
                <a16:creationId xmlns="" xmlns:a16="http://schemas.microsoft.com/office/drawing/2014/main" id="{1E1F1E67-DD97-4391-AC3D-A518E91C4D45}"/>
              </a:ext>
            </a:extLst>
          </p:cNvPr>
          <p:cNvSpPr>
            <a:spLocks noGrp="1"/>
          </p:cNvSpPr>
          <p:nvPr>
            <p:ph type="ftr" sz="quarter" idx="11"/>
          </p:nvPr>
        </p:nvSpPr>
        <p:spPr>
          <a:xfrm>
            <a:off x="2514600" y="6356350"/>
            <a:ext cx="4191000" cy="365125"/>
          </a:xfrm>
        </p:spPr>
        <p:txBody>
          <a:bodyPr/>
          <a:lstStyle/>
          <a:p>
            <a:r>
              <a:rPr lang="en-US" dirty="0"/>
              <a:t>Ms. </a:t>
            </a:r>
            <a:r>
              <a:rPr lang="en-US" dirty="0" err="1" smtClean="0"/>
              <a:t>Vatika</a:t>
            </a:r>
            <a:r>
              <a:rPr lang="en-US" dirty="0" smtClean="0"/>
              <a:t> </a:t>
            </a:r>
            <a:r>
              <a:rPr lang="en-US" dirty="0" err="1" smtClean="0"/>
              <a:t>Jalali</a:t>
            </a:r>
            <a:r>
              <a:rPr lang="en-US" dirty="0" smtClean="0"/>
              <a:t>        Mobile </a:t>
            </a:r>
            <a:r>
              <a:rPr lang="en-US" dirty="0"/>
              <a:t>Application Development                  Unit-1</a:t>
            </a:r>
          </a:p>
        </p:txBody>
      </p:sp>
      <p:graphicFrame>
        <p:nvGraphicFramePr>
          <p:cNvPr id="15" name="Content Placeholder 8">
            <a:extLst>
              <a:ext uri="{FF2B5EF4-FFF2-40B4-BE49-F238E27FC236}">
                <a16:creationId xmlns="" xmlns:a16="http://schemas.microsoft.com/office/drawing/2014/main" id="{95680331-995D-4B94-9331-1AF398ECBDE1}"/>
              </a:ext>
            </a:extLst>
          </p:cNvPr>
          <p:cNvGraphicFramePr>
            <a:graphicFrameLocks/>
          </p:cNvGraphicFramePr>
          <p:nvPr>
            <p:extLst>
              <p:ext uri="{D42A27DB-BD31-4B8C-83A1-F6EECF244321}">
                <p14:modId xmlns="" xmlns:p14="http://schemas.microsoft.com/office/powerpoint/2010/main" val="1602738227"/>
              </p:ext>
            </p:extLst>
          </p:nvPr>
        </p:nvGraphicFramePr>
        <p:xfrm>
          <a:off x="214275" y="1928802"/>
          <a:ext cx="8794622" cy="3438540"/>
        </p:xfrm>
        <a:graphic>
          <a:graphicData uri="http://schemas.openxmlformats.org/drawingml/2006/table">
            <a:tbl>
              <a:tblPr firstRow="1" bandRow="1">
                <a:tableStyleId>{5C22544A-7EE6-4342-B048-85BDC9FD1C3A}</a:tableStyleId>
              </a:tblPr>
              <a:tblGrid>
                <a:gridCol w="1174623">
                  <a:extLst>
                    <a:ext uri="{9D8B030D-6E8A-4147-A177-3AD203B41FA5}">
                      <a16:colId xmlns="" xmlns:a16="http://schemas.microsoft.com/office/drawing/2014/main" val="20000"/>
                    </a:ext>
                  </a:extLst>
                </a:gridCol>
                <a:gridCol w="609600">
                  <a:extLst>
                    <a:ext uri="{9D8B030D-6E8A-4147-A177-3AD203B41FA5}">
                      <a16:colId xmlns="" xmlns:a16="http://schemas.microsoft.com/office/drawing/2014/main" val="20001"/>
                    </a:ext>
                  </a:extLst>
                </a:gridCol>
                <a:gridCol w="609600">
                  <a:extLst>
                    <a:ext uri="{9D8B030D-6E8A-4147-A177-3AD203B41FA5}">
                      <a16:colId xmlns="" xmlns:a16="http://schemas.microsoft.com/office/drawing/2014/main" val="20002"/>
                    </a:ext>
                  </a:extLst>
                </a:gridCol>
                <a:gridCol w="609600">
                  <a:extLst>
                    <a:ext uri="{9D8B030D-6E8A-4147-A177-3AD203B41FA5}">
                      <a16:colId xmlns="" xmlns:a16="http://schemas.microsoft.com/office/drawing/2014/main" val="20003"/>
                    </a:ext>
                  </a:extLst>
                </a:gridCol>
                <a:gridCol w="609600">
                  <a:extLst>
                    <a:ext uri="{9D8B030D-6E8A-4147-A177-3AD203B41FA5}">
                      <a16:colId xmlns="" xmlns:a16="http://schemas.microsoft.com/office/drawing/2014/main" val="20004"/>
                    </a:ext>
                  </a:extLst>
                </a:gridCol>
                <a:gridCol w="609600">
                  <a:extLst>
                    <a:ext uri="{9D8B030D-6E8A-4147-A177-3AD203B41FA5}">
                      <a16:colId xmlns="" xmlns:a16="http://schemas.microsoft.com/office/drawing/2014/main" val="20005"/>
                    </a:ext>
                  </a:extLst>
                </a:gridCol>
                <a:gridCol w="609600">
                  <a:extLst>
                    <a:ext uri="{9D8B030D-6E8A-4147-A177-3AD203B41FA5}">
                      <a16:colId xmlns="" xmlns:a16="http://schemas.microsoft.com/office/drawing/2014/main" val="20006"/>
                    </a:ext>
                  </a:extLst>
                </a:gridCol>
                <a:gridCol w="609600">
                  <a:extLst>
                    <a:ext uri="{9D8B030D-6E8A-4147-A177-3AD203B41FA5}">
                      <a16:colId xmlns="" xmlns:a16="http://schemas.microsoft.com/office/drawing/2014/main" val="20007"/>
                    </a:ext>
                  </a:extLst>
                </a:gridCol>
                <a:gridCol w="609600">
                  <a:extLst>
                    <a:ext uri="{9D8B030D-6E8A-4147-A177-3AD203B41FA5}">
                      <a16:colId xmlns="" xmlns:a16="http://schemas.microsoft.com/office/drawing/2014/main" val="20008"/>
                    </a:ext>
                  </a:extLst>
                </a:gridCol>
                <a:gridCol w="667939">
                  <a:extLst>
                    <a:ext uri="{9D8B030D-6E8A-4147-A177-3AD203B41FA5}">
                      <a16:colId xmlns="" xmlns:a16="http://schemas.microsoft.com/office/drawing/2014/main" val="20009"/>
                    </a:ext>
                  </a:extLst>
                </a:gridCol>
                <a:gridCol w="691754">
                  <a:extLst>
                    <a:ext uri="{9D8B030D-6E8A-4147-A177-3AD203B41FA5}">
                      <a16:colId xmlns="" xmlns:a16="http://schemas.microsoft.com/office/drawing/2014/main" val="20010"/>
                    </a:ext>
                  </a:extLst>
                </a:gridCol>
                <a:gridCol w="691754">
                  <a:extLst>
                    <a:ext uri="{9D8B030D-6E8A-4147-A177-3AD203B41FA5}">
                      <a16:colId xmlns="" xmlns:a16="http://schemas.microsoft.com/office/drawing/2014/main" val="20011"/>
                    </a:ext>
                  </a:extLst>
                </a:gridCol>
                <a:gridCol w="691752">
                  <a:extLst>
                    <a:ext uri="{9D8B030D-6E8A-4147-A177-3AD203B41FA5}">
                      <a16:colId xmlns="" xmlns:a16="http://schemas.microsoft.com/office/drawing/2014/main" val="20012"/>
                    </a:ext>
                  </a:extLst>
                </a:gridCol>
              </a:tblGrid>
              <a:tr h="488157">
                <a:tc>
                  <a:txBody>
                    <a:bodyPr/>
                    <a:lstStyle/>
                    <a:p>
                      <a:r>
                        <a:rPr lang="en-IN" sz="1200" b="0" dirty="0" err="1">
                          <a:solidFill>
                            <a:schemeClr val="tx1"/>
                          </a:solidFill>
                        </a:rPr>
                        <a:t>CO.k</a:t>
                      </a:r>
                      <a:endParaRPr lang="en-IN" sz="1200" b="0" dirty="0">
                        <a:solidFill>
                          <a:schemeClr val="tx1"/>
                        </a:solidFill>
                      </a:endParaRPr>
                    </a:p>
                  </a:txBody>
                  <a:tcPr>
                    <a:solidFill>
                      <a:schemeClr val="tx2">
                        <a:lumMod val="60000"/>
                        <a:lumOff val="40000"/>
                      </a:schemeClr>
                    </a:solidFill>
                  </a:tcPr>
                </a:tc>
                <a:tc>
                  <a:txBody>
                    <a:bodyPr/>
                    <a:lstStyle/>
                    <a:p>
                      <a:pPr marL="0" marR="80010" algn="r">
                        <a:lnSpc>
                          <a:spcPts val="1180"/>
                        </a:lnSpc>
                        <a:spcBef>
                          <a:spcPts val="135"/>
                        </a:spcBef>
                        <a:spcAft>
                          <a:spcPts val="0"/>
                        </a:spcAft>
                      </a:pPr>
                      <a:r>
                        <a:rPr lang="en-US" sz="1200" b="1">
                          <a:effectLst/>
                          <a:latin typeface="Times New Roman"/>
                          <a:ea typeface="Times New Roman"/>
                          <a:cs typeface="Times New Roman"/>
                        </a:rPr>
                        <a:t>PO1</a:t>
                      </a:r>
                      <a:endParaRPr lang="en-US" sz="1200">
                        <a:effectLst/>
                        <a:latin typeface="Times New Roman"/>
                        <a:ea typeface="Times New Roman"/>
                        <a:cs typeface="Times New Roman"/>
                      </a:endParaRPr>
                    </a:p>
                  </a:txBody>
                  <a:tcPr marL="0" marR="0" marT="0" marB="0"/>
                </a:tc>
                <a:tc>
                  <a:txBody>
                    <a:bodyPr/>
                    <a:lstStyle/>
                    <a:p>
                      <a:pPr marL="0" marR="56515" algn="r">
                        <a:lnSpc>
                          <a:spcPts val="1180"/>
                        </a:lnSpc>
                        <a:spcBef>
                          <a:spcPts val="135"/>
                        </a:spcBef>
                        <a:spcAft>
                          <a:spcPts val="0"/>
                        </a:spcAft>
                      </a:pPr>
                      <a:r>
                        <a:rPr lang="en-US" sz="1200" b="1">
                          <a:effectLst/>
                          <a:latin typeface="Times New Roman"/>
                          <a:ea typeface="Times New Roman"/>
                          <a:cs typeface="Times New Roman"/>
                        </a:rPr>
                        <a:t>PO2</a:t>
                      </a:r>
                      <a:endParaRPr lang="en-US" sz="1200">
                        <a:effectLst/>
                        <a:latin typeface="Times New Roman"/>
                        <a:ea typeface="Times New Roman"/>
                        <a:cs typeface="Times New Roman"/>
                      </a:endParaRPr>
                    </a:p>
                  </a:txBody>
                  <a:tcPr marL="0" marR="0" marT="0" marB="0"/>
                </a:tc>
                <a:tc>
                  <a:txBody>
                    <a:bodyPr/>
                    <a:lstStyle/>
                    <a:p>
                      <a:pPr marL="0" marR="55880" algn="r">
                        <a:lnSpc>
                          <a:spcPts val="1180"/>
                        </a:lnSpc>
                        <a:spcBef>
                          <a:spcPts val="135"/>
                        </a:spcBef>
                        <a:spcAft>
                          <a:spcPts val="0"/>
                        </a:spcAft>
                      </a:pPr>
                      <a:r>
                        <a:rPr lang="en-US" sz="1200" b="1">
                          <a:effectLst/>
                          <a:latin typeface="Times New Roman"/>
                          <a:ea typeface="Times New Roman"/>
                          <a:cs typeface="Times New Roman"/>
                        </a:rPr>
                        <a:t>PO3</a:t>
                      </a:r>
                      <a:endParaRPr lang="en-US" sz="1200">
                        <a:effectLst/>
                        <a:latin typeface="Times New Roman"/>
                        <a:ea typeface="Times New Roman"/>
                        <a:cs typeface="Times New Roman"/>
                      </a:endParaRPr>
                    </a:p>
                  </a:txBody>
                  <a:tcPr marL="0" marR="0" marT="0" marB="0"/>
                </a:tc>
                <a:tc>
                  <a:txBody>
                    <a:bodyPr/>
                    <a:lstStyle/>
                    <a:p>
                      <a:pPr marL="0" marR="57785" algn="r">
                        <a:lnSpc>
                          <a:spcPts val="1180"/>
                        </a:lnSpc>
                        <a:spcBef>
                          <a:spcPts val="135"/>
                        </a:spcBef>
                        <a:spcAft>
                          <a:spcPts val="0"/>
                        </a:spcAft>
                      </a:pPr>
                      <a:r>
                        <a:rPr lang="en-US" sz="1200" b="1">
                          <a:effectLst/>
                          <a:latin typeface="Times New Roman"/>
                          <a:ea typeface="Times New Roman"/>
                          <a:cs typeface="Times New Roman"/>
                        </a:rPr>
                        <a:t>PO4</a:t>
                      </a:r>
                      <a:endParaRPr lang="en-US" sz="1200">
                        <a:effectLst/>
                        <a:latin typeface="Times New Roman"/>
                        <a:ea typeface="Times New Roman"/>
                        <a:cs typeface="Times New Roman"/>
                      </a:endParaRPr>
                    </a:p>
                  </a:txBody>
                  <a:tcPr marL="0" marR="0" marT="0" marB="0"/>
                </a:tc>
                <a:tc>
                  <a:txBody>
                    <a:bodyPr/>
                    <a:lstStyle/>
                    <a:p>
                      <a:pPr marL="0" marR="55880" algn="r">
                        <a:lnSpc>
                          <a:spcPts val="1180"/>
                        </a:lnSpc>
                        <a:spcBef>
                          <a:spcPts val="135"/>
                        </a:spcBef>
                        <a:spcAft>
                          <a:spcPts val="0"/>
                        </a:spcAft>
                      </a:pPr>
                      <a:r>
                        <a:rPr lang="en-US" sz="1200" b="1">
                          <a:effectLst/>
                          <a:latin typeface="Times New Roman"/>
                          <a:ea typeface="Times New Roman"/>
                          <a:cs typeface="Times New Roman"/>
                        </a:rPr>
                        <a:t>PO5</a:t>
                      </a:r>
                      <a:endParaRPr lang="en-US" sz="1200">
                        <a:effectLst/>
                        <a:latin typeface="Times New Roman"/>
                        <a:ea typeface="Times New Roman"/>
                        <a:cs typeface="Times New Roman"/>
                      </a:endParaRPr>
                    </a:p>
                  </a:txBody>
                  <a:tcPr marL="0" marR="0" marT="0" marB="0"/>
                </a:tc>
                <a:tc>
                  <a:txBody>
                    <a:bodyPr/>
                    <a:lstStyle/>
                    <a:p>
                      <a:pPr marL="0" marR="57785" algn="r">
                        <a:lnSpc>
                          <a:spcPts val="1180"/>
                        </a:lnSpc>
                        <a:spcBef>
                          <a:spcPts val="135"/>
                        </a:spcBef>
                        <a:spcAft>
                          <a:spcPts val="0"/>
                        </a:spcAft>
                      </a:pPr>
                      <a:r>
                        <a:rPr lang="en-US" sz="1200" b="1">
                          <a:effectLst/>
                          <a:latin typeface="Times New Roman"/>
                          <a:ea typeface="Times New Roman"/>
                          <a:cs typeface="Times New Roman"/>
                        </a:rPr>
                        <a:t>PO6</a:t>
                      </a:r>
                      <a:endParaRPr lang="en-US" sz="1200">
                        <a:effectLst/>
                        <a:latin typeface="Times New Roman"/>
                        <a:ea typeface="Times New Roman"/>
                        <a:cs typeface="Times New Roman"/>
                      </a:endParaRPr>
                    </a:p>
                  </a:txBody>
                  <a:tcPr marL="0" marR="0" marT="0" marB="0"/>
                </a:tc>
                <a:tc>
                  <a:txBody>
                    <a:bodyPr/>
                    <a:lstStyle/>
                    <a:p>
                      <a:pPr marL="0" marR="58420" algn="r">
                        <a:lnSpc>
                          <a:spcPts val="1180"/>
                        </a:lnSpc>
                        <a:spcBef>
                          <a:spcPts val="135"/>
                        </a:spcBef>
                        <a:spcAft>
                          <a:spcPts val="0"/>
                        </a:spcAft>
                      </a:pPr>
                      <a:r>
                        <a:rPr lang="en-US" sz="1200" b="1">
                          <a:effectLst/>
                          <a:latin typeface="Times New Roman"/>
                          <a:ea typeface="Times New Roman"/>
                          <a:cs typeface="Times New Roman"/>
                        </a:rPr>
                        <a:t>PO7</a:t>
                      </a:r>
                      <a:endParaRPr lang="en-US" sz="1200">
                        <a:effectLst/>
                        <a:latin typeface="Times New Roman"/>
                        <a:ea typeface="Times New Roman"/>
                        <a:cs typeface="Times New Roman"/>
                      </a:endParaRPr>
                    </a:p>
                  </a:txBody>
                  <a:tcPr marL="0" marR="0" marT="0" marB="0"/>
                </a:tc>
                <a:tc>
                  <a:txBody>
                    <a:bodyPr/>
                    <a:lstStyle/>
                    <a:p>
                      <a:pPr marL="0" marR="57785" algn="r">
                        <a:lnSpc>
                          <a:spcPts val="1180"/>
                        </a:lnSpc>
                        <a:spcBef>
                          <a:spcPts val="135"/>
                        </a:spcBef>
                        <a:spcAft>
                          <a:spcPts val="0"/>
                        </a:spcAft>
                      </a:pPr>
                      <a:r>
                        <a:rPr lang="en-US" sz="1200" b="1">
                          <a:effectLst/>
                          <a:latin typeface="Times New Roman"/>
                          <a:ea typeface="Times New Roman"/>
                          <a:cs typeface="Times New Roman"/>
                        </a:rPr>
                        <a:t>PO8</a:t>
                      </a:r>
                      <a:endParaRPr lang="en-US" sz="1200">
                        <a:effectLst/>
                        <a:latin typeface="Times New Roman"/>
                        <a:ea typeface="Times New Roman"/>
                        <a:cs typeface="Times New Roman"/>
                      </a:endParaRPr>
                    </a:p>
                  </a:txBody>
                  <a:tcPr marL="0" marR="0" marT="0" marB="0"/>
                </a:tc>
                <a:tc>
                  <a:txBody>
                    <a:bodyPr/>
                    <a:lstStyle/>
                    <a:p>
                      <a:pPr marL="0" marR="58420" algn="r">
                        <a:lnSpc>
                          <a:spcPts val="1180"/>
                        </a:lnSpc>
                        <a:spcBef>
                          <a:spcPts val="135"/>
                        </a:spcBef>
                        <a:spcAft>
                          <a:spcPts val="0"/>
                        </a:spcAft>
                      </a:pPr>
                      <a:r>
                        <a:rPr lang="en-US" sz="1200" b="1">
                          <a:effectLst/>
                          <a:latin typeface="Times New Roman"/>
                          <a:ea typeface="Times New Roman"/>
                          <a:cs typeface="Times New Roman"/>
                        </a:rPr>
                        <a:t>PO9</a:t>
                      </a:r>
                      <a:endParaRPr lang="en-US" sz="1200">
                        <a:effectLst/>
                        <a:latin typeface="Times New Roman"/>
                        <a:ea typeface="Times New Roman"/>
                        <a:cs typeface="Times New Roman"/>
                      </a:endParaRPr>
                    </a:p>
                  </a:txBody>
                  <a:tcPr marL="0" marR="0" marT="0" marB="0"/>
                </a:tc>
                <a:tc>
                  <a:txBody>
                    <a:bodyPr/>
                    <a:lstStyle/>
                    <a:p>
                      <a:pPr marL="0" marR="60325" algn="r">
                        <a:lnSpc>
                          <a:spcPts val="1180"/>
                        </a:lnSpc>
                        <a:spcBef>
                          <a:spcPts val="135"/>
                        </a:spcBef>
                        <a:spcAft>
                          <a:spcPts val="0"/>
                        </a:spcAft>
                      </a:pPr>
                      <a:r>
                        <a:rPr lang="en-US" sz="1200" b="1">
                          <a:effectLst/>
                          <a:latin typeface="Times New Roman"/>
                          <a:ea typeface="Times New Roman"/>
                          <a:cs typeface="Times New Roman"/>
                        </a:rPr>
                        <a:t>PO10</a:t>
                      </a:r>
                      <a:endParaRPr lang="en-US" sz="1200">
                        <a:effectLst/>
                        <a:latin typeface="Times New Roman"/>
                        <a:ea typeface="Times New Roman"/>
                        <a:cs typeface="Times New Roman"/>
                      </a:endParaRPr>
                    </a:p>
                  </a:txBody>
                  <a:tcPr marL="0" marR="0" marT="0" marB="0"/>
                </a:tc>
                <a:tc>
                  <a:txBody>
                    <a:bodyPr/>
                    <a:lstStyle/>
                    <a:p>
                      <a:pPr marL="0" marR="60325" algn="r">
                        <a:lnSpc>
                          <a:spcPts val="1180"/>
                        </a:lnSpc>
                        <a:spcBef>
                          <a:spcPts val="135"/>
                        </a:spcBef>
                        <a:spcAft>
                          <a:spcPts val="0"/>
                        </a:spcAft>
                      </a:pPr>
                      <a:r>
                        <a:rPr lang="en-US" sz="1200" b="1">
                          <a:effectLst/>
                          <a:latin typeface="Times New Roman"/>
                          <a:ea typeface="Times New Roman"/>
                          <a:cs typeface="Times New Roman"/>
                        </a:rPr>
                        <a:t>PO11</a:t>
                      </a:r>
                      <a:endParaRPr lang="en-US" sz="1200">
                        <a:effectLst/>
                        <a:latin typeface="Times New Roman"/>
                        <a:ea typeface="Times New Roman"/>
                        <a:cs typeface="Times New Roman"/>
                      </a:endParaRPr>
                    </a:p>
                  </a:txBody>
                  <a:tcPr marL="0" marR="0" marT="0" marB="0"/>
                </a:tc>
                <a:tc>
                  <a:txBody>
                    <a:bodyPr/>
                    <a:lstStyle/>
                    <a:p>
                      <a:pPr marL="0" marR="61595" algn="r">
                        <a:lnSpc>
                          <a:spcPts val="1180"/>
                        </a:lnSpc>
                        <a:spcBef>
                          <a:spcPts val="135"/>
                        </a:spcBef>
                        <a:spcAft>
                          <a:spcPts val="0"/>
                        </a:spcAft>
                      </a:pPr>
                      <a:r>
                        <a:rPr lang="en-US" sz="1200" b="1">
                          <a:effectLst/>
                          <a:latin typeface="Times New Roman"/>
                          <a:ea typeface="Times New Roman"/>
                          <a:cs typeface="Times New Roman"/>
                        </a:rPr>
                        <a:t>PO12</a:t>
                      </a:r>
                      <a:endParaRPr lang="en-US" sz="1200">
                        <a:effectLst/>
                        <a:latin typeface="Times New Roman"/>
                        <a:ea typeface="Times New Roman"/>
                        <a:cs typeface="Times New Roman"/>
                      </a:endParaRPr>
                    </a:p>
                  </a:txBody>
                  <a:tcPr marL="0" marR="0" marT="0" marB="0"/>
                </a:tc>
                <a:extLst>
                  <a:ext uri="{0D108BD9-81ED-4DB2-BD59-A6C34878D82A}">
                    <a16:rowId xmlns="" xmlns:a16="http://schemas.microsoft.com/office/drawing/2014/main" val="10000"/>
                  </a:ext>
                </a:extLst>
              </a:tr>
              <a:tr h="509598">
                <a:tc>
                  <a:txBody>
                    <a:bodyPr/>
                    <a:lstStyle/>
                    <a:p>
                      <a:r>
                        <a:rPr lang="en-IN" sz="1200" dirty="0">
                          <a:effectLst/>
                        </a:rPr>
                        <a:t>ACSIOT0401</a:t>
                      </a:r>
                      <a:r>
                        <a:rPr lang="en-US" sz="1200" b="0" dirty="0">
                          <a:solidFill>
                            <a:schemeClr val="tx1"/>
                          </a:solidFill>
                        </a:rPr>
                        <a:t>.1</a:t>
                      </a:r>
                      <a:endParaRPr lang="en-IN" sz="1200" b="0" dirty="0">
                        <a:solidFill>
                          <a:schemeClr val="tx1"/>
                        </a:solidFill>
                      </a:endParaRPr>
                    </a:p>
                  </a:txBody>
                  <a:tcPr>
                    <a:solidFill>
                      <a:schemeClr val="tx2">
                        <a:lumMod val="60000"/>
                        <a:lumOff val="40000"/>
                      </a:schemeClr>
                    </a:solidFill>
                  </a:tcPr>
                </a:tc>
                <a:tc>
                  <a:txBody>
                    <a:bodyPr/>
                    <a:lstStyle/>
                    <a:p>
                      <a:pPr marL="0" marR="58420" algn="r">
                        <a:lnSpc>
                          <a:spcPts val="1200"/>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6515" algn="r">
                        <a:lnSpc>
                          <a:spcPts val="1200"/>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5880" algn="r">
                        <a:lnSpc>
                          <a:spcPts val="120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5778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0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2540" marR="0" algn="ct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60325"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1595"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extLst>
                  <a:ext uri="{0D108BD9-81ED-4DB2-BD59-A6C34878D82A}">
                    <a16:rowId xmlns="" xmlns:a16="http://schemas.microsoft.com/office/drawing/2014/main" val="10001"/>
                  </a:ext>
                </a:extLst>
              </a:tr>
              <a:tr h="488157">
                <a:tc>
                  <a:txBody>
                    <a:bodyPr/>
                    <a:lstStyle/>
                    <a:p>
                      <a:r>
                        <a:rPr lang="en-IN" sz="1200" dirty="0">
                          <a:effectLst/>
                        </a:rPr>
                        <a:t>ACSIOT0401</a:t>
                      </a:r>
                      <a:r>
                        <a:rPr lang="en-US" sz="1200" b="0" dirty="0">
                          <a:solidFill>
                            <a:schemeClr val="tx1"/>
                          </a:solidFill>
                        </a:rPr>
                        <a:t>.2</a:t>
                      </a:r>
                      <a:endParaRPr lang="en-IN" sz="1200" b="0" dirty="0">
                        <a:solidFill>
                          <a:schemeClr val="tx1"/>
                        </a:solidFill>
                      </a:endParaRPr>
                    </a:p>
                  </a:txBody>
                  <a:tcPr>
                    <a:solidFill>
                      <a:schemeClr val="tx2">
                        <a:lumMod val="60000"/>
                        <a:lumOff val="40000"/>
                      </a:schemeClr>
                    </a:solidFill>
                  </a:tcPr>
                </a:tc>
                <a:tc>
                  <a:txBody>
                    <a:bodyPr/>
                    <a:lstStyle/>
                    <a:p>
                      <a:pPr marL="0" marR="58420" algn="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6515" algn="r">
                        <a:lnSpc>
                          <a:spcPts val="1215"/>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5880" algn="r">
                        <a:lnSpc>
                          <a:spcPts val="1215"/>
                        </a:lnSpc>
                        <a:spcBef>
                          <a:spcPts val="100"/>
                        </a:spcBef>
                        <a:spcAft>
                          <a:spcPts val="0"/>
                        </a:spcAft>
                      </a:pPr>
                      <a:r>
                        <a:rPr lang="en-US" sz="1200" dirty="0">
                          <a:effectLst/>
                          <a:latin typeface="Times New Roman"/>
                          <a:ea typeface="Times New Roman"/>
                          <a:cs typeface="Times New Roman"/>
                        </a:rPr>
                        <a:t>2</a:t>
                      </a:r>
                    </a:p>
                  </a:txBody>
                  <a:tcPr marL="0" marR="0" marT="0" marB="0"/>
                </a:tc>
                <a:tc>
                  <a:txBody>
                    <a:bodyPr/>
                    <a:lstStyle/>
                    <a:p>
                      <a:pPr marL="0" marR="57785" algn="r">
                        <a:lnSpc>
                          <a:spcPts val="1215"/>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5880" algn="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7785" algn="r">
                        <a:lnSpc>
                          <a:spcPts val="1215"/>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8420" algn="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2540" marR="0" algn="ct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15"/>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15"/>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61595" algn="r">
                        <a:lnSpc>
                          <a:spcPts val="1215"/>
                        </a:lnSpc>
                        <a:spcBef>
                          <a:spcPts val="100"/>
                        </a:spcBef>
                        <a:spcAft>
                          <a:spcPts val="0"/>
                        </a:spcAft>
                      </a:pPr>
                      <a:r>
                        <a:rPr lang="en-US" sz="1200">
                          <a:effectLst/>
                          <a:latin typeface="Times New Roman"/>
                          <a:ea typeface="Times New Roman"/>
                          <a:cs typeface="Times New Roman"/>
                        </a:rPr>
                        <a:t>2</a:t>
                      </a:r>
                    </a:p>
                  </a:txBody>
                  <a:tcPr marL="0" marR="0" marT="0" marB="0"/>
                </a:tc>
                <a:extLst>
                  <a:ext uri="{0D108BD9-81ED-4DB2-BD59-A6C34878D82A}">
                    <a16:rowId xmlns="" xmlns:a16="http://schemas.microsoft.com/office/drawing/2014/main" val="10002"/>
                  </a:ext>
                </a:extLst>
              </a:tr>
              <a:tr h="488157">
                <a:tc>
                  <a:txBody>
                    <a:bodyPr/>
                    <a:lstStyle/>
                    <a:p>
                      <a:r>
                        <a:rPr lang="en-IN" sz="1200" dirty="0">
                          <a:effectLst/>
                        </a:rPr>
                        <a:t>ACSIOT0401</a:t>
                      </a:r>
                      <a:r>
                        <a:rPr lang="en-US" sz="1200" b="1" dirty="0">
                          <a:solidFill>
                            <a:schemeClr val="tx1"/>
                          </a:solidFill>
                        </a:rPr>
                        <a:t>.3</a:t>
                      </a:r>
                      <a:endParaRPr lang="en-IN" sz="1200" b="1" dirty="0">
                        <a:solidFill>
                          <a:schemeClr val="tx1"/>
                        </a:solidFill>
                      </a:endParaRPr>
                    </a:p>
                  </a:txBody>
                  <a:tcPr>
                    <a:solidFill>
                      <a:schemeClr val="tx2">
                        <a:lumMod val="60000"/>
                        <a:lumOff val="40000"/>
                      </a:schemeClr>
                    </a:solidFill>
                  </a:tcPr>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651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00"/>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5880" algn="r">
                        <a:lnSpc>
                          <a:spcPts val="1200"/>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778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2540" marR="0" algn="ct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6159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extLst>
                  <a:ext uri="{0D108BD9-81ED-4DB2-BD59-A6C34878D82A}">
                    <a16:rowId xmlns="" xmlns:a16="http://schemas.microsoft.com/office/drawing/2014/main" val="10003"/>
                  </a:ext>
                </a:extLst>
              </a:tr>
              <a:tr h="488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rPr>
                        <a:t>ACSIOT0401</a:t>
                      </a:r>
                      <a:r>
                        <a:rPr lang="en-US" sz="1200" b="0" dirty="0">
                          <a:solidFill>
                            <a:schemeClr val="tx1"/>
                          </a:solidFill>
                        </a:rPr>
                        <a:t>.4</a:t>
                      </a:r>
                      <a:endParaRPr lang="en-IN" sz="1200" b="0" dirty="0">
                        <a:solidFill>
                          <a:schemeClr val="tx1"/>
                        </a:solidFill>
                      </a:endParaRPr>
                    </a:p>
                  </a:txBody>
                  <a:tcPr>
                    <a:solidFill>
                      <a:schemeClr val="tx2">
                        <a:lumMod val="60000"/>
                        <a:lumOff val="40000"/>
                      </a:schemeClr>
                    </a:solidFill>
                  </a:tcPr>
                </a:tc>
                <a:tc>
                  <a:txBody>
                    <a:bodyPr/>
                    <a:lstStyle/>
                    <a:p>
                      <a:pPr marL="0" marR="58420" algn="r">
                        <a:lnSpc>
                          <a:spcPts val="121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6515" algn="r">
                        <a:lnSpc>
                          <a:spcPts val="121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1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1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1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10"/>
                        </a:lnSpc>
                        <a:spcBef>
                          <a:spcPts val="100"/>
                        </a:spcBef>
                        <a:spcAft>
                          <a:spcPts val="0"/>
                        </a:spcAft>
                      </a:pPr>
                      <a:r>
                        <a:rPr lang="en-US" sz="1200" dirty="0">
                          <a:effectLst/>
                          <a:latin typeface="Times New Roman"/>
                          <a:ea typeface="Times New Roman"/>
                          <a:cs typeface="Times New Roman"/>
                        </a:rPr>
                        <a:t>1</a:t>
                      </a:r>
                    </a:p>
                  </a:txBody>
                  <a:tcPr marL="0" marR="0" marT="0" marB="0"/>
                </a:tc>
                <a:tc>
                  <a:txBody>
                    <a:bodyPr/>
                    <a:lstStyle/>
                    <a:p>
                      <a:pPr marL="0" marR="58420" algn="r">
                        <a:lnSpc>
                          <a:spcPts val="1210"/>
                        </a:lnSpc>
                        <a:spcBef>
                          <a:spcPts val="100"/>
                        </a:spcBef>
                        <a:spcAft>
                          <a:spcPts val="0"/>
                        </a:spcAft>
                      </a:pPr>
                      <a:r>
                        <a:rPr lang="en-US" sz="1200" dirty="0">
                          <a:effectLst/>
                          <a:latin typeface="Times New Roman"/>
                          <a:ea typeface="Times New Roman"/>
                          <a:cs typeface="Times New Roman"/>
                        </a:rPr>
                        <a:t>1</a:t>
                      </a:r>
                    </a:p>
                  </a:txBody>
                  <a:tcPr marL="0" marR="0" marT="0" marB="0"/>
                </a:tc>
                <a:tc>
                  <a:txBody>
                    <a:bodyPr/>
                    <a:lstStyle/>
                    <a:p>
                      <a:pPr marL="2540" marR="0" algn="ctr">
                        <a:lnSpc>
                          <a:spcPts val="121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1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60325" algn="r">
                        <a:lnSpc>
                          <a:spcPts val="121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60325" algn="r">
                        <a:lnSpc>
                          <a:spcPts val="121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1595" algn="r">
                        <a:lnSpc>
                          <a:spcPts val="1210"/>
                        </a:lnSpc>
                        <a:spcBef>
                          <a:spcPts val="100"/>
                        </a:spcBef>
                        <a:spcAft>
                          <a:spcPts val="0"/>
                        </a:spcAft>
                      </a:pPr>
                      <a:r>
                        <a:rPr lang="en-US" sz="1200">
                          <a:effectLst/>
                          <a:latin typeface="Times New Roman"/>
                          <a:ea typeface="Times New Roman"/>
                          <a:cs typeface="Times New Roman"/>
                        </a:rPr>
                        <a:t>2</a:t>
                      </a:r>
                    </a:p>
                  </a:txBody>
                  <a:tcPr marL="0" marR="0" marT="0" marB="0"/>
                </a:tc>
                <a:extLst>
                  <a:ext uri="{0D108BD9-81ED-4DB2-BD59-A6C34878D82A}">
                    <a16:rowId xmlns="" xmlns:a16="http://schemas.microsoft.com/office/drawing/2014/main" val="10004"/>
                  </a:ext>
                </a:extLst>
              </a:tr>
              <a:tr h="488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rPr>
                        <a:t>ACSIOT0401</a:t>
                      </a:r>
                      <a:r>
                        <a:rPr lang="en-US" sz="1200" b="0" dirty="0">
                          <a:solidFill>
                            <a:schemeClr val="tx1"/>
                          </a:solidFill>
                        </a:rPr>
                        <a:t>.5</a:t>
                      </a:r>
                      <a:endParaRPr lang="en-IN" sz="1200" b="0" dirty="0">
                        <a:solidFill>
                          <a:schemeClr val="tx1"/>
                        </a:solidFill>
                      </a:endParaRPr>
                    </a:p>
                  </a:txBody>
                  <a:tcPr>
                    <a:solidFill>
                      <a:schemeClr val="tx2">
                        <a:lumMod val="60000"/>
                        <a:lumOff val="40000"/>
                      </a:schemeClr>
                    </a:solidFill>
                  </a:tcPr>
                </a:tc>
                <a:tc>
                  <a:txBody>
                    <a:bodyPr/>
                    <a:lstStyle/>
                    <a:p>
                      <a:pPr marL="0" marR="58420" algn="r">
                        <a:lnSpc>
                          <a:spcPts val="1200"/>
                        </a:lnSpc>
                        <a:spcBef>
                          <a:spcPts val="115"/>
                        </a:spcBef>
                        <a:spcAft>
                          <a:spcPts val="0"/>
                        </a:spcAft>
                      </a:pPr>
                      <a:r>
                        <a:rPr lang="en-US" sz="1200">
                          <a:effectLst/>
                          <a:latin typeface="Times New Roman"/>
                          <a:ea typeface="Times New Roman"/>
                          <a:cs typeface="Times New Roman"/>
                        </a:rPr>
                        <a:t>3</a:t>
                      </a:r>
                    </a:p>
                  </a:txBody>
                  <a:tcPr marL="0" marR="0" marT="0" marB="0"/>
                </a:tc>
                <a:tc>
                  <a:txBody>
                    <a:bodyPr/>
                    <a:lstStyle/>
                    <a:p>
                      <a:pPr marL="0" marR="56515" algn="r">
                        <a:lnSpc>
                          <a:spcPts val="1200"/>
                        </a:lnSpc>
                        <a:spcBef>
                          <a:spcPts val="115"/>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00"/>
                        </a:lnSpc>
                        <a:spcBef>
                          <a:spcPts val="115"/>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00"/>
                        </a:lnSpc>
                        <a:spcBef>
                          <a:spcPts val="115"/>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00"/>
                        </a:lnSpc>
                        <a:spcBef>
                          <a:spcPts val="115"/>
                        </a:spcBef>
                        <a:spcAft>
                          <a:spcPts val="0"/>
                        </a:spcAft>
                      </a:pPr>
                      <a:r>
                        <a:rPr lang="en-US" sz="1200">
                          <a:effectLst/>
                          <a:latin typeface="Times New Roman"/>
                          <a:ea typeface="Times New Roman"/>
                          <a:cs typeface="Times New Roman"/>
                        </a:rPr>
                        <a:t>3</a:t>
                      </a:r>
                    </a:p>
                  </a:txBody>
                  <a:tcPr marL="0" marR="0" marT="0" marB="0"/>
                </a:tc>
                <a:tc>
                  <a:txBody>
                    <a:bodyPr/>
                    <a:lstStyle/>
                    <a:p>
                      <a:pPr marL="0" marR="57785" algn="r">
                        <a:lnSpc>
                          <a:spcPts val="1200"/>
                        </a:lnSpc>
                        <a:spcBef>
                          <a:spcPts val="115"/>
                        </a:spcBef>
                        <a:spcAft>
                          <a:spcPts val="0"/>
                        </a:spcAft>
                      </a:pPr>
                      <a:r>
                        <a:rPr lang="en-US" sz="1200">
                          <a:effectLst/>
                          <a:latin typeface="Times New Roman"/>
                          <a:ea typeface="Times New Roman"/>
                          <a:cs typeface="Times New Roman"/>
                        </a:rPr>
                        <a:t>2</a:t>
                      </a:r>
                    </a:p>
                  </a:txBody>
                  <a:tcPr marL="0" marR="0" marT="0" marB="0"/>
                </a:tc>
                <a:tc>
                  <a:txBody>
                    <a:bodyPr/>
                    <a:lstStyle/>
                    <a:p>
                      <a:pPr marL="0" marR="58420" algn="r">
                        <a:lnSpc>
                          <a:spcPts val="1200"/>
                        </a:lnSpc>
                        <a:spcBef>
                          <a:spcPts val="115"/>
                        </a:spcBef>
                        <a:spcAft>
                          <a:spcPts val="0"/>
                        </a:spcAft>
                      </a:pPr>
                      <a:r>
                        <a:rPr lang="en-US" sz="1200" dirty="0">
                          <a:effectLst/>
                          <a:latin typeface="Times New Roman"/>
                          <a:ea typeface="Times New Roman"/>
                          <a:cs typeface="Times New Roman"/>
                        </a:rPr>
                        <a:t>3</a:t>
                      </a:r>
                    </a:p>
                  </a:txBody>
                  <a:tcPr marL="0" marR="0" marT="0" marB="0"/>
                </a:tc>
                <a:tc>
                  <a:txBody>
                    <a:bodyPr/>
                    <a:lstStyle/>
                    <a:p>
                      <a:pPr marL="2540" marR="0" algn="ctr">
                        <a:lnSpc>
                          <a:spcPts val="1200"/>
                        </a:lnSpc>
                        <a:spcBef>
                          <a:spcPts val="115"/>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8420" algn="r">
                        <a:lnSpc>
                          <a:spcPts val="1200"/>
                        </a:lnSpc>
                        <a:spcBef>
                          <a:spcPts val="115"/>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15"/>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15"/>
                        </a:spcBef>
                        <a:spcAft>
                          <a:spcPts val="0"/>
                        </a:spcAft>
                      </a:pPr>
                      <a:r>
                        <a:rPr lang="en-US" sz="1200">
                          <a:effectLst/>
                          <a:latin typeface="Times New Roman"/>
                          <a:ea typeface="Times New Roman"/>
                          <a:cs typeface="Times New Roman"/>
                        </a:rPr>
                        <a:t>3</a:t>
                      </a:r>
                    </a:p>
                  </a:txBody>
                  <a:tcPr marL="0" marR="0" marT="0" marB="0"/>
                </a:tc>
                <a:tc>
                  <a:txBody>
                    <a:bodyPr/>
                    <a:lstStyle/>
                    <a:p>
                      <a:pPr marL="0" marR="61595" algn="r">
                        <a:lnSpc>
                          <a:spcPts val="1200"/>
                        </a:lnSpc>
                        <a:spcBef>
                          <a:spcPts val="115"/>
                        </a:spcBef>
                        <a:spcAft>
                          <a:spcPts val="0"/>
                        </a:spcAft>
                      </a:pPr>
                      <a:r>
                        <a:rPr lang="en-US" sz="1200" dirty="0">
                          <a:effectLst/>
                          <a:latin typeface="Times New Roman"/>
                          <a:ea typeface="Times New Roman"/>
                          <a:cs typeface="Times New Roman"/>
                        </a:rPr>
                        <a:t>2</a:t>
                      </a:r>
                    </a:p>
                  </a:txBody>
                  <a:tcPr marL="0" marR="0" marT="0" marB="0"/>
                </a:tc>
                <a:extLst>
                  <a:ext uri="{0D108BD9-81ED-4DB2-BD59-A6C34878D82A}">
                    <a16:rowId xmlns="" xmlns:a16="http://schemas.microsoft.com/office/drawing/2014/main" val="10005"/>
                  </a:ext>
                </a:extLst>
              </a:tr>
              <a:tr h="488157">
                <a:tc>
                  <a:txBody>
                    <a:bodyPr/>
                    <a:lstStyle/>
                    <a:p>
                      <a:pPr marL="76835" marR="71755" algn="ctr">
                        <a:lnSpc>
                          <a:spcPts val="1180"/>
                        </a:lnSpc>
                        <a:spcBef>
                          <a:spcPts val="130"/>
                        </a:spcBef>
                        <a:spcAft>
                          <a:spcPts val="0"/>
                        </a:spcAft>
                      </a:pPr>
                      <a:r>
                        <a:rPr lang="en-US" sz="1200" b="1" dirty="0">
                          <a:effectLst/>
                          <a:latin typeface="Times New Roman"/>
                          <a:ea typeface="Times New Roman"/>
                          <a:cs typeface="Times New Roman"/>
                        </a:rPr>
                        <a:t>Average</a:t>
                      </a:r>
                      <a:endParaRPr lang="en-US" sz="1200" dirty="0">
                        <a:effectLst/>
                        <a:latin typeface="Times New Roman"/>
                        <a:ea typeface="Times New Roman"/>
                        <a:cs typeface="Times New Roman"/>
                      </a:endParaRPr>
                    </a:p>
                  </a:txBody>
                  <a:tcPr marL="0" marR="0" marT="0" marB="0">
                    <a:solidFill>
                      <a:schemeClr val="tx2">
                        <a:lumMod val="60000"/>
                        <a:lumOff val="40000"/>
                      </a:schemeClr>
                    </a:solidFill>
                  </a:tcPr>
                </a:tc>
                <a:tc>
                  <a:txBody>
                    <a:bodyPr/>
                    <a:lstStyle/>
                    <a:p>
                      <a:pPr marL="0" marR="58420" algn="r">
                        <a:lnSpc>
                          <a:spcPts val="1180"/>
                        </a:lnSpc>
                        <a:spcBef>
                          <a:spcPts val="130"/>
                        </a:spcBef>
                        <a:spcAft>
                          <a:spcPts val="0"/>
                        </a:spcAft>
                      </a:pPr>
                      <a:r>
                        <a:rPr lang="en-US" sz="1200" b="1">
                          <a:effectLst/>
                          <a:latin typeface="Times New Roman"/>
                          <a:ea typeface="Times New Roman"/>
                          <a:cs typeface="Times New Roman"/>
                        </a:rPr>
                        <a:t>3</a:t>
                      </a:r>
                      <a:endParaRPr lang="en-US" sz="1200">
                        <a:effectLst/>
                        <a:latin typeface="Times New Roman"/>
                        <a:ea typeface="Times New Roman"/>
                        <a:cs typeface="Times New Roman"/>
                      </a:endParaRPr>
                    </a:p>
                  </a:txBody>
                  <a:tcPr marL="0" marR="0" marT="0" marB="0"/>
                </a:tc>
                <a:tc>
                  <a:txBody>
                    <a:bodyPr/>
                    <a:lstStyle/>
                    <a:p>
                      <a:pPr marL="0" marR="56515" algn="r">
                        <a:lnSpc>
                          <a:spcPts val="1180"/>
                        </a:lnSpc>
                        <a:spcBef>
                          <a:spcPts val="130"/>
                        </a:spcBef>
                        <a:spcAft>
                          <a:spcPts val="0"/>
                        </a:spcAft>
                      </a:pPr>
                      <a:r>
                        <a:rPr lang="en-US" sz="1200" b="1">
                          <a:effectLst/>
                          <a:latin typeface="Times New Roman"/>
                          <a:ea typeface="Times New Roman"/>
                          <a:cs typeface="Times New Roman"/>
                        </a:rPr>
                        <a:t>3</a:t>
                      </a:r>
                      <a:endParaRPr lang="en-US" sz="1200">
                        <a:effectLst/>
                        <a:latin typeface="Times New Roman"/>
                        <a:ea typeface="Times New Roman"/>
                        <a:cs typeface="Times New Roman"/>
                      </a:endParaRPr>
                    </a:p>
                  </a:txBody>
                  <a:tcPr marL="0" marR="0" marT="0" marB="0"/>
                </a:tc>
                <a:tc>
                  <a:txBody>
                    <a:bodyPr/>
                    <a:lstStyle/>
                    <a:p>
                      <a:pPr marL="0" marR="55880" algn="r">
                        <a:lnSpc>
                          <a:spcPts val="1180"/>
                        </a:lnSpc>
                        <a:spcBef>
                          <a:spcPts val="130"/>
                        </a:spcBef>
                        <a:spcAft>
                          <a:spcPts val="0"/>
                        </a:spcAft>
                      </a:pPr>
                      <a:r>
                        <a:rPr lang="en-US" sz="1200" b="1">
                          <a:effectLst/>
                          <a:latin typeface="Times New Roman"/>
                          <a:ea typeface="Times New Roman"/>
                          <a:cs typeface="Times New Roman"/>
                        </a:rPr>
                        <a:t>1.8</a:t>
                      </a:r>
                      <a:endParaRPr lang="en-US" sz="1200">
                        <a:effectLst/>
                        <a:latin typeface="Times New Roman"/>
                        <a:ea typeface="Times New Roman"/>
                        <a:cs typeface="Times New Roman"/>
                      </a:endParaRPr>
                    </a:p>
                  </a:txBody>
                  <a:tcPr marL="0" marR="0" marT="0" marB="0"/>
                </a:tc>
                <a:tc>
                  <a:txBody>
                    <a:bodyPr/>
                    <a:lstStyle/>
                    <a:p>
                      <a:pPr marL="0" marR="57785" algn="r">
                        <a:lnSpc>
                          <a:spcPts val="1180"/>
                        </a:lnSpc>
                        <a:spcBef>
                          <a:spcPts val="130"/>
                        </a:spcBef>
                        <a:spcAft>
                          <a:spcPts val="0"/>
                        </a:spcAft>
                      </a:pPr>
                      <a:r>
                        <a:rPr lang="en-US" sz="1200" b="1">
                          <a:effectLst/>
                          <a:latin typeface="Times New Roman"/>
                          <a:ea typeface="Times New Roman"/>
                          <a:cs typeface="Times New Roman"/>
                        </a:rPr>
                        <a:t>3</a:t>
                      </a:r>
                      <a:endParaRPr lang="en-US" sz="1200">
                        <a:effectLst/>
                        <a:latin typeface="Times New Roman"/>
                        <a:ea typeface="Times New Roman"/>
                        <a:cs typeface="Times New Roman"/>
                      </a:endParaRPr>
                    </a:p>
                  </a:txBody>
                  <a:tcPr marL="0" marR="0" marT="0" marB="0"/>
                </a:tc>
                <a:tc>
                  <a:txBody>
                    <a:bodyPr/>
                    <a:lstStyle/>
                    <a:p>
                      <a:pPr marL="0" marR="55880" algn="r">
                        <a:lnSpc>
                          <a:spcPts val="1180"/>
                        </a:lnSpc>
                        <a:spcBef>
                          <a:spcPts val="130"/>
                        </a:spcBef>
                        <a:spcAft>
                          <a:spcPts val="0"/>
                        </a:spcAft>
                      </a:pPr>
                      <a:r>
                        <a:rPr lang="en-US" sz="1200" b="1" dirty="0">
                          <a:effectLst/>
                          <a:latin typeface="Times New Roman"/>
                          <a:ea typeface="Times New Roman"/>
                          <a:cs typeface="Times New Roman"/>
                        </a:rPr>
                        <a:t>2.6</a:t>
                      </a:r>
                      <a:endParaRPr lang="en-US" sz="1200" dirty="0">
                        <a:effectLst/>
                        <a:latin typeface="Times New Roman"/>
                        <a:ea typeface="Times New Roman"/>
                        <a:cs typeface="Times New Roman"/>
                      </a:endParaRPr>
                    </a:p>
                  </a:txBody>
                  <a:tcPr marL="0" marR="0" marT="0" marB="0"/>
                </a:tc>
                <a:tc>
                  <a:txBody>
                    <a:bodyPr/>
                    <a:lstStyle/>
                    <a:p>
                      <a:pPr marL="0" marR="57785" algn="r">
                        <a:lnSpc>
                          <a:spcPts val="1180"/>
                        </a:lnSpc>
                        <a:spcBef>
                          <a:spcPts val="130"/>
                        </a:spcBef>
                        <a:spcAft>
                          <a:spcPts val="0"/>
                        </a:spcAft>
                      </a:pPr>
                      <a:r>
                        <a:rPr lang="en-US" sz="1200" b="1">
                          <a:effectLst/>
                          <a:latin typeface="Times New Roman"/>
                          <a:ea typeface="Times New Roman"/>
                          <a:cs typeface="Times New Roman"/>
                        </a:rPr>
                        <a:t>1.8</a:t>
                      </a:r>
                      <a:endParaRPr lang="en-US" sz="1200">
                        <a:effectLst/>
                        <a:latin typeface="Times New Roman"/>
                        <a:ea typeface="Times New Roman"/>
                        <a:cs typeface="Times New Roman"/>
                      </a:endParaRPr>
                    </a:p>
                  </a:txBody>
                  <a:tcPr marL="0" marR="0" marT="0" marB="0"/>
                </a:tc>
                <a:tc>
                  <a:txBody>
                    <a:bodyPr/>
                    <a:lstStyle/>
                    <a:p>
                      <a:pPr marL="0" marR="58420" algn="r">
                        <a:lnSpc>
                          <a:spcPts val="1180"/>
                        </a:lnSpc>
                        <a:spcBef>
                          <a:spcPts val="130"/>
                        </a:spcBef>
                        <a:spcAft>
                          <a:spcPts val="0"/>
                        </a:spcAft>
                      </a:pPr>
                      <a:r>
                        <a:rPr lang="en-US" sz="1200" b="1">
                          <a:effectLst/>
                          <a:latin typeface="Times New Roman"/>
                          <a:ea typeface="Times New Roman"/>
                          <a:cs typeface="Times New Roman"/>
                        </a:rPr>
                        <a:t>2.4</a:t>
                      </a:r>
                      <a:endParaRPr lang="en-US" sz="1200">
                        <a:effectLst/>
                        <a:latin typeface="Times New Roman"/>
                        <a:ea typeface="Times New Roman"/>
                        <a:cs typeface="Times New Roman"/>
                      </a:endParaRPr>
                    </a:p>
                  </a:txBody>
                  <a:tcPr marL="0" marR="0" marT="0" marB="0"/>
                </a:tc>
                <a:tc>
                  <a:txBody>
                    <a:bodyPr/>
                    <a:lstStyle/>
                    <a:p>
                      <a:pPr marL="0" marR="57785" algn="ctr">
                        <a:lnSpc>
                          <a:spcPts val="1180"/>
                        </a:lnSpc>
                        <a:spcBef>
                          <a:spcPts val="130"/>
                        </a:spcBef>
                        <a:spcAft>
                          <a:spcPts val="0"/>
                        </a:spcAft>
                      </a:pPr>
                      <a:r>
                        <a:rPr lang="en-US" sz="1200" b="1" dirty="0">
                          <a:effectLst/>
                          <a:latin typeface="Times New Roman"/>
                          <a:ea typeface="Times New Roman"/>
                          <a:cs typeface="Times New Roman"/>
                        </a:rPr>
                        <a:t>3</a:t>
                      </a:r>
                      <a:endParaRPr lang="en-US" sz="1200" dirty="0">
                        <a:effectLst/>
                        <a:latin typeface="Times New Roman"/>
                        <a:ea typeface="Times New Roman"/>
                        <a:cs typeface="Times New Roman"/>
                      </a:endParaRPr>
                    </a:p>
                  </a:txBody>
                  <a:tcPr marL="0" marR="0" marT="0" marB="0"/>
                </a:tc>
                <a:tc>
                  <a:txBody>
                    <a:bodyPr/>
                    <a:lstStyle/>
                    <a:p>
                      <a:pPr marL="0" marR="58420" algn="r">
                        <a:lnSpc>
                          <a:spcPts val="1180"/>
                        </a:lnSpc>
                        <a:spcBef>
                          <a:spcPts val="130"/>
                        </a:spcBef>
                        <a:spcAft>
                          <a:spcPts val="0"/>
                        </a:spcAft>
                      </a:pPr>
                      <a:r>
                        <a:rPr lang="en-US" sz="1200" b="1" dirty="0">
                          <a:effectLst/>
                          <a:latin typeface="Times New Roman"/>
                          <a:ea typeface="Times New Roman"/>
                          <a:cs typeface="Times New Roman"/>
                        </a:rPr>
                        <a:t>1.8</a:t>
                      </a:r>
                      <a:endParaRPr lang="en-US" sz="1200" dirty="0">
                        <a:effectLst/>
                        <a:latin typeface="Times New Roman"/>
                        <a:ea typeface="Times New Roman"/>
                        <a:cs typeface="Times New Roman"/>
                      </a:endParaRPr>
                    </a:p>
                  </a:txBody>
                  <a:tcPr marL="0" marR="0" marT="0" marB="0"/>
                </a:tc>
                <a:tc>
                  <a:txBody>
                    <a:bodyPr/>
                    <a:lstStyle/>
                    <a:p>
                      <a:pPr marL="0" marR="60325" algn="r">
                        <a:lnSpc>
                          <a:spcPts val="1180"/>
                        </a:lnSpc>
                        <a:spcBef>
                          <a:spcPts val="130"/>
                        </a:spcBef>
                        <a:spcAft>
                          <a:spcPts val="0"/>
                        </a:spcAft>
                      </a:pPr>
                      <a:r>
                        <a:rPr lang="en-US" sz="1200" b="1" dirty="0">
                          <a:effectLst/>
                          <a:latin typeface="Times New Roman"/>
                          <a:ea typeface="Times New Roman"/>
                          <a:cs typeface="Times New Roman"/>
                        </a:rPr>
                        <a:t>1.8</a:t>
                      </a:r>
                      <a:endParaRPr lang="en-US" sz="1200" dirty="0">
                        <a:effectLst/>
                        <a:latin typeface="Times New Roman"/>
                        <a:ea typeface="Times New Roman"/>
                        <a:cs typeface="Times New Roman"/>
                      </a:endParaRPr>
                    </a:p>
                  </a:txBody>
                  <a:tcPr marL="0" marR="0" marT="0" marB="0"/>
                </a:tc>
                <a:tc>
                  <a:txBody>
                    <a:bodyPr/>
                    <a:lstStyle/>
                    <a:p>
                      <a:pPr marL="0" marR="60325" algn="r">
                        <a:lnSpc>
                          <a:spcPts val="1180"/>
                        </a:lnSpc>
                        <a:spcBef>
                          <a:spcPts val="130"/>
                        </a:spcBef>
                        <a:spcAft>
                          <a:spcPts val="0"/>
                        </a:spcAft>
                      </a:pPr>
                      <a:r>
                        <a:rPr lang="en-US" sz="1200" b="1" dirty="0">
                          <a:effectLst/>
                          <a:latin typeface="Times New Roman"/>
                          <a:ea typeface="Times New Roman"/>
                          <a:cs typeface="Times New Roman"/>
                        </a:rPr>
                        <a:t>2.6</a:t>
                      </a:r>
                      <a:endParaRPr lang="en-US" sz="1200" dirty="0">
                        <a:effectLst/>
                        <a:latin typeface="Times New Roman"/>
                        <a:ea typeface="Times New Roman"/>
                        <a:cs typeface="Times New Roman"/>
                      </a:endParaRPr>
                    </a:p>
                  </a:txBody>
                  <a:tcPr marL="0" marR="0" marT="0" marB="0"/>
                </a:tc>
                <a:tc>
                  <a:txBody>
                    <a:bodyPr/>
                    <a:lstStyle/>
                    <a:p>
                      <a:pPr marL="0" marR="61595" algn="r">
                        <a:lnSpc>
                          <a:spcPts val="1180"/>
                        </a:lnSpc>
                        <a:spcBef>
                          <a:spcPts val="130"/>
                        </a:spcBef>
                        <a:spcAft>
                          <a:spcPts val="0"/>
                        </a:spcAft>
                      </a:pPr>
                      <a:r>
                        <a:rPr lang="en-US" sz="1200" b="1" dirty="0">
                          <a:effectLst/>
                          <a:latin typeface="Times New Roman"/>
                          <a:ea typeface="Times New Roman"/>
                          <a:cs typeface="Times New Roman"/>
                        </a:rPr>
                        <a:t>2.2</a:t>
                      </a:r>
                      <a:endParaRPr lang="en-US" sz="1200" dirty="0">
                        <a:effectLst/>
                        <a:latin typeface="Times New Roman"/>
                        <a:ea typeface="Times New Roman"/>
                        <a:cs typeface="Times New Roman"/>
                      </a:endParaRPr>
                    </a:p>
                  </a:txBody>
                  <a:tcPr marL="0" marR="0" marT="0" marB="0"/>
                </a:tc>
                <a:extLst>
                  <a:ext uri="{0D108BD9-81ED-4DB2-BD59-A6C34878D82A}">
                    <a16:rowId xmlns="" xmlns:a16="http://schemas.microsoft.com/office/drawing/2014/main" val="10006"/>
                  </a:ext>
                </a:extLst>
              </a:tr>
            </a:tbl>
          </a:graphicData>
        </a:graphic>
      </p:graphicFrame>
    </p:spTree>
    <p:extLst>
      <p:ext uri="{BB962C8B-B14F-4D97-AF65-F5344CB8AC3E}">
        <p14:creationId xmlns="" xmlns:p14="http://schemas.microsoft.com/office/powerpoint/2010/main" val="24674305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5" y="1056662"/>
            <a:ext cx="8229600" cy="5299687"/>
          </a:xfrm>
        </p:spPr>
        <p:txBody>
          <a:bodyPr>
            <a:normAutofit/>
          </a:bodyPr>
          <a:lstStyle/>
          <a:p>
            <a:pPr marL="0" indent="0">
              <a:buNone/>
            </a:pPr>
            <a:r>
              <a:rPr lang="en-US" sz="2000" b="0" i="0" dirty="0">
                <a:solidFill>
                  <a:srgbClr val="273239"/>
                </a:solidFill>
                <a:effectLst/>
                <a:latin typeface="Times New Roman" panose="02020603050405020304" pitchFamily="18" charset="0"/>
                <a:cs typeface="Times New Roman" panose="02020603050405020304" pitchFamily="18" charset="0"/>
              </a:rPr>
              <a:t>. </a:t>
            </a:r>
            <a:endParaRPr lang="en-IN" sz="2000" b="1" i="1" dirty="0">
              <a:solidFill>
                <a:srgbClr val="273239"/>
              </a:solidFill>
              <a:latin typeface="Times New Roman" panose="02020603050405020304" pitchFamily="18" charset="0"/>
              <a:cs typeface="Times New Roman" panose="02020603050405020304" pitchFamily="18" charset="0"/>
            </a:endParaRPr>
          </a:p>
          <a:p>
            <a:pPr marL="0" indent="0">
              <a:buNone/>
            </a:pPr>
            <a:endParaRPr lang="en-IN" sz="2000" b="1" i="1" dirty="0">
              <a:solidFill>
                <a:srgbClr val="273239"/>
              </a:solidFill>
              <a:latin typeface="Times New Roman" panose="02020603050405020304" pitchFamily="18" charset="0"/>
              <a:cs typeface="Times New Roman" panose="02020603050405020304" pitchFamily="18" charset="0"/>
            </a:endParaRPr>
          </a:p>
          <a:p>
            <a:pPr marL="0" indent="0">
              <a:buNone/>
            </a:pPr>
            <a:endParaRPr lang="en-IN" sz="2000" b="1" i="1" dirty="0">
              <a:solidFill>
                <a:srgbClr val="273239"/>
              </a:solidFill>
              <a:latin typeface="Times New Roman" panose="02020603050405020304" pitchFamily="18" charset="0"/>
              <a:cs typeface="Times New Roman" panose="02020603050405020304" pitchFamily="18" charset="0"/>
            </a:endParaRPr>
          </a:p>
          <a:p>
            <a:pPr marL="0" indent="0">
              <a:buNone/>
            </a:pPr>
            <a:endParaRPr lang="en-IN" sz="2000" b="1" i="1" dirty="0">
              <a:solidFill>
                <a:srgbClr val="273239"/>
              </a:solidFill>
              <a:latin typeface="Times New Roman" panose="02020603050405020304" pitchFamily="18" charset="0"/>
              <a:cs typeface="Times New Roman" panose="02020603050405020304" pitchFamily="18" charset="0"/>
            </a:endParaRPr>
          </a:p>
          <a:p>
            <a:pPr marL="0" indent="0">
              <a:buNone/>
            </a:pPr>
            <a:r>
              <a:rPr lang="en-IN" sz="2000" b="1" i="0" dirty="0" err="1">
                <a:solidFill>
                  <a:srgbClr val="273239"/>
                </a:solidFill>
                <a:effectLst/>
                <a:latin typeface="Times New Roman" panose="02020603050405020304" pitchFamily="18" charset="0"/>
                <a:cs typeface="Times New Roman" panose="02020603050405020304" pitchFamily="18" charset="0"/>
              </a:rPr>
              <a:t>clearAnimation</a:t>
            </a:r>
            <a:r>
              <a:rPr lang="en-IN" sz="2000" b="1" i="0" dirty="0">
                <a:solidFill>
                  <a:srgbClr val="273239"/>
                </a:solidFill>
                <a:effectLst/>
                <a:latin typeface="Times New Roman" panose="02020603050405020304" pitchFamily="18" charset="0"/>
                <a:cs typeface="Times New Roman" panose="02020603050405020304" pitchFamily="18" charset="0"/>
              </a:rPr>
              <a:t>()</a:t>
            </a:r>
          </a:p>
          <a:p>
            <a:pPr marL="0" indent="0">
              <a:buNone/>
            </a:pPr>
            <a:endParaRPr lang="en-IN" sz="2000" dirty="0">
              <a:solidFill>
                <a:srgbClr val="273239"/>
              </a:solidFill>
              <a:latin typeface="Times New Roman" panose="02020603050405020304" pitchFamily="18" charset="0"/>
              <a:cs typeface="Times New Roman" panose="02020603050405020304" pitchFamily="18" charset="0"/>
            </a:endParaRPr>
          </a:p>
          <a:p>
            <a:pPr marL="0" indent="0">
              <a:buNone/>
            </a:pPr>
            <a:r>
              <a:rPr lang="en-US" sz="2000" b="0" i="0" dirty="0">
                <a:solidFill>
                  <a:srgbClr val="273239"/>
                </a:solidFill>
                <a:effectLst/>
                <a:latin typeface="Times New Roman" panose="02020603050405020304" pitchFamily="18" charset="0"/>
                <a:cs typeface="Times New Roman" panose="02020603050405020304" pitchFamily="18" charset="0"/>
              </a:rPr>
              <a:t>This method will clear the animation running on a specific view</a:t>
            </a:r>
            <a:r>
              <a:rPr lang="en-IN" sz="2000" b="0" i="0" dirty="0">
                <a:solidFill>
                  <a:srgbClr val="273239"/>
                </a:solidFill>
                <a:effectLst/>
                <a:latin typeface="Times New Roman" panose="02020603050405020304" pitchFamily="18" charset="0"/>
                <a:cs typeface="Times New Roman" panose="02020603050405020304" pitchFamily="18" charset="0"/>
              </a:rPr>
              <a:t>.</a:t>
            </a:r>
            <a:endParaRPr lang="en-US" sz="2000" b="1" i="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8D6626B-9611-42D1-AF05-D37436DA3B0C}" type="datetime1">
              <a:rPr lang="en-US" smtClean="0"/>
              <a:pPr/>
              <a:t>1/29/2024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b="1" i="0" dirty="0">
                <a:solidFill>
                  <a:srgbClr val="273239"/>
                </a:solidFill>
                <a:effectLst/>
                <a:latin typeface="urw-din"/>
              </a:rPr>
              <a:t>Examples of RTOS </a:t>
            </a:r>
          </a:p>
        </p:txBody>
      </p:sp>
      <p:graphicFrame>
        <p:nvGraphicFramePr>
          <p:cNvPr id="2" name="Table 1"/>
          <p:cNvGraphicFramePr>
            <a:graphicFrameLocks noGrp="1"/>
          </p:cNvGraphicFramePr>
          <p:nvPr>
            <p:extLst>
              <p:ext uri="{D42A27DB-BD31-4B8C-83A1-F6EECF244321}">
                <p14:modId xmlns="" xmlns:p14="http://schemas.microsoft.com/office/powerpoint/2010/main" val="1736191653"/>
              </p:ext>
            </p:extLst>
          </p:nvPr>
        </p:nvGraphicFramePr>
        <p:xfrm>
          <a:off x="457200" y="1905000"/>
          <a:ext cx="8229600" cy="2651760"/>
        </p:xfrm>
        <a:graphic>
          <a:graphicData uri="http://schemas.openxmlformats.org/drawingml/2006/table">
            <a:tbl>
              <a:tblPr/>
              <a:tblGrid>
                <a:gridCol w="1645920">
                  <a:extLst>
                    <a:ext uri="{9D8B030D-6E8A-4147-A177-3AD203B41FA5}">
                      <a16:colId xmlns="" xmlns:a16="http://schemas.microsoft.com/office/drawing/2014/main" val="20000"/>
                    </a:ext>
                  </a:extLst>
                </a:gridCol>
                <a:gridCol w="1645920">
                  <a:extLst>
                    <a:ext uri="{9D8B030D-6E8A-4147-A177-3AD203B41FA5}">
                      <a16:colId xmlns="" xmlns:a16="http://schemas.microsoft.com/office/drawing/2014/main" val="20001"/>
                    </a:ext>
                  </a:extLst>
                </a:gridCol>
                <a:gridCol w="1645920">
                  <a:extLst>
                    <a:ext uri="{9D8B030D-6E8A-4147-A177-3AD203B41FA5}">
                      <a16:colId xmlns="" xmlns:a16="http://schemas.microsoft.com/office/drawing/2014/main" val="20002"/>
                    </a:ext>
                  </a:extLst>
                </a:gridCol>
                <a:gridCol w="1645920">
                  <a:extLst>
                    <a:ext uri="{9D8B030D-6E8A-4147-A177-3AD203B41FA5}">
                      <a16:colId xmlns="" xmlns:a16="http://schemas.microsoft.com/office/drawing/2014/main" val="20003"/>
                    </a:ext>
                  </a:extLst>
                </a:gridCol>
                <a:gridCol w="1645920">
                  <a:extLst>
                    <a:ext uri="{9D8B030D-6E8A-4147-A177-3AD203B41FA5}">
                      <a16:colId xmlns="" xmlns:a16="http://schemas.microsoft.com/office/drawing/2014/main" val="20004"/>
                    </a:ext>
                  </a:extLst>
                </a:gridCol>
              </a:tblGrid>
              <a:tr h="0">
                <a:tc>
                  <a:txBody>
                    <a:bodyPr/>
                    <a:lstStyle/>
                    <a:p>
                      <a:pPr algn="l"/>
                      <a:r>
                        <a:rPr lang="en-US" dirty="0">
                          <a:solidFill>
                            <a:srgbClr val="FFFFFF"/>
                          </a:solidFill>
                          <a:effectLst/>
                        </a:rPr>
                        <a:t>A&amp;D</a:t>
                      </a:r>
                    </a:p>
                  </a:txBody>
                  <a:tcPr anchor="ctr">
                    <a:lnL w="9525" cap="flat" cmpd="sng" algn="ctr">
                      <a:solidFill>
                        <a:srgbClr val="20C997"/>
                      </a:solidFill>
                      <a:prstDash val="solid"/>
                      <a:round/>
                      <a:headEnd type="none" w="med" len="med"/>
                      <a:tailEnd type="none" w="med" len="med"/>
                    </a:lnL>
                    <a:lnR w="9525" cap="flat" cmpd="sng" algn="ctr">
                      <a:solidFill>
                        <a:srgbClr val="20C997"/>
                      </a:solidFill>
                      <a:prstDash val="solid"/>
                      <a:round/>
                      <a:headEnd type="none" w="med" len="med"/>
                      <a:tailEnd type="none" w="med" len="med"/>
                    </a:lnR>
                    <a:lnT w="9525" cap="flat" cmpd="sng" algn="ctr">
                      <a:solidFill>
                        <a:srgbClr val="20C997"/>
                      </a:solidFill>
                      <a:prstDash val="solid"/>
                      <a:round/>
                      <a:headEnd type="none" w="med" len="med"/>
                      <a:tailEnd type="none" w="med" len="med"/>
                    </a:lnT>
                    <a:lnB w="9525" cap="flat" cmpd="sng" algn="ctr">
                      <a:solidFill>
                        <a:srgbClr val="20C997"/>
                      </a:solidFill>
                      <a:prstDash val="solid"/>
                      <a:round/>
                      <a:headEnd type="none" w="med" len="med"/>
                      <a:tailEnd type="none" w="med" len="med"/>
                    </a:lnB>
                    <a:solidFill>
                      <a:srgbClr val="00ADA4"/>
                    </a:solidFill>
                  </a:tcPr>
                </a:tc>
                <a:tc>
                  <a:txBody>
                    <a:bodyPr/>
                    <a:lstStyle/>
                    <a:p>
                      <a:pPr algn="l"/>
                      <a:r>
                        <a:rPr lang="en-US">
                          <a:solidFill>
                            <a:srgbClr val="FFFFFF"/>
                          </a:solidFill>
                          <a:effectLst/>
                        </a:rPr>
                        <a:t>Telecom</a:t>
                      </a:r>
                    </a:p>
                  </a:txBody>
                  <a:tcPr anchor="ctr">
                    <a:lnL w="9525" cap="flat" cmpd="sng" algn="ctr">
                      <a:solidFill>
                        <a:srgbClr val="20C997"/>
                      </a:solidFill>
                      <a:prstDash val="solid"/>
                      <a:round/>
                      <a:headEnd type="none" w="med" len="med"/>
                      <a:tailEnd type="none" w="med" len="med"/>
                    </a:lnL>
                    <a:lnR w="9525" cap="flat" cmpd="sng" algn="ctr">
                      <a:solidFill>
                        <a:srgbClr val="20C997"/>
                      </a:solidFill>
                      <a:prstDash val="solid"/>
                      <a:round/>
                      <a:headEnd type="none" w="med" len="med"/>
                      <a:tailEnd type="none" w="med" len="med"/>
                    </a:lnR>
                    <a:lnT w="9525" cap="flat" cmpd="sng" algn="ctr">
                      <a:solidFill>
                        <a:srgbClr val="20C997"/>
                      </a:solidFill>
                      <a:prstDash val="solid"/>
                      <a:round/>
                      <a:headEnd type="none" w="med" len="med"/>
                      <a:tailEnd type="none" w="med" len="med"/>
                    </a:lnT>
                    <a:lnB w="9525" cap="flat" cmpd="sng" algn="ctr">
                      <a:solidFill>
                        <a:srgbClr val="20C997"/>
                      </a:solidFill>
                      <a:prstDash val="solid"/>
                      <a:round/>
                      <a:headEnd type="none" w="med" len="med"/>
                      <a:tailEnd type="none" w="med" len="med"/>
                    </a:lnB>
                    <a:solidFill>
                      <a:srgbClr val="00ADA4"/>
                    </a:solidFill>
                  </a:tcPr>
                </a:tc>
                <a:tc>
                  <a:txBody>
                    <a:bodyPr/>
                    <a:lstStyle/>
                    <a:p>
                      <a:pPr algn="l"/>
                      <a:r>
                        <a:rPr lang="en-US">
                          <a:solidFill>
                            <a:srgbClr val="FFFFFF"/>
                          </a:solidFill>
                          <a:effectLst/>
                        </a:rPr>
                        <a:t>Transportation</a:t>
                      </a:r>
                    </a:p>
                  </a:txBody>
                  <a:tcPr anchor="ctr">
                    <a:lnL w="9525" cap="flat" cmpd="sng" algn="ctr">
                      <a:solidFill>
                        <a:srgbClr val="20C997"/>
                      </a:solidFill>
                      <a:prstDash val="solid"/>
                      <a:round/>
                      <a:headEnd type="none" w="med" len="med"/>
                      <a:tailEnd type="none" w="med" len="med"/>
                    </a:lnL>
                    <a:lnR w="9525" cap="flat" cmpd="sng" algn="ctr">
                      <a:solidFill>
                        <a:srgbClr val="20C997"/>
                      </a:solidFill>
                      <a:prstDash val="solid"/>
                      <a:round/>
                      <a:headEnd type="none" w="med" len="med"/>
                      <a:tailEnd type="none" w="med" len="med"/>
                    </a:lnR>
                    <a:lnT w="9525" cap="flat" cmpd="sng" algn="ctr">
                      <a:solidFill>
                        <a:srgbClr val="20C997"/>
                      </a:solidFill>
                      <a:prstDash val="solid"/>
                      <a:round/>
                      <a:headEnd type="none" w="med" len="med"/>
                      <a:tailEnd type="none" w="med" len="med"/>
                    </a:lnT>
                    <a:lnB w="9525" cap="flat" cmpd="sng" algn="ctr">
                      <a:solidFill>
                        <a:srgbClr val="20C997"/>
                      </a:solidFill>
                      <a:prstDash val="solid"/>
                      <a:round/>
                      <a:headEnd type="none" w="med" len="med"/>
                      <a:tailEnd type="none" w="med" len="med"/>
                    </a:lnB>
                    <a:solidFill>
                      <a:srgbClr val="00ADA4"/>
                    </a:solidFill>
                  </a:tcPr>
                </a:tc>
                <a:tc>
                  <a:txBody>
                    <a:bodyPr/>
                    <a:lstStyle/>
                    <a:p>
                      <a:pPr algn="l"/>
                      <a:r>
                        <a:rPr lang="en-US">
                          <a:solidFill>
                            <a:srgbClr val="FFFFFF"/>
                          </a:solidFill>
                          <a:effectLst/>
                        </a:rPr>
                        <a:t>Medical</a:t>
                      </a:r>
                    </a:p>
                  </a:txBody>
                  <a:tcPr anchor="ctr">
                    <a:lnL w="9525" cap="flat" cmpd="sng" algn="ctr">
                      <a:solidFill>
                        <a:srgbClr val="20C997"/>
                      </a:solidFill>
                      <a:prstDash val="solid"/>
                      <a:round/>
                      <a:headEnd type="none" w="med" len="med"/>
                      <a:tailEnd type="none" w="med" len="med"/>
                    </a:lnL>
                    <a:lnR w="9525" cap="flat" cmpd="sng" algn="ctr">
                      <a:solidFill>
                        <a:srgbClr val="20C997"/>
                      </a:solidFill>
                      <a:prstDash val="solid"/>
                      <a:round/>
                      <a:headEnd type="none" w="med" len="med"/>
                      <a:tailEnd type="none" w="med" len="med"/>
                    </a:lnR>
                    <a:lnT w="9525" cap="flat" cmpd="sng" algn="ctr">
                      <a:solidFill>
                        <a:srgbClr val="20C997"/>
                      </a:solidFill>
                      <a:prstDash val="solid"/>
                      <a:round/>
                      <a:headEnd type="none" w="med" len="med"/>
                      <a:tailEnd type="none" w="med" len="med"/>
                    </a:lnT>
                    <a:lnB w="9525" cap="flat" cmpd="sng" algn="ctr">
                      <a:solidFill>
                        <a:srgbClr val="20C997"/>
                      </a:solidFill>
                      <a:prstDash val="solid"/>
                      <a:round/>
                      <a:headEnd type="none" w="med" len="med"/>
                      <a:tailEnd type="none" w="med" len="med"/>
                    </a:lnB>
                    <a:solidFill>
                      <a:srgbClr val="00ADA4"/>
                    </a:solidFill>
                  </a:tcPr>
                </a:tc>
                <a:tc>
                  <a:txBody>
                    <a:bodyPr/>
                    <a:lstStyle/>
                    <a:p>
                      <a:pPr algn="l"/>
                      <a:r>
                        <a:rPr lang="en-US">
                          <a:solidFill>
                            <a:srgbClr val="FFFFFF"/>
                          </a:solidFill>
                          <a:effectLst/>
                        </a:rPr>
                        <a:t>Manufacturing</a:t>
                      </a:r>
                    </a:p>
                  </a:txBody>
                  <a:tcPr anchor="ctr">
                    <a:lnL w="9525" cap="flat" cmpd="sng" algn="ctr">
                      <a:solidFill>
                        <a:srgbClr val="20C997"/>
                      </a:solidFill>
                      <a:prstDash val="solid"/>
                      <a:round/>
                      <a:headEnd type="none" w="med" len="med"/>
                      <a:tailEnd type="none" w="med" len="med"/>
                    </a:lnL>
                    <a:lnR w="9525" cap="flat" cmpd="sng" algn="ctr">
                      <a:solidFill>
                        <a:srgbClr val="20C997"/>
                      </a:solidFill>
                      <a:prstDash val="solid"/>
                      <a:round/>
                      <a:headEnd type="none" w="med" len="med"/>
                      <a:tailEnd type="none" w="med" len="med"/>
                    </a:lnR>
                    <a:lnT w="9525" cap="flat" cmpd="sng" algn="ctr">
                      <a:solidFill>
                        <a:srgbClr val="20C997"/>
                      </a:solidFill>
                      <a:prstDash val="solid"/>
                      <a:round/>
                      <a:headEnd type="none" w="med" len="med"/>
                      <a:tailEnd type="none" w="med" len="med"/>
                    </a:lnT>
                    <a:lnB w="9525" cap="flat" cmpd="sng" algn="ctr">
                      <a:solidFill>
                        <a:srgbClr val="20C997"/>
                      </a:solidFill>
                      <a:prstDash val="solid"/>
                      <a:round/>
                      <a:headEnd type="none" w="med" len="med"/>
                      <a:tailEnd type="none" w="med" len="med"/>
                    </a:lnB>
                    <a:solidFill>
                      <a:srgbClr val="00ADA4"/>
                    </a:solidFill>
                  </a:tcPr>
                </a:tc>
                <a:extLst>
                  <a:ext uri="{0D108BD9-81ED-4DB2-BD59-A6C34878D82A}">
                    <a16:rowId xmlns="" xmlns:a16="http://schemas.microsoft.com/office/drawing/2014/main" val="10000"/>
                  </a:ext>
                </a:extLst>
              </a:tr>
              <a:tr h="0">
                <a:tc>
                  <a:txBody>
                    <a:bodyPr/>
                    <a:lstStyle/>
                    <a:p>
                      <a:pPr fontAlgn="t">
                        <a:buFont typeface="Arial"/>
                        <a:buChar char="•"/>
                      </a:pPr>
                      <a:r>
                        <a:rPr lang="en-US" b="0" dirty="0">
                          <a:effectLst/>
                        </a:rPr>
                        <a:t>Flight display controller</a:t>
                      </a:r>
                    </a:p>
                    <a:p>
                      <a:pPr fontAlgn="t">
                        <a:buFont typeface="Arial"/>
                        <a:buChar char="•"/>
                      </a:pPr>
                      <a:r>
                        <a:rPr lang="en-US" b="0" dirty="0">
                          <a:effectLst/>
                        </a:rPr>
                        <a:t>Engine turbine</a:t>
                      </a:r>
                    </a:p>
                    <a:p>
                      <a:pPr fontAlgn="t">
                        <a:buFont typeface="Arial"/>
                        <a:buChar char="•"/>
                      </a:pPr>
                      <a:r>
                        <a:rPr lang="en-US" b="0" dirty="0">
                          <a:effectLst/>
                        </a:rPr>
                        <a:t>Drones</a:t>
                      </a:r>
                    </a:p>
                    <a:p>
                      <a:pPr fontAlgn="t">
                        <a:buFont typeface="Arial"/>
                        <a:buChar char="•"/>
                      </a:pPr>
                      <a:r>
                        <a:rPr lang="en-US" b="0" dirty="0">
                          <a:effectLst/>
                        </a:rPr>
                        <a:t>Extraterrestrial rovers</a:t>
                      </a:r>
                    </a:p>
                  </a:txBody>
                  <a:tcPr>
                    <a:lnL w="9525" cap="flat" cmpd="sng" algn="ctr">
                      <a:solidFill>
                        <a:srgbClr val="20C997"/>
                      </a:solidFill>
                      <a:prstDash val="solid"/>
                      <a:round/>
                      <a:headEnd type="none" w="med" len="med"/>
                      <a:tailEnd type="none" w="med" len="med"/>
                    </a:lnL>
                    <a:lnR w="9525" cap="flat" cmpd="sng" algn="ctr">
                      <a:solidFill>
                        <a:srgbClr val="20C997"/>
                      </a:solidFill>
                      <a:prstDash val="solid"/>
                      <a:round/>
                      <a:headEnd type="none" w="med" len="med"/>
                      <a:tailEnd type="none" w="med" len="med"/>
                    </a:lnR>
                    <a:lnT w="9525" cap="flat" cmpd="sng" algn="ctr">
                      <a:solidFill>
                        <a:srgbClr val="20C997"/>
                      </a:solidFill>
                      <a:prstDash val="solid"/>
                      <a:round/>
                      <a:headEnd type="none" w="med" len="med"/>
                      <a:tailEnd type="none" w="med" len="med"/>
                    </a:lnT>
                    <a:lnB w="9525" cap="flat" cmpd="sng" algn="ctr">
                      <a:solidFill>
                        <a:srgbClr val="20C997"/>
                      </a:solidFill>
                      <a:prstDash val="solid"/>
                      <a:round/>
                      <a:headEnd type="none" w="med" len="med"/>
                      <a:tailEnd type="none" w="med" len="med"/>
                    </a:lnB>
                    <a:solidFill>
                      <a:srgbClr val="FFFFFF"/>
                    </a:solidFill>
                  </a:tcPr>
                </a:tc>
                <a:tc>
                  <a:txBody>
                    <a:bodyPr/>
                    <a:lstStyle/>
                    <a:p>
                      <a:pPr fontAlgn="t">
                        <a:buFont typeface="Arial"/>
                        <a:buChar char="•"/>
                      </a:pPr>
                      <a:r>
                        <a:rPr lang="en-US" b="0">
                          <a:effectLst/>
                        </a:rPr>
                        <a:t>5G modem</a:t>
                      </a:r>
                    </a:p>
                    <a:p>
                      <a:pPr fontAlgn="t">
                        <a:buFont typeface="Arial"/>
                        <a:buChar char="•"/>
                      </a:pPr>
                      <a:r>
                        <a:rPr lang="en-US" b="0">
                          <a:effectLst/>
                        </a:rPr>
                        <a:t>Satellite modem</a:t>
                      </a:r>
                    </a:p>
                    <a:p>
                      <a:pPr fontAlgn="t">
                        <a:buFont typeface="Arial"/>
                        <a:buChar char="•"/>
                      </a:pPr>
                      <a:r>
                        <a:rPr lang="en-US" b="0">
                          <a:effectLst/>
                        </a:rPr>
                        <a:t>Base station</a:t>
                      </a:r>
                    </a:p>
                  </a:txBody>
                  <a:tcPr>
                    <a:lnL w="9525" cap="flat" cmpd="sng" algn="ctr">
                      <a:solidFill>
                        <a:srgbClr val="20C997"/>
                      </a:solidFill>
                      <a:prstDash val="solid"/>
                      <a:round/>
                      <a:headEnd type="none" w="med" len="med"/>
                      <a:tailEnd type="none" w="med" len="med"/>
                    </a:lnL>
                    <a:lnR w="9525" cap="flat" cmpd="sng" algn="ctr">
                      <a:solidFill>
                        <a:srgbClr val="20C997"/>
                      </a:solidFill>
                      <a:prstDash val="solid"/>
                      <a:round/>
                      <a:headEnd type="none" w="med" len="med"/>
                      <a:tailEnd type="none" w="med" len="med"/>
                    </a:lnR>
                    <a:lnT w="9525" cap="flat" cmpd="sng" algn="ctr">
                      <a:solidFill>
                        <a:srgbClr val="20C997"/>
                      </a:solidFill>
                      <a:prstDash val="solid"/>
                      <a:round/>
                      <a:headEnd type="none" w="med" len="med"/>
                      <a:tailEnd type="none" w="med" len="med"/>
                    </a:lnT>
                    <a:lnB w="9525" cap="flat" cmpd="sng" algn="ctr">
                      <a:solidFill>
                        <a:srgbClr val="20C997"/>
                      </a:solidFill>
                      <a:prstDash val="solid"/>
                      <a:round/>
                      <a:headEnd type="none" w="med" len="med"/>
                      <a:tailEnd type="none" w="med" len="med"/>
                    </a:lnB>
                    <a:solidFill>
                      <a:srgbClr val="FFFFFF"/>
                    </a:solidFill>
                  </a:tcPr>
                </a:tc>
                <a:tc>
                  <a:txBody>
                    <a:bodyPr/>
                    <a:lstStyle/>
                    <a:p>
                      <a:pPr fontAlgn="t">
                        <a:buFont typeface="Arial"/>
                        <a:buChar char="•"/>
                      </a:pPr>
                      <a:r>
                        <a:rPr lang="en-US" b="0">
                          <a:effectLst/>
                        </a:rPr>
                        <a:t>Functional safety systems</a:t>
                      </a:r>
                    </a:p>
                    <a:p>
                      <a:pPr fontAlgn="t">
                        <a:buFont typeface="Arial"/>
                        <a:buChar char="•"/>
                      </a:pPr>
                      <a:r>
                        <a:rPr lang="en-US" b="0">
                          <a:effectLst/>
                        </a:rPr>
                        <a:t>Emergency braking systems</a:t>
                      </a:r>
                    </a:p>
                    <a:p>
                      <a:pPr fontAlgn="t">
                        <a:buFont typeface="Arial"/>
                        <a:buChar char="•"/>
                      </a:pPr>
                      <a:r>
                        <a:rPr lang="en-US" b="0">
                          <a:effectLst/>
                        </a:rPr>
                        <a:t>Engine warning systems</a:t>
                      </a:r>
                    </a:p>
                  </a:txBody>
                  <a:tcPr>
                    <a:lnL w="9525" cap="flat" cmpd="sng" algn="ctr">
                      <a:solidFill>
                        <a:srgbClr val="20C997"/>
                      </a:solidFill>
                      <a:prstDash val="solid"/>
                      <a:round/>
                      <a:headEnd type="none" w="med" len="med"/>
                      <a:tailEnd type="none" w="med" len="med"/>
                    </a:lnL>
                    <a:lnR w="9525" cap="flat" cmpd="sng" algn="ctr">
                      <a:solidFill>
                        <a:srgbClr val="20C997"/>
                      </a:solidFill>
                      <a:prstDash val="solid"/>
                      <a:round/>
                      <a:headEnd type="none" w="med" len="med"/>
                      <a:tailEnd type="none" w="med" len="med"/>
                    </a:lnR>
                    <a:lnT w="9525" cap="flat" cmpd="sng" algn="ctr">
                      <a:solidFill>
                        <a:srgbClr val="20C997"/>
                      </a:solidFill>
                      <a:prstDash val="solid"/>
                      <a:round/>
                      <a:headEnd type="none" w="med" len="med"/>
                      <a:tailEnd type="none" w="med" len="med"/>
                    </a:lnT>
                    <a:lnB w="9525" cap="flat" cmpd="sng" algn="ctr">
                      <a:solidFill>
                        <a:srgbClr val="20C997"/>
                      </a:solidFill>
                      <a:prstDash val="solid"/>
                      <a:round/>
                      <a:headEnd type="none" w="med" len="med"/>
                      <a:tailEnd type="none" w="med" len="med"/>
                    </a:lnB>
                    <a:solidFill>
                      <a:srgbClr val="FFFFFF"/>
                    </a:solidFill>
                  </a:tcPr>
                </a:tc>
                <a:tc>
                  <a:txBody>
                    <a:bodyPr/>
                    <a:lstStyle/>
                    <a:p>
                      <a:pPr fontAlgn="t">
                        <a:buFont typeface="Arial"/>
                        <a:buChar char="•"/>
                      </a:pPr>
                      <a:r>
                        <a:rPr lang="en-US" b="0">
                          <a:effectLst/>
                        </a:rPr>
                        <a:t>Magnetic resonance imaging</a:t>
                      </a:r>
                    </a:p>
                    <a:p>
                      <a:pPr fontAlgn="t">
                        <a:buFont typeface="Arial"/>
                        <a:buChar char="•"/>
                      </a:pPr>
                      <a:r>
                        <a:rPr lang="en-US" b="0">
                          <a:effectLst/>
                        </a:rPr>
                        <a:t>Surgery equipment</a:t>
                      </a:r>
                    </a:p>
                    <a:p>
                      <a:pPr fontAlgn="t">
                        <a:buFont typeface="Arial"/>
                        <a:buChar char="•"/>
                      </a:pPr>
                      <a:r>
                        <a:rPr lang="en-US" b="0">
                          <a:effectLst/>
                        </a:rPr>
                        <a:t>Ventilators</a:t>
                      </a:r>
                    </a:p>
                  </a:txBody>
                  <a:tcPr>
                    <a:lnL w="9525" cap="flat" cmpd="sng" algn="ctr">
                      <a:solidFill>
                        <a:srgbClr val="20C997"/>
                      </a:solidFill>
                      <a:prstDash val="solid"/>
                      <a:round/>
                      <a:headEnd type="none" w="med" len="med"/>
                      <a:tailEnd type="none" w="med" len="med"/>
                    </a:lnL>
                    <a:lnR w="9525" cap="flat" cmpd="sng" algn="ctr">
                      <a:solidFill>
                        <a:srgbClr val="20C997"/>
                      </a:solidFill>
                      <a:prstDash val="solid"/>
                      <a:round/>
                      <a:headEnd type="none" w="med" len="med"/>
                      <a:tailEnd type="none" w="med" len="med"/>
                    </a:lnR>
                    <a:lnT w="9525" cap="flat" cmpd="sng" algn="ctr">
                      <a:solidFill>
                        <a:srgbClr val="20C997"/>
                      </a:solidFill>
                      <a:prstDash val="solid"/>
                      <a:round/>
                      <a:headEnd type="none" w="med" len="med"/>
                      <a:tailEnd type="none" w="med" len="med"/>
                    </a:lnT>
                    <a:lnB w="9525" cap="flat" cmpd="sng" algn="ctr">
                      <a:solidFill>
                        <a:srgbClr val="20C997"/>
                      </a:solidFill>
                      <a:prstDash val="solid"/>
                      <a:round/>
                      <a:headEnd type="none" w="med" len="med"/>
                      <a:tailEnd type="none" w="med" len="med"/>
                    </a:lnB>
                    <a:solidFill>
                      <a:srgbClr val="FFFFFF"/>
                    </a:solidFill>
                  </a:tcPr>
                </a:tc>
                <a:tc>
                  <a:txBody>
                    <a:bodyPr/>
                    <a:lstStyle/>
                    <a:p>
                      <a:pPr fontAlgn="t">
                        <a:buFont typeface="Arial"/>
                        <a:buChar char="•"/>
                      </a:pPr>
                      <a:r>
                        <a:rPr lang="en-US" b="0" dirty="0">
                          <a:effectLst/>
                        </a:rPr>
                        <a:t>Factory robotics systems</a:t>
                      </a:r>
                    </a:p>
                    <a:p>
                      <a:pPr fontAlgn="t">
                        <a:buFont typeface="Arial"/>
                        <a:buChar char="•"/>
                      </a:pPr>
                      <a:r>
                        <a:rPr lang="en-US" b="0" dirty="0">
                          <a:effectLst/>
                        </a:rPr>
                        <a:t>Safety systems</a:t>
                      </a:r>
                    </a:p>
                    <a:p>
                      <a:pPr fontAlgn="t">
                        <a:buFont typeface="Arial"/>
                        <a:buChar char="•"/>
                      </a:pPr>
                      <a:r>
                        <a:rPr lang="en-US" b="0" dirty="0">
                          <a:effectLst/>
                        </a:rPr>
                        <a:t>Oil and gas vibration monitors</a:t>
                      </a:r>
                    </a:p>
                  </a:txBody>
                  <a:tcPr>
                    <a:lnL w="9525" cap="flat" cmpd="sng" algn="ctr">
                      <a:solidFill>
                        <a:srgbClr val="20C997"/>
                      </a:solidFill>
                      <a:prstDash val="solid"/>
                      <a:round/>
                      <a:headEnd type="none" w="med" len="med"/>
                      <a:tailEnd type="none" w="med" len="med"/>
                    </a:lnL>
                    <a:lnR w="9525" cap="flat" cmpd="sng" algn="ctr">
                      <a:solidFill>
                        <a:srgbClr val="20C997"/>
                      </a:solidFill>
                      <a:prstDash val="solid"/>
                      <a:round/>
                      <a:headEnd type="none" w="med" len="med"/>
                      <a:tailEnd type="none" w="med" len="med"/>
                    </a:lnR>
                    <a:lnT w="9525" cap="flat" cmpd="sng" algn="ctr">
                      <a:solidFill>
                        <a:srgbClr val="20C997"/>
                      </a:solidFill>
                      <a:prstDash val="solid"/>
                      <a:round/>
                      <a:headEnd type="none" w="med" len="med"/>
                      <a:tailEnd type="none" w="med" len="med"/>
                    </a:lnT>
                    <a:lnB w="9525" cap="flat" cmpd="sng" algn="ctr">
                      <a:solidFill>
                        <a:srgbClr val="20C997"/>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 xmlns:p14="http://schemas.microsoft.com/office/powerpoint/2010/main" val="15332683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5" y="1056662"/>
            <a:ext cx="8229600" cy="5299687"/>
          </a:xfrm>
        </p:spPr>
        <p:txBody>
          <a:bodyPr>
            <a:normAutofit/>
          </a:bodyPr>
          <a:lstStyle/>
          <a:p>
            <a:pPr marL="0" indent="0">
              <a:buNone/>
            </a:pPr>
            <a:r>
              <a:rPr lang="en-US" sz="2000" b="0" i="0" dirty="0">
                <a:solidFill>
                  <a:srgbClr val="273239"/>
                </a:solidFill>
                <a:effectLst/>
                <a:latin typeface="Times New Roman" panose="02020603050405020304" pitchFamily="18" charset="0"/>
                <a:cs typeface="Times New Roman" panose="02020603050405020304" pitchFamily="18" charset="0"/>
              </a:rPr>
              <a:t>. </a:t>
            </a:r>
            <a:endParaRPr lang="en-IN" sz="2000" b="1" i="1" dirty="0">
              <a:solidFill>
                <a:srgbClr val="273239"/>
              </a:solidFill>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architecture is designed to be highly extensible. Abstract product and component classes are used so applications can control different products with the same code. Features that are not consistent across all generations of supported products can be queried at runtime, and those that are consistent will simply work.</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For example, the large majority of features of the Phantom and Inspire series of products are consistent. Therefore an application written to support the Phantom 4 will, with the exception of unique Inspire 1 features, fully support the Inspire 1.</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also means when new products are released, they will already work with existing applications (when that application is rebuilt with the latest SDK that supports the new product). Any new features of the new product will need to be added to the application, but all existing features will not need modification.</a:t>
            </a:r>
          </a:p>
          <a:p>
            <a:pPr marL="0" indent="0">
              <a:buNone/>
            </a:pPr>
            <a:endParaRPr lang="en-IN" sz="2000" b="1" i="1" dirty="0">
              <a:solidFill>
                <a:srgbClr val="273239"/>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8D6626B-9611-42D1-AF05-D37436DA3B0C}" type="datetime1">
              <a:rPr lang="en-US" smtClean="0"/>
              <a:pPr/>
              <a:t>1/29/2024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b="1" i="0" dirty="0">
                <a:solidFill>
                  <a:srgbClr val="273239"/>
                </a:solidFill>
                <a:effectLst/>
                <a:latin typeface="urw-din"/>
              </a:rPr>
              <a:t>SDK Architecture </a:t>
            </a:r>
          </a:p>
        </p:txBody>
      </p:sp>
    </p:spTree>
    <p:extLst>
      <p:ext uri="{BB962C8B-B14F-4D97-AF65-F5344CB8AC3E}">
        <p14:creationId xmlns="" xmlns:p14="http://schemas.microsoft.com/office/powerpoint/2010/main" val="20554965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5" y="1056662"/>
            <a:ext cx="8229600" cy="5299687"/>
          </a:xfrm>
        </p:spPr>
        <p:txBody>
          <a:bodyPr>
            <a:normAutofit/>
          </a:bodyPr>
          <a:lstStyle/>
          <a:p>
            <a:pPr marL="0" indent="0">
              <a:buNone/>
            </a:pPr>
            <a:r>
              <a:rPr lang="en-US" sz="2000" b="0" i="0" dirty="0">
                <a:solidFill>
                  <a:srgbClr val="273239"/>
                </a:solidFill>
                <a:effectLst/>
                <a:latin typeface="Times New Roman" panose="02020603050405020304" pitchFamily="18" charset="0"/>
                <a:cs typeface="Times New Roman" panose="02020603050405020304" pitchFamily="18" charset="0"/>
              </a:rPr>
              <a:t>. </a:t>
            </a:r>
            <a:endParaRPr lang="en-IN" sz="2000" b="1" i="1" dirty="0">
              <a:solidFill>
                <a:srgbClr val="273239"/>
              </a:solidFill>
              <a:latin typeface="Times New Roman" panose="02020603050405020304" pitchFamily="18" charset="0"/>
              <a:cs typeface="Times New Roman" panose="02020603050405020304" pitchFamily="18" charset="0"/>
            </a:endParaRPr>
          </a:p>
          <a:p>
            <a:pPr marL="0" indent="0">
              <a:buNone/>
            </a:pPr>
            <a:endParaRPr lang="en-IN" sz="2000" b="1" i="1" dirty="0">
              <a:solidFill>
                <a:srgbClr val="273239"/>
              </a:solidFill>
              <a:latin typeface="Times New Roman" panose="02020603050405020304" pitchFamily="18" charset="0"/>
              <a:cs typeface="Times New Roman" panose="02020603050405020304" pitchFamily="18" charset="0"/>
            </a:endParaRPr>
          </a:p>
          <a:p>
            <a:pPr marL="0" indent="0">
              <a:buNone/>
            </a:pPr>
            <a:endParaRPr lang="en-IN" sz="2000" b="1" i="1" dirty="0">
              <a:solidFill>
                <a:srgbClr val="273239"/>
              </a:solidFill>
              <a:latin typeface="Times New Roman" panose="02020603050405020304" pitchFamily="18" charset="0"/>
              <a:cs typeface="Times New Roman" panose="02020603050405020304" pitchFamily="18" charset="0"/>
            </a:endParaRPr>
          </a:p>
          <a:p>
            <a:pPr marL="0" indent="0">
              <a:buNone/>
            </a:pPr>
            <a:r>
              <a:rPr lang="en-IN" sz="2000" b="0" i="0" dirty="0">
                <a:solidFill>
                  <a:srgbClr val="273239"/>
                </a:solidFill>
                <a:effectLst/>
                <a:latin typeface="Times New Roman" panose="02020603050405020304" pitchFamily="18" charset="0"/>
                <a:cs typeface="Times New Roman" panose="02020603050405020304" pitchFamily="18" charset="0"/>
              </a:rPr>
              <a:t>.</a:t>
            </a:r>
            <a:endParaRPr lang="en-US" sz="2000" b="1" i="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8D6626B-9611-42D1-AF05-D37436DA3B0C}" type="datetime1">
              <a:rPr lang="en-US" smtClean="0"/>
              <a:pPr/>
              <a:t>1/29/2024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b="1" i="0" dirty="0">
                <a:solidFill>
                  <a:srgbClr val="273239"/>
                </a:solidFill>
                <a:effectLst/>
                <a:latin typeface="urw-din"/>
              </a:rPr>
              <a:t>SDK Architecture </a:t>
            </a:r>
          </a:p>
        </p:txBody>
      </p:sp>
      <p:pic>
        <p:nvPicPr>
          <p:cNvPr id="563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71600" y="1276350"/>
            <a:ext cx="6972300" cy="3676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933819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5" y="1056662"/>
            <a:ext cx="8229600" cy="5299687"/>
          </a:xfrm>
        </p:spPr>
        <p:txBody>
          <a:bodyPr>
            <a:normAutofit/>
          </a:bodyPr>
          <a:lstStyle/>
          <a:p>
            <a:pPr marL="0" indent="0">
              <a:buNone/>
            </a:pPr>
            <a:r>
              <a:rPr lang="en-US" sz="2000" b="0" i="0" dirty="0">
                <a:solidFill>
                  <a:srgbClr val="273239"/>
                </a:solidFill>
                <a:effectLst/>
                <a:latin typeface="Times New Roman" panose="02020603050405020304" pitchFamily="18" charset="0"/>
                <a:cs typeface="Times New Roman" panose="02020603050405020304" pitchFamily="18" charset="0"/>
              </a:rPr>
              <a:t>. </a:t>
            </a:r>
            <a:endParaRPr lang="en-IN" sz="2000" b="1" i="1" dirty="0">
              <a:solidFill>
                <a:srgbClr val="273239"/>
              </a:solidFill>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SDK Manager</a:t>
            </a:r>
            <a:r>
              <a:rPr lang="en-US" sz="1800" dirty="0">
                <a:latin typeface="Times New Roman" panose="02020603050405020304" pitchFamily="18" charset="0"/>
                <a:cs typeface="Times New Roman" panose="02020603050405020304" pitchFamily="18" charset="0"/>
              </a:rPr>
              <a:t>: Manages registration of the SDK, product connection and provides access to the product itself.</a:t>
            </a:r>
          </a:p>
          <a:p>
            <a:pPr algn="just"/>
            <a:r>
              <a:rPr lang="en-US" sz="1800" b="1" dirty="0">
                <a:latin typeface="Times New Roman" panose="02020603050405020304" pitchFamily="18" charset="0"/>
                <a:cs typeface="Times New Roman" panose="02020603050405020304" pitchFamily="18" charset="0"/>
              </a:rPr>
              <a:t>Product</a:t>
            </a:r>
            <a:r>
              <a:rPr lang="en-US" sz="1800" dirty="0">
                <a:latin typeface="Times New Roman" panose="02020603050405020304" pitchFamily="18" charset="0"/>
                <a:cs typeface="Times New Roman" panose="02020603050405020304" pitchFamily="18" charset="0"/>
              </a:rPr>
              <a:t>: The aircraft or handheld product, this class holds basic product properties and contains the main product components.</a:t>
            </a:r>
          </a:p>
          <a:p>
            <a:pPr algn="just"/>
            <a:r>
              <a:rPr lang="en-US" sz="1800" b="1" dirty="0">
                <a:latin typeface="Times New Roman" panose="02020603050405020304" pitchFamily="18" charset="0"/>
                <a:cs typeface="Times New Roman" panose="02020603050405020304" pitchFamily="18" charset="0"/>
              </a:rPr>
              <a:t>Component</a:t>
            </a:r>
            <a:r>
              <a:rPr lang="en-US" sz="1800" dirty="0">
                <a:latin typeface="Times New Roman" panose="02020603050405020304" pitchFamily="18" charset="0"/>
                <a:cs typeface="Times New Roman" panose="02020603050405020304" pitchFamily="18" charset="0"/>
              </a:rPr>
              <a:t>: Component classes describe the gimbal, camera, flight controller, remote controller and wireless link. The classes provide component control, state information and contain subcomponents.</a:t>
            </a:r>
          </a:p>
          <a:p>
            <a:pPr algn="just"/>
            <a:r>
              <a:rPr lang="en-US" sz="1800" b="1" dirty="0">
                <a:latin typeface="Times New Roman" panose="02020603050405020304" pitchFamily="18" charset="0"/>
                <a:cs typeface="Times New Roman" panose="02020603050405020304" pitchFamily="18" charset="0"/>
              </a:rPr>
              <a:t>Mission</a:t>
            </a:r>
            <a:r>
              <a:rPr lang="en-US" sz="1800" dirty="0">
                <a:latin typeface="Times New Roman" panose="02020603050405020304" pitchFamily="18" charset="0"/>
                <a:cs typeface="Times New Roman" panose="02020603050405020304" pitchFamily="18" charset="0"/>
              </a:rPr>
              <a:t>: Classes that describe different missions such as Waypoint and </a:t>
            </a:r>
            <a:r>
              <a:rPr lang="en-US" sz="1800" dirty="0" err="1">
                <a:latin typeface="Times New Roman" panose="02020603050405020304" pitchFamily="18" charset="0"/>
                <a:cs typeface="Times New Roman" panose="02020603050405020304" pitchFamily="18" charset="0"/>
              </a:rPr>
              <a:t>ActiveTrack</a:t>
            </a:r>
            <a:r>
              <a:rPr lang="en-US" sz="1800" dirty="0">
                <a:latin typeface="Times New Roman" panose="02020603050405020304" pitchFamily="18" charset="0"/>
                <a:cs typeface="Times New Roman" panose="02020603050405020304" pitchFamily="18" charset="0"/>
              </a:rPr>
              <a:t> missions and hold their setup properties and status.</a:t>
            </a:r>
          </a:p>
          <a:p>
            <a:pPr algn="just"/>
            <a:r>
              <a:rPr lang="en-US" sz="1800" b="1" dirty="0">
                <a:latin typeface="Times New Roman" panose="02020603050405020304" pitchFamily="18" charset="0"/>
                <a:cs typeface="Times New Roman" panose="02020603050405020304" pitchFamily="18" charset="0"/>
              </a:rPr>
              <a:t>Mission Control</a:t>
            </a:r>
            <a:r>
              <a:rPr lang="en-US" sz="1800" dirty="0">
                <a:latin typeface="Times New Roman" panose="02020603050405020304" pitchFamily="18" charset="0"/>
                <a:cs typeface="Times New Roman" panose="02020603050405020304" pitchFamily="18" charset="0"/>
              </a:rPr>
              <a:t>: Mission Control handles execution of missions. Either single missions can be run through dedicated mission operators, or a series of missions and actions can be run serially using the Timeline.</a:t>
            </a:r>
          </a:p>
          <a:p>
            <a:pPr marL="0" indent="0">
              <a:buNone/>
            </a:pPr>
            <a:r>
              <a:rPr lang="en-IN" sz="2000" b="0" i="0" dirty="0">
                <a:solidFill>
                  <a:srgbClr val="273239"/>
                </a:solidFill>
                <a:effectLst/>
                <a:latin typeface="Times New Roman" panose="02020603050405020304" pitchFamily="18" charset="0"/>
                <a:cs typeface="Times New Roman" panose="02020603050405020304" pitchFamily="18" charset="0"/>
              </a:rPr>
              <a:t>.</a:t>
            </a:r>
            <a:endParaRPr lang="en-US" sz="2000" b="1" i="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8D6626B-9611-42D1-AF05-D37436DA3B0C}" type="datetime1">
              <a:rPr lang="en-US" smtClean="0"/>
              <a:pPr/>
              <a:t>1/29/2024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b="1" i="0" dirty="0">
                <a:solidFill>
                  <a:srgbClr val="273239"/>
                </a:solidFill>
                <a:effectLst/>
                <a:latin typeface="urw-din"/>
              </a:rPr>
              <a:t>SDK Architecture </a:t>
            </a:r>
          </a:p>
        </p:txBody>
      </p:sp>
    </p:spTree>
    <p:extLst>
      <p:ext uri="{BB962C8B-B14F-4D97-AF65-F5344CB8AC3E}">
        <p14:creationId xmlns="" xmlns:p14="http://schemas.microsoft.com/office/powerpoint/2010/main" val="40933819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534400" cy="4525963"/>
          </a:xfrm>
        </p:spPr>
        <p:txBody>
          <a:bodyPr>
            <a:normAutofit/>
          </a:bodyPr>
          <a:lstStyle/>
          <a:p>
            <a:pPr marL="0" indent="0" fontAlgn="t">
              <a:buNone/>
            </a:pPr>
            <a:r>
              <a:rPr lang="en-US" sz="2400" dirty="0" smtClean="0"/>
              <a:t>1. What kind of operating system does drone use?</a:t>
            </a:r>
            <a:endParaRPr lang="en-US" sz="2400" dirty="0"/>
          </a:p>
          <a:p>
            <a:pPr marL="0" indent="0" fontAlgn="t">
              <a:buNone/>
            </a:pPr>
            <a:r>
              <a:rPr lang="en-US" sz="2400" dirty="0">
                <a:latin typeface="Times New Roman" panose="02020603050405020304" pitchFamily="18" charset="0"/>
                <a:cs typeface="Times New Roman" panose="02020603050405020304" pitchFamily="18" charset="0"/>
              </a:rPr>
              <a:t>2. </a:t>
            </a:r>
            <a:r>
              <a:rPr lang="en-US" sz="2400" dirty="0" smtClean="0"/>
              <a:t>What are the 3 types of RTOS?</a:t>
            </a:r>
            <a:endParaRPr lang="en-US" sz="2400" dirty="0"/>
          </a:p>
          <a:p>
            <a:pPr marL="0" indent="0" algn="just">
              <a:buNone/>
            </a:pPr>
            <a:r>
              <a:rPr lang="en-US" sz="2400" dirty="0">
                <a:latin typeface="Times New Roman" panose="02020603050405020304" pitchFamily="18" charset="0"/>
                <a:cs typeface="Times New Roman" panose="02020603050405020304" pitchFamily="18" charset="0"/>
              </a:rPr>
              <a:t>3.The application tier is normally hosted on one or more application servers or in the cloud.(T/F)</a:t>
            </a:r>
          </a:p>
          <a:p>
            <a:pPr marL="0" indent="0" fontAlgn="t">
              <a:buNone/>
            </a:pPr>
            <a:r>
              <a:rPr lang="en-US" sz="2400" dirty="0">
                <a:latin typeface="Times New Roman" panose="02020603050405020304" pitchFamily="18" charset="0"/>
                <a:cs typeface="Times New Roman" panose="02020603050405020304" pitchFamily="18" charset="0"/>
              </a:rPr>
              <a:t>4. MySQL, Oracle are used in which tier</a:t>
            </a:r>
            <a:r>
              <a:rPr lang="en-US" sz="2400" dirty="0" smtClean="0">
                <a:latin typeface="Times New Roman" panose="02020603050405020304" pitchFamily="18" charset="0"/>
                <a:cs typeface="Times New Roman" panose="02020603050405020304" pitchFamily="18" charset="0"/>
              </a:rPr>
              <a:t>.</a:t>
            </a:r>
          </a:p>
          <a:p>
            <a:pPr marL="457200" indent="-457200" algn="jus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7474B4F-0C98-4DB8-BE5B-1FA18A2AEE90}"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8</a:t>
            </a:r>
          </a:p>
          <a:p>
            <a:pPr lvl="0" algn="ctr">
              <a:spcBef>
                <a:spcPct val="0"/>
              </a:spcBef>
              <a:defRPr/>
            </a:pPr>
            <a:endParaRPr lang="en-US" dirty="0"/>
          </a:p>
        </p:txBody>
      </p:sp>
    </p:spTree>
    <p:extLst>
      <p:ext uri="{BB962C8B-B14F-4D97-AF65-F5344CB8AC3E}">
        <p14:creationId xmlns="" xmlns:p14="http://schemas.microsoft.com/office/powerpoint/2010/main" val="5647631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71546"/>
            <a:ext cx="8229600" cy="4525963"/>
          </a:xfrm>
        </p:spPr>
        <p:txBody>
          <a:bodyPr/>
          <a:lstStyle/>
          <a:p>
            <a:endParaRPr lang="en-IN" sz="2000" dirty="0">
              <a:latin typeface="Times New Roman" pitchFamily="18" charset="0"/>
              <a:cs typeface="Times New Roman" pitchFamily="18" charset="0"/>
            </a:endParaRPr>
          </a:p>
          <a:p>
            <a:pPr lvl="2"/>
            <a:endParaRPr lang="en-IN" sz="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2A1D2C1-2AAF-4BD2-AEE9-056C5BF4ED79}"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WEEKLY ASSIGNMENT</a:t>
            </a:r>
          </a:p>
        </p:txBody>
      </p:sp>
      <p:graphicFrame>
        <p:nvGraphicFramePr>
          <p:cNvPr id="7" name="Table 6"/>
          <p:cNvGraphicFramePr>
            <a:graphicFrameLocks noGrp="1"/>
          </p:cNvGraphicFramePr>
          <p:nvPr>
            <p:extLst>
              <p:ext uri="{D42A27DB-BD31-4B8C-83A1-F6EECF244321}">
                <p14:modId xmlns="" xmlns:p14="http://schemas.microsoft.com/office/powerpoint/2010/main" val="1559845462"/>
              </p:ext>
            </p:extLst>
          </p:nvPr>
        </p:nvGraphicFramePr>
        <p:xfrm>
          <a:off x="609600" y="1143000"/>
          <a:ext cx="7772400" cy="4227702"/>
        </p:xfrm>
        <a:graphic>
          <a:graphicData uri="http://schemas.openxmlformats.org/drawingml/2006/table">
            <a:tbl>
              <a:tblPr firstRow="1" bandRow="1">
                <a:tableStyleId>{5940675A-B579-460E-94D1-54222C63F5DA}</a:tableStyleId>
              </a:tblPr>
              <a:tblGrid>
                <a:gridCol w="914400">
                  <a:extLst>
                    <a:ext uri="{9D8B030D-6E8A-4147-A177-3AD203B41FA5}">
                      <a16:colId xmlns="" xmlns:a16="http://schemas.microsoft.com/office/drawing/2014/main" val="20000"/>
                    </a:ext>
                  </a:extLst>
                </a:gridCol>
                <a:gridCol w="6858000">
                  <a:extLst>
                    <a:ext uri="{9D8B030D-6E8A-4147-A177-3AD203B41FA5}">
                      <a16:colId xmlns="" xmlns:a16="http://schemas.microsoft.com/office/drawing/2014/main" val="20001"/>
                    </a:ext>
                  </a:extLst>
                </a:gridCol>
              </a:tblGrid>
              <a:tr h="577617">
                <a:tc>
                  <a:txBody>
                    <a:bodyPr/>
                    <a:lstStyle/>
                    <a:p>
                      <a:r>
                        <a:rPr lang="en-IN" sz="2400" b="1" dirty="0" err="1"/>
                        <a:t>S.No</a:t>
                      </a:r>
                      <a:r>
                        <a:rPr lang="en-IN" sz="2400" b="1" dirty="0"/>
                        <a:t>.</a:t>
                      </a:r>
                    </a:p>
                  </a:txBody>
                  <a:tcPr/>
                </a:tc>
                <a:tc>
                  <a:txBody>
                    <a:bodyPr/>
                    <a:lstStyle/>
                    <a:p>
                      <a:r>
                        <a:rPr lang="en-IN" sz="2400" b="1" dirty="0"/>
                        <a:t>Question</a:t>
                      </a:r>
                    </a:p>
                  </a:txBody>
                  <a:tcPr/>
                </a:tc>
                <a:extLst>
                  <a:ext uri="{0D108BD9-81ED-4DB2-BD59-A6C34878D82A}">
                    <a16:rowId xmlns="" xmlns:a16="http://schemas.microsoft.com/office/drawing/2014/main" val="10000"/>
                  </a:ext>
                </a:extLst>
              </a:tr>
              <a:tr h="649308">
                <a:tc>
                  <a:txBody>
                    <a:bodyPr/>
                    <a:lstStyle/>
                    <a:p>
                      <a:r>
                        <a:rPr lang="en-IN" dirty="0"/>
                        <a:t>1. </a:t>
                      </a:r>
                    </a:p>
                  </a:txBody>
                  <a:tcPr/>
                </a:tc>
                <a:tc>
                  <a:txBody>
                    <a:bodyPr/>
                    <a:lstStyle/>
                    <a:p>
                      <a:pPr algn="just"/>
                      <a:r>
                        <a:rPr lang="en-US" sz="1800" b="0" i="0" kern="1200" dirty="0" smtClean="0">
                          <a:solidFill>
                            <a:schemeClr val="tx1"/>
                          </a:solidFill>
                          <a:latin typeface="+mn-lt"/>
                          <a:ea typeface="+mn-ea"/>
                          <a:cs typeface="+mn-cs"/>
                        </a:rPr>
                        <a:t>Which is the most common architecture for mobile application development?</a:t>
                      </a:r>
                      <a:endParaRPr lang="en-IN" dirty="0"/>
                    </a:p>
                  </a:txBody>
                  <a:tcPr/>
                </a:tc>
                <a:extLst>
                  <a:ext uri="{0D108BD9-81ED-4DB2-BD59-A6C34878D82A}">
                    <a16:rowId xmlns="" xmlns:a16="http://schemas.microsoft.com/office/drawing/2014/main" val="10001"/>
                  </a:ext>
                </a:extLst>
              </a:tr>
              <a:tr h="577617">
                <a:tc>
                  <a:txBody>
                    <a:bodyPr/>
                    <a:lstStyle/>
                    <a:p>
                      <a:r>
                        <a:rPr lang="en-IN" dirty="0"/>
                        <a:t>2.</a:t>
                      </a:r>
                    </a:p>
                  </a:txBody>
                  <a:tcPr/>
                </a:tc>
                <a:tc>
                  <a:txBody>
                    <a:bodyPr/>
                    <a:lstStyle/>
                    <a:p>
                      <a:r>
                        <a:rPr lang="en-US" sz="1800" b="0" i="0" kern="1200" dirty="0" smtClean="0">
                          <a:solidFill>
                            <a:schemeClr val="tx1"/>
                          </a:solidFill>
                          <a:latin typeface="+mn-lt"/>
                          <a:ea typeface="+mn-ea"/>
                          <a:cs typeface="+mn-cs"/>
                        </a:rPr>
                        <a:t>What are the architecture of mobile application development?</a:t>
                      </a:r>
                    </a:p>
                    <a:p>
                      <a:endParaRPr lang="en-IN" dirty="0"/>
                    </a:p>
                  </a:txBody>
                  <a:tcPr/>
                </a:tc>
                <a:extLst>
                  <a:ext uri="{0D108BD9-81ED-4DB2-BD59-A6C34878D82A}">
                    <a16:rowId xmlns="" xmlns:a16="http://schemas.microsoft.com/office/drawing/2014/main" val="10002"/>
                  </a:ext>
                </a:extLst>
              </a:tr>
              <a:tr h="502920">
                <a:tc>
                  <a:txBody>
                    <a:bodyPr/>
                    <a:lstStyle/>
                    <a:p>
                      <a:r>
                        <a:rPr lang="en-IN" dirty="0"/>
                        <a:t>3.</a:t>
                      </a:r>
                    </a:p>
                  </a:txBody>
                  <a:tcPr/>
                </a:tc>
                <a:tc>
                  <a:txBody>
                    <a:bodyPr/>
                    <a:lstStyle/>
                    <a:p>
                      <a:pPr algn="just"/>
                      <a:r>
                        <a:rPr lang="en-IN" sz="1800" b="0" i="0" u="none" strike="noStrike" kern="1200" baseline="0" dirty="0">
                          <a:solidFill>
                            <a:schemeClr val="tx1"/>
                          </a:solidFill>
                          <a:latin typeface="+mn-lt"/>
                          <a:ea typeface="+mn-ea"/>
                          <a:cs typeface="+mn-cs"/>
                        </a:rPr>
                        <a:t>Define the various </a:t>
                      </a:r>
                      <a:r>
                        <a:rPr lang="en-US" sz="1800" b="0" i="0" u="none" strike="noStrike" kern="1200" baseline="0" dirty="0">
                          <a:solidFill>
                            <a:schemeClr val="tx1"/>
                          </a:solidFill>
                          <a:effectLst/>
                          <a:latin typeface="+mn-lt"/>
                          <a:ea typeface="+mn-ea"/>
                          <a:cs typeface="+mn-cs"/>
                        </a:rPr>
                        <a:t>d</a:t>
                      </a:r>
                      <a:r>
                        <a:rPr lang="en-US" sz="1800" kern="1200" dirty="0">
                          <a:solidFill>
                            <a:schemeClr val="tx1"/>
                          </a:solidFill>
                          <a:effectLst/>
                          <a:latin typeface="+mn-lt"/>
                          <a:ea typeface="+mn-ea"/>
                          <a:cs typeface="+mn-cs"/>
                        </a:rPr>
                        <a:t>esign constraints for mobile applications</a:t>
                      </a:r>
                      <a:endParaRPr lang="en-IN" sz="1800" b="0" i="0" u="none" strike="noStrike" kern="1200" baseline="0" dirty="0">
                        <a:solidFill>
                          <a:schemeClr val="tx1"/>
                        </a:solidFill>
                        <a:latin typeface="+mn-lt"/>
                        <a:ea typeface="+mn-ea"/>
                        <a:cs typeface="+mn-cs"/>
                      </a:endParaRPr>
                    </a:p>
                  </a:txBody>
                  <a:tcPr/>
                </a:tc>
                <a:extLst>
                  <a:ext uri="{0D108BD9-81ED-4DB2-BD59-A6C34878D82A}">
                    <a16:rowId xmlns="" xmlns:a16="http://schemas.microsoft.com/office/drawing/2014/main" val="10003"/>
                  </a:ext>
                </a:extLst>
              </a:tr>
              <a:tr h="577617">
                <a:tc>
                  <a:txBody>
                    <a:bodyPr/>
                    <a:lstStyle/>
                    <a:p>
                      <a:r>
                        <a:rPr lang="en-IN" dirty="0"/>
                        <a:t>4.</a:t>
                      </a:r>
                    </a:p>
                  </a:txBody>
                  <a:tcPr/>
                </a:tc>
                <a:tc>
                  <a:txBody>
                    <a:bodyPr/>
                    <a:lstStyle/>
                    <a:p>
                      <a:pPr algn="just"/>
                      <a:r>
                        <a:rPr lang="en-IN" dirty="0"/>
                        <a:t>Analyse</a:t>
                      </a:r>
                      <a:r>
                        <a:rPr lang="en-IN" baseline="0" dirty="0"/>
                        <a:t> various </a:t>
                      </a:r>
                      <a:r>
                        <a:rPr lang="en-US" sz="1800" kern="1200" baseline="0" dirty="0">
                          <a:solidFill>
                            <a:schemeClr val="tx1"/>
                          </a:solidFill>
                          <a:effectLst/>
                          <a:latin typeface="+mn-lt"/>
                          <a:ea typeface="+mn-ea"/>
                          <a:cs typeface="+mn-cs"/>
                        </a:rPr>
                        <a:t>r</a:t>
                      </a:r>
                      <a:r>
                        <a:rPr lang="en-US" sz="1800" kern="1200" dirty="0">
                          <a:solidFill>
                            <a:schemeClr val="tx1"/>
                          </a:solidFill>
                          <a:effectLst/>
                          <a:latin typeface="+mn-lt"/>
                          <a:ea typeface="+mn-ea"/>
                          <a:cs typeface="+mn-cs"/>
                        </a:rPr>
                        <a:t>equirements gathering and validation for mobile applications</a:t>
                      </a:r>
                      <a:endParaRPr lang="en-IN" dirty="0"/>
                    </a:p>
                  </a:txBody>
                  <a:tcPr/>
                </a:tc>
                <a:extLst>
                  <a:ext uri="{0D108BD9-81ED-4DB2-BD59-A6C34878D82A}">
                    <a16:rowId xmlns="" xmlns:a16="http://schemas.microsoft.com/office/drawing/2014/main" val="10004"/>
                  </a:ext>
                </a:extLst>
              </a:tr>
              <a:tr h="577617">
                <a:tc>
                  <a:txBody>
                    <a:bodyPr/>
                    <a:lstStyle/>
                    <a:p>
                      <a:r>
                        <a:rPr lang="en-IN" dirty="0"/>
                        <a:t>5.</a:t>
                      </a:r>
                    </a:p>
                  </a:txBody>
                  <a:tcPr/>
                </a:tc>
                <a:tc>
                  <a:txBody>
                    <a:bodyPr/>
                    <a:lstStyle/>
                    <a:p>
                      <a:pPr algn="just"/>
                      <a:r>
                        <a:rPr lang="en-IN" dirty="0"/>
                        <a:t>Evaluate difference between native, hybrid, and browser</a:t>
                      </a:r>
                      <a:r>
                        <a:rPr lang="en-IN" baseline="0" dirty="0"/>
                        <a:t> based apps</a:t>
                      </a:r>
                      <a:endParaRPr lang="en-IN" dirty="0"/>
                    </a:p>
                  </a:txBody>
                  <a:tcPr/>
                </a:tc>
                <a:extLst>
                  <a:ext uri="{0D108BD9-81ED-4DB2-BD59-A6C34878D82A}">
                    <a16:rowId xmlns="" xmlns:a16="http://schemas.microsoft.com/office/drawing/2014/main" val="10005"/>
                  </a:ext>
                </a:extLst>
              </a:tr>
              <a:tr h="577617">
                <a:tc>
                  <a:txBody>
                    <a:bodyPr/>
                    <a:lstStyle/>
                    <a:p>
                      <a:r>
                        <a:rPr lang="en-IN" dirty="0"/>
                        <a:t>6.</a:t>
                      </a:r>
                    </a:p>
                  </a:txBody>
                  <a:tcPr/>
                </a:tc>
                <a:tc>
                  <a:txBody>
                    <a:bodyPr/>
                    <a:lstStyle/>
                    <a:p>
                      <a:pPr algn="just"/>
                      <a:r>
                        <a:rPr lang="en-IN" dirty="0"/>
                        <a:t>Case study</a:t>
                      </a:r>
                      <a:r>
                        <a:rPr lang="en-IN" baseline="0" dirty="0"/>
                        <a:t> to know about the architecture of your personal mobile phone.</a:t>
                      </a:r>
                      <a:endParaRPr lang="en-IN" dirty="0"/>
                    </a:p>
                  </a:txBody>
                  <a:tcPr/>
                </a:tc>
                <a:extLst>
                  <a:ext uri="{0D108BD9-81ED-4DB2-BD59-A6C34878D82A}">
                    <a16:rowId xmlns="" xmlns:a16="http://schemas.microsoft.com/office/drawing/2014/main" val="10006"/>
                  </a:ext>
                </a:extLst>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14422"/>
            <a:ext cx="8229600" cy="4525963"/>
          </a:xfrm>
        </p:spPr>
        <p:txBody>
          <a:bodyPr/>
          <a:lstStyle/>
          <a:p>
            <a:r>
              <a:rPr lang="en-US" sz="2400" dirty="0">
                <a:hlinkClick r:id="rId2"/>
              </a:rPr>
              <a:t>https://www.intellectsoft.net/blog/mobile-app-architecture/</a:t>
            </a:r>
            <a:endParaRPr lang="en-US" sz="2400" dirty="0"/>
          </a:p>
          <a:p>
            <a:r>
              <a:rPr lang="en-US" sz="2400" dirty="0"/>
              <a:t>https://www.windriver.com/solutions/learning/rtos</a:t>
            </a:r>
          </a:p>
          <a:p>
            <a:endParaRPr lang="en-US" dirty="0"/>
          </a:p>
          <a:p>
            <a:endParaRPr lang="en-IN" dirty="0"/>
          </a:p>
        </p:txBody>
      </p:sp>
      <p:sp>
        <p:nvSpPr>
          <p:cNvPr id="4" name="Date Placeholder 3"/>
          <p:cNvSpPr>
            <a:spLocks noGrp="1"/>
          </p:cNvSpPr>
          <p:nvPr>
            <p:ph type="dt" sz="half" idx="10"/>
          </p:nvPr>
        </p:nvSpPr>
        <p:spPr/>
        <p:txBody>
          <a:bodyPr/>
          <a:lstStyle/>
          <a:p>
            <a:fld id="{47DD6EAF-16B3-4999-921F-EBF3BE417E80}"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TOPIC LINKS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525963"/>
          </a:xfrm>
        </p:spPr>
        <p:txBody>
          <a:bodyPr>
            <a:normAutofit/>
          </a:bodyPr>
          <a:lstStyle/>
          <a:p>
            <a:pPr marL="457200" indent="-457200">
              <a:buAutoNum type="arabicPeriod"/>
            </a:pPr>
            <a:r>
              <a:rPr lang="en-US" sz="2000" dirty="0" smtClean="0"/>
              <a:t>Android is -</a:t>
            </a:r>
            <a:endParaRPr lang="en-IN" sz="2000" b="1" dirty="0" smtClean="0">
              <a:latin typeface="Times New Roman" pitchFamily="18" charset="0"/>
              <a:cs typeface="Times New Roman" pitchFamily="18" charset="0"/>
            </a:endParaRPr>
          </a:p>
          <a:p>
            <a:pPr marL="0" indent="0">
              <a:buNone/>
            </a:pPr>
            <a:r>
              <a:rPr lang="en-US" sz="2000" dirty="0" smtClean="0"/>
              <a:t/>
            </a:r>
            <a:br>
              <a:rPr lang="en-US" sz="2000" dirty="0" smtClean="0"/>
            </a:br>
            <a:r>
              <a:rPr lang="en-US" sz="2000" dirty="0" smtClean="0"/>
              <a:t>a. an operating system</a:t>
            </a:r>
          </a:p>
          <a:p>
            <a:pPr marL="0" indent="0">
              <a:buNone/>
            </a:pPr>
            <a:r>
              <a:rPr lang="en-US" sz="2000" dirty="0" smtClean="0"/>
              <a:t>b. a web browser</a:t>
            </a:r>
          </a:p>
          <a:p>
            <a:pPr marL="0" indent="0">
              <a:buNone/>
            </a:pPr>
            <a:r>
              <a:rPr lang="en-US" sz="2000" dirty="0" smtClean="0"/>
              <a:t>c. a web server</a:t>
            </a:r>
            <a:endParaRPr lang="en-US" sz="2000" b="1" dirty="0" smtClean="0"/>
          </a:p>
          <a:p>
            <a:pPr marL="0" indent="0">
              <a:buNone/>
            </a:pPr>
            <a:r>
              <a:rPr lang="en-US" sz="2000" dirty="0" smtClean="0"/>
              <a:t>d. None of the above</a:t>
            </a:r>
          </a:p>
          <a:p>
            <a:pPr marL="0" indent="0">
              <a:buNone/>
            </a:pPr>
            <a:endParaRPr lang="en-US" sz="2000" dirty="0"/>
          </a:p>
          <a:p>
            <a:pPr marL="0" indent="0">
              <a:buNone/>
            </a:pPr>
            <a:r>
              <a:rPr lang="en-US" sz="2000" dirty="0"/>
              <a:t>2. </a:t>
            </a:r>
            <a:r>
              <a:rPr lang="en-US" sz="2000" dirty="0" smtClean="0"/>
              <a:t>Under which of the following Android is licensed?</a:t>
            </a:r>
            <a:endParaRPr lang="en-US" sz="2000" dirty="0"/>
          </a:p>
          <a:p>
            <a:pPr marL="0" indent="0">
              <a:buNone/>
            </a:pPr>
            <a:r>
              <a:rPr lang="en-US" sz="2000" dirty="0"/>
              <a:t>a. </a:t>
            </a:r>
            <a:r>
              <a:rPr lang="en-US" sz="2000" dirty="0" smtClean="0"/>
              <a:t>OSS</a:t>
            </a:r>
            <a:endParaRPr lang="en-US" sz="2000" dirty="0"/>
          </a:p>
          <a:p>
            <a:pPr marL="0" indent="0">
              <a:buNone/>
            </a:pPr>
            <a:r>
              <a:rPr lang="en-US" sz="2000" dirty="0"/>
              <a:t>b. </a:t>
            </a:r>
            <a:r>
              <a:rPr lang="en-US" sz="2000" dirty="0" smtClean="0"/>
              <a:t>Source forge</a:t>
            </a:r>
            <a:endParaRPr lang="en-US" sz="2000" dirty="0"/>
          </a:p>
          <a:p>
            <a:pPr marL="0" indent="0">
              <a:buNone/>
            </a:pPr>
            <a:r>
              <a:rPr lang="en-US" sz="2000" dirty="0"/>
              <a:t>c. </a:t>
            </a:r>
            <a:r>
              <a:rPr lang="en-US" sz="2000" dirty="0" smtClean="0"/>
              <a:t>Apache/MIT</a:t>
            </a:r>
            <a:endParaRPr lang="en-US" sz="2000" dirty="0"/>
          </a:p>
          <a:p>
            <a:pPr marL="0" indent="0">
              <a:buNone/>
            </a:pPr>
            <a:r>
              <a:rPr lang="en-US" sz="2000" dirty="0"/>
              <a:t>d. </a:t>
            </a:r>
            <a:r>
              <a:rPr lang="en-US" sz="2000" dirty="0" smtClean="0"/>
              <a:t>None of the above</a:t>
            </a:r>
          </a:p>
          <a:p>
            <a:pPr marL="0" indent="0">
              <a:buNone/>
            </a:pPr>
            <a:endParaRPr lang="en-US" sz="2000" dirty="0"/>
          </a:p>
          <a:p>
            <a:pPr marL="0" indent="0">
              <a:buNone/>
            </a:pPr>
            <a:endParaRPr lang="en-US" sz="2000" dirty="0"/>
          </a:p>
          <a:p>
            <a:pPr marL="0" indent="0">
              <a:buNone/>
            </a:pPr>
            <a:endParaRPr lang="en-US" sz="2000" b="1" dirty="0"/>
          </a:p>
        </p:txBody>
      </p:sp>
      <p:sp>
        <p:nvSpPr>
          <p:cNvPr id="4" name="Date Placeholder 3"/>
          <p:cNvSpPr>
            <a:spLocks noGrp="1"/>
          </p:cNvSpPr>
          <p:nvPr>
            <p:ph type="dt" sz="half" idx="10"/>
          </p:nvPr>
        </p:nvSpPr>
        <p:spPr/>
        <p:txBody>
          <a:bodyPr/>
          <a:lstStyle/>
          <a:p>
            <a:fld id="{717FDA92-880A-4027-B28E-52EF10A2E673}"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a:bodyPr>
          <a:lstStyle/>
          <a:p>
            <a:pPr>
              <a:buNone/>
            </a:pPr>
            <a:r>
              <a:rPr lang="en-IN" sz="2000" b="1" dirty="0">
                <a:latin typeface="Times New Roman" pitchFamily="18" charset="0"/>
                <a:cs typeface="Times New Roman" pitchFamily="18" charset="0"/>
              </a:rPr>
              <a:t>3. </a:t>
            </a:r>
            <a:r>
              <a:rPr lang="en-US" sz="2000" b="1" dirty="0"/>
              <a:t> The advantage of using frequency reuse is</a:t>
            </a:r>
          </a:p>
          <a:p>
            <a:pPr marL="457200" indent="-457200">
              <a:buAutoNum type="alphaLcPeriod"/>
            </a:pPr>
            <a:r>
              <a:rPr lang="en-US" sz="2000" dirty="0"/>
              <a:t>Increased capacity</a:t>
            </a:r>
          </a:p>
          <a:p>
            <a:pPr marL="0" indent="0">
              <a:buNone/>
            </a:pPr>
            <a:r>
              <a:rPr lang="en-US" sz="2000" dirty="0"/>
              <a:t>b. Limited spectrum is required</a:t>
            </a:r>
          </a:p>
          <a:p>
            <a:pPr marL="0" indent="0">
              <a:buNone/>
            </a:pPr>
            <a:r>
              <a:rPr lang="en-US" sz="2000" dirty="0"/>
              <a:t>c. Same spectrum may be allocated to other networks</a:t>
            </a:r>
          </a:p>
          <a:p>
            <a:pPr marL="0" indent="0">
              <a:buNone/>
            </a:pPr>
            <a:r>
              <a:rPr lang="en-US" sz="2000" dirty="0"/>
              <a:t>d. </a:t>
            </a:r>
            <a:r>
              <a:rPr lang="en-US" sz="2000" b="1" dirty="0"/>
              <a:t>All of the above</a:t>
            </a:r>
          </a:p>
          <a:p>
            <a:pPr>
              <a:buNone/>
            </a:pPr>
            <a:endParaRPr lang="en-IN" sz="2000" b="1" dirty="0">
              <a:latin typeface="Times New Roman" pitchFamily="18" charset="0"/>
              <a:cs typeface="Times New Roman" pitchFamily="18" charset="0"/>
            </a:endParaRPr>
          </a:p>
          <a:p>
            <a:pPr>
              <a:buNone/>
            </a:pPr>
            <a:r>
              <a:rPr lang="en-IN" sz="2000" b="1" dirty="0">
                <a:latin typeface="Times New Roman" pitchFamily="18" charset="0"/>
                <a:cs typeface="Times New Roman" pitchFamily="18" charset="0"/>
              </a:rPr>
              <a:t>4. </a:t>
            </a:r>
            <a:r>
              <a:rPr lang="en-US" sz="2000" b="1" dirty="0"/>
              <a:t>Delay in handoffs is caused due to</a:t>
            </a:r>
          </a:p>
          <a:p>
            <a:pPr marL="0" indent="0">
              <a:buNone/>
            </a:pPr>
            <a:r>
              <a:rPr lang="en-US" sz="2000" dirty="0"/>
              <a:t>a. Weak signal conditions</a:t>
            </a:r>
          </a:p>
          <a:p>
            <a:pPr marL="0" indent="0">
              <a:buNone/>
            </a:pPr>
            <a:r>
              <a:rPr lang="en-US" sz="2000" dirty="0"/>
              <a:t>b. High traffic conditions</a:t>
            </a:r>
          </a:p>
          <a:p>
            <a:pPr marL="0" indent="0">
              <a:buNone/>
            </a:pPr>
            <a:r>
              <a:rPr lang="en-US" sz="2000" dirty="0"/>
              <a:t>c. Unavailability of the channel</a:t>
            </a:r>
          </a:p>
          <a:p>
            <a:pPr marL="0" indent="0">
              <a:buNone/>
            </a:pPr>
            <a:r>
              <a:rPr lang="en-US" sz="2000" dirty="0"/>
              <a:t>d. </a:t>
            </a:r>
            <a:r>
              <a:rPr lang="en-US" sz="2000" b="1" dirty="0"/>
              <a:t>All of the above</a:t>
            </a:r>
          </a:p>
          <a:p>
            <a:pPr>
              <a:buNone/>
            </a:pPr>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59850B2-44A4-45D5-8A9A-A6C2AF73246B}"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a:bodyPr>
          <a:lstStyle/>
          <a:p>
            <a:pPr>
              <a:buNone/>
            </a:pPr>
            <a:r>
              <a:rPr lang="en-IN" sz="2000" b="1" dirty="0">
                <a:latin typeface="Times New Roman" pitchFamily="18" charset="0"/>
                <a:cs typeface="Times New Roman" pitchFamily="18" charset="0"/>
              </a:rPr>
              <a:t>5. </a:t>
            </a:r>
            <a:r>
              <a:rPr lang="en-US" sz="2000" b="1" dirty="0"/>
              <a:t>Interference in frequency bands may lead to</a:t>
            </a:r>
          </a:p>
          <a:p>
            <a:pPr marL="0" indent="0">
              <a:buNone/>
            </a:pPr>
            <a:r>
              <a:rPr lang="en-US" sz="2000" dirty="0"/>
              <a:t>a. Cross talk</a:t>
            </a:r>
          </a:p>
          <a:p>
            <a:pPr marL="0" indent="0">
              <a:buNone/>
            </a:pPr>
            <a:r>
              <a:rPr lang="en-US" sz="2000" dirty="0"/>
              <a:t>b. Missed calls</a:t>
            </a:r>
          </a:p>
          <a:p>
            <a:pPr marL="0" indent="0">
              <a:buNone/>
            </a:pPr>
            <a:r>
              <a:rPr lang="en-US" sz="2000" dirty="0"/>
              <a:t>c. Blocked calls</a:t>
            </a:r>
          </a:p>
          <a:p>
            <a:pPr marL="0" indent="0">
              <a:buNone/>
            </a:pPr>
            <a:r>
              <a:rPr lang="en-US" sz="2000" dirty="0"/>
              <a:t>d. </a:t>
            </a:r>
            <a:r>
              <a:rPr lang="en-US" sz="2000" b="1" dirty="0"/>
              <a:t>All of the above</a:t>
            </a:r>
          </a:p>
          <a:p>
            <a:pPr marL="0" indent="0">
              <a:buNone/>
            </a:pPr>
            <a:endParaRPr lang="en-US" sz="2000" b="1" dirty="0"/>
          </a:p>
          <a:p>
            <a:pPr marL="0" indent="0">
              <a:buNone/>
            </a:pPr>
            <a:r>
              <a:rPr lang="en-US" sz="2000" b="1" dirty="0"/>
              <a:t>6. A “glue” between client and server parts of the application.</a:t>
            </a:r>
          </a:p>
          <a:p>
            <a:pPr marL="0" indent="0">
              <a:buNone/>
            </a:pPr>
            <a:r>
              <a:rPr lang="en-US" sz="2000" dirty="0"/>
              <a:t>a. Firmware</a:t>
            </a:r>
          </a:p>
          <a:p>
            <a:pPr marL="0" indent="0">
              <a:buNone/>
            </a:pPr>
            <a:r>
              <a:rPr lang="en-US" sz="2000" dirty="0"/>
              <a:t>b. </a:t>
            </a:r>
            <a:r>
              <a:rPr lang="en-US" sz="2000" b="1" dirty="0"/>
              <a:t>Middleware</a:t>
            </a:r>
          </a:p>
          <a:p>
            <a:pPr marL="0" indent="0">
              <a:buNone/>
            </a:pPr>
            <a:r>
              <a:rPr lang="en-US" sz="2000" dirty="0"/>
              <a:t>c. Package</a:t>
            </a:r>
          </a:p>
          <a:p>
            <a:pPr marL="0" indent="0">
              <a:buNone/>
            </a:pPr>
            <a:r>
              <a:rPr lang="en-US" sz="2000" dirty="0"/>
              <a:t>d. System Software</a:t>
            </a:r>
          </a:p>
          <a:p>
            <a:pPr marL="0" indent="0">
              <a:buNone/>
            </a:pPr>
            <a:endParaRPr lang="en-US" sz="2000" b="1" dirty="0"/>
          </a:p>
          <a:p>
            <a:pPr>
              <a:buNone/>
            </a:pPr>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59850B2-44A4-45D5-8A9A-A6C2AF73246B}" type="datetime1">
              <a:rPr lang="en-US" smtClean="0"/>
              <a:pPr/>
              <a:t>1/29/2024</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extLst>
      <p:ext uri="{BB962C8B-B14F-4D97-AF65-F5344CB8AC3E}">
        <p14:creationId xmlns="" xmlns:p14="http://schemas.microsoft.com/office/powerpoint/2010/main" val="2929940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15362</TotalTime>
  <Words>8365</Words>
  <Application>Microsoft Office PowerPoint</Application>
  <PresentationFormat>On-screen Show (4:3)</PresentationFormat>
  <Paragraphs>1813</Paragraphs>
  <Slides>109</Slides>
  <Notes>9</Notes>
  <HiddenSlides>0</HiddenSlides>
  <MMClips>0</MMClips>
  <ScaleCrop>false</ScaleCrop>
  <HeadingPairs>
    <vt:vector size="4" baseType="variant">
      <vt:variant>
        <vt:lpstr>Theme</vt:lpstr>
      </vt:variant>
      <vt:variant>
        <vt:i4>1</vt:i4>
      </vt:variant>
      <vt:variant>
        <vt:lpstr>Slide Titles</vt:lpstr>
      </vt:variant>
      <vt:variant>
        <vt:i4>109</vt:i4>
      </vt:variant>
    </vt:vector>
  </HeadingPairs>
  <TitlesOfParts>
    <vt:vector size="110" baseType="lpstr">
      <vt:lpstr>Office Theme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dc:creator>
  <cp:lastModifiedBy>vatika jalali</cp:lastModifiedBy>
  <cp:revision>714</cp:revision>
  <dcterms:created xsi:type="dcterms:W3CDTF">2006-08-16T00:00:00Z</dcterms:created>
  <dcterms:modified xsi:type="dcterms:W3CDTF">2024-01-29T04:27:03Z</dcterms:modified>
</cp:coreProperties>
</file>