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handoutMasterIdLst>
    <p:handoutMasterId r:id="rId100"/>
  </p:handoutMasterIdLst>
  <p:sldIdLst>
    <p:sldId id="256" r:id="rId2"/>
    <p:sldId id="585" r:id="rId3"/>
    <p:sldId id="455" r:id="rId4"/>
    <p:sldId id="341" r:id="rId5"/>
    <p:sldId id="340" r:id="rId6"/>
    <p:sldId id="347" r:id="rId7"/>
    <p:sldId id="456" r:id="rId8"/>
    <p:sldId id="510" r:id="rId9"/>
    <p:sldId id="556" r:id="rId10"/>
    <p:sldId id="587" r:id="rId11"/>
    <p:sldId id="513" r:id="rId12"/>
    <p:sldId id="514" r:id="rId13"/>
    <p:sldId id="515" r:id="rId14"/>
    <p:sldId id="539" r:id="rId15"/>
    <p:sldId id="458" r:id="rId16"/>
    <p:sldId id="586" r:id="rId17"/>
    <p:sldId id="257" r:id="rId18"/>
    <p:sldId id="512" r:id="rId19"/>
    <p:sldId id="385" r:id="rId20"/>
    <p:sldId id="287" r:id="rId21"/>
    <p:sldId id="558" r:id="rId22"/>
    <p:sldId id="560" r:id="rId23"/>
    <p:sldId id="452" r:id="rId24"/>
    <p:sldId id="557" r:id="rId25"/>
    <p:sldId id="288" r:id="rId26"/>
    <p:sldId id="319" r:id="rId27"/>
    <p:sldId id="290" r:id="rId28"/>
    <p:sldId id="531" r:id="rId29"/>
    <p:sldId id="532" r:id="rId30"/>
    <p:sldId id="561" r:id="rId31"/>
    <p:sldId id="533" r:id="rId32"/>
    <p:sldId id="534" r:id="rId33"/>
    <p:sldId id="535" r:id="rId34"/>
    <p:sldId id="536" r:id="rId35"/>
    <p:sldId id="537" r:id="rId36"/>
    <p:sldId id="562" r:id="rId37"/>
    <p:sldId id="577" r:id="rId38"/>
    <p:sldId id="579" r:id="rId39"/>
    <p:sldId id="576" r:id="rId40"/>
    <p:sldId id="580" r:id="rId41"/>
    <p:sldId id="581" r:id="rId42"/>
    <p:sldId id="582" r:id="rId43"/>
    <p:sldId id="583" r:id="rId44"/>
    <p:sldId id="584" r:id="rId45"/>
    <p:sldId id="538" r:id="rId46"/>
    <p:sldId id="578" r:id="rId47"/>
    <p:sldId id="298" r:id="rId48"/>
    <p:sldId id="540" r:id="rId49"/>
    <p:sldId id="541" r:id="rId50"/>
    <p:sldId id="542" r:id="rId51"/>
    <p:sldId id="543" r:id="rId52"/>
    <p:sldId id="544" r:id="rId53"/>
    <p:sldId id="545" r:id="rId54"/>
    <p:sldId id="546" r:id="rId55"/>
    <p:sldId id="563" r:id="rId56"/>
    <p:sldId id="547" r:id="rId57"/>
    <p:sldId id="548" r:id="rId58"/>
    <p:sldId id="564" r:id="rId59"/>
    <p:sldId id="299" r:id="rId60"/>
    <p:sldId id="300" r:id="rId61"/>
    <p:sldId id="550" r:id="rId62"/>
    <p:sldId id="551" r:id="rId63"/>
    <p:sldId id="565" r:id="rId64"/>
    <p:sldId id="303" r:id="rId65"/>
    <p:sldId id="306" r:id="rId66"/>
    <p:sldId id="308" r:id="rId67"/>
    <p:sldId id="307" r:id="rId68"/>
    <p:sldId id="309" r:id="rId69"/>
    <p:sldId id="566" r:id="rId70"/>
    <p:sldId id="310" r:id="rId71"/>
    <p:sldId id="313" r:id="rId72"/>
    <p:sldId id="517" r:id="rId73"/>
    <p:sldId id="518" r:id="rId74"/>
    <p:sldId id="529" r:id="rId75"/>
    <p:sldId id="528" r:id="rId76"/>
    <p:sldId id="568" r:id="rId77"/>
    <p:sldId id="523" r:id="rId78"/>
    <p:sldId id="522" r:id="rId79"/>
    <p:sldId id="519" r:id="rId80"/>
    <p:sldId id="552" r:id="rId81"/>
    <p:sldId id="554" r:id="rId82"/>
    <p:sldId id="553" r:id="rId83"/>
    <p:sldId id="567" r:id="rId84"/>
    <p:sldId id="468" r:id="rId85"/>
    <p:sldId id="475" r:id="rId86"/>
    <p:sldId id="469" r:id="rId87"/>
    <p:sldId id="470" r:id="rId88"/>
    <p:sldId id="569" r:id="rId89"/>
    <p:sldId id="570" r:id="rId90"/>
    <p:sldId id="571" r:id="rId91"/>
    <p:sldId id="588" r:id="rId92"/>
    <p:sldId id="589" r:id="rId93"/>
    <p:sldId id="590" r:id="rId94"/>
    <p:sldId id="591" r:id="rId95"/>
    <p:sldId id="477" r:id="rId96"/>
    <p:sldId id="328" r:id="rId97"/>
    <p:sldId id="575"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40" autoAdjust="0"/>
    <p:restoredTop sz="94585" autoAdjust="0"/>
  </p:normalViewPr>
  <p:slideViewPr>
    <p:cSldViewPr>
      <p:cViewPr varScale="1">
        <p:scale>
          <a:sx n="70" d="100"/>
          <a:sy n="70" d="100"/>
        </p:scale>
        <p:origin x="-1434" y="-9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xmlns="" val="2303603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xmlns="" val="1664175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extLst>
      <p:ext uri="{BB962C8B-B14F-4D97-AF65-F5344CB8AC3E}">
        <p14:creationId xmlns:p14="http://schemas.microsoft.com/office/powerpoint/2010/main" xmlns="" val="315873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extLst>
      <p:ext uri="{BB962C8B-B14F-4D97-AF65-F5344CB8AC3E}">
        <p14:creationId xmlns="" xmlns:p14="http://schemas.microsoft.com/office/powerpoint/2010/main" val="315873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extLst>
      <p:ext uri="{BB962C8B-B14F-4D97-AF65-F5344CB8AC3E}">
        <p14:creationId xmlns:p14="http://schemas.microsoft.com/office/powerpoint/2010/main" xmlns="" val="1687366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a:p>
        </p:txBody>
      </p:sp>
    </p:spTree>
    <p:extLst>
      <p:ext uri="{BB962C8B-B14F-4D97-AF65-F5344CB8AC3E}">
        <p14:creationId xmlns:p14="http://schemas.microsoft.com/office/powerpoint/2010/main" xmlns="" val="779644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13</a:t>
            </a:fld>
            <a:endParaRPr lang="en-US"/>
          </a:p>
        </p:txBody>
      </p:sp>
    </p:spTree>
    <p:extLst>
      <p:ext uri="{BB962C8B-B14F-4D97-AF65-F5344CB8AC3E}">
        <p14:creationId xmlns:p14="http://schemas.microsoft.com/office/powerpoint/2010/main" xmlns="" val="1937225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17</a:t>
            </a:fld>
            <a:endParaRPr lang="en-US"/>
          </a:p>
        </p:txBody>
      </p:sp>
    </p:spTree>
    <p:extLst>
      <p:ext uri="{BB962C8B-B14F-4D97-AF65-F5344CB8AC3E}">
        <p14:creationId xmlns:p14="http://schemas.microsoft.com/office/powerpoint/2010/main" xmlns="" val="2904268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2CE1F15-EA2A-4CA2-A2BD-727C7786148C}"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1F79F2-E229-4F7D-8F91-300E3590801C}"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F67862-5D11-4EED-A69C-CD854814F4D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C62107E-A42A-4409-9E8D-6F5BE44F54F6}"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0CC4C3-2DE5-4133-AA83-35C4CF283F6B}"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EFABC7-99ED-4D3B-B116-F19DAFF89D1B}" type="datetime1">
              <a:rPr lang="en-US" smtClean="0"/>
              <a:pPr/>
              <a:t>1/5/2023</a:t>
            </a:fld>
            <a:endParaRPr lang="en-US"/>
          </a:p>
        </p:txBody>
      </p:sp>
      <p:sp>
        <p:nvSpPr>
          <p:cNvPr id="6" name="Footer Placeholder 5"/>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780AA33-1A69-49BA-9AE4-03219129E02D}" type="datetime1">
              <a:rPr lang="en-US" smtClean="0"/>
              <a:pPr/>
              <a:t>1/5/2023</a:t>
            </a:fld>
            <a:endParaRPr lang="en-US"/>
          </a:p>
        </p:txBody>
      </p:sp>
      <p:sp>
        <p:nvSpPr>
          <p:cNvPr id="8" name="Footer Placeholder 7"/>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C198DE-3384-4B2C-93C7-BF4D27DB90DD}" type="datetime1">
              <a:rPr lang="en-US" smtClean="0"/>
              <a:pPr/>
              <a:t>1/5/2023</a:t>
            </a:fld>
            <a:endParaRPr lang="en-US"/>
          </a:p>
        </p:txBody>
      </p:sp>
      <p:sp>
        <p:nvSpPr>
          <p:cNvPr id="4" name="Footer Placeholder 3"/>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756123-033E-47BB-BE4C-5BEC2F8B835D}" type="datetime1">
              <a:rPr lang="en-US" smtClean="0"/>
              <a:pPr/>
              <a:t>1/5/2023</a:t>
            </a:fld>
            <a:endParaRPr lang="en-US"/>
          </a:p>
        </p:txBody>
      </p:sp>
      <p:sp>
        <p:nvSpPr>
          <p:cNvPr id="3" name="Footer Placeholder 2"/>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69B0E3-937D-4136-9BB2-17C687D68B69}" type="datetime1">
              <a:rPr lang="en-US" smtClean="0"/>
              <a:pPr/>
              <a:t>1/5/2023</a:t>
            </a:fld>
            <a:endParaRPr lang="en-US"/>
          </a:p>
        </p:txBody>
      </p:sp>
      <p:sp>
        <p:nvSpPr>
          <p:cNvPr id="6" name="Footer Placeholder 5"/>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6BF405-A4A7-41EE-89D8-7CA60935F58A}" type="datetime1">
              <a:rPr lang="en-US" smtClean="0"/>
              <a:pPr/>
              <a:t>1/5/2023</a:t>
            </a:fld>
            <a:endParaRPr lang="en-US"/>
          </a:p>
        </p:txBody>
      </p:sp>
      <p:sp>
        <p:nvSpPr>
          <p:cNvPr id="6" name="Footer Placeholder 5"/>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03292B-D243-420A-8E52-446BE32F10DF}" type="datetime1">
              <a:rPr lang="en-US" smtClean="0"/>
              <a:pPr/>
              <a:t>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pic>
        <p:nvPicPr>
          <p:cNvPr id="8" name="Picture 2" descr="Image preview">
            <a:extLst>
              <a:ext uri="{FF2B5EF4-FFF2-40B4-BE49-F238E27FC236}">
                <a16:creationId xmlns:a16="http://schemas.microsoft.com/office/drawing/2014/main" xmlns="" id="{4BFCB835-BD89-40A2-AC36-F6FE89AABE86}"/>
              </a:ext>
            </a:extLst>
          </p:cNvPr>
          <p:cNvPicPr>
            <a:picLocks noChangeAspect="1" noChangeArrowheads="1"/>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15711" y="23241"/>
            <a:ext cx="1279689" cy="891159"/>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09TeUXjzpKs&amp;t=5270s" TargetMode="External"/><Relationship Id="rId2" Type="http://schemas.openxmlformats.org/officeDocument/2006/relationships/hyperlink" Target="https://www.youtube.com/watch?v=bOiCw-ZZlG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6.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en.wikipedia.org/wiki/JSON"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hyperlink" Target="https://developers.facebook.com/docs/ads-for-apps/mobile-app-ads-engagement" TargetMode="External"/><Relationship Id="rId2" Type="http://schemas.openxmlformats.org/officeDocument/2006/relationships/hyperlink" Target="https://developers.facebook.com/docs/graph-api"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www.webmproject.org/"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hyperlink" Target="https://www.geeksforgeeks.org/android-how-to-add-radio-buttons-in-an-android-application/" TargetMode="External"/><Relationship Id="rId2" Type="http://schemas.openxmlformats.org/officeDocument/2006/relationships/hyperlink" Target="https://www.geeksforgeeks.org/checkbox-in-kotlin/"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developer.android.com/codelabs/android-training-provide-user-navigation?index=../../android-training" TargetMode="External"/><Relationship Id="rId2" Type="http://schemas.openxmlformats.org/officeDocument/2006/relationships/hyperlink" Target="https://www.tutorialspoint.com/android/android_audio_capture.htm" TargetMode="External"/><Relationship Id="rId1" Type="http://schemas.openxmlformats.org/officeDocument/2006/relationships/slideLayout" Target="../slideLayouts/slideLayout2.xml"/><Relationship Id="rId4" Type="http://schemas.openxmlformats.org/officeDocument/2006/relationships/hyperlink" Target="https://www.javatpoint.com/android-ui-widgets-tutorial"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83360" y="1327150"/>
            <a:ext cx="6400800" cy="898525"/>
          </a:xfrm>
        </p:spPr>
        <p:style>
          <a:lnRef idx="2">
            <a:schemeClr val="accent5"/>
          </a:lnRef>
          <a:fillRef idx="1">
            <a:schemeClr val="lt1"/>
          </a:fillRef>
          <a:effectRef idx="0">
            <a:schemeClr val="accent5"/>
          </a:effectRef>
          <a:fontRef idx="minor">
            <a:schemeClr val="dk1"/>
          </a:fontRef>
        </p:style>
        <p:txBody>
          <a:bodyPr>
            <a:normAutofit/>
          </a:bodyPr>
          <a:lstStyle/>
          <a:p>
            <a:r>
              <a:rPr lang="en-US" sz="2400" dirty="0" smtClean="0">
                <a:solidFill>
                  <a:schemeClr val="accent2">
                    <a:lumMod val="75000"/>
                  </a:schemeClr>
                </a:solidFill>
              </a:rPr>
              <a:t>Mobile Application Development</a:t>
            </a:r>
          </a:p>
          <a:p>
            <a:r>
              <a:rPr lang="en-US" sz="2400" dirty="0" smtClean="0">
                <a:solidFill>
                  <a:schemeClr val="accent2">
                    <a:lumMod val="75000"/>
                  </a:schemeClr>
                </a:solidFill>
              </a:rPr>
              <a:t>ACSIOT0401</a:t>
            </a:r>
            <a:endParaRPr lang="en-US" sz="2400" dirty="0">
              <a:solidFill>
                <a:schemeClr val="accent2">
                  <a:lumMod val="75000"/>
                </a:schemeClr>
              </a:solidFill>
            </a:endParaRPr>
          </a:p>
        </p:txBody>
      </p:sp>
      <p:sp>
        <p:nvSpPr>
          <p:cNvPr id="6" name="Subtitle 2"/>
          <p:cNvSpPr txBox="1">
            <a:spLocks/>
          </p:cNvSpPr>
          <p:nvPr/>
        </p:nvSpPr>
        <p:spPr>
          <a:xfrm>
            <a:off x="4724400" y="3962400"/>
            <a:ext cx="41148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SAVITA YADAV</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Assistant Professor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a:solidFill>
                  <a:schemeClr val="tx1"/>
                </a:solidFill>
              </a:rPr>
              <a:t>IOT Department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B89D6CF8-E230-4DDA-8007-C7C4DA4B6C56}" type="datetime1">
              <a:rPr lang="en-US" smtClean="0"/>
              <a:pPr/>
              <a:t>1/5/2023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III</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lnSpc>
                <a:spcPct val="107000"/>
              </a:lnSpc>
              <a:spcAft>
                <a:spcPts val="800"/>
              </a:spcAft>
            </a:pPr>
            <a:r>
              <a:rPr lang="en-IN" sz="2400" b="1" dirty="0">
                <a:effectLst/>
                <a:latin typeface="Times New Roman" panose="02020603050405020304" pitchFamily="18" charset="0"/>
                <a:cs typeface="Times New Roman" panose="02020603050405020304" pitchFamily="18" charset="0"/>
              </a:rPr>
              <a:t>UI Components and Multimedia </a:t>
            </a:r>
            <a:endPar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a:ln>
                  <a:noFill/>
                </a:ln>
                <a:solidFill>
                  <a:schemeClr val="tx1"/>
                </a:solidFill>
                <a:effectLst/>
                <a:uLnTx/>
                <a:uFillTx/>
                <a:latin typeface="+mn-lt"/>
                <a:ea typeface="+mn-ea"/>
                <a:cs typeface="+mn-cs"/>
              </a:rPr>
              <a:t> 4</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Semester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aseline="0" dirty="0">
                <a:solidFill>
                  <a:schemeClr val="tx1"/>
                </a:solidFill>
              </a:rPr>
              <a:t>(</a:t>
            </a:r>
            <a:r>
              <a:rPr lang="en-US" sz="2000" dirty="0">
                <a:solidFill>
                  <a:schemeClr val="tx1"/>
                </a:solidFill>
              </a:rPr>
              <a:t>IOT</a:t>
            </a:r>
            <a:r>
              <a:rPr lang="en-US" sz="2000" baseline="0" dirty="0">
                <a:solidFill>
                  <a:schemeClr val="tx1"/>
                </a:solidFill>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Subtitle 2"/>
          <p:cNvSpPr txBox="1">
            <a:spLocks/>
          </p:cNvSpPr>
          <p:nvPr/>
        </p:nvSpPr>
        <p:spPr>
          <a:xfrm>
            <a:off x="4724400" y="3962400"/>
            <a:ext cx="41148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err="1" smtClean="0">
                <a:solidFill>
                  <a:schemeClr val="tx1"/>
                </a:solidFill>
              </a:rPr>
              <a:t>Vatika</a:t>
            </a:r>
            <a:r>
              <a:rPr lang="en-US" sz="2400" dirty="0" smtClean="0">
                <a:solidFill>
                  <a:schemeClr val="tx1"/>
                </a:solidFill>
              </a:rPr>
              <a:t> </a:t>
            </a:r>
            <a:r>
              <a:rPr lang="en-US" sz="2400" dirty="0" err="1" smtClean="0">
                <a:solidFill>
                  <a:schemeClr val="tx1"/>
                </a:solidFill>
              </a:rPr>
              <a:t>Jalali</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Assistant Professor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aseline="0" dirty="0" err="1">
                <a:solidFill>
                  <a:schemeClr val="tx1"/>
                </a:solidFill>
              </a:rPr>
              <a:t>IoT</a:t>
            </a:r>
            <a:r>
              <a:rPr lang="en-US" sz="2400" baseline="0" dirty="0">
                <a:solidFill>
                  <a:schemeClr val="tx1"/>
                </a:solidFill>
              </a:rPr>
              <a:t> Department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0BC9E4B-D13E-4A6B-BE44-F731A6D86A81}"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Result Analysis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a:extLst>
              <a:ext uri="{FF2B5EF4-FFF2-40B4-BE49-F238E27FC236}">
                <a16:creationId xmlns="" xmlns:a16="http://schemas.microsoft.com/office/drawing/2014/main" id="{1E1F1E67-DD97-4391-AC3D-A518E91C4D45}"/>
              </a:ext>
            </a:extLst>
          </p:cNvPr>
          <p:cNvSpPr>
            <a:spLocks noGrp="1"/>
          </p:cNvSpPr>
          <p:nvPr>
            <p:ph type="ftr" sz="quarter" idx="11"/>
          </p:nvPr>
        </p:nvSpPr>
        <p:spPr>
          <a:xfrm>
            <a:off x="2514600" y="6356350"/>
            <a:ext cx="4191000" cy="365125"/>
          </a:xfrm>
        </p:spPr>
        <p:txBody>
          <a:bodyPr/>
          <a:lstStyle/>
          <a:p>
            <a:r>
              <a:rPr lang="en-US" dirty="0"/>
              <a:t>Ms. </a:t>
            </a:r>
            <a:r>
              <a:rPr lang="en-US" dirty="0" err="1" smtClean="0"/>
              <a:t>Vatika</a:t>
            </a:r>
            <a:r>
              <a:rPr lang="en-US" dirty="0" smtClean="0"/>
              <a:t> </a:t>
            </a:r>
            <a:r>
              <a:rPr lang="en-US" dirty="0" err="1" smtClean="0"/>
              <a:t>Jalali</a:t>
            </a:r>
            <a:r>
              <a:rPr lang="en-US" dirty="0" smtClean="0"/>
              <a:t>        Mobile </a:t>
            </a:r>
            <a:r>
              <a:rPr lang="en-US" dirty="0"/>
              <a:t>Application Development                  </a:t>
            </a:r>
            <a:r>
              <a:rPr lang="en-US" dirty="0" smtClean="0"/>
              <a:t>Unit-3</a:t>
            </a:r>
            <a:endParaRPr lang="en-US" dirty="0"/>
          </a:p>
        </p:txBody>
      </p:sp>
      <p:graphicFrame>
        <p:nvGraphicFramePr>
          <p:cNvPr id="9" name="Table 8"/>
          <p:cNvGraphicFramePr>
            <a:graphicFrameLocks noGrp="1"/>
          </p:cNvGraphicFramePr>
          <p:nvPr/>
        </p:nvGraphicFramePr>
        <p:xfrm>
          <a:off x="990600" y="1397000"/>
          <a:ext cx="7467600" cy="2489200"/>
        </p:xfrm>
        <a:graphic>
          <a:graphicData uri="http://schemas.openxmlformats.org/drawingml/2006/table">
            <a:tbl>
              <a:tblPr firstRow="1" bandRow="1">
                <a:tableStyleId>{5C22544A-7EE6-4342-B048-85BDC9FD1C3A}</a:tableStyleId>
              </a:tblPr>
              <a:tblGrid>
                <a:gridCol w="1493520"/>
                <a:gridCol w="1493520"/>
                <a:gridCol w="1493520"/>
                <a:gridCol w="1493520"/>
                <a:gridCol w="1493520"/>
              </a:tblGrid>
              <a:tr h="1024965">
                <a:tc>
                  <a:txBody>
                    <a:bodyPr/>
                    <a:lstStyle/>
                    <a:p>
                      <a:r>
                        <a:rPr lang="en-US" dirty="0" smtClean="0"/>
                        <a:t>Subject</a:t>
                      </a:r>
                      <a:endParaRPr lang="en-US" dirty="0"/>
                    </a:p>
                  </a:txBody>
                  <a:tcPr/>
                </a:tc>
                <a:tc>
                  <a:txBody>
                    <a:bodyPr/>
                    <a:lstStyle/>
                    <a:p>
                      <a:r>
                        <a:rPr lang="en-US" dirty="0" smtClean="0"/>
                        <a:t>No.</a:t>
                      </a:r>
                      <a:r>
                        <a:rPr lang="en-US" baseline="0" dirty="0" smtClean="0"/>
                        <a:t> of students</a:t>
                      </a:r>
                      <a:endParaRPr lang="en-US" dirty="0"/>
                    </a:p>
                  </a:txBody>
                  <a:tcPr/>
                </a:tc>
                <a:tc>
                  <a:txBody>
                    <a:bodyPr/>
                    <a:lstStyle/>
                    <a:p>
                      <a:r>
                        <a:rPr lang="en-US" dirty="0" smtClean="0"/>
                        <a:t>Min</a:t>
                      </a:r>
                      <a:r>
                        <a:rPr lang="en-US" baseline="0" dirty="0" smtClean="0"/>
                        <a:t> Marks</a:t>
                      </a:r>
                      <a:endParaRPr lang="en-US" dirty="0"/>
                    </a:p>
                  </a:txBody>
                  <a:tcPr/>
                </a:tc>
                <a:tc>
                  <a:txBody>
                    <a:bodyPr/>
                    <a:lstStyle/>
                    <a:p>
                      <a:r>
                        <a:rPr lang="en-US" dirty="0" smtClean="0"/>
                        <a:t>Max Marks</a:t>
                      </a:r>
                      <a:endParaRPr lang="en-US" dirty="0"/>
                    </a:p>
                  </a:txBody>
                  <a:tcPr/>
                </a:tc>
                <a:tc>
                  <a:txBody>
                    <a:bodyPr/>
                    <a:lstStyle/>
                    <a:p>
                      <a:r>
                        <a:rPr lang="en-US" dirty="0" smtClean="0"/>
                        <a:t>Over all Result</a:t>
                      </a:r>
                      <a:endParaRPr lang="en-US" dirty="0"/>
                    </a:p>
                  </a:txBody>
                  <a:tcPr/>
                </a:tc>
              </a:tr>
              <a:tr h="1464235">
                <a:tc>
                  <a:txBody>
                    <a:bodyPr/>
                    <a:lstStyle/>
                    <a:p>
                      <a:r>
                        <a:rPr lang="en-US" dirty="0" smtClean="0"/>
                        <a:t>Mobile Application Development </a:t>
                      </a:r>
                      <a:endParaRPr lang="en-US" dirty="0"/>
                    </a:p>
                  </a:txBody>
                  <a:tcPr/>
                </a:tc>
                <a:tc>
                  <a:txBody>
                    <a:bodyPr/>
                    <a:lstStyle/>
                    <a:p>
                      <a:r>
                        <a:rPr lang="en-US" dirty="0" smtClean="0"/>
                        <a:t>40</a:t>
                      </a:r>
                      <a:endParaRPr lang="en-US" dirty="0"/>
                    </a:p>
                  </a:txBody>
                  <a:tcPr/>
                </a:tc>
                <a:tc>
                  <a:txBody>
                    <a:bodyPr/>
                    <a:lstStyle/>
                    <a:p>
                      <a:r>
                        <a:rPr lang="en-US" dirty="0" smtClean="0"/>
                        <a:t>30</a:t>
                      </a:r>
                      <a:endParaRPr lang="en-US" dirty="0"/>
                    </a:p>
                  </a:txBody>
                  <a:tcPr/>
                </a:tc>
                <a:tc>
                  <a:txBody>
                    <a:bodyPr/>
                    <a:lstStyle/>
                    <a:p>
                      <a:r>
                        <a:rPr lang="en-US" dirty="0" smtClean="0"/>
                        <a:t>80</a:t>
                      </a:r>
                      <a:endParaRPr lang="en-US" dirty="0"/>
                    </a:p>
                  </a:txBody>
                  <a:tcPr/>
                </a:tc>
                <a:tc>
                  <a:txBody>
                    <a:bodyPr/>
                    <a:lstStyle/>
                    <a:p>
                      <a:r>
                        <a:rPr lang="en-US" dirty="0" smtClean="0"/>
                        <a:t>95%</a:t>
                      </a:r>
                      <a:endParaRPr lang="en-US" dirty="0"/>
                    </a:p>
                  </a:txBody>
                  <a:tcPr/>
                </a:tc>
              </a:tr>
            </a:tbl>
          </a:graphicData>
        </a:graphic>
      </p:graphicFrame>
    </p:spTree>
    <p:extLst>
      <p:ext uri="{BB962C8B-B14F-4D97-AF65-F5344CB8AC3E}">
        <p14:creationId xmlns="" xmlns:p14="http://schemas.microsoft.com/office/powerpoint/2010/main" val="2467430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AC72022-F7EE-44E0-AF58-7E94B9A1C45E}"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sp>
        <p:nvSpPr>
          <p:cNvPr id="8"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End Semester Question paper Templates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4">
            <a:extLst>
              <a:ext uri="{FF2B5EF4-FFF2-40B4-BE49-F238E27FC236}">
                <a16:creationId xmlns:a16="http://schemas.microsoft.com/office/drawing/2014/main" xmlns="" id="{1E1F1E67-DD97-4391-AC3D-A518E91C4D45}"/>
              </a:ext>
            </a:extLst>
          </p:cNvPr>
          <p:cNvSpPr>
            <a:spLocks noGrp="1"/>
          </p:cNvSpPr>
          <p:nvPr>
            <p:ph type="ftr" sz="quarter" idx="11"/>
          </p:nvPr>
        </p:nvSpPr>
        <p:spPr>
          <a:xfrm>
            <a:off x="2514600" y="6356350"/>
            <a:ext cx="41910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pic>
        <p:nvPicPr>
          <p:cNvPr id="9" name="Content Placeholder 12">
            <a:extLst>
              <a:ext uri="{FF2B5EF4-FFF2-40B4-BE49-F238E27FC236}">
                <a16:creationId xmlns:a16="http://schemas.microsoft.com/office/drawing/2014/main" xmlns="" id="{DC78366F-B77C-4835-B152-763CB7A52F80}"/>
              </a:ext>
            </a:extLst>
          </p:cNvPr>
          <p:cNvPicPr>
            <a:picLocks noGrp="1" noChangeAspect="1"/>
          </p:cNvPicPr>
          <p:nvPr>
            <p:ph idx="1"/>
          </p:nvPr>
        </p:nvPicPr>
        <p:blipFill>
          <a:blip r:embed="rId3" cstate="print"/>
          <a:stretch>
            <a:fillRect/>
          </a:stretch>
        </p:blipFill>
        <p:spPr>
          <a:xfrm>
            <a:off x="1371600" y="762000"/>
            <a:ext cx="6629400" cy="2209800"/>
          </a:xfrm>
          <a:prstGeom prst="rect">
            <a:avLst/>
          </a:prstGeom>
        </p:spPr>
      </p:pic>
      <p:sp>
        <p:nvSpPr>
          <p:cNvPr id="12" name="TextBox 11">
            <a:extLst>
              <a:ext uri="{FF2B5EF4-FFF2-40B4-BE49-F238E27FC236}">
                <a16:creationId xmlns:a16="http://schemas.microsoft.com/office/drawing/2014/main" xmlns="" id="{F9F7763A-7D59-4A2F-872F-164426AAFBA0}"/>
              </a:ext>
            </a:extLst>
          </p:cNvPr>
          <p:cNvSpPr txBox="1"/>
          <p:nvPr/>
        </p:nvSpPr>
        <p:spPr>
          <a:xfrm>
            <a:off x="152400" y="-1023538"/>
            <a:ext cx="8839200" cy="374077"/>
          </a:xfrm>
          <a:prstGeom prst="rect">
            <a:avLst/>
          </a:prstGeom>
          <a:noFill/>
        </p:spPr>
        <p:txBody>
          <a:bodyPr wrap="square">
            <a:spAutoFit/>
          </a:bodyPr>
          <a:lstStyle/>
          <a:p>
            <a:pPr indent="-270510">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Ge</a:t>
            </a:r>
            <a:endParaRPr lang="en-IN" sz="1100" dirty="0"/>
          </a:p>
        </p:txBody>
      </p:sp>
      <p:sp>
        <p:nvSpPr>
          <p:cNvPr id="14" name="TextBox 13">
            <a:extLst>
              <a:ext uri="{FF2B5EF4-FFF2-40B4-BE49-F238E27FC236}">
                <a16:creationId xmlns:a16="http://schemas.microsoft.com/office/drawing/2014/main" xmlns="" id="{87F90B93-0714-44BD-8733-D41104DA42E1}"/>
              </a:ext>
            </a:extLst>
          </p:cNvPr>
          <p:cNvSpPr txBox="1"/>
          <p:nvPr/>
        </p:nvSpPr>
        <p:spPr>
          <a:xfrm>
            <a:off x="209550" y="2819400"/>
            <a:ext cx="8724900" cy="2574551"/>
          </a:xfrm>
          <a:prstGeom prst="rect">
            <a:avLst/>
          </a:prstGeom>
          <a:noFill/>
        </p:spPr>
        <p:txBody>
          <a:bodyPr wrap="square">
            <a:spAutoFit/>
          </a:bodyPr>
          <a:lstStyle/>
          <a:p>
            <a:pPr indent="-270510">
              <a:lnSpc>
                <a:spcPct val="107000"/>
              </a:lnSpc>
              <a:spcAft>
                <a:spcPts val="800"/>
              </a:spcAft>
            </a:pPr>
            <a:r>
              <a:rPr lang="en-IN" sz="1800" b="1" u="sng" dirty="0">
                <a:effectLst/>
                <a:latin typeface="Times New Roman" panose="02020603050405020304" pitchFamily="18" charset="0"/>
                <a:ea typeface="Calibri" panose="020F0502020204030204" pitchFamily="34" charset="0"/>
                <a:cs typeface="Times New Roman" panose="02020603050405020304" pitchFamily="18" charset="0"/>
              </a:rPr>
              <a:t>Ge</a:t>
            </a: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neral Instructions: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All questions are compulsory. Answers should be brief and to the point.</a:t>
            </a:r>
          </a:p>
          <a:p>
            <a:pPr marL="342900" lvl="0" indent="-342900">
              <a:lnSpc>
                <a:spcPct val="107000"/>
              </a:lnSpc>
              <a:buFont typeface="Wingdings" panose="05000000000000000000" pitchFamily="2"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This Question paper consists of …………pages &amp; …8………questions.</a:t>
            </a:r>
          </a:p>
          <a:p>
            <a:pPr marL="342900" lvl="0" indent="-342900">
              <a:lnSpc>
                <a:spcPct val="107000"/>
              </a:lnSpc>
              <a:buFont typeface="Wingdings" panose="05000000000000000000" pitchFamily="2" charset="2"/>
              <a:buChar char=""/>
            </a:pP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It comprises of three Sections, A, B, and C. You are to attempt all the sections</a:t>
            </a:r>
            <a:r>
              <a:rPr lang="en-IN" sz="1100" dirty="0">
                <a:solidFill>
                  <a:srgbClr val="434343"/>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Section A</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-Question No- 1 is objective type questions carrying 1 mark each, Question No- 2 is very short </a:t>
            </a:r>
          </a:p>
          <a:p>
            <a:pPr marL="90170" indent="-180340">
              <a:lnSpc>
                <a:spcPct val="107000"/>
              </a:lnSpc>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answer type carrying 2 mark each. You are expected to answer them as directed.</a:t>
            </a:r>
          </a:p>
          <a:p>
            <a:pPr marL="342900" lvl="0" indent="-342900">
              <a:lnSpc>
                <a:spcPct val="107000"/>
              </a:lnSpc>
              <a:buFont typeface="Wingdings" panose="05000000000000000000" pitchFamily="2" charset="2"/>
              <a:buChar char=""/>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Section B</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 Question No-3 is Long answer type -I questions with external choice carrying 6 marks each. </a:t>
            </a:r>
          </a:p>
          <a:p>
            <a:pPr marL="90170" indent="-180340">
              <a:lnSpc>
                <a:spcPct val="107000"/>
              </a:lnSpc>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You need to attempt any five out of seven questions given. </a:t>
            </a:r>
          </a:p>
          <a:p>
            <a:pPr marL="342900" lvl="0" indent="-342900">
              <a:lnSpc>
                <a:spcPct val="107000"/>
              </a:lnSpc>
              <a:buFont typeface="Wingdings" panose="05000000000000000000" pitchFamily="2" charset="2"/>
              <a:buChar char=""/>
            </a:pPr>
            <a:r>
              <a:rPr lang="en-IN" sz="1100" b="1" u="sng" dirty="0">
                <a:effectLst/>
                <a:latin typeface="Times New Roman" panose="02020603050405020304" pitchFamily="18" charset="0"/>
                <a:ea typeface="Calibri" panose="020F0502020204030204" pitchFamily="34" charset="0"/>
                <a:cs typeface="Times New Roman" panose="02020603050405020304" pitchFamily="18" charset="0"/>
              </a:rPr>
              <a:t>Section C</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 -  Question No. 4-8 are Long answer type –II (within unit choice) questions carrying 10 marks</a:t>
            </a:r>
          </a:p>
          <a:p>
            <a:pPr marL="90170" indent="-180340">
              <a:lnSpc>
                <a:spcPct val="107000"/>
              </a:lnSpc>
            </a:pPr>
            <a:r>
              <a:rPr lang="en-IN" sz="11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each. You need to attempt any one part </a:t>
            </a:r>
            <a:r>
              <a:rPr lang="en-IN" sz="1100" i="1" u="sng"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1100" u="sng" dirty="0">
                <a:effectLst/>
                <a:latin typeface="Times New Roman" panose="02020603050405020304" pitchFamily="18" charset="0"/>
                <a:ea typeface="Calibri" panose="020F0502020204030204" pitchFamily="34" charset="0"/>
                <a:cs typeface="Times New Roman" panose="02020603050405020304" pitchFamily="18" charset="0"/>
              </a:rPr>
              <a:t> or </a:t>
            </a:r>
            <a:r>
              <a:rPr lang="en-IN" sz="1100" i="1" u="sng" dirty="0">
                <a:effectLst/>
                <a:latin typeface="Times New Roman" panose="02020603050405020304" pitchFamily="18" charset="0"/>
                <a:ea typeface="Calibri" panose="020F0502020204030204" pitchFamily="34" charset="0"/>
                <a:cs typeface="Times New Roman" panose="02020603050405020304" pitchFamily="18" charset="0"/>
              </a:rPr>
              <a:t>b.</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N" sz="11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100" dirty="0">
                <a:effectLst/>
                <a:latin typeface="Times New Roman" panose="02020603050405020304" pitchFamily="18" charset="0"/>
                <a:ea typeface="Calibri" panose="020F0502020204030204" pitchFamily="34" charset="0"/>
                <a:cs typeface="Times New Roman" panose="02020603050405020304" pitchFamily="18" charset="0"/>
              </a:rPr>
              <a:t>Students are instructed to cross the blank sheets before handing over the answer sheet to the   invigilator.</a:t>
            </a:r>
          </a:p>
          <a:p>
            <a:r>
              <a:rPr lang="en-IN" sz="1100" dirty="0">
                <a:effectLst/>
                <a:latin typeface="Times New Roman" panose="02020603050405020304" pitchFamily="18" charset="0"/>
                <a:ea typeface="Calibri" panose="020F0502020204030204" pitchFamily="34" charset="0"/>
                <a:cs typeface="Times New Roman" panose="02020603050405020304" pitchFamily="18" charset="0"/>
              </a:rPr>
              <a:t>No sheet should be left blank. Any written material after a blank sheet will not be evaluated/checked.</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6539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E137992-64C7-47EF-9B7E-9D15D8E90119}"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
        <p:nvSpPr>
          <p:cNvPr id="10" name="Footer Placeholder 4">
            <a:extLst>
              <a:ext uri="{FF2B5EF4-FFF2-40B4-BE49-F238E27FC236}">
                <a16:creationId xmlns:a16="http://schemas.microsoft.com/office/drawing/2014/main" xmlns="" id="{1E1F1E67-DD97-4391-AC3D-A518E91C4D45}"/>
              </a:ext>
            </a:extLst>
          </p:cNvPr>
          <p:cNvSpPr>
            <a:spLocks noGrp="1"/>
          </p:cNvSpPr>
          <p:nvPr>
            <p:ph type="ftr" sz="quarter" idx="11"/>
          </p:nvPr>
        </p:nvSpPr>
        <p:spPr>
          <a:xfrm>
            <a:off x="2514600" y="6356350"/>
            <a:ext cx="41910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graphicFrame>
        <p:nvGraphicFramePr>
          <p:cNvPr id="9" name="Table 8">
            <a:extLst>
              <a:ext uri="{FF2B5EF4-FFF2-40B4-BE49-F238E27FC236}">
                <a16:creationId xmlns:a16="http://schemas.microsoft.com/office/drawing/2014/main" xmlns="" id="{68E9C82D-B52B-4E61-8FB0-BE4801B1985D}"/>
              </a:ext>
            </a:extLst>
          </p:cNvPr>
          <p:cNvGraphicFramePr>
            <a:graphicFrameLocks noGrp="1"/>
          </p:cNvGraphicFramePr>
          <p:nvPr>
            <p:extLst>
              <p:ext uri="{D42A27DB-BD31-4B8C-83A1-F6EECF244321}">
                <p14:modId xmlns:p14="http://schemas.microsoft.com/office/powerpoint/2010/main" xmlns="" val="1974618065"/>
              </p:ext>
            </p:extLst>
          </p:nvPr>
        </p:nvGraphicFramePr>
        <p:xfrm>
          <a:off x="426720" y="990600"/>
          <a:ext cx="8423786" cy="5609291"/>
        </p:xfrm>
        <a:graphic>
          <a:graphicData uri="http://schemas.openxmlformats.org/drawingml/2006/table">
            <a:tbl>
              <a:tblPr firstRow="1" firstCol="1" bandRow="1">
                <a:tableStyleId>{5C22544A-7EE6-4342-B048-85BDC9FD1C3A}</a:tableStyleId>
              </a:tblPr>
              <a:tblGrid>
                <a:gridCol w="433158">
                  <a:extLst>
                    <a:ext uri="{9D8B030D-6E8A-4147-A177-3AD203B41FA5}">
                      <a16:colId xmlns:a16="http://schemas.microsoft.com/office/drawing/2014/main" xmlns="" val="2950116005"/>
                    </a:ext>
                  </a:extLst>
                </a:gridCol>
                <a:gridCol w="548203">
                  <a:extLst>
                    <a:ext uri="{9D8B030D-6E8A-4147-A177-3AD203B41FA5}">
                      <a16:colId xmlns:a16="http://schemas.microsoft.com/office/drawing/2014/main" xmlns="" val="2519389202"/>
                    </a:ext>
                  </a:extLst>
                </a:gridCol>
                <a:gridCol w="5847235">
                  <a:extLst>
                    <a:ext uri="{9D8B030D-6E8A-4147-A177-3AD203B41FA5}">
                      <a16:colId xmlns:a16="http://schemas.microsoft.com/office/drawing/2014/main" xmlns="" val="1283486617"/>
                    </a:ext>
                  </a:extLst>
                </a:gridCol>
                <a:gridCol w="931944">
                  <a:extLst>
                    <a:ext uri="{9D8B030D-6E8A-4147-A177-3AD203B41FA5}">
                      <a16:colId xmlns:a16="http://schemas.microsoft.com/office/drawing/2014/main" xmlns="" val="1521810076"/>
                    </a:ext>
                  </a:extLst>
                </a:gridCol>
                <a:gridCol w="663246">
                  <a:extLst>
                    <a:ext uri="{9D8B030D-6E8A-4147-A177-3AD203B41FA5}">
                      <a16:colId xmlns:a16="http://schemas.microsoft.com/office/drawing/2014/main" xmlns="" val="844112379"/>
                    </a:ext>
                  </a:extLst>
                </a:gridCol>
              </a:tblGrid>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u="sng" dirty="0">
                          <a:effectLst/>
                        </a:rPr>
                        <a:t>SECTION – 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CO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62470165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u="none" strike="noStrike">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2654949261"/>
                  </a:ext>
                </a:extLst>
              </a:tr>
              <a:tr h="451729">
                <a:tc>
                  <a:txBody>
                    <a:bodyPr/>
                    <a:lstStyle/>
                    <a:p>
                      <a:pPr marL="342900" lvl="0" indent="-342900" algn="l">
                        <a:lnSpc>
                          <a:spcPct val="115000"/>
                        </a:lnSpc>
                        <a:spcAft>
                          <a:spcPts val="800"/>
                        </a:spcAft>
                        <a:buFont typeface="+mj-lt"/>
                        <a:buAutoNum type="arabicPeriod"/>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15000"/>
                        </a:lnSpc>
                        <a:spcAft>
                          <a:spcPts val="800"/>
                        </a:spcAft>
                      </a:pPr>
                      <a:r>
                        <a:rPr lang="en-IN" sz="1100">
                          <a:effectLst/>
                        </a:rPr>
                        <a:t>Attempt all parts-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15000"/>
                        </a:lnSpc>
                        <a:spcAft>
                          <a:spcPts val="800"/>
                        </a:spcAft>
                      </a:pPr>
                      <a:r>
                        <a:rPr lang="en-IN" sz="1100">
                          <a:effectLst/>
                        </a:rPr>
                        <a:t>[10×1=10]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65428668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680714243"/>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963688647"/>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dirty="0">
                          <a:effectLst/>
                        </a:rPr>
                        <a:t>Question-  </a:t>
                      </a: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54653430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983919064"/>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519117527"/>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1-f.</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1635096111"/>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109622018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1143644025"/>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1-i.</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195698476"/>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1-j.</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191451695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highlight>
                            <a:srgbClr val="FFFF00"/>
                          </a:highligh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1528130083"/>
                  </a:ext>
                </a:extLst>
              </a:tr>
              <a:tr h="218477">
                <a:tc>
                  <a:txBody>
                    <a:bodyPr/>
                    <a:lstStyle/>
                    <a:p>
                      <a:pPr algn="l">
                        <a:lnSpc>
                          <a:spcPct val="115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07000"/>
                        </a:lnSpc>
                        <a:spcAft>
                          <a:spcPts val="800"/>
                        </a:spcAft>
                      </a:pPr>
                      <a:r>
                        <a:rPr lang="en-IN" sz="1100">
                          <a:effectLst/>
                        </a:rPr>
                        <a:t>Attempt all parts-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07000"/>
                        </a:lnSpc>
                        <a:spcAft>
                          <a:spcPts val="800"/>
                        </a:spcAft>
                      </a:pPr>
                      <a:r>
                        <a:rPr lang="en-IN" sz="1100">
                          <a:effectLst/>
                        </a:rPr>
                        <a:t>[5×2=10]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CO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897345443"/>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gridSpan="2">
                  <a:txBody>
                    <a:bodyPr/>
                    <a:lstStyle/>
                    <a:p>
                      <a:pPr algn="just">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hMerge="1">
                  <a:txBody>
                    <a:bodyPr/>
                    <a:lstStyle/>
                    <a:p>
                      <a:endParaRPr lang="en-IN"/>
                    </a:p>
                  </a:txBody>
                  <a:tcPr/>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671151494"/>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2355561627"/>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807176739"/>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685432283"/>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a:effectLst/>
                        </a:rPr>
                        <a:t>Question-  </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2616549910"/>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2-e.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u="sng" dirty="0">
                          <a:effectLst/>
                        </a:rPr>
                        <a:t>Question-  </a:t>
                      </a: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ct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039478462"/>
                  </a:ext>
                </a:extLst>
              </a:tr>
              <a:tr h="218477">
                <a:tc>
                  <a:txBody>
                    <a:bodyPr/>
                    <a:lstStyle/>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marL="471805"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876521518"/>
                  </a:ext>
                </a:extLst>
              </a:tr>
              <a:tr h="569545">
                <a:tc>
                  <a:txBody>
                    <a:bodyPr/>
                    <a:lstStyle/>
                    <a:p>
                      <a:pPr algn="l">
                        <a:lnSpc>
                          <a:spcPct val="115000"/>
                        </a:lnSpc>
                        <a:spcAft>
                          <a:spcPts val="800"/>
                        </a:spcAft>
                      </a:pPr>
                      <a:r>
                        <a:rPr lang="en-IN" sz="1100">
                          <a:effectLst/>
                        </a:rPr>
                        <a:t> </a:t>
                      </a:r>
                    </a:p>
                    <a:p>
                      <a:pPr algn="l">
                        <a:lnSpc>
                          <a:spcPct val="115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marL="471805"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tc>
                  <a:txBody>
                    <a:bodyPr/>
                    <a:lstStyle/>
                    <a:p>
                      <a:pPr algn="l">
                        <a:lnSpc>
                          <a:spcPct val="107000"/>
                        </a:lnSpc>
                        <a:spcAft>
                          <a:spcPts val="800"/>
                        </a:spcAf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1570" marR="61570" marT="0" marB="0"/>
                </a:tc>
                <a:extLst>
                  <a:ext uri="{0D108BD9-81ED-4DB2-BD59-A6C34878D82A}">
                    <a16:rowId xmlns:a16="http://schemas.microsoft.com/office/drawing/2014/main" xmlns="" val="3396298671"/>
                  </a:ext>
                </a:extLst>
              </a:tr>
            </a:tbl>
          </a:graphicData>
        </a:graphic>
      </p:graphicFrame>
    </p:spTree>
    <p:extLst>
      <p:ext uri="{BB962C8B-B14F-4D97-AF65-F5344CB8AC3E}">
        <p14:creationId xmlns:p14="http://schemas.microsoft.com/office/powerpoint/2010/main" xmlns="" val="399395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323ACD5-6E34-4D4E-A33D-59871109CA10}"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sp>
        <p:nvSpPr>
          <p:cNvPr id="10" name="Footer Placeholder 4">
            <a:extLst>
              <a:ext uri="{FF2B5EF4-FFF2-40B4-BE49-F238E27FC236}">
                <a16:creationId xmlns:a16="http://schemas.microsoft.com/office/drawing/2014/main" xmlns="" id="{1E1F1E67-DD97-4391-AC3D-A518E91C4D45}"/>
              </a:ext>
            </a:extLst>
          </p:cNvPr>
          <p:cNvSpPr>
            <a:spLocks noGrp="1"/>
          </p:cNvSpPr>
          <p:nvPr>
            <p:ph type="ftr" sz="quarter" idx="11"/>
          </p:nvPr>
        </p:nvSpPr>
        <p:spPr>
          <a:xfrm>
            <a:off x="2514600" y="6356350"/>
            <a:ext cx="41910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graphicFrame>
        <p:nvGraphicFramePr>
          <p:cNvPr id="9" name="Table 8">
            <a:extLst>
              <a:ext uri="{FF2B5EF4-FFF2-40B4-BE49-F238E27FC236}">
                <a16:creationId xmlns:a16="http://schemas.microsoft.com/office/drawing/2014/main" xmlns="" id="{60EA8C53-3C4B-4AF8-8C36-F1FFB4729F65}"/>
              </a:ext>
            </a:extLst>
          </p:cNvPr>
          <p:cNvGraphicFramePr>
            <a:graphicFrameLocks noGrp="1"/>
          </p:cNvGraphicFramePr>
          <p:nvPr>
            <p:extLst>
              <p:ext uri="{D42A27DB-BD31-4B8C-83A1-F6EECF244321}">
                <p14:modId xmlns:p14="http://schemas.microsoft.com/office/powerpoint/2010/main" xmlns="" val="3859878699"/>
              </p:ext>
            </p:extLst>
          </p:nvPr>
        </p:nvGraphicFramePr>
        <p:xfrm>
          <a:off x="629148" y="228600"/>
          <a:ext cx="8522109" cy="6235700"/>
        </p:xfrm>
        <a:graphic>
          <a:graphicData uri="http://schemas.openxmlformats.org/drawingml/2006/table">
            <a:tbl>
              <a:tblPr firstRow="1" firstCol="1" bandRow="1">
                <a:tableStyleId>{5C22544A-7EE6-4342-B048-85BDC9FD1C3A}</a:tableStyleId>
              </a:tblPr>
              <a:tblGrid>
                <a:gridCol w="455406">
                  <a:extLst>
                    <a:ext uri="{9D8B030D-6E8A-4147-A177-3AD203B41FA5}">
                      <a16:colId xmlns:a16="http://schemas.microsoft.com/office/drawing/2014/main" xmlns="" val="973649388"/>
                    </a:ext>
                  </a:extLst>
                </a:gridCol>
                <a:gridCol w="553420">
                  <a:extLst>
                    <a:ext uri="{9D8B030D-6E8A-4147-A177-3AD203B41FA5}">
                      <a16:colId xmlns:a16="http://schemas.microsoft.com/office/drawing/2014/main" xmlns="" val="3837222777"/>
                    </a:ext>
                  </a:extLst>
                </a:gridCol>
                <a:gridCol w="5902905">
                  <a:extLst>
                    <a:ext uri="{9D8B030D-6E8A-4147-A177-3AD203B41FA5}">
                      <a16:colId xmlns:a16="http://schemas.microsoft.com/office/drawing/2014/main" xmlns="" val="4207401114"/>
                    </a:ext>
                  </a:extLst>
                </a:gridCol>
                <a:gridCol w="940816">
                  <a:extLst>
                    <a:ext uri="{9D8B030D-6E8A-4147-A177-3AD203B41FA5}">
                      <a16:colId xmlns:a16="http://schemas.microsoft.com/office/drawing/2014/main" xmlns="" val="3392075011"/>
                    </a:ext>
                  </a:extLst>
                </a:gridCol>
                <a:gridCol w="669562">
                  <a:extLst>
                    <a:ext uri="{9D8B030D-6E8A-4147-A177-3AD203B41FA5}">
                      <a16:colId xmlns:a16="http://schemas.microsoft.com/office/drawing/2014/main" xmlns="" val="1851896832"/>
                    </a:ext>
                  </a:extLst>
                </a:gridCol>
              </a:tblGrid>
              <a:tr h="392267">
                <a:tc>
                  <a:txBody>
                    <a:bodyPr/>
                    <a:lstStyle/>
                    <a:p>
                      <a:pPr algn="l">
                        <a:lnSpc>
                          <a:spcPct val="115000"/>
                        </a:lnSpc>
                        <a:spcAft>
                          <a:spcPts val="800"/>
                        </a:spcAft>
                      </a:pPr>
                      <a:r>
                        <a:rPr lang="en-IN" sz="1000" dirty="0">
                          <a:effectLst/>
                        </a:rPr>
                        <a:t> </a:t>
                      </a:r>
                    </a:p>
                    <a:p>
                      <a:pPr algn="l">
                        <a:lnSpc>
                          <a:spcPct val="115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marL="471805" algn="l">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670536414"/>
                  </a:ext>
                </a:extLst>
              </a:tr>
              <a:tr h="152059">
                <a:tc gridSpan="3">
                  <a:txBody>
                    <a:bodyPr/>
                    <a:lstStyle/>
                    <a:p>
                      <a:pPr algn="ctr">
                        <a:lnSpc>
                          <a:spcPct val="115000"/>
                        </a:lnSpc>
                        <a:spcAft>
                          <a:spcPts val="800"/>
                        </a:spcAft>
                      </a:pPr>
                      <a:r>
                        <a:rPr lang="en-IN" sz="1000" u="sng">
                          <a:effectLst/>
                        </a:rPr>
                        <a:t>SECTION – 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CO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08648257"/>
                  </a:ext>
                </a:extLst>
              </a:tr>
              <a:tr h="152059">
                <a:tc gridSpan="3">
                  <a:txBody>
                    <a:bodyPr/>
                    <a:lstStyle/>
                    <a:p>
                      <a:pPr algn="ctr">
                        <a:lnSpc>
                          <a:spcPct val="115000"/>
                        </a:lnSpc>
                        <a:spcAft>
                          <a:spcPts val="800"/>
                        </a:spcAft>
                      </a:pPr>
                      <a:r>
                        <a:rPr lang="en-IN" sz="10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76960282"/>
                  </a:ext>
                </a:extLst>
              </a:tr>
              <a:tr h="152059">
                <a:tc>
                  <a:txBody>
                    <a:bodyPr/>
                    <a:lstStyle/>
                    <a:p>
                      <a:pPr algn="l">
                        <a:lnSpc>
                          <a:spcPct val="115000"/>
                        </a:lnSpc>
                        <a:spcAft>
                          <a:spcPts val="800"/>
                        </a:spcAft>
                      </a:pPr>
                      <a:r>
                        <a:rPr lang="en-IN"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a:t>
                      </a:r>
                      <a:r>
                        <a:rPr lang="en-IN" sz="1000" u="sng">
                          <a:effectLst/>
                        </a:rPr>
                        <a:t>five </a:t>
                      </a:r>
                      <a:r>
                        <a:rPr lang="en-IN" sz="1000">
                          <a:effectLst/>
                        </a:rPr>
                        <a:t>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l">
                        <a:lnSpc>
                          <a:spcPct val="115000"/>
                        </a:lnSpc>
                        <a:spcAft>
                          <a:spcPts val="800"/>
                        </a:spcAft>
                      </a:pPr>
                      <a:r>
                        <a:rPr lang="en-IN" sz="1000">
                          <a:effectLst/>
                        </a:rPr>
                        <a:t>[5×6=30]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highlight>
                            <a:srgbClr val="FFFF00"/>
                          </a:highligh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06880783"/>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479524051"/>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121146815"/>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3-c.</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47320706"/>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507868033"/>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07000"/>
                        </a:lnSpc>
                        <a:spcAft>
                          <a:spcPts val="800"/>
                        </a:spcAft>
                      </a:pPr>
                      <a:r>
                        <a:rPr lang="en-IN" sz="1000">
                          <a:effectLst/>
                        </a:rPr>
                        <a:t>3-e.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486654881"/>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3-f.</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319740598"/>
                  </a:ext>
                </a:extLst>
              </a:tr>
              <a:tr h="152059">
                <a:tc>
                  <a:txBody>
                    <a:bodyPr/>
                    <a:lstStyle/>
                    <a:p>
                      <a:pPr marL="457200"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3-g.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735629215"/>
                  </a:ext>
                </a:extLst>
              </a:tr>
              <a:tr h="152059">
                <a:tc gridSpan="3">
                  <a:txBody>
                    <a:bodyPr/>
                    <a:lstStyle/>
                    <a:p>
                      <a:pPr algn="ctr">
                        <a:lnSpc>
                          <a:spcPct val="115000"/>
                        </a:lnSpc>
                        <a:spcAft>
                          <a:spcPts val="800"/>
                        </a:spcAft>
                      </a:pPr>
                      <a:r>
                        <a:rPr lang="en-IN" sz="1000" u="sng">
                          <a:effectLst/>
                        </a:rPr>
                        <a:t>SECTION – C</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CO</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20110701"/>
                  </a:ext>
                </a:extLst>
              </a:tr>
              <a:tr h="152059">
                <a:tc gridSpan="3">
                  <a:txBody>
                    <a:bodyPr/>
                    <a:lstStyle/>
                    <a:p>
                      <a:pPr algn="ctr">
                        <a:lnSpc>
                          <a:spcPct val="115000"/>
                        </a:lnSpc>
                        <a:spcAft>
                          <a:spcPts val="800"/>
                        </a:spcAft>
                      </a:pPr>
                      <a:r>
                        <a:rPr lang="en-IN" sz="1000" u="none" strike="noStrike">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hMerge="1">
                  <a:txBody>
                    <a:bodyPr/>
                    <a:lstStyle/>
                    <a:p>
                      <a:endParaRPr lang="en-IN"/>
                    </a:p>
                  </a:txBody>
                  <a:tcPr/>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254156718"/>
                  </a:ext>
                </a:extLst>
              </a:tr>
              <a:tr h="152059">
                <a:tc>
                  <a:txBody>
                    <a:bodyPr/>
                    <a:lstStyle/>
                    <a:p>
                      <a:pPr algn="l">
                        <a:lnSpc>
                          <a:spcPct val="115000"/>
                        </a:lnSpc>
                        <a:spcAft>
                          <a:spcPts val="800"/>
                        </a:spcAft>
                      </a:pPr>
                      <a:r>
                        <a:rPr lang="en-IN"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dirty="0">
                          <a:effectLst/>
                        </a:rPr>
                        <a:t>Answer any</a:t>
                      </a:r>
                      <a:r>
                        <a:rPr lang="en-IN" sz="1000" u="sng" dirty="0">
                          <a:effectLst/>
                        </a:rPr>
                        <a:t> one</a:t>
                      </a:r>
                      <a:r>
                        <a:rPr lang="en-IN" sz="1000" dirty="0">
                          <a:effectLst/>
                        </a:rPr>
                        <a:t> of the following-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l">
                        <a:lnSpc>
                          <a:spcPct val="115000"/>
                        </a:lnSpc>
                        <a:spcAft>
                          <a:spcPts val="800"/>
                        </a:spcAft>
                      </a:pPr>
                      <a:r>
                        <a:rPr lang="en-IN" sz="1000">
                          <a:effectLst/>
                        </a:rPr>
                        <a:t>[5×10=50]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526900605"/>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4-a.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033724488"/>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017297576"/>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4-b.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dirty="0">
                          <a:effectLst/>
                        </a:rPr>
                        <a:t>Question-  </a:t>
                      </a: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709418753"/>
                  </a:ext>
                </a:extLst>
              </a:tr>
              <a:tr h="152059">
                <a:tc>
                  <a:txBody>
                    <a:bodyPr/>
                    <a:lstStyle/>
                    <a:p>
                      <a:pPr algn="l">
                        <a:lnSpc>
                          <a:spcPct val="115000"/>
                        </a:lnSpc>
                        <a:spcAft>
                          <a:spcPts val="800"/>
                        </a:spcAft>
                      </a:pPr>
                      <a:r>
                        <a:rPr lang="en-IN" sz="1000">
                          <a:effectLst/>
                        </a:rPr>
                        <a:t>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664449640"/>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5-a.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379649031"/>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334051943"/>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5-b.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074630357"/>
                  </a:ext>
                </a:extLst>
              </a:tr>
              <a:tr h="152059">
                <a:tc>
                  <a:txBody>
                    <a:bodyPr/>
                    <a:lstStyle/>
                    <a:p>
                      <a:pPr algn="l">
                        <a:lnSpc>
                          <a:spcPct val="115000"/>
                        </a:lnSpc>
                        <a:spcAft>
                          <a:spcPts val="800"/>
                        </a:spcAft>
                      </a:pPr>
                      <a:r>
                        <a:rPr lang="en-IN"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786884813"/>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6-a.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75150238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4062534913"/>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6-b.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401415712"/>
                  </a:ext>
                </a:extLst>
              </a:tr>
              <a:tr h="152059">
                <a:tc>
                  <a:txBody>
                    <a:bodyPr/>
                    <a:lstStyle/>
                    <a:p>
                      <a:pPr algn="l">
                        <a:lnSpc>
                          <a:spcPct val="115000"/>
                        </a:lnSpc>
                        <a:spcAft>
                          <a:spcPts val="800"/>
                        </a:spcAft>
                      </a:pPr>
                      <a:r>
                        <a:rPr lang="en-IN" sz="1000">
                          <a:effectLst/>
                        </a:rPr>
                        <a:t>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8775718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7-a.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75982471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555039544"/>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7-b.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dirty="0">
                          <a:effectLst/>
                        </a:rPr>
                        <a:t>Question-  </a:t>
                      </a: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56934956"/>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2296045177"/>
                  </a:ext>
                </a:extLst>
              </a:tr>
              <a:tr h="152059">
                <a:tc>
                  <a:txBody>
                    <a:bodyPr/>
                    <a:lstStyle/>
                    <a:p>
                      <a:pPr algn="l">
                        <a:lnSpc>
                          <a:spcPct val="115000"/>
                        </a:lnSpc>
                        <a:spcAft>
                          <a:spcPts val="800"/>
                        </a:spcAft>
                      </a:pPr>
                      <a:r>
                        <a:rPr lang="en-IN" sz="1000">
                          <a:effectLst/>
                        </a:rPr>
                        <a:t>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gridSpan="2">
                  <a:txBody>
                    <a:bodyPr/>
                    <a:lstStyle/>
                    <a:p>
                      <a:pPr algn="l">
                        <a:lnSpc>
                          <a:spcPct val="115000"/>
                        </a:lnSpc>
                        <a:spcAft>
                          <a:spcPts val="800"/>
                        </a:spcAft>
                      </a:pPr>
                      <a:r>
                        <a:rPr lang="en-IN" sz="1000">
                          <a:effectLst/>
                        </a:rPr>
                        <a:t>Answer any one of the following-</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hMerge="1">
                  <a:txBody>
                    <a:bodyPr/>
                    <a:lstStyle/>
                    <a:p>
                      <a:endParaRPr lang="en-IN"/>
                    </a:p>
                  </a:txBody>
                  <a:tcPr/>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3493225830"/>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8-a.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765637275"/>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910773120"/>
                  </a:ext>
                </a:extLst>
              </a:tr>
              <a:tr h="152059">
                <a:tc>
                  <a:txBody>
                    <a:bodyPr/>
                    <a:lstStyle/>
                    <a:p>
                      <a:pPr algn="l">
                        <a:lnSpc>
                          <a:spcPct val="115000"/>
                        </a:lnSpc>
                        <a:spcAft>
                          <a:spcPts val="800"/>
                        </a:spcAft>
                      </a:pP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a:effectLst/>
                        </a:rPr>
                        <a:t>8-b.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u="sng">
                          <a:effectLst/>
                        </a:rPr>
                        <a:t>Question-  </a:t>
                      </a:r>
                      <a:r>
                        <a:rPr lang="en-IN"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ctr">
                        <a:lnSpc>
                          <a:spcPct val="115000"/>
                        </a:lnSpc>
                        <a:spcAft>
                          <a:spcPts val="800"/>
                        </a:spcAft>
                      </a:pPr>
                      <a:r>
                        <a:rPr lang="en-IN"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tc>
                  <a:txBody>
                    <a:bodyPr/>
                    <a:lstStyle/>
                    <a:p>
                      <a:pPr algn="l">
                        <a:lnSpc>
                          <a:spcPct val="115000"/>
                        </a:lnSpc>
                        <a:spcAft>
                          <a:spcPts val="800"/>
                        </a:spcAft>
                      </a:pPr>
                      <a:r>
                        <a:rPr lang="en-IN" sz="1000" dirty="0">
                          <a:effectLst/>
                        </a:rPr>
                        <a:t>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43102" marR="43102" marT="0" marB="0"/>
                </a:tc>
                <a:extLst>
                  <a:ext uri="{0D108BD9-81ED-4DB2-BD59-A6C34878D82A}">
                    <a16:rowId xmlns:a16="http://schemas.microsoft.com/office/drawing/2014/main" xmlns="" val="1160435636"/>
                  </a:ext>
                </a:extLst>
              </a:tr>
            </a:tbl>
          </a:graphicData>
        </a:graphic>
      </p:graphicFrame>
    </p:spTree>
    <p:extLst>
      <p:ext uri="{BB962C8B-B14F-4D97-AF65-F5344CB8AC3E}">
        <p14:creationId xmlns:p14="http://schemas.microsoft.com/office/powerpoint/2010/main" xmlns="" val="3922356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4A305D-2C38-4E6F-B8B0-BF35109412A8}"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12" name="Content Placeholder 2"/>
          <p:cNvSpPr txBox="1">
            <a:spLocks/>
          </p:cNvSpPr>
          <p:nvPr/>
        </p:nvSpPr>
        <p:spPr>
          <a:xfrm>
            <a:off x="760268" y="1783123"/>
            <a:ext cx="7886700" cy="144191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35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xmlns="" id="{C8EB67B7-CEE6-4E22-B7C3-4089AD660F1A}"/>
              </a:ext>
            </a:extLst>
          </p:cNvPr>
          <p:cNvSpPr txBox="1">
            <a:spLocks/>
          </p:cNvSpPr>
          <p:nvPr/>
        </p:nvSpPr>
        <p:spPr>
          <a:xfrm>
            <a:off x="1371600"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solidFill>
                  <a:schemeClr val="tx1"/>
                </a:solidFill>
              </a:rPr>
              <a:t>Prerequisites</a:t>
            </a:r>
          </a:p>
        </p:txBody>
      </p:sp>
      <p:sp>
        <p:nvSpPr>
          <p:cNvPr id="3" name="Content Placeholder 2">
            <a:extLst>
              <a:ext uri="{FF2B5EF4-FFF2-40B4-BE49-F238E27FC236}">
                <a16:creationId xmlns:a16="http://schemas.microsoft.com/office/drawing/2014/main" xmlns="" id="{EE92A834-08E2-4479-9CF1-4688DC6EA92E}"/>
              </a:ext>
            </a:extLst>
          </p:cNvPr>
          <p:cNvSpPr>
            <a:spLocks noGrp="1"/>
          </p:cNvSpPr>
          <p:nvPr>
            <p:ph idx="1"/>
          </p:nvPr>
        </p:nvSpPr>
        <p:spPr/>
        <p:txBody>
          <a:bodyPr>
            <a:normAutofit/>
          </a:bodyPr>
          <a:lstStyle/>
          <a:p>
            <a:r>
              <a:rPr lang="en-IN" sz="2000" b="1" dirty="0">
                <a:solidFill>
                  <a:srgbClr val="000000"/>
                </a:solidFill>
                <a:effectLst/>
                <a:latin typeface="Times New Roman" panose="02020603050405020304" pitchFamily="18" charset="0"/>
                <a:ea typeface="Times New Roman" panose="02020603050405020304" pitchFamily="18" charset="0"/>
              </a:rPr>
              <a:t>Overview of programming language </a:t>
            </a:r>
          </a:p>
          <a:p>
            <a:r>
              <a:rPr lang="en-IN" sz="2000" b="1" dirty="0">
                <a:solidFill>
                  <a:srgbClr val="000000"/>
                </a:solidFill>
                <a:effectLst/>
                <a:latin typeface="Times New Roman" panose="02020603050405020304" pitchFamily="18" charset="0"/>
                <a:ea typeface="Times New Roman" panose="02020603050405020304" pitchFamily="18" charset="0"/>
              </a:rPr>
              <a:t>JAVA and XML. </a:t>
            </a:r>
            <a:endParaRPr lang="en-IN" sz="3600" b="1" dirty="0"/>
          </a:p>
        </p:txBody>
      </p:sp>
      <p:sp>
        <p:nvSpPr>
          <p:cNvPr id="2" name="Slide Number Placeholder 1">
            <a:extLst>
              <a:ext uri="{FF2B5EF4-FFF2-40B4-BE49-F238E27FC236}">
                <a16:creationId xmlns:a16="http://schemas.microsoft.com/office/drawing/2014/main" xmlns="" id="{92BE8421-C12E-479A-9F67-A40F452EC327}"/>
              </a:ext>
            </a:extLst>
          </p:cNvPr>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xmlns="" val="16080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A400494-584B-4184-8C1D-CFF1D094D1C9}"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12" name="Content Placeholder 2"/>
          <p:cNvSpPr txBox="1">
            <a:spLocks/>
          </p:cNvSpPr>
          <p:nvPr/>
        </p:nvSpPr>
        <p:spPr>
          <a:xfrm>
            <a:off x="760268" y="1783123"/>
            <a:ext cx="7886700" cy="144191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35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xmlns="" id="{C8EB67B7-CEE6-4E22-B7C3-4089AD660F1A}"/>
              </a:ext>
            </a:extLst>
          </p:cNvPr>
          <p:cNvSpPr txBox="1">
            <a:spLocks/>
          </p:cNvSpPr>
          <p:nvPr/>
        </p:nvSpPr>
        <p:spPr>
          <a:xfrm>
            <a:off x="1371600"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Brief Introduction about the Subject with videos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3" name="Content Placeholder 2">
            <a:extLst>
              <a:ext uri="{FF2B5EF4-FFF2-40B4-BE49-F238E27FC236}">
                <a16:creationId xmlns:a16="http://schemas.microsoft.com/office/drawing/2014/main" xmlns="" id="{EE92A834-08E2-4479-9CF1-4688DC6EA92E}"/>
              </a:ext>
            </a:extLst>
          </p:cNvPr>
          <p:cNvSpPr>
            <a:spLocks noGrp="1"/>
          </p:cNvSpPr>
          <p:nvPr>
            <p:ph idx="1"/>
          </p:nvPr>
        </p:nvSpPr>
        <p:spPr/>
        <p:txBody>
          <a:bodyPr>
            <a:normAutofit/>
          </a:bodyPr>
          <a:lstStyle/>
          <a:p>
            <a:pPr marL="0" indent="0" algn="just">
              <a:buNone/>
            </a:pPr>
            <a:r>
              <a:rPr lang="en-US" sz="2100" dirty="0">
                <a:solidFill>
                  <a:srgbClr val="333333"/>
                </a:solidFill>
                <a:latin typeface="Times New Roman" panose="02020603050405020304" pitchFamily="18" charset="0"/>
                <a:cs typeface="Times New Roman" panose="02020603050405020304" pitchFamily="18" charset="0"/>
              </a:rPr>
              <a:t>Mobile application development is the process of creating software applications that run on a mobile device, and a typical mobile application utilizes a network connection to work with remote computing resources. </a:t>
            </a:r>
          </a:p>
          <a:p>
            <a:pPr marL="0" indent="0" algn="just">
              <a:buNone/>
            </a:pPr>
            <a:r>
              <a:rPr lang="en-US" sz="2100" dirty="0">
                <a:solidFill>
                  <a:srgbClr val="333333"/>
                </a:solidFill>
                <a:latin typeface="Times New Roman" panose="02020603050405020304" pitchFamily="18" charset="0"/>
                <a:cs typeface="Times New Roman" panose="02020603050405020304" pitchFamily="18" charset="0"/>
              </a:rPr>
              <a:t>Hence, the mobile development process involves creating installable software bundles (code, binaries, assets, etc.) , implementing backend services such as data access with an API, and testing the application on target devices.</a:t>
            </a:r>
            <a:endParaRPr lang="en-IN" sz="2100" dirty="0">
              <a:latin typeface="Times New Roman" panose="02020603050405020304" pitchFamily="18" charset="0"/>
              <a:cs typeface="Times New Roman" panose="02020603050405020304" pitchFamily="18" charset="0"/>
              <a:hlinkClick r:id="rId2"/>
            </a:endParaRPr>
          </a:p>
          <a:p>
            <a:pPr marL="0" indent="0">
              <a:buNone/>
            </a:pPr>
            <a:endParaRPr lang="en-IN" sz="2400" dirty="0">
              <a:hlinkClick r:id="rId2"/>
            </a:endParaRPr>
          </a:p>
          <a:p>
            <a:pPr marL="0" indent="0">
              <a:buNone/>
            </a:pPr>
            <a:r>
              <a:rPr lang="en-IN" sz="2000" dirty="0">
                <a:hlinkClick r:id="rId2"/>
              </a:rPr>
              <a:t>https://www.youtube.com/watch?v=bOiCw-ZZlGA</a:t>
            </a:r>
            <a:endParaRPr lang="en-IN" sz="2000" dirty="0"/>
          </a:p>
          <a:p>
            <a:pPr marL="0" indent="0">
              <a:buNone/>
            </a:pPr>
            <a:r>
              <a:rPr lang="en-IN" sz="2000" dirty="0">
                <a:hlinkClick r:id="rId3"/>
              </a:rPr>
              <a:t>https://www.youtube.com/watch?v=09TeUXjzpKs&amp;t=5270s</a:t>
            </a:r>
            <a:endParaRPr lang="en-IN" dirty="0"/>
          </a:p>
        </p:txBody>
      </p:sp>
      <p:sp>
        <p:nvSpPr>
          <p:cNvPr id="2" name="Slide Number Placeholder 1">
            <a:extLst>
              <a:ext uri="{FF2B5EF4-FFF2-40B4-BE49-F238E27FC236}">
                <a16:creationId xmlns:a16="http://schemas.microsoft.com/office/drawing/2014/main" xmlns="" id="{92BE8421-C12E-479A-9F67-A40F452EC327}"/>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xmlns="" val="1318296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25891E1-C38F-45AE-9CE7-5D684C558D0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smtClean="0"/>
              <a:t>Ms. </a:t>
            </a:r>
            <a:r>
              <a:rPr lang="en-US" dirty="0" err="1" smtClean="0"/>
              <a:t>Vatika</a:t>
            </a:r>
            <a:r>
              <a:rPr lang="en-US" dirty="0" smtClean="0"/>
              <a:t> </a:t>
            </a:r>
            <a:r>
              <a:rPr lang="en-US" dirty="0" err="1" smtClean="0"/>
              <a:t>Jalali</a:t>
            </a:r>
            <a:r>
              <a:rPr lang="en-US" dirty="0" smtClean="0"/>
              <a:t>  Mobile Application Development                  Unit-3</a:t>
            </a:r>
            <a:endParaRPr lang="en-US" dirty="0"/>
          </a:p>
        </p:txBody>
      </p:sp>
      <p:sp>
        <p:nvSpPr>
          <p:cNvPr id="12" name="Content Placeholder 2"/>
          <p:cNvSpPr txBox="1">
            <a:spLocks/>
          </p:cNvSpPr>
          <p:nvPr/>
        </p:nvSpPr>
        <p:spPr>
          <a:xfrm>
            <a:off x="760268" y="1783123"/>
            <a:ext cx="7886700" cy="1441916"/>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135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 xmlns:a16="http://schemas.microsoft.com/office/drawing/2014/main" id="{C8EB67B7-CEE6-4E22-B7C3-4089AD660F1A}"/>
              </a:ext>
            </a:extLst>
          </p:cNvPr>
          <p:cNvSpPr txBox="1">
            <a:spLocks/>
          </p:cNvSpPr>
          <p:nvPr/>
        </p:nvSpPr>
        <p:spPr>
          <a:xfrm>
            <a:off x="1371600"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smtClean="0"/>
              <a:t>Recap of unit 2</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3" name="Content Placeholder 2">
            <a:extLst>
              <a:ext uri="{FF2B5EF4-FFF2-40B4-BE49-F238E27FC236}">
                <a16:creationId xmlns="" xmlns:a16="http://schemas.microsoft.com/office/drawing/2014/main" id="{EE92A834-08E2-4479-9CF1-4688DC6EA92E}"/>
              </a:ext>
            </a:extLst>
          </p:cNvPr>
          <p:cNvSpPr>
            <a:spLocks noGrp="1"/>
          </p:cNvSpPr>
          <p:nvPr>
            <p:ph idx="1"/>
          </p:nvPr>
        </p:nvSpPr>
        <p:spPr>
          <a:xfrm>
            <a:off x="457200" y="914400"/>
            <a:ext cx="8229600" cy="5211763"/>
          </a:xfrm>
        </p:spPr>
        <p:txBody>
          <a:bodyPr>
            <a:normAutofit/>
          </a:bodyPr>
          <a:lstStyle/>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Discussed the key concepts of android </a:t>
            </a: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Elaborated the features and android platform</a:t>
            </a: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Discussed the android SDK and architecture</a:t>
            </a:r>
          </a:p>
          <a:p>
            <a:pPr algn="just">
              <a:buFont typeface="Wingdings" panose="05000000000000000000" pitchFamily="2" charset="2"/>
              <a:buChar char="v"/>
            </a:pPr>
            <a:r>
              <a:rPr lang="en-US" sz="2000" dirty="0" smtClean="0">
                <a:latin typeface="Times New Roman" panose="02020603050405020304" pitchFamily="18" charset="0"/>
                <a:cs typeface="Times New Roman" panose="02020603050405020304" pitchFamily="18" charset="0"/>
              </a:rPr>
              <a:t>Understood the installation of Android and using the basics</a:t>
            </a:r>
          </a:p>
          <a:p>
            <a:pPr algn="just">
              <a:buFont typeface="Wingdings" panose="05000000000000000000" pitchFamily="2" charset="2"/>
              <a:buChar char="v"/>
            </a:pPr>
            <a:r>
              <a:rPr lang="en-IN" sz="2000" dirty="0" smtClean="0">
                <a:latin typeface="Times New Roman" panose="02020603050405020304" pitchFamily="18" charset="0"/>
                <a:cs typeface="Times New Roman" panose="02020603050405020304" pitchFamily="18" charset="0"/>
              </a:rPr>
              <a:t>Know about the Activities, Services, Broadcast Receivers &amp; Content providers. </a:t>
            </a:r>
            <a:endParaRPr lang="en-IN" sz="2000"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p>
        </p:txBody>
      </p:sp>
      <p:sp>
        <p:nvSpPr>
          <p:cNvPr id="2" name="Slide Number Placeholder 1">
            <a:extLst>
              <a:ext uri="{FF2B5EF4-FFF2-40B4-BE49-F238E27FC236}">
                <a16:creationId xmlns="" xmlns:a16="http://schemas.microsoft.com/office/drawing/2014/main" id="{92BE8421-C12E-479A-9F67-A40F452EC327}"/>
              </a:ext>
            </a:extLst>
          </p:cNvPr>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xmlns="" val="13182964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990" y="968374"/>
            <a:ext cx="6193410" cy="5432425"/>
          </a:xfrm>
        </p:spPr>
        <p:txBody>
          <a:bodyPr>
            <a:normAutofit fontScale="92500" lnSpcReduction="10000"/>
          </a:bodyPr>
          <a:lstStyle/>
          <a:p>
            <a:pPr marL="342900" lvl="1" indent="-342900">
              <a:lnSpc>
                <a:spcPct val="150000"/>
              </a:lnSpc>
              <a:buFont typeface="Arial" pitchFamily="34" charset="0"/>
              <a:buChar char="•"/>
            </a:pPr>
            <a:r>
              <a:rPr lang="en-US" sz="1900" dirty="0">
                <a:latin typeface="Times New Roman" panose="02020603050405020304" pitchFamily="18" charset="0"/>
                <a:cs typeface="Times New Roman" panose="02020603050405020304" pitchFamily="18" charset="0"/>
              </a:rPr>
              <a:t>Fundamental UI design</a:t>
            </a:r>
          </a:p>
          <a:p>
            <a:pPr marL="342900" lvl="1" indent="-342900">
              <a:lnSpc>
                <a:spcPct val="150000"/>
              </a:lnSpc>
              <a:buFont typeface="Arial" pitchFamily="34" charset="0"/>
              <a:buChar char="•"/>
            </a:pPr>
            <a:r>
              <a:rPr lang="en-US" sz="1900" dirty="0">
                <a:latin typeface="Times New Roman" panose="02020603050405020304" pitchFamily="18" charset="0"/>
                <a:cs typeface="Times New Roman" panose="02020603050405020304" pitchFamily="18" charset="0"/>
              </a:rPr>
              <a:t>Layout and view types</a:t>
            </a:r>
          </a:p>
          <a:p>
            <a:pPr marL="342900" lvl="1" indent="-342900">
              <a:lnSpc>
                <a:spcPct val="150000"/>
              </a:lnSpc>
              <a:buFont typeface="Arial" pitchFamily="34" charset="0"/>
              <a:buChar char="•"/>
            </a:pPr>
            <a:r>
              <a:rPr lang="en-US" sz="1900" dirty="0">
                <a:latin typeface="Times New Roman" panose="02020603050405020304" pitchFamily="18" charset="0"/>
                <a:cs typeface="Times New Roman" panose="02020603050405020304" pitchFamily="18" charset="0"/>
              </a:rPr>
              <a:t>Interaction with server-side applications-using Google Maps, GPS and Wi-Fi</a:t>
            </a:r>
          </a:p>
          <a:p>
            <a:pPr marL="342900" lvl="1" indent="-342900">
              <a:lnSpc>
                <a:spcPct val="150000"/>
              </a:lnSpc>
              <a:buFont typeface="Arial" pitchFamily="34" charset="0"/>
              <a:buChar char="•"/>
            </a:pPr>
            <a:r>
              <a:rPr lang="en-US" sz="1900" dirty="0">
                <a:latin typeface="Times New Roman" panose="02020603050405020304" pitchFamily="18" charset="0"/>
                <a:cs typeface="Times New Roman" panose="02020603050405020304" pitchFamily="18" charset="0"/>
              </a:rPr>
              <a:t>Integration with social media applications</a:t>
            </a:r>
          </a:p>
          <a:p>
            <a:pPr marL="342900" lvl="1" indent="-342900">
              <a:lnSpc>
                <a:spcPct val="150000"/>
              </a:lnSpc>
              <a:buFont typeface="Arial" pitchFamily="34" charset="0"/>
              <a:buChar char="•"/>
            </a:pPr>
            <a:r>
              <a:rPr lang="en-US" sz="1900" dirty="0">
                <a:latin typeface="Times New Roman" panose="02020603050405020304" pitchFamily="18" charset="0"/>
                <a:cs typeface="Times New Roman" panose="02020603050405020304" pitchFamily="18" charset="0"/>
              </a:rPr>
              <a:t>Interfacing sensor data with mobile applications</a:t>
            </a:r>
          </a:p>
          <a:p>
            <a:pPr marL="342900" lvl="1" indent="-342900">
              <a:lnSpc>
                <a:spcPct val="150000"/>
              </a:lnSpc>
              <a:buFont typeface="Arial" pitchFamily="34" charset="0"/>
              <a:buChar char="•"/>
            </a:pPr>
            <a:r>
              <a:rPr lang="en-US" sz="1900" dirty="0">
                <a:latin typeface="Times New Roman" panose="02020603050405020304" pitchFamily="18" charset="0"/>
                <a:cs typeface="Times New Roman" panose="02020603050405020304" pitchFamily="18" charset="0"/>
              </a:rPr>
              <a:t>Accessing applications hosted in a cloud computing environment.</a:t>
            </a:r>
          </a:p>
          <a:p>
            <a:pPr marL="342900" lvl="1" indent="-342900">
              <a:lnSpc>
                <a:spcPct val="150000"/>
              </a:lnSpc>
              <a:buFont typeface="Arial" pitchFamily="34" charset="0"/>
              <a:buChar char="•"/>
            </a:pPr>
            <a:r>
              <a:rPr lang="en-IN" sz="1900" dirty="0">
                <a:latin typeface="Times New Roman" panose="02020603050405020304" pitchFamily="18" charset="0"/>
                <a:cs typeface="Times New Roman" panose="02020603050405020304" pitchFamily="18" charset="0"/>
              </a:rPr>
              <a:t>Multimedia Supported audio and video formats</a:t>
            </a:r>
            <a:endParaRPr lang="en-US" sz="1900" dirty="0">
              <a:latin typeface="Times New Roman" panose="02020603050405020304" pitchFamily="18" charset="0"/>
              <a:cs typeface="Times New Roman" panose="02020603050405020304" pitchFamily="18" charset="0"/>
            </a:endParaRPr>
          </a:p>
          <a:p>
            <a:pPr marL="342900" lvl="1" indent="-342900">
              <a:lnSpc>
                <a:spcPct val="150000"/>
              </a:lnSpc>
              <a:buFont typeface="Arial" pitchFamily="34" charset="0"/>
              <a:buChar char="•"/>
            </a:pPr>
            <a:r>
              <a:rPr lang="en-IN" sz="1900" dirty="0">
                <a:latin typeface="Times New Roman" panose="02020603050405020304" pitchFamily="18" charset="0"/>
                <a:cs typeface="Times New Roman" panose="02020603050405020304" pitchFamily="18" charset="0"/>
              </a:rPr>
              <a:t>Audio capture </a:t>
            </a:r>
          </a:p>
          <a:p>
            <a:pPr marL="342900" lvl="1" indent="-342900">
              <a:lnSpc>
                <a:spcPct val="150000"/>
              </a:lnSpc>
              <a:buFont typeface="Arial" pitchFamily="34" charset="0"/>
              <a:buChar char="•"/>
            </a:pPr>
            <a:r>
              <a:rPr lang="en-IN" sz="1900" dirty="0">
                <a:latin typeface="Times New Roman" panose="02020603050405020304" pitchFamily="18" charset="0"/>
                <a:cs typeface="Times New Roman" panose="02020603050405020304" pitchFamily="18" charset="0"/>
              </a:rPr>
              <a:t>Bluetooth </a:t>
            </a:r>
          </a:p>
          <a:p>
            <a:pPr marL="342900" lvl="1" indent="-342900">
              <a:lnSpc>
                <a:spcPct val="150000"/>
              </a:lnSpc>
              <a:buFont typeface="Arial" pitchFamily="34" charset="0"/>
              <a:buChar char="•"/>
            </a:pPr>
            <a:r>
              <a:rPr lang="en-IN" sz="1900" dirty="0">
                <a:latin typeface="Times New Roman" panose="02020603050405020304" pitchFamily="18" charset="0"/>
                <a:cs typeface="Times New Roman" panose="02020603050405020304" pitchFamily="18" charset="0"/>
              </a:rPr>
              <a:t>Animation</a:t>
            </a:r>
            <a:endParaRPr lang="en-US" sz="1900" dirty="0">
              <a:latin typeface="Times New Roman" panose="02020603050405020304" pitchFamily="18" charset="0"/>
              <a:cs typeface="Times New Roman" panose="02020603050405020304" pitchFamily="18" charset="0"/>
            </a:endParaRPr>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a:p>
            <a:pPr marL="342900" lvl="1" indent="-342900">
              <a:buFont typeface="Arial" pitchFamily="34" charset="0"/>
              <a:buChar char="•"/>
            </a:pPr>
            <a:endParaRPr lang="en-US" sz="2600" dirty="0"/>
          </a:p>
        </p:txBody>
      </p:sp>
      <p:sp>
        <p:nvSpPr>
          <p:cNvPr id="6" name="Date Placeholder 5"/>
          <p:cNvSpPr>
            <a:spLocks noGrp="1"/>
          </p:cNvSpPr>
          <p:nvPr>
            <p:ph type="dt" sz="half" idx="10"/>
          </p:nvPr>
        </p:nvSpPr>
        <p:spPr/>
        <p:txBody>
          <a:bodyPr/>
          <a:lstStyle/>
          <a:p>
            <a:fld id="{2A7F9BE7-0898-41AE-B558-3AE5C1BD7A3C}"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17</a:t>
            </a:fld>
            <a:endParaRPr lang="en-US"/>
          </a:p>
        </p:txBody>
      </p:sp>
      <p:sp>
        <p:nvSpPr>
          <p:cNvPr id="8"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Unit Contents</a:t>
            </a:r>
          </a:p>
        </p:txBody>
      </p:sp>
      <p:sp>
        <p:nvSpPr>
          <p:cNvPr id="12" name="Footer Placeholder 4">
            <a:extLst>
              <a:ext uri="{FF2B5EF4-FFF2-40B4-BE49-F238E27FC236}">
                <a16:creationId xmlns:a16="http://schemas.microsoft.com/office/drawing/2014/main" xmlns="" id="{4D21A13E-7342-4B16-94E0-91ABC4FFD892}"/>
              </a:ext>
            </a:extLst>
          </p:cNvPr>
          <p:cNvSpPr>
            <a:spLocks noGrp="1"/>
          </p:cNvSpPr>
          <p:nvPr>
            <p:ph type="ftr" sz="quarter" idx="11"/>
          </p:nvPr>
        </p:nvSpPr>
        <p:spPr>
          <a:xfrm>
            <a:off x="2514600" y="6356350"/>
            <a:ext cx="52578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Tree>
    <p:extLst>
      <p:ext uri="{BB962C8B-B14F-4D97-AF65-F5344CB8AC3E}">
        <p14:creationId xmlns:p14="http://schemas.microsoft.com/office/powerpoint/2010/main" xmlns="" val="3910586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89BA8E-640D-44CB-84DA-E6000F43DC05}"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Unit Objective</a:t>
            </a:r>
          </a:p>
          <a:p>
            <a:pPr lvl="0" algn="ctr">
              <a:spcBef>
                <a:spcPct val="0"/>
              </a:spcBef>
              <a:defRPr/>
            </a:pPr>
            <a:endParaRPr lang="en-US" dirty="0"/>
          </a:p>
        </p:txBody>
      </p:sp>
      <p:sp>
        <p:nvSpPr>
          <p:cNvPr id="2" name="Rectangle 1"/>
          <p:cNvSpPr/>
          <p:nvPr/>
        </p:nvSpPr>
        <p:spPr>
          <a:xfrm>
            <a:off x="533400" y="1600200"/>
            <a:ext cx="7772399" cy="2215991"/>
          </a:xfrm>
          <a:prstGeom prst="rect">
            <a:avLst/>
          </a:prstGeom>
        </p:spPr>
        <p:txBody>
          <a:bodyPr wrap="square">
            <a:spAutoFit/>
          </a:bodyPr>
          <a:lstStyle/>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understand key concepts of UI components.</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know the integration with social media.</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understand the interfacing of sensor data  with mobile application</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access the applications hosted in a cloud computing environment</a:t>
            </a:r>
          </a:p>
          <a:p>
            <a:pPr marL="342900"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To understand the installation of Android and using the basics</a:t>
            </a:r>
          </a:p>
          <a:p>
            <a:pPr marL="342900" indent="-342900" algn="just">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To understand the multimedia interaction with android.</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03300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1E8788-D76D-4C93-9DB6-9734DAF587A1}"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dirty="0">
                <a:latin typeface="Times New Roman" panose="02020603050405020304" pitchFamily="18" charset="0"/>
                <a:cs typeface="Times New Roman" panose="02020603050405020304" pitchFamily="18" charset="0"/>
              </a:rPr>
              <a:t>Fundamental UI design</a:t>
            </a:r>
          </a:p>
        </p:txBody>
      </p:sp>
      <p:sp>
        <p:nvSpPr>
          <p:cNvPr id="9" name="TextBox 8">
            <a:extLst>
              <a:ext uri="{FF2B5EF4-FFF2-40B4-BE49-F238E27FC236}">
                <a16:creationId xmlns:a16="http://schemas.microsoft.com/office/drawing/2014/main" xmlns="" id="{6C25CEC3-1428-43B1-8F30-6AF9A756D980}"/>
              </a:ext>
            </a:extLst>
          </p:cNvPr>
          <p:cNvSpPr txBox="1"/>
          <p:nvPr/>
        </p:nvSpPr>
        <p:spPr>
          <a:xfrm>
            <a:off x="457200" y="696685"/>
            <a:ext cx="8229600" cy="5940088"/>
          </a:xfrm>
          <a:prstGeom prst="rect">
            <a:avLst/>
          </a:prstGeom>
          <a:noFill/>
        </p:spPr>
        <p:txBody>
          <a:bodyPr wrap="square">
            <a:spAutoFit/>
          </a:bodyPr>
          <a:lstStyle/>
          <a:p>
            <a:pPr algn="just" fontAlgn="base"/>
            <a:r>
              <a:rPr lang="en-IN" sz="2000" b="1" dirty="0">
                <a:solidFill>
                  <a:srgbClr val="1F2830"/>
                </a:solidFill>
                <a:effectLst/>
                <a:latin typeface="Times New Roman" panose="02020603050405020304" pitchFamily="18" charset="0"/>
                <a:cs typeface="Times New Roman" panose="02020603050405020304" pitchFamily="18" charset="0"/>
              </a:rPr>
              <a:t>Topic Objective: To understand the concept of  UI design fundamentals</a:t>
            </a:r>
            <a:endParaRPr lang="en-US" sz="1600" b="0" i="0" dirty="0">
              <a:solidFill>
                <a:srgbClr val="444444"/>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0" i="0" dirty="0">
                <a:solidFill>
                  <a:srgbClr val="1F2830"/>
                </a:solidFill>
                <a:effectLst/>
                <a:latin typeface="Times New Roman" panose="02020603050405020304" pitchFamily="18" charset="0"/>
                <a:cs typeface="Times New Roman" panose="02020603050405020304" pitchFamily="18" charset="0"/>
              </a:rPr>
              <a:t>UI design, or </a:t>
            </a:r>
            <a:r>
              <a:rPr lang="en-US" sz="2000" b="0" i="0" u="none" strike="noStrike" dirty="0">
                <a:effectLst/>
                <a:latin typeface="Times New Roman" panose="02020603050405020304" pitchFamily="18" charset="0"/>
                <a:cs typeface="Times New Roman" panose="02020603050405020304" pitchFamily="18" charset="0"/>
              </a:rPr>
              <a:t>user interface design</a:t>
            </a:r>
            <a:r>
              <a:rPr lang="en-US" sz="2000" b="0" i="0" dirty="0">
                <a:solidFill>
                  <a:srgbClr val="1F2830"/>
                </a:solidFill>
                <a:effectLst/>
                <a:latin typeface="Times New Roman" panose="02020603050405020304" pitchFamily="18" charset="0"/>
                <a:cs typeface="Times New Roman" panose="02020603050405020304" pitchFamily="18" charset="0"/>
              </a:rPr>
              <a:t>, refers to designing visual user interfaces in software or computerized devices. </a:t>
            </a:r>
          </a:p>
          <a:p>
            <a:pPr marL="285750" indent="-285750" algn="just">
              <a:lnSpc>
                <a:spcPct val="150000"/>
              </a:lnSpc>
              <a:buFont typeface="Arial" panose="020B0604020202020204" pitchFamily="34" charset="0"/>
              <a:buChar char="•"/>
            </a:pPr>
            <a:r>
              <a:rPr lang="en-US" sz="2000" b="0" i="0" dirty="0">
                <a:solidFill>
                  <a:srgbClr val="1F2830"/>
                </a:solidFill>
                <a:effectLst/>
                <a:latin typeface="Times New Roman" panose="02020603050405020304" pitchFamily="18" charset="0"/>
                <a:cs typeface="Times New Roman" panose="02020603050405020304" pitchFamily="18" charset="0"/>
              </a:rPr>
              <a:t>It’s the overall design, the way in which information is presented, and how your users interact with your website. </a:t>
            </a:r>
          </a:p>
          <a:p>
            <a:pPr marL="285750" indent="-285750" algn="just">
              <a:lnSpc>
                <a:spcPct val="150000"/>
              </a:lnSpc>
              <a:buFont typeface="Arial" panose="020B0604020202020204" pitchFamily="34" charset="0"/>
              <a:buChar char="•"/>
            </a:pPr>
            <a:r>
              <a:rPr lang="en-US" sz="2000" b="0" i="0" dirty="0">
                <a:solidFill>
                  <a:srgbClr val="1F2830"/>
                </a:solidFill>
                <a:effectLst/>
                <a:latin typeface="Times New Roman" panose="02020603050405020304" pitchFamily="18" charset="0"/>
                <a:cs typeface="Times New Roman" panose="02020603050405020304" pitchFamily="18" charset="0"/>
              </a:rPr>
              <a:t>Throughout the user interface design  process, designers focus on either the look or style in order to achieve seamless, user-friendly, and enjoyable designs. </a:t>
            </a:r>
          </a:p>
          <a:p>
            <a:pPr marL="285750" indent="-285750" algn="just">
              <a:lnSpc>
                <a:spcPct val="150000"/>
              </a:lnSpc>
              <a:buFont typeface="Arial" panose="020B0604020202020204" pitchFamily="34" charset="0"/>
              <a:buChar char="•"/>
            </a:pPr>
            <a:r>
              <a:rPr lang="en-US" sz="2000" b="0" i="0" dirty="0">
                <a:solidFill>
                  <a:srgbClr val="1F2830"/>
                </a:solidFill>
                <a:effectLst/>
                <a:latin typeface="Times New Roman" panose="02020603050405020304" pitchFamily="18" charset="0"/>
                <a:cs typeface="Times New Roman" panose="02020603050405020304" pitchFamily="18" charset="0"/>
              </a:rPr>
              <a:t>The sign of a powerful and effective UI design is an interface that streamlines your user through a company’s unique sales funnel like an invisible guide. </a:t>
            </a:r>
          </a:p>
          <a:p>
            <a:pPr marL="285750" indent="-285750" algn="just">
              <a:lnSpc>
                <a:spcPct val="150000"/>
              </a:lnSpc>
              <a:buFont typeface="Arial" panose="020B0604020202020204" pitchFamily="34" charset="0"/>
              <a:buChar char="•"/>
            </a:pPr>
            <a:r>
              <a:rPr lang="en-US" sz="2000" b="0" i="0" dirty="0">
                <a:solidFill>
                  <a:srgbClr val="1F2830"/>
                </a:solidFill>
                <a:effectLst/>
                <a:latin typeface="Times New Roman" panose="02020603050405020304" pitchFamily="18" charset="0"/>
                <a:cs typeface="Times New Roman" panose="02020603050405020304" pitchFamily="18" charset="0"/>
              </a:rPr>
              <a:t>It empowers your users to complete goals, leaving them happier, more satisfied and highly engaged.</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73A7C6F0-0A90-4787-8E9C-13BEF32CA019}"/>
              </a:ext>
            </a:extLst>
          </p:cNvPr>
          <p:cNvSpPr>
            <a:spLocks noGrp="1"/>
          </p:cNvSpPr>
          <p:nvPr>
            <p:ph type="dt" sz="half" idx="10"/>
          </p:nvPr>
        </p:nvSpPr>
        <p:spPr/>
        <p:txBody>
          <a:bodyPr/>
          <a:lstStyle/>
          <a:p>
            <a:fld id="{A94DD650-A727-4D50-91F6-20E535D40B74}" type="datetime1">
              <a:rPr lang="en-US" smtClean="0"/>
              <a:pPr/>
              <a:t>1/5/2023</a:t>
            </a:fld>
            <a:endParaRPr lang="en-US"/>
          </a:p>
        </p:txBody>
      </p:sp>
      <p:sp>
        <p:nvSpPr>
          <p:cNvPr id="5" name="Slide Number Placeholder 4">
            <a:extLst>
              <a:ext uri="{FF2B5EF4-FFF2-40B4-BE49-F238E27FC236}">
                <a16:creationId xmlns:a16="http://schemas.microsoft.com/office/drawing/2014/main" xmlns="" id="{84DDF651-E0E8-474E-B01E-D65BF1529162}"/>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9" name="Title 1">
            <a:extLst>
              <a:ext uri="{FF2B5EF4-FFF2-40B4-BE49-F238E27FC236}">
                <a16:creationId xmlns:a16="http://schemas.microsoft.com/office/drawing/2014/main" xmlns="" id="{9747EF39-7C4B-4EF4-BC7B-4908859053E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IN" sz="2400" b="1" dirty="0">
                <a:solidFill>
                  <a:srgbClr val="000000"/>
                </a:solidFill>
                <a:latin typeface="Times New Roman" panose="02020603050405020304" pitchFamily="18" charset="0"/>
                <a:cs typeface="Times New Roman" panose="02020603050405020304" pitchFamily="18" charset="0"/>
              </a:rPr>
              <a:t>Faculty Profile</a:t>
            </a:r>
            <a:r>
              <a:rPr lang="en-IN"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944190" y="2374938"/>
            <a:ext cx="3707053" cy="646331"/>
          </a:xfrm>
          <a:prstGeom prst="rect">
            <a:avLst/>
          </a:prstGeom>
          <a:noFill/>
        </p:spPr>
        <p:txBody>
          <a:bodyPr wrap="square" rtlCol="0">
            <a:spAutoFit/>
          </a:bodyPr>
          <a:lstStyle/>
          <a:p>
            <a:pPr algn="ctr"/>
            <a:r>
              <a:rPr lang="en-US" dirty="0">
                <a:solidFill>
                  <a:schemeClr val="accent6">
                    <a:lumMod val="75000"/>
                  </a:schemeClr>
                </a:solidFill>
              </a:rPr>
              <a:t>Ms. </a:t>
            </a:r>
            <a:r>
              <a:rPr lang="en-US" dirty="0" err="1" smtClean="0">
                <a:solidFill>
                  <a:schemeClr val="accent6">
                    <a:lumMod val="75000"/>
                  </a:schemeClr>
                </a:solidFill>
              </a:rPr>
              <a:t>Vatika</a:t>
            </a:r>
            <a:r>
              <a:rPr lang="en-US" dirty="0" smtClean="0">
                <a:solidFill>
                  <a:schemeClr val="accent6">
                    <a:lumMod val="75000"/>
                  </a:schemeClr>
                </a:solidFill>
              </a:rPr>
              <a:t> </a:t>
            </a:r>
            <a:r>
              <a:rPr lang="en-US" dirty="0" err="1" smtClean="0">
                <a:solidFill>
                  <a:schemeClr val="accent6">
                    <a:lumMod val="75000"/>
                  </a:schemeClr>
                </a:solidFill>
              </a:rPr>
              <a:t>Jalali</a:t>
            </a:r>
            <a:endParaRPr lang="en-US" dirty="0">
              <a:solidFill>
                <a:schemeClr val="accent6">
                  <a:lumMod val="75000"/>
                </a:schemeClr>
              </a:solidFill>
            </a:endParaRPr>
          </a:p>
          <a:p>
            <a:pPr algn="ctr"/>
            <a:r>
              <a:rPr lang="en-US" dirty="0">
                <a:solidFill>
                  <a:schemeClr val="accent6">
                    <a:lumMod val="75000"/>
                  </a:schemeClr>
                </a:solidFill>
              </a:rPr>
              <a:t>Assistant Professor, </a:t>
            </a:r>
            <a:r>
              <a:rPr lang="en-US" dirty="0" err="1">
                <a:solidFill>
                  <a:schemeClr val="accent6">
                    <a:lumMod val="75000"/>
                  </a:schemeClr>
                </a:solidFill>
              </a:rPr>
              <a:t>IoT</a:t>
            </a:r>
            <a:endParaRPr lang="en-US" dirty="0">
              <a:solidFill>
                <a:schemeClr val="accent6">
                  <a:lumMod val="75000"/>
                </a:schemeClr>
              </a:solidFill>
            </a:endParaRPr>
          </a:p>
        </p:txBody>
      </p:sp>
      <p:pic>
        <p:nvPicPr>
          <p:cNvPr id="1026" name="Picture 2" descr="Education is not confined to classrooms: Endless opportunities available  for students in this age - Education Today New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008460" y="3073607"/>
            <a:ext cx="1578515" cy="887659"/>
          </a:xfrm>
          <a:prstGeom prst="rect">
            <a:avLst/>
          </a:prstGeom>
          <a:noFill/>
          <a:extLst>
            <a:ext uri="{909E8E84-426E-40DD-AFC4-6F175D3DCCD1}">
              <a14:hiddenFill xmlns:a14="http://schemas.microsoft.com/office/drawing/2010/main" xmlns="">
                <a:solidFill>
                  <a:srgbClr val="FFFFFF"/>
                </a:solidFill>
              </a14:hiddenFill>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90600" y="3376010"/>
            <a:ext cx="1028700" cy="1028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graphicFrame>
        <p:nvGraphicFramePr>
          <p:cNvPr id="11" name="Table 10"/>
          <p:cNvGraphicFramePr>
            <a:graphicFrameLocks noGrp="1"/>
          </p:cNvGraphicFramePr>
          <p:nvPr>
            <p:extLst>
              <p:ext uri="{D42A27DB-BD31-4B8C-83A1-F6EECF244321}">
                <p14:modId xmlns:p14="http://schemas.microsoft.com/office/powerpoint/2010/main" xmlns="" val="1112871850"/>
              </p:ext>
            </p:extLst>
          </p:nvPr>
        </p:nvGraphicFramePr>
        <p:xfrm>
          <a:off x="3753710" y="4115955"/>
          <a:ext cx="2017869" cy="1385203"/>
        </p:xfrm>
        <a:graphic>
          <a:graphicData uri="http://schemas.openxmlformats.org/drawingml/2006/table">
            <a:tbl>
              <a:tblPr firstRow="1" bandRow="1">
                <a:tableStyleId>{E269D01E-BC32-4049-B463-5C60D7B0CCD2}</a:tableStyleId>
              </a:tblPr>
              <a:tblGrid>
                <a:gridCol w="2017869">
                  <a:extLst>
                    <a:ext uri="{9D8B030D-6E8A-4147-A177-3AD203B41FA5}">
                      <a16:colId xmlns:a16="http://schemas.microsoft.com/office/drawing/2014/main" xmlns="" val="20000"/>
                    </a:ext>
                  </a:extLst>
                </a:gridCol>
              </a:tblGrid>
              <a:tr h="520931">
                <a:tc>
                  <a:txBody>
                    <a:bodyPr/>
                    <a:lstStyle/>
                    <a:p>
                      <a:pPr algn="ctr"/>
                      <a:r>
                        <a:rPr lang="en-US" dirty="0">
                          <a:solidFill>
                            <a:schemeClr val="tx1"/>
                          </a:solidFill>
                        </a:rPr>
                        <a:t>Education</a:t>
                      </a:r>
                    </a:p>
                  </a:txBody>
                  <a:tcPr>
                    <a:solidFill>
                      <a:schemeClr val="accent1">
                        <a:lumMod val="60000"/>
                        <a:lumOff val="40000"/>
                      </a:schemeClr>
                    </a:solidFill>
                  </a:tcPr>
                </a:tc>
                <a:extLst>
                  <a:ext uri="{0D108BD9-81ED-4DB2-BD59-A6C34878D82A}">
                    <a16:rowId xmlns:a16="http://schemas.microsoft.com/office/drawing/2014/main" xmlns="" val="10000"/>
                  </a:ext>
                </a:extLst>
              </a:tr>
              <a:tr h="432136">
                <a:tc>
                  <a:txBody>
                    <a:bodyPr/>
                    <a:lstStyle/>
                    <a:p>
                      <a:r>
                        <a:rPr lang="en-US" sz="1600" dirty="0" err="1">
                          <a:solidFill>
                            <a:schemeClr val="tx1"/>
                          </a:solidFill>
                        </a:rPr>
                        <a:t>M.Tech</a:t>
                      </a:r>
                      <a:r>
                        <a:rPr lang="en-US" sz="1600" dirty="0">
                          <a:solidFill>
                            <a:schemeClr val="tx1"/>
                          </a:solidFill>
                        </a:rPr>
                        <a:t> CSE, </a:t>
                      </a:r>
                      <a:r>
                        <a:rPr lang="en-US" sz="1600" dirty="0" smtClean="0">
                          <a:solidFill>
                            <a:schemeClr val="tx1"/>
                          </a:solidFill>
                        </a:rPr>
                        <a:t>PTU</a:t>
                      </a:r>
                      <a:endParaRPr lang="en-US" sz="160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2"/>
                  </a:ext>
                </a:extLst>
              </a:tr>
              <a:tr h="432136">
                <a:tc>
                  <a:txBody>
                    <a:bodyPr/>
                    <a:lstStyle/>
                    <a:p>
                      <a:r>
                        <a:rPr lang="en-US" sz="1600" dirty="0" err="1">
                          <a:solidFill>
                            <a:schemeClr val="tx1"/>
                          </a:solidFill>
                        </a:rPr>
                        <a:t>B.Tech</a:t>
                      </a:r>
                      <a:r>
                        <a:rPr lang="en-US" sz="1600" dirty="0">
                          <a:solidFill>
                            <a:schemeClr val="tx1"/>
                          </a:solidFill>
                        </a:rPr>
                        <a:t> </a:t>
                      </a:r>
                      <a:r>
                        <a:rPr lang="en-US" sz="1600" dirty="0" smtClean="0">
                          <a:solidFill>
                            <a:schemeClr val="tx1"/>
                          </a:solidFill>
                        </a:rPr>
                        <a:t>CSE, HPTU</a:t>
                      </a:r>
                      <a:endParaRPr lang="en-US" sz="160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3"/>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xmlns="" val="3709973900"/>
              </p:ext>
            </p:extLst>
          </p:nvPr>
        </p:nvGraphicFramePr>
        <p:xfrm>
          <a:off x="476847" y="4419600"/>
          <a:ext cx="2279726" cy="1849120"/>
        </p:xfrm>
        <a:graphic>
          <a:graphicData uri="http://schemas.openxmlformats.org/drawingml/2006/table">
            <a:tbl>
              <a:tblPr firstRow="1" bandRow="1">
                <a:tableStyleId>{E269D01E-BC32-4049-B463-5C60D7B0CCD2}</a:tableStyleId>
              </a:tblPr>
              <a:tblGrid>
                <a:gridCol w="2279726">
                  <a:extLst>
                    <a:ext uri="{9D8B030D-6E8A-4147-A177-3AD203B41FA5}">
                      <a16:colId xmlns:a16="http://schemas.microsoft.com/office/drawing/2014/main" xmlns="" val="20000"/>
                    </a:ext>
                  </a:extLst>
                </a:gridCol>
              </a:tblGrid>
              <a:tr h="447040">
                <a:tc>
                  <a:txBody>
                    <a:bodyPr/>
                    <a:lstStyle/>
                    <a:p>
                      <a:pPr algn="ctr"/>
                      <a:r>
                        <a:rPr lang="en-US" dirty="0">
                          <a:solidFill>
                            <a:schemeClr val="tx1"/>
                          </a:solidFill>
                        </a:rPr>
                        <a:t>Work</a:t>
                      </a:r>
                      <a:r>
                        <a:rPr lang="en-US" baseline="0" dirty="0">
                          <a:solidFill>
                            <a:schemeClr val="tx1"/>
                          </a:solidFill>
                        </a:rPr>
                        <a:t> Exp.</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0"/>
                  </a:ext>
                </a:extLst>
              </a:tr>
              <a:tr h="447040">
                <a:tc>
                  <a:txBody>
                    <a:bodyPr/>
                    <a:lstStyle/>
                    <a:p>
                      <a:r>
                        <a:rPr lang="en-US" sz="1600" dirty="0">
                          <a:solidFill>
                            <a:schemeClr val="tx1"/>
                          </a:solidFill>
                        </a:rPr>
                        <a:t>NIET, Gr. </a:t>
                      </a:r>
                      <a:r>
                        <a:rPr lang="en-US" sz="1600" dirty="0" err="1">
                          <a:solidFill>
                            <a:schemeClr val="tx1"/>
                          </a:solidFill>
                        </a:rPr>
                        <a:t>Noida</a:t>
                      </a:r>
                      <a:r>
                        <a:rPr lang="en-US" sz="1600" dirty="0">
                          <a:solidFill>
                            <a:schemeClr val="tx1"/>
                          </a:solidFill>
                        </a:rPr>
                        <a:t> </a:t>
                      </a:r>
                      <a:r>
                        <a:rPr lang="en-US" sz="1600" dirty="0" smtClean="0">
                          <a:solidFill>
                            <a:schemeClr val="tx1"/>
                          </a:solidFill>
                        </a:rPr>
                        <a:t>(September, 2022 </a:t>
                      </a:r>
                      <a:r>
                        <a:rPr lang="en-US" sz="1600" baseline="0" dirty="0" smtClean="0">
                          <a:solidFill>
                            <a:schemeClr val="tx1"/>
                          </a:solidFill>
                        </a:rPr>
                        <a:t> </a:t>
                      </a:r>
                      <a:r>
                        <a:rPr lang="en-US" sz="1600" baseline="0" dirty="0">
                          <a:solidFill>
                            <a:schemeClr val="tx1"/>
                          </a:solidFill>
                        </a:rPr>
                        <a:t>to </a:t>
                      </a:r>
                      <a:r>
                        <a:rPr lang="en-US" sz="1600" dirty="0">
                          <a:solidFill>
                            <a:schemeClr val="tx1"/>
                          </a:solidFill>
                        </a:rPr>
                        <a:t>till date)</a:t>
                      </a:r>
                    </a:p>
                  </a:txBody>
                  <a:tcPr>
                    <a:solidFill>
                      <a:schemeClr val="accent1">
                        <a:lumMod val="60000"/>
                        <a:lumOff val="40000"/>
                      </a:schemeClr>
                    </a:solidFill>
                  </a:tcPr>
                </a:tc>
                <a:extLst>
                  <a:ext uri="{0D108BD9-81ED-4DB2-BD59-A6C34878D82A}">
                    <a16:rowId xmlns:a16="http://schemas.microsoft.com/office/drawing/2014/main" xmlns="" val="10001"/>
                  </a:ext>
                </a:extLst>
              </a:tr>
              <a:tr h="370840">
                <a:tc>
                  <a:txBody>
                    <a:bodyPr/>
                    <a:lstStyle/>
                    <a:p>
                      <a:r>
                        <a:rPr lang="en-US" sz="1600" dirty="0" smtClean="0">
                          <a:solidFill>
                            <a:schemeClr val="tx1"/>
                          </a:solidFill>
                        </a:rPr>
                        <a:t>Worked at Chandigarh University</a:t>
                      </a:r>
                      <a:endParaRPr lang="en-US" sz="1600"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xmlns="" val="641164500"/>
              </p:ext>
            </p:extLst>
          </p:nvPr>
        </p:nvGraphicFramePr>
        <p:xfrm>
          <a:off x="6463626" y="4191000"/>
          <a:ext cx="2336043" cy="1041862"/>
        </p:xfrm>
        <a:graphic>
          <a:graphicData uri="http://schemas.openxmlformats.org/drawingml/2006/table">
            <a:tbl>
              <a:tblPr firstRow="1" bandRow="1">
                <a:tableStyleId>{E269D01E-BC32-4049-B463-5C60D7B0CCD2}</a:tableStyleId>
              </a:tblPr>
              <a:tblGrid>
                <a:gridCol w="2336043">
                  <a:extLst>
                    <a:ext uri="{9D8B030D-6E8A-4147-A177-3AD203B41FA5}">
                      <a16:colId xmlns:a16="http://schemas.microsoft.com/office/drawing/2014/main" xmlns="" val="20000"/>
                    </a:ext>
                  </a:extLst>
                </a:gridCol>
              </a:tblGrid>
              <a:tr h="520931">
                <a:tc>
                  <a:txBody>
                    <a:bodyPr/>
                    <a:lstStyle/>
                    <a:p>
                      <a:pPr algn="ctr"/>
                      <a:r>
                        <a:rPr lang="en-US" dirty="0">
                          <a:solidFill>
                            <a:schemeClr val="tx1"/>
                          </a:solidFill>
                        </a:rPr>
                        <a:t>Publications</a:t>
                      </a:r>
                    </a:p>
                  </a:txBody>
                  <a:tcPr>
                    <a:solidFill>
                      <a:schemeClr val="accent1">
                        <a:lumMod val="60000"/>
                        <a:lumOff val="40000"/>
                      </a:schemeClr>
                    </a:solidFill>
                  </a:tcPr>
                </a:tc>
                <a:extLst>
                  <a:ext uri="{0D108BD9-81ED-4DB2-BD59-A6C34878D82A}">
                    <a16:rowId xmlns:a16="http://schemas.microsoft.com/office/drawing/2014/main" xmlns="" val="10000"/>
                  </a:ext>
                </a:extLst>
              </a:tr>
              <a:tr h="520931">
                <a:tc>
                  <a:txBody>
                    <a:bodyPr/>
                    <a:lstStyle/>
                    <a:p>
                      <a:r>
                        <a:rPr lang="en-US" dirty="0">
                          <a:solidFill>
                            <a:schemeClr val="tx1"/>
                          </a:solidFill>
                        </a:rPr>
                        <a:t>Research Paper:</a:t>
                      </a:r>
                      <a:r>
                        <a:rPr lang="en-US" baseline="0" dirty="0">
                          <a:solidFill>
                            <a:schemeClr val="tx1"/>
                          </a:solidFill>
                        </a:rPr>
                        <a:t> </a:t>
                      </a:r>
                      <a:r>
                        <a:rPr lang="en-US" baseline="0" dirty="0" smtClean="0">
                          <a:solidFill>
                            <a:schemeClr val="tx1"/>
                          </a:solidFill>
                        </a:rPr>
                        <a:t>4</a:t>
                      </a:r>
                      <a:r>
                        <a:rPr lang="en-US" dirty="0" smtClean="0">
                          <a:solidFill>
                            <a:schemeClr val="tx1"/>
                          </a:solidFill>
                        </a:rPr>
                        <a:t> </a:t>
                      </a:r>
                      <a:endParaRPr lang="en-US" dirty="0">
                        <a:solidFill>
                          <a:schemeClr val="tx1"/>
                        </a:solidFill>
                      </a:endParaRPr>
                    </a:p>
                  </a:txBody>
                  <a:tcPr>
                    <a:solidFill>
                      <a:schemeClr val="accent1">
                        <a:lumMod val="60000"/>
                        <a:lumOff val="40000"/>
                      </a:schemeClr>
                    </a:solidFill>
                  </a:tcPr>
                </a:tc>
                <a:extLst>
                  <a:ext uri="{0D108BD9-81ED-4DB2-BD59-A6C34878D82A}">
                    <a16:rowId xmlns:a16="http://schemas.microsoft.com/office/drawing/2014/main" xmlns="" val="10001"/>
                  </a:ext>
                </a:extLst>
              </a:tr>
            </a:tbl>
          </a:graphicData>
        </a:graphic>
      </p:graphicFrame>
      <p:pic>
        <p:nvPicPr>
          <p:cNvPr id="1030" name="Picture 6" descr="88,436 Book Logo Stock Photos and Images - 123RF"/>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7086600" y="3087255"/>
            <a:ext cx="1219200" cy="10287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AutoShape 8" descr="What is Research? - Purpose of Researc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0" descr="What is Research? - Purpose of Research"/>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Floor Research: NORD/LB"/>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6705599" y="924065"/>
            <a:ext cx="1362075" cy="83820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extBox 13"/>
          <p:cNvSpPr txBox="1"/>
          <p:nvPr/>
        </p:nvSpPr>
        <p:spPr>
          <a:xfrm>
            <a:off x="5671782" y="1774775"/>
            <a:ext cx="3505200" cy="923330"/>
          </a:xfrm>
          <a:prstGeom prst="rect">
            <a:avLst/>
          </a:prstGeom>
          <a:noFill/>
        </p:spPr>
        <p:txBody>
          <a:bodyPr wrap="square" rtlCol="0">
            <a:spAutoFit/>
          </a:bodyPr>
          <a:lstStyle/>
          <a:p>
            <a:pPr algn="ctr"/>
            <a:r>
              <a:rPr lang="en-US" b="1" dirty="0">
                <a:solidFill>
                  <a:schemeClr val="accent4">
                    <a:lumMod val="50000"/>
                  </a:schemeClr>
                </a:solidFill>
              </a:rPr>
              <a:t>Research Interests</a:t>
            </a:r>
          </a:p>
          <a:p>
            <a:pPr algn="ctr"/>
            <a:r>
              <a:rPr lang="en-US" dirty="0" smtClean="0">
                <a:solidFill>
                  <a:schemeClr val="accent4">
                    <a:lumMod val="50000"/>
                  </a:schemeClr>
                </a:solidFill>
              </a:rPr>
              <a:t>Digital Image processing, </a:t>
            </a:r>
          </a:p>
          <a:p>
            <a:pPr algn="ctr"/>
            <a:r>
              <a:rPr lang="en-US" dirty="0" smtClean="0">
                <a:solidFill>
                  <a:schemeClr val="accent4">
                    <a:lumMod val="50000"/>
                  </a:schemeClr>
                </a:solidFill>
              </a:rPr>
              <a:t>Machine Learning </a:t>
            </a:r>
            <a:endParaRPr lang="en-US" dirty="0">
              <a:solidFill>
                <a:schemeClr val="accent4">
                  <a:lumMod val="50000"/>
                </a:schemeClr>
              </a:solidFill>
            </a:endParaRPr>
          </a:p>
        </p:txBody>
      </p:sp>
      <p:pic>
        <p:nvPicPr>
          <p:cNvPr id="1038" name="Picture 14" descr="How to Define Roles and Responsibilities for Team Members"/>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504950" y="838200"/>
            <a:ext cx="829931" cy="829931"/>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TextBox 22"/>
          <p:cNvSpPr txBox="1"/>
          <p:nvPr/>
        </p:nvSpPr>
        <p:spPr>
          <a:xfrm>
            <a:off x="200215" y="1683483"/>
            <a:ext cx="3505200" cy="923330"/>
          </a:xfrm>
          <a:prstGeom prst="rect">
            <a:avLst/>
          </a:prstGeom>
          <a:noFill/>
        </p:spPr>
        <p:txBody>
          <a:bodyPr wrap="square" rtlCol="0">
            <a:spAutoFit/>
          </a:bodyPr>
          <a:lstStyle/>
          <a:p>
            <a:pPr algn="ctr"/>
            <a:r>
              <a:rPr lang="en-US" b="1" dirty="0">
                <a:solidFill>
                  <a:schemeClr val="accent4">
                    <a:lumMod val="50000"/>
                  </a:schemeClr>
                </a:solidFill>
              </a:rPr>
              <a:t>Responsibilities</a:t>
            </a:r>
          </a:p>
          <a:p>
            <a:pPr algn="ctr"/>
            <a:r>
              <a:rPr lang="en-US" dirty="0" smtClean="0">
                <a:solidFill>
                  <a:schemeClr val="accent4">
                    <a:lumMod val="50000"/>
                  </a:schemeClr>
                </a:solidFill>
              </a:rPr>
              <a:t>Faculty </a:t>
            </a:r>
            <a:r>
              <a:rPr lang="en-US" dirty="0" err="1" smtClean="0">
                <a:solidFill>
                  <a:schemeClr val="accent4">
                    <a:lumMod val="50000"/>
                  </a:schemeClr>
                </a:solidFill>
              </a:rPr>
              <a:t>IoT</a:t>
            </a:r>
            <a:r>
              <a:rPr lang="en-US" dirty="0" smtClean="0">
                <a:solidFill>
                  <a:schemeClr val="accent4">
                    <a:lumMod val="50000"/>
                  </a:schemeClr>
                </a:solidFill>
              </a:rPr>
              <a:t>,</a:t>
            </a:r>
            <a:endParaRPr lang="en-US" dirty="0">
              <a:solidFill>
                <a:schemeClr val="accent4">
                  <a:lumMod val="50000"/>
                </a:schemeClr>
              </a:solidFill>
            </a:endParaRPr>
          </a:p>
          <a:p>
            <a:pPr algn="ctr"/>
            <a:r>
              <a:rPr lang="en-US" dirty="0" smtClean="0">
                <a:solidFill>
                  <a:schemeClr val="accent4">
                    <a:lumMod val="50000"/>
                  </a:schemeClr>
                </a:solidFill>
              </a:rPr>
              <a:t>Mentor </a:t>
            </a:r>
            <a:r>
              <a:rPr lang="en-US" dirty="0" err="1" smtClean="0">
                <a:solidFill>
                  <a:schemeClr val="accent4">
                    <a:lumMod val="50000"/>
                  </a:schemeClr>
                </a:solidFill>
              </a:rPr>
              <a:t>IoT</a:t>
            </a:r>
            <a:endParaRPr lang="en-US" dirty="0">
              <a:solidFill>
                <a:schemeClr val="accent4">
                  <a:lumMod val="50000"/>
                </a:schemeClr>
              </a:solidFill>
            </a:endParaRPr>
          </a:p>
        </p:txBody>
      </p:sp>
      <p:pic>
        <p:nvPicPr>
          <p:cNvPr id="20" name="Picture 4" descr="C:\Users\Manks\Downloads\speak.png"/>
          <p:cNvPicPr>
            <a:picLocks noChangeAspect="1" noChangeArrowheads="1"/>
          </p:cNvPicPr>
          <p:nvPr/>
        </p:nvPicPr>
        <p:blipFill>
          <a:blip r:embed="rId7" cstate="print"/>
          <a:srcRect/>
          <a:stretch>
            <a:fillRect/>
          </a:stretch>
        </p:blipFill>
        <p:spPr bwMode="auto">
          <a:xfrm>
            <a:off x="4038600" y="838200"/>
            <a:ext cx="1524000" cy="1524000"/>
          </a:xfrm>
          <a:prstGeom prst="rect">
            <a:avLst/>
          </a:prstGeom>
          <a:noFill/>
        </p:spPr>
      </p:pic>
      <p:pic>
        <p:nvPicPr>
          <p:cNvPr id="24" name="Picture 23" descr="Logo, company name&#10;&#10;Description automatically generated">
            <a:extLst>
              <a:ext uri="{FF2B5EF4-FFF2-40B4-BE49-F238E27FC236}">
                <a16:creationId xmlns="" xmlns:a16="http://schemas.microsoft.com/office/drawing/2014/main" id="{5A34C25F-87AB-4FBE-B48E-477342574A52}"/>
              </a:ext>
            </a:extLst>
          </p:cNvPr>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0" y="-10673"/>
            <a:ext cx="1371600" cy="778383"/>
          </a:xfrm>
          <a:prstGeom prst="rect">
            <a:avLst/>
          </a:prstGeom>
        </p:spPr>
      </p:pic>
      <p:sp>
        <p:nvSpPr>
          <p:cNvPr id="22" name="Footer Placeholder 12"/>
          <p:cNvSpPr txBox="1">
            <a:spLocks/>
          </p:cNvSpPr>
          <p:nvPr/>
        </p:nvSpPr>
        <p:spPr>
          <a:xfrm>
            <a:off x="2895600" y="62484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Ms.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Vatika</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Jalali</a:t>
            </a: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     Mobile Application Development                  Unit-3</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xmlns="" val="3069116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20" y="914400"/>
            <a:ext cx="8260080" cy="5029200"/>
          </a:xfrm>
        </p:spPr>
        <p:txBody>
          <a:bodyPr>
            <a:noAutofit/>
          </a:bodyPr>
          <a:lstStyle/>
          <a:p>
            <a:pPr marL="0" indent="0" algn="just">
              <a:lnSpc>
                <a:spcPct val="150000"/>
              </a:lnSpc>
              <a:buNone/>
            </a:pPr>
            <a:r>
              <a:rPr lang="en-US" sz="2000" b="1" i="0" dirty="0">
                <a:solidFill>
                  <a:srgbClr val="1F2830"/>
                </a:solidFill>
                <a:effectLst/>
                <a:latin typeface="Times New Roman" panose="02020603050405020304" pitchFamily="18" charset="0"/>
                <a:cs typeface="Times New Roman" panose="02020603050405020304" pitchFamily="18" charset="0"/>
              </a:rPr>
              <a:t>UI design is short for user interface design. Here are a few </a:t>
            </a:r>
            <a:r>
              <a:rPr lang="en-US" sz="2000" b="1" i="0" u="none" strike="noStrike" dirty="0">
                <a:solidFill>
                  <a:srgbClr val="1F2830"/>
                </a:solidFill>
                <a:effectLst/>
                <a:latin typeface="Times New Roman" panose="02020603050405020304" pitchFamily="18" charset="0"/>
                <a:cs typeface="Times New Roman" panose="02020603050405020304" pitchFamily="18" charset="0"/>
              </a:rPr>
              <a:t>UI design fundamentals</a:t>
            </a:r>
            <a:r>
              <a:rPr lang="en-US" sz="2000" b="1" i="0" dirty="0">
                <a:solidFill>
                  <a:srgbClr val="1F2830"/>
                </a:solidFill>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0" i="0" dirty="0">
                <a:solidFill>
                  <a:srgbClr val="1F2830"/>
                </a:solidFill>
                <a:effectLst/>
                <a:latin typeface="Times New Roman" panose="02020603050405020304" pitchFamily="18" charset="0"/>
                <a:cs typeface="Times New Roman" panose="02020603050405020304" pitchFamily="18" charset="0"/>
              </a:rPr>
              <a:t>Predictable and seamless elements, such as buttons</a:t>
            </a:r>
          </a:p>
          <a:p>
            <a:pPr algn="just">
              <a:lnSpc>
                <a:spcPct val="150000"/>
              </a:lnSpc>
              <a:buFont typeface="Arial" panose="020B0604020202020204" pitchFamily="34" charset="0"/>
              <a:buChar char="•"/>
            </a:pPr>
            <a:r>
              <a:rPr lang="en-US" sz="2400" b="0" i="0" dirty="0">
                <a:solidFill>
                  <a:srgbClr val="1F2830"/>
                </a:solidFill>
                <a:effectLst/>
                <a:latin typeface="Times New Roman" panose="02020603050405020304" pitchFamily="18" charset="0"/>
                <a:cs typeface="Times New Roman" panose="02020603050405020304" pitchFamily="18" charset="0"/>
              </a:rPr>
              <a:t>Effective navigation, such as clearly labeled icons</a:t>
            </a:r>
          </a:p>
          <a:p>
            <a:pPr algn="just">
              <a:lnSpc>
                <a:spcPct val="150000"/>
              </a:lnSpc>
              <a:buFont typeface="Arial" panose="020B0604020202020204" pitchFamily="34" charset="0"/>
              <a:buChar char="•"/>
            </a:pPr>
            <a:r>
              <a:rPr lang="en-US" sz="2400" b="0" i="0" dirty="0">
                <a:solidFill>
                  <a:srgbClr val="1F2830"/>
                </a:solidFill>
                <a:effectLst/>
                <a:latin typeface="Times New Roman" panose="02020603050405020304" pitchFamily="18" charset="0"/>
                <a:cs typeface="Times New Roman" panose="02020603050405020304" pitchFamily="18" charset="0"/>
              </a:rPr>
              <a:t>Frictionless and invisible interactions</a:t>
            </a:r>
          </a:p>
          <a:p>
            <a:pPr algn="just">
              <a:lnSpc>
                <a:spcPct val="150000"/>
              </a:lnSpc>
              <a:buFont typeface="Arial" panose="020B0604020202020204" pitchFamily="34" charset="0"/>
              <a:buChar char="•"/>
            </a:pPr>
            <a:r>
              <a:rPr lang="en-US" sz="2400" b="0" i="0" dirty="0">
                <a:solidFill>
                  <a:srgbClr val="1F2830"/>
                </a:solidFill>
                <a:effectLst/>
                <a:latin typeface="Times New Roman" panose="02020603050405020304" pitchFamily="18" charset="0"/>
                <a:cs typeface="Times New Roman" panose="02020603050405020304" pitchFamily="18" charset="0"/>
              </a:rPr>
              <a:t>Purposeful and clear tasks or goals</a:t>
            </a:r>
          </a:p>
          <a:p>
            <a:pPr algn="just">
              <a:lnSpc>
                <a:spcPct val="150000"/>
              </a:lnSpc>
              <a:buFont typeface="Arial" panose="020B0604020202020204" pitchFamily="34" charset="0"/>
              <a:buChar char="•"/>
            </a:pPr>
            <a:r>
              <a:rPr lang="en-US" sz="2400" b="0" i="0" dirty="0">
                <a:solidFill>
                  <a:srgbClr val="1F2830"/>
                </a:solidFill>
                <a:effectLst/>
                <a:latin typeface="Times New Roman" panose="02020603050405020304" pitchFamily="18" charset="0"/>
                <a:cs typeface="Times New Roman" panose="02020603050405020304" pitchFamily="18" charset="0"/>
              </a:rPr>
              <a:t>Guided behavior with design patterns, and clear hierarchy and readability</a:t>
            </a:r>
          </a:p>
          <a:p>
            <a:pPr algn="just">
              <a:lnSpc>
                <a:spcPct val="150000"/>
              </a:lnSpc>
              <a:buFont typeface="Arial" panose="020B0604020202020204" pitchFamily="34" charset="0"/>
              <a:buChar char="•"/>
            </a:pPr>
            <a:r>
              <a:rPr lang="en-US" sz="2400" b="0" i="0" dirty="0">
                <a:solidFill>
                  <a:srgbClr val="1F2830"/>
                </a:solidFill>
                <a:effectLst/>
                <a:latin typeface="Times New Roman" panose="02020603050405020304" pitchFamily="18" charset="0"/>
                <a:cs typeface="Times New Roman" panose="02020603050405020304" pitchFamily="18" charset="0"/>
              </a:rPr>
              <a:t>Key features </a:t>
            </a:r>
            <a:r>
              <a:rPr lang="en-US" sz="2400" b="0" i="0" u="none" strike="noStrike" dirty="0">
                <a:solidFill>
                  <a:srgbClr val="1F2830"/>
                </a:solidFill>
                <a:effectLst/>
                <a:latin typeface="Times New Roman" panose="02020603050405020304" pitchFamily="18" charset="0"/>
                <a:cs typeface="Times New Roman" panose="02020603050405020304" pitchFamily="18" charset="0"/>
              </a:rPr>
              <a:t>catch the user’s attention</a:t>
            </a:r>
            <a:endParaRPr lang="en-US" sz="2400" b="0" i="0" dirty="0">
              <a:solidFill>
                <a:srgbClr val="1F2830"/>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1C01504-F7B0-45E5-9808-8863547DC798}"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35505"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lvl="1" algn="ctr"/>
            <a:r>
              <a:rPr lang="en-US" sz="2400" b="1">
                <a:latin typeface="Times New Roman" panose="02020603050405020304" pitchFamily="18" charset="0"/>
                <a:cs typeface="Times New Roman" panose="02020603050405020304" pitchFamily="18" charset="0"/>
              </a:rPr>
              <a:t>Fundamental UI design</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534400" cy="5029200"/>
          </a:xfrm>
        </p:spPr>
        <p:txBody>
          <a:bodyPr>
            <a:noAutofit/>
          </a:bodyPr>
          <a:lstStyle/>
          <a:p>
            <a:pPr marL="0" indent="0">
              <a:buNone/>
            </a:pPr>
            <a:r>
              <a:rPr lang="en-US" sz="2400" b="1" dirty="0"/>
              <a:t>Topic Objective: To understand the different screen components</a:t>
            </a:r>
          </a:p>
          <a:p>
            <a:pPr marL="0" indent="0">
              <a:buNone/>
            </a:pPr>
            <a:r>
              <a:rPr lang="en-US" sz="2400" dirty="0">
                <a:latin typeface="Times New Roman" panose="02020603050405020304" pitchFamily="18" charset="0"/>
                <a:cs typeface="Times New Roman" panose="02020603050405020304" pitchFamily="18" charset="0"/>
              </a:rPr>
              <a:t>A typical user interface of an android application consists of action bar and the application content area.</a:t>
            </a:r>
          </a:p>
          <a:p>
            <a:r>
              <a:rPr lang="en-US" sz="2400" dirty="0">
                <a:latin typeface="Times New Roman" panose="02020603050405020304" pitchFamily="18" charset="0"/>
                <a:cs typeface="Times New Roman" panose="02020603050405020304" pitchFamily="18" charset="0"/>
              </a:rPr>
              <a:t>Main Action Bar</a:t>
            </a:r>
          </a:p>
          <a:p>
            <a:r>
              <a:rPr lang="en-US" sz="2400" dirty="0">
                <a:latin typeface="Times New Roman" panose="02020603050405020304" pitchFamily="18" charset="0"/>
                <a:cs typeface="Times New Roman" panose="02020603050405020304" pitchFamily="18" charset="0"/>
              </a:rPr>
              <a:t>View Control</a:t>
            </a:r>
          </a:p>
          <a:p>
            <a:r>
              <a:rPr lang="en-US" sz="2400" dirty="0">
                <a:latin typeface="Times New Roman" panose="02020603050405020304" pitchFamily="18" charset="0"/>
                <a:cs typeface="Times New Roman" panose="02020603050405020304" pitchFamily="18" charset="0"/>
              </a:rPr>
              <a:t>Content Area</a:t>
            </a:r>
          </a:p>
          <a:p>
            <a:r>
              <a:rPr lang="en-US" sz="2400" dirty="0">
                <a:latin typeface="Times New Roman" panose="02020603050405020304" pitchFamily="18" charset="0"/>
                <a:cs typeface="Times New Roman" panose="02020603050405020304" pitchFamily="18" charset="0"/>
              </a:rPr>
              <a:t>Split Action Bar</a:t>
            </a:r>
          </a:p>
          <a:p>
            <a:pPr marL="0" indent="0">
              <a:buNone/>
            </a:pPr>
            <a:r>
              <a:rPr lang="en-US" sz="2400" dirty="0"/>
              <a:t/>
            </a:r>
            <a:br>
              <a:rPr lang="en-US" sz="2400" dirty="0"/>
            </a:br>
            <a:endParaRPr lang="en-US" sz="2400" dirty="0"/>
          </a:p>
        </p:txBody>
      </p:sp>
      <p:sp>
        <p:nvSpPr>
          <p:cNvPr id="4" name="Date Placeholder 3"/>
          <p:cNvSpPr>
            <a:spLocks noGrp="1"/>
          </p:cNvSpPr>
          <p:nvPr>
            <p:ph type="dt" sz="half" idx="10"/>
          </p:nvPr>
        </p:nvSpPr>
        <p:spPr/>
        <p:txBody>
          <a:bodyPr/>
          <a:lstStyle/>
          <a:p>
            <a:fld id="{514ABBF2-CBBB-48FD-9B75-1E127CADA3F2}"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35505"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2pPr marL="0" lvl="1" algn="ctr">
              <a:defRPr sz="2400" b="1">
                <a:latin typeface="Times New Roman" panose="02020603050405020304" pitchFamily="18" charset="0"/>
                <a:cs typeface="Times New Roman" panose="02020603050405020304" pitchFamily="18" charset="0"/>
              </a:defRPr>
            </a:lvl2pPr>
          </a:lstStyle>
          <a:p>
            <a:pPr lvl="1"/>
            <a:r>
              <a:rPr lang="en-US" dirty="0"/>
              <a:t>UI screen components</a:t>
            </a:r>
          </a:p>
          <a:p>
            <a:pPr lvl="1"/>
            <a:endParaRPr lang="en-US" dirty="0"/>
          </a:p>
        </p:txBody>
      </p:sp>
      <p:sp>
        <p:nvSpPr>
          <p:cNvPr id="2" name="Rectangle 1"/>
          <p:cNvSpPr/>
          <p:nvPr/>
        </p:nvSpPr>
        <p:spPr>
          <a:xfrm>
            <a:off x="649705" y="5410200"/>
            <a:ext cx="8458200" cy="369332"/>
          </a:xfrm>
          <a:prstGeom prst="rect">
            <a:avLst/>
          </a:prstGeom>
        </p:spPr>
        <p:txBody>
          <a:bodyPr wrap="square">
            <a:spAutoFit/>
          </a:bodyPr>
          <a:lstStyle/>
          <a:p>
            <a:r>
              <a:rPr lang="en-US" dirty="0"/>
              <a:t>https://www.tutorialspoint.com/android/android_ui_design.htm</a:t>
            </a:r>
          </a:p>
        </p:txBody>
      </p:sp>
    </p:spTree>
    <p:extLst>
      <p:ext uri="{BB962C8B-B14F-4D97-AF65-F5344CB8AC3E}">
        <p14:creationId xmlns:p14="http://schemas.microsoft.com/office/powerpoint/2010/main" xmlns="" val="3486244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320" y="914400"/>
            <a:ext cx="8260080" cy="5029200"/>
          </a:xfrm>
        </p:spPr>
        <p:txBody>
          <a:bodyPr>
            <a:noAutofit/>
          </a:bodyPr>
          <a:lstStyle/>
          <a:p>
            <a:pPr marL="0" indent="0">
              <a:buNone/>
            </a:pPr>
            <a:r>
              <a:rPr lang="en-US" sz="2800" b="1" dirty="0"/>
              <a:t>Understanding Screen Components</a:t>
            </a:r>
          </a:p>
          <a:p>
            <a:pPr algn="just"/>
            <a:r>
              <a:rPr lang="en-US" sz="2000" dirty="0"/>
              <a:t>The basic unit of android application is the activity. </a:t>
            </a:r>
          </a:p>
          <a:p>
            <a:pPr algn="just"/>
            <a:r>
              <a:rPr lang="en-US" sz="2000" dirty="0"/>
              <a:t>A UI is defined in an xml file.</a:t>
            </a:r>
          </a:p>
          <a:p>
            <a:pPr algn="just"/>
            <a:r>
              <a:rPr lang="en-US" sz="2000" dirty="0"/>
              <a:t> During compilation, each element in the XML is compiled into equivalent Android GUI class with attributes represented by methods.</a:t>
            </a:r>
          </a:p>
          <a:p>
            <a:pPr algn="just"/>
            <a:endParaRPr lang="en-US" sz="2000" dirty="0"/>
          </a:p>
          <a:p>
            <a:pPr marL="0" indent="0" algn="just">
              <a:buNone/>
            </a:pPr>
            <a:r>
              <a:rPr lang="en-US" sz="2400" b="1" dirty="0"/>
              <a:t>View and </a:t>
            </a:r>
            <a:r>
              <a:rPr lang="en-US" sz="2400" b="1" dirty="0" err="1"/>
              <a:t>ViewGroups</a:t>
            </a:r>
            <a:endParaRPr lang="en-US" sz="2400" b="1" dirty="0"/>
          </a:p>
          <a:p>
            <a:pPr algn="just"/>
            <a:r>
              <a:rPr lang="en-US" sz="2000" dirty="0"/>
              <a:t>An activity is consist of views.</a:t>
            </a:r>
          </a:p>
          <a:p>
            <a:pPr algn="just"/>
            <a:r>
              <a:rPr lang="en-US" sz="2000" dirty="0"/>
              <a:t> A view is just a widget that appears on the screen.</a:t>
            </a:r>
          </a:p>
          <a:p>
            <a:pPr algn="just"/>
            <a:r>
              <a:rPr lang="en-US" sz="2000" dirty="0"/>
              <a:t> It could be button </a:t>
            </a:r>
            <a:r>
              <a:rPr lang="en-US" sz="2000" dirty="0" err="1"/>
              <a:t>e.t.c</a:t>
            </a:r>
            <a:r>
              <a:rPr lang="en-US" sz="2000" dirty="0"/>
              <a:t>. One or more views can be grouped together into one </a:t>
            </a:r>
            <a:r>
              <a:rPr lang="en-US" sz="2000" dirty="0" err="1"/>
              <a:t>GroupView</a:t>
            </a:r>
            <a:r>
              <a:rPr lang="en-US" sz="2000" dirty="0"/>
              <a:t>.</a:t>
            </a:r>
          </a:p>
          <a:p>
            <a:pPr algn="just"/>
            <a:r>
              <a:rPr lang="en-US" sz="2000" dirty="0"/>
              <a:t> Example of </a:t>
            </a:r>
            <a:r>
              <a:rPr lang="en-US" sz="2000" dirty="0" err="1"/>
              <a:t>ViewGroup</a:t>
            </a:r>
            <a:r>
              <a:rPr lang="en-US" sz="2000" dirty="0"/>
              <a:t> includes layouts.</a:t>
            </a:r>
          </a:p>
          <a:p>
            <a:pPr marL="0" indent="0">
              <a:buNone/>
            </a:pPr>
            <a:r>
              <a:rPr lang="en-US" sz="2400" dirty="0"/>
              <a:t/>
            </a:r>
            <a:br>
              <a:rPr lang="en-US" sz="2400" dirty="0"/>
            </a:br>
            <a:endParaRPr lang="en-US" sz="2400" dirty="0"/>
          </a:p>
        </p:txBody>
      </p:sp>
      <p:sp>
        <p:nvSpPr>
          <p:cNvPr id="4" name="Date Placeholder 3"/>
          <p:cNvSpPr>
            <a:spLocks noGrp="1"/>
          </p:cNvSpPr>
          <p:nvPr>
            <p:ph type="dt" sz="half" idx="10"/>
          </p:nvPr>
        </p:nvSpPr>
        <p:spPr/>
        <p:txBody>
          <a:bodyPr/>
          <a:lstStyle/>
          <a:p>
            <a:fld id="{D9E54A05-492D-45BF-867D-CA2D5786BE59}"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35505" y="254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2pPr marL="0" lvl="1" algn="ctr">
              <a:defRPr sz="2400" b="1">
                <a:latin typeface="Times New Roman" panose="02020603050405020304" pitchFamily="18" charset="0"/>
                <a:cs typeface="Times New Roman" panose="02020603050405020304" pitchFamily="18" charset="0"/>
              </a:defRPr>
            </a:lvl2pPr>
          </a:lstStyle>
          <a:p>
            <a:pPr lvl="1"/>
            <a:r>
              <a:rPr lang="en-US" dirty="0"/>
              <a:t>UI screen components</a:t>
            </a:r>
          </a:p>
          <a:p>
            <a:pPr lvl="1"/>
            <a:endParaRPr lang="en-US" dirty="0"/>
          </a:p>
        </p:txBody>
      </p:sp>
      <p:sp>
        <p:nvSpPr>
          <p:cNvPr id="2" name="Rectangle 1"/>
          <p:cNvSpPr/>
          <p:nvPr/>
        </p:nvSpPr>
        <p:spPr>
          <a:xfrm>
            <a:off x="613419" y="6019800"/>
            <a:ext cx="8458200" cy="369332"/>
          </a:xfrm>
          <a:prstGeom prst="rect">
            <a:avLst/>
          </a:prstGeom>
        </p:spPr>
        <p:txBody>
          <a:bodyPr wrap="square">
            <a:spAutoFit/>
          </a:bodyPr>
          <a:lstStyle/>
          <a:p>
            <a:r>
              <a:rPr lang="en-US" dirty="0"/>
              <a:t>https://www.tutorialspoint.com/android/android_ui_design.htm</a:t>
            </a:r>
          </a:p>
        </p:txBody>
      </p:sp>
    </p:spTree>
    <p:extLst>
      <p:ext uri="{BB962C8B-B14F-4D97-AF65-F5344CB8AC3E}">
        <p14:creationId xmlns:p14="http://schemas.microsoft.com/office/powerpoint/2010/main" xmlns="" val="738622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657C1793-D8CD-4529-958A-C179FC12C3EB}"/>
              </a:ext>
            </a:extLst>
          </p:cNvPr>
          <p:cNvSpPr>
            <a:spLocks noGrp="1"/>
          </p:cNvSpPr>
          <p:nvPr>
            <p:ph type="dt" sz="half" idx="10"/>
          </p:nvPr>
        </p:nvSpPr>
        <p:spPr/>
        <p:txBody>
          <a:bodyPr/>
          <a:lstStyle/>
          <a:p>
            <a:fld id="{784E4536-F3EF-4D19-9A05-0C2DD9E9B43C}" type="datetime1">
              <a:rPr lang="en-US" smtClean="0"/>
              <a:pPr/>
              <a:t>1/5/2023</a:t>
            </a:fld>
            <a:endParaRPr lang="en-US"/>
          </a:p>
        </p:txBody>
      </p:sp>
      <p:sp>
        <p:nvSpPr>
          <p:cNvPr id="5" name="Footer Placeholder 4">
            <a:extLst>
              <a:ext uri="{FF2B5EF4-FFF2-40B4-BE49-F238E27FC236}">
                <a16:creationId xmlns:a16="http://schemas.microsoft.com/office/drawing/2014/main" xmlns="" id="{1097BBB7-612B-47EB-84F2-B1DF43D01145}"/>
              </a:ext>
            </a:extLst>
          </p:cNvPr>
          <p:cNvSpPr>
            <a:spLocks noGrp="1"/>
          </p:cNvSpPr>
          <p:nvPr>
            <p:ph type="ftr" sz="quarter" idx="11"/>
          </p:nvPr>
        </p:nvSpPr>
        <p:spPr>
          <a:xfrm>
            <a:off x="1905000" y="6356350"/>
            <a:ext cx="5410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a:extLst>
              <a:ext uri="{FF2B5EF4-FFF2-40B4-BE49-F238E27FC236}">
                <a16:creationId xmlns:a16="http://schemas.microsoft.com/office/drawing/2014/main" xmlns="" id="{8D6AE20E-0563-47A6-BE24-2248A1E3A984}"/>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8" name="Title 1">
            <a:extLst>
              <a:ext uri="{FF2B5EF4-FFF2-40B4-BE49-F238E27FC236}">
                <a16:creationId xmlns:a16="http://schemas.microsoft.com/office/drawing/2014/main" xmlns="" id="{7D8ED8BA-B32D-44F9-8A29-DE95DF5AC844}"/>
              </a:ext>
            </a:extLst>
          </p:cNvPr>
          <p:cNvSpPr txBox="1">
            <a:spLocks/>
          </p:cNvSpPr>
          <p:nvPr/>
        </p:nvSpPr>
        <p:spPr>
          <a:xfrm>
            <a:off x="1371600" y="1"/>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3200" b="1" dirty="0">
              <a:solidFill>
                <a:srgbClr val="1F2830"/>
              </a:solidFill>
              <a:effectLst/>
              <a:latin typeface="Times New Roman" panose="02020603050405020304" pitchFamily="18" charset="0"/>
              <a:cs typeface="Times New Roman" panose="02020603050405020304" pitchFamily="18" charset="0"/>
            </a:endParaRPr>
          </a:p>
          <a:p>
            <a:pPr algn="ctr"/>
            <a:r>
              <a:rPr lang="en-IN" sz="2400" b="1" dirty="0">
                <a:solidFill>
                  <a:srgbClr val="1F2830"/>
                </a:solidFill>
                <a:effectLst/>
                <a:latin typeface="Times New Roman" panose="02020603050405020304" pitchFamily="18" charset="0"/>
                <a:cs typeface="Times New Roman" panose="02020603050405020304" pitchFamily="18" charset="0"/>
              </a:rPr>
              <a:t>7 UI Design Fundamentals</a:t>
            </a:r>
          </a:p>
          <a:p>
            <a:pPr algn="ctr"/>
            <a:endParaRPr lang="en-US" sz="2400" b="1" dirty="0">
              <a:solidFill>
                <a:schemeClr val="tx1"/>
              </a:solidFill>
            </a:endParaRPr>
          </a:p>
        </p:txBody>
      </p:sp>
      <p:sp>
        <p:nvSpPr>
          <p:cNvPr id="2" name="Content Placeholder 1">
            <a:extLst>
              <a:ext uri="{FF2B5EF4-FFF2-40B4-BE49-F238E27FC236}">
                <a16:creationId xmlns:a16="http://schemas.microsoft.com/office/drawing/2014/main" xmlns="" id="{89EB50B3-52EB-4232-A430-DAC63EDAF9AE}"/>
              </a:ext>
            </a:extLst>
          </p:cNvPr>
          <p:cNvSpPr>
            <a:spLocks noGrp="1"/>
          </p:cNvSpPr>
          <p:nvPr>
            <p:ph idx="1"/>
          </p:nvPr>
        </p:nvSpPr>
        <p:spPr>
          <a:xfrm>
            <a:off x="457200" y="914400"/>
            <a:ext cx="8229600" cy="5638800"/>
          </a:xfrm>
        </p:spPr>
        <p:txBody>
          <a:bodyPr>
            <a:normAutofit lnSpcReduction="10000"/>
          </a:bodyPr>
          <a:lstStyle/>
          <a:p>
            <a:pPr marL="514350" indent="-514350" algn="just">
              <a:lnSpc>
                <a:spcPct val="150000"/>
              </a:lnSpc>
              <a:buFont typeface="+mj-lt"/>
              <a:buAutoNum type="arabicPeriod"/>
            </a:pPr>
            <a:r>
              <a:rPr lang="en-IN" sz="2000" b="1" i="0" dirty="0">
                <a:solidFill>
                  <a:srgbClr val="1F2830"/>
                </a:solidFill>
                <a:effectLst/>
                <a:latin typeface="Times New Roman" panose="02020603050405020304" pitchFamily="18" charset="0"/>
                <a:cs typeface="Times New Roman" panose="02020603050405020304" pitchFamily="18" charset="0"/>
              </a:rPr>
              <a:t>Define your user:- </a:t>
            </a:r>
            <a:r>
              <a:rPr lang="en-US" sz="2000" dirty="0">
                <a:effectLst/>
                <a:latin typeface="Times New Roman" panose="02020603050405020304" pitchFamily="18" charset="0"/>
                <a:cs typeface="Times New Roman" panose="02020603050405020304" pitchFamily="18" charset="0"/>
              </a:rPr>
              <a:t>UI design is the link between users and your website.</a:t>
            </a:r>
            <a:endParaRPr lang="en-US" sz="2000" i="0" dirty="0">
              <a:solidFill>
                <a:srgbClr val="1F2830"/>
              </a:solidFill>
              <a:effectLst/>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IN" sz="2000" b="1" i="0" dirty="0">
                <a:solidFill>
                  <a:srgbClr val="1F2830"/>
                </a:solidFill>
                <a:effectLst/>
                <a:latin typeface="Times New Roman" panose="02020603050405020304" pitchFamily="18" charset="0"/>
                <a:cs typeface="Times New Roman" panose="02020603050405020304" pitchFamily="18" charset="0"/>
              </a:rPr>
              <a:t>Familiar UI patterns:- </a:t>
            </a:r>
            <a:r>
              <a:rPr lang="en-US" sz="2000" i="0" dirty="0">
                <a:solidFill>
                  <a:srgbClr val="1F2830"/>
                </a:solidFill>
                <a:effectLst/>
                <a:latin typeface="Times New Roman" panose="02020603050405020304" pitchFamily="18" charset="0"/>
                <a:cs typeface="Times New Roman" panose="02020603050405020304" pitchFamily="18" charset="0"/>
              </a:rPr>
              <a:t>UI patterns create a sense of familiarity and comfort.</a:t>
            </a:r>
            <a:endParaRPr lang="en-IN" sz="2000" b="1" i="0" dirty="0">
              <a:solidFill>
                <a:srgbClr val="1F2830"/>
              </a:solidFill>
              <a:effectLst/>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IN" sz="2000" b="1" i="0" dirty="0">
                <a:solidFill>
                  <a:srgbClr val="1F2830"/>
                </a:solidFill>
                <a:effectLst/>
                <a:latin typeface="Times New Roman" panose="02020603050405020304" pitchFamily="18" charset="0"/>
                <a:cs typeface="Times New Roman" panose="02020603050405020304" pitchFamily="18" charset="0"/>
              </a:rPr>
              <a:t>Effective communication and feedback:- </a:t>
            </a:r>
            <a:r>
              <a:rPr lang="en-US" sz="2000" dirty="0">
                <a:effectLst/>
                <a:latin typeface="Times New Roman" panose="02020603050405020304" pitchFamily="18" charset="0"/>
                <a:cs typeface="Times New Roman" panose="02020603050405020304" pitchFamily="18" charset="0"/>
              </a:rPr>
              <a:t>Keep users informed with visual cues or simple messaging.</a:t>
            </a:r>
            <a:endParaRPr lang="en-IN" sz="2000" b="1" i="0" dirty="0">
              <a:solidFill>
                <a:srgbClr val="1F2830"/>
              </a:solidFill>
              <a:effectLst/>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IN" sz="2000" b="1" i="0" dirty="0">
                <a:solidFill>
                  <a:srgbClr val="1F2830"/>
                </a:solidFill>
                <a:effectLst/>
                <a:latin typeface="Times New Roman" panose="02020603050405020304" pitchFamily="18" charset="0"/>
                <a:cs typeface="Times New Roman" panose="02020603050405020304" pitchFamily="18" charset="0"/>
              </a:rPr>
              <a:t>Stay consistent:- </a:t>
            </a:r>
            <a:r>
              <a:rPr lang="en-US" sz="2000" i="0" dirty="0">
                <a:solidFill>
                  <a:srgbClr val="1F2830"/>
                </a:solidFill>
                <a:effectLst/>
                <a:latin typeface="Times New Roman" panose="02020603050405020304" pitchFamily="18" charset="0"/>
                <a:cs typeface="Times New Roman" panose="02020603050405020304" pitchFamily="18" charset="0"/>
              </a:rPr>
              <a:t>Consistent UI design elements allows for seamless integrate and </a:t>
            </a:r>
            <a:r>
              <a:rPr lang="en-US" sz="2000" i="0" dirty="0" err="1">
                <a:solidFill>
                  <a:srgbClr val="1F2830"/>
                </a:solidFill>
                <a:effectLst/>
                <a:latin typeface="Times New Roman" panose="02020603050405020304" pitchFamily="18" charset="0"/>
                <a:cs typeface="Times New Roman" panose="02020603050405020304" pitchFamily="18" charset="0"/>
              </a:rPr>
              <a:t>navig</a:t>
            </a:r>
            <a:r>
              <a:rPr lang="en-IN" sz="2000" i="0" dirty="0" err="1">
                <a:solidFill>
                  <a:srgbClr val="1F2830"/>
                </a:solidFill>
                <a:effectLst/>
                <a:latin typeface="Times New Roman" panose="02020603050405020304" pitchFamily="18" charset="0"/>
                <a:cs typeface="Times New Roman" panose="02020603050405020304" pitchFamily="18" charset="0"/>
              </a:rPr>
              <a:t>ation</a:t>
            </a:r>
            <a:r>
              <a:rPr lang="en-IN" sz="2000" i="0" dirty="0">
                <a:solidFill>
                  <a:srgbClr val="1F2830"/>
                </a:solidFill>
                <a:effectLst/>
                <a:latin typeface="Times New Roman" panose="02020603050405020304" pitchFamily="18" charset="0"/>
                <a:cs typeface="Times New Roman" panose="02020603050405020304" pitchFamily="18" charset="0"/>
              </a:rPr>
              <a:t>.</a:t>
            </a:r>
            <a:endParaRPr lang="en-IN" sz="2000" b="1" i="0" dirty="0">
              <a:solidFill>
                <a:srgbClr val="1F2830"/>
              </a:solidFill>
              <a:effectLst/>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IN" sz="2000" b="1" i="0" dirty="0">
                <a:solidFill>
                  <a:srgbClr val="1F2830"/>
                </a:solidFill>
                <a:effectLst/>
                <a:latin typeface="Times New Roman" panose="02020603050405020304" pitchFamily="18" charset="0"/>
                <a:cs typeface="Times New Roman" panose="02020603050405020304" pitchFamily="18" charset="0"/>
              </a:rPr>
              <a:t>Visual hierarchy:- </a:t>
            </a:r>
            <a:r>
              <a:rPr lang="en-US" sz="2000" dirty="0">
                <a:effectLst/>
                <a:latin typeface="Times New Roman" panose="02020603050405020304" pitchFamily="18" charset="0"/>
                <a:cs typeface="Times New Roman" panose="02020603050405020304" pitchFamily="18" charset="0"/>
              </a:rPr>
              <a:t>Every screen, menu, and page should provide the same visual hierarchy.</a:t>
            </a:r>
            <a:endParaRPr lang="en-IN" sz="2000" i="0" dirty="0">
              <a:solidFill>
                <a:srgbClr val="1F2830"/>
              </a:solidFill>
              <a:effectLst/>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IN" sz="2000" b="1" dirty="0">
                <a:solidFill>
                  <a:srgbClr val="1F2830"/>
                </a:solidFill>
                <a:effectLst/>
                <a:latin typeface="Times New Roman" panose="02020603050405020304" pitchFamily="18" charset="0"/>
                <a:cs typeface="Times New Roman" panose="02020603050405020304" pitchFamily="18" charset="0"/>
              </a:rPr>
              <a:t>Empower your user:- </a:t>
            </a:r>
            <a:r>
              <a:rPr lang="en-US" sz="2000" i="0" dirty="0">
                <a:solidFill>
                  <a:srgbClr val="1F2830"/>
                </a:solidFill>
                <a:effectLst/>
                <a:latin typeface="Times New Roman" panose="02020603050405020304" pitchFamily="18" charset="0"/>
                <a:cs typeface="Times New Roman" panose="02020603050405020304" pitchFamily="18" charset="0"/>
              </a:rPr>
              <a:t>Functional and aesthetically appealing interfaces empower your user.</a:t>
            </a:r>
            <a:endParaRPr lang="en-IN" sz="2000" b="1" i="1" dirty="0">
              <a:solidFill>
                <a:srgbClr val="1F2830"/>
              </a:solidFill>
              <a:effectLst/>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sz="2000" b="1" dirty="0">
                <a:solidFill>
                  <a:srgbClr val="1F2830"/>
                </a:solidFill>
                <a:effectLst/>
                <a:latin typeface="Times New Roman" panose="02020603050405020304" pitchFamily="18" charset="0"/>
                <a:cs typeface="Times New Roman" panose="02020603050405020304" pitchFamily="18" charset="0"/>
              </a:rPr>
              <a:t>Keep it simple and purposeful</a:t>
            </a:r>
            <a:r>
              <a:rPr lang="en-US" sz="2000" b="1" i="1" dirty="0">
                <a:solidFill>
                  <a:srgbClr val="1F2830"/>
                </a:solidFill>
                <a:effectLst/>
                <a:latin typeface="Times New Roman" panose="02020603050405020304" pitchFamily="18" charset="0"/>
                <a:cs typeface="Times New Roman" panose="02020603050405020304" pitchFamily="18" charset="0"/>
              </a:rPr>
              <a:t>:- </a:t>
            </a:r>
            <a:r>
              <a:rPr lang="en-US" sz="2000" i="0" dirty="0">
                <a:solidFill>
                  <a:srgbClr val="1F2830"/>
                </a:solidFill>
                <a:effectLst/>
                <a:latin typeface="Times New Roman" panose="02020603050405020304" pitchFamily="18" charset="0"/>
                <a:cs typeface="Times New Roman" panose="02020603050405020304" pitchFamily="18" charset="0"/>
              </a:rPr>
              <a:t>Keep your user interface design simple.</a:t>
            </a:r>
            <a:endParaRPr lang="en-IN" sz="2000" dirty="0">
              <a:solidFill>
                <a:srgbClr val="1F2830"/>
              </a:solidFill>
              <a:latin typeface="Times New Roman" panose="02020603050405020304" pitchFamily="18" charset="0"/>
              <a:cs typeface="Times New Roman" panose="02020603050405020304" pitchFamily="18" charset="0"/>
            </a:endParaRPr>
          </a:p>
          <a:p>
            <a:pPr marL="0" indent="0" algn="just">
              <a:buNone/>
            </a:pPr>
            <a:endParaRPr lang="en-US" sz="2000" b="0" i="0" dirty="0">
              <a:solidFill>
                <a:srgbClr val="1F2830"/>
              </a:solidFill>
              <a:effectLst/>
              <a:latin typeface="Circular Std"/>
            </a:endParaRPr>
          </a:p>
          <a:p>
            <a:pPr marL="0" indent="0" algn="just">
              <a:buNone/>
            </a:pPr>
            <a:endParaRPr lang="en-US" sz="1800" b="1" i="0" dirty="0">
              <a:solidFill>
                <a:srgbClr val="1F2830"/>
              </a:solidFill>
              <a:effectLst/>
              <a:latin typeface="Circular Std"/>
            </a:endParaRPr>
          </a:p>
          <a:p>
            <a:pPr marL="0" indent="0" algn="just">
              <a:buNone/>
            </a:pPr>
            <a:endParaRPr lang="en-IN" sz="1100" b="1" i="0" dirty="0">
              <a:solidFill>
                <a:srgbClr val="1F2830"/>
              </a:solidFill>
              <a:effectLst/>
              <a:latin typeface="var(--e-global-typography-primary-font-family)"/>
            </a:endParaRPr>
          </a:p>
          <a:p>
            <a:pPr marL="0" indent="0">
              <a:buNone/>
            </a:pPr>
            <a:endParaRPr lang="en-IN" sz="1600" dirty="0"/>
          </a:p>
        </p:txBody>
      </p:sp>
    </p:spTree>
    <p:extLst>
      <p:ext uri="{BB962C8B-B14F-4D97-AF65-F5344CB8AC3E}">
        <p14:creationId xmlns:p14="http://schemas.microsoft.com/office/powerpoint/2010/main" xmlns="" val="2081353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05400"/>
          </a:xfrm>
        </p:spPr>
        <p:txBody>
          <a:bodyPr>
            <a:normAutofit/>
          </a:bodyPr>
          <a:lstStyle/>
          <a:p>
            <a:pPr marL="457200" indent="-457200">
              <a:buAutoNum type="arabicPeriod"/>
            </a:pPr>
            <a:r>
              <a:rPr lang="en-US" sz="2000" b="1" dirty="0"/>
              <a:t>Is it possible to have an activity without UI to perform action/actions?</a:t>
            </a:r>
          </a:p>
          <a:p>
            <a:pPr marL="0" indent="0">
              <a:buNone/>
            </a:pPr>
            <a:r>
              <a:rPr lang="en-US" sz="2000" dirty="0"/>
              <a:t>A - Not possible</a:t>
            </a:r>
            <a:endParaRPr lang="en-US" sz="2000" b="1" dirty="0"/>
          </a:p>
          <a:p>
            <a:pPr marL="0" indent="0">
              <a:buNone/>
            </a:pPr>
            <a:r>
              <a:rPr lang="en-US" sz="2000" dirty="0"/>
              <a:t>B - Wrong question</a:t>
            </a:r>
            <a:endParaRPr lang="en-US" sz="2000" b="1" dirty="0"/>
          </a:p>
          <a:p>
            <a:pPr marL="0" indent="0">
              <a:buNone/>
            </a:pPr>
            <a:r>
              <a:rPr lang="en-US" sz="2000" dirty="0"/>
              <a:t>C - </a:t>
            </a:r>
            <a:r>
              <a:rPr lang="en-US" sz="2000" b="1" dirty="0"/>
              <a:t>Yes, it is possible</a:t>
            </a:r>
          </a:p>
          <a:p>
            <a:pPr marL="0" indent="0">
              <a:buNone/>
            </a:pPr>
            <a:r>
              <a:rPr lang="en-US" sz="2000" dirty="0"/>
              <a:t>D - None of the above</a:t>
            </a:r>
          </a:p>
          <a:p>
            <a:pPr marL="0" indent="0">
              <a:buNone/>
            </a:pPr>
            <a:endParaRPr lang="en-US" sz="2000" b="1" dirty="0"/>
          </a:p>
          <a:p>
            <a:pPr marL="457200" indent="-457200">
              <a:buAutoNum type="arabicPeriod" startAt="2"/>
            </a:pPr>
            <a:r>
              <a:rPr lang="en-US" sz="2000" b="1" dirty="0"/>
              <a:t>UI is defined in the ……… file</a:t>
            </a:r>
          </a:p>
          <a:p>
            <a:pPr marL="457200" indent="-457200">
              <a:buAutoNum type="arabicPeriod" startAt="2"/>
            </a:pPr>
            <a:endParaRPr lang="en-US" sz="2000" b="1" dirty="0"/>
          </a:p>
          <a:p>
            <a:pPr marL="457200" indent="-457200">
              <a:buAutoNum type="arabicPeriod" startAt="2"/>
            </a:pPr>
            <a:r>
              <a:rPr lang="en-US" sz="2000" b="1" dirty="0"/>
              <a:t>Name the UI screen components.</a:t>
            </a:r>
          </a:p>
          <a:p>
            <a:pPr marL="457200" indent="-457200">
              <a:buAutoNum type="arabicPeriod" startAt="2"/>
            </a:pPr>
            <a:endParaRPr lang="en-US" sz="2000" b="1" dirty="0"/>
          </a:p>
          <a:p>
            <a:pPr marL="457200" indent="-457200">
              <a:buAutoNum type="arabicPeriod" startAt="2"/>
            </a:pPr>
            <a:r>
              <a:rPr lang="en-US" sz="2000" b="1" dirty="0"/>
              <a:t>The UI design hierarchy and individual design elements can be seen using _____</a:t>
            </a:r>
          </a:p>
          <a:p>
            <a:pPr marL="0" indent="0">
              <a:buNone/>
            </a:pPr>
            <a:r>
              <a:rPr lang="en-US" sz="2000" dirty="0"/>
              <a:t>Properties, </a:t>
            </a:r>
            <a:r>
              <a:rPr lang="en-US" sz="2000" b="1" dirty="0"/>
              <a:t>component tree</a:t>
            </a:r>
            <a:r>
              <a:rPr lang="en-US" sz="2000" dirty="0"/>
              <a:t>, layout, terminal</a:t>
            </a:r>
          </a:p>
          <a:p>
            <a:pPr marL="457200" indent="-457200">
              <a:buAutoNum type="arabicPeriod" startAt="2"/>
            </a:pPr>
            <a:endParaRPr lang="en-US" sz="2000" dirty="0"/>
          </a:p>
          <a:p>
            <a:pPr marL="457200" indent="-457200">
              <a:buAutoNum type="arabicPeriod" startAt="2"/>
            </a:pPr>
            <a:endParaRPr lang="en-US" sz="2000" b="1" dirty="0"/>
          </a:p>
          <a:p>
            <a:pPr marL="457200" indent="-457200">
              <a:buAutoNum type="arabicPeriod"/>
            </a:pPr>
            <a:endParaRPr lang="en-US" sz="2000" b="1" dirty="0"/>
          </a:p>
        </p:txBody>
      </p:sp>
      <p:sp>
        <p:nvSpPr>
          <p:cNvPr id="4" name="Date Placeholder 3"/>
          <p:cNvSpPr>
            <a:spLocks noGrp="1"/>
          </p:cNvSpPr>
          <p:nvPr>
            <p:ph type="dt" sz="half" idx="10"/>
          </p:nvPr>
        </p:nvSpPr>
        <p:spPr/>
        <p:txBody>
          <a:bodyPr/>
          <a:lstStyle/>
          <a:p>
            <a:fld id="{058C62A1-D9AA-4783-AB93-F8FBA4A8EF3B}"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1</a:t>
            </a:r>
          </a:p>
          <a:p>
            <a:pPr lvl="0" algn="ctr">
              <a:spcBef>
                <a:spcPct val="0"/>
              </a:spcBef>
              <a:defRPr/>
            </a:pPr>
            <a:endParaRPr lang="en-US" dirty="0"/>
          </a:p>
        </p:txBody>
      </p:sp>
    </p:spTree>
    <p:extLst>
      <p:ext uri="{BB962C8B-B14F-4D97-AF65-F5344CB8AC3E}">
        <p14:creationId xmlns:p14="http://schemas.microsoft.com/office/powerpoint/2010/main" xmlns="" val="2997734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25113"/>
            <a:ext cx="8534400" cy="5018487"/>
          </a:xfrm>
        </p:spPr>
        <p:txBody>
          <a:bodyPr>
            <a:normAutofit fontScale="92500" lnSpcReduction="10000"/>
          </a:bodyPr>
          <a:lstStyle/>
          <a:p>
            <a:pPr marL="0" indent="0" algn="just" fontAlgn="base">
              <a:lnSpc>
                <a:spcPct val="200000"/>
              </a:lnSpc>
              <a:buNone/>
            </a:pPr>
            <a:r>
              <a:rPr lang="en-IN" sz="2400" b="1" i="0" dirty="0">
                <a:solidFill>
                  <a:srgbClr val="444444"/>
                </a:solidFill>
                <a:latin typeface="Times New Roman" panose="02020603050405020304" pitchFamily="18" charset="0"/>
                <a:cs typeface="Times New Roman" panose="02020603050405020304" pitchFamily="18" charset="0"/>
              </a:rPr>
              <a:t>Topic Objective: To understand the concept of Android View</a:t>
            </a:r>
          </a:p>
          <a:p>
            <a:pPr algn="just" fontAlgn="base">
              <a:lnSpc>
                <a:spcPct val="200000"/>
              </a:lnSpc>
            </a:pPr>
            <a:r>
              <a:rPr lang="en-US" sz="2400" i="0" dirty="0">
                <a:solidFill>
                  <a:srgbClr val="444444"/>
                </a:solidFill>
                <a:latin typeface="Times New Roman" panose="02020603050405020304" pitchFamily="18" charset="0"/>
                <a:cs typeface="Times New Roman" panose="02020603050405020304" pitchFamily="18" charset="0"/>
              </a:rPr>
              <a:t>A View is a simple building block of a user interface. </a:t>
            </a:r>
          </a:p>
          <a:p>
            <a:pPr algn="just" fontAlgn="base">
              <a:lnSpc>
                <a:spcPct val="200000"/>
              </a:lnSpc>
            </a:pPr>
            <a:r>
              <a:rPr lang="en-US" sz="2400" i="0" dirty="0">
                <a:solidFill>
                  <a:srgbClr val="444444"/>
                </a:solidFill>
                <a:latin typeface="Times New Roman" panose="02020603050405020304" pitchFamily="18" charset="0"/>
                <a:cs typeface="Times New Roman" panose="02020603050405020304" pitchFamily="18" charset="0"/>
              </a:rPr>
              <a:t>It is a small rectangular box that can be </a:t>
            </a:r>
            <a:r>
              <a:rPr lang="en-US" sz="2400" i="0" dirty="0" err="1">
                <a:solidFill>
                  <a:srgbClr val="444444"/>
                </a:solidFill>
                <a:latin typeface="Times New Roman" panose="02020603050405020304" pitchFamily="18" charset="0"/>
                <a:cs typeface="Times New Roman" panose="02020603050405020304" pitchFamily="18" charset="0"/>
              </a:rPr>
              <a:t>TextView</a:t>
            </a:r>
            <a:r>
              <a:rPr lang="en-US" sz="2400" i="0" dirty="0">
                <a:solidFill>
                  <a:srgbClr val="444444"/>
                </a:solidFill>
                <a:latin typeface="Times New Roman" panose="02020603050405020304" pitchFamily="18" charset="0"/>
                <a:cs typeface="Times New Roman" panose="02020603050405020304" pitchFamily="18" charset="0"/>
              </a:rPr>
              <a:t>, </a:t>
            </a:r>
            <a:r>
              <a:rPr lang="en-US" sz="2400" i="0" dirty="0" err="1">
                <a:solidFill>
                  <a:srgbClr val="444444"/>
                </a:solidFill>
                <a:latin typeface="Times New Roman" panose="02020603050405020304" pitchFamily="18" charset="0"/>
                <a:cs typeface="Times New Roman" panose="02020603050405020304" pitchFamily="18" charset="0"/>
              </a:rPr>
              <a:t>EditText</a:t>
            </a:r>
            <a:r>
              <a:rPr lang="en-US" sz="2400" i="0" dirty="0">
                <a:solidFill>
                  <a:srgbClr val="444444"/>
                </a:solidFill>
                <a:latin typeface="Times New Roman" panose="02020603050405020304" pitchFamily="18" charset="0"/>
                <a:cs typeface="Times New Roman" panose="02020603050405020304" pitchFamily="18" charset="0"/>
              </a:rPr>
              <a:t>, or even a button. </a:t>
            </a:r>
          </a:p>
          <a:p>
            <a:pPr algn="just" fontAlgn="base">
              <a:lnSpc>
                <a:spcPct val="200000"/>
              </a:lnSpc>
            </a:pPr>
            <a:r>
              <a:rPr lang="en-US" sz="2400" i="0" dirty="0">
                <a:solidFill>
                  <a:srgbClr val="444444"/>
                </a:solidFill>
                <a:latin typeface="Times New Roman" panose="02020603050405020304" pitchFamily="18" charset="0"/>
                <a:cs typeface="Times New Roman" panose="02020603050405020304" pitchFamily="18" charset="0"/>
              </a:rPr>
              <a:t>It occupies the area on the screen in a rectangular area and is responsible for drawing and event handling. </a:t>
            </a:r>
          </a:p>
          <a:p>
            <a:pPr algn="just" fontAlgn="base">
              <a:lnSpc>
                <a:spcPct val="200000"/>
              </a:lnSpc>
            </a:pPr>
            <a:r>
              <a:rPr lang="en-US" sz="2400" i="0" dirty="0">
                <a:solidFill>
                  <a:srgbClr val="444444"/>
                </a:solidFill>
                <a:latin typeface="Times New Roman" panose="02020603050405020304" pitchFamily="18" charset="0"/>
                <a:cs typeface="Times New Roman" panose="02020603050405020304" pitchFamily="18" charset="0"/>
              </a:rPr>
              <a:t>View is a superclass of all the graphical user interface components.</a:t>
            </a:r>
          </a:p>
          <a:p>
            <a:pPr algn="just" fontAlgn="base"/>
            <a:endParaRPr lang="en-US" sz="2400" dirty="0">
              <a:solidFill>
                <a:srgbClr val="444444"/>
              </a:solidFill>
              <a:latin typeface="Times New Roman" panose="02020603050405020304" pitchFamily="18" charset="0"/>
              <a:cs typeface="Times New Roman" panose="02020603050405020304" pitchFamily="18" charset="0"/>
            </a:endParaRPr>
          </a:p>
          <a:p>
            <a:pPr marL="0" indent="0" algn="just" fontAlgn="base">
              <a:buNone/>
            </a:pPr>
            <a:endParaRPr lang="en-US" sz="1600" dirty="0">
              <a:solidFill>
                <a:srgbClr val="444444"/>
              </a:solidFill>
              <a:latin typeface="Georgia" panose="02040502050405020303" pitchFamily="18" charset="0"/>
            </a:endParaRPr>
          </a:p>
          <a:p>
            <a:pPr marL="0" indent="0" algn="just" fontAlgn="base">
              <a:buNone/>
            </a:pPr>
            <a:endParaRPr lang="en-US" sz="2800" dirty="0"/>
          </a:p>
        </p:txBody>
      </p:sp>
      <p:sp>
        <p:nvSpPr>
          <p:cNvPr id="4" name="Date Placeholder 3"/>
          <p:cNvSpPr>
            <a:spLocks noGrp="1"/>
          </p:cNvSpPr>
          <p:nvPr>
            <p:ph type="dt" sz="half" idx="10"/>
          </p:nvPr>
        </p:nvSpPr>
        <p:spPr/>
        <p:txBody>
          <a:bodyPr/>
          <a:lstStyle/>
          <a:p>
            <a:fld id="{C5741487-8522-42E3-9E75-9889E294FA15}"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IN" sz="2400" b="1" i="0" dirty="0">
              <a:solidFill>
                <a:srgbClr val="444444"/>
              </a:solidFill>
              <a:effectLst/>
              <a:latin typeface="Georgia" panose="02040502050405020303" pitchFamily="18" charset="0"/>
            </a:endParaRPr>
          </a:p>
          <a:p>
            <a:pPr algn="ctr"/>
            <a:r>
              <a:rPr lang="en-IN" sz="2400" b="1" i="0" dirty="0">
                <a:solidFill>
                  <a:srgbClr val="444444"/>
                </a:solidFill>
                <a:effectLst/>
                <a:latin typeface="Georgia" panose="02040502050405020303" pitchFamily="18" charset="0"/>
              </a:rPr>
              <a:t>Android Layout and Views</a:t>
            </a:r>
          </a:p>
          <a:p>
            <a:pPr algn="ctr"/>
            <a:endParaRPr lang="en-US" sz="2400" b="1"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85E51D-3129-4B1C-B970-209F28A20AB0}"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i="0" dirty="0">
                <a:solidFill>
                  <a:srgbClr val="444444"/>
                </a:solidFill>
                <a:effectLst/>
                <a:latin typeface="Georgia" panose="02040502050405020303" pitchFamily="18" charset="0"/>
              </a:rPr>
              <a:t>Android Layout and Views</a:t>
            </a:r>
          </a:p>
        </p:txBody>
      </p:sp>
      <p:sp>
        <p:nvSpPr>
          <p:cNvPr id="9" name="Content Placeholder 8"/>
          <p:cNvSpPr>
            <a:spLocks noGrp="1"/>
          </p:cNvSpPr>
          <p:nvPr>
            <p:ph idx="1"/>
          </p:nvPr>
        </p:nvSpPr>
        <p:spPr>
          <a:xfrm>
            <a:off x="426720" y="1349175"/>
            <a:ext cx="8229600" cy="4525963"/>
          </a:xfrm>
        </p:spPr>
        <p:txBody>
          <a:bodyPr>
            <a:normAutofit lnSpcReduction="10000"/>
          </a:bodyPr>
          <a:lstStyle/>
          <a:p>
            <a:pPr marL="0" indent="0" algn="just" fontAlgn="base">
              <a:lnSpc>
                <a:spcPct val="200000"/>
              </a:lnSpc>
              <a:buNone/>
            </a:pPr>
            <a:r>
              <a:rPr lang="en-US" sz="2000" b="1" i="0" dirty="0">
                <a:solidFill>
                  <a:srgbClr val="444444"/>
                </a:solidFill>
                <a:effectLst/>
                <a:latin typeface="Times New Roman" panose="02020603050405020304" pitchFamily="18" charset="0"/>
                <a:cs typeface="Times New Roman" panose="02020603050405020304" pitchFamily="18" charset="0"/>
              </a:rPr>
              <a:t>Why and How to use the View in Android?</a:t>
            </a:r>
          </a:p>
          <a:p>
            <a:pPr algn="just" fontAlgn="base">
              <a:lnSpc>
                <a:spcPct val="200000"/>
              </a:lnSpc>
            </a:pPr>
            <a:r>
              <a:rPr lang="en-US" sz="2000" b="0" i="0" dirty="0">
                <a:solidFill>
                  <a:srgbClr val="444444"/>
                </a:solidFill>
                <a:effectLst/>
                <a:latin typeface="Times New Roman" panose="02020603050405020304" pitchFamily="18" charset="0"/>
                <a:cs typeface="Times New Roman" panose="02020603050405020304" pitchFamily="18" charset="0"/>
              </a:rPr>
              <a:t>Now you might be thinking what is the use of a View. </a:t>
            </a:r>
          </a:p>
          <a:p>
            <a:pPr algn="just" fontAlgn="base">
              <a:lnSpc>
                <a:spcPct val="200000"/>
              </a:lnSpc>
            </a:pPr>
            <a:r>
              <a:rPr lang="en-US" sz="2000" b="0" i="0" dirty="0">
                <a:solidFill>
                  <a:srgbClr val="444444"/>
                </a:solidFill>
                <a:effectLst/>
                <a:latin typeface="Times New Roman" panose="02020603050405020304" pitchFamily="18" charset="0"/>
                <a:cs typeface="Times New Roman" panose="02020603050405020304" pitchFamily="18" charset="0"/>
              </a:rPr>
              <a:t>So, the use of a view is to draw content on the screen of the user’s Android device. </a:t>
            </a:r>
          </a:p>
          <a:p>
            <a:pPr algn="just" fontAlgn="base">
              <a:lnSpc>
                <a:spcPct val="200000"/>
              </a:lnSpc>
            </a:pPr>
            <a:r>
              <a:rPr lang="en-US" sz="2000" b="0" i="0" dirty="0">
                <a:solidFill>
                  <a:srgbClr val="444444"/>
                </a:solidFill>
                <a:effectLst/>
                <a:latin typeface="Times New Roman" panose="02020603050405020304" pitchFamily="18" charset="0"/>
                <a:cs typeface="Times New Roman" panose="02020603050405020304" pitchFamily="18" charset="0"/>
              </a:rPr>
              <a:t>A view can be easily implemented in an Application using the java code. </a:t>
            </a:r>
          </a:p>
          <a:p>
            <a:pPr algn="just" fontAlgn="base">
              <a:lnSpc>
                <a:spcPct val="200000"/>
              </a:lnSpc>
            </a:pPr>
            <a:r>
              <a:rPr lang="en-US" sz="2000" b="0" i="0" dirty="0">
                <a:solidFill>
                  <a:srgbClr val="444444"/>
                </a:solidFill>
                <a:effectLst/>
                <a:latin typeface="Times New Roman" panose="02020603050405020304" pitchFamily="18" charset="0"/>
                <a:cs typeface="Times New Roman" panose="02020603050405020304" pitchFamily="18" charset="0"/>
              </a:rPr>
              <a:t>Its creation is more easy in the XML layout file of the project. </a:t>
            </a:r>
          </a:p>
          <a:p>
            <a:pPr algn="just" fontAlgn="base">
              <a:lnSpc>
                <a:spcPct val="200000"/>
              </a:lnSpc>
            </a:pPr>
            <a:r>
              <a:rPr lang="en-US" sz="2000" b="0" i="0" dirty="0">
                <a:solidFill>
                  <a:srgbClr val="444444"/>
                </a:solidFill>
                <a:effectLst/>
                <a:latin typeface="Times New Roman" panose="02020603050405020304" pitchFamily="18" charset="0"/>
                <a:cs typeface="Times New Roman" panose="02020603050405020304" pitchFamily="18" charset="0"/>
              </a:rPr>
              <a:t>Like, the project for hello world that we had made initially.</a:t>
            </a:r>
          </a:p>
          <a:p>
            <a:pPr algn="just" fontAlgn="base"/>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D6C163-B80F-479D-83F0-01CEA68A8FD6}" type="datetime1">
              <a:rPr lang="en-US" smtClean="0"/>
              <a:pPr/>
              <a:t>1/5/2023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1"/>
            <a:ext cx="7772400" cy="81378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4000" b="0" i="0" dirty="0">
              <a:solidFill>
                <a:srgbClr val="444444"/>
              </a:solidFill>
              <a:effectLst/>
              <a:latin typeface="Georgia" panose="02040502050405020303" pitchFamily="18" charset="0"/>
            </a:endParaRPr>
          </a:p>
          <a:p>
            <a:pPr algn="ctr"/>
            <a:r>
              <a:rPr lang="en-US" sz="2400" b="1" i="0" dirty="0">
                <a:solidFill>
                  <a:srgbClr val="444444"/>
                </a:solidFill>
                <a:effectLst/>
                <a:latin typeface="Times New Roman" panose="02020603050405020304" pitchFamily="18" charset="0"/>
                <a:cs typeface="Times New Roman" panose="02020603050405020304" pitchFamily="18" charset="0"/>
              </a:rPr>
              <a:t>Types of Android Views</a:t>
            </a:r>
          </a:p>
          <a:p>
            <a:pPr algn="ctr"/>
            <a:endParaRPr lang="en-US" sz="2400" b="1" dirty="0">
              <a:solidFill>
                <a:schemeClr val="tx1"/>
              </a:solidFill>
            </a:endParaRPr>
          </a:p>
        </p:txBody>
      </p:sp>
      <p:sp>
        <p:nvSpPr>
          <p:cNvPr id="3" name="Content Placeholder 2">
            <a:extLst>
              <a:ext uri="{FF2B5EF4-FFF2-40B4-BE49-F238E27FC236}">
                <a16:creationId xmlns:a16="http://schemas.microsoft.com/office/drawing/2014/main" xmlns="" id="{DE1A882B-FC94-45AB-A29E-C3CEC9924BBD}"/>
              </a:ext>
            </a:extLst>
          </p:cNvPr>
          <p:cNvSpPr>
            <a:spLocks noGrp="1"/>
          </p:cNvSpPr>
          <p:nvPr>
            <p:ph idx="1"/>
          </p:nvPr>
        </p:nvSpPr>
        <p:spPr>
          <a:xfrm>
            <a:off x="457200" y="921738"/>
            <a:ext cx="8229600" cy="4945662"/>
          </a:xfrm>
        </p:spPr>
        <p:txBody>
          <a:bodyPr>
            <a:normAutofit lnSpcReduction="10000"/>
          </a:bodyPr>
          <a:lstStyle/>
          <a:p>
            <a:pPr marL="0" indent="0" algn="l" fontAlgn="base">
              <a:lnSpc>
                <a:spcPct val="150000"/>
              </a:lnSpc>
              <a:buNone/>
            </a:pPr>
            <a:r>
              <a:rPr lang="en-US" sz="2000" b="0" i="0" dirty="0">
                <a:solidFill>
                  <a:srgbClr val="444444"/>
                </a:solidFill>
                <a:effectLst/>
                <a:latin typeface="Times New Roman" panose="02020603050405020304" pitchFamily="18" charset="0"/>
                <a:cs typeface="Times New Roman" panose="02020603050405020304" pitchFamily="18" charset="0"/>
              </a:rPr>
              <a:t>The available types of view in Android that we can use:-</a:t>
            </a:r>
            <a:br>
              <a:rPr lang="en-US" sz="2000" b="0" i="0" dirty="0">
                <a:solidFill>
                  <a:srgbClr val="444444"/>
                </a:solidFill>
                <a:effectLst/>
                <a:latin typeface="Times New Roman" panose="02020603050405020304" pitchFamily="18" charset="0"/>
                <a:cs typeface="Times New Roman" panose="02020603050405020304" pitchFamily="18" charset="0"/>
              </a:rPr>
            </a:br>
            <a:endParaRPr lang="en-US" sz="2000" b="0" i="0" dirty="0">
              <a:solidFill>
                <a:srgbClr val="444444"/>
              </a:solidFill>
              <a:effectLst/>
              <a:latin typeface="Times New Roman" panose="02020603050405020304" pitchFamily="18" charset="0"/>
              <a:cs typeface="Times New Roman" panose="02020603050405020304" pitchFamily="18" charset="0"/>
            </a:endParaRPr>
          </a:p>
          <a:p>
            <a:pPr algn="l" fontAlgn="base">
              <a:lnSpc>
                <a:spcPct val="150000"/>
              </a:lnSpc>
            </a:pPr>
            <a:r>
              <a:rPr lang="en-US" sz="2000" b="0" i="0" dirty="0" err="1">
                <a:solidFill>
                  <a:srgbClr val="444444"/>
                </a:solidFill>
                <a:effectLst/>
                <a:latin typeface="Times New Roman" panose="02020603050405020304" pitchFamily="18" charset="0"/>
                <a:cs typeface="Times New Roman" panose="02020603050405020304" pitchFamily="18" charset="0"/>
              </a:rPr>
              <a:t>TextView</a:t>
            </a:r>
            <a:endParaRPr lang="en-US" sz="2000" b="0" i="0" dirty="0">
              <a:solidFill>
                <a:srgbClr val="444444"/>
              </a:solidFill>
              <a:effectLst/>
              <a:latin typeface="Times New Roman" panose="02020603050405020304" pitchFamily="18" charset="0"/>
              <a:cs typeface="Times New Roman" panose="02020603050405020304" pitchFamily="18" charset="0"/>
            </a:endParaRPr>
          </a:p>
          <a:p>
            <a:pPr algn="l" fontAlgn="base">
              <a:lnSpc>
                <a:spcPct val="150000"/>
              </a:lnSpc>
              <a:buFont typeface="Arial" panose="020B0604020202020204" pitchFamily="34" charset="0"/>
              <a:buChar char="•"/>
            </a:pPr>
            <a:r>
              <a:rPr lang="en-US" sz="2000" b="0" i="0" dirty="0" err="1">
                <a:solidFill>
                  <a:srgbClr val="444444"/>
                </a:solidFill>
                <a:effectLst/>
                <a:latin typeface="Times New Roman" panose="02020603050405020304" pitchFamily="18" charset="0"/>
                <a:cs typeface="Times New Roman" panose="02020603050405020304" pitchFamily="18" charset="0"/>
              </a:rPr>
              <a:t>EditText</a:t>
            </a:r>
            <a:endParaRPr lang="en-US" sz="2000" b="0" i="0" dirty="0">
              <a:solidFill>
                <a:srgbClr val="444444"/>
              </a:solidFill>
              <a:effectLst/>
              <a:latin typeface="Times New Roman" panose="02020603050405020304" pitchFamily="18" charset="0"/>
              <a:cs typeface="Times New Roman" panose="02020603050405020304" pitchFamily="18" charset="0"/>
            </a:endParaRPr>
          </a:p>
          <a:p>
            <a:pPr algn="l" fontAlgn="base">
              <a:lnSpc>
                <a:spcPct val="150000"/>
              </a:lnSpc>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Button</a:t>
            </a:r>
          </a:p>
          <a:p>
            <a:pPr algn="l" fontAlgn="base">
              <a:lnSpc>
                <a:spcPct val="150000"/>
              </a:lnSpc>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Image Button</a:t>
            </a:r>
          </a:p>
          <a:p>
            <a:pPr algn="l" fontAlgn="base">
              <a:lnSpc>
                <a:spcPct val="150000"/>
              </a:lnSpc>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Date Picker</a:t>
            </a:r>
          </a:p>
          <a:p>
            <a:pPr algn="l" fontAlgn="base">
              <a:lnSpc>
                <a:spcPct val="150000"/>
              </a:lnSpc>
              <a:buFont typeface="Arial" panose="020B0604020202020204" pitchFamily="34" charset="0"/>
              <a:buChar char="•"/>
            </a:pPr>
            <a:r>
              <a:rPr lang="en-US" sz="2000" b="0" i="0" dirty="0" err="1">
                <a:solidFill>
                  <a:srgbClr val="444444"/>
                </a:solidFill>
                <a:effectLst/>
                <a:latin typeface="Times New Roman" panose="02020603050405020304" pitchFamily="18" charset="0"/>
                <a:cs typeface="Times New Roman" panose="02020603050405020304" pitchFamily="18" charset="0"/>
              </a:rPr>
              <a:t>RadioButton</a:t>
            </a:r>
            <a:endParaRPr lang="en-US" sz="2000" b="0" i="0" dirty="0">
              <a:solidFill>
                <a:srgbClr val="444444"/>
              </a:solidFill>
              <a:effectLst/>
              <a:latin typeface="Times New Roman" panose="02020603050405020304" pitchFamily="18" charset="0"/>
              <a:cs typeface="Times New Roman" panose="02020603050405020304" pitchFamily="18" charset="0"/>
            </a:endParaRPr>
          </a:p>
          <a:p>
            <a:pPr algn="l" fontAlgn="base">
              <a:lnSpc>
                <a:spcPct val="150000"/>
              </a:lnSpc>
              <a:buFont typeface="Arial" panose="020B0604020202020204" pitchFamily="34" charset="0"/>
              <a:buChar char="•"/>
            </a:pPr>
            <a:r>
              <a:rPr lang="en-US" sz="2000" b="0" i="0" dirty="0" err="1">
                <a:solidFill>
                  <a:srgbClr val="444444"/>
                </a:solidFill>
                <a:effectLst/>
                <a:latin typeface="Times New Roman" panose="02020603050405020304" pitchFamily="18" charset="0"/>
                <a:cs typeface="Times New Roman" panose="02020603050405020304" pitchFamily="18" charset="0"/>
              </a:rPr>
              <a:t>CheckBox</a:t>
            </a:r>
            <a:r>
              <a:rPr lang="en-US" sz="2000" b="0" i="0" dirty="0">
                <a:solidFill>
                  <a:srgbClr val="444444"/>
                </a:solidFill>
                <a:effectLst/>
                <a:latin typeface="Times New Roman" panose="02020603050405020304" pitchFamily="18" charset="0"/>
                <a:cs typeface="Times New Roman" panose="02020603050405020304" pitchFamily="18" charset="0"/>
              </a:rPr>
              <a:t> buttons</a:t>
            </a:r>
          </a:p>
          <a:p>
            <a:pPr algn="l" fontAlgn="base">
              <a:lnSpc>
                <a:spcPct val="150000"/>
              </a:lnSpc>
              <a:buFont typeface="Arial" panose="020B0604020202020204" pitchFamily="34" charset="0"/>
              <a:buChar char="•"/>
            </a:pPr>
            <a:r>
              <a:rPr lang="en-US" sz="2000" b="0" i="0" dirty="0">
                <a:solidFill>
                  <a:srgbClr val="444444"/>
                </a:solidFill>
                <a:effectLst/>
                <a:latin typeface="Times New Roman" panose="02020603050405020304" pitchFamily="18" charset="0"/>
                <a:cs typeface="Times New Roman" panose="02020603050405020304" pitchFamily="18" charset="0"/>
              </a:rPr>
              <a:t>Image View</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2845"/>
            <a:ext cx="8305800" cy="5029200"/>
          </a:xfrm>
        </p:spPr>
        <p:txBody>
          <a:bodyPr>
            <a:noAutofit/>
          </a:bodyPr>
          <a:lstStyle/>
          <a:p>
            <a:pPr marL="0" indent="0" algn="just" fontAlgn="base">
              <a:buNone/>
            </a:pPr>
            <a:r>
              <a:rPr lang="en-US" sz="2000" b="0" i="0" dirty="0">
                <a:effectLst/>
                <a:latin typeface="Times New Roman" panose="02020603050405020304" pitchFamily="18" charset="0"/>
                <a:cs typeface="Times New Roman" panose="02020603050405020304" pitchFamily="18" charset="0"/>
              </a:rPr>
              <a:t>A View Group is a subclass of the </a:t>
            </a:r>
            <a:r>
              <a:rPr lang="en-US" sz="2000" b="0" i="0" dirty="0" err="1">
                <a:effectLst/>
                <a:latin typeface="Times New Roman" panose="02020603050405020304" pitchFamily="18" charset="0"/>
                <a:cs typeface="Times New Roman" panose="02020603050405020304" pitchFamily="18" charset="0"/>
              </a:rPr>
              <a:t>ViewClass</a:t>
            </a:r>
            <a:r>
              <a:rPr lang="en-US" sz="2000" b="0" i="0" dirty="0">
                <a:effectLst/>
                <a:latin typeface="Times New Roman" panose="02020603050405020304" pitchFamily="18" charset="0"/>
                <a:cs typeface="Times New Roman" panose="02020603050405020304" pitchFamily="18" charset="0"/>
              </a:rPr>
              <a:t> and can be considered as a superclass of Layouts. </a:t>
            </a:r>
          </a:p>
          <a:p>
            <a:pPr marL="0" indent="0" algn="just" fontAlgn="base">
              <a:buNone/>
            </a:pPr>
            <a:r>
              <a:rPr lang="en-US" sz="2000" b="0" i="0" dirty="0">
                <a:effectLst/>
                <a:latin typeface="Times New Roman" panose="02020603050405020304" pitchFamily="18" charset="0"/>
                <a:cs typeface="Times New Roman" panose="02020603050405020304" pitchFamily="18" charset="0"/>
              </a:rPr>
              <a:t>It provides an invisible container to hold the views or layouts. </a:t>
            </a:r>
          </a:p>
          <a:p>
            <a:pPr marL="0" indent="0" algn="just" fontAlgn="base">
              <a:buNone/>
            </a:pPr>
            <a:r>
              <a:rPr lang="en-US" sz="2000" b="0" i="0" dirty="0" err="1">
                <a:effectLst/>
                <a:latin typeface="Times New Roman" panose="02020603050405020304" pitchFamily="18" charset="0"/>
                <a:cs typeface="Times New Roman" panose="02020603050405020304" pitchFamily="18" charset="0"/>
              </a:rPr>
              <a:t>ViewGroup</a:t>
            </a:r>
            <a:r>
              <a:rPr lang="en-US" sz="2000" b="0" i="0" dirty="0">
                <a:effectLst/>
                <a:latin typeface="Times New Roman" panose="02020603050405020304" pitchFamily="18" charset="0"/>
                <a:cs typeface="Times New Roman" panose="02020603050405020304" pitchFamily="18" charset="0"/>
              </a:rPr>
              <a:t> instances and views work together as a container for Layouts. </a:t>
            </a:r>
          </a:p>
          <a:p>
            <a:pPr marL="0" indent="0" algn="just" fontAlgn="base">
              <a:buNone/>
            </a:pPr>
            <a:r>
              <a:rPr lang="en-US" sz="2000" b="0" i="0" dirty="0">
                <a:effectLst/>
                <a:latin typeface="Times New Roman" panose="02020603050405020304" pitchFamily="18" charset="0"/>
                <a:cs typeface="Times New Roman" panose="02020603050405020304" pitchFamily="18" charset="0"/>
              </a:rPr>
              <a:t>To understand in simpler words it can be understood as a special view that can hold other views that are often known as a child view.</a:t>
            </a:r>
          </a:p>
          <a:p>
            <a:pPr marL="0" indent="0" algn="just" fontAlgn="base">
              <a:buNone/>
            </a:pPr>
            <a:endParaRPr lang="en-US" sz="2000" b="0" i="0" dirty="0">
              <a:effectLst/>
              <a:latin typeface="Times New Roman" panose="02020603050405020304" pitchFamily="18" charset="0"/>
              <a:cs typeface="Times New Roman" panose="02020603050405020304" pitchFamily="18" charset="0"/>
            </a:endParaRPr>
          </a:p>
          <a:p>
            <a:pPr marL="0" indent="0" algn="just" fontAlgn="base">
              <a:buNone/>
            </a:pPr>
            <a:r>
              <a:rPr lang="en-US" sz="2000" b="0" i="0" dirty="0">
                <a:effectLst/>
                <a:latin typeface="Times New Roman" panose="02020603050405020304" pitchFamily="18" charset="0"/>
                <a:cs typeface="Times New Roman" panose="02020603050405020304" pitchFamily="18" charset="0"/>
              </a:rPr>
              <a:t>Following are certain commonly used subclasses for </a:t>
            </a:r>
            <a:r>
              <a:rPr lang="en-US" sz="2000" b="0" i="0" dirty="0" err="1">
                <a:effectLst/>
                <a:latin typeface="Times New Roman" panose="02020603050405020304" pitchFamily="18" charset="0"/>
                <a:cs typeface="Times New Roman" panose="02020603050405020304" pitchFamily="18" charset="0"/>
              </a:rPr>
              <a:t>ViewGroup</a:t>
            </a:r>
            <a:r>
              <a:rPr lang="en-US" sz="2000" b="0" i="0" dirty="0">
                <a:effectLst/>
                <a:latin typeface="Times New Roman" panose="02020603050405020304" pitchFamily="18" charset="0"/>
                <a:cs typeface="Times New Roman" panose="02020603050405020304" pitchFamily="18" charset="0"/>
              </a:rPr>
              <a:t>:</a:t>
            </a:r>
          </a:p>
          <a:p>
            <a:pPr algn="just" fontAlgn="base">
              <a:buFont typeface="Arial" panose="020B0604020202020204" pitchFamily="34" charset="0"/>
              <a:buChar char="•"/>
            </a:pPr>
            <a:r>
              <a:rPr lang="en-US" sz="2000" b="0" i="0" dirty="0" err="1">
                <a:effectLst/>
                <a:latin typeface="Times New Roman" panose="02020603050405020304" pitchFamily="18" charset="0"/>
                <a:cs typeface="Times New Roman" panose="02020603050405020304" pitchFamily="18" charset="0"/>
              </a:rPr>
              <a:t>LinearLayout</a:t>
            </a:r>
            <a:endParaRPr lang="en-US" sz="2000" b="0" i="0" dirty="0">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000" b="0" i="0" dirty="0" err="1">
                <a:effectLst/>
                <a:latin typeface="Times New Roman" panose="02020603050405020304" pitchFamily="18" charset="0"/>
                <a:cs typeface="Times New Roman" panose="02020603050405020304" pitchFamily="18" charset="0"/>
              </a:rPr>
              <a:t>RelativeLayout</a:t>
            </a:r>
            <a:endParaRPr lang="en-US" sz="2000" b="0" i="0" dirty="0">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000" b="0" i="0" dirty="0" err="1">
                <a:effectLst/>
                <a:latin typeface="Times New Roman" panose="02020603050405020304" pitchFamily="18" charset="0"/>
                <a:cs typeface="Times New Roman" panose="02020603050405020304" pitchFamily="18" charset="0"/>
              </a:rPr>
              <a:t>FrameLayout</a:t>
            </a:r>
            <a:endParaRPr lang="en-US" sz="2000" b="0" i="0" dirty="0">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000" b="0" i="0" dirty="0" err="1">
                <a:effectLst/>
                <a:latin typeface="Times New Roman" panose="02020603050405020304" pitchFamily="18" charset="0"/>
                <a:cs typeface="Times New Roman" panose="02020603050405020304" pitchFamily="18" charset="0"/>
              </a:rPr>
              <a:t>GridView</a:t>
            </a:r>
            <a:endParaRPr lang="en-US" sz="2000" b="0" i="0" dirty="0">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000" b="0" i="0" dirty="0" err="1">
                <a:effectLst/>
                <a:latin typeface="Times New Roman" panose="02020603050405020304" pitchFamily="18" charset="0"/>
                <a:cs typeface="Times New Roman" panose="02020603050405020304" pitchFamily="18" charset="0"/>
              </a:rPr>
              <a:t>ListView</a:t>
            </a:r>
            <a:endParaRPr lang="en-US" sz="2000" b="0" i="0" dirty="0">
              <a:effectLst/>
              <a:latin typeface="Times New Roman" panose="02020603050405020304" pitchFamily="18" charset="0"/>
              <a:cs typeface="Times New Roman" panose="02020603050405020304" pitchFamily="18" charset="0"/>
            </a:endParaRPr>
          </a:p>
          <a:p>
            <a:endParaRPr lang="en-US" sz="2400" dirty="0"/>
          </a:p>
        </p:txBody>
      </p:sp>
      <p:sp>
        <p:nvSpPr>
          <p:cNvPr id="4" name="Date Placeholder 3"/>
          <p:cNvSpPr>
            <a:spLocks noGrp="1"/>
          </p:cNvSpPr>
          <p:nvPr>
            <p:ph type="dt" sz="half" idx="10"/>
          </p:nvPr>
        </p:nvSpPr>
        <p:spPr/>
        <p:txBody>
          <a:bodyPr/>
          <a:lstStyle/>
          <a:p>
            <a:fld id="{98D76063-032D-4179-B17F-99929342405B}"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i="0" dirty="0">
              <a:solidFill>
                <a:srgbClr val="444444"/>
              </a:solidFill>
              <a:effectLst/>
              <a:latin typeface="Georgia" panose="02040502050405020303" pitchFamily="18" charset="0"/>
            </a:endParaRPr>
          </a:p>
          <a:p>
            <a:pPr algn="ctr">
              <a:spcBef>
                <a:spcPct val="0"/>
              </a:spcBef>
              <a:defRPr/>
            </a:pPr>
            <a:r>
              <a:rPr lang="en-US" sz="2400" b="1" i="0" dirty="0">
                <a:solidFill>
                  <a:srgbClr val="444444"/>
                </a:solidFill>
                <a:effectLst/>
                <a:latin typeface="Georgia" panose="02040502050405020303" pitchFamily="18" charset="0"/>
              </a:rPr>
              <a:t>Android View Group</a:t>
            </a:r>
          </a:p>
          <a:p>
            <a:pPr algn="ctr">
              <a:spcBef>
                <a:spcPct val="0"/>
              </a:spcBef>
              <a:defRPr/>
            </a:pPr>
            <a:endParaRPr lang="en-US" sz="2400" b="1" dirty="0">
              <a:solidFill>
                <a:schemeClr val="tx1"/>
              </a:solidFill>
            </a:endParaRPr>
          </a:p>
          <a:p>
            <a:pPr lvl="0" algn="ctr">
              <a:spcBef>
                <a:spcPct val="0"/>
              </a:spcBef>
              <a:defRPr/>
            </a:pPr>
            <a:endParaRPr lang="en-US" dirty="0"/>
          </a:p>
        </p:txBody>
      </p:sp>
      <p:sp>
        <p:nvSpPr>
          <p:cNvPr id="2" name="Rectangle 1"/>
          <p:cNvSpPr/>
          <p:nvPr/>
        </p:nvSpPr>
        <p:spPr>
          <a:xfrm>
            <a:off x="533400" y="762000"/>
            <a:ext cx="7696200" cy="614079"/>
          </a:xfrm>
          <a:prstGeom prst="rect">
            <a:avLst/>
          </a:prstGeom>
        </p:spPr>
        <p:txBody>
          <a:bodyPr wrap="square">
            <a:spAutoFit/>
          </a:bodyPr>
          <a:lstStyle/>
          <a:p>
            <a:pPr algn="just" fontAlgn="base">
              <a:lnSpc>
                <a:spcPct val="200000"/>
              </a:lnSpc>
            </a:pPr>
            <a:r>
              <a:rPr lang="en-IN" sz="2000" b="1" dirty="0">
                <a:solidFill>
                  <a:srgbClr val="444444"/>
                </a:solidFill>
                <a:latin typeface="Times New Roman" panose="02020603050405020304" pitchFamily="18" charset="0"/>
                <a:cs typeface="Times New Roman" panose="02020603050405020304" pitchFamily="18" charset="0"/>
              </a:rPr>
              <a:t>Topic Objective: To understand the concept of  View Group</a:t>
            </a:r>
          </a:p>
        </p:txBody>
      </p:sp>
    </p:spTree>
    <p:extLst>
      <p:ext uri="{BB962C8B-B14F-4D97-AF65-F5344CB8AC3E}">
        <p14:creationId xmlns:p14="http://schemas.microsoft.com/office/powerpoint/2010/main" xmlns="" val="1731888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21938"/>
            <a:ext cx="8305800" cy="6151001"/>
          </a:xfrm>
        </p:spPr>
        <p:txBody>
          <a:bodyPr>
            <a:normAutofit/>
          </a:bodyPr>
          <a:lstStyle/>
          <a:p>
            <a:r>
              <a:rPr lang="en-US" sz="2000" b="0" i="0" dirty="0">
                <a:effectLst/>
                <a:latin typeface="Times New Roman" panose="02020603050405020304" pitchFamily="18" charset="0"/>
                <a:cs typeface="Times New Roman" panose="02020603050405020304" pitchFamily="18" charset="0"/>
              </a:rPr>
              <a:t>Here is how Views and </a:t>
            </a:r>
            <a:r>
              <a:rPr lang="en-US" sz="2000" b="0" i="0" dirty="0" err="1">
                <a:effectLst/>
                <a:latin typeface="Times New Roman" panose="02020603050405020304" pitchFamily="18" charset="0"/>
                <a:cs typeface="Times New Roman" panose="02020603050405020304" pitchFamily="18" charset="0"/>
              </a:rPr>
              <a:t>ViewGroups</a:t>
            </a:r>
            <a:r>
              <a:rPr lang="en-US" sz="2000" b="0" i="0" dirty="0">
                <a:effectLst/>
                <a:latin typeface="Times New Roman" panose="02020603050405020304" pitchFamily="18" charset="0"/>
                <a:cs typeface="Times New Roman" panose="02020603050405020304" pitchFamily="18" charset="0"/>
              </a:rPr>
              <a:t> are linked</a:t>
            </a:r>
            <a:r>
              <a:rPr lang="en-US" sz="2800" b="0" i="0" dirty="0">
                <a:effectLst/>
                <a:latin typeface="Georgia" panose="02040502050405020303" pitchFamily="18" charset="0"/>
              </a:rPr>
              <a:t>:</a:t>
            </a:r>
            <a:endParaRPr lang="en-US" sz="2800" dirty="0"/>
          </a:p>
        </p:txBody>
      </p:sp>
      <p:sp>
        <p:nvSpPr>
          <p:cNvPr id="4" name="Date Placeholder 3"/>
          <p:cNvSpPr>
            <a:spLocks noGrp="1"/>
          </p:cNvSpPr>
          <p:nvPr>
            <p:ph type="dt" sz="half" idx="10"/>
          </p:nvPr>
        </p:nvSpPr>
        <p:spPr/>
        <p:txBody>
          <a:bodyPr/>
          <a:lstStyle/>
          <a:p>
            <a:fld id="{EBDC2442-BB92-46AF-B408-067EE3448A57}"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44451"/>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r">
              <a:spcBef>
                <a:spcPct val="0"/>
              </a:spcBef>
              <a:defRPr/>
            </a:pPr>
            <a:r>
              <a:rPr lang="en-US" sz="2400" b="1" dirty="0" err="1">
                <a:latin typeface="Times New Roman" panose="02020603050405020304" pitchFamily="18" charset="0"/>
                <a:cs typeface="Times New Roman" panose="02020603050405020304" pitchFamily="18" charset="0"/>
              </a:rPr>
              <a:t>Cont</a:t>
            </a:r>
            <a:r>
              <a:rPr lang="en-US" sz="2400" b="1" dirty="0">
                <a:latin typeface="Times New Roman" panose="02020603050405020304" pitchFamily="18" charset="0"/>
                <a:cs typeface="Times New Roman" panose="02020603050405020304" pitchFamily="18" charset="0"/>
              </a:rPr>
              <a:t>……</a:t>
            </a:r>
          </a:p>
        </p:txBody>
      </p:sp>
      <p:pic>
        <p:nvPicPr>
          <p:cNvPr id="1028" name="Picture 4">
            <a:extLst>
              <a:ext uri="{FF2B5EF4-FFF2-40B4-BE49-F238E27FC236}">
                <a16:creationId xmlns:a16="http://schemas.microsoft.com/office/drawing/2014/main" xmlns="" id="{1304BA22-3B73-42F4-A750-F7B2CE4FC33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09713" y="1676400"/>
            <a:ext cx="6124575" cy="467994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70927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73A7C6F0-0A90-4787-8E9C-13BEF32CA019}"/>
              </a:ext>
            </a:extLst>
          </p:cNvPr>
          <p:cNvSpPr>
            <a:spLocks noGrp="1"/>
          </p:cNvSpPr>
          <p:nvPr>
            <p:ph type="dt" sz="half" idx="10"/>
          </p:nvPr>
        </p:nvSpPr>
        <p:spPr/>
        <p:txBody>
          <a:bodyPr/>
          <a:lstStyle/>
          <a:p>
            <a:fld id="{153421E8-6DE5-4F8C-8C4B-FA18615A07D2}" type="datetime1">
              <a:rPr lang="en-US" smtClean="0"/>
              <a:pPr/>
              <a:t>1/5/2023</a:t>
            </a:fld>
            <a:endParaRPr lang="en-US"/>
          </a:p>
        </p:txBody>
      </p:sp>
      <p:sp>
        <p:nvSpPr>
          <p:cNvPr id="4" name="Footer Placeholder 3">
            <a:extLst>
              <a:ext uri="{FF2B5EF4-FFF2-40B4-BE49-F238E27FC236}">
                <a16:creationId xmlns:a16="http://schemas.microsoft.com/office/drawing/2014/main" xmlns="" id="{7B7C3449-471B-429C-BD1C-9FF1A56255A4}"/>
              </a:ext>
            </a:extLst>
          </p:cNvPr>
          <p:cNvSpPr>
            <a:spLocks noGrp="1"/>
          </p:cNvSpPr>
          <p:nvPr>
            <p:ph type="ftr" sz="quarter" idx="11"/>
          </p:nvPr>
        </p:nvSpPr>
        <p:spPr>
          <a:xfrm>
            <a:off x="2590800" y="6477000"/>
            <a:ext cx="4114800" cy="24447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5" name="Slide Number Placeholder 4">
            <a:extLst>
              <a:ext uri="{FF2B5EF4-FFF2-40B4-BE49-F238E27FC236}">
                <a16:creationId xmlns:a16="http://schemas.microsoft.com/office/drawing/2014/main" xmlns="" id="{84DDF651-E0E8-474E-B01E-D65BF1529162}"/>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9" name="Title 1">
            <a:extLst>
              <a:ext uri="{FF2B5EF4-FFF2-40B4-BE49-F238E27FC236}">
                <a16:creationId xmlns:a16="http://schemas.microsoft.com/office/drawing/2014/main" xmlns="" id="{9747EF39-7C4B-4EF4-BC7B-4908859053E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IN" sz="2400" b="1" i="0" u="none" strike="noStrike" dirty="0">
                <a:solidFill>
                  <a:srgbClr val="000000"/>
                </a:solidFill>
                <a:effectLst/>
                <a:latin typeface="Times New Roman" panose="02020603050405020304" pitchFamily="18" charset="0"/>
                <a:cs typeface="Times New Roman" panose="02020603050405020304" pitchFamily="18" charset="0"/>
              </a:rPr>
              <a:t>Evaluation Scheme</a:t>
            </a:r>
            <a:r>
              <a:rPr lang="en-IN"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xmlns="" id="{F78E3E6B-6670-4502-B722-FF00750A265B}"/>
              </a:ext>
            </a:extLst>
          </p:cNvPr>
          <p:cNvGraphicFramePr>
            <a:graphicFrameLocks noGrp="1"/>
          </p:cNvGraphicFramePr>
          <p:nvPr>
            <p:extLst>
              <p:ext uri="{D42A27DB-BD31-4B8C-83A1-F6EECF244321}">
                <p14:modId xmlns:p14="http://schemas.microsoft.com/office/powerpoint/2010/main" xmlns="" val="3706154427"/>
              </p:ext>
            </p:extLst>
          </p:nvPr>
        </p:nvGraphicFramePr>
        <p:xfrm>
          <a:off x="381000" y="990600"/>
          <a:ext cx="8382002" cy="5364472"/>
        </p:xfrm>
        <a:graphic>
          <a:graphicData uri="http://schemas.openxmlformats.org/drawingml/2006/table">
            <a:tbl>
              <a:tblPr firstRow="1" firstCol="1" bandRow="1">
                <a:tableStyleId>{5C22544A-7EE6-4342-B048-85BDC9FD1C3A}</a:tableStyleId>
              </a:tblPr>
              <a:tblGrid>
                <a:gridCol w="366491">
                  <a:extLst>
                    <a:ext uri="{9D8B030D-6E8A-4147-A177-3AD203B41FA5}">
                      <a16:colId xmlns:a16="http://schemas.microsoft.com/office/drawing/2014/main" xmlns="" val="483774696"/>
                    </a:ext>
                  </a:extLst>
                </a:gridCol>
                <a:gridCol w="1037818">
                  <a:extLst>
                    <a:ext uri="{9D8B030D-6E8A-4147-A177-3AD203B41FA5}">
                      <a16:colId xmlns:a16="http://schemas.microsoft.com/office/drawing/2014/main" xmlns="" val="4152374211"/>
                    </a:ext>
                  </a:extLst>
                </a:gridCol>
                <a:gridCol w="1922186">
                  <a:extLst>
                    <a:ext uri="{9D8B030D-6E8A-4147-A177-3AD203B41FA5}">
                      <a16:colId xmlns:a16="http://schemas.microsoft.com/office/drawing/2014/main" xmlns="" val="2675436260"/>
                    </a:ext>
                  </a:extLst>
                </a:gridCol>
                <a:gridCol w="291137">
                  <a:extLst>
                    <a:ext uri="{9D8B030D-6E8A-4147-A177-3AD203B41FA5}">
                      <a16:colId xmlns:a16="http://schemas.microsoft.com/office/drawing/2014/main" xmlns="" val="905271115"/>
                    </a:ext>
                  </a:extLst>
                </a:gridCol>
                <a:gridCol w="295932">
                  <a:extLst>
                    <a:ext uri="{9D8B030D-6E8A-4147-A177-3AD203B41FA5}">
                      <a16:colId xmlns:a16="http://schemas.microsoft.com/office/drawing/2014/main" xmlns="" val="2057213620"/>
                    </a:ext>
                  </a:extLst>
                </a:gridCol>
                <a:gridCol w="381560">
                  <a:extLst>
                    <a:ext uri="{9D8B030D-6E8A-4147-A177-3AD203B41FA5}">
                      <a16:colId xmlns:a16="http://schemas.microsoft.com/office/drawing/2014/main" xmlns="" val="4037161602"/>
                    </a:ext>
                  </a:extLst>
                </a:gridCol>
                <a:gridCol w="381560">
                  <a:extLst>
                    <a:ext uri="{9D8B030D-6E8A-4147-A177-3AD203B41FA5}">
                      <a16:colId xmlns:a16="http://schemas.microsoft.com/office/drawing/2014/main" xmlns="" val="892661286"/>
                    </a:ext>
                  </a:extLst>
                </a:gridCol>
                <a:gridCol w="664476">
                  <a:extLst>
                    <a:ext uri="{9D8B030D-6E8A-4147-A177-3AD203B41FA5}">
                      <a16:colId xmlns:a16="http://schemas.microsoft.com/office/drawing/2014/main" xmlns="" val="3587808402"/>
                    </a:ext>
                  </a:extLst>
                </a:gridCol>
                <a:gridCol w="664476">
                  <a:extLst>
                    <a:ext uri="{9D8B030D-6E8A-4147-A177-3AD203B41FA5}">
                      <a16:colId xmlns:a16="http://schemas.microsoft.com/office/drawing/2014/main" xmlns="" val="3244612720"/>
                    </a:ext>
                  </a:extLst>
                </a:gridCol>
                <a:gridCol w="447325">
                  <a:extLst>
                    <a:ext uri="{9D8B030D-6E8A-4147-A177-3AD203B41FA5}">
                      <a16:colId xmlns:a16="http://schemas.microsoft.com/office/drawing/2014/main" xmlns="" val="454941821"/>
                    </a:ext>
                  </a:extLst>
                </a:gridCol>
                <a:gridCol w="447325">
                  <a:extLst>
                    <a:ext uri="{9D8B030D-6E8A-4147-A177-3AD203B41FA5}">
                      <a16:colId xmlns:a16="http://schemas.microsoft.com/office/drawing/2014/main" xmlns="" val="474209802"/>
                    </a:ext>
                  </a:extLst>
                </a:gridCol>
                <a:gridCol w="376766">
                  <a:extLst>
                    <a:ext uri="{9D8B030D-6E8A-4147-A177-3AD203B41FA5}">
                      <a16:colId xmlns:a16="http://schemas.microsoft.com/office/drawing/2014/main" xmlns="" val="4247887102"/>
                    </a:ext>
                  </a:extLst>
                </a:gridCol>
                <a:gridCol w="508291">
                  <a:extLst>
                    <a:ext uri="{9D8B030D-6E8A-4147-A177-3AD203B41FA5}">
                      <a16:colId xmlns:a16="http://schemas.microsoft.com/office/drawing/2014/main" xmlns="" val="2734558652"/>
                    </a:ext>
                  </a:extLst>
                </a:gridCol>
                <a:gridCol w="596659">
                  <a:extLst>
                    <a:ext uri="{9D8B030D-6E8A-4147-A177-3AD203B41FA5}">
                      <a16:colId xmlns:a16="http://schemas.microsoft.com/office/drawing/2014/main" xmlns="" val="3138845591"/>
                    </a:ext>
                  </a:extLst>
                </a:gridCol>
              </a:tblGrid>
              <a:tr h="357753">
                <a:tc rowSpan="2">
                  <a:txBody>
                    <a:bodyPr/>
                    <a:lstStyle/>
                    <a:p>
                      <a:pPr marR="29210" algn="ctr">
                        <a:lnSpc>
                          <a:spcPct val="107000"/>
                        </a:lnSpc>
                        <a:spcAft>
                          <a:spcPts val="800"/>
                        </a:spcAft>
                      </a:pPr>
                      <a:r>
                        <a:rPr lang="en-IN" sz="1200">
                          <a:effectLst/>
                        </a:rPr>
                        <a:t>Sl. </a:t>
                      </a:r>
                    </a:p>
                    <a:p>
                      <a:pPr marL="7620" algn="ctr">
                        <a:lnSpc>
                          <a:spcPct val="107000"/>
                        </a:lnSpc>
                        <a:spcAft>
                          <a:spcPts val="800"/>
                        </a:spcAft>
                      </a:pPr>
                      <a:r>
                        <a:rPr lang="en-IN" sz="1200">
                          <a:effectLst/>
                        </a:rPr>
                        <a:t>No.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rowSpan="2">
                  <a:txBody>
                    <a:bodyPr/>
                    <a:lstStyle/>
                    <a:p>
                      <a:pPr marL="3810" algn="ctr">
                        <a:lnSpc>
                          <a:spcPct val="107000"/>
                        </a:lnSpc>
                        <a:spcAft>
                          <a:spcPts val="800"/>
                        </a:spcAft>
                      </a:pPr>
                      <a:r>
                        <a:rPr lang="en-IN" sz="1200" dirty="0">
                          <a:effectLst/>
                        </a:rPr>
                        <a:t>Subject Codes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rowSpan="2">
                  <a:txBody>
                    <a:bodyPr/>
                    <a:lstStyle/>
                    <a:p>
                      <a:pPr marR="26035" algn="ctr">
                        <a:lnSpc>
                          <a:spcPct val="107000"/>
                        </a:lnSpc>
                        <a:spcAft>
                          <a:spcPts val="800"/>
                        </a:spcAft>
                      </a:pPr>
                      <a:r>
                        <a:rPr lang="en-IN" sz="1200" dirty="0">
                          <a:effectLst/>
                        </a:rPr>
                        <a:t>Subject Name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gridSpan="3">
                  <a:txBody>
                    <a:bodyPr/>
                    <a:lstStyle/>
                    <a:p>
                      <a:pPr marR="28575" algn="ctr">
                        <a:lnSpc>
                          <a:spcPct val="107000"/>
                        </a:lnSpc>
                        <a:spcAft>
                          <a:spcPts val="800"/>
                        </a:spcAft>
                      </a:pPr>
                      <a:r>
                        <a:rPr lang="en-IN" sz="1200">
                          <a:effectLst/>
                        </a:rPr>
                        <a:t>Periods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hMerge="1">
                  <a:txBody>
                    <a:bodyPr/>
                    <a:lstStyle/>
                    <a:p>
                      <a:endParaRPr lang="en-IN"/>
                    </a:p>
                  </a:txBody>
                  <a:tcPr/>
                </a:tc>
                <a:tc hMerge="1">
                  <a:txBody>
                    <a:bodyPr/>
                    <a:lstStyle/>
                    <a:p>
                      <a:endParaRPr lang="en-IN"/>
                    </a:p>
                  </a:txBody>
                  <a:tcPr/>
                </a:tc>
                <a:tc gridSpan="4">
                  <a:txBody>
                    <a:bodyPr/>
                    <a:lstStyle/>
                    <a:p>
                      <a:pPr marR="26670" algn="ctr">
                        <a:lnSpc>
                          <a:spcPct val="107000"/>
                        </a:lnSpc>
                        <a:spcAft>
                          <a:spcPts val="800"/>
                        </a:spcAft>
                      </a:pPr>
                      <a:r>
                        <a:rPr lang="en-IN" sz="1200">
                          <a:effectLst/>
                        </a:rPr>
                        <a:t>Evaluation Scheme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a:lnSpc>
                          <a:spcPct val="107000"/>
                        </a:lnSpc>
                        <a:spcAft>
                          <a:spcPts val="800"/>
                        </a:spcAft>
                      </a:pPr>
                      <a:r>
                        <a:rPr lang="en-IN" sz="1200">
                          <a:effectLst/>
                        </a:rPr>
                        <a:t>End Semester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hMerge="1">
                  <a:txBody>
                    <a:bodyPr/>
                    <a:lstStyle/>
                    <a:p>
                      <a:endParaRPr lang="en-IN"/>
                    </a:p>
                  </a:txBody>
                  <a:tcPr/>
                </a:tc>
                <a:tc rowSpan="2">
                  <a:txBody>
                    <a:bodyPr/>
                    <a:lstStyle/>
                    <a:p>
                      <a:pPr marL="7620" algn="ctr">
                        <a:lnSpc>
                          <a:spcPct val="107000"/>
                        </a:lnSpc>
                        <a:spcAft>
                          <a:spcPts val="800"/>
                        </a:spcAft>
                      </a:pPr>
                      <a:r>
                        <a:rPr lang="en-IN" sz="1200">
                          <a:effectLst/>
                        </a:rPr>
                        <a:t>Total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rowSpan="2">
                  <a:txBody>
                    <a:bodyPr/>
                    <a:lstStyle/>
                    <a:p>
                      <a:pPr marL="13970" algn="ctr">
                        <a:lnSpc>
                          <a:spcPct val="107000"/>
                        </a:lnSpc>
                        <a:spcAft>
                          <a:spcPts val="800"/>
                        </a:spcAft>
                      </a:pPr>
                      <a:r>
                        <a:rPr lang="en-IN" sz="1200">
                          <a:effectLst/>
                        </a:rPr>
                        <a:t>Credit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xmlns="" val="183044295"/>
                  </a:ext>
                </a:extLst>
              </a:tr>
              <a:tr h="228379">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19685" algn="ctr">
                        <a:lnSpc>
                          <a:spcPct val="107000"/>
                        </a:lnSpc>
                        <a:spcAft>
                          <a:spcPts val="800"/>
                        </a:spcAft>
                      </a:pPr>
                      <a:r>
                        <a:rPr lang="en-IN" sz="1200">
                          <a:effectLst/>
                        </a:rPr>
                        <a:t>L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7145" algn="ctr">
                        <a:lnSpc>
                          <a:spcPct val="107000"/>
                        </a:lnSpc>
                        <a:spcAft>
                          <a:spcPts val="800"/>
                        </a:spcAft>
                      </a:pPr>
                      <a:r>
                        <a:rPr lang="en-IN" sz="1200">
                          <a:effectLst/>
                        </a:rPr>
                        <a:t>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a:effectLst/>
                        </a:rPr>
                        <a:t>P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CT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TA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6510" algn="ctr">
                        <a:lnSpc>
                          <a:spcPct val="107000"/>
                        </a:lnSpc>
                        <a:spcAft>
                          <a:spcPts val="800"/>
                        </a:spcAft>
                      </a:pPr>
                      <a:r>
                        <a:rPr lang="en-IN" sz="1200">
                          <a:effectLst/>
                        </a:rPr>
                        <a:t>TOTAL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a:effectLst/>
                        </a:rPr>
                        <a:t>PS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45720" algn="ctr">
                        <a:lnSpc>
                          <a:spcPct val="107000"/>
                        </a:lnSpc>
                        <a:spcAft>
                          <a:spcPts val="800"/>
                        </a:spcAft>
                      </a:pPr>
                      <a:r>
                        <a:rPr lang="en-IN" sz="1200">
                          <a:effectLst/>
                        </a:rPr>
                        <a:t>TE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6510" algn="ctr">
                        <a:lnSpc>
                          <a:spcPct val="107000"/>
                        </a:lnSpc>
                        <a:spcAft>
                          <a:spcPts val="800"/>
                        </a:spcAft>
                      </a:pPr>
                      <a:r>
                        <a:rPr lang="en-IN" sz="1200">
                          <a:effectLst/>
                        </a:rPr>
                        <a:t>PE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xmlns="" val="224488923"/>
                  </a:ext>
                </a:extLst>
              </a:tr>
              <a:tr h="357753">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845" algn="ctr">
                        <a:lnSpc>
                          <a:spcPct val="107000"/>
                        </a:lnSpc>
                        <a:spcAft>
                          <a:spcPts val="800"/>
                        </a:spcAft>
                      </a:pPr>
                      <a:r>
                        <a:rPr lang="en-IN" sz="1200" dirty="0">
                          <a:effectLst/>
                        </a:rPr>
                        <a:t>AAS0402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6985" algn="ctr">
                        <a:lnSpc>
                          <a:spcPct val="107000"/>
                        </a:lnSpc>
                        <a:spcAft>
                          <a:spcPts val="800"/>
                        </a:spcAft>
                      </a:pPr>
                      <a:r>
                        <a:rPr lang="en-IN" sz="1200" dirty="0">
                          <a:effectLst/>
                        </a:rPr>
                        <a:t>Engineering Mathematics- IV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dirty="0">
                          <a:effectLst/>
                        </a:rPr>
                        <a:t>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4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xmlns="" val="2854414825"/>
                  </a:ext>
                </a:extLst>
              </a:tr>
              <a:tr h="230310">
                <a:tc>
                  <a:txBody>
                    <a:bodyPr/>
                    <a:lstStyle/>
                    <a:p>
                      <a:pPr marR="2921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30480" algn="ctr">
                        <a:lnSpc>
                          <a:spcPct val="107000"/>
                        </a:lnSpc>
                        <a:spcAft>
                          <a:spcPts val="800"/>
                        </a:spcAft>
                      </a:pPr>
                      <a:r>
                        <a:rPr lang="en-IN" sz="1200" dirty="0">
                          <a:effectLst/>
                        </a:rPr>
                        <a:t>AASL0401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a:effectLst/>
                        </a:rPr>
                        <a:t>Technical Communication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dirty="0">
                          <a:effectLst/>
                        </a:rPr>
                        <a:t>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a16="http://schemas.microsoft.com/office/drawing/2014/main" xmlns="" val="15717852"/>
                  </a:ext>
                </a:extLst>
              </a:tr>
              <a:tr h="230310">
                <a:tc>
                  <a:txBody>
                    <a:bodyPr/>
                    <a:lstStyle/>
                    <a:p>
                      <a:pPr marR="29210"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45720" algn="ctr">
                        <a:lnSpc>
                          <a:spcPct val="107000"/>
                        </a:lnSpc>
                        <a:spcAft>
                          <a:spcPts val="800"/>
                        </a:spcAft>
                      </a:pPr>
                      <a:r>
                        <a:rPr lang="en-IN" sz="1200" dirty="0">
                          <a:effectLst/>
                        </a:rPr>
                        <a:t>ACSE0403B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dirty="0">
                          <a:effectLst/>
                        </a:rPr>
                        <a:t>Operating Systems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a16="http://schemas.microsoft.com/office/drawing/2014/main" xmlns="" val="3067885404"/>
                  </a:ext>
                </a:extLst>
              </a:tr>
              <a:tr h="357753">
                <a:tc>
                  <a:txBody>
                    <a:bodyPr/>
                    <a:lstStyle/>
                    <a:p>
                      <a:pPr marR="29210" algn="ctr">
                        <a:lnSpc>
                          <a:spcPct val="107000"/>
                        </a:lnSpc>
                        <a:spcAft>
                          <a:spcPts val="800"/>
                        </a:spcAft>
                      </a:pPr>
                      <a:r>
                        <a:rPr lang="en-IN" sz="1200">
                          <a:effectLst/>
                        </a:rPr>
                        <a:t>4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62865" algn="ctr">
                        <a:lnSpc>
                          <a:spcPct val="107000"/>
                        </a:lnSpc>
                        <a:spcAft>
                          <a:spcPts val="800"/>
                        </a:spcAft>
                      </a:pPr>
                      <a:r>
                        <a:rPr lang="en-IN" sz="1200">
                          <a:effectLst/>
                        </a:rPr>
                        <a:t>ACSAI0402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Database Management Systems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3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dirty="0">
                          <a:effectLst/>
                        </a:rPr>
                        <a:t>30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4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xmlns="" val="1891440078"/>
                  </a:ext>
                </a:extLst>
              </a:tr>
              <a:tr h="357753">
                <a:tc>
                  <a:txBody>
                    <a:bodyPr/>
                    <a:lstStyle/>
                    <a:p>
                      <a:pPr marR="29210" algn="ctr">
                        <a:lnSpc>
                          <a:spcPct val="107000"/>
                        </a:lnSpc>
                        <a:spcAft>
                          <a:spcPts val="800"/>
                        </a:spcAft>
                      </a:pPr>
                      <a:r>
                        <a:rPr lang="en-IN" sz="1200" dirty="0">
                          <a:effectLst/>
                        </a:rPr>
                        <a:t>5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19685" algn="ctr">
                        <a:lnSpc>
                          <a:spcPct val="107000"/>
                        </a:lnSpc>
                        <a:spcAft>
                          <a:spcPts val="800"/>
                        </a:spcAft>
                      </a:pPr>
                      <a:r>
                        <a:rPr lang="en-IN" sz="1200" dirty="0">
                          <a:effectLst/>
                        </a:rPr>
                        <a:t>ACSIOT0401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algn="ctr">
                        <a:lnSpc>
                          <a:spcPct val="107000"/>
                        </a:lnSpc>
                        <a:spcAft>
                          <a:spcPts val="800"/>
                        </a:spcAft>
                      </a:pPr>
                      <a:r>
                        <a:rPr lang="en-IN" sz="1200" dirty="0">
                          <a:effectLst/>
                        </a:rPr>
                        <a:t>Mobile Application Development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solidFill>
                      <a:srgbClr val="FFC000"/>
                    </a:solidFill>
                  </a:tcPr>
                </a:tc>
                <a:tc>
                  <a:txBody>
                    <a:bodyPr/>
                    <a:lstStyle/>
                    <a:p>
                      <a:pPr marL="27305"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30480"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31750" algn="ctr">
                        <a:lnSpc>
                          <a:spcPct val="107000"/>
                        </a:lnSpc>
                        <a:spcAft>
                          <a:spcPts val="800"/>
                        </a:spcAft>
                      </a:pPr>
                      <a:r>
                        <a:rPr lang="en-IN" sz="1200" dirty="0">
                          <a:effectLst/>
                        </a:rPr>
                        <a:t>30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29210" algn="ctr">
                        <a:lnSpc>
                          <a:spcPct val="107000"/>
                        </a:lnSpc>
                        <a:spcAft>
                          <a:spcPts val="800"/>
                        </a:spcAft>
                      </a:pPr>
                      <a:r>
                        <a:rPr lang="en-IN" sz="1200" dirty="0">
                          <a:effectLst/>
                        </a:rPr>
                        <a:t>20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R="27940" algn="ctr">
                        <a:lnSpc>
                          <a:spcPct val="107000"/>
                        </a:lnSpc>
                        <a:spcAft>
                          <a:spcPts val="800"/>
                        </a:spcAft>
                      </a:pPr>
                      <a:r>
                        <a:rPr lang="en-IN" sz="1200" dirty="0">
                          <a:effectLst/>
                        </a:rPr>
                        <a:t>50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8890"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1206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L="52070" algn="ctr">
                        <a:lnSpc>
                          <a:spcPct val="107000"/>
                        </a:lnSpc>
                        <a:spcAft>
                          <a:spcPts val="800"/>
                        </a:spcAft>
                      </a:pPr>
                      <a:r>
                        <a:rPr lang="en-IN" sz="1200" dirty="0">
                          <a:effectLst/>
                        </a:rPr>
                        <a:t>150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tc>
                  <a:txBody>
                    <a:bodyPr/>
                    <a:lstStyle/>
                    <a:p>
                      <a:pPr marR="29210"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solidFill>
                      <a:srgbClr val="FFC000"/>
                    </a:solidFill>
                  </a:tcPr>
                </a:tc>
                <a:extLst>
                  <a:ext uri="{0D108BD9-81ED-4DB2-BD59-A6C34878D82A}">
                    <a16:rowId xmlns:a16="http://schemas.microsoft.com/office/drawing/2014/main" xmlns="" val="1628192648"/>
                  </a:ext>
                </a:extLst>
              </a:tr>
              <a:tr h="456760">
                <a:tc>
                  <a:txBody>
                    <a:bodyPr/>
                    <a:lstStyle/>
                    <a:p>
                      <a:pPr marR="29210" algn="ctr">
                        <a:lnSpc>
                          <a:spcPct val="107000"/>
                        </a:lnSpc>
                        <a:spcAft>
                          <a:spcPts val="800"/>
                        </a:spcAft>
                      </a:pPr>
                      <a:r>
                        <a:rPr lang="en-IN" sz="1200">
                          <a:effectLst/>
                        </a:rPr>
                        <a:t>6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dirty="0">
                          <a:effectLst/>
                        </a:rPr>
                        <a:t>ACSE0404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Theory of Automata and Formal Languages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2413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52070" algn="ctr">
                        <a:lnSpc>
                          <a:spcPct val="107000"/>
                        </a:lnSpc>
                        <a:spcAft>
                          <a:spcPts val="800"/>
                        </a:spcAft>
                      </a:pPr>
                      <a:r>
                        <a:rPr lang="en-IN" sz="1200">
                          <a:effectLst/>
                        </a:rPr>
                        <a:t>150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dirty="0">
                          <a:effectLst/>
                        </a:rPr>
                        <a:t>3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xmlns="" val="1064384965"/>
                  </a:ext>
                </a:extLst>
              </a:tr>
              <a:tr h="228379">
                <a:tc>
                  <a:txBody>
                    <a:bodyPr/>
                    <a:lstStyle/>
                    <a:p>
                      <a:pPr marR="29210" algn="ctr">
                        <a:lnSpc>
                          <a:spcPct val="107000"/>
                        </a:lnSpc>
                        <a:spcAft>
                          <a:spcPts val="800"/>
                        </a:spcAft>
                      </a:pPr>
                      <a:r>
                        <a:rPr lang="en-IN" sz="1200">
                          <a:effectLst/>
                        </a:rPr>
                        <a:t>7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45720" algn="ctr">
                        <a:lnSpc>
                          <a:spcPct val="107000"/>
                        </a:lnSpc>
                        <a:spcAft>
                          <a:spcPts val="800"/>
                        </a:spcAft>
                      </a:pPr>
                      <a:r>
                        <a:rPr lang="en-IN" sz="1200" dirty="0">
                          <a:effectLst/>
                        </a:rPr>
                        <a:t>ACSE0453B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a:effectLst/>
                        </a:rPr>
                        <a:t>Operating Systems Lab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6035" algn="ctr">
                        <a:lnSpc>
                          <a:spcPct val="107000"/>
                        </a:lnSpc>
                        <a:spcAft>
                          <a:spcPts val="800"/>
                        </a:spcAft>
                      </a:pPr>
                      <a:r>
                        <a:rPr lang="en-IN" sz="1200" dirty="0">
                          <a:effectLst/>
                        </a:rPr>
                        <a:t>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30480" algn="ctr">
                        <a:lnSpc>
                          <a:spcPct val="107000"/>
                        </a:lnSpc>
                        <a:spcAft>
                          <a:spcPts val="800"/>
                        </a:spcAft>
                      </a:pPr>
                      <a:r>
                        <a:rPr lang="en-IN" sz="1200" dirty="0">
                          <a:effectLst/>
                        </a:rPr>
                        <a:t>2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4925"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0480"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857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a16="http://schemas.microsoft.com/office/drawing/2014/main" xmlns="" val="1877492388"/>
                  </a:ext>
                </a:extLst>
              </a:tr>
              <a:tr h="363187">
                <a:tc>
                  <a:txBody>
                    <a:bodyPr/>
                    <a:lstStyle/>
                    <a:p>
                      <a:pPr marR="29210" algn="ctr">
                        <a:lnSpc>
                          <a:spcPct val="107000"/>
                        </a:lnSpc>
                        <a:spcAft>
                          <a:spcPts val="800"/>
                        </a:spcAft>
                      </a:pPr>
                      <a:r>
                        <a:rPr lang="en-IN" sz="1200">
                          <a:effectLst/>
                        </a:rPr>
                        <a:t>8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62865" algn="ctr">
                        <a:lnSpc>
                          <a:spcPct val="107000"/>
                        </a:lnSpc>
                        <a:spcAft>
                          <a:spcPts val="800"/>
                        </a:spcAft>
                      </a:pPr>
                      <a:r>
                        <a:rPr lang="en-IN" sz="1200" dirty="0">
                          <a:effectLst/>
                        </a:rPr>
                        <a:t>ACSAI0452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rPr>
                        <a:t>Database Management Systems Lab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4925"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0480" algn="ctr">
                        <a:lnSpc>
                          <a:spcPct val="107000"/>
                        </a:lnSpc>
                        <a:spcAft>
                          <a:spcPts val="800"/>
                        </a:spcAft>
                      </a:pPr>
                      <a:r>
                        <a:rPr lang="en-IN" sz="1200" dirty="0">
                          <a:effectLst/>
                        </a:rPr>
                        <a:t>25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dirty="0">
                          <a:effectLst/>
                        </a:rPr>
                        <a:t>50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xmlns="" val="3474905559"/>
                  </a:ext>
                </a:extLst>
              </a:tr>
              <a:tr h="363187">
                <a:tc>
                  <a:txBody>
                    <a:bodyPr/>
                    <a:lstStyle/>
                    <a:p>
                      <a:pPr marR="29210" algn="ctr">
                        <a:lnSpc>
                          <a:spcPct val="107000"/>
                        </a:lnSpc>
                        <a:spcAft>
                          <a:spcPts val="800"/>
                        </a:spcAft>
                      </a:pPr>
                      <a:r>
                        <a:rPr lang="en-IN" sz="1200">
                          <a:effectLst/>
                        </a:rPr>
                        <a:t>9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9685" algn="ctr">
                        <a:lnSpc>
                          <a:spcPct val="107000"/>
                        </a:lnSpc>
                        <a:spcAft>
                          <a:spcPts val="800"/>
                        </a:spcAft>
                      </a:pPr>
                      <a:r>
                        <a:rPr lang="en-IN" sz="1200" dirty="0">
                          <a:effectLst/>
                        </a:rPr>
                        <a:t>ACSIOT0451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rPr>
                        <a:t>Mobile Application Development Lab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4925"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b"/>
                </a:tc>
                <a:tc>
                  <a:txBody>
                    <a:bodyPr/>
                    <a:lstStyle/>
                    <a:p>
                      <a:pPr marL="30480" algn="ctr">
                        <a:lnSpc>
                          <a:spcPct val="107000"/>
                        </a:lnSpc>
                        <a:spcAft>
                          <a:spcPts val="800"/>
                        </a:spcAft>
                      </a:pPr>
                      <a:r>
                        <a:rPr lang="en-IN" sz="1200">
                          <a:effectLst/>
                        </a:rPr>
                        <a:t>25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xmlns="" val="2909102056"/>
                  </a:ext>
                </a:extLst>
              </a:tr>
              <a:tr h="363187">
                <a:tc>
                  <a:txBody>
                    <a:bodyPr/>
                    <a:lstStyle/>
                    <a:p>
                      <a:pPr marL="30480" algn="ctr">
                        <a:lnSpc>
                          <a:spcPct val="107000"/>
                        </a:lnSpc>
                        <a:spcAft>
                          <a:spcPts val="800"/>
                        </a:spcAft>
                      </a:pPr>
                      <a:r>
                        <a:rPr lang="en-IN" sz="1200">
                          <a:effectLst/>
                        </a:rPr>
                        <a:t>10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dirty="0">
                          <a:effectLst/>
                        </a:rPr>
                        <a:t>ACSE0459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a:effectLst/>
                        </a:rPr>
                        <a:t>Mini Project using Open Technology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492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857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xmlns="" val="659714703"/>
                  </a:ext>
                </a:extLst>
              </a:tr>
              <a:tr h="642423">
                <a:tc>
                  <a:txBody>
                    <a:bodyPr/>
                    <a:lstStyle/>
                    <a:p>
                      <a:pPr marL="30480" algn="ctr">
                        <a:lnSpc>
                          <a:spcPct val="107000"/>
                        </a:lnSpc>
                        <a:spcAft>
                          <a:spcPts val="800"/>
                        </a:spcAft>
                      </a:pPr>
                      <a:r>
                        <a:rPr lang="en-IN" sz="1200">
                          <a:effectLst/>
                        </a:rPr>
                        <a:t>11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ANC0402 / ANC0401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algn="ctr">
                        <a:lnSpc>
                          <a:spcPct val="107000"/>
                        </a:lnSpc>
                        <a:spcAft>
                          <a:spcPts val="800"/>
                        </a:spcAft>
                      </a:pPr>
                      <a:r>
                        <a:rPr lang="en-IN" sz="1200">
                          <a:effectLst/>
                        </a:rPr>
                        <a:t>Environmental Science*/ </a:t>
                      </a:r>
                    </a:p>
                    <a:p>
                      <a:pPr algn="ctr">
                        <a:lnSpc>
                          <a:spcPct val="107000"/>
                        </a:lnSpc>
                        <a:spcAft>
                          <a:spcPts val="800"/>
                        </a:spcAft>
                      </a:pPr>
                      <a:r>
                        <a:rPr lang="en-IN" sz="1200">
                          <a:effectLst/>
                        </a:rPr>
                        <a:t>Cyber Security*(Non Credit)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27305" algn="ctr">
                        <a:lnSpc>
                          <a:spcPct val="107000"/>
                        </a:lnSpc>
                        <a:spcAft>
                          <a:spcPts val="800"/>
                        </a:spcAft>
                      </a:pPr>
                      <a:r>
                        <a:rPr lang="en-IN" sz="1200">
                          <a:effectLst/>
                        </a:rPr>
                        <a:t>2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6035"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048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31750" algn="ctr">
                        <a:lnSpc>
                          <a:spcPct val="107000"/>
                        </a:lnSpc>
                        <a:spcAft>
                          <a:spcPts val="800"/>
                        </a:spcAft>
                      </a:pPr>
                      <a:r>
                        <a:rPr lang="en-IN" sz="1200">
                          <a:effectLst/>
                        </a:rPr>
                        <a:t>30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29210" algn="ctr">
                        <a:lnSpc>
                          <a:spcPct val="107000"/>
                        </a:lnSpc>
                        <a:spcAft>
                          <a:spcPts val="800"/>
                        </a:spcAft>
                      </a:pPr>
                      <a:r>
                        <a:rPr lang="en-IN" sz="1200">
                          <a:effectLst/>
                        </a:rPr>
                        <a:t>20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940"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7305" algn="ctr">
                        <a:lnSpc>
                          <a:spcPct val="107000"/>
                        </a:lnSpc>
                        <a:spcAft>
                          <a:spcPts val="800"/>
                        </a:spcAft>
                      </a:pPr>
                      <a:r>
                        <a:rPr lang="en-IN" sz="1200">
                          <a:effectLst/>
                        </a:rPr>
                        <a:t>50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52070" algn="ctr">
                        <a:lnSpc>
                          <a:spcPct val="107000"/>
                        </a:lnSpc>
                        <a:spcAft>
                          <a:spcPts val="800"/>
                        </a:spcAft>
                      </a:pPr>
                      <a:r>
                        <a:rPr lang="en-IN" sz="1200">
                          <a:effectLst/>
                        </a:rPr>
                        <a:t>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R="29210" algn="ctr">
                        <a:lnSpc>
                          <a:spcPct val="107000"/>
                        </a:lnSpc>
                        <a:spcAft>
                          <a:spcPts val="800"/>
                        </a:spcAft>
                      </a:pPr>
                      <a:r>
                        <a:rPr lang="en-IN" sz="1200">
                          <a:effectLst/>
                        </a:rPr>
                        <a:t>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xmlns="" val="1540014305"/>
                  </a:ext>
                </a:extLst>
              </a:tr>
              <a:tr h="363187">
                <a:tc>
                  <a:txBody>
                    <a:bodyPr/>
                    <a:lstStyle/>
                    <a:p>
                      <a:pPr marL="635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6350" algn="ctr">
                        <a:lnSpc>
                          <a:spcPct val="107000"/>
                        </a:lnSpc>
                        <a:spcAft>
                          <a:spcPts val="800"/>
                        </a:spcAft>
                      </a:pPr>
                      <a:r>
                        <a:rPr lang="en-IN" sz="1200" dirty="0">
                          <a:effectLst/>
                        </a:rPr>
                        <a:t>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algn="ctr">
                        <a:lnSpc>
                          <a:spcPct val="107000"/>
                        </a:lnSpc>
                        <a:spcAft>
                          <a:spcPts val="800"/>
                        </a:spcAft>
                      </a:pPr>
                      <a:r>
                        <a:rPr lang="en-IN" sz="1200" dirty="0">
                          <a:effectLst/>
                        </a:rPr>
                        <a:t>MOOCs** (For B.Tech. Hons. Degree)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70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952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nchor="ctr"/>
                </a:tc>
                <a:extLst>
                  <a:ext uri="{0D108BD9-81ED-4DB2-BD59-A6C34878D82A}">
                    <a16:rowId xmlns:a16="http://schemas.microsoft.com/office/drawing/2014/main" xmlns="" val="2135062325"/>
                  </a:ext>
                </a:extLst>
              </a:tr>
              <a:tr h="230310">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952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dirty="0">
                          <a:effectLst/>
                        </a:rPr>
                        <a:t>GRAND TOTAL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70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8890"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079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2065" algn="ctr">
                        <a:lnSpc>
                          <a:spcPct val="107000"/>
                        </a:lnSpc>
                        <a:spcAft>
                          <a:spcPts val="800"/>
                        </a:spcAft>
                      </a:pPr>
                      <a:r>
                        <a:rPr lang="en-IN" sz="1200">
                          <a:effectLst/>
                        </a:rPr>
                        <a:t>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L="13970" algn="ctr">
                        <a:lnSpc>
                          <a:spcPct val="107000"/>
                        </a:lnSpc>
                        <a:spcAft>
                          <a:spcPts val="800"/>
                        </a:spcAft>
                      </a:pPr>
                      <a:r>
                        <a:rPr lang="en-IN" sz="1200">
                          <a:effectLst/>
                        </a:rPr>
                        <a:t>1100 </a:t>
                      </a:r>
                      <a:endParaRPr lang="en-IN"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tc>
                  <a:txBody>
                    <a:bodyPr/>
                    <a:lstStyle/>
                    <a:p>
                      <a:pPr marR="29210" algn="ctr">
                        <a:lnSpc>
                          <a:spcPct val="107000"/>
                        </a:lnSpc>
                        <a:spcAft>
                          <a:spcPts val="800"/>
                        </a:spcAft>
                      </a:pPr>
                      <a:r>
                        <a:rPr lang="en-IN" sz="1200" dirty="0">
                          <a:effectLst/>
                        </a:rPr>
                        <a:t>24 </a:t>
                      </a:r>
                      <a:endParaRPr lang="en-IN"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1551" marR="37045" marT="2850" marB="0"/>
                </a:tc>
                <a:extLst>
                  <a:ext uri="{0D108BD9-81ED-4DB2-BD59-A6C34878D82A}">
                    <a16:rowId xmlns:a16="http://schemas.microsoft.com/office/drawing/2014/main" xmlns="" val="2107784877"/>
                  </a:ext>
                </a:extLst>
              </a:tr>
            </a:tbl>
          </a:graphicData>
        </a:graphic>
      </p:graphicFrame>
    </p:spTree>
    <p:extLst>
      <p:ext uri="{BB962C8B-B14F-4D97-AF65-F5344CB8AC3E}">
        <p14:creationId xmlns:p14="http://schemas.microsoft.com/office/powerpoint/2010/main" xmlns="" val="3069116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fontScale="92500" lnSpcReduction="20000"/>
          </a:bodyPr>
          <a:lstStyle/>
          <a:p>
            <a:pPr marL="457200" indent="-457200" fontAlgn="base">
              <a:buAutoNum type="arabicPeriod"/>
            </a:pPr>
            <a:r>
              <a:rPr lang="en-US" sz="2000" b="1" dirty="0"/>
              <a:t>What is android view group?</a:t>
            </a:r>
          </a:p>
          <a:p>
            <a:pPr marL="0" indent="0" fontAlgn="base">
              <a:buNone/>
            </a:pPr>
            <a:endParaRPr lang="en-US" sz="2000" dirty="0"/>
          </a:p>
          <a:p>
            <a:pPr marL="0" indent="0" fontAlgn="base">
              <a:buNone/>
            </a:pPr>
            <a:r>
              <a:rPr lang="en-US" sz="2000" dirty="0"/>
              <a:t>A. </a:t>
            </a:r>
            <a:r>
              <a:rPr lang="en-US" sz="2000" b="1" dirty="0"/>
              <a:t>Layouts</a:t>
            </a:r>
            <a:r>
              <a:rPr lang="en-US" sz="2000" dirty="0"/>
              <a:t/>
            </a:r>
            <a:br>
              <a:rPr lang="en-US" sz="2000" dirty="0"/>
            </a:br>
            <a:r>
              <a:rPr lang="en-US" sz="2000" dirty="0"/>
              <a:t>B. Base class of building blocks</a:t>
            </a:r>
            <a:br>
              <a:rPr lang="en-US" sz="2000" dirty="0"/>
            </a:br>
            <a:r>
              <a:rPr lang="en-US" sz="2000" dirty="0"/>
              <a:t>C. </a:t>
            </a:r>
            <a:r>
              <a:rPr lang="en-US" sz="2000" dirty="0" err="1"/>
              <a:t>FragmentActivity</a:t>
            </a:r>
            <a:r>
              <a:rPr lang="en-US" sz="2000" dirty="0"/>
              <a:t/>
            </a:r>
            <a:br>
              <a:rPr lang="en-US" sz="2000" dirty="0"/>
            </a:br>
            <a:r>
              <a:rPr lang="en-US" sz="2000" dirty="0"/>
              <a:t>D. Collection of views and other child views</a:t>
            </a:r>
          </a:p>
          <a:p>
            <a:pPr marL="0" indent="0" fontAlgn="base">
              <a:buNone/>
            </a:pPr>
            <a:endParaRPr lang="en-US" sz="2000" b="1" dirty="0"/>
          </a:p>
          <a:p>
            <a:pPr marL="0" indent="0" fontAlgn="base">
              <a:buNone/>
            </a:pPr>
            <a:r>
              <a:rPr lang="en-US" sz="2000" b="1" dirty="0"/>
              <a:t>2. How many main approaches to build GUI of Android app?</a:t>
            </a:r>
          </a:p>
          <a:p>
            <a:pPr marL="0" indent="0" fontAlgn="base">
              <a:buNone/>
            </a:pPr>
            <a:r>
              <a:rPr lang="en-US" sz="2000" dirty="0"/>
              <a:t/>
            </a:r>
            <a:br>
              <a:rPr lang="en-US" sz="2000" dirty="0"/>
            </a:br>
            <a:r>
              <a:rPr lang="en-US" sz="2000" dirty="0"/>
              <a:t>A. &gt;=5</a:t>
            </a:r>
            <a:br>
              <a:rPr lang="en-US" sz="2000" dirty="0"/>
            </a:br>
            <a:r>
              <a:rPr lang="en-US" sz="2000" dirty="0"/>
              <a:t>B. 2</a:t>
            </a:r>
            <a:br>
              <a:rPr lang="en-US" sz="2000" dirty="0"/>
            </a:br>
            <a:r>
              <a:rPr lang="en-US" sz="2000" dirty="0"/>
              <a:t>C. 1</a:t>
            </a:r>
            <a:br>
              <a:rPr lang="en-US" sz="2000" dirty="0"/>
            </a:br>
            <a:r>
              <a:rPr lang="en-US" sz="2000" dirty="0"/>
              <a:t>D.</a:t>
            </a:r>
            <a:r>
              <a:rPr lang="en-US" sz="2000" b="1" dirty="0"/>
              <a:t> 3</a:t>
            </a:r>
          </a:p>
          <a:p>
            <a:pPr marL="0" indent="0" fontAlgn="base">
              <a:buNone/>
            </a:pPr>
            <a:endParaRPr lang="en-US" sz="2000" b="1" dirty="0"/>
          </a:p>
          <a:p>
            <a:pPr marL="457200" indent="-457200" fontAlgn="base">
              <a:buAutoNum type="arabicPeriod" startAt="3"/>
            </a:pPr>
            <a:r>
              <a:rPr lang="en-US" sz="2000" b="1" dirty="0"/>
              <a:t>Name the examples of views in android.</a:t>
            </a:r>
          </a:p>
          <a:p>
            <a:pPr marL="457200" indent="-457200" fontAlgn="base">
              <a:buAutoNum type="arabicPeriod" startAt="3"/>
            </a:pPr>
            <a:endParaRPr lang="en-US" sz="2000" b="1" dirty="0">
              <a:solidFill>
                <a:srgbClr val="444444"/>
              </a:solidFill>
              <a:latin typeface="Times New Roman" panose="02020603050405020304" pitchFamily="18" charset="0"/>
              <a:cs typeface="Times New Roman" panose="02020603050405020304" pitchFamily="18" charset="0"/>
            </a:endParaRPr>
          </a:p>
          <a:p>
            <a:pPr marL="457200" indent="-457200" fontAlgn="base">
              <a:buAutoNum type="arabicPeriod" startAt="3"/>
            </a:pPr>
            <a:r>
              <a:rPr lang="en-US" sz="2100" b="1" dirty="0"/>
              <a:t>View is a superclass of all the graphical user interface components. (T/F)</a:t>
            </a:r>
          </a:p>
          <a:p>
            <a:pPr marL="0" indent="0" fontAlgn="base">
              <a:buNone/>
            </a:pPr>
            <a:r>
              <a:rPr lang="en-US" sz="2000" dirty="0"/>
              <a:t/>
            </a:r>
            <a:br>
              <a:rPr lang="en-US" sz="2000" dirty="0"/>
            </a:br>
            <a:r>
              <a:rPr lang="en-US" sz="2000" dirty="0"/>
              <a:t/>
            </a:r>
            <a:br>
              <a:rPr lang="en-US" sz="2000" dirty="0"/>
            </a:br>
            <a:endParaRPr lang="en-US" sz="2000" b="1" dirty="0"/>
          </a:p>
          <a:p>
            <a:pPr marL="457200" indent="-457200">
              <a:buAutoNum type="arabicPeriod" startAt="2"/>
            </a:pPr>
            <a:endParaRPr lang="en-US" sz="2000" dirty="0"/>
          </a:p>
          <a:p>
            <a:pPr marL="457200" indent="-457200">
              <a:buAutoNum type="arabicPeriod" startAt="2"/>
            </a:pPr>
            <a:endParaRPr lang="en-US" sz="2000" b="1" dirty="0"/>
          </a:p>
          <a:p>
            <a:pPr marL="457200" indent="-457200">
              <a:buAutoNum type="arabicPeriod"/>
            </a:pPr>
            <a:endParaRPr lang="en-US" sz="2000" b="1" dirty="0"/>
          </a:p>
        </p:txBody>
      </p:sp>
      <p:sp>
        <p:nvSpPr>
          <p:cNvPr id="4" name="Date Placeholder 3"/>
          <p:cNvSpPr>
            <a:spLocks noGrp="1"/>
          </p:cNvSpPr>
          <p:nvPr>
            <p:ph type="dt" sz="half" idx="10"/>
          </p:nvPr>
        </p:nvSpPr>
        <p:spPr/>
        <p:txBody>
          <a:bodyPr/>
          <a:lstStyle/>
          <a:p>
            <a:fld id="{B0D4B2F9-E014-46A9-8DD9-50480F448720}"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2</a:t>
            </a:r>
          </a:p>
          <a:p>
            <a:pPr lvl="0" algn="ctr">
              <a:spcBef>
                <a:spcPct val="0"/>
              </a:spcBef>
              <a:defRPr/>
            </a:pPr>
            <a:endParaRPr lang="en-US" dirty="0"/>
          </a:p>
        </p:txBody>
      </p:sp>
    </p:spTree>
    <p:extLst>
      <p:ext uri="{BB962C8B-B14F-4D97-AF65-F5344CB8AC3E}">
        <p14:creationId xmlns:p14="http://schemas.microsoft.com/office/powerpoint/2010/main" xmlns="" val="79469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8305800" cy="5029200"/>
          </a:xfrm>
        </p:spPr>
        <p:txBody>
          <a:bodyPr>
            <a:noAutofit/>
          </a:bodyPr>
          <a:lstStyle/>
          <a:p>
            <a:pPr algn="just">
              <a:lnSpc>
                <a:spcPct val="200000"/>
              </a:lnSpc>
            </a:pPr>
            <a:r>
              <a:rPr lang="en-US" sz="1900" dirty="0"/>
              <a:t>Layout basically refers to the arrangement of elements on a page these elements are likely to be images, texts or styles. </a:t>
            </a:r>
          </a:p>
          <a:p>
            <a:pPr algn="just">
              <a:lnSpc>
                <a:spcPct val="200000"/>
              </a:lnSpc>
            </a:pPr>
            <a:r>
              <a:rPr lang="en-US" sz="1900" dirty="0"/>
              <a:t>These are a part of Android Jetpack. </a:t>
            </a:r>
          </a:p>
          <a:p>
            <a:pPr algn="just">
              <a:lnSpc>
                <a:spcPct val="200000"/>
              </a:lnSpc>
            </a:pPr>
            <a:r>
              <a:rPr lang="en-US" sz="1900" dirty="0"/>
              <a:t>They define the structure of android user interface in the app, like in an activity. </a:t>
            </a:r>
          </a:p>
          <a:p>
            <a:pPr algn="just">
              <a:lnSpc>
                <a:spcPct val="200000"/>
              </a:lnSpc>
            </a:pPr>
            <a:r>
              <a:rPr lang="en-US" sz="1900" dirty="0"/>
              <a:t>All elements in the layout are built with the help of Views and </a:t>
            </a:r>
            <a:r>
              <a:rPr lang="en-US" sz="1900" dirty="0" err="1"/>
              <a:t>ViewGroups</a:t>
            </a:r>
            <a:r>
              <a:rPr lang="en-US" sz="1900" dirty="0"/>
              <a:t>. </a:t>
            </a:r>
          </a:p>
          <a:p>
            <a:pPr algn="just">
              <a:lnSpc>
                <a:spcPct val="200000"/>
              </a:lnSpc>
            </a:pPr>
            <a:r>
              <a:rPr lang="en-US" sz="1900" dirty="0"/>
              <a:t>These layouts can have various widgets like buttons, labels, textboxes, and many others.</a:t>
            </a:r>
          </a:p>
        </p:txBody>
      </p:sp>
      <p:sp>
        <p:nvSpPr>
          <p:cNvPr id="4" name="Date Placeholder 3"/>
          <p:cNvSpPr>
            <a:spLocks noGrp="1"/>
          </p:cNvSpPr>
          <p:nvPr>
            <p:ph type="dt" sz="half" idx="10"/>
          </p:nvPr>
        </p:nvSpPr>
        <p:spPr/>
        <p:txBody>
          <a:bodyPr/>
          <a:lstStyle/>
          <a:p>
            <a:fld id="{9B8F61BD-813B-450A-9BB7-D42FC1F11321}"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400" b="1" i="0" dirty="0">
              <a:solidFill>
                <a:srgbClr val="444444"/>
              </a:solidFill>
              <a:effectLst/>
              <a:latin typeface="Georgia" panose="02040502050405020303" pitchFamily="18" charset="0"/>
            </a:endParaRPr>
          </a:p>
          <a:p>
            <a:pPr algn="ctr">
              <a:spcBef>
                <a:spcPct val="0"/>
              </a:spcBef>
              <a:defRPr/>
            </a:pPr>
            <a:r>
              <a:rPr lang="en-IN" sz="2400" b="1" i="0" dirty="0">
                <a:solidFill>
                  <a:srgbClr val="444444"/>
                </a:solidFill>
                <a:effectLst/>
                <a:latin typeface="Times New Roman" panose="02020603050405020304" pitchFamily="18" charset="0"/>
                <a:cs typeface="Times New Roman" panose="02020603050405020304" pitchFamily="18" charset="0"/>
              </a:rPr>
              <a:t> Android Layout</a:t>
            </a:r>
          </a:p>
          <a:p>
            <a:pPr algn="ctr">
              <a:spcBef>
                <a:spcPct val="0"/>
              </a:spcBef>
              <a:defRPr/>
            </a:pPr>
            <a:endParaRPr lang="en-US" sz="2400" b="1" dirty="0">
              <a:solidFill>
                <a:schemeClr val="tx1"/>
              </a:solidFill>
            </a:endParaRPr>
          </a:p>
          <a:p>
            <a:pPr lvl="0" algn="ctr">
              <a:spcBef>
                <a:spcPct val="0"/>
              </a:spcBef>
              <a:defRPr/>
            </a:pPr>
            <a:endParaRPr lang="en-US" dirty="0"/>
          </a:p>
        </p:txBody>
      </p:sp>
      <p:sp>
        <p:nvSpPr>
          <p:cNvPr id="2" name="Rectangle 1"/>
          <p:cNvSpPr/>
          <p:nvPr/>
        </p:nvSpPr>
        <p:spPr>
          <a:xfrm>
            <a:off x="685800" y="883922"/>
            <a:ext cx="7391400" cy="614079"/>
          </a:xfrm>
          <a:prstGeom prst="rect">
            <a:avLst/>
          </a:prstGeom>
        </p:spPr>
        <p:txBody>
          <a:bodyPr wrap="square">
            <a:spAutoFit/>
          </a:bodyPr>
          <a:lstStyle/>
          <a:p>
            <a:pPr algn="just" fontAlgn="base">
              <a:lnSpc>
                <a:spcPct val="200000"/>
              </a:lnSpc>
            </a:pPr>
            <a:r>
              <a:rPr lang="en-IN" sz="2000" b="1" dirty="0">
                <a:solidFill>
                  <a:srgbClr val="444444"/>
                </a:solidFill>
                <a:latin typeface="Times New Roman" panose="02020603050405020304" pitchFamily="18" charset="0"/>
                <a:cs typeface="Times New Roman" panose="02020603050405020304" pitchFamily="18" charset="0"/>
              </a:rPr>
              <a:t>Topic Objective: To understand the concept of  Android Layout</a:t>
            </a:r>
          </a:p>
        </p:txBody>
      </p:sp>
    </p:spTree>
    <p:extLst>
      <p:ext uri="{BB962C8B-B14F-4D97-AF65-F5344CB8AC3E}">
        <p14:creationId xmlns:p14="http://schemas.microsoft.com/office/powerpoint/2010/main" xmlns="" val="2372549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xmlns="" id="{91CE5BF1-A587-4C16-9D90-F08AA0AAE8F9}"/>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066800" y="914400"/>
            <a:ext cx="7086599" cy="5441950"/>
          </a:xfrm>
        </p:spPr>
      </p:pic>
      <p:sp>
        <p:nvSpPr>
          <p:cNvPr id="4" name="Date Placeholder 3"/>
          <p:cNvSpPr>
            <a:spLocks noGrp="1"/>
          </p:cNvSpPr>
          <p:nvPr>
            <p:ph type="dt" sz="half" idx="10"/>
          </p:nvPr>
        </p:nvSpPr>
        <p:spPr/>
        <p:txBody>
          <a:bodyPr/>
          <a:lstStyle/>
          <a:p>
            <a:fld id="{FBDA2AD6-AA52-40F4-B996-5464C02F871F}"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r">
              <a:spcBef>
                <a:spcPct val="0"/>
              </a:spcBef>
              <a:defRPr/>
            </a:pPr>
            <a:r>
              <a:rPr lang="en-US" sz="2400" b="1" dirty="0">
                <a:latin typeface="Times New Roman" panose="02020603050405020304" pitchFamily="18" charset="0"/>
                <a:cs typeface="Times New Roman" panose="02020603050405020304" pitchFamily="18" charset="0"/>
              </a:rPr>
              <a:t>Example of Android Layout</a:t>
            </a:r>
          </a:p>
        </p:txBody>
      </p:sp>
    </p:spTree>
    <p:extLst>
      <p:ext uri="{BB962C8B-B14F-4D97-AF65-F5344CB8AC3E}">
        <p14:creationId xmlns:p14="http://schemas.microsoft.com/office/powerpoint/2010/main" xmlns="" val="3499890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05800" cy="5344713"/>
          </a:xfrm>
        </p:spPr>
        <p:txBody>
          <a:bodyPr>
            <a:normAutofit fontScale="92500"/>
          </a:bodyPr>
          <a:lstStyle/>
          <a:p>
            <a:pPr marL="0" indent="0" algn="just" fontAlgn="base">
              <a:lnSpc>
                <a:spcPct val="150000"/>
              </a:lnSpc>
              <a:buNone/>
            </a:pPr>
            <a:r>
              <a:rPr lang="en-US" sz="1800" b="0" i="0" dirty="0">
                <a:solidFill>
                  <a:srgbClr val="444444"/>
                </a:solidFill>
                <a:effectLst/>
                <a:latin typeface="Times New Roman" panose="02020603050405020304" pitchFamily="18" charset="0"/>
                <a:cs typeface="Times New Roman" panose="02020603050405020304" pitchFamily="18" charset="0"/>
              </a:rPr>
              <a:t>The following are the attributes for customizing a Layout while defining it:</a:t>
            </a:r>
          </a:p>
          <a:p>
            <a:pPr algn="just" fontAlgn="base">
              <a:lnSpc>
                <a:spcPct val="150000"/>
              </a:lnSpc>
              <a:buFont typeface="Arial" panose="020B0604020202020204" pitchFamily="34" charset="0"/>
              <a:buChar char="•"/>
            </a:pPr>
            <a:r>
              <a:rPr lang="en-US" sz="1800" b="1" i="0" dirty="0" err="1">
                <a:solidFill>
                  <a:srgbClr val="444444"/>
                </a:solidFill>
                <a:effectLst/>
                <a:latin typeface="Times New Roman" panose="02020603050405020304" pitchFamily="18" charset="0"/>
                <a:cs typeface="Times New Roman" panose="02020603050405020304" pitchFamily="18" charset="0"/>
              </a:rPr>
              <a:t>android:id</a:t>
            </a:r>
            <a:r>
              <a:rPr lang="en-US" sz="1800" b="1" i="0" dirty="0">
                <a:solidFill>
                  <a:srgbClr val="444444"/>
                </a:solidFill>
                <a:effectLst/>
                <a:latin typeface="Times New Roman" panose="02020603050405020304" pitchFamily="18" charset="0"/>
                <a:cs typeface="Times New Roman" panose="02020603050405020304" pitchFamily="18" charset="0"/>
              </a:rPr>
              <a:t>:</a:t>
            </a:r>
            <a:r>
              <a:rPr lang="en-US" sz="1800" b="0" i="0" dirty="0">
                <a:solidFill>
                  <a:srgbClr val="444444"/>
                </a:solidFill>
                <a:effectLst/>
                <a:latin typeface="Times New Roman" panose="02020603050405020304" pitchFamily="18" charset="0"/>
                <a:cs typeface="Times New Roman" panose="02020603050405020304" pitchFamily="18" charset="0"/>
              </a:rPr>
              <a:t> It uniquely identifies the Android Layout.</a:t>
            </a:r>
          </a:p>
          <a:p>
            <a:pPr algn="just" fontAlgn="base">
              <a:lnSpc>
                <a:spcPct val="150000"/>
              </a:lnSpc>
              <a:buFont typeface="Arial" panose="020B0604020202020204" pitchFamily="34" charset="0"/>
              <a:buChar char="•"/>
            </a:pPr>
            <a:r>
              <a:rPr lang="en-US" sz="1800" b="1" i="0" dirty="0" err="1">
                <a:solidFill>
                  <a:srgbClr val="444444"/>
                </a:solidFill>
                <a:effectLst/>
                <a:latin typeface="Times New Roman" panose="02020603050405020304" pitchFamily="18" charset="0"/>
                <a:cs typeface="Times New Roman" panose="02020603050405020304" pitchFamily="18" charset="0"/>
              </a:rPr>
              <a:t>android:hint</a:t>
            </a:r>
            <a:r>
              <a:rPr lang="en-US" sz="1800" b="1" i="0" dirty="0">
                <a:solidFill>
                  <a:srgbClr val="444444"/>
                </a:solidFill>
                <a:effectLst/>
                <a:latin typeface="Times New Roman" panose="02020603050405020304" pitchFamily="18" charset="0"/>
                <a:cs typeface="Times New Roman" panose="02020603050405020304" pitchFamily="18" charset="0"/>
              </a:rPr>
              <a:t>:</a:t>
            </a:r>
            <a:r>
              <a:rPr lang="en-US" sz="1800" b="0" i="0" dirty="0">
                <a:solidFill>
                  <a:srgbClr val="444444"/>
                </a:solidFill>
                <a:effectLst/>
                <a:latin typeface="Times New Roman" panose="02020603050405020304" pitchFamily="18" charset="0"/>
                <a:cs typeface="Times New Roman" panose="02020603050405020304" pitchFamily="18" charset="0"/>
              </a:rPr>
              <a:t> It shows the hint of what to fill inside the </a:t>
            </a:r>
            <a:r>
              <a:rPr lang="en-US" sz="1800" b="0" i="0" dirty="0" err="1">
                <a:solidFill>
                  <a:srgbClr val="444444"/>
                </a:solidFill>
                <a:effectLst/>
                <a:latin typeface="Times New Roman" panose="02020603050405020304" pitchFamily="18" charset="0"/>
                <a:cs typeface="Times New Roman" panose="02020603050405020304" pitchFamily="18" charset="0"/>
              </a:rPr>
              <a:t>EditText</a:t>
            </a:r>
            <a:r>
              <a:rPr lang="en-US" sz="1800" b="0" i="0" dirty="0">
                <a:solidFill>
                  <a:srgbClr val="444444"/>
                </a:solidFill>
                <a:effectLst/>
                <a:latin typeface="Times New Roman" panose="02020603050405020304" pitchFamily="18" charset="0"/>
                <a:cs typeface="Times New Roman" panose="02020603050405020304" pitchFamily="18" charset="0"/>
              </a:rPr>
              <a:t>.</a:t>
            </a:r>
          </a:p>
          <a:p>
            <a:pPr algn="just" fontAlgn="base">
              <a:lnSpc>
                <a:spcPct val="150000"/>
              </a:lnSpc>
              <a:buFont typeface="Arial" panose="020B0604020202020204" pitchFamily="34" charset="0"/>
              <a:buChar char="•"/>
            </a:pPr>
            <a:r>
              <a:rPr lang="en-US" sz="1800" b="1" i="0" dirty="0" err="1">
                <a:solidFill>
                  <a:srgbClr val="444444"/>
                </a:solidFill>
                <a:effectLst/>
                <a:latin typeface="Times New Roman" panose="02020603050405020304" pitchFamily="18" charset="0"/>
                <a:cs typeface="Times New Roman" panose="02020603050405020304" pitchFamily="18" charset="0"/>
              </a:rPr>
              <a:t>android:layout_height</a:t>
            </a:r>
            <a:r>
              <a:rPr lang="en-US" sz="1800" b="1" i="0" dirty="0">
                <a:solidFill>
                  <a:srgbClr val="444444"/>
                </a:solidFill>
                <a:effectLst/>
                <a:latin typeface="Times New Roman" panose="02020603050405020304" pitchFamily="18" charset="0"/>
                <a:cs typeface="Times New Roman" panose="02020603050405020304" pitchFamily="18" charset="0"/>
              </a:rPr>
              <a:t>:</a:t>
            </a:r>
            <a:r>
              <a:rPr lang="en-US" sz="1800" b="0" i="0" dirty="0">
                <a:solidFill>
                  <a:srgbClr val="444444"/>
                </a:solidFill>
                <a:effectLst/>
                <a:latin typeface="Times New Roman" panose="02020603050405020304" pitchFamily="18" charset="0"/>
                <a:cs typeface="Times New Roman" panose="02020603050405020304" pitchFamily="18" charset="0"/>
              </a:rPr>
              <a:t> It sets the height of the layout.</a:t>
            </a:r>
          </a:p>
          <a:p>
            <a:pPr algn="just" fontAlgn="base">
              <a:lnSpc>
                <a:spcPct val="150000"/>
              </a:lnSpc>
              <a:buFont typeface="Arial" panose="020B0604020202020204" pitchFamily="34" charset="0"/>
              <a:buChar char="•"/>
            </a:pPr>
            <a:r>
              <a:rPr lang="en-US" sz="1800" b="1" i="0" dirty="0" err="1">
                <a:solidFill>
                  <a:srgbClr val="444444"/>
                </a:solidFill>
                <a:effectLst/>
                <a:latin typeface="Times New Roman" panose="02020603050405020304" pitchFamily="18" charset="0"/>
                <a:cs typeface="Times New Roman" panose="02020603050405020304" pitchFamily="18" charset="0"/>
              </a:rPr>
              <a:t>android:layout_width</a:t>
            </a:r>
            <a:r>
              <a:rPr lang="en-US" sz="1800" b="1" i="0" dirty="0">
                <a:solidFill>
                  <a:srgbClr val="444444"/>
                </a:solidFill>
                <a:effectLst/>
                <a:latin typeface="Times New Roman" panose="02020603050405020304" pitchFamily="18" charset="0"/>
                <a:cs typeface="Times New Roman" panose="02020603050405020304" pitchFamily="18" charset="0"/>
              </a:rPr>
              <a:t>:</a:t>
            </a:r>
            <a:r>
              <a:rPr lang="en-US" sz="1800" b="0" i="0" dirty="0">
                <a:solidFill>
                  <a:srgbClr val="444444"/>
                </a:solidFill>
                <a:effectLst/>
                <a:latin typeface="Times New Roman" panose="02020603050405020304" pitchFamily="18" charset="0"/>
                <a:cs typeface="Times New Roman" panose="02020603050405020304" pitchFamily="18" charset="0"/>
              </a:rPr>
              <a:t> It sets the width of the layout.</a:t>
            </a:r>
          </a:p>
          <a:p>
            <a:pPr algn="just" fontAlgn="base">
              <a:lnSpc>
                <a:spcPct val="150000"/>
              </a:lnSpc>
              <a:buFont typeface="Arial" panose="020B0604020202020204" pitchFamily="34" charset="0"/>
              <a:buChar char="•"/>
            </a:pPr>
            <a:r>
              <a:rPr lang="en-US" sz="1800" b="1" i="0" dirty="0" err="1">
                <a:solidFill>
                  <a:srgbClr val="444444"/>
                </a:solidFill>
                <a:effectLst/>
                <a:latin typeface="Times New Roman" panose="02020603050405020304" pitchFamily="18" charset="0"/>
                <a:cs typeface="Times New Roman" panose="02020603050405020304" pitchFamily="18" charset="0"/>
              </a:rPr>
              <a:t>android:layout_gravity</a:t>
            </a:r>
            <a:r>
              <a:rPr lang="en-US" sz="1800" b="1" i="0" dirty="0">
                <a:solidFill>
                  <a:srgbClr val="444444"/>
                </a:solidFill>
                <a:effectLst/>
                <a:latin typeface="Times New Roman" panose="02020603050405020304" pitchFamily="18" charset="0"/>
                <a:cs typeface="Times New Roman" panose="02020603050405020304" pitchFamily="18" charset="0"/>
              </a:rPr>
              <a:t>:</a:t>
            </a:r>
            <a:r>
              <a:rPr lang="en-US" sz="1800" b="0" i="0" dirty="0">
                <a:solidFill>
                  <a:srgbClr val="444444"/>
                </a:solidFill>
                <a:effectLst/>
                <a:latin typeface="Times New Roman" panose="02020603050405020304" pitchFamily="18" charset="0"/>
                <a:cs typeface="Times New Roman" panose="02020603050405020304" pitchFamily="18" charset="0"/>
              </a:rPr>
              <a:t> It sets the position of the child view.</a:t>
            </a:r>
          </a:p>
          <a:p>
            <a:pPr algn="just" fontAlgn="base">
              <a:lnSpc>
                <a:spcPct val="150000"/>
              </a:lnSpc>
              <a:buFont typeface="Arial" panose="020B0604020202020204" pitchFamily="34" charset="0"/>
              <a:buChar char="•"/>
            </a:pPr>
            <a:r>
              <a:rPr lang="en-US" sz="1800" b="1" i="0" dirty="0" err="1">
                <a:solidFill>
                  <a:srgbClr val="444444"/>
                </a:solidFill>
                <a:effectLst/>
                <a:latin typeface="Times New Roman" panose="02020603050405020304" pitchFamily="18" charset="0"/>
                <a:cs typeface="Times New Roman" panose="02020603050405020304" pitchFamily="18" charset="0"/>
              </a:rPr>
              <a:t>android:layout_marginTop</a:t>
            </a:r>
            <a:r>
              <a:rPr lang="en-US" sz="1800" b="1" i="0" dirty="0">
                <a:solidFill>
                  <a:srgbClr val="444444"/>
                </a:solidFill>
                <a:effectLst/>
                <a:latin typeface="Times New Roman" panose="02020603050405020304" pitchFamily="18" charset="0"/>
                <a:cs typeface="Times New Roman" panose="02020603050405020304" pitchFamily="18" charset="0"/>
              </a:rPr>
              <a:t>:</a:t>
            </a:r>
            <a:r>
              <a:rPr lang="en-US" sz="1800" b="0" i="0" dirty="0">
                <a:solidFill>
                  <a:srgbClr val="444444"/>
                </a:solidFill>
                <a:effectLst/>
                <a:latin typeface="Times New Roman" panose="02020603050405020304" pitchFamily="18" charset="0"/>
                <a:cs typeface="Times New Roman" panose="02020603050405020304" pitchFamily="18" charset="0"/>
              </a:rPr>
              <a:t> It sets the margin of the from the top of the layout.</a:t>
            </a:r>
          </a:p>
          <a:p>
            <a:pPr algn="just" fontAlgn="base">
              <a:lnSpc>
                <a:spcPct val="150000"/>
              </a:lnSpc>
              <a:buFont typeface="Arial" panose="020B0604020202020204" pitchFamily="34" charset="0"/>
              <a:buChar char="•"/>
            </a:pPr>
            <a:r>
              <a:rPr lang="en-US" sz="1800" b="1" i="0" dirty="0" err="1">
                <a:solidFill>
                  <a:srgbClr val="444444"/>
                </a:solidFill>
                <a:effectLst/>
                <a:latin typeface="Times New Roman" panose="02020603050405020304" pitchFamily="18" charset="0"/>
                <a:cs typeface="Times New Roman" panose="02020603050405020304" pitchFamily="18" charset="0"/>
              </a:rPr>
              <a:t>android:layout_marginBottom</a:t>
            </a:r>
            <a:r>
              <a:rPr lang="en-US" sz="1800" b="1" i="0" dirty="0">
                <a:solidFill>
                  <a:srgbClr val="444444"/>
                </a:solidFill>
                <a:effectLst/>
                <a:latin typeface="Times New Roman" panose="02020603050405020304" pitchFamily="18" charset="0"/>
                <a:cs typeface="Times New Roman" panose="02020603050405020304" pitchFamily="18" charset="0"/>
              </a:rPr>
              <a:t>:</a:t>
            </a:r>
            <a:r>
              <a:rPr lang="en-US" sz="1800" b="0" i="0" dirty="0">
                <a:solidFill>
                  <a:srgbClr val="444444"/>
                </a:solidFill>
                <a:effectLst/>
                <a:latin typeface="Times New Roman" panose="02020603050405020304" pitchFamily="18" charset="0"/>
                <a:cs typeface="Times New Roman" panose="02020603050405020304" pitchFamily="18" charset="0"/>
              </a:rPr>
              <a:t> It sets the margin of the from the bottom of the layout.</a:t>
            </a:r>
          </a:p>
          <a:p>
            <a:pPr algn="just" fontAlgn="base">
              <a:lnSpc>
                <a:spcPct val="150000"/>
              </a:lnSpc>
              <a:buFont typeface="Arial" panose="020B0604020202020204" pitchFamily="34" charset="0"/>
              <a:buChar char="•"/>
            </a:pPr>
            <a:r>
              <a:rPr lang="en-US" sz="1800" b="1" i="0" dirty="0" err="1">
                <a:solidFill>
                  <a:srgbClr val="444444"/>
                </a:solidFill>
                <a:effectLst/>
                <a:latin typeface="Times New Roman" panose="02020603050405020304" pitchFamily="18" charset="0"/>
                <a:cs typeface="Times New Roman" panose="02020603050405020304" pitchFamily="18" charset="0"/>
              </a:rPr>
              <a:t>android:layout_marginLeft</a:t>
            </a:r>
            <a:r>
              <a:rPr lang="en-US" sz="1800" b="1" i="0" dirty="0">
                <a:solidFill>
                  <a:srgbClr val="444444"/>
                </a:solidFill>
                <a:effectLst/>
                <a:latin typeface="Times New Roman" panose="02020603050405020304" pitchFamily="18" charset="0"/>
                <a:cs typeface="Times New Roman" panose="02020603050405020304" pitchFamily="18" charset="0"/>
              </a:rPr>
              <a:t>:</a:t>
            </a:r>
            <a:r>
              <a:rPr lang="en-US" sz="1800" b="0" i="0" dirty="0">
                <a:solidFill>
                  <a:srgbClr val="444444"/>
                </a:solidFill>
                <a:effectLst/>
                <a:latin typeface="Times New Roman" panose="02020603050405020304" pitchFamily="18" charset="0"/>
                <a:cs typeface="Times New Roman" panose="02020603050405020304" pitchFamily="18" charset="0"/>
              </a:rPr>
              <a:t> It sets the margin of the from the left of the layout.</a:t>
            </a:r>
          </a:p>
          <a:p>
            <a:pPr algn="just" fontAlgn="base">
              <a:lnSpc>
                <a:spcPct val="150000"/>
              </a:lnSpc>
              <a:buFont typeface="Arial" panose="020B0604020202020204" pitchFamily="34" charset="0"/>
              <a:buChar char="•"/>
            </a:pPr>
            <a:r>
              <a:rPr lang="en-US" sz="1800" b="1" i="0" dirty="0" err="1">
                <a:solidFill>
                  <a:srgbClr val="444444"/>
                </a:solidFill>
                <a:effectLst/>
                <a:latin typeface="Times New Roman" panose="02020603050405020304" pitchFamily="18" charset="0"/>
                <a:cs typeface="Times New Roman" panose="02020603050405020304" pitchFamily="18" charset="0"/>
              </a:rPr>
              <a:t>android:layout_marginRight</a:t>
            </a:r>
            <a:r>
              <a:rPr lang="en-US" sz="1800" b="1" i="0" dirty="0">
                <a:solidFill>
                  <a:srgbClr val="444444"/>
                </a:solidFill>
                <a:effectLst/>
                <a:latin typeface="Times New Roman" panose="02020603050405020304" pitchFamily="18" charset="0"/>
                <a:cs typeface="Times New Roman" panose="02020603050405020304" pitchFamily="18" charset="0"/>
              </a:rPr>
              <a:t>:</a:t>
            </a:r>
            <a:r>
              <a:rPr lang="en-US" sz="1800" b="0" i="0" dirty="0">
                <a:solidFill>
                  <a:srgbClr val="444444"/>
                </a:solidFill>
                <a:effectLst/>
                <a:latin typeface="Times New Roman" panose="02020603050405020304" pitchFamily="18" charset="0"/>
                <a:cs typeface="Times New Roman" panose="02020603050405020304" pitchFamily="18" charset="0"/>
              </a:rPr>
              <a:t> It sets the margin of the from the right of the layout.</a:t>
            </a:r>
          </a:p>
          <a:p>
            <a:pPr algn="just" fontAlgn="base">
              <a:lnSpc>
                <a:spcPct val="150000"/>
              </a:lnSpc>
              <a:buFont typeface="Arial" panose="020B0604020202020204" pitchFamily="34" charset="0"/>
              <a:buChar char="•"/>
            </a:pPr>
            <a:r>
              <a:rPr lang="en-US" sz="1800" b="1" i="0" dirty="0" err="1">
                <a:solidFill>
                  <a:srgbClr val="444444"/>
                </a:solidFill>
                <a:effectLst/>
                <a:latin typeface="Times New Roman" panose="02020603050405020304" pitchFamily="18" charset="0"/>
                <a:cs typeface="Times New Roman" panose="02020603050405020304" pitchFamily="18" charset="0"/>
              </a:rPr>
              <a:t>android:layout_x</a:t>
            </a:r>
            <a:r>
              <a:rPr lang="en-US" sz="1800" b="1" i="0" dirty="0">
                <a:solidFill>
                  <a:srgbClr val="444444"/>
                </a:solidFill>
                <a:effectLst/>
                <a:latin typeface="Times New Roman" panose="02020603050405020304" pitchFamily="18" charset="0"/>
                <a:cs typeface="Times New Roman" panose="02020603050405020304" pitchFamily="18" charset="0"/>
              </a:rPr>
              <a:t>:</a:t>
            </a:r>
            <a:r>
              <a:rPr lang="en-US" sz="1800" b="0" i="0" dirty="0">
                <a:solidFill>
                  <a:srgbClr val="444444"/>
                </a:solidFill>
                <a:effectLst/>
                <a:latin typeface="Times New Roman" panose="02020603050405020304" pitchFamily="18" charset="0"/>
                <a:cs typeface="Times New Roman" panose="02020603050405020304" pitchFamily="18" charset="0"/>
              </a:rPr>
              <a:t> It specifies the x coordinates of the layout.</a:t>
            </a:r>
          </a:p>
          <a:p>
            <a:pPr algn="just" fontAlgn="base">
              <a:lnSpc>
                <a:spcPct val="150000"/>
              </a:lnSpc>
              <a:buFont typeface="Arial" panose="020B0604020202020204" pitchFamily="34" charset="0"/>
              <a:buChar char="•"/>
            </a:pPr>
            <a:r>
              <a:rPr lang="en-US" sz="1800" b="1" i="0" dirty="0" err="1">
                <a:solidFill>
                  <a:srgbClr val="444444"/>
                </a:solidFill>
                <a:effectLst/>
                <a:latin typeface="Times New Roman" panose="02020603050405020304" pitchFamily="18" charset="0"/>
                <a:cs typeface="Times New Roman" panose="02020603050405020304" pitchFamily="18" charset="0"/>
              </a:rPr>
              <a:t>android:layout_y</a:t>
            </a:r>
            <a:r>
              <a:rPr lang="en-US" sz="1800" b="1" i="0" dirty="0">
                <a:solidFill>
                  <a:srgbClr val="444444"/>
                </a:solidFill>
                <a:effectLst/>
                <a:latin typeface="Times New Roman" panose="02020603050405020304" pitchFamily="18" charset="0"/>
                <a:cs typeface="Times New Roman" panose="02020603050405020304" pitchFamily="18" charset="0"/>
              </a:rPr>
              <a:t>:</a:t>
            </a:r>
            <a:r>
              <a:rPr lang="en-US" sz="1800" b="0" i="0" dirty="0">
                <a:solidFill>
                  <a:srgbClr val="444444"/>
                </a:solidFill>
                <a:effectLst/>
                <a:latin typeface="Times New Roman" panose="02020603050405020304" pitchFamily="18" charset="0"/>
                <a:cs typeface="Times New Roman" panose="02020603050405020304" pitchFamily="18" charset="0"/>
              </a:rPr>
              <a:t> It specifies the y coordinates of the layout.</a:t>
            </a:r>
          </a:p>
          <a:p>
            <a:endParaRPr lang="en-US" sz="2000" dirty="0"/>
          </a:p>
        </p:txBody>
      </p:sp>
      <p:sp>
        <p:nvSpPr>
          <p:cNvPr id="4" name="Date Placeholder 3"/>
          <p:cNvSpPr>
            <a:spLocks noGrp="1"/>
          </p:cNvSpPr>
          <p:nvPr>
            <p:ph type="dt" sz="half" idx="10"/>
          </p:nvPr>
        </p:nvSpPr>
        <p:spPr/>
        <p:txBody>
          <a:bodyPr/>
          <a:lstStyle/>
          <a:p>
            <a:fld id="{A3E514C0-BD24-4E67-AF96-8C73263937C8}"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i="0" dirty="0">
              <a:solidFill>
                <a:srgbClr val="444444"/>
              </a:solidFill>
              <a:effectLst/>
              <a:latin typeface="Georgia" panose="02040502050405020303" pitchFamily="18" charset="0"/>
            </a:endParaRPr>
          </a:p>
          <a:p>
            <a:pPr algn="ctr">
              <a:spcBef>
                <a:spcPct val="0"/>
              </a:spcBef>
              <a:defRPr/>
            </a:pPr>
            <a:r>
              <a:rPr lang="en-US" sz="2400" b="1" i="0" dirty="0">
                <a:solidFill>
                  <a:srgbClr val="444444"/>
                </a:solidFill>
                <a:effectLst/>
              </a:rPr>
              <a:t>Attributes of Layout in Android</a:t>
            </a:r>
          </a:p>
          <a:p>
            <a:pPr algn="ctr">
              <a:spcBef>
                <a:spcPct val="0"/>
              </a:spcBef>
              <a:defRPr/>
            </a:pPr>
            <a:endParaRPr lang="en-US" sz="2400" b="1" dirty="0">
              <a:solidFill>
                <a:schemeClr val="tx1"/>
              </a:solidFill>
            </a:endParaRPr>
          </a:p>
          <a:p>
            <a:pPr lvl="0" algn="ctr">
              <a:spcBef>
                <a:spcPct val="0"/>
              </a:spcBef>
              <a:defRPr/>
            </a:pPr>
            <a:endParaRPr lang="en-US" dirty="0"/>
          </a:p>
        </p:txBody>
      </p:sp>
    </p:spTree>
    <p:extLst>
      <p:ext uri="{BB962C8B-B14F-4D97-AF65-F5344CB8AC3E}">
        <p14:creationId xmlns:p14="http://schemas.microsoft.com/office/powerpoint/2010/main" xmlns="" val="10208620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05800" cy="5943600"/>
          </a:xfrm>
        </p:spPr>
        <p:txBody>
          <a:bodyPr>
            <a:normAutofit fontScale="62500" lnSpcReduction="20000"/>
          </a:bodyPr>
          <a:lstStyle/>
          <a:p>
            <a:pPr marL="0" indent="0" fontAlgn="base">
              <a:lnSpc>
                <a:spcPct val="150000"/>
              </a:lnSpc>
              <a:buNone/>
            </a:pPr>
            <a:r>
              <a:rPr lang="en-IN" sz="2900" b="1" dirty="0">
                <a:solidFill>
                  <a:srgbClr val="444444"/>
                </a:solidFill>
                <a:latin typeface="Times New Roman" panose="02020603050405020304" pitchFamily="18" charset="0"/>
                <a:cs typeface="Times New Roman" panose="02020603050405020304" pitchFamily="18" charset="0"/>
              </a:rPr>
              <a:t>Topic Objective: To understand the concept of  Android Layout</a:t>
            </a:r>
          </a:p>
          <a:p>
            <a:pPr marL="0" indent="0" algn="l" fontAlgn="base">
              <a:lnSpc>
                <a:spcPct val="150000"/>
              </a:lnSpc>
              <a:buNone/>
            </a:pPr>
            <a:endParaRPr lang="en-US" sz="1900" dirty="0">
              <a:solidFill>
                <a:srgbClr val="444444"/>
              </a:solidFill>
              <a:latin typeface="Times New Roman" panose="02020603050405020304" pitchFamily="18" charset="0"/>
              <a:cs typeface="Times New Roman" panose="02020603050405020304" pitchFamily="18" charset="0"/>
            </a:endParaRPr>
          </a:p>
          <a:p>
            <a:pPr marL="0" indent="0" algn="l" fontAlgn="base">
              <a:lnSpc>
                <a:spcPct val="150000"/>
              </a:lnSpc>
              <a:buNone/>
            </a:pPr>
            <a:r>
              <a:rPr lang="en-US" sz="2700" dirty="0"/>
              <a:t>The types of Layouts in Android, that are as follows:</a:t>
            </a:r>
          </a:p>
          <a:p>
            <a:pPr algn="l" fontAlgn="base">
              <a:lnSpc>
                <a:spcPct val="150000"/>
              </a:lnSpc>
              <a:buFont typeface="Arial" panose="020B0604020202020204" pitchFamily="34" charset="0"/>
              <a:buChar char="•"/>
            </a:pPr>
            <a:r>
              <a:rPr lang="en-US" sz="2700" dirty="0"/>
              <a:t>Linear Layout</a:t>
            </a:r>
          </a:p>
          <a:p>
            <a:pPr algn="l" fontAlgn="base">
              <a:lnSpc>
                <a:spcPct val="150000"/>
              </a:lnSpc>
              <a:buFont typeface="Arial" panose="020B0604020202020204" pitchFamily="34" charset="0"/>
              <a:buChar char="•"/>
            </a:pPr>
            <a:r>
              <a:rPr lang="en-US" sz="2700" dirty="0"/>
              <a:t>Relative Layout</a:t>
            </a:r>
          </a:p>
          <a:p>
            <a:pPr algn="l" fontAlgn="base">
              <a:lnSpc>
                <a:spcPct val="150000"/>
              </a:lnSpc>
              <a:buFont typeface="Arial" panose="020B0604020202020204" pitchFamily="34" charset="0"/>
              <a:buChar char="•"/>
            </a:pPr>
            <a:r>
              <a:rPr lang="en-US" sz="2700" dirty="0"/>
              <a:t>Constraint Layout</a:t>
            </a:r>
          </a:p>
          <a:p>
            <a:pPr algn="l" fontAlgn="base">
              <a:lnSpc>
                <a:spcPct val="150000"/>
              </a:lnSpc>
              <a:buFont typeface="Arial" panose="020B0604020202020204" pitchFamily="34" charset="0"/>
              <a:buChar char="•"/>
            </a:pPr>
            <a:r>
              <a:rPr lang="en-US" sz="2700" dirty="0"/>
              <a:t>Table Layout</a:t>
            </a:r>
          </a:p>
          <a:p>
            <a:pPr algn="l" fontAlgn="base">
              <a:lnSpc>
                <a:spcPct val="150000"/>
              </a:lnSpc>
              <a:buFont typeface="Arial" panose="020B0604020202020204" pitchFamily="34" charset="0"/>
              <a:buChar char="•"/>
            </a:pPr>
            <a:r>
              <a:rPr lang="en-US" sz="2700" dirty="0"/>
              <a:t>Frame Layout</a:t>
            </a:r>
          </a:p>
          <a:p>
            <a:pPr algn="l" fontAlgn="base">
              <a:lnSpc>
                <a:spcPct val="150000"/>
              </a:lnSpc>
              <a:buFont typeface="Arial" panose="020B0604020202020204" pitchFamily="34" charset="0"/>
              <a:buChar char="•"/>
            </a:pPr>
            <a:r>
              <a:rPr lang="en-US" sz="2700" dirty="0"/>
              <a:t>List View</a:t>
            </a:r>
          </a:p>
          <a:p>
            <a:pPr algn="l" fontAlgn="base">
              <a:lnSpc>
                <a:spcPct val="150000"/>
              </a:lnSpc>
              <a:buFont typeface="Arial" panose="020B0604020202020204" pitchFamily="34" charset="0"/>
              <a:buChar char="•"/>
            </a:pPr>
            <a:r>
              <a:rPr lang="en-US" sz="2700" dirty="0"/>
              <a:t>Grid View</a:t>
            </a:r>
          </a:p>
          <a:p>
            <a:pPr algn="l" fontAlgn="base">
              <a:lnSpc>
                <a:spcPct val="150000"/>
              </a:lnSpc>
              <a:buFont typeface="Arial" panose="020B0604020202020204" pitchFamily="34" charset="0"/>
              <a:buChar char="•"/>
            </a:pPr>
            <a:r>
              <a:rPr lang="en-US" sz="2700" dirty="0"/>
              <a:t>Absolute Layout</a:t>
            </a:r>
          </a:p>
          <a:p>
            <a:pPr algn="l" fontAlgn="base">
              <a:lnSpc>
                <a:spcPct val="150000"/>
              </a:lnSpc>
              <a:buFont typeface="Arial" panose="020B0604020202020204" pitchFamily="34" charset="0"/>
              <a:buChar char="•"/>
            </a:pPr>
            <a:r>
              <a:rPr lang="en-US" sz="2700" dirty="0"/>
              <a:t>WebView</a:t>
            </a:r>
          </a:p>
          <a:p>
            <a:pPr algn="l" fontAlgn="base">
              <a:lnSpc>
                <a:spcPct val="150000"/>
              </a:lnSpc>
              <a:buFont typeface="Arial" panose="020B0604020202020204" pitchFamily="34" charset="0"/>
              <a:buChar char="•"/>
            </a:pPr>
            <a:r>
              <a:rPr lang="en-US" sz="2700" dirty="0" err="1"/>
              <a:t>ScrollView</a:t>
            </a:r>
            <a:endParaRPr lang="en-US" sz="2700" dirty="0"/>
          </a:p>
          <a:p>
            <a:pPr marL="0" indent="0">
              <a:buNone/>
            </a:pPr>
            <a:r>
              <a:rPr lang="en-US" sz="2700" dirty="0"/>
              <a:t/>
            </a:r>
            <a:br>
              <a:rPr lang="en-US" sz="2700" dirty="0"/>
            </a:br>
            <a:endParaRPr lang="en-US" sz="2700" dirty="0"/>
          </a:p>
        </p:txBody>
      </p:sp>
      <p:sp>
        <p:nvSpPr>
          <p:cNvPr id="4" name="Date Placeholder 3"/>
          <p:cNvSpPr>
            <a:spLocks noGrp="1"/>
          </p:cNvSpPr>
          <p:nvPr>
            <p:ph type="dt" sz="half" idx="10"/>
          </p:nvPr>
        </p:nvSpPr>
        <p:spPr/>
        <p:txBody>
          <a:bodyPr/>
          <a:lstStyle/>
          <a:p>
            <a:fld id="{BA156E47-7EE9-44DC-9BE4-D0F522E715B8}"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b="1" i="0" dirty="0">
                <a:solidFill>
                  <a:srgbClr val="444444"/>
                </a:solidFill>
                <a:effectLst/>
              </a:rPr>
              <a:t>Types of Layouts in Android</a:t>
            </a:r>
          </a:p>
        </p:txBody>
      </p:sp>
    </p:spTree>
    <p:extLst>
      <p:ext uri="{BB962C8B-B14F-4D97-AF65-F5344CB8AC3E}">
        <p14:creationId xmlns:p14="http://schemas.microsoft.com/office/powerpoint/2010/main" xmlns="" val="4235996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402" y="1023798"/>
            <a:ext cx="8162597" cy="5606322"/>
          </a:xfrm>
        </p:spPr>
        <p:txBody>
          <a:bodyPr>
            <a:normAutofit/>
          </a:bodyPr>
          <a:lstStyle/>
          <a:p>
            <a:pPr marL="0" indent="0">
              <a:buNone/>
            </a:pPr>
            <a:r>
              <a:rPr lang="en-US" sz="2000" b="0" i="0" dirty="0">
                <a:solidFill>
                  <a:srgbClr val="444444"/>
                </a:solidFill>
                <a:effectLst/>
                <a:latin typeface="Times New Roman" panose="02020603050405020304" pitchFamily="18" charset="0"/>
                <a:cs typeface="Times New Roman" panose="02020603050405020304" pitchFamily="18" charset="0"/>
              </a:rPr>
              <a:t>Here are the pictorial representations of different layouts-</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BFD9970-A4AC-4631-9FD5-CCF9112CEA7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r">
              <a:spcBef>
                <a:spcPct val="0"/>
              </a:spcBef>
              <a:defRPr/>
            </a:pPr>
            <a:r>
              <a:rPr lang="en-US" sz="2400" b="1">
                <a:latin typeface="Times New Roman" panose="02020603050405020304" pitchFamily="18" charset="0"/>
                <a:cs typeface="Times New Roman" panose="02020603050405020304" pitchFamily="18" charset="0"/>
              </a:rPr>
              <a:t>Cont……</a:t>
            </a:r>
            <a:endParaRPr lang="en-US" sz="2400" b="1"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xmlns="" id="{79FDAEA1-A8B6-486B-ADE8-2E6449A9892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66800" y="1371600"/>
            <a:ext cx="7010400" cy="4724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060208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fontScale="92500" lnSpcReduction="20000"/>
          </a:bodyPr>
          <a:lstStyle/>
          <a:p>
            <a:pPr marL="457200" indent="-457200" fontAlgn="base">
              <a:buAutoNum type="arabicPeriod"/>
            </a:pPr>
            <a:r>
              <a:rPr lang="en-US" sz="2000" b="1" dirty="0"/>
              <a:t>What is the default layout in android application?</a:t>
            </a:r>
            <a:r>
              <a:rPr lang="en-US" sz="2000" dirty="0"/>
              <a:t/>
            </a:r>
            <a:br>
              <a:rPr lang="en-US" sz="2000" dirty="0"/>
            </a:br>
            <a:r>
              <a:rPr lang="en-US" sz="2000" dirty="0"/>
              <a:t/>
            </a:r>
            <a:br>
              <a:rPr lang="en-US" sz="2000" dirty="0"/>
            </a:br>
            <a:r>
              <a:rPr lang="en-US" sz="2000" dirty="0"/>
              <a:t>A) </a:t>
            </a:r>
            <a:r>
              <a:rPr lang="en-US" sz="2000" b="1" dirty="0" err="1"/>
              <a:t>RelativeLayout</a:t>
            </a:r>
            <a:r>
              <a:rPr lang="en-US" sz="2000" dirty="0"/>
              <a:t/>
            </a:r>
            <a:br>
              <a:rPr lang="en-US" sz="2000" dirty="0"/>
            </a:br>
            <a:r>
              <a:rPr lang="en-US" sz="2000" dirty="0"/>
              <a:t>B) </a:t>
            </a:r>
            <a:r>
              <a:rPr lang="en-US" sz="2000" dirty="0" err="1"/>
              <a:t>TableLayout</a:t>
            </a:r>
            <a:r>
              <a:rPr lang="en-US" sz="2000" dirty="0"/>
              <a:t/>
            </a:r>
            <a:br>
              <a:rPr lang="en-US" sz="2000" dirty="0"/>
            </a:br>
            <a:r>
              <a:rPr lang="en-US" sz="2000" dirty="0"/>
              <a:t>C) </a:t>
            </a:r>
            <a:r>
              <a:rPr lang="en-US" sz="2000" dirty="0" err="1"/>
              <a:t>LinearLayout</a:t>
            </a:r>
            <a:r>
              <a:rPr lang="en-US" sz="2000" dirty="0"/>
              <a:t/>
            </a:r>
            <a:br>
              <a:rPr lang="en-US" sz="2000" dirty="0"/>
            </a:br>
            <a:r>
              <a:rPr lang="en-US" sz="2000" dirty="0"/>
              <a:t>D) </a:t>
            </a:r>
            <a:r>
              <a:rPr lang="en-US" sz="2000" dirty="0" err="1"/>
              <a:t>FrameLayout</a:t>
            </a:r>
            <a:endParaRPr lang="en-US" sz="2000" dirty="0"/>
          </a:p>
          <a:p>
            <a:pPr marL="0" indent="0" fontAlgn="base">
              <a:buNone/>
            </a:pPr>
            <a:endParaRPr lang="en-US" sz="2000" b="1" dirty="0"/>
          </a:p>
          <a:p>
            <a:pPr marL="0" indent="0" fontAlgn="base">
              <a:buNone/>
            </a:pPr>
            <a:r>
              <a:rPr lang="en-US" sz="2000" b="1" dirty="0"/>
              <a:t>2. When a button is clicked, which listener you can use?</a:t>
            </a:r>
            <a:r>
              <a:rPr lang="en-US" sz="2000" dirty="0"/>
              <a:t/>
            </a:r>
            <a:br>
              <a:rPr lang="en-US" sz="2000" dirty="0"/>
            </a:br>
            <a:r>
              <a:rPr lang="en-US" sz="2000" dirty="0"/>
              <a:t/>
            </a:r>
            <a:br>
              <a:rPr lang="en-US" sz="2000" dirty="0"/>
            </a:br>
            <a:r>
              <a:rPr lang="en-US" sz="2000" dirty="0"/>
              <a:t>A) </a:t>
            </a:r>
            <a:r>
              <a:rPr lang="en-US" sz="2000" dirty="0" err="1"/>
              <a:t>SetOnClickListener</a:t>
            </a:r>
            <a:r>
              <a:rPr lang="en-US" sz="2000" dirty="0"/>
              <a:t/>
            </a:r>
            <a:br>
              <a:rPr lang="en-US" sz="2000" dirty="0"/>
            </a:br>
            <a:r>
              <a:rPr lang="en-US" sz="2000" dirty="0"/>
              <a:t>B) </a:t>
            </a:r>
            <a:r>
              <a:rPr lang="en-US" sz="2000" b="1" dirty="0" err="1"/>
              <a:t>OnClickListener</a:t>
            </a:r>
            <a:r>
              <a:rPr lang="en-US" sz="2000" dirty="0"/>
              <a:t/>
            </a:r>
            <a:br>
              <a:rPr lang="en-US" sz="2000" dirty="0"/>
            </a:br>
            <a:r>
              <a:rPr lang="en-US" sz="2000" dirty="0"/>
              <a:t>C) </a:t>
            </a:r>
            <a:r>
              <a:rPr lang="en-US" sz="2000" dirty="0" err="1"/>
              <a:t>ClickListener</a:t>
            </a:r>
            <a:r>
              <a:rPr lang="en-US" sz="2000" dirty="0"/>
              <a:t/>
            </a:r>
            <a:br>
              <a:rPr lang="en-US" sz="2000" dirty="0"/>
            </a:br>
            <a:r>
              <a:rPr lang="en-US" sz="2000" dirty="0"/>
              <a:t>D) None of the above.</a:t>
            </a:r>
          </a:p>
          <a:p>
            <a:pPr marL="0" indent="0" fontAlgn="base">
              <a:buNone/>
            </a:pPr>
            <a:endParaRPr lang="en-US" sz="2000" b="1" dirty="0"/>
          </a:p>
          <a:p>
            <a:pPr marL="457200" indent="-457200" fontAlgn="base">
              <a:buAutoNum type="arabicPeriod" startAt="3"/>
            </a:pPr>
            <a:r>
              <a:rPr lang="en-US" sz="2000" b="1" dirty="0"/>
              <a:t>To display text which control you will use?</a:t>
            </a:r>
            <a:r>
              <a:rPr lang="en-US" sz="2000" dirty="0"/>
              <a:t/>
            </a:r>
            <a:br>
              <a:rPr lang="en-US" sz="2000" dirty="0"/>
            </a:br>
            <a:r>
              <a:rPr lang="en-US" sz="2000" dirty="0"/>
              <a:t/>
            </a:r>
            <a:br>
              <a:rPr lang="en-US" sz="2000" dirty="0"/>
            </a:br>
            <a:r>
              <a:rPr lang="en-US" sz="2000" dirty="0"/>
              <a:t>A) </a:t>
            </a:r>
            <a:r>
              <a:rPr lang="en-US" sz="2000" dirty="0" err="1"/>
              <a:t>EditText</a:t>
            </a:r>
            <a:r>
              <a:rPr lang="en-US" sz="2000" dirty="0"/>
              <a:t/>
            </a:r>
            <a:br>
              <a:rPr lang="en-US" sz="2000" dirty="0"/>
            </a:br>
            <a:r>
              <a:rPr lang="en-US" sz="2000" dirty="0"/>
              <a:t>B) </a:t>
            </a:r>
            <a:r>
              <a:rPr lang="en-US" sz="2000" b="1" dirty="0" err="1"/>
              <a:t>TextView</a:t>
            </a:r>
            <a:r>
              <a:rPr lang="en-US" sz="2000" dirty="0"/>
              <a:t/>
            </a:r>
            <a:br>
              <a:rPr lang="en-US" sz="2000" dirty="0"/>
            </a:br>
            <a:r>
              <a:rPr lang="en-US" sz="2000" dirty="0"/>
              <a:t>C) label</a:t>
            </a:r>
            <a:br>
              <a:rPr lang="en-US" sz="2000" dirty="0"/>
            </a:br>
            <a:r>
              <a:rPr lang="en-US" sz="2000" dirty="0"/>
              <a:t>D) None of the above.</a:t>
            </a:r>
            <a:br>
              <a:rPr lang="en-US" sz="2000" dirty="0"/>
            </a:br>
            <a:r>
              <a:rPr lang="en-US" sz="2000" dirty="0"/>
              <a:t/>
            </a:r>
            <a:br>
              <a:rPr lang="en-US" sz="2000" dirty="0"/>
            </a:br>
            <a:endParaRPr lang="en-US" sz="2000" b="1" dirty="0"/>
          </a:p>
          <a:p>
            <a:pPr marL="457200" indent="-457200">
              <a:buAutoNum type="arabicPeriod" startAt="2"/>
            </a:pPr>
            <a:endParaRPr lang="en-US" sz="2000" dirty="0"/>
          </a:p>
          <a:p>
            <a:pPr marL="457200" indent="-457200">
              <a:buAutoNum type="arabicPeriod" startAt="2"/>
            </a:pPr>
            <a:endParaRPr lang="en-US" sz="2000" b="1" dirty="0"/>
          </a:p>
          <a:p>
            <a:pPr marL="457200" indent="-457200">
              <a:buAutoNum type="arabicPeriod"/>
            </a:pPr>
            <a:endParaRPr lang="en-US" sz="2000" b="1" dirty="0"/>
          </a:p>
        </p:txBody>
      </p:sp>
      <p:sp>
        <p:nvSpPr>
          <p:cNvPr id="4" name="Date Placeholder 3"/>
          <p:cNvSpPr>
            <a:spLocks noGrp="1"/>
          </p:cNvSpPr>
          <p:nvPr>
            <p:ph type="dt" sz="half" idx="10"/>
          </p:nvPr>
        </p:nvSpPr>
        <p:spPr/>
        <p:txBody>
          <a:bodyPr/>
          <a:lstStyle/>
          <a:p>
            <a:fld id="{8E782E81-F71D-48B8-BA2B-2FA920FF5DBF}"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3</a:t>
            </a:r>
          </a:p>
          <a:p>
            <a:pPr lvl="0" algn="ctr">
              <a:spcBef>
                <a:spcPct val="0"/>
              </a:spcBef>
              <a:defRPr/>
            </a:pPr>
            <a:endParaRPr lang="en-US" dirty="0"/>
          </a:p>
        </p:txBody>
      </p:sp>
    </p:spTree>
    <p:extLst>
      <p:ext uri="{BB962C8B-B14F-4D97-AF65-F5344CB8AC3E}">
        <p14:creationId xmlns:p14="http://schemas.microsoft.com/office/powerpoint/2010/main" xmlns="" val="3632023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8563D9-941A-48CB-9DD0-5816CD84EEDE}"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a:solidFill>
                  <a:srgbClr val="000000"/>
                </a:solidFill>
                <a:effectLst/>
                <a:latin typeface="Times New Roman" panose="02020603050405020304" pitchFamily="18" charset="0"/>
                <a:ea typeface="Times New Roman" panose="02020603050405020304" pitchFamily="18" charset="0"/>
              </a:rPr>
              <a:t>Interaction with server-side applications </a:t>
            </a:r>
            <a:endParaRPr lang="en-US" sz="2400" b="1" dirty="0"/>
          </a:p>
        </p:txBody>
      </p:sp>
      <p:pic>
        <p:nvPicPr>
          <p:cNvPr id="2050" name="Picture 2" descr="Intro Guide to Android Client-Server Communication">
            <a:extLst>
              <a:ext uri="{FF2B5EF4-FFF2-40B4-BE49-F238E27FC236}">
                <a16:creationId xmlns:a16="http://schemas.microsoft.com/office/drawing/2014/main" xmlns="" id="{CC4FCB3D-29D2-47F4-A3E8-FAD90A5F2D04}"/>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638175" y="2124075"/>
            <a:ext cx="7715250" cy="283845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TextBox 9">
            <a:extLst>
              <a:ext uri="{FF2B5EF4-FFF2-40B4-BE49-F238E27FC236}">
                <a16:creationId xmlns:a16="http://schemas.microsoft.com/office/drawing/2014/main" xmlns="" id="{8A0AAFC1-786A-4EAB-9D3C-CD5665190BAC}"/>
              </a:ext>
            </a:extLst>
          </p:cNvPr>
          <p:cNvSpPr txBox="1"/>
          <p:nvPr/>
        </p:nvSpPr>
        <p:spPr>
          <a:xfrm>
            <a:off x="385915" y="4724400"/>
            <a:ext cx="7972426" cy="1200329"/>
          </a:xfrm>
          <a:prstGeom prst="rect">
            <a:avLst/>
          </a:prstGeom>
          <a:noFill/>
        </p:spPr>
        <p:txBody>
          <a:bodyPr wrap="square">
            <a:spAutoFit/>
          </a:bodyPr>
          <a:lstStyle/>
          <a:p>
            <a:pPr algn="just"/>
            <a:r>
              <a:rPr lang="en-US" b="0" i="0" dirty="0">
                <a:solidFill>
                  <a:srgbClr val="282829"/>
                </a:solidFill>
                <a:effectLst/>
                <a:latin typeface="-apple-system"/>
              </a:rPr>
              <a:t>The </a:t>
            </a:r>
            <a:r>
              <a:rPr lang="en-US" b="1" i="0" dirty="0">
                <a:solidFill>
                  <a:srgbClr val="282829"/>
                </a:solidFill>
                <a:effectLst/>
                <a:latin typeface="-apple-system"/>
              </a:rPr>
              <a:t>server side</a:t>
            </a:r>
            <a:r>
              <a:rPr lang="en-US" b="0" i="0" dirty="0">
                <a:solidFill>
                  <a:srgbClr val="282829"/>
                </a:solidFill>
                <a:effectLst/>
                <a:latin typeface="-apple-system"/>
              </a:rPr>
              <a:t> of Android application can be developed on any language of your choice i.e. PHP, </a:t>
            </a:r>
            <a:r>
              <a:rPr lang="en-US" b="0" i="0" dirty="0" err="1">
                <a:solidFill>
                  <a:srgbClr val="282829"/>
                </a:solidFill>
                <a:effectLst/>
                <a:latin typeface="-apple-system"/>
              </a:rPr>
              <a:t>ASPdotNET</a:t>
            </a:r>
            <a:r>
              <a:rPr lang="en-US" b="0" i="0" dirty="0">
                <a:solidFill>
                  <a:srgbClr val="282829"/>
                </a:solidFill>
                <a:effectLst/>
                <a:latin typeface="-apple-system"/>
              </a:rPr>
              <a:t>, JSP, PYTHON, JAVA etc. You can develop your </a:t>
            </a:r>
            <a:r>
              <a:rPr lang="en-US" b="1" i="0" dirty="0">
                <a:solidFill>
                  <a:srgbClr val="282829"/>
                </a:solidFill>
                <a:effectLst/>
                <a:latin typeface="-apple-system"/>
              </a:rPr>
              <a:t>back-end services</a:t>
            </a:r>
            <a:r>
              <a:rPr lang="en-US" b="0" i="0" dirty="0">
                <a:solidFill>
                  <a:srgbClr val="282829"/>
                </a:solidFill>
                <a:effectLst/>
                <a:latin typeface="-apple-system"/>
              </a:rPr>
              <a:t> using Django (Python) or Laravel (PHP) or some Restful ready framework like JAX-RS (Java) or </a:t>
            </a:r>
            <a:r>
              <a:rPr lang="en-US" b="0" i="0" dirty="0" err="1">
                <a:solidFill>
                  <a:srgbClr val="282829"/>
                </a:solidFill>
                <a:effectLst/>
                <a:latin typeface="-apple-system"/>
              </a:rPr>
              <a:t>ExpressJS</a:t>
            </a:r>
            <a:r>
              <a:rPr lang="en-US" b="0" i="0" dirty="0">
                <a:solidFill>
                  <a:srgbClr val="282829"/>
                </a:solidFill>
                <a:effectLst/>
                <a:latin typeface="-apple-system"/>
              </a:rPr>
              <a:t> (Node).</a:t>
            </a:r>
            <a:endParaRPr lang="en-IN" dirty="0"/>
          </a:p>
        </p:txBody>
      </p:sp>
      <p:sp>
        <p:nvSpPr>
          <p:cNvPr id="11" name="TextBox 10">
            <a:extLst>
              <a:ext uri="{FF2B5EF4-FFF2-40B4-BE49-F238E27FC236}">
                <a16:creationId xmlns:a16="http://schemas.microsoft.com/office/drawing/2014/main" xmlns="" id="{DDEB9AA6-C0BA-4230-98B9-B8B0A48E5C36}"/>
              </a:ext>
            </a:extLst>
          </p:cNvPr>
          <p:cNvSpPr txBox="1"/>
          <p:nvPr/>
        </p:nvSpPr>
        <p:spPr>
          <a:xfrm>
            <a:off x="638175" y="969089"/>
            <a:ext cx="7972425" cy="458074"/>
          </a:xfrm>
          <a:prstGeom prst="rect">
            <a:avLst/>
          </a:prstGeom>
          <a:noFill/>
        </p:spPr>
        <p:txBody>
          <a:bodyPr wrap="square">
            <a:spAutoFit/>
          </a:bodyPr>
          <a:lstStyle/>
          <a:p>
            <a:pPr fontAlgn="base">
              <a:lnSpc>
                <a:spcPct val="150000"/>
              </a:lnSpc>
            </a:pPr>
            <a:r>
              <a:rPr lang="en-IN" sz="1800" b="1" dirty="0">
                <a:solidFill>
                  <a:srgbClr val="444444"/>
                </a:solidFill>
                <a:latin typeface="Times New Roman" panose="02020603050405020304" pitchFamily="18" charset="0"/>
                <a:cs typeface="Times New Roman" panose="02020603050405020304" pitchFamily="18" charset="0"/>
              </a:rPr>
              <a:t>Topic Objective: To understand the concept of  server side application</a:t>
            </a:r>
          </a:p>
        </p:txBody>
      </p:sp>
    </p:spTree>
    <p:extLst>
      <p:ext uri="{BB962C8B-B14F-4D97-AF65-F5344CB8AC3E}">
        <p14:creationId xmlns:p14="http://schemas.microsoft.com/office/powerpoint/2010/main" xmlns="" val="908129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8563D9-941A-48CB-9DD0-5816CD84EEDE}"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a:solidFill>
                  <a:srgbClr val="000000"/>
                </a:solidFill>
                <a:effectLst/>
                <a:latin typeface="Times New Roman" panose="02020603050405020304" pitchFamily="18" charset="0"/>
                <a:ea typeface="Times New Roman" panose="02020603050405020304" pitchFamily="18" charset="0"/>
              </a:rPr>
              <a:t>Interaction with server-side applications </a:t>
            </a:r>
            <a:endParaRPr lang="en-US" sz="2400" b="1" dirty="0"/>
          </a:p>
        </p:txBody>
      </p:sp>
      <p:sp>
        <p:nvSpPr>
          <p:cNvPr id="9" name="Content Placeholder 8">
            <a:extLst>
              <a:ext uri="{FF2B5EF4-FFF2-40B4-BE49-F238E27FC236}">
                <a16:creationId xmlns:a16="http://schemas.microsoft.com/office/drawing/2014/main" xmlns="" id="{D0832509-314E-46F5-AB30-C1A0398FA10B}"/>
              </a:ext>
            </a:extLst>
          </p:cNvPr>
          <p:cNvSpPr>
            <a:spLocks noGrp="1"/>
          </p:cNvSpPr>
          <p:nvPr>
            <p:ph idx="1"/>
          </p:nvPr>
        </p:nvSpPr>
        <p:spPr>
          <a:xfrm>
            <a:off x="381000" y="990600"/>
            <a:ext cx="8229600" cy="5105400"/>
          </a:xfrm>
        </p:spPr>
        <p:txBody>
          <a:bodyPr>
            <a:normAutofit/>
          </a:bodyPr>
          <a:lstStyle/>
          <a:p>
            <a:pPr algn="just">
              <a:buFont typeface="+mj-lt"/>
              <a:buAutoNum type="arabicPeriod"/>
            </a:pPr>
            <a:r>
              <a:rPr lang="en-US" sz="2000" b="0" i="0" dirty="0">
                <a:solidFill>
                  <a:srgbClr val="666666"/>
                </a:solidFill>
                <a:effectLst/>
                <a:latin typeface="Times New Roman" panose="02020603050405020304" pitchFamily="18" charset="0"/>
                <a:cs typeface="Times New Roman" panose="02020603050405020304" pitchFamily="18" charset="0"/>
              </a:rPr>
              <a:t>The client makes a request using a HTTP POST to a server</a:t>
            </a:r>
          </a:p>
          <a:p>
            <a:pPr algn="just">
              <a:buFont typeface="+mj-lt"/>
              <a:buAutoNum type="arabicPeriod"/>
            </a:pPr>
            <a:r>
              <a:rPr lang="en-US" sz="2000" b="0" i="0" dirty="0">
                <a:solidFill>
                  <a:srgbClr val="666666"/>
                </a:solidFill>
                <a:effectLst/>
                <a:latin typeface="Times New Roman" panose="02020603050405020304" pitchFamily="18" charset="0"/>
                <a:cs typeface="Times New Roman" panose="02020603050405020304" pitchFamily="18" charset="0"/>
              </a:rPr>
              <a:t>The PHP script queries the MYSQL server</a:t>
            </a:r>
          </a:p>
          <a:p>
            <a:pPr algn="just">
              <a:buFont typeface="+mj-lt"/>
              <a:buAutoNum type="arabicPeriod"/>
            </a:pPr>
            <a:r>
              <a:rPr lang="en-US" sz="2000" b="0" i="0" dirty="0">
                <a:solidFill>
                  <a:srgbClr val="666666"/>
                </a:solidFill>
                <a:effectLst/>
                <a:latin typeface="Times New Roman" panose="02020603050405020304" pitchFamily="18" charset="0"/>
                <a:cs typeface="Times New Roman" panose="02020603050405020304" pitchFamily="18" charset="0"/>
              </a:rPr>
              <a:t>The PHP script gets the SQL data</a:t>
            </a:r>
          </a:p>
          <a:p>
            <a:pPr algn="just">
              <a:buFont typeface="+mj-lt"/>
              <a:buAutoNum type="arabicPeriod"/>
            </a:pPr>
            <a:r>
              <a:rPr lang="en-US" sz="2000" b="0" i="0" dirty="0">
                <a:solidFill>
                  <a:srgbClr val="666666"/>
                </a:solidFill>
                <a:effectLst/>
                <a:latin typeface="Times New Roman" panose="02020603050405020304" pitchFamily="18" charset="0"/>
                <a:cs typeface="Times New Roman" panose="02020603050405020304" pitchFamily="18" charset="0"/>
              </a:rPr>
              <a:t>The PHP script puts the data into an array and assigns keys for the values. The script then outputs the data as a JSON array. </a:t>
            </a:r>
            <a:r>
              <a:rPr lang="en-US" sz="2000" b="0" i="0" u="none" strike="noStrike" dirty="0">
                <a:solidFill>
                  <a:srgbClr val="222222"/>
                </a:solidFill>
                <a:effectLst/>
                <a:latin typeface="Times New Roman" panose="02020603050405020304" pitchFamily="18" charset="0"/>
                <a:cs typeface="Times New Roman" panose="02020603050405020304" pitchFamily="18" charset="0"/>
                <a:hlinkClick r:id="rId2"/>
              </a:rPr>
              <a:t>JSON (JavaScript Object Notation)</a:t>
            </a:r>
            <a:r>
              <a:rPr lang="en-US" sz="2000" b="0" i="0" dirty="0">
                <a:solidFill>
                  <a:srgbClr val="666666"/>
                </a:solidFill>
                <a:effectLst/>
                <a:latin typeface="Times New Roman" panose="02020603050405020304" pitchFamily="18" charset="0"/>
                <a:cs typeface="Times New Roman" panose="02020603050405020304" pitchFamily="18" charset="0"/>
              </a:rPr>
              <a:t> is a standard for data exchange, and formats the data in a way both humans and computers can easily read.</a:t>
            </a:r>
          </a:p>
          <a:p>
            <a:pPr algn="just">
              <a:buFont typeface="+mj-lt"/>
              <a:buAutoNum type="arabicPeriod"/>
            </a:pPr>
            <a:r>
              <a:rPr lang="en-US" sz="2000" b="0" i="0" dirty="0">
                <a:solidFill>
                  <a:srgbClr val="666666"/>
                </a:solidFill>
                <a:effectLst/>
                <a:latin typeface="Times New Roman" panose="02020603050405020304" pitchFamily="18" charset="0"/>
                <a:cs typeface="Times New Roman" panose="02020603050405020304" pitchFamily="18" charset="0"/>
              </a:rPr>
              <a:t>The app parses the JSON and displays the data.</a:t>
            </a:r>
          </a:p>
          <a:p>
            <a:endParaRPr lang="en-IN" dirty="0"/>
          </a:p>
        </p:txBody>
      </p:sp>
    </p:spTree>
    <p:extLst>
      <p:ext uri="{BB962C8B-B14F-4D97-AF65-F5344CB8AC3E}">
        <p14:creationId xmlns:p14="http://schemas.microsoft.com/office/powerpoint/2010/main" xmlns="" val="25879682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8563D9-941A-48CB-9DD0-5816CD84EEDE}"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a:solidFill>
                  <a:srgbClr val="000000"/>
                </a:solidFill>
                <a:effectLst/>
                <a:latin typeface="Times New Roman" panose="02020603050405020304" pitchFamily="18" charset="0"/>
                <a:ea typeface="Times New Roman" panose="02020603050405020304" pitchFamily="18" charset="0"/>
              </a:rPr>
              <a:t>Interaction with server-side applications </a:t>
            </a:r>
            <a:endParaRPr lang="en-US" sz="2400" b="1" dirty="0"/>
          </a:p>
        </p:txBody>
      </p:sp>
      <p:sp>
        <p:nvSpPr>
          <p:cNvPr id="9" name="Content Placeholder 8">
            <a:extLst>
              <a:ext uri="{FF2B5EF4-FFF2-40B4-BE49-F238E27FC236}">
                <a16:creationId xmlns:a16="http://schemas.microsoft.com/office/drawing/2014/main" xmlns="" id="{D0832509-314E-46F5-AB30-C1A0398FA10B}"/>
              </a:ext>
            </a:extLst>
          </p:cNvPr>
          <p:cNvSpPr>
            <a:spLocks noGrp="1"/>
          </p:cNvSpPr>
          <p:nvPr>
            <p:ph idx="1"/>
          </p:nvPr>
        </p:nvSpPr>
        <p:spPr>
          <a:xfrm>
            <a:off x="381000" y="990600"/>
            <a:ext cx="8229600" cy="5105400"/>
          </a:xfrm>
        </p:spPr>
        <p:txBody>
          <a:bodyPr>
            <a:normAutofit/>
          </a:bodyPr>
          <a:lstStyle/>
          <a:p>
            <a:pPr marL="0" indent="0" algn="just" rtl="0">
              <a:buNone/>
            </a:pPr>
            <a:r>
              <a:rPr lang="en-US" sz="1600" b="1" i="0" dirty="0">
                <a:solidFill>
                  <a:srgbClr val="282829"/>
                </a:solidFill>
                <a:effectLst/>
                <a:latin typeface="Times New Roman" panose="02020603050405020304" pitchFamily="18" charset="0"/>
                <a:cs typeface="Times New Roman" panose="02020603050405020304" pitchFamily="18" charset="0"/>
              </a:rPr>
              <a:t>Connecting an android app with an online database and sync it across devices. </a:t>
            </a:r>
          </a:p>
          <a:p>
            <a:pPr marL="0" indent="0" algn="just" rtl="0">
              <a:buNone/>
            </a:pPr>
            <a:r>
              <a:rPr lang="en-US" sz="1600" dirty="0">
                <a:solidFill>
                  <a:srgbClr val="282829"/>
                </a:solidFill>
                <a:latin typeface="Times New Roman" panose="02020603050405020304" pitchFamily="18" charset="0"/>
                <a:cs typeface="Times New Roman" panose="02020603050405020304" pitchFamily="18" charset="0"/>
              </a:rPr>
              <a:t>T</a:t>
            </a:r>
            <a:r>
              <a:rPr lang="en-US" sz="1600" b="0" i="0" dirty="0">
                <a:solidFill>
                  <a:srgbClr val="282829"/>
                </a:solidFill>
                <a:effectLst/>
                <a:latin typeface="Times New Roman" panose="02020603050405020304" pitchFamily="18" charset="0"/>
                <a:cs typeface="Times New Roman" panose="02020603050405020304" pitchFamily="18" charset="0"/>
              </a:rPr>
              <a:t>wo approaches can be used:</a:t>
            </a:r>
          </a:p>
          <a:p>
            <a:pPr algn="just" rtl="0">
              <a:buFont typeface="+mj-lt"/>
              <a:buAutoNum type="arabicPeriod"/>
            </a:pPr>
            <a:r>
              <a:rPr lang="en-US" sz="1600" b="1" i="0" dirty="0">
                <a:solidFill>
                  <a:srgbClr val="282829"/>
                </a:solidFill>
                <a:effectLst/>
                <a:latin typeface="Times New Roman" panose="02020603050405020304" pitchFamily="18" charset="0"/>
                <a:cs typeface="Times New Roman" panose="02020603050405020304" pitchFamily="18" charset="0"/>
              </a:rPr>
              <a:t>Develop a backend by yourself</a:t>
            </a:r>
            <a:endParaRPr lang="en-US" sz="1600" b="0" i="0" dirty="0">
              <a:solidFill>
                <a:srgbClr val="282829"/>
              </a:solidFill>
              <a:effectLst/>
              <a:latin typeface="Times New Roman" panose="02020603050405020304" pitchFamily="18" charset="0"/>
              <a:cs typeface="Times New Roman" panose="02020603050405020304" pitchFamily="18" charset="0"/>
            </a:endParaRPr>
          </a:p>
          <a:p>
            <a:pPr algn="just" rtl="0">
              <a:buFont typeface="+mj-lt"/>
              <a:buAutoNum type="arabicPeriod"/>
            </a:pPr>
            <a:r>
              <a:rPr lang="en-US" sz="1600" b="1" i="0" dirty="0">
                <a:solidFill>
                  <a:srgbClr val="282829"/>
                </a:solidFill>
                <a:effectLst/>
                <a:latin typeface="Times New Roman" panose="02020603050405020304" pitchFamily="18" charset="0"/>
                <a:cs typeface="Times New Roman" panose="02020603050405020304" pitchFamily="18" charset="0"/>
              </a:rPr>
              <a:t>Use a mobile backend service(MBAAS)</a:t>
            </a:r>
          </a:p>
          <a:p>
            <a:pPr marL="0" indent="0" algn="just" rtl="0">
              <a:buNone/>
            </a:pPr>
            <a:endParaRPr lang="en-US" sz="1600" b="0" i="0" dirty="0">
              <a:solidFill>
                <a:srgbClr val="282829"/>
              </a:solidFill>
              <a:effectLst/>
              <a:latin typeface="Times New Roman" panose="02020603050405020304" pitchFamily="18" charset="0"/>
              <a:cs typeface="Times New Roman" panose="02020603050405020304" pitchFamily="18" charset="0"/>
            </a:endParaRPr>
          </a:p>
          <a:p>
            <a:pPr algn="just" rtl="0"/>
            <a:r>
              <a:rPr lang="en-US" sz="1800" b="1" i="0" dirty="0">
                <a:solidFill>
                  <a:srgbClr val="282829"/>
                </a:solidFill>
                <a:effectLst/>
                <a:latin typeface="Times New Roman" panose="02020603050405020304" pitchFamily="18" charset="0"/>
                <a:cs typeface="Times New Roman" panose="02020603050405020304" pitchFamily="18" charset="0"/>
              </a:rPr>
              <a:t>MBAAS </a:t>
            </a:r>
            <a:r>
              <a:rPr lang="en-US" sz="1800" b="0" i="0" dirty="0">
                <a:solidFill>
                  <a:srgbClr val="282829"/>
                </a:solidFill>
                <a:effectLst/>
                <a:latin typeface="Times New Roman" panose="02020603050405020304" pitchFamily="18" charset="0"/>
                <a:cs typeface="Times New Roman" panose="02020603050405020304" pitchFamily="18" charset="0"/>
              </a:rPr>
              <a:t>(Mobile Backend is a Service) is the most easy and fastest way to get started in developing a backend using </a:t>
            </a:r>
            <a:r>
              <a:rPr lang="en-US" sz="1800" b="1" i="0" dirty="0">
                <a:solidFill>
                  <a:srgbClr val="282829"/>
                </a:solidFill>
                <a:effectLst/>
                <a:latin typeface="Times New Roman" panose="02020603050405020304" pitchFamily="18" charset="0"/>
                <a:cs typeface="Times New Roman" panose="02020603050405020304" pitchFamily="18" charset="0"/>
              </a:rPr>
              <a:t>Firebase </a:t>
            </a:r>
            <a:r>
              <a:rPr lang="en-US" sz="1800" b="0" i="0" dirty="0">
                <a:solidFill>
                  <a:srgbClr val="282829"/>
                </a:solidFill>
                <a:effectLst/>
                <a:latin typeface="Times New Roman" panose="02020603050405020304" pitchFamily="18" charset="0"/>
                <a:cs typeface="Times New Roman" panose="02020603050405020304" pitchFamily="18" charset="0"/>
              </a:rPr>
              <a:t>and </a:t>
            </a:r>
            <a:r>
              <a:rPr lang="en-US" sz="1800" b="1" i="0" dirty="0">
                <a:solidFill>
                  <a:srgbClr val="282829"/>
                </a:solidFill>
                <a:effectLst/>
                <a:latin typeface="Times New Roman" panose="02020603050405020304" pitchFamily="18" charset="0"/>
                <a:cs typeface="Times New Roman" panose="02020603050405020304" pitchFamily="18" charset="0"/>
              </a:rPr>
              <a:t>Parse</a:t>
            </a:r>
            <a:r>
              <a:rPr lang="en-US" sz="1800" b="0" i="0" dirty="0">
                <a:solidFill>
                  <a:srgbClr val="282829"/>
                </a:solidFill>
                <a:effectLst/>
                <a:latin typeface="Times New Roman" panose="02020603050405020304" pitchFamily="18" charset="0"/>
                <a:cs typeface="Times New Roman" panose="02020603050405020304" pitchFamily="18" charset="0"/>
              </a:rPr>
              <a:t>.</a:t>
            </a:r>
          </a:p>
          <a:p>
            <a:pPr algn="just" rtl="0"/>
            <a:r>
              <a:rPr lang="en-US" sz="1800" b="1" i="0" dirty="0">
                <a:solidFill>
                  <a:srgbClr val="282829"/>
                </a:solidFill>
                <a:effectLst/>
                <a:latin typeface="Times New Roman" panose="02020603050405020304" pitchFamily="18" charset="0"/>
                <a:cs typeface="Times New Roman" panose="02020603050405020304" pitchFamily="18" charset="0"/>
              </a:rPr>
              <a:t>Firebase </a:t>
            </a:r>
            <a:r>
              <a:rPr lang="en-US" sz="1800" b="0" i="0" dirty="0">
                <a:solidFill>
                  <a:srgbClr val="282829"/>
                </a:solidFill>
                <a:effectLst/>
                <a:latin typeface="Times New Roman" panose="02020603050405020304" pitchFamily="18" charset="0"/>
                <a:cs typeface="Times New Roman" panose="02020603050405020304" pitchFamily="18" charset="0"/>
              </a:rPr>
              <a:t>helped in rapid prototyping and we could concentrate on </a:t>
            </a:r>
            <a:r>
              <a:rPr lang="en-US" sz="1800" b="0" i="0" dirty="0" err="1">
                <a:solidFill>
                  <a:srgbClr val="282829"/>
                </a:solidFill>
                <a:effectLst/>
                <a:latin typeface="Times New Roman" panose="02020603050405020304" pitchFamily="18" charset="0"/>
                <a:cs typeface="Times New Roman" panose="02020603050405020304" pitchFamily="18" charset="0"/>
              </a:rPr>
              <a:t>ui</a:t>
            </a:r>
            <a:r>
              <a:rPr lang="en-US" sz="1800" b="0" i="0" dirty="0">
                <a:solidFill>
                  <a:srgbClr val="282829"/>
                </a:solidFill>
                <a:effectLst/>
                <a:latin typeface="Times New Roman" panose="02020603050405020304" pitchFamily="18" charset="0"/>
                <a:cs typeface="Times New Roman" panose="02020603050405020304" pitchFamily="18" charset="0"/>
              </a:rPr>
              <a:t> of the app for hackathon. For production, while testing hit  the free tier bandwidth limit which is very less (5 GB) at that time. </a:t>
            </a:r>
            <a:r>
              <a:rPr lang="en-US" sz="1800" b="0" i="0" dirty="0">
                <a:solidFill>
                  <a:srgbClr val="282829"/>
                </a:solidFill>
                <a:effectLst/>
                <a:latin typeface="-apple-system"/>
              </a:rPr>
              <a:t>Recently </a:t>
            </a:r>
            <a:r>
              <a:rPr lang="en-US" sz="1800" b="1" i="0" dirty="0">
                <a:solidFill>
                  <a:srgbClr val="282829"/>
                </a:solidFill>
                <a:effectLst/>
                <a:latin typeface="-apple-system"/>
              </a:rPr>
              <a:t>Firebase </a:t>
            </a:r>
            <a:r>
              <a:rPr lang="en-US" sz="1800" b="0" i="0" dirty="0">
                <a:solidFill>
                  <a:srgbClr val="282829"/>
                </a:solidFill>
                <a:effectLst/>
                <a:latin typeface="-apple-system"/>
              </a:rPr>
              <a:t>got acquired by </a:t>
            </a:r>
            <a:r>
              <a:rPr lang="en-US" sz="1800" b="1" i="0" dirty="0">
                <a:solidFill>
                  <a:srgbClr val="282829"/>
                </a:solidFill>
                <a:effectLst/>
                <a:latin typeface="-apple-system"/>
              </a:rPr>
              <a:t>Google </a:t>
            </a:r>
            <a:r>
              <a:rPr lang="en-US" sz="1800" b="0" i="0" dirty="0">
                <a:solidFill>
                  <a:srgbClr val="282829"/>
                </a:solidFill>
                <a:effectLst/>
                <a:latin typeface="-apple-system"/>
              </a:rPr>
              <a:t>and </a:t>
            </a:r>
            <a:r>
              <a:rPr lang="en-US" sz="1800" dirty="0">
                <a:solidFill>
                  <a:srgbClr val="282829"/>
                </a:solidFill>
                <a:latin typeface="-apple-system"/>
              </a:rPr>
              <a:t>doing good.</a:t>
            </a:r>
          </a:p>
          <a:p>
            <a:pPr algn="just" rtl="0"/>
            <a:r>
              <a:rPr lang="en-US" sz="1800" b="1" dirty="0">
                <a:solidFill>
                  <a:srgbClr val="282829"/>
                </a:solidFill>
                <a:latin typeface="Times New Roman" panose="02020603050405020304" pitchFamily="18" charset="0"/>
                <a:cs typeface="Times New Roman" panose="02020603050405020304" pitchFamily="18" charset="0"/>
              </a:rPr>
              <a:t>Parse</a:t>
            </a:r>
            <a:r>
              <a:rPr lang="en-US" sz="1800" dirty="0">
                <a:solidFill>
                  <a:srgbClr val="282829"/>
                </a:solidFill>
                <a:latin typeface="Times New Roman" panose="02020603050405020304" pitchFamily="18" charset="0"/>
                <a:cs typeface="Times New Roman" panose="02020603050405020304" pitchFamily="18" charset="0"/>
              </a:rPr>
              <a:t> whose free tier bandwidth limit is 2TB which is good. Parse also provided </a:t>
            </a:r>
            <a:r>
              <a:rPr lang="en-US" sz="1800" dirty="0" err="1">
                <a:solidFill>
                  <a:srgbClr val="282829"/>
                </a:solidFill>
                <a:latin typeface="Times New Roman" panose="02020603050405020304" pitchFamily="18" charset="0"/>
                <a:cs typeface="Times New Roman" panose="02020603050405020304" pitchFamily="18" charset="0"/>
              </a:rPr>
              <a:t>api’s</a:t>
            </a:r>
            <a:r>
              <a:rPr lang="en-US" sz="1800" dirty="0">
                <a:solidFill>
                  <a:srgbClr val="282829"/>
                </a:solidFill>
                <a:latin typeface="Times New Roman" panose="02020603050405020304" pitchFamily="18" charset="0"/>
                <a:cs typeface="Times New Roman" panose="02020603050405020304" pitchFamily="18" charset="0"/>
              </a:rPr>
              <a:t> to push notifications, to run cloud code etc. Facebook which acquired Parse planned to shut it down within an year and I am left homeless.</a:t>
            </a:r>
          </a:p>
          <a:p>
            <a:pPr algn="just" rtl="0"/>
            <a:endParaRPr lang="en-US" sz="1600" dirty="0">
              <a:solidFill>
                <a:srgbClr val="282829"/>
              </a:solidFill>
              <a:latin typeface="Times New Roman" panose="02020603050405020304" pitchFamily="18" charset="0"/>
              <a:cs typeface="Times New Roman" panose="02020603050405020304" pitchFamily="18" charset="0"/>
            </a:endParaRPr>
          </a:p>
          <a:p>
            <a:pPr algn="just" rtl="0"/>
            <a:r>
              <a:rPr lang="en-US" sz="1800" b="0" i="0" dirty="0">
                <a:solidFill>
                  <a:srgbClr val="282829"/>
                </a:solidFill>
                <a:effectLst/>
                <a:latin typeface="-apple-system"/>
              </a:rPr>
              <a:t> </a:t>
            </a:r>
            <a:r>
              <a:rPr lang="en-US" sz="1800" dirty="0">
                <a:solidFill>
                  <a:srgbClr val="282829"/>
                </a:solidFill>
                <a:latin typeface="-apple-system"/>
              </a:rPr>
              <a:t>MBAAS </a:t>
            </a:r>
            <a:r>
              <a:rPr lang="en-US" sz="1800" b="0" i="0" dirty="0">
                <a:solidFill>
                  <a:srgbClr val="282829"/>
                </a:solidFill>
                <a:effectLst/>
                <a:latin typeface="-apple-system"/>
              </a:rPr>
              <a:t>can go down anytime and maintaining your app is not their responsibility.</a:t>
            </a:r>
            <a:endParaRPr lang="en-US" dirty="0">
              <a:solidFill>
                <a:srgbClr val="282829"/>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47523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BBCE06-9037-419B-BE5D-B252C542ABB5}"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2" name="Slide Number Placeholder 1">
            <a:extLst>
              <a:ext uri="{FF2B5EF4-FFF2-40B4-BE49-F238E27FC236}">
                <a16:creationId xmlns:a16="http://schemas.microsoft.com/office/drawing/2014/main" xmlns="" id="{32904B31-FD31-4537-BBEE-F630028DB405}"/>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a:extLst>
              <a:ext uri="{FF2B5EF4-FFF2-40B4-BE49-F238E27FC236}">
                <a16:creationId xmlns:a16="http://schemas.microsoft.com/office/drawing/2014/main" xmlns="" id="{3349B96F-F669-40DB-B855-E8B51EB5E6A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US" sz="2400" b="1" dirty="0">
                <a:latin typeface="Times New Roman" panose="02020603050405020304" pitchFamily="18" charset="0"/>
                <a:cs typeface="Times New Roman" panose="02020603050405020304" pitchFamily="18" charset="0"/>
              </a:rPr>
              <a:t>Syllabus</a:t>
            </a:r>
          </a:p>
        </p:txBody>
      </p:sp>
      <p:graphicFrame>
        <p:nvGraphicFramePr>
          <p:cNvPr id="12" name="Content Placeholder 11">
            <a:extLst>
              <a:ext uri="{FF2B5EF4-FFF2-40B4-BE49-F238E27FC236}">
                <a16:creationId xmlns:a16="http://schemas.microsoft.com/office/drawing/2014/main" xmlns="" id="{66041F8F-209A-4486-8291-8796CE63B5B6}"/>
              </a:ext>
            </a:extLst>
          </p:cNvPr>
          <p:cNvGraphicFramePr>
            <a:graphicFrameLocks noGrp="1"/>
          </p:cNvGraphicFramePr>
          <p:nvPr>
            <p:ph idx="1"/>
            <p:extLst>
              <p:ext uri="{D42A27DB-BD31-4B8C-83A1-F6EECF244321}">
                <p14:modId xmlns:p14="http://schemas.microsoft.com/office/powerpoint/2010/main" xmlns="" val="3676693973"/>
              </p:ext>
            </p:extLst>
          </p:nvPr>
        </p:nvGraphicFramePr>
        <p:xfrm>
          <a:off x="533400" y="1219201"/>
          <a:ext cx="8153399" cy="4952999"/>
        </p:xfrm>
        <a:graphic>
          <a:graphicData uri="http://schemas.openxmlformats.org/drawingml/2006/table">
            <a:tbl>
              <a:tblPr firstRow="1" firstCol="1" bandRow="1">
                <a:tableStyleId>{5C22544A-7EE6-4342-B048-85BDC9FD1C3A}</a:tableStyleId>
              </a:tblPr>
              <a:tblGrid>
                <a:gridCol w="1463468">
                  <a:extLst>
                    <a:ext uri="{9D8B030D-6E8A-4147-A177-3AD203B41FA5}">
                      <a16:colId xmlns:a16="http://schemas.microsoft.com/office/drawing/2014/main" xmlns="" val="2514732393"/>
                    </a:ext>
                  </a:extLst>
                </a:gridCol>
                <a:gridCol w="5159371">
                  <a:extLst>
                    <a:ext uri="{9D8B030D-6E8A-4147-A177-3AD203B41FA5}">
                      <a16:colId xmlns:a16="http://schemas.microsoft.com/office/drawing/2014/main" xmlns="" val="105142583"/>
                    </a:ext>
                  </a:extLst>
                </a:gridCol>
                <a:gridCol w="1530560">
                  <a:extLst>
                    <a:ext uri="{9D8B030D-6E8A-4147-A177-3AD203B41FA5}">
                      <a16:colId xmlns:a16="http://schemas.microsoft.com/office/drawing/2014/main" xmlns="" val="2241681501"/>
                    </a:ext>
                  </a:extLst>
                </a:gridCol>
              </a:tblGrid>
              <a:tr h="340643">
                <a:tc gridSpan="3">
                  <a:txBody>
                    <a:bodyPr/>
                    <a:lstStyle/>
                    <a:p>
                      <a:pPr marR="40005" algn="ctr">
                        <a:lnSpc>
                          <a:spcPct val="107000"/>
                        </a:lnSpc>
                        <a:spcAft>
                          <a:spcPts val="800"/>
                        </a:spcAft>
                      </a:pPr>
                      <a:r>
                        <a:rPr lang="en-IN" sz="1400" dirty="0">
                          <a:effectLst/>
                          <a:latin typeface="Times New Roman" panose="02020603050405020304" pitchFamily="18" charset="0"/>
                          <a:cs typeface="Times New Roman" panose="02020603050405020304" pitchFamily="18" charset="0"/>
                        </a:rPr>
                        <a:t>Course Contents / Syllabus </a:t>
                      </a:r>
                      <a:endParaRPr lang="en-IN"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435002791"/>
                  </a:ext>
                </a:extLst>
              </a:tr>
              <a:tr h="355266">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UNIT-I </a:t>
                      </a:r>
                      <a:endParaRPr lang="en-IN"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a:txBody>
                    <a:bodyPr/>
                    <a:lstStyle/>
                    <a:p>
                      <a:pP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Introduction to Mobile Application and Architecture </a:t>
                      </a:r>
                      <a:endPar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a:txBody>
                    <a:bodyPr/>
                    <a:lstStyle/>
                    <a:p>
                      <a:pPr marR="37465" algn="r">
                        <a:lnSpc>
                          <a:spcPct val="107000"/>
                        </a:lnSpc>
                        <a:spcAft>
                          <a:spcPts val="800"/>
                        </a:spcAft>
                      </a:pPr>
                      <a:r>
                        <a:rPr lang="en-IN" sz="1400" dirty="0">
                          <a:effectLst/>
                        </a:rPr>
                        <a:t> </a:t>
                      </a:r>
                      <a:r>
                        <a:rPr lang="en-IN" sz="1400" b="1" dirty="0">
                          <a:effectLst/>
                        </a:rPr>
                        <a:t>8 Hours</a:t>
                      </a:r>
                      <a:r>
                        <a:rPr lang="en-IN" sz="1100" b="1" dirty="0">
                          <a:effectLst/>
                        </a:rPr>
                        <a:t> </a:t>
                      </a:r>
                      <a:endPar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tc>
                <a:extLst>
                  <a:ext uri="{0D108BD9-81ED-4DB2-BD59-A6C34878D82A}">
                    <a16:rowId xmlns:a16="http://schemas.microsoft.com/office/drawing/2014/main" xmlns="" val="2546581985"/>
                  </a:ext>
                </a:extLst>
              </a:tr>
              <a:tr h="1499688">
                <a:tc gridSpan="3">
                  <a:txBody>
                    <a:bodyPr/>
                    <a:lstStyle/>
                    <a:p>
                      <a:pPr algn="just">
                        <a:lnSpc>
                          <a:spcPct val="115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Mobile applications, History of mobile application frameworks, Characteristics and types of mobile applications, Achieving quality constraints.  </a:t>
                      </a:r>
                    </a:p>
                    <a:p>
                      <a:pPr marR="43180" algn="just">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Mobile Architecture- Mobile Hardware Architecture: processors used for Mobile and Handheld devices and SoC architecture; Mobile Software Architecture:  Real Time Operating systems and Mobile Real Time Operating Systems, SDK’s.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3648070308"/>
                  </a:ext>
                </a:extLst>
              </a:tr>
              <a:tr h="356987">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UNIT-II </a:t>
                      </a:r>
                      <a:endParaRPr lang="en-IN"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a:txBody>
                    <a:bodyPr/>
                    <a:lstStyle/>
                    <a:p>
                      <a:pP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Android Developing Environment </a:t>
                      </a:r>
                      <a:endPar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a:txBody>
                    <a:bodyPr/>
                    <a:lstStyle/>
                    <a:p>
                      <a:pPr marR="37465" algn="r">
                        <a:lnSpc>
                          <a:spcPct val="107000"/>
                        </a:lnSpc>
                        <a:spcAft>
                          <a:spcPts val="800"/>
                        </a:spcAft>
                      </a:pPr>
                      <a:r>
                        <a:rPr lang="en-IN" sz="1400" b="1" dirty="0">
                          <a:effectLst/>
                        </a:rPr>
                        <a:t>6 Hours</a:t>
                      </a:r>
                      <a:r>
                        <a:rPr lang="en-IN" sz="1100" b="1" dirty="0">
                          <a:effectLst/>
                        </a:rPr>
                        <a:t> </a:t>
                      </a:r>
                      <a:endPar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tc>
                <a:extLst>
                  <a:ext uri="{0D108BD9-81ED-4DB2-BD59-A6C34878D82A}">
                    <a16:rowId xmlns:a16="http://schemas.microsoft.com/office/drawing/2014/main" xmlns="" val="876746255"/>
                  </a:ext>
                </a:extLst>
              </a:tr>
              <a:tr h="827521">
                <a:tc gridSpan="3">
                  <a:txBody>
                    <a:bodyPr/>
                    <a:lstStyle/>
                    <a:p>
                      <a:pPr marR="39370" algn="just">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Introduction to Android, Android ecosystem, Android SDK and Installation, Layered Architecture of Android, Android API levels (versions &amp; version names), Android Development Tools, Basic Building blocks – Protocols, Activities, Services, Broadcast Receivers &amp; Content providers.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3372865910"/>
                  </a:ext>
                </a:extLst>
              </a:tr>
              <a:tr h="326019">
                <a:tc>
                  <a:txBody>
                    <a:bodyPr/>
                    <a:lstStyle/>
                    <a:p>
                      <a:pPr>
                        <a:lnSpc>
                          <a:spcPct val="107000"/>
                        </a:lnSpc>
                        <a:spcAft>
                          <a:spcPts val="800"/>
                        </a:spcAft>
                      </a:pPr>
                      <a:r>
                        <a:rPr lang="en-IN" sz="1400">
                          <a:effectLst/>
                          <a:latin typeface="Times New Roman" panose="02020603050405020304" pitchFamily="18" charset="0"/>
                          <a:cs typeface="Times New Roman" panose="02020603050405020304" pitchFamily="18" charset="0"/>
                        </a:rPr>
                        <a:t>UNIT-III </a:t>
                      </a:r>
                      <a:endParaRPr lang="en-IN" sz="1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rgbClr val="FFC000"/>
                    </a:solidFill>
                  </a:tcPr>
                </a:tc>
                <a:tc>
                  <a:txBody>
                    <a:bodyPr/>
                    <a:lstStyle/>
                    <a:p>
                      <a:pPr>
                        <a:lnSpc>
                          <a:spcPct val="107000"/>
                        </a:lnSpc>
                        <a:spcAft>
                          <a:spcPts val="800"/>
                        </a:spcAft>
                      </a:pPr>
                      <a:r>
                        <a:rPr lang="en-IN" sz="1400" b="1" dirty="0">
                          <a:effectLst/>
                          <a:latin typeface="Times New Roman" panose="02020603050405020304" pitchFamily="18" charset="0"/>
                          <a:cs typeface="Times New Roman" panose="02020603050405020304" pitchFamily="18" charset="0"/>
                        </a:rPr>
                        <a:t>UI Components and Multimedia </a:t>
                      </a:r>
                      <a:endParaRPr lang="en-IN" sz="1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rgbClr val="FFC000"/>
                    </a:solidFill>
                  </a:tcPr>
                </a:tc>
                <a:tc>
                  <a:txBody>
                    <a:bodyPr/>
                    <a:lstStyle/>
                    <a:p>
                      <a:pPr marR="37465" algn="r">
                        <a:lnSpc>
                          <a:spcPct val="107000"/>
                        </a:lnSpc>
                        <a:spcAft>
                          <a:spcPts val="800"/>
                        </a:spcAft>
                      </a:pPr>
                      <a:r>
                        <a:rPr lang="en-IN" sz="1400" b="1" dirty="0">
                          <a:effectLst/>
                        </a:rPr>
                        <a:t>10 Hours</a:t>
                      </a:r>
                      <a:r>
                        <a:rPr lang="en-IN" sz="1100" b="1" dirty="0">
                          <a:effectLst/>
                        </a:rPr>
                        <a:t> </a:t>
                      </a:r>
                      <a:endPar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rgbClr val="FFC000"/>
                    </a:solidFill>
                  </a:tcPr>
                </a:tc>
                <a:extLst>
                  <a:ext uri="{0D108BD9-81ED-4DB2-BD59-A6C34878D82A}">
                    <a16:rowId xmlns:a16="http://schemas.microsoft.com/office/drawing/2014/main" xmlns="" val="2222169278"/>
                  </a:ext>
                </a:extLst>
              </a:tr>
              <a:tr h="1246875">
                <a:tc gridSpan="3">
                  <a:txBody>
                    <a:bodyPr/>
                    <a:lstStyle/>
                    <a:p>
                      <a:pPr marR="40640" algn="just">
                        <a:lnSpc>
                          <a:spcPct val="114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Fundamental UI design, layout and view types, Interaction with server-side applications – Using Google Maps, GPS and Wi-Fi, Integration with social media applications, Interfacing sensor data with mobile application, Accessing applications hosted in a cloud computing environment.  </a:t>
                      </a:r>
                    </a:p>
                    <a:p>
                      <a:pPr>
                        <a:lnSpc>
                          <a:spcPct val="107000"/>
                        </a:lnSpc>
                        <a:spcAft>
                          <a:spcPts val="800"/>
                        </a:spcAft>
                      </a:pPr>
                      <a:r>
                        <a:rPr lang="en-IN" sz="1400" b="0" dirty="0">
                          <a:solidFill>
                            <a:schemeClr val="tx1"/>
                          </a:solidFill>
                          <a:effectLst/>
                          <a:latin typeface="Times New Roman" panose="02020603050405020304" pitchFamily="18" charset="0"/>
                          <a:cs typeface="Times New Roman" panose="02020603050405020304" pitchFamily="18" charset="0"/>
                        </a:rPr>
                        <a:t>Multimedia Supported audio and video formats, Audio capture, Bluetooth, Animation. </a:t>
                      </a:r>
                      <a:endParaRPr lang="en-IN" sz="14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rgbClr val="FFC000"/>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467009867"/>
                  </a:ext>
                </a:extLst>
              </a:tr>
            </a:tbl>
          </a:graphicData>
        </a:graphic>
      </p:graphicFrame>
    </p:spTree>
    <p:extLst>
      <p:ext uri="{BB962C8B-B14F-4D97-AF65-F5344CB8AC3E}">
        <p14:creationId xmlns:p14="http://schemas.microsoft.com/office/powerpoint/2010/main" xmlns="" val="2806197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8563D9-941A-48CB-9DD0-5816CD84EEDE}"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a:solidFill>
                  <a:srgbClr val="000000"/>
                </a:solidFill>
                <a:effectLst/>
                <a:latin typeface="Times New Roman" panose="02020603050405020304" pitchFamily="18" charset="0"/>
                <a:ea typeface="Times New Roman" panose="02020603050405020304" pitchFamily="18" charset="0"/>
              </a:rPr>
              <a:t>Interaction with server-side applications </a:t>
            </a:r>
            <a:endParaRPr lang="en-US" sz="2400" b="1" dirty="0"/>
          </a:p>
        </p:txBody>
      </p:sp>
      <p:sp>
        <p:nvSpPr>
          <p:cNvPr id="9" name="Content Placeholder 8">
            <a:extLst>
              <a:ext uri="{FF2B5EF4-FFF2-40B4-BE49-F238E27FC236}">
                <a16:creationId xmlns:a16="http://schemas.microsoft.com/office/drawing/2014/main" xmlns="" id="{D0832509-314E-46F5-AB30-C1A0398FA10B}"/>
              </a:ext>
            </a:extLst>
          </p:cNvPr>
          <p:cNvSpPr>
            <a:spLocks noGrp="1"/>
          </p:cNvSpPr>
          <p:nvPr>
            <p:ph idx="1"/>
          </p:nvPr>
        </p:nvSpPr>
        <p:spPr>
          <a:xfrm>
            <a:off x="381000" y="990600"/>
            <a:ext cx="8229600" cy="5105400"/>
          </a:xfrm>
        </p:spPr>
        <p:txBody>
          <a:bodyPr>
            <a:normAutofit/>
          </a:bodyPr>
          <a:lstStyle/>
          <a:p>
            <a:pPr marL="0" indent="0" algn="l" rtl="0">
              <a:buNone/>
            </a:pPr>
            <a:r>
              <a:rPr lang="en-US" sz="2400" b="0" i="0" dirty="0">
                <a:solidFill>
                  <a:srgbClr val="282829"/>
                </a:solidFill>
                <a:effectLst/>
                <a:latin typeface="-apple-system"/>
              </a:rPr>
              <a:t>web development frameworks to develop a backend of your own without depending upon anyone. The three main frameworks which came into consideration</a:t>
            </a:r>
          </a:p>
          <a:p>
            <a:pPr algn="l" rtl="0">
              <a:buFont typeface="+mj-lt"/>
              <a:buAutoNum type="arabicPeriod"/>
            </a:pPr>
            <a:r>
              <a:rPr lang="en-US" sz="2400" b="1" i="0" dirty="0">
                <a:solidFill>
                  <a:srgbClr val="282829"/>
                </a:solidFill>
                <a:effectLst/>
                <a:latin typeface="-apple-system"/>
              </a:rPr>
              <a:t>Django</a:t>
            </a:r>
            <a:endParaRPr lang="en-US" sz="2400" b="0" i="0" dirty="0">
              <a:solidFill>
                <a:srgbClr val="282829"/>
              </a:solidFill>
              <a:effectLst/>
              <a:latin typeface="-apple-system"/>
            </a:endParaRPr>
          </a:p>
          <a:p>
            <a:pPr algn="l" rtl="0">
              <a:buFont typeface="+mj-lt"/>
              <a:buAutoNum type="arabicPeriod"/>
            </a:pPr>
            <a:r>
              <a:rPr lang="en-US" sz="2400" b="1" i="0" dirty="0">
                <a:solidFill>
                  <a:srgbClr val="282829"/>
                </a:solidFill>
                <a:effectLst/>
                <a:latin typeface="-apple-system"/>
              </a:rPr>
              <a:t>Node.js</a:t>
            </a:r>
            <a:endParaRPr lang="en-US" sz="2400" b="0" i="0" dirty="0">
              <a:solidFill>
                <a:srgbClr val="282829"/>
              </a:solidFill>
              <a:effectLst/>
              <a:latin typeface="-apple-system"/>
            </a:endParaRPr>
          </a:p>
          <a:p>
            <a:pPr algn="l" rtl="0">
              <a:buFont typeface="+mj-lt"/>
              <a:buAutoNum type="arabicPeriod"/>
            </a:pPr>
            <a:r>
              <a:rPr lang="en-US" sz="2400" b="1" i="0" dirty="0">
                <a:solidFill>
                  <a:srgbClr val="282829"/>
                </a:solidFill>
                <a:effectLst/>
                <a:latin typeface="-apple-system"/>
              </a:rPr>
              <a:t>Ruby on Rails</a:t>
            </a:r>
          </a:p>
          <a:p>
            <a:pPr algn="l" rtl="0">
              <a:buFont typeface="+mj-lt"/>
              <a:buAutoNum type="arabicPeriod"/>
            </a:pPr>
            <a:r>
              <a:rPr lang="en-US" sz="2400" b="1" dirty="0">
                <a:solidFill>
                  <a:srgbClr val="282829"/>
                </a:solidFill>
                <a:latin typeface="-apple-system"/>
              </a:rPr>
              <a:t>Flask</a:t>
            </a:r>
            <a:endParaRPr lang="en-US" sz="2400" b="0" i="0" dirty="0">
              <a:solidFill>
                <a:srgbClr val="282829"/>
              </a:solidFill>
              <a:effectLst/>
              <a:latin typeface="-apple-system"/>
            </a:endParaRPr>
          </a:p>
          <a:p>
            <a:endParaRPr lang="en-IN" dirty="0"/>
          </a:p>
        </p:txBody>
      </p:sp>
    </p:spTree>
    <p:extLst>
      <p:ext uri="{BB962C8B-B14F-4D97-AF65-F5344CB8AC3E}">
        <p14:creationId xmlns:p14="http://schemas.microsoft.com/office/powerpoint/2010/main" xmlns="" val="9059794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8563D9-941A-48CB-9DD0-5816CD84EEDE}"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a:solidFill>
                  <a:srgbClr val="000000"/>
                </a:solidFill>
                <a:effectLst/>
                <a:latin typeface="Times New Roman" panose="02020603050405020304" pitchFamily="18" charset="0"/>
                <a:ea typeface="Times New Roman" panose="02020603050405020304" pitchFamily="18" charset="0"/>
              </a:rPr>
              <a:t>REST APIs</a:t>
            </a:r>
            <a:endParaRPr lang="en-US" sz="2400" b="1" dirty="0"/>
          </a:p>
        </p:txBody>
      </p:sp>
      <p:sp>
        <p:nvSpPr>
          <p:cNvPr id="9" name="Content Placeholder 8">
            <a:extLst>
              <a:ext uri="{FF2B5EF4-FFF2-40B4-BE49-F238E27FC236}">
                <a16:creationId xmlns:a16="http://schemas.microsoft.com/office/drawing/2014/main" xmlns="" id="{D0832509-314E-46F5-AB30-C1A0398FA10B}"/>
              </a:ext>
            </a:extLst>
          </p:cNvPr>
          <p:cNvSpPr>
            <a:spLocks noGrp="1"/>
          </p:cNvSpPr>
          <p:nvPr>
            <p:ph idx="1"/>
          </p:nvPr>
        </p:nvSpPr>
        <p:spPr>
          <a:xfrm>
            <a:off x="381000" y="990600"/>
            <a:ext cx="8229600" cy="5105400"/>
          </a:xfrm>
        </p:spPr>
        <p:txBody>
          <a:bodyPr>
            <a:normAutofit/>
          </a:bodyPr>
          <a:lstStyle/>
          <a:p>
            <a:pPr algn="just"/>
            <a:r>
              <a:rPr lang="en-US" sz="2000" b="0" i="1" dirty="0">
                <a:solidFill>
                  <a:srgbClr val="3D3D4E"/>
                </a:solidFill>
                <a:effectLst/>
                <a:latin typeface="Times New Roman" panose="02020603050405020304" pitchFamily="18" charset="0"/>
                <a:cs typeface="Times New Roman" panose="02020603050405020304" pitchFamily="18" charset="0"/>
              </a:rPr>
              <a:t>REST</a:t>
            </a:r>
            <a:r>
              <a:rPr lang="en-US" sz="2000" b="0" i="0" dirty="0">
                <a:solidFill>
                  <a:srgbClr val="3D3D4E"/>
                </a:solidFill>
                <a:effectLst/>
                <a:latin typeface="Times New Roman" panose="02020603050405020304" pitchFamily="18" charset="0"/>
                <a:cs typeface="Times New Roman" panose="02020603050405020304" pitchFamily="18" charset="0"/>
              </a:rPr>
              <a:t> stands for </a:t>
            </a:r>
            <a:r>
              <a:rPr lang="en-US" sz="2000" b="0" i="1" dirty="0">
                <a:solidFill>
                  <a:srgbClr val="3D3D4E"/>
                </a:solidFill>
                <a:effectLst/>
                <a:latin typeface="Times New Roman" panose="02020603050405020304" pitchFamily="18" charset="0"/>
                <a:cs typeface="Times New Roman" panose="02020603050405020304" pitchFamily="18" charset="0"/>
              </a:rPr>
              <a:t>Representational State Transfer</a:t>
            </a:r>
            <a:r>
              <a:rPr lang="en-US" sz="2000" b="0" i="0" dirty="0">
                <a:solidFill>
                  <a:srgbClr val="3D3D4E"/>
                </a:solidFill>
                <a:effectLst/>
                <a:latin typeface="Times New Roman" panose="02020603050405020304" pitchFamily="18" charset="0"/>
                <a:cs typeface="Times New Roman" panose="02020603050405020304" pitchFamily="18" charset="0"/>
              </a:rPr>
              <a:t>. It’s a software architectural style for implementing </a:t>
            </a:r>
            <a:r>
              <a:rPr lang="en-US" sz="2000" b="0" i="1" dirty="0">
                <a:solidFill>
                  <a:srgbClr val="3D3D4E"/>
                </a:solidFill>
                <a:effectLst/>
                <a:latin typeface="Times New Roman" panose="02020603050405020304" pitchFamily="18" charset="0"/>
                <a:cs typeface="Times New Roman" panose="02020603050405020304" pitchFamily="18" charset="0"/>
              </a:rPr>
              <a:t>web services</a:t>
            </a:r>
            <a:r>
              <a:rPr lang="en-US" sz="2000" b="0" i="0" dirty="0">
                <a:solidFill>
                  <a:srgbClr val="3D3D4E"/>
                </a:solidFill>
                <a:effectLst/>
                <a:latin typeface="Times New Roman" panose="02020603050405020304" pitchFamily="18" charset="0"/>
                <a:cs typeface="Times New Roman" panose="02020603050405020304" pitchFamily="18" charset="0"/>
              </a:rPr>
              <a:t>. </a:t>
            </a:r>
            <a:r>
              <a:rPr lang="en-US" sz="2000" b="0" i="1" dirty="0">
                <a:solidFill>
                  <a:srgbClr val="3D3D4E"/>
                </a:solidFill>
                <a:effectLst/>
                <a:latin typeface="Times New Roman" panose="02020603050405020304" pitchFamily="18" charset="0"/>
                <a:cs typeface="Times New Roman" panose="02020603050405020304" pitchFamily="18" charset="0"/>
              </a:rPr>
              <a:t>Web services</a:t>
            </a:r>
            <a:r>
              <a:rPr lang="en-US" sz="2000" b="0" i="0" dirty="0">
                <a:solidFill>
                  <a:srgbClr val="3D3D4E"/>
                </a:solidFill>
                <a:effectLst/>
                <a:latin typeface="Times New Roman" panose="02020603050405020304" pitchFamily="18" charset="0"/>
                <a:cs typeface="Times New Roman" panose="02020603050405020304" pitchFamily="18" charset="0"/>
              </a:rPr>
              <a:t> implemented using the </a:t>
            </a:r>
            <a:r>
              <a:rPr lang="en-US" sz="2000" b="0" i="1" dirty="0">
                <a:solidFill>
                  <a:srgbClr val="3D3D4E"/>
                </a:solidFill>
                <a:effectLst/>
                <a:latin typeface="Times New Roman" panose="02020603050405020304" pitchFamily="18" charset="0"/>
                <a:cs typeface="Times New Roman" panose="02020603050405020304" pitchFamily="18" charset="0"/>
              </a:rPr>
              <a:t>REST</a:t>
            </a:r>
            <a:r>
              <a:rPr lang="en-US" sz="2000" b="0" i="0" dirty="0">
                <a:solidFill>
                  <a:srgbClr val="3D3D4E"/>
                </a:solidFill>
                <a:effectLst/>
                <a:latin typeface="Times New Roman" panose="02020603050405020304" pitchFamily="18" charset="0"/>
                <a:cs typeface="Times New Roman" panose="02020603050405020304" pitchFamily="18" charset="0"/>
              </a:rPr>
              <a:t> architectural style are known as the </a:t>
            </a:r>
            <a:r>
              <a:rPr lang="en-US" sz="2000" b="0" i="1" dirty="0">
                <a:solidFill>
                  <a:srgbClr val="3D3D4E"/>
                </a:solidFill>
                <a:effectLst/>
                <a:latin typeface="Times New Roman" panose="02020603050405020304" pitchFamily="18" charset="0"/>
                <a:cs typeface="Times New Roman" panose="02020603050405020304" pitchFamily="18" charset="0"/>
              </a:rPr>
              <a:t>RESTful web services</a:t>
            </a:r>
            <a:r>
              <a:rPr lang="en-US" sz="2000" b="0" i="0" dirty="0">
                <a:solidFill>
                  <a:srgbClr val="3D3D4E"/>
                </a:solidFill>
                <a:effectLst/>
                <a:latin typeface="Times New Roman" panose="02020603050405020304" pitchFamily="18" charset="0"/>
                <a:cs typeface="Times New Roman" panose="02020603050405020304" pitchFamily="18" charset="0"/>
              </a:rPr>
              <a:t>.</a:t>
            </a:r>
          </a:p>
          <a:p>
            <a:pPr algn="just"/>
            <a:endParaRPr lang="en-US" sz="2000" dirty="0">
              <a:solidFill>
                <a:srgbClr val="3D3D4E"/>
              </a:solidFill>
              <a:latin typeface="Times New Roman" panose="02020603050405020304" pitchFamily="18" charset="0"/>
              <a:cs typeface="Times New Roman" panose="02020603050405020304" pitchFamily="18" charset="0"/>
            </a:endParaRPr>
          </a:p>
          <a:p>
            <a:pPr algn="just"/>
            <a:r>
              <a:rPr lang="en-US" sz="2000" dirty="0">
                <a:solidFill>
                  <a:srgbClr val="3D3D4E"/>
                </a:solidFill>
                <a:latin typeface="Times New Roman" panose="02020603050405020304" pitchFamily="18" charset="0"/>
                <a:cs typeface="Times New Roman" panose="02020603050405020304" pitchFamily="18" charset="0"/>
              </a:rPr>
              <a:t> It acts as an interface. The communication between the client and the server happens over HTTP. A REST API takes advantage of the HTTP methodologies to establish communication between the client and the server. REST also enables servers to cache the response that improves the application’s performance.</a:t>
            </a:r>
            <a:endParaRPr lang="en-IN" sz="2000" dirty="0">
              <a:solidFill>
                <a:srgbClr val="3D3D4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497423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8563D9-941A-48CB-9DD0-5816CD84EEDE}"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a:solidFill>
                  <a:srgbClr val="000000"/>
                </a:solidFill>
                <a:effectLst/>
                <a:latin typeface="Times New Roman" panose="02020603050405020304" pitchFamily="18" charset="0"/>
                <a:ea typeface="Times New Roman" panose="02020603050405020304" pitchFamily="18" charset="0"/>
              </a:rPr>
              <a:t>REST APIs</a:t>
            </a:r>
            <a:endParaRPr lang="en-US" sz="2400" b="1" dirty="0"/>
          </a:p>
        </p:txBody>
      </p:sp>
      <p:sp>
        <p:nvSpPr>
          <p:cNvPr id="9" name="Content Placeholder 8">
            <a:extLst>
              <a:ext uri="{FF2B5EF4-FFF2-40B4-BE49-F238E27FC236}">
                <a16:creationId xmlns:a16="http://schemas.microsoft.com/office/drawing/2014/main" xmlns="" id="{D0832509-314E-46F5-AB30-C1A0398FA10B}"/>
              </a:ext>
            </a:extLst>
          </p:cNvPr>
          <p:cNvSpPr>
            <a:spLocks noGrp="1"/>
          </p:cNvSpPr>
          <p:nvPr>
            <p:ph idx="1"/>
          </p:nvPr>
        </p:nvSpPr>
        <p:spPr>
          <a:xfrm>
            <a:off x="381000" y="990600"/>
            <a:ext cx="8229600" cy="5105400"/>
          </a:xfrm>
        </p:spPr>
        <p:txBody>
          <a:bodyPr>
            <a:normAutofit/>
          </a:bodyPr>
          <a:lstStyle/>
          <a:p>
            <a:pPr marL="0" indent="0" algn="l" rtl="0">
              <a:buNone/>
            </a:pPr>
            <a:r>
              <a:rPr lang="en-US" sz="2400" b="0" i="0" dirty="0">
                <a:solidFill>
                  <a:srgbClr val="282829"/>
                </a:solidFill>
                <a:effectLst/>
                <a:latin typeface="-apple-system"/>
              </a:rPr>
              <a:t>web development frameworks to develop a backend of your own without depending upon anyone. The three main frameworks which came into consideration</a:t>
            </a:r>
          </a:p>
          <a:p>
            <a:pPr algn="l" rtl="0">
              <a:buFont typeface="+mj-lt"/>
              <a:buAutoNum type="arabicPeriod"/>
            </a:pPr>
            <a:r>
              <a:rPr lang="en-US" sz="2400" b="1" i="0" dirty="0">
                <a:solidFill>
                  <a:srgbClr val="282829"/>
                </a:solidFill>
                <a:effectLst/>
                <a:latin typeface="-apple-system"/>
              </a:rPr>
              <a:t>Django</a:t>
            </a:r>
            <a:endParaRPr lang="en-US" sz="2400" b="0" i="0" dirty="0">
              <a:solidFill>
                <a:srgbClr val="282829"/>
              </a:solidFill>
              <a:effectLst/>
              <a:latin typeface="-apple-system"/>
            </a:endParaRPr>
          </a:p>
          <a:p>
            <a:pPr algn="l" rtl="0">
              <a:buFont typeface="+mj-lt"/>
              <a:buAutoNum type="arabicPeriod"/>
            </a:pPr>
            <a:r>
              <a:rPr lang="en-US" sz="2400" b="1" i="0" dirty="0">
                <a:solidFill>
                  <a:srgbClr val="282829"/>
                </a:solidFill>
                <a:effectLst/>
                <a:latin typeface="-apple-system"/>
              </a:rPr>
              <a:t>Node.js</a:t>
            </a:r>
            <a:endParaRPr lang="en-US" sz="2400" b="0" i="0" dirty="0">
              <a:solidFill>
                <a:srgbClr val="282829"/>
              </a:solidFill>
              <a:effectLst/>
              <a:latin typeface="-apple-system"/>
            </a:endParaRPr>
          </a:p>
          <a:p>
            <a:pPr algn="l" rtl="0">
              <a:buFont typeface="+mj-lt"/>
              <a:buAutoNum type="arabicPeriod"/>
            </a:pPr>
            <a:r>
              <a:rPr lang="en-US" sz="2400" b="1" i="0" dirty="0">
                <a:solidFill>
                  <a:srgbClr val="282829"/>
                </a:solidFill>
                <a:effectLst/>
                <a:latin typeface="-apple-system"/>
              </a:rPr>
              <a:t>Ruby on Rails</a:t>
            </a:r>
          </a:p>
          <a:p>
            <a:pPr algn="l" rtl="0">
              <a:buFont typeface="+mj-lt"/>
              <a:buAutoNum type="arabicPeriod"/>
            </a:pPr>
            <a:r>
              <a:rPr lang="en-US" sz="2400" b="1" dirty="0">
                <a:solidFill>
                  <a:srgbClr val="282829"/>
                </a:solidFill>
                <a:latin typeface="-apple-system"/>
              </a:rPr>
              <a:t>Flask</a:t>
            </a:r>
            <a:endParaRPr lang="en-US" sz="2400" b="0" i="0" dirty="0">
              <a:solidFill>
                <a:srgbClr val="282829"/>
              </a:solidFill>
              <a:effectLst/>
              <a:latin typeface="-apple-system"/>
            </a:endParaRPr>
          </a:p>
          <a:p>
            <a:endParaRPr lang="en-IN" dirty="0"/>
          </a:p>
        </p:txBody>
      </p:sp>
      <p:pic>
        <p:nvPicPr>
          <p:cNvPr id="3074" name="Picture 2">
            <a:extLst>
              <a:ext uri="{FF2B5EF4-FFF2-40B4-BE49-F238E27FC236}">
                <a16:creationId xmlns:a16="http://schemas.microsoft.com/office/drawing/2014/main" xmlns="" id="{4867DDAC-00CE-4873-94C1-7DB10152577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609600"/>
            <a:ext cx="9144000" cy="56372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7764212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8563D9-941A-48CB-9DD0-5816CD84EEDE}"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a:solidFill>
                  <a:srgbClr val="000000"/>
                </a:solidFill>
                <a:effectLst/>
                <a:latin typeface="Times New Roman" panose="02020603050405020304" pitchFamily="18" charset="0"/>
                <a:ea typeface="Times New Roman" panose="02020603050405020304" pitchFamily="18" charset="0"/>
              </a:rPr>
              <a:t>REST APIs</a:t>
            </a:r>
            <a:endParaRPr lang="en-US" sz="2400" b="1" dirty="0"/>
          </a:p>
        </p:txBody>
      </p:sp>
      <p:sp>
        <p:nvSpPr>
          <p:cNvPr id="9" name="Content Placeholder 8">
            <a:extLst>
              <a:ext uri="{FF2B5EF4-FFF2-40B4-BE49-F238E27FC236}">
                <a16:creationId xmlns:a16="http://schemas.microsoft.com/office/drawing/2014/main" xmlns="" id="{D0832509-314E-46F5-AB30-C1A0398FA10B}"/>
              </a:ext>
            </a:extLst>
          </p:cNvPr>
          <p:cNvSpPr>
            <a:spLocks noGrp="1"/>
          </p:cNvSpPr>
          <p:nvPr>
            <p:ph idx="1"/>
          </p:nvPr>
        </p:nvSpPr>
        <p:spPr>
          <a:xfrm>
            <a:off x="381000" y="990600"/>
            <a:ext cx="8229600" cy="5105400"/>
          </a:xfrm>
        </p:spPr>
        <p:txBody>
          <a:bodyPr>
            <a:normAutofit/>
          </a:bodyPr>
          <a:lstStyle/>
          <a:p>
            <a:pPr algn="just"/>
            <a:r>
              <a:rPr lang="en-US" sz="2000" b="0" i="0" dirty="0">
                <a:solidFill>
                  <a:srgbClr val="3D3D4E"/>
                </a:solidFill>
                <a:effectLst/>
                <a:latin typeface="Times New Roman" panose="02020603050405020304" pitchFamily="18" charset="0"/>
                <a:cs typeface="Times New Roman" panose="02020603050405020304" pitchFamily="18" charset="0"/>
              </a:rPr>
              <a:t>The communication between the client and the server is a stateless process that means every communication between the client and the server is like a new one.</a:t>
            </a:r>
          </a:p>
          <a:p>
            <a:pPr algn="just"/>
            <a:endParaRPr lang="en-US" sz="2000" b="0" i="0" dirty="0">
              <a:solidFill>
                <a:srgbClr val="3D3D4E"/>
              </a:solidFill>
              <a:effectLst/>
              <a:latin typeface="Times New Roman" panose="02020603050405020304" pitchFamily="18" charset="0"/>
              <a:cs typeface="Times New Roman" panose="02020603050405020304" pitchFamily="18" charset="0"/>
            </a:endParaRPr>
          </a:p>
          <a:p>
            <a:pPr algn="just"/>
            <a:r>
              <a:rPr lang="en-US" sz="2000" b="0" i="0" dirty="0">
                <a:solidFill>
                  <a:srgbClr val="3D3D4E"/>
                </a:solidFill>
                <a:effectLst/>
                <a:latin typeface="Times New Roman" panose="02020603050405020304" pitchFamily="18" charset="0"/>
                <a:cs typeface="Times New Roman" panose="02020603050405020304" pitchFamily="18" charset="0"/>
              </a:rPr>
              <a:t>There is no information or memory carried over from the previous communications. So, every time a client interacts with the backend, the client has to send the authentication information to it as well. This enables the backend to figure out whether the client is authorized to access the data or not.</a:t>
            </a:r>
          </a:p>
          <a:p>
            <a:pPr algn="just"/>
            <a:endParaRPr lang="en-US" sz="2000" b="0" i="0" dirty="0">
              <a:solidFill>
                <a:srgbClr val="3D3D4E"/>
              </a:solidFill>
              <a:effectLst/>
              <a:latin typeface="Times New Roman" panose="02020603050405020304" pitchFamily="18" charset="0"/>
              <a:cs typeface="Times New Roman" panose="02020603050405020304" pitchFamily="18" charset="0"/>
            </a:endParaRPr>
          </a:p>
          <a:p>
            <a:pPr algn="just"/>
            <a:r>
              <a:rPr lang="en-US" sz="2000" b="0" i="0" dirty="0">
                <a:solidFill>
                  <a:srgbClr val="3D3D4E"/>
                </a:solidFill>
                <a:effectLst/>
                <a:latin typeface="Times New Roman" panose="02020603050405020304" pitchFamily="18" charset="0"/>
                <a:cs typeface="Times New Roman" panose="02020603050405020304" pitchFamily="18" charset="0"/>
              </a:rPr>
              <a:t>When implementing a </a:t>
            </a:r>
            <a:r>
              <a:rPr lang="en-US" sz="2000" b="0" i="1" dirty="0">
                <a:solidFill>
                  <a:srgbClr val="3D3D4E"/>
                </a:solidFill>
                <a:effectLst/>
                <a:latin typeface="Times New Roman" panose="02020603050405020304" pitchFamily="18" charset="0"/>
                <a:cs typeface="Times New Roman" panose="02020603050405020304" pitchFamily="18" charset="0"/>
              </a:rPr>
              <a:t>REST API</a:t>
            </a:r>
            <a:r>
              <a:rPr lang="en-US" sz="2000" b="0" i="0" dirty="0">
                <a:solidFill>
                  <a:srgbClr val="3D3D4E"/>
                </a:solidFill>
                <a:effectLst/>
                <a:latin typeface="Times New Roman" panose="02020603050405020304" pitchFamily="18" charset="0"/>
                <a:cs typeface="Times New Roman" panose="02020603050405020304" pitchFamily="18" charset="0"/>
              </a:rPr>
              <a:t>, the client communicates with the backend endpoints. This entirely decouples the backend and the client code.</a:t>
            </a:r>
          </a:p>
        </p:txBody>
      </p:sp>
    </p:spTree>
    <p:extLst>
      <p:ext uri="{BB962C8B-B14F-4D97-AF65-F5344CB8AC3E}">
        <p14:creationId xmlns:p14="http://schemas.microsoft.com/office/powerpoint/2010/main" xmlns="" val="1979515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8563D9-941A-48CB-9DD0-5816CD84EEDE}"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a:solidFill>
                  <a:srgbClr val="000000"/>
                </a:solidFill>
                <a:effectLst/>
                <a:latin typeface="Times New Roman" panose="02020603050405020304" pitchFamily="18" charset="0"/>
                <a:ea typeface="Times New Roman" panose="02020603050405020304" pitchFamily="18" charset="0"/>
              </a:rPr>
              <a:t>REST APIs</a:t>
            </a:r>
            <a:endParaRPr lang="en-US" sz="2400" b="1" dirty="0"/>
          </a:p>
        </p:txBody>
      </p:sp>
      <p:pic>
        <p:nvPicPr>
          <p:cNvPr id="8" name="Picture 2">
            <a:extLst>
              <a:ext uri="{FF2B5EF4-FFF2-40B4-BE49-F238E27FC236}">
                <a16:creationId xmlns:a16="http://schemas.microsoft.com/office/drawing/2014/main" xmlns="" id="{F6598EB1-16C6-49FB-95A9-C91A436F99D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67032" y="1009385"/>
            <a:ext cx="8382000" cy="502337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382955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384187"/>
            <a:ext cx="8305800" cy="5063718"/>
          </a:xfrm>
        </p:spPr>
        <p:txBody>
          <a:bodyPr>
            <a:normAutofit/>
          </a:bodyPr>
          <a:lstStyle/>
          <a:p>
            <a:pPr algn="just"/>
            <a:r>
              <a:rPr lang="en-US" sz="1600" b="0" i="0" dirty="0">
                <a:effectLst/>
                <a:latin typeface="Times New Roman" panose="02020603050405020304" pitchFamily="18" charset="0"/>
                <a:cs typeface="Times New Roman" panose="02020603050405020304" pitchFamily="18" charset="0"/>
              </a:rPr>
              <a:t>In an </a:t>
            </a:r>
            <a:r>
              <a:rPr lang="en-US" sz="1600" b="0" i="0" dirty="0" err="1">
                <a:effectLst/>
                <a:latin typeface="Times New Roman" panose="02020603050405020304" pitchFamily="18" charset="0"/>
                <a:cs typeface="Times New Roman" panose="02020603050405020304" pitchFamily="18" charset="0"/>
              </a:rPr>
              <a:t>OutSystems</a:t>
            </a:r>
            <a:r>
              <a:rPr lang="en-US" sz="1600" b="0" i="0" dirty="0">
                <a:effectLst/>
                <a:latin typeface="Times New Roman" panose="02020603050405020304" pitchFamily="18" charset="0"/>
                <a:cs typeface="Times New Roman" panose="02020603050405020304" pitchFamily="18" charset="0"/>
              </a:rPr>
              <a:t> Mobile application, all the communication between the app and the Platform Server is done through REST calls. All the calls to Aggregates/Data Actions and Server Actions in Mobile modules will have REST endpoints generated automatically by the platform.</a:t>
            </a: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229B5B3-697A-4A26-A518-9AB9FC1389AF}"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IN" sz="2400" b="1" dirty="0">
                <a:solidFill>
                  <a:srgbClr val="000000"/>
                </a:solidFill>
                <a:effectLst/>
                <a:latin typeface="Times New Roman" panose="02020603050405020304" pitchFamily="18" charset="0"/>
                <a:ea typeface="Times New Roman" panose="02020603050405020304" pitchFamily="18" charset="0"/>
              </a:rPr>
              <a:t>Interaction with server-side applications </a:t>
            </a:r>
            <a:endParaRPr lang="en-US" sz="2400" b="1" dirty="0"/>
          </a:p>
        </p:txBody>
      </p:sp>
      <p:pic>
        <p:nvPicPr>
          <p:cNvPr id="5122" name="Picture 2" descr="Client to server REST calls">
            <a:extLst>
              <a:ext uri="{FF2B5EF4-FFF2-40B4-BE49-F238E27FC236}">
                <a16:creationId xmlns:a16="http://schemas.microsoft.com/office/drawing/2014/main" xmlns="" id="{D99A610B-1FE6-46BE-82E4-5C10DFF05C6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33400" y="2209800"/>
            <a:ext cx="7924800" cy="38862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381000" y="906306"/>
            <a:ext cx="8991600" cy="553998"/>
          </a:xfrm>
          <a:prstGeom prst="rect">
            <a:avLst/>
          </a:prstGeom>
        </p:spPr>
        <p:txBody>
          <a:bodyPr wrap="square">
            <a:spAutoFit/>
          </a:bodyPr>
          <a:lstStyle/>
          <a:p>
            <a:pPr fontAlgn="base">
              <a:lnSpc>
                <a:spcPct val="150000"/>
              </a:lnSpc>
            </a:pPr>
            <a:r>
              <a:rPr lang="en-IN" sz="2000" b="1" dirty="0">
                <a:solidFill>
                  <a:srgbClr val="444444"/>
                </a:solidFill>
                <a:latin typeface="Times New Roman" panose="02020603050405020304" pitchFamily="18" charset="0"/>
                <a:cs typeface="Times New Roman" panose="02020603050405020304" pitchFamily="18" charset="0"/>
              </a:rPr>
              <a:t>Topic Objective: To understand the concept of  server side application</a:t>
            </a:r>
          </a:p>
        </p:txBody>
      </p:sp>
    </p:spTree>
    <p:extLst>
      <p:ext uri="{BB962C8B-B14F-4D97-AF65-F5344CB8AC3E}">
        <p14:creationId xmlns:p14="http://schemas.microsoft.com/office/powerpoint/2010/main" xmlns="" val="6352990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F8563D9-941A-48CB-9DD0-5816CD84EEDE}"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a:solidFill>
                  <a:srgbClr val="000000"/>
                </a:solidFill>
                <a:effectLst/>
                <a:latin typeface="Times New Roman" panose="02020603050405020304" pitchFamily="18" charset="0"/>
                <a:ea typeface="Times New Roman" panose="02020603050405020304" pitchFamily="18" charset="0"/>
              </a:rPr>
              <a:t>Interaction with server-side applications </a:t>
            </a:r>
            <a:endParaRPr lang="en-US" sz="2400" b="1" dirty="0"/>
          </a:p>
        </p:txBody>
      </p:sp>
      <p:sp>
        <p:nvSpPr>
          <p:cNvPr id="9" name="Content Placeholder 8">
            <a:extLst>
              <a:ext uri="{FF2B5EF4-FFF2-40B4-BE49-F238E27FC236}">
                <a16:creationId xmlns:a16="http://schemas.microsoft.com/office/drawing/2014/main" xmlns="" id="{D0832509-314E-46F5-AB30-C1A0398FA10B}"/>
              </a:ext>
            </a:extLst>
          </p:cNvPr>
          <p:cNvSpPr>
            <a:spLocks noGrp="1"/>
          </p:cNvSpPr>
          <p:nvPr>
            <p:ph idx="1"/>
          </p:nvPr>
        </p:nvSpPr>
        <p:spPr>
          <a:xfrm>
            <a:off x="381000" y="990600"/>
            <a:ext cx="8229600" cy="5105400"/>
          </a:xfrm>
        </p:spPr>
        <p:txBody>
          <a:bodyPr>
            <a:normAutofit/>
          </a:bodyPr>
          <a:lstStyle/>
          <a:p>
            <a:pPr algn="just">
              <a:lnSpc>
                <a:spcPct val="200000"/>
              </a:lnSpc>
            </a:pPr>
            <a:r>
              <a:rPr lang="en-US" sz="1800" b="0" i="0" dirty="0">
                <a:effectLst/>
                <a:latin typeface="Times New Roman" panose="02020603050405020304" pitchFamily="18" charset="0"/>
                <a:cs typeface="Times New Roman" panose="02020603050405020304" pitchFamily="18" charset="0"/>
              </a:rPr>
              <a:t>Whenever data is fetched from the server or a Server action needs to run, JavaScript code from the app’s Controller files performs HTTP calls to the generated REST endpoints.</a:t>
            </a:r>
          </a:p>
          <a:p>
            <a:pPr algn="just">
              <a:lnSpc>
                <a:spcPct val="200000"/>
              </a:lnSpc>
            </a:pPr>
            <a:r>
              <a:rPr lang="en-US" sz="1800" b="0" i="0" dirty="0">
                <a:effectLst/>
                <a:latin typeface="Times New Roman" panose="02020603050405020304" pitchFamily="18" charset="0"/>
                <a:cs typeface="Times New Roman" panose="02020603050405020304" pitchFamily="18" charset="0"/>
              </a:rPr>
              <a:t>In the case of data fetching, the controller, upon receiving the answer from the contacted REST endpoint, sends the data received to the Model. If this data is being in use by the UI, the View gets alerted and updates it on the screen.</a:t>
            </a:r>
          </a:p>
          <a:p>
            <a:endParaRPr lang="en-IN" dirty="0"/>
          </a:p>
        </p:txBody>
      </p:sp>
    </p:spTree>
    <p:extLst>
      <p:ext uri="{BB962C8B-B14F-4D97-AF65-F5344CB8AC3E}">
        <p14:creationId xmlns:p14="http://schemas.microsoft.com/office/powerpoint/2010/main" xmlns="" val="38302152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153400" cy="3537944"/>
          </a:xfrm>
        </p:spPr>
        <p:txBody>
          <a:bodyPr>
            <a:noAutofit/>
          </a:bodyPr>
          <a:lstStyle/>
          <a:p>
            <a:pPr algn="just"/>
            <a:r>
              <a:rPr lang="en-US" sz="1800" i="0" dirty="0">
                <a:effectLst/>
                <a:latin typeface="Times New Roman" panose="02020603050405020304" pitchFamily="18" charset="0"/>
                <a:cs typeface="Times New Roman" panose="02020603050405020304" pitchFamily="18" charset="0"/>
              </a:rPr>
              <a:t>Access control is done on the server side to make sure no unauthorized accesses are made to the generated REST endpoints. </a:t>
            </a:r>
          </a:p>
          <a:p>
            <a:pPr algn="just"/>
            <a:r>
              <a:rPr lang="en-US" sz="1800" i="0" dirty="0">
                <a:effectLst/>
                <a:latin typeface="Times New Roman" panose="02020603050405020304" pitchFamily="18" charset="0"/>
                <a:cs typeface="Times New Roman" panose="02020603050405020304" pitchFamily="18" charset="0"/>
              </a:rPr>
              <a:t>This access control is done using a secure user token that is sent whenever there’s a call to one of these endpoints.</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C553410-5B91-49C0-8D16-B9399073FDE6}"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IN" sz="2800" b="1" i="0" dirty="0">
                <a:solidFill>
                  <a:schemeClr val="tx1"/>
                </a:solidFill>
                <a:effectLst/>
                <a:latin typeface="Times New Roman" panose="02020603050405020304" pitchFamily="18" charset="0"/>
                <a:cs typeface="Times New Roman" panose="02020603050405020304" pitchFamily="18" charset="0"/>
              </a:rPr>
              <a:t>Server-side access control</a:t>
            </a:r>
          </a:p>
          <a:p>
            <a:pPr lvl="0" algn="ctr">
              <a:spcBef>
                <a:spcPct val="0"/>
              </a:spcBef>
              <a:defRPr/>
            </a:pPr>
            <a:endParaRPr lang="en-US" dirty="0"/>
          </a:p>
        </p:txBody>
      </p:sp>
      <p:pic>
        <p:nvPicPr>
          <p:cNvPr id="6148" name="Picture 4" descr="Access control">
            <a:extLst>
              <a:ext uri="{FF2B5EF4-FFF2-40B4-BE49-F238E27FC236}">
                <a16:creationId xmlns:a16="http://schemas.microsoft.com/office/drawing/2014/main" xmlns="" id="{566A1611-B95D-4DEC-9E22-65FA00A1CF9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19200" y="2971799"/>
            <a:ext cx="6781800" cy="3111648"/>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077200" cy="5234386"/>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GoogleMaps</a:t>
            </a:r>
            <a:r>
              <a:rPr lang="en-US" sz="1800" dirty="0">
                <a:latin typeface="Times New Roman" panose="02020603050405020304" pitchFamily="18" charset="0"/>
                <a:cs typeface="Times New Roman" panose="02020603050405020304" pitchFamily="18" charset="0"/>
              </a:rPr>
              <a:t> library provides two options for incorporating maps into your app: (a) as a fragment or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(b) as a view widget (</a:t>
            </a:r>
            <a:r>
              <a:rPr lang="en-US" sz="1800" dirty="0" err="1">
                <a:latin typeface="Times New Roman" panose="02020603050405020304" pitchFamily="18" charset="0"/>
                <a:cs typeface="Times New Roman" panose="02020603050405020304" pitchFamily="18" charset="0"/>
              </a:rPr>
              <a:t>MapView</a:t>
            </a:r>
            <a:r>
              <a:rPr lang="en-US" sz="1800" dirty="0">
                <a:latin typeface="Times New Roman" panose="02020603050405020304" pitchFamily="18" charset="0"/>
                <a:cs typeface="Times New Roman" panose="02020603050405020304" pitchFamily="18" charset="0"/>
              </a:rPr>
              <a:t>).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The overall steps for implementing both options look very similar, if you know how to implement one, you can implement the other relatively easily. In this section, you are going to implement the first option: showing maps in a fragment. Since Google Maps fragment has all lifecycle functions pre-populated with necessary logic, you don’t have to write them yourself, hence it is much simpler to use Google Maps Fragment than </a:t>
            </a:r>
            <a:r>
              <a:rPr lang="en-US" sz="1800" dirty="0" err="1">
                <a:latin typeface="Times New Roman" panose="02020603050405020304" pitchFamily="18" charset="0"/>
                <a:cs typeface="Times New Roman" panose="02020603050405020304" pitchFamily="18" charset="0"/>
              </a:rPr>
              <a:t>MapView</a:t>
            </a:r>
            <a:r>
              <a:rPr lang="en-US" sz="1800" dirty="0">
                <a:latin typeface="Times New Roman" panose="02020603050405020304" pitchFamily="18" charset="0"/>
                <a:cs typeface="Times New Roman" panose="02020603050405020304" pitchFamily="18" charset="0"/>
              </a:rPr>
              <a:t>. </a:t>
            </a:r>
          </a:p>
          <a:p>
            <a:pPr algn="just">
              <a:lnSpc>
                <a:spcPct val="150000"/>
              </a:lnSpc>
              <a:buAutoNum type="arabicPeriod"/>
            </a:pPr>
            <a:r>
              <a:rPr lang="en-US" sz="1800" dirty="0">
                <a:latin typeface="Times New Roman" panose="02020603050405020304" pitchFamily="18" charset="0"/>
                <a:cs typeface="Times New Roman" panose="02020603050405020304" pitchFamily="18" charset="0"/>
              </a:rPr>
              <a:t>Add the library required to use Google Maps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compile 'com.google.android.gms:play-services-maps:17.0.0' </a:t>
            </a:r>
          </a:p>
        </p:txBody>
      </p:sp>
      <p:sp>
        <p:nvSpPr>
          <p:cNvPr id="4" name="Date Placeholder 3"/>
          <p:cNvSpPr>
            <a:spLocks noGrp="1"/>
          </p:cNvSpPr>
          <p:nvPr>
            <p:ph type="dt" sz="half" idx="10"/>
          </p:nvPr>
        </p:nvSpPr>
        <p:spPr/>
        <p:txBody>
          <a:bodyPr/>
          <a:lstStyle/>
          <a:p>
            <a:fld id="{4EADD8E4-2E64-43DB-A583-ADE091FD61AC}"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lnSpc>
                <a:spcPct val="150000"/>
              </a:lnSpc>
              <a:buNone/>
            </a:pPr>
            <a:r>
              <a:rPr lang="en-US" sz="2400" b="1" dirty="0">
                <a:latin typeface="Times New Roman" panose="02020603050405020304" pitchFamily="18" charset="0"/>
                <a:cs typeface="Times New Roman" panose="02020603050405020304" pitchFamily="18" charset="0"/>
              </a:rPr>
              <a:t>Adding Google Maps to </a:t>
            </a:r>
            <a:r>
              <a:rPr lang="en-US" sz="2400" b="1" dirty="0" err="1">
                <a:latin typeface="Times New Roman" panose="02020603050405020304" pitchFamily="18" charset="0"/>
                <a:cs typeface="Times New Roman" panose="02020603050405020304" pitchFamily="18" charset="0"/>
              </a:rPr>
              <a:t>Traxy</a:t>
            </a:r>
            <a:r>
              <a:rPr lang="en-US" sz="2400" b="1" dirty="0">
                <a:latin typeface="Times New Roman" panose="02020603050405020304" pitchFamily="18" charset="0"/>
                <a:cs typeface="Times New Roman" panose="02020603050405020304" pitchFamily="18" charset="0"/>
              </a:rPr>
              <a:t> </a:t>
            </a:r>
          </a:p>
        </p:txBody>
      </p:sp>
      <p:sp>
        <p:nvSpPr>
          <p:cNvPr id="2" name="Rectangle 1"/>
          <p:cNvSpPr/>
          <p:nvPr/>
        </p:nvSpPr>
        <p:spPr>
          <a:xfrm>
            <a:off x="304800" y="838200"/>
            <a:ext cx="8839200" cy="553998"/>
          </a:xfrm>
          <a:prstGeom prst="rect">
            <a:avLst/>
          </a:prstGeom>
        </p:spPr>
        <p:txBody>
          <a:bodyPr wrap="square">
            <a:spAutoFit/>
          </a:bodyPr>
          <a:lstStyle/>
          <a:p>
            <a:pPr fontAlgn="base">
              <a:lnSpc>
                <a:spcPct val="150000"/>
              </a:lnSpc>
            </a:pPr>
            <a:r>
              <a:rPr lang="en-IN" sz="2000" b="1" dirty="0">
                <a:solidFill>
                  <a:srgbClr val="444444"/>
                </a:solidFill>
                <a:latin typeface="Times New Roman" panose="02020603050405020304" pitchFamily="18" charset="0"/>
                <a:cs typeface="Times New Roman" panose="02020603050405020304" pitchFamily="18" charset="0"/>
              </a:rPr>
              <a:t>Topic Objective: To understand the concept of Google maps.</a:t>
            </a:r>
          </a:p>
        </p:txBody>
      </p:sp>
    </p:spTree>
    <p:extLst>
      <p:ext uri="{BB962C8B-B14F-4D97-AF65-F5344CB8AC3E}">
        <p14:creationId xmlns:p14="http://schemas.microsoft.com/office/powerpoint/2010/main" xmlns="" val="24547314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077200" cy="5234386"/>
          </a:xfrm>
        </p:spPr>
        <p:txBody>
          <a:bodyPr>
            <a:normAutofit fontScale="92500" lnSpcReduction="10000"/>
          </a:bodyPr>
          <a:lstStyle/>
          <a:p>
            <a:pPr marL="0" indent="0" algn="just">
              <a:lnSpc>
                <a:spcPct val="150000"/>
              </a:lnSpc>
              <a:buNone/>
            </a:pPr>
            <a:r>
              <a:rPr lang="en-US" sz="1600" dirty="0">
                <a:latin typeface="Times New Roman" panose="02020603050405020304" pitchFamily="18" charset="0"/>
                <a:cs typeface="Times New Roman" panose="02020603050405020304" pitchFamily="18" charset="0"/>
              </a:rPr>
              <a:t>2. </a:t>
            </a:r>
            <a:r>
              <a:rPr lang="en-US" sz="1800" dirty="0">
                <a:latin typeface="Times New Roman" panose="02020603050405020304" pitchFamily="18" charset="0"/>
                <a:cs typeface="Times New Roman" panose="02020603050405020304" pitchFamily="18" charset="0"/>
              </a:rPr>
              <a:t>Create </a:t>
            </a:r>
            <a:r>
              <a:rPr lang="en-US" sz="1800" dirty="0" err="1">
                <a:latin typeface="Times New Roman" panose="02020603050405020304" pitchFamily="18" charset="0"/>
                <a:cs typeface="Times New Roman" panose="02020603050405020304" pitchFamily="18" charset="0"/>
              </a:rPr>
              <a:t>TripMapsFragment</a:t>
            </a:r>
            <a:r>
              <a:rPr lang="en-US" sz="1800" dirty="0">
                <a:latin typeface="Times New Roman" panose="02020603050405020304" pitchFamily="18" charset="0"/>
                <a:cs typeface="Times New Roman" panose="02020603050405020304" pitchFamily="18" charset="0"/>
              </a:rPr>
              <a:t> from the Google Maps Fragment template. Android Studio will automatically create several files: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Kotlin source file </a:t>
            </a:r>
            <a:r>
              <a:rPr lang="en-US" sz="1800" dirty="0" err="1">
                <a:latin typeface="Times New Roman" panose="02020603050405020304" pitchFamily="18" charset="0"/>
                <a:cs typeface="Times New Roman" panose="02020603050405020304" pitchFamily="18" charset="0"/>
              </a:rPr>
              <a:t>TripMapsFragment.kt</a:t>
            </a:r>
            <a:r>
              <a:rPr lang="en-US" sz="1800" dirty="0">
                <a:latin typeface="Times New Roman" panose="02020603050405020304" pitchFamily="18" charset="0"/>
                <a:cs typeface="Times New Roman" panose="02020603050405020304" pitchFamily="18" charset="0"/>
              </a:rPr>
              <a:t>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Layout file fragment_trip_maps.xml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XML resource files google_maps_api.xml for defining string resource </a:t>
            </a:r>
            <a:r>
              <a:rPr lang="en-US" sz="1800" dirty="0" err="1">
                <a:latin typeface="Times New Roman" panose="02020603050405020304" pitchFamily="18" charset="0"/>
                <a:cs typeface="Times New Roman" panose="02020603050405020304" pitchFamily="18" charset="0"/>
              </a:rPr>
              <a:t>google_maps_key</a:t>
            </a:r>
            <a:r>
              <a:rPr lang="en-US" sz="1800" dirty="0">
                <a:latin typeface="Times New Roman" panose="02020603050405020304" pitchFamily="18" charset="0"/>
                <a:cs typeface="Times New Roman" panose="02020603050405020304" pitchFamily="18" charset="0"/>
              </a:rPr>
              <a:t>. You will find two copies of this file (under app/</a:t>
            </a:r>
            <a:r>
              <a:rPr lang="en-US" sz="1800" dirty="0" err="1">
                <a:latin typeface="Times New Roman" panose="02020603050405020304" pitchFamily="18" charset="0"/>
                <a:cs typeface="Times New Roman" panose="02020603050405020304" pitchFamily="18" charset="0"/>
              </a:rPr>
              <a:t>src</a:t>
            </a:r>
            <a:r>
              <a:rPr lang="en-US" sz="1800" dirty="0">
                <a:latin typeface="Times New Roman" panose="02020603050405020304" pitchFamily="18" charset="0"/>
                <a:cs typeface="Times New Roman" panose="02020603050405020304" pitchFamily="18" charset="0"/>
              </a:rPr>
              <a:t>/debug and app/</a:t>
            </a:r>
            <a:r>
              <a:rPr lang="en-US" sz="1800" dirty="0" err="1">
                <a:latin typeface="Times New Roman" panose="02020603050405020304" pitchFamily="18" charset="0"/>
                <a:cs typeface="Times New Roman" panose="02020603050405020304" pitchFamily="18" charset="0"/>
              </a:rPr>
              <a:t>src</a:t>
            </a:r>
            <a:r>
              <a:rPr lang="en-US" sz="1800" dirty="0">
                <a:latin typeface="Times New Roman" panose="02020603050405020304" pitchFamily="18" charset="0"/>
                <a:cs typeface="Times New Roman" panose="02020603050405020304" pitchFamily="18" charset="0"/>
              </a:rPr>
              <a:t>/release) </a:t>
            </a:r>
          </a:p>
          <a:p>
            <a:pPr marL="0" indent="0" algn="just">
              <a:lnSpc>
                <a:spcPct val="15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50000"/>
              </a:lnSpc>
              <a:buNone/>
            </a:pPr>
            <a:r>
              <a:rPr lang="en-US" sz="1800" dirty="0">
                <a:latin typeface="Times New Roman" panose="02020603050405020304" pitchFamily="18" charset="0"/>
                <a:cs typeface="Times New Roman" panose="02020603050405020304" pitchFamily="18" charset="0"/>
              </a:rPr>
              <a:t>To conceal the Google Maps API Key, you can remove these two files and define the string resource in your app </a:t>
            </a:r>
            <a:r>
              <a:rPr lang="en-US" sz="1800" dirty="0" err="1">
                <a:latin typeface="Times New Roman" panose="02020603050405020304" pitchFamily="18" charset="0"/>
                <a:cs typeface="Times New Roman" panose="02020603050405020304" pitchFamily="18" charset="0"/>
              </a:rPr>
              <a:t>build.gradle</a:t>
            </a:r>
            <a:r>
              <a:rPr lang="en-US" sz="1800" dirty="0">
                <a:latin typeface="Times New Roman" panose="02020603050405020304" pitchFamily="18" charset="0"/>
                <a:cs typeface="Times New Roman" panose="02020603050405020304" pitchFamily="18" charset="0"/>
              </a:rPr>
              <a:t>, using a similar technique described in Section 7.3.2. Since we already have an API key for the Places API, the same key can be used for Maps API: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1 </a:t>
            </a:r>
            <a:r>
              <a:rPr lang="en-US" sz="1800" dirty="0" err="1">
                <a:latin typeface="Times New Roman" panose="02020603050405020304" pitchFamily="18" charset="0"/>
                <a:cs typeface="Times New Roman" panose="02020603050405020304" pitchFamily="18" charset="0"/>
              </a:rPr>
              <a:t>buildConfigField</a:t>
            </a:r>
            <a:r>
              <a:rPr lang="en-US" sz="1800" dirty="0">
                <a:latin typeface="Times New Roman" panose="02020603050405020304" pitchFamily="18" charset="0"/>
                <a:cs typeface="Times New Roman" panose="02020603050405020304" pitchFamily="18" charset="0"/>
              </a:rPr>
              <a:t> "String", "GOOGLE_API_KEY", </a:t>
            </a:r>
            <a:r>
              <a:rPr lang="en-US" sz="1800" dirty="0" err="1">
                <a:latin typeface="Times New Roman" panose="02020603050405020304" pitchFamily="18" charset="0"/>
                <a:cs typeface="Times New Roman" panose="02020603050405020304" pitchFamily="18" charset="0"/>
              </a:rPr>
              <a:t>secretProp</a:t>
            </a:r>
            <a:r>
              <a:rPr lang="en-US" sz="1800" dirty="0">
                <a:latin typeface="Times New Roman" panose="02020603050405020304" pitchFamily="18" charset="0"/>
                <a:cs typeface="Times New Roman" panose="02020603050405020304" pitchFamily="18" charset="0"/>
              </a:rPr>
              <a:t>['API_KEY’]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2 </a:t>
            </a:r>
            <a:r>
              <a:rPr lang="en-US" sz="1800" dirty="0" err="1">
                <a:latin typeface="Times New Roman" panose="02020603050405020304" pitchFamily="18" charset="0"/>
                <a:cs typeface="Times New Roman" panose="02020603050405020304" pitchFamily="18" charset="0"/>
              </a:rPr>
              <a:t>resValue</a:t>
            </a:r>
            <a:r>
              <a:rPr lang="en-US" sz="1800" dirty="0">
                <a:latin typeface="Times New Roman" panose="02020603050405020304" pitchFamily="18" charset="0"/>
                <a:cs typeface="Times New Roman" panose="02020603050405020304" pitchFamily="18" charset="0"/>
              </a:rPr>
              <a:t> "string", "</a:t>
            </a:r>
            <a:r>
              <a:rPr lang="en-US" sz="1800" dirty="0" err="1">
                <a:latin typeface="Times New Roman" panose="02020603050405020304" pitchFamily="18" charset="0"/>
                <a:cs typeface="Times New Roman" panose="02020603050405020304" pitchFamily="18" charset="0"/>
              </a:rPr>
              <a:t>google_maps_key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secretProp</a:t>
            </a:r>
            <a:r>
              <a:rPr lang="en-US" sz="1800" dirty="0">
                <a:latin typeface="Times New Roman" panose="02020603050405020304" pitchFamily="18" charset="0"/>
                <a:cs typeface="Times New Roman" panose="02020603050405020304" pitchFamily="18" charset="0"/>
              </a:rPr>
              <a:t>['API_KEY']</a:t>
            </a:r>
          </a:p>
        </p:txBody>
      </p:sp>
      <p:sp>
        <p:nvSpPr>
          <p:cNvPr id="4" name="Date Placeholder 3"/>
          <p:cNvSpPr>
            <a:spLocks noGrp="1"/>
          </p:cNvSpPr>
          <p:nvPr>
            <p:ph type="dt" sz="half" idx="10"/>
          </p:nvPr>
        </p:nvSpPr>
        <p:spPr/>
        <p:txBody>
          <a:bodyPr/>
          <a:lstStyle/>
          <a:p>
            <a:fld id="{9BCE67A9-38AA-4A23-8077-E5DA1671926D}"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r">
              <a:spcBef>
                <a:spcPct val="0"/>
              </a:spcBef>
              <a:defRPr/>
            </a:pPr>
            <a:r>
              <a:rPr lang="en-US" sz="2400" b="1" dirty="0" err="1">
                <a:latin typeface="Times New Roman" panose="02020603050405020304" pitchFamily="18" charset="0"/>
                <a:cs typeface="Times New Roman" panose="02020603050405020304" pitchFamily="18" charset="0"/>
              </a:rPr>
              <a:t>Cont</a:t>
            </a:r>
            <a:r>
              <a:rPr lang="en-US"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3206395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64F89B-6460-4EF1-949D-9994C503F06C}"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2" name="Slide Number Placeholder 1">
            <a:extLst>
              <a:ext uri="{FF2B5EF4-FFF2-40B4-BE49-F238E27FC236}">
                <a16:creationId xmlns:a16="http://schemas.microsoft.com/office/drawing/2014/main" xmlns="" id="{CDECF82F-75D4-4A2B-B7FA-C410F4143DDF}"/>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a:extLst>
              <a:ext uri="{FF2B5EF4-FFF2-40B4-BE49-F238E27FC236}">
                <a16:creationId xmlns:a16="http://schemas.microsoft.com/office/drawing/2014/main" xmlns="" id="{BBB71372-4E48-4E0D-AC0A-CCC06CE00ABE}"/>
              </a:ext>
            </a:extLst>
          </p:cNvPr>
          <p:cNvSpPr txBox="1">
            <a:spLocks/>
          </p:cNvSpPr>
          <p:nvPr/>
        </p:nvSpPr>
        <p:spPr>
          <a:xfrm>
            <a:off x="1371600" y="59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US" sz="2400" b="1" dirty="0">
                <a:latin typeface="Times New Roman" panose="02020603050405020304" pitchFamily="18" charset="0"/>
                <a:cs typeface="Times New Roman" panose="02020603050405020304" pitchFamily="18" charset="0"/>
              </a:rPr>
              <a:t>Syllabus</a:t>
            </a:r>
          </a:p>
        </p:txBody>
      </p:sp>
      <p:graphicFrame>
        <p:nvGraphicFramePr>
          <p:cNvPr id="9" name="Content Placeholder 8">
            <a:extLst>
              <a:ext uri="{FF2B5EF4-FFF2-40B4-BE49-F238E27FC236}">
                <a16:creationId xmlns:a16="http://schemas.microsoft.com/office/drawing/2014/main" xmlns="" id="{00AC03F7-823A-4C1B-B882-AD1343D91658}"/>
              </a:ext>
            </a:extLst>
          </p:cNvPr>
          <p:cNvGraphicFramePr>
            <a:graphicFrameLocks noGrp="1"/>
          </p:cNvGraphicFramePr>
          <p:nvPr>
            <p:ph idx="1"/>
            <p:extLst>
              <p:ext uri="{D42A27DB-BD31-4B8C-83A1-F6EECF244321}">
                <p14:modId xmlns:p14="http://schemas.microsoft.com/office/powerpoint/2010/main" xmlns="" val="3805119517"/>
              </p:ext>
            </p:extLst>
          </p:nvPr>
        </p:nvGraphicFramePr>
        <p:xfrm>
          <a:off x="310832" y="1143000"/>
          <a:ext cx="8299767" cy="4984709"/>
        </p:xfrm>
        <a:graphic>
          <a:graphicData uri="http://schemas.openxmlformats.org/drawingml/2006/table">
            <a:tbl>
              <a:tblPr firstRow="1" firstCol="1" bandRow="1">
                <a:tableStyleId>{5C22544A-7EE6-4342-B048-85BDC9FD1C3A}</a:tableStyleId>
              </a:tblPr>
              <a:tblGrid>
                <a:gridCol w="1489740">
                  <a:extLst>
                    <a:ext uri="{9D8B030D-6E8A-4147-A177-3AD203B41FA5}">
                      <a16:colId xmlns:a16="http://schemas.microsoft.com/office/drawing/2014/main" xmlns="" val="4212625936"/>
                    </a:ext>
                  </a:extLst>
                </a:gridCol>
                <a:gridCol w="5251241">
                  <a:extLst>
                    <a:ext uri="{9D8B030D-6E8A-4147-A177-3AD203B41FA5}">
                      <a16:colId xmlns:a16="http://schemas.microsoft.com/office/drawing/2014/main" xmlns="" val="3541548068"/>
                    </a:ext>
                  </a:extLst>
                </a:gridCol>
                <a:gridCol w="1558786">
                  <a:extLst>
                    <a:ext uri="{9D8B030D-6E8A-4147-A177-3AD203B41FA5}">
                      <a16:colId xmlns:a16="http://schemas.microsoft.com/office/drawing/2014/main" xmlns="" val="1850328782"/>
                    </a:ext>
                  </a:extLst>
                </a:gridCol>
              </a:tblGrid>
              <a:tr h="609600">
                <a:tc>
                  <a:txBody>
                    <a:bodyPr/>
                    <a:lstStyle/>
                    <a:p>
                      <a:pPr>
                        <a:lnSpc>
                          <a:spcPct val="107000"/>
                        </a:lnSpc>
                        <a:spcAft>
                          <a:spcPts val="800"/>
                        </a:spcAft>
                      </a:pPr>
                      <a:r>
                        <a:rPr lang="en-IN" sz="1800" dirty="0">
                          <a:effectLst/>
                          <a:latin typeface="Times New Roman" panose="02020603050405020304" pitchFamily="18" charset="0"/>
                          <a:cs typeface="Times New Roman" panose="02020603050405020304" pitchFamily="18" charset="0"/>
                        </a:rPr>
                        <a:t>UNIT-IV </a:t>
                      </a: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a:txBody>
                    <a:bodyPr/>
                    <a:lstStyle/>
                    <a:p>
                      <a:pPr>
                        <a:lnSpc>
                          <a:spcPct val="107000"/>
                        </a:lnSpc>
                        <a:spcAft>
                          <a:spcPts val="800"/>
                        </a:spcAft>
                      </a:pPr>
                      <a:r>
                        <a:rPr lang="en-IN" sz="1800" b="1" dirty="0">
                          <a:solidFill>
                            <a:schemeClr val="tx1"/>
                          </a:solidFill>
                          <a:effectLst/>
                          <a:latin typeface="Times New Roman" panose="02020603050405020304" pitchFamily="18" charset="0"/>
                          <a:cs typeface="Times New Roman" panose="02020603050405020304" pitchFamily="18" charset="0"/>
                        </a:rPr>
                        <a:t>Android Application Deployment </a:t>
                      </a:r>
                      <a:endParaRPr lang="en-IN"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20000"/>
                        <a:lumOff val="80000"/>
                      </a:schemeClr>
                    </a:solidFill>
                  </a:tcPr>
                </a:tc>
                <a:tc>
                  <a:txBody>
                    <a:bodyPr/>
                    <a:lstStyle/>
                    <a:p>
                      <a:pPr marR="37465" algn="r">
                        <a:lnSpc>
                          <a:spcPct val="107000"/>
                        </a:lnSpc>
                        <a:spcAft>
                          <a:spcPts val="800"/>
                        </a:spcAft>
                      </a:pPr>
                      <a:r>
                        <a:rPr lang="en-IN" sz="1400" dirty="0">
                          <a:solidFill>
                            <a:schemeClr val="tx1"/>
                          </a:solidFill>
                          <a:effectLst/>
                        </a:rPr>
                        <a:t>8 Hours</a:t>
                      </a:r>
                      <a:r>
                        <a:rPr lang="en-IN" sz="1100" dirty="0">
                          <a:solidFill>
                            <a:schemeClr val="tx1"/>
                          </a:solidFill>
                          <a:effectLst/>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chemeClr val="tx2">
                        <a:lumMod val="20000"/>
                        <a:lumOff val="80000"/>
                      </a:schemeClr>
                    </a:solidFill>
                  </a:tcPr>
                </a:tc>
                <a:extLst>
                  <a:ext uri="{0D108BD9-81ED-4DB2-BD59-A6C34878D82A}">
                    <a16:rowId xmlns:a16="http://schemas.microsoft.com/office/drawing/2014/main" xmlns="" val="1737588178"/>
                  </a:ext>
                </a:extLst>
              </a:tr>
              <a:tr h="1486177">
                <a:tc gridSpan="3">
                  <a:txBody>
                    <a:bodyPr/>
                    <a:lstStyle/>
                    <a:p>
                      <a:pPr marR="40005" algn="just">
                        <a:lnSpc>
                          <a:spcPct val="107000"/>
                        </a:lnSpc>
                        <a:spcAft>
                          <a:spcPts val="800"/>
                        </a:spcAft>
                      </a:pPr>
                      <a:r>
                        <a:rPr lang="en-IN" sz="1800" b="0" dirty="0">
                          <a:solidFill>
                            <a:schemeClr val="tx1"/>
                          </a:solidFill>
                          <a:effectLst/>
                          <a:latin typeface="Times New Roman" panose="02020603050405020304" pitchFamily="18" charset="0"/>
                          <a:cs typeface="Times New Roman" panose="02020603050405020304" pitchFamily="18" charset="0"/>
                        </a:rPr>
                        <a:t>Persisting data using SQLite database, Testing and debugging Android Application, Packaging and Android Application Deployment on device with Windows, Android Permissions.  Testing and publishing of Mobile Applications on different app stores. </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2160148820"/>
                  </a:ext>
                </a:extLst>
              </a:tr>
              <a:tr h="585510">
                <a:tc>
                  <a:txBody>
                    <a:bodyPr/>
                    <a:lstStyle/>
                    <a:p>
                      <a:pPr>
                        <a:lnSpc>
                          <a:spcPct val="107000"/>
                        </a:lnSpc>
                        <a:spcAft>
                          <a:spcPts val="800"/>
                        </a:spcAft>
                      </a:pPr>
                      <a:r>
                        <a:rPr lang="en-IN" sz="1800">
                          <a:effectLst/>
                          <a:latin typeface="Times New Roman" panose="02020603050405020304" pitchFamily="18" charset="0"/>
                          <a:cs typeface="Times New Roman" panose="02020603050405020304" pitchFamily="18" charset="0"/>
                        </a:rPr>
                        <a:t>UNIT-V </a:t>
                      </a:r>
                      <a:endPar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a:txBody>
                    <a:bodyPr/>
                    <a:lstStyle/>
                    <a:p>
                      <a:pPr>
                        <a:lnSpc>
                          <a:spcPct val="107000"/>
                        </a:lnSpc>
                        <a:spcAft>
                          <a:spcPts val="800"/>
                        </a:spcAft>
                      </a:pPr>
                      <a:r>
                        <a:rPr lang="en-IN" sz="1800" b="1" dirty="0">
                          <a:effectLst/>
                          <a:latin typeface="Times New Roman" panose="02020603050405020304" pitchFamily="18" charset="0"/>
                          <a:cs typeface="Times New Roman" panose="02020603050405020304" pitchFamily="18" charset="0"/>
                        </a:rPr>
                        <a:t>iOS and Swift </a:t>
                      </a:r>
                      <a:endPar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solidFill>
                      <a:schemeClr val="tx2">
                        <a:lumMod val="20000"/>
                        <a:lumOff val="80000"/>
                      </a:schemeClr>
                    </a:solidFill>
                  </a:tcPr>
                </a:tc>
                <a:tc>
                  <a:txBody>
                    <a:bodyPr/>
                    <a:lstStyle/>
                    <a:p>
                      <a:pPr marR="37465" algn="r">
                        <a:lnSpc>
                          <a:spcPct val="107000"/>
                        </a:lnSpc>
                        <a:spcAft>
                          <a:spcPts val="800"/>
                        </a:spcAft>
                      </a:pPr>
                      <a:r>
                        <a:rPr lang="en-IN" sz="1400" b="1" dirty="0">
                          <a:effectLst/>
                        </a:rPr>
                        <a:t>8 Hours</a:t>
                      </a:r>
                      <a:r>
                        <a:rPr lang="en-IN" sz="1100" b="1" dirty="0">
                          <a:effectLst/>
                        </a:rPr>
                        <a:t> </a:t>
                      </a:r>
                      <a:endParaRPr lang="en-IN" sz="11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chemeClr val="tx2">
                        <a:lumMod val="20000"/>
                        <a:lumOff val="80000"/>
                      </a:schemeClr>
                    </a:solidFill>
                  </a:tcPr>
                </a:tc>
                <a:extLst>
                  <a:ext uri="{0D108BD9-81ED-4DB2-BD59-A6C34878D82A}">
                    <a16:rowId xmlns:a16="http://schemas.microsoft.com/office/drawing/2014/main" xmlns="" val="3748368678"/>
                  </a:ext>
                </a:extLst>
              </a:tr>
              <a:tr h="2303422">
                <a:tc gridSpan="3">
                  <a:txBody>
                    <a:bodyPr/>
                    <a:lstStyle/>
                    <a:p>
                      <a:pPr marR="43815" algn="just">
                        <a:lnSpc>
                          <a:spcPct val="114000"/>
                        </a:lnSpc>
                        <a:spcAft>
                          <a:spcPts val="800"/>
                        </a:spcAft>
                      </a:pPr>
                      <a:r>
                        <a:rPr lang="en-IN" sz="1800" b="0" dirty="0">
                          <a:solidFill>
                            <a:schemeClr val="tx1"/>
                          </a:solidFill>
                          <a:effectLst/>
                          <a:latin typeface="Times New Roman" panose="02020603050405020304" pitchFamily="18" charset="0"/>
                          <a:cs typeface="Times New Roman" panose="02020603050405020304" pitchFamily="18" charset="0"/>
                        </a:rPr>
                        <a:t>Introduction to Objective C, iOS features, UI implementation, Touch frameworks, Data persistence using Core Data and SQLite, Location aware applications using Core Location and Map Kit, integrating calendar and address book with social media application, using </a:t>
                      </a:r>
                      <a:r>
                        <a:rPr lang="en-IN" sz="1800" b="0" dirty="0" err="1">
                          <a:solidFill>
                            <a:schemeClr val="tx1"/>
                          </a:solidFill>
                          <a:effectLst/>
                          <a:latin typeface="Times New Roman" panose="02020603050405020304" pitchFamily="18" charset="0"/>
                          <a:cs typeface="Times New Roman" panose="02020603050405020304" pitchFamily="18" charset="0"/>
                        </a:rPr>
                        <a:t>Wifi</a:t>
                      </a:r>
                      <a:r>
                        <a:rPr lang="en-IN" sz="1800" b="0" dirty="0">
                          <a:solidFill>
                            <a:schemeClr val="tx1"/>
                          </a:solidFill>
                          <a:effectLst/>
                          <a:latin typeface="Times New Roman" panose="02020603050405020304" pitchFamily="18" charset="0"/>
                          <a:cs typeface="Times New Roman" panose="02020603050405020304" pitchFamily="18" charset="0"/>
                        </a:rPr>
                        <a:t> - iPhone marketplace.  </a:t>
                      </a:r>
                    </a:p>
                    <a:p>
                      <a:pPr>
                        <a:lnSpc>
                          <a:spcPct val="107000"/>
                        </a:lnSpc>
                        <a:spcAft>
                          <a:spcPts val="800"/>
                        </a:spcAft>
                      </a:pPr>
                      <a:r>
                        <a:rPr lang="en-IN" sz="1800" b="0" dirty="0">
                          <a:solidFill>
                            <a:schemeClr val="tx1"/>
                          </a:solidFill>
                          <a:effectLst/>
                          <a:latin typeface="Times New Roman" panose="02020603050405020304" pitchFamily="18" charset="0"/>
                          <a:cs typeface="Times New Roman" panose="02020603050405020304" pitchFamily="18" charset="0"/>
                        </a:rPr>
                        <a:t>Swift: Introduction to Swift, Features of swift. </a:t>
                      </a:r>
                      <a:endParaRPr lang="en-IN" sz="1800" b="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30480" marT="635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452323955"/>
                  </a:ext>
                </a:extLst>
              </a:tr>
            </a:tbl>
          </a:graphicData>
        </a:graphic>
      </p:graphicFrame>
    </p:spTree>
    <p:extLst>
      <p:ext uri="{BB962C8B-B14F-4D97-AF65-F5344CB8AC3E}">
        <p14:creationId xmlns:p14="http://schemas.microsoft.com/office/powerpoint/2010/main" xmlns="" val="2964223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077200" cy="5486400"/>
          </a:xfrm>
        </p:spPr>
        <p:txBody>
          <a:bodyPr>
            <a:normAutofit fontScale="92500" lnSpcReduction="10000"/>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be sure that “string” for </a:t>
            </a:r>
            <a:r>
              <a:rPr lang="en-US" sz="1800" dirty="0" err="1">
                <a:latin typeface="Times New Roman" panose="02020603050405020304" pitchFamily="18" charset="0"/>
                <a:cs typeface="Times New Roman" panose="02020603050405020304" pitchFamily="18" charset="0"/>
              </a:rPr>
              <a:t>resValue</a:t>
            </a:r>
            <a:r>
              <a:rPr lang="en-US" sz="1800" dirty="0">
                <a:latin typeface="Times New Roman" panose="02020603050405020304" pitchFamily="18" charset="0"/>
                <a:cs typeface="Times New Roman" panose="02020603050405020304" pitchFamily="18" charset="0"/>
              </a:rPr>
              <a:t> is typed in lowercase.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To include the map fragment as the third view in our view pager, you must modify the following files: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JournalPagerAdapter</a:t>
            </a:r>
            <a:r>
              <a:rPr lang="en-US" sz="1800" dirty="0">
                <a:latin typeface="Times New Roman" panose="02020603050405020304" pitchFamily="18" charset="0"/>
                <a:cs typeface="Times New Roman" panose="02020603050405020304" pitchFamily="18" charset="0"/>
              </a:rPr>
              <a:t> should now handle three fragments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JournalPagerFragment</a:t>
            </a:r>
            <a:r>
              <a:rPr lang="en-US" sz="1800" dirty="0">
                <a:latin typeface="Times New Roman" panose="02020603050405020304" pitchFamily="18" charset="0"/>
                <a:cs typeface="Times New Roman" panose="02020603050405020304" pitchFamily="18" charset="0"/>
              </a:rPr>
              <a:t> the </a:t>
            </a:r>
            <a:r>
              <a:rPr lang="en-US" sz="1800" dirty="0" err="1">
                <a:latin typeface="Times New Roman" panose="02020603050405020304" pitchFamily="18" charset="0"/>
                <a:cs typeface="Times New Roman" panose="02020603050405020304" pitchFamily="18" charset="0"/>
              </a:rPr>
              <a:t>TabLayoutMediator</a:t>
            </a:r>
            <a:r>
              <a:rPr lang="en-US" sz="1800" dirty="0">
                <a:latin typeface="Times New Roman" panose="02020603050405020304" pitchFamily="18" charset="0"/>
                <a:cs typeface="Times New Roman" panose="02020603050405020304" pitchFamily="18" charset="0"/>
              </a:rPr>
              <a:t> should also handle three tabs.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Rerun your app to make sure the maps shows up correctly the map marker shows up in the correct position.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Let’s move on to adding code to show markers at travel destinations in our journals. Rendering the markers must be performed only after the map and the view model data are completely initialized. Be aware that these two events are asynchronous and we don’t know for sure which one will finish before the order. Each of these events can be captured by their respective observer: </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Upon completion of the map initialization, the closer given by </a:t>
            </a:r>
            <a:r>
              <a:rPr lang="en-US" sz="1800" dirty="0" err="1">
                <a:latin typeface="Times New Roman" panose="02020603050405020304" pitchFamily="18" charset="0"/>
                <a:cs typeface="Times New Roman" panose="02020603050405020304" pitchFamily="18" charset="0"/>
              </a:rPr>
              <a:t>OnMapReadyCallback</a:t>
            </a:r>
            <a:r>
              <a:rPr lang="en-US" sz="1800" dirty="0">
                <a:latin typeface="Times New Roman" panose="02020603050405020304" pitchFamily="18" charset="0"/>
                <a:cs typeface="Times New Roman" panose="02020603050405020304" pitchFamily="18" charset="0"/>
              </a:rPr>
              <a:t> will run</a:t>
            </a:r>
            <a:endParaRPr lang="en-US" sz="1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AD3F735-AAEC-482A-B267-F940DB6DD62C}"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r">
              <a:spcBef>
                <a:spcPct val="0"/>
              </a:spcBef>
              <a:defRPr/>
            </a:pPr>
            <a:r>
              <a:rPr lang="en-US" sz="2400" b="1">
                <a:latin typeface="Times New Roman" panose="02020603050405020304" pitchFamily="18" charset="0"/>
                <a:cs typeface="Times New Roman" panose="02020603050405020304" pitchFamily="18" charset="0"/>
              </a:rPr>
              <a:t>Cont…….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802903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480B50D6-5073-4411-B7DA-1834B1A7B604}"/>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57200" y="990600"/>
            <a:ext cx="8305800" cy="5029200"/>
          </a:xfrm>
        </p:spPr>
      </p:pic>
      <p:sp>
        <p:nvSpPr>
          <p:cNvPr id="4" name="Date Placeholder 3"/>
          <p:cNvSpPr>
            <a:spLocks noGrp="1"/>
          </p:cNvSpPr>
          <p:nvPr>
            <p:ph type="dt" sz="half" idx="10"/>
          </p:nvPr>
        </p:nvSpPr>
        <p:spPr/>
        <p:txBody>
          <a:bodyPr/>
          <a:lstStyle/>
          <a:p>
            <a:fld id="{A8111AFA-1A24-4E5E-B677-8B51575BBDAA}"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r">
              <a:spcBef>
                <a:spcPct val="0"/>
              </a:spcBef>
              <a:defRPr/>
            </a:pPr>
            <a:r>
              <a:rPr lang="en-US" sz="2400" b="1">
                <a:latin typeface="Times New Roman" panose="02020603050405020304" pitchFamily="18" charset="0"/>
                <a:cs typeface="Times New Roman" panose="02020603050405020304" pitchFamily="18" charset="0"/>
              </a:rPr>
              <a:t>Cont…….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14044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E48EF543-BF8F-4EF6-BA6C-A7940D6DB156}"/>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143000" y="1006906"/>
            <a:ext cx="6781799" cy="5201376"/>
          </a:xfrm>
        </p:spPr>
      </p:pic>
      <p:sp>
        <p:nvSpPr>
          <p:cNvPr id="4" name="Date Placeholder 3"/>
          <p:cNvSpPr>
            <a:spLocks noGrp="1"/>
          </p:cNvSpPr>
          <p:nvPr>
            <p:ph type="dt" sz="half" idx="10"/>
          </p:nvPr>
        </p:nvSpPr>
        <p:spPr/>
        <p:txBody>
          <a:bodyPr/>
          <a:lstStyle/>
          <a:p>
            <a:fld id="{0A744F0F-B9EE-4233-A038-9FD7E1033750}"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r">
              <a:spcBef>
                <a:spcPct val="0"/>
              </a:spcBef>
              <a:defRPr/>
            </a:pPr>
            <a:r>
              <a:rPr lang="en-US" sz="2400" b="1">
                <a:latin typeface="Times New Roman" panose="02020603050405020304" pitchFamily="18" charset="0"/>
                <a:cs typeface="Times New Roman" panose="02020603050405020304" pitchFamily="18" charset="0"/>
              </a:rPr>
              <a:t>Cont…….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725526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434BF8AA-F4E8-4161-88EC-8C484C086E35}"/>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75637" y="990600"/>
            <a:ext cx="7640326" cy="5233988"/>
          </a:xfrm>
        </p:spPr>
      </p:pic>
      <p:sp>
        <p:nvSpPr>
          <p:cNvPr id="4" name="Date Placeholder 3"/>
          <p:cNvSpPr>
            <a:spLocks noGrp="1"/>
          </p:cNvSpPr>
          <p:nvPr>
            <p:ph type="dt" sz="half" idx="10"/>
          </p:nvPr>
        </p:nvSpPr>
        <p:spPr/>
        <p:txBody>
          <a:bodyPr/>
          <a:lstStyle/>
          <a:p>
            <a:fld id="{8D5FB9DE-E6C2-44DF-A90F-A8105AEE8278}"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r">
              <a:spcBef>
                <a:spcPct val="0"/>
              </a:spcBef>
              <a:defRPr/>
            </a:pPr>
            <a:r>
              <a:rPr lang="en-US" sz="2400" b="1">
                <a:latin typeface="Times New Roman" panose="02020603050405020304" pitchFamily="18" charset="0"/>
                <a:cs typeface="Times New Roman" panose="02020603050405020304" pitchFamily="18" charset="0"/>
              </a:rPr>
              <a:t>Cont…….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178494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EDC6EFAD-195F-446A-9189-2E46C08A0525}"/>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52400" y="990600"/>
            <a:ext cx="8839200" cy="3429000"/>
          </a:xfrm>
        </p:spPr>
      </p:pic>
      <p:sp>
        <p:nvSpPr>
          <p:cNvPr id="4" name="Date Placeholder 3"/>
          <p:cNvSpPr>
            <a:spLocks noGrp="1"/>
          </p:cNvSpPr>
          <p:nvPr>
            <p:ph type="dt" sz="half" idx="10"/>
          </p:nvPr>
        </p:nvSpPr>
        <p:spPr/>
        <p:txBody>
          <a:bodyPr/>
          <a:lstStyle/>
          <a:p>
            <a:fld id="{A37CAB47-8E8C-412F-9214-DC7DF79EC846}"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r">
              <a:spcBef>
                <a:spcPct val="0"/>
              </a:spcBef>
              <a:defRPr/>
            </a:pPr>
            <a:r>
              <a:rPr lang="en-US" sz="2400" b="1" dirty="0" err="1">
                <a:latin typeface="Times New Roman" panose="02020603050405020304" pitchFamily="18" charset="0"/>
                <a:cs typeface="Times New Roman" panose="02020603050405020304" pitchFamily="18" charset="0"/>
              </a:rPr>
              <a:t>Cont</a:t>
            </a:r>
            <a:r>
              <a:rPr lang="en-US" sz="24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41367539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715000"/>
          </a:xfrm>
        </p:spPr>
        <p:txBody>
          <a:bodyPr>
            <a:normAutofit/>
          </a:bodyPr>
          <a:lstStyle/>
          <a:p>
            <a:pPr marL="457200" indent="-457200" fontAlgn="base">
              <a:buAutoNum type="arabicPeriod"/>
            </a:pPr>
            <a:r>
              <a:rPr lang="en-US" sz="2000" dirty="0"/>
              <a:t>Can  we Put Google Maps On My Site Without Using The Google Maps </a:t>
            </a:r>
            <a:r>
              <a:rPr lang="en-US" sz="2000" dirty="0" err="1"/>
              <a:t>Apis</a:t>
            </a:r>
            <a:r>
              <a:rPr lang="en-US" sz="2000" dirty="0"/>
              <a:t>??</a:t>
            </a:r>
          </a:p>
          <a:p>
            <a:pPr marL="457200" indent="-457200" fontAlgn="base">
              <a:buAutoNum type="arabicPeriod"/>
            </a:pPr>
            <a:endParaRPr lang="en-US" sz="2000" dirty="0"/>
          </a:p>
          <a:p>
            <a:pPr marL="457200" indent="-457200" fontAlgn="base">
              <a:buAutoNum type="arabicPeriod"/>
            </a:pPr>
            <a:r>
              <a:rPr lang="en-US" sz="2000" dirty="0"/>
              <a:t>Google Maps is a web-based service developed by Google. (T/F)</a:t>
            </a:r>
          </a:p>
          <a:p>
            <a:pPr marL="457200" indent="-457200" fontAlgn="base">
              <a:buAutoNum type="arabicPeriod"/>
            </a:pPr>
            <a:endParaRPr lang="en-US" sz="2000" dirty="0"/>
          </a:p>
          <a:p>
            <a:pPr marL="457200" indent="-457200" fontAlgn="base">
              <a:buAutoNum type="arabicPeriod"/>
            </a:pPr>
            <a:r>
              <a:rPr lang="en-US" sz="2000" dirty="0"/>
              <a:t>Road, Satellite, Hybrid, Terrain are types of Google maps or Activity.</a:t>
            </a:r>
          </a:p>
          <a:p>
            <a:pPr marL="457200" indent="-457200" fontAlgn="base">
              <a:buAutoNum type="arabicPeriod"/>
            </a:pPr>
            <a:endParaRPr lang="en-US" sz="2000" dirty="0"/>
          </a:p>
          <a:p>
            <a:pPr marL="457200" indent="-457200" fontAlgn="base">
              <a:buAutoNum type="arabicPeriod"/>
            </a:pPr>
            <a:r>
              <a:rPr lang="en-US" sz="2000" dirty="0"/>
              <a:t>Any Object can be draw on the map and attach them to preferred latitude and longitude are known as overlays. (T/F)</a:t>
            </a:r>
          </a:p>
          <a:p>
            <a:pPr marL="457200" indent="-457200">
              <a:buAutoNum type="arabicPeriod" startAt="2"/>
            </a:pPr>
            <a:endParaRPr lang="en-US" sz="2000" b="1" dirty="0"/>
          </a:p>
          <a:p>
            <a:pPr marL="457200" indent="-457200">
              <a:buAutoNum type="arabicPeriod"/>
            </a:pPr>
            <a:endParaRPr lang="en-US" sz="2000" b="1" dirty="0"/>
          </a:p>
        </p:txBody>
      </p:sp>
      <p:sp>
        <p:nvSpPr>
          <p:cNvPr id="4" name="Date Placeholder 3"/>
          <p:cNvSpPr>
            <a:spLocks noGrp="1"/>
          </p:cNvSpPr>
          <p:nvPr>
            <p:ph type="dt" sz="half" idx="10"/>
          </p:nvPr>
        </p:nvSpPr>
        <p:spPr/>
        <p:txBody>
          <a:bodyPr/>
          <a:lstStyle/>
          <a:p>
            <a:fld id="{86A151DB-C761-4423-B65C-34B5DF76F822}"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4</a:t>
            </a:r>
          </a:p>
          <a:p>
            <a:pPr lvl="0" algn="ctr">
              <a:spcBef>
                <a:spcPct val="0"/>
              </a:spcBef>
              <a:defRPr/>
            </a:pPr>
            <a:endParaRPr lang="en-US" dirty="0"/>
          </a:p>
        </p:txBody>
      </p:sp>
    </p:spTree>
    <p:extLst>
      <p:ext uri="{BB962C8B-B14F-4D97-AF65-F5344CB8AC3E}">
        <p14:creationId xmlns:p14="http://schemas.microsoft.com/office/powerpoint/2010/main" xmlns="" val="23210669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9943" y="1447800"/>
            <a:ext cx="8686800" cy="5234386"/>
          </a:xfrm>
        </p:spPr>
        <p:txBody>
          <a:bodyPr>
            <a:normAutofit/>
          </a:bodyPr>
          <a:lstStyle/>
          <a:p>
            <a:pPr algn="just">
              <a:lnSpc>
                <a:spcPct val="200000"/>
              </a:lnSpc>
            </a:pPr>
            <a:r>
              <a:rPr lang="en-US" sz="2000" b="0" i="0" dirty="0">
                <a:effectLst/>
                <a:latin typeface="Times New Roman" panose="02020603050405020304" pitchFamily="18" charset="0"/>
                <a:cs typeface="Times New Roman" panose="02020603050405020304" pitchFamily="18" charset="0"/>
              </a:rPr>
              <a:t>Maps and navigation are essential components of many apps. </a:t>
            </a:r>
          </a:p>
          <a:p>
            <a:pPr algn="just">
              <a:lnSpc>
                <a:spcPct val="200000"/>
              </a:lnSpc>
            </a:pPr>
            <a:r>
              <a:rPr lang="en-US" sz="2000" b="0" i="0" dirty="0">
                <a:effectLst/>
                <a:latin typeface="Times New Roman" panose="02020603050405020304" pitchFamily="18" charset="0"/>
                <a:cs typeface="Times New Roman" panose="02020603050405020304" pitchFamily="18" charset="0"/>
              </a:rPr>
              <a:t>You can find the best restaurant around the corner, track where you wandered on your latest hike or view your travel pictures on a map with your destinations. </a:t>
            </a:r>
          </a:p>
          <a:p>
            <a:pPr algn="just">
              <a:lnSpc>
                <a:spcPct val="200000"/>
              </a:lnSpc>
            </a:pPr>
            <a:r>
              <a:rPr lang="en-US" sz="2000" b="0" i="0" dirty="0">
                <a:effectLst/>
                <a:latin typeface="Times New Roman" panose="02020603050405020304" pitchFamily="18" charset="0"/>
                <a:cs typeface="Times New Roman" panose="02020603050405020304" pitchFamily="18" charset="0"/>
              </a:rPr>
              <a:t>Of course, they are also crucial in the automotive industry – just imagine a modern car without map and navigation capabilities.</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EFA4CCF-6663-4809-99B1-17959867EF57}"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i="0" dirty="0">
                <a:solidFill>
                  <a:srgbClr val="233141"/>
                </a:solidFill>
                <a:effectLst/>
                <a:latin typeface="proxima-nova-soft"/>
              </a:rPr>
              <a:t>How to Build GPS Navigation Into Your App</a:t>
            </a:r>
          </a:p>
        </p:txBody>
      </p:sp>
      <p:sp>
        <p:nvSpPr>
          <p:cNvPr id="2" name="Rectangle 1"/>
          <p:cNvSpPr/>
          <p:nvPr/>
        </p:nvSpPr>
        <p:spPr>
          <a:xfrm>
            <a:off x="685800" y="914400"/>
            <a:ext cx="7391400" cy="498663"/>
          </a:xfrm>
          <a:prstGeom prst="rect">
            <a:avLst/>
          </a:prstGeom>
        </p:spPr>
        <p:txBody>
          <a:bodyPr wrap="square">
            <a:spAutoFit/>
          </a:bodyPr>
          <a:lstStyle/>
          <a:p>
            <a:pPr fontAlgn="base">
              <a:lnSpc>
                <a:spcPct val="150000"/>
              </a:lnSpc>
            </a:pPr>
            <a:r>
              <a:rPr lang="en-IN" sz="2000" b="1" dirty="0">
                <a:solidFill>
                  <a:srgbClr val="444444"/>
                </a:solidFill>
                <a:latin typeface="Times New Roman" panose="02020603050405020304" pitchFamily="18" charset="0"/>
                <a:cs typeface="Times New Roman" panose="02020603050405020304" pitchFamily="18" charset="0"/>
              </a:rPr>
              <a:t>Topic Objective: To understand the concept of GPS and </a:t>
            </a:r>
            <a:r>
              <a:rPr lang="en-IN" sz="2000" b="1" dirty="0" err="1">
                <a:solidFill>
                  <a:srgbClr val="444444"/>
                </a:solidFill>
                <a:latin typeface="Times New Roman" panose="02020603050405020304" pitchFamily="18" charset="0"/>
                <a:cs typeface="Times New Roman" panose="02020603050405020304" pitchFamily="18" charset="0"/>
              </a:rPr>
              <a:t>Wifi</a:t>
            </a:r>
            <a:r>
              <a:rPr lang="en-IN" sz="2000" b="1" dirty="0">
                <a:solidFill>
                  <a:srgbClr val="444444"/>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4062659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534400" cy="5234386"/>
          </a:xfrm>
        </p:spPr>
        <p:txBody>
          <a:bodyPr>
            <a:normAutofit/>
          </a:bodyPr>
          <a:lstStyle/>
          <a:p>
            <a:pPr marL="0" indent="0" algn="just">
              <a:lnSpc>
                <a:spcPct val="200000"/>
              </a:lnSpc>
              <a:buNone/>
            </a:pPr>
            <a:r>
              <a:rPr lang="en-US" sz="1800" b="0" i="0" dirty="0">
                <a:effectLst/>
                <a:latin typeface="Times New Roman" panose="02020603050405020304" pitchFamily="18" charset="0"/>
                <a:cs typeface="Times New Roman" panose="02020603050405020304" pitchFamily="18" charset="0"/>
              </a:rPr>
              <a:t>By following this step-by-step guide, you will learn how to create a location based app:</a:t>
            </a:r>
            <a:endParaRPr lang="en-US" sz="1800" dirty="0">
              <a:latin typeface="Times New Roman" panose="02020603050405020304" pitchFamily="18" charset="0"/>
              <a:cs typeface="Times New Roman" panose="02020603050405020304" pitchFamily="18" charset="0"/>
            </a:endParaRPr>
          </a:p>
          <a:p>
            <a:pPr algn="l">
              <a:lnSpc>
                <a:spcPct val="200000"/>
              </a:lnSpc>
              <a:buFont typeface="Arial" panose="020B0604020202020204" pitchFamily="34" charset="0"/>
              <a:buChar char="•"/>
            </a:pPr>
            <a:r>
              <a:rPr lang="en-US" sz="1800" b="0" i="0" u="none" strike="noStrike" dirty="0">
                <a:effectLst/>
                <a:latin typeface="Times New Roman" panose="02020603050405020304" pitchFamily="18" charset="0"/>
                <a:cs typeface="Times New Roman" panose="02020603050405020304" pitchFamily="18" charset="0"/>
              </a:rPr>
              <a:t>Step 1: Add the </a:t>
            </a:r>
            <a:r>
              <a:rPr lang="en-US" sz="1800" b="0" i="0" u="none" strike="noStrike" dirty="0" err="1">
                <a:effectLst/>
                <a:latin typeface="Times New Roman" panose="02020603050405020304" pitchFamily="18" charset="0"/>
                <a:cs typeface="Times New Roman" panose="02020603050405020304" pitchFamily="18" charset="0"/>
              </a:rPr>
              <a:t>AppMap</a:t>
            </a:r>
            <a:r>
              <a:rPr lang="en-US" sz="1800" b="0" i="0" u="none" strike="noStrike" dirty="0">
                <a:effectLst/>
                <a:latin typeface="Times New Roman" panose="02020603050405020304" pitchFamily="18" charset="0"/>
                <a:cs typeface="Times New Roman" panose="02020603050405020304" pitchFamily="18" charset="0"/>
              </a:rPr>
              <a:t> to Your Application</a:t>
            </a:r>
          </a:p>
          <a:p>
            <a:pPr algn="l">
              <a:lnSpc>
                <a:spcPct val="200000"/>
              </a:lnSpc>
              <a:buFont typeface="Arial" panose="020B0604020202020204" pitchFamily="34" charset="0"/>
              <a:buChar char="•"/>
            </a:pPr>
            <a:r>
              <a:rPr lang="en-US" sz="1800" b="0" i="0" u="none" strike="noStrike" dirty="0">
                <a:effectLst/>
                <a:latin typeface="Times New Roman" panose="02020603050405020304" pitchFamily="18" charset="0"/>
                <a:cs typeface="Times New Roman" panose="02020603050405020304" pitchFamily="18" charset="0"/>
              </a:rPr>
              <a:t>Step 2: Choose Your Map Provider</a:t>
            </a:r>
          </a:p>
          <a:p>
            <a:pPr algn="l">
              <a:lnSpc>
                <a:spcPct val="200000"/>
              </a:lnSpc>
              <a:buFont typeface="Arial" panose="020B0604020202020204" pitchFamily="34" charset="0"/>
              <a:buChar char="•"/>
            </a:pPr>
            <a:r>
              <a:rPr lang="en-US" sz="1800" b="0" i="0" u="none" strike="noStrike" dirty="0">
                <a:effectLst/>
                <a:latin typeface="Times New Roman" panose="02020603050405020304" pitchFamily="18" charset="0"/>
                <a:cs typeface="Times New Roman" panose="02020603050405020304" pitchFamily="18" charset="0"/>
              </a:rPr>
              <a:t>Step 3: Design Your </a:t>
            </a:r>
            <a:r>
              <a:rPr lang="en-US" sz="1800" b="0" i="0" u="none" strike="noStrike" dirty="0" err="1">
                <a:effectLst/>
                <a:latin typeface="Times New Roman" panose="02020603050405020304" pitchFamily="18" charset="0"/>
                <a:cs typeface="Times New Roman" panose="02020603050405020304" pitchFamily="18" charset="0"/>
              </a:rPr>
              <a:t>AppMap</a:t>
            </a:r>
            <a:endParaRPr lang="en-US" sz="1800" b="0" i="0" u="none" strike="noStrike" dirty="0">
              <a:effectLst/>
              <a:latin typeface="Times New Roman" panose="02020603050405020304" pitchFamily="18" charset="0"/>
              <a:cs typeface="Times New Roman" panose="02020603050405020304" pitchFamily="18" charset="0"/>
            </a:endParaRPr>
          </a:p>
          <a:p>
            <a:pPr algn="l">
              <a:lnSpc>
                <a:spcPct val="200000"/>
              </a:lnSpc>
              <a:buFont typeface="Arial" panose="020B0604020202020204" pitchFamily="34" charset="0"/>
              <a:buChar char="•"/>
            </a:pPr>
            <a:r>
              <a:rPr lang="en-US" sz="1800" b="0" i="0" u="none" strike="noStrike" dirty="0">
                <a:effectLst/>
                <a:latin typeface="Times New Roman" panose="02020603050405020304" pitchFamily="18" charset="0"/>
                <a:cs typeface="Times New Roman" panose="02020603050405020304" pitchFamily="18" charset="0"/>
              </a:rPr>
              <a:t>Step 4: Show User Position</a:t>
            </a:r>
          </a:p>
          <a:p>
            <a:pPr algn="l">
              <a:lnSpc>
                <a:spcPct val="200000"/>
              </a:lnSpc>
              <a:buFont typeface="Arial" panose="020B0604020202020204" pitchFamily="34" charset="0"/>
              <a:buChar char="•"/>
            </a:pPr>
            <a:r>
              <a:rPr lang="en-US" sz="1800" b="0" i="0" u="none" strike="noStrike" dirty="0">
                <a:effectLst/>
                <a:latin typeface="Times New Roman" panose="02020603050405020304" pitchFamily="18" charset="0"/>
                <a:cs typeface="Times New Roman" panose="02020603050405020304" pitchFamily="18" charset="0"/>
              </a:rPr>
              <a:t>Step 5: Add Searchable Address Field</a:t>
            </a:r>
          </a:p>
          <a:p>
            <a:pPr algn="l">
              <a:lnSpc>
                <a:spcPct val="200000"/>
              </a:lnSpc>
              <a:buFont typeface="Arial" panose="020B0604020202020204" pitchFamily="34" charset="0"/>
              <a:buChar char="•"/>
            </a:pPr>
            <a:r>
              <a:rPr lang="en-US" sz="1800" b="0" i="0" u="none" strike="noStrike" dirty="0">
                <a:effectLst/>
                <a:latin typeface="Times New Roman" panose="02020603050405020304" pitchFamily="18" charset="0"/>
                <a:cs typeface="Times New Roman" panose="02020603050405020304" pitchFamily="18" charset="0"/>
              </a:rPr>
              <a:t>Step 6: Set Up the Navigation</a:t>
            </a:r>
          </a:p>
          <a:p>
            <a:pPr algn="l">
              <a:lnSpc>
                <a:spcPct val="200000"/>
              </a:lnSpc>
              <a:buFont typeface="Arial" panose="020B0604020202020204" pitchFamily="34" charset="0"/>
              <a:buChar char="•"/>
            </a:pPr>
            <a:r>
              <a:rPr lang="en-US" sz="1800" b="0" i="0" u="none" strike="noStrike" dirty="0">
                <a:effectLst/>
                <a:latin typeface="Times New Roman" panose="02020603050405020304" pitchFamily="18" charset="0"/>
                <a:cs typeface="Times New Roman" panose="02020603050405020304" pitchFamily="18" charset="0"/>
              </a:rPr>
              <a:t>Step 7: Display Routing Information</a:t>
            </a:r>
          </a:p>
          <a:p>
            <a:pPr marL="0" indent="0" algn="just">
              <a:lnSpc>
                <a:spcPct val="150000"/>
              </a:lnSpc>
              <a:buNone/>
            </a:pPr>
            <a:endParaRPr lang="en-US" sz="1800" dirty="0"/>
          </a:p>
        </p:txBody>
      </p:sp>
      <p:sp>
        <p:nvSpPr>
          <p:cNvPr id="4" name="Date Placeholder 3"/>
          <p:cNvSpPr>
            <a:spLocks noGrp="1"/>
          </p:cNvSpPr>
          <p:nvPr>
            <p:ph type="dt" sz="half" idx="10"/>
          </p:nvPr>
        </p:nvSpPr>
        <p:spPr/>
        <p:txBody>
          <a:bodyPr/>
          <a:lstStyle/>
          <a:p>
            <a:fld id="{C29680AF-78A5-4A09-AEA0-B9568BC1395C}"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i="0">
                <a:solidFill>
                  <a:srgbClr val="233141"/>
                </a:solidFill>
                <a:effectLst/>
                <a:latin typeface="proxima-nova-soft"/>
              </a:rPr>
              <a:t>How to Build GPS Navigation Into Your App</a:t>
            </a:r>
            <a:endParaRPr lang="en-US" sz="2400" b="1" i="0" dirty="0">
              <a:solidFill>
                <a:srgbClr val="233141"/>
              </a:solidFill>
              <a:effectLst/>
              <a:latin typeface="proxima-nova-soft"/>
            </a:endParaRPr>
          </a:p>
        </p:txBody>
      </p:sp>
    </p:spTree>
    <p:extLst>
      <p:ext uri="{BB962C8B-B14F-4D97-AF65-F5344CB8AC3E}">
        <p14:creationId xmlns:p14="http://schemas.microsoft.com/office/powerpoint/2010/main" xmlns="" val="29304760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lnSpcReduction="10000"/>
          </a:bodyPr>
          <a:lstStyle/>
          <a:p>
            <a:pPr marL="457200" indent="-457200">
              <a:buAutoNum type="arabicPeriod"/>
            </a:pPr>
            <a:r>
              <a:rPr lang="en-US" sz="2000" b="1" dirty="0"/>
              <a:t> Which element is used to display Google map in your UI.</a:t>
            </a:r>
            <a:endParaRPr lang="en-US" sz="2000" dirty="0"/>
          </a:p>
          <a:p>
            <a:pPr marL="0" indent="0">
              <a:buNone/>
            </a:pPr>
            <a:r>
              <a:rPr lang="en-US" sz="2000" dirty="0"/>
              <a:t>A) View</a:t>
            </a:r>
            <a:br>
              <a:rPr lang="en-US" sz="2000" dirty="0"/>
            </a:br>
            <a:r>
              <a:rPr lang="en-US" sz="2000" dirty="0"/>
              <a:t>B) Map</a:t>
            </a:r>
            <a:br>
              <a:rPr lang="en-US" sz="2000" dirty="0"/>
            </a:br>
            <a:r>
              <a:rPr lang="en-US" sz="2000" dirty="0"/>
              <a:t>C) </a:t>
            </a:r>
            <a:r>
              <a:rPr lang="en-US" sz="2000" b="1" dirty="0" err="1"/>
              <a:t>MapView</a:t>
            </a:r>
            <a:r>
              <a:rPr lang="en-US" sz="2000" dirty="0"/>
              <a:t/>
            </a:r>
            <a:br>
              <a:rPr lang="en-US" sz="2000" dirty="0"/>
            </a:br>
            <a:r>
              <a:rPr lang="en-US" sz="2000" dirty="0"/>
              <a:t>D) None of the above.</a:t>
            </a:r>
          </a:p>
          <a:p>
            <a:pPr marL="0" indent="0">
              <a:buNone/>
            </a:pPr>
            <a:r>
              <a:rPr lang="en-US" sz="2000" b="1" dirty="0"/>
              <a:t>2.  For using Google map which permission you will specify in the AndroidManifest.xml?</a:t>
            </a:r>
            <a:endParaRPr lang="en-US" sz="2000" dirty="0"/>
          </a:p>
          <a:p>
            <a:pPr marL="0" indent="0">
              <a:buNone/>
            </a:pPr>
            <a:r>
              <a:rPr lang="en-US" sz="2000" dirty="0"/>
              <a:t>A)USEMAP</a:t>
            </a:r>
            <a:br>
              <a:rPr lang="en-US" sz="2000" dirty="0"/>
            </a:br>
            <a:r>
              <a:rPr lang="en-US" sz="2000" dirty="0"/>
              <a:t>B) USE_GOOGLE_MAP</a:t>
            </a:r>
            <a:br>
              <a:rPr lang="en-US" sz="2000" dirty="0"/>
            </a:br>
            <a:r>
              <a:rPr lang="en-US" sz="2000" dirty="0"/>
              <a:t>C) </a:t>
            </a:r>
            <a:r>
              <a:rPr lang="en-US" sz="2000" b="1" dirty="0"/>
              <a:t>INTERNET</a:t>
            </a:r>
            <a:r>
              <a:rPr lang="en-US" sz="2000" dirty="0"/>
              <a:t/>
            </a:r>
            <a:br>
              <a:rPr lang="en-US" sz="2000" dirty="0"/>
            </a:br>
            <a:r>
              <a:rPr lang="en-US" sz="2000" dirty="0"/>
              <a:t>D) None of the above.</a:t>
            </a:r>
            <a:endParaRPr lang="en-US" sz="2000" b="1" dirty="0"/>
          </a:p>
          <a:p>
            <a:pPr marL="0" indent="0">
              <a:buNone/>
            </a:pPr>
            <a:r>
              <a:rPr lang="en-US" sz="2000" b="1" dirty="0"/>
              <a:t>3. To enable zoom control on google map, Which method of </a:t>
            </a:r>
            <a:r>
              <a:rPr lang="en-US" sz="2000" b="1" dirty="0" err="1"/>
              <a:t>MapView</a:t>
            </a:r>
            <a:r>
              <a:rPr lang="en-US" sz="2000" b="1" dirty="0"/>
              <a:t> is used? Suppose that instance of </a:t>
            </a:r>
            <a:r>
              <a:rPr lang="en-US" sz="2000" b="1" dirty="0" err="1"/>
              <a:t>MapView</a:t>
            </a:r>
            <a:r>
              <a:rPr lang="en-US" sz="2000" b="1" dirty="0"/>
              <a:t> is </a:t>
            </a:r>
            <a:r>
              <a:rPr lang="en-US" sz="2000" b="1" dirty="0" err="1"/>
              <a:t>mapView</a:t>
            </a:r>
            <a:r>
              <a:rPr lang="en-US" sz="2000" b="1" dirty="0"/>
              <a:t>.</a:t>
            </a:r>
            <a:r>
              <a:rPr lang="en-US" sz="2000" dirty="0"/>
              <a:t/>
            </a:r>
            <a:br>
              <a:rPr lang="en-US" sz="2000" dirty="0"/>
            </a:br>
            <a:r>
              <a:rPr lang="en-US" sz="2000" dirty="0"/>
              <a:t/>
            </a:r>
            <a:br>
              <a:rPr lang="en-US" sz="2000" dirty="0"/>
            </a:br>
            <a:r>
              <a:rPr lang="en-US" sz="2000" dirty="0"/>
              <a:t>A) </a:t>
            </a:r>
            <a:r>
              <a:rPr lang="en-US" sz="2000" dirty="0" err="1"/>
              <a:t>ZoomControls.Enabled</a:t>
            </a:r>
            <a:r>
              <a:rPr lang="en-US" sz="2000" dirty="0"/>
              <a:t>=true.</a:t>
            </a:r>
            <a:br>
              <a:rPr lang="en-US" sz="2000" dirty="0"/>
            </a:br>
            <a:r>
              <a:rPr lang="en-US" sz="2000" dirty="0"/>
              <a:t>B) </a:t>
            </a:r>
            <a:r>
              <a:rPr lang="en-US" sz="2000" b="1" dirty="0" err="1"/>
              <a:t>mapView.setBuiltInZoomControls</a:t>
            </a:r>
            <a:r>
              <a:rPr lang="en-US" sz="2000" b="1" dirty="0"/>
              <a:t>(true);</a:t>
            </a:r>
            <a:r>
              <a:rPr lang="en-US" sz="2000" dirty="0"/>
              <a:t/>
            </a:r>
            <a:br>
              <a:rPr lang="en-US" sz="2000" dirty="0"/>
            </a:br>
            <a:r>
              <a:rPr lang="en-US" sz="2000" dirty="0"/>
              <a:t>C) </a:t>
            </a:r>
            <a:r>
              <a:rPr lang="en-US" sz="2000" dirty="0" err="1"/>
              <a:t>mapView</a:t>
            </a:r>
            <a:r>
              <a:rPr lang="en-US" sz="2000" dirty="0"/>
              <a:t>= </a:t>
            </a:r>
            <a:r>
              <a:rPr lang="en-US" sz="2000" dirty="0" err="1"/>
              <a:t>ZoomControls</a:t>
            </a:r>
            <a:r>
              <a:rPr lang="en-US" sz="2000" dirty="0"/>
              <a:t>(true);</a:t>
            </a:r>
            <a:br>
              <a:rPr lang="en-US" sz="2000" dirty="0"/>
            </a:br>
            <a:r>
              <a:rPr lang="en-US" sz="2000" dirty="0"/>
              <a:t>D) None of the above.</a:t>
            </a:r>
            <a:endParaRPr lang="en-US" sz="2000" b="1" dirty="0"/>
          </a:p>
        </p:txBody>
      </p:sp>
      <p:sp>
        <p:nvSpPr>
          <p:cNvPr id="4" name="Date Placeholder 3"/>
          <p:cNvSpPr>
            <a:spLocks noGrp="1"/>
          </p:cNvSpPr>
          <p:nvPr>
            <p:ph type="dt" sz="half" idx="10"/>
          </p:nvPr>
        </p:nvSpPr>
        <p:spPr/>
        <p:txBody>
          <a:bodyPr/>
          <a:lstStyle/>
          <a:p>
            <a:fld id="{5AF704DD-0AA1-4EB7-B9EF-B264C461C566}"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5</a:t>
            </a:r>
          </a:p>
          <a:p>
            <a:pPr lvl="0" algn="ctr">
              <a:spcBef>
                <a:spcPct val="0"/>
              </a:spcBef>
              <a:defRPr/>
            </a:pPr>
            <a:endParaRPr lang="en-US" dirty="0"/>
          </a:p>
        </p:txBody>
      </p:sp>
    </p:spTree>
    <p:extLst>
      <p:ext uri="{BB962C8B-B14F-4D97-AF65-F5344CB8AC3E}">
        <p14:creationId xmlns:p14="http://schemas.microsoft.com/office/powerpoint/2010/main" xmlns="" val="6233800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FBB0C0-BA7F-4F87-BBA8-49D8ED6EC480}"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solidFill>
                  <a:srgbClr val="000000"/>
                </a:solidFill>
                <a:effectLst/>
                <a:latin typeface="Times New Roman" panose="02020603050405020304" pitchFamily="18" charset="0"/>
                <a:ea typeface="Times New Roman" panose="02020603050405020304" pitchFamily="18" charset="0"/>
              </a:rPr>
              <a:t>Integration with social media applications</a:t>
            </a:r>
            <a:endParaRPr lang="en-US" sz="2400" b="1" dirty="0"/>
          </a:p>
        </p:txBody>
      </p:sp>
      <p:sp>
        <p:nvSpPr>
          <p:cNvPr id="8" name="Content Placeholder 7">
            <a:extLst>
              <a:ext uri="{FF2B5EF4-FFF2-40B4-BE49-F238E27FC236}">
                <a16:creationId xmlns:a16="http://schemas.microsoft.com/office/drawing/2014/main" xmlns="" id="{152B2E5C-71F7-458A-9506-40A9FD992CF6}"/>
              </a:ext>
            </a:extLst>
          </p:cNvPr>
          <p:cNvSpPr>
            <a:spLocks noGrp="1"/>
          </p:cNvSpPr>
          <p:nvPr>
            <p:ph idx="1"/>
          </p:nvPr>
        </p:nvSpPr>
        <p:spPr>
          <a:xfrm>
            <a:off x="381000" y="1532930"/>
            <a:ext cx="8229600" cy="4876800"/>
          </a:xfrm>
        </p:spPr>
        <p:txBody>
          <a:bodyPr>
            <a:noAutofit/>
          </a:bodyPr>
          <a:lstStyle/>
          <a:p>
            <a:pPr marL="0" indent="0">
              <a:lnSpc>
                <a:spcPct val="200000"/>
              </a:lnSpc>
              <a:buNone/>
            </a:pPr>
            <a:r>
              <a:rPr lang="en-US" sz="1800" b="1" i="0" dirty="0">
                <a:solidFill>
                  <a:srgbClr val="141F42"/>
                </a:solidFill>
                <a:effectLst/>
                <a:latin typeface="Times New Roman" panose="02020603050405020304" pitchFamily="18" charset="0"/>
                <a:cs typeface="Times New Roman" panose="02020603050405020304" pitchFamily="18" charset="0"/>
              </a:rPr>
              <a:t>Reasons to integrate social media</a:t>
            </a:r>
          </a:p>
          <a:p>
            <a:pPr algn="just">
              <a:lnSpc>
                <a:spcPct val="200000"/>
              </a:lnSpc>
            </a:pPr>
            <a:r>
              <a:rPr lang="en-US" sz="2000" b="0" i="0" dirty="0">
                <a:solidFill>
                  <a:srgbClr val="141F42"/>
                </a:solidFill>
                <a:effectLst/>
                <a:latin typeface="Times New Roman" panose="02020603050405020304" pitchFamily="18" charset="0"/>
                <a:cs typeface="Times New Roman" panose="02020603050405020304" pitchFamily="18" charset="0"/>
              </a:rPr>
              <a:t>Social media brings people together, gives them an ability to communicate at any time and from any place. </a:t>
            </a:r>
          </a:p>
          <a:p>
            <a:pPr algn="just">
              <a:lnSpc>
                <a:spcPct val="200000"/>
              </a:lnSpc>
            </a:pPr>
            <a:r>
              <a:rPr lang="en-US" sz="2000" b="0" i="0" dirty="0">
                <a:solidFill>
                  <a:srgbClr val="141F42"/>
                </a:solidFill>
                <a:effectLst/>
                <a:latin typeface="Times New Roman" panose="02020603050405020304" pitchFamily="18" charset="0"/>
                <a:cs typeface="Times New Roman" panose="02020603050405020304" pitchFamily="18" charset="0"/>
              </a:rPr>
              <a:t>People go shopping on social media, make choices and use different services.</a:t>
            </a:r>
          </a:p>
          <a:p>
            <a:pPr algn="just">
              <a:lnSpc>
                <a:spcPct val="200000"/>
              </a:lnSpc>
            </a:pPr>
            <a:r>
              <a:rPr lang="en-US" sz="2000" b="0" i="0" dirty="0">
                <a:solidFill>
                  <a:srgbClr val="141F42"/>
                </a:solidFill>
                <a:effectLst/>
                <a:latin typeface="Times New Roman" panose="02020603050405020304" pitchFamily="18" charset="0"/>
                <a:cs typeface="Times New Roman" panose="02020603050405020304" pitchFamily="18" charset="0"/>
              </a:rPr>
              <a:t>This is why integrating social media in your application is a great way to attract audience, make onboarding easier and make your application more recognizable. </a:t>
            </a: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2" name="Rectangle 1"/>
          <p:cNvSpPr/>
          <p:nvPr/>
        </p:nvSpPr>
        <p:spPr>
          <a:xfrm>
            <a:off x="304800" y="1146290"/>
            <a:ext cx="8625114" cy="507831"/>
          </a:xfrm>
          <a:prstGeom prst="rect">
            <a:avLst/>
          </a:prstGeom>
        </p:spPr>
        <p:txBody>
          <a:bodyPr wrap="square">
            <a:spAutoFit/>
          </a:bodyPr>
          <a:lstStyle/>
          <a:p>
            <a:pPr fontAlgn="base">
              <a:lnSpc>
                <a:spcPct val="150000"/>
              </a:lnSpc>
            </a:pPr>
            <a:r>
              <a:rPr lang="en-IN" b="1" dirty="0">
                <a:solidFill>
                  <a:srgbClr val="444444"/>
                </a:solidFill>
                <a:latin typeface="Times New Roman" panose="02020603050405020304" pitchFamily="18" charset="0"/>
                <a:cs typeface="Times New Roman" panose="02020603050405020304" pitchFamily="18" charset="0"/>
              </a:rPr>
              <a:t>Topic Objective: To understand the concept of social media applications with android.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400"/>
            <a:ext cx="8991600" cy="3263504"/>
          </a:xfrm>
        </p:spPr>
        <p:txBody>
          <a:bodyPr>
            <a:normAutofit/>
          </a:bodyPr>
          <a:lstStyle/>
          <a:p>
            <a:pPr algn="just"/>
            <a:r>
              <a:rPr lang="en-US" sz="2800" dirty="0">
                <a:latin typeface="Times New Roman" panose="02020603050405020304" pitchFamily="18" charset="0"/>
                <a:cs typeface="Times New Roman" panose="02020603050405020304" pitchFamily="18" charset="0"/>
              </a:rPr>
              <a:t>A mobile app is a medium between an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device and a mobile phone. </a:t>
            </a:r>
          </a:p>
          <a:p>
            <a:pPr algn="just"/>
            <a:r>
              <a:rPr lang="en-US" sz="2800" dirty="0">
                <a:latin typeface="Times New Roman" panose="02020603050405020304" pitchFamily="18" charset="0"/>
                <a:cs typeface="Times New Roman" panose="02020603050405020304" pitchFamily="18" charset="0"/>
              </a:rPr>
              <a:t>The app works as the primary interface through which we can manage smart things. </a:t>
            </a:r>
          </a:p>
          <a:p>
            <a:pPr algn="just"/>
            <a:r>
              <a:rPr lang="en-US" sz="2800" dirty="0">
                <a:latin typeface="Times New Roman" panose="02020603050405020304" pitchFamily="18" charset="0"/>
                <a:cs typeface="Times New Roman" panose="02020603050405020304" pitchFamily="18" charset="0"/>
              </a:rPr>
              <a:t>Mobile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apps supplement and enhance the use of </a:t>
            </a:r>
            <a:r>
              <a:rPr lang="en-US" sz="2800" dirty="0" err="1">
                <a:latin typeface="Times New Roman" panose="02020603050405020304" pitchFamily="18" charset="0"/>
                <a:cs typeface="Times New Roman" panose="02020603050405020304" pitchFamily="18" charset="0"/>
              </a:rPr>
              <a:t>IoT</a:t>
            </a:r>
            <a:r>
              <a:rPr lang="en-US" sz="2800" dirty="0">
                <a:latin typeface="Times New Roman" panose="02020603050405020304" pitchFamily="18" charset="0"/>
                <a:cs typeface="Times New Roman" panose="02020603050405020304" pitchFamily="18" charset="0"/>
              </a:rPr>
              <a:t> to make it work more efficiently.</a:t>
            </a:r>
          </a:p>
          <a:p>
            <a:endParaRPr lang="en-US" dirty="0"/>
          </a:p>
        </p:txBody>
      </p:sp>
      <p:sp>
        <p:nvSpPr>
          <p:cNvPr id="4" name="Date Placeholder 3"/>
          <p:cNvSpPr>
            <a:spLocks noGrp="1"/>
          </p:cNvSpPr>
          <p:nvPr>
            <p:ph type="dt" sz="half" idx="10"/>
          </p:nvPr>
        </p:nvSpPr>
        <p:spPr/>
        <p:txBody>
          <a:bodyPr/>
          <a:lstStyle/>
          <a:p>
            <a:fld id="{B4B14A2B-9641-4F2F-9418-E5BB15B05AE0}"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2" name="Slide Number Placeholder 1">
            <a:extLst>
              <a:ext uri="{FF2B5EF4-FFF2-40B4-BE49-F238E27FC236}">
                <a16:creationId xmlns:a16="http://schemas.microsoft.com/office/drawing/2014/main" xmlns="" id="{C61CDD03-E709-4B93-8529-270489D864A5}"/>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a:extLst>
              <a:ext uri="{FF2B5EF4-FFF2-40B4-BE49-F238E27FC236}">
                <a16:creationId xmlns:a16="http://schemas.microsoft.com/office/drawing/2014/main" xmlns="" id="{5D5C4FDE-2A6E-4DC8-AB54-266BE25B090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a:lnSpc>
                <a:spcPct val="90000"/>
              </a:lnSpc>
              <a:spcAft>
                <a:spcPts val="450"/>
              </a:spcAft>
              <a:defRPr/>
            </a:pPr>
            <a:r>
              <a:rPr lang="en-US" sz="2400" b="1" dirty="0">
                <a:latin typeface="Times New Roman" panose="02020603050405020304" pitchFamily="18" charset="0"/>
                <a:cs typeface="Times New Roman" panose="02020603050405020304" pitchFamily="18" charset="0"/>
              </a:rPr>
              <a:t>Branch wise Applications</a:t>
            </a:r>
          </a:p>
        </p:txBody>
      </p:sp>
    </p:spTree>
    <p:extLst>
      <p:ext uri="{BB962C8B-B14F-4D97-AF65-F5344CB8AC3E}">
        <p14:creationId xmlns:p14="http://schemas.microsoft.com/office/powerpoint/2010/main" xmlns="" val="26725406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9913"/>
            <a:ext cx="8305800" cy="5029200"/>
          </a:xfrm>
        </p:spPr>
        <p:txBody>
          <a:bodyPr>
            <a:normAutofit/>
          </a:bodyPr>
          <a:lstStyle/>
          <a:p>
            <a:pPr>
              <a:lnSpc>
                <a:spcPct val="200000"/>
              </a:lnSpc>
            </a:pPr>
            <a:r>
              <a:rPr lang="en-IN" sz="2400" b="0" i="0" dirty="0">
                <a:solidFill>
                  <a:srgbClr val="141F42"/>
                </a:solidFill>
                <a:effectLst/>
                <a:latin typeface="Times New Roman" panose="02020603050405020304" pitchFamily="18" charset="0"/>
                <a:cs typeface="Times New Roman" panose="02020603050405020304" pitchFamily="18" charset="0"/>
              </a:rPr>
              <a:t>Onboarding and login</a:t>
            </a:r>
          </a:p>
          <a:p>
            <a:pPr>
              <a:lnSpc>
                <a:spcPct val="200000"/>
              </a:lnSpc>
            </a:pPr>
            <a:r>
              <a:rPr lang="en-IN" sz="2400" b="0" i="0" dirty="0">
                <a:solidFill>
                  <a:srgbClr val="141F42"/>
                </a:solidFill>
                <a:effectLst/>
                <a:latin typeface="Times New Roman" panose="02020603050405020304" pitchFamily="18" charset="0"/>
                <a:cs typeface="Times New Roman" panose="02020603050405020304" pitchFamily="18" charset="0"/>
              </a:rPr>
              <a:t>Social proof</a:t>
            </a:r>
          </a:p>
          <a:p>
            <a:pPr>
              <a:lnSpc>
                <a:spcPct val="200000"/>
              </a:lnSpc>
            </a:pPr>
            <a:r>
              <a:rPr lang="en-IN" sz="2400" b="0" i="0" dirty="0">
                <a:solidFill>
                  <a:srgbClr val="141F42"/>
                </a:solidFill>
                <a:effectLst/>
                <a:latin typeface="Times New Roman" panose="02020603050405020304" pitchFamily="18" charset="0"/>
                <a:cs typeface="Times New Roman" panose="02020603050405020304" pitchFamily="18" charset="0"/>
              </a:rPr>
              <a:t>Social sharing buttons</a:t>
            </a:r>
          </a:p>
          <a:p>
            <a:pPr>
              <a:lnSpc>
                <a:spcPct val="200000"/>
              </a:lnSpc>
            </a:pPr>
            <a:r>
              <a:rPr lang="en-IN" sz="2400" b="0" i="0" dirty="0">
                <a:solidFill>
                  <a:srgbClr val="141F42"/>
                </a:solidFill>
                <a:effectLst/>
                <a:latin typeface="Times New Roman" panose="02020603050405020304" pitchFamily="18" charset="0"/>
                <a:cs typeface="Times New Roman" panose="02020603050405020304" pitchFamily="18" charset="0"/>
              </a:rPr>
              <a:t>Open graph</a:t>
            </a:r>
          </a:p>
          <a:p>
            <a:pPr>
              <a:lnSpc>
                <a:spcPct val="200000"/>
              </a:lnSpc>
            </a:pPr>
            <a:r>
              <a:rPr lang="en-IN" sz="2400" b="0" i="0" dirty="0">
                <a:solidFill>
                  <a:srgbClr val="141F42"/>
                </a:solidFill>
                <a:effectLst/>
                <a:latin typeface="Times New Roman" panose="02020603050405020304" pitchFamily="18" charset="0"/>
                <a:cs typeface="Times New Roman" panose="02020603050405020304" pitchFamily="18" charset="0"/>
              </a:rPr>
              <a:t>Embedded social media videos</a:t>
            </a:r>
          </a:p>
          <a:p>
            <a:pPr>
              <a:lnSpc>
                <a:spcPct val="200000"/>
              </a:lnSpc>
            </a:pPr>
            <a:r>
              <a:rPr lang="en-IN" sz="2400" b="0" i="0" dirty="0">
                <a:solidFill>
                  <a:srgbClr val="141F42"/>
                </a:solidFill>
                <a:effectLst/>
                <a:latin typeface="Times New Roman" panose="02020603050405020304" pitchFamily="18" charset="0"/>
                <a:cs typeface="Times New Roman" panose="02020603050405020304" pitchFamily="18" charset="0"/>
              </a:rPr>
              <a:t>Social media commenting</a:t>
            </a:r>
          </a:p>
          <a:p>
            <a:endParaRPr lang="en-IN" sz="1200" b="0" i="0" dirty="0">
              <a:solidFill>
                <a:srgbClr val="141F42"/>
              </a:solidFill>
              <a:effectLst/>
              <a:latin typeface="PF Handbook Pro"/>
            </a:endParaRPr>
          </a:p>
          <a:p>
            <a:pPr marL="0" indent="0">
              <a:buNone/>
            </a:pPr>
            <a:endParaRPr lang="en-US" sz="2000" b="0" i="0" dirty="0">
              <a:solidFill>
                <a:srgbClr val="141F42"/>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B31D94C-1569-4FD9-89E2-58B6996E5936}"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i="0" dirty="0">
              <a:solidFill>
                <a:srgbClr val="141F42"/>
              </a:solidFill>
              <a:effectLst/>
              <a:latin typeface="Times New Roman" panose="02020603050405020304" pitchFamily="18" charset="0"/>
              <a:cs typeface="Times New Roman" panose="02020603050405020304" pitchFamily="18" charset="0"/>
            </a:endParaRPr>
          </a:p>
          <a:p>
            <a:pPr algn="ctr">
              <a:spcBef>
                <a:spcPct val="0"/>
              </a:spcBef>
              <a:defRPr/>
            </a:pPr>
            <a:r>
              <a:rPr lang="en-US" sz="2800" b="1" i="0" dirty="0">
                <a:solidFill>
                  <a:srgbClr val="141F42"/>
                </a:solidFill>
                <a:effectLst/>
                <a:latin typeface="Times New Roman" panose="02020603050405020304" pitchFamily="18" charset="0"/>
                <a:cs typeface="Times New Roman" panose="02020603050405020304" pitchFamily="18" charset="0"/>
              </a:rPr>
              <a:t>6 ways to integrate social media into your website</a:t>
            </a:r>
          </a:p>
          <a:p>
            <a:pPr algn="ctr">
              <a:spcBef>
                <a:spcPct val="0"/>
              </a:spcBef>
              <a:defRPr/>
            </a:pPr>
            <a:endParaRPr lang="en-US" sz="2400" b="1" dirty="0">
              <a:solidFill>
                <a:schemeClr val="tx1"/>
              </a:solidFill>
            </a:endParaRPr>
          </a:p>
          <a:p>
            <a:pPr lvl="0" algn="ctr">
              <a:spcBef>
                <a:spcPct val="0"/>
              </a:spcBef>
              <a:defRPr/>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077200" cy="5234386"/>
          </a:xfrm>
        </p:spPr>
        <p:txBody>
          <a:bodyPr>
            <a:normAutofit/>
          </a:bodyPr>
          <a:lstStyle/>
          <a:p>
            <a:pPr marL="0" indent="0" algn="just">
              <a:lnSpc>
                <a:spcPct val="200000"/>
              </a:lnSpc>
              <a:buNone/>
            </a:pPr>
            <a:r>
              <a:rPr lang="en-US" sz="2400" dirty="0">
                <a:latin typeface="Times New Roman" panose="02020603050405020304" pitchFamily="18" charset="0"/>
                <a:cs typeface="Times New Roman" panose="02020603050405020304" pitchFamily="18" charset="0"/>
              </a:rPr>
              <a:t>T</a:t>
            </a:r>
            <a:r>
              <a:rPr lang="en-US" sz="2400" i="0" u="none" strike="noStrike" dirty="0">
                <a:effectLst/>
                <a:latin typeface="Times New Roman" panose="02020603050405020304" pitchFamily="18" charset="0"/>
                <a:cs typeface="Times New Roman" panose="02020603050405020304" pitchFamily="18" charset="0"/>
              </a:rPr>
              <a:t>o integrate Facebook into your mobile app</a:t>
            </a:r>
          </a:p>
          <a:p>
            <a:pPr algn="just">
              <a:lnSpc>
                <a:spcPct val="200000"/>
              </a:lnSpc>
            </a:pPr>
            <a:r>
              <a:rPr lang="en-US" sz="2400" u="none" strike="noStrike" dirty="0">
                <a:effectLst/>
                <a:latin typeface="Times New Roman" panose="02020603050405020304" pitchFamily="18" charset="0"/>
                <a:cs typeface="Times New Roman" panose="02020603050405020304" pitchFamily="18" charset="0"/>
              </a:rPr>
              <a:t>Integrating the Facebook SDK</a:t>
            </a:r>
          </a:p>
          <a:p>
            <a:pPr algn="just">
              <a:lnSpc>
                <a:spcPct val="200000"/>
              </a:lnSpc>
            </a:pPr>
            <a:r>
              <a:rPr lang="en-US" sz="2000" u="none" strike="noStrike" dirty="0">
                <a:effectLst/>
                <a:latin typeface="Times New Roman" panose="02020603050405020304" pitchFamily="18" charset="0"/>
                <a:cs typeface="Times New Roman" panose="02020603050405020304" pitchFamily="18" charset="0"/>
              </a:rPr>
              <a:t>Facebook Login SDK</a:t>
            </a:r>
          </a:p>
          <a:p>
            <a:pPr algn="just">
              <a:lnSpc>
                <a:spcPct val="200000"/>
              </a:lnSpc>
            </a:pPr>
            <a:r>
              <a:rPr lang="en-US" sz="2000" u="none" strike="noStrike" dirty="0">
                <a:effectLst/>
                <a:latin typeface="Times New Roman" panose="02020603050405020304" pitchFamily="18" charset="0"/>
                <a:cs typeface="Times New Roman" panose="02020603050405020304" pitchFamily="18" charset="0"/>
              </a:rPr>
              <a:t>Sharing</a:t>
            </a:r>
          </a:p>
          <a:p>
            <a:pPr algn="just">
              <a:lnSpc>
                <a:spcPct val="200000"/>
              </a:lnSpc>
            </a:pPr>
            <a:r>
              <a:rPr lang="en-US" sz="2000" u="none" strike="noStrike" dirty="0">
                <a:effectLst/>
                <a:latin typeface="Times New Roman" panose="02020603050405020304" pitchFamily="18" charset="0"/>
                <a:cs typeface="Times New Roman" panose="02020603050405020304" pitchFamily="18" charset="0"/>
              </a:rPr>
              <a:t>Photos &amp; videos</a:t>
            </a:r>
          </a:p>
          <a:p>
            <a:pPr algn="just">
              <a:lnSpc>
                <a:spcPct val="200000"/>
              </a:lnSpc>
            </a:pPr>
            <a:r>
              <a:rPr lang="en-US" sz="2000" u="none" strike="noStrike" dirty="0">
                <a:effectLst/>
                <a:latin typeface="Times New Roman" panose="02020603050405020304" pitchFamily="18" charset="0"/>
                <a:cs typeface="Times New Roman" panose="02020603050405020304" pitchFamily="18" charset="0"/>
              </a:rPr>
              <a:t>Multimedia</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41D4C5D-3B2F-486C-92AE-3A8D8B625939}"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lnSpc>
                <a:spcPct val="150000"/>
              </a:lnSpc>
              <a:buNone/>
            </a:pPr>
            <a:r>
              <a:rPr lang="en-US" sz="2400" b="1" i="0" u="none" strike="noStrike">
                <a:effectLst/>
                <a:latin typeface="Times New Roman" panose="02020603050405020304" pitchFamily="18" charset="0"/>
                <a:cs typeface="Times New Roman" panose="02020603050405020304" pitchFamily="18" charset="0"/>
              </a:rPr>
              <a:t>How to integrate Facebook into your mobile app</a:t>
            </a:r>
            <a:endParaRPr lang="en-US" sz="2400" b="1" i="0" u="none" strike="noStrike"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621528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077200" cy="5234386"/>
          </a:xfrm>
        </p:spPr>
        <p:txBody>
          <a:bodyPr>
            <a:normAutofit/>
          </a:bodyPr>
          <a:lstStyle/>
          <a:p>
            <a:pPr marL="0" indent="0" algn="just">
              <a:lnSpc>
                <a:spcPct val="200000"/>
              </a:lnSpc>
              <a:buNone/>
            </a:pPr>
            <a:r>
              <a:rPr lang="en-US" sz="2400" dirty="0">
                <a:latin typeface="Times New Roman" panose="02020603050405020304" pitchFamily="18" charset="0"/>
                <a:cs typeface="Times New Roman" panose="02020603050405020304" pitchFamily="18" charset="0"/>
              </a:rPr>
              <a:t>T</a:t>
            </a:r>
            <a:r>
              <a:rPr lang="en-US" sz="2400" i="0" u="none" strike="noStrike" dirty="0">
                <a:effectLst/>
                <a:latin typeface="Times New Roman" panose="02020603050405020304" pitchFamily="18" charset="0"/>
                <a:cs typeface="Times New Roman" panose="02020603050405020304" pitchFamily="18" charset="0"/>
              </a:rPr>
              <a:t>o integrate Instagram into your Android mobile app</a:t>
            </a:r>
          </a:p>
          <a:p>
            <a:pPr algn="just">
              <a:lnSpc>
                <a:spcPct val="200000"/>
              </a:lnSpc>
            </a:pPr>
            <a:r>
              <a:rPr lang="en-US" sz="2400" u="none" strike="noStrike" dirty="0">
                <a:effectLst/>
                <a:latin typeface="Times New Roman" panose="02020603050405020304" pitchFamily="18" charset="0"/>
                <a:cs typeface="Times New Roman" panose="02020603050405020304" pitchFamily="18" charset="0"/>
              </a:rPr>
              <a:t>Authentication</a:t>
            </a:r>
          </a:p>
          <a:p>
            <a:pPr algn="just">
              <a:lnSpc>
                <a:spcPct val="200000"/>
              </a:lnSpc>
            </a:pPr>
            <a:r>
              <a:rPr lang="en-US" sz="2400" u="none" strike="noStrike" dirty="0">
                <a:effectLst/>
                <a:latin typeface="Times New Roman" panose="02020603050405020304" pitchFamily="18" charset="0"/>
                <a:cs typeface="Times New Roman" panose="02020603050405020304" pitchFamily="18" charset="0"/>
              </a:rPr>
              <a:t>Sharing</a:t>
            </a: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F7DD71B-8858-4A61-B212-A65C2F80FE9C}"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lnSpc>
                <a:spcPct val="150000"/>
              </a:lnSpc>
              <a:buNone/>
            </a:pPr>
            <a:r>
              <a:rPr lang="en-US" sz="2400" b="1" i="0" u="none" strike="noStrike">
                <a:effectLst/>
                <a:latin typeface="Times New Roman" panose="02020603050405020304" pitchFamily="18" charset="0"/>
                <a:cs typeface="Times New Roman" panose="02020603050405020304" pitchFamily="18" charset="0"/>
              </a:rPr>
              <a:t>How to integrate Instagram into your Android mobile app</a:t>
            </a:r>
            <a:endParaRPr lang="en-US" sz="2400" b="1" i="0" u="none" strike="noStrike" dirty="0">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89619B18-F54F-4966-9287-168EF1CE17C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09700" y="3414252"/>
            <a:ext cx="6324600" cy="2681748"/>
          </a:xfrm>
          <a:prstGeom prst="rect">
            <a:avLst/>
          </a:prstGeom>
        </p:spPr>
      </p:pic>
    </p:spTree>
    <p:extLst>
      <p:ext uri="{BB962C8B-B14F-4D97-AF65-F5344CB8AC3E}">
        <p14:creationId xmlns:p14="http://schemas.microsoft.com/office/powerpoint/2010/main" xmlns="" val="37717841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a:bodyPr>
          <a:lstStyle/>
          <a:p>
            <a:pPr marL="457200" indent="-457200">
              <a:buAutoNum type="arabicPeriod"/>
            </a:pPr>
            <a:r>
              <a:rPr lang="en-US" sz="2000" b="1" dirty="0"/>
              <a:t> Which method is invoked first when the app is launched?</a:t>
            </a:r>
            <a:endParaRPr lang="en-US" sz="2000" dirty="0"/>
          </a:p>
          <a:p>
            <a:pPr marL="457200" indent="-457200">
              <a:buAutoNum type="alphaUcParenR"/>
            </a:pPr>
            <a:r>
              <a:rPr lang="en-US" sz="2000" b="1" dirty="0" err="1"/>
              <a:t>onCreate</a:t>
            </a:r>
            <a:r>
              <a:rPr lang="en-US" sz="2000" b="1" dirty="0"/>
              <a:t>()</a:t>
            </a:r>
          </a:p>
          <a:p>
            <a:pPr marL="457200" indent="-457200">
              <a:buAutoNum type="alphaUcParenR"/>
            </a:pPr>
            <a:r>
              <a:rPr lang="en-US" sz="2000" dirty="0" err="1"/>
              <a:t>setOnClickListener</a:t>
            </a:r>
            <a:r>
              <a:rPr lang="en-US" sz="2000" dirty="0"/>
              <a:t>() </a:t>
            </a:r>
          </a:p>
          <a:p>
            <a:pPr marL="457200" indent="-457200">
              <a:buAutoNum type="alphaUcParenR"/>
            </a:pPr>
            <a:r>
              <a:rPr lang="en-US" sz="2000" dirty="0" err="1"/>
              <a:t>getId</a:t>
            </a:r>
            <a:r>
              <a:rPr lang="en-US" sz="2000" dirty="0"/>
              <a:t>()</a:t>
            </a:r>
          </a:p>
          <a:p>
            <a:pPr marL="0" indent="0">
              <a:buNone/>
            </a:pPr>
            <a:endParaRPr lang="en-US" sz="2000" dirty="0"/>
          </a:p>
          <a:p>
            <a:pPr marL="0" indent="0">
              <a:buNone/>
            </a:pPr>
            <a:r>
              <a:rPr lang="en-US" sz="2000" dirty="0"/>
              <a:t>2. </a:t>
            </a:r>
            <a:r>
              <a:rPr lang="en-US" sz="2000" u="sng" dirty="0">
                <a:hlinkClick r:id="rId2"/>
              </a:rPr>
              <a:t>Graph API</a:t>
            </a:r>
            <a:r>
              <a:rPr lang="en-US" sz="2000" dirty="0"/>
              <a:t> — Get data in and out of Facebook's social graph, query data, post stories, upload photos and perform other tasks. (T/F)</a:t>
            </a:r>
          </a:p>
          <a:p>
            <a:pPr marL="0" indent="0">
              <a:buNone/>
            </a:pPr>
            <a:endParaRPr lang="en-US" sz="2000" dirty="0"/>
          </a:p>
          <a:p>
            <a:pPr marL="0" indent="0">
              <a:buNone/>
            </a:pPr>
            <a:r>
              <a:rPr lang="en-US" sz="2000" dirty="0"/>
              <a:t>3.  Increase engagement with your app by using </a:t>
            </a:r>
            <a:r>
              <a:rPr lang="en-US" sz="2000" dirty="0">
                <a:hlinkClick r:id="rId3"/>
              </a:rPr>
              <a:t>Mobile App Engagement Ads</a:t>
            </a:r>
            <a:r>
              <a:rPr lang="en-US" sz="2000" dirty="0"/>
              <a:t> (T/F)</a:t>
            </a:r>
          </a:p>
          <a:p>
            <a:pPr marL="0" indent="0">
              <a:buNone/>
            </a:pPr>
            <a:endParaRPr lang="en-US" sz="2000" dirty="0"/>
          </a:p>
          <a:p>
            <a:pPr marL="0" indent="0">
              <a:buNone/>
            </a:pPr>
            <a:r>
              <a:rPr lang="en-US" sz="2000" dirty="0"/>
              <a:t>4. Is Instagram free on Android?</a:t>
            </a:r>
          </a:p>
          <a:p>
            <a:pPr marL="0" indent="0">
              <a:buNone/>
            </a:pPr>
            <a:endParaRPr lang="en-US" sz="2000" dirty="0"/>
          </a:p>
        </p:txBody>
      </p:sp>
      <p:sp>
        <p:nvSpPr>
          <p:cNvPr id="4" name="Date Placeholder 3"/>
          <p:cNvSpPr>
            <a:spLocks noGrp="1"/>
          </p:cNvSpPr>
          <p:nvPr>
            <p:ph type="dt" sz="half" idx="10"/>
          </p:nvPr>
        </p:nvSpPr>
        <p:spPr/>
        <p:txBody>
          <a:bodyPr/>
          <a:lstStyle/>
          <a:p>
            <a:fld id="{406BA9D8-B2B8-4283-80A4-5BAD5F2503C6}"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6</a:t>
            </a:r>
          </a:p>
          <a:p>
            <a:pPr lvl="0" algn="ctr">
              <a:spcBef>
                <a:spcPct val="0"/>
              </a:spcBef>
              <a:defRPr/>
            </a:pPr>
            <a:endParaRPr lang="en-US" dirty="0"/>
          </a:p>
        </p:txBody>
      </p:sp>
    </p:spTree>
    <p:extLst>
      <p:ext uri="{BB962C8B-B14F-4D97-AF65-F5344CB8AC3E}">
        <p14:creationId xmlns:p14="http://schemas.microsoft.com/office/powerpoint/2010/main" xmlns="" val="37244684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7ADFF8-52F1-4B16-8E87-93937B421085}"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solidFill>
                  <a:srgbClr val="000000"/>
                </a:solidFill>
                <a:effectLst/>
                <a:latin typeface="Times New Roman" panose="02020603050405020304" pitchFamily="18" charset="0"/>
                <a:ea typeface="Times New Roman" panose="02020603050405020304" pitchFamily="18" charset="0"/>
              </a:rPr>
              <a:t>Interfacing sensor data with mobile application</a:t>
            </a:r>
            <a:endParaRPr lang="en-IN" sz="4000" b="1" dirty="0"/>
          </a:p>
        </p:txBody>
      </p:sp>
      <p:sp>
        <p:nvSpPr>
          <p:cNvPr id="8" name="Content Placeholder 7">
            <a:extLst>
              <a:ext uri="{FF2B5EF4-FFF2-40B4-BE49-F238E27FC236}">
                <a16:creationId xmlns:a16="http://schemas.microsoft.com/office/drawing/2014/main" xmlns="" id="{BA06E806-6AAA-4500-9D5C-5B9821EE7FDE}"/>
              </a:ext>
            </a:extLst>
          </p:cNvPr>
          <p:cNvSpPr>
            <a:spLocks noGrp="1"/>
          </p:cNvSpPr>
          <p:nvPr>
            <p:ph idx="1"/>
          </p:nvPr>
        </p:nvSpPr>
        <p:spPr>
          <a:xfrm>
            <a:off x="533400" y="1189917"/>
            <a:ext cx="8229600" cy="5638800"/>
          </a:xfrm>
        </p:spPr>
        <p:txBody>
          <a:bodyPr>
            <a:normAutofit fontScale="92500"/>
          </a:bodyPr>
          <a:lstStyle/>
          <a:p>
            <a:pPr algn="just">
              <a:lnSpc>
                <a:spcPct val="200000"/>
              </a:lnSpc>
            </a:pPr>
            <a:r>
              <a:rPr lang="en-US" sz="1800" b="0" i="0" dirty="0">
                <a:solidFill>
                  <a:srgbClr val="202124"/>
                </a:solidFill>
                <a:effectLst/>
                <a:latin typeface="Times New Roman" panose="02020603050405020304" pitchFamily="18" charset="0"/>
                <a:cs typeface="Times New Roman" panose="02020603050405020304" pitchFamily="18" charset="0"/>
              </a:rPr>
              <a:t>Most Android-powered devices have built-in sensors that measure motion, orientation, and various environmental conditions. </a:t>
            </a:r>
          </a:p>
          <a:p>
            <a:pPr algn="just">
              <a:lnSpc>
                <a:spcPct val="200000"/>
              </a:lnSpc>
            </a:pPr>
            <a:r>
              <a:rPr lang="en-US" sz="1800" b="0" i="0" dirty="0">
                <a:solidFill>
                  <a:srgbClr val="202124"/>
                </a:solidFill>
                <a:effectLst/>
                <a:latin typeface="Times New Roman" panose="02020603050405020304" pitchFamily="18" charset="0"/>
                <a:cs typeface="Times New Roman" panose="02020603050405020304" pitchFamily="18" charset="0"/>
              </a:rPr>
              <a:t>These sensors are capable of providing raw data with high precision and accuracy, and are useful if you want to monitor three-dimensional device movement or positioning, or you want to monitor changes in the ambient environment near a device. </a:t>
            </a:r>
          </a:p>
          <a:p>
            <a:pPr algn="just">
              <a:lnSpc>
                <a:spcPct val="200000"/>
              </a:lnSpc>
            </a:pPr>
            <a:r>
              <a:rPr lang="en-US" sz="1800" b="0" i="0" dirty="0">
                <a:solidFill>
                  <a:srgbClr val="202124"/>
                </a:solidFill>
                <a:effectLst/>
                <a:latin typeface="Times New Roman" panose="02020603050405020304" pitchFamily="18" charset="0"/>
                <a:cs typeface="Times New Roman" panose="02020603050405020304" pitchFamily="18" charset="0"/>
              </a:rPr>
              <a:t>For example, a game might track readings from a device's gravity sensor to infer complex user gestures and motions, such as tilt, shake, rotation, or swing. </a:t>
            </a:r>
          </a:p>
          <a:p>
            <a:pPr algn="just">
              <a:lnSpc>
                <a:spcPct val="200000"/>
              </a:lnSpc>
            </a:pPr>
            <a:r>
              <a:rPr lang="en-US" sz="1800" b="0" i="0" dirty="0">
                <a:solidFill>
                  <a:srgbClr val="202124"/>
                </a:solidFill>
                <a:effectLst/>
                <a:latin typeface="Times New Roman" panose="02020603050405020304" pitchFamily="18" charset="0"/>
                <a:cs typeface="Times New Roman" panose="02020603050405020304" pitchFamily="18" charset="0"/>
              </a:rPr>
              <a:t>Likewise, a weather application might use a device's temperature sensor and humidity sensor to calculate and report the dewpoint, or a travel application might use the geomagnetic field sensor and accelerometer to report a compass bearing</a:t>
            </a:r>
            <a:r>
              <a:rPr lang="en-US" sz="1600" b="0" i="0" dirty="0">
                <a:solidFill>
                  <a:srgbClr val="202124"/>
                </a:solidFill>
                <a:effectLst/>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
        <p:nvSpPr>
          <p:cNvPr id="2" name="Rectangle 1"/>
          <p:cNvSpPr/>
          <p:nvPr/>
        </p:nvSpPr>
        <p:spPr>
          <a:xfrm>
            <a:off x="152400" y="838200"/>
            <a:ext cx="8991600" cy="458074"/>
          </a:xfrm>
          <a:prstGeom prst="rect">
            <a:avLst/>
          </a:prstGeom>
        </p:spPr>
        <p:txBody>
          <a:bodyPr wrap="square">
            <a:spAutoFit/>
          </a:bodyPr>
          <a:lstStyle/>
          <a:p>
            <a:pPr fontAlgn="base">
              <a:lnSpc>
                <a:spcPct val="150000"/>
              </a:lnSpc>
            </a:pPr>
            <a:r>
              <a:rPr lang="en-IN" b="1" dirty="0">
                <a:solidFill>
                  <a:srgbClr val="444444"/>
                </a:solidFill>
                <a:latin typeface="Times New Roman" panose="02020603050405020304" pitchFamily="18" charset="0"/>
                <a:cs typeface="Times New Roman" panose="02020603050405020304" pitchFamily="18" charset="0"/>
              </a:rPr>
              <a:t>Topic Objective: To understand the concept of interfacing sensor data with android app</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1EE17C-F283-4B8E-B59F-5B3F209C1438}"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Sensors in Android</a:t>
            </a:r>
          </a:p>
        </p:txBody>
      </p:sp>
      <p:sp>
        <p:nvSpPr>
          <p:cNvPr id="11" name="Content Placeholder 10">
            <a:extLst>
              <a:ext uri="{FF2B5EF4-FFF2-40B4-BE49-F238E27FC236}">
                <a16:creationId xmlns:a16="http://schemas.microsoft.com/office/drawing/2014/main" xmlns="" id="{4F3E7052-8F13-458E-AB41-79DACE05287C}"/>
              </a:ext>
            </a:extLst>
          </p:cNvPr>
          <p:cNvSpPr>
            <a:spLocks noGrp="1"/>
          </p:cNvSpPr>
          <p:nvPr>
            <p:ph idx="1"/>
          </p:nvPr>
        </p:nvSpPr>
        <p:spPr>
          <a:xfrm>
            <a:off x="457200" y="700313"/>
            <a:ext cx="8229600" cy="5776687"/>
          </a:xfrm>
        </p:spPr>
        <p:txBody>
          <a:bodyPr>
            <a:normAutofit fontScale="92500" lnSpcReduction="20000"/>
          </a:bodyPr>
          <a:lstStyle/>
          <a:p>
            <a:pPr algn="just">
              <a:lnSpc>
                <a:spcPct val="150000"/>
              </a:lnSpc>
            </a:pPr>
            <a:r>
              <a:rPr lang="en-US" sz="1800" b="0" i="0" dirty="0">
                <a:solidFill>
                  <a:srgbClr val="202124"/>
                </a:solidFill>
                <a:effectLst/>
                <a:latin typeface="Times New Roman" panose="02020603050405020304" pitchFamily="18" charset="0"/>
                <a:cs typeface="Times New Roman" panose="02020603050405020304" pitchFamily="18" charset="0"/>
              </a:rPr>
              <a:t>The Android platform supports three broad categories of sensors:</a:t>
            </a:r>
          </a:p>
          <a:p>
            <a:pPr marL="0" indent="0" algn="just">
              <a:lnSpc>
                <a:spcPct val="150000"/>
              </a:lnSpc>
              <a:buNone/>
            </a:pPr>
            <a:endParaRPr lang="en-US" sz="1800" b="0" i="0" dirty="0">
              <a:solidFill>
                <a:srgbClr val="202124"/>
              </a:solidFill>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1800" b="1" i="0" dirty="0">
                <a:solidFill>
                  <a:srgbClr val="202124"/>
                </a:solidFill>
                <a:effectLst/>
                <a:latin typeface="Times New Roman" panose="02020603050405020304" pitchFamily="18" charset="0"/>
                <a:cs typeface="Times New Roman" panose="02020603050405020304" pitchFamily="18" charset="0"/>
              </a:rPr>
              <a:t>Motion sensors</a:t>
            </a:r>
          </a:p>
          <a:p>
            <a:pPr algn="just">
              <a:lnSpc>
                <a:spcPct val="150000"/>
              </a:lnSpc>
              <a:buFont typeface="Arial" panose="020B0604020202020204" pitchFamily="34" charset="0"/>
              <a:buChar char="•"/>
            </a:pPr>
            <a:r>
              <a:rPr lang="en-US" sz="1800" b="0" i="0" dirty="0">
                <a:solidFill>
                  <a:srgbClr val="202124"/>
                </a:solidFill>
                <a:effectLst/>
                <a:latin typeface="Times New Roman" panose="02020603050405020304" pitchFamily="18" charset="0"/>
                <a:cs typeface="Times New Roman" panose="02020603050405020304" pitchFamily="18" charset="0"/>
              </a:rPr>
              <a:t>These sensors measure acceleration forces and rotational forces along three axes. This category includes accelerometers, gravity sensors, gyroscopes, and rotational vector sensors.</a:t>
            </a:r>
          </a:p>
          <a:p>
            <a:pPr marL="0" indent="0" algn="just">
              <a:lnSpc>
                <a:spcPct val="150000"/>
              </a:lnSpc>
              <a:buNone/>
            </a:pPr>
            <a:endParaRPr lang="en-US" sz="1800" b="0" i="0" dirty="0">
              <a:solidFill>
                <a:srgbClr val="202124"/>
              </a:solidFill>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1800" b="1" i="0" dirty="0">
                <a:solidFill>
                  <a:srgbClr val="202124"/>
                </a:solidFill>
                <a:effectLst/>
                <a:latin typeface="Times New Roman" panose="02020603050405020304" pitchFamily="18" charset="0"/>
                <a:cs typeface="Times New Roman" panose="02020603050405020304" pitchFamily="18" charset="0"/>
              </a:rPr>
              <a:t>Environmental sensors</a:t>
            </a:r>
          </a:p>
          <a:p>
            <a:pPr algn="just">
              <a:lnSpc>
                <a:spcPct val="150000"/>
              </a:lnSpc>
              <a:buFont typeface="Arial" panose="020B0604020202020204" pitchFamily="34" charset="0"/>
              <a:buChar char="•"/>
            </a:pPr>
            <a:r>
              <a:rPr lang="en-US" sz="1800" b="0" i="0" dirty="0">
                <a:solidFill>
                  <a:srgbClr val="202124"/>
                </a:solidFill>
                <a:effectLst/>
                <a:latin typeface="Times New Roman" panose="02020603050405020304" pitchFamily="18" charset="0"/>
                <a:cs typeface="Times New Roman" panose="02020603050405020304" pitchFamily="18" charset="0"/>
              </a:rPr>
              <a:t>These sensors measure various environmental parameters, such as ambient air temperature and pressure, illumination, and humidity. This category includes barometers, photometers, and thermometers.</a:t>
            </a:r>
          </a:p>
          <a:p>
            <a:pPr marL="0" indent="0" algn="just">
              <a:lnSpc>
                <a:spcPct val="150000"/>
              </a:lnSpc>
              <a:buNone/>
            </a:pPr>
            <a:endParaRPr lang="en-US" sz="1800" b="0" i="0" dirty="0">
              <a:solidFill>
                <a:srgbClr val="202124"/>
              </a:solidFill>
              <a:effectLst/>
              <a:latin typeface="Times New Roman" panose="02020603050405020304" pitchFamily="18" charset="0"/>
              <a:cs typeface="Times New Roman" panose="02020603050405020304" pitchFamily="18" charset="0"/>
            </a:endParaRPr>
          </a:p>
          <a:p>
            <a:pPr marL="0" indent="0" algn="just">
              <a:lnSpc>
                <a:spcPct val="150000"/>
              </a:lnSpc>
              <a:buNone/>
            </a:pPr>
            <a:r>
              <a:rPr lang="en-US" sz="1800" b="1" i="0" dirty="0">
                <a:solidFill>
                  <a:srgbClr val="202124"/>
                </a:solidFill>
                <a:effectLst/>
                <a:latin typeface="Times New Roman" panose="02020603050405020304" pitchFamily="18" charset="0"/>
                <a:cs typeface="Times New Roman" panose="02020603050405020304" pitchFamily="18" charset="0"/>
              </a:rPr>
              <a:t>Position sensors</a:t>
            </a:r>
          </a:p>
          <a:p>
            <a:pPr algn="just">
              <a:lnSpc>
                <a:spcPct val="150000"/>
              </a:lnSpc>
              <a:buFont typeface="Arial" panose="020B0604020202020204" pitchFamily="34" charset="0"/>
              <a:buChar char="•"/>
            </a:pPr>
            <a:r>
              <a:rPr lang="en-US" sz="1800" b="0" i="0" dirty="0">
                <a:solidFill>
                  <a:srgbClr val="202124"/>
                </a:solidFill>
                <a:effectLst/>
                <a:latin typeface="Times New Roman" panose="02020603050405020304" pitchFamily="18" charset="0"/>
                <a:cs typeface="Times New Roman" panose="02020603050405020304" pitchFamily="18" charset="0"/>
              </a:rPr>
              <a:t>These sensors measure the physical position of a device. This category includes orientation sensors and magnetometers.</a:t>
            </a:r>
          </a:p>
          <a:p>
            <a:pPr algn="just" fontAlgn="base"/>
            <a:endParaRPr lang="en-IN" sz="24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6787" y="914400"/>
            <a:ext cx="8120013" cy="5441950"/>
          </a:xfrm>
        </p:spPr>
        <p:txBody>
          <a:bodyPr>
            <a:normAutofit/>
          </a:bodyPr>
          <a:lstStyle/>
          <a:p>
            <a:pPr algn="just">
              <a:lnSpc>
                <a:spcPct val="150000"/>
              </a:lnSpc>
            </a:pPr>
            <a:r>
              <a:rPr lang="en-US" sz="1800" b="0" i="0" dirty="0">
                <a:solidFill>
                  <a:srgbClr val="202124"/>
                </a:solidFill>
                <a:effectLst/>
                <a:latin typeface="Times New Roman" panose="02020603050405020304" pitchFamily="18" charset="0"/>
                <a:cs typeface="Times New Roman" panose="02020603050405020304" pitchFamily="18" charset="0"/>
              </a:rPr>
              <a:t>You can access sensors available on the device and acquire raw sensor data by using the Android sensor framework. The sensor framework provides several classes and interfaces that help you perform a wide variety of sensor-related tasks. For example, you can use the sensor framework to do the following:</a:t>
            </a:r>
          </a:p>
          <a:p>
            <a:pPr algn="just">
              <a:lnSpc>
                <a:spcPct val="150000"/>
              </a:lnSpc>
              <a:buFont typeface="Arial" panose="020B0604020202020204" pitchFamily="34" charset="0"/>
              <a:buChar char="•"/>
            </a:pPr>
            <a:r>
              <a:rPr lang="en-US" sz="1800" b="0" i="0" dirty="0">
                <a:solidFill>
                  <a:srgbClr val="202124"/>
                </a:solidFill>
                <a:effectLst/>
                <a:latin typeface="Times New Roman" panose="02020603050405020304" pitchFamily="18" charset="0"/>
                <a:cs typeface="Times New Roman" panose="02020603050405020304" pitchFamily="18" charset="0"/>
              </a:rPr>
              <a:t>Determine which sensors are available on a device.</a:t>
            </a:r>
          </a:p>
          <a:p>
            <a:pPr algn="just">
              <a:lnSpc>
                <a:spcPct val="150000"/>
              </a:lnSpc>
              <a:buFont typeface="Arial" panose="020B0604020202020204" pitchFamily="34" charset="0"/>
              <a:buChar char="•"/>
            </a:pPr>
            <a:r>
              <a:rPr lang="en-US" sz="1800" b="0" i="0" dirty="0">
                <a:solidFill>
                  <a:srgbClr val="202124"/>
                </a:solidFill>
                <a:effectLst/>
                <a:latin typeface="Times New Roman" panose="02020603050405020304" pitchFamily="18" charset="0"/>
                <a:cs typeface="Times New Roman" panose="02020603050405020304" pitchFamily="18" charset="0"/>
              </a:rPr>
              <a:t>Determine an individual sensor's capabilities, such as its maximum range, manufacturer, power requirements, and resolution.</a:t>
            </a:r>
          </a:p>
          <a:p>
            <a:pPr algn="just">
              <a:lnSpc>
                <a:spcPct val="150000"/>
              </a:lnSpc>
              <a:buFont typeface="Arial" panose="020B0604020202020204" pitchFamily="34" charset="0"/>
              <a:buChar char="•"/>
            </a:pPr>
            <a:r>
              <a:rPr lang="en-US" sz="1800" b="0" i="0" dirty="0">
                <a:solidFill>
                  <a:srgbClr val="202124"/>
                </a:solidFill>
                <a:effectLst/>
                <a:latin typeface="Times New Roman" panose="02020603050405020304" pitchFamily="18" charset="0"/>
                <a:cs typeface="Times New Roman" panose="02020603050405020304" pitchFamily="18" charset="0"/>
              </a:rPr>
              <a:t>Acquire raw sensor data and define the minimum rate at which you acquire sensor data.</a:t>
            </a:r>
          </a:p>
          <a:p>
            <a:pPr algn="just">
              <a:lnSpc>
                <a:spcPct val="150000"/>
              </a:lnSpc>
              <a:buFont typeface="Arial" panose="020B0604020202020204" pitchFamily="34" charset="0"/>
              <a:buChar char="•"/>
            </a:pPr>
            <a:r>
              <a:rPr lang="en-US" sz="1800" b="0" i="0" dirty="0">
                <a:solidFill>
                  <a:srgbClr val="202124"/>
                </a:solidFill>
                <a:effectLst/>
                <a:latin typeface="Times New Roman" panose="02020603050405020304" pitchFamily="18" charset="0"/>
                <a:cs typeface="Times New Roman" panose="02020603050405020304" pitchFamily="18" charset="0"/>
              </a:rPr>
              <a:t>Register and unregister sensor event listeners that monitor sensor changes.</a:t>
            </a:r>
          </a:p>
          <a:p>
            <a:pPr algn="just">
              <a:lnSpc>
                <a:spcPct val="150000"/>
              </a:lnSpc>
            </a:pPr>
            <a:r>
              <a:rPr lang="en-US" sz="1800" b="0" i="0" dirty="0">
                <a:solidFill>
                  <a:srgbClr val="202124"/>
                </a:solidFill>
                <a:effectLst/>
                <a:latin typeface="Times New Roman" panose="02020603050405020304" pitchFamily="18" charset="0"/>
                <a:cs typeface="Times New Roman" panose="02020603050405020304" pitchFamily="18" charset="0"/>
              </a:rPr>
              <a:t>This topic provides an overview of the sensors that are available on the Android platform. It also provides an introduction to the sensor framework.</a:t>
            </a:r>
          </a:p>
          <a:p>
            <a:pPr marL="0" indent="0" algn="just">
              <a:lnSpc>
                <a:spcPct val="150000"/>
              </a:lnSpc>
              <a:buNone/>
            </a:pPr>
            <a:endParaRPr lang="en-US" sz="1800" i="1" dirty="0"/>
          </a:p>
        </p:txBody>
      </p:sp>
      <p:sp>
        <p:nvSpPr>
          <p:cNvPr id="4" name="Date Placeholder 3"/>
          <p:cNvSpPr>
            <a:spLocks noGrp="1"/>
          </p:cNvSpPr>
          <p:nvPr>
            <p:ph type="dt" sz="half" idx="10"/>
          </p:nvPr>
        </p:nvSpPr>
        <p:spPr/>
        <p:txBody>
          <a:bodyPr/>
          <a:lstStyle/>
          <a:p>
            <a:fld id="{4E22BC8E-C995-48BC-9A4D-866E729F31D1}"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a:latin typeface="Times New Roman" panose="02020603050405020304" pitchFamily="18" charset="0"/>
                <a:cs typeface="Times New Roman" panose="02020603050405020304" pitchFamily="18" charset="0"/>
              </a:rPr>
              <a:t>Sensors in Android</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2A3334-F9EA-470E-BCBF-F6C5400920F7}"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a:solidFill>
                  <a:srgbClr val="000000"/>
                </a:solidFill>
                <a:effectLst/>
                <a:latin typeface="Times New Roman" panose="02020603050405020304" pitchFamily="18" charset="0"/>
                <a:ea typeface="Times New Roman" panose="02020603050405020304" pitchFamily="18" charset="0"/>
              </a:rPr>
              <a:t>Accessing applications hosted in a cloud computing environment</a:t>
            </a:r>
            <a:endParaRPr lang="en-US" sz="2400" b="1" dirty="0"/>
          </a:p>
        </p:txBody>
      </p:sp>
      <p:pic>
        <p:nvPicPr>
          <p:cNvPr id="10242" name="Picture 2">
            <a:extLst>
              <a:ext uri="{FF2B5EF4-FFF2-40B4-BE49-F238E27FC236}">
                <a16:creationId xmlns:a16="http://schemas.microsoft.com/office/drawing/2014/main" xmlns="" id="{C67A1617-E4CA-4DAC-8445-A996FB20ADE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4800" y="1143000"/>
            <a:ext cx="8763000" cy="5049863"/>
          </a:xfrm>
          <a:prstGeom prst="rect">
            <a:avLst/>
          </a:prstGeom>
          <a:noFill/>
          <a:extLst>
            <a:ext uri="{909E8E84-426E-40DD-AFC4-6F175D3DCCD1}">
              <a14:hiddenFill xmlns:a14="http://schemas.microsoft.com/office/drawing/2010/main" xmlns="">
                <a:solidFill>
                  <a:srgbClr val="FFFFFF"/>
                </a:solidFill>
              </a14:hiddenFill>
            </a:ext>
          </a:extLst>
        </p:spPr>
      </p:pic>
      <p:sp>
        <p:nvSpPr>
          <p:cNvPr id="8" name="Rectangle 7"/>
          <p:cNvSpPr/>
          <p:nvPr/>
        </p:nvSpPr>
        <p:spPr>
          <a:xfrm>
            <a:off x="152400" y="834571"/>
            <a:ext cx="8991600" cy="507831"/>
          </a:xfrm>
          <a:prstGeom prst="rect">
            <a:avLst/>
          </a:prstGeom>
        </p:spPr>
        <p:txBody>
          <a:bodyPr wrap="square">
            <a:spAutoFit/>
          </a:bodyPr>
          <a:lstStyle/>
          <a:p>
            <a:pPr fontAlgn="base">
              <a:lnSpc>
                <a:spcPct val="150000"/>
              </a:lnSpc>
            </a:pPr>
            <a:r>
              <a:rPr lang="en-IN" sz="2000" b="1" dirty="0">
                <a:solidFill>
                  <a:srgbClr val="444444"/>
                </a:solidFill>
                <a:latin typeface="Times New Roman" panose="02020603050405020304" pitchFamily="18" charset="0"/>
                <a:cs typeface="Times New Roman" panose="02020603050405020304" pitchFamily="18" charset="0"/>
              </a:rPr>
              <a:t>Topic Objective: To understand the accessing of android app in cloud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C87221-AD65-4ACC-98AA-6A8F1A55649F}"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r">
              <a:spcBef>
                <a:spcPct val="0"/>
              </a:spcBef>
              <a:defRPr/>
            </a:pPr>
            <a:r>
              <a:rPr lang="en-US" sz="2400" b="1">
                <a:latin typeface="Times New Roman" panose="02020603050405020304" pitchFamily="18" charset="0"/>
                <a:cs typeface="Times New Roman" panose="02020603050405020304" pitchFamily="18" charset="0"/>
              </a:rPr>
              <a:t>Cont…….</a:t>
            </a:r>
            <a:endParaRPr lang="en-US" sz="2400" b="1"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xmlns="" id="{8118981B-8917-4C40-B1F5-BD86CB8B658E}"/>
              </a:ext>
            </a:extLst>
          </p:cNvPr>
          <p:cNvSpPr>
            <a:spLocks noGrp="1"/>
          </p:cNvSpPr>
          <p:nvPr>
            <p:ph idx="1"/>
          </p:nvPr>
        </p:nvSpPr>
        <p:spPr>
          <a:xfrm>
            <a:off x="609600" y="1066800"/>
            <a:ext cx="8229600" cy="4990307"/>
          </a:xfrm>
        </p:spPr>
        <p:txBody>
          <a:bodyPr>
            <a:normAutofit lnSpcReduction="10000"/>
          </a:bodyPr>
          <a:lstStyle/>
          <a:p>
            <a:pPr algn="just">
              <a:lnSpc>
                <a:spcPct val="200000"/>
              </a:lnSpc>
            </a:pPr>
            <a:r>
              <a:rPr lang="en-US" sz="1800" b="0" i="0" dirty="0">
                <a:effectLst/>
                <a:latin typeface="Times New Roman" panose="02020603050405020304" pitchFamily="18" charset="0"/>
                <a:cs typeface="Times New Roman" panose="02020603050405020304" pitchFamily="18" charset="0"/>
              </a:rPr>
              <a:t>The "Center of our IoT project" will be the ThingSpeak.com. The local unit (UNO/ESP-01) will capture data from sensors and actuator status, </a:t>
            </a:r>
            <a:r>
              <a:rPr lang="en-US" sz="1800" b="1" i="1" dirty="0">
                <a:effectLst/>
                <a:latin typeface="Times New Roman" panose="02020603050405020304" pitchFamily="18" charset="0"/>
                <a:cs typeface="Times New Roman" panose="02020603050405020304" pitchFamily="18" charset="0"/>
              </a:rPr>
              <a:t>send </a:t>
            </a:r>
            <a:r>
              <a:rPr lang="en-US" sz="1800" b="0" i="0" dirty="0">
                <a:effectLst/>
                <a:latin typeface="Times New Roman" panose="02020603050405020304" pitchFamily="18" charset="0"/>
                <a:cs typeface="Times New Roman" panose="02020603050405020304" pitchFamily="18" charset="0"/>
              </a:rPr>
              <a:t>them to the Internet, "writing" on a specific </a:t>
            </a:r>
            <a:r>
              <a:rPr lang="en-US" sz="1800" b="0" i="1" dirty="0">
                <a:effectLst/>
                <a:latin typeface="Times New Roman" panose="02020603050405020304" pitchFamily="18" charset="0"/>
                <a:cs typeface="Times New Roman" panose="02020603050405020304" pitchFamily="18" charset="0"/>
              </a:rPr>
              <a:t>ThingSpeak.com Status Channel</a:t>
            </a:r>
            <a:r>
              <a:rPr lang="en-US" sz="1800" b="0" i="0" dirty="0">
                <a:effectLst/>
                <a:latin typeface="Times New Roman" panose="02020603050405020304" pitchFamily="18" charset="0"/>
                <a:cs typeface="Times New Roman" panose="02020603050405020304" pitchFamily="18" charset="0"/>
              </a:rPr>
              <a:t>. The local unit will also</a:t>
            </a:r>
            <a:r>
              <a:rPr lang="en-US" sz="1800" b="1" i="1" dirty="0">
                <a:effectLst/>
                <a:latin typeface="Times New Roman" panose="02020603050405020304" pitchFamily="18" charset="0"/>
                <a:cs typeface="Times New Roman" panose="02020603050405020304" pitchFamily="18" charset="0"/>
              </a:rPr>
              <a:t> receive</a:t>
            </a:r>
            <a:r>
              <a:rPr lang="en-US" sz="1800" b="0" i="0" dirty="0">
                <a:effectLst/>
                <a:latin typeface="Times New Roman" panose="02020603050405020304" pitchFamily="18" charset="0"/>
                <a:cs typeface="Times New Roman" panose="02020603050405020304" pitchFamily="18" charset="0"/>
              </a:rPr>
              <a:t> data from the internet, "reading" them from specific </a:t>
            </a:r>
            <a:r>
              <a:rPr lang="en-US" sz="1800" b="0" i="1" dirty="0" err="1">
                <a:effectLst/>
                <a:latin typeface="Times New Roman" panose="02020603050405020304" pitchFamily="18" charset="0"/>
                <a:cs typeface="Times New Roman" panose="02020603050405020304" pitchFamily="18" charset="0"/>
              </a:rPr>
              <a:t>ThingSpeak</a:t>
            </a:r>
            <a:r>
              <a:rPr lang="en-US" sz="1800" b="0" i="1" dirty="0">
                <a:effectLst/>
                <a:latin typeface="Times New Roman" panose="02020603050405020304" pitchFamily="18" charset="0"/>
                <a:cs typeface="Times New Roman" panose="02020603050405020304" pitchFamily="18" charset="0"/>
              </a:rPr>
              <a:t> Actuator Channels</a:t>
            </a:r>
            <a:r>
              <a:rPr lang="en-US" sz="1800" b="0" i="0" dirty="0">
                <a:effectLst/>
                <a:latin typeface="Times New Roman" panose="02020603050405020304" pitchFamily="18" charset="0"/>
                <a:cs typeface="Times New Roman" panose="02020603050405020304" pitchFamily="18" charset="0"/>
              </a:rPr>
              <a:t>.</a:t>
            </a:r>
          </a:p>
          <a:p>
            <a:pPr algn="just">
              <a:lnSpc>
                <a:spcPct val="200000"/>
              </a:lnSpc>
            </a:pPr>
            <a:r>
              <a:rPr lang="en-US" sz="1800" b="0" i="0" dirty="0">
                <a:effectLst/>
                <a:latin typeface="Times New Roman" panose="02020603050405020304" pitchFamily="18" charset="0"/>
                <a:cs typeface="Times New Roman" panose="02020603050405020304" pitchFamily="18" charset="0"/>
              </a:rPr>
              <a:t>An Android App will be also be </a:t>
            </a:r>
            <a:r>
              <a:rPr lang="en-US" sz="1800" b="1" i="1" dirty="0">
                <a:effectLst/>
                <a:latin typeface="Times New Roman" panose="02020603050405020304" pitchFamily="18" charset="0"/>
                <a:cs typeface="Times New Roman" panose="02020603050405020304" pitchFamily="18" charset="0"/>
              </a:rPr>
              <a:t>reading</a:t>
            </a:r>
            <a:r>
              <a:rPr lang="en-US" sz="1800" b="0" i="0" dirty="0">
                <a:effectLst/>
                <a:latin typeface="Times New Roman" panose="02020603050405020304" pitchFamily="18" charset="0"/>
                <a:cs typeface="Times New Roman" panose="02020603050405020304" pitchFamily="18" charset="0"/>
              </a:rPr>
              <a:t> those data from the </a:t>
            </a:r>
            <a:r>
              <a:rPr lang="en-US" sz="1800" b="0" i="1" dirty="0">
                <a:effectLst/>
                <a:latin typeface="Times New Roman" panose="02020603050405020304" pitchFamily="18" charset="0"/>
                <a:cs typeface="Times New Roman" panose="02020603050405020304" pitchFamily="18" charset="0"/>
              </a:rPr>
              <a:t>ThingSpeak.com Status Channel</a:t>
            </a:r>
            <a:r>
              <a:rPr lang="en-US" sz="1800" b="0" i="0" dirty="0">
                <a:effectLst/>
                <a:latin typeface="Times New Roman" panose="02020603050405020304" pitchFamily="18" charset="0"/>
                <a:cs typeface="Times New Roman" panose="02020603050405020304" pitchFamily="18" charset="0"/>
              </a:rPr>
              <a:t> and displaying them for the user. Same way, the user, based on that status info, can send commands to actuators, </a:t>
            </a:r>
            <a:r>
              <a:rPr lang="en-US" sz="1800" b="1" i="0" dirty="0">
                <a:effectLst/>
                <a:latin typeface="Times New Roman" panose="02020603050405020304" pitchFamily="18" charset="0"/>
                <a:cs typeface="Times New Roman" panose="02020603050405020304" pitchFamily="18" charset="0"/>
              </a:rPr>
              <a:t>writing</a:t>
            </a:r>
            <a:r>
              <a:rPr lang="en-US" sz="1800" b="0" i="0" dirty="0">
                <a:effectLst/>
                <a:latin typeface="Times New Roman" panose="02020603050405020304" pitchFamily="18" charset="0"/>
                <a:cs typeface="Times New Roman" panose="02020603050405020304" pitchFamily="18" charset="0"/>
              </a:rPr>
              <a:t> them on </a:t>
            </a:r>
            <a:r>
              <a:rPr lang="en-US" sz="1800" b="0" i="0" dirty="0" err="1">
                <a:effectLst/>
                <a:latin typeface="Times New Roman" panose="02020603050405020304" pitchFamily="18" charset="0"/>
                <a:cs typeface="Times New Roman" panose="02020603050405020304" pitchFamily="18" charset="0"/>
              </a:rPr>
              <a:t>ThingSpeak</a:t>
            </a:r>
            <a:r>
              <a:rPr lang="en-US" sz="1800" b="0" i="0" dirty="0">
                <a:effectLst/>
                <a:latin typeface="Times New Roman" panose="02020603050405020304" pitchFamily="18" charset="0"/>
                <a:cs typeface="Times New Roman" panose="02020603050405020304" pitchFamily="18" charset="0"/>
              </a:rPr>
              <a:t> Actuator Channels (See the above Block diagram to better understand the flow of data).</a:t>
            </a:r>
          </a:p>
          <a:p>
            <a:pPr algn="just"/>
            <a:endParaRPr lang="en-IN"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a:bodyPr>
          <a:lstStyle/>
          <a:p>
            <a:pPr marL="457200" indent="-457200" algn="just">
              <a:buAutoNum type="arabicPeriod"/>
            </a:pPr>
            <a:r>
              <a:rPr lang="en-US" sz="2000" dirty="0">
                <a:solidFill>
                  <a:srgbClr val="202124"/>
                </a:solidFill>
                <a:latin typeface="Times New Roman" panose="02020603050405020304" pitchFamily="18" charset="0"/>
                <a:cs typeface="Times New Roman" panose="02020603050405020304" pitchFamily="18" charset="0"/>
              </a:rPr>
              <a:t>Name the sensor that  measure acceleration forces and rotational forces along three axes.</a:t>
            </a:r>
          </a:p>
          <a:p>
            <a:pPr marL="457200" indent="-457200" algn="just">
              <a:buAutoNum type="arabicPeriod"/>
            </a:pPr>
            <a:endParaRPr lang="en-US" sz="2000" dirty="0">
              <a:solidFill>
                <a:srgbClr val="202124"/>
              </a:solidFill>
              <a:latin typeface="Times New Roman" panose="02020603050405020304" pitchFamily="18" charset="0"/>
              <a:cs typeface="Times New Roman" panose="02020603050405020304" pitchFamily="18" charset="0"/>
            </a:endParaRPr>
          </a:p>
          <a:p>
            <a:pPr marL="457200" indent="-457200" algn="just">
              <a:buFont typeface="Arial" pitchFamily="34" charset="0"/>
              <a:buAutoNum type="arabicPeriod"/>
            </a:pPr>
            <a:r>
              <a:rPr lang="en-US" sz="2000" dirty="0"/>
              <a:t>Metadata: Enter information about channel data, including JSON, XML, or CSV data. (T/F)</a:t>
            </a:r>
          </a:p>
          <a:p>
            <a:pPr marL="457200" indent="-457200" algn="just">
              <a:buFont typeface="Arial" pitchFamily="34" charset="0"/>
              <a:buAutoNum type="arabicPeriod"/>
            </a:pPr>
            <a:endParaRPr lang="en-US" sz="2000" dirty="0"/>
          </a:p>
          <a:p>
            <a:pPr marL="457200" indent="-457200" algn="just">
              <a:buFont typeface="Arial" pitchFamily="34" charset="0"/>
              <a:buAutoNum type="arabicPeriod"/>
            </a:pPr>
            <a:r>
              <a:rPr lang="en-US" sz="2000" dirty="0"/>
              <a:t>Write API Key is used for ……………………… in </a:t>
            </a:r>
            <a:r>
              <a:rPr lang="en-US" sz="2000" dirty="0" err="1"/>
              <a:t>Thingspeak</a:t>
            </a:r>
            <a:r>
              <a:rPr lang="en-US" sz="2000" dirty="0"/>
              <a:t>.</a:t>
            </a:r>
          </a:p>
          <a:p>
            <a:pPr marL="457200" indent="-457200" algn="just">
              <a:buFont typeface="Arial" pitchFamily="34" charset="0"/>
              <a:buAutoNum type="arabicPeriod"/>
            </a:pPr>
            <a:endParaRPr lang="en-US" sz="2000" dirty="0"/>
          </a:p>
          <a:p>
            <a:pPr marL="457200" indent="-457200" algn="just">
              <a:buFont typeface="Arial" pitchFamily="34" charset="0"/>
              <a:buAutoNum type="arabicPeriod"/>
            </a:pPr>
            <a:r>
              <a:rPr lang="en-US" sz="2000" dirty="0"/>
              <a:t>Which view can be used to add widgets (Public/Private)</a:t>
            </a:r>
          </a:p>
          <a:p>
            <a:pPr marL="457200" indent="-457200" algn="just">
              <a:buAutoNum type="arabicPeriod"/>
            </a:pPr>
            <a:endParaRPr lang="en-US" sz="2000" dirty="0">
              <a:solidFill>
                <a:srgbClr val="202124"/>
              </a:solidFill>
              <a:latin typeface="Times New Roman" panose="02020603050405020304" pitchFamily="18" charset="0"/>
              <a:cs typeface="Times New Roman" panose="02020603050405020304" pitchFamily="18" charset="0"/>
            </a:endParaRPr>
          </a:p>
          <a:p>
            <a:pPr marL="457200" indent="-457200" algn="just">
              <a:buAutoNum type="arabicPeriod"/>
            </a:pPr>
            <a:endParaRPr lang="en-US" sz="2000" b="1" dirty="0">
              <a:solidFill>
                <a:srgbClr val="202124"/>
              </a:solidFill>
              <a:latin typeface="Times New Roman" panose="02020603050405020304" pitchFamily="18" charset="0"/>
              <a:cs typeface="Times New Roman" panose="02020603050405020304" pitchFamily="18" charset="0"/>
            </a:endParaRPr>
          </a:p>
          <a:p>
            <a:pPr marL="457200" indent="-457200" algn="just">
              <a:buAutoNum type="arabicPeriod"/>
            </a:pPr>
            <a:endParaRPr lang="en-US" sz="2000" b="1" dirty="0"/>
          </a:p>
          <a:p>
            <a:pPr marL="457200" indent="-457200">
              <a:buAutoNum type="arabicPeriod"/>
            </a:pPr>
            <a:endParaRPr lang="en-US" sz="2000" b="1" dirty="0"/>
          </a:p>
        </p:txBody>
      </p:sp>
      <p:sp>
        <p:nvSpPr>
          <p:cNvPr id="4" name="Date Placeholder 3"/>
          <p:cNvSpPr>
            <a:spLocks noGrp="1"/>
          </p:cNvSpPr>
          <p:nvPr>
            <p:ph type="dt" sz="half" idx="10"/>
          </p:nvPr>
        </p:nvSpPr>
        <p:spPr/>
        <p:txBody>
          <a:bodyPr/>
          <a:lstStyle/>
          <a:p>
            <a:fld id="{93DE33C1-EA67-4253-A0A2-41EBDB8C97B8}"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7</a:t>
            </a:r>
          </a:p>
          <a:p>
            <a:pPr lvl="0" algn="ctr">
              <a:spcBef>
                <a:spcPct val="0"/>
              </a:spcBef>
              <a:defRPr/>
            </a:pPr>
            <a:endParaRPr lang="en-US" dirty="0"/>
          </a:p>
        </p:txBody>
      </p:sp>
    </p:spTree>
    <p:extLst>
      <p:ext uri="{BB962C8B-B14F-4D97-AF65-F5344CB8AC3E}">
        <p14:creationId xmlns:p14="http://schemas.microsoft.com/office/powerpoint/2010/main" xmlns="" val="3014198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06639"/>
            <a:ext cx="8077200" cy="4860761"/>
          </a:xfrm>
        </p:spPr>
        <p:txBody>
          <a:bodyPr>
            <a:normAutofit/>
          </a:bodyPr>
          <a:lstStyle/>
          <a:p>
            <a:pPr algn="just"/>
            <a:r>
              <a:rPr lang="en-IN" sz="2400" dirty="0">
                <a:solidFill>
                  <a:srgbClr val="000000"/>
                </a:solidFill>
                <a:effectLst/>
                <a:latin typeface="Times New Roman" panose="02020603050405020304" pitchFamily="18" charset="0"/>
                <a:ea typeface="Times New Roman" panose="02020603050405020304" pitchFamily="18" charset="0"/>
              </a:rPr>
              <a:t>This course introduces students to programming technologies, design and development related to mobile applications using android/ iOS. </a:t>
            </a:r>
          </a:p>
          <a:p>
            <a:pPr algn="just"/>
            <a:r>
              <a:rPr lang="en-IN" sz="2400" dirty="0">
                <a:solidFill>
                  <a:srgbClr val="000000"/>
                </a:solidFill>
                <a:effectLst/>
                <a:latin typeface="Times New Roman" panose="02020603050405020304" pitchFamily="18" charset="0"/>
                <a:ea typeface="Times New Roman" panose="02020603050405020304" pitchFamily="18" charset="0"/>
              </a:rPr>
              <a:t>Course also aims at mobile application development frameworks; mobile architecture, design and engineering issues, techniques, methodologies for mobile application development. </a:t>
            </a:r>
            <a:endParaRPr lang="en-US" dirty="0"/>
          </a:p>
          <a:p>
            <a:endParaRPr lang="en-US" sz="2600" dirty="0"/>
          </a:p>
          <a:p>
            <a:pPr>
              <a:buNone/>
            </a:pPr>
            <a:endParaRPr lang="en-US" sz="2400" dirty="0"/>
          </a:p>
          <a:p>
            <a:pPr>
              <a:buNone/>
            </a:pPr>
            <a:endParaRPr lang="en-US" sz="2400" dirty="0"/>
          </a:p>
        </p:txBody>
      </p:sp>
      <p:sp>
        <p:nvSpPr>
          <p:cNvPr id="6" name="Date Placeholder 5"/>
          <p:cNvSpPr>
            <a:spLocks noGrp="1"/>
          </p:cNvSpPr>
          <p:nvPr>
            <p:ph type="dt" sz="half" idx="10"/>
          </p:nvPr>
        </p:nvSpPr>
        <p:spPr/>
        <p:txBody>
          <a:bodyPr/>
          <a:lstStyle/>
          <a:p>
            <a:fld id="{95D7B6BB-88B6-4E73-9744-2AFBD35556C5}"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Course Objective</a:t>
            </a:r>
          </a:p>
        </p:txBody>
      </p:sp>
      <p:sp>
        <p:nvSpPr>
          <p:cNvPr id="12" name="Footer Placeholder 4">
            <a:extLst>
              <a:ext uri="{FF2B5EF4-FFF2-40B4-BE49-F238E27FC236}">
                <a16:creationId xmlns:a16="http://schemas.microsoft.com/office/drawing/2014/main" xmlns="" id="{9D7D7F68-793E-4282-A546-B4FD5C6FF141}"/>
              </a:ext>
            </a:extLst>
          </p:cNvPr>
          <p:cNvSpPr>
            <a:spLocks noGrp="1"/>
          </p:cNvSpPr>
          <p:nvPr>
            <p:ph type="ftr" sz="quarter" idx="11"/>
          </p:nvPr>
        </p:nvSpPr>
        <p:spPr>
          <a:xfrm>
            <a:off x="2057400" y="6477000"/>
            <a:ext cx="4648200" cy="24447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Tree>
    <p:extLst>
      <p:ext uri="{BB962C8B-B14F-4D97-AF65-F5344CB8AC3E}">
        <p14:creationId xmlns:p14="http://schemas.microsoft.com/office/powerpoint/2010/main" xmlns="" val="5924531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6ED2C0-A9BC-42CC-99D9-1AA306998A47}"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solidFill>
                  <a:srgbClr val="000000"/>
                </a:solidFill>
                <a:effectLst/>
                <a:latin typeface="Times New Roman" panose="02020603050405020304" pitchFamily="18" charset="0"/>
                <a:ea typeface="Times New Roman" panose="02020603050405020304" pitchFamily="18" charset="0"/>
              </a:rPr>
              <a:t>Multimedia Supported audio formats</a:t>
            </a:r>
            <a:endParaRPr lang="en-US" sz="2400" b="1" dirty="0"/>
          </a:p>
        </p:txBody>
      </p:sp>
      <p:graphicFrame>
        <p:nvGraphicFramePr>
          <p:cNvPr id="8" name="Content Placeholder 7">
            <a:extLst>
              <a:ext uri="{FF2B5EF4-FFF2-40B4-BE49-F238E27FC236}">
                <a16:creationId xmlns:a16="http://schemas.microsoft.com/office/drawing/2014/main" xmlns="" id="{24388551-DBBE-4B42-85C3-7675851568B0}"/>
              </a:ext>
            </a:extLst>
          </p:cNvPr>
          <p:cNvGraphicFramePr>
            <a:graphicFrameLocks noGrp="1"/>
          </p:cNvGraphicFramePr>
          <p:nvPr>
            <p:ph idx="1"/>
            <p:extLst>
              <p:ext uri="{D42A27DB-BD31-4B8C-83A1-F6EECF244321}">
                <p14:modId xmlns:p14="http://schemas.microsoft.com/office/powerpoint/2010/main" xmlns="" val="2893863215"/>
              </p:ext>
            </p:extLst>
          </p:nvPr>
        </p:nvGraphicFramePr>
        <p:xfrm>
          <a:off x="228600" y="1219200"/>
          <a:ext cx="8610599" cy="5114970"/>
        </p:xfrm>
        <a:graphic>
          <a:graphicData uri="http://schemas.openxmlformats.org/drawingml/2006/table">
            <a:tbl>
              <a:tblPr/>
              <a:tblGrid>
                <a:gridCol w="1291590">
                  <a:extLst>
                    <a:ext uri="{9D8B030D-6E8A-4147-A177-3AD203B41FA5}">
                      <a16:colId xmlns:a16="http://schemas.microsoft.com/office/drawing/2014/main" xmlns="" val="939239427"/>
                    </a:ext>
                  </a:extLst>
                </a:gridCol>
                <a:gridCol w="1291590">
                  <a:extLst>
                    <a:ext uri="{9D8B030D-6E8A-4147-A177-3AD203B41FA5}">
                      <a16:colId xmlns:a16="http://schemas.microsoft.com/office/drawing/2014/main" xmlns="" val="778553351"/>
                    </a:ext>
                  </a:extLst>
                </a:gridCol>
                <a:gridCol w="1291590">
                  <a:extLst>
                    <a:ext uri="{9D8B030D-6E8A-4147-A177-3AD203B41FA5}">
                      <a16:colId xmlns:a16="http://schemas.microsoft.com/office/drawing/2014/main" xmlns="" val="2766096501"/>
                    </a:ext>
                  </a:extLst>
                </a:gridCol>
                <a:gridCol w="2583182">
                  <a:extLst>
                    <a:ext uri="{9D8B030D-6E8A-4147-A177-3AD203B41FA5}">
                      <a16:colId xmlns:a16="http://schemas.microsoft.com/office/drawing/2014/main" xmlns="" val="692349304"/>
                    </a:ext>
                  </a:extLst>
                </a:gridCol>
                <a:gridCol w="2152647">
                  <a:extLst>
                    <a:ext uri="{9D8B030D-6E8A-4147-A177-3AD203B41FA5}">
                      <a16:colId xmlns:a16="http://schemas.microsoft.com/office/drawing/2014/main" xmlns="" val="3134565827"/>
                    </a:ext>
                  </a:extLst>
                </a:gridCol>
              </a:tblGrid>
              <a:tr h="395767">
                <a:tc>
                  <a:txBody>
                    <a:bodyPr/>
                    <a:lstStyle/>
                    <a:p>
                      <a:pPr algn="l" fontAlgn="ctr"/>
                      <a:r>
                        <a:rPr lang="en-IN" sz="1200" b="1" dirty="0">
                          <a:solidFill>
                            <a:schemeClr val="tx1"/>
                          </a:solidFill>
                          <a:effectLst/>
                          <a:latin typeface="Times New Roman" panose="02020603050405020304" pitchFamily="18" charset="0"/>
                          <a:cs typeface="Times New Roman" panose="02020603050405020304" pitchFamily="18" charset="0"/>
                        </a:rPr>
                        <a:t>Format</a:t>
                      </a:r>
                    </a:p>
                  </a:txBody>
                  <a:tcPr marL="39577" marR="39577" marT="19788" marB="19788" anchor="ctr">
                    <a:lnL w="6350" cap="flat" cmpd="sng" algn="ctr">
                      <a:solidFill>
                        <a:srgbClr val="608653"/>
                      </a:solidFill>
                      <a:prstDash val="solid"/>
                      <a:round/>
                      <a:headEnd type="none" w="med" len="med"/>
                      <a:tailEnd type="none" w="med" len="med"/>
                    </a:lnL>
                    <a:lnR w="6350" cap="flat" cmpd="sng" algn="ctr">
                      <a:solidFill>
                        <a:srgbClr val="608653"/>
                      </a:solidFill>
                      <a:prstDash val="solid"/>
                      <a:round/>
                      <a:headEnd type="none" w="med" len="med"/>
                      <a:tailEnd type="none" w="med" len="med"/>
                    </a:lnR>
                    <a:lnT w="6350" cap="flat" cmpd="sng" algn="ctr">
                      <a:solidFill>
                        <a:srgbClr val="608653"/>
                      </a:solidFill>
                      <a:prstDash val="solid"/>
                      <a:round/>
                      <a:headEnd type="none" w="med" len="med"/>
                      <a:tailEnd type="none" w="med" len="med"/>
                    </a:lnT>
                    <a:lnB w="6350" cap="flat" cmpd="sng" algn="ctr">
                      <a:solidFill>
                        <a:srgbClr val="B0171E"/>
                      </a:solidFill>
                      <a:prstDash val="solid"/>
                      <a:round/>
                      <a:headEnd type="none" w="med" len="med"/>
                      <a:tailEnd type="none" w="med" len="med"/>
                    </a:lnB>
                    <a:solidFill>
                      <a:srgbClr val="FFFFFF"/>
                    </a:solidFill>
                  </a:tcPr>
                </a:tc>
                <a:tc>
                  <a:txBody>
                    <a:bodyPr/>
                    <a:lstStyle/>
                    <a:p>
                      <a:pPr algn="ctr" fontAlgn="ctr"/>
                      <a:r>
                        <a:rPr lang="en-IN" sz="1200" b="1">
                          <a:solidFill>
                            <a:schemeClr val="tx1"/>
                          </a:solidFill>
                          <a:effectLst/>
                          <a:latin typeface="Times New Roman" panose="02020603050405020304" pitchFamily="18" charset="0"/>
                          <a:cs typeface="Times New Roman" panose="02020603050405020304" pitchFamily="18" charset="0"/>
                        </a:rPr>
                        <a:t>Encoder</a:t>
                      </a:r>
                    </a:p>
                  </a:txBody>
                  <a:tcPr marL="39577" marR="39577" marT="19788" marB="19788" anchor="ctr">
                    <a:lnL w="6350" cap="flat" cmpd="sng" algn="ctr">
                      <a:solidFill>
                        <a:srgbClr val="608653"/>
                      </a:solidFill>
                      <a:prstDash val="solid"/>
                      <a:round/>
                      <a:headEnd type="none" w="med" len="med"/>
                      <a:tailEnd type="none" w="med" len="med"/>
                    </a:lnL>
                    <a:lnR w="6350" cap="flat" cmpd="sng" algn="ctr">
                      <a:solidFill>
                        <a:srgbClr val="608653"/>
                      </a:solidFill>
                      <a:prstDash val="solid"/>
                      <a:round/>
                      <a:headEnd type="none" w="med" len="med"/>
                      <a:tailEnd type="none" w="med" len="med"/>
                    </a:lnR>
                    <a:lnT w="6350" cap="flat" cmpd="sng" algn="ctr">
                      <a:solidFill>
                        <a:srgbClr val="608653"/>
                      </a:solidFill>
                      <a:prstDash val="solid"/>
                      <a:round/>
                      <a:headEnd type="none" w="med" len="med"/>
                      <a:tailEnd type="none" w="med" len="med"/>
                    </a:lnT>
                    <a:lnB w="6350" cap="flat" cmpd="sng" algn="ctr">
                      <a:solidFill>
                        <a:srgbClr val="90171E"/>
                      </a:solidFill>
                      <a:prstDash val="solid"/>
                      <a:round/>
                      <a:headEnd type="none" w="med" len="med"/>
                      <a:tailEnd type="none" w="med" len="med"/>
                    </a:lnB>
                    <a:solidFill>
                      <a:srgbClr val="FFFFFF"/>
                    </a:solidFill>
                  </a:tcPr>
                </a:tc>
                <a:tc>
                  <a:txBody>
                    <a:bodyPr/>
                    <a:lstStyle/>
                    <a:p>
                      <a:pPr algn="ctr" fontAlgn="ctr"/>
                      <a:r>
                        <a:rPr lang="en-IN" sz="1200" b="1">
                          <a:solidFill>
                            <a:schemeClr val="tx1"/>
                          </a:solidFill>
                          <a:effectLst/>
                          <a:latin typeface="Times New Roman" panose="02020603050405020304" pitchFamily="18" charset="0"/>
                          <a:cs typeface="Times New Roman" panose="02020603050405020304" pitchFamily="18" charset="0"/>
                        </a:rPr>
                        <a:t>Decoder</a:t>
                      </a:r>
                    </a:p>
                  </a:txBody>
                  <a:tcPr marL="39577" marR="39577" marT="19788" marB="19788" anchor="ctr">
                    <a:lnL w="6350" cap="flat" cmpd="sng" algn="ctr">
                      <a:solidFill>
                        <a:srgbClr val="608653"/>
                      </a:solidFill>
                      <a:prstDash val="solid"/>
                      <a:round/>
                      <a:headEnd type="none" w="med" len="med"/>
                      <a:tailEnd type="none" w="med" len="med"/>
                    </a:lnL>
                    <a:lnR w="6350" cap="flat" cmpd="sng" algn="ctr">
                      <a:solidFill>
                        <a:srgbClr val="608653"/>
                      </a:solidFill>
                      <a:prstDash val="solid"/>
                      <a:round/>
                      <a:headEnd type="none" w="med" len="med"/>
                      <a:tailEnd type="none" w="med" len="med"/>
                    </a:lnR>
                    <a:lnT w="6350" cap="flat" cmpd="sng" algn="ctr">
                      <a:solidFill>
                        <a:srgbClr val="608653"/>
                      </a:solidFill>
                      <a:prstDash val="solid"/>
                      <a:round/>
                      <a:headEnd type="none" w="med" len="med"/>
                      <a:tailEnd type="none" w="med" len="med"/>
                    </a:lnT>
                    <a:lnB w="6350" cap="flat" cmpd="sng" algn="ctr">
                      <a:solidFill>
                        <a:srgbClr val="B0161E"/>
                      </a:solidFill>
                      <a:prstDash val="solid"/>
                      <a:round/>
                      <a:headEnd type="none" w="med" len="med"/>
                      <a:tailEnd type="none" w="med" len="med"/>
                    </a:lnB>
                    <a:solidFill>
                      <a:srgbClr val="FFFFFF"/>
                    </a:solidFill>
                  </a:tcPr>
                </a:tc>
                <a:tc>
                  <a:txBody>
                    <a:bodyPr/>
                    <a:lstStyle/>
                    <a:p>
                      <a:pPr algn="ctr" fontAlgn="ctr"/>
                      <a:r>
                        <a:rPr lang="en-IN" sz="1200" b="1">
                          <a:solidFill>
                            <a:schemeClr val="tx1"/>
                          </a:solidFill>
                          <a:effectLst/>
                          <a:latin typeface="Times New Roman" panose="02020603050405020304" pitchFamily="18" charset="0"/>
                          <a:cs typeface="Times New Roman" panose="02020603050405020304" pitchFamily="18" charset="0"/>
                        </a:rPr>
                        <a:t>Details</a:t>
                      </a:r>
                    </a:p>
                  </a:txBody>
                  <a:tcPr marL="39577" marR="39577" marT="19788" marB="19788" anchor="ctr">
                    <a:lnL w="6350" cap="flat" cmpd="sng" algn="ctr">
                      <a:solidFill>
                        <a:srgbClr val="608653"/>
                      </a:solidFill>
                      <a:prstDash val="solid"/>
                      <a:round/>
                      <a:headEnd type="none" w="med" len="med"/>
                      <a:tailEnd type="none" w="med" len="med"/>
                    </a:lnL>
                    <a:lnR w="6350" cap="flat" cmpd="sng" algn="ctr">
                      <a:solidFill>
                        <a:srgbClr val="608653"/>
                      </a:solidFill>
                      <a:prstDash val="solid"/>
                      <a:round/>
                      <a:headEnd type="none" w="med" len="med"/>
                      <a:tailEnd type="none" w="med" len="med"/>
                    </a:lnR>
                    <a:lnT w="6350" cap="flat" cmpd="sng" algn="ctr">
                      <a:solidFill>
                        <a:srgbClr val="608653"/>
                      </a:solidFill>
                      <a:prstDash val="solid"/>
                      <a:round/>
                      <a:headEnd type="none" w="med" len="med"/>
                      <a:tailEnd type="none" w="med" len="med"/>
                    </a:lnT>
                    <a:lnB w="6350" cap="flat" cmpd="sng" algn="ctr">
                      <a:solidFill>
                        <a:srgbClr val="D0191E"/>
                      </a:solidFill>
                      <a:prstDash val="solid"/>
                      <a:round/>
                      <a:headEnd type="none" w="med" len="med"/>
                      <a:tailEnd type="none" w="med" len="med"/>
                    </a:lnB>
                    <a:solidFill>
                      <a:srgbClr val="FFFFFF"/>
                    </a:solidFill>
                  </a:tcPr>
                </a:tc>
                <a:tc>
                  <a:txBody>
                    <a:bodyPr/>
                    <a:lstStyle/>
                    <a:p>
                      <a:pPr algn="ctr" fontAlgn="ctr"/>
                      <a:r>
                        <a:rPr lang="en-IN" sz="1200" b="1" dirty="0">
                          <a:solidFill>
                            <a:schemeClr val="tx1"/>
                          </a:solidFill>
                          <a:effectLst/>
                          <a:latin typeface="Times New Roman" panose="02020603050405020304" pitchFamily="18" charset="0"/>
                          <a:cs typeface="Times New Roman" panose="02020603050405020304" pitchFamily="18" charset="0"/>
                        </a:rPr>
                        <a:t>File Types</a:t>
                      </a:r>
                      <a:br>
                        <a:rPr lang="en-IN" sz="1200" b="1" dirty="0">
                          <a:solidFill>
                            <a:schemeClr val="tx1"/>
                          </a:solidFill>
                          <a:effectLst/>
                          <a:latin typeface="Times New Roman" panose="02020603050405020304" pitchFamily="18" charset="0"/>
                          <a:cs typeface="Times New Roman" panose="02020603050405020304" pitchFamily="18" charset="0"/>
                        </a:rPr>
                      </a:br>
                      <a:r>
                        <a:rPr lang="en-IN" sz="1200" b="1" dirty="0">
                          <a:solidFill>
                            <a:schemeClr val="tx1"/>
                          </a:solidFill>
                          <a:effectLst/>
                          <a:latin typeface="Times New Roman" panose="02020603050405020304" pitchFamily="18" charset="0"/>
                          <a:cs typeface="Times New Roman" panose="02020603050405020304" pitchFamily="18" charset="0"/>
                        </a:rPr>
                        <a:t>Container Formats</a:t>
                      </a:r>
                    </a:p>
                  </a:txBody>
                  <a:tcPr marL="39577" marR="39577" marT="19788" marB="19788" anchor="ctr">
                    <a:lnL w="6350" cap="flat" cmpd="sng" algn="ctr">
                      <a:solidFill>
                        <a:srgbClr val="608653"/>
                      </a:solidFill>
                      <a:prstDash val="solid"/>
                      <a:round/>
                      <a:headEnd type="none" w="med" len="med"/>
                      <a:tailEnd type="none" w="med" len="med"/>
                    </a:lnL>
                    <a:lnR w="6350" cap="flat" cmpd="sng" algn="ctr">
                      <a:solidFill>
                        <a:srgbClr val="608653"/>
                      </a:solidFill>
                      <a:prstDash val="solid"/>
                      <a:round/>
                      <a:headEnd type="none" w="med" len="med"/>
                      <a:tailEnd type="none" w="med" len="med"/>
                    </a:lnR>
                    <a:lnT w="6350" cap="flat" cmpd="sng" algn="ctr">
                      <a:solidFill>
                        <a:srgbClr val="608653"/>
                      </a:solidFill>
                      <a:prstDash val="solid"/>
                      <a:round/>
                      <a:headEnd type="none" w="med" len="med"/>
                      <a:tailEnd type="none" w="med" len="med"/>
                    </a:lnT>
                    <a:lnB w="6350" cap="flat" cmpd="sng" algn="ctr">
                      <a:solidFill>
                        <a:srgbClr val="101D1E"/>
                      </a:solidFill>
                      <a:prstDash val="solid"/>
                      <a:round/>
                      <a:headEnd type="none" w="med" len="med"/>
                      <a:tailEnd type="none" w="med" len="med"/>
                    </a:lnB>
                    <a:solidFill>
                      <a:srgbClr val="FFFFFF"/>
                    </a:solidFill>
                  </a:tcPr>
                </a:tc>
                <a:extLst>
                  <a:ext uri="{0D108BD9-81ED-4DB2-BD59-A6C34878D82A}">
                    <a16:rowId xmlns:a16="http://schemas.microsoft.com/office/drawing/2014/main" xmlns="" val="75474902"/>
                  </a:ext>
                </a:extLst>
              </a:tr>
              <a:tr h="277037">
                <a:tc>
                  <a:txBody>
                    <a:bodyPr/>
                    <a:lstStyle/>
                    <a:p>
                      <a:pPr algn="l" fontAlgn="t"/>
                      <a:r>
                        <a:rPr lang="en-IN" sz="1000">
                          <a:solidFill>
                            <a:schemeClr val="tx1"/>
                          </a:solidFill>
                          <a:effectLst/>
                          <a:latin typeface="Times New Roman" panose="02020603050405020304" pitchFamily="18" charset="0"/>
                          <a:cs typeface="Times New Roman" panose="02020603050405020304" pitchFamily="18" charset="0"/>
                        </a:rPr>
                        <a:t>AAC LC</a:t>
                      </a:r>
                    </a:p>
                  </a:txBody>
                  <a:tcPr marL="39577" marR="39577" marT="19788" marB="19788">
                    <a:lnL w="6350" cap="flat" cmpd="sng" algn="ctr">
                      <a:solidFill>
                        <a:srgbClr val="B0161E"/>
                      </a:solidFill>
                      <a:prstDash val="solid"/>
                      <a:round/>
                      <a:headEnd type="none" w="med" len="med"/>
                      <a:tailEnd type="none" w="med" len="med"/>
                    </a:lnL>
                    <a:lnR w="6350" cap="flat" cmpd="sng" algn="ctr">
                      <a:solidFill>
                        <a:srgbClr val="D0121E"/>
                      </a:solidFill>
                      <a:prstDash val="solid"/>
                      <a:round/>
                      <a:headEnd type="none" w="med" len="med"/>
                      <a:tailEnd type="none" w="med" len="med"/>
                    </a:lnR>
                    <a:lnT w="6350" cap="flat" cmpd="sng" algn="ctr">
                      <a:solidFill>
                        <a:srgbClr val="B0171E"/>
                      </a:solidFill>
                      <a:prstDash val="solid"/>
                      <a:round/>
                      <a:headEnd type="none" w="med" len="med"/>
                      <a:tailEnd type="none" w="med" len="med"/>
                    </a:lnT>
                    <a:lnB w="6350" cap="flat" cmpd="sng" algn="ctr">
                      <a:solidFill>
                        <a:srgbClr val="F0281E"/>
                      </a:solidFill>
                      <a:prstDash val="solid"/>
                      <a:round/>
                      <a:headEnd type="none" w="med" len="med"/>
                      <a:tailEnd type="none" w="med" len="med"/>
                    </a:lnB>
                    <a:solidFill>
                      <a:srgbClr val="FFFFFF"/>
                    </a:solidFill>
                  </a:tcPr>
                </a:tc>
                <a:tc>
                  <a:txBody>
                    <a:bodyPr/>
                    <a:lstStyle/>
                    <a:p>
                      <a:pPr algn="ctr" fontAlgn="t"/>
                      <a:r>
                        <a:rPr lang="en-IN" sz="1000">
                          <a:solidFill>
                            <a:schemeClr val="tx1"/>
                          </a:solidFill>
                          <a:effectLst/>
                          <a:latin typeface="Times New Roman" panose="02020603050405020304" pitchFamily="18" charset="0"/>
                          <a:cs typeface="Times New Roman" panose="02020603050405020304" pitchFamily="18" charset="0"/>
                        </a:rPr>
                        <a:t>YES</a:t>
                      </a:r>
                    </a:p>
                  </a:txBody>
                  <a:tcPr marL="39577" marR="39577" marT="19788" marB="19788">
                    <a:lnL w="6350" cap="flat" cmpd="sng" algn="ctr">
                      <a:solidFill>
                        <a:srgbClr val="D0121E"/>
                      </a:solidFill>
                      <a:prstDash val="solid"/>
                      <a:round/>
                      <a:headEnd type="none" w="med" len="med"/>
                      <a:tailEnd type="none" w="med" len="med"/>
                    </a:lnL>
                    <a:lnR w="6350" cap="flat" cmpd="sng" algn="ctr">
                      <a:solidFill>
                        <a:srgbClr val="70131E"/>
                      </a:solidFill>
                      <a:prstDash val="solid"/>
                      <a:round/>
                      <a:headEnd type="none" w="med" len="med"/>
                      <a:tailEnd type="none" w="med" len="med"/>
                    </a:lnR>
                    <a:lnT w="6350" cap="flat" cmpd="sng" algn="ctr">
                      <a:solidFill>
                        <a:srgbClr val="90171E"/>
                      </a:solidFill>
                      <a:prstDash val="solid"/>
                      <a:round/>
                      <a:headEnd type="none" w="med" len="med"/>
                      <a:tailEnd type="none" w="med" len="med"/>
                    </a:lnT>
                    <a:lnB w="6350" cap="flat" cmpd="sng" algn="ctr">
                      <a:solidFill>
                        <a:srgbClr val="50291E"/>
                      </a:solidFill>
                      <a:prstDash val="solid"/>
                      <a:round/>
                      <a:headEnd type="none" w="med" len="med"/>
                      <a:tailEnd type="none" w="med" len="med"/>
                    </a:lnB>
                    <a:solidFill>
                      <a:srgbClr val="FFFFFF"/>
                    </a:solidFill>
                  </a:tcPr>
                </a:tc>
                <a:tc>
                  <a:txBody>
                    <a:bodyPr/>
                    <a:lstStyle/>
                    <a:p>
                      <a:pPr algn="ctr" fontAlgn="t"/>
                      <a:r>
                        <a:rPr lang="en-IN" sz="1000">
                          <a:solidFill>
                            <a:schemeClr val="tx1"/>
                          </a:solidFill>
                          <a:effectLst/>
                          <a:latin typeface="Times New Roman" panose="02020603050405020304" pitchFamily="18" charset="0"/>
                          <a:cs typeface="Times New Roman" panose="02020603050405020304" pitchFamily="18" charset="0"/>
                        </a:rPr>
                        <a:t>YES</a:t>
                      </a:r>
                    </a:p>
                  </a:txBody>
                  <a:tcPr marL="39577" marR="39577" marT="19788" marB="19788">
                    <a:lnL w="6350" cap="flat" cmpd="sng" algn="ctr">
                      <a:solidFill>
                        <a:srgbClr val="70131E"/>
                      </a:solidFill>
                      <a:prstDash val="solid"/>
                      <a:round/>
                      <a:headEnd type="none" w="med" len="med"/>
                      <a:tailEnd type="none" w="med" len="med"/>
                    </a:lnL>
                    <a:lnR w="6350" cap="flat" cmpd="sng" algn="ctr">
                      <a:solidFill>
                        <a:srgbClr val="F01D1E"/>
                      </a:solidFill>
                      <a:prstDash val="solid"/>
                      <a:round/>
                      <a:headEnd type="none" w="med" len="med"/>
                      <a:tailEnd type="none" w="med" len="med"/>
                    </a:lnR>
                    <a:lnT w="6350" cap="flat" cmpd="sng" algn="ctr">
                      <a:solidFill>
                        <a:srgbClr val="B0161E"/>
                      </a:solidFill>
                      <a:prstDash val="solid"/>
                      <a:round/>
                      <a:headEnd type="none" w="med" len="med"/>
                      <a:tailEnd type="none" w="med" len="med"/>
                    </a:lnT>
                    <a:lnB w="6350" cap="flat" cmpd="sng" algn="ctr">
                      <a:solidFill>
                        <a:srgbClr val="30221E"/>
                      </a:solidFill>
                      <a:prstDash val="solid"/>
                      <a:round/>
                      <a:headEnd type="none" w="med" len="med"/>
                      <a:tailEnd type="none" w="med" len="med"/>
                    </a:lnB>
                    <a:solidFill>
                      <a:srgbClr val="FFFFFF"/>
                    </a:solidFill>
                  </a:tcPr>
                </a:tc>
                <a:tc rowSpan="2">
                  <a:txBody>
                    <a:bodyPr/>
                    <a:lstStyle/>
                    <a:p>
                      <a:pPr algn="l" fontAlgn="t"/>
                      <a:r>
                        <a:rPr lang="en-US" sz="1000" dirty="0">
                          <a:solidFill>
                            <a:schemeClr val="tx1"/>
                          </a:solidFill>
                          <a:effectLst/>
                          <a:latin typeface="Times New Roman" panose="02020603050405020304" pitchFamily="18" charset="0"/>
                          <a:cs typeface="Times New Roman" panose="02020603050405020304" pitchFamily="18" charset="0"/>
                        </a:rPr>
                        <a:t>Support for mono/stereo/5.0/5.1 content with standard sampling rates from 8 to 48 kHz.</a:t>
                      </a:r>
                    </a:p>
                  </a:txBody>
                  <a:tcPr marL="39577" marR="39577" marT="19788" marB="19788">
                    <a:lnL w="6350" cap="flat" cmpd="sng" algn="ctr">
                      <a:solidFill>
                        <a:srgbClr val="F01D1E"/>
                      </a:solidFill>
                      <a:prstDash val="solid"/>
                      <a:round/>
                      <a:headEnd type="none" w="med" len="med"/>
                      <a:tailEnd type="none" w="med" len="med"/>
                    </a:lnL>
                    <a:lnR w="6350" cap="flat" cmpd="sng" algn="ctr">
                      <a:solidFill>
                        <a:srgbClr val="901D1E"/>
                      </a:solidFill>
                      <a:prstDash val="solid"/>
                      <a:round/>
                      <a:headEnd type="none" w="med" len="med"/>
                      <a:tailEnd type="none" w="med" len="med"/>
                    </a:lnR>
                    <a:lnT w="6350" cap="flat" cmpd="sng" algn="ctr">
                      <a:solidFill>
                        <a:srgbClr val="D0191E"/>
                      </a:solidFill>
                      <a:prstDash val="solid"/>
                      <a:round/>
                      <a:headEnd type="none" w="med" len="med"/>
                      <a:tailEnd type="none" w="med" len="med"/>
                    </a:lnT>
                    <a:lnB w="6350" cap="flat" cmpd="sng" algn="ctr">
                      <a:solidFill>
                        <a:srgbClr val="10321E"/>
                      </a:solidFill>
                      <a:prstDash val="solid"/>
                      <a:round/>
                      <a:headEnd type="none" w="med" len="med"/>
                      <a:tailEnd type="none" w="med" len="med"/>
                    </a:lnB>
                    <a:solidFill>
                      <a:srgbClr val="FFFFFF"/>
                    </a:solidFill>
                  </a:tcPr>
                </a:tc>
                <a:tc rowSpan="5">
                  <a:txBody>
                    <a:bodyPr/>
                    <a:lstStyle/>
                    <a:p>
                      <a:pPr algn="l" fontAlgn="t"/>
                      <a:r>
                        <a:rPr lang="en-IN" sz="1000">
                          <a:solidFill>
                            <a:schemeClr val="tx1"/>
                          </a:solidFill>
                          <a:effectLst/>
                          <a:latin typeface="Times New Roman" panose="02020603050405020304" pitchFamily="18" charset="0"/>
                          <a:cs typeface="Times New Roman" panose="02020603050405020304" pitchFamily="18" charset="0"/>
                        </a:rPr>
                        <a:t>• 3GPP (.3gp)</a:t>
                      </a:r>
                      <a:br>
                        <a:rPr lang="en-IN" sz="1000">
                          <a:solidFill>
                            <a:schemeClr val="tx1"/>
                          </a:solidFill>
                          <a:effectLst/>
                          <a:latin typeface="Times New Roman" panose="02020603050405020304" pitchFamily="18" charset="0"/>
                          <a:cs typeface="Times New Roman" panose="02020603050405020304" pitchFamily="18" charset="0"/>
                        </a:rPr>
                      </a:br>
                      <a:r>
                        <a:rPr lang="en-IN" sz="1000">
                          <a:solidFill>
                            <a:schemeClr val="tx1"/>
                          </a:solidFill>
                          <a:effectLst/>
                          <a:latin typeface="Times New Roman" panose="02020603050405020304" pitchFamily="18" charset="0"/>
                          <a:cs typeface="Times New Roman" panose="02020603050405020304" pitchFamily="18" charset="0"/>
                        </a:rPr>
                        <a:t>• MPEG-4 (.mp4, .m4a)</a:t>
                      </a:r>
                      <a:br>
                        <a:rPr lang="en-IN" sz="1000">
                          <a:solidFill>
                            <a:schemeClr val="tx1"/>
                          </a:solidFill>
                          <a:effectLst/>
                          <a:latin typeface="Times New Roman" panose="02020603050405020304" pitchFamily="18" charset="0"/>
                          <a:cs typeface="Times New Roman" panose="02020603050405020304" pitchFamily="18" charset="0"/>
                        </a:rPr>
                      </a:br>
                      <a:r>
                        <a:rPr lang="en-IN" sz="1000">
                          <a:solidFill>
                            <a:schemeClr val="tx1"/>
                          </a:solidFill>
                          <a:effectLst/>
                          <a:latin typeface="Times New Roman" panose="02020603050405020304" pitchFamily="18" charset="0"/>
                          <a:cs typeface="Times New Roman" panose="02020603050405020304" pitchFamily="18" charset="0"/>
                        </a:rPr>
                        <a:t>• ADTS raw AAC (.aac, decode in Android 3.1+, encode in Android 4.0+, ADIF not supported)</a:t>
                      </a:r>
                      <a:br>
                        <a:rPr lang="en-IN" sz="1000">
                          <a:solidFill>
                            <a:schemeClr val="tx1"/>
                          </a:solidFill>
                          <a:effectLst/>
                          <a:latin typeface="Times New Roman" panose="02020603050405020304" pitchFamily="18" charset="0"/>
                          <a:cs typeface="Times New Roman" panose="02020603050405020304" pitchFamily="18" charset="0"/>
                        </a:rPr>
                      </a:br>
                      <a:r>
                        <a:rPr lang="en-IN" sz="1000">
                          <a:solidFill>
                            <a:schemeClr val="tx1"/>
                          </a:solidFill>
                          <a:effectLst/>
                          <a:latin typeface="Times New Roman" panose="02020603050405020304" pitchFamily="18" charset="0"/>
                          <a:cs typeface="Times New Roman" panose="02020603050405020304" pitchFamily="18" charset="0"/>
                        </a:rPr>
                        <a:t>• MPEG-TS (.ts, not seekable, Android 3.0+)</a:t>
                      </a:r>
                    </a:p>
                  </a:txBody>
                  <a:tcPr marL="39577" marR="39577" marT="19788" marB="19788">
                    <a:lnL w="6350" cap="flat" cmpd="sng" algn="ctr">
                      <a:solidFill>
                        <a:srgbClr val="901D1E"/>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101D1E"/>
                      </a:solidFill>
                      <a:prstDash val="solid"/>
                      <a:round/>
                      <a:headEnd type="none" w="med" len="med"/>
                      <a:tailEnd type="none" w="med" len="med"/>
                    </a:lnT>
                    <a:lnB w="6350" cap="flat" cmpd="sng" algn="ctr">
                      <a:solidFill>
                        <a:srgbClr val="505F0C"/>
                      </a:solidFill>
                      <a:prstDash val="solid"/>
                      <a:round/>
                      <a:headEnd type="none" w="med" len="med"/>
                      <a:tailEnd type="none" w="med" len="med"/>
                    </a:lnB>
                    <a:solidFill>
                      <a:srgbClr val="FFFFFF"/>
                    </a:solidFill>
                  </a:tcPr>
                </a:tc>
                <a:extLst>
                  <a:ext uri="{0D108BD9-81ED-4DB2-BD59-A6C34878D82A}">
                    <a16:rowId xmlns:a16="http://schemas.microsoft.com/office/drawing/2014/main" xmlns="" val="2532630447"/>
                  </a:ext>
                </a:extLst>
              </a:tr>
              <a:tr h="831112">
                <a:tc>
                  <a:txBody>
                    <a:bodyPr/>
                    <a:lstStyle/>
                    <a:p>
                      <a:pPr algn="l" fontAlgn="t"/>
                      <a:r>
                        <a:rPr lang="en-IN" sz="1000">
                          <a:solidFill>
                            <a:schemeClr val="tx1"/>
                          </a:solidFill>
                          <a:effectLst/>
                          <a:latin typeface="Times New Roman" panose="02020603050405020304" pitchFamily="18" charset="0"/>
                          <a:cs typeface="Times New Roman" panose="02020603050405020304" pitchFamily="18" charset="0"/>
                        </a:rPr>
                        <a:t>HE-AACv1 (AAC+)</a:t>
                      </a:r>
                    </a:p>
                  </a:txBody>
                  <a:tcPr marL="39577" marR="39577" marT="19788" marB="19788">
                    <a:lnL w="6350" cap="flat" cmpd="sng" algn="ctr">
                      <a:solidFill>
                        <a:srgbClr val="50291E"/>
                      </a:solidFill>
                      <a:prstDash val="solid"/>
                      <a:round/>
                      <a:headEnd type="none" w="med" len="med"/>
                      <a:tailEnd type="none" w="med" len="med"/>
                    </a:lnL>
                    <a:lnR w="6350" cap="flat" cmpd="sng" algn="ctr">
                      <a:solidFill>
                        <a:srgbClr val="B0211E"/>
                      </a:solidFill>
                      <a:prstDash val="solid"/>
                      <a:round/>
                      <a:headEnd type="none" w="med" len="med"/>
                      <a:tailEnd type="none" w="med" len="med"/>
                    </a:lnR>
                    <a:lnT w="6350" cap="flat" cmpd="sng" algn="ctr">
                      <a:solidFill>
                        <a:srgbClr val="F0281E"/>
                      </a:solidFill>
                      <a:prstDash val="solid"/>
                      <a:round/>
                      <a:headEnd type="none" w="med" len="med"/>
                      <a:tailEnd type="none" w="med" len="med"/>
                    </a:lnT>
                    <a:lnB w="6350" cap="flat" cmpd="sng" algn="ctr">
                      <a:solidFill>
                        <a:srgbClr val="70351E"/>
                      </a:solidFill>
                      <a:prstDash val="solid"/>
                      <a:round/>
                      <a:headEnd type="none" w="med" len="med"/>
                      <a:tailEnd type="none" w="med" len="med"/>
                    </a:lnB>
                    <a:solidFill>
                      <a:srgbClr val="FFFFFF"/>
                    </a:solidFill>
                  </a:tcPr>
                </a:tc>
                <a:tc>
                  <a:txBody>
                    <a:bodyPr/>
                    <a:lstStyle/>
                    <a:p>
                      <a:pPr algn="ctr" fontAlgn="t"/>
                      <a:r>
                        <a:rPr lang="en-IN" sz="1000" dirty="0">
                          <a:solidFill>
                            <a:schemeClr val="tx1"/>
                          </a:solidFill>
                          <a:effectLst/>
                          <a:latin typeface="Times New Roman" panose="02020603050405020304" pitchFamily="18" charset="0"/>
                          <a:cs typeface="Times New Roman" panose="02020603050405020304" pitchFamily="18" charset="0"/>
                        </a:rPr>
                        <a:t>Android 4.1+</a:t>
                      </a:r>
                    </a:p>
                  </a:txBody>
                  <a:tcPr marL="39577" marR="39577" marT="19788" marB="19788">
                    <a:lnL w="6350" cap="flat" cmpd="sng" algn="ctr">
                      <a:solidFill>
                        <a:srgbClr val="B0211E"/>
                      </a:solidFill>
                      <a:prstDash val="solid"/>
                      <a:round/>
                      <a:headEnd type="none" w="med" len="med"/>
                      <a:tailEnd type="none" w="med" len="med"/>
                    </a:lnL>
                    <a:lnR w="6350" cap="flat" cmpd="sng" algn="ctr">
                      <a:solidFill>
                        <a:srgbClr val="B0301E"/>
                      </a:solidFill>
                      <a:prstDash val="solid"/>
                      <a:round/>
                      <a:headEnd type="none" w="med" len="med"/>
                      <a:tailEnd type="none" w="med" len="med"/>
                    </a:lnR>
                    <a:lnT w="6350" cap="flat" cmpd="sng" algn="ctr">
                      <a:solidFill>
                        <a:srgbClr val="50291E"/>
                      </a:solidFill>
                      <a:prstDash val="solid"/>
                      <a:round/>
                      <a:headEnd type="none" w="med" len="med"/>
                      <a:tailEnd type="none" w="med" len="med"/>
                    </a:lnT>
                    <a:lnB w="6350" cap="flat" cmpd="sng" algn="ctr">
                      <a:solidFill>
                        <a:srgbClr val="90321E"/>
                      </a:solidFill>
                      <a:prstDash val="solid"/>
                      <a:round/>
                      <a:headEnd type="none" w="med" len="med"/>
                      <a:tailEnd type="none" w="med" len="med"/>
                    </a:lnB>
                    <a:solidFill>
                      <a:srgbClr val="FFFFFF"/>
                    </a:solidFill>
                  </a:tcPr>
                </a:tc>
                <a:tc>
                  <a:txBody>
                    <a:bodyPr/>
                    <a:lstStyle/>
                    <a:p>
                      <a:pPr algn="ctr" fontAlgn="t"/>
                      <a:r>
                        <a:rPr lang="en-IN" sz="1000">
                          <a:solidFill>
                            <a:schemeClr val="tx1"/>
                          </a:solidFill>
                          <a:effectLst/>
                          <a:latin typeface="Times New Roman" panose="02020603050405020304" pitchFamily="18" charset="0"/>
                          <a:cs typeface="Times New Roman" panose="02020603050405020304" pitchFamily="18" charset="0"/>
                        </a:rPr>
                        <a:t>YES</a:t>
                      </a:r>
                    </a:p>
                  </a:txBody>
                  <a:tcPr marL="39577" marR="39577" marT="19788" marB="19788">
                    <a:lnL w="6350" cap="flat" cmpd="sng" algn="ctr">
                      <a:solidFill>
                        <a:srgbClr val="B0301E"/>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30221E"/>
                      </a:solidFill>
                      <a:prstDash val="solid"/>
                      <a:round/>
                      <a:headEnd type="none" w="med" len="med"/>
                      <a:tailEnd type="none" w="med" len="med"/>
                    </a:lnT>
                    <a:lnB w="6350" cap="flat" cmpd="sng" algn="ctr">
                      <a:solidFill>
                        <a:srgbClr val="70361E"/>
                      </a:solidFill>
                      <a:prstDash val="solid"/>
                      <a:round/>
                      <a:headEnd type="none" w="med" len="med"/>
                      <a:tailEnd type="none" w="med" len="med"/>
                    </a:lnB>
                    <a:solidFill>
                      <a:srgbClr val="FFFFFF"/>
                    </a:solidFill>
                  </a:tcP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xmlns="" val="483531452"/>
                  </a:ext>
                </a:extLst>
              </a:tr>
              <a:tr h="989419">
                <a:tc>
                  <a:txBody>
                    <a:bodyPr/>
                    <a:lstStyle/>
                    <a:p>
                      <a:pPr algn="l" fontAlgn="t"/>
                      <a:r>
                        <a:rPr lang="en-IN" sz="1000">
                          <a:solidFill>
                            <a:schemeClr val="tx1"/>
                          </a:solidFill>
                          <a:effectLst/>
                          <a:latin typeface="Times New Roman" panose="02020603050405020304" pitchFamily="18" charset="0"/>
                          <a:cs typeface="Times New Roman" panose="02020603050405020304" pitchFamily="18" charset="0"/>
                        </a:rPr>
                        <a:t>HE-AACv2 (enhanced AAC+)</a:t>
                      </a:r>
                    </a:p>
                  </a:txBody>
                  <a:tcPr marL="39577" marR="39577" marT="19788" marB="19788">
                    <a:lnL w="6350" cap="flat" cmpd="sng" algn="ctr">
                      <a:solidFill>
                        <a:srgbClr val="10331E"/>
                      </a:solidFill>
                      <a:prstDash val="solid"/>
                      <a:round/>
                      <a:headEnd type="none" w="med" len="med"/>
                      <a:tailEnd type="none" w="med" len="med"/>
                    </a:lnL>
                    <a:lnR w="6350" cap="flat" cmpd="sng" algn="ctr">
                      <a:solidFill>
                        <a:srgbClr val="F0311E"/>
                      </a:solidFill>
                      <a:prstDash val="solid"/>
                      <a:round/>
                      <a:headEnd type="none" w="med" len="med"/>
                      <a:tailEnd type="none" w="med" len="med"/>
                    </a:lnR>
                    <a:lnT w="6350" cap="flat" cmpd="sng" algn="ctr">
                      <a:solidFill>
                        <a:srgbClr val="70351E"/>
                      </a:solidFill>
                      <a:prstDash val="solid"/>
                      <a:round/>
                      <a:headEnd type="none" w="med" len="med"/>
                      <a:tailEnd type="none" w="med" len="med"/>
                    </a:lnT>
                    <a:lnB w="6350" cap="flat" cmpd="sng" algn="ctr">
                      <a:solidFill>
                        <a:srgbClr val="90471E"/>
                      </a:solidFill>
                      <a:prstDash val="solid"/>
                      <a:round/>
                      <a:headEnd type="none" w="med" len="med"/>
                      <a:tailEnd type="none" w="med" len="med"/>
                    </a:lnB>
                    <a:solidFill>
                      <a:srgbClr val="FFFFFF"/>
                    </a:solidFill>
                  </a:tcPr>
                </a:tc>
                <a:tc>
                  <a:txBody>
                    <a:bodyPr/>
                    <a:lstStyle/>
                    <a:p>
                      <a:pPr algn="l" fontAlgn="t"/>
                      <a:r>
                        <a:rPr lang="en-IN" sz="1000">
                          <a:solidFill>
                            <a:schemeClr val="tx1"/>
                          </a:solidFill>
                          <a:effectLst/>
                          <a:latin typeface="Times New Roman" panose="02020603050405020304" pitchFamily="18" charset="0"/>
                          <a:cs typeface="Times New Roman" panose="02020603050405020304" pitchFamily="18" charset="0"/>
                        </a:rPr>
                        <a:t> </a:t>
                      </a:r>
                    </a:p>
                  </a:txBody>
                  <a:tcPr marL="39577" marR="39577" marT="19788" marB="19788">
                    <a:lnL w="6350" cap="flat" cmpd="sng" algn="ctr">
                      <a:solidFill>
                        <a:srgbClr val="F0311E"/>
                      </a:solidFill>
                      <a:prstDash val="solid"/>
                      <a:round/>
                      <a:headEnd type="none" w="med" len="med"/>
                      <a:tailEnd type="none" w="med" len="med"/>
                    </a:lnL>
                    <a:lnR w="6350" cap="flat" cmpd="sng" algn="ctr">
                      <a:solidFill>
                        <a:srgbClr val="70371E"/>
                      </a:solidFill>
                      <a:prstDash val="solid"/>
                      <a:round/>
                      <a:headEnd type="none" w="med" len="med"/>
                      <a:tailEnd type="none" w="med" len="med"/>
                    </a:lnR>
                    <a:lnT w="6350" cap="flat" cmpd="sng" algn="ctr">
                      <a:solidFill>
                        <a:srgbClr val="90321E"/>
                      </a:solidFill>
                      <a:prstDash val="solid"/>
                      <a:round/>
                      <a:headEnd type="none" w="med" len="med"/>
                      <a:tailEnd type="none" w="med" len="med"/>
                    </a:lnT>
                    <a:lnB w="6350" cap="flat" cmpd="sng" algn="ctr">
                      <a:solidFill>
                        <a:srgbClr val="90451E"/>
                      </a:solidFill>
                      <a:prstDash val="solid"/>
                      <a:round/>
                      <a:headEnd type="none" w="med" len="med"/>
                      <a:tailEnd type="none" w="med" len="med"/>
                    </a:lnB>
                    <a:solidFill>
                      <a:srgbClr val="FFFFFF"/>
                    </a:solidFill>
                  </a:tcPr>
                </a:tc>
                <a:tc>
                  <a:txBody>
                    <a:bodyPr/>
                    <a:lstStyle/>
                    <a:p>
                      <a:pPr algn="ctr" fontAlgn="t"/>
                      <a:r>
                        <a:rPr lang="en-IN" sz="1000">
                          <a:solidFill>
                            <a:schemeClr val="tx1"/>
                          </a:solidFill>
                          <a:effectLst/>
                          <a:latin typeface="Times New Roman" panose="02020603050405020304" pitchFamily="18" charset="0"/>
                          <a:cs typeface="Times New Roman" panose="02020603050405020304" pitchFamily="18" charset="0"/>
                        </a:rPr>
                        <a:t>YES</a:t>
                      </a:r>
                    </a:p>
                  </a:txBody>
                  <a:tcPr marL="39577" marR="39577" marT="19788" marB="19788">
                    <a:lnL w="6350" cap="flat" cmpd="sng" algn="ctr">
                      <a:solidFill>
                        <a:srgbClr val="70371E"/>
                      </a:solidFill>
                      <a:prstDash val="solid"/>
                      <a:round/>
                      <a:headEnd type="none" w="med" len="med"/>
                      <a:tailEnd type="none" w="med" len="med"/>
                    </a:lnL>
                    <a:lnR w="6350" cap="flat" cmpd="sng" algn="ctr">
                      <a:solidFill>
                        <a:srgbClr val="B0401E"/>
                      </a:solidFill>
                      <a:prstDash val="solid"/>
                      <a:round/>
                      <a:headEnd type="none" w="med" len="med"/>
                      <a:tailEnd type="none" w="med" len="med"/>
                    </a:lnR>
                    <a:lnT w="6350" cap="flat" cmpd="sng" algn="ctr">
                      <a:solidFill>
                        <a:srgbClr val="70361E"/>
                      </a:solidFill>
                      <a:prstDash val="solid"/>
                      <a:round/>
                      <a:headEnd type="none" w="med" len="med"/>
                      <a:tailEnd type="none" w="med" len="med"/>
                    </a:lnT>
                    <a:lnB w="6350" cap="flat" cmpd="sng" algn="ctr">
                      <a:solidFill>
                        <a:srgbClr val="10461E"/>
                      </a:solidFill>
                      <a:prstDash val="solid"/>
                      <a:round/>
                      <a:headEnd type="none" w="med" len="med"/>
                      <a:tailEnd type="none" w="med" len="med"/>
                    </a:lnB>
                    <a:solidFill>
                      <a:srgbClr val="FFFFFF"/>
                    </a:solidFill>
                  </a:tcPr>
                </a:tc>
                <a:tc>
                  <a:txBody>
                    <a:bodyPr/>
                    <a:lstStyle/>
                    <a:p>
                      <a:pPr algn="l" fontAlgn="t"/>
                      <a:r>
                        <a:rPr lang="en-US" sz="1000">
                          <a:solidFill>
                            <a:schemeClr val="tx1"/>
                          </a:solidFill>
                          <a:effectLst/>
                          <a:latin typeface="Times New Roman" panose="02020603050405020304" pitchFamily="18" charset="0"/>
                          <a:cs typeface="Times New Roman" panose="02020603050405020304" pitchFamily="18" charset="0"/>
                        </a:rPr>
                        <a:t>Support for stereo/5.0/5.1 content with standard sampling rates from 8 to 48 kHz.</a:t>
                      </a:r>
                    </a:p>
                  </a:txBody>
                  <a:tcPr marL="39577" marR="39577" marT="19788" marB="19788">
                    <a:lnL w="6350" cap="flat" cmpd="sng" algn="ctr">
                      <a:solidFill>
                        <a:srgbClr val="B0401E"/>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10321E"/>
                      </a:solidFill>
                      <a:prstDash val="solid"/>
                      <a:round/>
                      <a:headEnd type="none" w="med" len="med"/>
                      <a:tailEnd type="none" w="med" len="med"/>
                    </a:lnT>
                    <a:lnB w="6350" cap="flat" cmpd="sng" algn="ctr">
                      <a:solidFill>
                        <a:srgbClr val="70281E"/>
                      </a:solidFill>
                      <a:prstDash val="solid"/>
                      <a:round/>
                      <a:headEnd type="none" w="med" len="med"/>
                      <a:tailEnd type="none" w="med" len="med"/>
                    </a:lnB>
                    <a:solidFill>
                      <a:srgbClr val="FFFFFF"/>
                    </a:solidFill>
                  </a:tcPr>
                </a:tc>
                <a:tc vMerge="1">
                  <a:txBody>
                    <a:bodyPr/>
                    <a:lstStyle/>
                    <a:p>
                      <a:endParaRPr lang="en-IN"/>
                    </a:p>
                  </a:txBody>
                  <a:tcPr/>
                </a:tc>
                <a:extLst>
                  <a:ext uri="{0D108BD9-81ED-4DB2-BD59-A6C34878D82A}">
                    <a16:rowId xmlns:a16="http://schemas.microsoft.com/office/drawing/2014/main" xmlns="" val="3742856105"/>
                  </a:ext>
                </a:extLst>
              </a:tr>
              <a:tr h="989419">
                <a:tc>
                  <a:txBody>
                    <a:bodyPr/>
                    <a:lstStyle/>
                    <a:p>
                      <a:pPr algn="l" fontAlgn="t"/>
                      <a:r>
                        <a:rPr lang="en-IN" sz="1000">
                          <a:solidFill>
                            <a:schemeClr val="tx1"/>
                          </a:solidFill>
                          <a:effectLst/>
                          <a:latin typeface="Times New Roman" panose="02020603050405020304" pitchFamily="18" charset="0"/>
                          <a:cs typeface="Times New Roman" panose="02020603050405020304" pitchFamily="18" charset="0"/>
                        </a:rPr>
                        <a:t>xHE-AAC</a:t>
                      </a:r>
                    </a:p>
                  </a:txBody>
                  <a:tcPr marL="39577" marR="39577" marT="19788" marB="19788">
                    <a:lnL w="6350" cap="flat" cmpd="sng" algn="ctr">
                      <a:solidFill>
                        <a:srgbClr val="D0441E"/>
                      </a:solidFill>
                      <a:prstDash val="solid"/>
                      <a:round/>
                      <a:headEnd type="none" w="med" len="med"/>
                      <a:tailEnd type="none" w="med" len="med"/>
                    </a:lnL>
                    <a:lnR w="6350" cap="flat" cmpd="sng" algn="ctr">
                      <a:solidFill>
                        <a:srgbClr val="30471E"/>
                      </a:solidFill>
                      <a:prstDash val="solid"/>
                      <a:round/>
                      <a:headEnd type="none" w="med" len="med"/>
                      <a:tailEnd type="none" w="med" len="med"/>
                    </a:lnR>
                    <a:lnT w="6350" cap="flat" cmpd="sng" algn="ctr">
                      <a:solidFill>
                        <a:srgbClr val="90471E"/>
                      </a:solidFill>
                      <a:prstDash val="solid"/>
                      <a:round/>
                      <a:headEnd type="none" w="med" len="med"/>
                      <a:tailEnd type="none" w="med" len="med"/>
                    </a:lnT>
                    <a:lnB w="6350" cap="flat" cmpd="sng" algn="ctr">
                      <a:solidFill>
                        <a:srgbClr val="D0331E"/>
                      </a:solidFill>
                      <a:prstDash val="solid"/>
                      <a:round/>
                      <a:headEnd type="none" w="med" len="med"/>
                      <a:tailEnd type="none" w="med" len="med"/>
                    </a:lnB>
                    <a:solidFill>
                      <a:srgbClr val="FFFFFF"/>
                    </a:solidFill>
                  </a:tcPr>
                </a:tc>
                <a:tc>
                  <a:txBody>
                    <a:bodyPr/>
                    <a:lstStyle/>
                    <a:p>
                      <a:pPr algn="l" fontAlgn="t"/>
                      <a:r>
                        <a:rPr lang="en-IN" sz="1000">
                          <a:solidFill>
                            <a:schemeClr val="tx1"/>
                          </a:solidFill>
                          <a:effectLst/>
                          <a:latin typeface="Times New Roman" panose="02020603050405020304" pitchFamily="18" charset="0"/>
                          <a:cs typeface="Times New Roman" panose="02020603050405020304" pitchFamily="18" charset="0"/>
                        </a:rPr>
                        <a:t> </a:t>
                      </a:r>
                    </a:p>
                  </a:txBody>
                  <a:tcPr marL="39577" marR="39577" marT="19788" marB="19788">
                    <a:lnL w="6350" cap="flat" cmpd="sng" algn="ctr">
                      <a:solidFill>
                        <a:srgbClr val="30471E"/>
                      </a:solidFill>
                      <a:prstDash val="solid"/>
                      <a:round/>
                      <a:headEnd type="none" w="med" len="med"/>
                      <a:tailEnd type="none" w="med" len="med"/>
                    </a:lnL>
                    <a:lnR w="6350" cap="flat" cmpd="sng" algn="ctr">
                      <a:solidFill>
                        <a:srgbClr val="30471E"/>
                      </a:solidFill>
                      <a:prstDash val="solid"/>
                      <a:round/>
                      <a:headEnd type="none" w="med" len="med"/>
                      <a:tailEnd type="none" w="med" len="med"/>
                    </a:lnR>
                    <a:lnT w="6350" cap="flat" cmpd="sng" algn="ctr">
                      <a:solidFill>
                        <a:srgbClr val="90451E"/>
                      </a:solidFill>
                      <a:prstDash val="solid"/>
                      <a:round/>
                      <a:headEnd type="none" w="med" len="med"/>
                      <a:tailEnd type="none" w="med" len="med"/>
                    </a:lnT>
                    <a:lnB w="6350" cap="flat" cmpd="sng" algn="ctr">
                      <a:solidFill>
                        <a:srgbClr val="50510C"/>
                      </a:solidFill>
                      <a:prstDash val="solid"/>
                      <a:round/>
                      <a:headEnd type="none" w="med" len="med"/>
                      <a:tailEnd type="none" w="med" len="med"/>
                    </a:lnB>
                    <a:solidFill>
                      <a:srgbClr val="FFFFFF"/>
                    </a:solidFill>
                  </a:tcPr>
                </a:tc>
                <a:tc>
                  <a:txBody>
                    <a:bodyPr/>
                    <a:lstStyle/>
                    <a:p>
                      <a:pPr algn="ctr" fontAlgn="t"/>
                      <a:r>
                        <a:rPr lang="en-IN" sz="1000">
                          <a:solidFill>
                            <a:schemeClr val="tx1"/>
                          </a:solidFill>
                          <a:effectLst/>
                          <a:latin typeface="Times New Roman" panose="02020603050405020304" pitchFamily="18" charset="0"/>
                          <a:cs typeface="Times New Roman" panose="02020603050405020304" pitchFamily="18" charset="0"/>
                        </a:rPr>
                        <a:t>Android 9+</a:t>
                      </a:r>
                    </a:p>
                  </a:txBody>
                  <a:tcPr marL="39577" marR="39577" marT="19788" marB="19788">
                    <a:lnL w="6350" cap="flat" cmpd="sng" algn="ctr">
                      <a:solidFill>
                        <a:srgbClr val="30471E"/>
                      </a:solidFill>
                      <a:prstDash val="solid"/>
                      <a:round/>
                      <a:headEnd type="none" w="med" len="med"/>
                      <a:tailEnd type="none" w="med" len="med"/>
                    </a:lnL>
                    <a:lnR w="6350" cap="flat" cmpd="sng" algn="ctr">
                      <a:solidFill>
                        <a:srgbClr val="50251E"/>
                      </a:solidFill>
                      <a:prstDash val="solid"/>
                      <a:round/>
                      <a:headEnd type="none" w="med" len="med"/>
                      <a:tailEnd type="none" w="med" len="med"/>
                    </a:lnR>
                    <a:lnT w="6350" cap="flat" cmpd="sng" algn="ctr">
                      <a:solidFill>
                        <a:srgbClr val="10461E"/>
                      </a:solidFill>
                      <a:prstDash val="solid"/>
                      <a:round/>
                      <a:headEnd type="none" w="med" len="med"/>
                      <a:tailEnd type="none" w="med" len="med"/>
                    </a:lnT>
                    <a:lnB w="6350" cap="flat" cmpd="sng" algn="ctr">
                      <a:solidFill>
                        <a:srgbClr val="70530C"/>
                      </a:solidFill>
                      <a:prstDash val="solid"/>
                      <a:round/>
                      <a:headEnd type="none" w="med" len="med"/>
                      <a:tailEnd type="none" w="med" len="med"/>
                    </a:lnB>
                    <a:solidFill>
                      <a:srgbClr val="FFFFFF"/>
                    </a:solidFill>
                  </a:tcPr>
                </a:tc>
                <a:tc>
                  <a:txBody>
                    <a:bodyPr/>
                    <a:lstStyle/>
                    <a:p>
                      <a:pPr algn="l" fontAlgn="t"/>
                      <a:r>
                        <a:rPr lang="en-US" sz="1000">
                          <a:solidFill>
                            <a:schemeClr val="tx1"/>
                          </a:solidFill>
                          <a:effectLst/>
                          <a:latin typeface="Times New Roman" panose="02020603050405020304" pitchFamily="18" charset="0"/>
                          <a:cs typeface="Times New Roman" panose="02020603050405020304" pitchFamily="18" charset="0"/>
                        </a:rPr>
                        <a:t>Support for up to 8ch content with standard sampling rates from 8 to 48 kHz</a:t>
                      </a:r>
                    </a:p>
                  </a:txBody>
                  <a:tcPr marL="39577" marR="39577" marT="19788" marB="19788">
                    <a:lnL w="6350" cap="flat" cmpd="sng" algn="ctr">
                      <a:solidFill>
                        <a:srgbClr val="50251E"/>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70281E"/>
                      </a:solidFill>
                      <a:prstDash val="solid"/>
                      <a:round/>
                      <a:headEnd type="none" w="med" len="med"/>
                      <a:tailEnd type="none" w="med" len="med"/>
                    </a:lnT>
                    <a:lnB w="6350" cap="flat" cmpd="sng" algn="ctr">
                      <a:solidFill>
                        <a:srgbClr val="B0540C"/>
                      </a:solidFill>
                      <a:prstDash val="solid"/>
                      <a:round/>
                      <a:headEnd type="none" w="med" len="med"/>
                      <a:tailEnd type="none" w="med" len="med"/>
                    </a:lnB>
                    <a:solidFill>
                      <a:srgbClr val="FFFFFF"/>
                    </a:solidFill>
                  </a:tcPr>
                </a:tc>
                <a:tc vMerge="1">
                  <a:txBody>
                    <a:bodyPr/>
                    <a:lstStyle/>
                    <a:p>
                      <a:endParaRPr lang="en-IN"/>
                    </a:p>
                  </a:txBody>
                  <a:tcPr/>
                </a:tc>
                <a:extLst>
                  <a:ext uri="{0D108BD9-81ED-4DB2-BD59-A6C34878D82A}">
                    <a16:rowId xmlns:a16="http://schemas.microsoft.com/office/drawing/2014/main" xmlns="" val="1335295230"/>
                  </a:ext>
                </a:extLst>
              </a:tr>
              <a:tr h="1108149">
                <a:tc>
                  <a:txBody>
                    <a:bodyPr/>
                    <a:lstStyle/>
                    <a:p>
                      <a:pPr algn="l" fontAlgn="t"/>
                      <a:r>
                        <a:rPr lang="en-US" sz="1000">
                          <a:solidFill>
                            <a:schemeClr val="tx1"/>
                          </a:solidFill>
                          <a:effectLst/>
                          <a:latin typeface="Times New Roman" panose="02020603050405020304" pitchFamily="18" charset="0"/>
                          <a:cs typeface="Times New Roman" panose="02020603050405020304" pitchFamily="18" charset="0"/>
                        </a:rPr>
                        <a:t>AAC ELD (enhanced low delay AAC)</a:t>
                      </a:r>
                    </a:p>
                  </a:txBody>
                  <a:tcPr marL="39577" marR="39577" marT="19788" marB="19788">
                    <a:lnL w="6350" cap="flat" cmpd="sng" algn="ctr">
                      <a:solidFill>
                        <a:srgbClr val="903C1E"/>
                      </a:solidFill>
                      <a:prstDash val="solid"/>
                      <a:round/>
                      <a:headEnd type="none" w="med" len="med"/>
                      <a:tailEnd type="none" w="med" len="med"/>
                    </a:lnL>
                    <a:lnR w="6350" cap="flat" cmpd="sng" algn="ctr">
                      <a:solidFill>
                        <a:srgbClr val="10520C"/>
                      </a:solidFill>
                      <a:prstDash val="solid"/>
                      <a:round/>
                      <a:headEnd type="none" w="med" len="med"/>
                      <a:tailEnd type="none" w="med" len="med"/>
                    </a:lnR>
                    <a:lnT w="6350" cap="flat" cmpd="sng" algn="ctr">
                      <a:solidFill>
                        <a:srgbClr val="D0331E"/>
                      </a:solidFill>
                      <a:prstDash val="solid"/>
                      <a:round/>
                      <a:headEnd type="none" w="med" len="med"/>
                      <a:tailEnd type="none" w="med" len="med"/>
                    </a:lnT>
                    <a:lnB w="6350" cap="flat" cmpd="sng" algn="ctr">
                      <a:solidFill>
                        <a:srgbClr val="105A0C"/>
                      </a:solidFill>
                      <a:prstDash val="solid"/>
                      <a:round/>
                      <a:headEnd type="none" w="med" len="med"/>
                      <a:tailEnd type="none" w="med" len="med"/>
                    </a:lnB>
                    <a:solidFill>
                      <a:srgbClr val="FFFFFF"/>
                    </a:solidFill>
                  </a:tcPr>
                </a:tc>
                <a:tc>
                  <a:txBody>
                    <a:bodyPr/>
                    <a:lstStyle/>
                    <a:p>
                      <a:pPr algn="ctr" fontAlgn="t"/>
                      <a:r>
                        <a:rPr lang="en-IN" sz="1000">
                          <a:solidFill>
                            <a:schemeClr val="tx1"/>
                          </a:solidFill>
                          <a:effectLst/>
                          <a:latin typeface="Times New Roman" panose="02020603050405020304" pitchFamily="18" charset="0"/>
                          <a:cs typeface="Times New Roman" panose="02020603050405020304" pitchFamily="18" charset="0"/>
                        </a:rPr>
                        <a:t>Android 4.1+</a:t>
                      </a:r>
                    </a:p>
                  </a:txBody>
                  <a:tcPr marL="39577" marR="39577" marT="19788" marB="19788">
                    <a:lnL w="6350" cap="flat" cmpd="sng" algn="ctr">
                      <a:solidFill>
                        <a:srgbClr val="10520C"/>
                      </a:solidFill>
                      <a:prstDash val="solid"/>
                      <a:round/>
                      <a:headEnd type="none" w="med" len="med"/>
                      <a:tailEnd type="none" w="med" len="med"/>
                    </a:lnL>
                    <a:lnR w="6350" cap="flat" cmpd="sng" algn="ctr">
                      <a:solidFill>
                        <a:srgbClr val="F0530C"/>
                      </a:solidFill>
                      <a:prstDash val="solid"/>
                      <a:round/>
                      <a:headEnd type="none" w="med" len="med"/>
                      <a:tailEnd type="none" w="med" len="med"/>
                    </a:lnR>
                    <a:lnT w="6350" cap="flat" cmpd="sng" algn="ctr">
                      <a:solidFill>
                        <a:srgbClr val="50510C"/>
                      </a:solidFill>
                      <a:prstDash val="solid"/>
                      <a:round/>
                      <a:headEnd type="none" w="med" len="med"/>
                      <a:tailEnd type="none" w="med" len="med"/>
                    </a:lnT>
                    <a:lnB w="6350" cap="flat" cmpd="sng" algn="ctr">
                      <a:solidFill>
                        <a:srgbClr val="505B0C"/>
                      </a:solidFill>
                      <a:prstDash val="solid"/>
                      <a:round/>
                      <a:headEnd type="none" w="med" len="med"/>
                      <a:tailEnd type="none" w="med" len="med"/>
                    </a:lnB>
                    <a:solidFill>
                      <a:srgbClr val="FFFFFF"/>
                    </a:solidFill>
                  </a:tcPr>
                </a:tc>
                <a:tc>
                  <a:txBody>
                    <a:bodyPr/>
                    <a:lstStyle/>
                    <a:p>
                      <a:pPr algn="ctr" fontAlgn="t"/>
                      <a:r>
                        <a:rPr lang="en-IN" sz="1000">
                          <a:solidFill>
                            <a:schemeClr val="tx1"/>
                          </a:solidFill>
                          <a:effectLst/>
                          <a:latin typeface="Times New Roman" panose="02020603050405020304" pitchFamily="18" charset="0"/>
                          <a:cs typeface="Times New Roman" panose="02020603050405020304" pitchFamily="18" charset="0"/>
                        </a:rPr>
                        <a:t>Android 4.1+</a:t>
                      </a:r>
                    </a:p>
                  </a:txBody>
                  <a:tcPr marL="39577" marR="39577" marT="19788" marB="19788">
                    <a:lnL w="6350" cap="flat" cmpd="sng" algn="ctr">
                      <a:solidFill>
                        <a:srgbClr val="F0530C"/>
                      </a:solidFill>
                      <a:prstDash val="solid"/>
                      <a:round/>
                      <a:headEnd type="none" w="med" len="med"/>
                      <a:tailEnd type="none" w="med" len="med"/>
                    </a:lnL>
                    <a:lnR w="6350" cap="flat" cmpd="sng" algn="ctr">
                      <a:solidFill>
                        <a:srgbClr val="105C0C"/>
                      </a:solidFill>
                      <a:prstDash val="solid"/>
                      <a:round/>
                      <a:headEnd type="none" w="med" len="med"/>
                      <a:tailEnd type="none" w="med" len="med"/>
                    </a:lnR>
                    <a:lnT w="6350" cap="flat" cmpd="sng" algn="ctr">
                      <a:solidFill>
                        <a:srgbClr val="70530C"/>
                      </a:solidFill>
                      <a:prstDash val="solid"/>
                      <a:round/>
                      <a:headEnd type="none" w="med" len="med"/>
                      <a:tailEnd type="none" w="med" len="med"/>
                    </a:lnT>
                    <a:lnB w="6350" cap="flat" cmpd="sng" algn="ctr">
                      <a:solidFill>
                        <a:srgbClr val="50600C"/>
                      </a:solidFill>
                      <a:prstDash val="solid"/>
                      <a:round/>
                      <a:headEnd type="none" w="med" len="med"/>
                      <a:tailEnd type="none" w="med" len="med"/>
                    </a:lnB>
                    <a:solidFill>
                      <a:srgbClr val="FFFFFF"/>
                    </a:solidFill>
                  </a:tcPr>
                </a:tc>
                <a:tc>
                  <a:txBody>
                    <a:bodyPr/>
                    <a:lstStyle/>
                    <a:p>
                      <a:pPr algn="l" fontAlgn="t"/>
                      <a:r>
                        <a:rPr lang="en-US" sz="1000">
                          <a:solidFill>
                            <a:schemeClr val="tx1"/>
                          </a:solidFill>
                          <a:effectLst/>
                          <a:latin typeface="Times New Roman" panose="02020603050405020304" pitchFamily="18" charset="0"/>
                          <a:cs typeface="Times New Roman" panose="02020603050405020304" pitchFamily="18" charset="0"/>
                        </a:rPr>
                        <a:t>Support for mono/stereo content with standard sampling rates from 16 to 48 kHz</a:t>
                      </a:r>
                    </a:p>
                  </a:txBody>
                  <a:tcPr marL="39577" marR="39577" marT="19788" marB="19788">
                    <a:lnL w="6350" cap="flat" cmpd="sng" algn="ctr">
                      <a:solidFill>
                        <a:srgbClr val="105C0C"/>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B0540C"/>
                      </a:solidFill>
                      <a:prstDash val="solid"/>
                      <a:round/>
                      <a:headEnd type="none" w="med" len="med"/>
                      <a:tailEnd type="none" w="med" len="med"/>
                    </a:lnT>
                    <a:lnB w="6350" cap="flat" cmpd="sng" algn="ctr">
                      <a:solidFill>
                        <a:srgbClr val="505F0C"/>
                      </a:solidFill>
                      <a:prstDash val="solid"/>
                      <a:round/>
                      <a:headEnd type="none" w="med" len="med"/>
                      <a:tailEnd type="none" w="med" len="med"/>
                    </a:lnB>
                    <a:solidFill>
                      <a:srgbClr val="FFFFFF"/>
                    </a:solidFill>
                  </a:tcPr>
                </a:tc>
                <a:tc vMerge="1">
                  <a:txBody>
                    <a:bodyPr/>
                    <a:lstStyle/>
                    <a:p>
                      <a:endParaRPr lang="en-IN"/>
                    </a:p>
                  </a:txBody>
                  <a:tcPr/>
                </a:tc>
                <a:extLst>
                  <a:ext uri="{0D108BD9-81ED-4DB2-BD59-A6C34878D82A}">
                    <a16:rowId xmlns:a16="http://schemas.microsoft.com/office/drawing/2014/main" xmlns="" val="304790189"/>
                  </a:ext>
                </a:extLst>
              </a:tr>
              <a:tr h="514498">
                <a:tc>
                  <a:txBody>
                    <a:bodyPr/>
                    <a:lstStyle/>
                    <a:p>
                      <a:pPr algn="l" fontAlgn="t"/>
                      <a:r>
                        <a:rPr lang="en-IN" sz="1000">
                          <a:solidFill>
                            <a:schemeClr val="tx1"/>
                          </a:solidFill>
                          <a:effectLst/>
                          <a:latin typeface="Times New Roman" panose="02020603050405020304" pitchFamily="18" charset="0"/>
                          <a:cs typeface="Times New Roman" panose="02020603050405020304" pitchFamily="18" charset="0"/>
                        </a:rPr>
                        <a:t>AMR-NB</a:t>
                      </a:r>
                    </a:p>
                  </a:txBody>
                  <a:tcPr marL="39577" marR="39577" marT="19788" marB="19788">
                    <a:lnL w="6350" cap="flat" cmpd="sng" algn="ctr">
                      <a:solidFill>
                        <a:srgbClr val="105B0C"/>
                      </a:solidFill>
                      <a:prstDash val="solid"/>
                      <a:round/>
                      <a:headEnd type="none" w="med" len="med"/>
                      <a:tailEnd type="none" w="med" len="med"/>
                    </a:lnL>
                    <a:lnR w="6350" cap="flat" cmpd="sng" algn="ctr">
                      <a:solidFill>
                        <a:srgbClr val="905D0C"/>
                      </a:solidFill>
                      <a:prstDash val="solid"/>
                      <a:round/>
                      <a:headEnd type="none" w="med" len="med"/>
                      <a:tailEnd type="none" w="med" len="med"/>
                    </a:lnR>
                    <a:lnT w="6350" cap="flat" cmpd="sng" algn="ctr">
                      <a:solidFill>
                        <a:srgbClr val="105A0C"/>
                      </a:solidFill>
                      <a:prstDash val="solid"/>
                      <a:round/>
                      <a:headEnd type="none" w="med" len="med"/>
                      <a:tailEnd type="none" w="med" len="med"/>
                    </a:lnT>
                    <a:lnB w="6350" cap="flat" cmpd="sng" algn="ctr">
                      <a:solidFill>
                        <a:srgbClr val="705A0C"/>
                      </a:solidFill>
                      <a:prstDash val="solid"/>
                      <a:round/>
                      <a:headEnd type="none" w="med" len="med"/>
                      <a:tailEnd type="none" w="med" len="med"/>
                    </a:lnB>
                    <a:solidFill>
                      <a:srgbClr val="FFFFFF"/>
                    </a:solidFill>
                  </a:tcPr>
                </a:tc>
                <a:tc>
                  <a:txBody>
                    <a:bodyPr/>
                    <a:lstStyle/>
                    <a:p>
                      <a:pPr algn="ctr" fontAlgn="t"/>
                      <a:r>
                        <a:rPr lang="en-IN" sz="1000" dirty="0">
                          <a:solidFill>
                            <a:schemeClr val="tx1"/>
                          </a:solidFill>
                          <a:effectLst/>
                          <a:latin typeface="Times New Roman" panose="02020603050405020304" pitchFamily="18" charset="0"/>
                          <a:cs typeface="Times New Roman" panose="02020603050405020304" pitchFamily="18" charset="0"/>
                        </a:rPr>
                        <a:t>YES</a:t>
                      </a:r>
                    </a:p>
                  </a:txBody>
                  <a:tcPr marL="39577" marR="39577" marT="19788" marB="19788">
                    <a:lnL w="6350" cap="flat" cmpd="sng" algn="ctr">
                      <a:solidFill>
                        <a:srgbClr val="905D0C"/>
                      </a:solidFill>
                      <a:prstDash val="solid"/>
                      <a:round/>
                      <a:headEnd type="none" w="med" len="med"/>
                      <a:tailEnd type="none" w="med" len="med"/>
                    </a:lnL>
                    <a:lnR w="6350" cap="flat" cmpd="sng" algn="ctr">
                      <a:solidFill>
                        <a:srgbClr val="305F0C"/>
                      </a:solidFill>
                      <a:prstDash val="solid"/>
                      <a:round/>
                      <a:headEnd type="none" w="med" len="med"/>
                      <a:tailEnd type="none" w="med" len="med"/>
                    </a:lnR>
                    <a:lnT w="6350" cap="flat" cmpd="sng" algn="ctr">
                      <a:solidFill>
                        <a:srgbClr val="505B0C"/>
                      </a:solidFill>
                      <a:prstDash val="solid"/>
                      <a:round/>
                      <a:headEnd type="none" w="med" len="med"/>
                      <a:tailEnd type="none" w="med" len="med"/>
                    </a:lnT>
                    <a:lnB w="6350" cap="flat" cmpd="sng" algn="ctr">
                      <a:solidFill>
                        <a:srgbClr val="705B0C"/>
                      </a:solidFill>
                      <a:prstDash val="solid"/>
                      <a:round/>
                      <a:headEnd type="none" w="med" len="med"/>
                      <a:tailEnd type="none" w="med" len="med"/>
                    </a:lnB>
                    <a:solidFill>
                      <a:srgbClr val="FFFFFF"/>
                    </a:solidFill>
                  </a:tcPr>
                </a:tc>
                <a:tc>
                  <a:txBody>
                    <a:bodyPr/>
                    <a:lstStyle/>
                    <a:p>
                      <a:pPr algn="ctr" fontAlgn="t"/>
                      <a:r>
                        <a:rPr lang="en-IN" sz="1000">
                          <a:solidFill>
                            <a:schemeClr val="tx1"/>
                          </a:solidFill>
                          <a:effectLst/>
                          <a:latin typeface="Times New Roman" panose="02020603050405020304" pitchFamily="18" charset="0"/>
                          <a:cs typeface="Times New Roman" panose="02020603050405020304" pitchFamily="18" charset="0"/>
                        </a:rPr>
                        <a:t>YES</a:t>
                      </a:r>
                    </a:p>
                  </a:txBody>
                  <a:tcPr marL="39577" marR="39577" marT="19788" marB="19788">
                    <a:lnL w="6350" cap="flat" cmpd="sng" algn="ctr">
                      <a:solidFill>
                        <a:srgbClr val="305F0C"/>
                      </a:solidFill>
                      <a:prstDash val="solid"/>
                      <a:round/>
                      <a:headEnd type="none" w="med" len="med"/>
                      <a:tailEnd type="none" w="med" len="med"/>
                    </a:lnL>
                    <a:lnR w="6350" cap="flat" cmpd="sng" algn="ctr">
                      <a:solidFill>
                        <a:srgbClr val="50630C"/>
                      </a:solidFill>
                      <a:prstDash val="solid"/>
                      <a:round/>
                      <a:headEnd type="none" w="med" len="med"/>
                      <a:tailEnd type="none" w="med" len="med"/>
                    </a:lnR>
                    <a:lnT w="6350" cap="flat" cmpd="sng" algn="ctr">
                      <a:solidFill>
                        <a:srgbClr val="50600C"/>
                      </a:solidFill>
                      <a:prstDash val="solid"/>
                      <a:round/>
                      <a:headEnd type="none" w="med" len="med"/>
                      <a:tailEnd type="none" w="med" len="med"/>
                    </a:lnT>
                    <a:lnB w="6350" cap="flat" cmpd="sng" algn="ctr">
                      <a:solidFill>
                        <a:srgbClr val="10670C"/>
                      </a:solidFill>
                      <a:prstDash val="solid"/>
                      <a:round/>
                      <a:headEnd type="none" w="med" len="med"/>
                      <a:tailEnd type="none" w="med" len="med"/>
                    </a:lnB>
                    <a:solidFill>
                      <a:srgbClr val="FFFFFF"/>
                    </a:solidFill>
                  </a:tcPr>
                </a:tc>
                <a:tc>
                  <a:txBody>
                    <a:bodyPr/>
                    <a:lstStyle/>
                    <a:p>
                      <a:pPr algn="l" fontAlgn="t"/>
                      <a:r>
                        <a:rPr lang="en-US" sz="1000">
                          <a:solidFill>
                            <a:schemeClr val="tx1"/>
                          </a:solidFill>
                          <a:effectLst/>
                          <a:latin typeface="Times New Roman" panose="02020603050405020304" pitchFamily="18" charset="0"/>
                          <a:cs typeface="Times New Roman" panose="02020603050405020304" pitchFamily="18" charset="0"/>
                        </a:rPr>
                        <a:t>4.75 to 12.2 kbps sampled @ 8kHz</a:t>
                      </a:r>
                    </a:p>
                  </a:txBody>
                  <a:tcPr marL="39577" marR="39577" marT="19788" marB="19788">
                    <a:lnL w="6350" cap="flat" cmpd="sng" algn="ctr">
                      <a:solidFill>
                        <a:srgbClr val="50630C"/>
                      </a:solidFill>
                      <a:prstDash val="solid"/>
                      <a:round/>
                      <a:headEnd type="none" w="med" len="med"/>
                      <a:tailEnd type="none" w="med" len="med"/>
                    </a:lnL>
                    <a:lnR w="6350" cap="flat" cmpd="sng" algn="ctr">
                      <a:solidFill>
                        <a:srgbClr val="306E0C"/>
                      </a:solidFill>
                      <a:prstDash val="solid"/>
                      <a:round/>
                      <a:headEnd type="none" w="med" len="med"/>
                      <a:tailEnd type="none" w="med" len="med"/>
                    </a:lnR>
                    <a:lnT w="6350" cap="flat" cmpd="sng" algn="ctr">
                      <a:solidFill>
                        <a:srgbClr val="505F0C"/>
                      </a:solidFill>
                      <a:prstDash val="solid"/>
                      <a:round/>
                      <a:headEnd type="none" w="med" len="med"/>
                      <a:tailEnd type="none" w="med" len="med"/>
                    </a:lnT>
                    <a:lnB w="6350" cap="flat" cmpd="sng" algn="ctr">
                      <a:solidFill>
                        <a:srgbClr val="F0600C"/>
                      </a:solidFill>
                      <a:prstDash val="solid"/>
                      <a:round/>
                      <a:headEnd type="none" w="med" len="med"/>
                      <a:tailEnd type="none" w="med" len="med"/>
                    </a:lnB>
                    <a:solidFill>
                      <a:srgbClr val="FFFFFF"/>
                    </a:solidFill>
                  </a:tcPr>
                </a:tc>
                <a:tc>
                  <a:txBody>
                    <a:bodyPr/>
                    <a:lstStyle/>
                    <a:p>
                      <a:pPr algn="l" fontAlgn="t"/>
                      <a:r>
                        <a:rPr lang="en-IN" sz="1000" dirty="0">
                          <a:solidFill>
                            <a:schemeClr val="tx1"/>
                          </a:solidFill>
                          <a:effectLst/>
                          <a:latin typeface="Times New Roman" panose="02020603050405020304" pitchFamily="18" charset="0"/>
                          <a:cs typeface="Times New Roman" panose="02020603050405020304" pitchFamily="18" charset="0"/>
                        </a:rPr>
                        <a:t>• 3GPP (.3gp)</a:t>
                      </a:r>
                      <a:br>
                        <a:rPr lang="en-IN" sz="1000" dirty="0">
                          <a:solidFill>
                            <a:schemeClr val="tx1"/>
                          </a:solidFill>
                          <a:effectLst/>
                          <a:latin typeface="Times New Roman" panose="02020603050405020304" pitchFamily="18" charset="0"/>
                          <a:cs typeface="Times New Roman" panose="02020603050405020304" pitchFamily="18" charset="0"/>
                        </a:rPr>
                      </a:br>
                      <a:r>
                        <a:rPr lang="en-IN" sz="1000" dirty="0">
                          <a:solidFill>
                            <a:schemeClr val="tx1"/>
                          </a:solidFill>
                          <a:effectLst/>
                          <a:latin typeface="Times New Roman" panose="02020603050405020304" pitchFamily="18" charset="0"/>
                          <a:cs typeface="Times New Roman" panose="02020603050405020304" pitchFamily="18" charset="0"/>
                        </a:rPr>
                        <a:t>• AMR (.</a:t>
                      </a:r>
                      <a:r>
                        <a:rPr lang="en-IN" sz="1000" dirty="0" err="1">
                          <a:solidFill>
                            <a:schemeClr val="tx1"/>
                          </a:solidFill>
                          <a:effectLst/>
                          <a:latin typeface="Times New Roman" panose="02020603050405020304" pitchFamily="18" charset="0"/>
                          <a:cs typeface="Times New Roman" panose="02020603050405020304" pitchFamily="18" charset="0"/>
                        </a:rPr>
                        <a:t>amr</a:t>
                      </a:r>
                      <a:r>
                        <a:rPr lang="en-IN" sz="1000" dirty="0">
                          <a:solidFill>
                            <a:schemeClr val="tx1"/>
                          </a:solidFill>
                          <a:effectLst/>
                          <a:latin typeface="Times New Roman" panose="02020603050405020304" pitchFamily="18" charset="0"/>
                          <a:cs typeface="Times New Roman" panose="02020603050405020304" pitchFamily="18" charset="0"/>
                        </a:rPr>
                        <a:t>)</a:t>
                      </a:r>
                    </a:p>
                  </a:txBody>
                  <a:tcPr marL="39577" marR="39577" marT="19788" marB="19788">
                    <a:lnL w="6350" cap="flat" cmpd="sng" algn="ctr">
                      <a:solidFill>
                        <a:srgbClr val="306E0C"/>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505F0C"/>
                      </a:solidFill>
                      <a:prstDash val="solid"/>
                      <a:round/>
                      <a:headEnd type="none" w="med" len="med"/>
                      <a:tailEnd type="none" w="med" len="med"/>
                    </a:lnT>
                    <a:lnB w="6350" cap="flat" cmpd="sng" algn="ctr">
                      <a:solidFill>
                        <a:srgbClr val="70680C"/>
                      </a:solidFill>
                      <a:prstDash val="solid"/>
                      <a:round/>
                      <a:headEnd type="none" w="med" len="med"/>
                      <a:tailEnd type="none" w="med" len="med"/>
                    </a:lnB>
                    <a:solidFill>
                      <a:srgbClr val="FFFFFF"/>
                    </a:solidFill>
                  </a:tcPr>
                </a:tc>
                <a:extLst>
                  <a:ext uri="{0D108BD9-81ED-4DB2-BD59-A6C34878D82A}">
                    <a16:rowId xmlns:a16="http://schemas.microsoft.com/office/drawing/2014/main" xmlns="" val="1973657079"/>
                  </a:ext>
                </a:extLst>
              </a:tr>
            </a:tbl>
          </a:graphicData>
        </a:graphic>
      </p:graphicFrame>
      <p:sp>
        <p:nvSpPr>
          <p:cNvPr id="2" name="Rectangle 1"/>
          <p:cNvSpPr/>
          <p:nvPr/>
        </p:nvSpPr>
        <p:spPr>
          <a:xfrm>
            <a:off x="152400" y="685799"/>
            <a:ext cx="8686800" cy="507831"/>
          </a:xfrm>
          <a:prstGeom prst="rect">
            <a:avLst/>
          </a:prstGeom>
        </p:spPr>
        <p:txBody>
          <a:bodyPr wrap="square">
            <a:spAutoFit/>
          </a:bodyPr>
          <a:lstStyle/>
          <a:p>
            <a:pPr fontAlgn="base">
              <a:lnSpc>
                <a:spcPct val="150000"/>
              </a:lnSpc>
            </a:pPr>
            <a:r>
              <a:rPr lang="en-IN" b="1" dirty="0">
                <a:solidFill>
                  <a:srgbClr val="444444"/>
                </a:solidFill>
                <a:latin typeface="Times New Roman" panose="02020603050405020304" pitchFamily="18" charset="0"/>
                <a:cs typeface="Times New Roman" panose="02020603050405020304" pitchFamily="18" charset="0"/>
              </a:rPr>
              <a:t>Topic Objective: To understand the concept of multimedia, animation with android</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27BAC4-170E-454B-BDF6-C1BEA1ADC7EF}"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a:solidFill>
                  <a:srgbClr val="000000"/>
                </a:solidFill>
                <a:effectLst/>
                <a:latin typeface="Times New Roman" panose="02020603050405020304" pitchFamily="18" charset="0"/>
                <a:ea typeface="Times New Roman" panose="02020603050405020304" pitchFamily="18" charset="0"/>
              </a:rPr>
              <a:t>Multimedia Supported audio formats</a:t>
            </a:r>
            <a:endParaRPr lang="en-US" sz="2400" b="1" dirty="0"/>
          </a:p>
        </p:txBody>
      </p:sp>
      <p:graphicFrame>
        <p:nvGraphicFramePr>
          <p:cNvPr id="2" name="Content Placeholder 1">
            <a:extLst>
              <a:ext uri="{FF2B5EF4-FFF2-40B4-BE49-F238E27FC236}">
                <a16:creationId xmlns:a16="http://schemas.microsoft.com/office/drawing/2014/main" xmlns="" id="{A3A87E59-36C8-4226-935F-4E897619C140}"/>
              </a:ext>
            </a:extLst>
          </p:cNvPr>
          <p:cNvGraphicFramePr>
            <a:graphicFrameLocks noGrp="1"/>
          </p:cNvGraphicFramePr>
          <p:nvPr>
            <p:ph idx="1"/>
            <p:extLst>
              <p:ext uri="{D42A27DB-BD31-4B8C-83A1-F6EECF244321}">
                <p14:modId xmlns:p14="http://schemas.microsoft.com/office/powerpoint/2010/main" xmlns="" val="3560127372"/>
              </p:ext>
            </p:extLst>
          </p:nvPr>
        </p:nvGraphicFramePr>
        <p:xfrm>
          <a:off x="228600" y="990601"/>
          <a:ext cx="8458200" cy="5388467"/>
        </p:xfrm>
        <a:graphic>
          <a:graphicData uri="http://schemas.openxmlformats.org/drawingml/2006/table">
            <a:tbl>
              <a:tblPr/>
              <a:tblGrid>
                <a:gridCol w="1691640">
                  <a:extLst>
                    <a:ext uri="{9D8B030D-6E8A-4147-A177-3AD203B41FA5}">
                      <a16:colId xmlns:a16="http://schemas.microsoft.com/office/drawing/2014/main" xmlns="" val="638341102"/>
                    </a:ext>
                  </a:extLst>
                </a:gridCol>
                <a:gridCol w="1691640">
                  <a:extLst>
                    <a:ext uri="{9D8B030D-6E8A-4147-A177-3AD203B41FA5}">
                      <a16:colId xmlns:a16="http://schemas.microsoft.com/office/drawing/2014/main" xmlns="" val="1178481438"/>
                    </a:ext>
                  </a:extLst>
                </a:gridCol>
                <a:gridCol w="1691640">
                  <a:extLst>
                    <a:ext uri="{9D8B030D-6E8A-4147-A177-3AD203B41FA5}">
                      <a16:colId xmlns:a16="http://schemas.microsoft.com/office/drawing/2014/main" xmlns="" val="1489216517"/>
                    </a:ext>
                  </a:extLst>
                </a:gridCol>
                <a:gridCol w="1691640">
                  <a:extLst>
                    <a:ext uri="{9D8B030D-6E8A-4147-A177-3AD203B41FA5}">
                      <a16:colId xmlns:a16="http://schemas.microsoft.com/office/drawing/2014/main" xmlns="" val="1772303500"/>
                    </a:ext>
                  </a:extLst>
                </a:gridCol>
                <a:gridCol w="1691640">
                  <a:extLst>
                    <a:ext uri="{9D8B030D-6E8A-4147-A177-3AD203B41FA5}">
                      <a16:colId xmlns:a16="http://schemas.microsoft.com/office/drawing/2014/main" xmlns="" val="326995986"/>
                    </a:ext>
                  </a:extLst>
                </a:gridCol>
              </a:tblGrid>
              <a:tr h="402292">
                <a:tc>
                  <a:txBody>
                    <a:bodyPr/>
                    <a:lstStyle/>
                    <a:p>
                      <a:pPr algn="l" fontAlgn="t"/>
                      <a:r>
                        <a:rPr lang="en-IN" sz="1000">
                          <a:effectLst/>
                          <a:latin typeface="Times New Roman" panose="02020603050405020304" pitchFamily="18" charset="0"/>
                          <a:cs typeface="Times New Roman" panose="02020603050405020304" pitchFamily="18" charset="0"/>
                        </a:rPr>
                        <a:t>AMR-WB</a:t>
                      </a:r>
                    </a:p>
                  </a:txBody>
                  <a:tcPr marL="13175" marR="13175" marT="6588" marB="6588">
                    <a:lnL w="6350" cap="flat" cmpd="sng" algn="ctr">
                      <a:solidFill>
                        <a:srgbClr val="20A1D9"/>
                      </a:solidFill>
                      <a:prstDash val="solid"/>
                      <a:round/>
                      <a:headEnd type="none" w="med" len="med"/>
                      <a:tailEnd type="none" w="med" len="med"/>
                    </a:lnL>
                    <a:lnR w="6350" cap="flat" cmpd="sng" algn="ctr">
                      <a:solidFill>
                        <a:srgbClr val="409BD9"/>
                      </a:solidFill>
                      <a:prstDash val="solid"/>
                      <a:round/>
                      <a:headEnd type="none" w="med" len="med"/>
                      <a:tailEnd type="none" w="med" len="med"/>
                    </a:lnR>
                    <a:lnT w="6350" cap="flat" cmpd="sng" algn="ctr">
                      <a:solidFill>
                        <a:srgbClr val="40A1D9"/>
                      </a:solidFill>
                      <a:prstDash val="solid"/>
                      <a:round/>
                      <a:headEnd type="none" w="med" len="med"/>
                      <a:tailEnd type="none" w="med" len="med"/>
                    </a:lnT>
                    <a:lnB w="6350" cap="flat" cmpd="sng" algn="ctr">
                      <a:solidFill>
                        <a:srgbClr val="A0AED9"/>
                      </a:solidFill>
                      <a:prstDash val="solid"/>
                      <a:round/>
                      <a:headEnd type="none" w="med" len="med"/>
                      <a:tailEnd type="none" w="med" len="med"/>
                    </a:lnB>
                    <a:solidFill>
                      <a:srgbClr val="FFFFFF"/>
                    </a:solidFill>
                  </a:tcPr>
                </a:tc>
                <a:tc>
                  <a:txBody>
                    <a:bodyPr/>
                    <a:lstStyle/>
                    <a:p>
                      <a:pPr algn="ctr" fontAlgn="t"/>
                      <a:r>
                        <a:rPr lang="en-IN" sz="1000">
                          <a:effectLst/>
                          <a:latin typeface="Times New Roman" panose="02020603050405020304" pitchFamily="18" charset="0"/>
                          <a:cs typeface="Times New Roman" panose="02020603050405020304" pitchFamily="18" charset="0"/>
                        </a:rPr>
                        <a:t>YES</a:t>
                      </a:r>
                    </a:p>
                  </a:txBody>
                  <a:tcPr marL="13175" marR="13175" marT="6588" marB="6588">
                    <a:lnL w="6350" cap="flat" cmpd="sng" algn="ctr">
                      <a:solidFill>
                        <a:srgbClr val="409BD9"/>
                      </a:solidFill>
                      <a:prstDash val="solid"/>
                      <a:round/>
                      <a:headEnd type="none" w="med" len="med"/>
                      <a:tailEnd type="none" w="med" len="med"/>
                    </a:lnL>
                    <a:lnR w="6350" cap="flat" cmpd="sng" algn="ctr">
                      <a:solidFill>
                        <a:srgbClr val="00A3D9"/>
                      </a:solidFill>
                      <a:prstDash val="solid"/>
                      <a:round/>
                      <a:headEnd type="none" w="med" len="med"/>
                      <a:tailEnd type="none" w="med" len="med"/>
                    </a:lnR>
                    <a:lnT w="6350" cap="flat" cmpd="sng" algn="ctr">
                      <a:solidFill>
                        <a:srgbClr val="40A1D9"/>
                      </a:solidFill>
                      <a:prstDash val="solid"/>
                      <a:round/>
                      <a:headEnd type="none" w="med" len="med"/>
                      <a:tailEnd type="none" w="med" len="med"/>
                    </a:lnT>
                    <a:lnB w="6350" cap="flat" cmpd="sng" algn="ctr">
                      <a:solidFill>
                        <a:srgbClr val="20AED9"/>
                      </a:solidFill>
                      <a:prstDash val="solid"/>
                      <a:round/>
                      <a:headEnd type="none" w="med" len="med"/>
                      <a:tailEnd type="none" w="med" len="med"/>
                    </a:lnB>
                    <a:solidFill>
                      <a:srgbClr val="FFFFFF"/>
                    </a:solidFill>
                  </a:tcPr>
                </a:tc>
                <a:tc>
                  <a:txBody>
                    <a:bodyPr/>
                    <a:lstStyle/>
                    <a:p>
                      <a:pPr algn="ctr" fontAlgn="t"/>
                      <a:r>
                        <a:rPr lang="en-IN" sz="1000">
                          <a:effectLst/>
                          <a:latin typeface="Times New Roman" panose="02020603050405020304" pitchFamily="18" charset="0"/>
                          <a:cs typeface="Times New Roman" panose="02020603050405020304" pitchFamily="18" charset="0"/>
                        </a:rPr>
                        <a:t>YES</a:t>
                      </a:r>
                    </a:p>
                  </a:txBody>
                  <a:tcPr marL="13175" marR="13175" marT="6588" marB="6588">
                    <a:lnL w="6350" cap="flat" cmpd="sng" algn="ctr">
                      <a:solidFill>
                        <a:srgbClr val="00A3D9"/>
                      </a:solidFill>
                      <a:prstDash val="solid"/>
                      <a:round/>
                      <a:headEnd type="none" w="med" len="med"/>
                      <a:tailEnd type="none" w="med" len="med"/>
                    </a:lnL>
                    <a:lnR w="6350" cap="flat" cmpd="sng" algn="ctr">
                      <a:solidFill>
                        <a:srgbClr val="C0A1D9"/>
                      </a:solidFill>
                      <a:prstDash val="solid"/>
                      <a:round/>
                      <a:headEnd type="none" w="med" len="med"/>
                      <a:tailEnd type="none" w="med" len="med"/>
                    </a:lnR>
                    <a:lnT w="6350" cap="flat" cmpd="sng" algn="ctr">
                      <a:solidFill>
                        <a:srgbClr val="60A9D9"/>
                      </a:solidFill>
                      <a:prstDash val="solid"/>
                      <a:round/>
                      <a:headEnd type="none" w="med" len="med"/>
                      <a:tailEnd type="none" w="med" len="med"/>
                    </a:lnT>
                    <a:lnB w="6350" cap="flat" cmpd="sng" algn="ctr">
                      <a:solidFill>
                        <a:srgbClr val="80B0D9"/>
                      </a:solidFill>
                      <a:prstDash val="solid"/>
                      <a:round/>
                      <a:headEnd type="none" w="med" len="med"/>
                      <a:tailEnd type="none" w="med" len="med"/>
                    </a:lnB>
                    <a:solidFill>
                      <a:srgbClr val="FFFFFF"/>
                    </a:solidFill>
                  </a:tcPr>
                </a:tc>
                <a:tc>
                  <a:txBody>
                    <a:bodyPr/>
                    <a:lstStyle/>
                    <a:p>
                      <a:pPr algn="l" fontAlgn="t"/>
                      <a:r>
                        <a:rPr lang="en-US" sz="1000">
                          <a:effectLst/>
                          <a:latin typeface="Times New Roman" panose="02020603050405020304" pitchFamily="18" charset="0"/>
                          <a:cs typeface="Times New Roman" panose="02020603050405020304" pitchFamily="18" charset="0"/>
                        </a:rPr>
                        <a:t>9 rates from 6.60 kbit/s to 23.85 kbit/s sampled @ 16kHz</a:t>
                      </a:r>
                    </a:p>
                  </a:txBody>
                  <a:tcPr marL="13175" marR="13175" marT="6588" marB="6588">
                    <a:lnL w="6350" cap="flat" cmpd="sng" algn="ctr">
                      <a:solidFill>
                        <a:srgbClr val="C0A1D9"/>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60A9D9"/>
                      </a:solidFill>
                      <a:prstDash val="solid"/>
                      <a:round/>
                      <a:headEnd type="none" w="med" len="med"/>
                      <a:tailEnd type="none" w="med" len="med"/>
                    </a:lnT>
                    <a:lnB w="6350" cap="flat" cmpd="sng" algn="ctr">
                      <a:solidFill>
                        <a:srgbClr val="E0AFD9"/>
                      </a:solidFill>
                      <a:prstDash val="solid"/>
                      <a:round/>
                      <a:headEnd type="none" w="med" len="med"/>
                      <a:tailEnd type="none" w="med" len="med"/>
                    </a:lnB>
                    <a:solidFill>
                      <a:srgbClr val="FFFFFF"/>
                    </a:solidFill>
                  </a:tcPr>
                </a:tc>
                <a:tc>
                  <a:txBody>
                    <a:bodyPr/>
                    <a:lstStyle/>
                    <a:p>
                      <a:endParaRPr lang="en-IN" sz="1000">
                        <a:latin typeface="Times New Roman" panose="02020603050405020304" pitchFamily="18" charset="0"/>
                        <a:cs typeface="Times New Roman" panose="02020603050405020304" pitchFamily="18" charset="0"/>
                      </a:endParaRPr>
                    </a:p>
                  </a:txBody>
                  <a:tcPr marL="13175" marR="13175" marT="6588" marB="6588">
                    <a:lnL w="6350" cap="flat" cmpd="sng" algn="ctr">
                      <a:solidFill>
                        <a:srgbClr val="CFD8DC"/>
                      </a:solidFill>
                      <a:prstDash val="solid"/>
                      <a:round/>
                      <a:headEnd type="none" w="med" len="med"/>
                      <a:tailEnd type="none" w="med" len="med"/>
                    </a:lnL>
                    <a:lnB w="6350" cap="flat" cmpd="sng" algn="ctr">
                      <a:solidFill>
                        <a:srgbClr val="80B0D9"/>
                      </a:solidFill>
                      <a:prstDash val="solid"/>
                      <a:round/>
                      <a:headEnd type="none" w="med" len="med"/>
                      <a:tailEnd type="none" w="med" len="med"/>
                    </a:lnB>
                  </a:tcPr>
                </a:tc>
                <a:extLst>
                  <a:ext uri="{0D108BD9-81ED-4DB2-BD59-A6C34878D82A}">
                    <a16:rowId xmlns:a16="http://schemas.microsoft.com/office/drawing/2014/main" xmlns="" val="4277415915"/>
                  </a:ext>
                </a:extLst>
              </a:tr>
              <a:tr h="1570237">
                <a:tc>
                  <a:txBody>
                    <a:bodyPr/>
                    <a:lstStyle/>
                    <a:p>
                      <a:pPr algn="l" fontAlgn="t"/>
                      <a:r>
                        <a:rPr lang="en-IN" sz="1000">
                          <a:effectLst/>
                          <a:latin typeface="Times New Roman" panose="02020603050405020304" pitchFamily="18" charset="0"/>
                          <a:cs typeface="Times New Roman" panose="02020603050405020304" pitchFamily="18" charset="0"/>
                        </a:rPr>
                        <a:t>FLAC</a:t>
                      </a:r>
                    </a:p>
                  </a:txBody>
                  <a:tcPr marL="13175" marR="13175" marT="6588" marB="6588">
                    <a:lnL w="6350" cap="flat" cmpd="sng" algn="ctr">
                      <a:solidFill>
                        <a:srgbClr val="80AFD9"/>
                      </a:solidFill>
                      <a:prstDash val="solid"/>
                      <a:round/>
                      <a:headEnd type="none" w="med" len="med"/>
                      <a:tailEnd type="none" w="med" len="med"/>
                    </a:lnL>
                    <a:lnR w="6350" cap="flat" cmpd="sng" algn="ctr">
                      <a:solidFill>
                        <a:srgbClr val="80B0D9"/>
                      </a:solidFill>
                      <a:prstDash val="solid"/>
                      <a:round/>
                      <a:headEnd type="none" w="med" len="med"/>
                      <a:tailEnd type="none" w="med" len="med"/>
                    </a:lnR>
                    <a:lnT w="6350" cap="flat" cmpd="sng" algn="ctr">
                      <a:solidFill>
                        <a:srgbClr val="A0AED9"/>
                      </a:solidFill>
                      <a:prstDash val="solid"/>
                      <a:round/>
                      <a:headEnd type="none" w="med" len="med"/>
                      <a:tailEnd type="none" w="med" len="med"/>
                    </a:lnT>
                    <a:lnB w="6350" cap="flat" cmpd="sng" algn="ctr">
                      <a:solidFill>
                        <a:srgbClr val="80710D"/>
                      </a:solidFill>
                      <a:prstDash val="solid"/>
                      <a:round/>
                      <a:headEnd type="none" w="med" len="med"/>
                      <a:tailEnd type="none" w="med" len="med"/>
                    </a:lnB>
                    <a:solidFill>
                      <a:srgbClr val="FFFFFF"/>
                    </a:solidFill>
                  </a:tcPr>
                </a:tc>
                <a:tc>
                  <a:txBody>
                    <a:bodyPr/>
                    <a:lstStyle/>
                    <a:p>
                      <a:pPr algn="ctr" fontAlgn="t"/>
                      <a:r>
                        <a:rPr lang="en-IN" sz="1000">
                          <a:effectLst/>
                          <a:latin typeface="Times New Roman" panose="02020603050405020304" pitchFamily="18" charset="0"/>
                          <a:cs typeface="Times New Roman" panose="02020603050405020304" pitchFamily="18" charset="0"/>
                        </a:rPr>
                        <a:t>Android 4.1+</a:t>
                      </a:r>
                    </a:p>
                  </a:txBody>
                  <a:tcPr marL="13175" marR="13175" marT="6588" marB="6588">
                    <a:lnL w="6350" cap="flat" cmpd="sng" algn="ctr">
                      <a:solidFill>
                        <a:srgbClr val="80B0D9"/>
                      </a:solidFill>
                      <a:prstDash val="solid"/>
                      <a:round/>
                      <a:headEnd type="none" w="med" len="med"/>
                      <a:tailEnd type="none" w="med" len="med"/>
                    </a:lnL>
                    <a:lnR w="6350" cap="flat" cmpd="sng" algn="ctr">
                      <a:solidFill>
                        <a:srgbClr val="40B8D9"/>
                      </a:solidFill>
                      <a:prstDash val="solid"/>
                      <a:round/>
                      <a:headEnd type="none" w="med" len="med"/>
                      <a:tailEnd type="none" w="med" len="med"/>
                    </a:lnR>
                    <a:lnT w="6350" cap="flat" cmpd="sng" algn="ctr">
                      <a:solidFill>
                        <a:srgbClr val="20AED9"/>
                      </a:solidFill>
                      <a:prstDash val="solid"/>
                      <a:round/>
                      <a:headEnd type="none" w="med" len="med"/>
                      <a:tailEnd type="none" w="med" len="med"/>
                    </a:lnT>
                    <a:lnB w="6350" cap="flat" cmpd="sng" algn="ctr">
                      <a:solidFill>
                        <a:srgbClr val="A06B0D"/>
                      </a:solidFill>
                      <a:prstDash val="solid"/>
                      <a:round/>
                      <a:headEnd type="none" w="med" len="med"/>
                      <a:tailEnd type="none" w="med" len="med"/>
                    </a:lnB>
                    <a:solidFill>
                      <a:srgbClr val="FFFFFF"/>
                    </a:solidFill>
                  </a:tcPr>
                </a:tc>
                <a:tc>
                  <a:txBody>
                    <a:bodyPr/>
                    <a:lstStyle/>
                    <a:p>
                      <a:pPr algn="ctr" fontAlgn="t"/>
                      <a:r>
                        <a:rPr lang="en-IN" sz="1000">
                          <a:effectLst/>
                          <a:latin typeface="Times New Roman" panose="02020603050405020304" pitchFamily="18" charset="0"/>
                          <a:cs typeface="Times New Roman" panose="02020603050405020304" pitchFamily="18" charset="0"/>
                        </a:rPr>
                        <a:t>Android 3.1+</a:t>
                      </a:r>
                    </a:p>
                  </a:txBody>
                  <a:tcPr marL="13175" marR="13175" marT="6588" marB="6588">
                    <a:lnL w="6350" cap="flat" cmpd="sng" algn="ctr">
                      <a:solidFill>
                        <a:srgbClr val="40B8D9"/>
                      </a:solidFill>
                      <a:prstDash val="solid"/>
                      <a:round/>
                      <a:headEnd type="none" w="med" len="med"/>
                      <a:tailEnd type="none" w="med" len="med"/>
                    </a:lnL>
                    <a:lnR w="6350" cap="flat" cmpd="sng" algn="ctr">
                      <a:solidFill>
                        <a:srgbClr val="60B3D9"/>
                      </a:solidFill>
                      <a:prstDash val="solid"/>
                      <a:round/>
                      <a:headEnd type="none" w="med" len="med"/>
                      <a:tailEnd type="none" w="med" len="med"/>
                    </a:lnR>
                    <a:lnT w="6350" cap="flat" cmpd="sng" algn="ctr">
                      <a:solidFill>
                        <a:srgbClr val="80B0D9"/>
                      </a:solidFill>
                      <a:prstDash val="solid"/>
                      <a:round/>
                      <a:headEnd type="none" w="med" len="med"/>
                      <a:tailEnd type="none" w="med" len="med"/>
                    </a:lnT>
                    <a:lnB w="6350" cap="flat" cmpd="sng" algn="ctr">
                      <a:solidFill>
                        <a:srgbClr val="C06D0D"/>
                      </a:solidFill>
                      <a:prstDash val="solid"/>
                      <a:round/>
                      <a:headEnd type="none" w="med" len="med"/>
                      <a:tailEnd type="none" w="med" len="med"/>
                    </a:lnB>
                    <a:solidFill>
                      <a:srgbClr val="FFFFFF"/>
                    </a:solidFill>
                  </a:tcPr>
                </a:tc>
                <a:tc>
                  <a:txBody>
                    <a:bodyPr/>
                    <a:lstStyle/>
                    <a:p>
                      <a:pPr algn="l" fontAlgn="t"/>
                      <a:r>
                        <a:rPr lang="en-US" sz="1000">
                          <a:effectLst/>
                          <a:latin typeface="Times New Roman" panose="02020603050405020304" pitchFamily="18" charset="0"/>
                          <a:cs typeface="Times New Roman" panose="02020603050405020304" pitchFamily="18" charset="0"/>
                        </a:rPr>
                        <a:t>Mono/Stereo (no multichannel). Sample rates up to 48 kHz (but up to 44.1 kHz is recommended on devices with 44.1 kHz output, as the 48 to 44.1 kHz downsampler does not include a low-pass filter). 16-bit recommended; no dither applied for 24-bit.</a:t>
                      </a:r>
                    </a:p>
                  </a:txBody>
                  <a:tcPr marL="13175" marR="13175" marT="6588" marB="6588">
                    <a:lnL w="6350" cap="flat" cmpd="sng" algn="ctr">
                      <a:solidFill>
                        <a:srgbClr val="60B3D9"/>
                      </a:solidFill>
                      <a:prstDash val="solid"/>
                      <a:round/>
                      <a:headEnd type="none" w="med" len="med"/>
                      <a:tailEnd type="none" w="med" len="med"/>
                    </a:lnL>
                    <a:lnR w="6350" cap="flat" cmpd="sng" algn="ctr">
                      <a:solidFill>
                        <a:srgbClr val="A0B4D9"/>
                      </a:solidFill>
                      <a:prstDash val="solid"/>
                      <a:round/>
                      <a:headEnd type="none" w="med" len="med"/>
                      <a:tailEnd type="none" w="med" len="med"/>
                    </a:lnR>
                    <a:lnT w="6350" cap="flat" cmpd="sng" algn="ctr">
                      <a:solidFill>
                        <a:srgbClr val="E0AFD9"/>
                      </a:solidFill>
                      <a:prstDash val="solid"/>
                      <a:round/>
                      <a:headEnd type="none" w="med" len="med"/>
                      <a:tailEnd type="none" w="med" len="med"/>
                    </a:lnT>
                    <a:lnB w="6350" cap="flat" cmpd="sng" algn="ctr">
                      <a:solidFill>
                        <a:srgbClr val="C06D0D"/>
                      </a:solidFill>
                      <a:prstDash val="solid"/>
                      <a:round/>
                      <a:headEnd type="none" w="med" len="med"/>
                      <a:tailEnd type="none" w="med" len="med"/>
                    </a:lnB>
                    <a:solidFill>
                      <a:srgbClr val="FFFFFF"/>
                    </a:solidFill>
                  </a:tcPr>
                </a:tc>
                <a:tc>
                  <a:txBody>
                    <a:bodyPr/>
                    <a:lstStyle/>
                    <a:p>
                      <a:pPr algn="l" fontAlgn="t"/>
                      <a:r>
                        <a:rPr lang="en-IN" sz="1000">
                          <a:effectLst/>
                          <a:latin typeface="Times New Roman" panose="02020603050405020304" pitchFamily="18" charset="0"/>
                          <a:cs typeface="Times New Roman" panose="02020603050405020304" pitchFamily="18" charset="0"/>
                        </a:rPr>
                        <a:t>• FLAC (.flac)</a:t>
                      </a:r>
                      <a:br>
                        <a:rPr lang="en-IN" sz="1000">
                          <a:effectLst/>
                          <a:latin typeface="Times New Roman" panose="02020603050405020304" pitchFamily="18" charset="0"/>
                          <a:cs typeface="Times New Roman" panose="02020603050405020304" pitchFamily="18" charset="0"/>
                        </a:rPr>
                      </a:br>
                      <a:r>
                        <a:rPr lang="en-IN" sz="1000">
                          <a:effectLst/>
                          <a:latin typeface="Times New Roman" panose="02020603050405020304" pitchFamily="18" charset="0"/>
                          <a:cs typeface="Times New Roman" panose="02020603050405020304" pitchFamily="18" charset="0"/>
                        </a:rPr>
                        <a:t>• MPEG-4 (.mp4, .m4a, Android 10+)</a:t>
                      </a:r>
                    </a:p>
                  </a:txBody>
                  <a:tcPr marL="13175" marR="13175" marT="6588" marB="6588">
                    <a:lnL w="6350" cap="flat" cmpd="sng" algn="ctr">
                      <a:solidFill>
                        <a:srgbClr val="A0B4D9"/>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80B0D9"/>
                      </a:solidFill>
                      <a:prstDash val="solid"/>
                      <a:round/>
                      <a:headEnd type="none" w="med" len="med"/>
                      <a:tailEnd type="none" w="med" len="med"/>
                    </a:lnT>
                    <a:lnB w="6350" cap="flat" cmpd="sng" algn="ctr">
                      <a:solidFill>
                        <a:srgbClr val="A06B0D"/>
                      </a:solidFill>
                      <a:prstDash val="solid"/>
                      <a:round/>
                      <a:headEnd type="none" w="med" len="med"/>
                      <a:tailEnd type="none" w="med" len="med"/>
                    </a:lnB>
                    <a:solidFill>
                      <a:srgbClr val="FFFFFF"/>
                    </a:solidFill>
                  </a:tcPr>
                </a:tc>
                <a:extLst>
                  <a:ext uri="{0D108BD9-81ED-4DB2-BD59-A6C34878D82A}">
                    <a16:rowId xmlns:a16="http://schemas.microsoft.com/office/drawing/2014/main" xmlns="" val="3283547197"/>
                  </a:ext>
                </a:extLst>
              </a:tr>
              <a:tr h="869471">
                <a:tc>
                  <a:txBody>
                    <a:bodyPr/>
                    <a:lstStyle/>
                    <a:p>
                      <a:pPr algn="l" fontAlgn="t"/>
                      <a:r>
                        <a:rPr lang="en-IN" sz="1000">
                          <a:effectLst/>
                          <a:latin typeface="Times New Roman" panose="02020603050405020304" pitchFamily="18" charset="0"/>
                          <a:cs typeface="Times New Roman" panose="02020603050405020304" pitchFamily="18" charset="0"/>
                        </a:rPr>
                        <a:t>MIDI</a:t>
                      </a:r>
                    </a:p>
                  </a:txBody>
                  <a:tcPr marL="13175" marR="13175" marT="6588" marB="6588">
                    <a:lnL w="6350" cap="flat" cmpd="sng" algn="ctr">
                      <a:solidFill>
                        <a:srgbClr val="606A0D"/>
                      </a:solidFill>
                      <a:prstDash val="solid"/>
                      <a:round/>
                      <a:headEnd type="none" w="med" len="med"/>
                      <a:tailEnd type="none" w="med" len="med"/>
                    </a:lnL>
                    <a:lnR w="6350" cap="flat" cmpd="sng" algn="ctr">
                      <a:solidFill>
                        <a:srgbClr val="C06A0D"/>
                      </a:solidFill>
                      <a:prstDash val="solid"/>
                      <a:round/>
                      <a:headEnd type="none" w="med" len="med"/>
                      <a:tailEnd type="none" w="med" len="med"/>
                    </a:lnR>
                    <a:lnT w="6350" cap="flat" cmpd="sng" algn="ctr">
                      <a:solidFill>
                        <a:srgbClr val="80710D"/>
                      </a:solidFill>
                      <a:prstDash val="solid"/>
                      <a:round/>
                      <a:headEnd type="none" w="med" len="med"/>
                      <a:tailEnd type="none" w="med" len="med"/>
                    </a:lnT>
                    <a:lnB w="6350" cap="flat" cmpd="sng" algn="ctr">
                      <a:solidFill>
                        <a:srgbClr val="40970D"/>
                      </a:solidFill>
                      <a:prstDash val="solid"/>
                      <a:round/>
                      <a:headEnd type="none" w="med" len="med"/>
                      <a:tailEnd type="none" w="med" len="med"/>
                    </a:lnB>
                    <a:solidFill>
                      <a:srgbClr val="FFFFFF"/>
                    </a:solidFill>
                  </a:tcPr>
                </a:tc>
                <a:tc>
                  <a:txBody>
                    <a:bodyPr/>
                    <a:lstStyle/>
                    <a:p>
                      <a:pPr algn="l" fontAlgn="t"/>
                      <a:r>
                        <a:rPr lang="en-IN" sz="1000">
                          <a:effectLst/>
                          <a:latin typeface="Times New Roman" panose="02020603050405020304" pitchFamily="18" charset="0"/>
                          <a:cs typeface="Times New Roman" panose="02020603050405020304" pitchFamily="18" charset="0"/>
                        </a:rPr>
                        <a:t> </a:t>
                      </a:r>
                    </a:p>
                  </a:txBody>
                  <a:tcPr marL="13175" marR="13175" marT="6588" marB="6588">
                    <a:lnL w="6350" cap="flat" cmpd="sng" algn="ctr">
                      <a:solidFill>
                        <a:srgbClr val="C06A0D"/>
                      </a:solidFill>
                      <a:prstDash val="solid"/>
                      <a:round/>
                      <a:headEnd type="none" w="med" len="med"/>
                      <a:tailEnd type="none" w="med" len="med"/>
                    </a:lnL>
                    <a:lnR w="6350" cap="flat" cmpd="sng" algn="ctr">
                      <a:solidFill>
                        <a:srgbClr val="E0760D"/>
                      </a:solidFill>
                      <a:prstDash val="solid"/>
                      <a:round/>
                      <a:headEnd type="none" w="med" len="med"/>
                      <a:tailEnd type="none" w="med" len="med"/>
                    </a:lnR>
                    <a:lnT w="6350" cap="flat" cmpd="sng" algn="ctr">
                      <a:solidFill>
                        <a:srgbClr val="A06B0D"/>
                      </a:solidFill>
                      <a:prstDash val="solid"/>
                      <a:round/>
                      <a:headEnd type="none" w="med" len="med"/>
                      <a:tailEnd type="none" w="med" len="med"/>
                    </a:lnT>
                    <a:lnB w="6350" cap="flat" cmpd="sng" algn="ctr">
                      <a:solidFill>
                        <a:srgbClr val="C0930D"/>
                      </a:solidFill>
                      <a:prstDash val="solid"/>
                      <a:round/>
                      <a:headEnd type="none" w="med" len="med"/>
                      <a:tailEnd type="none" w="med" len="med"/>
                    </a:lnB>
                    <a:solidFill>
                      <a:srgbClr val="FFFFFF"/>
                    </a:solidFill>
                  </a:tcPr>
                </a:tc>
                <a:tc>
                  <a:txBody>
                    <a:bodyPr/>
                    <a:lstStyle/>
                    <a:p>
                      <a:pPr algn="ctr" fontAlgn="t"/>
                      <a:r>
                        <a:rPr lang="en-IN" sz="1000">
                          <a:effectLst/>
                          <a:latin typeface="Times New Roman" panose="02020603050405020304" pitchFamily="18" charset="0"/>
                          <a:cs typeface="Times New Roman" panose="02020603050405020304" pitchFamily="18" charset="0"/>
                        </a:rPr>
                        <a:t>YES</a:t>
                      </a:r>
                    </a:p>
                  </a:txBody>
                  <a:tcPr marL="13175" marR="13175" marT="6588" marB="6588">
                    <a:lnL w="6350" cap="flat" cmpd="sng" algn="ctr">
                      <a:solidFill>
                        <a:srgbClr val="E0760D"/>
                      </a:solidFill>
                      <a:prstDash val="solid"/>
                      <a:round/>
                      <a:headEnd type="none" w="med" len="med"/>
                      <a:tailEnd type="none" w="med" len="med"/>
                    </a:lnL>
                    <a:lnR w="6350" cap="flat" cmpd="sng" algn="ctr">
                      <a:solidFill>
                        <a:srgbClr val="20790D"/>
                      </a:solidFill>
                      <a:prstDash val="solid"/>
                      <a:round/>
                      <a:headEnd type="none" w="med" len="med"/>
                      <a:tailEnd type="none" w="med" len="med"/>
                    </a:lnR>
                    <a:lnT w="6350" cap="flat" cmpd="sng" algn="ctr">
                      <a:solidFill>
                        <a:srgbClr val="C06D0D"/>
                      </a:solidFill>
                      <a:prstDash val="solid"/>
                      <a:round/>
                      <a:headEnd type="none" w="med" len="med"/>
                      <a:tailEnd type="none" w="med" len="med"/>
                    </a:lnT>
                    <a:lnB w="6350" cap="flat" cmpd="sng" algn="ctr">
                      <a:solidFill>
                        <a:srgbClr val="E0930D"/>
                      </a:solidFill>
                      <a:prstDash val="solid"/>
                      <a:round/>
                      <a:headEnd type="none" w="med" len="med"/>
                      <a:tailEnd type="none" w="med" len="med"/>
                    </a:lnB>
                    <a:solidFill>
                      <a:srgbClr val="FFFFFF"/>
                    </a:solidFill>
                  </a:tcPr>
                </a:tc>
                <a:tc>
                  <a:txBody>
                    <a:bodyPr/>
                    <a:lstStyle/>
                    <a:p>
                      <a:pPr algn="l" fontAlgn="t"/>
                      <a:r>
                        <a:rPr lang="en-IN" sz="1000">
                          <a:effectLst/>
                          <a:latin typeface="Times New Roman" panose="02020603050405020304" pitchFamily="18" charset="0"/>
                          <a:cs typeface="Times New Roman" panose="02020603050405020304" pitchFamily="18" charset="0"/>
                        </a:rPr>
                        <a:t>MIDI Type 0 and 1. DLS Version 1 and 2. XMF and Mobile XMF. Support for ringtone formats RTTTL/RTX, OTA, and iMelody</a:t>
                      </a:r>
                    </a:p>
                  </a:txBody>
                  <a:tcPr marL="13175" marR="13175" marT="6588" marB="6588">
                    <a:lnL w="6350" cap="flat" cmpd="sng" algn="ctr">
                      <a:solidFill>
                        <a:srgbClr val="20790D"/>
                      </a:solidFill>
                      <a:prstDash val="solid"/>
                      <a:round/>
                      <a:headEnd type="none" w="med" len="med"/>
                      <a:tailEnd type="none" w="med" len="med"/>
                    </a:lnL>
                    <a:lnR w="6350" cap="flat" cmpd="sng" algn="ctr">
                      <a:solidFill>
                        <a:srgbClr val="A07B0D"/>
                      </a:solidFill>
                      <a:prstDash val="solid"/>
                      <a:round/>
                      <a:headEnd type="none" w="med" len="med"/>
                      <a:tailEnd type="none" w="med" len="med"/>
                    </a:lnR>
                    <a:lnT w="6350" cap="flat" cmpd="sng" algn="ctr">
                      <a:solidFill>
                        <a:srgbClr val="C06D0D"/>
                      </a:solidFill>
                      <a:prstDash val="solid"/>
                      <a:round/>
                      <a:headEnd type="none" w="med" len="med"/>
                      <a:tailEnd type="none" w="med" len="med"/>
                    </a:lnT>
                    <a:lnB w="6350" cap="flat" cmpd="sng" algn="ctr">
                      <a:solidFill>
                        <a:srgbClr val="40970D"/>
                      </a:solidFill>
                      <a:prstDash val="solid"/>
                      <a:round/>
                      <a:headEnd type="none" w="med" len="med"/>
                      <a:tailEnd type="none" w="med" len="med"/>
                    </a:lnB>
                    <a:solidFill>
                      <a:srgbClr val="FFFFFF"/>
                    </a:solidFill>
                  </a:tcPr>
                </a:tc>
                <a:tc>
                  <a:txBody>
                    <a:bodyPr/>
                    <a:lstStyle/>
                    <a:p>
                      <a:pPr algn="l" fontAlgn="t"/>
                      <a:r>
                        <a:rPr lang="en-IN" sz="1000">
                          <a:effectLst/>
                          <a:latin typeface="Times New Roman" panose="02020603050405020304" pitchFamily="18" charset="0"/>
                          <a:cs typeface="Times New Roman" panose="02020603050405020304" pitchFamily="18" charset="0"/>
                        </a:rPr>
                        <a:t>• Type 0 and 1 (.mid, .xmf, .mxmf)</a:t>
                      </a:r>
                      <a:br>
                        <a:rPr lang="en-IN" sz="1000">
                          <a:effectLst/>
                          <a:latin typeface="Times New Roman" panose="02020603050405020304" pitchFamily="18" charset="0"/>
                          <a:cs typeface="Times New Roman" panose="02020603050405020304" pitchFamily="18" charset="0"/>
                        </a:rPr>
                      </a:br>
                      <a:r>
                        <a:rPr lang="en-IN" sz="1000">
                          <a:effectLst/>
                          <a:latin typeface="Times New Roman" panose="02020603050405020304" pitchFamily="18" charset="0"/>
                          <a:cs typeface="Times New Roman" panose="02020603050405020304" pitchFamily="18" charset="0"/>
                        </a:rPr>
                        <a:t>• RTTTL/RTX (.rtttl, .rtx)</a:t>
                      </a:r>
                      <a:br>
                        <a:rPr lang="en-IN" sz="1000">
                          <a:effectLst/>
                          <a:latin typeface="Times New Roman" panose="02020603050405020304" pitchFamily="18" charset="0"/>
                          <a:cs typeface="Times New Roman" panose="02020603050405020304" pitchFamily="18" charset="0"/>
                        </a:rPr>
                      </a:br>
                      <a:r>
                        <a:rPr lang="en-IN" sz="1000">
                          <a:effectLst/>
                          <a:latin typeface="Times New Roman" panose="02020603050405020304" pitchFamily="18" charset="0"/>
                          <a:cs typeface="Times New Roman" panose="02020603050405020304" pitchFamily="18" charset="0"/>
                        </a:rPr>
                        <a:t>• OTA (.ota)</a:t>
                      </a:r>
                      <a:br>
                        <a:rPr lang="en-IN" sz="1000">
                          <a:effectLst/>
                          <a:latin typeface="Times New Roman" panose="02020603050405020304" pitchFamily="18" charset="0"/>
                          <a:cs typeface="Times New Roman" panose="02020603050405020304" pitchFamily="18" charset="0"/>
                        </a:rPr>
                      </a:br>
                      <a:r>
                        <a:rPr lang="en-IN" sz="1000">
                          <a:effectLst/>
                          <a:latin typeface="Times New Roman" panose="02020603050405020304" pitchFamily="18" charset="0"/>
                          <a:cs typeface="Times New Roman" panose="02020603050405020304" pitchFamily="18" charset="0"/>
                        </a:rPr>
                        <a:t>• iMelody (.imy)</a:t>
                      </a:r>
                    </a:p>
                  </a:txBody>
                  <a:tcPr marL="13175" marR="13175" marT="6588" marB="6588">
                    <a:lnL w="6350" cap="flat" cmpd="sng" algn="ctr">
                      <a:solidFill>
                        <a:srgbClr val="A07B0D"/>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A06B0D"/>
                      </a:solidFill>
                      <a:prstDash val="solid"/>
                      <a:round/>
                      <a:headEnd type="none" w="med" len="med"/>
                      <a:tailEnd type="none" w="med" len="med"/>
                    </a:lnT>
                    <a:lnB w="6350" cap="flat" cmpd="sng" algn="ctr">
                      <a:solidFill>
                        <a:srgbClr val="E0930D"/>
                      </a:solidFill>
                      <a:prstDash val="solid"/>
                      <a:round/>
                      <a:headEnd type="none" w="med" len="med"/>
                      <a:tailEnd type="none" w="med" len="med"/>
                    </a:lnB>
                    <a:solidFill>
                      <a:srgbClr val="FFFFFF"/>
                    </a:solidFill>
                  </a:tcPr>
                </a:tc>
                <a:extLst>
                  <a:ext uri="{0D108BD9-81ED-4DB2-BD59-A6C34878D82A}">
                    <a16:rowId xmlns:a16="http://schemas.microsoft.com/office/drawing/2014/main" xmlns="" val="3760163798"/>
                  </a:ext>
                </a:extLst>
              </a:tr>
              <a:tr h="614531">
                <a:tc>
                  <a:txBody>
                    <a:bodyPr/>
                    <a:lstStyle/>
                    <a:p>
                      <a:pPr algn="l" fontAlgn="t"/>
                      <a:r>
                        <a:rPr lang="en-IN" sz="1000">
                          <a:effectLst/>
                          <a:latin typeface="Times New Roman" panose="02020603050405020304" pitchFamily="18" charset="0"/>
                          <a:cs typeface="Times New Roman" panose="02020603050405020304" pitchFamily="18" charset="0"/>
                        </a:rPr>
                        <a:t>MP3</a:t>
                      </a:r>
                    </a:p>
                  </a:txBody>
                  <a:tcPr marL="13175" marR="13175" marT="6588" marB="6588">
                    <a:lnL w="6350" cap="flat" cmpd="sng" algn="ctr">
                      <a:solidFill>
                        <a:srgbClr val="20950D"/>
                      </a:solidFill>
                      <a:prstDash val="solid"/>
                      <a:round/>
                      <a:headEnd type="none" w="med" len="med"/>
                      <a:tailEnd type="none" w="med" len="med"/>
                    </a:lnL>
                    <a:lnR w="6350" cap="flat" cmpd="sng" algn="ctr">
                      <a:solidFill>
                        <a:srgbClr val="E0930D"/>
                      </a:solidFill>
                      <a:prstDash val="solid"/>
                      <a:round/>
                      <a:headEnd type="none" w="med" len="med"/>
                      <a:tailEnd type="none" w="med" len="med"/>
                    </a:lnR>
                    <a:lnT w="6350" cap="flat" cmpd="sng" algn="ctr">
                      <a:solidFill>
                        <a:srgbClr val="40970D"/>
                      </a:solidFill>
                      <a:prstDash val="solid"/>
                      <a:round/>
                      <a:headEnd type="none" w="med" len="med"/>
                      <a:tailEnd type="none" w="med" len="med"/>
                    </a:lnT>
                    <a:lnB w="6350" cap="flat" cmpd="sng" algn="ctr">
                      <a:solidFill>
                        <a:srgbClr val="00AC0D"/>
                      </a:solidFill>
                      <a:prstDash val="solid"/>
                      <a:round/>
                      <a:headEnd type="none" w="med" len="med"/>
                      <a:tailEnd type="none" w="med" len="med"/>
                    </a:lnB>
                    <a:solidFill>
                      <a:srgbClr val="FFFFFF"/>
                    </a:solidFill>
                  </a:tcPr>
                </a:tc>
                <a:tc>
                  <a:txBody>
                    <a:bodyPr/>
                    <a:lstStyle/>
                    <a:p>
                      <a:pPr algn="l" fontAlgn="t"/>
                      <a:r>
                        <a:rPr lang="en-IN" sz="1000">
                          <a:effectLst/>
                          <a:latin typeface="Times New Roman" panose="02020603050405020304" pitchFamily="18" charset="0"/>
                          <a:cs typeface="Times New Roman" panose="02020603050405020304" pitchFamily="18" charset="0"/>
                        </a:rPr>
                        <a:t> </a:t>
                      </a:r>
                    </a:p>
                  </a:txBody>
                  <a:tcPr marL="13175" marR="13175" marT="6588" marB="6588">
                    <a:lnL w="6350" cap="flat" cmpd="sng" algn="ctr">
                      <a:solidFill>
                        <a:srgbClr val="E0930D"/>
                      </a:solidFill>
                      <a:prstDash val="solid"/>
                      <a:round/>
                      <a:headEnd type="none" w="med" len="med"/>
                      <a:tailEnd type="none" w="med" len="med"/>
                    </a:lnL>
                    <a:lnR w="6350" cap="flat" cmpd="sng" algn="ctr">
                      <a:solidFill>
                        <a:srgbClr val="209D0D"/>
                      </a:solidFill>
                      <a:prstDash val="solid"/>
                      <a:round/>
                      <a:headEnd type="none" w="med" len="med"/>
                      <a:tailEnd type="none" w="med" len="med"/>
                    </a:lnR>
                    <a:lnT w="6350" cap="flat" cmpd="sng" algn="ctr">
                      <a:solidFill>
                        <a:srgbClr val="C0930D"/>
                      </a:solidFill>
                      <a:prstDash val="solid"/>
                      <a:round/>
                      <a:headEnd type="none" w="med" len="med"/>
                      <a:tailEnd type="none" w="med" len="med"/>
                    </a:lnT>
                    <a:lnB w="6350" cap="flat" cmpd="sng" algn="ctr">
                      <a:solidFill>
                        <a:srgbClr val="A0B00D"/>
                      </a:solidFill>
                      <a:prstDash val="solid"/>
                      <a:round/>
                      <a:headEnd type="none" w="med" len="med"/>
                      <a:tailEnd type="none" w="med" len="med"/>
                    </a:lnB>
                    <a:solidFill>
                      <a:srgbClr val="FFFFFF"/>
                    </a:solidFill>
                  </a:tcPr>
                </a:tc>
                <a:tc>
                  <a:txBody>
                    <a:bodyPr/>
                    <a:lstStyle/>
                    <a:p>
                      <a:pPr algn="ctr" fontAlgn="t"/>
                      <a:r>
                        <a:rPr lang="en-IN" sz="1000" dirty="0">
                          <a:effectLst/>
                          <a:latin typeface="Times New Roman" panose="02020603050405020304" pitchFamily="18" charset="0"/>
                          <a:cs typeface="Times New Roman" panose="02020603050405020304" pitchFamily="18" charset="0"/>
                        </a:rPr>
                        <a:t>YES</a:t>
                      </a:r>
                    </a:p>
                  </a:txBody>
                  <a:tcPr marL="13175" marR="13175" marT="6588" marB="6588">
                    <a:lnL w="6350" cap="flat" cmpd="sng" algn="ctr">
                      <a:solidFill>
                        <a:srgbClr val="209D0D"/>
                      </a:solidFill>
                      <a:prstDash val="solid"/>
                      <a:round/>
                      <a:headEnd type="none" w="med" len="med"/>
                      <a:tailEnd type="none" w="med" len="med"/>
                    </a:lnL>
                    <a:lnR w="6350" cap="flat" cmpd="sng" algn="ctr">
                      <a:solidFill>
                        <a:srgbClr val="20A90D"/>
                      </a:solidFill>
                      <a:prstDash val="solid"/>
                      <a:round/>
                      <a:headEnd type="none" w="med" len="med"/>
                      <a:tailEnd type="none" w="med" len="med"/>
                    </a:lnR>
                    <a:lnT w="6350" cap="flat" cmpd="sng" algn="ctr">
                      <a:solidFill>
                        <a:srgbClr val="E0930D"/>
                      </a:solidFill>
                      <a:prstDash val="solid"/>
                      <a:round/>
                      <a:headEnd type="none" w="med" len="med"/>
                      <a:tailEnd type="none" w="med" len="med"/>
                    </a:lnT>
                    <a:lnB w="6350" cap="flat" cmpd="sng" algn="ctr">
                      <a:solidFill>
                        <a:srgbClr val="E0B00D"/>
                      </a:solidFill>
                      <a:prstDash val="solid"/>
                      <a:round/>
                      <a:headEnd type="none" w="med" len="med"/>
                      <a:tailEnd type="none" w="med" len="med"/>
                    </a:lnB>
                    <a:solidFill>
                      <a:srgbClr val="FFFFFF"/>
                    </a:solidFill>
                  </a:tcPr>
                </a:tc>
                <a:tc>
                  <a:txBody>
                    <a:bodyPr/>
                    <a:lstStyle/>
                    <a:p>
                      <a:pPr algn="l" fontAlgn="t"/>
                      <a:r>
                        <a:rPr lang="en-US" sz="1000">
                          <a:effectLst/>
                          <a:latin typeface="Times New Roman" panose="02020603050405020304" pitchFamily="18" charset="0"/>
                          <a:cs typeface="Times New Roman" panose="02020603050405020304" pitchFamily="18" charset="0"/>
                        </a:rPr>
                        <a:t>Mono/Stereo 8-320Kbps constant (CBR) or variable bit-rate (VBR)</a:t>
                      </a:r>
                    </a:p>
                  </a:txBody>
                  <a:tcPr marL="13175" marR="13175" marT="6588" marB="6588">
                    <a:lnL w="6350" cap="flat" cmpd="sng" algn="ctr">
                      <a:solidFill>
                        <a:srgbClr val="20A90D"/>
                      </a:solidFill>
                      <a:prstDash val="solid"/>
                      <a:round/>
                      <a:headEnd type="none" w="med" len="med"/>
                      <a:tailEnd type="none" w="med" len="med"/>
                    </a:lnL>
                    <a:lnR w="6350" cap="flat" cmpd="sng" algn="ctr">
                      <a:solidFill>
                        <a:srgbClr val="80A90D"/>
                      </a:solidFill>
                      <a:prstDash val="solid"/>
                      <a:round/>
                      <a:headEnd type="none" w="med" len="med"/>
                      <a:tailEnd type="none" w="med" len="med"/>
                    </a:lnR>
                    <a:lnT w="6350" cap="flat" cmpd="sng" algn="ctr">
                      <a:solidFill>
                        <a:srgbClr val="40970D"/>
                      </a:solidFill>
                      <a:prstDash val="solid"/>
                      <a:round/>
                      <a:headEnd type="none" w="med" len="med"/>
                      <a:tailEnd type="none" w="med" len="med"/>
                    </a:lnT>
                    <a:lnB w="6350" cap="flat" cmpd="sng" algn="ctr">
                      <a:solidFill>
                        <a:srgbClr val="00720D"/>
                      </a:solidFill>
                      <a:prstDash val="solid"/>
                      <a:round/>
                      <a:headEnd type="none" w="med" len="med"/>
                      <a:tailEnd type="none" w="med" len="med"/>
                    </a:lnB>
                    <a:solidFill>
                      <a:srgbClr val="FFFFFF"/>
                    </a:solidFill>
                  </a:tcPr>
                </a:tc>
                <a:tc>
                  <a:txBody>
                    <a:bodyPr/>
                    <a:lstStyle/>
                    <a:p>
                      <a:pPr algn="l" fontAlgn="t"/>
                      <a:r>
                        <a:rPr lang="en-IN" sz="1000">
                          <a:effectLst/>
                          <a:latin typeface="Times New Roman" panose="02020603050405020304" pitchFamily="18" charset="0"/>
                          <a:cs typeface="Times New Roman" panose="02020603050405020304" pitchFamily="18" charset="0"/>
                        </a:rPr>
                        <a:t>• MP3 (.mp3)</a:t>
                      </a:r>
                      <a:br>
                        <a:rPr lang="en-IN" sz="1000">
                          <a:effectLst/>
                          <a:latin typeface="Times New Roman" panose="02020603050405020304" pitchFamily="18" charset="0"/>
                          <a:cs typeface="Times New Roman" panose="02020603050405020304" pitchFamily="18" charset="0"/>
                        </a:rPr>
                      </a:br>
                      <a:r>
                        <a:rPr lang="en-IN" sz="1000">
                          <a:effectLst/>
                          <a:latin typeface="Times New Roman" panose="02020603050405020304" pitchFamily="18" charset="0"/>
                          <a:cs typeface="Times New Roman" panose="02020603050405020304" pitchFamily="18" charset="0"/>
                        </a:rPr>
                        <a:t>• MPEG-4 (.mp4, .m4a, Android 10+)</a:t>
                      </a:r>
                      <a:br>
                        <a:rPr lang="en-IN" sz="1000">
                          <a:effectLst/>
                          <a:latin typeface="Times New Roman" panose="02020603050405020304" pitchFamily="18" charset="0"/>
                          <a:cs typeface="Times New Roman" panose="02020603050405020304" pitchFamily="18" charset="0"/>
                        </a:rPr>
                      </a:br>
                      <a:r>
                        <a:rPr lang="en-IN" sz="1000">
                          <a:effectLst/>
                          <a:latin typeface="Times New Roman" panose="02020603050405020304" pitchFamily="18" charset="0"/>
                          <a:cs typeface="Times New Roman" panose="02020603050405020304" pitchFamily="18" charset="0"/>
                        </a:rPr>
                        <a:t>• Matroska (.mkv, Android 10+)</a:t>
                      </a:r>
                    </a:p>
                  </a:txBody>
                  <a:tcPr marL="13175" marR="13175" marT="6588" marB="6588">
                    <a:lnL w="6350" cap="flat" cmpd="sng" algn="ctr">
                      <a:solidFill>
                        <a:srgbClr val="80A90D"/>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E0930D"/>
                      </a:solidFill>
                      <a:prstDash val="solid"/>
                      <a:round/>
                      <a:headEnd type="none" w="med" len="med"/>
                      <a:tailEnd type="none" w="med" len="med"/>
                    </a:lnT>
                    <a:lnB w="6350" cap="flat" cmpd="sng" algn="ctr">
                      <a:solidFill>
                        <a:srgbClr val="A06D0D"/>
                      </a:solidFill>
                      <a:prstDash val="solid"/>
                      <a:round/>
                      <a:headEnd type="none" w="med" len="med"/>
                      <a:tailEnd type="none" w="med" len="med"/>
                    </a:lnB>
                    <a:solidFill>
                      <a:srgbClr val="FFFFFF"/>
                    </a:solidFill>
                  </a:tcPr>
                </a:tc>
                <a:extLst>
                  <a:ext uri="{0D108BD9-81ED-4DB2-BD59-A6C34878D82A}">
                    <a16:rowId xmlns:a16="http://schemas.microsoft.com/office/drawing/2014/main" xmlns="" val="977975073"/>
                  </a:ext>
                </a:extLst>
              </a:tr>
              <a:tr h="313767">
                <a:tc>
                  <a:txBody>
                    <a:bodyPr/>
                    <a:lstStyle/>
                    <a:p>
                      <a:pPr algn="l" fontAlgn="t"/>
                      <a:r>
                        <a:rPr lang="en-IN" sz="1000">
                          <a:effectLst/>
                          <a:latin typeface="Times New Roman" panose="02020603050405020304" pitchFamily="18" charset="0"/>
                          <a:cs typeface="Times New Roman" panose="02020603050405020304" pitchFamily="18" charset="0"/>
                        </a:rPr>
                        <a:t>Opus</a:t>
                      </a:r>
                    </a:p>
                  </a:txBody>
                  <a:tcPr marL="13175" marR="13175" marT="6588" marB="6588">
                    <a:lnL w="6350" cap="flat" cmpd="sng" algn="ctr">
                      <a:solidFill>
                        <a:srgbClr val="20AF0D"/>
                      </a:solidFill>
                      <a:prstDash val="solid"/>
                      <a:round/>
                      <a:headEnd type="none" w="med" len="med"/>
                      <a:tailEnd type="none" w="med" len="med"/>
                    </a:lnL>
                    <a:lnR w="6350" cap="flat" cmpd="sng" algn="ctr">
                      <a:solidFill>
                        <a:srgbClr val="E0B00D"/>
                      </a:solidFill>
                      <a:prstDash val="solid"/>
                      <a:round/>
                      <a:headEnd type="none" w="med" len="med"/>
                      <a:tailEnd type="none" w="med" len="med"/>
                    </a:lnR>
                    <a:lnT w="6350" cap="flat" cmpd="sng" algn="ctr">
                      <a:solidFill>
                        <a:srgbClr val="00AC0D"/>
                      </a:solidFill>
                      <a:prstDash val="solid"/>
                      <a:round/>
                      <a:headEnd type="none" w="med" len="med"/>
                      <a:tailEnd type="none" w="med" len="med"/>
                    </a:lnT>
                    <a:lnB w="6350" cap="flat" cmpd="sng" algn="ctr">
                      <a:solidFill>
                        <a:srgbClr val="A0750D"/>
                      </a:solidFill>
                      <a:prstDash val="solid"/>
                      <a:round/>
                      <a:headEnd type="none" w="med" len="med"/>
                      <a:tailEnd type="none" w="med" len="med"/>
                    </a:lnB>
                    <a:solidFill>
                      <a:srgbClr val="FFFFFF"/>
                    </a:solidFill>
                  </a:tcPr>
                </a:tc>
                <a:tc>
                  <a:txBody>
                    <a:bodyPr/>
                    <a:lstStyle/>
                    <a:p>
                      <a:pPr algn="ctr" fontAlgn="t"/>
                      <a:r>
                        <a:rPr lang="en-IN" sz="1000">
                          <a:effectLst/>
                          <a:latin typeface="Times New Roman" panose="02020603050405020304" pitchFamily="18" charset="0"/>
                          <a:cs typeface="Times New Roman" panose="02020603050405020304" pitchFamily="18" charset="0"/>
                        </a:rPr>
                        <a:t>Android 10+</a:t>
                      </a:r>
                    </a:p>
                  </a:txBody>
                  <a:tcPr marL="13175" marR="13175" marT="6588" marB="6588">
                    <a:lnL w="6350" cap="flat" cmpd="sng" algn="ctr">
                      <a:solidFill>
                        <a:srgbClr val="E0B00D"/>
                      </a:solidFill>
                      <a:prstDash val="solid"/>
                      <a:round/>
                      <a:headEnd type="none" w="med" len="med"/>
                      <a:tailEnd type="none" w="med" len="med"/>
                    </a:lnL>
                    <a:lnR w="6350" cap="flat" cmpd="sng" algn="ctr">
                      <a:solidFill>
                        <a:srgbClr val="60C10D"/>
                      </a:solidFill>
                      <a:prstDash val="solid"/>
                      <a:round/>
                      <a:headEnd type="none" w="med" len="med"/>
                      <a:tailEnd type="none" w="med" len="med"/>
                    </a:lnR>
                    <a:lnT w="6350" cap="flat" cmpd="sng" algn="ctr">
                      <a:solidFill>
                        <a:srgbClr val="A0B00D"/>
                      </a:solidFill>
                      <a:prstDash val="solid"/>
                      <a:round/>
                      <a:headEnd type="none" w="med" len="med"/>
                      <a:tailEnd type="none" w="med" len="med"/>
                    </a:lnT>
                    <a:lnB w="6350" cap="flat" cmpd="sng" algn="ctr">
                      <a:solidFill>
                        <a:srgbClr val="00760D"/>
                      </a:solidFill>
                      <a:prstDash val="solid"/>
                      <a:round/>
                      <a:headEnd type="none" w="med" len="med"/>
                      <a:tailEnd type="none" w="med" len="med"/>
                    </a:lnB>
                    <a:solidFill>
                      <a:srgbClr val="FFFFFF"/>
                    </a:solidFill>
                  </a:tcPr>
                </a:tc>
                <a:tc>
                  <a:txBody>
                    <a:bodyPr/>
                    <a:lstStyle/>
                    <a:p>
                      <a:pPr algn="ctr" fontAlgn="t"/>
                      <a:r>
                        <a:rPr lang="en-IN" sz="1000">
                          <a:effectLst/>
                          <a:latin typeface="Times New Roman" panose="02020603050405020304" pitchFamily="18" charset="0"/>
                          <a:cs typeface="Times New Roman" panose="02020603050405020304" pitchFamily="18" charset="0"/>
                        </a:rPr>
                        <a:t>Android 5.0+</a:t>
                      </a:r>
                    </a:p>
                  </a:txBody>
                  <a:tcPr marL="13175" marR="13175" marT="6588" marB="6588">
                    <a:lnL w="6350" cap="flat" cmpd="sng" algn="ctr">
                      <a:solidFill>
                        <a:srgbClr val="60C10D"/>
                      </a:solidFill>
                      <a:prstDash val="solid"/>
                      <a:round/>
                      <a:headEnd type="none" w="med" len="med"/>
                      <a:tailEnd type="none" w="med" len="med"/>
                    </a:lnL>
                    <a:lnR w="6350" cap="flat" cmpd="sng" algn="ctr">
                      <a:solidFill>
                        <a:srgbClr val="606E0D"/>
                      </a:solidFill>
                      <a:prstDash val="solid"/>
                      <a:round/>
                      <a:headEnd type="none" w="med" len="med"/>
                      <a:tailEnd type="none" w="med" len="med"/>
                    </a:lnR>
                    <a:lnT w="6350" cap="flat" cmpd="sng" algn="ctr">
                      <a:solidFill>
                        <a:srgbClr val="E0B00D"/>
                      </a:solidFill>
                      <a:prstDash val="solid"/>
                      <a:round/>
                      <a:headEnd type="none" w="med" len="med"/>
                      <a:tailEnd type="none" w="med" len="med"/>
                    </a:lnT>
                    <a:lnB w="6350" cap="flat" cmpd="sng" algn="ctr">
                      <a:solidFill>
                        <a:srgbClr val="60770D"/>
                      </a:solidFill>
                      <a:prstDash val="solid"/>
                      <a:round/>
                      <a:headEnd type="none" w="med" len="med"/>
                      <a:tailEnd type="none" w="med" len="med"/>
                    </a:lnB>
                    <a:solidFill>
                      <a:srgbClr val="FFFFFF"/>
                    </a:solidFill>
                  </a:tcPr>
                </a:tc>
                <a:tc>
                  <a:txBody>
                    <a:bodyPr/>
                    <a:lstStyle/>
                    <a:p>
                      <a:pPr algn="l" fontAlgn="t"/>
                      <a:endParaRPr lang="en-IN" sz="1000">
                        <a:effectLst/>
                        <a:latin typeface="Times New Roman" panose="02020603050405020304" pitchFamily="18" charset="0"/>
                        <a:cs typeface="Times New Roman" panose="02020603050405020304" pitchFamily="18" charset="0"/>
                      </a:endParaRPr>
                    </a:p>
                  </a:txBody>
                  <a:tcPr marL="13175" marR="13175" marT="6588" marB="6588">
                    <a:lnL w="6350" cap="flat" cmpd="sng" algn="ctr">
                      <a:solidFill>
                        <a:srgbClr val="606E0D"/>
                      </a:solidFill>
                      <a:prstDash val="solid"/>
                      <a:round/>
                      <a:headEnd type="none" w="med" len="med"/>
                      <a:tailEnd type="none" w="med" len="med"/>
                    </a:lnL>
                    <a:lnR w="6350" cap="flat" cmpd="sng" algn="ctr">
                      <a:solidFill>
                        <a:srgbClr val="406E0D"/>
                      </a:solidFill>
                      <a:prstDash val="solid"/>
                      <a:round/>
                      <a:headEnd type="none" w="med" len="med"/>
                      <a:tailEnd type="none" w="med" len="med"/>
                    </a:lnR>
                    <a:lnT w="6350" cap="flat" cmpd="sng" algn="ctr">
                      <a:solidFill>
                        <a:srgbClr val="00720D"/>
                      </a:solidFill>
                      <a:prstDash val="solid"/>
                      <a:round/>
                      <a:headEnd type="none" w="med" len="med"/>
                      <a:tailEnd type="none" w="med" len="med"/>
                    </a:lnT>
                    <a:lnB w="6350" cap="flat" cmpd="sng" algn="ctr">
                      <a:solidFill>
                        <a:srgbClr val="60770D"/>
                      </a:solidFill>
                      <a:prstDash val="solid"/>
                      <a:round/>
                      <a:headEnd type="none" w="med" len="med"/>
                      <a:tailEnd type="none" w="med" len="med"/>
                    </a:lnB>
                    <a:solidFill>
                      <a:srgbClr val="FFFFFF"/>
                    </a:solidFill>
                  </a:tcPr>
                </a:tc>
                <a:tc>
                  <a:txBody>
                    <a:bodyPr/>
                    <a:lstStyle/>
                    <a:p>
                      <a:pPr algn="l" fontAlgn="t"/>
                      <a:r>
                        <a:rPr lang="en-IN" sz="1000">
                          <a:effectLst/>
                          <a:latin typeface="Times New Roman" panose="02020603050405020304" pitchFamily="18" charset="0"/>
                          <a:cs typeface="Times New Roman" panose="02020603050405020304" pitchFamily="18" charset="0"/>
                        </a:rPr>
                        <a:t>• Ogg (.ogg)</a:t>
                      </a:r>
                      <a:br>
                        <a:rPr lang="en-IN" sz="1000">
                          <a:effectLst/>
                          <a:latin typeface="Times New Roman" panose="02020603050405020304" pitchFamily="18" charset="0"/>
                          <a:cs typeface="Times New Roman" panose="02020603050405020304" pitchFamily="18" charset="0"/>
                        </a:rPr>
                      </a:br>
                      <a:r>
                        <a:rPr lang="en-IN" sz="1000">
                          <a:effectLst/>
                          <a:latin typeface="Times New Roman" panose="02020603050405020304" pitchFamily="18" charset="0"/>
                          <a:cs typeface="Times New Roman" panose="02020603050405020304" pitchFamily="18" charset="0"/>
                        </a:rPr>
                        <a:t>• Matroska (.mkv)</a:t>
                      </a:r>
                    </a:p>
                  </a:txBody>
                  <a:tcPr marL="13175" marR="13175" marT="6588" marB="6588">
                    <a:lnL w="6350" cap="flat" cmpd="sng" algn="ctr">
                      <a:solidFill>
                        <a:srgbClr val="406E0D"/>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A06D0D"/>
                      </a:solidFill>
                      <a:prstDash val="solid"/>
                      <a:round/>
                      <a:headEnd type="none" w="med" len="med"/>
                      <a:tailEnd type="none" w="med" len="med"/>
                    </a:lnT>
                    <a:lnB w="6350" cap="flat" cmpd="sng" algn="ctr">
                      <a:solidFill>
                        <a:srgbClr val="60770D"/>
                      </a:solidFill>
                      <a:prstDash val="solid"/>
                      <a:round/>
                      <a:headEnd type="none" w="med" len="med"/>
                      <a:tailEnd type="none" w="med" len="med"/>
                    </a:lnB>
                    <a:solidFill>
                      <a:srgbClr val="FFFFFF"/>
                    </a:solidFill>
                  </a:tcPr>
                </a:tc>
                <a:extLst>
                  <a:ext uri="{0D108BD9-81ED-4DB2-BD59-A6C34878D82A}">
                    <a16:rowId xmlns:a16="http://schemas.microsoft.com/office/drawing/2014/main" xmlns="" val="788971039"/>
                  </a:ext>
                </a:extLst>
              </a:tr>
              <a:tr h="830539">
                <a:tc>
                  <a:txBody>
                    <a:bodyPr/>
                    <a:lstStyle/>
                    <a:p>
                      <a:pPr algn="l" fontAlgn="t"/>
                      <a:r>
                        <a:rPr lang="en-IN" sz="1000">
                          <a:effectLst/>
                          <a:latin typeface="Times New Roman" panose="02020603050405020304" pitchFamily="18" charset="0"/>
                          <a:cs typeface="Times New Roman" panose="02020603050405020304" pitchFamily="18" charset="0"/>
                        </a:rPr>
                        <a:t>PCM/WAVE</a:t>
                      </a:r>
                    </a:p>
                  </a:txBody>
                  <a:tcPr marL="13175" marR="13175" marT="6588" marB="6588">
                    <a:lnL w="6350" cap="flat" cmpd="sng" algn="ctr">
                      <a:solidFill>
                        <a:srgbClr val="E0750D"/>
                      </a:solidFill>
                      <a:prstDash val="solid"/>
                      <a:round/>
                      <a:headEnd type="none" w="med" len="med"/>
                      <a:tailEnd type="none" w="med" len="med"/>
                    </a:lnL>
                    <a:lnR w="6350" cap="flat" cmpd="sng" algn="ctr">
                      <a:solidFill>
                        <a:srgbClr val="40760D"/>
                      </a:solidFill>
                      <a:prstDash val="solid"/>
                      <a:round/>
                      <a:headEnd type="none" w="med" len="med"/>
                      <a:tailEnd type="none" w="med" len="med"/>
                    </a:lnR>
                    <a:lnT w="6350" cap="flat" cmpd="sng" algn="ctr">
                      <a:solidFill>
                        <a:srgbClr val="A0750D"/>
                      </a:solidFill>
                      <a:prstDash val="solid"/>
                      <a:round/>
                      <a:headEnd type="none" w="med" len="med"/>
                      <a:tailEnd type="none" w="med" len="med"/>
                    </a:lnT>
                    <a:lnB w="6350" cap="flat" cmpd="sng" algn="ctr">
                      <a:solidFill>
                        <a:srgbClr val="20AB0D"/>
                      </a:solidFill>
                      <a:prstDash val="solid"/>
                      <a:round/>
                      <a:headEnd type="none" w="med" len="med"/>
                      <a:tailEnd type="none" w="med" len="med"/>
                    </a:lnB>
                    <a:solidFill>
                      <a:srgbClr val="FFFFFF"/>
                    </a:solidFill>
                  </a:tcPr>
                </a:tc>
                <a:tc>
                  <a:txBody>
                    <a:bodyPr/>
                    <a:lstStyle/>
                    <a:p>
                      <a:pPr algn="ctr" fontAlgn="t"/>
                      <a:r>
                        <a:rPr lang="en-IN" sz="1000">
                          <a:effectLst/>
                          <a:latin typeface="Times New Roman" panose="02020603050405020304" pitchFamily="18" charset="0"/>
                          <a:cs typeface="Times New Roman" panose="02020603050405020304" pitchFamily="18" charset="0"/>
                        </a:rPr>
                        <a:t>Android 4.1+</a:t>
                      </a:r>
                    </a:p>
                  </a:txBody>
                  <a:tcPr marL="13175" marR="13175" marT="6588" marB="6588">
                    <a:lnL w="6350" cap="flat" cmpd="sng" algn="ctr">
                      <a:solidFill>
                        <a:srgbClr val="40760D"/>
                      </a:solidFill>
                      <a:prstDash val="solid"/>
                      <a:round/>
                      <a:headEnd type="none" w="med" len="med"/>
                      <a:tailEnd type="none" w="med" len="med"/>
                    </a:lnL>
                    <a:lnR w="6350" cap="flat" cmpd="sng" algn="ctr">
                      <a:solidFill>
                        <a:srgbClr val="A0B00D"/>
                      </a:solidFill>
                      <a:prstDash val="solid"/>
                      <a:round/>
                      <a:headEnd type="none" w="med" len="med"/>
                      <a:tailEnd type="none" w="med" len="med"/>
                    </a:lnR>
                    <a:lnT w="6350" cap="flat" cmpd="sng" algn="ctr">
                      <a:solidFill>
                        <a:srgbClr val="00760D"/>
                      </a:solidFill>
                      <a:prstDash val="solid"/>
                      <a:round/>
                      <a:headEnd type="none" w="med" len="med"/>
                      <a:tailEnd type="none" w="med" len="med"/>
                    </a:lnT>
                    <a:lnB w="6350" cap="flat" cmpd="sng" algn="ctr">
                      <a:solidFill>
                        <a:srgbClr val="E0C90D"/>
                      </a:solidFill>
                      <a:prstDash val="solid"/>
                      <a:round/>
                      <a:headEnd type="none" w="med" len="med"/>
                      <a:tailEnd type="none" w="med" len="med"/>
                    </a:lnB>
                    <a:solidFill>
                      <a:srgbClr val="FFFFFF"/>
                    </a:solidFill>
                  </a:tcPr>
                </a:tc>
                <a:tc>
                  <a:txBody>
                    <a:bodyPr/>
                    <a:lstStyle/>
                    <a:p>
                      <a:pPr algn="ctr" fontAlgn="t"/>
                      <a:r>
                        <a:rPr lang="en-IN" sz="1000">
                          <a:effectLst/>
                          <a:latin typeface="Times New Roman" panose="02020603050405020304" pitchFamily="18" charset="0"/>
                          <a:cs typeface="Times New Roman" panose="02020603050405020304" pitchFamily="18" charset="0"/>
                        </a:rPr>
                        <a:t>YES</a:t>
                      </a:r>
                    </a:p>
                  </a:txBody>
                  <a:tcPr marL="13175" marR="13175" marT="6588" marB="6588">
                    <a:lnL w="6350" cap="flat" cmpd="sng" algn="ctr">
                      <a:solidFill>
                        <a:srgbClr val="A0B00D"/>
                      </a:solidFill>
                      <a:prstDash val="solid"/>
                      <a:round/>
                      <a:headEnd type="none" w="med" len="med"/>
                      <a:tailEnd type="none" w="med" len="med"/>
                    </a:lnL>
                    <a:lnR w="6350" cap="flat" cmpd="sng" algn="ctr">
                      <a:solidFill>
                        <a:srgbClr val="C0B00D"/>
                      </a:solidFill>
                      <a:prstDash val="solid"/>
                      <a:round/>
                      <a:headEnd type="none" w="med" len="med"/>
                      <a:tailEnd type="none" w="med" len="med"/>
                    </a:lnR>
                    <a:lnT w="6350" cap="flat" cmpd="sng" algn="ctr">
                      <a:solidFill>
                        <a:srgbClr val="60770D"/>
                      </a:solidFill>
                      <a:prstDash val="solid"/>
                      <a:round/>
                      <a:headEnd type="none" w="med" len="med"/>
                      <a:tailEnd type="none" w="med" len="med"/>
                    </a:lnT>
                    <a:lnB w="6350" cap="flat" cmpd="sng" algn="ctr">
                      <a:solidFill>
                        <a:srgbClr val="207F0D"/>
                      </a:solidFill>
                      <a:prstDash val="solid"/>
                      <a:round/>
                      <a:headEnd type="none" w="med" len="med"/>
                      <a:tailEnd type="none" w="med" len="med"/>
                    </a:lnB>
                    <a:solidFill>
                      <a:srgbClr val="FFFFFF"/>
                    </a:solidFill>
                  </a:tcPr>
                </a:tc>
                <a:tc>
                  <a:txBody>
                    <a:bodyPr/>
                    <a:lstStyle/>
                    <a:p>
                      <a:pPr algn="l" fontAlgn="t"/>
                      <a:r>
                        <a:rPr lang="en-US" sz="1000">
                          <a:effectLst/>
                          <a:latin typeface="Times New Roman" panose="02020603050405020304" pitchFamily="18" charset="0"/>
                          <a:cs typeface="Times New Roman" panose="02020603050405020304" pitchFamily="18" charset="0"/>
                        </a:rPr>
                        <a:t>8- and 16-bit linear PCM (rates up to limit of hardware). Sampling rates for raw PCM recordings at 8000, 16000 and 44100 Hz.</a:t>
                      </a:r>
                    </a:p>
                  </a:txBody>
                  <a:tcPr marL="13175" marR="13175" marT="6588" marB="6588">
                    <a:lnL w="6350" cap="flat" cmpd="sng" algn="ctr">
                      <a:solidFill>
                        <a:srgbClr val="C0B00D"/>
                      </a:solidFill>
                      <a:prstDash val="solid"/>
                      <a:round/>
                      <a:headEnd type="none" w="med" len="med"/>
                      <a:tailEnd type="none" w="med" len="med"/>
                    </a:lnL>
                    <a:lnR w="6350" cap="flat" cmpd="sng" algn="ctr">
                      <a:solidFill>
                        <a:srgbClr val="60D90D"/>
                      </a:solidFill>
                      <a:prstDash val="solid"/>
                      <a:round/>
                      <a:headEnd type="none" w="med" len="med"/>
                      <a:tailEnd type="none" w="med" len="med"/>
                    </a:lnR>
                    <a:lnT w="6350" cap="flat" cmpd="sng" algn="ctr">
                      <a:solidFill>
                        <a:srgbClr val="60770D"/>
                      </a:solidFill>
                      <a:prstDash val="solid"/>
                      <a:round/>
                      <a:headEnd type="none" w="med" len="med"/>
                      <a:tailEnd type="none" w="med" len="med"/>
                    </a:lnT>
                    <a:lnB w="6350" cap="flat" cmpd="sng" algn="ctr">
                      <a:solidFill>
                        <a:srgbClr val="A07A0D"/>
                      </a:solidFill>
                      <a:prstDash val="solid"/>
                      <a:round/>
                      <a:headEnd type="none" w="med" len="med"/>
                      <a:tailEnd type="none" w="med" len="med"/>
                    </a:lnB>
                    <a:solidFill>
                      <a:srgbClr val="FFFFFF"/>
                    </a:solidFill>
                  </a:tcPr>
                </a:tc>
                <a:tc>
                  <a:txBody>
                    <a:bodyPr/>
                    <a:lstStyle/>
                    <a:p>
                      <a:pPr algn="l" fontAlgn="t"/>
                      <a:r>
                        <a:rPr lang="en-IN" sz="1000">
                          <a:effectLst/>
                          <a:latin typeface="Times New Roman" panose="02020603050405020304" pitchFamily="18" charset="0"/>
                          <a:cs typeface="Times New Roman" panose="02020603050405020304" pitchFamily="18" charset="0"/>
                        </a:rPr>
                        <a:t>WAVE (.wav)</a:t>
                      </a:r>
                    </a:p>
                  </a:txBody>
                  <a:tcPr marL="13175" marR="13175" marT="6588" marB="6588">
                    <a:lnL w="6350" cap="flat" cmpd="sng" algn="ctr">
                      <a:solidFill>
                        <a:srgbClr val="60D90D"/>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60770D"/>
                      </a:solidFill>
                      <a:prstDash val="solid"/>
                      <a:round/>
                      <a:headEnd type="none" w="med" len="med"/>
                      <a:tailEnd type="none" w="med" len="med"/>
                    </a:lnT>
                    <a:lnB w="6350" cap="flat" cmpd="sng" algn="ctr">
                      <a:solidFill>
                        <a:srgbClr val="807F0D"/>
                      </a:solidFill>
                      <a:prstDash val="solid"/>
                      <a:round/>
                      <a:headEnd type="none" w="med" len="med"/>
                      <a:tailEnd type="none" w="med" len="med"/>
                    </a:lnB>
                    <a:solidFill>
                      <a:srgbClr val="FFFFFF"/>
                    </a:solidFill>
                  </a:tcPr>
                </a:tc>
                <a:extLst>
                  <a:ext uri="{0D108BD9-81ED-4DB2-BD59-A6C34878D82A}">
                    <a16:rowId xmlns:a16="http://schemas.microsoft.com/office/drawing/2014/main" xmlns="" val="816874564"/>
                  </a:ext>
                </a:extLst>
              </a:tr>
              <a:tr h="764914">
                <a:tc>
                  <a:txBody>
                    <a:bodyPr/>
                    <a:lstStyle/>
                    <a:p>
                      <a:pPr algn="l" fontAlgn="t"/>
                      <a:r>
                        <a:rPr lang="en-IN" sz="1000">
                          <a:effectLst/>
                          <a:latin typeface="Times New Roman" panose="02020603050405020304" pitchFamily="18" charset="0"/>
                          <a:cs typeface="Times New Roman" panose="02020603050405020304" pitchFamily="18" charset="0"/>
                        </a:rPr>
                        <a:t>Vorbis</a:t>
                      </a:r>
                    </a:p>
                  </a:txBody>
                  <a:tcPr marL="13175" marR="13175" marT="6588" marB="6588">
                    <a:lnL w="6350" cap="flat" cmpd="sng" algn="ctr">
                      <a:solidFill>
                        <a:srgbClr val="20AC0D"/>
                      </a:solidFill>
                      <a:prstDash val="solid"/>
                      <a:round/>
                      <a:headEnd type="none" w="med" len="med"/>
                      <a:tailEnd type="none" w="med" len="med"/>
                    </a:lnL>
                    <a:lnR w="6350" cap="flat" cmpd="sng" algn="ctr">
                      <a:solidFill>
                        <a:srgbClr val="00CA0D"/>
                      </a:solidFill>
                      <a:prstDash val="solid"/>
                      <a:round/>
                      <a:headEnd type="none" w="med" len="med"/>
                      <a:tailEnd type="none" w="med" len="med"/>
                    </a:lnR>
                    <a:lnT w="6350" cap="flat" cmpd="sng" algn="ctr">
                      <a:solidFill>
                        <a:srgbClr val="20AB0D"/>
                      </a:solidFill>
                      <a:prstDash val="solid"/>
                      <a:round/>
                      <a:headEnd type="none" w="med" len="med"/>
                      <a:tailEnd type="none" w="med" len="med"/>
                    </a:lnT>
                    <a:lnB w="6350" cap="flat" cmpd="sng" algn="ctr">
                      <a:solidFill>
                        <a:srgbClr val="80AB0D"/>
                      </a:solidFill>
                      <a:prstDash val="solid"/>
                      <a:round/>
                      <a:headEnd type="none" w="med" len="med"/>
                      <a:tailEnd type="none" w="med" len="med"/>
                    </a:lnB>
                    <a:solidFill>
                      <a:srgbClr val="FFFFFF"/>
                    </a:solidFill>
                  </a:tcPr>
                </a:tc>
                <a:tc>
                  <a:txBody>
                    <a:bodyPr/>
                    <a:lstStyle/>
                    <a:p>
                      <a:pPr algn="l" fontAlgn="t"/>
                      <a:r>
                        <a:rPr lang="en-IN" sz="1000">
                          <a:effectLst/>
                          <a:latin typeface="Times New Roman" panose="02020603050405020304" pitchFamily="18" charset="0"/>
                          <a:cs typeface="Times New Roman" panose="02020603050405020304" pitchFamily="18" charset="0"/>
                        </a:rPr>
                        <a:t> </a:t>
                      </a:r>
                    </a:p>
                  </a:txBody>
                  <a:tcPr marL="13175" marR="13175" marT="6588" marB="6588">
                    <a:lnL w="6350" cap="flat" cmpd="sng" algn="ctr">
                      <a:solidFill>
                        <a:srgbClr val="00CA0D"/>
                      </a:solidFill>
                      <a:prstDash val="solid"/>
                      <a:round/>
                      <a:headEnd type="none" w="med" len="med"/>
                      <a:tailEnd type="none" w="med" len="med"/>
                    </a:lnL>
                    <a:lnR w="6350" cap="flat" cmpd="sng" algn="ctr">
                      <a:solidFill>
                        <a:srgbClr val="807F0D"/>
                      </a:solidFill>
                      <a:prstDash val="solid"/>
                      <a:round/>
                      <a:headEnd type="none" w="med" len="med"/>
                      <a:tailEnd type="none" w="med" len="med"/>
                    </a:lnR>
                    <a:lnT w="6350" cap="flat" cmpd="sng" algn="ctr">
                      <a:solidFill>
                        <a:srgbClr val="E0C90D"/>
                      </a:solidFill>
                      <a:prstDash val="solid"/>
                      <a:round/>
                      <a:headEnd type="none" w="med" len="med"/>
                      <a:tailEnd type="none" w="med" len="med"/>
                    </a:lnT>
                    <a:lnB w="6350" cap="flat" cmpd="sng" algn="ctr">
                      <a:solidFill>
                        <a:srgbClr val="A0C60D"/>
                      </a:solidFill>
                      <a:prstDash val="solid"/>
                      <a:round/>
                      <a:headEnd type="none" w="med" len="med"/>
                      <a:tailEnd type="none" w="med" len="med"/>
                    </a:lnB>
                    <a:solidFill>
                      <a:srgbClr val="FFFFFF"/>
                    </a:solidFill>
                  </a:tcPr>
                </a:tc>
                <a:tc>
                  <a:txBody>
                    <a:bodyPr/>
                    <a:lstStyle/>
                    <a:p>
                      <a:pPr algn="ctr" fontAlgn="t"/>
                      <a:r>
                        <a:rPr lang="en-IN" sz="1000">
                          <a:effectLst/>
                          <a:latin typeface="Times New Roman" panose="02020603050405020304" pitchFamily="18" charset="0"/>
                          <a:cs typeface="Times New Roman" panose="02020603050405020304" pitchFamily="18" charset="0"/>
                        </a:rPr>
                        <a:t>YES</a:t>
                      </a:r>
                    </a:p>
                  </a:txBody>
                  <a:tcPr marL="13175" marR="13175" marT="6588" marB="6588">
                    <a:lnL w="6350" cap="flat" cmpd="sng" algn="ctr">
                      <a:solidFill>
                        <a:srgbClr val="807F0D"/>
                      </a:solidFill>
                      <a:prstDash val="solid"/>
                      <a:round/>
                      <a:headEnd type="none" w="med" len="med"/>
                      <a:tailEnd type="none" w="med" len="med"/>
                    </a:lnL>
                    <a:lnR w="6350" cap="flat" cmpd="sng" algn="ctr">
                      <a:solidFill>
                        <a:srgbClr val="807B0D"/>
                      </a:solidFill>
                      <a:prstDash val="solid"/>
                      <a:round/>
                      <a:headEnd type="none" w="med" len="med"/>
                      <a:tailEnd type="none" w="med" len="med"/>
                    </a:lnR>
                    <a:lnT w="6350" cap="flat" cmpd="sng" algn="ctr">
                      <a:solidFill>
                        <a:srgbClr val="207F0D"/>
                      </a:solidFill>
                      <a:prstDash val="solid"/>
                      <a:round/>
                      <a:headEnd type="none" w="med" len="med"/>
                      <a:tailEnd type="none" w="med" len="med"/>
                    </a:lnT>
                    <a:lnB w="6350" cap="flat" cmpd="sng" algn="ctr">
                      <a:solidFill>
                        <a:srgbClr val="407F0D"/>
                      </a:solidFill>
                      <a:prstDash val="solid"/>
                      <a:round/>
                      <a:headEnd type="none" w="med" len="med"/>
                      <a:tailEnd type="none" w="med" len="med"/>
                    </a:lnB>
                    <a:solidFill>
                      <a:srgbClr val="FFFFFF"/>
                    </a:solidFill>
                  </a:tcPr>
                </a:tc>
                <a:tc>
                  <a:txBody>
                    <a:bodyPr/>
                    <a:lstStyle/>
                    <a:p>
                      <a:pPr algn="l" fontAlgn="t"/>
                      <a:r>
                        <a:rPr lang="en-IN" sz="1000">
                          <a:effectLst/>
                          <a:latin typeface="Times New Roman" panose="02020603050405020304" pitchFamily="18" charset="0"/>
                          <a:cs typeface="Times New Roman" panose="02020603050405020304" pitchFamily="18" charset="0"/>
                        </a:rPr>
                        <a:t> </a:t>
                      </a:r>
                    </a:p>
                  </a:txBody>
                  <a:tcPr marL="13175" marR="13175" marT="6588" marB="6588">
                    <a:lnL w="6350" cap="flat" cmpd="sng" algn="ctr">
                      <a:solidFill>
                        <a:srgbClr val="807B0D"/>
                      </a:solidFill>
                      <a:prstDash val="solid"/>
                      <a:round/>
                      <a:headEnd type="none" w="med" len="med"/>
                      <a:tailEnd type="none" w="med" len="med"/>
                    </a:lnL>
                    <a:lnR w="6350" cap="flat" cmpd="sng" algn="ctr">
                      <a:solidFill>
                        <a:srgbClr val="80890D"/>
                      </a:solidFill>
                      <a:prstDash val="solid"/>
                      <a:round/>
                      <a:headEnd type="none" w="med" len="med"/>
                      <a:tailEnd type="none" w="med" len="med"/>
                    </a:lnR>
                    <a:lnT w="6350" cap="flat" cmpd="sng" algn="ctr">
                      <a:solidFill>
                        <a:srgbClr val="A07A0D"/>
                      </a:solidFill>
                      <a:prstDash val="solid"/>
                      <a:round/>
                      <a:headEnd type="none" w="med" len="med"/>
                      <a:tailEnd type="none" w="med" len="med"/>
                    </a:lnT>
                    <a:lnB w="6350" cap="flat" cmpd="sng" algn="ctr">
                      <a:solidFill>
                        <a:srgbClr val="E07A0D"/>
                      </a:solidFill>
                      <a:prstDash val="solid"/>
                      <a:round/>
                      <a:headEnd type="none" w="med" len="med"/>
                      <a:tailEnd type="none" w="med" len="med"/>
                    </a:lnB>
                    <a:solidFill>
                      <a:srgbClr val="FFFFFF"/>
                    </a:solidFill>
                  </a:tcPr>
                </a:tc>
                <a:tc>
                  <a:txBody>
                    <a:bodyPr/>
                    <a:lstStyle/>
                    <a:p>
                      <a:pPr algn="l" fontAlgn="t"/>
                      <a:r>
                        <a:rPr lang="en-IN" sz="1000" dirty="0">
                          <a:effectLst/>
                          <a:latin typeface="Times New Roman" panose="02020603050405020304" pitchFamily="18" charset="0"/>
                          <a:cs typeface="Times New Roman" panose="02020603050405020304" pitchFamily="18" charset="0"/>
                        </a:rPr>
                        <a:t>• </a:t>
                      </a:r>
                      <a:r>
                        <a:rPr lang="en-IN" sz="1000" dirty="0" err="1">
                          <a:effectLst/>
                          <a:latin typeface="Times New Roman" panose="02020603050405020304" pitchFamily="18" charset="0"/>
                          <a:cs typeface="Times New Roman" panose="02020603050405020304" pitchFamily="18" charset="0"/>
                        </a:rPr>
                        <a:t>Ogg</a:t>
                      </a:r>
                      <a:r>
                        <a:rPr lang="en-IN" sz="1000" dirty="0">
                          <a:effectLst/>
                          <a:latin typeface="Times New Roman" panose="02020603050405020304" pitchFamily="18" charset="0"/>
                          <a:cs typeface="Times New Roman" panose="02020603050405020304" pitchFamily="18" charset="0"/>
                        </a:rPr>
                        <a:t> (.</a:t>
                      </a:r>
                      <a:r>
                        <a:rPr lang="en-IN" sz="1000" dirty="0" err="1">
                          <a:effectLst/>
                          <a:latin typeface="Times New Roman" panose="02020603050405020304" pitchFamily="18" charset="0"/>
                          <a:cs typeface="Times New Roman" panose="02020603050405020304" pitchFamily="18" charset="0"/>
                        </a:rPr>
                        <a:t>ogg</a:t>
                      </a:r>
                      <a:r>
                        <a:rPr lang="en-IN" sz="1000" dirty="0">
                          <a:effectLst/>
                          <a:latin typeface="Times New Roman" panose="02020603050405020304" pitchFamily="18" charset="0"/>
                          <a:cs typeface="Times New Roman" panose="02020603050405020304" pitchFamily="18" charset="0"/>
                        </a:rPr>
                        <a:t>)</a:t>
                      </a:r>
                      <a:br>
                        <a:rPr lang="en-IN" sz="1000" dirty="0">
                          <a:effectLst/>
                          <a:latin typeface="Times New Roman" panose="02020603050405020304" pitchFamily="18" charset="0"/>
                          <a:cs typeface="Times New Roman" panose="02020603050405020304" pitchFamily="18" charset="0"/>
                        </a:rPr>
                      </a:br>
                      <a:r>
                        <a:rPr lang="en-IN" sz="1000" dirty="0">
                          <a:effectLst/>
                          <a:latin typeface="Times New Roman" panose="02020603050405020304" pitchFamily="18" charset="0"/>
                          <a:cs typeface="Times New Roman" panose="02020603050405020304" pitchFamily="18" charset="0"/>
                        </a:rPr>
                        <a:t>• </a:t>
                      </a:r>
                      <a:r>
                        <a:rPr lang="en-IN" sz="1000" dirty="0" err="1">
                          <a:effectLst/>
                          <a:latin typeface="Times New Roman" panose="02020603050405020304" pitchFamily="18" charset="0"/>
                          <a:cs typeface="Times New Roman" panose="02020603050405020304" pitchFamily="18" charset="0"/>
                        </a:rPr>
                        <a:t>Matroska</a:t>
                      </a:r>
                      <a:r>
                        <a:rPr lang="en-IN" sz="1000" dirty="0">
                          <a:effectLst/>
                          <a:latin typeface="Times New Roman" panose="02020603050405020304" pitchFamily="18" charset="0"/>
                          <a:cs typeface="Times New Roman" panose="02020603050405020304" pitchFamily="18" charset="0"/>
                        </a:rPr>
                        <a:t> (.</a:t>
                      </a:r>
                      <a:r>
                        <a:rPr lang="en-IN" sz="1000" dirty="0" err="1">
                          <a:effectLst/>
                          <a:latin typeface="Times New Roman" panose="02020603050405020304" pitchFamily="18" charset="0"/>
                          <a:cs typeface="Times New Roman" panose="02020603050405020304" pitchFamily="18" charset="0"/>
                        </a:rPr>
                        <a:t>mkv</a:t>
                      </a:r>
                      <a:r>
                        <a:rPr lang="en-IN" sz="1000" dirty="0">
                          <a:effectLst/>
                          <a:latin typeface="Times New Roman" panose="02020603050405020304" pitchFamily="18" charset="0"/>
                          <a:cs typeface="Times New Roman" panose="02020603050405020304" pitchFamily="18" charset="0"/>
                        </a:rPr>
                        <a:t>, Android 4.0+)</a:t>
                      </a:r>
                      <a:br>
                        <a:rPr lang="en-IN" sz="1000" dirty="0">
                          <a:effectLst/>
                          <a:latin typeface="Times New Roman" panose="02020603050405020304" pitchFamily="18" charset="0"/>
                          <a:cs typeface="Times New Roman" panose="02020603050405020304" pitchFamily="18" charset="0"/>
                        </a:rPr>
                      </a:br>
                      <a:r>
                        <a:rPr lang="en-IN" sz="1000" dirty="0">
                          <a:effectLst/>
                          <a:latin typeface="Times New Roman" panose="02020603050405020304" pitchFamily="18" charset="0"/>
                          <a:cs typeface="Times New Roman" panose="02020603050405020304" pitchFamily="18" charset="0"/>
                        </a:rPr>
                        <a:t>• MPEG-4 (.mp4, .m4a, Android 10+)</a:t>
                      </a:r>
                    </a:p>
                  </a:txBody>
                  <a:tcPr marL="13175" marR="13175" marT="6588" marB="6588">
                    <a:lnL w="6350" cap="flat" cmpd="sng" algn="ctr">
                      <a:solidFill>
                        <a:srgbClr val="80890D"/>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807F0D"/>
                      </a:solidFill>
                      <a:prstDash val="solid"/>
                      <a:round/>
                      <a:headEnd type="none" w="med" len="med"/>
                      <a:tailEnd type="none" w="med" len="med"/>
                    </a:lnT>
                    <a:lnB w="6350" cap="flat" cmpd="sng" algn="ctr">
                      <a:solidFill>
                        <a:srgbClr val="20890D"/>
                      </a:solidFill>
                      <a:prstDash val="solid"/>
                      <a:round/>
                      <a:headEnd type="none" w="med" len="med"/>
                      <a:tailEnd type="none" w="med" len="med"/>
                    </a:lnB>
                    <a:solidFill>
                      <a:srgbClr val="FFFFFF"/>
                    </a:solidFill>
                  </a:tcPr>
                </a:tc>
                <a:extLst>
                  <a:ext uri="{0D108BD9-81ED-4DB2-BD59-A6C34878D82A}">
                    <a16:rowId xmlns:a16="http://schemas.microsoft.com/office/drawing/2014/main" xmlns="" val="1710497612"/>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xmlns="" id="{C6632A45-3E0A-4EF1-96D9-7E439460EA94}"/>
              </a:ext>
            </a:extLst>
          </p:cNvPr>
          <p:cNvGraphicFramePr>
            <a:graphicFrameLocks noGrp="1"/>
          </p:cNvGraphicFramePr>
          <p:nvPr>
            <p:ph idx="1"/>
            <p:extLst>
              <p:ext uri="{D42A27DB-BD31-4B8C-83A1-F6EECF244321}">
                <p14:modId xmlns:p14="http://schemas.microsoft.com/office/powerpoint/2010/main" xmlns="" val="509442563"/>
              </p:ext>
            </p:extLst>
          </p:nvPr>
        </p:nvGraphicFramePr>
        <p:xfrm>
          <a:off x="228600" y="1219199"/>
          <a:ext cx="8458199" cy="4750158"/>
        </p:xfrm>
        <a:graphic>
          <a:graphicData uri="http://schemas.openxmlformats.org/drawingml/2006/table">
            <a:tbl>
              <a:tblPr/>
              <a:tblGrid>
                <a:gridCol w="1706168">
                  <a:extLst>
                    <a:ext uri="{9D8B030D-6E8A-4147-A177-3AD203B41FA5}">
                      <a16:colId xmlns:a16="http://schemas.microsoft.com/office/drawing/2014/main" xmlns="" val="201556144"/>
                    </a:ext>
                  </a:extLst>
                </a:gridCol>
                <a:gridCol w="1256078">
                  <a:extLst>
                    <a:ext uri="{9D8B030D-6E8A-4147-A177-3AD203B41FA5}">
                      <a16:colId xmlns:a16="http://schemas.microsoft.com/office/drawing/2014/main" xmlns="" val="4054067500"/>
                    </a:ext>
                  </a:extLst>
                </a:gridCol>
                <a:gridCol w="1334750">
                  <a:extLst>
                    <a:ext uri="{9D8B030D-6E8A-4147-A177-3AD203B41FA5}">
                      <a16:colId xmlns:a16="http://schemas.microsoft.com/office/drawing/2014/main" xmlns="" val="1600224647"/>
                    </a:ext>
                  </a:extLst>
                </a:gridCol>
                <a:gridCol w="2257855">
                  <a:extLst>
                    <a:ext uri="{9D8B030D-6E8A-4147-A177-3AD203B41FA5}">
                      <a16:colId xmlns:a16="http://schemas.microsoft.com/office/drawing/2014/main" xmlns="" val="1019211538"/>
                    </a:ext>
                  </a:extLst>
                </a:gridCol>
                <a:gridCol w="1903348">
                  <a:extLst>
                    <a:ext uri="{9D8B030D-6E8A-4147-A177-3AD203B41FA5}">
                      <a16:colId xmlns:a16="http://schemas.microsoft.com/office/drawing/2014/main" xmlns="" val="2681479236"/>
                    </a:ext>
                  </a:extLst>
                </a:gridCol>
              </a:tblGrid>
              <a:tr h="628120">
                <a:tc>
                  <a:txBody>
                    <a:bodyPr/>
                    <a:lstStyle/>
                    <a:p>
                      <a:pPr algn="l" fontAlgn="ctr"/>
                      <a:r>
                        <a:rPr lang="en-IN" sz="1600" b="1" dirty="0">
                          <a:effectLst/>
                          <a:latin typeface="Times New Roman" panose="02020603050405020304" pitchFamily="18" charset="0"/>
                          <a:cs typeface="Times New Roman" panose="02020603050405020304" pitchFamily="18" charset="0"/>
                        </a:rPr>
                        <a:t>Format</a:t>
                      </a:r>
                    </a:p>
                  </a:txBody>
                  <a:tcPr marL="43794" marR="43794" marT="21897" marB="21897" anchor="ctr">
                    <a:lnL w="6350" cap="flat" cmpd="sng" algn="ctr">
                      <a:solidFill>
                        <a:srgbClr val="F09E7F"/>
                      </a:solidFill>
                      <a:prstDash val="solid"/>
                      <a:round/>
                      <a:headEnd type="none" w="med" len="med"/>
                      <a:tailEnd type="none" w="med" len="med"/>
                    </a:lnL>
                    <a:lnR w="6350" cap="flat" cmpd="sng" algn="ctr">
                      <a:solidFill>
                        <a:srgbClr val="F09E7F"/>
                      </a:solidFill>
                      <a:prstDash val="solid"/>
                      <a:round/>
                      <a:headEnd type="none" w="med" len="med"/>
                      <a:tailEnd type="none" w="med" len="med"/>
                    </a:lnR>
                    <a:lnT w="6350" cap="flat" cmpd="sng" algn="ctr">
                      <a:solidFill>
                        <a:srgbClr val="F09E7F"/>
                      </a:solidFill>
                      <a:prstDash val="solid"/>
                      <a:round/>
                      <a:headEnd type="none" w="med" len="med"/>
                      <a:tailEnd type="none" w="med" len="med"/>
                    </a:lnT>
                    <a:lnB w="6350" cap="flat" cmpd="sng" algn="ctr">
                      <a:solidFill>
                        <a:srgbClr val="A08CEE"/>
                      </a:solidFill>
                      <a:prstDash val="solid"/>
                      <a:round/>
                      <a:headEnd type="none" w="med" len="med"/>
                      <a:tailEnd type="none" w="med" len="med"/>
                    </a:lnB>
                    <a:solidFill>
                      <a:srgbClr val="FFFFFF"/>
                    </a:solidFill>
                  </a:tcPr>
                </a:tc>
                <a:tc>
                  <a:txBody>
                    <a:bodyPr/>
                    <a:lstStyle/>
                    <a:p>
                      <a:pPr algn="ctr" fontAlgn="ctr"/>
                      <a:r>
                        <a:rPr lang="en-IN" sz="1600" b="1">
                          <a:effectLst/>
                          <a:latin typeface="Times New Roman" panose="02020603050405020304" pitchFamily="18" charset="0"/>
                          <a:cs typeface="Times New Roman" panose="02020603050405020304" pitchFamily="18" charset="0"/>
                        </a:rPr>
                        <a:t>Encoder</a:t>
                      </a:r>
                    </a:p>
                  </a:txBody>
                  <a:tcPr marL="43794" marR="43794" marT="21897" marB="21897" anchor="ctr">
                    <a:lnL w="6350" cap="flat" cmpd="sng" algn="ctr">
                      <a:solidFill>
                        <a:srgbClr val="F09E7F"/>
                      </a:solidFill>
                      <a:prstDash val="solid"/>
                      <a:round/>
                      <a:headEnd type="none" w="med" len="med"/>
                      <a:tailEnd type="none" w="med" len="med"/>
                    </a:lnL>
                    <a:lnR w="6350" cap="flat" cmpd="sng" algn="ctr">
                      <a:solidFill>
                        <a:srgbClr val="F09E7F"/>
                      </a:solidFill>
                      <a:prstDash val="solid"/>
                      <a:round/>
                      <a:headEnd type="none" w="med" len="med"/>
                      <a:tailEnd type="none" w="med" len="med"/>
                    </a:lnR>
                    <a:lnT w="6350" cap="flat" cmpd="sng" algn="ctr">
                      <a:solidFill>
                        <a:srgbClr val="F09E7F"/>
                      </a:solidFill>
                      <a:prstDash val="solid"/>
                      <a:round/>
                      <a:headEnd type="none" w="med" len="med"/>
                      <a:tailEnd type="none" w="med" len="med"/>
                    </a:lnT>
                    <a:lnB w="6350" cap="flat" cmpd="sng" algn="ctr">
                      <a:solidFill>
                        <a:srgbClr val="E08DEE"/>
                      </a:solidFill>
                      <a:prstDash val="solid"/>
                      <a:round/>
                      <a:headEnd type="none" w="med" len="med"/>
                      <a:tailEnd type="none" w="med" len="med"/>
                    </a:lnB>
                    <a:solidFill>
                      <a:srgbClr val="FFFFFF"/>
                    </a:solidFill>
                  </a:tcPr>
                </a:tc>
                <a:tc>
                  <a:txBody>
                    <a:bodyPr/>
                    <a:lstStyle/>
                    <a:p>
                      <a:pPr algn="ctr" fontAlgn="ctr"/>
                      <a:r>
                        <a:rPr lang="en-IN" sz="1600" b="1">
                          <a:effectLst/>
                          <a:latin typeface="Times New Roman" panose="02020603050405020304" pitchFamily="18" charset="0"/>
                          <a:cs typeface="Times New Roman" panose="02020603050405020304" pitchFamily="18" charset="0"/>
                        </a:rPr>
                        <a:t>Decoder</a:t>
                      </a:r>
                    </a:p>
                  </a:txBody>
                  <a:tcPr marL="43794" marR="43794" marT="21897" marB="21897" anchor="ctr">
                    <a:lnL w="6350" cap="flat" cmpd="sng" algn="ctr">
                      <a:solidFill>
                        <a:srgbClr val="F09E7F"/>
                      </a:solidFill>
                      <a:prstDash val="solid"/>
                      <a:round/>
                      <a:headEnd type="none" w="med" len="med"/>
                      <a:tailEnd type="none" w="med" len="med"/>
                    </a:lnL>
                    <a:lnR w="6350" cap="flat" cmpd="sng" algn="ctr">
                      <a:solidFill>
                        <a:srgbClr val="F09E7F"/>
                      </a:solidFill>
                      <a:prstDash val="solid"/>
                      <a:round/>
                      <a:headEnd type="none" w="med" len="med"/>
                      <a:tailEnd type="none" w="med" len="med"/>
                    </a:lnR>
                    <a:lnT w="6350" cap="flat" cmpd="sng" algn="ctr">
                      <a:solidFill>
                        <a:srgbClr val="F09E7F"/>
                      </a:solidFill>
                      <a:prstDash val="solid"/>
                      <a:round/>
                      <a:headEnd type="none" w="med" len="med"/>
                      <a:tailEnd type="none" w="med" len="med"/>
                    </a:lnT>
                    <a:lnB w="6350" cap="flat" cmpd="sng" algn="ctr">
                      <a:solidFill>
                        <a:srgbClr val="8090EE"/>
                      </a:solidFill>
                      <a:prstDash val="solid"/>
                      <a:round/>
                      <a:headEnd type="none" w="med" len="med"/>
                      <a:tailEnd type="none" w="med" len="med"/>
                    </a:lnB>
                    <a:solidFill>
                      <a:srgbClr val="FFFFFF"/>
                    </a:solidFill>
                  </a:tcPr>
                </a:tc>
                <a:tc>
                  <a:txBody>
                    <a:bodyPr/>
                    <a:lstStyle/>
                    <a:p>
                      <a:pPr algn="ctr" fontAlgn="ctr"/>
                      <a:r>
                        <a:rPr lang="en-IN" sz="1600" b="1">
                          <a:effectLst/>
                          <a:latin typeface="Times New Roman" panose="02020603050405020304" pitchFamily="18" charset="0"/>
                          <a:cs typeface="Times New Roman" panose="02020603050405020304" pitchFamily="18" charset="0"/>
                        </a:rPr>
                        <a:t>Details</a:t>
                      </a:r>
                    </a:p>
                  </a:txBody>
                  <a:tcPr marL="43794" marR="43794" marT="21897" marB="21897" anchor="ctr">
                    <a:lnL w="6350" cap="flat" cmpd="sng" algn="ctr">
                      <a:solidFill>
                        <a:srgbClr val="F09E7F"/>
                      </a:solidFill>
                      <a:prstDash val="solid"/>
                      <a:round/>
                      <a:headEnd type="none" w="med" len="med"/>
                      <a:tailEnd type="none" w="med" len="med"/>
                    </a:lnL>
                    <a:lnR w="6350" cap="flat" cmpd="sng" algn="ctr">
                      <a:solidFill>
                        <a:srgbClr val="F09E7F"/>
                      </a:solidFill>
                      <a:prstDash val="solid"/>
                      <a:round/>
                      <a:headEnd type="none" w="med" len="med"/>
                      <a:tailEnd type="none" w="med" len="med"/>
                    </a:lnR>
                    <a:lnT w="6350" cap="flat" cmpd="sng" algn="ctr">
                      <a:solidFill>
                        <a:srgbClr val="F09E7F"/>
                      </a:solidFill>
                      <a:prstDash val="solid"/>
                      <a:round/>
                      <a:headEnd type="none" w="med" len="med"/>
                      <a:tailEnd type="none" w="med" len="med"/>
                    </a:lnT>
                    <a:lnB w="6350" cap="flat" cmpd="sng" algn="ctr">
                      <a:solidFill>
                        <a:srgbClr val="008CEE"/>
                      </a:solidFill>
                      <a:prstDash val="solid"/>
                      <a:round/>
                      <a:headEnd type="none" w="med" len="med"/>
                      <a:tailEnd type="none" w="med" len="med"/>
                    </a:lnB>
                    <a:solidFill>
                      <a:srgbClr val="FFFFFF"/>
                    </a:solidFill>
                  </a:tcPr>
                </a:tc>
                <a:tc>
                  <a:txBody>
                    <a:bodyPr/>
                    <a:lstStyle/>
                    <a:p>
                      <a:pPr algn="ctr" fontAlgn="ctr"/>
                      <a:r>
                        <a:rPr lang="en-IN" sz="1600" b="1" dirty="0">
                          <a:effectLst/>
                          <a:latin typeface="Times New Roman" panose="02020603050405020304" pitchFamily="18" charset="0"/>
                          <a:cs typeface="Times New Roman" panose="02020603050405020304" pitchFamily="18" charset="0"/>
                        </a:rPr>
                        <a:t>File Types</a:t>
                      </a:r>
                      <a:br>
                        <a:rPr lang="en-IN" sz="1600" b="1" dirty="0">
                          <a:effectLst/>
                          <a:latin typeface="Times New Roman" panose="02020603050405020304" pitchFamily="18" charset="0"/>
                          <a:cs typeface="Times New Roman" panose="02020603050405020304" pitchFamily="18" charset="0"/>
                        </a:rPr>
                      </a:br>
                      <a:r>
                        <a:rPr lang="en-IN" sz="1600" b="1" dirty="0">
                          <a:effectLst/>
                          <a:latin typeface="Times New Roman" panose="02020603050405020304" pitchFamily="18" charset="0"/>
                          <a:cs typeface="Times New Roman" panose="02020603050405020304" pitchFamily="18" charset="0"/>
                        </a:rPr>
                        <a:t>Container Formats</a:t>
                      </a:r>
                    </a:p>
                  </a:txBody>
                  <a:tcPr marL="43794" marR="43794" marT="21897" marB="21897" anchor="ctr">
                    <a:lnL w="6350" cap="flat" cmpd="sng" algn="ctr">
                      <a:solidFill>
                        <a:srgbClr val="F09E7F"/>
                      </a:solidFill>
                      <a:prstDash val="solid"/>
                      <a:round/>
                      <a:headEnd type="none" w="med" len="med"/>
                      <a:tailEnd type="none" w="med" len="med"/>
                    </a:lnL>
                    <a:lnR w="6350" cap="flat" cmpd="sng" algn="ctr">
                      <a:solidFill>
                        <a:srgbClr val="F09E7F"/>
                      </a:solidFill>
                      <a:prstDash val="solid"/>
                      <a:round/>
                      <a:headEnd type="none" w="med" len="med"/>
                      <a:tailEnd type="none" w="med" len="med"/>
                    </a:lnR>
                    <a:lnT w="6350" cap="flat" cmpd="sng" algn="ctr">
                      <a:solidFill>
                        <a:srgbClr val="F09E7F"/>
                      </a:solidFill>
                      <a:prstDash val="solid"/>
                      <a:round/>
                      <a:headEnd type="none" w="med" len="med"/>
                      <a:tailEnd type="none" w="med" len="med"/>
                    </a:lnT>
                    <a:lnB w="6350" cap="flat" cmpd="sng" algn="ctr">
                      <a:solidFill>
                        <a:srgbClr val="008CEE"/>
                      </a:solidFill>
                      <a:prstDash val="solid"/>
                      <a:round/>
                      <a:headEnd type="none" w="med" len="med"/>
                      <a:tailEnd type="none" w="med" len="med"/>
                    </a:lnB>
                    <a:solidFill>
                      <a:srgbClr val="FFFFFF"/>
                    </a:solidFill>
                  </a:tcPr>
                </a:tc>
                <a:extLst>
                  <a:ext uri="{0D108BD9-81ED-4DB2-BD59-A6C34878D82A}">
                    <a16:rowId xmlns:a16="http://schemas.microsoft.com/office/drawing/2014/main" xmlns="" val="1691858380"/>
                  </a:ext>
                </a:extLst>
              </a:tr>
              <a:tr h="863665">
                <a:tc>
                  <a:txBody>
                    <a:bodyPr/>
                    <a:lstStyle/>
                    <a:p>
                      <a:pPr algn="l" fontAlgn="t"/>
                      <a:r>
                        <a:rPr lang="en-IN" sz="1400" dirty="0">
                          <a:effectLst/>
                          <a:latin typeface="Times New Roman" panose="02020603050405020304" pitchFamily="18" charset="0"/>
                          <a:cs typeface="Times New Roman" panose="02020603050405020304" pitchFamily="18" charset="0"/>
                        </a:rPr>
                        <a:t>H.263</a:t>
                      </a:r>
                    </a:p>
                  </a:txBody>
                  <a:tcPr marL="43794" marR="43794" marT="21897" marB="21897">
                    <a:lnL w="6350" cap="flat" cmpd="sng" algn="ctr">
                      <a:solidFill>
                        <a:srgbClr val="408CEE"/>
                      </a:solidFill>
                      <a:prstDash val="solid"/>
                      <a:round/>
                      <a:headEnd type="none" w="med" len="med"/>
                      <a:tailEnd type="none" w="med" len="med"/>
                    </a:lnL>
                    <a:lnR w="6350" cap="flat" cmpd="sng" algn="ctr">
                      <a:solidFill>
                        <a:srgbClr val="8089EE"/>
                      </a:solidFill>
                      <a:prstDash val="solid"/>
                      <a:round/>
                      <a:headEnd type="none" w="med" len="med"/>
                      <a:tailEnd type="none" w="med" len="med"/>
                    </a:lnR>
                    <a:lnT w="6350" cap="flat" cmpd="sng" algn="ctr">
                      <a:solidFill>
                        <a:srgbClr val="A08CEE"/>
                      </a:solidFill>
                      <a:prstDash val="solid"/>
                      <a:round/>
                      <a:headEnd type="none" w="med" len="med"/>
                      <a:tailEnd type="none" w="med" len="med"/>
                    </a:lnT>
                    <a:lnB w="6350" cap="flat" cmpd="sng" algn="ctr">
                      <a:solidFill>
                        <a:srgbClr val="009FEE"/>
                      </a:solidFill>
                      <a:prstDash val="solid"/>
                      <a:round/>
                      <a:headEnd type="none" w="med" len="med"/>
                      <a:tailEnd type="none" w="med" len="med"/>
                    </a:lnB>
                    <a:solidFill>
                      <a:srgbClr val="FFFFFF"/>
                    </a:solidFill>
                  </a:tcPr>
                </a:tc>
                <a:tc>
                  <a:txBody>
                    <a:bodyPr/>
                    <a:lstStyle/>
                    <a:p>
                      <a:pPr algn="ctr" fontAlgn="t"/>
                      <a:r>
                        <a:rPr lang="en-IN" sz="1400">
                          <a:effectLst/>
                          <a:latin typeface="Times New Roman" panose="02020603050405020304" pitchFamily="18" charset="0"/>
                          <a:cs typeface="Times New Roman" panose="02020603050405020304" pitchFamily="18" charset="0"/>
                        </a:rPr>
                        <a:t>YES</a:t>
                      </a:r>
                    </a:p>
                  </a:txBody>
                  <a:tcPr marL="43794" marR="43794" marT="21897" marB="21897">
                    <a:lnL w="6350" cap="flat" cmpd="sng" algn="ctr">
                      <a:solidFill>
                        <a:srgbClr val="8089EE"/>
                      </a:solidFill>
                      <a:prstDash val="solid"/>
                      <a:round/>
                      <a:headEnd type="none" w="med" len="med"/>
                      <a:tailEnd type="none" w="med" len="med"/>
                    </a:lnL>
                    <a:lnR w="6350" cap="flat" cmpd="sng" algn="ctr">
                      <a:solidFill>
                        <a:srgbClr val="008CEE"/>
                      </a:solidFill>
                      <a:prstDash val="solid"/>
                      <a:round/>
                      <a:headEnd type="none" w="med" len="med"/>
                      <a:tailEnd type="none" w="med" len="med"/>
                    </a:lnR>
                    <a:lnT w="6350" cap="flat" cmpd="sng" algn="ctr">
                      <a:solidFill>
                        <a:srgbClr val="E08DEE"/>
                      </a:solidFill>
                      <a:prstDash val="solid"/>
                      <a:round/>
                      <a:headEnd type="none" w="med" len="med"/>
                      <a:tailEnd type="none" w="med" len="med"/>
                    </a:lnT>
                    <a:lnB w="6350" cap="flat" cmpd="sng" algn="ctr">
                      <a:solidFill>
                        <a:srgbClr val="C09EEE"/>
                      </a:solidFill>
                      <a:prstDash val="solid"/>
                      <a:round/>
                      <a:headEnd type="none" w="med" len="med"/>
                      <a:tailEnd type="none" w="med" len="med"/>
                    </a:lnB>
                    <a:solidFill>
                      <a:srgbClr val="FFFFFF"/>
                    </a:solidFill>
                  </a:tcPr>
                </a:tc>
                <a:tc>
                  <a:txBody>
                    <a:bodyPr/>
                    <a:lstStyle/>
                    <a:p>
                      <a:pPr algn="ctr" fontAlgn="t"/>
                      <a:r>
                        <a:rPr lang="en-IN" sz="1400">
                          <a:effectLst/>
                          <a:latin typeface="Times New Roman" panose="02020603050405020304" pitchFamily="18" charset="0"/>
                          <a:cs typeface="Times New Roman" panose="02020603050405020304" pitchFamily="18" charset="0"/>
                        </a:rPr>
                        <a:t>YES</a:t>
                      </a:r>
                    </a:p>
                  </a:txBody>
                  <a:tcPr marL="43794" marR="43794" marT="21897" marB="21897">
                    <a:lnL w="6350" cap="flat" cmpd="sng" algn="ctr">
                      <a:solidFill>
                        <a:srgbClr val="008CEE"/>
                      </a:solidFill>
                      <a:prstDash val="solid"/>
                      <a:round/>
                      <a:headEnd type="none" w="med" len="med"/>
                      <a:tailEnd type="none" w="med" len="med"/>
                    </a:lnL>
                    <a:lnR w="6350" cap="flat" cmpd="sng" algn="ctr">
                      <a:solidFill>
                        <a:srgbClr val="6091EE"/>
                      </a:solidFill>
                      <a:prstDash val="solid"/>
                      <a:round/>
                      <a:headEnd type="none" w="med" len="med"/>
                      <a:tailEnd type="none" w="med" len="med"/>
                    </a:lnR>
                    <a:lnT w="6350" cap="flat" cmpd="sng" algn="ctr">
                      <a:solidFill>
                        <a:srgbClr val="8090EE"/>
                      </a:solidFill>
                      <a:prstDash val="solid"/>
                      <a:round/>
                      <a:headEnd type="none" w="med" len="med"/>
                      <a:tailEnd type="none" w="med" len="med"/>
                    </a:lnT>
                    <a:lnB w="6350" cap="flat" cmpd="sng" algn="ctr">
                      <a:solidFill>
                        <a:srgbClr val="E09DEE"/>
                      </a:solidFill>
                      <a:prstDash val="solid"/>
                      <a:round/>
                      <a:headEnd type="none" w="med" len="med"/>
                      <a:tailEnd type="none" w="med" len="med"/>
                    </a:lnB>
                    <a:solidFill>
                      <a:srgbClr val="FFFFFF"/>
                    </a:solidFill>
                  </a:tcPr>
                </a:tc>
                <a:tc>
                  <a:txBody>
                    <a:bodyPr/>
                    <a:lstStyle/>
                    <a:p>
                      <a:pPr algn="l" fontAlgn="t"/>
                      <a:r>
                        <a:rPr lang="en-US" sz="1400">
                          <a:effectLst/>
                          <a:latin typeface="Times New Roman" panose="02020603050405020304" pitchFamily="18" charset="0"/>
                          <a:cs typeface="Times New Roman" panose="02020603050405020304" pitchFamily="18" charset="0"/>
                        </a:rPr>
                        <a:t>Support for H.263 is optional in Android 7.0+</a:t>
                      </a:r>
                    </a:p>
                  </a:txBody>
                  <a:tcPr marL="43794" marR="43794" marT="21897" marB="21897">
                    <a:lnL w="6350" cap="flat" cmpd="sng" algn="ctr">
                      <a:solidFill>
                        <a:srgbClr val="6091EE"/>
                      </a:solidFill>
                      <a:prstDash val="solid"/>
                      <a:round/>
                      <a:headEnd type="none" w="med" len="med"/>
                      <a:tailEnd type="none" w="med" len="med"/>
                    </a:lnL>
                    <a:lnR w="6350" cap="flat" cmpd="sng" algn="ctr">
                      <a:solidFill>
                        <a:srgbClr val="4096EE"/>
                      </a:solidFill>
                      <a:prstDash val="solid"/>
                      <a:round/>
                      <a:headEnd type="none" w="med" len="med"/>
                      <a:tailEnd type="none" w="med" len="med"/>
                    </a:lnR>
                    <a:lnT w="6350" cap="flat" cmpd="sng" algn="ctr">
                      <a:solidFill>
                        <a:srgbClr val="008CEE"/>
                      </a:solidFill>
                      <a:prstDash val="solid"/>
                      <a:round/>
                      <a:headEnd type="none" w="med" len="med"/>
                      <a:tailEnd type="none" w="med" len="med"/>
                    </a:lnT>
                    <a:lnB w="6350" cap="flat" cmpd="sng" algn="ctr">
                      <a:solidFill>
                        <a:srgbClr val="409FEE"/>
                      </a:solidFill>
                      <a:prstDash val="solid"/>
                      <a:round/>
                      <a:headEnd type="none" w="med" len="med"/>
                      <a:tailEnd type="none" w="med" len="med"/>
                    </a:lnB>
                    <a:solidFill>
                      <a:srgbClr val="FFFFFF"/>
                    </a:solidFill>
                  </a:tcPr>
                </a:tc>
                <a:tc>
                  <a:txBody>
                    <a:bodyPr/>
                    <a:lstStyle/>
                    <a:p>
                      <a:pPr algn="l" fontAlgn="t"/>
                      <a:r>
                        <a:rPr lang="en-IN" sz="1400" dirty="0">
                          <a:effectLst/>
                          <a:latin typeface="Times New Roman" panose="02020603050405020304" pitchFamily="18" charset="0"/>
                          <a:cs typeface="Times New Roman" panose="02020603050405020304" pitchFamily="18" charset="0"/>
                        </a:rPr>
                        <a:t>• 3GPP (.3gp)</a:t>
                      </a:r>
                      <a:br>
                        <a:rPr lang="en-IN" sz="1400" dirty="0">
                          <a:effectLst/>
                          <a:latin typeface="Times New Roman" panose="02020603050405020304" pitchFamily="18" charset="0"/>
                          <a:cs typeface="Times New Roman" panose="02020603050405020304" pitchFamily="18" charset="0"/>
                        </a:rPr>
                      </a:br>
                      <a:r>
                        <a:rPr lang="en-IN" sz="1400" dirty="0">
                          <a:effectLst/>
                          <a:latin typeface="Times New Roman" panose="02020603050405020304" pitchFamily="18" charset="0"/>
                          <a:cs typeface="Times New Roman" panose="02020603050405020304" pitchFamily="18" charset="0"/>
                        </a:rPr>
                        <a:t>• MPEG-4 (.mp4)</a:t>
                      </a:r>
                      <a:br>
                        <a:rPr lang="en-IN" sz="1400" dirty="0">
                          <a:effectLst/>
                          <a:latin typeface="Times New Roman" panose="02020603050405020304" pitchFamily="18" charset="0"/>
                          <a:cs typeface="Times New Roman" panose="02020603050405020304" pitchFamily="18" charset="0"/>
                        </a:rPr>
                      </a:br>
                      <a:r>
                        <a:rPr lang="en-IN" sz="1400" dirty="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Matroska</a:t>
                      </a:r>
                      <a:r>
                        <a:rPr lang="en-IN" sz="1400" dirty="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mkv</a:t>
                      </a:r>
                      <a:r>
                        <a:rPr lang="en-IN" sz="1400" dirty="0">
                          <a:effectLst/>
                          <a:latin typeface="Times New Roman" panose="02020603050405020304" pitchFamily="18" charset="0"/>
                          <a:cs typeface="Times New Roman" panose="02020603050405020304" pitchFamily="18" charset="0"/>
                        </a:rPr>
                        <a:t>)</a:t>
                      </a:r>
                    </a:p>
                  </a:txBody>
                  <a:tcPr marL="43794" marR="43794" marT="21897" marB="21897">
                    <a:lnL w="6350" cap="flat" cmpd="sng" algn="ctr">
                      <a:solidFill>
                        <a:srgbClr val="4096EE"/>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008CEE"/>
                      </a:solidFill>
                      <a:prstDash val="solid"/>
                      <a:round/>
                      <a:headEnd type="none" w="med" len="med"/>
                      <a:tailEnd type="none" w="med" len="med"/>
                    </a:lnT>
                    <a:lnB w="6350" cap="flat" cmpd="sng" algn="ctr">
                      <a:solidFill>
                        <a:srgbClr val="409FEE"/>
                      </a:solidFill>
                      <a:prstDash val="solid"/>
                      <a:round/>
                      <a:headEnd type="none" w="med" len="med"/>
                      <a:tailEnd type="none" w="med" len="med"/>
                    </a:lnB>
                    <a:solidFill>
                      <a:srgbClr val="FFFFFF"/>
                    </a:solidFill>
                  </a:tcPr>
                </a:tc>
                <a:extLst>
                  <a:ext uri="{0D108BD9-81ED-4DB2-BD59-A6C34878D82A}">
                    <a16:rowId xmlns:a16="http://schemas.microsoft.com/office/drawing/2014/main" xmlns="" val="1545281737"/>
                  </a:ext>
                </a:extLst>
              </a:tr>
              <a:tr h="628120">
                <a:tc>
                  <a:txBody>
                    <a:bodyPr/>
                    <a:lstStyle/>
                    <a:p>
                      <a:pPr algn="l" fontAlgn="t"/>
                      <a:r>
                        <a:rPr lang="nn-NO" sz="1400">
                          <a:effectLst/>
                          <a:latin typeface="Times New Roman" panose="02020603050405020304" pitchFamily="18" charset="0"/>
                          <a:cs typeface="Times New Roman" panose="02020603050405020304" pitchFamily="18" charset="0"/>
                        </a:rPr>
                        <a:t>H.264 AVC</a:t>
                      </a:r>
                      <a:br>
                        <a:rPr lang="nn-NO" sz="1400">
                          <a:effectLst/>
                          <a:latin typeface="Times New Roman" panose="02020603050405020304" pitchFamily="18" charset="0"/>
                          <a:cs typeface="Times New Roman" panose="02020603050405020304" pitchFamily="18" charset="0"/>
                        </a:rPr>
                      </a:br>
                      <a:r>
                        <a:rPr lang="nn-NO" sz="1400">
                          <a:effectLst/>
                          <a:latin typeface="Times New Roman" panose="02020603050405020304" pitchFamily="18" charset="0"/>
                          <a:cs typeface="Times New Roman" panose="02020603050405020304" pitchFamily="18" charset="0"/>
                        </a:rPr>
                        <a:t>Baseline Profile (BP)</a:t>
                      </a:r>
                    </a:p>
                  </a:txBody>
                  <a:tcPr marL="43794" marR="43794" marT="21897" marB="21897">
                    <a:lnL w="6350" cap="flat" cmpd="sng" algn="ctr">
                      <a:solidFill>
                        <a:srgbClr val="609DEE"/>
                      </a:solidFill>
                      <a:prstDash val="solid"/>
                      <a:round/>
                      <a:headEnd type="none" w="med" len="med"/>
                      <a:tailEnd type="none" w="med" len="med"/>
                    </a:lnL>
                    <a:lnR w="6350" cap="flat" cmpd="sng" algn="ctr">
                      <a:solidFill>
                        <a:srgbClr val="409FEE"/>
                      </a:solidFill>
                      <a:prstDash val="solid"/>
                      <a:round/>
                      <a:headEnd type="none" w="med" len="med"/>
                      <a:tailEnd type="none" w="med" len="med"/>
                    </a:lnR>
                    <a:lnT w="6350" cap="flat" cmpd="sng" algn="ctr">
                      <a:solidFill>
                        <a:srgbClr val="009FEE"/>
                      </a:solidFill>
                      <a:prstDash val="solid"/>
                      <a:round/>
                      <a:headEnd type="none" w="med" len="med"/>
                      <a:tailEnd type="none" w="med" len="med"/>
                    </a:lnT>
                    <a:lnB w="6350" cap="flat" cmpd="sng" algn="ctr">
                      <a:solidFill>
                        <a:srgbClr val="007CEE"/>
                      </a:solidFill>
                      <a:prstDash val="solid"/>
                      <a:round/>
                      <a:headEnd type="none" w="med" len="med"/>
                      <a:tailEnd type="none" w="med" len="med"/>
                    </a:lnB>
                    <a:solidFill>
                      <a:srgbClr val="FFFFFF"/>
                    </a:solidFill>
                  </a:tcPr>
                </a:tc>
                <a:tc>
                  <a:txBody>
                    <a:bodyPr/>
                    <a:lstStyle/>
                    <a:p>
                      <a:pPr algn="ctr" fontAlgn="t"/>
                      <a:r>
                        <a:rPr lang="en-IN" sz="1400">
                          <a:effectLst/>
                          <a:latin typeface="Times New Roman" panose="02020603050405020304" pitchFamily="18" charset="0"/>
                          <a:cs typeface="Times New Roman" panose="02020603050405020304" pitchFamily="18" charset="0"/>
                        </a:rPr>
                        <a:t>Android 3.0+</a:t>
                      </a:r>
                    </a:p>
                  </a:txBody>
                  <a:tcPr marL="43794" marR="43794" marT="21897" marB="21897">
                    <a:lnL w="6350" cap="flat" cmpd="sng" algn="ctr">
                      <a:solidFill>
                        <a:srgbClr val="409FEE"/>
                      </a:solidFill>
                      <a:prstDash val="solid"/>
                      <a:round/>
                      <a:headEnd type="none" w="med" len="med"/>
                      <a:tailEnd type="none" w="med" len="med"/>
                    </a:lnL>
                    <a:lnR w="6350" cap="flat" cmpd="sng" algn="ctr">
                      <a:solidFill>
                        <a:srgbClr val="009FEE"/>
                      </a:solidFill>
                      <a:prstDash val="solid"/>
                      <a:round/>
                      <a:headEnd type="none" w="med" len="med"/>
                      <a:tailEnd type="none" w="med" len="med"/>
                    </a:lnR>
                    <a:lnT w="6350" cap="flat" cmpd="sng" algn="ctr">
                      <a:solidFill>
                        <a:srgbClr val="C09EEE"/>
                      </a:solidFill>
                      <a:prstDash val="solid"/>
                      <a:round/>
                      <a:headEnd type="none" w="med" len="med"/>
                      <a:tailEnd type="none" w="med" len="med"/>
                    </a:lnT>
                    <a:lnB w="6350" cap="flat" cmpd="sng" algn="ctr">
                      <a:solidFill>
                        <a:srgbClr val="A0B6EE"/>
                      </a:solidFill>
                      <a:prstDash val="solid"/>
                      <a:round/>
                      <a:headEnd type="none" w="med" len="med"/>
                      <a:tailEnd type="none" w="med" len="med"/>
                    </a:lnB>
                    <a:solidFill>
                      <a:srgbClr val="FFFFFF"/>
                    </a:solidFill>
                  </a:tcPr>
                </a:tc>
                <a:tc>
                  <a:txBody>
                    <a:bodyPr/>
                    <a:lstStyle/>
                    <a:p>
                      <a:pPr algn="ctr" fontAlgn="t"/>
                      <a:r>
                        <a:rPr lang="en-IN" sz="1400">
                          <a:effectLst/>
                          <a:latin typeface="Times New Roman" panose="02020603050405020304" pitchFamily="18" charset="0"/>
                          <a:cs typeface="Times New Roman" panose="02020603050405020304" pitchFamily="18" charset="0"/>
                        </a:rPr>
                        <a:t>YES</a:t>
                      </a:r>
                    </a:p>
                  </a:txBody>
                  <a:tcPr marL="43794" marR="43794" marT="21897" marB="21897">
                    <a:lnL w="6350" cap="flat" cmpd="sng" algn="ctr">
                      <a:solidFill>
                        <a:srgbClr val="009FEE"/>
                      </a:solidFill>
                      <a:prstDash val="solid"/>
                      <a:round/>
                      <a:headEnd type="none" w="med" len="med"/>
                      <a:tailEnd type="none" w="med" len="med"/>
                    </a:lnL>
                    <a:lnR w="6350" cap="flat" cmpd="sng" algn="ctr">
                      <a:solidFill>
                        <a:srgbClr val="80A2EE"/>
                      </a:solidFill>
                      <a:prstDash val="solid"/>
                      <a:round/>
                      <a:headEnd type="none" w="med" len="med"/>
                      <a:tailEnd type="none" w="med" len="med"/>
                    </a:lnR>
                    <a:lnT w="6350" cap="flat" cmpd="sng" algn="ctr">
                      <a:solidFill>
                        <a:srgbClr val="E09DEE"/>
                      </a:solidFill>
                      <a:prstDash val="solid"/>
                      <a:round/>
                      <a:headEnd type="none" w="med" len="med"/>
                      <a:tailEnd type="none" w="med" len="med"/>
                    </a:lnT>
                    <a:lnB w="6350" cap="flat" cmpd="sng" algn="ctr">
                      <a:solidFill>
                        <a:srgbClr val="80B4EE"/>
                      </a:solidFill>
                      <a:prstDash val="solid"/>
                      <a:round/>
                      <a:headEnd type="none" w="med" len="med"/>
                      <a:tailEnd type="none" w="med" len="med"/>
                    </a:lnB>
                    <a:solidFill>
                      <a:srgbClr val="FFFFFF"/>
                    </a:solidFill>
                  </a:tcPr>
                </a:tc>
                <a:tc>
                  <a:txBody>
                    <a:bodyPr/>
                    <a:lstStyle/>
                    <a:p>
                      <a:pPr algn="l" fontAlgn="t"/>
                      <a:endParaRPr lang="en-IN" sz="1400">
                        <a:effectLst/>
                        <a:latin typeface="Times New Roman" panose="02020603050405020304" pitchFamily="18" charset="0"/>
                        <a:cs typeface="Times New Roman" panose="02020603050405020304" pitchFamily="18" charset="0"/>
                      </a:endParaRPr>
                    </a:p>
                  </a:txBody>
                  <a:tcPr marL="43794" marR="43794" marT="21897" marB="21897">
                    <a:lnL w="6350" cap="flat" cmpd="sng" algn="ctr">
                      <a:solidFill>
                        <a:srgbClr val="80A2EE"/>
                      </a:solidFill>
                      <a:prstDash val="solid"/>
                      <a:round/>
                      <a:headEnd type="none" w="med" len="med"/>
                      <a:tailEnd type="none" w="med" len="med"/>
                    </a:lnL>
                    <a:lnR w="6350" cap="flat" cmpd="sng" algn="ctr">
                      <a:solidFill>
                        <a:srgbClr val="A0A9EE"/>
                      </a:solidFill>
                      <a:prstDash val="solid"/>
                      <a:round/>
                      <a:headEnd type="none" w="med" len="med"/>
                      <a:tailEnd type="none" w="med" len="med"/>
                    </a:lnR>
                    <a:lnT w="6350" cap="flat" cmpd="sng" algn="ctr">
                      <a:solidFill>
                        <a:srgbClr val="409FEE"/>
                      </a:solidFill>
                      <a:prstDash val="solid"/>
                      <a:round/>
                      <a:headEnd type="none" w="med" len="med"/>
                      <a:tailEnd type="none" w="med" len="med"/>
                    </a:lnT>
                    <a:lnB w="6350" cap="flat" cmpd="sng" algn="ctr">
                      <a:solidFill>
                        <a:srgbClr val="E0B5EE"/>
                      </a:solidFill>
                      <a:prstDash val="solid"/>
                      <a:round/>
                      <a:headEnd type="none" w="med" len="med"/>
                      <a:tailEnd type="none" w="med" len="med"/>
                    </a:lnB>
                    <a:solidFill>
                      <a:srgbClr val="FFFFFF"/>
                    </a:solidFill>
                  </a:tcPr>
                </a:tc>
                <a:tc rowSpan="2">
                  <a:txBody>
                    <a:bodyPr/>
                    <a:lstStyle/>
                    <a:p>
                      <a:pPr algn="l" fontAlgn="t"/>
                      <a:r>
                        <a:rPr lang="en-IN" sz="1400">
                          <a:effectLst/>
                          <a:latin typeface="Times New Roman" panose="02020603050405020304" pitchFamily="18" charset="0"/>
                          <a:cs typeface="Times New Roman" panose="02020603050405020304" pitchFamily="18" charset="0"/>
                        </a:rPr>
                        <a:t>• 3GPP (.3gp)</a:t>
                      </a:r>
                      <a:br>
                        <a:rPr lang="en-IN" sz="1400">
                          <a:effectLst/>
                          <a:latin typeface="Times New Roman" panose="02020603050405020304" pitchFamily="18" charset="0"/>
                          <a:cs typeface="Times New Roman" panose="02020603050405020304" pitchFamily="18" charset="0"/>
                        </a:rPr>
                      </a:br>
                      <a:r>
                        <a:rPr lang="en-IN" sz="1400">
                          <a:effectLst/>
                          <a:latin typeface="Times New Roman" panose="02020603050405020304" pitchFamily="18" charset="0"/>
                          <a:cs typeface="Times New Roman" panose="02020603050405020304" pitchFamily="18" charset="0"/>
                        </a:rPr>
                        <a:t>• MPEG-4 (.mp4)</a:t>
                      </a:r>
                      <a:br>
                        <a:rPr lang="en-IN" sz="1400">
                          <a:effectLst/>
                          <a:latin typeface="Times New Roman" panose="02020603050405020304" pitchFamily="18" charset="0"/>
                          <a:cs typeface="Times New Roman" panose="02020603050405020304" pitchFamily="18" charset="0"/>
                        </a:rPr>
                      </a:br>
                      <a:r>
                        <a:rPr lang="en-IN" sz="1400">
                          <a:effectLst/>
                          <a:latin typeface="Times New Roman" panose="02020603050405020304" pitchFamily="18" charset="0"/>
                          <a:cs typeface="Times New Roman" panose="02020603050405020304" pitchFamily="18" charset="0"/>
                        </a:rPr>
                        <a:t>• MPEG-TS (.ts, AAC audio only, not seekable, Android 3.0+)</a:t>
                      </a:r>
                      <a:br>
                        <a:rPr lang="en-IN" sz="1400">
                          <a:effectLst/>
                          <a:latin typeface="Times New Roman" panose="02020603050405020304" pitchFamily="18" charset="0"/>
                          <a:cs typeface="Times New Roman" panose="02020603050405020304" pitchFamily="18" charset="0"/>
                        </a:rPr>
                      </a:br>
                      <a:r>
                        <a:rPr lang="en-IN" sz="1400">
                          <a:effectLst/>
                          <a:latin typeface="Times New Roman" panose="02020603050405020304" pitchFamily="18" charset="0"/>
                          <a:cs typeface="Times New Roman" panose="02020603050405020304" pitchFamily="18" charset="0"/>
                        </a:rPr>
                        <a:t>• Matroska (.mkv)</a:t>
                      </a:r>
                    </a:p>
                  </a:txBody>
                  <a:tcPr marL="43794" marR="43794" marT="21897" marB="21897">
                    <a:lnL w="6350" cap="flat" cmpd="sng" algn="ctr">
                      <a:solidFill>
                        <a:srgbClr val="A0A9EE"/>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409FEE"/>
                      </a:solidFill>
                      <a:prstDash val="solid"/>
                      <a:round/>
                      <a:headEnd type="none" w="med" len="med"/>
                      <a:tailEnd type="none" w="med" len="med"/>
                    </a:lnT>
                    <a:lnB w="6350" cap="flat" cmpd="sng" algn="ctr">
                      <a:solidFill>
                        <a:srgbClr val="00A5EE"/>
                      </a:solidFill>
                      <a:prstDash val="solid"/>
                      <a:round/>
                      <a:headEnd type="none" w="med" len="med"/>
                      <a:tailEnd type="none" w="med" len="med"/>
                    </a:lnB>
                    <a:solidFill>
                      <a:srgbClr val="FFFFFF"/>
                    </a:solidFill>
                  </a:tcPr>
                </a:tc>
                <a:extLst>
                  <a:ext uri="{0D108BD9-81ED-4DB2-BD59-A6C34878D82A}">
                    <a16:rowId xmlns:a16="http://schemas.microsoft.com/office/drawing/2014/main" xmlns="" val="18158428"/>
                  </a:ext>
                </a:extLst>
              </a:tr>
              <a:tr h="1295498">
                <a:tc>
                  <a:txBody>
                    <a:bodyPr/>
                    <a:lstStyle/>
                    <a:p>
                      <a:pPr algn="l" fontAlgn="t"/>
                      <a:r>
                        <a:rPr lang="fr-FR" sz="1400">
                          <a:effectLst/>
                          <a:latin typeface="Times New Roman" panose="02020603050405020304" pitchFamily="18" charset="0"/>
                          <a:cs typeface="Times New Roman" panose="02020603050405020304" pitchFamily="18" charset="0"/>
                        </a:rPr>
                        <a:t>H.264 AVC</a:t>
                      </a:r>
                      <a:br>
                        <a:rPr lang="fr-FR" sz="1400">
                          <a:effectLst/>
                          <a:latin typeface="Times New Roman" panose="02020603050405020304" pitchFamily="18" charset="0"/>
                          <a:cs typeface="Times New Roman" panose="02020603050405020304" pitchFamily="18" charset="0"/>
                        </a:rPr>
                      </a:br>
                      <a:r>
                        <a:rPr lang="fr-FR" sz="1400">
                          <a:effectLst/>
                          <a:latin typeface="Times New Roman" panose="02020603050405020304" pitchFamily="18" charset="0"/>
                          <a:cs typeface="Times New Roman" panose="02020603050405020304" pitchFamily="18" charset="0"/>
                        </a:rPr>
                        <a:t>Main Profile (MP)</a:t>
                      </a:r>
                    </a:p>
                  </a:txBody>
                  <a:tcPr marL="43794" marR="43794" marT="21897" marB="21897">
                    <a:lnL w="6350" cap="flat" cmpd="sng" algn="ctr">
                      <a:solidFill>
                        <a:srgbClr val="80B1EE"/>
                      </a:solidFill>
                      <a:prstDash val="solid"/>
                      <a:round/>
                      <a:headEnd type="none" w="med" len="med"/>
                      <a:tailEnd type="none" w="med" len="med"/>
                    </a:lnL>
                    <a:lnR w="6350" cap="flat" cmpd="sng" algn="ctr">
                      <a:solidFill>
                        <a:srgbClr val="80B8EE"/>
                      </a:solidFill>
                      <a:prstDash val="solid"/>
                      <a:round/>
                      <a:headEnd type="none" w="med" len="med"/>
                      <a:tailEnd type="none" w="med" len="med"/>
                    </a:lnR>
                    <a:lnT w="6350" cap="flat" cmpd="sng" algn="ctr">
                      <a:solidFill>
                        <a:srgbClr val="007CEE"/>
                      </a:solidFill>
                      <a:prstDash val="solid"/>
                      <a:round/>
                      <a:headEnd type="none" w="med" len="med"/>
                      <a:tailEnd type="none" w="med" len="med"/>
                    </a:lnT>
                    <a:lnB w="6350" cap="flat" cmpd="sng" algn="ctr">
                      <a:solidFill>
                        <a:srgbClr val="60BFEE"/>
                      </a:solidFill>
                      <a:prstDash val="solid"/>
                      <a:round/>
                      <a:headEnd type="none" w="med" len="med"/>
                      <a:tailEnd type="none" w="med" len="med"/>
                    </a:lnB>
                    <a:solidFill>
                      <a:srgbClr val="FFFFFF"/>
                    </a:solidFill>
                  </a:tcPr>
                </a:tc>
                <a:tc>
                  <a:txBody>
                    <a:bodyPr/>
                    <a:lstStyle/>
                    <a:p>
                      <a:pPr algn="ctr" fontAlgn="t"/>
                      <a:r>
                        <a:rPr lang="en-IN" sz="1400">
                          <a:effectLst/>
                          <a:latin typeface="Times New Roman" panose="02020603050405020304" pitchFamily="18" charset="0"/>
                          <a:cs typeface="Times New Roman" panose="02020603050405020304" pitchFamily="18" charset="0"/>
                        </a:rPr>
                        <a:t>Android 6.0+</a:t>
                      </a:r>
                    </a:p>
                  </a:txBody>
                  <a:tcPr marL="43794" marR="43794" marT="21897" marB="21897">
                    <a:lnL w="6350" cap="flat" cmpd="sng" algn="ctr">
                      <a:solidFill>
                        <a:srgbClr val="80B8EE"/>
                      </a:solidFill>
                      <a:prstDash val="solid"/>
                      <a:round/>
                      <a:headEnd type="none" w="med" len="med"/>
                      <a:tailEnd type="none" w="med" len="med"/>
                    </a:lnL>
                    <a:lnR w="6350" cap="flat" cmpd="sng" algn="ctr">
                      <a:solidFill>
                        <a:srgbClr val="C0B6EE"/>
                      </a:solidFill>
                      <a:prstDash val="solid"/>
                      <a:round/>
                      <a:headEnd type="none" w="med" len="med"/>
                      <a:tailEnd type="none" w="med" len="med"/>
                    </a:lnR>
                    <a:lnT w="6350" cap="flat" cmpd="sng" algn="ctr">
                      <a:solidFill>
                        <a:srgbClr val="A0B6EE"/>
                      </a:solidFill>
                      <a:prstDash val="solid"/>
                      <a:round/>
                      <a:headEnd type="none" w="med" len="med"/>
                      <a:tailEnd type="none" w="med" len="med"/>
                    </a:lnT>
                    <a:lnB w="6350" cap="flat" cmpd="sng" algn="ctr">
                      <a:solidFill>
                        <a:srgbClr val="A0B9EE"/>
                      </a:solidFill>
                      <a:prstDash val="solid"/>
                      <a:round/>
                      <a:headEnd type="none" w="med" len="med"/>
                      <a:tailEnd type="none" w="med" len="med"/>
                    </a:lnB>
                    <a:solidFill>
                      <a:srgbClr val="FFFFFF"/>
                    </a:solidFill>
                  </a:tcPr>
                </a:tc>
                <a:tc>
                  <a:txBody>
                    <a:bodyPr/>
                    <a:lstStyle/>
                    <a:p>
                      <a:pPr algn="ctr" fontAlgn="t"/>
                      <a:r>
                        <a:rPr lang="en-IN" sz="1400">
                          <a:effectLst/>
                          <a:latin typeface="Times New Roman" panose="02020603050405020304" pitchFamily="18" charset="0"/>
                          <a:cs typeface="Times New Roman" panose="02020603050405020304" pitchFamily="18" charset="0"/>
                        </a:rPr>
                        <a:t>YES</a:t>
                      </a:r>
                    </a:p>
                  </a:txBody>
                  <a:tcPr marL="43794" marR="43794" marT="21897" marB="21897">
                    <a:lnL w="6350" cap="flat" cmpd="sng" algn="ctr">
                      <a:solidFill>
                        <a:srgbClr val="C0B6EE"/>
                      </a:solidFill>
                      <a:prstDash val="solid"/>
                      <a:round/>
                      <a:headEnd type="none" w="med" len="med"/>
                      <a:tailEnd type="none" w="med" len="med"/>
                    </a:lnL>
                    <a:lnR w="6350" cap="flat" cmpd="sng" algn="ctr">
                      <a:solidFill>
                        <a:srgbClr val="80B7EE"/>
                      </a:solidFill>
                      <a:prstDash val="solid"/>
                      <a:round/>
                      <a:headEnd type="none" w="med" len="med"/>
                      <a:tailEnd type="none" w="med" len="med"/>
                    </a:lnR>
                    <a:lnT w="6350" cap="flat" cmpd="sng" algn="ctr">
                      <a:solidFill>
                        <a:srgbClr val="80B4EE"/>
                      </a:solidFill>
                      <a:prstDash val="solid"/>
                      <a:round/>
                      <a:headEnd type="none" w="med" len="med"/>
                      <a:tailEnd type="none" w="med" len="med"/>
                    </a:lnT>
                    <a:lnB w="6350" cap="flat" cmpd="sng" algn="ctr">
                      <a:solidFill>
                        <a:srgbClr val="807EEE"/>
                      </a:solidFill>
                      <a:prstDash val="solid"/>
                      <a:round/>
                      <a:headEnd type="none" w="med" len="med"/>
                      <a:tailEnd type="none" w="med" len="med"/>
                    </a:lnB>
                    <a:solidFill>
                      <a:srgbClr val="FFFFFF"/>
                    </a:solidFill>
                  </a:tcPr>
                </a:tc>
                <a:tc>
                  <a:txBody>
                    <a:bodyPr/>
                    <a:lstStyle/>
                    <a:p>
                      <a:pPr algn="l" fontAlgn="t"/>
                      <a:r>
                        <a:rPr lang="en-US" sz="1400">
                          <a:effectLst/>
                          <a:latin typeface="Times New Roman" panose="02020603050405020304" pitchFamily="18" charset="0"/>
                          <a:cs typeface="Times New Roman" panose="02020603050405020304" pitchFamily="18" charset="0"/>
                        </a:rPr>
                        <a:t>The decoder is required, the encoder is recommended.</a:t>
                      </a:r>
                    </a:p>
                  </a:txBody>
                  <a:tcPr marL="43794" marR="43794" marT="21897" marB="21897">
                    <a:lnL w="6350" cap="flat" cmpd="sng" algn="ctr">
                      <a:solidFill>
                        <a:srgbClr val="80B7EE"/>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E0B5EE"/>
                      </a:solidFill>
                      <a:prstDash val="solid"/>
                      <a:round/>
                      <a:headEnd type="none" w="med" len="med"/>
                      <a:tailEnd type="none" w="med" len="med"/>
                    </a:lnT>
                    <a:lnB w="6350" cap="flat" cmpd="sng" algn="ctr">
                      <a:solidFill>
                        <a:srgbClr val="E08FEE"/>
                      </a:solidFill>
                      <a:prstDash val="solid"/>
                      <a:round/>
                      <a:headEnd type="none" w="med" len="med"/>
                      <a:tailEnd type="none" w="med" len="med"/>
                    </a:lnB>
                    <a:solidFill>
                      <a:srgbClr val="FFFFFF"/>
                    </a:solidFill>
                  </a:tcPr>
                </a:tc>
                <a:tc vMerge="1">
                  <a:txBody>
                    <a:bodyPr/>
                    <a:lstStyle/>
                    <a:p>
                      <a:endParaRPr lang="en-IN"/>
                    </a:p>
                  </a:txBody>
                  <a:tcPr/>
                </a:tc>
                <a:extLst>
                  <a:ext uri="{0D108BD9-81ED-4DB2-BD59-A6C34878D82A}">
                    <a16:rowId xmlns:a16="http://schemas.microsoft.com/office/drawing/2014/main" xmlns="" val="2851322932"/>
                  </a:ext>
                </a:extLst>
              </a:tr>
              <a:tr h="1334755">
                <a:tc>
                  <a:txBody>
                    <a:bodyPr/>
                    <a:lstStyle/>
                    <a:p>
                      <a:pPr algn="l" fontAlgn="t"/>
                      <a:r>
                        <a:rPr lang="en-IN" sz="1400">
                          <a:effectLst/>
                          <a:latin typeface="Times New Roman" panose="02020603050405020304" pitchFamily="18" charset="0"/>
                          <a:cs typeface="Times New Roman" panose="02020603050405020304" pitchFamily="18" charset="0"/>
                        </a:rPr>
                        <a:t>H.265 HEVC</a:t>
                      </a:r>
                    </a:p>
                  </a:txBody>
                  <a:tcPr marL="43794" marR="43794" marT="21897" marB="21897">
                    <a:lnL w="6350" cap="flat" cmpd="sng" algn="ctr">
                      <a:solidFill>
                        <a:srgbClr val="00BAEE"/>
                      </a:solidFill>
                      <a:prstDash val="solid"/>
                      <a:round/>
                      <a:headEnd type="none" w="med" len="med"/>
                      <a:tailEnd type="none" w="med" len="med"/>
                    </a:lnL>
                    <a:lnR w="6350" cap="flat" cmpd="sng" algn="ctr">
                      <a:solidFill>
                        <a:srgbClr val="40BAEE"/>
                      </a:solidFill>
                      <a:prstDash val="solid"/>
                      <a:round/>
                      <a:headEnd type="none" w="med" len="med"/>
                      <a:tailEnd type="none" w="med" len="med"/>
                    </a:lnR>
                    <a:lnT w="6350" cap="flat" cmpd="sng" algn="ctr">
                      <a:solidFill>
                        <a:srgbClr val="60BFEE"/>
                      </a:solidFill>
                      <a:prstDash val="solid"/>
                      <a:round/>
                      <a:headEnd type="none" w="med" len="med"/>
                      <a:tailEnd type="none" w="med" len="med"/>
                    </a:lnT>
                    <a:lnB w="6350" cap="flat" cmpd="sng" algn="ctr">
                      <a:solidFill>
                        <a:srgbClr val="80BFEE"/>
                      </a:solidFill>
                      <a:prstDash val="solid"/>
                      <a:round/>
                      <a:headEnd type="none" w="med" len="med"/>
                      <a:tailEnd type="none" w="med" len="med"/>
                    </a:lnB>
                    <a:solidFill>
                      <a:srgbClr val="FFFFFF"/>
                    </a:solidFill>
                  </a:tcPr>
                </a:tc>
                <a:tc>
                  <a:txBody>
                    <a:bodyPr/>
                    <a:lstStyle/>
                    <a:p>
                      <a:pPr algn="ctr" fontAlgn="t"/>
                      <a:endParaRPr lang="en-IN" sz="1400">
                        <a:effectLst/>
                        <a:latin typeface="Times New Roman" panose="02020603050405020304" pitchFamily="18" charset="0"/>
                        <a:cs typeface="Times New Roman" panose="02020603050405020304" pitchFamily="18" charset="0"/>
                      </a:endParaRPr>
                    </a:p>
                  </a:txBody>
                  <a:tcPr marL="43794" marR="43794" marT="21897" marB="21897">
                    <a:lnL w="6350" cap="flat" cmpd="sng" algn="ctr">
                      <a:solidFill>
                        <a:srgbClr val="40BAEE"/>
                      </a:solidFill>
                      <a:prstDash val="solid"/>
                      <a:round/>
                      <a:headEnd type="none" w="med" len="med"/>
                      <a:tailEnd type="none" w="med" len="med"/>
                    </a:lnL>
                    <a:lnR w="6350" cap="flat" cmpd="sng" algn="ctr">
                      <a:solidFill>
                        <a:srgbClr val="E07AEE"/>
                      </a:solidFill>
                      <a:prstDash val="solid"/>
                      <a:round/>
                      <a:headEnd type="none" w="med" len="med"/>
                      <a:tailEnd type="none" w="med" len="med"/>
                    </a:lnR>
                    <a:lnT w="6350" cap="flat" cmpd="sng" algn="ctr">
                      <a:solidFill>
                        <a:srgbClr val="A0B9EE"/>
                      </a:solidFill>
                      <a:prstDash val="solid"/>
                      <a:round/>
                      <a:headEnd type="none" w="med" len="med"/>
                      <a:tailEnd type="none" w="med" len="med"/>
                    </a:lnT>
                    <a:lnB w="6350" cap="flat" cmpd="sng" algn="ctr">
                      <a:solidFill>
                        <a:srgbClr val="00BAEE"/>
                      </a:solidFill>
                      <a:prstDash val="solid"/>
                      <a:round/>
                      <a:headEnd type="none" w="med" len="med"/>
                      <a:tailEnd type="none" w="med" len="med"/>
                    </a:lnB>
                    <a:solidFill>
                      <a:srgbClr val="FFFFFF"/>
                    </a:solidFill>
                  </a:tcPr>
                </a:tc>
                <a:tc>
                  <a:txBody>
                    <a:bodyPr/>
                    <a:lstStyle/>
                    <a:p>
                      <a:pPr algn="ctr" fontAlgn="t"/>
                      <a:r>
                        <a:rPr lang="en-IN" sz="1400">
                          <a:effectLst/>
                          <a:latin typeface="Times New Roman" panose="02020603050405020304" pitchFamily="18" charset="0"/>
                          <a:cs typeface="Times New Roman" panose="02020603050405020304" pitchFamily="18" charset="0"/>
                        </a:rPr>
                        <a:t>Android 5.0+</a:t>
                      </a:r>
                    </a:p>
                  </a:txBody>
                  <a:tcPr marL="43794" marR="43794" marT="21897" marB="21897">
                    <a:lnL w="6350" cap="flat" cmpd="sng" algn="ctr">
                      <a:solidFill>
                        <a:srgbClr val="E07AEE"/>
                      </a:solidFill>
                      <a:prstDash val="solid"/>
                      <a:round/>
                      <a:headEnd type="none" w="med" len="med"/>
                      <a:tailEnd type="none" w="med" len="med"/>
                    </a:lnL>
                    <a:lnR w="6350" cap="flat" cmpd="sng" algn="ctr">
                      <a:solidFill>
                        <a:srgbClr val="608EEE"/>
                      </a:solidFill>
                      <a:prstDash val="solid"/>
                      <a:round/>
                      <a:headEnd type="none" w="med" len="med"/>
                      <a:tailEnd type="none" w="med" len="med"/>
                    </a:lnR>
                    <a:lnT w="6350" cap="flat" cmpd="sng" algn="ctr">
                      <a:solidFill>
                        <a:srgbClr val="807EEE"/>
                      </a:solidFill>
                      <a:prstDash val="solid"/>
                      <a:round/>
                      <a:headEnd type="none" w="med" len="med"/>
                      <a:tailEnd type="none" w="med" len="med"/>
                    </a:lnT>
                    <a:lnB w="6350" cap="flat" cmpd="sng" algn="ctr">
                      <a:solidFill>
                        <a:srgbClr val="4081EE"/>
                      </a:solidFill>
                      <a:prstDash val="solid"/>
                      <a:round/>
                      <a:headEnd type="none" w="med" len="med"/>
                      <a:tailEnd type="none" w="med" len="med"/>
                    </a:lnB>
                    <a:solidFill>
                      <a:srgbClr val="FFFFFF"/>
                    </a:solidFill>
                  </a:tcPr>
                </a:tc>
                <a:tc>
                  <a:txBody>
                    <a:bodyPr/>
                    <a:lstStyle/>
                    <a:p>
                      <a:pPr algn="l" fontAlgn="t"/>
                      <a:r>
                        <a:rPr lang="en-US" sz="1400">
                          <a:effectLst/>
                          <a:latin typeface="Times New Roman" panose="02020603050405020304" pitchFamily="18" charset="0"/>
                          <a:cs typeface="Times New Roman" panose="02020603050405020304" pitchFamily="18" charset="0"/>
                        </a:rPr>
                        <a:t>Main Profile Level 3 for mobile devices and Main Profile Level 4.1 for Android TV</a:t>
                      </a:r>
                    </a:p>
                  </a:txBody>
                  <a:tcPr marL="43794" marR="43794" marT="21897" marB="21897">
                    <a:lnL w="6350" cap="flat" cmpd="sng" algn="ctr">
                      <a:solidFill>
                        <a:srgbClr val="608EEE"/>
                      </a:solidFill>
                      <a:prstDash val="solid"/>
                      <a:round/>
                      <a:headEnd type="none" w="med" len="med"/>
                      <a:tailEnd type="none" w="med" len="med"/>
                    </a:lnL>
                    <a:lnR w="6350" cap="flat" cmpd="sng" algn="ctr">
                      <a:solidFill>
                        <a:srgbClr val="60A4EE"/>
                      </a:solidFill>
                      <a:prstDash val="solid"/>
                      <a:round/>
                      <a:headEnd type="none" w="med" len="med"/>
                      <a:tailEnd type="none" w="med" len="med"/>
                    </a:lnR>
                    <a:lnT w="6350" cap="flat" cmpd="sng" algn="ctr">
                      <a:solidFill>
                        <a:srgbClr val="E08FEE"/>
                      </a:solidFill>
                      <a:prstDash val="solid"/>
                      <a:round/>
                      <a:headEnd type="none" w="med" len="med"/>
                      <a:tailEnd type="none" w="med" len="med"/>
                    </a:lnT>
                    <a:lnB w="6350" cap="flat" cmpd="sng" algn="ctr">
                      <a:solidFill>
                        <a:srgbClr val="E08EEE"/>
                      </a:solidFill>
                      <a:prstDash val="solid"/>
                      <a:round/>
                      <a:headEnd type="none" w="med" len="med"/>
                      <a:tailEnd type="none" w="med" len="med"/>
                    </a:lnB>
                    <a:solidFill>
                      <a:srgbClr val="FFFFFF"/>
                    </a:solidFill>
                  </a:tcPr>
                </a:tc>
                <a:tc>
                  <a:txBody>
                    <a:bodyPr/>
                    <a:lstStyle/>
                    <a:p>
                      <a:pPr algn="l" fontAlgn="t"/>
                      <a:r>
                        <a:rPr lang="en-IN" sz="1400" dirty="0">
                          <a:effectLst/>
                          <a:latin typeface="Times New Roman" panose="02020603050405020304" pitchFamily="18" charset="0"/>
                          <a:cs typeface="Times New Roman" panose="02020603050405020304" pitchFamily="18" charset="0"/>
                        </a:rPr>
                        <a:t>• MPEG-4 (.mp4)</a:t>
                      </a:r>
                      <a:br>
                        <a:rPr lang="en-IN" sz="1400" dirty="0">
                          <a:effectLst/>
                          <a:latin typeface="Times New Roman" panose="02020603050405020304" pitchFamily="18" charset="0"/>
                          <a:cs typeface="Times New Roman" panose="02020603050405020304" pitchFamily="18" charset="0"/>
                        </a:rPr>
                      </a:br>
                      <a:r>
                        <a:rPr lang="en-IN" sz="1400" dirty="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Matroska</a:t>
                      </a:r>
                      <a:r>
                        <a:rPr lang="en-IN" sz="1400" dirty="0">
                          <a:effectLst/>
                          <a:latin typeface="Times New Roman" panose="02020603050405020304" pitchFamily="18" charset="0"/>
                          <a:cs typeface="Times New Roman" panose="02020603050405020304" pitchFamily="18" charset="0"/>
                        </a:rPr>
                        <a:t> (.</a:t>
                      </a:r>
                      <a:r>
                        <a:rPr lang="en-IN" sz="1400" dirty="0" err="1">
                          <a:effectLst/>
                          <a:latin typeface="Times New Roman" panose="02020603050405020304" pitchFamily="18" charset="0"/>
                          <a:cs typeface="Times New Roman" panose="02020603050405020304" pitchFamily="18" charset="0"/>
                        </a:rPr>
                        <a:t>mkv</a:t>
                      </a:r>
                      <a:r>
                        <a:rPr lang="en-IN" sz="1400" dirty="0">
                          <a:effectLst/>
                          <a:latin typeface="Times New Roman" panose="02020603050405020304" pitchFamily="18" charset="0"/>
                          <a:cs typeface="Times New Roman" panose="02020603050405020304" pitchFamily="18" charset="0"/>
                        </a:rPr>
                        <a:t>)</a:t>
                      </a:r>
                    </a:p>
                  </a:txBody>
                  <a:tcPr marL="43794" marR="43794" marT="21897" marB="21897">
                    <a:lnL w="6350" cap="flat" cmpd="sng" algn="ctr">
                      <a:solidFill>
                        <a:srgbClr val="60A4EE"/>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00A5EE"/>
                      </a:solidFill>
                      <a:prstDash val="solid"/>
                      <a:round/>
                      <a:headEnd type="none" w="med" len="med"/>
                      <a:tailEnd type="none" w="med" len="med"/>
                    </a:lnT>
                    <a:lnB w="6350" cap="flat" cmpd="sng" algn="ctr">
                      <a:solidFill>
                        <a:srgbClr val="40A8EE"/>
                      </a:solidFill>
                      <a:prstDash val="solid"/>
                      <a:round/>
                      <a:headEnd type="none" w="med" len="med"/>
                      <a:tailEnd type="none" w="med" len="med"/>
                    </a:lnB>
                    <a:solidFill>
                      <a:srgbClr val="FFFFFF"/>
                    </a:solidFill>
                  </a:tcPr>
                </a:tc>
                <a:extLst>
                  <a:ext uri="{0D108BD9-81ED-4DB2-BD59-A6C34878D82A}">
                    <a16:rowId xmlns:a16="http://schemas.microsoft.com/office/drawing/2014/main" xmlns="" val="1333056891"/>
                  </a:ext>
                </a:extLst>
              </a:tr>
            </a:tbl>
          </a:graphicData>
        </a:graphic>
      </p:graphicFrame>
      <p:sp>
        <p:nvSpPr>
          <p:cNvPr id="4" name="Date Placeholder 3"/>
          <p:cNvSpPr>
            <a:spLocks noGrp="1"/>
          </p:cNvSpPr>
          <p:nvPr>
            <p:ph type="dt" sz="half" idx="10"/>
          </p:nvPr>
        </p:nvSpPr>
        <p:spPr/>
        <p:txBody>
          <a:bodyPr/>
          <a:lstStyle/>
          <a:p>
            <a:fld id="{D36EEAD1-D307-4CA8-B972-0B6E112F154B}"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solidFill>
                  <a:srgbClr val="000000"/>
                </a:solidFill>
                <a:effectLst/>
                <a:latin typeface="Times New Roman" panose="02020603050405020304" pitchFamily="18" charset="0"/>
                <a:ea typeface="Times New Roman" panose="02020603050405020304" pitchFamily="18" charset="0"/>
              </a:rPr>
              <a:t>Multimedia Supported </a:t>
            </a:r>
            <a:r>
              <a:rPr lang="en-IN" sz="2400" b="1" dirty="0">
                <a:solidFill>
                  <a:srgbClr val="000000"/>
                </a:solidFill>
                <a:latin typeface="Times New Roman" panose="02020603050405020304" pitchFamily="18" charset="0"/>
                <a:ea typeface="Times New Roman" panose="02020603050405020304" pitchFamily="18" charset="0"/>
              </a:rPr>
              <a:t>video</a:t>
            </a:r>
            <a:r>
              <a:rPr lang="en-IN" sz="2400" b="1" dirty="0">
                <a:solidFill>
                  <a:srgbClr val="000000"/>
                </a:solidFill>
                <a:effectLst/>
                <a:latin typeface="Times New Roman" panose="02020603050405020304" pitchFamily="18" charset="0"/>
                <a:ea typeface="Times New Roman" panose="02020603050405020304" pitchFamily="18" charset="0"/>
              </a:rPr>
              <a:t> formats</a:t>
            </a:r>
            <a:endParaRPr lang="en-US" sz="2400" b="1" dirty="0"/>
          </a:p>
        </p:txBody>
      </p:sp>
    </p:spTree>
    <p:extLst>
      <p:ext uri="{BB962C8B-B14F-4D97-AF65-F5344CB8AC3E}">
        <p14:creationId xmlns:p14="http://schemas.microsoft.com/office/powerpoint/2010/main" xmlns="" val="15668379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xmlns="" id="{936662BF-908C-4D57-A4FB-4F3F3F9D45C1}"/>
              </a:ext>
            </a:extLst>
          </p:cNvPr>
          <p:cNvGraphicFramePr>
            <a:graphicFrameLocks noGrp="1"/>
          </p:cNvGraphicFramePr>
          <p:nvPr>
            <p:ph idx="1"/>
            <p:extLst>
              <p:ext uri="{D42A27DB-BD31-4B8C-83A1-F6EECF244321}">
                <p14:modId xmlns:p14="http://schemas.microsoft.com/office/powerpoint/2010/main" xmlns="" val="3577176707"/>
              </p:ext>
            </p:extLst>
          </p:nvPr>
        </p:nvGraphicFramePr>
        <p:xfrm>
          <a:off x="304800" y="1002009"/>
          <a:ext cx="8077200" cy="5299075"/>
        </p:xfrm>
        <a:graphic>
          <a:graphicData uri="http://schemas.openxmlformats.org/drawingml/2006/table">
            <a:tbl>
              <a:tblPr/>
              <a:tblGrid>
                <a:gridCol w="1615440">
                  <a:extLst>
                    <a:ext uri="{9D8B030D-6E8A-4147-A177-3AD203B41FA5}">
                      <a16:colId xmlns:a16="http://schemas.microsoft.com/office/drawing/2014/main" xmlns="" val="380725304"/>
                    </a:ext>
                  </a:extLst>
                </a:gridCol>
                <a:gridCol w="1615440">
                  <a:extLst>
                    <a:ext uri="{9D8B030D-6E8A-4147-A177-3AD203B41FA5}">
                      <a16:colId xmlns:a16="http://schemas.microsoft.com/office/drawing/2014/main" xmlns="" val="1452248074"/>
                    </a:ext>
                  </a:extLst>
                </a:gridCol>
                <a:gridCol w="1615440">
                  <a:extLst>
                    <a:ext uri="{9D8B030D-6E8A-4147-A177-3AD203B41FA5}">
                      <a16:colId xmlns:a16="http://schemas.microsoft.com/office/drawing/2014/main" xmlns="" val="686195507"/>
                    </a:ext>
                  </a:extLst>
                </a:gridCol>
                <a:gridCol w="1615440">
                  <a:extLst>
                    <a:ext uri="{9D8B030D-6E8A-4147-A177-3AD203B41FA5}">
                      <a16:colId xmlns:a16="http://schemas.microsoft.com/office/drawing/2014/main" xmlns="" val="3467645966"/>
                    </a:ext>
                  </a:extLst>
                </a:gridCol>
                <a:gridCol w="1615440">
                  <a:extLst>
                    <a:ext uri="{9D8B030D-6E8A-4147-A177-3AD203B41FA5}">
                      <a16:colId xmlns:a16="http://schemas.microsoft.com/office/drawing/2014/main" xmlns="" val="1925639598"/>
                    </a:ext>
                  </a:extLst>
                </a:gridCol>
              </a:tblGrid>
              <a:tr h="452360">
                <a:tc>
                  <a:txBody>
                    <a:bodyPr/>
                    <a:lstStyle/>
                    <a:p>
                      <a:pPr algn="l" fontAlgn="t"/>
                      <a:r>
                        <a:rPr lang="en-IN" sz="1600">
                          <a:effectLst/>
                          <a:latin typeface="Times New Roman" panose="02020603050405020304" pitchFamily="18" charset="0"/>
                          <a:cs typeface="Times New Roman" panose="02020603050405020304" pitchFamily="18" charset="0"/>
                        </a:rPr>
                        <a:t>MPEG-4 SP</a:t>
                      </a:r>
                    </a:p>
                  </a:txBody>
                  <a:tcPr marL="64623" marR="64623" marT="32311" marB="32311">
                    <a:lnL w="6350" cap="flat" cmpd="sng" algn="ctr">
                      <a:solidFill>
                        <a:srgbClr val="70F5B8"/>
                      </a:solidFill>
                      <a:prstDash val="solid"/>
                      <a:round/>
                      <a:headEnd type="none" w="med" len="med"/>
                      <a:tailEnd type="none" w="med" len="med"/>
                    </a:lnL>
                    <a:lnR w="6350" cap="flat" cmpd="sng" algn="ctr">
                      <a:solidFill>
                        <a:srgbClr val="10F7B8"/>
                      </a:solidFill>
                      <a:prstDash val="solid"/>
                      <a:round/>
                      <a:headEnd type="none" w="med" len="med"/>
                      <a:tailEnd type="none" w="med" len="med"/>
                    </a:lnR>
                    <a:lnT w="6350" cap="flat" cmpd="sng" algn="ctr">
                      <a:solidFill>
                        <a:srgbClr val="30F2B8"/>
                      </a:solidFill>
                      <a:prstDash val="solid"/>
                      <a:round/>
                      <a:headEnd type="none" w="med" len="med"/>
                      <a:tailEnd type="none" w="med" len="med"/>
                    </a:lnT>
                    <a:lnB w="6350" cap="flat" cmpd="sng" algn="ctr">
                      <a:solidFill>
                        <a:srgbClr val="5014B9"/>
                      </a:solidFill>
                      <a:prstDash val="solid"/>
                      <a:round/>
                      <a:headEnd type="none" w="med" len="med"/>
                      <a:tailEnd type="none" w="med" len="med"/>
                    </a:lnB>
                    <a:solidFill>
                      <a:srgbClr val="FFFFFF"/>
                    </a:solidFill>
                  </a:tcPr>
                </a:tc>
                <a:tc>
                  <a:txBody>
                    <a:bodyPr/>
                    <a:lstStyle/>
                    <a:p>
                      <a:pPr algn="l" fontAlgn="t"/>
                      <a:r>
                        <a:rPr lang="en-IN" sz="1600">
                          <a:effectLst/>
                          <a:latin typeface="Times New Roman" panose="02020603050405020304" pitchFamily="18" charset="0"/>
                          <a:cs typeface="Times New Roman" panose="02020603050405020304" pitchFamily="18" charset="0"/>
                        </a:rPr>
                        <a:t> </a:t>
                      </a:r>
                    </a:p>
                  </a:txBody>
                  <a:tcPr marL="64623" marR="64623" marT="32311" marB="32311">
                    <a:lnL w="6350" cap="flat" cmpd="sng" algn="ctr">
                      <a:solidFill>
                        <a:srgbClr val="10F7B8"/>
                      </a:solidFill>
                      <a:prstDash val="solid"/>
                      <a:round/>
                      <a:headEnd type="none" w="med" len="med"/>
                      <a:tailEnd type="none" w="med" len="med"/>
                    </a:lnL>
                    <a:lnR w="6350" cap="flat" cmpd="sng" algn="ctr">
                      <a:solidFill>
                        <a:srgbClr val="F0FCB8"/>
                      </a:solidFill>
                      <a:prstDash val="solid"/>
                      <a:round/>
                      <a:headEnd type="none" w="med" len="med"/>
                      <a:tailEnd type="none" w="med" len="med"/>
                    </a:lnR>
                    <a:lnT w="6350" cap="flat" cmpd="sng" algn="ctr">
                      <a:solidFill>
                        <a:srgbClr val="90F5B8"/>
                      </a:solidFill>
                      <a:prstDash val="solid"/>
                      <a:round/>
                      <a:headEnd type="none" w="med" len="med"/>
                      <a:tailEnd type="none" w="med" len="med"/>
                    </a:lnT>
                    <a:lnB w="6350" cap="flat" cmpd="sng" algn="ctr">
                      <a:solidFill>
                        <a:srgbClr val="7016B9"/>
                      </a:solidFill>
                      <a:prstDash val="solid"/>
                      <a:round/>
                      <a:headEnd type="none" w="med" len="med"/>
                      <a:tailEnd type="none" w="med" len="med"/>
                    </a:lnB>
                    <a:solidFill>
                      <a:srgbClr val="FFFFFF"/>
                    </a:solidFill>
                  </a:tcPr>
                </a:tc>
                <a:tc>
                  <a:txBody>
                    <a:bodyPr/>
                    <a:lstStyle/>
                    <a:p>
                      <a:pPr algn="ctr" fontAlgn="t"/>
                      <a:r>
                        <a:rPr lang="en-IN" sz="1600">
                          <a:effectLst/>
                          <a:latin typeface="Times New Roman" panose="02020603050405020304" pitchFamily="18" charset="0"/>
                          <a:cs typeface="Times New Roman" panose="02020603050405020304" pitchFamily="18" charset="0"/>
                        </a:rPr>
                        <a:t>YES</a:t>
                      </a:r>
                    </a:p>
                  </a:txBody>
                  <a:tcPr marL="64623" marR="64623" marT="32311" marB="32311">
                    <a:lnL w="6350" cap="flat" cmpd="sng" algn="ctr">
                      <a:solidFill>
                        <a:srgbClr val="F0FCB8"/>
                      </a:solidFill>
                      <a:prstDash val="solid"/>
                      <a:round/>
                      <a:headEnd type="none" w="med" len="med"/>
                      <a:tailEnd type="none" w="med" len="med"/>
                    </a:lnL>
                    <a:lnR w="6350" cap="flat" cmpd="sng" algn="ctr">
                      <a:solidFill>
                        <a:srgbClr val="300DB9"/>
                      </a:solidFill>
                      <a:prstDash val="solid"/>
                      <a:round/>
                      <a:headEnd type="none" w="med" len="med"/>
                      <a:tailEnd type="none" w="med" len="med"/>
                    </a:lnR>
                    <a:lnT w="6350" cap="flat" cmpd="sng" algn="ctr">
                      <a:solidFill>
                        <a:srgbClr val="30F2B8"/>
                      </a:solidFill>
                      <a:prstDash val="solid"/>
                      <a:round/>
                      <a:headEnd type="none" w="med" len="med"/>
                      <a:tailEnd type="none" w="med" len="med"/>
                    </a:lnT>
                    <a:lnB w="6350" cap="flat" cmpd="sng" algn="ctr">
                      <a:solidFill>
                        <a:srgbClr val="B016B9"/>
                      </a:solidFill>
                      <a:prstDash val="solid"/>
                      <a:round/>
                      <a:headEnd type="none" w="med" len="med"/>
                      <a:tailEnd type="none" w="med" len="med"/>
                    </a:lnB>
                    <a:solidFill>
                      <a:srgbClr val="FFFFFF"/>
                    </a:solidFill>
                  </a:tcPr>
                </a:tc>
                <a:tc>
                  <a:txBody>
                    <a:bodyPr/>
                    <a:lstStyle/>
                    <a:p>
                      <a:pPr algn="l" fontAlgn="t"/>
                      <a:r>
                        <a:rPr lang="en-IN" sz="1600">
                          <a:effectLst/>
                          <a:latin typeface="Times New Roman" panose="02020603050405020304" pitchFamily="18" charset="0"/>
                          <a:cs typeface="Times New Roman" panose="02020603050405020304" pitchFamily="18" charset="0"/>
                        </a:rPr>
                        <a:t> </a:t>
                      </a:r>
                    </a:p>
                  </a:txBody>
                  <a:tcPr marL="64623" marR="64623" marT="32311" marB="32311">
                    <a:lnL w="6350" cap="flat" cmpd="sng" algn="ctr">
                      <a:solidFill>
                        <a:srgbClr val="300DB9"/>
                      </a:solidFill>
                      <a:prstDash val="solid"/>
                      <a:round/>
                      <a:headEnd type="none" w="med" len="med"/>
                      <a:tailEnd type="none" w="med" len="med"/>
                    </a:lnL>
                    <a:lnR w="6350" cap="flat" cmpd="sng" algn="ctr">
                      <a:solidFill>
                        <a:srgbClr val="B00AB9"/>
                      </a:solidFill>
                      <a:prstDash val="solid"/>
                      <a:round/>
                      <a:headEnd type="none" w="med" len="med"/>
                      <a:tailEnd type="none" w="med" len="med"/>
                    </a:lnR>
                    <a:lnT w="6350" cap="flat" cmpd="sng" algn="ctr">
                      <a:solidFill>
                        <a:srgbClr val="30F2B8"/>
                      </a:solidFill>
                      <a:prstDash val="solid"/>
                      <a:round/>
                      <a:headEnd type="none" w="med" len="med"/>
                      <a:tailEnd type="none" w="med" len="med"/>
                    </a:lnT>
                    <a:lnB w="6350" cap="flat" cmpd="sng" algn="ctr">
                      <a:solidFill>
                        <a:srgbClr val="B016B9"/>
                      </a:solidFill>
                      <a:prstDash val="solid"/>
                      <a:round/>
                      <a:headEnd type="none" w="med" len="med"/>
                      <a:tailEnd type="none" w="med" len="med"/>
                    </a:lnB>
                    <a:solidFill>
                      <a:srgbClr val="FFFFFF"/>
                    </a:solidFill>
                  </a:tcPr>
                </a:tc>
                <a:tc>
                  <a:txBody>
                    <a:bodyPr/>
                    <a:lstStyle/>
                    <a:p>
                      <a:pPr algn="l" fontAlgn="t"/>
                      <a:r>
                        <a:rPr lang="en-IN" sz="1600">
                          <a:effectLst/>
                          <a:latin typeface="Times New Roman" panose="02020603050405020304" pitchFamily="18" charset="0"/>
                          <a:cs typeface="Times New Roman" panose="02020603050405020304" pitchFamily="18" charset="0"/>
                        </a:rPr>
                        <a:t>3GPP (.3gp)</a:t>
                      </a:r>
                    </a:p>
                  </a:txBody>
                  <a:tcPr marL="64623" marR="64623" marT="32311" marB="32311">
                    <a:lnL w="6350" cap="flat" cmpd="sng" algn="ctr">
                      <a:solidFill>
                        <a:srgbClr val="B00AB9"/>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70F8B8"/>
                      </a:solidFill>
                      <a:prstDash val="solid"/>
                      <a:round/>
                      <a:headEnd type="none" w="med" len="med"/>
                      <a:tailEnd type="none" w="med" len="med"/>
                    </a:lnT>
                    <a:lnB w="6350" cap="flat" cmpd="sng" algn="ctr">
                      <a:solidFill>
                        <a:srgbClr val="1015B9"/>
                      </a:solidFill>
                      <a:prstDash val="solid"/>
                      <a:round/>
                      <a:headEnd type="none" w="med" len="med"/>
                      <a:tailEnd type="none" w="med" len="med"/>
                    </a:lnB>
                    <a:solidFill>
                      <a:srgbClr val="FFFFFF"/>
                    </a:solidFill>
                  </a:tcPr>
                </a:tc>
                <a:extLst>
                  <a:ext uri="{0D108BD9-81ED-4DB2-BD59-A6C34878D82A}">
                    <a16:rowId xmlns:a16="http://schemas.microsoft.com/office/drawing/2014/main" xmlns="" val="558555211"/>
                  </a:ext>
                </a:extLst>
              </a:tr>
              <a:tr h="1809440">
                <a:tc>
                  <a:txBody>
                    <a:bodyPr/>
                    <a:lstStyle/>
                    <a:p>
                      <a:pPr algn="l" fontAlgn="t"/>
                      <a:r>
                        <a:rPr lang="en-IN" sz="1600">
                          <a:effectLst/>
                          <a:latin typeface="Times New Roman" panose="02020603050405020304" pitchFamily="18" charset="0"/>
                          <a:cs typeface="Times New Roman" panose="02020603050405020304" pitchFamily="18" charset="0"/>
                        </a:rPr>
                        <a:t>VP8</a:t>
                      </a:r>
                    </a:p>
                  </a:txBody>
                  <a:tcPr marL="64623" marR="64623" marT="32311" marB="32311">
                    <a:lnL w="6350" cap="flat" cmpd="sng" algn="ctr">
                      <a:solidFill>
                        <a:srgbClr val="B011B9"/>
                      </a:solidFill>
                      <a:prstDash val="solid"/>
                      <a:round/>
                      <a:headEnd type="none" w="med" len="med"/>
                      <a:tailEnd type="none" w="med" len="med"/>
                    </a:lnL>
                    <a:lnR w="6350" cap="flat" cmpd="sng" algn="ctr">
                      <a:solidFill>
                        <a:srgbClr val="B016B9"/>
                      </a:solidFill>
                      <a:prstDash val="solid"/>
                      <a:round/>
                      <a:headEnd type="none" w="med" len="med"/>
                      <a:tailEnd type="none" w="med" len="med"/>
                    </a:lnR>
                    <a:lnT w="6350" cap="flat" cmpd="sng" algn="ctr">
                      <a:solidFill>
                        <a:srgbClr val="5014B9"/>
                      </a:solidFill>
                      <a:prstDash val="solid"/>
                      <a:round/>
                      <a:headEnd type="none" w="med" len="med"/>
                      <a:tailEnd type="none" w="med" len="med"/>
                    </a:lnT>
                    <a:lnB w="6350" cap="flat" cmpd="sng" algn="ctr">
                      <a:solidFill>
                        <a:srgbClr val="F03FB9"/>
                      </a:solidFill>
                      <a:prstDash val="solid"/>
                      <a:round/>
                      <a:headEnd type="none" w="med" len="med"/>
                      <a:tailEnd type="none" w="med" len="med"/>
                    </a:lnB>
                    <a:solidFill>
                      <a:srgbClr val="FFFFFF"/>
                    </a:solidFill>
                  </a:tcPr>
                </a:tc>
                <a:tc>
                  <a:txBody>
                    <a:bodyPr/>
                    <a:lstStyle/>
                    <a:p>
                      <a:pPr algn="ctr" fontAlgn="t"/>
                      <a:r>
                        <a:rPr lang="en-IN" sz="1600">
                          <a:effectLst/>
                          <a:latin typeface="Times New Roman" panose="02020603050405020304" pitchFamily="18" charset="0"/>
                          <a:cs typeface="Times New Roman" panose="02020603050405020304" pitchFamily="18" charset="0"/>
                        </a:rPr>
                        <a:t>Android 4.3+</a:t>
                      </a:r>
                    </a:p>
                  </a:txBody>
                  <a:tcPr marL="64623" marR="64623" marT="32311" marB="32311">
                    <a:lnL w="6350" cap="flat" cmpd="sng" algn="ctr">
                      <a:solidFill>
                        <a:srgbClr val="B016B9"/>
                      </a:solidFill>
                      <a:prstDash val="solid"/>
                      <a:round/>
                      <a:headEnd type="none" w="med" len="med"/>
                      <a:tailEnd type="none" w="med" len="med"/>
                    </a:lnL>
                    <a:lnR w="6350" cap="flat" cmpd="sng" algn="ctr">
                      <a:solidFill>
                        <a:srgbClr val="501CB9"/>
                      </a:solidFill>
                      <a:prstDash val="solid"/>
                      <a:round/>
                      <a:headEnd type="none" w="med" len="med"/>
                      <a:tailEnd type="none" w="med" len="med"/>
                    </a:lnR>
                    <a:lnT w="6350" cap="flat" cmpd="sng" algn="ctr">
                      <a:solidFill>
                        <a:srgbClr val="7016B9"/>
                      </a:solidFill>
                      <a:prstDash val="solid"/>
                      <a:round/>
                      <a:headEnd type="none" w="med" len="med"/>
                      <a:tailEnd type="none" w="med" len="med"/>
                    </a:lnT>
                    <a:lnB w="6350" cap="flat" cmpd="sng" algn="ctr">
                      <a:solidFill>
                        <a:srgbClr val="F03CB9"/>
                      </a:solidFill>
                      <a:prstDash val="solid"/>
                      <a:round/>
                      <a:headEnd type="none" w="med" len="med"/>
                      <a:tailEnd type="none" w="med" len="med"/>
                    </a:lnB>
                    <a:solidFill>
                      <a:srgbClr val="FFFFFF"/>
                    </a:solidFill>
                  </a:tcPr>
                </a:tc>
                <a:tc>
                  <a:txBody>
                    <a:bodyPr/>
                    <a:lstStyle/>
                    <a:p>
                      <a:pPr algn="ctr" fontAlgn="t"/>
                      <a:r>
                        <a:rPr lang="en-IN" sz="1600">
                          <a:effectLst/>
                          <a:latin typeface="Times New Roman" panose="02020603050405020304" pitchFamily="18" charset="0"/>
                          <a:cs typeface="Times New Roman" panose="02020603050405020304" pitchFamily="18" charset="0"/>
                        </a:rPr>
                        <a:t>Android 2.3.3+</a:t>
                      </a:r>
                    </a:p>
                  </a:txBody>
                  <a:tcPr marL="64623" marR="64623" marT="32311" marB="32311">
                    <a:lnL w="6350" cap="flat" cmpd="sng" algn="ctr">
                      <a:solidFill>
                        <a:srgbClr val="501CB9"/>
                      </a:solidFill>
                      <a:prstDash val="solid"/>
                      <a:round/>
                      <a:headEnd type="none" w="med" len="med"/>
                      <a:tailEnd type="none" w="med" len="med"/>
                    </a:lnL>
                    <a:lnR w="6350" cap="flat" cmpd="sng" algn="ctr">
                      <a:solidFill>
                        <a:srgbClr val="B030B9"/>
                      </a:solidFill>
                      <a:prstDash val="solid"/>
                      <a:round/>
                      <a:headEnd type="none" w="med" len="med"/>
                      <a:tailEnd type="none" w="med" len="med"/>
                    </a:lnR>
                    <a:lnT w="6350" cap="flat" cmpd="sng" algn="ctr">
                      <a:solidFill>
                        <a:srgbClr val="B016B9"/>
                      </a:solidFill>
                      <a:prstDash val="solid"/>
                      <a:round/>
                      <a:headEnd type="none" w="med" len="med"/>
                      <a:tailEnd type="none" w="med" len="med"/>
                    </a:lnT>
                    <a:lnB w="6350" cap="flat" cmpd="sng" algn="ctr">
                      <a:solidFill>
                        <a:srgbClr val="5041B9"/>
                      </a:solidFill>
                      <a:prstDash val="solid"/>
                      <a:round/>
                      <a:headEnd type="none" w="med" len="med"/>
                      <a:tailEnd type="none" w="med" len="med"/>
                    </a:lnB>
                    <a:solidFill>
                      <a:srgbClr val="FFFFFF"/>
                    </a:solidFill>
                  </a:tcPr>
                </a:tc>
                <a:tc>
                  <a:txBody>
                    <a:bodyPr/>
                    <a:lstStyle/>
                    <a:p>
                      <a:pPr algn="l" fontAlgn="t"/>
                      <a:r>
                        <a:rPr lang="en-US" sz="1600">
                          <a:effectLst/>
                          <a:latin typeface="Times New Roman" panose="02020603050405020304" pitchFamily="18" charset="0"/>
                          <a:cs typeface="Times New Roman" panose="02020603050405020304" pitchFamily="18" charset="0"/>
                        </a:rPr>
                        <a:t>Streamable only in Android 4.0 and above</a:t>
                      </a:r>
                    </a:p>
                  </a:txBody>
                  <a:tcPr marL="64623" marR="64623" marT="32311" marB="32311">
                    <a:lnL w="6350" cap="flat" cmpd="sng" algn="ctr">
                      <a:solidFill>
                        <a:srgbClr val="B030B9"/>
                      </a:solidFill>
                      <a:prstDash val="solid"/>
                      <a:round/>
                      <a:headEnd type="none" w="med" len="med"/>
                      <a:tailEnd type="none" w="med" len="med"/>
                    </a:lnL>
                    <a:lnR w="6350" cap="flat" cmpd="sng" algn="ctr">
                      <a:solidFill>
                        <a:srgbClr val="502BB9"/>
                      </a:solidFill>
                      <a:prstDash val="solid"/>
                      <a:round/>
                      <a:headEnd type="none" w="med" len="med"/>
                      <a:tailEnd type="none" w="med" len="med"/>
                    </a:lnR>
                    <a:lnT w="6350" cap="flat" cmpd="sng" algn="ctr">
                      <a:solidFill>
                        <a:srgbClr val="B016B9"/>
                      </a:solidFill>
                      <a:prstDash val="solid"/>
                      <a:round/>
                      <a:headEnd type="none" w="med" len="med"/>
                      <a:tailEnd type="none" w="med" len="med"/>
                    </a:lnT>
                    <a:lnB w="6350" cap="flat" cmpd="sng" algn="ctr">
                      <a:solidFill>
                        <a:srgbClr val="5041B9"/>
                      </a:solidFill>
                      <a:prstDash val="solid"/>
                      <a:round/>
                      <a:headEnd type="none" w="med" len="med"/>
                      <a:tailEnd type="none" w="med" len="med"/>
                    </a:lnB>
                    <a:solidFill>
                      <a:srgbClr val="FFFFFF"/>
                    </a:solidFill>
                  </a:tcPr>
                </a:tc>
                <a:tc>
                  <a:txBody>
                    <a:bodyPr/>
                    <a:lstStyle/>
                    <a:p>
                      <a:pPr algn="l" fontAlgn="t"/>
                      <a:r>
                        <a:rPr lang="en-IN" sz="1600">
                          <a:effectLst/>
                          <a:latin typeface="Times New Roman" panose="02020603050405020304" pitchFamily="18" charset="0"/>
                          <a:cs typeface="Times New Roman" panose="02020603050405020304" pitchFamily="18" charset="0"/>
                        </a:rPr>
                        <a:t>• </a:t>
                      </a:r>
                      <a:r>
                        <a:rPr lang="en-IN" sz="1600">
                          <a:effectLst/>
                          <a:latin typeface="Times New Roman" panose="02020603050405020304" pitchFamily="18" charset="0"/>
                          <a:cs typeface="Times New Roman" panose="02020603050405020304" pitchFamily="18" charset="0"/>
                          <a:hlinkClick r:id="rId2"/>
                        </a:rPr>
                        <a:t>WebM</a:t>
                      </a:r>
                      <a:r>
                        <a:rPr lang="en-IN" sz="1600">
                          <a:effectLst/>
                          <a:latin typeface="Times New Roman" panose="02020603050405020304" pitchFamily="18" charset="0"/>
                          <a:cs typeface="Times New Roman" panose="02020603050405020304" pitchFamily="18" charset="0"/>
                        </a:rPr>
                        <a:t> (.webm)</a:t>
                      </a:r>
                      <a:br>
                        <a:rPr lang="en-IN" sz="1600">
                          <a:effectLst/>
                          <a:latin typeface="Times New Roman" panose="02020603050405020304" pitchFamily="18" charset="0"/>
                          <a:cs typeface="Times New Roman" panose="02020603050405020304" pitchFamily="18" charset="0"/>
                        </a:rPr>
                      </a:br>
                      <a:r>
                        <a:rPr lang="en-IN" sz="1600">
                          <a:effectLst/>
                          <a:latin typeface="Times New Roman" panose="02020603050405020304" pitchFamily="18" charset="0"/>
                          <a:cs typeface="Times New Roman" panose="02020603050405020304" pitchFamily="18" charset="0"/>
                        </a:rPr>
                        <a:t>• Matroska (.mkv, Android 4.0+)</a:t>
                      </a:r>
                    </a:p>
                  </a:txBody>
                  <a:tcPr marL="64623" marR="64623" marT="32311" marB="32311">
                    <a:lnL w="6350" cap="flat" cmpd="sng" algn="ctr">
                      <a:solidFill>
                        <a:srgbClr val="502BB9"/>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1015B9"/>
                      </a:solidFill>
                      <a:prstDash val="solid"/>
                      <a:round/>
                      <a:headEnd type="none" w="med" len="med"/>
                      <a:tailEnd type="none" w="med" len="med"/>
                    </a:lnT>
                    <a:lnB w="6350" cap="flat" cmpd="sng" algn="ctr">
                      <a:solidFill>
                        <a:srgbClr val="5041B9"/>
                      </a:solidFill>
                      <a:prstDash val="solid"/>
                      <a:round/>
                      <a:headEnd type="none" w="med" len="med"/>
                      <a:tailEnd type="none" w="med" len="med"/>
                    </a:lnB>
                    <a:solidFill>
                      <a:srgbClr val="FFFFFF"/>
                    </a:solidFill>
                  </a:tcPr>
                </a:tc>
                <a:extLst>
                  <a:ext uri="{0D108BD9-81ED-4DB2-BD59-A6C34878D82A}">
                    <a16:rowId xmlns:a16="http://schemas.microsoft.com/office/drawing/2014/main" xmlns="" val="2446380236"/>
                  </a:ext>
                </a:extLst>
              </a:tr>
              <a:tr h="1421703">
                <a:tc>
                  <a:txBody>
                    <a:bodyPr/>
                    <a:lstStyle/>
                    <a:p>
                      <a:pPr algn="l" fontAlgn="t"/>
                      <a:r>
                        <a:rPr lang="en-IN" sz="1600">
                          <a:effectLst/>
                          <a:latin typeface="Times New Roman" panose="02020603050405020304" pitchFamily="18" charset="0"/>
                          <a:cs typeface="Times New Roman" panose="02020603050405020304" pitchFamily="18" charset="0"/>
                        </a:rPr>
                        <a:t>VP9</a:t>
                      </a:r>
                    </a:p>
                  </a:txBody>
                  <a:tcPr marL="64623" marR="64623" marT="32311" marB="32311">
                    <a:lnL w="6350" cap="flat" cmpd="sng" algn="ctr">
                      <a:solidFill>
                        <a:srgbClr val="B040B9"/>
                      </a:solidFill>
                      <a:prstDash val="solid"/>
                      <a:round/>
                      <a:headEnd type="none" w="med" len="med"/>
                      <a:tailEnd type="none" w="med" len="med"/>
                    </a:lnL>
                    <a:lnR w="6350" cap="flat" cmpd="sng" algn="ctr">
                      <a:solidFill>
                        <a:srgbClr val="5041B9"/>
                      </a:solidFill>
                      <a:prstDash val="solid"/>
                      <a:round/>
                      <a:headEnd type="none" w="med" len="med"/>
                      <a:tailEnd type="none" w="med" len="med"/>
                    </a:lnR>
                    <a:lnT w="6350" cap="flat" cmpd="sng" algn="ctr">
                      <a:solidFill>
                        <a:srgbClr val="F03FB9"/>
                      </a:solidFill>
                      <a:prstDash val="solid"/>
                      <a:round/>
                      <a:headEnd type="none" w="med" len="med"/>
                      <a:tailEnd type="none" w="med" len="med"/>
                    </a:lnT>
                    <a:lnB w="6350" cap="flat" cmpd="sng" algn="ctr">
                      <a:solidFill>
                        <a:srgbClr val="A02BD4"/>
                      </a:solidFill>
                      <a:prstDash val="solid"/>
                      <a:round/>
                      <a:headEnd type="none" w="med" len="med"/>
                      <a:tailEnd type="none" w="med" len="med"/>
                    </a:lnB>
                    <a:solidFill>
                      <a:srgbClr val="FFFFFF"/>
                    </a:solidFill>
                  </a:tcPr>
                </a:tc>
                <a:tc>
                  <a:txBody>
                    <a:bodyPr/>
                    <a:lstStyle/>
                    <a:p>
                      <a:pPr algn="ctr" fontAlgn="t"/>
                      <a:endParaRPr lang="en-IN" sz="1600">
                        <a:effectLst/>
                        <a:latin typeface="Times New Roman" panose="02020603050405020304" pitchFamily="18" charset="0"/>
                        <a:cs typeface="Times New Roman" panose="02020603050405020304" pitchFamily="18" charset="0"/>
                      </a:endParaRPr>
                    </a:p>
                  </a:txBody>
                  <a:tcPr marL="64623" marR="64623" marT="32311" marB="32311">
                    <a:lnL w="6350" cap="flat" cmpd="sng" algn="ctr">
                      <a:solidFill>
                        <a:srgbClr val="5041B9"/>
                      </a:solidFill>
                      <a:prstDash val="solid"/>
                      <a:round/>
                      <a:headEnd type="none" w="med" len="med"/>
                      <a:tailEnd type="none" w="med" len="med"/>
                    </a:lnL>
                    <a:lnR w="6350" cap="flat" cmpd="sng" algn="ctr">
                      <a:solidFill>
                        <a:srgbClr val="5047B9"/>
                      </a:solidFill>
                      <a:prstDash val="solid"/>
                      <a:round/>
                      <a:headEnd type="none" w="med" len="med"/>
                      <a:tailEnd type="none" w="med" len="med"/>
                    </a:lnR>
                    <a:lnT w="6350" cap="flat" cmpd="sng" algn="ctr">
                      <a:solidFill>
                        <a:srgbClr val="F03CB9"/>
                      </a:solidFill>
                      <a:prstDash val="solid"/>
                      <a:round/>
                      <a:headEnd type="none" w="med" len="med"/>
                      <a:tailEnd type="none" w="med" len="med"/>
                    </a:lnT>
                    <a:lnB w="6350" cap="flat" cmpd="sng" algn="ctr">
                      <a:solidFill>
                        <a:srgbClr val="402DD4"/>
                      </a:solidFill>
                      <a:prstDash val="solid"/>
                      <a:round/>
                      <a:headEnd type="none" w="med" len="med"/>
                      <a:tailEnd type="none" w="med" len="med"/>
                    </a:lnB>
                    <a:solidFill>
                      <a:srgbClr val="FFFFFF"/>
                    </a:solidFill>
                  </a:tcPr>
                </a:tc>
                <a:tc>
                  <a:txBody>
                    <a:bodyPr/>
                    <a:lstStyle/>
                    <a:p>
                      <a:pPr algn="ctr" fontAlgn="t"/>
                      <a:r>
                        <a:rPr lang="en-IN" sz="1600">
                          <a:effectLst/>
                          <a:latin typeface="Times New Roman" panose="02020603050405020304" pitchFamily="18" charset="0"/>
                          <a:cs typeface="Times New Roman" panose="02020603050405020304" pitchFamily="18" charset="0"/>
                        </a:rPr>
                        <a:t>Android 4.4+</a:t>
                      </a:r>
                    </a:p>
                  </a:txBody>
                  <a:tcPr marL="64623" marR="64623" marT="32311" marB="32311">
                    <a:lnL w="6350" cap="flat" cmpd="sng" algn="ctr">
                      <a:solidFill>
                        <a:srgbClr val="5047B9"/>
                      </a:solidFill>
                      <a:prstDash val="solid"/>
                      <a:round/>
                      <a:headEnd type="none" w="med" len="med"/>
                      <a:tailEnd type="none" w="med" len="med"/>
                    </a:lnL>
                    <a:lnR w="6350" cap="flat" cmpd="sng" algn="ctr">
                      <a:solidFill>
                        <a:srgbClr val="F04EB9"/>
                      </a:solidFill>
                      <a:prstDash val="solid"/>
                      <a:round/>
                      <a:headEnd type="none" w="med" len="med"/>
                      <a:tailEnd type="none" w="med" len="med"/>
                    </a:lnR>
                    <a:lnT w="6350" cap="flat" cmpd="sng" algn="ctr">
                      <a:solidFill>
                        <a:srgbClr val="5041B9"/>
                      </a:solidFill>
                      <a:prstDash val="solid"/>
                      <a:round/>
                      <a:headEnd type="none" w="med" len="med"/>
                      <a:tailEnd type="none" w="med" len="med"/>
                    </a:lnT>
                    <a:lnB w="6350" cap="flat" cmpd="sng" algn="ctr">
                      <a:solidFill>
                        <a:srgbClr val="402DD4"/>
                      </a:solidFill>
                      <a:prstDash val="solid"/>
                      <a:round/>
                      <a:headEnd type="none" w="med" len="med"/>
                      <a:tailEnd type="none" w="med" len="med"/>
                    </a:lnB>
                    <a:solidFill>
                      <a:srgbClr val="FFFFFF"/>
                    </a:solidFill>
                  </a:tcPr>
                </a:tc>
                <a:tc>
                  <a:txBody>
                    <a:bodyPr/>
                    <a:lstStyle/>
                    <a:p>
                      <a:pPr algn="l" fontAlgn="t"/>
                      <a:endParaRPr lang="en-IN" sz="1600">
                        <a:effectLst/>
                        <a:latin typeface="Times New Roman" panose="02020603050405020304" pitchFamily="18" charset="0"/>
                        <a:cs typeface="Times New Roman" panose="02020603050405020304" pitchFamily="18" charset="0"/>
                      </a:endParaRPr>
                    </a:p>
                  </a:txBody>
                  <a:tcPr marL="64623" marR="64623" marT="32311" marB="32311">
                    <a:lnL w="6350" cap="flat" cmpd="sng" algn="ctr">
                      <a:solidFill>
                        <a:srgbClr val="F04EB9"/>
                      </a:solidFill>
                      <a:prstDash val="solid"/>
                      <a:round/>
                      <a:headEnd type="none" w="med" len="med"/>
                      <a:tailEnd type="none" w="med" len="med"/>
                    </a:lnL>
                    <a:lnR w="6350" cap="flat" cmpd="sng" algn="ctr">
                      <a:solidFill>
                        <a:srgbClr val="9050B9"/>
                      </a:solidFill>
                      <a:prstDash val="solid"/>
                      <a:round/>
                      <a:headEnd type="none" w="med" len="med"/>
                      <a:tailEnd type="none" w="med" len="med"/>
                    </a:lnR>
                    <a:lnT w="6350" cap="flat" cmpd="sng" algn="ctr">
                      <a:solidFill>
                        <a:srgbClr val="5041B9"/>
                      </a:solidFill>
                      <a:prstDash val="solid"/>
                      <a:round/>
                      <a:headEnd type="none" w="med" len="med"/>
                      <a:tailEnd type="none" w="med" len="med"/>
                    </a:lnT>
                    <a:lnB w="6350" cap="flat" cmpd="sng" algn="ctr">
                      <a:solidFill>
                        <a:srgbClr val="402CD4"/>
                      </a:solidFill>
                      <a:prstDash val="solid"/>
                      <a:round/>
                      <a:headEnd type="none" w="med" len="med"/>
                      <a:tailEnd type="none" w="med" len="med"/>
                    </a:lnB>
                    <a:solidFill>
                      <a:srgbClr val="FFFFFF"/>
                    </a:solidFill>
                  </a:tcPr>
                </a:tc>
                <a:tc>
                  <a:txBody>
                    <a:bodyPr/>
                    <a:lstStyle/>
                    <a:p>
                      <a:pPr algn="l" fontAlgn="t"/>
                      <a:r>
                        <a:rPr lang="en-IN" sz="1600">
                          <a:effectLst/>
                          <a:latin typeface="Times New Roman" panose="02020603050405020304" pitchFamily="18" charset="0"/>
                          <a:cs typeface="Times New Roman" panose="02020603050405020304" pitchFamily="18" charset="0"/>
                        </a:rPr>
                        <a:t>• </a:t>
                      </a:r>
                      <a:r>
                        <a:rPr lang="en-IN" sz="1600">
                          <a:effectLst/>
                          <a:latin typeface="Times New Roman" panose="02020603050405020304" pitchFamily="18" charset="0"/>
                          <a:cs typeface="Times New Roman" panose="02020603050405020304" pitchFamily="18" charset="0"/>
                          <a:hlinkClick r:id="rId2"/>
                        </a:rPr>
                        <a:t>WebM</a:t>
                      </a:r>
                      <a:r>
                        <a:rPr lang="en-IN" sz="1600">
                          <a:effectLst/>
                          <a:latin typeface="Times New Roman" panose="02020603050405020304" pitchFamily="18" charset="0"/>
                          <a:cs typeface="Times New Roman" panose="02020603050405020304" pitchFamily="18" charset="0"/>
                        </a:rPr>
                        <a:t> (.webm)</a:t>
                      </a:r>
                      <a:br>
                        <a:rPr lang="en-IN" sz="1600">
                          <a:effectLst/>
                          <a:latin typeface="Times New Roman" panose="02020603050405020304" pitchFamily="18" charset="0"/>
                          <a:cs typeface="Times New Roman" panose="02020603050405020304" pitchFamily="18" charset="0"/>
                        </a:rPr>
                      </a:br>
                      <a:r>
                        <a:rPr lang="en-IN" sz="1600">
                          <a:effectLst/>
                          <a:latin typeface="Times New Roman" panose="02020603050405020304" pitchFamily="18" charset="0"/>
                          <a:cs typeface="Times New Roman" panose="02020603050405020304" pitchFamily="18" charset="0"/>
                        </a:rPr>
                        <a:t>• Matroska (.mkv)</a:t>
                      </a:r>
                    </a:p>
                  </a:txBody>
                  <a:tcPr marL="64623" marR="64623" marT="32311" marB="32311">
                    <a:lnL w="6350" cap="flat" cmpd="sng" algn="ctr">
                      <a:solidFill>
                        <a:srgbClr val="9050B9"/>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5041B9"/>
                      </a:solidFill>
                      <a:prstDash val="solid"/>
                      <a:round/>
                      <a:headEnd type="none" w="med" len="med"/>
                      <a:tailEnd type="none" w="med" len="med"/>
                    </a:lnT>
                    <a:lnB w="6350" cap="flat" cmpd="sng" algn="ctr">
                      <a:solidFill>
                        <a:srgbClr val="402CD4"/>
                      </a:solidFill>
                      <a:prstDash val="solid"/>
                      <a:round/>
                      <a:headEnd type="none" w="med" len="med"/>
                      <a:tailEnd type="none" w="med" len="med"/>
                    </a:lnB>
                    <a:solidFill>
                      <a:srgbClr val="FFFFFF"/>
                    </a:solidFill>
                  </a:tcPr>
                </a:tc>
                <a:extLst>
                  <a:ext uri="{0D108BD9-81ED-4DB2-BD59-A6C34878D82A}">
                    <a16:rowId xmlns:a16="http://schemas.microsoft.com/office/drawing/2014/main" xmlns="" val="1040625612"/>
                  </a:ext>
                </a:extLst>
              </a:tr>
              <a:tr h="1615572">
                <a:tc>
                  <a:txBody>
                    <a:bodyPr/>
                    <a:lstStyle/>
                    <a:p>
                      <a:pPr algn="l" fontAlgn="t"/>
                      <a:r>
                        <a:rPr lang="en-IN" sz="1600">
                          <a:effectLst/>
                          <a:latin typeface="Times New Roman" panose="02020603050405020304" pitchFamily="18" charset="0"/>
                          <a:cs typeface="Times New Roman" panose="02020603050405020304" pitchFamily="18" charset="0"/>
                        </a:rPr>
                        <a:t>AV1</a:t>
                      </a:r>
                    </a:p>
                  </a:txBody>
                  <a:tcPr marL="64623" marR="64623" marT="32311" marB="32311">
                    <a:lnL w="6350" cap="flat" cmpd="sng" algn="ctr">
                      <a:solidFill>
                        <a:srgbClr val="002CD4"/>
                      </a:solidFill>
                      <a:prstDash val="solid"/>
                      <a:round/>
                      <a:headEnd type="none" w="med" len="med"/>
                      <a:tailEnd type="none" w="med" len="med"/>
                    </a:lnL>
                    <a:lnR w="6350" cap="flat" cmpd="sng" algn="ctr">
                      <a:solidFill>
                        <a:srgbClr val="802FD4"/>
                      </a:solidFill>
                      <a:prstDash val="solid"/>
                      <a:round/>
                      <a:headEnd type="none" w="med" len="med"/>
                      <a:tailEnd type="none" w="med" len="med"/>
                    </a:lnR>
                    <a:lnT w="6350" cap="flat" cmpd="sng" algn="ctr">
                      <a:solidFill>
                        <a:srgbClr val="A02BD4"/>
                      </a:solidFill>
                      <a:prstDash val="solid"/>
                      <a:round/>
                      <a:headEnd type="none" w="med" len="med"/>
                      <a:tailEnd type="none" w="med" len="med"/>
                    </a:lnT>
                    <a:lnB w="6350" cap="flat" cmpd="sng" algn="ctr">
                      <a:solidFill>
                        <a:srgbClr val="8028D4"/>
                      </a:solidFill>
                      <a:prstDash val="solid"/>
                      <a:round/>
                      <a:headEnd type="none" w="med" len="med"/>
                      <a:tailEnd type="none" w="med" len="med"/>
                    </a:lnB>
                    <a:solidFill>
                      <a:srgbClr val="FFFFFF"/>
                    </a:solidFill>
                  </a:tcPr>
                </a:tc>
                <a:tc>
                  <a:txBody>
                    <a:bodyPr/>
                    <a:lstStyle/>
                    <a:p>
                      <a:pPr algn="ctr" fontAlgn="t"/>
                      <a:endParaRPr lang="en-IN" sz="1600">
                        <a:effectLst/>
                        <a:latin typeface="Times New Roman" panose="02020603050405020304" pitchFamily="18" charset="0"/>
                        <a:cs typeface="Times New Roman" panose="02020603050405020304" pitchFamily="18" charset="0"/>
                      </a:endParaRPr>
                    </a:p>
                  </a:txBody>
                  <a:tcPr marL="64623" marR="64623" marT="32311" marB="32311">
                    <a:lnL w="6350" cap="flat" cmpd="sng" algn="ctr">
                      <a:solidFill>
                        <a:srgbClr val="802FD4"/>
                      </a:solidFill>
                      <a:prstDash val="solid"/>
                      <a:round/>
                      <a:headEnd type="none" w="med" len="med"/>
                      <a:tailEnd type="none" w="med" len="med"/>
                    </a:lnL>
                    <a:lnR w="6350" cap="flat" cmpd="sng" algn="ctr">
                      <a:solidFill>
                        <a:srgbClr val="2036D4"/>
                      </a:solidFill>
                      <a:prstDash val="solid"/>
                      <a:round/>
                      <a:headEnd type="none" w="med" len="med"/>
                      <a:tailEnd type="none" w="med" len="med"/>
                    </a:lnR>
                    <a:lnT w="6350" cap="flat" cmpd="sng" algn="ctr">
                      <a:solidFill>
                        <a:srgbClr val="402DD4"/>
                      </a:solidFill>
                      <a:prstDash val="solid"/>
                      <a:round/>
                      <a:headEnd type="none" w="med" len="med"/>
                      <a:tailEnd type="none" w="med" len="med"/>
                    </a:lnT>
                    <a:lnB w="6350" cap="flat" cmpd="sng" algn="ctr">
                      <a:solidFill>
                        <a:srgbClr val="002ED4"/>
                      </a:solidFill>
                      <a:prstDash val="solid"/>
                      <a:round/>
                      <a:headEnd type="none" w="med" len="med"/>
                      <a:tailEnd type="none" w="med" len="med"/>
                    </a:lnB>
                    <a:solidFill>
                      <a:srgbClr val="FFFFFF"/>
                    </a:solidFill>
                  </a:tcPr>
                </a:tc>
                <a:tc>
                  <a:txBody>
                    <a:bodyPr/>
                    <a:lstStyle/>
                    <a:p>
                      <a:pPr algn="ctr" fontAlgn="t"/>
                      <a:r>
                        <a:rPr lang="en-IN" sz="1600">
                          <a:effectLst/>
                          <a:latin typeface="Times New Roman" panose="02020603050405020304" pitchFamily="18" charset="0"/>
                          <a:cs typeface="Times New Roman" panose="02020603050405020304" pitchFamily="18" charset="0"/>
                        </a:rPr>
                        <a:t>Android 10+</a:t>
                      </a:r>
                    </a:p>
                  </a:txBody>
                  <a:tcPr marL="64623" marR="64623" marT="32311" marB="32311">
                    <a:lnL w="6350" cap="flat" cmpd="sng" algn="ctr">
                      <a:solidFill>
                        <a:srgbClr val="2036D4"/>
                      </a:solidFill>
                      <a:prstDash val="solid"/>
                      <a:round/>
                      <a:headEnd type="none" w="med" len="med"/>
                      <a:tailEnd type="none" w="med" len="med"/>
                    </a:lnL>
                    <a:lnR w="6350" cap="flat" cmpd="sng" algn="ctr">
                      <a:solidFill>
                        <a:srgbClr val="C036D4"/>
                      </a:solidFill>
                      <a:prstDash val="solid"/>
                      <a:round/>
                      <a:headEnd type="none" w="med" len="med"/>
                      <a:tailEnd type="none" w="med" len="med"/>
                    </a:lnR>
                    <a:lnT w="6350" cap="flat" cmpd="sng" algn="ctr">
                      <a:solidFill>
                        <a:srgbClr val="402DD4"/>
                      </a:solidFill>
                      <a:prstDash val="solid"/>
                      <a:round/>
                      <a:headEnd type="none" w="med" len="med"/>
                      <a:tailEnd type="none" w="med" len="med"/>
                    </a:lnT>
                    <a:lnB w="6350" cap="flat" cmpd="sng" algn="ctr">
                      <a:solidFill>
                        <a:srgbClr val="E034D4"/>
                      </a:solidFill>
                      <a:prstDash val="solid"/>
                      <a:round/>
                      <a:headEnd type="none" w="med" len="med"/>
                      <a:tailEnd type="none" w="med" len="med"/>
                    </a:lnB>
                    <a:solidFill>
                      <a:srgbClr val="FFFFFF"/>
                    </a:solidFill>
                  </a:tcPr>
                </a:tc>
                <a:tc>
                  <a:txBody>
                    <a:bodyPr/>
                    <a:lstStyle/>
                    <a:p>
                      <a:pPr algn="l" fontAlgn="t"/>
                      <a:r>
                        <a:rPr lang="en-IN" sz="1600">
                          <a:effectLst/>
                          <a:latin typeface="Times New Roman" panose="02020603050405020304" pitchFamily="18" charset="0"/>
                          <a:cs typeface="Times New Roman" panose="02020603050405020304" pitchFamily="18" charset="0"/>
                        </a:rPr>
                        <a:t>The decoder is optional.</a:t>
                      </a:r>
                    </a:p>
                  </a:txBody>
                  <a:tcPr marL="64623" marR="64623" marT="32311" marB="32311">
                    <a:lnL w="6350" cap="flat" cmpd="sng" algn="ctr">
                      <a:solidFill>
                        <a:srgbClr val="C036D4"/>
                      </a:solidFill>
                      <a:prstDash val="solid"/>
                      <a:round/>
                      <a:headEnd type="none" w="med" len="med"/>
                      <a:tailEnd type="none" w="med" len="med"/>
                    </a:lnL>
                    <a:lnR w="6350" cap="flat" cmpd="sng" algn="ctr">
                      <a:solidFill>
                        <a:srgbClr val="403CD4"/>
                      </a:solidFill>
                      <a:prstDash val="solid"/>
                      <a:round/>
                      <a:headEnd type="none" w="med" len="med"/>
                      <a:tailEnd type="none" w="med" len="med"/>
                    </a:lnR>
                    <a:lnT w="6350" cap="flat" cmpd="sng" algn="ctr">
                      <a:solidFill>
                        <a:srgbClr val="402CD4"/>
                      </a:solidFill>
                      <a:prstDash val="solid"/>
                      <a:round/>
                      <a:headEnd type="none" w="med" len="med"/>
                      <a:tailEnd type="none" w="med" len="med"/>
                    </a:lnT>
                    <a:lnB w="6350" cap="flat" cmpd="sng" algn="ctr">
                      <a:solidFill>
                        <a:srgbClr val="A036D4"/>
                      </a:solidFill>
                      <a:prstDash val="solid"/>
                      <a:round/>
                      <a:headEnd type="none" w="med" len="med"/>
                      <a:tailEnd type="none" w="med" len="med"/>
                    </a:lnB>
                    <a:solidFill>
                      <a:srgbClr val="FFFFFF"/>
                    </a:solidFill>
                  </a:tcPr>
                </a:tc>
                <a:tc>
                  <a:txBody>
                    <a:bodyPr/>
                    <a:lstStyle/>
                    <a:p>
                      <a:pPr algn="l" fontAlgn="t"/>
                      <a:r>
                        <a:rPr lang="en-IN" sz="1600" dirty="0">
                          <a:effectLst/>
                          <a:latin typeface="Times New Roman" panose="02020603050405020304" pitchFamily="18" charset="0"/>
                          <a:cs typeface="Times New Roman" panose="02020603050405020304" pitchFamily="18" charset="0"/>
                        </a:rPr>
                        <a:t>• MPEG-4 (.mp4)</a:t>
                      </a:r>
                      <a:br>
                        <a:rPr lang="en-IN" sz="1600" dirty="0">
                          <a:effectLst/>
                          <a:latin typeface="Times New Roman" panose="02020603050405020304" pitchFamily="18" charset="0"/>
                          <a:cs typeface="Times New Roman" panose="02020603050405020304" pitchFamily="18" charset="0"/>
                        </a:rPr>
                      </a:br>
                      <a:r>
                        <a:rPr lang="en-IN" sz="1600" dirty="0">
                          <a:effectLst/>
                          <a:latin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Matroska</a:t>
                      </a:r>
                      <a:r>
                        <a:rPr lang="en-IN" sz="1600" dirty="0">
                          <a:effectLst/>
                          <a:latin typeface="Times New Roman" panose="02020603050405020304" pitchFamily="18" charset="0"/>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mkv</a:t>
                      </a:r>
                      <a:r>
                        <a:rPr lang="en-IN" sz="1600" dirty="0">
                          <a:effectLst/>
                          <a:latin typeface="Times New Roman" panose="02020603050405020304" pitchFamily="18" charset="0"/>
                          <a:cs typeface="Times New Roman" panose="02020603050405020304" pitchFamily="18" charset="0"/>
                        </a:rPr>
                        <a:t>)</a:t>
                      </a:r>
                    </a:p>
                  </a:txBody>
                  <a:tcPr marL="64623" marR="64623" marT="32311" marB="32311">
                    <a:lnL w="6350" cap="flat" cmpd="sng" algn="ctr">
                      <a:solidFill>
                        <a:srgbClr val="403CD4"/>
                      </a:solidFill>
                      <a:prstDash val="solid"/>
                      <a:round/>
                      <a:headEnd type="none" w="med" len="med"/>
                      <a:tailEnd type="none" w="med" len="med"/>
                    </a:lnL>
                    <a:lnR w="6350" cap="flat" cmpd="sng" algn="ctr">
                      <a:solidFill>
                        <a:srgbClr val="CFD8DC"/>
                      </a:solidFill>
                      <a:prstDash val="solid"/>
                      <a:round/>
                      <a:headEnd type="none" w="med" len="med"/>
                      <a:tailEnd type="none" w="med" len="med"/>
                    </a:lnR>
                    <a:lnT w="6350" cap="flat" cmpd="sng" algn="ctr">
                      <a:solidFill>
                        <a:srgbClr val="402CD4"/>
                      </a:solidFill>
                      <a:prstDash val="solid"/>
                      <a:round/>
                      <a:headEnd type="none" w="med" len="med"/>
                      <a:tailEnd type="none" w="med" len="med"/>
                    </a:lnT>
                    <a:lnB w="6350" cap="flat" cmpd="sng" algn="ctr">
                      <a:solidFill>
                        <a:srgbClr val="E030D4"/>
                      </a:solidFill>
                      <a:prstDash val="solid"/>
                      <a:round/>
                      <a:headEnd type="none" w="med" len="med"/>
                      <a:tailEnd type="none" w="med" len="med"/>
                    </a:lnB>
                    <a:solidFill>
                      <a:srgbClr val="FFFFFF"/>
                    </a:solidFill>
                  </a:tcPr>
                </a:tc>
                <a:extLst>
                  <a:ext uri="{0D108BD9-81ED-4DB2-BD59-A6C34878D82A}">
                    <a16:rowId xmlns:a16="http://schemas.microsoft.com/office/drawing/2014/main" xmlns="" val="3854937517"/>
                  </a:ext>
                </a:extLst>
              </a:tr>
            </a:tbl>
          </a:graphicData>
        </a:graphic>
      </p:graphicFrame>
      <p:sp>
        <p:nvSpPr>
          <p:cNvPr id="4" name="Date Placeholder 3"/>
          <p:cNvSpPr>
            <a:spLocks noGrp="1"/>
          </p:cNvSpPr>
          <p:nvPr>
            <p:ph type="dt" sz="half" idx="10"/>
          </p:nvPr>
        </p:nvSpPr>
        <p:spPr/>
        <p:txBody>
          <a:bodyPr/>
          <a:lstStyle/>
          <a:p>
            <a:fld id="{A1080057-F715-4C40-9F6A-FC4815412BC2}"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solidFill>
                  <a:srgbClr val="000000"/>
                </a:solidFill>
                <a:effectLst/>
                <a:latin typeface="Times New Roman" panose="02020603050405020304" pitchFamily="18" charset="0"/>
                <a:ea typeface="Times New Roman" panose="02020603050405020304" pitchFamily="18" charset="0"/>
              </a:rPr>
              <a:t>Multimedia Supported </a:t>
            </a:r>
            <a:r>
              <a:rPr lang="en-IN" sz="2400" b="1" dirty="0">
                <a:solidFill>
                  <a:srgbClr val="000000"/>
                </a:solidFill>
                <a:latin typeface="Times New Roman" panose="02020603050405020304" pitchFamily="18" charset="0"/>
                <a:ea typeface="Times New Roman" panose="02020603050405020304" pitchFamily="18" charset="0"/>
              </a:rPr>
              <a:t>video</a:t>
            </a:r>
            <a:r>
              <a:rPr lang="en-IN" sz="2400" b="1" dirty="0">
                <a:solidFill>
                  <a:srgbClr val="000000"/>
                </a:solidFill>
                <a:effectLst/>
                <a:latin typeface="Times New Roman" panose="02020603050405020304" pitchFamily="18" charset="0"/>
                <a:ea typeface="Times New Roman" panose="02020603050405020304" pitchFamily="18" charset="0"/>
              </a:rPr>
              <a:t> formats</a:t>
            </a:r>
            <a:endParaRPr lang="en-US" sz="2400" b="1" dirty="0"/>
          </a:p>
        </p:txBody>
      </p:sp>
    </p:spTree>
    <p:extLst>
      <p:ext uri="{BB962C8B-B14F-4D97-AF65-F5344CB8AC3E}">
        <p14:creationId xmlns:p14="http://schemas.microsoft.com/office/powerpoint/2010/main" xmlns="" val="17056300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marR="0" lvl="0" algn="just" defTabSz="914400" rtl="0" eaLnBrk="0" fontAlgn="base" latinLnBrk="0" hangingPunct="0">
              <a:lnSpc>
                <a:spcPct val="200000"/>
              </a:lnSpc>
              <a:spcBef>
                <a:spcPct val="0"/>
              </a:spcBef>
              <a:spcAft>
                <a:spcPct val="0"/>
              </a:spcAft>
              <a:buClrTx/>
              <a:buSzTx/>
              <a:tabLst/>
            </a:pPr>
            <a:r>
              <a:rPr kumimoji="0" lang="en-US" altLang="en-US" sz="1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The  </a:t>
            </a:r>
            <a:r>
              <a:rPr kumimoji="0" lang="en-US" altLang="en-US" sz="1800" b="0" i="0" u="none" strike="noStrike" cap="none" normalizeH="0" baseline="0" dirty="0" err="1">
                <a:ln>
                  <a:noFill/>
                </a:ln>
                <a:solidFill>
                  <a:srgbClr val="202124"/>
                </a:solidFill>
                <a:effectLst/>
                <a:latin typeface="Times New Roman" panose="02020603050405020304" pitchFamily="18" charset="0"/>
                <a:cs typeface="Times New Roman" panose="02020603050405020304" pitchFamily="18" charset="0"/>
              </a:rPr>
              <a:t>AudioPlaybackCapture</a:t>
            </a:r>
            <a:r>
              <a:rPr kumimoji="0" lang="en-US" altLang="en-US" sz="1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API was introduced in Android 10. </a:t>
            </a:r>
          </a:p>
          <a:p>
            <a:pPr marR="0" lvl="0" algn="just" defTabSz="914400" rtl="0" eaLnBrk="0" fontAlgn="base" latinLnBrk="0" hangingPunct="0">
              <a:lnSpc>
                <a:spcPct val="200000"/>
              </a:lnSpc>
              <a:spcBef>
                <a:spcPct val="0"/>
              </a:spcBef>
              <a:spcAft>
                <a:spcPct val="0"/>
              </a:spcAft>
              <a:buClrTx/>
              <a:buSzTx/>
              <a:tabLst/>
            </a:pPr>
            <a:r>
              <a:rPr kumimoji="0" lang="en-US" altLang="en-US" sz="1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This API gives apps the ability to copy the audio being played by other apps. </a:t>
            </a:r>
          </a:p>
          <a:p>
            <a:pPr marR="0" lvl="0" algn="just" defTabSz="914400" rtl="0" eaLnBrk="0" fontAlgn="base" latinLnBrk="0" hangingPunct="0">
              <a:lnSpc>
                <a:spcPct val="200000"/>
              </a:lnSpc>
              <a:spcBef>
                <a:spcPct val="0"/>
              </a:spcBef>
              <a:spcAft>
                <a:spcPct val="0"/>
              </a:spcAft>
              <a:buClrTx/>
              <a:buSzTx/>
              <a:tabLst/>
            </a:pPr>
            <a:r>
              <a:rPr kumimoji="0" lang="en-US" altLang="en-US" sz="1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This feature is the analog of screen capture, but for audio. </a:t>
            </a:r>
          </a:p>
          <a:p>
            <a:pPr marR="0" lvl="0" algn="just" defTabSz="914400" rtl="0" eaLnBrk="0" fontAlgn="base" latinLnBrk="0" hangingPunct="0">
              <a:lnSpc>
                <a:spcPct val="200000"/>
              </a:lnSpc>
              <a:spcBef>
                <a:spcPct val="0"/>
              </a:spcBef>
              <a:spcAft>
                <a:spcPct val="0"/>
              </a:spcAft>
              <a:buClrTx/>
              <a:buSzTx/>
              <a:tabLst/>
            </a:pPr>
            <a:r>
              <a:rPr kumimoji="0" lang="en-US" altLang="en-US" sz="1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The primary use case is for streaming apps that want to capture the audio being played by games.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200000"/>
              </a:lnSpc>
              <a:spcBef>
                <a:spcPct val="0"/>
              </a:spcBef>
              <a:spcAft>
                <a:spcPct val="0"/>
              </a:spcAft>
              <a:buClrTx/>
              <a:buSzTx/>
              <a:tabLst/>
            </a:pPr>
            <a:r>
              <a:rPr kumimoji="0" lang="en-US" altLang="en-US" sz="1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Note that the </a:t>
            </a:r>
            <a:r>
              <a:rPr kumimoji="0" lang="en-US" altLang="en-US" sz="1800" b="0" i="0" u="none" strike="noStrike" cap="none" normalizeH="0" baseline="0" dirty="0" err="1">
                <a:ln>
                  <a:noFill/>
                </a:ln>
                <a:solidFill>
                  <a:srgbClr val="202124"/>
                </a:solidFill>
                <a:effectLst/>
                <a:latin typeface="Times New Roman" panose="02020603050405020304" pitchFamily="18" charset="0"/>
                <a:cs typeface="Times New Roman" panose="02020603050405020304" pitchFamily="18" charset="0"/>
              </a:rPr>
              <a:t>AudioPlaybackCapture</a:t>
            </a:r>
            <a:r>
              <a:rPr kumimoji="0" lang="en-US" altLang="en-US" sz="18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API does not affect the latency of the app whose audio is being captured.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sz="2400" b="1" i="1" dirty="0"/>
          </a:p>
        </p:txBody>
      </p:sp>
      <p:sp>
        <p:nvSpPr>
          <p:cNvPr id="4" name="Date Placeholder 3"/>
          <p:cNvSpPr>
            <a:spLocks noGrp="1"/>
          </p:cNvSpPr>
          <p:nvPr>
            <p:ph type="dt" sz="half" idx="10"/>
          </p:nvPr>
        </p:nvSpPr>
        <p:spPr/>
        <p:txBody>
          <a:bodyPr/>
          <a:lstStyle/>
          <a:p>
            <a:fld id="{F0754F9F-D54B-4E59-92DF-E3BC097E121E}"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a:solidFill>
                  <a:srgbClr val="000000"/>
                </a:solidFill>
                <a:effectLst/>
                <a:latin typeface="Times New Roman" panose="02020603050405020304" pitchFamily="18" charset="0"/>
                <a:ea typeface="Times New Roman" panose="02020603050405020304" pitchFamily="18" charset="0"/>
              </a:rPr>
              <a:t>Audio capture</a:t>
            </a:r>
            <a:endParaRPr lang="en-US" sz="2400" b="1" dirty="0"/>
          </a:p>
        </p:txBody>
      </p:sp>
    </p:spTree>
    <p:extLst>
      <p:ext uri="{BB962C8B-B14F-4D97-AF65-F5344CB8AC3E}">
        <p14:creationId xmlns:p14="http://schemas.microsoft.com/office/powerpoint/2010/main" xmlns="" val="31539484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xmlns="" id="{BAE6F3CB-0B09-4050-A6CE-675400953A16}"/>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47079" y="1143000"/>
            <a:ext cx="8944521" cy="5105400"/>
          </a:xfrm>
        </p:spPr>
      </p:pic>
      <p:sp>
        <p:nvSpPr>
          <p:cNvPr id="4" name="Date Placeholder 3"/>
          <p:cNvSpPr>
            <a:spLocks noGrp="1"/>
          </p:cNvSpPr>
          <p:nvPr>
            <p:ph type="dt" sz="half" idx="10"/>
          </p:nvPr>
        </p:nvSpPr>
        <p:spPr/>
        <p:txBody>
          <a:bodyPr/>
          <a:lstStyle/>
          <a:p>
            <a:fld id="{9BC9FF3E-1432-4DE8-A918-E2B3E1ABB56E}"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rgbClr val="202124"/>
                </a:solidFill>
                <a:effectLst/>
                <a:latin typeface="Times New Roman" panose="02020603050405020304" pitchFamily="18" charset="0"/>
                <a:cs typeface="Times New Roman" panose="02020603050405020304" pitchFamily="18" charset="0"/>
              </a:rPr>
              <a:t>Building a capture app</a:t>
            </a:r>
            <a:endParaRPr kumimoji="0" lang="en-US" altLang="en-US" sz="2400" b="1"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8117927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a:bodyPr>
          <a:lstStyle/>
          <a:p>
            <a:pPr marL="457200" indent="-457200" algn="just">
              <a:buAutoNum type="arabicPeriod"/>
            </a:pPr>
            <a:r>
              <a:rPr lang="en-US" sz="2400" dirty="0"/>
              <a:t> …………. refers to content that uses a combination of different content forms.</a:t>
            </a:r>
          </a:p>
          <a:p>
            <a:pPr marL="457200" indent="-457200" algn="just">
              <a:buAutoNum type="arabicPeriod"/>
            </a:pPr>
            <a:endParaRPr lang="en-US" sz="2400" dirty="0"/>
          </a:p>
          <a:p>
            <a:pPr marL="457200" indent="-457200" algn="just">
              <a:buAutoNum type="arabicPeriod"/>
            </a:pPr>
            <a:r>
              <a:rPr lang="en-US" sz="2400" dirty="0"/>
              <a:t>Name the supported file formats for video capture.</a:t>
            </a:r>
          </a:p>
          <a:p>
            <a:pPr marL="457200" indent="-457200" algn="just">
              <a:buAutoNum type="arabicPeriod"/>
            </a:pPr>
            <a:endParaRPr lang="en-US" sz="2400" dirty="0"/>
          </a:p>
          <a:p>
            <a:pPr marL="457200" indent="-457200" algn="just">
              <a:buAutoNum type="arabicPeriod"/>
            </a:pPr>
            <a:r>
              <a:rPr lang="en-US" sz="2400" dirty="0"/>
              <a:t>When was </a:t>
            </a:r>
            <a:r>
              <a:rPr lang="en-US" altLang="en-US" sz="2400" dirty="0" err="1">
                <a:solidFill>
                  <a:srgbClr val="202124"/>
                </a:solidFill>
                <a:latin typeface="Times New Roman" panose="02020603050405020304" pitchFamily="18" charset="0"/>
                <a:cs typeface="Times New Roman" panose="02020603050405020304" pitchFamily="18" charset="0"/>
              </a:rPr>
              <a:t>AudioPlaybackCapture</a:t>
            </a:r>
            <a:r>
              <a:rPr lang="en-US" altLang="en-US" sz="2400" dirty="0">
                <a:solidFill>
                  <a:srgbClr val="202124"/>
                </a:solidFill>
                <a:latin typeface="Times New Roman" panose="02020603050405020304" pitchFamily="18" charset="0"/>
                <a:cs typeface="Times New Roman" panose="02020603050405020304" pitchFamily="18" charset="0"/>
              </a:rPr>
              <a:t>  introduced in android.</a:t>
            </a:r>
          </a:p>
          <a:p>
            <a:pPr marL="457200" indent="-457200" algn="just">
              <a:buAutoNum type="arabicPeriod"/>
            </a:pPr>
            <a:endParaRPr lang="en-US" sz="2400" b="1" dirty="0">
              <a:solidFill>
                <a:srgbClr val="202124"/>
              </a:solidFill>
              <a:latin typeface="Times New Roman" panose="02020603050405020304" pitchFamily="18" charset="0"/>
              <a:cs typeface="Times New Roman" panose="02020603050405020304" pitchFamily="18" charset="0"/>
            </a:endParaRPr>
          </a:p>
          <a:p>
            <a:pPr marL="457200" indent="-457200" algn="just">
              <a:buAutoNum type="arabicPeriod"/>
            </a:pPr>
            <a:r>
              <a:rPr lang="en-US" sz="2400" dirty="0" err="1"/>
              <a:t>setAudioEncoder</a:t>
            </a:r>
            <a:r>
              <a:rPr lang="en-US" sz="2400" dirty="0"/>
              <a:t>() is used for …….</a:t>
            </a:r>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a:p>
            <a:pPr marL="457200" indent="-457200">
              <a:buAutoNum type="arabicPeriod"/>
            </a:pPr>
            <a:endParaRPr lang="en-US" sz="2000" dirty="0"/>
          </a:p>
        </p:txBody>
      </p:sp>
      <p:sp>
        <p:nvSpPr>
          <p:cNvPr id="4" name="Date Placeholder 3"/>
          <p:cNvSpPr>
            <a:spLocks noGrp="1"/>
          </p:cNvSpPr>
          <p:nvPr>
            <p:ph type="dt" sz="half" idx="10"/>
          </p:nvPr>
        </p:nvSpPr>
        <p:spPr/>
        <p:txBody>
          <a:bodyPr/>
          <a:lstStyle/>
          <a:p>
            <a:fld id="{95456973-3287-4472-B23C-933FFFC7B3A9}"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8</a:t>
            </a:r>
          </a:p>
          <a:p>
            <a:pPr lvl="0" algn="ctr">
              <a:spcBef>
                <a:spcPct val="0"/>
              </a:spcBef>
              <a:defRPr/>
            </a:pPr>
            <a:endParaRPr lang="en-US" dirty="0"/>
          </a:p>
        </p:txBody>
      </p:sp>
    </p:spTree>
    <p:extLst>
      <p:ext uri="{BB962C8B-B14F-4D97-AF65-F5344CB8AC3E}">
        <p14:creationId xmlns:p14="http://schemas.microsoft.com/office/powerpoint/2010/main" xmlns="" val="25442688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marL="0" indent="0" algn="just">
              <a:lnSpc>
                <a:spcPct val="200000"/>
              </a:lnSpc>
              <a:buNone/>
            </a:pPr>
            <a:r>
              <a:rPr lang="en-US" sz="2000" b="1" i="0" dirty="0">
                <a:solidFill>
                  <a:srgbClr val="333333"/>
                </a:solidFill>
                <a:effectLst/>
                <a:latin typeface="Times New Roman" panose="02020603050405020304" pitchFamily="18" charset="0"/>
                <a:cs typeface="Times New Roman" panose="02020603050405020304" pitchFamily="18" charset="0"/>
              </a:rPr>
              <a:t>Bluetooth</a:t>
            </a:r>
            <a:r>
              <a:rPr lang="en-US" sz="2000" b="0" i="0" dirty="0">
                <a:solidFill>
                  <a:srgbClr val="333333"/>
                </a:solidFill>
                <a:effectLst/>
                <a:latin typeface="Times New Roman" panose="02020603050405020304" pitchFamily="18" charset="0"/>
                <a:cs typeface="Times New Roman" panose="02020603050405020304" pitchFamily="18" charset="0"/>
              </a:rPr>
              <a:t> is a way to exchange data with other devices wirelessly. Android provides Bluetooth API to perform several tasks such as:</a:t>
            </a:r>
          </a:p>
          <a:p>
            <a:pPr algn="just">
              <a:lnSpc>
                <a:spcPct val="20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scan </a:t>
            </a:r>
            <a:r>
              <a:rPr lang="en-US" sz="2000" b="0" i="0" dirty="0" err="1">
                <a:solidFill>
                  <a:srgbClr val="000000"/>
                </a:solidFill>
                <a:effectLst/>
                <a:latin typeface="Times New Roman" panose="02020603050405020304" pitchFamily="18" charset="0"/>
                <a:cs typeface="Times New Roman" panose="02020603050405020304" pitchFamily="18" charset="0"/>
              </a:rPr>
              <a:t>bluetooth</a:t>
            </a:r>
            <a:r>
              <a:rPr lang="en-US" sz="2000" b="0" i="0" dirty="0">
                <a:solidFill>
                  <a:srgbClr val="000000"/>
                </a:solidFill>
                <a:effectLst/>
                <a:latin typeface="Times New Roman" panose="02020603050405020304" pitchFamily="18" charset="0"/>
                <a:cs typeface="Times New Roman" panose="02020603050405020304" pitchFamily="18" charset="0"/>
              </a:rPr>
              <a:t> devices</a:t>
            </a:r>
          </a:p>
          <a:p>
            <a:pPr algn="just">
              <a:lnSpc>
                <a:spcPct val="20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connect and transfer data from and to other devices</a:t>
            </a:r>
          </a:p>
          <a:p>
            <a:pPr algn="just">
              <a:lnSpc>
                <a:spcPct val="20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manage multiple connections etc.</a:t>
            </a:r>
          </a:p>
          <a:p>
            <a:pPr marL="0" indent="0">
              <a:buNone/>
            </a:pPr>
            <a:endParaRPr lang="en-US" sz="2400" b="1" i="1" dirty="0"/>
          </a:p>
        </p:txBody>
      </p:sp>
      <p:sp>
        <p:nvSpPr>
          <p:cNvPr id="4" name="Date Placeholder 3"/>
          <p:cNvSpPr>
            <a:spLocks noGrp="1"/>
          </p:cNvSpPr>
          <p:nvPr>
            <p:ph type="dt" sz="half" idx="10"/>
          </p:nvPr>
        </p:nvSpPr>
        <p:spPr/>
        <p:txBody>
          <a:bodyPr/>
          <a:lstStyle/>
          <a:p>
            <a:fld id="{7E05630A-66F7-4DE3-B019-0DCD52FF8CB3}"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i="0">
                <a:solidFill>
                  <a:schemeClr val="tx1"/>
                </a:solidFill>
                <a:effectLst/>
                <a:latin typeface="Times New Roman" panose="02020603050405020304" pitchFamily="18" charset="0"/>
                <a:cs typeface="Times New Roman" panose="02020603050405020304" pitchFamily="18" charset="0"/>
              </a:rPr>
              <a:t>Android Bluetooth </a:t>
            </a:r>
            <a:endParaRPr lang="en-US" sz="2400" b="1"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712337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lnSpcReduction="10000"/>
          </a:bodyPr>
          <a:lstStyle/>
          <a:p>
            <a:pPr marL="0" indent="0" algn="just">
              <a:lnSpc>
                <a:spcPct val="150000"/>
              </a:lnSpc>
              <a:buNone/>
            </a:pPr>
            <a:r>
              <a:rPr lang="en-IN" sz="1600" b="0" i="0" dirty="0">
                <a:solidFill>
                  <a:srgbClr val="333333"/>
                </a:solidFill>
                <a:effectLst/>
                <a:latin typeface="Times New Roman" panose="02020603050405020304" pitchFamily="18" charset="0"/>
                <a:cs typeface="Times New Roman" panose="02020603050405020304" pitchFamily="18" charset="0"/>
              </a:rPr>
              <a:t>The </a:t>
            </a:r>
            <a:r>
              <a:rPr lang="en-IN" sz="1600" b="0" i="0" dirty="0" err="1">
                <a:solidFill>
                  <a:srgbClr val="333333"/>
                </a:solidFill>
                <a:effectLst/>
                <a:latin typeface="Times New Roman" panose="02020603050405020304" pitchFamily="18" charset="0"/>
                <a:cs typeface="Times New Roman" panose="02020603050405020304" pitchFamily="18" charset="0"/>
              </a:rPr>
              <a:t>android.bluetooth</a:t>
            </a:r>
            <a:r>
              <a:rPr lang="en-IN" sz="1600" b="0" i="0" dirty="0">
                <a:solidFill>
                  <a:srgbClr val="333333"/>
                </a:solidFill>
                <a:effectLst/>
                <a:latin typeface="Times New Roman" panose="02020603050405020304" pitchFamily="18" charset="0"/>
                <a:cs typeface="Times New Roman" panose="02020603050405020304" pitchFamily="18" charset="0"/>
              </a:rPr>
              <a:t> package provides a lot of interfaces classes to work with </a:t>
            </a:r>
            <a:r>
              <a:rPr lang="en-IN" sz="1600" b="0" i="0" dirty="0" err="1">
                <a:solidFill>
                  <a:srgbClr val="333333"/>
                </a:solidFill>
                <a:effectLst/>
                <a:latin typeface="Times New Roman" panose="02020603050405020304" pitchFamily="18" charset="0"/>
                <a:cs typeface="Times New Roman" panose="02020603050405020304" pitchFamily="18" charset="0"/>
              </a:rPr>
              <a:t>bluetooth</a:t>
            </a:r>
            <a:r>
              <a:rPr lang="en-IN" sz="1600" b="0" i="0" dirty="0">
                <a:solidFill>
                  <a:srgbClr val="333333"/>
                </a:solidFill>
                <a:effectLst/>
                <a:latin typeface="Times New Roman" panose="02020603050405020304" pitchFamily="18" charset="0"/>
                <a:cs typeface="Times New Roman" panose="02020603050405020304" pitchFamily="18" charset="0"/>
              </a:rPr>
              <a:t> such as:</a:t>
            </a:r>
            <a:endParaRPr lang="en-IN" sz="16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sz="1600" b="0" i="0" dirty="0" err="1">
                <a:solidFill>
                  <a:srgbClr val="000000"/>
                </a:solidFill>
                <a:effectLst/>
                <a:latin typeface="Times New Roman" panose="02020603050405020304" pitchFamily="18" charset="0"/>
                <a:cs typeface="Times New Roman" panose="02020603050405020304" pitchFamily="18" charset="0"/>
              </a:rPr>
              <a:t>BluetoothAdapter</a:t>
            </a:r>
            <a:endParaRPr lang="en-IN" sz="16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sz="1600" b="0" i="0" dirty="0" err="1">
                <a:solidFill>
                  <a:srgbClr val="000000"/>
                </a:solidFill>
                <a:effectLst/>
                <a:latin typeface="Times New Roman" panose="02020603050405020304" pitchFamily="18" charset="0"/>
                <a:cs typeface="Times New Roman" panose="02020603050405020304" pitchFamily="18" charset="0"/>
              </a:rPr>
              <a:t>BluetoothDevice</a:t>
            </a:r>
            <a:endParaRPr lang="en-IN" sz="16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sz="1600" b="0" i="0" dirty="0" err="1">
                <a:solidFill>
                  <a:srgbClr val="000000"/>
                </a:solidFill>
                <a:effectLst/>
                <a:latin typeface="Times New Roman" panose="02020603050405020304" pitchFamily="18" charset="0"/>
                <a:cs typeface="Times New Roman" panose="02020603050405020304" pitchFamily="18" charset="0"/>
              </a:rPr>
              <a:t>BluetoothSocket</a:t>
            </a:r>
            <a:endParaRPr lang="en-IN" sz="16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sz="1600" b="0" i="0" dirty="0" err="1">
                <a:solidFill>
                  <a:srgbClr val="000000"/>
                </a:solidFill>
                <a:effectLst/>
                <a:latin typeface="Times New Roman" panose="02020603050405020304" pitchFamily="18" charset="0"/>
                <a:cs typeface="Times New Roman" panose="02020603050405020304" pitchFamily="18" charset="0"/>
              </a:rPr>
              <a:t>BluetoothServerSocket</a:t>
            </a:r>
            <a:endParaRPr lang="en-IN" sz="16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sz="1600" b="0" i="0" dirty="0" err="1">
                <a:solidFill>
                  <a:srgbClr val="000000"/>
                </a:solidFill>
                <a:effectLst/>
                <a:latin typeface="Times New Roman" panose="02020603050405020304" pitchFamily="18" charset="0"/>
                <a:cs typeface="Times New Roman" panose="02020603050405020304" pitchFamily="18" charset="0"/>
              </a:rPr>
              <a:t>BluetoothClass</a:t>
            </a:r>
            <a:endParaRPr lang="en-IN" sz="16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sz="1600" b="0" i="0" dirty="0" err="1">
                <a:solidFill>
                  <a:srgbClr val="000000"/>
                </a:solidFill>
                <a:effectLst/>
                <a:latin typeface="Times New Roman" panose="02020603050405020304" pitchFamily="18" charset="0"/>
                <a:cs typeface="Times New Roman" panose="02020603050405020304" pitchFamily="18" charset="0"/>
              </a:rPr>
              <a:t>BluetoothProfile</a:t>
            </a:r>
            <a:endParaRPr lang="en-IN" sz="16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sz="1600" b="0" i="0" dirty="0" err="1">
                <a:solidFill>
                  <a:srgbClr val="000000"/>
                </a:solidFill>
                <a:effectLst/>
                <a:latin typeface="Times New Roman" panose="02020603050405020304" pitchFamily="18" charset="0"/>
                <a:cs typeface="Times New Roman" panose="02020603050405020304" pitchFamily="18" charset="0"/>
              </a:rPr>
              <a:t>BluetoothProfile.ServiceListener</a:t>
            </a:r>
            <a:endParaRPr lang="en-IN" sz="16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sz="1600" b="0" i="0" dirty="0" err="1">
                <a:solidFill>
                  <a:srgbClr val="000000"/>
                </a:solidFill>
                <a:effectLst/>
                <a:latin typeface="Times New Roman" panose="02020603050405020304" pitchFamily="18" charset="0"/>
                <a:cs typeface="Times New Roman" panose="02020603050405020304" pitchFamily="18" charset="0"/>
              </a:rPr>
              <a:t>BluetoothHeadset</a:t>
            </a:r>
            <a:endParaRPr lang="en-IN" sz="16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sz="1600" b="0" i="0" dirty="0">
                <a:solidFill>
                  <a:srgbClr val="000000"/>
                </a:solidFill>
                <a:effectLst/>
                <a:latin typeface="Times New Roman" panose="02020603050405020304" pitchFamily="18" charset="0"/>
                <a:cs typeface="Times New Roman" panose="02020603050405020304" pitchFamily="18" charset="0"/>
              </a:rPr>
              <a:t>BluetoothA2dp</a:t>
            </a:r>
          </a:p>
          <a:p>
            <a:pPr algn="just">
              <a:lnSpc>
                <a:spcPct val="150000"/>
              </a:lnSpc>
              <a:buFont typeface="Arial" panose="020B0604020202020204" pitchFamily="34" charset="0"/>
              <a:buChar char="•"/>
            </a:pPr>
            <a:r>
              <a:rPr lang="en-IN" sz="1600" b="0" i="0" dirty="0" err="1">
                <a:solidFill>
                  <a:srgbClr val="000000"/>
                </a:solidFill>
                <a:effectLst/>
                <a:latin typeface="Times New Roman" panose="02020603050405020304" pitchFamily="18" charset="0"/>
                <a:cs typeface="Times New Roman" panose="02020603050405020304" pitchFamily="18" charset="0"/>
              </a:rPr>
              <a:t>BluetoothHealth</a:t>
            </a:r>
            <a:endParaRPr lang="en-IN" sz="16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sz="1600" b="0" i="0" dirty="0" err="1">
                <a:solidFill>
                  <a:srgbClr val="000000"/>
                </a:solidFill>
                <a:effectLst/>
                <a:latin typeface="Times New Roman" panose="02020603050405020304" pitchFamily="18" charset="0"/>
                <a:cs typeface="Times New Roman" panose="02020603050405020304" pitchFamily="18" charset="0"/>
              </a:rPr>
              <a:t>BluetoothHealthCallback</a:t>
            </a:r>
            <a:endParaRPr lang="en-IN" sz="1600"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IN" sz="1600" b="0" i="0" dirty="0" err="1">
                <a:solidFill>
                  <a:srgbClr val="000000"/>
                </a:solidFill>
                <a:effectLst/>
                <a:latin typeface="Times New Roman" panose="02020603050405020304" pitchFamily="18" charset="0"/>
                <a:cs typeface="Times New Roman" panose="02020603050405020304" pitchFamily="18" charset="0"/>
              </a:rPr>
              <a:t>BluetoothHealthAppConfiguration</a:t>
            </a:r>
            <a:endParaRPr lang="en-IN" sz="16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400" b="1" i="1" dirty="0"/>
          </a:p>
        </p:txBody>
      </p:sp>
      <p:sp>
        <p:nvSpPr>
          <p:cNvPr id="4" name="Date Placeholder 3"/>
          <p:cNvSpPr>
            <a:spLocks noGrp="1"/>
          </p:cNvSpPr>
          <p:nvPr>
            <p:ph type="dt" sz="half" idx="10"/>
          </p:nvPr>
        </p:nvSpPr>
        <p:spPr/>
        <p:txBody>
          <a:bodyPr/>
          <a:lstStyle/>
          <a:p>
            <a:fld id="{13D27C93-FF19-4CEA-83BE-1074BEC1807B}"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i="0">
                <a:solidFill>
                  <a:schemeClr val="tx1"/>
                </a:solidFill>
                <a:effectLst/>
                <a:latin typeface="Times New Roman" panose="02020603050405020304" pitchFamily="18" charset="0"/>
                <a:cs typeface="Times New Roman" panose="02020603050405020304" pitchFamily="18" charset="0"/>
              </a:rPr>
              <a:t>Android Bluetooth API</a:t>
            </a:r>
            <a:endParaRPr lang="en-IN" sz="2400" b="1"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948159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4" y="1056662"/>
            <a:ext cx="8430705" cy="5299687"/>
          </a:xfrm>
        </p:spPr>
        <p:txBody>
          <a:bodyPr>
            <a:normAutofit fontScale="92500" lnSpcReduction="20000"/>
          </a:bodyPr>
          <a:lstStyle/>
          <a:p>
            <a:pPr algn="just">
              <a:lnSpc>
                <a:spcPct val="200000"/>
              </a:lnSpc>
            </a:pPr>
            <a:r>
              <a:rPr lang="en-US" sz="2000" b="0" i="0" dirty="0">
                <a:solidFill>
                  <a:srgbClr val="273239"/>
                </a:solidFill>
                <a:effectLst/>
                <a:latin typeface="Times New Roman" panose="02020603050405020304" pitchFamily="18" charset="0"/>
                <a:cs typeface="Times New Roman" panose="02020603050405020304" pitchFamily="18" charset="0"/>
              </a:rPr>
              <a:t>Animation is the process of adding a motion effect to any view, image, or text. </a:t>
            </a:r>
          </a:p>
          <a:p>
            <a:pPr algn="just">
              <a:lnSpc>
                <a:spcPct val="200000"/>
              </a:lnSpc>
            </a:pPr>
            <a:r>
              <a:rPr lang="en-US" sz="2000" b="0" i="0" dirty="0">
                <a:solidFill>
                  <a:srgbClr val="273239"/>
                </a:solidFill>
                <a:effectLst/>
                <a:latin typeface="Times New Roman" panose="02020603050405020304" pitchFamily="18" charset="0"/>
                <a:cs typeface="Times New Roman" panose="02020603050405020304" pitchFamily="18" charset="0"/>
              </a:rPr>
              <a:t>With the help of an animation, you can add motion or can change the shape of a specific view. </a:t>
            </a:r>
          </a:p>
          <a:p>
            <a:pPr algn="just">
              <a:lnSpc>
                <a:spcPct val="200000"/>
              </a:lnSpc>
            </a:pPr>
            <a:r>
              <a:rPr lang="en-US" sz="2000" b="0" i="0" dirty="0">
                <a:solidFill>
                  <a:srgbClr val="273239"/>
                </a:solidFill>
                <a:effectLst/>
                <a:latin typeface="Times New Roman" panose="02020603050405020304" pitchFamily="18" charset="0"/>
                <a:cs typeface="Times New Roman" panose="02020603050405020304" pitchFamily="18" charset="0"/>
              </a:rPr>
              <a:t>Animation in Android is generally used to give your UI a rich look and feel.</a:t>
            </a:r>
          </a:p>
          <a:p>
            <a:pPr algn="just">
              <a:lnSpc>
                <a:spcPct val="200000"/>
              </a:lnSpc>
            </a:pPr>
            <a:endParaRPr lang="en-US" sz="2000" dirty="0">
              <a:solidFill>
                <a:srgbClr val="273239"/>
              </a:solidFill>
              <a:latin typeface="Times New Roman" panose="02020603050405020304" pitchFamily="18" charset="0"/>
              <a:cs typeface="Times New Roman" panose="02020603050405020304" pitchFamily="18" charset="0"/>
            </a:endParaRPr>
          </a:p>
          <a:p>
            <a:pPr marL="0" indent="0" algn="just" fontAlgn="base">
              <a:lnSpc>
                <a:spcPct val="200000"/>
              </a:lnSpc>
              <a:buNone/>
            </a:pPr>
            <a:r>
              <a:rPr lang="en-US" sz="2000" b="0" i="0" dirty="0">
                <a:solidFill>
                  <a:srgbClr val="273239"/>
                </a:solidFill>
                <a:effectLst/>
                <a:latin typeface="Times New Roman" panose="02020603050405020304" pitchFamily="18" charset="0"/>
                <a:cs typeface="Times New Roman" panose="02020603050405020304" pitchFamily="18" charset="0"/>
              </a:rPr>
              <a:t>The animations are basically of three types as follows: </a:t>
            </a:r>
          </a:p>
          <a:p>
            <a:pPr algn="just" fontAlgn="base">
              <a:lnSpc>
                <a:spcPct val="200000"/>
              </a:lnSpc>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Property Animation</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just" fontAlgn="base">
              <a:lnSpc>
                <a:spcPct val="200000"/>
              </a:lnSpc>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View Animation</a:t>
            </a: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just" fontAlgn="base">
              <a:lnSpc>
                <a:spcPct val="200000"/>
              </a:lnSpc>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Drawable Animation</a:t>
            </a:r>
            <a:endParaRPr lang="en-US" sz="2000" b="0" i="0" dirty="0">
              <a:solidFill>
                <a:srgbClr val="273239"/>
              </a:solidFill>
              <a:effectLst/>
              <a:latin typeface="Times New Roman" panose="02020603050405020304" pitchFamily="18" charset="0"/>
              <a:cs typeface="Times New Roman" panose="02020603050405020304" pitchFamily="18" charset="0"/>
            </a:endParaRPr>
          </a:p>
          <a:p>
            <a:endParaRPr lang="en-US" sz="1800" b="1" i="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CF23710-2D51-43BD-BD50-F30DDF5936FB}"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b="1" i="0" dirty="0">
                <a:solidFill>
                  <a:srgbClr val="273239"/>
                </a:solidFill>
                <a:effectLst/>
                <a:latin typeface="Times New Roman" panose="02020603050405020304" pitchFamily="18" charset="0"/>
                <a:cs typeface="Times New Roman" panose="02020603050405020304" pitchFamily="18" charset="0"/>
              </a:rPr>
              <a:t>Animation in Android </a:t>
            </a:r>
          </a:p>
        </p:txBody>
      </p:sp>
    </p:spTree>
    <p:extLst>
      <p:ext uri="{BB962C8B-B14F-4D97-AF65-F5344CB8AC3E}">
        <p14:creationId xmlns:p14="http://schemas.microsoft.com/office/powerpoint/2010/main" xmlns="" val="3618770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8</a:t>
            </a:fld>
            <a:endParaRPr lang="en-US" dirty="0">
              <a:solidFill>
                <a:schemeClr val="tx1"/>
              </a:solidFill>
            </a:endParaRPr>
          </a:p>
        </p:txBody>
      </p:sp>
      <p:sp>
        <p:nvSpPr>
          <p:cNvPr id="5" name="Title 1"/>
          <p:cNvSpPr txBox="1">
            <a:spLocks/>
          </p:cNvSpPr>
          <p:nvPr/>
        </p:nvSpPr>
        <p:spPr>
          <a:xfrm>
            <a:off x="1335878" y="-905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4000" dirty="0">
                <a:solidFill>
                  <a:schemeClr val="tx1"/>
                </a:solidFill>
              </a:rPr>
              <a:t>Course Outcomes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21196" y="1176061"/>
            <a:ext cx="8229600" cy="452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Rectangle 5"/>
          <p:cNvSpPr/>
          <p:nvPr/>
        </p:nvSpPr>
        <p:spPr>
          <a:xfrm>
            <a:off x="457200" y="1198727"/>
            <a:ext cx="8265604" cy="507831"/>
          </a:xfrm>
          <a:prstGeom prst="rect">
            <a:avLst/>
          </a:prstGeom>
        </p:spPr>
        <p:txBody>
          <a:bodyPr wrap="square">
            <a:spAutoFit/>
          </a:bodyPr>
          <a:lstStyle/>
          <a:p>
            <a:pPr algn="just"/>
            <a:r>
              <a:rPr lang="en-US" sz="2700" dirty="0">
                <a:solidFill>
                  <a:srgbClr val="000000"/>
                </a:solidFill>
              </a:rPr>
              <a:t>	</a:t>
            </a:r>
          </a:p>
        </p:txBody>
      </p:sp>
      <p:sp>
        <p:nvSpPr>
          <p:cNvPr id="2" name="Date Placeholder 1"/>
          <p:cNvSpPr>
            <a:spLocks noGrp="1"/>
          </p:cNvSpPr>
          <p:nvPr>
            <p:ph type="dt" sz="half" idx="10"/>
          </p:nvPr>
        </p:nvSpPr>
        <p:spPr/>
        <p:txBody>
          <a:bodyPr/>
          <a:lstStyle/>
          <a:p>
            <a:fld id="{D356083E-C102-48DC-9238-1158887A8737}" type="datetime1">
              <a:rPr lang="en-US" smtClean="0">
                <a:solidFill>
                  <a:schemeClr val="tx1"/>
                </a:solidFill>
              </a:rPr>
              <a:pPr/>
              <a:t>1/5/2023</a:t>
            </a:fld>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graphicFrame>
        <p:nvGraphicFramePr>
          <p:cNvPr id="8" name="Table 7"/>
          <p:cNvGraphicFramePr>
            <a:graphicFrameLocks noGrp="1"/>
          </p:cNvGraphicFramePr>
          <p:nvPr>
            <p:extLst>
              <p:ext uri="{D42A27DB-BD31-4B8C-83A1-F6EECF244321}">
                <p14:modId xmlns:p14="http://schemas.microsoft.com/office/powerpoint/2010/main" xmlns="" val="3069330598"/>
              </p:ext>
            </p:extLst>
          </p:nvPr>
        </p:nvGraphicFramePr>
        <p:xfrm>
          <a:off x="539552" y="1166790"/>
          <a:ext cx="7963187" cy="617382"/>
        </p:xfrm>
        <a:graphic>
          <a:graphicData uri="http://schemas.openxmlformats.org/drawingml/2006/table">
            <a:tbl>
              <a:tblPr firstRow="1" firstCol="1" bandRow="1">
                <a:tableStyleId>{5A111915-BE36-4E01-A7E5-04B1672EAD32}</a:tableStyleId>
              </a:tblPr>
              <a:tblGrid>
                <a:gridCol w="7963187">
                  <a:extLst>
                    <a:ext uri="{9D8B030D-6E8A-4147-A177-3AD203B41FA5}">
                      <a16:colId xmlns:a16="http://schemas.microsoft.com/office/drawing/2014/main" xmlns="" val="20000"/>
                    </a:ext>
                  </a:extLst>
                </a:gridCol>
              </a:tblGrid>
              <a:tr h="617382">
                <a:tc>
                  <a:txBody>
                    <a:bodyPr/>
                    <a:lstStyle/>
                    <a:p>
                      <a:pPr marL="0" marR="0" algn="just">
                        <a:lnSpc>
                          <a:spcPct val="115000"/>
                        </a:lnSpc>
                        <a:spcBef>
                          <a:spcPts val="1200"/>
                        </a:spcBef>
                        <a:spcAft>
                          <a:spcPts val="1200"/>
                        </a:spcAft>
                      </a:pPr>
                      <a:r>
                        <a:rPr lang="en-US" sz="1800" dirty="0">
                          <a:effectLst/>
                        </a:rPr>
                        <a:t>Course outcomes :  After completion of this course students will be able to</a:t>
                      </a:r>
                      <a:endParaRPr lang="en-US" sz="1800" dirty="0">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xmlns=""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603351608"/>
              </p:ext>
            </p:extLst>
          </p:nvPr>
        </p:nvGraphicFramePr>
        <p:xfrm>
          <a:off x="568960" y="1806838"/>
          <a:ext cx="7933778" cy="4314365"/>
        </p:xfrm>
        <a:graphic>
          <a:graphicData uri="http://schemas.openxmlformats.org/drawingml/2006/table">
            <a:tbl>
              <a:tblPr firstRow="1" firstCol="1" bandRow="1">
                <a:tableStyleId>{BDBED569-4797-4DF1-A0F4-6AAB3CD982D8}</a:tableStyleId>
              </a:tblPr>
              <a:tblGrid>
                <a:gridCol w="891086">
                  <a:extLst>
                    <a:ext uri="{9D8B030D-6E8A-4147-A177-3AD203B41FA5}">
                      <a16:colId xmlns:a16="http://schemas.microsoft.com/office/drawing/2014/main" xmlns="" val="4040727765"/>
                    </a:ext>
                  </a:extLst>
                </a:gridCol>
                <a:gridCol w="5924411">
                  <a:extLst>
                    <a:ext uri="{9D8B030D-6E8A-4147-A177-3AD203B41FA5}">
                      <a16:colId xmlns:a16="http://schemas.microsoft.com/office/drawing/2014/main" xmlns="" val="3422662514"/>
                    </a:ext>
                  </a:extLst>
                </a:gridCol>
                <a:gridCol w="1118281">
                  <a:extLst>
                    <a:ext uri="{9D8B030D-6E8A-4147-A177-3AD203B41FA5}">
                      <a16:colId xmlns:a16="http://schemas.microsoft.com/office/drawing/2014/main" xmlns="" val="3225774826"/>
                    </a:ext>
                  </a:extLst>
                </a:gridCol>
              </a:tblGrid>
              <a:tr h="705021">
                <a:tc>
                  <a:txBody>
                    <a:bodyPr/>
                    <a:lstStyle/>
                    <a:p>
                      <a:pPr marL="0" marR="0" algn="just">
                        <a:lnSpc>
                          <a:spcPct val="115000"/>
                        </a:lnSpc>
                        <a:spcBef>
                          <a:spcPts val="0"/>
                        </a:spcBef>
                        <a:spcAft>
                          <a:spcPts val="0"/>
                        </a:spcAft>
                      </a:pPr>
                      <a:r>
                        <a:rPr lang="en-US" sz="1600" dirty="0">
                          <a:effectLst/>
                        </a:rPr>
                        <a:t>CO 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1000"/>
                        </a:spcAft>
                      </a:pPr>
                      <a:r>
                        <a:rPr lang="en-IN" sz="1800" b="1" kern="1200" dirty="0">
                          <a:solidFill>
                            <a:schemeClr val="tx1"/>
                          </a:solidFill>
                          <a:effectLst/>
                          <a:latin typeface="+mn-lt"/>
                          <a:ea typeface="+mn-ea"/>
                          <a:cs typeface="+mn-cs"/>
                        </a:rPr>
                        <a:t>Recall vision, definition, conceptual framework, architecture of mobile applications. </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tc>
                  <a:txBody>
                    <a:bodyPr/>
                    <a:lstStyle/>
                    <a:p>
                      <a:pPr algn="ctr">
                        <a:lnSpc>
                          <a:spcPct val="115000"/>
                        </a:lnSpc>
                        <a:spcAft>
                          <a:spcPts val="1000"/>
                        </a:spcAft>
                      </a:pPr>
                      <a:r>
                        <a:rPr lang="en-US" sz="1600" b="1" dirty="0">
                          <a:effectLst/>
                        </a:rPr>
                        <a:t> K1</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642426600"/>
                  </a:ext>
                </a:extLst>
              </a:tr>
              <a:tr h="716317">
                <a:tc>
                  <a:txBody>
                    <a:bodyPr/>
                    <a:lstStyle/>
                    <a:p>
                      <a:pPr marL="0" marR="0" algn="just">
                        <a:lnSpc>
                          <a:spcPct val="115000"/>
                        </a:lnSpc>
                        <a:spcBef>
                          <a:spcPts val="0"/>
                        </a:spcBef>
                        <a:spcAft>
                          <a:spcPts val="0"/>
                        </a:spcAft>
                      </a:pPr>
                      <a:r>
                        <a:rPr lang="en-US" sz="1600" dirty="0">
                          <a:effectLst/>
                        </a:rPr>
                        <a:t>CO 2</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Describe and configure android development environment, tools, and architecture. </a:t>
                      </a:r>
                      <a:endParaRPr lang="en-IN"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tc>
                <a:tc>
                  <a:txBody>
                    <a:bodyPr/>
                    <a:lstStyle/>
                    <a:p>
                      <a:pPr algn="ctr">
                        <a:lnSpc>
                          <a:spcPct val="115000"/>
                        </a:lnSpc>
                        <a:spcAft>
                          <a:spcPts val="1000"/>
                        </a:spcAft>
                      </a:pPr>
                      <a:r>
                        <a:rPr lang="en-US" sz="1600" b="1" dirty="0">
                          <a:effectLst/>
                        </a:rPr>
                        <a:t>K2</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547125384"/>
                  </a:ext>
                </a:extLst>
              </a:tr>
              <a:tr h="963098">
                <a:tc>
                  <a:txBody>
                    <a:bodyPr/>
                    <a:lstStyle/>
                    <a:p>
                      <a:pPr marL="0" marR="0" algn="just">
                        <a:lnSpc>
                          <a:spcPct val="115000"/>
                        </a:lnSpc>
                        <a:spcBef>
                          <a:spcPts val="0"/>
                        </a:spcBef>
                        <a:spcAft>
                          <a:spcPts val="0"/>
                        </a:spcAft>
                      </a:pPr>
                      <a:r>
                        <a:rPr lang="en-US" sz="1600">
                          <a:effectLst/>
                        </a:rPr>
                        <a:t>CO 3</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rgbClr val="FFC000"/>
                    </a:solidFill>
                  </a:tcPr>
                </a:tc>
                <a:tc>
                  <a:txBody>
                    <a:bodyPr/>
                    <a:lstStyle/>
                    <a:p>
                      <a:pPr algn="just">
                        <a:lnSpc>
                          <a:spcPct val="107000"/>
                        </a:lnSpc>
                        <a:spcAft>
                          <a:spcPts val="800"/>
                        </a:spcAft>
                      </a:pPr>
                      <a:r>
                        <a:rPr lang="en-IN"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Create and implement UI components and multimedia framework, fragments, audio capture, animation, and other activities. </a:t>
                      </a:r>
                      <a:endParaRPr lang="en-IN"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solidFill>
                      <a:srgbClr val="FFC000"/>
                    </a:solidFill>
                  </a:tcPr>
                </a:tc>
                <a:tc>
                  <a:txBody>
                    <a:bodyPr/>
                    <a:lstStyle/>
                    <a:p>
                      <a:pPr algn="ctr">
                        <a:lnSpc>
                          <a:spcPct val="115000"/>
                        </a:lnSpc>
                        <a:spcAft>
                          <a:spcPts val="1000"/>
                        </a:spcAft>
                      </a:pPr>
                      <a:r>
                        <a:rPr lang="en-US" sz="1600" b="1" dirty="0">
                          <a:effectLst/>
                        </a:rPr>
                        <a:t>K6</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solidFill>
                      <a:srgbClr val="FFC000"/>
                    </a:solidFill>
                  </a:tcPr>
                </a:tc>
                <a:extLst>
                  <a:ext uri="{0D108BD9-81ED-4DB2-BD59-A6C34878D82A}">
                    <a16:rowId xmlns:a16="http://schemas.microsoft.com/office/drawing/2014/main" xmlns="" val="3426395499"/>
                  </a:ext>
                </a:extLst>
              </a:tr>
              <a:tr h="914924">
                <a:tc>
                  <a:txBody>
                    <a:bodyPr/>
                    <a:lstStyle/>
                    <a:p>
                      <a:pPr marL="0" marR="0" algn="just">
                        <a:lnSpc>
                          <a:spcPct val="115000"/>
                        </a:lnSpc>
                        <a:spcBef>
                          <a:spcPts val="0"/>
                        </a:spcBef>
                        <a:spcAft>
                          <a:spcPts val="0"/>
                        </a:spcAft>
                      </a:pPr>
                      <a:r>
                        <a:rPr lang="en-US" sz="1600">
                          <a:effectLst/>
                        </a:rPr>
                        <a:t>CO 4</a:t>
                      </a:r>
                      <a:endParaRPr lang="en-US" sz="14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800"/>
                        </a:spcAft>
                      </a:pPr>
                      <a:r>
                        <a:rPr lang="en-IN" sz="18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Integrate and interact with server-side applications with testing and deployment of android application. </a:t>
                      </a:r>
                      <a:endParaRPr lang="en-IN" sz="1800" b="1">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tc>
                <a:tc>
                  <a:txBody>
                    <a:bodyPr/>
                    <a:lstStyle/>
                    <a:p>
                      <a:pPr algn="ctr">
                        <a:lnSpc>
                          <a:spcPct val="115000"/>
                        </a:lnSpc>
                        <a:spcAft>
                          <a:spcPts val="1000"/>
                        </a:spcAft>
                      </a:pPr>
                      <a:r>
                        <a:rPr lang="en-US" sz="1600" b="1">
                          <a:effectLst/>
                        </a:rPr>
                        <a:t> K3</a:t>
                      </a:r>
                      <a:endParaRPr lang="en-IN" sz="1600" b="1">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2906387022"/>
                  </a:ext>
                </a:extLst>
              </a:tr>
              <a:tr h="1015005">
                <a:tc>
                  <a:txBody>
                    <a:bodyPr/>
                    <a:lstStyle/>
                    <a:p>
                      <a:pPr marL="0" marR="0" algn="just">
                        <a:lnSpc>
                          <a:spcPct val="115000"/>
                        </a:lnSpc>
                        <a:spcBef>
                          <a:spcPts val="0"/>
                        </a:spcBef>
                        <a:spcAft>
                          <a:spcPts val="0"/>
                        </a:spcAft>
                      </a:pPr>
                      <a:r>
                        <a:rPr lang="en-US" sz="1600" dirty="0">
                          <a:effectLst/>
                        </a:rPr>
                        <a:t>CO 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8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Analyze</a:t>
                      </a: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iOS and swift features, frameworks, map kit, and social media applications. </a:t>
                      </a:r>
                      <a:endParaRPr lang="en-IN" sz="1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30480" marT="6350" marB="0"/>
                </a:tc>
                <a:tc>
                  <a:txBody>
                    <a:bodyPr/>
                    <a:lstStyle/>
                    <a:p>
                      <a:pPr algn="ctr">
                        <a:lnSpc>
                          <a:spcPct val="115000"/>
                        </a:lnSpc>
                        <a:spcAft>
                          <a:spcPts val="1000"/>
                        </a:spcAft>
                      </a:pPr>
                      <a:r>
                        <a:rPr lang="en-US" sz="1600" b="1" dirty="0">
                          <a:effectLst/>
                        </a:rPr>
                        <a:t>K4</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nchor="ctr"/>
                </a:tc>
                <a:extLst>
                  <a:ext uri="{0D108BD9-81ED-4DB2-BD59-A6C34878D82A}">
                    <a16:rowId xmlns:a16="http://schemas.microsoft.com/office/drawing/2014/main" xmlns="" val="1589431808"/>
                  </a:ext>
                </a:extLst>
              </a:tr>
            </a:tbl>
          </a:graphicData>
        </a:graphic>
      </p:graphicFrame>
      <p:pic>
        <p:nvPicPr>
          <p:cNvPr id="10" name="Picture 2">
            <a:extLst>
              <a:ext uri="{FF2B5EF4-FFF2-40B4-BE49-F238E27FC236}">
                <a16:creationId xmlns:a16="http://schemas.microsoft.com/office/drawing/2014/main" xmlns="" id="{54D3E9ED-EF27-4580-A6AB-515CDA1C411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p:blipFill>
        <p:spPr bwMode="auto">
          <a:xfrm>
            <a:off x="0" y="18968"/>
            <a:ext cx="1335878" cy="745736"/>
          </a:xfrm>
          <a:prstGeom prst="rect">
            <a:avLst/>
          </a:prstGeom>
          <a:noFill/>
        </p:spPr>
      </p:pic>
      <p:pic>
        <p:nvPicPr>
          <p:cNvPr id="11" name="Picture 2">
            <a:extLst>
              <a:ext uri="{FF2B5EF4-FFF2-40B4-BE49-F238E27FC236}">
                <a16:creationId xmlns:a16="http://schemas.microsoft.com/office/drawing/2014/main" xmlns="" id="{BDB0499D-C921-4169-8C91-29757332E79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p:blipFill>
        <p:spPr bwMode="auto">
          <a:xfrm>
            <a:off x="0" y="-1"/>
            <a:ext cx="1335878" cy="783037"/>
          </a:xfrm>
          <a:prstGeom prst="rect">
            <a:avLst/>
          </a:prstGeom>
          <a:noFill/>
        </p:spPr>
      </p:pic>
    </p:spTree>
    <p:extLst>
      <p:ext uri="{BB962C8B-B14F-4D97-AF65-F5344CB8AC3E}">
        <p14:creationId xmlns:p14="http://schemas.microsoft.com/office/powerpoint/2010/main" xmlns="" val="544829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marL="0" indent="0" algn="just" fontAlgn="base">
              <a:buNone/>
            </a:pPr>
            <a:r>
              <a:rPr lang="en-US" sz="1600" b="1" i="0" dirty="0">
                <a:solidFill>
                  <a:srgbClr val="273239"/>
                </a:solidFill>
                <a:effectLst/>
                <a:latin typeface="Times New Roman" panose="02020603050405020304" pitchFamily="18" charset="0"/>
                <a:cs typeface="Times New Roman" panose="02020603050405020304" pitchFamily="18" charset="0"/>
              </a:rPr>
              <a:t>1. Property Animation</a:t>
            </a:r>
          </a:p>
          <a:p>
            <a:pPr marL="0" indent="0" algn="just" fontAlgn="base">
              <a:buNone/>
            </a:pPr>
            <a:r>
              <a:rPr lang="en-US" sz="1600" b="0" i="0" dirty="0">
                <a:solidFill>
                  <a:srgbClr val="273239"/>
                </a:solidFill>
                <a:effectLst/>
                <a:latin typeface="Times New Roman" panose="02020603050405020304" pitchFamily="18" charset="0"/>
                <a:cs typeface="Times New Roman" panose="02020603050405020304" pitchFamily="18" charset="0"/>
              </a:rPr>
              <a:t>Property Animation is one of the robust frameworks which allows animating almost everything. This is one of the powerful and flexible animations which was introduced in Android 3.0. Property animation can be used to add any animation in the </a:t>
            </a:r>
            <a:r>
              <a:rPr lang="en-US" sz="1600" b="0" i="0" u="sng" dirty="0" err="1">
                <a:solidFill>
                  <a:srgbClr val="273239"/>
                </a:solidFill>
                <a:effectLst/>
                <a:latin typeface="Times New Roman" panose="02020603050405020304" pitchFamily="18" charset="0"/>
                <a:cs typeface="Times New Roman" panose="02020603050405020304" pitchFamily="18" charset="0"/>
                <a:hlinkClick r:id="rId2"/>
              </a:rPr>
              <a:t>CheckBox</a:t>
            </a:r>
            <a:r>
              <a:rPr lang="en-US" sz="1600" b="0" i="0" dirty="0">
                <a:solidFill>
                  <a:srgbClr val="273239"/>
                </a:solidFill>
                <a:effectLst/>
                <a:latin typeface="Times New Roman" panose="02020603050405020304" pitchFamily="18" charset="0"/>
                <a:cs typeface="Times New Roman" panose="02020603050405020304" pitchFamily="18" charset="0"/>
              </a:rPr>
              <a:t>, </a:t>
            </a:r>
            <a:r>
              <a:rPr lang="en-US" sz="1600" b="0" i="0" u="sng" dirty="0" err="1">
                <a:solidFill>
                  <a:srgbClr val="273239"/>
                </a:solidFill>
                <a:effectLst/>
                <a:latin typeface="Times New Roman" panose="02020603050405020304" pitchFamily="18" charset="0"/>
                <a:cs typeface="Times New Roman" panose="02020603050405020304" pitchFamily="18" charset="0"/>
                <a:hlinkClick r:id="rId3"/>
              </a:rPr>
              <a:t>RadioButtons</a:t>
            </a:r>
            <a:r>
              <a:rPr lang="en-US" sz="1600" b="0" i="0" dirty="0">
                <a:solidFill>
                  <a:srgbClr val="273239"/>
                </a:solidFill>
                <a:effectLst/>
                <a:latin typeface="Times New Roman" panose="02020603050405020304" pitchFamily="18" charset="0"/>
                <a:cs typeface="Times New Roman" panose="02020603050405020304" pitchFamily="18" charset="0"/>
              </a:rPr>
              <a:t>, and widgets other than any view.</a:t>
            </a:r>
          </a:p>
          <a:p>
            <a:pPr marL="0" indent="0" algn="just" fontAlgn="base">
              <a:buNone/>
            </a:pPr>
            <a:r>
              <a:rPr lang="en-US" sz="1600" dirty="0">
                <a:latin typeface="Times New Roman" panose="02020603050405020304" pitchFamily="18" charset="0"/>
                <a:cs typeface="Times New Roman" panose="02020603050405020304" pitchFamily="18" charset="0"/>
              </a:rPr>
              <a:t/>
            </a:r>
            <a:br>
              <a:rPr lang="en-US" sz="1600" dirty="0">
                <a:latin typeface="Times New Roman" panose="02020603050405020304" pitchFamily="18" charset="0"/>
                <a:cs typeface="Times New Roman" panose="02020603050405020304" pitchFamily="18" charset="0"/>
              </a:rPr>
            </a:br>
            <a:r>
              <a:rPr lang="en-US" sz="1600" b="1" i="0" dirty="0">
                <a:solidFill>
                  <a:srgbClr val="273239"/>
                </a:solidFill>
                <a:effectLst/>
                <a:latin typeface="Times New Roman" panose="02020603050405020304" pitchFamily="18" charset="0"/>
                <a:cs typeface="Times New Roman" panose="02020603050405020304" pitchFamily="18" charset="0"/>
              </a:rPr>
              <a:t>2. View Animation</a:t>
            </a:r>
          </a:p>
          <a:p>
            <a:pPr marL="0" indent="0" algn="just" fontAlgn="base">
              <a:buNone/>
            </a:pPr>
            <a:r>
              <a:rPr lang="en-US" sz="1600" b="0" i="0" dirty="0">
                <a:solidFill>
                  <a:srgbClr val="273239"/>
                </a:solidFill>
                <a:effectLst/>
                <a:latin typeface="Times New Roman" panose="02020603050405020304" pitchFamily="18" charset="0"/>
                <a:cs typeface="Times New Roman" panose="02020603050405020304" pitchFamily="18" charset="0"/>
              </a:rPr>
              <a:t>View Animation can be used to add animation to a specific view to perform </a:t>
            </a:r>
            <a:r>
              <a:rPr lang="en-US" sz="1600" b="0" i="0" dirty="0" err="1">
                <a:solidFill>
                  <a:srgbClr val="273239"/>
                </a:solidFill>
                <a:effectLst/>
                <a:latin typeface="Times New Roman" panose="02020603050405020304" pitchFamily="18" charset="0"/>
                <a:cs typeface="Times New Roman" panose="02020603050405020304" pitchFamily="18" charset="0"/>
              </a:rPr>
              <a:t>tweened</a:t>
            </a:r>
            <a:r>
              <a:rPr lang="en-US" sz="1600" b="0" i="0" dirty="0">
                <a:solidFill>
                  <a:srgbClr val="273239"/>
                </a:solidFill>
                <a:effectLst/>
                <a:latin typeface="Times New Roman" panose="02020603050405020304" pitchFamily="18" charset="0"/>
                <a:cs typeface="Times New Roman" panose="02020603050405020304" pitchFamily="18" charset="0"/>
              </a:rPr>
              <a:t> animation on views. </a:t>
            </a:r>
            <a:r>
              <a:rPr lang="en-US" sz="1600" b="0" i="0" dirty="0" err="1">
                <a:solidFill>
                  <a:srgbClr val="273239"/>
                </a:solidFill>
                <a:effectLst/>
                <a:latin typeface="Times New Roman" panose="02020603050405020304" pitchFamily="18" charset="0"/>
                <a:cs typeface="Times New Roman" panose="02020603050405020304" pitchFamily="18" charset="0"/>
              </a:rPr>
              <a:t>Tweened</a:t>
            </a:r>
            <a:r>
              <a:rPr lang="en-US" sz="1600" b="0" i="0" dirty="0">
                <a:solidFill>
                  <a:srgbClr val="273239"/>
                </a:solidFill>
                <a:effectLst/>
                <a:latin typeface="Times New Roman" panose="02020603050405020304" pitchFamily="18" charset="0"/>
                <a:cs typeface="Times New Roman" panose="02020603050405020304" pitchFamily="18" charset="0"/>
              </a:rPr>
              <a:t> animation calculates animation information such as size, rotation, start point, and endpoint. These animations are slower and less flexible. An example of View animation can be used if we want to expand a specific layout in that place we can use View Animation. The example of View Animation can be seen in Expandable </a:t>
            </a:r>
            <a:r>
              <a:rPr lang="en-US" sz="1600" b="0" i="0" dirty="0" err="1">
                <a:solidFill>
                  <a:srgbClr val="273239"/>
                </a:solidFill>
                <a:effectLst/>
                <a:latin typeface="Times New Roman" panose="02020603050405020304" pitchFamily="18" charset="0"/>
                <a:cs typeface="Times New Roman" panose="02020603050405020304" pitchFamily="18" charset="0"/>
              </a:rPr>
              <a:t>RecyclerView</a:t>
            </a:r>
            <a:r>
              <a:rPr lang="en-US" sz="1600" b="0" i="0" dirty="0">
                <a:solidFill>
                  <a:srgbClr val="273239"/>
                </a:solidFill>
                <a:effectLst/>
                <a:latin typeface="Times New Roman" panose="02020603050405020304" pitchFamily="18" charset="0"/>
                <a:cs typeface="Times New Roman" panose="02020603050405020304" pitchFamily="18" charset="0"/>
              </a:rPr>
              <a:t>.</a:t>
            </a:r>
          </a:p>
          <a:p>
            <a:pPr marL="0" indent="0" algn="just" fontAlgn="base">
              <a:buNone/>
            </a:pPr>
            <a:endParaRPr lang="en-US" sz="1600" b="1" i="0" dirty="0">
              <a:solidFill>
                <a:srgbClr val="273239"/>
              </a:solidFill>
              <a:effectLst/>
              <a:latin typeface="Times New Roman" panose="02020603050405020304" pitchFamily="18" charset="0"/>
              <a:cs typeface="Times New Roman" panose="02020603050405020304" pitchFamily="18" charset="0"/>
            </a:endParaRPr>
          </a:p>
          <a:p>
            <a:pPr marL="0" indent="0" algn="just" fontAlgn="base">
              <a:buNone/>
            </a:pPr>
            <a:r>
              <a:rPr lang="en-US" sz="1600" b="1" i="0" dirty="0">
                <a:solidFill>
                  <a:srgbClr val="273239"/>
                </a:solidFill>
                <a:effectLst/>
                <a:latin typeface="Times New Roman" panose="02020603050405020304" pitchFamily="18" charset="0"/>
                <a:cs typeface="Times New Roman" panose="02020603050405020304" pitchFamily="18" charset="0"/>
              </a:rPr>
              <a:t>3. Drawable Animation</a:t>
            </a:r>
          </a:p>
          <a:p>
            <a:pPr marL="0" indent="0" algn="just" fontAlgn="base">
              <a:buNone/>
            </a:pPr>
            <a:r>
              <a:rPr lang="en-US" sz="1600" b="0" i="0" dirty="0">
                <a:solidFill>
                  <a:srgbClr val="273239"/>
                </a:solidFill>
                <a:effectLst/>
                <a:latin typeface="Times New Roman" panose="02020603050405020304" pitchFamily="18" charset="0"/>
                <a:cs typeface="Times New Roman" panose="02020603050405020304" pitchFamily="18" charset="0"/>
              </a:rPr>
              <a:t>Drawable Animation is used if you want to animate one image over another. The simple way to understand is to animate drawable is to load the series of drawable one after another to create an animation. A simple example of drawable animation can be seen in many apps Splash screen on apps logo animation.</a:t>
            </a:r>
          </a:p>
          <a:p>
            <a:endParaRPr lang="en-US" sz="2400" b="1" i="1" dirty="0"/>
          </a:p>
        </p:txBody>
      </p:sp>
      <p:sp>
        <p:nvSpPr>
          <p:cNvPr id="4" name="Date Placeholder 3"/>
          <p:cNvSpPr>
            <a:spLocks noGrp="1"/>
          </p:cNvSpPr>
          <p:nvPr>
            <p:ph type="dt" sz="half" idx="10"/>
          </p:nvPr>
        </p:nvSpPr>
        <p:spPr/>
        <p:txBody>
          <a:bodyPr/>
          <a:lstStyle/>
          <a:p>
            <a:fld id="{AFCEC7BE-DEDC-4C55-8A34-EFCAEA195729}"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b="1" i="0">
                <a:solidFill>
                  <a:srgbClr val="273239"/>
                </a:solidFill>
                <a:effectLst/>
                <a:latin typeface="Times New Roman" panose="02020603050405020304" pitchFamily="18" charset="0"/>
                <a:cs typeface="Times New Roman" panose="02020603050405020304" pitchFamily="18" charset="0"/>
              </a:rPr>
              <a:t>Animation in Android </a:t>
            </a:r>
            <a:endParaRPr lang="en-IN" sz="2400" b="1"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856544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695" y="1056662"/>
            <a:ext cx="8229600" cy="5299687"/>
          </a:xfrm>
        </p:spPr>
        <p:txBody>
          <a:bodyPr>
            <a:normAutofit/>
          </a:bodyPr>
          <a:lstStyle/>
          <a:p>
            <a:pPr marL="0" indent="0">
              <a:buNone/>
            </a:pPr>
            <a:r>
              <a:rPr lang="en-IN" sz="2000" b="1" i="0" dirty="0" err="1">
                <a:solidFill>
                  <a:srgbClr val="273239"/>
                </a:solidFill>
                <a:effectLst/>
                <a:latin typeface="Times New Roman" panose="02020603050405020304" pitchFamily="18" charset="0"/>
                <a:cs typeface="Times New Roman" panose="02020603050405020304" pitchFamily="18" charset="0"/>
              </a:rPr>
              <a:t>startAnimation</a:t>
            </a:r>
            <a:r>
              <a:rPr lang="en-IN" sz="2000" b="1" i="0" dirty="0">
                <a:solidFill>
                  <a:srgbClr val="273239"/>
                </a:solidFill>
                <a:effectLst/>
                <a:latin typeface="Times New Roman" panose="02020603050405020304" pitchFamily="18" charset="0"/>
                <a:cs typeface="Times New Roman" panose="02020603050405020304" pitchFamily="18" charset="0"/>
              </a:rPr>
              <a:t>()</a:t>
            </a:r>
          </a:p>
          <a:p>
            <a:pPr marL="0" indent="0">
              <a:buNone/>
            </a:pPr>
            <a:endParaRPr lang="en-IN" sz="2000" dirty="0">
              <a:solidFill>
                <a:srgbClr val="273239"/>
              </a:solidFill>
              <a:latin typeface="Times New Roman" panose="02020603050405020304" pitchFamily="18" charset="0"/>
              <a:cs typeface="Times New Roman" panose="02020603050405020304" pitchFamily="18" charset="0"/>
            </a:endParaRPr>
          </a:p>
          <a:p>
            <a:pPr marL="0" indent="0">
              <a:buNone/>
            </a:pPr>
            <a:r>
              <a:rPr lang="en-US" sz="2000" b="0" i="0" dirty="0">
                <a:solidFill>
                  <a:srgbClr val="273239"/>
                </a:solidFill>
                <a:effectLst/>
                <a:latin typeface="Times New Roman" panose="02020603050405020304" pitchFamily="18" charset="0"/>
                <a:cs typeface="Times New Roman" panose="02020603050405020304" pitchFamily="18" charset="0"/>
              </a:rPr>
              <a:t>This method will start the animation. </a:t>
            </a:r>
            <a:endParaRPr lang="en-IN" sz="2000" b="1" i="1" dirty="0">
              <a:solidFill>
                <a:srgbClr val="273239"/>
              </a:solidFill>
              <a:latin typeface="Times New Roman" panose="02020603050405020304" pitchFamily="18" charset="0"/>
              <a:cs typeface="Times New Roman" panose="02020603050405020304" pitchFamily="18" charset="0"/>
            </a:endParaRPr>
          </a:p>
          <a:p>
            <a:pPr marL="0" indent="0">
              <a:buNone/>
            </a:pPr>
            <a:endParaRPr lang="en-IN" sz="2000" b="1" i="1" dirty="0">
              <a:solidFill>
                <a:srgbClr val="273239"/>
              </a:solidFill>
              <a:latin typeface="Times New Roman" panose="02020603050405020304" pitchFamily="18" charset="0"/>
              <a:cs typeface="Times New Roman" panose="02020603050405020304" pitchFamily="18" charset="0"/>
            </a:endParaRPr>
          </a:p>
          <a:p>
            <a:pPr marL="0" indent="0">
              <a:buNone/>
            </a:pPr>
            <a:endParaRPr lang="en-IN" sz="2000" b="1" i="1" dirty="0">
              <a:solidFill>
                <a:srgbClr val="273239"/>
              </a:solidFill>
              <a:latin typeface="Times New Roman" panose="02020603050405020304" pitchFamily="18" charset="0"/>
              <a:cs typeface="Times New Roman" panose="02020603050405020304" pitchFamily="18" charset="0"/>
            </a:endParaRPr>
          </a:p>
          <a:p>
            <a:pPr marL="0" indent="0">
              <a:buNone/>
            </a:pPr>
            <a:endParaRPr lang="en-IN" sz="2000" b="1" i="1" dirty="0">
              <a:solidFill>
                <a:srgbClr val="273239"/>
              </a:solidFill>
              <a:latin typeface="Times New Roman" panose="02020603050405020304" pitchFamily="18" charset="0"/>
              <a:cs typeface="Times New Roman" panose="02020603050405020304" pitchFamily="18" charset="0"/>
            </a:endParaRPr>
          </a:p>
          <a:p>
            <a:pPr marL="0" indent="0">
              <a:buNone/>
            </a:pPr>
            <a:r>
              <a:rPr lang="en-IN" sz="2000" b="1" i="0" dirty="0" err="1">
                <a:solidFill>
                  <a:srgbClr val="273239"/>
                </a:solidFill>
                <a:effectLst/>
                <a:latin typeface="Times New Roman" panose="02020603050405020304" pitchFamily="18" charset="0"/>
                <a:cs typeface="Times New Roman" panose="02020603050405020304" pitchFamily="18" charset="0"/>
              </a:rPr>
              <a:t>clearAnimation</a:t>
            </a:r>
            <a:r>
              <a:rPr lang="en-IN" sz="2000" b="1" i="0" dirty="0">
                <a:solidFill>
                  <a:srgbClr val="273239"/>
                </a:solidFill>
                <a:effectLst/>
                <a:latin typeface="Times New Roman" panose="02020603050405020304" pitchFamily="18" charset="0"/>
                <a:cs typeface="Times New Roman" panose="02020603050405020304" pitchFamily="18" charset="0"/>
              </a:rPr>
              <a:t>()</a:t>
            </a:r>
          </a:p>
          <a:p>
            <a:pPr marL="0" indent="0">
              <a:buNone/>
            </a:pPr>
            <a:endParaRPr lang="en-IN" sz="2000" dirty="0">
              <a:solidFill>
                <a:srgbClr val="273239"/>
              </a:solidFill>
              <a:latin typeface="Times New Roman" panose="02020603050405020304" pitchFamily="18" charset="0"/>
              <a:cs typeface="Times New Roman" panose="02020603050405020304" pitchFamily="18" charset="0"/>
            </a:endParaRPr>
          </a:p>
          <a:p>
            <a:pPr marL="0" indent="0">
              <a:buNone/>
            </a:pPr>
            <a:r>
              <a:rPr lang="en-US" sz="2000" b="0" i="0" dirty="0">
                <a:solidFill>
                  <a:srgbClr val="273239"/>
                </a:solidFill>
                <a:effectLst/>
                <a:latin typeface="Times New Roman" panose="02020603050405020304" pitchFamily="18" charset="0"/>
                <a:cs typeface="Times New Roman" panose="02020603050405020304" pitchFamily="18" charset="0"/>
              </a:rPr>
              <a:t>This method will clear the animation running on a specific view</a:t>
            </a:r>
            <a:r>
              <a:rPr lang="en-IN" sz="2000" b="0" i="0" dirty="0">
                <a:solidFill>
                  <a:srgbClr val="273239"/>
                </a:solidFill>
                <a:effectLst/>
                <a:latin typeface="Times New Roman" panose="02020603050405020304" pitchFamily="18" charset="0"/>
                <a:cs typeface="Times New Roman" panose="02020603050405020304" pitchFamily="18" charset="0"/>
              </a:rPr>
              <a:t>.</a:t>
            </a:r>
            <a:endParaRPr lang="en-US" sz="2000" b="1" i="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70EF998-35AA-4D65-B94E-10D615C69406}"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b="1" i="0">
                <a:solidFill>
                  <a:srgbClr val="273239"/>
                </a:solidFill>
                <a:effectLst/>
                <a:latin typeface="urw-din"/>
              </a:rPr>
              <a:t>Important Methods of Animation </a:t>
            </a:r>
          </a:p>
        </p:txBody>
      </p:sp>
    </p:spTree>
    <p:extLst>
      <p:ext uri="{BB962C8B-B14F-4D97-AF65-F5344CB8AC3E}">
        <p14:creationId xmlns:p14="http://schemas.microsoft.com/office/powerpoint/2010/main" xmlns="" val="15332683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6663"/>
            <a:ext cx="8229600" cy="5299687"/>
          </a:xfrm>
        </p:spPr>
        <p:txBody>
          <a:bodyPr>
            <a:normAutofit lnSpcReduction="10000"/>
          </a:bodyPr>
          <a:lstStyle/>
          <a:p>
            <a:pPr marL="0" indent="0">
              <a:lnSpc>
                <a:spcPct val="200000"/>
              </a:lnSpc>
              <a:buNone/>
            </a:pPr>
            <a:r>
              <a:rPr lang="en-US" sz="1800" b="0" i="0" dirty="0">
                <a:effectLst/>
                <a:latin typeface="Times New Roman" panose="02020603050405020304" pitchFamily="18" charset="0"/>
                <a:cs typeface="Times New Roman" panose="02020603050405020304" pitchFamily="18" charset="0"/>
              </a:rPr>
              <a:t>Steps to add animations:-</a:t>
            </a:r>
          </a:p>
          <a:p>
            <a:pPr marL="0" indent="0">
              <a:lnSpc>
                <a:spcPct val="200000"/>
              </a:lnSpc>
              <a:buNone/>
            </a:pPr>
            <a:endParaRPr lang="en-US" sz="1800" i="0" dirty="0">
              <a:effectLst/>
              <a:latin typeface="Times New Roman" panose="02020603050405020304" pitchFamily="18" charset="0"/>
              <a:cs typeface="Times New Roman" panose="02020603050405020304" pitchFamily="18" charset="0"/>
            </a:endParaRPr>
          </a:p>
          <a:p>
            <a:pPr marL="0" indent="0">
              <a:lnSpc>
                <a:spcPct val="200000"/>
              </a:lnSpc>
              <a:buNone/>
            </a:pPr>
            <a:r>
              <a:rPr lang="en-US" sz="1800" i="0" dirty="0">
                <a:effectLst/>
                <a:latin typeface="Times New Roman" panose="02020603050405020304" pitchFamily="18" charset="0"/>
                <a:cs typeface="Times New Roman" panose="02020603050405020304" pitchFamily="18" charset="0"/>
              </a:rPr>
              <a:t>Step 1: Create a New Project</a:t>
            </a:r>
            <a:endParaRPr lang="en-US" sz="1800" dirty="0">
              <a:latin typeface="Times New Roman" panose="02020603050405020304" pitchFamily="18" charset="0"/>
              <a:cs typeface="Times New Roman" panose="02020603050405020304" pitchFamily="18" charset="0"/>
            </a:endParaRPr>
          </a:p>
          <a:p>
            <a:pPr marL="0" indent="0">
              <a:lnSpc>
                <a:spcPct val="200000"/>
              </a:lnSpc>
              <a:buNone/>
            </a:pPr>
            <a:r>
              <a:rPr lang="en-US" sz="1800" i="0" dirty="0">
                <a:effectLst/>
                <a:latin typeface="Times New Roman" panose="02020603050405020304" pitchFamily="18" charset="0"/>
                <a:cs typeface="Times New Roman" panose="02020603050405020304" pitchFamily="18" charset="0"/>
              </a:rPr>
              <a:t>Step 2: Working with the strings.xml file</a:t>
            </a:r>
            <a:r>
              <a:rPr lang="en-US" sz="1800" dirty="0">
                <a:latin typeface="Times New Roman" panose="02020603050405020304" pitchFamily="18" charset="0"/>
                <a:cs typeface="Times New Roman" panose="02020603050405020304" pitchFamily="18" charset="0"/>
              </a:rPr>
              <a:t/>
            </a:r>
            <a:br>
              <a:rPr lang="en-US" sz="1800" dirty="0">
                <a:latin typeface="Times New Roman" panose="02020603050405020304" pitchFamily="18" charset="0"/>
                <a:cs typeface="Times New Roman" panose="02020603050405020304" pitchFamily="18" charset="0"/>
              </a:rPr>
            </a:br>
            <a:r>
              <a:rPr lang="en-US" sz="1800" i="0" dirty="0">
                <a:effectLst/>
                <a:latin typeface="Times New Roman" panose="02020603050405020304" pitchFamily="18" charset="0"/>
                <a:cs typeface="Times New Roman" panose="02020603050405020304" pitchFamily="18" charset="0"/>
              </a:rPr>
              <a:t>Step 3: Add google repository in the </a:t>
            </a:r>
            <a:r>
              <a:rPr lang="en-US" sz="1800" i="0" dirty="0" err="1">
                <a:effectLst/>
                <a:latin typeface="Times New Roman" panose="02020603050405020304" pitchFamily="18" charset="0"/>
                <a:cs typeface="Times New Roman" panose="02020603050405020304" pitchFamily="18" charset="0"/>
              </a:rPr>
              <a:t>build.gradle</a:t>
            </a:r>
            <a:r>
              <a:rPr lang="en-US" sz="1800" i="0" dirty="0">
                <a:effectLst/>
                <a:latin typeface="Times New Roman" panose="02020603050405020304" pitchFamily="18" charset="0"/>
                <a:cs typeface="Times New Roman" panose="02020603050405020304" pitchFamily="18" charset="0"/>
              </a:rPr>
              <a:t> file of the application project if by default it is not there</a:t>
            </a:r>
          </a:p>
          <a:p>
            <a:pPr marL="0" indent="0">
              <a:lnSpc>
                <a:spcPct val="200000"/>
              </a:lnSpc>
              <a:buNone/>
            </a:pPr>
            <a:r>
              <a:rPr lang="en-US" sz="1800" i="0" dirty="0">
                <a:effectLst/>
                <a:latin typeface="Times New Roman" panose="02020603050405020304" pitchFamily="18" charset="0"/>
                <a:cs typeface="Times New Roman" panose="02020603050405020304" pitchFamily="18" charset="0"/>
              </a:rPr>
              <a:t>Step 4: Working with the activity_main.xml file</a:t>
            </a:r>
            <a:endParaRPr lang="en-US" sz="1800" dirty="0">
              <a:latin typeface="Times New Roman" panose="02020603050405020304" pitchFamily="18" charset="0"/>
              <a:cs typeface="Times New Roman" panose="02020603050405020304" pitchFamily="18" charset="0"/>
            </a:endParaRPr>
          </a:p>
          <a:p>
            <a:pPr marL="0" indent="0">
              <a:lnSpc>
                <a:spcPct val="200000"/>
              </a:lnSpc>
              <a:buNone/>
            </a:pPr>
            <a:r>
              <a:rPr lang="en-US" sz="1800" i="0" dirty="0">
                <a:effectLst/>
                <a:latin typeface="Times New Roman" panose="02020603050405020304" pitchFamily="18" charset="0"/>
                <a:cs typeface="Times New Roman" panose="02020603050405020304" pitchFamily="18" charset="0"/>
              </a:rPr>
              <a:t>Step 5: Create 6 different types of animation for </a:t>
            </a:r>
            <a:r>
              <a:rPr lang="en-US" sz="1800" i="0" dirty="0" err="1">
                <a:effectLst/>
                <a:latin typeface="Times New Roman" panose="02020603050405020304" pitchFamily="18" charset="0"/>
                <a:cs typeface="Times New Roman" panose="02020603050405020304" pitchFamily="18" charset="0"/>
              </a:rPr>
              <a:t>ImageView</a:t>
            </a:r>
            <a:endParaRPr lang="en-US" sz="1800" i="0" dirty="0">
              <a:effectLst/>
              <a:latin typeface="Times New Roman" panose="02020603050405020304" pitchFamily="18" charset="0"/>
              <a:cs typeface="Times New Roman" panose="02020603050405020304" pitchFamily="18" charset="0"/>
            </a:endParaRPr>
          </a:p>
          <a:p>
            <a:pPr marL="0" indent="0">
              <a:lnSpc>
                <a:spcPct val="200000"/>
              </a:lnSpc>
              <a:buNone/>
            </a:pPr>
            <a:r>
              <a:rPr lang="en-US" sz="1800" i="0" dirty="0">
                <a:effectLst/>
                <a:latin typeface="Times New Roman" panose="02020603050405020304" pitchFamily="18" charset="0"/>
                <a:cs typeface="Times New Roman" panose="02020603050405020304" pitchFamily="18" charset="0"/>
              </a:rPr>
              <a:t>Step 6: Working with the MainActivity.java file</a:t>
            </a:r>
            <a:endParaRPr lang="en-US" sz="1800"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BEADBFE-1111-4EFE-8C62-29BAC21790C1}"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IN" sz="2400" b="1" i="0">
                <a:solidFill>
                  <a:srgbClr val="273239"/>
                </a:solidFill>
                <a:effectLst/>
                <a:latin typeface="Times New Roman" panose="02020603050405020304" pitchFamily="18" charset="0"/>
                <a:cs typeface="Times New Roman" panose="02020603050405020304" pitchFamily="18" charset="0"/>
              </a:rPr>
              <a:t>Animation in Android </a:t>
            </a:r>
            <a:endParaRPr lang="en-IN" sz="2400" b="1"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634425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715000"/>
          </a:xfrm>
        </p:spPr>
        <p:txBody>
          <a:bodyPr>
            <a:normAutofit/>
          </a:bodyPr>
          <a:lstStyle/>
          <a:p>
            <a:pPr marL="457200" indent="-457200">
              <a:buAutoNum type="arabicPeriod"/>
            </a:pPr>
            <a:r>
              <a:rPr lang="en-US" sz="2000" dirty="0"/>
              <a:t>Android provides Bluetooth API to perform what kind of operations.</a:t>
            </a:r>
          </a:p>
          <a:p>
            <a:r>
              <a:rPr lang="en-US" sz="2000" dirty="0"/>
              <a:t>Scan for other Bluetooth devices</a:t>
            </a:r>
          </a:p>
          <a:p>
            <a:r>
              <a:rPr lang="en-US" sz="2000" dirty="0"/>
              <a:t>Get a list of paired devices</a:t>
            </a:r>
          </a:p>
          <a:p>
            <a:r>
              <a:rPr lang="en-US" sz="2000" dirty="0"/>
              <a:t>Connect to other devices through service discovery</a:t>
            </a:r>
          </a:p>
          <a:p>
            <a:r>
              <a:rPr lang="en-US" sz="2000" dirty="0"/>
              <a:t>All of these</a:t>
            </a:r>
          </a:p>
          <a:p>
            <a:pPr marL="0" indent="0">
              <a:buNone/>
            </a:pPr>
            <a:endParaRPr lang="en-US" sz="2000" dirty="0"/>
          </a:p>
          <a:p>
            <a:pPr marL="0" indent="0">
              <a:buNone/>
            </a:pPr>
            <a:r>
              <a:rPr lang="en-US" sz="2000" dirty="0"/>
              <a:t>2. ACTION_REQUEST_DISCOVERABLE is used to ……..</a:t>
            </a:r>
          </a:p>
          <a:p>
            <a:pPr marL="0" indent="0">
              <a:buNone/>
            </a:pPr>
            <a:endParaRPr lang="en-US" sz="2000" dirty="0"/>
          </a:p>
          <a:p>
            <a:pPr marL="0" indent="0">
              <a:buNone/>
            </a:pPr>
            <a:r>
              <a:rPr lang="en-US" sz="2000" dirty="0"/>
              <a:t>3. Which  method sets the data source of audio/video file (</a:t>
            </a:r>
            <a:r>
              <a:rPr lang="en-US" sz="2000" b="1" dirty="0" err="1"/>
              <a:t>setDataSource</a:t>
            </a:r>
            <a:r>
              <a:rPr lang="en-US" sz="2000" b="1" dirty="0"/>
              <a:t>(</a:t>
            </a:r>
            <a:r>
              <a:rPr lang="en-US" sz="2000" b="1" dirty="0" err="1"/>
              <a:t>FileDescriptor</a:t>
            </a:r>
            <a:r>
              <a:rPr lang="en-US" sz="2000" b="1" dirty="0"/>
              <a:t> </a:t>
            </a:r>
            <a:r>
              <a:rPr lang="en-US" sz="2000" b="1" dirty="0" err="1"/>
              <a:t>fd</a:t>
            </a:r>
            <a:r>
              <a:rPr lang="en-US" sz="2000" b="1" dirty="0"/>
              <a:t>) / </a:t>
            </a:r>
            <a:r>
              <a:rPr lang="en-US" sz="2000" dirty="0" err="1"/>
              <a:t>selectTrack</a:t>
            </a:r>
            <a:r>
              <a:rPr lang="en-US" sz="2000" dirty="0"/>
              <a:t>(</a:t>
            </a:r>
            <a:r>
              <a:rPr lang="en-US" sz="2000" dirty="0" err="1"/>
              <a:t>int</a:t>
            </a:r>
            <a:r>
              <a:rPr lang="en-US" sz="2000" dirty="0"/>
              <a:t> index))</a:t>
            </a:r>
          </a:p>
          <a:p>
            <a:pPr marL="0" indent="0">
              <a:buNone/>
            </a:pPr>
            <a:endParaRPr lang="en-US" sz="2000" dirty="0"/>
          </a:p>
          <a:p>
            <a:pPr marL="0" indent="0" algn="just">
              <a:buNone/>
            </a:pPr>
            <a:r>
              <a:rPr lang="en-US" sz="2000" dirty="0"/>
              <a:t>4. Which method is used to set the orientation of the screen to vertical or landscape. (</a:t>
            </a:r>
            <a:r>
              <a:rPr lang="en-US" sz="2000" b="1" dirty="0"/>
              <a:t>EXTRA_SCREEN_ORIENTATION </a:t>
            </a:r>
            <a:r>
              <a:rPr lang="en-US" sz="2000" dirty="0"/>
              <a:t>/ SCREEN_ORIENTATION)</a:t>
            </a:r>
          </a:p>
          <a:p>
            <a:pPr marL="0" indent="0">
              <a:buNone/>
            </a:pPr>
            <a:endParaRPr lang="en-US" sz="2000" dirty="0"/>
          </a:p>
          <a:p>
            <a:pPr marL="0" indent="0">
              <a:buNone/>
            </a:pPr>
            <a:endParaRPr lang="en-US" sz="2000" dirty="0"/>
          </a:p>
          <a:p>
            <a:pPr marL="0" indent="0">
              <a:buNone/>
            </a:pPr>
            <a:endParaRPr lang="en-US" sz="2000" b="1" dirty="0"/>
          </a:p>
        </p:txBody>
      </p:sp>
      <p:sp>
        <p:nvSpPr>
          <p:cNvPr id="4" name="Date Placeholder 3"/>
          <p:cNvSpPr>
            <a:spLocks noGrp="1"/>
          </p:cNvSpPr>
          <p:nvPr>
            <p:ph type="dt" sz="half" idx="10"/>
          </p:nvPr>
        </p:nvSpPr>
        <p:spPr/>
        <p:txBody>
          <a:bodyPr/>
          <a:lstStyle/>
          <a:p>
            <a:fld id="{047E2900-1C1F-4E85-8D48-638DB21FD47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algn="ctr">
              <a:spcBef>
                <a:spcPct val="0"/>
              </a:spcBef>
              <a:defRPr/>
            </a:pPr>
            <a:r>
              <a:rPr lang="en-US" sz="2400" b="1" dirty="0">
                <a:solidFill>
                  <a:schemeClr val="tx1"/>
                </a:solidFill>
              </a:rPr>
              <a:t>DAILY QUIZ 9</a:t>
            </a:r>
          </a:p>
          <a:p>
            <a:pPr lvl="0" algn="ctr">
              <a:spcBef>
                <a:spcPct val="0"/>
              </a:spcBef>
              <a:defRPr/>
            </a:pPr>
            <a:endParaRPr lang="en-US" dirty="0"/>
          </a:p>
        </p:txBody>
      </p:sp>
    </p:spTree>
    <p:extLst>
      <p:ext uri="{BB962C8B-B14F-4D97-AF65-F5344CB8AC3E}">
        <p14:creationId xmlns:p14="http://schemas.microsoft.com/office/powerpoint/2010/main" xmlns="" val="254426881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71546"/>
            <a:ext cx="8229600" cy="4525963"/>
          </a:xfrm>
        </p:spPr>
        <p:txBody>
          <a:bodyPr/>
          <a:lstStyle/>
          <a:p>
            <a:endParaRPr lang="en-IN" sz="2000" dirty="0">
              <a:latin typeface="Times New Roman" pitchFamily="18" charset="0"/>
              <a:cs typeface="Times New Roman" pitchFamily="18" charset="0"/>
            </a:endParaRPr>
          </a:p>
          <a:p>
            <a:pPr lvl="2"/>
            <a:endParaRPr lang="en-IN" sz="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AD243B9-E57B-4D8E-A1AD-0ACD47F809AF}"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WEEKLY ASSIGNMENT</a:t>
            </a:r>
          </a:p>
        </p:txBody>
      </p:sp>
      <p:sp>
        <p:nvSpPr>
          <p:cNvPr id="2" name="TextBox 1"/>
          <p:cNvSpPr txBox="1"/>
          <p:nvPr/>
        </p:nvSpPr>
        <p:spPr>
          <a:xfrm>
            <a:off x="304800" y="1295400"/>
            <a:ext cx="8559972" cy="3477875"/>
          </a:xfrm>
          <a:prstGeom prst="rect">
            <a:avLst/>
          </a:prstGeom>
          <a:noFill/>
        </p:spPr>
        <p:txBody>
          <a:bodyPr wrap="none" rtlCol="0">
            <a:spAutoFit/>
          </a:bodyPr>
          <a:lstStyle/>
          <a:p>
            <a:pPr marL="342900" indent="-342900">
              <a:buAutoNum type="arabicPeriod"/>
            </a:pPr>
            <a:r>
              <a:rPr lang="en-US" sz="2000" dirty="0"/>
              <a:t>Write the android activity to connect your location and show the navigations.</a:t>
            </a:r>
          </a:p>
          <a:p>
            <a:pPr marL="342900" indent="-342900">
              <a:buAutoNum type="arabicPeriod"/>
            </a:pPr>
            <a:endParaRPr lang="en-US" sz="2000" dirty="0"/>
          </a:p>
          <a:p>
            <a:pPr marL="342900" indent="-342900">
              <a:buAutoNum type="arabicPeriod"/>
            </a:pPr>
            <a:r>
              <a:rPr lang="en-US" sz="2000" dirty="0"/>
              <a:t>Explain the layouts and its types.</a:t>
            </a:r>
          </a:p>
          <a:p>
            <a:pPr marL="342900" indent="-342900">
              <a:buAutoNum type="arabicPeriod"/>
            </a:pPr>
            <a:endParaRPr lang="en-US" sz="2000" dirty="0"/>
          </a:p>
          <a:p>
            <a:pPr marL="342900" indent="-342900">
              <a:buAutoNum type="arabicPeriod"/>
            </a:pPr>
            <a:r>
              <a:rPr lang="en-US" sz="2000" dirty="0"/>
              <a:t> Interface any one sensor with android application.</a:t>
            </a:r>
          </a:p>
          <a:p>
            <a:pPr marL="342900" indent="-342900">
              <a:buAutoNum type="arabicPeriod"/>
            </a:pPr>
            <a:endParaRPr lang="en-US" sz="2000" dirty="0"/>
          </a:p>
          <a:p>
            <a:pPr marL="342900" indent="-342900">
              <a:buAutoNum type="arabicPeriod"/>
            </a:pPr>
            <a:r>
              <a:rPr lang="en-US" sz="2000" dirty="0"/>
              <a:t>Write the syntax for adding marker for customizing google map.</a:t>
            </a:r>
          </a:p>
          <a:p>
            <a:pPr marL="342900" indent="-342900">
              <a:buAutoNum type="arabicPeriod"/>
            </a:pPr>
            <a:endParaRPr lang="en-US" sz="2000" dirty="0"/>
          </a:p>
          <a:p>
            <a:pPr marL="342900" indent="-342900">
              <a:buAutoNum type="arabicPeriod"/>
            </a:pPr>
            <a:r>
              <a:rPr lang="en-US" sz="2000" dirty="0"/>
              <a:t>Write a program to integrate audio with android.</a:t>
            </a:r>
          </a:p>
          <a:p>
            <a:pPr marL="342900" indent="-342900">
              <a:buAutoNum type="arabicPeriod"/>
            </a:pPr>
            <a:endParaRPr lang="en-US" sz="2000" dirty="0"/>
          </a:p>
          <a:p>
            <a:pPr marL="342900" indent="-342900">
              <a:buAutoNum type="arabicPeriod"/>
            </a:pPr>
            <a:r>
              <a:rPr lang="en-US" sz="2000" dirty="0"/>
              <a:t>Write a program to interface a sensor and read the data from cloud.</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214422"/>
            <a:ext cx="8229600" cy="4525963"/>
          </a:xfrm>
        </p:spPr>
        <p:txBody>
          <a:bodyPr/>
          <a:lstStyle/>
          <a:p>
            <a:pPr algn="just"/>
            <a:r>
              <a:rPr lang="en-IN" sz="2400" dirty="0">
                <a:hlinkClick r:id="rId2"/>
              </a:rPr>
              <a:t>https://www.tutorialspoint.com/android/android_audio_capture.htm</a:t>
            </a:r>
            <a:endParaRPr lang="en-IN" sz="2400" dirty="0"/>
          </a:p>
          <a:p>
            <a:pPr algn="just"/>
            <a:r>
              <a:rPr lang="en-IN" sz="2400" dirty="0">
                <a:hlinkClick r:id="rId3"/>
              </a:rPr>
              <a:t>https://developer.android.com/</a:t>
            </a:r>
            <a:r>
              <a:rPr lang="en-IN" sz="2400" dirty="0" err="1">
                <a:hlinkClick r:id="rId3"/>
              </a:rPr>
              <a:t>codelabs</a:t>
            </a:r>
            <a:r>
              <a:rPr lang="en-IN" sz="2400" dirty="0">
                <a:hlinkClick r:id="rId3"/>
              </a:rPr>
              <a:t>/</a:t>
            </a:r>
            <a:r>
              <a:rPr lang="en-IN" sz="2400" dirty="0" err="1">
                <a:hlinkClick r:id="rId3"/>
              </a:rPr>
              <a:t>android-training-provide-user-navigation?index</a:t>
            </a:r>
            <a:r>
              <a:rPr lang="en-IN" sz="2400" dirty="0">
                <a:hlinkClick r:id="rId3"/>
              </a:rPr>
              <a:t>=..%2F..%2Fandroid-training#3</a:t>
            </a:r>
            <a:endParaRPr lang="en-IN" sz="2400" dirty="0"/>
          </a:p>
          <a:p>
            <a:pPr algn="just"/>
            <a:r>
              <a:rPr lang="en-IN" sz="2400" dirty="0">
                <a:hlinkClick r:id="rId4"/>
              </a:rPr>
              <a:t>https://www.javatpoint.com/android-ui-widgets-tutorial</a:t>
            </a:r>
            <a:endParaRPr lang="en-IN" sz="2400" dirty="0"/>
          </a:p>
          <a:p>
            <a:pPr marL="0" indent="0" algn="just">
              <a:buNone/>
            </a:pPr>
            <a:endParaRPr lang="en-IN" sz="2400" dirty="0"/>
          </a:p>
          <a:p>
            <a:endParaRPr lang="en-IN" dirty="0"/>
          </a:p>
        </p:txBody>
      </p:sp>
      <p:sp>
        <p:nvSpPr>
          <p:cNvPr id="4" name="Date Placeholder 3"/>
          <p:cNvSpPr>
            <a:spLocks noGrp="1"/>
          </p:cNvSpPr>
          <p:nvPr>
            <p:ph type="dt" sz="half" idx="10"/>
          </p:nvPr>
        </p:nvSpPr>
        <p:spPr/>
        <p:txBody>
          <a:bodyPr/>
          <a:lstStyle/>
          <a:p>
            <a:fld id="{96455016-4D83-4FB9-A619-619929233112}"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TOPIC LINKS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a:bodyPr>
          <a:lstStyle/>
          <a:p>
            <a:pPr marL="0" indent="0">
              <a:buNone/>
            </a:pPr>
            <a:r>
              <a:rPr lang="en-IN" sz="2000" b="1" dirty="0">
                <a:latin typeface="Times New Roman" pitchFamily="18" charset="0"/>
                <a:cs typeface="Times New Roman" pitchFamily="18" charset="0"/>
              </a:rPr>
              <a:t>1. </a:t>
            </a:r>
            <a:r>
              <a:rPr lang="en-US" sz="2000" b="1" dirty="0"/>
              <a:t>What is the life cycle of services in android?</a:t>
            </a:r>
          </a:p>
          <a:p>
            <a:pPr marL="0" indent="0">
              <a:buNone/>
            </a:pPr>
            <a:r>
              <a:rPr lang="en-US" sz="2000" dirty="0"/>
              <a:t>A - </a:t>
            </a:r>
            <a:r>
              <a:rPr lang="en-US" sz="2000" b="1" dirty="0" err="1"/>
              <a:t>onCreate</a:t>
            </a:r>
            <a:r>
              <a:rPr lang="en-US" sz="2000" b="1" dirty="0"/>
              <a:t>()−&gt;</a:t>
            </a:r>
            <a:r>
              <a:rPr lang="en-US" sz="2000" b="1" dirty="0" err="1"/>
              <a:t>onStartCommand</a:t>
            </a:r>
            <a:r>
              <a:rPr lang="en-US" sz="2000" b="1" dirty="0"/>
              <a:t>()−&gt;</a:t>
            </a:r>
            <a:r>
              <a:rPr lang="en-US" sz="2000" b="1" dirty="0" err="1"/>
              <a:t>onDestory</a:t>
            </a:r>
            <a:r>
              <a:rPr lang="en-US" sz="2000" b="1" dirty="0"/>
              <a:t>()</a:t>
            </a:r>
          </a:p>
          <a:p>
            <a:pPr marL="0" indent="0">
              <a:buNone/>
            </a:pPr>
            <a:r>
              <a:rPr lang="en-US" sz="2000" dirty="0"/>
              <a:t>B - </a:t>
            </a:r>
            <a:r>
              <a:rPr lang="en-US" sz="2000" dirty="0" err="1"/>
              <a:t>onRecieve</a:t>
            </a:r>
            <a:r>
              <a:rPr lang="en-US" sz="2000" dirty="0"/>
              <a:t>()</a:t>
            </a:r>
            <a:endParaRPr lang="en-US" sz="2000" b="1" dirty="0"/>
          </a:p>
          <a:p>
            <a:pPr marL="0" indent="0">
              <a:buNone/>
            </a:pPr>
            <a:r>
              <a:rPr lang="en-US" sz="2000" dirty="0"/>
              <a:t>C - final()</a:t>
            </a:r>
            <a:endParaRPr lang="en-US" sz="2000" b="1" dirty="0"/>
          </a:p>
          <a:p>
            <a:pPr marL="0" indent="0">
              <a:buNone/>
            </a:pPr>
            <a:r>
              <a:rPr lang="en-US" sz="2000" dirty="0"/>
              <a:t>D - Service life cycle is same as activity life cycle.</a:t>
            </a:r>
            <a:endParaRPr lang="en-US" sz="2000" b="1" dirty="0"/>
          </a:p>
          <a:p>
            <a:pPr>
              <a:buNone/>
            </a:pPr>
            <a:endParaRPr lang="en-IN" sz="2000" b="1" dirty="0">
              <a:latin typeface="Times New Roman" pitchFamily="18" charset="0"/>
              <a:cs typeface="Times New Roman" pitchFamily="18" charset="0"/>
            </a:endParaRPr>
          </a:p>
          <a:p>
            <a:pPr marL="0" indent="0">
              <a:buNone/>
            </a:pPr>
            <a:r>
              <a:rPr lang="en-IN" sz="2000" b="1" dirty="0">
                <a:latin typeface="Times New Roman" pitchFamily="18" charset="0"/>
                <a:cs typeface="Times New Roman" pitchFamily="18" charset="0"/>
              </a:rPr>
              <a:t>2. </a:t>
            </a:r>
            <a:r>
              <a:rPr lang="en-US" sz="2000" b="1" dirty="0"/>
              <a:t>What is the 9 patch tool in android?</a:t>
            </a:r>
          </a:p>
          <a:p>
            <a:pPr marL="0" indent="0">
              <a:buNone/>
            </a:pPr>
            <a:r>
              <a:rPr lang="en-US" sz="2000" dirty="0"/>
              <a:t>A - </a:t>
            </a:r>
            <a:r>
              <a:rPr lang="en-US" sz="2000" b="1" dirty="0"/>
              <a:t>Using with tool, we can redraw images in 9 sections.</a:t>
            </a:r>
          </a:p>
          <a:p>
            <a:pPr marL="0" indent="0">
              <a:buNone/>
            </a:pPr>
            <a:r>
              <a:rPr lang="en-US" sz="2000" dirty="0"/>
              <a:t>B - image extension tool</a:t>
            </a:r>
            <a:endParaRPr lang="en-US" sz="2000" b="1" dirty="0"/>
          </a:p>
          <a:p>
            <a:pPr marL="0" indent="0">
              <a:buNone/>
            </a:pPr>
            <a:r>
              <a:rPr lang="en-US" sz="2000" dirty="0"/>
              <a:t>C - image editable tool</a:t>
            </a:r>
            <a:endParaRPr lang="en-US" sz="2000" b="1" dirty="0"/>
          </a:p>
          <a:p>
            <a:pPr marL="0" indent="0">
              <a:buNone/>
            </a:pPr>
            <a:r>
              <a:rPr lang="en-US" sz="2000" dirty="0"/>
              <a:t>D - Device features</a:t>
            </a:r>
            <a:endParaRPr lang="en-US" sz="2000" b="1" dirty="0"/>
          </a:p>
          <a:p>
            <a:pPr>
              <a:buNone/>
            </a:pP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BD24705-60E6-4B58-A061-068DD3BCCDD7}"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IN" sz="2000" b="1" dirty="0">
                <a:latin typeface="Times New Roman" pitchFamily="18" charset="0"/>
                <a:cs typeface="Times New Roman" pitchFamily="18" charset="0"/>
              </a:rPr>
              <a:t>3. </a:t>
            </a:r>
            <a:r>
              <a:rPr lang="en-US" sz="2000" b="1" dirty="0"/>
              <a:t>Which element is used to display Google map in your UI.</a:t>
            </a:r>
            <a:r>
              <a:rPr lang="en-US" sz="2000" dirty="0"/>
              <a:t/>
            </a:r>
            <a:br>
              <a:rPr lang="en-US" sz="2000" dirty="0"/>
            </a:br>
            <a:r>
              <a:rPr lang="en-US" sz="2000" dirty="0"/>
              <a:t>A) View</a:t>
            </a:r>
            <a:br>
              <a:rPr lang="en-US" sz="2000" dirty="0"/>
            </a:br>
            <a:r>
              <a:rPr lang="en-US" sz="2000" dirty="0"/>
              <a:t>B) Map</a:t>
            </a:r>
            <a:br>
              <a:rPr lang="en-US" sz="2000" dirty="0"/>
            </a:br>
            <a:r>
              <a:rPr lang="en-US" sz="2000" dirty="0"/>
              <a:t>C) </a:t>
            </a:r>
            <a:r>
              <a:rPr lang="en-US" sz="2000" b="1" dirty="0" err="1"/>
              <a:t>MapView</a:t>
            </a:r>
            <a:r>
              <a:rPr lang="en-US" sz="2000" dirty="0"/>
              <a:t/>
            </a:r>
            <a:br>
              <a:rPr lang="en-US" sz="2000" dirty="0"/>
            </a:br>
            <a:r>
              <a:rPr lang="en-US" sz="2000" dirty="0"/>
              <a:t>D) None of the above.</a:t>
            </a:r>
          </a:p>
          <a:p>
            <a:pPr>
              <a:buNone/>
            </a:pPr>
            <a:endParaRPr lang="en-US" sz="2000" b="1"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4. </a:t>
            </a:r>
            <a:r>
              <a:rPr lang="en-US" sz="2000" b="1" dirty="0"/>
              <a:t>For using Google map which permission you will specify in the AndroidManifest.xml?</a:t>
            </a:r>
            <a:r>
              <a:rPr lang="en-US" sz="2000" dirty="0"/>
              <a:t/>
            </a:r>
            <a:br>
              <a:rPr lang="en-US" sz="2000" dirty="0"/>
            </a:br>
            <a:r>
              <a:rPr lang="en-US" sz="2000" dirty="0"/>
              <a:t/>
            </a:r>
            <a:br>
              <a:rPr lang="en-US" sz="2000" dirty="0"/>
            </a:br>
            <a:r>
              <a:rPr lang="en-US" sz="2000" dirty="0"/>
              <a:t>A) USEMAP</a:t>
            </a:r>
            <a:br>
              <a:rPr lang="en-US" sz="2000" dirty="0"/>
            </a:br>
            <a:r>
              <a:rPr lang="en-US" sz="2000" dirty="0"/>
              <a:t>B) USE_GOOGLE_MAP</a:t>
            </a:r>
            <a:br>
              <a:rPr lang="en-US" sz="2000" dirty="0"/>
            </a:br>
            <a:r>
              <a:rPr lang="en-US" sz="2000" dirty="0"/>
              <a:t>C) </a:t>
            </a:r>
            <a:r>
              <a:rPr lang="en-US" sz="2000" b="1" dirty="0"/>
              <a:t>INTERNET</a:t>
            </a:r>
            <a:r>
              <a:rPr lang="en-US" sz="2000" dirty="0"/>
              <a:t/>
            </a:r>
            <a:br>
              <a:rPr lang="en-US" sz="2000" dirty="0"/>
            </a:br>
            <a:r>
              <a:rPr lang="en-US" sz="2000" dirty="0"/>
              <a:t>D) None of the above.</a:t>
            </a: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875693E-4C6D-4FCB-8228-2E746A9502DC}"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IN" sz="2000" b="1" dirty="0">
                <a:latin typeface="Times New Roman" pitchFamily="18" charset="0"/>
                <a:cs typeface="Times New Roman" pitchFamily="18" charset="0"/>
              </a:rPr>
              <a:t>5. </a:t>
            </a:r>
            <a:r>
              <a:rPr lang="en-US" sz="2000" b="1" dirty="0"/>
              <a:t>What is geocoding?</a:t>
            </a:r>
            <a:r>
              <a:rPr lang="en-US" sz="2000" dirty="0"/>
              <a:t/>
            </a:r>
            <a:br>
              <a:rPr lang="en-US" sz="2000" dirty="0"/>
            </a:br>
            <a:r>
              <a:rPr lang="en-US" sz="2000" dirty="0"/>
              <a:t/>
            </a:r>
            <a:br>
              <a:rPr lang="en-US" sz="2000" dirty="0"/>
            </a:br>
            <a:r>
              <a:rPr lang="en-US" sz="2000" dirty="0"/>
              <a:t>A) </a:t>
            </a:r>
            <a:r>
              <a:rPr lang="en-US" sz="2000" b="1" dirty="0"/>
              <a:t>Geocoding is the act of converting an address into its coordinates (latitude and longitude).</a:t>
            </a:r>
            <a:r>
              <a:rPr lang="en-US" sz="2000" dirty="0"/>
              <a:t/>
            </a:r>
            <a:br>
              <a:rPr lang="en-US" sz="2000" dirty="0"/>
            </a:br>
            <a:r>
              <a:rPr lang="en-US" sz="2000" dirty="0"/>
              <a:t>B) Geocoding converts a pair of location coordinates into an address.</a:t>
            </a:r>
            <a:br>
              <a:rPr lang="en-US" sz="2000" dirty="0"/>
            </a:br>
            <a:r>
              <a:rPr lang="en-US" sz="2000" dirty="0"/>
              <a:t>C) Geocoding means geographical coding.</a:t>
            </a:r>
            <a:br>
              <a:rPr lang="en-US" sz="2000" dirty="0"/>
            </a:br>
            <a:r>
              <a:rPr lang="en-US" sz="2000" dirty="0"/>
              <a:t>D) None of the above.</a:t>
            </a:r>
          </a:p>
          <a:p>
            <a:pPr>
              <a:buNone/>
            </a:pPr>
            <a:endParaRPr lang="en-US" sz="2000" b="1"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6. </a:t>
            </a:r>
            <a:r>
              <a:rPr lang="en-US" sz="2000" b="1" dirty="0"/>
              <a:t>How will you add marker on map?</a:t>
            </a:r>
            <a:r>
              <a:rPr lang="en-US" sz="2000" dirty="0"/>
              <a:t/>
            </a:r>
            <a:br>
              <a:rPr lang="en-US" sz="2000" dirty="0"/>
            </a:br>
            <a:r>
              <a:rPr lang="en-US" sz="2000" dirty="0"/>
              <a:t/>
            </a:r>
            <a:br>
              <a:rPr lang="en-US" sz="2000" dirty="0"/>
            </a:br>
            <a:r>
              <a:rPr lang="en-US" sz="2000" dirty="0"/>
              <a:t>A) Directly use draw method.</a:t>
            </a:r>
            <a:br>
              <a:rPr lang="en-US" sz="2000" dirty="0"/>
            </a:br>
            <a:r>
              <a:rPr lang="en-US" sz="2000" dirty="0"/>
              <a:t>B) You cannot add marker on the map.</a:t>
            </a:r>
            <a:br>
              <a:rPr lang="en-US" sz="2000" dirty="0"/>
            </a:br>
            <a:r>
              <a:rPr lang="en-US" sz="2000" dirty="0"/>
              <a:t>C) </a:t>
            </a:r>
            <a:r>
              <a:rPr lang="en-US" sz="2000" b="1" dirty="0"/>
              <a:t>Implement an Overlay class and override the draw() method.</a:t>
            </a:r>
            <a:r>
              <a:rPr lang="en-US" sz="2000" dirty="0"/>
              <a:t/>
            </a:r>
            <a:br>
              <a:rPr lang="en-US" sz="2000" dirty="0"/>
            </a:br>
            <a:r>
              <a:rPr lang="en-US" sz="2000" dirty="0"/>
              <a:t>D) None of the above.</a:t>
            </a: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FD0DE47-D024-4811-9F33-ED04E63E81DF}"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extLst>
      <p:ext uri="{BB962C8B-B14F-4D97-AF65-F5344CB8AC3E}">
        <p14:creationId xmlns:p14="http://schemas.microsoft.com/office/powerpoint/2010/main" xmlns="" val="78161604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IN" sz="2000" b="1" dirty="0">
                <a:latin typeface="Times New Roman" pitchFamily="18" charset="0"/>
                <a:cs typeface="Times New Roman" pitchFamily="18" charset="0"/>
              </a:rPr>
              <a:t>7. </a:t>
            </a:r>
            <a:r>
              <a:rPr lang="en-US" sz="2000" b="1" dirty="0"/>
              <a:t>What are the different location provider are available that you can use to obtain </a:t>
            </a:r>
            <a:r>
              <a:rPr lang="en-US" sz="2000" b="1" dirty="0" err="1"/>
              <a:t>lacation</a:t>
            </a:r>
            <a:r>
              <a:rPr lang="en-US" sz="2000" b="1" dirty="0"/>
              <a:t> data?</a:t>
            </a:r>
            <a:r>
              <a:rPr lang="en-US" sz="2000" dirty="0"/>
              <a:t/>
            </a:r>
            <a:br>
              <a:rPr lang="en-US" sz="2000" dirty="0"/>
            </a:br>
            <a:r>
              <a:rPr lang="en-US" sz="2000" dirty="0"/>
              <a:t/>
            </a:r>
            <a:br>
              <a:rPr lang="en-US" sz="2000" dirty="0"/>
            </a:br>
            <a:r>
              <a:rPr lang="en-US" sz="2000" dirty="0"/>
              <a:t>A) </a:t>
            </a:r>
            <a:r>
              <a:rPr lang="en-US" sz="2000" dirty="0" err="1"/>
              <a:t>LocationManager.GPS_PROVIDER</a:t>
            </a:r>
            <a:r>
              <a:rPr lang="en-US" sz="2000" dirty="0"/>
              <a:t/>
            </a:r>
            <a:br>
              <a:rPr lang="en-US" sz="2000" dirty="0"/>
            </a:br>
            <a:r>
              <a:rPr lang="en-US" sz="2000" dirty="0"/>
              <a:t>B) </a:t>
            </a:r>
            <a:r>
              <a:rPr lang="en-US" sz="2000" dirty="0" err="1"/>
              <a:t>LocationManager.NETWORK_PROVIDER</a:t>
            </a:r>
            <a:r>
              <a:rPr lang="en-US" sz="2000" dirty="0"/>
              <a:t/>
            </a:r>
            <a:br>
              <a:rPr lang="en-US" sz="2000" dirty="0"/>
            </a:br>
            <a:r>
              <a:rPr lang="en-US" sz="2000" dirty="0"/>
              <a:t>C) </a:t>
            </a:r>
            <a:r>
              <a:rPr lang="en-US" sz="2000" dirty="0" err="1"/>
              <a:t>LocationManager.PASSIVE_PROVIDER</a:t>
            </a:r>
            <a:r>
              <a:rPr lang="en-US" sz="2000" dirty="0"/>
              <a:t/>
            </a:r>
            <a:br>
              <a:rPr lang="en-US" sz="2000" dirty="0"/>
            </a:br>
            <a:r>
              <a:rPr lang="en-US" sz="2000" dirty="0"/>
              <a:t>D) </a:t>
            </a:r>
            <a:r>
              <a:rPr lang="en-US" sz="2000" b="1" dirty="0"/>
              <a:t>All of the above.</a:t>
            </a:r>
          </a:p>
          <a:p>
            <a:pPr>
              <a:buNone/>
            </a:pPr>
            <a:endParaRPr lang="en-US" sz="2000" b="1"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8. </a:t>
            </a:r>
            <a:r>
              <a:rPr lang="en-US" sz="2000" dirty="0"/>
              <a:t>Which of the following is the parent class of Activity?</a:t>
            </a:r>
          </a:p>
          <a:p>
            <a:pPr marL="0" indent="0">
              <a:buNone/>
            </a:pPr>
            <a:r>
              <a:rPr lang="en-US" sz="2000" dirty="0"/>
              <a:t> A) context</a:t>
            </a:r>
          </a:p>
          <a:p>
            <a:pPr marL="0" indent="0">
              <a:buNone/>
            </a:pPr>
            <a:r>
              <a:rPr lang="en-US" sz="2000" dirty="0"/>
              <a:t> B) object</a:t>
            </a:r>
          </a:p>
          <a:p>
            <a:pPr marL="0" indent="0">
              <a:buNone/>
            </a:pPr>
            <a:r>
              <a:rPr lang="en-US" sz="2000" dirty="0"/>
              <a:t> C)  </a:t>
            </a:r>
            <a:r>
              <a:rPr lang="en-US" sz="2000" b="1" dirty="0" err="1"/>
              <a:t>contextThemeWrapper</a:t>
            </a:r>
            <a:endParaRPr lang="en-US" sz="2000" b="1" dirty="0"/>
          </a:p>
          <a:p>
            <a:pPr marL="0" indent="0">
              <a:buNone/>
            </a:pPr>
            <a:r>
              <a:rPr lang="en-US" sz="2000" dirty="0"/>
              <a:t> D)  None of the above</a:t>
            </a:r>
          </a:p>
          <a:p>
            <a:pPr>
              <a:buNone/>
            </a:pP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E54C2FE-828D-4682-BB14-7C41BE7C479E}"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extLst>
      <p:ext uri="{BB962C8B-B14F-4D97-AF65-F5344CB8AC3E}">
        <p14:creationId xmlns:p14="http://schemas.microsoft.com/office/powerpoint/2010/main" xmlns="" val="194845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9D5D013-C345-40C9-9A1A-9AA0B229F4DC}" type="datetime1">
              <a:rPr lang="en-US" smtClean="0"/>
              <a:pPr/>
              <a:t>1/5/2023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11" name="Rectangle 1">
            <a:extLst>
              <a:ext uri="{FF2B5EF4-FFF2-40B4-BE49-F238E27FC236}">
                <a16:creationId xmlns:a16="http://schemas.microsoft.com/office/drawing/2014/main" xmlns="" id="{2FF97F26-F598-47E4-AAB1-5C5917B470F8}"/>
              </a:ext>
            </a:extLst>
          </p:cNvPr>
          <p:cNvSpPr>
            <a:spLocks noChangeArrowheads="1"/>
          </p:cNvSpPr>
          <p:nvPr/>
        </p:nvSpPr>
        <p:spPr bwMode="auto">
          <a:xfrm>
            <a:off x="714348" y="1046274"/>
            <a:ext cx="8001056"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Cambria" pitchFamily="18" charset="0"/>
                <a:ea typeface="Times New Roman" pitchFamily="18" charset="0"/>
                <a:cs typeface="Times New Roman" pitchFamily="18" charset="0"/>
              </a:rPr>
              <a:t>Mapping of Course Outcomes and Program Outcomes</a:t>
            </a:r>
            <a:r>
              <a:rPr kumimoji="0" lang="en-US" b="1" i="0" u="none" strike="noStrike" cap="none" normalizeH="0" baseline="0" dirty="0">
                <a:ln>
                  <a:noFill/>
                </a:ln>
                <a:effectLst/>
                <a:latin typeface="Calibri" pitchFamily="34" charset="0"/>
                <a:ea typeface="Calibri" pitchFamily="34" charset="0"/>
                <a:cs typeface="Times New Roman" pitchFamily="18" charset="0"/>
              </a:rPr>
              <a:t>:</a:t>
            </a:r>
            <a:endParaRPr kumimoji="0" lang="en-US" b="1" i="0" u="none" strike="noStrike" cap="none" normalizeH="0" baseline="0" dirty="0">
              <a:ln>
                <a:noFill/>
              </a:ln>
              <a:effectLst/>
              <a:latin typeface="Arial" pitchFamily="34" charset="0"/>
              <a:cs typeface="Arial" pitchFamily="34" charset="0"/>
            </a:endParaRPr>
          </a:p>
        </p:txBody>
      </p:sp>
      <p:sp>
        <p:nvSpPr>
          <p:cNvPr id="13" name="TextBox 12">
            <a:extLst>
              <a:ext uri="{FF2B5EF4-FFF2-40B4-BE49-F238E27FC236}">
                <a16:creationId xmlns:a16="http://schemas.microsoft.com/office/drawing/2014/main" xmlns="" id="{A4CAE044-3F4A-4183-A27A-EDD0C384774B}"/>
              </a:ext>
            </a:extLst>
          </p:cNvPr>
          <p:cNvSpPr txBox="1"/>
          <p:nvPr/>
        </p:nvSpPr>
        <p:spPr>
          <a:xfrm>
            <a:off x="714348" y="5063769"/>
            <a:ext cx="4600280" cy="369332"/>
          </a:xfrm>
          <a:prstGeom prst="rect">
            <a:avLst/>
          </a:prstGeom>
          <a:noFill/>
        </p:spPr>
        <p:txBody>
          <a:bodyPr wrap="square">
            <a:spAutoFit/>
          </a:bodyPr>
          <a:lstStyle/>
          <a:p>
            <a:r>
              <a:rPr lang="en-US" dirty="0"/>
              <a:t>3= High, 2=Medium, 1=Low</a:t>
            </a:r>
            <a:endParaRPr lang="en-IN" dirty="0"/>
          </a:p>
        </p:txBody>
      </p:sp>
      <p:sp>
        <p:nvSpPr>
          <p:cNvPr id="10" name="Footer Placeholder 4">
            <a:extLst>
              <a:ext uri="{FF2B5EF4-FFF2-40B4-BE49-F238E27FC236}">
                <a16:creationId xmlns:a16="http://schemas.microsoft.com/office/drawing/2014/main" xmlns="" id="{1E1F1E67-DD97-4391-AC3D-A518E91C4D45}"/>
              </a:ext>
            </a:extLst>
          </p:cNvPr>
          <p:cNvSpPr>
            <a:spLocks noGrp="1"/>
          </p:cNvSpPr>
          <p:nvPr>
            <p:ph type="ftr" sz="quarter" idx="11"/>
          </p:nvPr>
        </p:nvSpPr>
        <p:spPr>
          <a:xfrm>
            <a:off x="2514600" y="6356350"/>
            <a:ext cx="41910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graphicFrame>
        <p:nvGraphicFramePr>
          <p:cNvPr id="15" name="Content Placeholder 8">
            <a:extLst>
              <a:ext uri="{FF2B5EF4-FFF2-40B4-BE49-F238E27FC236}">
                <a16:creationId xmlns:a16="http://schemas.microsoft.com/office/drawing/2014/main" xmlns="" id="{95680331-995D-4B94-9331-1AF398ECBDE1}"/>
              </a:ext>
            </a:extLst>
          </p:cNvPr>
          <p:cNvGraphicFramePr>
            <a:graphicFrameLocks/>
          </p:cNvGraphicFramePr>
          <p:nvPr>
            <p:extLst>
              <p:ext uri="{D42A27DB-BD31-4B8C-83A1-F6EECF244321}">
                <p14:modId xmlns:p14="http://schemas.microsoft.com/office/powerpoint/2010/main" xmlns="" val="1913846357"/>
              </p:ext>
            </p:extLst>
          </p:nvPr>
        </p:nvGraphicFramePr>
        <p:xfrm>
          <a:off x="214275" y="1928802"/>
          <a:ext cx="8794622" cy="3438540"/>
        </p:xfrm>
        <a:graphic>
          <a:graphicData uri="http://schemas.openxmlformats.org/drawingml/2006/table">
            <a:tbl>
              <a:tblPr firstRow="1" bandRow="1">
                <a:tableStyleId>{5C22544A-7EE6-4342-B048-85BDC9FD1C3A}</a:tableStyleId>
              </a:tblPr>
              <a:tblGrid>
                <a:gridCol w="1174623">
                  <a:extLst>
                    <a:ext uri="{9D8B030D-6E8A-4147-A177-3AD203B41FA5}">
                      <a16:colId xmlns:a16="http://schemas.microsoft.com/office/drawing/2014/main" xmlns="" val="20000"/>
                    </a:ext>
                  </a:extLst>
                </a:gridCol>
                <a:gridCol w="609600">
                  <a:extLst>
                    <a:ext uri="{9D8B030D-6E8A-4147-A177-3AD203B41FA5}">
                      <a16:colId xmlns:a16="http://schemas.microsoft.com/office/drawing/2014/main" xmlns="" val="20001"/>
                    </a:ext>
                  </a:extLst>
                </a:gridCol>
                <a:gridCol w="609600">
                  <a:extLst>
                    <a:ext uri="{9D8B030D-6E8A-4147-A177-3AD203B41FA5}">
                      <a16:colId xmlns:a16="http://schemas.microsoft.com/office/drawing/2014/main" xmlns="" val="20002"/>
                    </a:ext>
                  </a:extLst>
                </a:gridCol>
                <a:gridCol w="609600">
                  <a:extLst>
                    <a:ext uri="{9D8B030D-6E8A-4147-A177-3AD203B41FA5}">
                      <a16:colId xmlns:a16="http://schemas.microsoft.com/office/drawing/2014/main" xmlns="" val="20003"/>
                    </a:ext>
                  </a:extLst>
                </a:gridCol>
                <a:gridCol w="609600">
                  <a:extLst>
                    <a:ext uri="{9D8B030D-6E8A-4147-A177-3AD203B41FA5}">
                      <a16:colId xmlns:a16="http://schemas.microsoft.com/office/drawing/2014/main" xmlns="" val="20004"/>
                    </a:ext>
                  </a:extLst>
                </a:gridCol>
                <a:gridCol w="609600">
                  <a:extLst>
                    <a:ext uri="{9D8B030D-6E8A-4147-A177-3AD203B41FA5}">
                      <a16:colId xmlns:a16="http://schemas.microsoft.com/office/drawing/2014/main" xmlns="" val="20005"/>
                    </a:ext>
                  </a:extLst>
                </a:gridCol>
                <a:gridCol w="609600">
                  <a:extLst>
                    <a:ext uri="{9D8B030D-6E8A-4147-A177-3AD203B41FA5}">
                      <a16:colId xmlns:a16="http://schemas.microsoft.com/office/drawing/2014/main" xmlns="" val="20006"/>
                    </a:ext>
                  </a:extLst>
                </a:gridCol>
                <a:gridCol w="609600">
                  <a:extLst>
                    <a:ext uri="{9D8B030D-6E8A-4147-A177-3AD203B41FA5}">
                      <a16:colId xmlns:a16="http://schemas.microsoft.com/office/drawing/2014/main" xmlns="" val="20007"/>
                    </a:ext>
                  </a:extLst>
                </a:gridCol>
                <a:gridCol w="609600">
                  <a:extLst>
                    <a:ext uri="{9D8B030D-6E8A-4147-A177-3AD203B41FA5}">
                      <a16:colId xmlns:a16="http://schemas.microsoft.com/office/drawing/2014/main" xmlns="" val="20008"/>
                    </a:ext>
                  </a:extLst>
                </a:gridCol>
                <a:gridCol w="667939">
                  <a:extLst>
                    <a:ext uri="{9D8B030D-6E8A-4147-A177-3AD203B41FA5}">
                      <a16:colId xmlns:a16="http://schemas.microsoft.com/office/drawing/2014/main" xmlns="" val="20009"/>
                    </a:ext>
                  </a:extLst>
                </a:gridCol>
                <a:gridCol w="691754">
                  <a:extLst>
                    <a:ext uri="{9D8B030D-6E8A-4147-A177-3AD203B41FA5}">
                      <a16:colId xmlns:a16="http://schemas.microsoft.com/office/drawing/2014/main" xmlns="" val="20010"/>
                    </a:ext>
                  </a:extLst>
                </a:gridCol>
                <a:gridCol w="691754">
                  <a:extLst>
                    <a:ext uri="{9D8B030D-6E8A-4147-A177-3AD203B41FA5}">
                      <a16:colId xmlns:a16="http://schemas.microsoft.com/office/drawing/2014/main" xmlns="" val="20011"/>
                    </a:ext>
                  </a:extLst>
                </a:gridCol>
                <a:gridCol w="691752">
                  <a:extLst>
                    <a:ext uri="{9D8B030D-6E8A-4147-A177-3AD203B41FA5}">
                      <a16:colId xmlns:a16="http://schemas.microsoft.com/office/drawing/2014/main" xmlns="" val="20012"/>
                    </a:ext>
                  </a:extLst>
                </a:gridCol>
              </a:tblGrid>
              <a:tr h="488157">
                <a:tc>
                  <a:txBody>
                    <a:bodyPr/>
                    <a:lstStyle/>
                    <a:p>
                      <a:r>
                        <a:rPr lang="en-IN" sz="1200" b="0" dirty="0" err="1">
                          <a:solidFill>
                            <a:schemeClr val="tx1"/>
                          </a:solidFill>
                        </a:rPr>
                        <a:t>CO.k</a:t>
                      </a:r>
                      <a:endParaRPr lang="en-IN" sz="1200" b="0" dirty="0">
                        <a:solidFill>
                          <a:schemeClr val="tx1"/>
                        </a:solidFill>
                      </a:endParaRPr>
                    </a:p>
                  </a:txBody>
                  <a:tcPr>
                    <a:solidFill>
                      <a:schemeClr val="tx2">
                        <a:lumMod val="60000"/>
                        <a:lumOff val="40000"/>
                      </a:schemeClr>
                    </a:solidFill>
                  </a:tcPr>
                </a:tc>
                <a:tc>
                  <a:txBody>
                    <a:bodyPr/>
                    <a:lstStyle/>
                    <a:p>
                      <a:pPr marL="0" marR="80010" algn="r">
                        <a:lnSpc>
                          <a:spcPts val="1180"/>
                        </a:lnSpc>
                        <a:spcBef>
                          <a:spcPts val="135"/>
                        </a:spcBef>
                        <a:spcAft>
                          <a:spcPts val="0"/>
                        </a:spcAft>
                      </a:pPr>
                      <a:r>
                        <a:rPr lang="en-US" sz="1200" b="1">
                          <a:effectLst/>
                          <a:latin typeface="Times New Roman"/>
                          <a:ea typeface="Times New Roman"/>
                          <a:cs typeface="Times New Roman"/>
                        </a:rPr>
                        <a:t>PO1</a:t>
                      </a:r>
                      <a:endParaRPr lang="en-US" sz="1200">
                        <a:effectLst/>
                        <a:latin typeface="Times New Roman"/>
                        <a:ea typeface="Times New Roman"/>
                        <a:cs typeface="Times New Roman"/>
                      </a:endParaRPr>
                    </a:p>
                  </a:txBody>
                  <a:tcPr marL="0" marR="0" marT="0" marB="0"/>
                </a:tc>
                <a:tc>
                  <a:txBody>
                    <a:bodyPr/>
                    <a:lstStyle/>
                    <a:p>
                      <a:pPr marL="0" marR="56515" algn="r">
                        <a:lnSpc>
                          <a:spcPts val="1180"/>
                        </a:lnSpc>
                        <a:spcBef>
                          <a:spcPts val="135"/>
                        </a:spcBef>
                        <a:spcAft>
                          <a:spcPts val="0"/>
                        </a:spcAft>
                      </a:pPr>
                      <a:r>
                        <a:rPr lang="en-US" sz="1200" b="1">
                          <a:effectLst/>
                          <a:latin typeface="Times New Roman"/>
                          <a:ea typeface="Times New Roman"/>
                          <a:cs typeface="Times New Roman"/>
                        </a:rPr>
                        <a:t>PO2</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5"/>
                        </a:spcBef>
                        <a:spcAft>
                          <a:spcPts val="0"/>
                        </a:spcAft>
                      </a:pPr>
                      <a:r>
                        <a:rPr lang="en-US" sz="1200" b="1">
                          <a:effectLst/>
                          <a:latin typeface="Times New Roman"/>
                          <a:ea typeface="Times New Roman"/>
                          <a:cs typeface="Times New Roman"/>
                        </a:rPr>
                        <a:t>PO3</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5"/>
                        </a:spcBef>
                        <a:spcAft>
                          <a:spcPts val="0"/>
                        </a:spcAft>
                      </a:pPr>
                      <a:r>
                        <a:rPr lang="en-US" sz="1200" b="1">
                          <a:effectLst/>
                          <a:latin typeface="Times New Roman"/>
                          <a:ea typeface="Times New Roman"/>
                          <a:cs typeface="Times New Roman"/>
                        </a:rPr>
                        <a:t>PO4</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5"/>
                        </a:spcBef>
                        <a:spcAft>
                          <a:spcPts val="0"/>
                        </a:spcAft>
                      </a:pPr>
                      <a:r>
                        <a:rPr lang="en-US" sz="1200" b="1">
                          <a:effectLst/>
                          <a:latin typeface="Times New Roman"/>
                          <a:ea typeface="Times New Roman"/>
                          <a:cs typeface="Times New Roman"/>
                        </a:rPr>
                        <a:t>PO5</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5"/>
                        </a:spcBef>
                        <a:spcAft>
                          <a:spcPts val="0"/>
                        </a:spcAft>
                      </a:pPr>
                      <a:r>
                        <a:rPr lang="en-US" sz="1200" b="1">
                          <a:effectLst/>
                          <a:latin typeface="Times New Roman"/>
                          <a:ea typeface="Times New Roman"/>
                          <a:cs typeface="Times New Roman"/>
                        </a:rPr>
                        <a:t>PO6</a:t>
                      </a:r>
                      <a:endParaRPr lang="en-US" sz="1200">
                        <a:effectLst/>
                        <a:latin typeface="Times New Roman"/>
                        <a:ea typeface="Times New Roman"/>
                        <a:cs typeface="Times New Roman"/>
                      </a:endParaRPr>
                    </a:p>
                  </a:txBody>
                  <a:tcPr marL="0" marR="0" marT="0" marB="0"/>
                </a:tc>
                <a:tc>
                  <a:txBody>
                    <a:bodyPr/>
                    <a:lstStyle/>
                    <a:p>
                      <a:pPr marL="0" marR="58420" algn="r">
                        <a:lnSpc>
                          <a:spcPts val="1180"/>
                        </a:lnSpc>
                        <a:spcBef>
                          <a:spcPts val="135"/>
                        </a:spcBef>
                        <a:spcAft>
                          <a:spcPts val="0"/>
                        </a:spcAft>
                      </a:pPr>
                      <a:r>
                        <a:rPr lang="en-US" sz="1200" b="1">
                          <a:effectLst/>
                          <a:latin typeface="Times New Roman"/>
                          <a:ea typeface="Times New Roman"/>
                          <a:cs typeface="Times New Roman"/>
                        </a:rPr>
                        <a:t>PO7</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5"/>
                        </a:spcBef>
                        <a:spcAft>
                          <a:spcPts val="0"/>
                        </a:spcAft>
                      </a:pPr>
                      <a:r>
                        <a:rPr lang="en-US" sz="1200" b="1">
                          <a:effectLst/>
                          <a:latin typeface="Times New Roman"/>
                          <a:ea typeface="Times New Roman"/>
                          <a:cs typeface="Times New Roman"/>
                        </a:rPr>
                        <a:t>PO8</a:t>
                      </a:r>
                      <a:endParaRPr lang="en-US" sz="1200">
                        <a:effectLst/>
                        <a:latin typeface="Times New Roman"/>
                        <a:ea typeface="Times New Roman"/>
                        <a:cs typeface="Times New Roman"/>
                      </a:endParaRPr>
                    </a:p>
                  </a:txBody>
                  <a:tcPr marL="0" marR="0" marT="0" marB="0"/>
                </a:tc>
                <a:tc>
                  <a:txBody>
                    <a:bodyPr/>
                    <a:lstStyle/>
                    <a:p>
                      <a:pPr marL="0" marR="58420" algn="r">
                        <a:lnSpc>
                          <a:spcPts val="1180"/>
                        </a:lnSpc>
                        <a:spcBef>
                          <a:spcPts val="135"/>
                        </a:spcBef>
                        <a:spcAft>
                          <a:spcPts val="0"/>
                        </a:spcAft>
                      </a:pPr>
                      <a:r>
                        <a:rPr lang="en-US" sz="1200" b="1">
                          <a:effectLst/>
                          <a:latin typeface="Times New Roman"/>
                          <a:ea typeface="Times New Roman"/>
                          <a:cs typeface="Times New Roman"/>
                        </a:rPr>
                        <a:t>PO9</a:t>
                      </a:r>
                      <a:endParaRPr lang="en-US" sz="1200">
                        <a:effectLst/>
                        <a:latin typeface="Times New Roman"/>
                        <a:ea typeface="Times New Roman"/>
                        <a:cs typeface="Times New Roman"/>
                      </a:endParaRPr>
                    </a:p>
                  </a:txBody>
                  <a:tcPr marL="0" marR="0" marT="0" marB="0"/>
                </a:tc>
                <a:tc>
                  <a:txBody>
                    <a:bodyPr/>
                    <a:lstStyle/>
                    <a:p>
                      <a:pPr marL="0" marR="60325" algn="r">
                        <a:lnSpc>
                          <a:spcPts val="1180"/>
                        </a:lnSpc>
                        <a:spcBef>
                          <a:spcPts val="135"/>
                        </a:spcBef>
                        <a:spcAft>
                          <a:spcPts val="0"/>
                        </a:spcAft>
                      </a:pPr>
                      <a:r>
                        <a:rPr lang="en-US" sz="1200" b="1">
                          <a:effectLst/>
                          <a:latin typeface="Times New Roman"/>
                          <a:ea typeface="Times New Roman"/>
                          <a:cs typeface="Times New Roman"/>
                        </a:rPr>
                        <a:t>PO10</a:t>
                      </a:r>
                      <a:endParaRPr lang="en-US" sz="1200">
                        <a:effectLst/>
                        <a:latin typeface="Times New Roman"/>
                        <a:ea typeface="Times New Roman"/>
                        <a:cs typeface="Times New Roman"/>
                      </a:endParaRPr>
                    </a:p>
                  </a:txBody>
                  <a:tcPr marL="0" marR="0" marT="0" marB="0"/>
                </a:tc>
                <a:tc>
                  <a:txBody>
                    <a:bodyPr/>
                    <a:lstStyle/>
                    <a:p>
                      <a:pPr marL="0" marR="60325" algn="r">
                        <a:lnSpc>
                          <a:spcPts val="1180"/>
                        </a:lnSpc>
                        <a:spcBef>
                          <a:spcPts val="135"/>
                        </a:spcBef>
                        <a:spcAft>
                          <a:spcPts val="0"/>
                        </a:spcAft>
                      </a:pPr>
                      <a:r>
                        <a:rPr lang="en-US" sz="1200" b="1">
                          <a:effectLst/>
                          <a:latin typeface="Times New Roman"/>
                          <a:ea typeface="Times New Roman"/>
                          <a:cs typeface="Times New Roman"/>
                        </a:rPr>
                        <a:t>PO11</a:t>
                      </a:r>
                      <a:endParaRPr lang="en-US" sz="1200">
                        <a:effectLst/>
                        <a:latin typeface="Times New Roman"/>
                        <a:ea typeface="Times New Roman"/>
                        <a:cs typeface="Times New Roman"/>
                      </a:endParaRPr>
                    </a:p>
                  </a:txBody>
                  <a:tcPr marL="0" marR="0" marT="0" marB="0"/>
                </a:tc>
                <a:tc>
                  <a:txBody>
                    <a:bodyPr/>
                    <a:lstStyle/>
                    <a:p>
                      <a:pPr marL="0" marR="61595" algn="r">
                        <a:lnSpc>
                          <a:spcPts val="1180"/>
                        </a:lnSpc>
                        <a:spcBef>
                          <a:spcPts val="135"/>
                        </a:spcBef>
                        <a:spcAft>
                          <a:spcPts val="0"/>
                        </a:spcAft>
                      </a:pPr>
                      <a:r>
                        <a:rPr lang="en-US" sz="1200" b="1">
                          <a:effectLst/>
                          <a:latin typeface="Times New Roman"/>
                          <a:ea typeface="Times New Roman"/>
                          <a:cs typeface="Times New Roman"/>
                        </a:rPr>
                        <a:t>PO12</a:t>
                      </a:r>
                      <a:endParaRPr lang="en-US" sz="1200">
                        <a:effectLst/>
                        <a:latin typeface="Times New Roman"/>
                        <a:ea typeface="Times New Roman"/>
                        <a:cs typeface="Times New Roman"/>
                      </a:endParaRPr>
                    </a:p>
                  </a:txBody>
                  <a:tcPr marL="0" marR="0" marT="0" marB="0"/>
                </a:tc>
                <a:extLst>
                  <a:ext uri="{0D108BD9-81ED-4DB2-BD59-A6C34878D82A}">
                    <a16:rowId xmlns:a16="http://schemas.microsoft.com/office/drawing/2014/main" xmlns="" val="10000"/>
                  </a:ext>
                </a:extLst>
              </a:tr>
              <a:tr h="509598">
                <a:tc>
                  <a:txBody>
                    <a:bodyPr/>
                    <a:lstStyle/>
                    <a:p>
                      <a:r>
                        <a:rPr lang="en-IN" sz="1200" dirty="0">
                          <a:effectLst/>
                        </a:rPr>
                        <a:t>ACSIOT0401</a:t>
                      </a:r>
                      <a:r>
                        <a:rPr lang="en-US" sz="1200" b="0" dirty="0">
                          <a:solidFill>
                            <a:schemeClr val="tx1"/>
                          </a:solidFill>
                        </a:rPr>
                        <a:t>.1</a:t>
                      </a:r>
                      <a:endParaRPr lang="en-IN" sz="1200" b="0" dirty="0">
                        <a:solidFill>
                          <a:schemeClr val="tx1"/>
                        </a:solidFill>
                      </a:endParaRPr>
                    </a:p>
                  </a:txBody>
                  <a:tcPr>
                    <a:solidFill>
                      <a:schemeClr val="tx2">
                        <a:lumMod val="60000"/>
                        <a:lumOff val="40000"/>
                      </a:schemeClr>
                    </a:solidFill>
                  </a:tcPr>
                </a:tc>
                <a:tc>
                  <a:txBody>
                    <a:bodyPr/>
                    <a:lstStyle/>
                    <a:p>
                      <a:pPr marL="0" marR="58420"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6515"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5778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2540" marR="0" algn="ct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159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extLst>
                  <a:ext uri="{0D108BD9-81ED-4DB2-BD59-A6C34878D82A}">
                    <a16:rowId xmlns:a16="http://schemas.microsoft.com/office/drawing/2014/main" xmlns="" val="10001"/>
                  </a:ext>
                </a:extLst>
              </a:tr>
              <a:tr h="488157">
                <a:tc>
                  <a:txBody>
                    <a:bodyPr/>
                    <a:lstStyle/>
                    <a:p>
                      <a:r>
                        <a:rPr lang="en-IN" sz="1200" dirty="0">
                          <a:effectLst/>
                        </a:rPr>
                        <a:t>ACSIOT0401</a:t>
                      </a:r>
                      <a:r>
                        <a:rPr lang="en-US" sz="1200" b="0" dirty="0">
                          <a:solidFill>
                            <a:schemeClr val="tx1"/>
                          </a:solidFill>
                        </a:rPr>
                        <a:t>.2</a:t>
                      </a:r>
                      <a:endParaRPr lang="en-IN" sz="1200" b="0" dirty="0">
                        <a:solidFill>
                          <a:schemeClr val="tx1"/>
                        </a:solidFill>
                      </a:endParaRPr>
                    </a:p>
                  </a:txBody>
                  <a:tcPr>
                    <a:solidFill>
                      <a:schemeClr val="tx2">
                        <a:lumMod val="60000"/>
                        <a:lumOff val="40000"/>
                      </a:schemeClr>
                    </a:solidFill>
                  </a:tcPr>
                </a:tc>
                <a:tc>
                  <a:txBody>
                    <a:bodyPr/>
                    <a:lstStyle/>
                    <a:p>
                      <a:pPr marL="0" marR="58420"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6515" algn="r">
                        <a:lnSpc>
                          <a:spcPts val="1215"/>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15"/>
                        </a:lnSpc>
                        <a:spcBef>
                          <a:spcPts val="100"/>
                        </a:spcBef>
                        <a:spcAft>
                          <a:spcPts val="0"/>
                        </a:spcAft>
                      </a:pPr>
                      <a:r>
                        <a:rPr lang="en-US" sz="1200" dirty="0">
                          <a:effectLst/>
                          <a:latin typeface="Times New Roman"/>
                          <a:ea typeface="Times New Roman"/>
                          <a:cs typeface="Times New Roman"/>
                        </a:rPr>
                        <a:t>2</a:t>
                      </a:r>
                    </a:p>
                  </a:txBody>
                  <a:tcPr marL="0" marR="0" marT="0" marB="0"/>
                </a:tc>
                <a:tc>
                  <a:txBody>
                    <a:bodyPr/>
                    <a:lstStyle/>
                    <a:p>
                      <a:pPr marL="0" marR="57785" algn="r">
                        <a:lnSpc>
                          <a:spcPts val="1215"/>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7785"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8420"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2540" marR="0" algn="ct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15"/>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61595" algn="r">
                        <a:lnSpc>
                          <a:spcPts val="1215"/>
                        </a:lnSpc>
                        <a:spcBef>
                          <a:spcPts val="100"/>
                        </a:spcBef>
                        <a:spcAft>
                          <a:spcPts val="0"/>
                        </a:spcAft>
                      </a:pPr>
                      <a:r>
                        <a:rPr lang="en-US" sz="1200">
                          <a:effectLst/>
                          <a:latin typeface="Times New Roman"/>
                          <a:ea typeface="Times New Roman"/>
                          <a:cs typeface="Times New Roman"/>
                        </a:rPr>
                        <a:t>2</a:t>
                      </a:r>
                    </a:p>
                  </a:txBody>
                  <a:tcPr marL="0" marR="0" marT="0" marB="0"/>
                </a:tc>
                <a:extLst>
                  <a:ext uri="{0D108BD9-81ED-4DB2-BD59-A6C34878D82A}">
                    <a16:rowId xmlns:a16="http://schemas.microsoft.com/office/drawing/2014/main" xmlns="" val="10002"/>
                  </a:ext>
                </a:extLst>
              </a:tr>
              <a:tr h="488157">
                <a:tc>
                  <a:txBody>
                    <a:bodyPr/>
                    <a:lstStyle/>
                    <a:p>
                      <a:r>
                        <a:rPr lang="en-IN" sz="1200" dirty="0">
                          <a:effectLst/>
                        </a:rPr>
                        <a:t>ACSIOT0401</a:t>
                      </a:r>
                      <a:r>
                        <a:rPr lang="en-US" sz="1200" b="1" dirty="0">
                          <a:solidFill>
                            <a:schemeClr val="tx1"/>
                          </a:solidFill>
                        </a:rPr>
                        <a:t>.3</a:t>
                      </a:r>
                      <a:endParaRPr lang="en-IN" sz="1200" b="1" dirty="0">
                        <a:solidFill>
                          <a:schemeClr val="tx1"/>
                        </a:solidFill>
                      </a:endParaRPr>
                    </a:p>
                  </a:txBody>
                  <a:tcPr>
                    <a:solidFill>
                      <a:schemeClr val="tx2">
                        <a:lumMod val="60000"/>
                        <a:lumOff val="40000"/>
                      </a:schemeClr>
                    </a:solidFill>
                  </a:tcPr>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651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5880" algn="r">
                        <a:lnSpc>
                          <a:spcPts val="1200"/>
                        </a:lnSpc>
                        <a:spcBef>
                          <a:spcPts val="100"/>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778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2540" marR="0" algn="ct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61595" algn="r">
                        <a:lnSpc>
                          <a:spcPts val="1200"/>
                        </a:lnSpc>
                        <a:spcBef>
                          <a:spcPts val="100"/>
                        </a:spcBef>
                        <a:spcAft>
                          <a:spcPts val="0"/>
                        </a:spcAft>
                      </a:pPr>
                      <a:r>
                        <a:rPr lang="en-US" sz="1200">
                          <a:effectLst/>
                          <a:latin typeface="Times New Roman"/>
                          <a:ea typeface="Times New Roman"/>
                          <a:cs typeface="Times New Roman"/>
                        </a:rPr>
                        <a:t>3</a:t>
                      </a:r>
                    </a:p>
                  </a:txBody>
                  <a:tcPr marL="0" marR="0" marT="0" marB="0"/>
                </a:tc>
                <a:extLst>
                  <a:ext uri="{0D108BD9-81ED-4DB2-BD59-A6C34878D82A}">
                    <a16:rowId xmlns:a16="http://schemas.microsoft.com/office/drawing/2014/main" xmlns="" val="10003"/>
                  </a:ext>
                </a:extLst>
              </a:tr>
              <a:tr h="488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rPr>
                        <a:t>ACSIOT0401</a:t>
                      </a:r>
                      <a:r>
                        <a:rPr lang="en-US" sz="1200" b="0" dirty="0">
                          <a:solidFill>
                            <a:schemeClr val="tx1"/>
                          </a:solidFill>
                        </a:rPr>
                        <a:t>.4</a:t>
                      </a:r>
                      <a:endParaRPr lang="en-IN" sz="1200" b="0" dirty="0">
                        <a:solidFill>
                          <a:schemeClr val="tx1"/>
                        </a:solidFill>
                      </a:endParaRPr>
                    </a:p>
                  </a:txBody>
                  <a:tcPr>
                    <a:solidFill>
                      <a:schemeClr val="tx2">
                        <a:lumMod val="60000"/>
                        <a:lumOff val="40000"/>
                      </a:schemeClr>
                    </a:solidFill>
                  </a:tcPr>
                </a:tc>
                <a:tc>
                  <a:txBody>
                    <a:bodyPr/>
                    <a:lstStyle/>
                    <a:p>
                      <a:pPr marL="0" marR="58420" algn="r">
                        <a:lnSpc>
                          <a:spcPts val="121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6515" algn="r">
                        <a:lnSpc>
                          <a:spcPts val="121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1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1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1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10"/>
                        </a:lnSpc>
                        <a:spcBef>
                          <a:spcPts val="100"/>
                        </a:spcBef>
                        <a:spcAft>
                          <a:spcPts val="0"/>
                        </a:spcAft>
                      </a:pPr>
                      <a:r>
                        <a:rPr lang="en-US" sz="1200" dirty="0">
                          <a:effectLst/>
                          <a:latin typeface="Times New Roman"/>
                          <a:ea typeface="Times New Roman"/>
                          <a:cs typeface="Times New Roman"/>
                        </a:rPr>
                        <a:t>1</a:t>
                      </a:r>
                    </a:p>
                  </a:txBody>
                  <a:tcPr marL="0" marR="0" marT="0" marB="0"/>
                </a:tc>
                <a:tc>
                  <a:txBody>
                    <a:bodyPr/>
                    <a:lstStyle/>
                    <a:p>
                      <a:pPr marL="0" marR="58420" algn="r">
                        <a:lnSpc>
                          <a:spcPts val="1210"/>
                        </a:lnSpc>
                        <a:spcBef>
                          <a:spcPts val="100"/>
                        </a:spcBef>
                        <a:spcAft>
                          <a:spcPts val="0"/>
                        </a:spcAft>
                      </a:pPr>
                      <a:r>
                        <a:rPr lang="en-US" sz="1200" dirty="0">
                          <a:effectLst/>
                          <a:latin typeface="Times New Roman"/>
                          <a:ea typeface="Times New Roman"/>
                          <a:cs typeface="Times New Roman"/>
                        </a:rPr>
                        <a:t>1</a:t>
                      </a:r>
                    </a:p>
                  </a:txBody>
                  <a:tcPr marL="0" marR="0" marT="0" marB="0"/>
                </a:tc>
                <a:tc>
                  <a:txBody>
                    <a:bodyPr/>
                    <a:lstStyle/>
                    <a:p>
                      <a:pPr marL="2540" marR="0" algn="ctr">
                        <a:lnSpc>
                          <a:spcPts val="1210"/>
                        </a:lnSpc>
                        <a:spcBef>
                          <a:spcPts val="100"/>
                        </a:spcBef>
                        <a:spcAft>
                          <a:spcPts val="0"/>
                        </a:spcAft>
                      </a:pPr>
                      <a:r>
                        <a:rPr lang="en-US" sz="1200">
                          <a:effectLst/>
                          <a:latin typeface="Times New Roman"/>
                          <a:ea typeface="Times New Roman"/>
                          <a:cs typeface="Times New Roman"/>
                        </a:rPr>
                        <a:t>3</a:t>
                      </a:r>
                    </a:p>
                  </a:txBody>
                  <a:tcPr marL="0" marR="0" marT="0" marB="0"/>
                </a:tc>
                <a:tc>
                  <a:txBody>
                    <a:bodyPr/>
                    <a:lstStyle/>
                    <a:p>
                      <a:pPr marL="0" marR="58420" algn="r">
                        <a:lnSpc>
                          <a:spcPts val="121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60325" algn="r">
                        <a:lnSpc>
                          <a:spcPts val="1210"/>
                        </a:lnSpc>
                        <a:spcBef>
                          <a:spcPts val="100"/>
                        </a:spcBef>
                        <a:spcAft>
                          <a:spcPts val="0"/>
                        </a:spcAft>
                      </a:pPr>
                      <a:r>
                        <a:rPr lang="en-US" sz="1200">
                          <a:effectLst/>
                          <a:latin typeface="Times New Roman"/>
                          <a:ea typeface="Times New Roman"/>
                          <a:cs typeface="Times New Roman"/>
                        </a:rPr>
                        <a:t>1</a:t>
                      </a:r>
                    </a:p>
                  </a:txBody>
                  <a:tcPr marL="0" marR="0" marT="0" marB="0"/>
                </a:tc>
                <a:tc>
                  <a:txBody>
                    <a:bodyPr/>
                    <a:lstStyle/>
                    <a:p>
                      <a:pPr marL="0" marR="60325" algn="r">
                        <a:lnSpc>
                          <a:spcPts val="1210"/>
                        </a:lnSpc>
                        <a:spcBef>
                          <a:spcPts val="100"/>
                        </a:spcBef>
                        <a:spcAft>
                          <a:spcPts val="0"/>
                        </a:spcAft>
                      </a:pPr>
                      <a:r>
                        <a:rPr lang="en-US" sz="1200">
                          <a:effectLst/>
                          <a:latin typeface="Times New Roman"/>
                          <a:ea typeface="Times New Roman"/>
                          <a:cs typeface="Times New Roman"/>
                        </a:rPr>
                        <a:t>2</a:t>
                      </a:r>
                    </a:p>
                  </a:txBody>
                  <a:tcPr marL="0" marR="0" marT="0" marB="0"/>
                </a:tc>
                <a:tc>
                  <a:txBody>
                    <a:bodyPr/>
                    <a:lstStyle/>
                    <a:p>
                      <a:pPr marL="0" marR="61595" algn="r">
                        <a:lnSpc>
                          <a:spcPts val="1210"/>
                        </a:lnSpc>
                        <a:spcBef>
                          <a:spcPts val="100"/>
                        </a:spcBef>
                        <a:spcAft>
                          <a:spcPts val="0"/>
                        </a:spcAft>
                      </a:pPr>
                      <a:r>
                        <a:rPr lang="en-US" sz="1200">
                          <a:effectLst/>
                          <a:latin typeface="Times New Roman"/>
                          <a:ea typeface="Times New Roman"/>
                          <a:cs typeface="Times New Roman"/>
                        </a:rPr>
                        <a:t>2</a:t>
                      </a:r>
                    </a:p>
                  </a:txBody>
                  <a:tcPr marL="0" marR="0" marT="0" marB="0"/>
                </a:tc>
                <a:extLst>
                  <a:ext uri="{0D108BD9-81ED-4DB2-BD59-A6C34878D82A}">
                    <a16:rowId xmlns:a16="http://schemas.microsoft.com/office/drawing/2014/main" xmlns="" val="10004"/>
                  </a:ext>
                </a:extLst>
              </a:tr>
              <a:tr h="488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effectLst/>
                        </a:rPr>
                        <a:t>ACSIOT0401</a:t>
                      </a:r>
                      <a:r>
                        <a:rPr lang="en-US" sz="1200" b="0" dirty="0">
                          <a:solidFill>
                            <a:schemeClr val="tx1"/>
                          </a:solidFill>
                        </a:rPr>
                        <a:t>.5</a:t>
                      </a:r>
                      <a:endParaRPr lang="en-IN" sz="1200" b="0" dirty="0">
                        <a:solidFill>
                          <a:schemeClr val="tx1"/>
                        </a:solidFill>
                      </a:endParaRPr>
                    </a:p>
                  </a:txBody>
                  <a:tcPr>
                    <a:solidFill>
                      <a:schemeClr val="tx2">
                        <a:lumMod val="60000"/>
                        <a:lumOff val="40000"/>
                      </a:schemeClr>
                    </a:solidFill>
                  </a:tcPr>
                </a:tc>
                <a:tc>
                  <a:txBody>
                    <a:bodyPr/>
                    <a:lstStyle/>
                    <a:p>
                      <a:pPr marL="0" marR="58420"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56515"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00"/>
                        </a:lnSpc>
                        <a:spcBef>
                          <a:spcPts val="115"/>
                        </a:spcBef>
                        <a:spcAft>
                          <a:spcPts val="0"/>
                        </a:spcAft>
                      </a:pPr>
                      <a:r>
                        <a:rPr lang="en-US" sz="1200">
                          <a:effectLst/>
                          <a:latin typeface="Times New Roman"/>
                          <a:ea typeface="Times New Roman"/>
                          <a:cs typeface="Times New Roman"/>
                        </a:rPr>
                        <a:t>2</a:t>
                      </a:r>
                    </a:p>
                  </a:txBody>
                  <a:tcPr marL="0" marR="0" marT="0" marB="0"/>
                </a:tc>
                <a:tc>
                  <a:txBody>
                    <a:bodyPr/>
                    <a:lstStyle/>
                    <a:p>
                      <a:pPr marL="0" marR="57785"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55880"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57785" algn="r">
                        <a:lnSpc>
                          <a:spcPts val="1200"/>
                        </a:lnSpc>
                        <a:spcBef>
                          <a:spcPts val="115"/>
                        </a:spcBef>
                        <a:spcAft>
                          <a:spcPts val="0"/>
                        </a:spcAft>
                      </a:pPr>
                      <a:r>
                        <a:rPr lang="en-US" sz="1200">
                          <a:effectLst/>
                          <a:latin typeface="Times New Roman"/>
                          <a:ea typeface="Times New Roman"/>
                          <a:cs typeface="Times New Roman"/>
                        </a:rPr>
                        <a:t>2</a:t>
                      </a:r>
                    </a:p>
                  </a:txBody>
                  <a:tcPr marL="0" marR="0" marT="0" marB="0"/>
                </a:tc>
                <a:tc>
                  <a:txBody>
                    <a:bodyPr/>
                    <a:lstStyle/>
                    <a:p>
                      <a:pPr marL="0" marR="58420" algn="r">
                        <a:lnSpc>
                          <a:spcPts val="1200"/>
                        </a:lnSpc>
                        <a:spcBef>
                          <a:spcPts val="115"/>
                        </a:spcBef>
                        <a:spcAft>
                          <a:spcPts val="0"/>
                        </a:spcAft>
                      </a:pPr>
                      <a:r>
                        <a:rPr lang="en-US" sz="1200" dirty="0">
                          <a:effectLst/>
                          <a:latin typeface="Times New Roman"/>
                          <a:ea typeface="Times New Roman"/>
                          <a:cs typeface="Times New Roman"/>
                        </a:rPr>
                        <a:t>3</a:t>
                      </a:r>
                    </a:p>
                  </a:txBody>
                  <a:tcPr marL="0" marR="0" marT="0" marB="0"/>
                </a:tc>
                <a:tc>
                  <a:txBody>
                    <a:bodyPr/>
                    <a:lstStyle/>
                    <a:p>
                      <a:pPr marL="2540" marR="0" algn="ctr">
                        <a:lnSpc>
                          <a:spcPts val="1200"/>
                        </a:lnSpc>
                        <a:spcBef>
                          <a:spcPts val="115"/>
                        </a:spcBef>
                        <a:spcAft>
                          <a:spcPts val="0"/>
                        </a:spcAft>
                      </a:pPr>
                      <a:r>
                        <a:rPr lang="en-US" sz="1200" dirty="0">
                          <a:effectLst/>
                          <a:latin typeface="Times New Roman"/>
                          <a:ea typeface="Times New Roman"/>
                          <a:cs typeface="Times New Roman"/>
                        </a:rPr>
                        <a:t>3</a:t>
                      </a:r>
                    </a:p>
                  </a:txBody>
                  <a:tcPr marL="0" marR="0" marT="0" marB="0"/>
                </a:tc>
                <a:tc>
                  <a:txBody>
                    <a:bodyPr/>
                    <a:lstStyle/>
                    <a:p>
                      <a:pPr marL="0" marR="58420" algn="r">
                        <a:lnSpc>
                          <a:spcPts val="1200"/>
                        </a:lnSpc>
                        <a:spcBef>
                          <a:spcPts val="115"/>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15"/>
                        </a:spcBef>
                        <a:spcAft>
                          <a:spcPts val="0"/>
                        </a:spcAft>
                      </a:pPr>
                      <a:r>
                        <a:rPr lang="en-US" sz="1200">
                          <a:effectLst/>
                          <a:latin typeface="Times New Roman"/>
                          <a:ea typeface="Times New Roman"/>
                          <a:cs typeface="Times New Roman"/>
                        </a:rPr>
                        <a:t>2</a:t>
                      </a:r>
                    </a:p>
                  </a:txBody>
                  <a:tcPr marL="0" marR="0" marT="0" marB="0"/>
                </a:tc>
                <a:tc>
                  <a:txBody>
                    <a:bodyPr/>
                    <a:lstStyle/>
                    <a:p>
                      <a:pPr marL="0" marR="60325" algn="r">
                        <a:lnSpc>
                          <a:spcPts val="1200"/>
                        </a:lnSpc>
                        <a:spcBef>
                          <a:spcPts val="115"/>
                        </a:spcBef>
                        <a:spcAft>
                          <a:spcPts val="0"/>
                        </a:spcAft>
                      </a:pPr>
                      <a:r>
                        <a:rPr lang="en-US" sz="1200">
                          <a:effectLst/>
                          <a:latin typeface="Times New Roman"/>
                          <a:ea typeface="Times New Roman"/>
                          <a:cs typeface="Times New Roman"/>
                        </a:rPr>
                        <a:t>3</a:t>
                      </a:r>
                    </a:p>
                  </a:txBody>
                  <a:tcPr marL="0" marR="0" marT="0" marB="0"/>
                </a:tc>
                <a:tc>
                  <a:txBody>
                    <a:bodyPr/>
                    <a:lstStyle/>
                    <a:p>
                      <a:pPr marL="0" marR="61595" algn="r">
                        <a:lnSpc>
                          <a:spcPts val="1200"/>
                        </a:lnSpc>
                        <a:spcBef>
                          <a:spcPts val="115"/>
                        </a:spcBef>
                        <a:spcAft>
                          <a:spcPts val="0"/>
                        </a:spcAft>
                      </a:pPr>
                      <a:r>
                        <a:rPr lang="en-US" sz="1200" dirty="0">
                          <a:effectLst/>
                          <a:latin typeface="Times New Roman"/>
                          <a:ea typeface="Times New Roman"/>
                          <a:cs typeface="Times New Roman"/>
                        </a:rPr>
                        <a:t>2</a:t>
                      </a:r>
                    </a:p>
                  </a:txBody>
                  <a:tcPr marL="0" marR="0" marT="0" marB="0"/>
                </a:tc>
                <a:extLst>
                  <a:ext uri="{0D108BD9-81ED-4DB2-BD59-A6C34878D82A}">
                    <a16:rowId xmlns:a16="http://schemas.microsoft.com/office/drawing/2014/main" xmlns="" val="10005"/>
                  </a:ext>
                </a:extLst>
              </a:tr>
              <a:tr h="488157">
                <a:tc>
                  <a:txBody>
                    <a:bodyPr/>
                    <a:lstStyle/>
                    <a:p>
                      <a:pPr marL="76835" marR="71755" algn="ctr">
                        <a:lnSpc>
                          <a:spcPts val="1180"/>
                        </a:lnSpc>
                        <a:spcBef>
                          <a:spcPts val="130"/>
                        </a:spcBef>
                        <a:spcAft>
                          <a:spcPts val="0"/>
                        </a:spcAft>
                      </a:pPr>
                      <a:r>
                        <a:rPr lang="en-US" sz="1200" b="1" dirty="0">
                          <a:effectLst/>
                          <a:latin typeface="Times New Roman"/>
                          <a:ea typeface="Times New Roman"/>
                          <a:cs typeface="Times New Roman"/>
                        </a:rPr>
                        <a:t>Average</a:t>
                      </a:r>
                      <a:endParaRPr lang="en-US" sz="1200" dirty="0">
                        <a:effectLst/>
                        <a:latin typeface="Times New Roman"/>
                        <a:ea typeface="Times New Roman"/>
                        <a:cs typeface="Times New Roman"/>
                      </a:endParaRPr>
                    </a:p>
                  </a:txBody>
                  <a:tcPr marL="0" marR="0" marT="0" marB="0">
                    <a:solidFill>
                      <a:schemeClr val="tx2">
                        <a:lumMod val="60000"/>
                        <a:lumOff val="40000"/>
                      </a:schemeClr>
                    </a:solidFill>
                  </a:tcPr>
                </a:tc>
                <a:tc>
                  <a:txBody>
                    <a:bodyPr/>
                    <a:lstStyle/>
                    <a:p>
                      <a:pPr marL="0" marR="58420" algn="r">
                        <a:lnSpc>
                          <a:spcPts val="1180"/>
                        </a:lnSpc>
                        <a:spcBef>
                          <a:spcPts val="130"/>
                        </a:spcBef>
                        <a:spcAft>
                          <a:spcPts val="0"/>
                        </a:spcAft>
                      </a:pPr>
                      <a:r>
                        <a:rPr lang="en-US" sz="1200" b="1">
                          <a:effectLst/>
                          <a:latin typeface="Times New Roman"/>
                          <a:ea typeface="Times New Roman"/>
                          <a:cs typeface="Times New Roman"/>
                        </a:rPr>
                        <a:t>3</a:t>
                      </a:r>
                      <a:endParaRPr lang="en-US" sz="1200">
                        <a:effectLst/>
                        <a:latin typeface="Times New Roman"/>
                        <a:ea typeface="Times New Roman"/>
                        <a:cs typeface="Times New Roman"/>
                      </a:endParaRPr>
                    </a:p>
                  </a:txBody>
                  <a:tcPr marL="0" marR="0" marT="0" marB="0"/>
                </a:tc>
                <a:tc>
                  <a:txBody>
                    <a:bodyPr/>
                    <a:lstStyle/>
                    <a:p>
                      <a:pPr marL="0" marR="56515" algn="r">
                        <a:lnSpc>
                          <a:spcPts val="1180"/>
                        </a:lnSpc>
                        <a:spcBef>
                          <a:spcPts val="130"/>
                        </a:spcBef>
                        <a:spcAft>
                          <a:spcPts val="0"/>
                        </a:spcAft>
                      </a:pPr>
                      <a:r>
                        <a:rPr lang="en-US" sz="1200" b="1">
                          <a:effectLst/>
                          <a:latin typeface="Times New Roman"/>
                          <a:ea typeface="Times New Roman"/>
                          <a:cs typeface="Times New Roman"/>
                        </a:rPr>
                        <a:t>3</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0"/>
                        </a:spcBef>
                        <a:spcAft>
                          <a:spcPts val="0"/>
                        </a:spcAft>
                      </a:pPr>
                      <a:r>
                        <a:rPr lang="en-US" sz="1200" b="1">
                          <a:effectLst/>
                          <a:latin typeface="Times New Roman"/>
                          <a:ea typeface="Times New Roman"/>
                          <a:cs typeface="Times New Roman"/>
                        </a:rPr>
                        <a:t>1.8</a:t>
                      </a:r>
                      <a:endParaRPr lang="en-US" sz="1200">
                        <a:effectLst/>
                        <a:latin typeface="Times New Roman"/>
                        <a:ea typeface="Times New Roman"/>
                        <a:cs typeface="Times New Roman"/>
                      </a:endParaRPr>
                    </a:p>
                  </a:txBody>
                  <a:tcPr marL="0" marR="0" marT="0" marB="0"/>
                </a:tc>
                <a:tc>
                  <a:txBody>
                    <a:bodyPr/>
                    <a:lstStyle/>
                    <a:p>
                      <a:pPr marL="0" marR="57785" algn="r">
                        <a:lnSpc>
                          <a:spcPts val="1180"/>
                        </a:lnSpc>
                        <a:spcBef>
                          <a:spcPts val="130"/>
                        </a:spcBef>
                        <a:spcAft>
                          <a:spcPts val="0"/>
                        </a:spcAft>
                      </a:pPr>
                      <a:r>
                        <a:rPr lang="en-US" sz="1200" b="1">
                          <a:effectLst/>
                          <a:latin typeface="Times New Roman"/>
                          <a:ea typeface="Times New Roman"/>
                          <a:cs typeface="Times New Roman"/>
                        </a:rPr>
                        <a:t>3</a:t>
                      </a:r>
                      <a:endParaRPr lang="en-US" sz="1200">
                        <a:effectLst/>
                        <a:latin typeface="Times New Roman"/>
                        <a:ea typeface="Times New Roman"/>
                        <a:cs typeface="Times New Roman"/>
                      </a:endParaRPr>
                    </a:p>
                  </a:txBody>
                  <a:tcPr marL="0" marR="0" marT="0" marB="0"/>
                </a:tc>
                <a:tc>
                  <a:txBody>
                    <a:bodyPr/>
                    <a:lstStyle/>
                    <a:p>
                      <a:pPr marL="0" marR="55880" algn="r">
                        <a:lnSpc>
                          <a:spcPts val="1180"/>
                        </a:lnSpc>
                        <a:spcBef>
                          <a:spcPts val="130"/>
                        </a:spcBef>
                        <a:spcAft>
                          <a:spcPts val="0"/>
                        </a:spcAft>
                      </a:pPr>
                      <a:r>
                        <a:rPr lang="en-US" sz="1200" b="1" dirty="0">
                          <a:effectLst/>
                          <a:latin typeface="Times New Roman"/>
                          <a:ea typeface="Times New Roman"/>
                          <a:cs typeface="Times New Roman"/>
                        </a:rPr>
                        <a:t>2.6</a:t>
                      </a:r>
                      <a:endParaRPr lang="en-US" sz="1200" dirty="0">
                        <a:effectLst/>
                        <a:latin typeface="Times New Roman"/>
                        <a:ea typeface="Times New Roman"/>
                        <a:cs typeface="Times New Roman"/>
                      </a:endParaRPr>
                    </a:p>
                  </a:txBody>
                  <a:tcPr marL="0" marR="0" marT="0" marB="0"/>
                </a:tc>
                <a:tc>
                  <a:txBody>
                    <a:bodyPr/>
                    <a:lstStyle/>
                    <a:p>
                      <a:pPr marL="0" marR="57785" algn="r">
                        <a:lnSpc>
                          <a:spcPts val="1180"/>
                        </a:lnSpc>
                        <a:spcBef>
                          <a:spcPts val="130"/>
                        </a:spcBef>
                        <a:spcAft>
                          <a:spcPts val="0"/>
                        </a:spcAft>
                      </a:pPr>
                      <a:r>
                        <a:rPr lang="en-US" sz="1200" b="1">
                          <a:effectLst/>
                          <a:latin typeface="Times New Roman"/>
                          <a:ea typeface="Times New Roman"/>
                          <a:cs typeface="Times New Roman"/>
                        </a:rPr>
                        <a:t>1.8</a:t>
                      </a:r>
                      <a:endParaRPr lang="en-US" sz="1200">
                        <a:effectLst/>
                        <a:latin typeface="Times New Roman"/>
                        <a:ea typeface="Times New Roman"/>
                        <a:cs typeface="Times New Roman"/>
                      </a:endParaRPr>
                    </a:p>
                  </a:txBody>
                  <a:tcPr marL="0" marR="0" marT="0" marB="0"/>
                </a:tc>
                <a:tc>
                  <a:txBody>
                    <a:bodyPr/>
                    <a:lstStyle/>
                    <a:p>
                      <a:pPr marL="0" marR="58420" algn="r">
                        <a:lnSpc>
                          <a:spcPts val="1180"/>
                        </a:lnSpc>
                        <a:spcBef>
                          <a:spcPts val="130"/>
                        </a:spcBef>
                        <a:spcAft>
                          <a:spcPts val="0"/>
                        </a:spcAft>
                      </a:pPr>
                      <a:r>
                        <a:rPr lang="en-US" sz="1200" b="1">
                          <a:effectLst/>
                          <a:latin typeface="Times New Roman"/>
                          <a:ea typeface="Times New Roman"/>
                          <a:cs typeface="Times New Roman"/>
                        </a:rPr>
                        <a:t>2.4</a:t>
                      </a:r>
                      <a:endParaRPr lang="en-US" sz="1200">
                        <a:effectLst/>
                        <a:latin typeface="Times New Roman"/>
                        <a:ea typeface="Times New Roman"/>
                        <a:cs typeface="Times New Roman"/>
                      </a:endParaRPr>
                    </a:p>
                  </a:txBody>
                  <a:tcPr marL="0" marR="0" marT="0" marB="0"/>
                </a:tc>
                <a:tc>
                  <a:txBody>
                    <a:bodyPr/>
                    <a:lstStyle/>
                    <a:p>
                      <a:pPr marL="0" marR="57785" algn="ctr">
                        <a:lnSpc>
                          <a:spcPts val="1180"/>
                        </a:lnSpc>
                        <a:spcBef>
                          <a:spcPts val="130"/>
                        </a:spcBef>
                        <a:spcAft>
                          <a:spcPts val="0"/>
                        </a:spcAft>
                      </a:pPr>
                      <a:r>
                        <a:rPr lang="en-US" sz="1200" b="1" dirty="0">
                          <a:effectLst/>
                          <a:latin typeface="Times New Roman"/>
                          <a:ea typeface="Times New Roman"/>
                          <a:cs typeface="Times New Roman"/>
                        </a:rPr>
                        <a:t>3</a:t>
                      </a:r>
                      <a:endParaRPr lang="en-US" sz="1200" dirty="0">
                        <a:effectLst/>
                        <a:latin typeface="Times New Roman"/>
                        <a:ea typeface="Times New Roman"/>
                        <a:cs typeface="Times New Roman"/>
                      </a:endParaRPr>
                    </a:p>
                  </a:txBody>
                  <a:tcPr marL="0" marR="0" marT="0" marB="0"/>
                </a:tc>
                <a:tc>
                  <a:txBody>
                    <a:bodyPr/>
                    <a:lstStyle/>
                    <a:p>
                      <a:pPr marL="0" marR="58420" algn="r">
                        <a:lnSpc>
                          <a:spcPts val="1180"/>
                        </a:lnSpc>
                        <a:spcBef>
                          <a:spcPts val="130"/>
                        </a:spcBef>
                        <a:spcAft>
                          <a:spcPts val="0"/>
                        </a:spcAft>
                      </a:pPr>
                      <a:r>
                        <a:rPr lang="en-US" sz="1200" b="1" dirty="0">
                          <a:effectLst/>
                          <a:latin typeface="Times New Roman"/>
                          <a:ea typeface="Times New Roman"/>
                          <a:cs typeface="Times New Roman"/>
                        </a:rPr>
                        <a:t>1.8</a:t>
                      </a:r>
                      <a:endParaRPr lang="en-US" sz="1200" dirty="0">
                        <a:effectLst/>
                        <a:latin typeface="Times New Roman"/>
                        <a:ea typeface="Times New Roman"/>
                        <a:cs typeface="Times New Roman"/>
                      </a:endParaRPr>
                    </a:p>
                  </a:txBody>
                  <a:tcPr marL="0" marR="0" marT="0" marB="0"/>
                </a:tc>
                <a:tc>
                  <a:txBody>
                    <a:bodyPr/>
                    <a:lstStyle/>
                    <a:p>
                      <a:pPr marL="0" marR="60325" algn="r">
                        <a:lnSpc>
                          <a:spcPts val="1180"/>
                        </a:lnSpc>
                        <a:spcBef>
                          <a:spcPts val="130"/>
                        </a:spcBef>
                        <a:spcAft>
                          <a:spcPts val="0"/>
                        </a:spcAft>
                      </a:pPr>
                      <a:r>
                        <a:rPr lang="en-US" sz="1200" b="1" dirty="0">
                          <a:effectLst/>
                          <a:latin typeface="Times New Roman"/>
                          <a:ea typeface="Times New Roman"/>
                          <a:cs typeface="Times New Roman"/>
                        </a:rPr>
                        <a:t>1.8</a:t>
                      </a:r>
                      <a:endParaRPr lang="en-US" sz="1200" dirty="0">
                        <a:effectLst/>
                        <a:latin typeface="Times New Roman"/>
                        <a:ea typeface="Times New Roman"/>
                        <a:cs typeface="Times New Roman"/>
                      </a:endParaRPr>
                    </a:p>
                  </a:txBody>
                  <a:tcPr marL="0" marR="0" marT="0" marB="0"/>
                </a:tc>
                <a:tc>
                  <a:txBody>
                    <a:bodyPr/>
                    <a:lstStyle/>
                    <a:p>
                      <a:pPr marL="0" marR="60325" algn="r">
                        <a:lnSpc>
                          <a:spcPts val="1180"/>
                        </a:lnSpc>
                        <a:spcBef>
                          <a:spcPts val="130"/>
                        </a:spcBef>
                        <a:spcAft>
                          <a:spcPts val="0"/>
                        </a:spcAft>
                      </a:pPr>
                      <a:r>
                        <a:rPr lang="en-US" sz="1200" b="1" dirty="0">
                          <a:effectLst/>
                          <a:latin typeface="Times New Roman"/>
                          <a:ea typeface="Times New Roman"/>
                          <a:cs typeface="Times New Roman"/>
                        </a:rPr>
                        <a:t>2.6</a:t>
                      </a:r>
                      <a:endParaRPr lang="en-US" sz="1200" dirty="0">
                        <a:effectLst/>
                        <a:latin typeface="Times New Roman"/>
                        <a:ea typeface="Times New Roman"/>
                        <a:cs typeface="Times New Roman"/>
                      </a:endParaRPr>
                    </a:p>
                  </a:txBody>
                  <a:tcPr marL="0" marR="0" marT="0" marB="0"/>
                </a:tc>
                <a:tc>
                  <a:txBody>
                    <a:bodyPr/>
                    <a:lstStyle/>
                    <a:p>
                      <a:pPr marL="0" marR="61595" algn="r">
                        <a:lnSpc>
                          <a:spcPts val="1180"/>
                        </a:lnSpc>
                        <a:spcBef>
                          <a:spcPts val="130"/>
                        </a:spcBef>
                        <a:spcAft>
                          <a:spcPts val="0"/>
                        </a:spcAft>
                      </a:pPr>
                      <a:r>
                        <a:rPr lang="en-US" sz="1200" b="1" dirty="0">
                          <a:effectLst/>
                          <a:latin typeface="Times New Roman"/>
                          <a:ea typeface="Times New Roman"/>
                          <a:cs typeface="Times New Roman"/>
                        </a:rPr>
                        <a:t>2.2</a:t>
                      </a:r>
                      <a:endParaRPr lang="en-US" sz="1200" dirty="0">
                        <a:effectLst/>
                        <a:latin typeface="Times New Roman"/>
                        <a:ea typeface="Times New Roman"/>
                        <a:cs typeface="Times New Roman"/>
                      </a:endParaRPr>
                    </a:p>
                  </a:txBody>
                  <a:tcPr marL="0" marR="0" marT="0" marB="0"/>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23557639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IN" sz="2000" b="1" dirty="0">
                <a:latin typeface="Times New Roman" pitchFamily="18" charset="0"/>
                <a:cs typeface="Times New Roman" pitchFamily="18" charset="0"/>
              </a:rPr>
              <a:t>9. </a:t>
            </a:r>
            <a:r>
              <a:rPr lang="en-US" sz="2000" dirty="0"/>
              <a:t>Which of the following is the parent class of service?</a:t>
            </a:r>
          </a:p>
          <a:p>
            <a:pPr marL="0" indent="0">
              <a:buNone/>
            </a:pPr>
            <a:r>
              <a:rPr lang="en-US" sz="2000" dirty="0"/>
              <a:t>A) context</a:t>
            </a:r>
          </a:p>
          <a:p>
            <a:pPr marL="0" indent="0">
              <a:buNone/>
            </a:pPr>
            <a:r>
              <a:rPr lang="en-US" sz="2000" dirty="0"/>
              <a:t>B) object</a:t>
            </a:r>
          </a:p>
          <a:p>
            <a:pPr marL="0" indent="0">
              <a:buNone/>
            </a:pPr>
            <a:r>
              <a:rPr lang="en-US" sz="2000" dirty="0"/>
              <a:t>C) </a:t>
            </a:r>
            <a:r>
              <a:rPr lang="en-US" sz="2000" dirty="0" err="1"/>
              <a:t>contextThemeWrapper</a:t>
            </a:r>
            <a:endParaRPr lang="en-US" sz="2000" dirty="0"/>
          </a:p>
          <a:p>
            <a:pPr marL="0" indent="0">
              <a:buNone/>
            </a:pPr>
            <a:r>
              <a:rPr lang="en-US" sz="2000" dirty="0"/>
              <a:t>D) </a:t>
            </a:r>
            <a:r>
              <a:rPr lang="en-US" sz="2000" b="1" dirty="0" err="1"/>
              <a:t>contextWrapper</a:t>
            </a:r>
            <a:endParaRPr lang="en-US" sz="2000" b="1" dirty="0"/>
          </a:p>
          <a:p>
            <a:pPr marL="0" indent="0">
              <a:buNone/>
            </a:pPr>
            <a:endParaRPr lang="en-US" sz="2000" b="1" dirty="0"/>
          </a:p>
          <a:p>
            <a:pPr marL="0" indent="0">
              <a:buNone/>
            </a:pPr>
            <a:r>
              <a:rPr lang="en-US" sz="2000" b="1" dirty="0"/>
              <a:t>10. </a:t>
            </a:r>
            <a:r>
              <a:rPr lang="en-US" sz="2000" dirty="0"/>
              <a:t>Which of the following method is used by services to clean up any services?</a:t>
            </a:r>
          </a:p>
          <a:p>
            <a:pPr marL="0" indent="0">
              <a:buNone/>
            </a:pPr>
            <a:r>
              <a:rPr lang="en-US" sz="2000" dirty="0"/>
              <a:t>A) </a:t>
            </a:r>
            <a:r>
              <a:rPr lang="en-US" sz="2000" dirty="0" err="1"/>
              <a:t>onStop</a:t>
            </a:r>
            <a:r>
              <a:rPr lang="en-US" sz="2000" dirty="0"/>
              <a:t>() method</a:t>
            </a:r>
          </a:p>
          <a:p>
            <a:pPr marL="0" indent="0">
              <a:buNone/>
            </a:pPr>
            <a:r>
              <a:rPr lang="en-US" sz="2000" dirty="0"/>
              <a:t>B) </a:t>
            </a:r>
            <a:r>
              <a:rPr lang="en-US" sz="2000" dirty="0" err="1"/>
              <a:t>stopService</a:t>
            </a:r>
            <a:r>
              <a:rPr lang="en-US" sz="2000" dirty="0"/>
              <a:t>() method</a:t>
            </a:r>
          </a:p>
          <a:p>
            <a:pPr marL="0" indent="0">
              <a:buNone/>
            </a:pPr>
            <a:r>
              <a:rPr lang="en-US" sz="2000" dirty="0"/>
              <a:t>C) </a:t>
            </a:r>
            <a:r>
              <a:rPr lang="en-US" sz="2000" dirty="0" err="1"/>
              <a:t>onDestroy</a:t>
            </a:r>
            <a:r>
              <a:rPr lang="en-US" sz="2000" dirty="0"/>
              <a:t>() method</a:t>
            </a:r>
          </a:p>
          <a:p>
            <a:pPr marL="0" indent="0">
              <a:buNone/>
            </a:pPr>
            <a:r>
              <a:rPr lang="en-US" sz="2000" dirty="0"/>
              <a:t>D) </a:t>
            </a:r>
            <a:r>
              <a:rPr lang="en-US" sz="2000" dirty="0" err="1"/>
              <a:t>stopSelf</a:t>
            </a:r>
            <a:r>
              <a:rPr lang="en-US" sz="2000" dirty="0"/>
              <a:t>() method</a:t>
            </a:r>
          </a:p>
          <a:p>
            <a:pPr marL="0" indent="0">
              <a:buNone/>
            </a:pPr>
            <a:endParaRPr lang="en-US" sz="2000" b="1" dirty="0"/>
          </a:p>
          <a:p>
            <a:pPr>
              <a:buNone/>
            </a:pPr>
            <a:endParaRPr lang="en-IN" sz="20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AF27F53-E4E5-44A5-BA5B-CF5652E23D33}"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MCQ</a:t>
            </a:r>
          </a:p>
        </p:txBody>
      </p:sp>
    </p:spTree>
    <p:extLst>
      <p:ext uri="{BB962C8B-B14F-4D97-AF65-F5344CB8AC3E}">
        <p14:creationId xmlns:p14="http://schemas.microsoft.com/office/powerpoint/2010/main" xmlns="" val="20302193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a:t>
            </a:r>
            <a:r>
              <a:rPr lang="en-US" dirty="0" smtClean="0"/>
              <a:t>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1219200" y="842963"/>
            <a:ext cx="6400799" cy="5481637"/>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1/5/2023</a:t>
            </a:fld>
            <a:endParaRPr lang="en-US"/>
          </a:p>
        </p:txBody>
      </p:sp>
      <p:sp>
        <p:nvSpPr>
          <p:cNvPr id="5" name="Footer Placeholder 4"/>
          <p:cNvSpPr>
            <a:spLocks noGrp="1"/>
          </p:cNvSpPr>
          <p:nvPr>
            <p:ph type="ftr" sz="quarter" idx="11"/>
          </p:nvPr>
        </p:nvSpPr>
        <p:spPr>
          <a:xfrm>
            <a:off x="3124200" y="6416675"/>
            <a:ext cx="28956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a:t>
            </a:r>
            <a:r>
              <a:rPr lang="en-US" dirty="0" smtClean="0"/>
              <a:t>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a:stretch>
            <a:fillRect/>
          </a:stretch>
        </p:blipFill>
        <p:spPr bwMode="auto">
          <a:xfrm>
            <a:off x="1524000" y="762000"/>
            <a:ext cx="6072187" cy="5638800"/>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1/5/2023</a:t>
            </a:fld>
            <a:endParaRPr lang="en-US"/>
          </a:p>
        </p:txBody>
      </p:sp>
      <p:sp>
        <p:nvSpPr>
          <p:cNvPr id="5" name="Footer Placeholder 4"/>
          <p:cNvSpPr>
            <a:spLocks noGrp="1"/>
          </p:cNvSpPr>
          <p:nvPr>
            <p:ph type="ftr" sz="quarter" idx="11"/>
          </p:nvPr>
        </p:nvSpPr>
        <p:spPr>
          <a:xfrm>
            <a:off x="3124200" y="6416675"/>
            <a:ext cx="28956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a:t>
            </a:r>
            <a:r>
              <a:rPr lang="en-US" dirty="0" smtClean="0"/>
              <a:t>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a:stretch>
            <a:fillRect/>
          </a:stretch>
        </p:blipFill>
        <p:spPr bwMode="auto">
          <a:xfrm>
            <a:off x="1752600" y="762000"/>
            <a:ext cx="5943600" cy="5638800"/>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a:buAutoNum type="arabicPeriod"/>
            </a:pPr>
            <a:endParaRPr lang="en-US" sz="1400" dirty="0">
              <a:latin typeface="Times New Roman" panose="02020603050405020304" pitchFamily="18" charset="0"/>
              <a:cs typeface="Times New Roman" panose="02020603050405020304" pitchFamily="18" charset="0"/>
            </a:endParaRPr>
          </a:p>
          <a:p>
            <a:pPr>
              <a:buAutoNum type="arabicPeriod"/>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BD557267-C39E-45D7-9CA7-374E25197637}" type="datetime1">
              <a:rPr lang="en-US" smtClean="0"/>
              <a:pPr/>
              <a:t>1/5/2023</a:t>
            </a:fld>
            <a:endParaRPr lang="en-US"/>
          </a:p>
        </p:txBody>
      </p:sp>
      <p:sp>
        <p:nvSpPr>
          <p:cNvPr id="5" name="Footer Placeholder 4"/>
          <p:cNvSpPr>
            <a:spLocks noGrp="1"/>
          </p:cNvSpPr>
          <p:nvPr>
            <p:ph type="ftr" sz="quarter" idx="11"/>
          </p:nvPr>
        </p:nvSpPr>
        <p:spPr>
          <a:xfrm>
            <a:off x="3124200" y="6416675"/>
            <a:ext cx="28956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a:t>
            </a:r>
            <a:r>
              <a:rPr lang="en-US" dirty="0" smtClean="0"/>
              <a:t>Unit-3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b="1" dirty="0" smtClean="0"/>
              <a:t>Old University Exam Question Paper</a:t>
            </a:r>
            <a:endParaRPr lang="en-US" sz="2400" b="1"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cstate="print"/>
          <a:srcRect/>
          <a:stretch>
            <a:fillRect/>
          </a:stretch>
        </p:blipFill>
        <p:spPr bwMode="auto">
          <a:xfrm>
            <a:off x="1524000" y="838200"/>
            <a:ext cx="6934200" cy="5467350"/>
          </a:xfrm>
          <a:prstGeom prst="rect">
            <a:avLst/>
          </a:prstGeom>
          <a:noFill/>
          <a:ln w="9525">
            <a:noFill/>
            <a:miter lim="800000"/>
            <a:headEnd/>
            <a:tailEnd/>
          </a:ln>
        </p:spPr>
      </p:pic>
    </p:spTree>
    <p:extLst>
      <p:ext uri="{BB962C8B-B14F-4D97-AF65-F5344CB8AC3E}">
        <p14:creationId xmlns="" xmlns:p14="http://schemas.microsoft.com/office/powerpoint/2010/main" val="42523229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0" indent="0">
              <a:buNone/>
            </a:pPr>
            <a:endParaRPr lang="en-US" sz="1000" dirty="0"/>
          </a:p>
          <a:p>
            <a:pPr marL="0" indent="0">
              <a:buNone/>
            </a:pPr>
            <a:endParaRPr lang="en-IN" sz="1400" b="1"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8BEFAA5C-27C0-4F93-9F40-FD9ADB8BEC63}" type="datetime1">
              <a:rPr lang="en-US" smtClean="0"/>
              <a:pPr/>
              <a:t>1/5/2023</a:t>
            </a:fld>
            <a:endParaRPr lang="en-US"/>
          </a:p>
        </p:txBody>
      </p:sp>
      <p:sp>
        <p:nvSpPr>
          <p:cNvPr id="5" name="Footer Placeholder 4"/>
          <p:cNvSpPr>
            <a:spLocks noGrp="1"/>
          </p:cNvSpPr>
          <p:nvPr>
            <p:ph type="ftr" sz="quarter" idx="11"/>
          </p:nvPr>
        </p:nvSpPr>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r>
              <a:rPr lang="en-US" sz="2400" dirty="0">
                <a:latin typeface="Times New Roman" pitchFamily="18" charset="0"/>
                <a:cs typeface="Times New Roman" pitchFamily="18" charset="0"/>
              </a:rPr>
              <a:t>Expected Questions</a:t>
            </a:r>
          </a:p>
        </p:txBody>
      </p:sp>
      <p:sp>
        <p:nvSpPr>
          <p:cNvPr id="2" name="TextBox 1"/>
          <p:cNvSpPr txBox="1"/>
          <p:nvPr/>
        </p:nvSpPr>
        <p:spPr>
          <a:xfrm>
            <a:off x="381000" y="1219200"/>
            <a:ext cx="8345963" cy="5201424"/>
          </a:xfrm>
          <a:prstGeom prst="rect">
            <a:avLst/>
          </a:prstGeom>
          <a:noFill/>
        </p:spPr>
        <p:txBody>
          <a:bodyPr wrap="square" rtlCol="0">
            <a:spAutoFit/>
          </a:bodyPr>
          <a:lstStyle/>
          <a:p>
            <a:pPr marL="342900" indent="-342900" algn="just">
              <a:buAutoNum type="arabicPeriod"/>
            </a:pPr>
            <a:r>
              <a:rPr lang="en-US" sz="2000" dirty="0"/>
              <a:t>What are touch events and gestures?	</a:t>
            </a:r>
          </a:p>
          <a:p>
            <a:pPr marL="342900" indent="-342900" algn="just">
              <a:buAutoNum type="arabicPeriod"/>
            </a:pPr>
            <a:r>
              <a:rPr lang="en-US" sz="2000" dirty="0"/>
              <a:t>State the importance of double tap? </a:t>
            </a:r>
          </a:p>
          <a:p>
            <a:pPr marL="342900" indent="-342900" algn="just">
              <a:buAutoNum type="arabicPeriod"/>
            </a:pPr>
            <a:r>
              <a:rPr lang="en-IN" sz="2000" dirty="0"/>
              <a:t>Explain in detail the importance of integration of Social media Application and </a:t>
            </a:r>
          </a:p>
          <a:p>
            <a:pPr algn="just"/>
            <a:r>
              <a:rPr lang="en-IN" sz="2000" dirty="0"/>
              <a:t>GPS in Mobile Application? </a:t>
            </a:r>
          </a:p>
          <a:p>
            <a:pPr algn="just"/>
            <a:r>
              <a:rPr lang="en-IN" sz="2000" dirty="0"/>
              <a:t>4. Explain in detail the multimedia and Web Access Capabilities in Design of Mobile Application? </a:t>
            </a:r>
          </a:p>
          <a:p>
            <a:pPr algn="just"/>
            <a:r>
              <a:rPr lang="en-IN" sz="2000" dirty="0"/>
              <a:t>5. </a:t>
            </a:r>
            <a:r>
              <a:rPr lang="en-US" sz="2000" dirty="0"/>
              <a:t>Write the android activity to connect your location and show the navigations.</a:t>
            </a:r>
          </a:p>
          <a:p>
            <a:pPr marL="342900" indent="-342900" algn="just">
              <a:buAutoNum type="arabicPeriod" startAt="6"/>
            </a:pPr>
            <a:r>
              <a:rPr lang="en-US" sz="2000" dirty="0"/>
              <a:t>Explain the layouts and its types.</a:t>
            </a:r>
          </a:p>
          <a:p>
            <a:pPr marL="342900" indent="-342900" algn="just">
              <a:buAutoNum type="arabicPeriod" startAt="6"/>
            </a:pPr>
            <a:r>
              <a:rPr lang="en-US" sz="2000" dirty="0"/>
              <a:t>Interface any one sensor with android application.</a:t>
            </a:r>
          </a:p>
          <a:p>
            <a:pPr marL="342900" indent="-342900" algn="just">
              <a:buAutoNum type="arabicPeriod" startAt="6"/>
            </a:pPr>
            <a:r>
              <a:rPr lang="en-US" sz="2000" dirty="0"/>
              <a:t>Write the syntax for adding marker for customizing google map.</a:t>
            </a:r>
          </a:p>
          <a:p>
            <a:pPr marL="342900" indent="-342900" algn="just">
              <a:buAutoNum type="arabicPeriod" startAt="6"/>
            </a:pPr>
            <a:r>
              <a:rPr lang="en-US" sz="2000" dirty="0"/>
              <a:t>Write a program to integrate audio with android.</a:t>
            </a:r>
          </a:p>
          <a:p>
            <a:pPr marL="342900" indent="-342900" algn="just">
              <a:buFontTx/>
              <a:buAutoNum type="arabicPeriod" startAt="6"/>
            </a:pPr>
            <a:r>
              <a:rPr lang="en-US" sz="2000" dirty="0"/>
              <a:t>Write a program to interface a sensor and read the data from cloud.</a:t>
            </a:r>
          </a:p>
          <a:p>
            <a:endParaRPr lang="en-US" dirty="0"/>
          </a:p>
          <a:p>
            <a:pPr marL="342900" indent="-342900">
              <a:buAutoNum type="arabicPeriod" startAt="6"/>
            </a:pPr>
            <a:endParaRPr lang="en-US" dirty="0"/>
          </a:p>
          <a:p>
            <a:endParaRPr lang="en-US" dirty="0"/>
          </a:p>
        </p:txBody>
      </p:sp>
    </p:spTree>
    <p:extLst>
      <p:ext uri="{BB962C8B-B14F-4D97-AF65-F5344CB8AC3E}">
        <p14:creationId xmlns:p14="http://schemas.microsoft.com/office/powerpoint/2010/main" xmlns="" val="11503453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97537B-7186-4B9D-A99C-18542D7B2F66}"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endParaRPr lang="en-US" dirty="0"/>
          </a:p>
        </p:txBody>
      </p:sp>
      <p:sp>
        <p:nvSpPr>
          <p:cNvPr id="10" name="Title 1">
            <a:extLst>
              <a:ext uri="{FF2B5EF4-FFF2-40B4-BE49-F238E27FC236}">
                <a16:creationId xmlns:a16="http://schemas.microsoft.com/office/drawing/2014/main" xmlns="" id="{11DF4761-32BA-4894-9E0C-FE106479FCFE}"/>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t>Recap/Summary</a:t>
            </a:r>
          </a:p>
        </p:txBody>
      </p:sp>
      <p:sp>
        <p:nvSpPr>
          <p:cNvPr id="8" name="Rectangle 7"/>
          <p:cNvSpPr/>
          <p:nvPr/>
        </p:nvSpPr>
        <p:spPr>
          <a:xfrm>
            <a:off x="838200" y="1371600"/>
            <a:ext cx="7696200" cy="3416320"/>
          </a:xfrm>
          <a:prstGeom prst="rect">
            <a:avLst/>
          </a:prstGeom>
        </p:spPr>
        <p:txBody>
          <a:bodyPr wrap="square">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Discussed about the  key concepts of UI components.</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Discussed about the integration with social media.</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Understood the interfacing of sensor data  with mobile application</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Accessed the applications hosted in a cloud computing environment</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Understood the installation of Android and using the basics</a:t>
            </a:r>
          </a:p>
          <a:p>
            <a:pPr marL="342900" indent="-342900" algn="just">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Understood the multimedia interaction with android.</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EC568F-B53D-4CD0-8A22-8FE79E7E6BBF}" type="datetime1">
              <a:rPr lang="en-US" smtClean="0"/>
              <a:pPr/>
              <a:t>1/5/2023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Ms. </a:t>
            </a:r>
            <a:r>
              <a:rPr lang="en-US" dirty="0" err="1" smtClean="0"/>
              <a:t>Vatika</a:t>
            </a:r>
            <a:r>
              <a:rPr lang="en-US" dirty="0" smtClean="0"/>
              <a:t> </a:t>
            </a:r>
            <a:r>
              <a:rPr lang="en-US" dirty="0" err="1" smtClean="0"/>
              <a:t>Jalali</a:t>
            </a:r>
            <a:r>
              <a:rPr lang="en-US" dirty="0" smtClean="0"/>
              <a:t>  </a:t>
            </a:r>
            <a:r>
              <a:rPr lang="en-US" dirty="0"/>
              <a:t>Mobile Application Development                  Unit-3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solidFill>
                <a:schemeClr val="tx1"/>
              </a:solidFill>
            </a:endParaRPr>
          </a:p>
          <a:p>
            <a:pPr lvl="0" algn="ctr">
              <a:spcBef>
                <a:spcPct val="0"/>
              </a:spcBef>
              <a:defRPr/>
            </a:pPr>
            <a:endParaRPr lang="en-US" dirty="0"/>
          </a:p>
        </p:txBody>
      </p:sp>
      <p:sp>
        <p:nvSpPr>
          <p:cNvPr id="10" name="Title 1">
            <a:extLst>
              <a:ext uri="{FF2B5EF4-FFF2-40B4-BE49-F238E27FC236}">
                <a16:creationId xmlns:a16="http://schemas.microsoft.com/office/drawing/2014/main" xmlns="" id="{11DF4761-32BA-4894-9E0C-FE106479FCFE}"/>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a:t>Noida Institute of Engineering and Technology, Greater Noida</a:t>
            </a:r>
            <a:endParaRPr lang="en-US" sz="2400" dirty="0"/>
          </a:p>
        </p:txBody>
      </p:sp>
      <p:sp>
        <p:nvSpPr>
          <p:cNvPr id="2" name="TextBox 1">
            <a:extLst>
              <a:ext uri="{FF2B5EF4-FFF2-40B4-BE49-F238E27FC236}">
                <a16:creationId xmlns:a16="http://schemas.microsoft.com/office/drawing/2014/main" xmlns="" id="{C85F6B54-1818-4EBB-8AE9-5FB57CA8A25C}"/>
              </a:ext>
            </a:extLst>
          </p:cNvPr>
          <p:cNvSpPr txBox="1"/>
          <p:nvPr/>
        </p:nvSpPr>
        <p:spPr>
          <a:xfrm>
            <a:off x="914400" y="2819400"/>
            <a:ext cx="7543800" cy="707886"/>
          </a:xfrm>
          <a:prstGeom prst="rect">
            <a:avLst/>
          </a:prstGeom>
          <a:noFill/>
        </p:spPr>
        <p:txBody>
          <a:bodyPr wrap="square" rtlCol="0">
            <a:spAutoFit/>
          </a:bodyPr>
          <a:lstStyle/>
          <a:p>
            <a:pPr algn="ctr"/>
            <a:r>
              <a:rPr lang="en-IN" sz="4000"/>
              <a:t>THANK YOU !!</a:t>
            </a:r>
          </a:p>
        </p:txBody>
      </p:sp>
    </p:spTree>
    <p:extLst>
      <p:ext uri="{BB962C8B-B14F-4D97-AF65-F5344CB8AC3E}">
        <p14:creationId xmlns:p14="http://schemas.microsoft.com/office/powerpoint/2010/main" xmlns="" val="3444075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10279</TotalTime>
  <Words>6008</Words>
  <Application>Microsoft Office PowerPoint</Application>
  <PresentationFormat>On-screen Show (4:3)</PresentationFormat>
  <Paragraphs>1660</Paragraphs>
  <Slides>97</Slides>
  <Notes>8</Notes>
  <HiddenSlides>0</HiddenSlides>
  <MMClips>0</MMClips>
  <ScaleCrop>false</ScaleCrop>
  <HeadingPairs>
    <vt:vector size="4" baseType="variant">
      <vt:variant>
        <vt:lpstr>Theme</vt:lpstr>
      </vt:variant>
      <vt:variant>
        <vt:i4>1</vt:i4>
      </vt:variant>
      <vt:variant>
        <vt:lpstr>Slide Titles</vt:lpstr>
      </vt:variant>
      <vt:variant>
        <vt:i4>97</vt:i4>
      </vt:variant>
    </vt:vector>
  </HeadingPairs>
  <TitlesOfParts>
    <vt:vector size="98" baseType="lpstr">
      <vt:lpstr>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Aditee</dc:creator>
  <cp:lastModifiedBy>vatika jalali</cp:lastModifiedBy>
  <cp:revision>580</cp:revision>
  <dcterms:created xsi:type="dcterms:W3CDTF">2006-08-16T00:00:00Z</dcterms:created>
  <dcterms:modified xsi:type="dcterms:W3CDTF">2023-01-05T04:42:16Z</dcterms:modified>
</cp:coreProperties>
</file>