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handoutMasterIdLst>
    <p:handoutMasterId r:id="rId86"/>
  </p:handoutMasterIdLst>
  <p:sldIdLst>
    <p:sldId id="256" r:id="rId2"/>
    <p:sldId id="678" r:id="rId3"/>
    <p:sldId id="455" r:id="rId4"/>
    <p:sldId id="341" r:id="rId5"/>
    <p:sldId id="340" r:id="rId6"/>
    <p:sldId id="347" r:id="rId7"/>
    <p:sldId id="456" r:id="rId8"/>
    <p:sldId id="656" r:id="rId9"/>
    <p:sldId id="657" r:id="rId10"/>
    <p:sldId id="680" r:id="rId11"/>
    <p:sldId id="513" r:id="rId12"/>
    <p:sldId id="514" r:id="rId13"/>
    <p:sldId id="515" r:id="rId14"/>
    <p:sldId id="539" r:id="rId15"/>
    <p:sldId id="458" r:id="rId16"/>
    <p:sldId id="679" r:id="rId17"/>
    <p:sldId id="555" r:id="rId18"/>
    <p:sldId id="512" r:id="rId19"/>
    <p:sldId id="385" r:id="rId20"/>
    <p:sldId id="635" r:id="rId21"/>
    <p:sldId id="620" r:id="rId22"/>
    <p:sldId id="621" r:id="rId23"/>
    <p:sldId id="658" r:id="rId24"/>
    <p:sldId id="626" r:id="rId25"/>
    <p:sldId id="625" r:id="rId26"/>
    <p:sldId id="629" r:id="rId27"/>
    <p:sldId id="630" r:id="rId28"/>
    <p:sldId id="636" r:id="rId29"/>
    <p:sldId id="632" r:id="rId30"/>
    <p:sldId id="637" r:id="rId31"/>
    <p:sldId id="622" r:id="rId32"/>
    <p:sldId id="633" r:id="rId33"/>
    <p:sldId id="659" r:id="rId34"/>
    <p:sldId id="624" r:id="rId35"/>
    <p:sldId id="638" r:id="rId36"/>
    <p:sldId id="639" r:id="rId37"/>
    <p:sldId id="640" r:id="rId38"/>
    <p:sldId id="641" r:id="rId39"/>
    <p:sldId id="660" r:id="rId40"/>
    <p:sldId id="642" r:id="rId41"/>
    <p:sldId id="674" r:id="rId42"/>
    <p:sldId id="643" r:id="rId43"/>
    <p:sldId id="644" r:id="rId44"/>
    <p:sldId id="645" r:id="rId45"/>
    <p:sldId id="646" r:id="rId46"/>
    <p:sldId id="647" r:id="rId47"/>
    <p:sldId id="675" r:id="rId48"/>
    <p:sldId id="623" r:id="rId49"/>
    <p:sldId id="627" r:id="rId50"/>
    <p:sldId id="628" r:id="rId51"/>
    <p:sldId id="648" r:id="rId52"/>
    <p:sldId id="649" r:id="rId53"/>
    <p:sldId id="661" r:id="rId54"/>
    <p:sldId id="652" r:id="rId55"/>
    <p:sldId id="650" r:id="rId56"/>
    <p:sldId id="653" r:id="rId57"/>
    <p:sldId id="654" r:id="rId58"/>
    <p:sldId id="677" r:id="rId59"/>
    <p:sldId id="676" r:id="rId60"/>
    <p:sldId id="655" r:id="rId61"/>
    <p:sldId id="651" r:id="rId62"/>
    <p:sldId id="662" r:id="rId63"/>
    <p:sldId id="667" r:id="rId64"/>
    <p:sldId id="668" r:id="rId65"/>
    <p:sldId id="669" r:id="rId66"/>
    <p:sldId id="670" r:id="rId67"/>
    <p:sldId id="671" r:id="rId68"/>
    <p:sldId id="672" r:id="rId69"/>
    <p:sldId id="468" r:id="rId70"/>
    <p:sldId id="475" r:id="rId71"/>
    <p:sldId id="469" r:id="rId72"/>
    <p:sldId id="470" r:id="rId73"/>
    <p:sldId id="471" r:id="rId74"/>
    <p:sldId id="472" r:id="rId75"/>
    <p:sldId id="473" r:id="rId76"/>
    <p:sldId id="516" r:id="rId77"/>
    <p:sldId id="681" r:id="rId78"/>
    <p:sldId id="682" r:id="rId79"/>
    <p:sldId id="683" r:id="rId80"/>
    <p:sldId id="684" r:id="rId81"/>
    <p:sldId id="477" r:id="rId82"/>
    <p:sldId id="328" r:id="rId83"/>
    <p:sldId id="666"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C30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40" autoAdjust="0"/>
    <p:restoredTop sz="95878" autoAdjust="0"/>
  </p:normalViewPr>
  <p:slideViewPr>
    <p:cSldViewPr>
      <p:cViewPr>
        <p:scale>
          <a:sx n="70" d="100"/>
          <a:sy n="70" d="100"/>
        </p:scale>
        <p:origin x="-1434" y="-108"/>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xmlns="" val="2303603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API  level is an integer value that uniquely identifies the framework. API revision offered by a version</a:t>
            </a:r>
            <a:r>
              <a:rPr lang="en-US" baseline="0" dirty="0" smtClean="0"/>
              <a:t> of android platform. </a:t>
            </a:r>
            <a:r>
              <a:rPr lang="en-US" baseline="0" dirty="0" err="1" smtClean="0"/>
              <a:t>Api</a:t>
            </a:r>
            <a:r>
              <a:rPr lang="en-US" baseline="0" dirty="0" smtClean="0"/>
              <a:t>  provides framework that interacts with android system. API consists of  set of packages n classes.</a:t>
            </a:r>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extLst>
      <p:ext uri="{BB962C8B-B14F-4D97-AF65-F5344CB8AC3E}">
        <p14:creationId xmlns:p14="http://schemas.microsoft.com/office/powerpoint/2010/main" xmlns="" val="922247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Oems</a:t>
            </a:r>
            <a:r>
              <a:rPr lang="en-US" dirty="0" smtClean="0"/>
              <a:t> ..original equipment manufacturers</a:t>
            </a:r>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24</a:t>
            </a:fld>
            <a:endParaRPr lang="en-US"/>
          </a:p>
        </p:txBody>
      </p:sp>
    </p:spTree>
    <p:extLst>
      <p:ext uri="{BB962C8B-B14F-4D97-AF65-F5344CB8AC3E}">
        <p14:creationId xmlns:p14="http://schemas.microsoft.com/office/powerpoint/2010/main" xmlns="" val="1816657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is inter app integration?</a:t>
            </a:r>
          </a:p>
          <a:p>
            <a:r>
              <a:rPr lang="en-US" sz="1200" b="0" i="0" kern="1200" dirty="0" smtClean="0">
                <a:solidFill>
                  <a:schemeClr val="tx1"/>
                </a:solidFill>
                <a:effectLst/>
                <a:latin typeface="+mn-lt"/>
                <a:ea typeface="+mn-ea"/>
                <a:cs typeface="+mn-cs"/>
              </a:rPr>
              <a:t>Android supports Inter-Application Integration in which </a:t>
            </a:r>
            <a:r>
              <a:rPr lang="en-US" sz="1200" b="1" i="0" kern="1200" dirty="0" smtClean="0">
                <a:solidFill>
                  <a:schemeClr val="tx1"/>
                </a:solidFill>
                <a:effectLst/>
                <a:latin typeface="+mn-lt"/>
                <a:ea typeface="+mn-ea"/>
                <a:cs typeface="+mn-cs"/>
              </a:rPr>
              <a:t>two different software can connect</a:t>
            </a:r>
            <a:r>
              <a:rPr lang="en-US" sz="1200" b="0" i="0" kern="1200" dirty="0" smtClean="0">
                <a:solidFill>
                  <a:schemeClr val="tx1"/>
                </a:solidFill>
                <a:effectLst/>
                <a:latin typeface="+mn-lt"/>
                <a:ea typeface="+mn-ea"/>
                <a:cs typeface="+mn-cs"/>
              </a:rPr>
              <a:t>. This makes the Android platform attractive for handset manufacturers &amp; wireless operators, resulting in faster development of Android-based phones.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635F52E-BA8C-4FAB-BCFA-C67A14D9CE22}" type="slidenum">
              <a:rPr lang="en-US" smtClean="0"/>
              <a:pPr/>
              <a:t>30</a:t>
            </a:fld>
            <a:endParaRPr lang="en-US"/>
          </a:p>
        </p:txBody>
      </p:sp>
    </p:spTree>
    <p:extLst>
      <p:ext uri="{BB962C8B-B14F-4D97-AF65-F5344CB8AC3E}">
        <p14:creationId xmlns:p14="http://schemas.microsoft.com/office/powerpoint/2010/main" xmlns="" val="35562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Android Beam is </a:t>
            </a:r>
            <a:r>
              <a:rPr lang="en-US" sz="1200" b="1" i="0" kern="1200" dirty="0" smtClean="0">
                <a:solidFill>
                  <a:schemeClr val="tx1"/>
                </a:solidFill>
                <a:effectLst/>
                <a:latin typeface="+mn-lt"/>
                <a:ea typeface="+mn-ea"/>
                <a:cs typeface="+mn-cs"/>
              </a:rPr>
              <a:t>a discontinued feature of the Android mobile operating system that allowed data to be transferred via near field communication</a:t>
            </a:r>
          </a:p>
          <a:p>
            <a:r>
              <a:rPr lang="en-US" sz="1200" b="1" i="0" kern="1200" dirty="0" smtClean="0">
                <a:solidFill>
                  <a:schemeClr val="tx1"/>
                </a:solidFill>
                <a:effectLst/>
                <a:latin typeface="+mn-lt"/>
                <a:ea typeface="+mn-ea"/>
                <a:cs typeface="+mn-cs"/>
              </a:rPr>
              <a:t>(NFC)</a:t>
            </a:r>
            <a:r>
              <a:rPr lang="en-US" sz="1200" b="0" i="0" kern="1200" dirty="0" smtClean="0">
                <a:solidFill>
                  <a:schemeClr val="tx1"/>
                </a:solidFill>
                <a:effectLst/>
                <a:latin typeface="+mn-lt"/>
                <a:ea typeface="+mn-ea"/>
                <a:cs typeface="+mn-cs"/>
              </a:rPr>
              <a:t>. It allowed the rapid short-range exchange of web bookmarks, contact info, directions, YouTube videos, and other data. </a:t>
            </a:r>
            <a:r>
              <a:rPr lang="en-US" sz="1200" b="1" i="0" kern="1200" dirty="0" smtClean="0">
                <a:solidFill>
                  <a:schemeClr val="tx1"/>
                </a:solidFill>
                <a:effectLst/>
                <a:latin typeface="+mn-lt"/>
                <a:ea typeface="+mn-ea"/>
                <a:cs typeface="+mn-cs"/>
              </a:rPr>
              <a:t>When phone touches other phone</a:t>
            </a:r>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32</a:t>
            </a:fld>
            <a:endParaRPr lang="en-US"/>
          </a:p>
        </p:txBody>
      </p:sp>
    </p:spTree>
    <p:extLst>
      <p:ext uri="{BB962C8B-B14F-4D97-AF65-F5344CB8AC3E}">
        <p14:creationId xmlns:p14="http://schemas.microsoft.com/office/powerpoint/2010/main" xmlns="" val="1983690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Gcm</a:t>
            </a:r>
            <a:r>
              <a:rPr lang="en-US" dirty="0" smtClean="0"/>
              <a:t> google cloud </a:t>
            </a:r>
            <a:r>
              <a:rPr lang="en-US" dirty="0" err="1" smtClean="0"/>
              <a:t>messgaing</a:t>
            </a:r>
            <a:r>
              <a:rPr lang="en-US" dirty="0" smtClean="0"/>
              <a:t> to firebase cloud messaging</a:t>
            </a:r>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33</a:t>
            </a:fld>
            <a:endParaRPr lang="en-US"/>
          </a:p>
        </p:txBody>
      </p:sp>
    </p:spTree>
    <p:extLst>
      <p:ext uri="{BB962C8B-B14F-4D97-AF65-F5344CB8AC3E}">
        <p14:creationId xmlns:p14="http://schemas.microsoft.com/office/powerpoint/2010/main" xmlns="" val="18866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xmlns="" val="1664175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extLst>
      <p:ext uri="{BB962C8B-B14F-4D97-AF65-F5344CB8AC3E}">
        <p14:creationId xmlns:p14="http://schemas.microsoft.com/office/powerpoint/2010/main" xmlns="" val="315873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extLst>
      <p:ext uri="{BB962C8B-B14F-4D97-AF65-F5344CB8AC3E}">
        <p14:creationId xmlns="" xmlns:p14="http://schemas.microsoft.com/office/powerpoint/2010/main" val="315873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extLst>
      <p:ext uri="{BB962C8B-B14F-4D97-AF65-F5344CB8AC3E}">
        <p14:creationId xmlns:p14="http://schemas.microsoft.com/office/powerpoint/2010/main" xmlns="" val="1687366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12</a:t>
            </a:fld>
            <a:endParaRPr lang="en-US"/>
          </a:p>
        </p:txBody>
      </p:sp>
    </p:spTree>
    <p:extLst>
      <p:ext uri="{BB962C8B-B14F-4D97-AF65-F5344CB8AC3E}">
        <p14:creationId xmlns:p14="http://schemas.microsoft.com/office/powerpoint/2010/main" xmlns="" val="779644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13</a:t>
            </a:fld>
            <a:endParaRPr lang="en-US"/>
          </a:p>
        </p:txBody>
      </p:sp>
    </p:spTree>
    <p:extLst>
      <p:ext uri="{BB962C8B-B14F-4D97-AF65-F5344CB8AC3E}">
        <p14:creationId xmlns:p14="http://schemas.microsoft.com/office/powerpoint/2010/main" xmlns="" val="1937225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17</a:t>
            </a:fld>
            <a:endParaRPr lang="en-US"/>
          </a:p>
        </p:txBody>
      </p:sp>
    </p:spTree>
    <p:extLst>
      <p:ext uri="{BB962C8B-B14F-4D97-AF65-F5344CB8AC3E}">
        <p14:creationId xmlns:p14="http://schemas.microsoft.com/office/powerpoint/2010/main" xmlns="" val="2904268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Android ,</a:t>
            </a:r>
            <a:r>
              <a:rPr lang="en-US" baseline="0" dirty="0" smtClean="0"/>
              <a:t> started in 2003, part of </a:t>
            </a:r>
            <a:r>
              <a:rPr lang="en-US" baseline="0" dirty="0" err="1" smtClean="0"/>
              <a:t>american</a:t>
            </a:r>
            <a:r>
              <a:rPr lang="en-US" baseline="0" dirty="0" smtClean="0"/>
              <a:t> technology company android </a:t>
            </a:r>
            <a:r>
              <a:rPr lang="en-US" baseline="0" dirty="0" err="1" smtClean="0"/>
              <a:t>inc.</a:t>
            </a:r>
            <a:r>
              <a:rPr lang="en-US" baseline="0" dirty="0" smtClean="0"/>
              <a:t> to develop an </a:t>
            </a:r>
            <a:r>
              <a:rPr lang="en-US" baseline="0" dirty="0" err="1" smtClean="0"/>
              <a:t>os</a:t>
            </a:r>
            <a:r>
              <a:rPr lang="en-US" baseline="0" dirty="0" smtClean="0"/>
              <a:t> for digital camera. Then an </a:t>
            </a:r>
            <a:r>
              <a:rPr lang="en-US" baseline="0" dirty="0" err="1" smtClean="0"/>
              <a:t>os</a:t>
            </a:r>
            <a:r>
              <a:rPr lang="en-US" baseline="0" dirty="0" smtClean="0"/>
              <a:t> for smart phones and google by 2005.</a:t>
            </a:r>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19</a:t>
            </a:fld>
            <a:endParaRPr lang="en-US"/>
          </a:p>
        </p:txBody>
      </p:sp>
    </p:spTree>
    <p:extLst>
      <p:ext uri="{BB962C8B-B14F-4D97-AF65-F5344CB8AC3E}">
        <p14:creationId xmlns:p14="http://schemas.microsoft.com/office/powerpoint/2010/main" xmlns="" val="1623468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5AAFA66-1982-44B7-BC70-14533FDBEC29}"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AE4305-E491-4310-A0F9-09E55516AF7D}"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B2CE7B-225F-429A-93AF-CD5F2B5E794A}"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B67CF8-8802-4EEB-9679-6109FEDEDC2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9DFA38-3367-4474-B3D0-45314843BF46}"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34488B-6890-40D4-9E52-26B6BA6A2EE0}" type="datetime1">
              <a:rPr lang="en-US" smtClean="0"/>
              <a:pPr/>
              <a:t>1/5/2023</a:t>
            </a:fld>
            <a:endParaRPr lang="en-US"/>
          </a:p>
        </p:txBody>
      </p:sp>
      <p:sp>
        <p:nvSpPr>
          <p:cNvPr id="6" name="Footer Placeholder 5"/>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46D1BD-E628-4BA0-A569-AE1E3D56D576}" type="datetime1">
              <a:rPr lang="en-US" smtClean="0"/>
              <a:pPr/>
              <a:t>1/5/2023</a:t>
            </a:fld>
            <a:endParaRPr lang="en-US"/>
          </a:p>
        </p:txBody>
      </p:sp>
      <p:sp>
        <p:nvSpPr>
          <p:cNvPr id="8" name="Footer Placeholder 7"/>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DA4520-8AD8-4AE5-82D5-BF386B18CCB9}" type="datetime1">
              <a:rPr lang="en-US" smtClean="0"/>
              <a:pPr/>
              <a:t>1/5/2023</a:t>
            </a:fld>
            <a:endParaRPr lang="en-US"/>
          </a:p>
        </p:txBody>
      </p:sp>
      <p:sp>
        <p:nvSpPr>
          <p:cNvPr id="4" name="Footer Placeholder 3"/>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8CC7B-1638-4B45-9C79-A96DED846DC5}" type="datetime1">
              <a:rPr lang="en-US" smtClean="0"/>
              <a:pPr/>
              <a:t>1/5/2023</a:t>
            </a:fld>
            <a:endParaRPr lang="en-US"/>
          </a:p>
        </p:txBody>
      </p:sp>
      <p:sp>
        <p:nvSpPr>
          <p:cNvPr id="3" name="Footer Placeholder 2"/>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1BCC0F-680F-4A4A-B7AF-A115A0B2C37A}" type="datetime1">
              <a:rPr lang="en-US" smtClean="0"/>
              <a:pPr/>
              <a:t>1/5/2023</a:t>
            </a:fld>
            <a:endParaRPr lang="en-US"/>
          </a:p>
        </p:txBody>
      </p:sp>
      <p:sp>
        <p:nvSpPr>
          <p:cNvPr id="6" name="Footer Placeholder 5"/>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5080E6-7482-4643-BD7D-D29CB7E62DF3}" type="datetime1">
              <a:rPr lang="en-US" smtClean="0"/>
              <a:pPr/>
              <a:t>1/5/2023</a:t>
            </a:fld>
            <a:endParaRPr lang="en-US"/>
          </a:p>
        </p:txBody>
      </p:sp>
      <p:sp>
        <p:nvSpPr>
          <p:cNvPr id="6" name="Footer Placeholder 5"/>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3C537-8EE5-4C4F-9087-C1DC5085E239}" type="datetime1">
              <a:rPr lang="en-US" smtClean="0"/>
              <a:pPr/>
              <a:t>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pic>
        <p:nvPicPr>
          <p:cNvPr id="8" name="Picture 2" descr="Image preview">
            <a:extLst>
              <a:ext uri="{FF2B5EF4-FFF2-40B4-BE49-F238E27FC236}">
                <a16:creationId xmlns="" xmlns:a16="http://schemas.microsoft.com/office/drawing/2014/main" id="{4BFCB835-BD89-40A2-AC36-F6FE89AABE86}"/>
              </a:ext>
            </a:extLst>
          </p:cNvPr>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711" y="23241"/>
            <a:ext cx="1279689" cy="891159"/>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09TeUXjzpKs&amp;t=5270s" TargetMode="External"/><Relationship Id="rId2" Type="http://schemas.openxmlformats.org/officeDocument/2006/relationships/hyperlink" Target="https://www.youtube.com/watch?v=bOiCw-ZZlG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tutorialspoint.com/android/android_studio.ht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onlineinterviewquestions.com/android-mcq/"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developer.android.com/guide/components/activities/intro-activities" TargetMode="External"/><Relationship Id="rId2" Type="http://schemas.openxmlformats.org/officeDocument/2006/relationships/hyperlink" Target="https://developer.android.com/reference/android/app/Activity"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developer.android.com/reference/android/provider/ContactsContract.Data"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tutorialspoint.com/android/android_overview.htm" TargetMode="External"/><Relationship Id="rId2" Type="http://schemas.openxmlformats.org/officeDocument/2006/relationships/hyperlink" Target="https://www.tutorialspoint.com/android/android_developer_tools.htm" TargetMode="External"/><Relationship Id="rId1" Type="http://schemas.openxmlformats.org/officeDocument/2006/relationships/slideLayout" Target="../slideLayouts/slideLayout2.xml"/><Relationship Id="rId5" Type="http://schemas.openxmlformats.org/officeDocument/2006/relationships/hyperlink" Target="https://developer.android.com/guide/components/fundamentals" TargetMode="External"/><Relationship Id="rId4" Type="http://schemas.openxmlformats.org/officeDocument/2006/relationships/hyperlink" Target="https://developer.android.com/"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483360" y="1327150"/>
            <a:ext cx="6400800" cy="1179512"/>
          </a:xfrm>
        </p:spPr>
        <p:style>
          <a:lnRef idx="2">
            <a:schemeClr val="accent5"/>
          </a:lnRef>
          <a:fillRef idx="1">
            <a:schemeClr val="lt1"/>
          </a:fillRef>
          <a:effectRef idx="0">
            <a:schemeClr val="accent5"/>
          </a:effectRef>
          <a:fontRef idx="minor">
            <a:schemeClr val="dk1"/>
          </a:fontRef>
        </p:style>
        <p:txBody>
          <a:bodyPr>
            <a:noAutofit/>
          </a:bodyPr>
          <a:lstStyle/>
          <a:p>
            <a:r>
              <a:rPr lang="en-US" sz="2800" dirty="0">
                <a:solidFill>
                  <a:schemeClr val="accent2">
                    <a:lumMod val="75000"/>
                  </a:schemeClr>
                </a:solidFill>
              </a:rPr>
              <a:t>Mobile Application </a:t>
            </a:r>
            <a:r>
              <a:rPr lang="en-US" sz="2800" dirty="0" smtClean="0">
                <a:solidFill>
                  <a:schemeClr val="accent2">
                    <a:lumMod val="75000"/>
                  </a:schemeClr>
                </a:solidFill>
              </a:rPr>
              <a:t>Development</a:t>
            </a:r>
          </a:p>
          <a:p>
            <a:r>
              <a:rPr lang="en-US" sz="2800" dirty="0" smtClean="0">
                <a:solidFill>
                  <a:schemeClr val="accent2">
                    <a:lumMod val="75000"/>
                  </a:schemeClr>
                </a:solidFill>
              </a:rPr>
              <a:t>ACSIOT0401</a:t>
            </a:r>
            <a:endParaRPr lang="en-US" sz="2800" dirty="0">
              <a:solidFill>
                <a:schemeClr val="accent2">
                  <a:lumMod val="75000"/>
                </a:schemeClr>
              </a:solidFill>
            </a:endParaRPr>
          </a:p>
        </p:txBody>
      </p:sp>
      <p:sp>
        <p:nvSpPr>
          <p:cNvPr id="6" name="Subtitle 2"/>
          <p:cNvSpPr txBox="1">
            <a:spLocks/>
          </p:cNvSpPr>
          <p:nvPr/>
        </p:nvSpPr>
        <p:spPr>
          <a:xfrm>
            <a:off x="4724400" y="3962400"/>
            <a:ext cx="41148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400" dirty="0" err="1" smtClean="0">
                <a:solidFill>
                  <a:schemeClr val="tx1"/>
                </a:solidFill>
              </a:rPr>
              <a:t>Vatika</a:t>
            </a:r>
            <a:r>
              <a:rPr lang="en-US" sz="2400" dirty="0" smtClean="0">
                <a:solidFill>
                  <a:schemeClr val="tx1"/>
                </a:solidFill>
              </a:rPr>
              <a:t> </a:t>
            </a:r>
            <a:r>
              <a:rPr lang="en-US" sz="2400" dirty="0" err="1" smtClean="0">
                <a:solidFill>
                  <a:schemeClr val="tx1"/>
                </a:solidFill>
              </a:rPr>
              <a:t>Jalali</a:t>
            </a:r>
            <a:endParaRPr lang="en-US" sz="2400" dirty="0" smtClean="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smtClean="0">
                <a:ln>
                  <a:noFill/>
                </a:ln>
                <a:solidFill>
                  <a:schemeClr val="tx1"/>
                </a:solidFill>
                <a:effectLst/>
                <a:uLnTx/>
                <a:uFillTx/>
                <a:latin typeface="+mn-lt"/>
                <a:ea typeface="+mn-ea"/>
                <a:cs typeface="+mn-cs"/>
              </a:rPr>
              <a:t>Assistant </a:t>
            </a:r>
            <a:r>
              <a:rPr kumimoji="0" lang="en-US" sz="2400" b="0" i="0" u="none" strike="noStrike" kern="1200" cap="none" spc="0" normalizeH="0" noProof="0" dirty="0">
                <a:ln>
                  <a:noFill/>
                </a:ln>
                <a:solidFill>
                  <a:schemeClr val="tx1"/>
                </a:solidFill>
                <a:effectLst/>
                <a:uLnTx/>
                <a:uFillTx/>
                <a:latin typeface="+mn-lt"/>
                <a:ea typeface="+mn-ea"/>
                <a:cs typeface="+mn-cs"/>
              </a:rPr>
              <a:t>Professor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dirty="0" err="1" smtClean="0">
                <a:solidFill>
                  <a:schemeClr val="tx1"/>
                </a:solidFill>
              </a:rPr>
              <a:t>IoT</a:t>
            </a:r>
            <a:r>
              <a:rPr lang="en-US" sz="2400" baseline="0" dirty="0" smtClean="0">
                <a:solidFill>
                  <a:schemeClr val="tx1"/>
                </a:solidFill>
              </a:rPr>
              <a:t> </a:t>
            </a:r>
            <a:r>
              <a:rPr lang="en-US" sz="2400" baseline="0" dirty="0">
                <a:solidFill>
                  <a:schemeClr val="tx1"/>
                </a:solidFill>
              </a:rPr>
              <a:t>Department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C6565E4F-70CC-4863-BCE7-0F1F0117F772}" type="datetime1">
              <a:rPr lang="en-US" smtClean="0"/>
              <a:pPr/>
              <a:t>1/5/2023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kumimoji="0" lang="en-US" sz="2500" b="0" i="0" u="none" strike="noStrike" kern="1200" cap="none" spc="0" normalizeH="0" noProof="0" dirty="0" smtClean="0">
                <a:ln>
                  <a:noFill/>
                </a:ln>
                <a:solidFill>
                  <a:schemeClr val="tx1"/>
                </a:solidFill>
                <a:effectLst/>
                <a:uLnTx/>
                <a:uFillTx/>
                <a:latin typeface="+mn-lt"/>
                <a:ea typeface="+mn-ea"/>
                <a:cs typeface="+mn-cs"/>
              </a:rPr>
              <a:t>II</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lnSpc>
                <a:spcPct val="107000"/>
              </a:lnSpc>
              <a:spcAft>
                <a:spcPts val="800"/>
              </a:spcAft>
            </a:pPr>
            <a:r>
              <a:rPr lang="en-US" b="1" dirty="0">
                <a:latin typeface="Times New Roman" panose="02020603050405020304" pitchFamily="18" charset="0"/>
                <a:cs typeface="Times New Roman" panose="02020603050405020304" pitchFamily="18" charset="0"/>
              </a:rPr>
              <a:t>Android Developing Environment</a:t>
            </a:r>
            <a:endPar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 4</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Semester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aseline="0" dirty="0">
                <a:solidFill>
                  <a:schemeClr val="tx1"/>
                </a:solidFill>
              </a:rPr>
              <a:t>(</a:t>
            </a:r>
            <a:r>
              <a:rPr lang="en-US" sz="2000" dirty="0" err="1" smtClean="0">
                <a:solidFill>
                  <a:schemeClr val="tx1"/>
                </a:solidFill>
              </a:rPr>
              <a:t>IoT</a:t>
            </a:r>
            <a:r>
              <a:rPr lang="en-US" sz="2000" baseline="0" dirty="0">
                <a:solidFill>
                  <a:schemeClr val="tx1"/>
                </a:solidFill>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0BC9E4B-D13E-4A6B-BE44-F731A6D86A81}"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Result Analysis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4">
            <a:extLst>
              <a:ext uri="{FF2B5EF4-FFF2-40B4-BE49-F238E27FC236}">
                <a16:creationId xmlns="" xmlns:a16="http://schemas.microsoft.com/office/drawing/2014/main" id="{1E1F1E67-DD97-4391-AC3D-A518E91C4D45}"/>
              </a:ext>
            </a:extLst>
          </p:cNvPr>
          <p:cNvSpPr>
            <a:spLocks noGrp="1"/>
          </p:cNvSpPr>
          <p:nvPr>
            <p:ph type="ftr" sz="quarter" idx="11"/>
          </p:nvPr>
        </p:nvSpPr>
        <p:spPr>
          <a:xfrm>
            <a:off x="2514600" y="6356350"/>
            <a:ext cx="4191000" cy="365125"/>
          </a:xfrm>
        </p:spPr>
        <p:txBody>
          <a:bodyPr/>
          <a:lstStyle/>
          <a:p>
            <a:r>
              <a:rPr lang="en-US" dirty="0"/>
              <a:t>Ms. </a:t>
            </a:r>
            <a:r>
              <a:rPr lang="en-US" dirty="0" err="1" smtClean="0"/>
              <a:t>Vatika</a:t>
            </a:r>
            <a:r>
              <a:rPr lang="en-US" dirty="0" smtClean="0"/>
              <a:t> </a:t>
            </a:r>
            <a:r>
              <a:rPr lang="en-US" dirty="0" err="1" smtClean="0"/>
              <a:t>Jalali</a:t>
            </a:r>
            <a:r>
              <a:rPr lang="en-US" dirty="0" smtClean="0"/>
              <a:t>        Mobile </a:t>
            </a:r>
            <a:r>
              <a:rPr lang="en-US" dirty="0"/>
              <a:t>Application Development                  </a:t>
            </a:r>
            <a:r>
              <a:rPr lang="en-US" dirty="0" smtClean="0"/>
              <a:t>Unit-2</a:t>
            </a:r>
            <a:endParaRPr lang="en-US" dirty="0"/>
          </a:p>
        </p:txBody>
      </p:sp>
      <p:graphicFrame>
        <p:nvGraphicFramePr>
          <p:cNvPr id="9" name="Table 8"/>
          <p:cNvGraphicFramePr>
            <a:graphicFrameLocks noGrp="1"/>
          </p:cNvGraphicFramePr>
          <p:nvPr/>
        </p:nvGraphicFramePr>
        <p:xfrm>
          <a:off x="990600" y="1397000"/>
          <a:ext cx="7467600" cy="2489200"/>
        </p:xfrm>
        <a:graphic>
          <a:graphicData uri="http://schemas.openxmlformats.org/drawingml/2006/table">
            <a:tbl>
              <a:tblPr firstRow="1" bandRow="1">
                <a:tableStyleId>{5C22544A-7EE6-4342-B048-85BDC9FD1C3A}</a:tableStyleId>
              </a:tblPr>
              <a:tblGrid>
                <a:gridCol w="1493520"/>
                <a:gridCol w="1493520"/>
                <a:gridCol w="1493520"/>
                <a:gridCol w="1493520"/>
                <a:gridCol w="1493520"/>
              </a:tblGrid>
              <a:tr h="1024965">
                <a:tc>
                  <a:txBody>
                    <a:bodyPr/>
                    <a:lstStyle/>
                    <a:p>
                      <a:r>
                        <a:rPr lang="en-US" dirty="0" smtClean="0"/>
                        <a:t>Subject</a:t>
                      </a:r>
                      <a:endParaRPr lang="en-US" dirty="0"/>
                    </a:p>
                  </a:txBody>
                  <a:tcPr/>
                </a:tc>
                <a:tc>
                  <a:txBody>
                    <a:bodyPr/>
                    <a:lstStyle/>
                    <a:p>
                      <a:r>
                        <a:rPr lang="en-US" dirty="0" smtClean="0"/>
                        <a:t>No.</a:t>
                      </a:r>
                      <a:r>
                        <a:rPr lang="en-US" baseline="0" dirty="0" smtClean="0"/>
                        <a:t> of students</a:t>
                      </a:r>
                      <a:endParaRPr lang="en-US" dirty="0"/>
                    </a:p>
                  </a:txBody>
                  <a:tcPr/>
                </a:tc>
                <a:tc>
                  <a:txBody>
                    <a:bodyPr/>
                    <a:lstStyle/>
                    <a:p>
                      <a:r>
                        <a:rPr lang="en-US" dirty="0" smtClean="0"/>
                        <a:t>Min</a:t>
                      </a:r>
                      <a:r>
                        <a:rPr lang="en-US" baseline="0" dirty="0" smtClean="0"/>
                        <a:t> Marks</a:t>
                      </a:r>
                      <a:endParaRPr lang="en-US" dirty="0"/>
                    </a:p>
                  </a:txBody>
                  <a:tcPr/>
                </a:tc>
                <a:tc>
                  <a:txBody>
                    <a:bodyPr/>
                    <a:lstStyle/>
                    <a:p>
                      <a:r>
                        <a:rPr lang="en-US" dirty="0" smtClean="0"/>
                        <a:t>Max Marks</a:t>
                      </a:r>
                      <a:endParaRPr lang="en-US" dirty="0"/>
                    </a:p>
                  </a:txBody>
                  <a:tcPr/>
                </a:tc>
                <a:tc>
                  <a:txBody>
                    <a:bodyPr/>
                    <a:lstStyle/>
                    <a:p>
                      <a:r>
                        <a:rPr lang="en-US" dirty="0" smtClean="0"/>
                        <a:t>Over all Result</a:t>
                      </a:r>
                      <a:endParaRPr lang="en-US" dirty="0"/>
                    </a:p>
                  </a:txBody>
                  <a:tcPr/>
                </a:tc>
              </a:tr>
              <a:tr h="1464235">
                <a:tc>
                  <a:txBody>
                    <a:bodyPr/>
                    <a:lstStyle/>
                    <a:p>
                      <a:r>
                        <a:rPr lang="en-US" dirty="0" smtClean="0"/>
                        <a:t>Mobile Application Development </a:t>
                      </a:r>
                      <a:endParaRPr lang="en-US" dirty="0"/>
                    </a:p>
                  </a:txBody>
                  <a:tcPr/>
                </a:tc>
                <a:tc>
                  <a:txBody>
                    <a:bodyPr/>
                    <a:lstStyle/>
                    <a:p>
                      <a:r>
                        <a:rPr lang="en-US" dirty="0" smtClean="0"/>
                        <a:t>40</a:t>
                      </a:r>
                      <a:endParaRPr lang="en-US" dirty="0"/>
                    </a:p>
                  </a:txBody>
                  <a:tcPr/>
                </a:tc>
                <a:tc>
                  <a:txBody>
                    <a:bodyPr/>
                    <a:lstStyle/>
                    <a:p>
                      <a:r>
                        <a:rPr lang="en-US" dirty="0" smtClean="0"/>
                        <a:t>30</a:t>
                      </a:r>
                      <a:endParaRPr lang="en-US" dirty="0"/>
                    </a:p>
                  </a:txBody>
                  <a:tcPr/>
                </a:tc>
                <a:tc>
                  <a:txBody>
                    <a:bodyPr/>
                    <a:lstStyle/>
                    <a:p>
                      <a:r>
                        <a:rPr lang="en-US" dirty="0" smtClean="0"/>
                        <a:t>80</a:t>
                      </a:r>
                      <a:endParaRPr lang="en-US" dirty="0"/>
                    </a:p>
                  </a:txBody>
                  <a:tcPr/>
                </a:tc>
                <a:tc>
                  <a:txBody>
                    <a:bodyPr/>
                    <a:lstStyle/>
                    <a:p>
                      <a:r>
                        <a:rPr lang="en-US" dirty="0" smtClean="0"/>
                        <a:t>95%</a:t>
                      </a:r>
                      <a:endParaRPr lang="en-US" dirty="0"/>
                    </a:p>
                  </a:txBody>
                  <a:tcPr/>
                </a:tc>
              </a:tr>
            </a:tbl>
          </a:graphicData>
        </a:graphic>
      </p:graphicFrame>
    </p:spTree>
    <p:extLst>
      <p:ext uri="{BB962C8B-B14F-4D97-AF65-F5344CB8AC3E}">
        <p14:creationId xmlns="" xmlns:p14="http://schemas.microsoft.com/office/powerpoint/2010/main" val="2467430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A3C09BF-6FD8-44FD-9399-B7C3248FBE1A}"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sp>
        <p:nvSpPr>
          <p:cNvPr id="8" name="Title 1"/>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End Semester Question paper Templates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4">
            <a:extLst>
              <a:ext uri="{FF2B5EF4-FFF2-40B4-BE49-F238E27FC236}">
                <a16:creationId xmlns="" xmlns:a16="http://schemas.microsoft.com/office/drawing/2014/main" id="{1E1F1E67-DD97-4391-AC3D-A518E91C4D45}"/>
              </a:ext>
            </a:extLst>
          </p:cNvPr>
          <p:cNvSpPr>
            <a:spLocks noGrp="1"/>
          </p:cNvSpPr>
          <p:nvPr>
            <p:ph type="ftr" sz="quarter" idx="11"/>
          </p:nvPr>
        </p:nvSpPr>
        <p:spPr>
          <a:xfrm>
            <a:off x="2514600" y="6356350"/>
            <a:ext cx="41910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pic>
        <p:nvPicPr>
          <p:cNvPr id="9" name="Content Placeholder 12">
            <a:extLst>
              <a:ext uri="{FF2B5EF4-FFF2-40B4-BE49-F238E27FC236}">
                <a16:creationId xmlns="" xmlns:a16="http://schemas.microsoft.com/office/drawing/2014/main" id="{DC78366F-B77C-4835-B152-763CB7A52F80}"/>
              </a:ext>
            </a:extLst>
          </p:cNvPr>
          <p:cNvPicPr>
            <a:picLocks noGrp="1" noChangeAspect="1"/>
          </p:cNvPicPr>
          <p:nvPr>
            <p:ph idx="1"/>
          </p:nvPr>
        </p:nvPicPr>
        <p:blipFill>
          <a:blip r:embed="rId3" cstate="print"/>
          <a:stretch>
            <a:fillRect/>
          </a:stretch>
        </p:blipFill>
        <p:spPr>
          <a:xfrm>
            <a:off x="1371600" y="762000"/>
            <a:ext cx="6629400" cy="2209800"/>
          </a:xfrm>
          <a:prstGeom prst="rect">
            <a:avLst/>
          </a:prstGeom>
        </p:spPr>
      </p:pic>
      <p:sp>
        <p:nvSpPr>
          <p:cNvPr id="12" name="TextBox 11">
            <a:extLst>
              <a:ext uri="{FF2B5EF4-FFF2-40B4-BE49-F238E27FC236}">
                <a16:creationId xmlns="" xmlns:a16="http://schemas.microsoft.com/office/drawing/2014/main" id="{F9F7763A-7D59-4A2F-872F-164426AAFBA0}"/>
              </a:ext>
            </a:extLst>
          </p:cNvPr>
          <p:cNvSpPr txBox="1"/>
          <p:nvPr/>
        </p:nvSpPr>
        <p:spPr>
          <a:xfrm>
            <a:off x="152400" y="-1023538"/>
            <a:ext cx="8839200" cy="374077"/>
          </a:xfrm>
          <a:prstGeom prst="rect">
            <a:avLst/>
          </a:prstGeom>
          <a:noFill/>
        </p:spPr>
        <p:txBody>
          <a:bodyPr wrap="square">
            <a:spAutoFit/>
          </a:bodyPr>
          <a:lstStyle/>
          <a:p>
            <a:pPr indent="-270510">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Ge</a:t>
            </a:r>
            <a:endParaRPr lang="en-IN" sz="1100" dirty="0"/>
          </a:p>
        </p:txBody>
      </p:sp>
      <p:sp>
        <p:nvSpPr>
          <p:cNvPr id="14" name="TextBox 13">
            <a:extLst>
              <a:ext uri="{FF2B5EF4-FFF2-40B4-BE49-F238E27FC236}">
                <a16:creationId xmlns="" xmlns:a16="http://schemas.microsoft.com/office/drawing/2014/main" id="{87F90B93-0714-44BD-8733-D41104DA42E1}"/>
              </a:ext>
            </a:extLst>
          </p:cNvPr>
          <p:cNvSpPr txBox="1"/>
          <p:nvPr/>
        </p:nvSpPr>
        <p:spPr>
          <a:xfrm>
            <a:off x="209550" y="2819400"/>
            <a:ext cx="8724900" cy="2574551"/>
          </a:xfrm>
          <a:prstGeom prst="rect">
            <a:avLst/>
          </a:prstGeom>
          <a:noFill/>
        </p:spPr>
        <p:txBody>
          <a:bodyPr wrap="square">
            <a:spAutoFit/>
          </a:bodyPr>
          <a:lstStyle/>
          <a:p>
            <a:pPr indent="-270510">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Ge</a:t>
            </a: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neral Instructions: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All questions are compulsory. Answers should be brief and to the point.</a:t>
            </a:r>
          </a:p>
          <a:p>
            <a:pPr marL="342900" lvl="0" indent="-342900">
              <a:lnSpc>
                <a:spcPct val="107000"/>
              </a:lnSpc>
              <a:buFont typeface="Wingdings" panose="05000000000000000000" pitchFamily="2" charset="2"/>
              <a:buChar char=""/>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This Question paper consists of …………pages &amp; …8………questions.</a:t>
            </a:r>
          </a:p>
          <a:p>
            <a:pPr marL="342900" lvl="0" indent="-342900">
              <a:lnSpc>
                <a:spcPct val="107000"/>
              </a:lnSpc>
              <a:buFont typeface="Wingdings" panose="05000000000000000000" pitchFamily="2" charset="2"/>
              <a:buChar char=""/>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It comprises of three Sections, A, B, and C. You are to attempt all the sections</a:t>
            </a:r>
            <a:r>
              <a:rPr lang="en-IN" sz="1100" dirty="0">
                <a:solidFill>
                  <a:srgbClr val="434343"/>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Section A</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-Question No- 1 is objective type questions carrying 1 mark each, Question No- 2 is very short </a:t>
            </a:r>
          </a:p>
          <a:p>
            <a:pPr marL="90170" indent="-180340">
              <a:lnSpc>
                <a:spcPct val="107000"/>
              </a:lnSpc>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answer type carrying 2 mark each. You are expected to answer them as directed.</a:t>
            </a:r>
          </a:p>
          <a:p>
            <a:pPr marL="342900" lvl="0" indent="-342900">
              <a:lnSpc>
                <a:spcPct val="107000"/>
              </a:lnSpc>
              <a:buFont typeface="Wingdings" panose="05000000000000000000" pitchFamily="2" charset="2"/>
              <a:buChar char=""/>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Section B</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 Question No-3 is Long answer type -I questions with external choice carrying 6 marks each. </a:t>
            </a:r>
          </a:p>
          <a:p>
            <a:pPr marL="90170" indent="-180340">
              <a:lnSpc>
                <a:spcPct val="107000"/>
              </a:lnSpc>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You need to attempt any five out of seven questions given. </a:t>
            </a:r>
          </a:p>
          <a:p>
            <a:pPr marL="342900" lvl="0" indent="-342900">
              <a:lnSpc>
                <a:spcPct val="107000"/>
              </a:lnSpc>
              <a:buFont typeface="Wingdings" panose="05000000000000000000" pitchFamily="2" charset="2"/>
              <a:buChar char=""/>
            </a:pP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Section C</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  Question No. 4-8 are Long answer type –II (within unit choice) questions carrying 10 marks</a:t>
            </a:r>
          </a:p>
          <a:p>
            <a:pPr marL="90170" indent="-180340">
              <a:lnSpc>
                <a:spcPct val="107000"/>
              </a:lnSpc>
            </a:pPr>
            <a:r>
              <a:rPr lang="en-IN" sz="11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each. You need to attempt any one part </a:t>
            </a:r>
            <a:r>
              <a:rPr lang="en-IN" sz="1100" i="1" u="sng"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100" u="sng" dirty="0">
                <a:effectLst/>
                <a:latin typeface="Times New Roman" panose="02020603050405020304" pitchFamily="18" charset="0"/>
                <a:ea typeface="Calibri" panose="020F0502020204030204" pitchFamily="34" charset="0"/>
                <a:cs typeface="Times New Roman" panose="02020603050405020304" pitchFamily="18" charset="0"/>
              </a:rPr>
              <a:t> or </a:t>
            </a:r>
            <a:r>
              <a:rPr lang="en-IN" sz="1100" i="1" u="sng" dirty="0">
                <a:effectLst/>
                <a:latin typeface="Times New Roman" panose="02020603050405020304" pitchFamily="18" charset="0"/>
                <a:ea typeface="Calibri" panose="020F0502020204030204" pitchFamily="34" charset="0"/>
                <a:cs typeface="Times New Roman" panose="02020603050405020304" pitchFamily="18" charset="0"/>
              </a:rPr>
              <a:t>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Students are instructed to cross the blank sheets before handing over the answer sheet to the   invigilator.</a:t>
            </a:r>
          </a:p>
          <a:p>
            <a:r>
              <a:rPr lang="en-IN" sz="1100" dirty="0">
                <a:effectLst/>
                <a:latin typeface="Times New Roman" panose="02020603050405020304" pitchFamily="18" charset="0"/>
                <a:ea typeface="Calibri" panose="020F0502020204030204" pitchFamily="34" charset="0"/>
                <a:cs typeface="Times New Roman" panose="02020603050405020304" pitchFamily="18" charset="0"/>
              </a:rPr>
              <a:t>No sheet should be left blank. Any written material after a blank sheet will not be evaluated/checked.</a:t>
            </a: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65391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ED00AF8-F2D5-4712-BF9D-072E2326498B}"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
        <p:nvSpPr>
          <p:cNvPr id="10" name="Footer Placeholder 4">
            <a:extLst>
              <a:ext uri="{FF2B5EF4-FFF2-40B4-BE49-F238E27FC236}">
                <a16:creationId xmlns="" xmlns:a16="http://schemas.microsoft.com/office/drawing/2014/main" id="{1E1F1E67-DD97-4391-AC3D-A518E91C4D45}"/>
              </a:ext>
            </a:extLst>
          </p:cNvPr>
          <p:cNvSpPr>
            <a:spLocks noGrp="1"/>
          </p:cNvSpPr>
          <p:nvPr>
            <p:ph type="ftr" sz="quarter" idx="11"/>
          </p:nvPr>
        </p:nvSpPr>
        <p:spPr>
          <a:xfrm>
            <a:off x="2514600" y="6356350"/>
            <a:ext cx="41910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graphicFrame>
        <p:nvGraphicFramePr>
          <p:cNvPr id="9" name="Table 8">
            <a:extLst>
              <a:ext uri="{FF2B5EF4-FFF2-40B4-BE49-F238E27FC236}">
                <a16:creationId xmlns="" xmlns:a16="http://schemas.microsoft.com/office/drawing/2014/main" id="{68E9C82D-B52B-4E61-8FB0-BE4801B1985D}"/>
              </a:ext>
            </a:extLst>
          </p:cNvPr>
          <p:cNvGraphicFramePr>
            <a:graphicFrameLocks noGrp="1"/>
          </p:cNvGraphicFramePr>
          <p:nvPr>
            <p:extLst>
              <p:ext uri="{D42A27DB-BD31-4B8C-83A1-F6EECF244321}">
                <p14:modId xmlns:p14="http://schemas.microsoft.com/office/powerpoint/2010/main" xmlns="" val="1974618065"/>
              </p:ext>
            </p:extLst>
          </p:nvPr>
        </p:nvGraphicFramePr>
        <p:xfrm>
          <a:off x="426720" y="990600"/>
          <a:ext cx="8423786" cy="5609291"/>
        </p:xfrm>
        <a:graphic>
          <a:graphicData uri="http://schemas.openxmlformats.org/drawingml/2006/table">
            <a:tbl>
              <a:tblPr firstRow="1" firstCol="1" bandRow="1">
                <a:tableStyleId>{5C22544A-7EE6-4342-B048-85BDC9FD1C3A}</a:tableStyleId>
              </a:tblPr>
              <a:tblGrid>
                <a:gridCol w="433158">
                  <a:extLst>
                    <a:ext uri="{9D8B030D-6E8A-4147-A177-3AD203B41FA5}">
                      <a16:colId xmlns="" xmlns:a16="http://schemas.microsoft.com/office/drawing/2014/main" val="2950116005"/>
                    </a:ext>
                  </a:extLst>
                </a:gridCol>
                <a:gridCol w="548203">
                  <a:extLst>
                    <a:ext uri="{9D8B030D-6E8A-4147-A177-3AD203B41FA5}">
                      <a16:colId xmlns="" xmlns:a16="http://schemas.microsoft.com/office/drawing/2014/main" val="2519389202"/>
                    </a:ext>
                  </a:extLst>
                </a:gridCol>
                <a:gridCol w="5847235">
                  <a:extLst>
                    <a:ext uri="{9D8B030D-6E8A-4147-A177-3AD203B41FA5}">
                      <a16:colId xmlns="" xmlns:a16="http://schemas.microsoft.com/office/drawing/2014/main" val="1283486617"/>
                    </a:ext>
                  </a:extLst>
                </a:gridCol>
                <a:gridCol w="931944">
                  <a:extLst>
                    <a:ext uri="{9D8B030D-6E8A-4147-A177-3AD203B41FA5}">
                      <a16:colId xmlns="" xmlns:a16="http://schemas.microsoft.com/office/drawing/2014/main" val="1521810076"/>
                    </a:ext>
                  </a:extLst>
                </a:gridCol>
                <a:gridCol w="663246">
                  <a:extLst>
                    <a:ext uri="{9D8B030D-6E8A-4147-A177-3AD203B41FA5}">
                      <a16:colId xmlns="" xmlns:a16="http://schemas.microsoft.com/office/drawing/2014/main" val="844112379"/>
                    </a:ext>
                  </a:extLst>
                </a:gridCol>
              </a:tblGrid>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u="sng" dirty="0">
                          <a:effectLst/>
                        </a:rPr>
                        <a:t>SECTION – 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CO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62470165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u="none" strike="noStrike">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2654949261"/>
                  </a:ext>
                </a:extLst>
              </a:tr>
              <a:tr h="451729">
                <a:tc>
                  <a:txBody>
                    <a:bodyPr/>
                    <a:lstStyle/>
                    <a:p>
                      <a:pPr marL="342900" lvl="0" indent="-342900" algn="l">
                        <a:lnSpc>
                          <a:spcPct val="115000"/>
                        </a:lnSpc>
                        <a:spcAft>
                          <a:spcPts val="800"/>
                        </a:spcAft>
                        <a:buFont typeface="+mj-lt"/>
                        <a:buAutoNum type="arabicPeriod"/>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gridSpan="2">
                  <a:txBody>
                    <a:bodyPr/>
                    <a:lstStyle/>
                    <a:p>
                      <a:pPr algn="just">
                        <a:lnSpc>
                          <a:spcPct val="115000"/>
                        </a:lnSpc>
                        <a:spcAft>
                          <a:spcPts val="800"/>
                        </a:spcAft>
                      </a:pPr>
                      <a:r>
                        <a:rPr lang="en-IN" sz="1100">
                          <a:effectLst/>
                        </a:rPr>
                        <a:t>Attempt all parts-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hMerge="1">
                  <a:txBody>
                    <a:bodyPr/>
                    <a:lstStyle/>
                    <a:p>
                      <a:endParaRPr lang="en-IN"/>
                    </a:p>
                  </a:txBody>
                  <a:tcPr/>
                </a:tc>
                <a:tc>
                  <a:txBody>
                    <a:bodyPr/>
                    <a:lstStyle/>
                    <a:p>
                      <a:pPr algn="l">
                        <a:lnSpc>
                          <a:spcPct val="115000"/>
                        </a:lnSpc>
                        <a:spcAft>
                          <a:spcPts val="800"/>
                        </a:spcAft>
                      </a:pPr>
                      <a:r>
                        <a:rPr lang="en-IN" sz="1100">
                          <a:effectLst/>
                        </a:rPr>
                        <a:t>[10×1=10]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65428668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680714243"/>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963688647"/>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dirty="0">
                          <a:effectLst/>
                        </a:rPr>
                        <a:t>Question-  </a:t>
                      </a: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54653430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983919064"/>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519117527"/>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1635096111"/>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109622018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1143644025"/>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195698476"/>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1-j.</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191451695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highlight>
                            <a:srgbClr val="FFFF00"/>
                          </a:highligh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highlight>
                            <a:srgbClr val="FFFF00"/>
                          </a:highligh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highlight>
                            <a:srgbClr val="FFFF00"/>
                          </a:highligh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1528130083"/>
                  </a:ext>
                </a:extLst>
              </a:tr>
              <a:tr h="218477">
                <a:tc>
                  <a:txBody>
                    <a:bodyPr/>
                    <a:lstStyle/>
                    <a:p>
                      <a:pPr algn="l">
                        <a:lnSpc>
                          <a:spcPct val="115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gridSpan="2">
                  <a:txBody>
                    <a:bodyPr/>
                    <a:lstStyle/>
                    <a:p>
                      <a:pPr algn="just">
                        <a:lnSpc>
                          <a:spcPct val="107000"/>
                        </a:lnSpc>
                        <a:spcAft>
                          <a:spcPts val="800"/>
                        </a:spcAft>
                      </a:pPr>
                      <a:r>
                        <a:rPr lang="en-IN" sz="1100">
                          <a:effectLst/>
                        </a:rPr>
                        <a:t>Attempt all parts-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hMerge="1">
                  <a:txBody>
                    <a:bodyPr/>
                    <a:lstStyle/>
                    <a:p>
                      <a:endParaRPr lang="en-IN"/>
                    </a:p>
                  </a:txBody>
                  <a:tcPr/>
                </a:tc>
                <a:tc>
                  <a:txBody>
                    <a:bodyPr/>
                    <a:lstStyle/>
                    <a:p>
                      <a:pPr algn="l">
                        <a:lnSpc>
                          <a:spcPct val="107000"/>
                        </a:lnSpc>
                        <a:spcAft>
                          <a:spcPts val="800"/>
                        </a:spcAft>
                      </a:pPr>
                      <a:r>
                        <a:rPr lang="en-IN" sz="1100">
                          <a:effectLst/>
                        </a:rPr>
                        <a:t>[5×2=10]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CO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897345443"/>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gridSpan="2">
                  <a:txBody>
                    <a:bodyPr/>
                    <a:lstStyle/>
                    <a:p>
                      <a:pPr algn="just">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hMerge="1">
                  <a:txBody>
                    <a:bodyPr/>
                    <a:lstStyle/>
                    <a:p>
                      <a:endParaRPr lang="en-IN"/>
                    </a:p>
                  </a:txBody>
                  <a:tcPr/>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671151494"/>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2355561627"/>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807176739"/>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685432283"/>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261654991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dirty="0">
                          <a:effectLst/>
                        </a:rPr>
                        <a:t>Question-  </a:t>
                      </a: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039478462"/>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marL="471805"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876521518"/>
                  </a:ext>
                </a:extLst>
              </a:tr>
              <a:tr h="569545">
                <a:tc>
                  <a:txBody>
                    <a:bodyPr/>
                    <a:lstStyle/>
                    <a:p>
                      <a:pPr algn="l">
                        <a:lnSpc>
                          <a:spcPct val="115000"/>
                        </a:lnSpc>
                        <a:spcAft>
                          <a:spcPts val="800"/>
                        </a:spcAft>
                      </a:pPr>
                      <a:r>
                        <a:rPr lang="en-IN" sz="1100">
                          <a:effectLst/>
                        </a:rPr>
                        <a:t> </a:t>
                      </a:r>
                    </a:p>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marL="471805"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396298671"/>
                  </a:ext>
                </a:extLst>
              </a:tr>
            </a:tbl>
          </a:graphicData>
        </a:graphic>
      </p:graphicFrame>
    </p:spTree>
    <p:extLst>
      <p:ext uri="{BB962C8B-B14F-4D97-AF65-F5344CB8AC3E}">
        <p14:creationId xmlns:p14="http://schemas.microsoft.com/office/powerpoint/2010/main" xmlns="" val="3993952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AAA13C0-EA92-4F3C-A89F-A8ABAB149B0D}"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sp>
        <p:nvSpPr>
          <p:cNvPr id="10" name="Footer Placeholder 4">
            <a:extLst>
              <a:ext uri="{FF2B5EF4-FFF2-40B4-BE49-F238E27FC236}">
                <a16:creationId xmlns="" xmlns:a16="http://schemas.microsoft.com/office/drawing/2014/main" id="{1E1F1E67-DD97-4391-AC3D-A518E91C4D45}"/>
              </a:ext>
            </a:extLst>
          </p:cNvPr>
          <p:cNvSpPr>
            <a:spLocks noGrp="1"/>
          </p:cNvSpPr>
          <p:nvPr>
            <p:ph type="ftr" sz="quarter" idx="11"/>
          </p:nvPr>
        </p:nvSpPr>
        <p:spPr>
          <a:xfrm>
            <a:off x="2514600" y="6356350"/>
            <a:ext cx="41910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graphicFrame>
        <p:nvGraphicFramePr>
          <p:cNvPr id="9" name="Table 8">
            <a:extLst>
              <a:ext uri="{FF2B5EF4-FFF2-40B4-BE49-F238E27FC236}">
                <a16:creationId xmlns="" xmlns:a16="http://schemas.microsoft.com/office/drawing/2014/main" id="{60EA8C53-3C4B-4AF8-8C36-F1FFB4729F65}"/>
              </a:ext>
            </a:extLst>
          </p:cNvPr>
          <p:cNvGraphicFramePr>
            <a:graphicFrameLocks noGrp="1"/>
          </p:cNvGraphicFramePr>
          <p:nvPr>
            <p:extLst>
              <p:ext uri="{D42A27DB-BD31-4B8C-83A1-F6EECF244321}">
                <p14:modId xmlns:p14="http://schemas.microsoft.com/office/powerpoint/2010/main" xmlns="" val="2043572720"/>
              </p:ext>
            </p:extLst>
          </p:nvPr>
        </p:nvGraphicFramePr>
        <p:xfrm>
          <a:off x="621891" y="304800"/>
          <a:ext cx="8522109" cy="6235700"/>
        </p:xfrm>
        <a:graphic>
          <a:graphicData uri="http://schemas.openxmlformats.org/drawingml/2006/table">
            <a:tbl>
              <a:tblPr firstRow="1" firstCol="1" bandRow="1">
                <a:tableStyleId>{5C22544A-7EE6-4342-B048-85BDC9FD1C3A}</a:tableStyleId>
              </a:tblPr>
              <a:tblGrid>
                <a:gridCol w="455406">
                  <a:extLst>
                    <a:ext uri="{9D8B030D-6E8A-4147-A177-3AD203B41FA5}">
                      <a16:colId xmlns="" xmlns:a16="http://schemas.microsoft.com/office/drawing/2014/main" val="973649388"/>
                    </a:ext>
                  </a:extLst>
                </a:gridCol>
                <a:gridCol w="553420">
                  <a:extLst>
                    <a:ext uri="{9D8B030D-6E8A-4147-A177-3AD203B41FA5}">
                      <a16:colId xmlns="" xmlns:a16="http://schemas.microsoft.com/office/drawing/2014/main" val="3837222777"/>
                    </a:ext>
                  </a:extLst>
                </a:gridCol>
                <a:gridCol w="5902905">
                  <a:extLst>
                    <a:ext uri="{9D8B030D-6E8A-4147-A177-3AD203B41FA5}">
                      <a16:colId xmlns="" xmlns:a16="http://schemas.microsoft.com/office/drawing/2014/main" val="4207401114"/>
                    </a:ext>
                  </a:extLst>
                </a:gridCol>
                <a:gridCol w="940816">
                  <a:extLst>
                    <a:ext uri="{9D8B030D-6E8A-4147-A177-3AD203B41FA5}">
                      <a16:colId xmlns="" xmlns:a16="http://schemas.microsoft.com/office/drawing/2014/main" val="3392075011"/>
                    </a:ext>
                  </a:extLst>
                </a:gridCol>
                <a:gridCol w="669562">
                  <a:extLst>
                    <a:ext uri="{9D8B030D-6E8A-4147-A177-3AD203B41FA5}">
                      <a16:colId xmlns="" xmlns:a16="http://schemas.microsoft.com/office/drawing/2014/main" val="1851896832"/>
                    </a:ext>
                  </a:extLst>
                </a:gridCol>
              </a:tblGrid>
              <a:tr h="392267">
                <a:tc>
                  <a:txBody>
                    <a:bodyPr/>
                    <a:lstStyle/>
                    <a:p>
                      <a:pPr algn="l">
                        <a:lnSpc>
                          <a:spcPct val="115000"/>
                        </a:lnSpc>
                        <a:spcAft>
                          <a:spcPts val="800"/>
                        </a:spcAft>
                      </a:pPr>
                      <a:r>
                        <a:rPr lang="en-IN" sz="1000" dirty="0">
                          <a:effectLst/>
                        </a:rPr>
                        <a:t> </a:t>
                      </a:r>
                    </a:p>
                    <a:p>
                      <a:pPr algn="l">
                        <a:lnSpc>
                          <a:spcPct val="115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marL="471805" algn="l">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670536414"/>
                  </a:ext>
                </a:extLst>
              </a:tr>
              <a:tr h="152059">
                <a:tc gridSpan="3">
                  <a:txBody>
                    <a:bodyPr/>
                    <a:lstStyle/>
                    <a:p>
                      <a:pPr algn="ctr">
                        <a:lnSpc>
                          <a:spcPct val="115000"/>
                        </a:lnSpc>
                        <a:spcAft>
                          <a:spcPts val="800"/>
                        </a:spcAft>
                      </a:pPr>
                      <a:r>
                        <a:rPr lang="en-IN" sz="1000" u="sng">
                          <a:effectLst/>
                        </a:rPr>
                        <a:t>SECTION – 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CO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08648257"/>
                  </a:ext>
                </a:extLst>
              </a:tr>
              <a:tr h="152059">
                <a:tc gridSpan="3">
                  <a:txBody>
                    <a:bodyPr/>
                    <a:lstStyle/>
                    <a:p>
                      <a:pPr algn="ctr">
                        <a:lnSpc>
                          <a:spcPct val="115000"/>
                        </a:lnSpc>
                        <a:spcAft>
                          <a:spcPts val="800"/>
                        </a:spcAft>
                      </a:pPr>
                      <a:r>
                        <a:rPr lang="en-IN" sz="1000" u="none" strike="noStrike">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76960282"/>
                  </a:ext>
                </a:extLst>
              </a:tr>
              <a:tr h="152059">
                <a:tc>
                  <a:txBody>
                    <a:bodyPr/>
                    <a:lstStyle/>
                    <a:p>
                      <a:pPr algn="l">
                        <a:lnSpc>
                          <a:spcPct val="115000"/>
                        </a:lnSpc>
                        <a:spcAft>
                          <a:spcPts val="80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a:t>
                      </a:r>
                      <a:r>
                        <a:rPr lang="en-IN" sz="1000" u="sng">
                          <a:effectLst/>
                        </a:rPr>
                        <a:t>five </a:t>
                      </a:r>
                      <a:r>
                        <a:rPr lang="en-IN" sz="1000">
                          <a:effectLst/>
                        </a:rPr>
                        <a:t>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l">
                        <a:lnSpc>
                          <a:spcPct val="115000"/>
                        </a:lnSpc>
                        <a:spcAft>
                          <a:spcPts val="800"/>
                        </a:spcAft>
                      </a:pPr>
                      <a:r>
                        <a:rPr lang="en-IN" sz="1000">
                          <a:effectLst/>
                        </a:rPr>
                        <a:t>[5×6=30]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highlight>
                            <a:srgbClr val="FFFF00"/>
                          </a:highligh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06880783"/>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479524051"/>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121146815"/>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3-c.</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47320706"/>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507868033"/>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486654881"/>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3-f.</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319740598"/>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3-g.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735629215"/>
                  </a:ext>
                </a:extLst>
              </a:tr>
              <a:tr h="152059">
                <a:tc gridSpan="3">
                  <a:txBody>
                    <a:bodyPr/>
                    <a:lstStyle/>
                    <a:p>
                      <a:pPr algn="ctr">
                        <a:lnSpc>
                          <a:spcPct val="115000"/>
                        </a:lnSpc>
                        <a:spcAft>
                          <a:spcPts val="800"/>
                        </a:spcAft>
                      </a:pPr>
                      <a:r>
                        <a:rPr lang="en-IN" sz="1000" u="sng">
                          <a:effectLst/>
                        </a:rPr>
                        <a:t>SECTION – C</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CO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20110701"/>
                  </a:ext>
                </a:extLst>
              </a:tr>
              <a:tr h="152059">
                <a:tc gridSpan="3">
                  <a:txBody>
                    <a:bodyPr/>
                    <a:lstStyle/>
                    <a:p>
                      <a:pPr algn="ctr">
                        <a:lnSpc>
                          <a:spcPct val="115000"/>
                        </a:lnSpc>
                        <a:spcAft>
                          <a:spcPts val="800"/>
                        </a:spcAft>
                      </a:pPr>
                      <a:r>
                        <a:rPr lang="en-IN" sz="1000" u="none" strike="noStrike">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254156718"/>
                  </a:ext>
                </a:extLst>
              </a:tr>
              <a:tr h="152059">
                <a:tc>
                  <a:txBody>
                    <a:bodyPr/>
                    <a:lstStyle/>
                    <a:p>
                      <a:pPr algn="l">
                        <a:lnSpc>
                          <a:spcPct val="115000"/>
                        </a:lnSpc>
                        <a:spcAft>
                          <a:spcPts val="80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dirty="0">
                          <a:effectLst/>
                        </a:rPr>
                        <a:t>Answer any</a:t>
                      </a:r>
                      <a:r>
                        <a:rPr lang="en-IN" sz="1000" u="sng" dirty="0">
                          <a:effectLst/>
                        </a:rPr>
                        <a:t> one</a:t>
                      </a:r>
                      <a:r>
                        <a:rPr lang="en-IN" sz="1000" dirty="0">
                          <a:effectLst/>
                        </a:rPr>
                        <a:t> of the following-</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l">
                        <a:lnSpc>
                          <a:spcPct val="115000"/>
                        </a:lnSpc>
                        <a:spcAft>
                          <a:spcPts val="800"/>
                        </a:spcAft>
                      </a:pPr>
                      <a:r>
                        <a:rPr lang="en-IN" sz="1000">
                          <a:effectLst/>
                        </a:rPr>
                        <a:t>[5×10=50]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526900605"/>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4-a.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033724488"/>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017297576"/>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4-b.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dirty="0">
                          <a:effectLst/>
                        </a:rPr>
                        <a:t>Question-  </a:t>
                      </a: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709418753"/>
                  </a:ext>
                </a:extLst>
              </a:tr>
              <a:tr h="152059">
                <a:tc>
                  <a:txBody>
                    <a:bodyPr/>
                    <a:lstStyle/>
                    <a:p>
                      <a:pPr algn="l">
                        <a:lnSpc>
                          <a:spcPct val="115000"/>
                        </a:lnSpc>
                        <a:spcAft>
                          <a:spcPts val="800"/>
                        </a:spcAft>
                      </a:pPr>
                      <a:r>
                        <a:rPr lang="en-IN" sz="1000">
                          <a:effectLst/>
                        </a:rPr>
                        <a:t>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664449640"/>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5-a.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379649031"/>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334051943"/>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5-b.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074630357"/>
                  </a:ext>
                </a:extLst>
              </a:tr>
              <a:tr h="152059">
                <a:tc>
                  <a:txBody>
                    <a:bodyPr/>
                    <a:lstStyle/>
                    <a:p>
                      <a:pPr algn="l">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786884813"/>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6-a.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751502384"/>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4062534913"/>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6-b.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401415712"/>
                  </a:ext>
                </a:extLst>
              </a:tr>
              <a:tr h="152059">
                <a:tc>
                  <a:txBody>
                    <a:bodyPr/>
                    <a:lstStyle/>
                    <a:p>
                      <a:pPr algn="l">
                        <a:lnSpc>
                          <a:spcPct val="115000"/>
                        </a:lnSpc>
                        <a:spcAft>
                          <a:spcPts val="800"/>
                        </a:spcAft>
                      </a:pPr>
                      <a:r>
                        <a:rPr lang="en-IN" sz="1000">
                          <a:effectLst/>
                        </a:rPr>
                        <a:t>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87757184"/>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7-a.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759824714"/>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555039544"/>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7-b.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dirty="0">
                          <a:effectLst/>
                        </a:rPr>
                        <a:t>Question-  </a:t>
                      </a: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56934956"/>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296045177"/>
                  </a:ext>
                </a:extLst>
              </a:tr>
              <a:tr h="152059">
                <a:tc>
                  <a:txBody>
                    <a:bodyPr/>
                    <a:lstStyle/>
                    <a:p>
                      <a:pPr algn="l">
                        <a:lnSpc>
                          <a:spcPct val="115000"/>
                        </a:lnSpc>
                        <a:spcAft>
                          <a:spcPts val="800"/>
                        </a:spcAft>
                      </a:pPr>
                      <a:r>
                        <a:rPr lang="en-IN" sz="1000">
                          <a:effectLst/>
                        </a:rPr>
                        <a:t>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493225830"/>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8-a.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765637275"/>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910773120"/>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8-b.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160435636"/>
                  </a:ext>
                </a:extLst>
              </a:tr>
            </a:tbl>
          </a:graphicData>
        </a:graphic>
      </p:graphicFrame>
    </p:spTree>
    <p:extLst>
      <p:ext uri="{BB962C8B-B14F-4D97-AF65-F5344CB8AC3E}">
        <p14:creationId xmlns:p14="http://schemas.microsoft.com/office/powerpoint/2010/main" xmlns="" val="3922356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76CB68-7172-4BF5-9D32-A774E128843F}"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12" name="Content Placeholder 2"/>
          <p:cNvSpPr txBox="1">
            <a:spLocks/>
          </p:cNvSpPr>
          <p:nvPr/>
        </p:nvSpPr>
        <p:spPr>
          <a:xfrm>
            <a:off x="760268" y="1783123"/>
            <a:ext cx="7886700" cy="144191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35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 xmlns:a16="http://schemas.microsoft.com/office/drawing/2014/main" id="{C8EB67B7-CEE6-4E22-B7C3-4089AD660F1A}"/>
              </a:ext>
            </a:extLst>
          </p:cNvPr>
          <p:cNvSpPr txBox="1">
            <a:spLocks/>
          </p:cNvSpPr>
          <p:nvPr/>
        </p:nvSpPr>
        <p:spPr>
          <a:xfrm>
            <a:off x="1371600" y="-254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solidFill>
                  <a:schemeClr val="tx1"/>
                </a:solidFill>
              </a:rPr>
              <a:t>Prerequisites</a:t>
            </a:r>
          </a:p>
        </p:txBody>
      </p:sp>
      <p:sp>
        <p:nvSpPr>
          <p:cNvPr id="3" name="Content Placeholder 2">
            <a:extLst>
              <a:ext uri="{FF2B5EF4-FFF2-40B4-BE49-F238E27FC236}">
                <a16:creationId xmlns="" xmlns:a16="http://schemas.microsoft.com/office/drawing/2014/main" id="{EE92A834-08E2-4479-9CF1-4688DC6EA92E}"/>
              </a:ext>
            </a:extLst>
          </p:cNvPr>
          <p:cNvSpPr>
            <a:spLocks noGrp="1"/>
          </p:cNvSpPr>
          <p:nvPr>
            <p:ph idx="1"/>
          </p:nvPr>
        </p:nvSpPr>
        <p:spPr/>
        <p:txBody>
          <a:bodyPr>
            <a:normAutofit/>
          </a:bodyPr>
          <a:lstStyle/>
          <a:p>
            <a:r>
              <a:rPr lang="en-IN" sz="2000" b="1" dirty="0">
                <a:solidFill>
                  <a:srgbClr val="000000"/>
                </a:solidFill>
                <a:effectLst/>
                <a:latin typeface="Times New Roman" panose="02020603050405020304" pitchFamily="18" charset="0"/>
                <a:ea typeface="Times New Roman" panose="02020603050405020304" pitchFamily="18" charset="0"/>
              </a:rPr>
              <a:t>Overview of programming language </a:t>
            </a:r>
          </a:p>
          <a:p>
            <a:r>
              <a:rPr lang="en-IN" sz="2000" b="1" dirty="0">
                <a:solidFill>
                  <a:srgbClr val="000000"/>
                </a:solidFill>
                <a:effectLst/>
                <a:latin typeface="Times New Roman" panose="02020603050405020304" pitchFamily="18" charset="0"/>
                <a:ea typeface="Times New Roman" panose="02020603050405020304" pitchFamily="18" charset="0"/>
              </a:rPr>
              <a:t>JAVA and XML. </a:t>
            </a:r>
            <a:endParaRPr lang="en-IN" sz="3600" b="1" dirty="0"/>
          </a:p>
        </p:txBody>
      </p:sp>
      <p:sp>
        <p:nvSpPr>
          <p:cNvPr id="2" name="Slide Number Placeholder 1">
            <a:extLst>
              <a:ext uri="{FF2B5EF4-FFF2-40B4-BE49-F238E27FC236}">
                <a16:creationId xmlns="" xmlns:a16="http://schemas.microsoft.com/office/drawing/2014/main" id="{92BE8421-C12E-479A-9F67-A40F452EC327}"/>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xmlns="" val="160808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5891E1-C38F-45AE-9CE7-5D684C558D0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12" name="Content Placeholder 2"/>
          <p:cNvSpPr txBox="1">
            <a:spLocks/>
          </p:cNvSpPr>
          <p:nvPr/>
        </p:nvSpPr>
        <p:spPr>
          <a:xfrm>
            <a:off x="760268" y="1783123"/>
            <a:ext cx="7886700" cy="144191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35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 xmlns:a16="http://schemas.microsoft.com/office/drawing/2014/main" id="{C8EB67B7-CEE6-4E22-B7C3-4089AD660F1A}"/>
              </a:ext>
            </a:extLst>
          </p:cNvPr>
          <p:cNvSpPr txBox="1">
            <a:spLocks/>
          </p:cNvSpPr>
          <p:nvPr/>
        </p:nvSpPr>
        <p:spPr>
          <a:xfrm>
            <a:off x="1371600" y="-254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Brief Introduction about the Subject with videos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3" name="Content Placeholder 2">
            <a:extLst>
              <a:ext uri="{FF2B5EF4-FFF2-40B4-BE49-F238E27FC236}">
                <a16:creationId xmlns="" xmlns:a16="http://schemas.microsoft.com/office/drawing/2014/main" id="{EE92A834-08E2-4479-9CF1-4688DC6EA92E}"/>
              </a:ext>
            </a:extLst>
          </p:cNvPr>
          <p:cNvSpPr>
            <a:spLocks noGrp="1"/>
          </p:cNvSpPr>
          <p:nvPr>
            <p:ph idx="1"/>
          </p:nvPr>
        </p:nvSpPr>
        <p:spPr>
          <a:xfrm>
            <a:off x="457200" y="914400"/>
            <a:ext cx="8229600" cy="5211763"/>
          </a:xfrm>
        </p:spPr>
        <p:txBody>
          <a:bodyPr>
            <a:normAutofit/>
          </a:bodyPr>
          <a:lstStyle/>
          <a:p>
            <a:pPr marL="0" indent="0" algn="just">
              <a:buNone/>
            </a:pPr>
            <a:r>
              <a:rPr lang="en-US" sz="2100" b="0" i="0" dirty="0">
                <a:solidFill>
                  <a:srgbClr val="333333"/>
                </a:solidFill>
                <a:effectLst/>
                <a:latin typeface="Times New Roman" panose="02020603050405020304" pitchFamily="18" charset="0"/>
                <a:cs typeface="Times New Roman" panose="02020603050405020304" pitchFamily="18" charset="0"/>
              </a:rPr>
              <a:t>Mobile application development is the process of creating software applications that run on a mobile device, and a typical mobile application utilizes a network connection to work with remote computing resources. </a:t>
            </a:r>
            <a:endParaRPr lang="en-US" sz="2100" b="0" i="0" dirty="0" smtClean="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100" b="0" i="0" dirty="0" smtClean="0">
                <a:solidFill>
                  <a:srgbClr val="333333"/>
                </a:solidFill>
                <a:effectLst/>
                <a:latin typeface="Times New Roman" panose="02020603050405020304" pitchFamily="18" charset="0"/>
                <a:cs typeface="Times New Roman" panose="02020603050405020304" pitchFamily="18" charset="0"/>
              </a:rPr>
              <a:t>Hence</a:t>
            </a:r>
            <a:r>
              <a:rPr lang="en-US" sz="2100" b="0" i="0" dirty="0">
                <a:solidFill>
                  <a:srgbClr val="333333"/>
                </a:solidFill>
                <a:effectLst/>
                <a:latin typeface="Times New Roman" panose="02020603050405020304" pitchFamily="18" charset="0"/>
                <a:cs typeface="Times New Roman" panose="02020603050405020304" pitchFamily="18" charset="0"/>
              </a:rPr>
              <a:t>, the mobile development process involves creating installable software bundles (code, binaries, assets, etc.) , implementing backend services such as data access with an API, and testing the application on target devices.</a:t>
            </a:r>
            <a:endParaRPr lang="en-IN" sz="2100" dirty="0">
              <a:latin typeface="Times New Roman" panose="02020603050405020304" pitchFamily="18" charset="0"/>
              <a:cs typeface="Times New Roman" panose="02020603050405020304" pitchFamily="18" charset="0"/>
              <a:hlinkClick r:id="rId2"/>
            </a:endParaRPr>
          </a:p>
          <a:p>
            <a:pPr marL="0" indent="0">
              <a:buNone/>
            </a:pPr>
            <a:endParaRPr lang="en-IN" dirty="0">
              <a:hlinkClick r:id="rId2"/>
            </a:endParaRPr>
          </a:p>
          <a:p>
            <a:pPr marL="0" indent="0">
              <a:buNone/>
            </a:pPr>
            <a:r>
              <a:rPr lang="en-IN" sz="2000" dirty="0">
                <a:hlinkClick r:id="rId2"/>
              </a:rPr>
              <a:t>https://</a:t>
            </a:r>
            <a:r>
              <a:rPr lang="en-IN" sz="2000" dirty="0" smtClean="0">
                <a:hlinkClick r:id="rId2"/>
              </a:rPr>
              <a:t>www.youtube.com/watch?v=bOiCw-ZZlGA</a:t>
            </a:r>
            <a:endParaRPr lang="en-IN" sz="2000" dirty="0" smtClean="0"/>
          </a:p>
          <a:p>
            <a:pPr marL="0" indent="0">
              <a:buNone/>
            </a:pPr>
            <a:r>
              <a:rPr lang="en-IN" sz="2000" dirty="0">
                <a:hlinkClick r:id="rId3"/>
              </a:rPr>
              <a:t>https://</a:t>
            </a:r>
            <a:r>
              <a:rPr lang="en-IN" sz="2000" dirty="0" smtClean="0">
                <a:hlinkClick r:id="rId3"/>
              </a:rPr>
              <a:t>www.youtube.com/watch?v=09TeUXjzpKs&amp;t=5270s</a:t>
            </a:r>
            <a:r>
              <a:rPr lang="en-IN" dirty="0" smtClean="0"/>
              <a:t/>
            </a:r>
            <a:br>
              <a:rPr lang="en-IN" dirty="0" smtClean="0"/>
            </a:br>
            <a:r>
              <a:rPr lang="en-IN" dirty="0" smtClean="0"/>
              <a:t/>
            </a:r>
            <a:br>
              <a:rPr lang="en-IN" dirty="0" smtClean="0"/>
            </a:br>
            <a:r>
              <a:rPr lang="en-IN" dirty="0" smtClean="0"/>
              <a:t> </a:t>
            </a:r>
            <a:endParaRPr lang="en-IN" dirty="0"/>
          </a:p>
        </p:txBody>
      </p:sp>
      <p:sp>
        <p:nvSpPr>
          <p:cNvPr id="2" name="Slide Number Placeholder 1">
            <a:extLst>
              <a:ext uri="{FF2B5EF4-FFF2-40B4-BE49-F238E27FC236}">
                <a16:creationId xmlns="" xmlns:a16="http://schemas.microsoft.com/office/drawing/2014/main" id="{92BE8421-C12E-479A-9F67-A40F452EC327}"/>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xmlns="" val="1318296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5891E1-C38F-45AE-9CE7-5D684C558D0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12" name="Content Placeholder 2"/>
          <p:cNvSpPr txBox="1">
            <a:spLocks/>
          </p:cNvSpPr>
          <p:nvPr/>
        </p:nvSpPr>
        <p:spPr>
          <a:xfrm>
            <a:off x="760268" y="1783123"/>
            <a:ext cx="7886700" cy="144191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35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 xmlns:a16="http://schemas.microsoft.com/office/drawing/2014/main" id="{C8EB67B7-CEE6-4E22-B7C3-4089AD660F1A}"/>
              </a:ext>
            </a:extLst>
          </p:cNvPr>
          <p:cNvSpPr txBox="1">
            <a:spLocks/>
          </p:cNvSpPr>
          <p:nvPr/>
        </p:nvSpPr>
        <p:spPr>
          <a:xfrm>
            <a:off x="1371600" y="-254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t>Recap of unit 1</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3" name="Content Placeholder 2">
            <a:extLst>
              <a:ext uri="{FF2B5EF4-FFF2-40B4-BE49-F238E27FC236}">
                <a16:creationId xmlns="" xmlns:a16="http://schemas.microsoft.com/office/drawing/2014/main" id="{EE92A834-08E2-4479-9CF1-4688DC6EA92E}"/>
              </a:ext>
            </a:extLst>
          </p:cNvPr>
          <p:cNvSpPr>
            <a:spLocks noGrp="1"/>
          </p:cNvSpPr>
          <p:nvPr>
            <p:ph idx="1"/>
          </p:nvPr>
        </p:nvSpPr>
        <p:spPr>
          <a:xfrm>
            <a:off x="457200" y="914400"/>
            <a:ext cx="8229600" cy="5211763"/>
          </a:xfrm>
        </p:spPr>
        <p:txBody>
          <a:bodyPr>
            <a:normAutofit/>
          </a:bodyPr>
          <a:lstStyle/>
          <a:p>
            <a:pPr algn="just"/>
            <a:r>
              <a:rPr lang="en-US" sz="2000" dirty="0" smtClean="0">
                <a:cs typeface="Times New Roman" panose="02020603050405020304" pitchFamily="18" charset="0"/>
              </a:rPr>
              <a:t>Discussed about key concepts of mobile app development.</a:t>
            </a:r>
          </a:p>
          <a:p>
            <a:pPr algn="just"/>
            <a:r>
              <a:rPr lang="en-US" sz="2000" dirty="0" smtClean="0">
                <a:cs typeface="Times New Roman" panose="02020603050405020304" pitchFamily="18" charset="0"/>
              </a:rPr>
              <a:t>The opportunities and challenges of mobile apps.</a:t>
            </a:r>
          </a:p>
          <a:p>
            <a:pPr algn="just"/>
            <a:r>
              <a:rPr lang="en-US" sz="2000" dirty="0" smtClean="0">
                <a:cs typeface="Times New Roman" panose="02020603050405020304" pitchFamily="18" charset="0"/>
              </a:rPr>
              <a:t> The details of PC based apps as well as web based apps.</a:t>
            </a:r>
          </a:p>
          <a:p>
            <a:pPr algn="just"/>
            <a:r>
              <a:rPr lang="en-US" sz="2000" dirty="0" smtClean="0">
                <a:cs typeface="Times New Roman" panose="02020603050405020304" pitchFamily="18" charset="0"/>
              </a:rPr>
              <a:t>Content and key protocols of mobile apps </a:t>
            </a:r>
          </a:p>
          <a:p>
            <a:pPr algn="just"/>
            <a:r>
              <a:rPr lang="en-US" sz="2000" dirty="0" smtClean="0">
                <a:cs typeface="Times New Roman" panose="02020603050405020304" pitchFamily="18" charset="0"/>
              </a:rPr>
              <a:t>Evolution of mobile apps</a:t>
            </a:r>
          </a:p>
          <a:p>
            <a:pPr algn="just"/>
            <a:r>
              <a:rPr lang="en-US" sz="2000" dirty="0" smtClean="0">
                <a:cs typeface="Times New Roman" panose="02020603050405020304" pitchFamily="18" charset="0"/>
              </a:rPr>
              <a:t>Understand the software and hardware architecture</a:t>
            </a:r>
            <a:endParaRPr lang="en-IN" sz="2000" dirty="0"/>
          </a:p>
        </p:txBody>
      </p:sp>
      <p:sp>
        <p:nvSpPr>
          <p:cNvPr id="2" name="Slide Number Placeholder 1">
            <a:extLst>
              <a:ext uri="{FF2B5EF4-FFF2-40B4-BE49-F238E27FC236}">
                <a16:creationId xmlns="" xmlns:a16="http://schemas.microsoft.com/office/drawing/2014/main" id="{92BE8421-C12E-479A-9F67-A40F452EC327}"/>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xmlns="" val="13182964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708010" cy="5105400"/>
          </a:xfrm>
        </p:spPr>
        <p:txBody>
          <a:bodyPr>
            <a:normAutofit/>
          </a:bodyPr>
          <a:lstStyle/>
          <a:p>
            <a:pPr marR="39370" algn="just">
              <a:lnSpc>
                <a:spcPct val="107000"/>
              </a:lnSpc>
              <a:spcAft>
                <a:spcPts val="800"/>
              </a:spcAft>
            </a:pPr>
            <a:r>
              <a:rPr lang="en-IN" sz="1800" dirty="0">
                <a:latin typeface="Times New Roman" panose="02020603050405020304" pitchFamily="18" charset="0"/>
                <a:cs typeface="Times New Roman" panose="02020603050405020304" pitchFamily="18" charset="0"/>
              </a:rPr>
              <a:t>Introduction to </a:t>
            </a:r>
            <a:r>
              <a:rPr lang="en-IN" sz="1800" dirty="0" smtClean="0">
                <a:latin typeface="Times New Roman" panose="02020603050405020304" pitchFamily="18" charset="0"/>
                <a:cs typeface="Times New Roman" panose="02020603050405020304" pitchFamily="18" charset="0"/>
              </a:rPr>
              <a:t>Android</a:t>
            </a:r>
          </a:p>
          <a:p>
            <a:pPr marR="39370" algn="just">
              <a:lnSpc>
                <a:spcPct val="107000"/>
              </a:lnSpc>
              <a:spcAft>
                <a:spcPts val="800"/>
              </a:spcAft>
            </a:pPr>
            <a:r>
              <a:rPr lang="en-IN" sz="1800" dirty="0" smtClean="0">
                <a:latin typeface="Times New Roman" panose="02020603050405020304" pitchFamily="18" charset="0"/>
                <a:cs typeface="Times New Roman" panose="02020603050405020304" pitchFamily="18" charset="0"/>
              </a:rPr>
              <a:t>Android ecosystem</a:t>
            </a:r>
          </a:p>
          <a:p>
            <a:pPr marR="39370" algn="just">
              <a:lnSpc>
                <a:spcPct val="107000"/>
              </a:lnSpc>
              <a:spcAft>
                <a:spcPts val="800"/>
              </a:spcAft>
            </a:pPr>
            <a:r>
              <a:rPr lang="en-IN" sz="1800" dirty="0" smtClean="0">
                <a:latin typeface="Times New Roman" panose="02020603050405020304" pitchFamily="18" charset="0"/>
                <a:cs typeface="Times New Roman" panose="02020603050405020304" pitchFamily="18" charset="0"/>
              </a:rPr>
              <a:t>Android </a:t>
            </a:r>
            <a:r>
              <a:rPr lang="en-IN" sz="1800" dirty="0">
                <a:latin typeface="Times New Roman" panose="02020603050405020304" pitchFamily="18" charset="0"/>
                <a:cs typeface="Times New Roman" panose="02020603050405020304" pitchFamily="18" charset="0"/>
              </a:rPr>
              <a:t>SDK and </a:t>
            </a:r>
            <a:r>
              <a:rPr lang="en-IN" sz="1800" dirty="0" smtClean="0">
                <a:latin typeface="Times New Roman" panose="02020603050405020304" pitchFamily="18" charset="0"/>
                <a:cs typeface="Times New Roman" panose="02020603050405020304" pitchFamily="18" charset="0"/>
              </a:rPr>
              <a:t>Installation</a:t>
            </a:r>
          </a:p>
          <a:p>
            <a:pPr marR="39370" algn="just">
              <a:lnSpc>
                <a:spcPct val="107000"/>
              </a:lnSpc>
              <a:spcAft>
                <a:spcPts val="800"/>
              </a:spcAft>
            </a:pPr>
            <a:r>
              <a:rPr lang="en-IN" sz="1800" dirty="0" smtClean="0">
                <a:latin typeface="Times New Roman" panose="02020603050405020304" pitchFamily="18" charset="0"/>
                <a:cs typeface="Times New Roman" panose="02020603050405020304" pitchFamily="18" charset="0"/>
              </a:rPr>
              <a:t>Layered </a:t>
            </a:r>
            <a:r>
              <a:rPr lang="en-IN" sz="1800" dirty="0">
                <a:latin typeface="Times New Roman" panose="02020603050405020304" pitchFamily="18" charset="0"/>
                <a:cs typeface="Times New Roman" panose="02020603050405020304" pitchFamily="18" charset="0"/>
              </a:rPr>
              <a:t>Architecture of </a:t>
            </a:r>
            <a:r>
              <a:rPr lang="en-IN" sz="1800" dirty="0" smtClean="0">
                <a:latin typeface="Times New Roman" panose="02020603050405020304" pitchFamily="18" charset="0"/>
                <a:cs typeface="Times New Roman" panose="02020603050405020304" pitchFamily="18" charset="0"/>
              </a:rPr>
              <a:t>Android</a:t>
            </a:r>
          </a:p>
          <a:p>
            <a:pPr marR="39370" algn="just">
              <a:lnSpc>
                <a:spcPct val="107000"/>
              </a:lnSpc>
              <a:spcAft>
                <a:spcPts val="800"/>
              </a:spcAft>
            </a:pPr>
            <a:r>
              <a:rPr lang="en-IN" sz="1800" dirty="0" smtClean="0">
                <a:latin typeface="Times New Roman" panose="02020603050405020304" pitchFamily="18" charset="0"/>
                <a:cs typeface="Times New Roman" panose="02020603050405020304" pitchFamily="18" charset="0"/>
              </a:rPr>
              <a:t>Android </a:t>
            </a:r>
            <a:r>
              <a:rPr lang="en-IN" sz="1800" dirty="0">
                <a:latin typeface="Times New Roman" panose="02020603050405020304" pitchFamily="18" charset="0"/>
                <a:cs typeface="Times New Roman" panose="02020603050405020304" pitchFamily="18" charset="0"/>
              </a:rPr>
              <a:t>API levels (versions &amp; version </a:t>
            </a:r>
            <a:r>
              <a:rPr lang="en-IN" sz="1800" dirty="0" smtClean="0">
                <a:latin typeface="Times New Roman" panose="02020603050405020304" pitchFamily="18" charset="0"/>
                <a:cs typeface="Times New Roman" panose="02020603050405020304" pitchFamily="18" charset="0"/>
              </a:rPr>
              <a:t>names)</a:t>
            </a:r>
          </a:p>
          <a:p>
            <a:pPr marR="39370" algn="just">
              <a:lnSpc>
                <a:spcPct val="107000"/>
              </a:lnSpc>
              <a:spcAft>
                <a:spcPts val="800"/>
              </a:spcAft>
            </a:pPr>
            <a:r>
              <a:rPr lang="en-IN" sz="1800" dirty="0" smtClean="0">
                <a:latin typeface="Times New Roman" panose="02020603050405020304" pitchFamily="18" charset="0"/>
                <a:cs typeface="Times New Roman" panose="02020603050405020304" pitchFamily="18" charset="0"/>
              </a:rPr>
              <a:t>Android </a:t>
            </a:r>
            <a:r>
              <a:rPr lang="en-IN" sz="1800" dirty="0">
                <a:latin typeface="Times New Roman" panose="02020603050405020304" pitchFamily="18" charset="0"/>
                <a:cs typeface="Times New Roman" panose="02020603050405020304" pitchFamily="18" charset="0"/>
              </a:rPr>
              <a:t>Development </a:t>
            </a:r>
            <a:r>
              <a:rPr lang="en-IN" sz="1800" dirty="0" smtClean="0">
                <a:latin typeface="Times New Roman" panose="02020603050405020304" pitchFamily="18" charset="0"/>
                <a:cs typeface="Times New Roman" panose="02020603050405020304" pitchFamily="18" charset="0"/>
              </a:rPr>
              <a:t>Tools</a:t>
            </a:r>
          </a:p>
          <a:p>
            <a:pPr marR="39370" algn="just">
              <a:lnSpc>
                <a:spcPct val="107000"/>
              </a:lnSpc>
              <a:spcAft>
                <a:spcPts val="800"/>
              </a:spcAft>
            </a:pPr>
            <a:r>
              <a:rPr lang="en-IN" sz="1800" dirty="0" smtClean="0">
                <a:latin typeface="Times New Roman" panose="02020603050405020304" pitchFamily="18" charset="0"/>
                <a:cs typeface="Times New Roman" panose="02020603050405020304" pitchFamily="18" charset="0"/>
              </a:rPr>
              <a:t>Basic </a:t>
            </a:r>
            <a:r>
              <a:rPr lang="en-IN" sz="1800" dirty="0">
                <a:latin typeface="Times New Roman" panose="02020603050405020304" pitchFamily="18" charset="0"/>
                <a:cs typeface="Times New Roman" panose="02020603050405020304" pitchFamily="18" charset="0"/>
              </a:rPr>
              <a:t>Building blocks – </a:t>
            </a:r>
            <a:r>
              <a:rPr lang="en-IN" sz="1800" dirty="0" smtClean="0">
                <a:latin typeface="Times New Roman" panose="02020603050405020304" pitchFamily="18" charset="0"/>
                <a:cs typeface="Times New Roman" panose="02020603050405020304" pitchFamily="18" charset="0"/>
              </a:rPr>
              <a:t>Protocols</a:t>
            </a:r>
          </a:p>
          <a:p>
            <a:pPr marR="39370" algn="just">
              <a:lnSpc>
                <a:spcPct val="107000"/>
              </a:lnSpc>
              <a:spcAft>
                <a:spcPts val="800"/>
              </a:spcAft>
            </a:pPr>
            <a:r>
              <a:rPr lang="en-IN" sz="1800" dirty="0" smtClean="0">
                <a:latin typeface="Times New Roman" panose="02020603050405020304" pitchFamily="18" charset="0"/>
                <a:cs typeface="Times New Roman" panose="02020603050405020304" pitchFamily="18" charset="0"/>
              </a:rPr>
              <a:t>Activities</a:t>
            </a:r>
          </a:p>
          <a:p>
            <a:pPr marR="39370" algn="just">
              <a:lnSpc>
                <a:spcPct val="107000"/>
              </a:lnSpc>
              <a:spcAft>
                <a:spcPts val="800"/>
              </a:spcAft>
            </a:pPr>
            <a:r>
              <a:rPr lang="en-IN" sz="1800" dirty="0" smtClean="0">
                <a:latin typeface="Times New Roman" panose="02020603050405020304" pitchFamily="18" charset="0"/>
                <a:cs typeface="Times New Roman" panose="02020603050405020304" pitchFamily="18" charset="0"/>
              </a:rPr>
              <a:t> Services</a:t>
            </a:r>
          </a:p>
          <a:p>
            <a:pPr marR="39370" algn="just">
              <a:lnSpc>
                <a:spcPct val="107000"/>
              </a:lnSpc>
              <a:spcAft>
                <a:spcPts val="800"/>
              </a:spcAft>
            </a:pPr>
            <a:r>
              <a:rPr lang="en-IN" sz="1800" dirty="0" smtClean="0">
                <a:latin typeface="Times New Roman" panose="02020603050405020304" pitchFamily="18" charset="0"/>
                <a:cs typeface="Times New Roman" panose="02020603050405020304" pitchFamily="18" charset="0"/>
              </a:rPr>
              <a:t>Broadcast </a:t>
            </a:r>
            <a:r>
              <a:rPr lang="en-IN" sz="1800" dirty="0">
                <a:latin typeface="Times New Roman" panose="02020603050405020304" pitchFamily="18" charset="0"/>
                <a:cs typeface="Times New Roman" panose="02020603050405020304" pitchFamily="18" charset="0"/>
              </a:rPr>
              <a:t>Receivers </a:t>
            </a:r>
          </a:p>
          <a:p>
            <a:pPr marR="39370" algn="just">
              <a:lnSpc>
                <a:spcPct val="107000"/>
              </a:lnSpc>
              <a:spcAft>
                <a:spcPts val="800"/>
              </a:spcAft>
            </a:pPr>
            <a:r>
              <a:rPr lang="en-IN" sz="1800" dirty="0" smtClean="0">
                <a:latin typeface="Times New Roman" panose="02020603050405020304" pitchFamily="18" charset="0"/>
                <a:cs typeface="Times New Roman" panose="02020603050405020304" pitchFamily="18" charset="0"/>
              </a:rPr>
              <a:t>Content </a:t>
            </a:r>
            <a:r>
              <a:rPr lang="en-IN" sz="1800" dirty="0">
                <a:latin typeface="Times New Roman" panose="02020603050405020304" pitchFamily="18" charset="0"/>
                <a:cs typeface="Times New Roman" panose="02020603050405020304" pitchFamily="18" charset="0"/>
              </a:rPr>
              <a:t>providers. </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342900" lvl="1" indent="-342900">
              <a:buFont typeface="Arial" pitchFamily="34" charset="0"/>
              <a:buChar char="•"/>
            </a:pPr>
            <a:endParaRPr lang="en-US" sz="2600" dirty="0"/>
          </a:p>
          <a:p>
            <a:pPr marL="342900" lvl="1" indent="-342900">
              <a:buFont typeface="Arial" pitchFamily="34" charset="0"/>
              <a:buChar char="•"/>
            </a:pPr>
            <a:endParaRPr lang="en-US" sz="2600" dirty="0" smtClean="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p:txBody>
      </p:sp>
      <p:sp>
        <p:nvSpPr>
          <p:cNvPr id="6" name="Date Placeholder 5"/>
          <p:cNvSpPr>
            <a:spLocks noGrp="1"/>
          </p:cNvSpPr>
          <p:nvPr>
            <p:ph type="dt" sz="half" idx="10"/>
          </p:nvPr>
        </p:nvSpPr>
        <p:spPr/>
        <p:txBody>
          <a:bodyPr/>
          <a:lstStyle/>
          <a:p>
            <a:fld id="{41DCA4C3-5402-4F7F-823C-233BEE72618B}"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17</a:t>
            </a:fld>
            <a:endParaRPr lang="en-US"/>
          </a:p>
        </p:txBody>
      </p:sp>
      <p:sp>
        <p:nvSpPr>
          <p:cNvPr id="8" name="Title 1"/>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dk1"/>
                </a:solidFill>
                <a:effectLst/>
                <a:uLnTx/>
                <a:uFillTx/>
                <a:latin typeface="+mn-lt"/>
                <a:ea typeface="+mn-ea"/>
                <a:cs typeface="+mn-cs"/>
              </a:rPr>
              <a:t>Unit Contents</a:t>
            </a:r>
          </a:p>
        </p:txBody>
      </p:sp>
      <p:sp>
        <p:nvSpPr>
          <p:cNvPr id="12" name="Footer Placeholder 4">
            <a:extLst>
              <a:ext uri="{FF2B5EF4-FFF2-40B4-BE49-F238E27FC236}">
                <a16:creationId xmlns="" xmlns:a16="http://schemas.microsoft.com/office/drawing/2014/main" id="{4D21A13E-7342-4B16-94E0-91ABC4FFD892}"/>
              </a:ext>
            </a:extLst>
          </p:cNvPr>
          <p:cNvSpPr>
            <a:spLocks noGrp="1"/>
          </p:cNvSpPr>
          <p:nvPr>
            <p:ph type="ftr" sz="quarter" idx="11"/>
          </p:nvPr>
        </p:nvSpPr>
        <p:spPr>
          <a:xfrm>
            <a:off x="2514600" y="6356350"/>
            <a:ext cx="52578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Tree>
    <p:extLst>
      <p:ext uri="{BB962C8B-B14F-4D97-AF65-F5344CB8AC3E}">
        <p14:creationId xmlns:p14="http://schemas.microsoft.com/office/powerpoint/2010/main" xmlns="" val="1360992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8F1A58-A606-47E7-844F-88703DA431D7}"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800" b="1" dirty="0">
                <a:solidFill>
                  <a:schemeClr val="tx1"/>
                </a:solidFill>
              </a:rPr>
              <a:t>Unit Objective</a:t>
            </a:r>
          </a:p>
          <a:p>
            <a:pPr lvl="0" algn="ctr">
              <a:spcBef>
                <a:spcPct val="0"/>
              </a:spcBef>
              <a:defRPr/>
            </a:pPr>
            <a:endParaRPr lang="en-US" dirty="0"/>
          </a:p>
        </p:txBody>
      </p:sp>
      <p:sp>
        <p:nvSpPr>
          <p:cNvPr id="2" name="TextBox 1"/>
          <p:cNvSpPr txBox="1"/>
          <p:nvPr/>
        </p:nvSpPr>
        <p:spPr>
          <a:xfrm>
            <a:off x="218159" y="1371600"/>
            <a:ext cx="8925841" cy="2185214"/>
          </a:xfrm>
          <a:prstGeom prst="rect">
            <a:avLst/>
          </a:prstGeom>
          <a:noFill/>
        </p:spPr>
        <p:txBody>
          <a:bodyPr wrap="none" rtlCol="0">
            <a:spAutoFit/>
          </a:bodyPr>
          <a:lstStyle/>
          <a:p>
            <a:pPr marL="342900" indent="-34290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To understand </a:t>
            </a:r>
            <a:r>
              <a:rPr lang="en-US" sz="2000" dirty="0">
                <a:latin typeface="Times New Roman" panose="02020603050405020304" pitchFamily="18" charset="0"/>
                <a:cs typeface="Times New Roman" panose="02020603050405020304" pitchFamily="18" charset="0"/>
              </a:rPr>
              <a:t>key concepts of </a:t>
            </a:r>
            <a:r>
              <a:rPr lang="en-US" sz="2000" dirty="0" smtClean="0">
                <a:latin typeface="Times New Roman" panose="02020603050405020304" pitchFamily="18" charset="0"/>
                <a:cs typeface="Times New Roman" panose="02020603050405020304" pitchFamily="18" charset="0"/>
              </a:rPr>
              <a:t>android </a:t>
            </a:r>
          </a:p>
          <a:p>
            <a:pPr marL="342900" indent="-34290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To know </a:t>
            </a: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features and android platform</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To know about the android SDK and architecture</a:t>
            </a:r>
          </a:p>
          <a:p>
            <a:pPr marL="342900" indent="-34290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To understand the installation of Android and using the basics</a:t>
            </a:r>
          </a:p>
          <a:p>
            <a:pPr marL="342900" indent="-342900" algn="just">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To understand </a:t>
            </a:r>
            <a:r>
              <a:rPr lang="en-IN" sz="2000" dirty="0">
                <a:latin typeface="Times New Roman" panose="02020603050405020304" pitchFamily="18" charset="0"/>
                <a:cs typeface="Times New Roman" panose="02020603050405020304" pitchFamily="18" charset="0"/>
              </a:rPr>
              <a:t>the Activities, Services, Broadcast Receivers &amp; Content providers.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1103300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AB1743-8549-41BA-85E9-56DC11BA4496}"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smtClean="0">
                <a:latin typeface="Times New Roman" panose="02020603050405020304" pitchFamily="18" charset="0"/>
                <a:cs typeface="Times New Roman" panose="02020603050405020304" pitchFamily="18" charset="0"/>
              </a:rPr>
              <a:t>Introduction to Android</a:t>
            </a:r>
            <a:endParaRPr lang="en-US"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6C25CEC3-1428-43B1-8F30-6AF9A756D980}"/>
              </a:ext>
            </a:extLst>
          </p:cNvPr>
          <p:cNvSpPr txBox="1"/>
          <p:nvPr/>
        </p:nvSpPr>
        <p:spPr>
          <a:xfrm>
            <a:off x="424089" y="1371600"/>
            <a:ext cx="8229600" cy="4555093"/>
          </a:xfrm>
          <a:prstGeom prst="rect">
            <a:avLst/>
          </a:prstGeom>
          <a:noFill/>
        </p:spPr>
        <p:txBody>
          <a:bodyPr wrap="square">
            <a:spAutoFit/>
          </a:bodyPr>
          <a:lstStyle/>
          <a:p>
            <a:pPr algn="just"/>
            <a:endParaRPr lang="en-US" dirty="0" smtClean="0">
              <a:latin typeface="Times New Roman" panose="02020603050405020304" pitchFamily="18" charset="0"/>
              <a:cs typeface="Times New Roman" panose="02020603050405020304" pitchFamily="18" charset="0"/>
            </a:endParaRPr>
          </a:p>
          <a:p>
            <a:pPr algn="just"/>
            <a:r>
              <a:rPr lang="en-US" b="1" dirty="0"/>
              <a:t>Topic objective: To understand about the </a:t>
            </a:r>
            <a:r>
              <a:rPr lang="en-US" b="1" dirty="0" smtClean="0"/>
              <a:t>android and history</a:t>
            </a:r>
            <a:endParaRPr lang="en-US" b="1" dirty="0"/>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Android </a:t>
            </a:r>
            <a:r>
              <a:rPr lang="en-US" dirty="0">
                <a:latin typeface="Times New Roman" panose="02020603050405020304" pitchFamily="18" charset="0"/>
                <a:cs typeface="Times New Roman" panose="02020603050405020304" pitchFamily="18" charset="0"/>
              </a:rPr>
              <a:t>is a mobile operating system that is based on a modified version of </a:t>
            </a:r>
            <a:r>
              <a:rPr lang="en-US" dirty="0" smtClean="0">
                <a:latin typeface="Times New Roman" panose="02020603050405020304" pitchFamily="18" charset="0"/>
                <a:cs typeface="Times New Roman" panose="02020603050405020304" pitchFamily="18" charset="0"/>
              </a:rPr>
              <a:t> Unix Like ( modified Linux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kernel)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was originally developed by a startup of the same name, Android, Inc.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2005, as part of its strategy to enter the mobile space, Google purchased Android and took over its development work</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latest version of Android OS is 12, released in October 2021</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Android 13 </a:t>
            </a:r>
            <a:r>
              <a:rPr lang="en-US" smtClean="0">
                <a:latin typeface="Times New Roman" panose="02020603050405020304" pitchFamily="18" charset="0"/>
                <a:cs typeface="Times New Roman" panose="02020603050405020304" pitchFamily="18" charset="0"/>
              </a:rPr>
              <a:t>(Tiramisu)  </a:t>
            </a:r>
            <a:r>
              <a:rPr lang="en-US" dirty="0" smtClean="0">
                <a:latin typeface="Times New Roman" panose="02020603050405020304" pitchFamily="18" charset="0"/>
                <a:cs typeface="Times New Roman" panose="02020603050405020304" pitchFamily="18" charset="0"/>
              </a:rPr>
              <a:t>released March 17, 2022.</a:t>
            </a:r>
          </a:p>
          <a:p>
            <a:pPr algn="just"/>
            <a:r>
              <a:rPr lang="en-US" dirty="0" smtClean="0">
                <a:latin typeface="Times New Roman" panose="02020603050405020304" pitchFamily="18" charset="0"/>
                <a:cs typeface="Times New Roman" panose="02020603050405020304" pitchFamily="18" charset="0"/>
              </a:rPr>
              <a:t>Written in java, c, </a:t>
            </a:r>
            <a:r>
              <a:rPr lang="en-US" dirty="0" err="1"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others.</a:t>
            </a:r>
            <a:endParaRPr lang="en-US" dirty="0">
              <a:latin typeface="Times New Roman" panose="02020603050405020304" pitchFamily="18" charset="0"/>
              <a:cs typeface="Times New Roman" panose="02020603050405020304" pitchFamily="18" charset="0"/>
            </a:endParaRPr>
          </a:p>
          <a:p>
            <a:r>
              <a:rPr lang="en-US" sz="2000" dirty="0" smtClean="0"/>
              <a:t> </a:t>
            </a:r>
            <a:endParaRPr lang="en-US" sz="2000" dirty="0"/>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Android)How can I show a part of image? - Stack Overflow"/>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0795" y="3791804"/>
            <a:ext cx="1034415" cy="1212116"/>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73A7C6F0-0A90-4787-8E9C-13BEF32CA019}"/>
              </a:ext>
            </a:extLst>
          </p:cNvPr>
          <p:cNvSpPr>
            <a:spLocks noGrp="1"/>
          </p:cNvSpPr>
          <p:nvPr>
            <p:ph type="dt" sz="half" idx="10"/>
          </p:nvPr>
        </p:nvSpPr>
        <p:spPr/>
        <p:txBody>
          <a:bodyPr/>
          <a:lstStyle/>
          <a:p>
            <a:fld id="{A94DD650-A727-4D50-91F6-20E535D40B74}" type="datetime1">
              <a:rPr lang="en-US" smtClean="0"/>
              <a:pPr/>
              <a:t>1/5/2023</a:t>
            </a:fld>
            <a:endParaRPr lang="en-US"/>
          </a:p>
        </p:txBody>
      </p:sp>
      <p:sp>
        <p:nvSpPr>
          <p:cNvPr id="5" name="Slide Number Placeholder 4">
            <a:extLst>
              <a:ext uri="{FF2B5EF4-FFF2-40B4-BE49-F238E27FC236}">
                <a16:creationId xmlns:a16="http://schemas.microsoft.com/office/drawing/2014/main" xmlns="" id="{84DDF651-E0E8-474E-B01E-D65BF1529162}"/>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9" name="Title 1">
            <a:extLst>
              <a:ext uri="{FF2B5EF4-FFF2-40B4-BE49-F238E27FC236}">
                <a16:creationId xmlns:a16="http://schemas.microsoft.com/office/drawing/2014/main" xmlns="" id="{9747EF39-7C4B-4EF4-BC7B-4908859053E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IN" sz="2400" b="1" dirty="0">
                <a:solidFill>
                  <a:srgbClr val="000000"/>
                </a:solidFill>
                <a:latin typeface="Times New Roman" panose="02020603050405020304" pitchFamily="18" charset="0"/>
                <a:cs typeface="Times New Roman" panose="02020603050405020304" pitchFamily="18" charset="0"/>
              </a:rPr>
              <a:t>Faculty Profile</a:t>
            </a:r>
            <a:r>
              <a:rPr lang="en-IN"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944190" y="2374938"/>
            <a:ext cx="3707053" cy="646331"/>
          </a:xfrm>
          <a:prstGeom prst="rect">
            <a:avLst/>
          </a:prstGeom>
          <a:noFill/>
        </p:spPr>
        <p:txBody>
          <a:bodyPr wrap="square" rtlCol="0">
            <a:spAutoFit/>
          </a:bodyPr>
          <a:lstStyle/>
          <a:p>
            <a:pPr algn="ctr"/>
            <a:r>
              <a:rPr lang="en-US" dirty="0">
                <a:solidFill>
                  <a:schemeClr val="accent6">
                    <a:lumMod val="75000"/>
                  </a:schemeClr>
                </a:solidFill>
              </a:rPr>
              <a:t>Ms. </a:t>
            </a:r>
            <a:r>
              <a:rPr lang="en-US" dirty="0" err="1" smtClean="0">
                <a:solidFill>
                  <a:schemeClr val="accent6">
                    <a:lumMod val="75000"/>
                  </a:schemeClr>
                </a:solidFill>
              </a:rPr>
              <a:t>Vatika</a:t>
            </a:r>
            <a:r>
              <a:rPr lang="en-US" dirty="0" smtClean="0">
                <a:solidFill>
                  <a:schemeClr val="accent6">
                    <a:lumMod val="75000"/>
                  </a:schemeClr>
                </a:solidFill>
              </a:rPr>
              <a:t> </a:t>
            </a:r>
            <a:r>
              <a:rPr lang="en-US" dirty="0" err="1" smtClean="0">
                <a:solidFill>
                  <a:schemeClr val="accent6">
                    <a:lumMod val="75000"/>
                  </a:schemeClr>
                </a:solidFill>
              </a:rPr>
              <a:t>Jalali</a:t>
            </a:r>
            <a:endParaRPr lang="en-US" dirty="0">
              <a:solidFill>
                <a:schemeClr val="accent6">
                  <a:lumMod val="75000"/>
                </a:schemeClr>
              </a:solidFill>
            </a:endParaRPr>
          </a:p>
          <a:p>
            <a:pPr algn="ctr"/>
            <a:r>
              <a:rPr lang="en-US" dirty="0">
                <a:solidFill>
                  <a:schemeClr val="accent6">
                    <a:lumMod val="75000"/>
                  </a:schemeClr>
                </a:solidFill>
              </a:rPr>
              <a:t>Assistant Professor, </a:t>
            </a:r>
            <a:r>
              <a:rPr lang="en-US" dirty="0" err="1">
                <a:solidFill>
                  <a:schemeClr val="accent6">
                    <a:lumMod val="75000"/>
                  </a:schemeClr>
                </a:solidFill>
              </a:rPr>
              <a:t>IoT</a:t>
            </a:r>
            <a:endParaRPr lang="en-US" dirty="0">
              <a:solidFill>
                <a:schemeClr val="accent6">
                  <a:lumMod val="75000"/>
                </a:schemeClr>
              </a:solidFill>
            </a:endParaRPr>
          </a:p>
        </p:txBody>
      </p:sp>
      <p:pic>
        <p:nvPicPr>
          <p:cNvPr id="1026" name="Picture 2" descr="Education is not confined to classrooms: Endless opportunities available  for students in this age - Education Today New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08460" y="3073607"/>
            <a:ext cx="1578515" cy="887659"/>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90600" y="3376010"/>
            <a:ext cx="1028700" cy="1028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aphicFrame>
        <p:nvGraphicFramePr>
          <p:cNvPr id="11" name="Table 10"/>
          <p:cNvGraphicFramePr>
            <a:graphicFrameLocks noGrp="1"/>
          </p:cNvGraphicFramePr>
          <p:nvPr>
            <p:extLst>
              <p:ext uri="{D42A27DB-BD31-4B8C-83A1-F6EECF244321}">
                <p14:modId xmlns:p14="http://schemas.microsoft.com/office/powerpoint/2010/main" xmlns="" val="1112871850"/>
              </p:ext>
            </p:extLst>
          </p:nvPr>
        </p:nvGraphicFramePr>
        <p:xfrm>
          <a:off x="3753710" y="4115955"/>
          <a:ext cx="2017869" cy="1385203"/>
        </p:xfrm>
        <a:graphic>
          <a:graphicData uri="http://schemas.openxmlformats.org/drawingml/2006/table">
            <a:tbl>
              <a:tblPr firstRow="1" bandRow="1">
                <a:tableStyleId>{E269D01E-BC32-4049-B463-5C60D7B0CCD2}</a:tableStyleId>
              </a:tblPr>
              <a:tblGrid>
                <a:gridCol w="2017869">
                  <a:extLst>
                    <a:ext uri="{9D8B030D-6E8A-4147-A177-3AD203B41FA5}">
                      <a16:colId xmlns:a16="http://schemas.microsoft.com/office/drawing/2014/main" xmlns="" val="20000"/>
                    </a:ext>
                  </a:extLst>
                </a:gridCol>
              </a:tblGrid>
              <a:tr h="520931">
                <a:tc>
                  <a:txBody>
                    <a:bodyPr/>
                    <a:lstStyle/>
                    <a:p>
                      <a:pPr algn="ctr"/>
                      <a:r>
                        <a:rPr lang="en-US" dirty="0">
                          <a:solidFill>
                            <a:schemeClr val="tx1"/>
                          </a:solidFill>
                        </a:rPr>
                        <a:t>Education</a:t>
                      </a:r>
                    </a:p>
                  </a:txBody>
                  <a:tcPr>
                    <a:solidFill>
                      <a:schemeClr val="accent1">
                        <a:lumMod val="60000"/>
                        <a:lumOff val="40000"/>
                      </a:schemeClr>
                    </a:solidFill>
                  </a:tcPr>
                </a:tc>
                <a:extLst>
                  <a:ext uri="{0D108BD9-81ED-4DB2-BD59-A6C34878D82A}">
                    <a16:rowId xmlns:a16="http://schemas.microsoft.com/office/drawing/2014/main" xmlns="" val="10000"/>
                  </a:ext>
                </a:extLst>
              </a:tr>
              <a:tr h="432136">
                <a:tc>
                  <a:txBody>
                    <a:bodyPr/>
                    <a:lstStyle/>
                    <a:p>
                      <a:r>
                        <a:rPr lang="en-US" sz="1600" dirty="0" err="1">
                          <a:solidFill>
                            <a:schemeClr val="tx1"/>
                          </a:solidFill>
                        </a:rPr>
                        <a:t>M.Tech</a:t>
                      </a:r>
                      <a:r>
                        <a:rPr lang="en-US" sz="1600" dirty="0">
                          <a:solidFill>
                            <a:schemeClr val="tx1"/>
                          </a:solidFill>
                        </a:rPr>
                        <a:t> CSE, </a:t>
                      </a:r>
                      <a:r>
                        <a:rPr lang="en-US" sz="1600" dirty="0" smtClean="0">
                          <a:solidFill>
                            <a:schemeClr val="tx1"/>
                          </a:solidFill>
                        </a:rPr>
                        <a:t>PTU</a:t>
                      </a:r>
                      <a:endParaRPr lang="en-US" sz="1600"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2"/>
                  </a:ext>
                </a:extLst>
              </a:tr>
              <a:tr h="432136">
                <a:tc>
                  <a:txBody>
                    <a:bodyPr/>
                    <a:lstStyle/>
                    <a:p>
                      <a:r>
                        <a:rPr lang="en-US" sz="1600" dirty="0" err="1">
                          <a:solidFill>
                            <a:schemeClr val="tx1"/>
                          </a:solidFill>
                        </a:rPr>
                        <a:t>B.Tech</a:t>
                      </a:r>
                      <a:r>
                        <a:rPr lang="en-US" sz="1600" dirty="0">
                          <a:solidFill>
                            <a:schemeClr val="tx1"/>
                          </a:solidFill>
                        </a:rPr>
                        <a:t> </a:t>
                      </a:r>
                      <a:r>
                        <a:rPr lang="en-US" sz="1600" dirty="0" smtClean="0">
                          <a:solidFill>
                            <a:schemeClr val="tx1"/>
                          </a:solidFill>
                        </a:rPr>
                        <a:t>CSE, HPTU</a:t>
                      </a:r>
                      <a:endParaRPr lang="en-US" sz="1600"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3"/>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xmlns="" val="3709973900"/>
              </p:ext>
            </p:extLst>
          </p:nvPr>
        </p:nvGraphicFramePr>
        <p:xfrm>
          <a:off x="476847" y="4419600"/>
          <a:ext cx="2279726" cy="1849120"/>
        </p:xfrm>
        <a:graphic>
          <a:graphicData uri="http://schemas.openxmlformats.org/drawingml/2006/table">
            <a:tbl>
              <a:tblPr firstRow="1" bandRow="1">
                <a:tableStyleId>{E269D01E-BC32-4049-B463-5C60D7B0CCD2}</a:tableStyleId>
              </a:tblPr>
              <a:tblGrid>
                <a:gridCol w="2279726">
                  <a:extLst>
                    <a:ext uri="{9D8B030D-6E8A-4147-A177-3AD203B41FA5}">
                      <a16:colId xmlns:a16="http://schemas.microsoft.com/office/drawing/2014/main" xmlns="" val="20000"/>
                    </a:ext>
                  </a:extLst>
                </a:gridCol>
              </a:tblGrid>
              <a:tr h="447040">
                <a:tc>
                  <a:txBody>
                    <a:bodyPr/>
                    <a:lstStyle/>
                    <a:p>
                      <a:pPr algn="ctr"/>
                      <a:r>
                        <a:rPr lang="en-US" dirty="0">
                          <a:solidFill>
                            <a:schemeClr val="tx1"/>
                          </a:solidFill>
                        </a:rPr>
                        <a:t>Work</a:t>
                      </a:r>
                      <a:r>
                        <a:rPr lang="en-US" baseline="0" dirty="0">
                          <a:solidFill>
                            <a:schemeClr val="tx1"/>
                          </a:solidFill>
                        </a:rPr>
                        <a:t> Exp.</a:t>
                      </a:r>
                      <a:endParaRPr 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0"/>
                  </a:ext>
                </a:extLst>
              </a:tr>
              <a:tr h="447040">
                <a:tc>
                  <a:txBody>
                    <a:bodyPr/>
                    <a:lstStyle/>
                    <a:p>
                      <a:r>
                        <a:rPr lang="en-US" sz="1600" dirty="0">
                          <a:solidFill>
                            <a:schemeClr val="tx1"/>
                          </a:solidFill>
                        </a:rPr>
                        <a:t>NIET, Gr. </a:t>
                      </a:r>
                      <a:r>
                        <a:rPr lang="en-US" sz="1600" dirty="0" err="1">
                          <a:solidFill>
                            <a:schemeClr val="tx1"/>
                          </a:solidFill>
                        </a:rPr>
                        <a:t>Noida</a:t>
                      </a:r>
                      <a:r>
                        <a:rPr lang="en-US" sz="1600" dirty="0">
                          <a:solidFill>
                            <a:schemeClr val="tx1"/>
                          </a:solidFill>
                        </a:rPr>
                        <a:t> </a:t>
                      </a:r>
                      <a:r>
                        <a:rPr lang="en-US" sz="1600" dirty="0" smtClean="0">
                          <a:solidFill>
                            <a:schemeClr val="tx1"/>
                          </a:solidFill>
                        </a:rPr>
                        <a:t>(September, 2022 </a:t>
                      </a:r>
                      <a:r>
                        <a:rPr lang="en-US" sz="1600" baseline="0" dirty="0" smtClean="0">
                          <a:solidFill>
                            <a:schemeClr val="tx1"/>
                          </a:solidFill>
                        </a:rPr>
                        <a:t> </a:t>
                      </a:r>
                      <a:r>
                        <a:rPr lang="en-US" sz="1600" baseline="0" dirty="0">
                          <a:solidFill>
                            <a:schemeClr val="tx1"/>
                          </a:solidFill>
                        </a:rPr>
                        <a:t>to </a:t>
                      </a:r>
                      <a:r>
                        <a:rPr lang="en-US" sz="1600" dirty="0">
                          <a:solidFill>
                            <a:schemeClr val="tx1"/>
                          </a:solidFill>
                        </a:rPr>
                        <a:t>till date)</a:t>
                      </a:r>
                    </a:p>
                  </a:txBody>
                  <a:tcPr>
                    <a:solidFill>
                      <a:schemeClr val="accent1">
                        <a:lumMod val="60000"/>
                        <a:lumOff val="40000"/>
                      </a:schemeClr>
                    </a:solidFill>
                  </a:tcPr>
                </a:tc>
                <a:extLst>
                  <a:ext uri="{0D108BD9-81ED-4DB2-BD59-A6C34878D82A}">
                    <a16:rowId xmlns:a16="http://schemas.microsoft.com/office/drawing/2014/main" xmlns="" val="10001"/>
                  </a:ext>
                </a:extLst>
              </a:tr>
              <a:tr h="370840">
                <a:tc>
                  <a:txBody>
                    <a:bodyPr/>
                    <a:lstStyle/>
                    <a:p>
                      <a:r>
                        <a:rPr lang="en-US" sz="1600" dirty="0" smtClean="0">
                          <a:solidFill>
                            <a:schemeClr val="tx1"/>
                          </a:solidFill>
                        </a:rPr>
                        <a:t>Worked at Chandigarh University</a:t>
                      </a:r>
                      <a:endParaRPr lang="en-US" sz="1600"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xmlns="" val="641164500"/>
              </p:ext>
            </p:extLst>
          </p:nvPr>
        </p:nvGraphicFramePr>
        <p:xfrm>
          <a:off x="6463626" y="4191000"/>
          <a:ext cx="2336043" cy="1041862"/>
        </p:xfrm>
        <a:graphic>
          <a:graphicData uri="http://schemas.openxmlformats.org/drawingml/2006/table">
            <a:tbl>
              <a:tblPr firstRow="1" bandRow="1">
                <a:tableStyleId>{E269D01E-BC32-4049-B463-5C60D7B0CCD2}</a:tableStyleId>
              </a:tblPr>
              <a:tblGrid>
                <a:gridCol w="2336043">
                  <a:extLst>
                    <a:ext uri="{9D8B030D-6E8A-4147-A177-3AD203B41FA5}">
                      <a16:colId xmlns:a16="http://schemas.microsoft.com/office/drawing/2014/main" xmlns="" val="20000"/>
                    </a:ext>
                  </a:extLst>
                </a:gridCol>
              </a:tblGrid>
              <a:tr h="520931">
                <a:tc>
                  <a:txBody>
                    <a:bodyPr/>
                    <a:lstStyle/>
                    <a:p>
                      <a:pPr algn="ctr"/>
                      <a:r>
                        <a:rPr lang="en-US" dirty="0">
                          <a:solidFill>
                            <a:schemeClr val="tx1"/>
                          </a:solidFill>
                        </a:rPr>
                        <a:t>Publications</a:t>
                      </a:r>
                    </a:p>
                  </a:txBody>
                  <a:tcPr>
                    <a:solidFill>
                      <a:schemeClr val="accent1">
                        <a:lumMod val="60000"/>
                        <a:lumOff val="40000"/>
                      </a:schemeClr>
                    </a:solidFill>
                  </a:tcPr>
                </a:tc>
                <a:extLst>
                  <a:ext uri="{0D108BD9-81ED-4DB2-BD59-A6C34878D82A}">
                    <a16:rowId xmlns:a16="http://schemas.microsoft.com/office/drawing/2014/main" xmlns="" val="10000"/>
                  </a:ext>
                </a:extLst>
              </a:tr>
              <a:tr h="520931">
                <a:tc>
                  <a:txBody>
                    <a:bodyPr/>
                    <a:lstStyle/>
                    <a:p>
                      <a:r>
                        <a:rPr lang="en-US" dirty="0">
                          <a:solidFill>
                            <a:schemeClr val="tx1"/>
                          </a:solidFill>
                        </a:rPr>
                        <a:t>Research Paper:</a:t>
                      </a:r>
                      <a:r>
                        <a:rPr lang="en-US" baseline="0" dirty="0">
                          <a:solidFill>
                            <a:schemeClr val="tx1"/>
                          </a:solidFill>
                        </a:rPr>
                        <a:t> </a:t>
                      </a:r>
                      <a:r>
                        <a:rPr lang="en-US" baseline="0" dirty="0" smtClean="0">
                          <a:solidFill>
                            <a:schemeClr val="tx1"/>
                          </a:solidFill>
                        </a:rPr>
                        <a:t>4</a:t>
                      </a:r>
                      <a:r>
                        <a:rPr lang="en-US" dirty="0" smtClean="0">
                          <a:solidFill>
                            <a:schemeClr val="tx1"/>
                          </a:solidFill>
                        </a:rPr>
                        <a:t> </a:t>
                      </a:r>
                      <a:endParaRPr 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1"/>
                  </a:ext>
                </a:extLst>
              </a:tr>
            </a:tbl>
          </a:graphicData>
        </a:graphic>
      </p:graphicFrame>
      <p:pic>
        <p:nvPicPr>
          <p:cNvPr id="1030" name="Picture 6" descr="88,436 Book Logo Stock Photos and Images - 123R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86600" y="3087255"/>
            <a:ext cx="1219200" cy="10287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AutoShape 8" descr="What is Research? - Purpose of Researc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0" descr="What is Research? - Purpose of Resear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Floor Research: NORD/LB"/>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705599" y="924065"/>
            <a:ext cx="1362075" cy="8382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Box 13"/>
          <p:cNvSpPr txBox="1"/>
          <p:nvPr/>
        </p:nvSpPr>
        <p:spPr>
          <a:xfrm>
            <a:off x="5671782" y="1774775"/>
            <a:ext cx="3505200" cy="923330"/>
          </a:xfrm>
          <a:prstGeom prst="rect">
            <a:avLst/>
          </a:prstGeom>
          <a:noFill/>
        </p:spPr>
        <p:txBody>
          <a:bodyPr wrap="square" rtlCol="0">
            <a:spAutoFit/>
          </a:bodyPr>
          <a:lstStyle/>
          <a:p>
            <a:pPr algn="ctr"/>
            <a:r>
              <a:rPr lang="en-US" b="1" dirty="0">
                <a:solidFill>
                  <a:schemeClr val="accent4">
                    <a:lumMod val="50000"/>
                  </a:schemeClr>
                </a:solidFill>
              </a:rPr>
              <a:t>Research Interests</a:t>
            </a:r>
          </a:p>
          <a:p>
            <a:pPr algn="ctr"/>
            <a:r>
              <a:rPr lang="en-US" dirty="0" smtClean="0">
                <a:solidFill>
                  <a:schemeClr val="accent4">
                    <a:lumMod val="50000"/>
                  </a:schemeClr>
                </a:solidFill>
              </a:rPr>
              <a:t>Digital Image processing, </a:t>
            </a:r>
          </a:p>
          <a:p>
            <a:pPr algn="ctr"/>
            <a:r>
              <a:rPr lang="en-US" dirty="0" smtClean="0">
                <a:solidFill>
                  <a:schemeClr val="accent4">
                    <a:lumMod val="50000"/>
                  </a:schemeClr>
                </a:solidFill>
              </a:rPr>
              <a:t>Machine Learning </a:t>
            </a:r>
            <a:endParaRPr lang="en-US" dirty="0">
              <a:solidFill>
                <a:schemeClr val="accent4">
                  <a:lumMod val="50000"/>
                </a:schemeClr>
              </a:solidFill>
            </a:endParaRPr>
          </a:p>
        </p:txBody>
      </p:sp>
      <p:pic>
        <p:nvPicPr>
          <p:cNvPr id="1038" name="Picture 14" descr="How to Define Roles and Responsibilities for Team Members"/>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504950" y="838200"/>
            <a:ext cx="829931" cy="829931"/>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TextBox 22"/>
          <p:cNvSpPr txBox="1"/>
          <p:nvPr/>
        </p:nvSpPr>
        <p:spPr>
          <a:xfrm>
            <a:off x="200215" y="1683483"/>
            <a:ext cx="3505200" cy="923330"/>
          </a:xfrm>
          <a:prstGeom prst="rect">
            <a:avLst/>
          </a:prstGeom>
          <a:noFill/>
        </p:spPr>
        <p:txBody>
          <a:bodyPr wrap="square" rtlCol="0">
            <a:spAutoFit/>
          </a:bodyPr>
          <a:lstStyle/>
          <a:p>
            <a:pPr algn="ctr"/>
            <a:r>
              <a:rPr lang="en-US" b="1" dirty="0">
                <a:solidFill>
                  <a:schemeClr val="accent4">
                    <a:lumMod val="50000"/>
                  </a:schemeClr>
                </a:solidFill>
              </a:rPr>
              <a:t>Responsibilities</a:t>
            </a:r>
          </a:p>
          <a:p>
            <a:pPr algn="ctr"/>
            <a:r>
              <a:rPr lang="en-US" dirty="0" smtClean="0">
                <a:solidFill>
                  <a:schemeClr val="accent4">
                    <a:lumMod val="50000"/>
                  </a:schemeClr>
                </a:solidFill>
              </a:rPr>
              <a:t>Faculty </a:t>
            </a:r>
            <a:r>
              <a:rPr lang="en-US" dirty="0" err="1" smtClean="0">
                <a:solidFill>
                  <a:schemeClr val="accent4">
                    <a:lumMod val="50000"/>
                  </a:schemeClr>
                </a:solidFill>
              </a:rPr>
              <a:t>IoT</a:t>
            </a:r>
            <a:r>
              <a:rPr lang="en-US" dirty="0" smtClean="0">
                <a:solidFill>
                  <a:schemeClr val="accent4">
                    <a:lumMod val="50000"/>
                  </a:schemeClr>
                </a:solidFill>
              </a:rPr>
              <a:t>,</a:t>
            </a:r>
            <a:endParaRPr lang="en-US" dirty="0">
              <a:solidFill>
                <a:schemeClr val="accent4">
                  <a:lumMod val="50000"/>
                </a:schemeClr>
              </a:solidFill>
            </a:endParaRPr>
          </a:p>
          <a:p>
            <a:pPr algn="ctr"/>
            <a:r>
              <a:rPr lang="en-US" dirty="0" smtClean="0">
                <a:solidFill>
                  <a:schemeClr val="accent4">
                    <a:lumMod val="50000"/>
                  </a:schemeClr>
                </a:solidFill>
              </a:rPr>
              <a:t>Mentor </a:t>
            </a:r>
            <a:r>
              <a:rPr lang="en-US" dirty="0" err="1" smtClean="0">
                <a:solidFill>
                  <a:schemeClr val="accent4">
                    <a:lumMod val="50000"/>
                  </a:schemeClr>
                </a:solidFill>
              </a:rPr>
              <a:t>IoT</a:t>
            </a:r>
            <a:endParaRPr lang="en-US" dirty="0">
              <a:solidFill>
                <a:schemeClr val="accent4">
                  <a:lumMod val="50000"/>
                </a:schemeClr>
              </a:solidFill>
            </a:endParaRPr>
          </a:p>
        </p:txBody>
      </p:sp>
      <p:pic>
        <p:nvPicPr>
          <p:cNvPr id="20" name="Picture 4" descr="C:\Users\Manks\Downloads\speak.png"/>
          <p:cNvPicPr>
            <a:picLocks noChangeAspect="1" noChangeArrowheads="1"/>
          </p:cNvPicPr>
          <p:nvPr/>
        </p:nvPicPr>
        <p:blipFill>
          <a:blip r:embed="rId7" cstate="print"/>
          <a:srcRect/>
          <a:stretch>
            <a:fillRect/>
          </a:stretch>
        </p:blipFill>
        <p:spPr bwMode="auto">
          <a:xfrm>
            <a:off x="4038600" y="838200"/>
            <a:ext cx="1524000" cy="1524000"/>
          </a:xfrm>
          <a:prstGeom prst="rect">
            <a:avLst/>
          </a:prstGeom>
          <a:noFill/>
        </p:spPr>
      </p:pic>
      <p:pic>
        <p:nvPicPr>
          <p:cNvPr id="24" name="Picture 23" descr="Logo, company name&#10;&#10;Description automatically generated">
            <a:extLst>
              <a:ext uri="{FF2B5EF4-FFF2-40B4-BE49-F238E27FC236}">
                <a16:creationId xmlns="" xmlns:a16="http://schemas.microsoft.com/office/drawing/2014/main" id="{5A34C25F-87AB-4FBE-B48E-477342574A52}"/>
              </a:ext>
            </a:extLst>
          </p:cNvPr>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
        <p:nvSpPr>
          <p:cNvPr id="22" name="Footer Placeholder 12"/>
          <p:cNvSpPr txBox="1">
            <a:spLocks/>
          </p:cNvSpPr>
          <p:nvPr/>
        </p:nvSpPr>
        <p:spPr>
          <a:xfrm>
            <a:off x="2895600" y="62484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Ms.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Vatika</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Jalali</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Mobile Application Development                  Unit-2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xmlns="" val="3069116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163B09-15D6-4410-9CF9-C3D369C570A4}"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smtClean="0">
                <a:latin typeface="Times New Roman" panose="02020603050405020304" pitchFamily="18" charset="0"/>
                <a:cs typeface="Times New Roman" panose="02020603050405020304" pitchFamily="18" charset="0"/>
              </a:rPr>
              <a:t>Android History</a:t>
            </a:r>
            <a:endParaRPr lang="en-US"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6C25CEC3-1428-43B1-8F30-6AF9A756D980}"/>
              </a:ext>
            </a:extLst>
          </p:cNvPr>
          <p:cNvSpPr txBox="1"/>
          <p:nvPr/>
        </p:nvSpPr>
        <p:spPr>
          <a:xfrm>
            <a:off x="424089" y="1371600"/>
            <a:ext cx="8229600" cy="677108"/>
          </a:xfrm>
          <a:prstGeom prst="rect">
            <a:avLst/>
          </a:prstGeom>
          <a:noFill/>
        </p:spPr>
        <p:txBody>
          <a:bodyPr wrap="square">
            <a:spAutoFit/>
          </a:bodyPr>
          <a:lstStyle/>
          <a:p>
            <a:pPr algn="just"/>
            <a:endParaRPr lang="en-US" dirty="0" smtClean="0">
              <a:latin typeface="Times New Roman" panose="02020603050405020304" pitchFamily="18" charset="0"/>
              <a:cs typeface="Times New Roman" panose="02020603050405020304" pitchFamily="18" charset="0"/>
            </a:endParaRPr>
          </a:p>
          <a:p>
            <a:r>
              <a:rPr lang="en-US" sz="2000" dirty="0" smtClean="0"/>
              <a:t> </a:t>
            </a:r>
            <a:endParaRPr lang="en-US" sz="2000" dirty="0"/>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600" y="1142999"/>
            <a:ext cx="7334640" cy="440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727638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49342A-EA68-4576-BFB1-34950119716D}"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smtClean="0">
                <a:latin typeface="Times New Roman" panose="02020603050405020304" pitchFamily="18" charset="0"/>
                <a:cs typeface="Times New Roman" panose="02020603050405020304" pitchFamily="18" charset="0"/>
              </a:rPr>
              <a:t>Android History</a:t>
            </a:r>
            <a:endParaRPr lang="en-US" sz="2400" b="1" dirty="0">
              <a:latin typeface="Times New Roman" panose="02020603050405020304" pitchFamily="18" charset="0"/>
              <a:cs typeface="Times New Roman" panose="02020603050405020304" pitchFamily="18" charset="0"/>
            </a:endParaRPr>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Table 2"/>
          <p:cNvGraphicFramePr>
            <a:graphicFrameLocks noGrp="1"/>
          </p:cNvGraphicFramePr>
          <p:nvPr>
            <p:extLst>
              <p:ext uri="{D42A27DB-BD31-4B8C-83A1-F6EECF244321}">
                <p14:modId xmlns:p14="http://schemas.microsoft.com/office/powerpoint/2010/main" xmlns="" val="1879739999"/>
              </p:ext>
            </p:extLst>
          </p:nvPr>
        </p:nvGraphicFramePr>
        <p:xfrm>
          <a:off x="76200" y="685799"/>
          <a:ext cx="8991600" cy="5618609"/>
        </p:xfrm>
        <a:graphic>
          <a:graphicData uri="http://schemas.openxmlformats.org/drawingml/2006/table">
            <a:tbl>
              <a:tblPr/>
              <a:tblGrid>
                <a:gridCol w="2247900"/>
                <a:gridCol w="2247900"/>
                <a:gridCol w="2247900"/>
                <a:gridCol w="2247900"/>
              </a:tblGrid>
              <a:tr h="304801">
                <a:tc>
                  <a:txBody>
                    <a:bodyPr/>
                    <a:lstStyle/>
                    <a:p>
                      <a:pPr algn="l" fontAlgn="t"/>
                      <a:r>
                        <a:rPr lang="en-US" sz="1400" dirty="0">
                          <a:solidFill>
                            <a:srgbClr val="000000"/>
                          </a:solidFill>
                          <a:effectLst/>
                          <a:latin typeface="Times New Roman" panose="02020603050405020304" pitchFamily="18" charset="0"/>
                          <a:cs typeface="Times New Roman" panose="02020603050405020304" pitchFamily="18" charset="0"/>
                        </a:rPr>
                        <a:t>Code name</a:t>
                      </a:r>
                    </a:p>
                  </a:txBody>
                  <a:tcPr marL="37758" marR="37758" marT="37758" marB="37758">
                    <a:lnL w="9525" cap="flat" cmpd="sng" algn="ctr">
                      <a:solidFill>
                        <a:srgbClr val="50AC30"/>
                      </a:solidFill>
                      <a:prstDash val="solid"/>
                      <a:round/>
                      <a:headEnd type="none" w="med" len="med"/>
                      <a:tailEnd type="none" w="med" len="med"/>
                    </a:lnL>
                    <a:lnR w="9525" cap="flat" cmpd="sng" algn="ctr">
                      <a:solidFill>
                        <a:srgbClr val="50AC30"/>
                      </a:solidFill>
                      <a:prstDash val="solid"/>
                      <a:round/>
                      <a:headEnd type="none" w="med" len="med"/>
                      <a:tailEnd type="none" w="med" len="med"/>
                    </a:lnR>
                    <a:lnT w="9525" cap="flat" cmpd="sng" algn="ctr">
                      <a:solidFill>
                        <a:srgbClr val="50AC3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dirty="0">
                          <a:solidFill>
                            <a:srgbClr val="000000"/>
                          </a:solidFill>
                          <a:effectLst/>
                          <a:latin typeface="Times New Roman" panose="02020603050405020304" pitchFamily="18" charset="0"/>
                          <a:cs typeface="Times New Roman" panose="02020603050405020304" pitchFamily="18" charset="0"/>
                        </a:rPr>
                        <a:t>Version numbers</a:t>
                      </a:r>
                    </a:p>
                  </a:txBody>
                  <a:tcPr marL="37758" marR="37758" marT="37758" marB="37758">
                    <a:lnL w="9525" cap="flat" cmpd="sng" algn="ctr">
                      <a:solidFill>
                        <a:srgbClr val="50AC30"/>
                      </a:solidFill>
                      <a:prstDash val="solid"/>
                      <a:round/>
                      <a:headEnd type="none" w="med" len="med"/>
                      <a:tailEnd type="none" w="med" len="med"/>
                    </a:lnL>
                    <a:lnR w="9525" cap="flat" cmpd="sng" algn="ctr">
                      <a:solidFill>
                        <a:srgbClr val="50AC30"/>
                      </a:solidFill>
                      <a:prstDash val="solid"/>
                      <a:round/>
                      <a:headEnd type="none" w="med" len="med"/>
                      <a:tailEnd type="none" w="med" len="med"/>
                    </a:lnR>
                    <a:lnT w="9525" cap="flat" cmpd="sng" algn="ctr">
                      <a:solidFill>
                        <a:srgbClr val="50AC3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dirty="0">
                          <a:solidFill>
                            <a:srgbClr val="000000"/>
                          </a:solidFill>
                          <a:effectLst/>
                          <a:latin typeface="Times New Roman" panose="02020603050405020304" pitchFamily="18" charset="0"/>
                          <a:cs typeface="Times New Roman" panose="02020603050405020304" pitchFamily="18" charset="0"/>
                        </a:rPr>
                        <a:t>API level</a:t>
                      </a:r>
                    </a:p>
                  </a:txBody>
                  <a:tcPr marL="37758" marR="37758" marT="37758" marB="37758">
                    <a:lnL w="9525" cap="flat" cmpd="sng" algn="ctr">
                      <a:solidFill>
                        <a:srgbClr val="50AC30"/>
                      </a:solidFill>
                      <a:prstDash val="solid"/>
                      <a:round/>
                      <a:headEnd type="none" w="med" len="med"/>
                      <a:tailEnd type="none" w="med" len="med"/>
                    </a:lnL>
                    <a:lnR w="9525" cap="flat" cmpd="sng" algn="ctr">
                      <a:solidFill>
                        <a:srgbClr val="50AC30"/>
                      </a:solidFill>
                      <a:prstDash val="solid"/>
                      <a:round/>
                      <a:headEnd type="none" w="med" len="med"/>
                      <a:tailEnd type="none" w="med" len="med"/>
                    </a:lnR>
                    <a:lnT w="9525" cap="flat" cmpd="sng" algn="ctr">
                      <a:solidFill>
                        <a:srgbClr val="50AC3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dirty="0">
                          <a:solidFill>
                            <a:srgbClr val="000000"/>
                          </a:solidFill>
                          <a:effectLst/>
                          <a:latin typeface="Times New Roman" panose="02020603050405020304" pitchFamily="18" charset="0"/>
                          <a:cs typeface="Times New Roman" panose="02020603050405020304" pitchFamily="18" charset="0"/>
                        </a:rPr>
                        <a:t>Release date</a:t>
                      </a:r>
                    </a:p>
                  </a:txBody>
                  <a:tcPr marL="37758" marR="37758" marT="37758" marB="37758">
                    <a:lnL w="9525" cap="flat" cmpd="sng" algn="ctr">
                      <a:solidFill>
                        <a:srgbClr val="50AC30"/>
                      </a:solidFill>
                      <a:prstDash val="solid"/>
                      <a:round/>
                      <a:headEnd type="none" w="med" len="med"/>
                      <a:tailEnd type="none" w="med" len="med"/>
                    </a:lnL>
                    <a:lnR w="9525" cap="flat" cmpd="sng" algn="ctr">
                      <a:solidFill>
                        <a:srgbClr val="50AC30"/>
                      </a:solidFill>
                      <a:prstDash val="solid"/>
                      <a:round/>
                      <a:headEnd type="none" w="med" len="med"/>
                      <a:tailEnd type="none" w="med" len="med"/>
                    </a:lnR>
                    <a:lnT w="9525" cap="flat" cmpd="sng" algn="ctr">
                      <a:solidFill>
                        <a:srgbClr val="50AC3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228600">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No codename</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1.0</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1</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September 23, 2008</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47776">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No codename</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1.1</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2</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February 9, 2009</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69921">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Cupcake</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1.5</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3</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April 27, 2009</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14728">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Donut</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1.6</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4</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September 15, 2009</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10104">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Eclair</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2.0 - 2.1</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5 - 7</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October 26, 2009</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69921">
                <a:tc>
                  <a:txBody>
                    <a:bodyPr/>
                    <a:lstStyle/>
                    <a:p>
                      <a:pPr algn="just" fontAlgn="t"/>
                      <a:r>
                        <a:rPr lang="en-US" sz="1200" dirty="0" err="1">
                          <a:solidFill>
                            <a:srgbClr val="333333"/>
                          </a:solidFill>
                          <a:effectLst/>
                          <a:latin typeface="Times New Roman" panose="02020603050405020304" pitchFamily="18" charset="0"/>
                          <a:cs typeface="Times New Roman" panose="02020603050405020304" pitchFamily="18" charset="0"/>
                        </a:rPr>
                        <a:t>Froyo</a:t>
                      </a:r>
                      <a:endParaRPr lang="en-US" sz="1200" dirty="0">
                        <a:solidFill>
                          <a:srgbClr val="333333"/>
                        </a:solidFill>
                        <a:effectLst/>
                        <a:latin typeface="Times New Roman" panose="02020603050405020304" pitchFamily="18" charset="0"/>
                        <a:cs typeface="Times New Roman" panose="02020603050405020304" pitchFamily="18" charset="0"/>
                      </a:endParaRP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2.2 - 2.2.3</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8</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May 20, 2010</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00856">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Gingerbread</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2.3 - 2.3.7</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9 - 10</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December 6, 2010</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6232">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Honeycomb</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3.0 - 3.2.6</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11 - 13</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February 22, 2011</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1608">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Ice Cream Sandwich</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4.0 - 4.0.4</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14 - 15</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October 18, 2011</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86984">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Jelly Bean</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4.1 - 4.3.1</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16 - 18</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July 9, 2012</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82360">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KitKat</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4.4 - 4.4.4</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19 - 20</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October 31, 2013</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77736">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Lollipop</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5.0 - 5.1.1</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21- 22</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November 12, 2014</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73112">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Marshmallow</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6.0 - 6.0.1</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23</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October 5, 2015</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68488">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Nougat</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7.0</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24</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August 22, 2016</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63864">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Nougat</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7.1.0 - 7.1.2</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25</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October 4, 2016</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59240">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Oreo</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8.0</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26</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August 21, 2017</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54616">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Oreo</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8.1</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27</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December 5, 2017</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49992">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Pie</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9.0</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28</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August 6, 2018</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45368">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Android 10</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10.0</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29</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September 3, 2019</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16944">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Android 11</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11</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Times New Roman" panose="02020603050405020304" pitchFamily="18" charset="0"/>
                          <a:cs typeface="Times New Roman" panose="02020603050405020304" pitchFamily="18" charset="0"/>
                        </a:rPr>
                        <a:t>30</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September 8, 2020</a:t>
                      </a: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12320">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Android </a:t>
                      </a:r>
                      <a:r>
                        <a:rPr lang="en-US" sz="1200" dirty="0" smtClean="0">
                          <a:solidFill>
                            <a:srgbClr val="333333"/>
                          </a:solidFill>
                          <a:effectLst/>
                          <a:latin typeface="Times New Roman" panose="02020603050405020304" pitchFamily="18" charset="0"/>
                          <a:cs typeface="Times New Roman" panose="02020603050405020304" pitchFamily="18" charset="0"/>
                        </a:rPr>
                        <a:t>12</a:t>
                      </a:r>
                      <a:endParaRPr lang="en-US" sz="1200" dirty="0">
                        <a:solidFill>
                          <a:srgbClr val="333333"/>
                        </a:solidFill>
                        <a:effectLst/>
                        <a:latin typeface="Times New Roman" panose="02020603050405020304" pitchFamily="18" charset="0"/>
                        <a:cs typeface="Times New Roman" panose="02020603050405020304" pitchFamily="18" charset="0"/>
                      </a:endParaRP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smtClean="0">
                          <a:solidFill>
                            <a:srgbClr val="333333"/>
                          </a:solidFill>
                          <a:effectLst/>
                          <a:latin typeface="Times New Roman" panose="02020603050405020304" pitchFamily="18" charset="0"/>
                          <a:cs typeface="Times New Roman" panose="02020603050405020304" pitchFamily="18" charset="0"/>
                        </a:rPr>
                        <a:t>12</a:t>
                      </a:r>
                      <a:endParaRPr lang="en-US" sz="1200" dirty="0">
                        <a:solidFill>
                          <a:srgbClr val="333333"/>
                        </a:solidFill>
                        <a:effectLst/>
                        <a:latin typeface="Times New Roman" panose="02020603050405020304" pitchFamily="18" charset="0"/>
                        <a:cs typeface="Times New Roman" panose="02020603050405020304" pitchFamily="18" charset="0"/>
                      </a:endParaRP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smtClean="0">
                          <a:solidFill>
                            <a:srgbClr val="333333"/>
                          </a:solidFill>
                          <a:effectLst/>
                          <a:latin typeface="Times New Roman" panose="02020603050405020304" pitchFamily="18" charset="0"/>
                          <a:cs typeface="Times New Roman" panose="02020603050405020304" pitchFamily="18" charset="0"/>
                        </a:rPr>
                        <a:t>31,32</a:t>
                      </a:r>
                      <a:endParaRPr lang="en-US" sz="1200" dirty="0">
                        <a:solidFill>
                          <a:srgbClr val="333333"/>
                        </a:solidFill>
                        <a:effectLst/>
                        <a:latin typeface="Times New Roman" panose="02020603050405020304" pitchFamily="18" charset="0"/>
                        <a:cs typeface="Times New Roman" panose="02020603050405020304" pitchFamily="18" charset="0"/>
                      </a:endParaRP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0" i="0" kern="1200" dirty="0" smtClean="0">
                          <a:solidFill>
                            <a:schemeClr val="tx1"/>
                          </a:solidFill>
                          <a:latin typeface="+mn-lt"/>
                          <a:ea typeface="+mn-ea"/>
                          <a:cs typeface="+mn-cs"/>
                        </a:rPr>
                        <a:t> </a:t>
                      </a:r>
                      <a:r>
                        <a:rPr lang="en-US" sz="1200" dirty="0" smtClean="0">
                          <a:solidFill>
                            <a:srgbClr val="333333"/>
                          </a:solidFill>
                          <a:effectLst/>
                          <a:latin typeface="Times New Roman" panose="02020603050405020304" pitchFamily="18" charset="0"/>
                          <a:cs typeface="Times New Roman" panose="02020603050405020304" pitchFamily="18" charset="0"/>
                        </a:rPr>
                        <a:t>October 4,2021</a:t>
                      </a:r>
                      <a:endParaRPr lang="en-US" sz="1200" dirty="0">
                        <a:solidFill>
                          <a:srgbClr val="333333"/>
                        </a:solidFill>
                        <a:effectLst/>
                        <a:latin typeface="Times New Roman" panose="02020603050405020304" pitchFamily="18" charset="0"/>
                        <a:cs typeface="Times New Roman" panose="02020603050405020304" pitchFamily="18" charset="0"/>
                      </a:endParaRP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77542">
                <a:tc>
                  <a:txBody>
                    <a:bodyPr/>
                    <a:lstStyle/>
                    <a:p>
                      <a:pPr algn="just" fontAlgn="t"/>
                      <a:r>
                        <a:rPr lang="en-US" sz="1200" dirty="0">
                          <a:solidFill>
                            <a:srgbClr val="333333"/>
                          </a:solidFill>
                          <a:effectLst/>
                          <a:latin typeface="Times New Roman" panose="02020603050405020304" pitchFamily="18" charset="0"/>
                          <a:cs typeface="Times New Roman" panose="02020603050405020304" pitchFamily="18" charset="0"/>
                        </a:rPr>
                        <a:t>Android </a:t>
                      </a:r>
                      <a:r>
                        <a:rPr lang="en-US" sz="1200" dirty="0" smtClean="0">
                          <a:solidFill>
                            <a:srgbClr val="333333"/>
                          </a:solidFill>
                          <a:effectLst/>
                          <a:latin typeface="Times New Roman" panose="02020603050405020304" pitchFamily="18" charset="0"/>
                          <a:cs typeface="Times New Roman" panose="02020603050405020304" pitchFamily="18" charset="0"/>
                        </a:rPr>
                        <a:t>13</a:t>
                      </a:r>
                      <a:endParaRPr lang="en-US" sz="1200" dirty="0">
                        <a:solidFill>
                          <a:srgbClr val="333333"/>
                        </a:solidFill>
                        <a:effectLst/>
                        <a:latin typeface="Times New Roman" panose="02020603050405020304" pitchFamily="18" charset="0"/>
                        <a:cs typeface="Times New Roman" panose="02020603050405020304" pitchFamily="18" charset="0"/>
                      </a:endParaRP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smtClean="0">
                          <a:solidFill>
                            <a:srgbClr val="333333"/>
                          </a:solidFill>
                          <a:effectLst/>
                          <a:latin typeface="Times New Roman" panose="02020603050405020304" pitchFamily="18" charset="0"/>
                          <a:cs typeface="Times New Roman" panose="02020603050405020304" pitchFamily="18" charset="0"/>
                        </a:rPr>
                        <a:t>13</a:t>
                      </a:r>
                      <a:endParaRPr lang="en-US" sz="1200" dirty="0">
                        <a:solidFill>
                          <a:srgbClr val="333333"/>
                        </a:solidFill>
                        <a:effectLst/>
                        <a:latin typeface="Times New Roman" panose="02020603050405020304" pitchFamily="18" charset="0"/>
                        <a:cs typeface="Times New Roman" panose="02020603050405020304" pitchFamily="18" charset="0"/>
                      </a:endParaRP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smtClean="0">
                          <a:solidFill>
                            <a:srgbClr val="333333"/>
                          </a:solidFill>
                          <a:effectLst/>
                          <a:latin typeface="Times New Roman" panose="02020603050405020304" pitchFamily="18" charset="0"/>
                          <a:cs typeface="Times New Roman" panose="02020603050405020304" pitchFamily="18" charset="0"/>
                        </a:rPr>
                        <a:t>33</a:t>
                      </a:r>
                      <a:endParaRPr lang="en-US" sz="1200" dirty="0">
                        <a:solidFill>
                          <a:srgbClr val="333333"/>
                        </a:solidFill>
                        <a:effectLst/>
                        <a:latin typeface="Times New Roman" panose="02020603050405020304" pitchFamily="18" charset="0"/>
                        <a:cs typeface="Times New Roman" panose="02020603050405020304" pitchFamily="18" charset="0"/>
                      </a:endParaRP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August 15, 2022</a:t>
                      </a:r>
                      <a:endParaRPr lang="en-US" sz="1200" dirty="0">
                        <a:solidFill>
                          <a:srgbClr val="333333"/>
                        </a:solidFill>
                        <a:effectLst/>
                        <a:latin typeface="Times New Roman" panose="02020603050405020304" pitchFamily="18" charset="0"/>
                        <a:cs typeface="Times New Roman" panose="02020603050405020304" pitchFamily="18" charset="0"/>
                      </a:endParaRPr>
                    </a:p>
                  </a:txBody>
                  <a:tcPr marL="25172" marR="25172" marT="25172" marB="251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xmlns="" val="776073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BDA306-9FE8-42C3-9392-1A4929A33E8C}"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a:latin typeface="Times New Roman" panose="02020603050405020304" pitchFamily="18" charset="0"/>
                <a:cs typeface="Times New Roman" panose="02020603050405020304" pitchFamily="18" charset="0"/>
              </a:rPr>
              <a:t>Android History</a:t>
            </a:r>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Table 2"/>
          <p:cNvGraphicFramePr>
            <a:graphicFrameLocks noGrp="1"/>
          </p:cNvGraphicFramePr>
          <p:nvPr>
            <p:extLst>
              <p:ext uri="{D42A27DB-BD31-4B8C-83A1-F6EECF244321}">
                <p14:modId xmlns:p14="http://schemas.microsoft.com/office/powerpoint/2010/main" xmlns="" val="1990189807"/>
              </p:ext>
            </p:extLst>
          </p:nvPr>
        </p:nvGraphicFramePr>
        <p:xfrm>
          <a:off x="1066800" y="1066800"/>
          <a:ext cx="6781800" cy="2540000"/>
        </p:xfrm>
        <a:graphic>
          <a:graphicData uri="http://schemas.openxmlformats.org/drawingml/2006/table">
            <a:tbl>
              <a:tblPr/>
              <a:tblGrid>
                <a:gridCol w="2260600"/>
                <a:gridCol w="2260600"/>
                <a:gridCol w="2260600"/>
              </a:tblGrid>
              <a:tr h="635000">
                <a:tc>
                  <a:txBody>
                    <a:bodyPr/>
                    <a:lstStyle/>
                    <a:p>
                      <a:r>
                        <a:rPr lang="en-US" dirty="0" smtClean="0">
                          <a:effectLst/>
                        </a:rPr>
                        <a:t>Name</a:t>
                      </a:r>
                      <a:endParaRPr lang="en-US" dirty="0">
                        <a:effectLst/>
                      </a:endParaRPr>
                    </a:p>
                  </a:txBody>
                  <a:tcPr marR="95250" marT="76200" marB="76200" anchor="ctr">
                    <a:lnL>
                      <a:noFill/>
                    </a:lnL>
                    <a:lnR>
                      <a:noFill/>
                    </a:lnR>
                    <a:lnT>
                      <a:noFill/>
                    </a:lnT>
                    <a:lnB w="9525" cap="flat" cmpd="sng" algn="ctr">
                      <a:solidFill>
                        <a:srgbClr val="EBEBEB"/>
                      </a:solidFill>
                      <a:prstDash val="solid"/>
                      <a:round/>
                      <a:headEnd type="none" w="med" len="med"/>
                      <a:tailEnd type="none" w="med" len="med"/>
                    </a:lnB>
                    <a:solidFill>
                      <a:srgbClr val="FFFFFF"/>
                    </a:solidFill>
                  </a:tcPr>
                </a:tc>
                <a:tc>
                  <a:txBody>
                    <a:bodyPr/>
                    <a:lstStyle/>
                    <a:p>
                      <a:r>
                        <a:rPr lang="en-US" dirty="0" smtClean="0">
                          <a:effectLst/>
                        </a:rPr>
                        <a:t>Internal</a:t>
                      </a:r>
                      <a:r>
                        <a:rPr lang="en-US" baseline="0" dirty="0" smtClean="0">
                          <a:effectLst/>
                        </a:rPr>
                        <a:t> Name</a:t>
                      </a:r>
                      <a:endParaRPr lang="en-US" dirty="0">
                        <a:effectLst/>
                      </a:endParaRPr>
                    </a:p>
                  </a:txBody>
                  <a:tcPr marL="95250" marR="95250" marT="76200" marB="76200" anchor="ctr">
                    <a:lnL>
                      <a:noFill/>
                    </a:lnL>
                    <a:lnR>
                      <a:noFill/>
                    </a:lnR>
                    <a:lnT>
                      <a:noFill/>
                    </a:lnT>
                    <a:lnB w="9525" cap="flat" cmpd="sng" algn="ctr">
                      <a:solidFill>
                        <a:srgbClr val="EBEBEB"/>
                      </a:solidFill>
                      <a:prstDash val="solid"/>
                      <a:round/>
                      <a:headEnd type="none" w="med" len="med"/>
                      <a:tailEnd type="none" w="med" len="med"/>
                    </a:lnB>
                    <a:solidFill>
                      <a:srgbClr val="FFFFFF"/>
                    </a:solidFill>
                  </a:tcPr>
                </a:tc>
                <a:tc>
                  <a:txBody>
                    <a:bodyPr/>
                    <a:lstStyle/>
                    <a:p>
                      <a:r>
                        <a:rPr lang="en-US" dirty="0" smtClean="0">
                          <a:effectLst/>
                        </a:rPr>
                        <a:t>Version Number</a:t>
                      </a:r>
                      <a:endParaRPr lang="en-US" dirty="0">
                        <a:effectLst/>
                      </a:endParaRPr>
                    </a:p>
                  </a:txBody>
                  <a:tcPr marL="95250" marR="95250" marT="76200" marB="76200" anchor="ctr">
                    <a:lnL>
                      <a:noFill/>
                    </a:lnL>
                    <a:lnR>
                      <a:noFill/>
                    </a:lnR>
                    <a:lnT>
                      <a:noFill/>
                    </a:lnT>
                    <a:lnB w="9525" cap="flat" cmpd="sng" algn="ctr">
                      <a:solidFill>
                        <a:srgbClr val="EBEBEB"/>
                      </a:solidFill>
                      <a:prstDash val="solid"/>
                      <a:round/>
                      <a:headEnd type="none" w="med" len="med"/>
                      <a:tailEnd type="none" w="med" len="med"/>
                    </a:lnB>
                    <a:solidFill>
                      <a:srgbClr val="FFFFFF"/>
                    </a:solidFill>
                  </a:tcPr>
                </a:tc>
              </a:tr>
              <a:tr h="635000">
                <a:tc>
                  <a:txBody>
                    <a:bodyPr/>
                    <a:lstStyle/>
                    <a:p>
                      <a:r>
                        <a:rPr lang="en-US" dirty="0">
                          <a:effectLst/>
                        </a:rPr>
                        <a:t>Android 10</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US" dirty="0">
                          <a:effectLst/>
                        </a:rPr>
                        <a:t>Quince Tart</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US">
                          <a:effectLst/>
                        </a:rPr>
                        <a:t>10</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r>
              <a:tr h="635000">
                <a:tc>
                  <a:txBody>
                    <a:bodyPr/>
                    <a:lstStyle/>
                    <a:p>
                      <a:r>
                        <a:rPr lang="en-US" dirty="0">
                          <a:effectLst/>
                        </a:rPr>
                        <a:t>Android 11</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US" dirty="0">
                          <a:effectLst/>
                        </a:rPr>
                        <a:t>Red Velvet Cake</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US" dirty="0">
                          <a:effectLst/>
                        </a:rPr>
                        <a:t>11</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r>
              <a:tr h="635000">
                <a:tc>
                  <a:txBody>
                    <a:bodyPr/>
                    <a:lstStyle/>
                    <a:p>
                      <a:r>
                        <a:rPr lang="en-US" dirty="0">
                          <a:effectLst/>
                        </a:rPr>
                        <a:t>Android 12</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US" b="1">
                          <a:effectLst/>
                        </a:rPr>
                        <a:t>Snow Cone</a:t>
                      </a:r>
                      <a:endParaRPr lang="en-US">
                        <a:effectLst/>
                      </a:endParaRP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US" b="1" dirty="0">
                          <a:effectLst/>
                        </a:rPr>
                        <a:t>12</a:t>
                      </a:r>
                      <a:endParaRPr lang="en-US" dirty="0">
                        <a:effectLst/>
                      </a:endParaRP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r>
            </a:tbl>
          </a:graphicData>
        </a:graphic>
      </p:graphicFrame>
      <p:sp>
        <p:nvSpPr>
          <p:cNvPr id="10" name="Rectangle 9"/>
          <p:cNvSpPr/>
          <p:nvPr/>
        </p:nvSpPr>
        <p:spPr>
          <a:xfrm>
            <a:off x="913263" y="3886200"/>
            <a:ext cx="6781800" cy="1754326"/>
          </a:xfrm>
          <a:prstGeom prst="rect">
            <a:avLst/>
          </a:prstGeom>
        </p:spPr>
        <p:txBody>
          <a:bodyPr wrap="square">
            <a:spAutoFit/>
          </a:bodyPr>
          <a:lstStyle/>
          <a:p>
            <a:pPr algn="just"/>
            <a:r>
              <a:rPr lang="en-US" dirty="0"/>
              <a:t>An </a:t>
            </a:r>
            <a:r>
              <a:rPr lang="en-US" b="1" dirty="0"/>
              <a:t>application programming interface</a:t>
            </a:r>
            <a:r>
              <a:rPr lang="en-US" dirty="0"/>
              <a:t> (API) is a connection between computers or between computer programs. </a:t>
            </a:r>
          </a:p>
          <a:p>
            <a:pPr algn="just"/>
            <a:r>
              <a:rPr lang="en-US" dirty="0" smtClean="0"/>
              <a:t> </a:t>
            </a:r>
            <a:r>
              <a:rPr lang="en-US" dirty="0"/>
              <a:t>An API is often made up of different parts which act as tools or services that are available to the programmer. </a:t>
            </a:r>
            <a:endParaRPr lang="en-US" dirty="0" smtClean="0"/>
          </a:p>
          <a:p>
            <a:pPr algn="just"/>
            <a:r>
              <a:rPr lang="en-US" dirty="0" smtClean="0"/>
              <a:t>A </a:t>
            </a:r>
            <a:r>
              <a:rPr lang="en-US" dirty="0"/>
              <a:t>program or a programmer that uses one of these parts is said to call that portion of the API.</a:t>
            </a:r>
          </a:p>
        </p:txBody>
      </p:sp>
    </p:spTree>
    <p:extLst>
      <p:ext uri="{BB962C8B-B14F-4D97-AF65-F5344CB8AC3E}">
        <p14:creationId xmlns:p14="http://schemas.microsoft.com/office/powerpoint/2010/main" xmlns="" val="7760739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marL="457200" indent="-457200">
              <a:buAutoNum type="arabicPeriod"/>
            </a:pPr>
            <a:r>
              <a:rPr lang="en-IN" sz="2000" dirty="0" smtClean="0">
                <a:latin typeface="Times New Roman" pitchFamily="18" charset="0"/>
                <a:cs typeface="Times New Roman" pitchFamily="18" charset="0"/>
              </a:rPr>
              <a:t>Name the latest version of android</a:t>
            </a:r>
          </a:p>
          <a:p>
            <a:pPr marL="457200" indent="-457200">
              <a:buAutoNum type="arabicPeriod"/>
            </a:pPr>
            <a:r>
              <a:rPr lang="en-IN" sz="2000" dirty="0" smtClean="0">
                <a:latin typeface="Times New Roman" pitchFamily="18" charset="0"/>
                <a:cs typeface="Times New Roman" pitchFamily="18" charset="0"/>
              </a:rPr>
              <a:t>When was the first version of android released.</a:t>
            </a:r>
          </a:p>
          <a:p>
            <a:pPr marL="457200" indent="-457200">
              <a:buAutoNum type="arabicPeriod"/>
            </a:pPr>
            <a:r>
              <a:rPr lang="en-US" sz="2000" dirty="0"/>
              <a:t>Under which of the following Android is licensed</a:t>
            </a:r>
            <a:r>
              <a:rPr lang="en-US" sz="2000" dirty="0" smtClean="0"/>
              <a:t>?</a:t>
            </a:r>
          </a:p>
          <a:p>
            <a:r>
              <a:rPr lang="en-US" sz="2000" dirty="0"/>
              <a:t>OSS</a:t>
            </a:r>
          </a:p>
          <a:p>
            <a:r>
              <a:rPr lang="en-US" sz="2000" dirty="0" err="1"/>
              <a:t>Sourceforge</a:t>
            </a:r>
            <a:endParaRPr lang="en-US" sz="2000" dirty="0"/>
          </a:p>
          <a:p>
            <a:r>
              <a:rPr lang="en-US" sz="2000" b="1" dirty="0"/>
              <a:t>Apache/MIT</a:t>
            </a:r>
          </a:p>
          <a:p>
            <a:r>
              <a:rPr lang="en-US" sz="2000" dirty="0"/>
              <a:t>None of the above</a:t>
            </a:r>
          </a:p>
          <a:p>
            <a:pPr marL="0" indent="0">
              <a:buNone/>
            </a:pPr>
            <a:r>
              <a:rPr lang="en-IN" sz="2000" dirty="0" smtClean="0">
                <a:latin typeface="Times New Roman" pitchFamily="18" charset="0"/>
                <a:cs typeface="Times New Roman" pitchFamily="18" charset="0"/>
              </a:rPr>
              <a:t>4. </a:t>
            </a:r>
            <a:r>
              <a:rPr lang="en-US" sz="2000" dirty="0"/>
              <a:t>Android is -</a:t>
            </a:r>
          </a:p>
          <a:p>
            <a:r>
              <a:rPr lang="en-US" sz="2000" b="1" dirty="0"/>
              <a:t>an operating system</a:t>
            </a:r>
          </a:p>
          <a:p>
            <a:r>
              <a:rPr lang="en-US" sz="2000" dirty="0"/>
              <a:t>a web browser</a:t>
            </a:r>
          </a:p>
          <a:p>
            <a:r>
              <a:rPr lang="en-US" sz="2000" dirty="0"/>
              <a:t>a web server</a:t>
            </a:r>
          </a:p>
          <a:p>
            <a:r>
              <a:rPr lang="en-US" sz="2000" dirty="0"/>
              <a:t>None of the above</a:t>
            </a:r>
          </a:p>
        </p:txBody>
      </p:sp>
      <p:sp>
        <p:nvSpPr>
          <p:cNvPr id="4" name="Date Placeholder 3"/>
          <p:cNvSpPr>
            <a:spLocks noGrp="1"/>
          </p:cNvSpPr>
          <p:nvPr>
            <p:ph type="dt" sz="half" idx="10"/>
          </p:nvPr>
        </p:nvSpPr>
        <p:spPr/>
        <p:txBody>
          <a:bodyPr/>
          <a:lstStyle/>
          <a:p>
            <a:fld id="{21AD587E-FBE5-41C9-ACB2-F446261D166A}"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a:t>
            </a:r>
            <a:r>
              <a:rPr lang="en-US" sz="2400" b="1" dirty="0" smtClean="0">
                <a:solidFill>
                  <a:schemeClr val="tx1"/>
                </a:solidFill>
              </a:rPr>
              <a:t>QUIZ 1</a:t>
            </a:r>
            <a:endParaRPr lang="en-US" sz="2400" b="1" dirty="0">
              <a:solidFill>
                <a:schemeClr val="tx1"/>
              </a:solidFill>
            </a:endParaRPr>
          </a:p>
          <a:p>
            <a:pPr lvl="0" algn="ctr">
              <a:spcBef>
                <a:spcPct val="0"/>
              </a:spcBef>
              <a:defRPr/>
            </a:pPr>
            <a:endParaRPr lang="en-US" dirty="0"/>
          </a:p>
        </p:txBody>
      </p:sp>
    </p:spTree>
    <p:extLst>
      <p:ext uri="{BB962C8B-B14F-4D97-AF65-F5344CB8AC3E}">
        <p14:creationId xmlns:p14="http://schemas.microsoft.com/office/powerpoint/2010/main" xmlns="" val="1230700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A7099A-DAFE-45D4-B175-0AE1CD3785FC}"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smtClean="0">
                <a:latin typeface="Times New Roman" panose="02020603050405020304" pitchFamily="18" charset="0"/>
                <a:cs typeface="Times New Roman" panose="02020603050405020304" pitchFamily="18" charset="0"/>
              </a:rPr>
              <a:t>Android Ecosystem</a:t>
            </a:r>
            <a:endParaRPr lang="en-US" sz="2400" b="1" dirty="0">
              <a:latin typeface="Times New Roman" panose="02020603050405020304" pitchFamily="18" charset="0"/>
              <a:cs typeface="Times New Roman" panose="02020603050405020304" pitchFamily="18" charset="0"/>
            </a:endParaRPr>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what is ANDRIOD? – BIG IS NEXT- ANAN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what is ANDRIOD? – BIG IS NEXT- ANAND"/>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 descr="what is ANDRIOD? – BIG IS NEXT- ANAND"/>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9"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52600" y="1524000"/>
            <a:ext cx="57150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7"/>
          <p:cNvSpPr/>
          <p:nvPr/>
        </p:nvSpPr>
        <p:spPr>
          <a:xfrm>
            <a:off x="715370" y="990600"/>
            <a:ext cx="8123830" cy="646331"/>
          </a:xfrm>
          <a:prstGeom prst="rect">
            <a:avLst/>
          </a:prstGeom>
        </p:spPr>
        <p:txBody>
          <a:bodyPr wrap="square">
            <a:spAutoFit/>
          </a:bodyPr>
          <a:lstStyle/>
          <a:p>
            <a:r>
              <a:rPr lang="en-US" b="1" dirty="0"/>
              <a:t>Topic objective: To understand about the </a:t>
            </a:r>
            <a:r>
              <a:rPr lang="en-US" b="1" dirty="0" smtClean="0"/>
              <a:t>android ecosystem and the important blocks.</a:t>
            </a:r>
            <a:endParaRPr lang="en-US" b="1" dirty="0"/>
          </a:p>
        </p:txBody>
      </p:sp>
    </p:spTree>
    <p:extLst>
      <p:ext uri="{BB962C8B-B14F-4D97-AF65-F5344CB8AC3E}">
        <p14:creationId xmlns:p14="http://schemas.microsoft.com/office/powerpoint/2010/main" xmlns="" val="776073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4E00BE-B17C-4048-A3B9-DAF4D7C46028}"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Android</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smtClean="0">
                <a:solidFill>
                  <a:schemeClr val="tx1"/>
                </a:solidFill>
                <a:latin typeface="Times New Roman" panose="02020603050405020304" pitchFamily="18" charset="0"/>
                <a:cs typeface="Times New Roman" panose="02020603050405020304" pitchFamily="18" charset="0"/>
              </a:rPr>
              <a:t>ecosystem</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6C25CEC3-1428-43B1-8F30-6AF9A756D980}"/>
              </a:ext>
            </a:extLst>
          </p:cNvPr>
          <p:cNvSpPr txBox="1"/>
          <p:nvPr/>
        </p:nvSpPr>
        <p:spPr>
          <a:xfrm>
            <a:off x="424089" y="1371600"/>
            <a:ext cx="8229600" cy="4062651"/>
          </a:xfrm>
          <a:prstGeom prst="rect">
            <a:avLst/>
          </a:prstGeom>
          <a:noFill/>
        </p:spPr>
        <p:txBody>
          <a:bodyPr wrap="square">
            <a:spAutoFit/>
          </a:bodyPr>
          <a:lstStyle/>
          <a:p>
            <a:pPr algn="just"/>
            <a:endParaRPr lang="en-US"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t>Android ecosystem</a:t>
            </a:r>
            <a:r>
              <a:rPr lang="en-US" sz="2000" dirty="0"/>
              <a:t> is nothing but the relationship between Users, Developers/Programmers, and Hardware equipment makers, the Android ecosystem is nothing but the mutual dependence between Users, Developers, and equipment makers. </a:t>
            </a:r>
            <a:endParaRPr lang="en-US" sz="2000" dirty="0" smtClean="0"/>
          </a:p>
          <a:p>
            <a:pPr algn="just"/>
            <a:r>
              <a:rPr lang="en-US" sz="2000" dirty="0"/>
              <a:t>T</a:t>
            </a:r>
            <a:r>
              <a:rPr lang="en-US" sz="2000" dirty="0" smtClean="0"/>
              <a:t>hey </a:t>
            </a:r>
            <a:r>
              <a:rPr lang="en-US" sz="2000" dirty="0"/>
              <a:t>are independent of each other so one cannot exist without the other.</a:t>
            </a:r>
          </a:p>
          <a:p>
            <a:pPr algn="just"/>
            <a:endParaRPr lang="en-US" sz="2000" b="1" dirty="0" smtClean="0"/>
          </a:p>
          <a:p>
            <a:pPr algn="just"/>
            <a:r>
              <a:rPr lang="en-US" sz="2000" b="1" dirty="0" smtClean="0"/>
              <a:t>The </a:t>
            </a:r>
            <a:r>
              <a:rPr lang="en-US" sz="2000" b="1" dirty="0"/>
              <a:t>main block of the android ecosystem is:</a:t>
            </a:r>
          </a:p>
          <a:p>
            <a:pPr marL="285750" indent="-285750" algn="just">
              <a:buFont typeface="Arial" panose="020B0604020202020204" pitchFamily="34" charset="0"/>
              <a:buChar char="•"/>
            </a:pPr>
            <a:r>
              <a:rPr lang="en-US" sz="2000" dirty="0"/>
              <a:t>Android </a:t>
            </a:r>
            <a:r>
              <a:rPr lang="en-US" sz="2000" dirty="0" smtClean="0"/>
              <a:t>User</a:t>
            </a:r>
          </a:p>
          <a:p>
            <a:pPr marL="285750" indent="-285750" algn="just">
              <a:buFont typeface="Arial" panose="020B0604020202020204" pitchFamily="34" charset="0"/>
              <a:buChar char="•"/>
            </a:pPr>
            <a:r>
              <a:rPr lang="en-US" sz="2000" dirty="0" smtClean="0"/>
              <a:t>Developer</a:t>
            </a:r>
            <a:endParaRPr lang="en-US" sz="2000" dirty="0"/>
          </a:p>
          <a:p>
            <a:pPr marL="285750" indent="-285750" algn="just">
              <a:buFont typeface="Arial" panose="020B0604020202020204" pitchFamily="34" charset="0"/>
              <a:buChar char="•"/>
            </a:pPr>
            <a:r>
              <a:rPr lang="en-US" sz="2000" dirty="0" smtClean="0"/>
              <a:t>Equipment </a:t>
            </a:r>
            <a:r>
              <a:rPr lang="en-US" sz="2000" dirty="0"/>
              <a:t>Maker</a:t>
            </a:r>
          </a:p>
          <a:p>
            <a:r>
              <a:rPr lang="en-US" sz="2000" dirty="0" smtClean="0"/>
              <a:t> </a:t>
            </a:r>
            <a:endParaRPr lang="en-US" sz="2000" dirty="0"/>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7760739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E4E1CD-774A-4686-8D10-B71493625D12}"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Android</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smtClean="0">
                <a:solidFill>
                  <a:schemeClr val="tx1"/>
                </a:solidFill>
                <a:latin typeface="Times New Roman" panose="02020603050405020304" pitchFamily="18" charset="0"/>
                <a:cs typeface="Times New Roman" panose="02020603050405020304" pitchFamily="18" charset="0"/>
              </a:rPr>
              <a:t>ecosystem</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6C25CEC3-1428-43B1-8F30-6AF9A756D980}"/>
              </a:ext>
            </a:extLst>
          </p:cNvPr>
          <p:cNvSpPr txBox="1"/>
          <p:nvPr/>
        </p:nvSpPr>
        <p:spPr>
          <a:xfrm>
            <a:off x="424089" y="1371600"/>
            <a:ext cx="8229600" cy="3785652"/>
          </a:xfrm>
          <a:prstGeom prst="rect">
            <a:avLst/>
          </a:prstGeom>
          <a:noFill/>
        </p:spPr>
        <p:txBody>
          <a:bodyPr wrap="square">
            <a:spAutoFit/>
          </a:bodyPr>
          <a:lstStyle/>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r>
              <a:rPr lang="en-US" sz="2000" b="1" dirty="0"/>
              <a:t>Android User (Users buy handsets and software Application</a:t>
            </a:r>
            <a:r>
              <a:rPr lang="en-US" sz="2000" b="1" dirty="0" smtClean="0"/>
              <a:t>):</a:t>
            </a:r>
          </a:p>
          <a:p>
            <a:endParaRPr lang="en-US" sz="2000" dirty="0"/>
          </a:p>
          <a:p>
            <a:pPr algn="just"/>
            <a:r>
              <a:rPr lang="en-US" sz="2000" dirty="0"/>
              <a:t>Android users have more space for customizability for their android devices. </a:t>
            </a:r>
            <a:endParaRPr lang="en-US" sz="2000" dirty="0" smtClean="0"/>
          </a:p>
          <a:p>
            <a:pPr algn="just"/>
            <a:r>
              <a:rPr lang="en-US" sz="2000" dirty="0" smtClean="0"/>
              <a:t>Android </a:t>
            </a:r>
            <a:r>
              <a:rPr lang="en-US" sz="2000" dirty="0"/>
              <a:t>users are smarter than other users and they are perceived to have greater levels of support. </a:t>
            </a:r>
            <a:endParaRPr lang="en-US" sz="2000" dirty="0" smtClean="0"/>
          </a:p>
          <a:p>
            <a:pPr algn="just"/>
            <a:r>
              <a:rPr lang="en-US" sz="2000" dirty="0" smtClean="0"/>
              <a:t>Android </a:t>
            </a:r>
            <a:r>
              <a:rPr lang="en-US" sz="2000" dirty="0"/>
              <a:t>users are also more likely to prefer saving their cost and love the openness of the platform also they like to customize their device. </a:t>
            </a:r>
            <a:endParaRPr lang="en-US" sz="2000" dirty="0" smtClean="0"/>
          </a:p>
          <a:p>
            <a:pPr algn="just"/>
            <a:r>
              <a:rPr lang="en-US" sz="2000" dirty="0" smtClean="0"/>
              <a:t>Android </a:t>
            </a:r>
            <a:r>
              <a:rPr lang="en-US" sz="2000" dirty="0"/>
              <a:t>users are fancier to prefer saving money and also android user like customizing their android handset/device</a:t>
            </a:r>
          </a:p>
          <a:p>
            <a:r>
              <a:rPr lang="en-US" sz="2400" dirty="0" smtClean="0"/>
              <a:t> </a:t>
            </a:r>
            <a:endParaRPr lang="en-US" sz="2400" dirty="0"/>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31242377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71EE52-C039-4175-A65C-887AE3659638}"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Android</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smtClean="0">
                <a:solidFill>
                  <a:schemeClr val="tx1"/>
                </a:solidFill>
                <a:latin typeface="Times New Roman" panose="02020603050405020304" pitchFamily="18" charset="0"/>
                <a:cs typeface="Times New Roman" panose="02020603050405020304" pitchFamily="18" charset="0"/>
              </a:rPr>
              <a:t>ecosystem</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6C25CEC3-1428-43B1-8F30-6AF9A756D980}"/>
              </a:ext>
            </a:extLst>
          </p:cNvPr>
          <p:cNvSpPr txBox="1"/>
          <p:nvPr/>
        </p:nvSpPr>
        <p:spPr>
          <a:xfrm>
            <a:off x="424089" y="1371600"/>
            <a:ext cx="8229600" cy="4401205"/>
          </a:xfrm>
          <a:prstGeom prst="rect">
            <a:avLst/>
          </a:prstGeom>
          <a:noFill/>
        </p:spPr>
        <p:txBody>
          <a:bodyPr wrap="square">
            <a:spAutoFit/>
          </a:bodyPr>
          <a:lstStyle/>
          <a:p>
            <a:pPr algn="just"/>
            <a:endParaRPr lang="en-US" sz="2000" dirty="0" smtClean="0">
              <a:latin typeface="Times New Roman" panose="02020603050405020304" pitchFamily="18" charset="0"/>
              <a:cs typeface="Times New Roman" panose="02020603050405020304" pitchFamily="18" charset="0"/>
            </a:endParaRPr>
          </a:p>
          <a:p>
            <a:r>
              <a:rPr lang="en-US" sz="2000" b="1" dirty="0"/>
              <a:t>Developers (sell Application):</a:t>
            </a:r>
          </a:p>
          <a:p>
            <a:pPr algn="just"/>
            <a:r>
              <a:rPr lang="en-US" sz="2000" dirty="0"/>
              <a:t>Android Developers are the professional software developer in designing applications as well as developing applications for Android. </a:t>
            </a:r>
            <a:endParaRPr lang="en-US" sz="2000" dirty="0" smtClean="0"/>
          </a:p>
          <a:p>
            <a:pPr algn="just"/>
            <a:r>
              <a:rPr lang="en-US" sz="2000" dirty="0" smtClean="0"/>
              <a:t>Some </a:t>
            </a:r>
            <a:r>
              <a:rPr lang="en-US" sz="2000" dirty="0"/>
              <a:t>of the following tasks where an android developer can play his role in the development of android apps</a:t>
            </a:r>
            <a:r>
              <a:rPr lang="en-US" sz="2000" dirty="0" smtClean="0"/>
              <a:t>:</a:t>
            </a:r>
          </a:p>
          <a:p>
            <a:pPr algn="just"/>
            <a:endParaRPr lang="en-US" sz="2000" dirty="0"/>
          </a:p>
          <a:p>
            <a:pPr algn="just"/>
            <a:r>
              <a:rPr lang="en-US" sz="2000" dirty="0"/>
              <a:t>Design and build advanced applications for the android platform</a:t>
            </a:r>
          </a:p>
          <a:p>
            <a:pPr algn="just"/>
            <a:r>
              <a:rPr lang="en-US" sz="2000" dirty="0"/>
              <a:t>Collaborate and define with development teams for design and deliver new cool features.</a:t>
            </a:r>
          </a:p>
          <a:p>
            <a:pPr algn="just"/>
            <a:r>
              <a:rPr lang="en-US" sz="2000" dirty="0"/>
              <a:t>Troubleshoot and fix bugs in new and existing applications for Users.</a:t>
            </a:r>
          </a:p>
          <a:p>
            <a:pPr algn="just"/>
            <a:r>
              <a:rPr lang="en-US" sz="2000" dirty="0"/>
              <a:t>Evaluate and implement new development tools to work with outside data sources and APIs.</a:t>
            </a:r>
          </a:p>
          <a:p>
            <a:r>
              <a:rPr lang="en-US" sz="2000" dirty="0" smtClean="0"/>
              <a:t> </a:t>
            </a:r>
            <a:endParaRPr lang="en-US" sz="2000" dirty="0"/>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31242377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E0B5C2-A5C2-49C0-81E0-1B7CECB70074}"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Android</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smtClean="0">
                <a:solidFill>
                  <a:schemeClr val="tx1"/>
                </a:solidFill>
                <a:latin typeface="Times New Roman" panose="02020603050405020304" pitchFamily="18" charset="0"/>
                <a:cs typeface="Times New Roman" panose="02020603050405020304" pitchFamily="18" charset="0"/>
              </a:rPr>
              <a:t>ecosystem</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6C25CEC3-1428-43B1-8F30-6AF9A756D980}"/>
              </a:ext>
            </a:extLst>
          </p:cNvPr>
          <p:cNvSpPr txBox="1"/>
          <p:nvPr/>
        </p:nvSpPr>
        <p:spPr>
          <a:xfrm>
            <a:off x="460375" y="1143000"/>
            <a:ext cx="8229600" cy="5016758"/>
          </a:xfrm>
          <a:prstGeom prst="rect">
            <a:avLst/>
          </a:prstGeom>
          <a:noFill/>
        </p:spPr>
        <p:txBody>
          <a:bodyPr wrap="square">
            <a:spAutoFit/>
          </a:bodyPr>
          <a:lstStyle/>
          <a:p>
            <a:r>
              <a:rPr lang="en-US" sz="2000" b="1" dirty="0" smtClean="0"/>
              <a:t>Equipment </a:t>
            </a:r>
            <a:r>
              <a:rPr lang="en-US" sz="2000" b="1" dirty="0"/>
              <a:t>Maker:</a:t>
            </a:r>
          </a:p>
          <a:p>
            <a:pPr algn="just"/>
            <a:r>
              <a:rPr lang="en-US" sz="2000" dirty="0"/>
              <a:t>Android </a:t>
            </a:r>
            <a:r>
              <a:rPr lang="en-US" sz="2000" dirty="0" err="1"/>
              <a:t>equipments</a:t>
            </a:r>
            <a:r>
              <a:rPr lang="en-US" sz="2000" dirty="0"/>
              <a:t> are available in the market in a huge amount.</a:t>
            </a:r>
          </a:p>
          <a:p>
            <a:pPr algn="just"/>
            <a:r>
              <a:rPr lang="en-US" sz="2000" b="1" dirty="0"/>
              <a:t>Smartwatches</a:t>
            </a:r>
            <a:r>
              <a:rPr lang="en-US" sz="2000" dirty="0"/>
              <a:t>: A smartwatch is a handheld, wearable device that closely relates a wristwatch or other time device. In addition to telling time, many smartwatches are wireless connectivity oriented such as Bluetooth capable. The traditional watch becomes, in effect, a wireless Bluetooth technology extending the capabilities of the wearer's smartphone to the watch.</a:t>
            </a:r>
          </a:p>
          <a:p>
            <a:pPr algn="just"/>
            <a:r>
              <a:rPr lang="en-US" sz="2000" b="1" dirty="0"/>
              <a:t>Smart TV</a:t>
            </a:r>
            <a:r>
              <a:rPr lang="en-US" sz="2000" dirty="0"/>
              <a:t>: An Android TV box is a small computer that plugs into any TV and gives the user the ability to stream content, locally and online. Apps can be downloaded from the Google Play Store, installed, and do most anything a standard computer can do from streaming videos to writing an email.</a:t>
            </a:r>
          </a:p>
          <a:p>
            <a:pPr algn="just"/>
            <a:r>
              <a:rPr lang="en-US" sz="2000" b="1" dirty="0"/>
              <a:t>Smart Speakers: </a:t>
            </a:r>
            <a:r>
              <a:rPr lang="en-US" sz="2000" dirty="0" err="1"/>
              <a:t>Smark</a:t>
            </a:r>
            <a:r>
              <a:rPr lang="en-US" sz="2000" dirty="0"/>
              <a:t> speakers are booming in the market now, </a:t>
            </a:r>
            <a:r>
              <a:rPr lang="en-US" sz="2000" dirty="0" err="1"/>
              <a:t>Smark</a:t>
            </a:r>
            <a:r>
              <a:rPr lang="en-US" sz="2000" dirty="0"/>
              <a:t> speakers like Google Home, Alexa, We can control our android device via voice using these smart speakers.</a:t>
            </a:r>
          </a:p>
          <a:p>
            <a:pPr algn="just"/>
            <a:r>
              <a:rPr lang="en-US" sz="2000" b="1" dirty="0"/>
              <a:t>E-Reader: </a:t>
            </a:r>
            <a:r>
              <a:rPr lang="en-US" sz="2000" dirty="0"/>
              <a:t>E-Reader is a device used for reading e-books, digital newspapers, other reading stuff</a:t>
            </a:r>
            <a:r>
              <a:rPr lang="en-US" sz="2000" dirty="0" smtClean="0"/>
              <a:t>.</a:t>
            </a:r>
            <a:endParaRPr lang="en-US" sz="2000" dirty="0"/>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2121285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88D9E4-572F-4ACD-B81D-D85A2658C57B}"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dirty="0"/>
              <a:t>Categories of Android applications</a:t>
            </a:r>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838200" y="5638800"/>
            <a:ext cx="7848600" cy="307777"/>
          </a:xfrm>
          <a:prstGeom prst="rect">
            <a:avLst/>
          </a:prstGeom>
        </p:spPr>
        <p:txBody>
          <a:bodyPr wrap="square">
            <a:spAutoFit/>
          </a:bodyPr>
          <a:lstStyle/>
          <a:p>
            <a:r>
              <a:rPr lang="en-US" sz="1400" b="1" dirty="0" smtClean="0"/>
              <a:t>Source: </a:t>
            </a:r>
            <a:r>
              <a:rPr lang="en-US" sz="1400" dirty="0" smtClean="0"/>
              <a:t>https</a:t>
            </a:r>
            <a:r>
              <a:rPr lang="en-US" sz="1400" dirty="0"/>
              <a:t>://www.tutorialspoint.com/android/android_overview.htm</a:t>
            </a: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53072" y="1600200"/>
            <a:ext cx="6448425" cy="39290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7"/>
          <p:cNvSpPr/>
          <p:nvPr/>
        </p:nvSpPr>
        <p:spPr>
          <a:xfrm>
            <a:off x="1142999" y="838200"/>
            <a:ext cx="6858497" cy="646331"/>
          </a:xfrm>
          <a:prstGeom prst="rect">
            <a:avLst/>
          </a:prstGeom>
        </p:spPr>
        <p:txBody>
          <a:bodyPr wrap="square">
            <a:spAutoFit/>
          </a:bodyPr>
          <a:lstStyle/>
          <a:p>
            <a:r>
              <a:rPr lang="en-US" b="1" dirty="0"/>
              <a:t>Topic objective</a:t>
            </a:r>
            <a:r>
              <a:rPr lang="en-US" b="1" dirty="0" smtClean="0"/>
              <a:t>: This aims at various categories and need of android applications</a:t>
            </a:r>
            <a:endParaRPr lang="en-US" b="1" dirty="0"/>
          </a:p>
        </p:txBody>
      </p:sp>
    </p:spTree>
    <p:extLst>
      <p:ext uri="{BB962C8B-B14F-4D97-AF65-F5344CB8AC3E}">
        <p14:creationId xmlns:p14="http://schemas.microsoft.com/office/powerpoint/2010/main" xmlns="" val="524648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73A7C6F0-0A90-4787-8E9C-13BEF32CA019}"/>
              </a:ext>
            </a:extLst>
          </p:cNvPr>
          <p:cNvSpPr>
            <a:spLocks noGrp="1"/>
          </p:cNvSpPr>
          <p:nvPr>
            <p:ph type="dt" sz="half" idx="10"/>
          </p:nvPr>
        </p:nvSpPr>
        <p:spPr/>
        <p:txBody>
          <a:bodyPr/>
          <a:lstStyle/>
          <a:p>
            <a:fld id="{42CBC80C-88F4-4A1A-8FC4-9FDFF609242D}" type="datetime1">
              <a:rPr lang="en-US" smtClean="0"/>
              <a:pPr/>
              <a:t>1/5/2023</a:t>
            </a:fld>
            <a:endParaRPr lang="en-US"/>
          </a:p>
        </p:txBody>
      </p:sp>
      <p:sp>
        <p:nvSpPr>
          <p:cNvPr id="4" name="Footer Placeholder 3">
            <a:extLst>
              <a:ext uri="{FF2B5EF4-FFF2-40B4-BE49-F238E27FC236}">
                <a16:creationId xmlns="" xmlns:a16="http://schemas.microsoft.com/office/drawing/2014/main" id="{7B7C3449-471B-429C-BD1C-9FF1A56255A4}"/>
              </a:ext>
            </a:extLst>
          </p:cNvPr>
          <p:cNvSpPr>
            <a:spLocks noGrp="1"/>
          </p:cNvSpPr>
          <p:nvPr>
            <p:ph type="ftr" sz="quarter" idx="11"/>
          </p:nvPr>
        </p:nvSpPr>
        <p:spPr>
          <a:xfrm>
            <a:off x="2590800" y="6477000"/>
            <a:ext cx="4114800" cy="24447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5" name="Slide Number Placeholder 4">
            <a:extLst>
              <a:ext uri="{FF2B5EF4-FFF2-40B4-BE49-F238E27FC236}">
                <a16:creationId xmlns="" xmlns:a16="http://schemas.microsoft.com/office/drawing/2014/main" id="{84DDF651-E0E8-474E-B01E-D65BF1529162}"/>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9" name="Title 1">
            <a:extLst>
              <a:ext uri="{FF2B5EF4-FFF2-40B4-BE49-F238E27FC236}">
                <a16:creationId xmlns="" xmlns:a16="http://schemas.microsoft.com/office/drawing/2014/main" id="{9747EF39-7C4B-4EF4-BC7B-4908859053E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IN" sz="2400" b="1" i="0" u="none" strike="noStrike" dirty="0">
                <a:solidFill>
                  <a:srgbClr val="000000"/>
                </a:solidFill>
                <a:effectLst/>
                <a:latin typeface="Times New Roman" panose="02020603050405020304" pitchFamily="18" charset="0"/>
                <a:cs typeface="Times New Roman" panose="02020603050405020304" pitchFamily="18" charset="0"/>
              </a:rPr>
              <a:t>Evaluation Scheme</a:t>
            </a:r>
            <a:r>
              <a:rPr lang="en-IN"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 xmlns:a16="http://schemas.microsoft.com/office/drawing/2014/main" id="{F78E3E6B-6670-4502-B722-FF00750A265B}"/>
              </a:ext>
            </a:extLst>
          </p:cNvPr>
          <p:cNvGraphicFramePr>
            <a:graphicFrameLocks noGrp="1"/>
          </p:cNvGraphicFramePr>
          <p:nvPr>
            <p:extLst>
              <p:ext uri="{D42A27DB-BD31-4B8C-83A1-F6EECF244321}">
                <p14:modId xmlns:p14="http://schemas.microsoft.com/office/powerpoint/2010/main" xmlns="" val="3706154427"/>
              </p:ext>
            </p:extLst>
          </p:nvPr>
        </p:nvGraphicFramePr>
        <p:xfrm>
          <a:off x="381000" y="990600"/>
          <a:ext cx="8382002" cy="5364472"/>
        </p:xfrm>
        <a:graphic>
          <a:graphicData uri="http://schemas.openxmlformats.org/drawingml/2006/table">
            <a:tbl>
              <a:tblPr firstRow="1" firstCol="1" bandRow="1">
                <a:tableStyleId>{5C22544A-7EE6-4342-B048-85BDC9FD1C3A}</a:tableStyleId>
              </a:tblPr>
              <a:tblGrid>
                <a:gridCol w="366491">
                  <a:extLst>
                    <a:ext uri="{9D8B030D-6E8A-4147-A177-3AD203B41FA5}">
                      <a16:colId xmlns="" xmlns:a16="http://schemas.microsoft.com/office/drawing/2014/main" val="483774696"/>
                    </a:ext>
                  </a:extLst>
                </a:gridCol>
                <a:gridCol w="1037818">
                  <a:extLst>
                    <a:ext uri="{9D8B030D-6E8A-4147-A177-3AD203B41FA5}">
                      <a16:colId xmlns="" xmlns:a16="http://schemas.microsoft.com/office/drawing/2014/main" val="4152374211"/>
                    </a:ext>
                  </a:extLst>
                </a:gridCol>
                <a:gridCol w="1922186">
                  <a:extLst>
                    <a:ext uri="{9D8B030D-6E8A-4147-A177-3AD203B41FA5}">
                      <a16:colId xmlns="" xmlns:a16="http://schemas.microsoft.com/office/drawing/2014/main" val="2675436260"/>
                    </a:ext>
                  </a:extLst>
                </a:gridCol>
                <a:gridCol w="291137">
                  <a:extLst>
                    <a:ext uri="{9D8B030D-6E8A-4147-A177-3AD203B41FA5}">
                      <a16:colId xmlns="" xmlns:a16="http://schemas.microsoft.com/office/drawing/2014/main" val="905271115"/>
                    </a:ext>
                  </a:extLst>
                </a:gridCol>
                <a:gridCol w="295932">
                  <a:extLst>
                    <a:ext uri="{9D8B030D-6E8A-4147-A177-3AD203B41FA5}">
                      <a16:colId xmlns="" xmlns:a16="http://schemas.microsoft.com/office/drawing/2014/main" val="2057213620"/>
                    </a:ext>
                  </a:extLst>
                </a:gridCol>
                <a:gridCol w="381560">
                  <a:extLst>
                    <a:ext uri="{9D8B030D-6E8A-4147-A177-3AD203B41FA5}">
                      <a16:colId xmlns="" xmlns:a16="http://schemas.microsoft.com/office/drawing/2014/main" val="4037161602"/>
                    </a:ext>
                  </a:extLst>
                </a:gridCol>
                <a:gridCol w="381560">
                  <a:extLst>
                    <a:ext uri="{9D8B030D-6E8A-4147-A177-3AD203B41FA5}">
                      <a16:colId xmlns="" xmlns:a16="http://schemas.microsoft.com/office/drawing/2014/main" val="892661286"/>
                    </a:ext>
                  </a:extLst>
                </a:gridCol>
                <a:gridCol w="664476">
                  <a:extLst>
                    <a:ext uri="{9D8B030D-6E8A-4147-A177-3AD203B41FA5}">
                      <a16:colId xmlns="" xmlns:a16="http://schemas.microsoft.com/office/drawing/2014/main" val="3587808402"/>
                    </a:ext>
                  </a:extLst>
                </a:gridCol>
                <a:gridCol w="664476">
                  <a:extLst>
                    <a:ext uri="{9D8B030D-6E8A-4147-A177-3AD203B41FA5}">
                      <a16:colId xmlns="" xmlns:a16="http://schemas.microsoft.com/office/drawing/2014/main" val="3244612720"/>
                    </a:ext>
                  </a:extLst>
                </a:gridCol>
                <a:gridCol w="447325">
                  <a:extLst>
                    <a:ext uri="{9D8B030D-6E8A-4147-A177-3AD203B41FA5}">
                      <a16:colId xmlns="" xmlns:a16="http://schemas.microsoft.com/office/drawing/2014/main" val="454941821"/>
                    </a:ext>
                  </a:extLst>
                </a:gridCol>
                <a:gridCol w="447325">
                  <a:extLst>
                    <a:ext uri="{9D8B030D-6E8A-4147-A177-3AD203B41FA5}">
                      <a16:colId xmlns="" xmlns:a16="http://schemas.microsoft.com/office/drawing/2014/main" val="474209802"/>
                    </a:ext>
                  </a:extLst>
                </a:gridCol>
                <a:gridCol w="376766">
                  <a:extLst>
                    <a:ext uri="{9D8B030D-6E8A-4147-A177-3AD203B41FA5}">
                      <a16:colId xmlns="" xmlns:a16="http://schemas.microsoft.com/office/drawing/2014/main" val="4247887102"/>
                    </a:ext>
                  </a:extLst>
                </a:gridCol>
                <a:gridCol w="508291">
                  <a:extLst>
                    <a:ext uri="{9D8B030D-6E8A-4147-A177-3AD203B41FA5}">
                      <a16:colId xmlns="" xmlns:a16="http://schemas.microsoft.com/office/drawing/2014/main" val="2734558652"/>
                    </a:ext>
                  </a:extLst>
                </a:gridCol>
                <a:gridCol w="596659">
                  <a:extLst>
                    <a:ext uri="{9D8B030D-6E8A-4147-A177-3AD203B41FA5}">
                      <a16:colId xmlns="" xmlns:a16="http://schemas.microsoft.com/office/drawing/2014/main" val="3138845591"/>
                    </a:ext>
                  </a:extLst>
                </a:gridCol>
              </a:tblGrid>
              <a:tr h="357753">
                <a:tc rowSpan="2">
                  <a:txBody>
                    <a:bodyPr/>
                    <a:lstStyle/>
                    <a:p>
                      <a:pPr marR="29210" algn="ctr">
                        <a:lnSpc>
                          <a:spcPct val="107000"/>
                        </a:lnSpc>
                        <a:spcAft>
                          <a:spcPts val="800"/>
                        </a:spcAft>
                      </a:pPr>
                      <a:r>
                        <a:rPr lang="en-IN" sz="1200" dirty="0">
                          <a:effectLst/>
                        </a:rPr>
                        <a:t>Sl. </a:t>
                      </a:r>
                    </a:p>
                    <a:p>
                      <a:pPr marL="7620" algn="ctr">
                        <a:lnSpc>
                          <a:spcPct val="107000"/>
                        </a:lnSpc>
                        <a:spcAft>
                          <a:spcPts val="800"/>
                        </a:spcAft>
                      </a:pPr>
                      <a:r>
                        <a:rPr lang="en-IN" sz="1200" dirty="0">
                          <a:effectLst/>
                        </a:rPr>
                        <a:t>No.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rowSpan="2">
                  <a:txBody>
                    <a:bodyPr/>
                    <a:lstStyle/>
                    <a:p>
                      <a:pPr marL="3810" algn="ctr">
                        <a:lnSpc>
                          <a:spcPct val="107000"/>
                        </a:lnSpc>
                        <a:spcAft>
                          <a:spcPts val="800"/>
                        </a:spcAft>
                      </a:pPr>
                      <a:r>
                        <a:rPr lang="en-IN" sz="1200" dirty="0">
                          <a:effectLst/>
                        </a:rPr>
                        <a:t>Subject Codes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rowSpan="2">
                  <a:txBody>
                    <a:bodyPr/>
                    <a:lstStyle/>
                    <a:p>
                      <a:pPr marR="26035" algn="ctr">
                        <a:lnSpc>
                          <a:spcPct val="107000"/>
                        </a:lnSpc>
                        <a:spcAft>
                          <a:spcPts val="800"/>
                        </a:spcAft>
                      </a:pPr>
                      <a:r>
                        <a:rPr lang="en-IN" sz="1200" dirty="0">
                          <a:effectLst/>
                        </a:rPr>
                        <a:t>Subject Name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gridSpan="3">
                  <a:txBody>
                    <a:bodyPr/>
                    <a:lstStyle/>
                    <a:p>
                      <a:pPr marR="28575" algn="ctr">
                        <a:lnSpc>
                          <a:spcPct val="107000"/>
                        </a:lnSpc>
                        <a:spcAft>
                          <a:spcPts val="800"/>
                        </a:spcAft>
                      </a:pPr>
                      <a:r>
                        <a:rPr lang="en-IN" sz="1200">
                          <a:effectLst/>
                        </a:rPr>
                        <a:t>Periods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hMerge="1">
                  <a:txBody>
                    <a:bodyPr/>
                    <a:lstStyle/>
                    <a:p>
                      <a:endParaRPr lang="en-IN"/>
                    </a:p>
                  </a:txBody>
                  <a:tcPr/>
                </a:tc>
                <a:tc hMerge="1">
                  <a:txBody>
                    <a:bodyPr/>
                    <a:lstStyle/>
                    <a:p>
                      <a:endParaRPr lang="en-IN"/>
                    </a:p>
                  </a:txBody>
                  <a:tcPr/>
                </a:tc>
                <a:tc gridSpan="4">
                  <a:txBody>
                    <a:bodyPr/>
                    <a:lstStyle/>
                    <a:p>
                      <a:pPr marR="26670" algn="ctr">
                        <a:lnSpc>
                          <a:spcPct val="107000"/>
                        </a:lnSpc>
                        <a:spcAft>
                          <a:spcPts val="800"/>
                        </a:spcAft>
                      </a:pPr>
                      <a:r>
                        <a:rPr lang="en-IN" sz="1200">
                          <a:effectLst/>
                        </a:rPr>
                        <a:t>Evaluation Scheme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a:lnSpc>
                          <a:spcPct val="107000"/>
                        </a:lnSpc>
                        <a:spcAft>
                          <a:spcPts val="800"/>
                        </a:spcAft>
                      </a:pPr>
                      <a:r>
                        <a:rPr lang="en-IN" sz="1200">
                          <a:effectLst/>
                        </a:rPr>
                        <a:t>End Semester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hMerge="1">
                  <a:txBody>
                    <a:bodyPr/>
                    <a:lstStyle/>
                    <a:p>
                      <a:endParaRPr lang="en-IN"/>
                    </a:p>
                  </a:txBody>
                  <a:tcPr/>
                </a:tc>
                <a:tc rowSpan="2">
                  <a:txBody>
                    <a:bodyPr/>
                    <a:lstStyle/>
                    <a:p>
                      <a:pPr marL="7620" algn="ctr">
                        <a:lnSpc>
                          <a:spcPct val="107000"/>
                        </a:lnSpc>
                        <a:spcAft>
                          <a:spcPts val="800"/>
                        </a:spcAft>
                      </a:pPr>
                      <a:r>
                        <a:rPr lang="en-IN" sz="1200">
                          <a:effectLst/>
                        </a:rPr>
                        <a:t>Total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rowSpan="2">
                  <a:txBody>
                    <a:bodyPr/>
                    <a:lstStyle/>
                    <a:p>
                      <a:pPr marL="13970" algn="ctr">
                        <a:lnSpc>
                          <a:spcPct val="107000"/>
                        </a:lnSpc>
                        <a:spcAft>
                          <a:spcPts val="800"/>
                        </a:spcAft>
                      </a:pPr>
                      <a:r>
                        <a:rPr lang="en-IN" sz="1200">
                          <a:effectLst/>
                        </a:rPr>
                        <a:t>Credit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183044295"/>
                  </a:ext>
                </a:extLst>
              </a:tr>
              <a:tr h="228379">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19685" algn="ctr">
                        <a:lnSpc>
                          <a:spcPct val="107000"/>
                        </a:lnSpc>
                        <a:spcAft>
                          <a:spcPts val="800"/>
                        </a:spcAft>
                      </a:pPr>
                      <a:r>
                        <a:rPr lang="en-IN" sz="1200">
                          <a:effectLst/>
                        </a:rPr>
                        <a:t>L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7145" algn="ctr">
                        <a:lnSpc>
                          <a:spcPct val="107000"/>
                        </a:lnSpc>
                        <a:spcAft>
                          <a:spcPts val="800"/>
                        </a:spcAft>
                      </a:pPr>
                      <a:r>
                        <a:rPr lang="en-IN" sz="1200">
                          <a:effectLst/>
                        </a:rPr>
                        <a:t>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a:effectLst/>
                        </a:rPr>
                        <a:t>P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CT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TA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6510" algn="ctr">
                        <a:lnSpc>
                          <a:spcPct val="107000"/>
                        </a:lnSpc>
                        <a:spcAft>
                          <a:spcPts val="800"/>
                        </a:spcAft>
                      </a:pPr>
                      <a:r>
                        <a:rPr lang="en-IN" sz="1200">
                          <a:effectLst/>
                        </a:rPr>
                        <a:t>TOTAL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a:effectLst/>
                        </a:rPr>
                        <a:t>PS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45720" algn="ctr">
                        <a:lnSpc>
                          <a:spcPct val="107000"/>
                        </a:lnSpc>
                        <a:spcAft>
                          <a:spcPts val="800"/>
                        </a:spcAft>
                      </a:pPr>
                      <a:r>
                        <a:rPr lang="en-IN" sz="1200">
                          <a:effectLst/>
                        </a:rPr>
                        <a:t>TE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6510" algn="ctr">
                        <a:lnSpc>
                          <a:spcPct val="107000"/>
                        </a:lnSpc>
                        <a:spcAft>
                          <a:spcPts val="800"/>
                        </a:spcAft>
                      </a:pPr>
                      <a:r>
                        <a:rPr lang="en-IN" sz="1200">
                          <a:effectLst/>
                        </a:rPr>
                        <a:t>PE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vMerge="1">
                  <a:txBody>
                    <a:bodyPr/>
                    <a:lstStyle/>
                    <a:p>
                      <a:endParaRPr lang="en-IN"/>
                    </a:p>
                  </a:txBody>
                  <a:tcPr/>
                </a:tc>
                <a:tc vMerge="1">
                  <a:txBody>
                    <a:bodyPr/>
                    <a:lstStyle/>
                    <a:p>
                      <a:endParaRPr lang="en-IN"/>
                    </a:p>
                  </a:txBody>
                  <a:tcPr/>
                </a:tc>
                <a:extLst>
                  <a:ext uri="{0D108BD9-81ED-4DB2-BD59-A6C34878D82A}">
                    <a16:rowId xmlns="" xmlns:a16="http://schemas.microsoft.com/office/drawing/2014/main" val="224488923"/>
                  </a:ext>
                </a:extLst>
              </a:tr>
              <a:tr h="357753">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845" algn="ctr">
                        <a:lnSpc>
                          <a:spcPct val="107000"/>
                        </a:lnSpc>
                        <a:spcAft>
                          <a:spcPts val="800"/>
                        </a:spcAft>
                      </a:pPr>
                      <a:r>
                        <a:rPr lang="en-IN" sz="1200" dirty="0">
                          <a:effectLst/>
                        </a:rPr>
                        <a:t>AAS0402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6985" algn="ctr">
                        <a:lnSpc>
                          <a:spcPct val="107000"/>
                        </a:lnSpc>
                        <a:spcAft>
                          <a:spcPts val="800"/>
                        </a:spcAft>
                      </a:pPr>
                      <a:r>
                        <a:rPr lang="en-IN" sz="1200" dirty="0">
                          <a:effectLst/>
                        </a:rPr>
                        <a:t>Engineering Mathematics- IV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dirty="0">
                          <a:effectLst/>
                        </a:rPr>
                        <a:t>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4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2854414825"/>
                  </a:ext>
                </a:extLst>
              </a:tr>
              <a:tr h="230310">
                <a:tc>
                  <a:txBody>
                    <a:bodyPr/>
                    <a:lstStyle/>
                    <a:p>
                      <a:pPr marR="29210"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30480" algn="ctr">
                        <a:lnSpc>
                          <a:spcPct val="107000"/>
                        </a:lnSpc>
                        <a:spcAft>
                          <a:spcPts val="800"/>
                        </a:spcAft>
                      </a:pPr>
                      <a:r>
                        <a:rPr lang="en-IN" sz="1200" dirty="0">
                          <a:effectLst/>
                        </a:rPr>
                        <a:t>AASL0401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a:effectLst/>
                        </a:rPr>
                        <a:t>Technical Communication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dirty="0">
                          <a:effectLst/>
                        </a:rPr>
                        <a:t>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 xmlns:a16="http://schemas.microsoft.com/office/drawing/2014/main" val="15717852"/>
                  </a:ext>
                </a:extLst>
              </a:tr>
              <a:tr h="230310">
                <a:tc>
                  <a:txBody>
                    <a:bodyPr/>
                    <a:lstStyle/>
                    <a:p>
                      <a:pPr marR="29210"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45720" algn="ctr">
                        <a:lnSpc>
                          <a:spcPct val="107000"/>
                        </a:lnSpc>
                        <a:spcAft>
                          <a:spcPts val="800"/>
                        </a:spcAft>
                      </a:pPr>
                      <a:r>
                        <a:rPr lang="en-IN" sz="1200" dirty="0">
                          <a:effectLst/>
                        </a:rPr>
                        <a:t>ACSE0403B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dirty="0">
                          <a:effectLst/>
                        </a:rPr>
                        <a:t>Operating Systems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 xmlns:a16="http://schemas.microsoft.com/office/drawing/2014/main" val="3067885404"/>
                  </a:ext>
                </a:extLst>
              </a:tr>
              <a:tr h="357753">
                <a:tc>
                  <a:txBody>
                    <a:bodyPr/>
                    <a:lstStyle/>
                    <a:p>
                      <a:pPr marR="29210" algn="ctr">
                        <a:lnSpc>
                          <a:spcPct val="107000"/>
                        </a:lnSpc>
                        <a:spcAft>
                          <a:spcPts val="800"/>
                        </a:spcAft>
                      </a:pPr>
                      <a:r>
                        <a:rPr lang="en-IN" sz="1200">
                          <a:effectLst/>
                        </a:rPr>
                        <a:t>4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62865" algn="ctr">
                        <a:lnSpc>
                          <a:spcPct val="107000"/>
                        </a:lnSpc>
                        <a:spcAft>
                          <a:spcPts val="800"/>
                        </a:spcAft>
                      </a:pPr>
                      <a:r>
                        <a:rPr lang="en-IN" sz="1200">
                          <a:effectLst/>
                        </a:rPr>
                        <a:t>ACSAI0402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dirty="0">
                          <a:effectLst/>
                        </a:rPr>
                        <a:t>Database Management Systems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dirty="0">
                          <a:effectLst/>
                        </a:rPr>
                        <a:t>30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4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1891440078"/>
                  </a:ext>
                </a:extLst>
              </a:tr>
              <a:tr h="357753">
                <a:tc>
                  <a:txBody>
                    <a:bodyPr/>
                    <a:lstStyle/>
                    <a:p>
                      <a:pPr marR="29210" algn="ctr">
                        <a:lnSpc>
                          <a:spcPct val="107000"/>
                        </a:lnSpc>
                        <a:spcAft>
                          <a:spcPts val="800"/>
                        </a:spcAft>
                      </a:pPr>
                      <a:r>
                        <a:rPr lang="en-IN" sz="1200" dirty="0">
                          <a:effectLst/>
                        </a:rPr>
                        <a:t>5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19685" algn="ctr">
                        <a:lnSpc>
                          <a:spcPct val="107000"/>
                        </a:lnSpc>
                        <a:spcAft>
                          <a:spcPts val="800"/>
                        </a:spcAft>
                      </a:pPr>
                      <a:r>
                        <a:rPr lang="en-IN" sz="1200" dirty="0">
                          <a:effectLst/>
                        </a:rPr>
                        <a:t>ACSIOT0401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algn="ctr">
                        <a:lnSpc>
                          <a:spcPct val="107000"/>
                        </a:lnSpc>
                        <a:spcAft>
                          <a:spcPts val="800"/>
                        </a:spcAft>
                      </a:pPr>
                      <a:r>
                        <a:rPr lang="en-IN" sz="1200" dirty="0">
                          <a:effectLst/>
                        </a:rPr>
                        <a:t>Mobile Application Development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solidFill>
                      <a:srgbClr val="FFC000"/>
                    </a:solidFill>
                  </a:tcPr>
                </a:tc>
                <a:tc>
                  <a:txBody>
                    <a:bodyPr/>
                    <a:lstStyle/>
                    <a:p>
                      <a:pPr marL="27305"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2603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30480"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31750" algn="ctr">
                        <a:lnSpc>
                          <a:spcPct val="107000"/>
                        </a:lnSpc>
                        <a:spcAft>
                          <a:spcPts val="800"/>
                        </a:spcAft>
                      </a:pPr>
                      <a:r>
                        <a:rPr lang="en-IN" sz="1200" dirty="0">
                          <a:effectLst/>
                        </a:rPr>
                        <a:t>30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29210" algn="ctr">
                        <a:lnSpc>
                          <a:spcPct val="107000"/>
                        </a:lnSpc>
                        <a:spcAft>
                          <a:spcPts val="800"/>
                        </a:spcAft>
                      </a:pPr>
                      <a:r>
                        <a:rPr lang="en-IN" sz="1200" dirty="0">
                          <a:effectLst/>
                        </a:rPr>
                        <a:t>20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R="27940" algn="ctr">
                        <a:lnSpc>
                          <a:spcPct val="107000"/>
                        </a:lnSpc>
                        <a:spcAft>
                          <a:spcPts val="800"/>
                        </a:spcAft>
                      </a:pPr>
                      <a:r>
                        <a:rPr lang="en-IN" sz="1200" dirty="0">
                          <a:effectLst/>
                        </a:rPr>
                        <a:t>50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8890"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24130" algn="ctr">
                        <a:lnSpc>
                          <a:spcPct val="107000"/>
                        </a:lnSpc>
                        <a:spcAft>
                          <a:spcPts val="800"/>
                        </a:spcAft>
                      </a:pPr>
                      <a:r>
                        <a:rPr lang="en-IN" sz="1200" dirty="0">
                          <a:effectLst/>
                        </a:rPr>
                        <a:t>100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1206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52070" algn="ctr">
                        <a:lnSpc>
                          <a:spcPct val="107000"/>
                        </a:lnSpc>
                        <a:spcAft>
                          <a:spcPts val="800"/>
                        </a:spcAft>
                      </a:pPr>
                      <a:r>
                        <a:rPr lang="en-IN" sz="1200" dirty="0">
                          <a:effectLst/>
                        </a:rPr>
                        <a:t>150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R="29210"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extLst>
                  <a:ext uri="{0D108BD9-81ED-4DB2-BD59-A6C34878D82A}">
                    <a16:rowId xmlns="" xmlns:a16="http://schemas.microsoft.com/office/drawing/2014/main" val="1628192648"/>
                  </a:ext>
                </a:extLst>
              </a:tr>
              <a:tr h="456760">
                <a:tc>
                  <a:txBody>
                    <a:bodyPr/>
                    <a:lstStyle/>
                    <a:p>
                      <a:pPr marR="29210" algn="ctr">
                        <a:lnSpc>
                          <a:spcPct val="107000"/>
                        </a:lnSpc>
                        <a:spcAft>
                          <a:spcPts val="800"/>
                        </a:spcAft>
                      </a:pPr>
                      <a:r>
                        <a:rPr lang="en-IN" sz="1200">
                          <a:effectLst/>
                        </a:rPr>
                        <a:t>6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dirty="0">
                          <a:effectLst/>
                        </a:rPr>
                        <a:t>ACSE0404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dirty="0">
                          <a:effectLst/>
                        </a:rPr>
                        <a:t>Theory of Automata and Formal Languages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dirty="0">
                          <a:effectLst/>
                        </a:rPr>
                        <a:t>30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dirty="0">
                          <a:effectLst/>
                        </a:rPr>
                        <a:t>50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1064384965"/>
                  </a:ext>
                </a:extLst>
              </a:tr>
              <a:tr h="228379">
                <a:tc>
                  <a:txBody>
                    <a:bodyPr/>
                    <a:lstStyle/>
                    <a:p>
                      <a:pPr marR="29210" algn="ctr">
                        <a:lnSpc>
                          <a:spcPct val="107000"/>
                        </a:lnSpc>
                        <a:spcAft>
                          <a:spcPts val="800"/>
                        </a:spcAft>
                      </a:pPr>
                      <a:r>
                        <a:rPr lang="en-IN" sz="1200">
                          <a:effectLst/>
                        </a:rPr>
                        <a:t>7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45720" algn="ctr">
                        <a:lnSpc>
                          <a:spcPct val="107000"/>
                        </a:lnSpc>
                        <a:spcAft>
                          <a:spcPts val="800"/>
                        </a:spcAft>
                      </a:pPr>
                      <a:r>
                        <a:rPr lang="en-IN" sz="1200" dirty="0">
                          <a:effectLst/>
                        </a:rPr>
                        <a:t>ACSE0453B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a:effectLst/>
                        </a:rPr>
                        <a:t>Operating Systems Lab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dirty="0">
                          <a:effectLst/>
                        </a:rPr>
                        <a:t>2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4925"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0480"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857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 xmlns:a16="http://schemas.microsoft.com/office/drawing/2014/main" val="1877492388"/>
                  </a:ext>
                </a:extLst>
              </a:tr>
              <a:tr h="363187">
                <a:tc>
                  <a:txBody>
                    <a:bodyPr/>
                    <a:lstStyle/>
                    <a:p>
                      <a:pPr marR="29210" algn="ctr">
                        <a:lnSpc>
                          <a:spcPct val="107000"/>
                        </a:lnSpc>
                        <a:spcAft>
                          <a:spcPts val="800"/>
                        </a:spcAft>
                      </a:pPr>
                      <a:r>
                        <a:rPr lang="en-IN" sz="1200">
                          <a:effectLst/>
                        </a:rPr>
                        <a:t>8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62865" algn="ctr">
                        <a:lnSpc>
                          <a:spcPct val="107000"/>
                        </a:lnSpc>
                        <a:spcAft>
                          <a:spcPts val="800"/>
                        </a:spcAft>
                      </a:pPr>
                      <a:r>
                        <a:rPr lang="en-IN" sz="1200" dirty="0">
                          <a:effectLst/>
                        </a:rPr>
                        <a:t>ACSAI0452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rPr>
                        <a:t>Database Management Systems Lab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4925"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0480" algn="ctr">
                        <a:lnSpc>
                          <a:spcPct val="107000"/>
                        </a:lnSpc>
                        <a:spcAft>
                          <a:spcPts val="800"/>
                        </a:spcAft>
                      </a:pPr>
                      <a:r>
                        <a:rPr lang="en-IN" sz="1200" dirty="0">
                          <a:effectLst/>
                        </a:rPr>
                        <a:t>25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dirty="0">
                          <a:effectLst/>
                        </a:rPr>
                        <a:t>50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3474905559"/>
                  </a:ext>
                </a:extLst>
              </a:tr>
              <a:tr h="363187">
                <a:tc>
                  <a:txBody>
                    <a:bodyPr/>
                    <a:lstStyle/>
                    <a:p>
                      <a:pPr marR="29210" algn="ctr">
                        <a:lnSpc>
                          <a:spcPct val="107000"/>
                        </a:lnSpc>
                        <a:spcAft>
                          <a:spcPts val="800"/>
                        </a:spcAft>
                      </a:pPr>
                      <a:r>
                        <a:rPr lang="en-IN" sz="1200">
                          <a:effectLst/>
                        </a:rPr>
                        <a:t>9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9685" algn="ctr">
                        <a:lnSpc>
                          <a:spcPct val="107000"/>
                        </a:lnSpc>
                        <a:spcAft>
                          <a:spcPts val="800"/>
                        </a:spcAft>
                      </a:pPr>
                      <a:r>
                        <a:rPr lang="en-IN" sz="1200" dirty="0">
                          <a:effectLst/>
                        </a:rPr>
                        <a:t>ACSIOT0451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rPr>
                        <a:t>Mobile Application Development Lab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4925"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0480"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2909102056"/>
                  </a:ext>
                </a:extLst>
              </a:tr>
              <a:tr h="363187">
                <a:tc>
                  <a:txBody>
                    <a:bodyPr/>
                    <a:lstStyle/>
                    <a:p>
                      <a:pPr marL="30480" algn="ctr">
                        <a:lnSpc>
                          <a:spcPct val="107000"/>
                        </a:lnSpc>
                        <a:spcAft>
                          <a:spcPts val="800"/>
                        </a:spcAft>
                      </a:pPr>
                      <a:r>
                        <a:rPr lang="en-IN" sz="1200">
                          <a:effectLst/>
                        </a:rPr>
                        <a:t>10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dirty="0">
                          <a:effectLst/>
                        </a:rPr>
                        <a:t>ACSE0459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rPr>
                        <a:t>Mini Project using Open Technology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492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659714703"/>
                  </a:ext>
                </a:extLst>
              </a:tr>
              <a:tr h="642423">
                <a:tc>
                  <a:txBody>
                    <a:bodyPr/>
                    <a:lstStyle/>
                    <a:p>
                      <a:pPr marL="30480" algn="ctr">
                        <a:lnSpc>
                          <a:spcPct val="107000"/>
                        </a:lnSpc>
                        <a:spcAft>
                          <a:spcPts val="800"/>
                        </a:spcAft>
                      </a:pPr>
                      <a:r>
                        <a:rPr lang="en-IN" sz="1200">
                          <a:effectLst/>
                        </a:rPr>
                        <a:t>11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dirty="0">
                          <a:effectLst/>
                        </a:rPr>
                        <a:t>ANC0402 / ANC0401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a:effectLst/>
                        </a:rPr>
                        <a:t>Environmental Science*/ </a:t>
                      </a:r>
                    </a:p>
                    <a:p>
                      <a:pPr algn="ctr">
                        <a:lnSpc>
                          <a:spcPct val="107000"/>
                        </a:lnSpc>
                        <a:spcAft>
                          <a:spcPts val="800"/>
                        </a:spcAft>
                      </a:pPr>
                      <a:r>
                        <a:rPr lang="en-IN" sz="1200">
                          <a:effectLst/>
                        </a:rPr>
                        <a:t>Cyber Security*(Non Credit)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30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5207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1540014305"/>
                  </a:ext>
                </a:extLst>
              </a:tr>
              <a:tr h="363187">
                <a:tc>
                  <a:txBody>
                    <a:bodyPr/>
                    <a:lstStyle/>
                    <a:p>
                      <a:pPr marL="635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6350"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dirty="0">
                          <a:effectLst/>
                        </a:rPr>
                        <a:t>MOOCs** (For B.Tech. Hons. Degree)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70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952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2135062325"/>
                  </a:ext>
                </a:extLst>
              </a:tr>
              <a:tr h="230310">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952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dirty="0">
                          <a:effectLst/>
                        </a:rPr>
                        <a:t>GRAND TOTAL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270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3970" algn="ctr">
                        <a:lnSpc>
                          <a:spcPct val="107000"/>
                        </a:lnSpc>
                        <a:spcAft>
                          <a:spcPts val="800"/>
                        </a:spcAft>
                      </a:pPr>
                      <a:r>
                        <a:rPr lang="en-IN" sz="1200">
                          <a:effectLst/>
                        </a:rPr>
                        <a:t>1100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dirty="0">
                          <a:effectLst/>
                        </a:rPr>
                        <a:t>24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 xmlns:a16="http://schemas.microsoft.com/office/drawing/2014/main" val="2107784877"/>
                  </a:ext>
                </a:extLst>
              </a:tr>
            </a:tbl>
          </a:graphicData>
        </a:graphic>
      </p:graphicFrame>
    </p:spTree>
    <p:extLst>
      <p:ext uri="{BB962C8B-B14F-4D97-AF65-F5344CB8AC3E}">
        <p14:creationId xmlns:p14="http://schemas.microsoft.com/office/powerpoint/2010/main" xmlns="" val="30691161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24DCE8-AB58-49B1-85C8-1ED465BBDB22}"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smtClean="0"/>
              <a:t>Need </a:t>
            </a:r>
            <a:r>
              <a:rPr lang="en-US" sz="2800" b="1" dirty="0"/>
              <a:t>of Android</a:t>
            </a:r>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descr="Why Android"/>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50693" y="745671"/>
            <a:ext cx="4591050" cy="473377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838200" y="5638800"/>
            <a:ext cx="7848600" cy="307777"/>
          </a:xfrm>
          <a:prstGeom prst="rect">
            <a:avLst/>
          </a:prstGeom>
        </p:spPr>
        <p:txBody>
          <a:bodyPr wrap="square">
            <a:spAutoFit/>
          </a:bodyPr>
          <a:lstStyle/>
          <a:p>
            <a:r>
              <a:rPr lang="en-US" sz="1400" b="1" dirty="0" smtClean="0"/>
              <a:t>Source: </a:t>
            </a:r>
            <a:r>
              <a:rPr lang="en-US" sz="1400" dirty="0" smtClean="0"/>
              <a:t>https</a:t>
            </a:r>
            <a:r>
              <a:rPr lang="en-US" sz="1400" dirty="0"/>
              <a:t>://www.tutorialspoint.com/android/android_overview.htm</a:t>
            </a:r>
          </a:p>
        </p:txBody>
      </p:sp>
    </p:spTree>
    <p:extLst>
      <p:ext uri="{BB962C8B-B14F-4D97-AF65-F5344CB8AC3E}">
        <p14:creationId xmlns:p14="http://schemas.microsoft.com/office/powerpoint/2010/main" xmlns="" val="14676053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CA6638-5929-408A-86DA-F9712402CA4C}"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Features of Android</a:t>
            </a:r>
          </a:p>
        </p:txBody>
      </p:sp>
      <p:sp>
        <p:nvSpPr>
          <p:cNvPr id="9" name="TextBox 8">
            <a:extLst>
              <a:ext uri="{FF2B5EF4-FFF2-40B4-BE49-F238E27FC236}">
                <a16:creationId xmlns="" xmlns:a16="http://schemas.microsoft.com/office/drawing/2014/main" id="{6C25CEC3-1428-43B1-8F30-6AF9A756D980}"/>
              </a:ext>
            </a:extLst>
          </p:cNvPr>
          <p:cNvSpPr txBox="1"/>
          <p:nvPr/>
        </p:nvSpPr>
        <p:spPr>
          <a:xfrm>
            <a:off x="424089" y="1371600"/>
            <a:ext cx="8229600" cy="923330"/>
          </a:xfrm>
          <a:prstGeom prst="rect">
            <a:avLst/>
          </a:prstGeom>
          <a:noFill/>
        </p:spPr>
        <p:txBody>
          <a:bodyPr wrap="square">
            <a:spAutoFit/>
          </a:bodyPr>
          <a:lstStyle/>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ctr"/>
            <a:endParaRPr lang="en-US" b="1" dirty="0"/>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Table 2"/>
          <p:cNvGraphicFramePr>
            <a:graphicFrameLocks noGrp="1"/>
          </p:cNvGraphicFramePr>
          <p:nvPr>
            <p:extLst>
              <p:ext uri="{D42A27DB-BD31-4B8C-83A1-F6EECF244321}">
                <p14:modId xmlns:p14="http://schemas.microsoft.com/office/powerpoint/2010/main" xmlns="" val="2968267768"/>
              </p:ext>
            </p:extLst>
          </p:nvPr>
        </p:nvGraphicFramePr>
        <p:xfrm>
          <a:off x="833648" y="1371600"/>
          <a:ext cx="7815492" cy="4419602"/>
        </p:xfrm>
        <a:graphic>
          <a:graphicData uri="http://schemas.openxmlformats.org/drawingml/2006/table">
            <a:tbl>
              <a:tblPr/>
              <a:tblGrid>
                <a:gridCol w="685803"/>
                <a:gridCol w="7129689"/>
              </a:tblGrid>
              <a:tr h="265879">
                <a:tc>
                  <a:txBody>
                    <a:bodyPr/>
                    <a:lstStyle/>
                    <a:p>
                      <a:pPr fontAlgn="t"/>
                      <a:r>
                        <a:rPr lang="en-US" sz="1400" dirty="0" err="1">
                          <a:effectLst/>
                          <a:latin typeface="Times New Roman" panose="02020603050405020304" pitchFamily="18" charset="0"/>
                          <a:cs typeface="Times New Roman" panose="02020603050405020304" pitchFamily="18" charset="0"/>
                        </a:rPr>
                        <a:t>Sr.No</a:t>
                      </a:r>
                      <a:r>
                        <a:rPr lang="en-US" sz="1400" dirty="0">
                          <a:effectLst/>
                          <a:latin typeface="Times New Roman" panose="02020603050405020304" pitchFamily="18" charset="0"/>
                          <a:cs typeface="Times New Roman" panose="02020603050405020304" pitchFamily="18" charset="0"/>
                        </a:rPr>
                        <a:t>.</a:t>
                      </a:r>
                    </a:p>
                  </a:txBody>
                  <a:tcPr marL="17041" marR="17041" marT="17041" marB="170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effectLst/>
                          <a:latin typeface="Times New Roman" panose="02020603050405020304" pitchFamily="18" charset="0"/>
                          <a:cs typeface="Times New Roman" panose="02020603050405020304" pitchFamily="18" charset="0"/>
                        </a:rPr>
                        <a:t>Feature &amp; Description</a:t>
                      </a:r>
                    </a:p>
                  </a:txBody>
                  <a:tcPr marL="17041" marR="17041" marT="17041" marB="170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95136">
                <a:tc>
                  <a:txBody>
                    <a:bodyPr/>
                    <a:lstStyle/>
                    <a:p>
                      <a:pPr fontAlgn="t"/>
                      <a:r>
                        <a:rPr lang="en-US" sz="1400">
                          <a:effectLst/>
                          <a:latin typeface="Times New Roman" panose="02020603050405020304" pitchFamily="18" charset="0"/>
                          <a:cs typeface="Times New Roman" panose="02020603050405020304" pitchFamily="18" charset="0"/>
                        </a:rPr>
                        <a:t>1</a:t>
                      </a:r>
                    </a:p>
                  </a:txBody>
                  <a:tcPr marL="17041" marR="17041" marT="17041" marB="170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latin typeface="Times New Roman" panose="02020603050405020304" pitchFamily="18" charset="0"/>
                          <a:cs typeface="Times New Roman" panose="02020603050405020304" pitchFamily="18" charset="0"/>
                        </a:rPr>
                        <a:t>Beautiful UI</a:t>
                      </a:r>
                      <a:endParaRPr lang="en-US" sz="1400">
                        <a:solidFill>
                          <a:srgbClr val="000000"/>
                        </a:solidFill>
                        <a:effectLst/>
                        <a:latin typeface="Times New Roman" panose="02020603050405020304" pitchFamily="18" charset="0"/>
                        <a:cs typeface="Times New Roman" panose="02020603050405020304" pitchFamily="18" charset="0"/>
                      </a:endParaRPr>
                    </a:p>
                    <a:p>
                      <a:pPr algn="just" fontAlgn="t"/>
                      <a:r>
                        <a:rPr lang="en-US" sz="1400">
                          <a:solidFill>
                            <a:srgbClr val="000000"/>
                          </a:solidFill>
                          <a:effectLst/>
                          <a:latin typeface="Times New Roman" panose="02020603050405020304" pitchFamily="18" charset="0"/>
                          <a:cs typeface="Times New Roman" panose="02020603050405020304" pitchFamily="18" charset="0"/>
                        </a:rPr>
                        <a:t>Android OS basic screen provides a beautiful and intuitive user interface.</a:t>
                      </a:r>
                    </a:p>
                  </a:txBody>
                  <a:tcPr marL="17041" marR="17041" marT="17041" marB="170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95136">
                <a:tc>
                  <a:txBody>
                    <a:bodyPr/>
                    <a:lstStyle/>
                    <a:p>
                      <a:pPr fontAlgn="t"/>
                      <a:r>
                        <a:rPr lang="en-US" sz="1400">
                          <a:effectLst/>
                          <a:latin typeface="Times New Roman" panose="02020603050405020304" pitchFamily="18" charset="0"/>
                          <a:cs typeface="Times New Roman" panose="02020603050405020304" pitchFamily="18" charset="0"/>
                        </a:rPr>
                        <a:t>2</a:t>
                      </a:r>
                    </a:p>
                  </a:txBody>
                  <a:tcPr marL="17041" marR="17041" marT="17041" marB="170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latin typeface="Times New Roman" panose="02020603050405020304" pitchFamily="18" charset="0"/>
                          <a:cs typeface="Times New Roman" panose="02020603050405020304" pitchFamily="18" charset="0"/>
                        </a:rPr>
                        <a:t>Connectivity</a:t>
                      </a:r>
                      <a:endParaRPr lang="en-US" sz="1400">
                        <a:solidFill>
                          <a:srgbClr val="000000"/>
                        </a:solidFill>
                        <a:effectLst/>
                        <a:latin typeface="Times New Roman" panose="02020603050405020304" pitchFamily="18" charset="0"/>
                        <a:cs typeface="Times New Roman" panose="02020603050405020304" pitchFamily="18" charset="0"/>
                      </a:endParaRPr>
                    </a:p>
                    <a:p>
                      <a:pPr algn="just" fontAlgn="t"/>
                      <a:r>
                        <a:rPr lang="en-US" sz="1400">
                          <a:solidFill>
                            <a:srgbClr val="000000"/>
                          </a:solidFill>
                          <a:effectLst/>
                          <a:latin typeface="Times New Roman" panose="02020603050405020304" pitchFamily="18" charset="0"/>
                          <a:cs typeface="Times New Roman" panose="02020603050405020304" pitchFamily="18" charset="0"/>
                        </a:rPr>
                        <a:t>GSM/EDGE, IDEN, CDMA, EV-DO, UMTS, Bluetooth, Wi-Fi, LTE, NFC and WiMAX.</a:t>
                      </a:r>
                    </a:p>
                  </a:txBody>
                  <a:tcPr marL="17041" marR="17041" marT="17041" marB="170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95136">
                <a:tc>
                  <a:txBody>
                    <a:bodyPr/>
                    <a:lstStyle/>
                    <a:p>
                      <a:pPr fontAlgn="t"/>
                      <a:r>
                        <a:rPr lang="en-US" sz="1400">
                          <a:effectLst/>
                          <a:latin typeface="Times New Roman" panose="02020603050405020304" pitchFamily="18" charset="0"/>
                          <a:cs typeface="Times New Roman" panose="02020603050405020304" pitchFamily="18" charset="0"/>
                        </a:rPr>
                        <a:t>3</a:t>
                      </a:r>
                    </a:p>
                  </a:txBody>
                  <a:tcPr marL="17041" marR="17041" marT="17041" marB="170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latin typeface="Times New Roman" panose="02020603050405020304" pitchFamily="18" charset="0"/>
                          <a:cs typeface="Times New Roman" panose="02020603050405020304" pitchFamily="18" charset="0"/>
                        </a:rPr>
                        <a:t>Storage</a:t>
                      </a:r>
                      <a:endParaRPr lang="en-US" sz="1400">
                        <a:solidFill>
                          <a:srgbClr val="000000"/>
                        </a:solidFill>
                        <a:effectLst/>
                        <a:latin typeface="Times New Roman" panose="02020603050405020304" pitchFamily="18" charset="0"/>
                        <a:cs typeface="Times New Roman" panose="02020603050405020304" pitchFamily="18" charset="0"/>
                      </a:endParaRPr>
                    </a:p>
                    <a:p>
                      <a:pPr algn="just" fontAlgn="t"/>
                      <a:r>
                        <a:rPr lang="en-US" sz="1400">
                          <a:solidFill>
                            <a:srgbClr val="000000"/>
                          </a:solidFill>
                          <a:effectLst/>
                          <a:latin typeface="Times New Roman" panose="02020603050405020304" pitchFamily="18" charset="0"/>
                          <a:cs typeface="Times New Roman" panose="02020603050405020304" pitchFamily="18" charset="0"/>
                        </a:rPr>
                        <a:t>SQLite, a lightweight relational database, is used for data storage purposes.</a:t>
                      </a:r>
                    </a:p>
                  </a:txBody>
                  <a:tcPr marL="17041" marR="17041" marT="17041" marB="170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4393">
                <a:tc>
                  <a:txBody>
                    <a:bodyPr/>
                    <a:lstStyle/>
                    <a:p>
                      <a:pPr fontAlgn="t"/>
                      <a:r>
                        <a:rPr lang="en-US" sz="1400">
                          <a:effectLst/>
                          <a:latin typeface="Times New Roman" panose="02020603050405020304" pitchFamily="18" charset="0"/>
                          <a:cs typeface="Times New Roman" panose="02020603050405020304" pitchFamily="18" charset="0"/>
                        </a:rPr>
                        <a:t>4</a:t>
                      </a:r>
                    </a:p>
                  </a:txBody>
                  <a:tcPr marL="17041" marR="17041" marT="17041" marB="170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latin typeface="Times New Roman" panose="02020603050405020304" pitchFamily="18" charset="0"/>
                          <a:cs typeface="Times New Roman" panose="02020603050405020304" pitchFamily="18" charset="0"/>
                        </a:rPr>
                        <a:t>Media support</a:t>
                      </a:r>
                      <a:endParaRPr lang="en-US" sz="1400" dirty="0">
                        <a:solidFill>
                          <a:srgbClr val="000000"/>
                        </a:solidFill>
                        <a:effectLst/>
                        <a:latin typeface="Times New Roman" panose="02020603050405020304" pitchFamily="18" charset="0"/>
                        <a:cs typeface="Times New Roman" panose="02020603050405020304" pitchFamily="18" charset="0"/>
                      </a:endParaRPr>
                    </a:p>
                    <a:p>
                      <a:pPr algn="just" fontAlgn="t"/>
                      <a:r>
                        <a:rPr lang="en-US" sz="1400" dirty="0">
                          <a:solidFill>
                            <a:srgbClr val="000000"/>
                          </a:solidFill>
                          <a:effectLst/>
                          <a:latin typeface="Times New Roman" panose="02020603050405020304" pitchFamily="18" charset="0"/>
                          <a:cs typeface="Times New Roman" panose="02020603050405020304" pitchFamily="18" charset="0"/>
                        </a:rPr>
                        <a:t>H.263, H.264, MPEG-4 SP, AMR, AMR-WB, AAC, HE-AAC, AAC 5.1, MP3, MIDI, </a:t>
                      </a:r>
                      <a:r>
                        <a:rPr lang="en-US" sz="1400" dirty="0" err="1">
                          <a:solidFill>
                            <a:srgbClr val="000000"/>
                          </a:solidFill>
                          <a:effectLst/>
                          <a:latin typeface="Times New Roman" panose="02020603050405020304" pitchFamily="18" charset="0"/>
                          <a:cs typeface="Times New Roman" panose="02020603050405020304" pitchFamily="18" charset="0"/>
                        </a:rPr>
                        <a:t>Ogg</a:t>
                      </a:r>
                      <a:r>
                        <a:rPr lang="en-US" sz="1400" dirty="0">
                          <a:solidFill>
                            <a:srgbClr val="000000"/>
                          </a:solidFill>
                          <a:effectLst/>
                          <a:latin typeface="Times New Roman" panose="02020603050405020304" pitchFamily="18" charset="0"/>
                          <a:cs typeface="Times New Roman" panose="02020603050405020304" pitchFamily="18" charset="0"/>
                        </a:rPr>
                        <a:t> </a:t>
                      </a:r>
                      <a:r>
                        <a:rPr lang="en-US" sz="1400" dirty="0" err="1">
                          <a:solidFill>
                            <a:srgbClr val="000000"/>
                          </a:solidFill>
                          <a:effectLst/>
                          <a:latin typeface="Times New Roman" panose="02020603050405020304" pitchFamily="18" charset="0"/>
                          <a:cs typeface="Times New Roman" panose="02020603050405020304" pitchFamily="18" charset="0"/>
                        </a:rPr>
                        <a:t>Vorbis</a:t>
                      </a:r>
                      <a:r>
                        <a:rPr lang="en-US" sz="1400" dirty="0">
                          <a:solidFill>
                            <a:srgbClr val="000000"/>
                          </a:solidFill>
                          <a:effectLst/>
                          <a:latin typeface="Times New Roman" panose="02020603050405020304" pitchFamily="18" charset="0"/>
                          <a:cs typeface="Times New Roman" panose="02020603050405020304" pitchFamily="18" charset="0"/>
                        </a:rPr>
                        <a:t>, WAV, JPEG, PNG, GIF, and BMP.</a:t>
                      </a:r>
                    </a:p>
                  </a:txBody>
                  <a:tcPr marL="17041" marR="17041" marT="17041" marB="170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95136">
                <a:tc>
                  <a:txBody>
                    <a:bodyPr/>
                    <a:lstStyle/>
                    <a:p>
                      <a:pPr fontAlgn="t"/>
                      <a:r>
                        <a:rPr lang="en-US" sz="1400">
                          <a:effectLst/>
                          <a:latin typeface="Times New Roman" panose="02020603050405020304" pitchFamily="18" charset="0"/>
                          <a:cs typeface="Times New Roman" panose="02020603050405020304" pitchFamily="18" charset="0"/>
                        </a:rPr>
                        <a:t>5</a:t>
                      </a:r>
                    </a:p>
                  </a:txBody>
                  <a:tcPr marL="17041" marR="17041" marT="17041" marB="170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latin typeface="Times New Roman" panose="02020603050405020304" pitchFamily="18" charset="0"/>
                          <a:cs typeface="Times New Roman" panose="02020603050405020304" pitchFamily="18" charset="0"/>
                        </a:rPr>
                        <a:t>Messaging</a:t>
                      </a:r>
                      <a:endParaRPr lang="en-US" sz="1400">
                        <a:solidFill>
                          <a:srgbClr val="000000"/>
                        </a:solidFill>
                        <a:effectLst/>
                        <a:latin typeface="Times New Roman" panose="02020603050405020304" pitchFamily="18" charset="0"/>
                        <a:cs typeface="Times New Roman" panose="02020603050405020304" pitchFamily="18" charset="0"/>
                      </a:endParaRPr>
                    </a:p>
                    <a:p>
                      <a:pPr algn="just" fontAlgn="t"/>
                      <a:r>
                        <a:rPr lang="en-US" sz="1400">
                          <a:solidFill>
                            <a:srgbClr val="000000"/>
                          </a:solidFill>
                          <a:effectLst/>
                          <a:latin typeface="Times New Roman" panose="02020603050405020304" pitchFamily="18" charset="0"/>
                          <a:cs typeface="Times New Roman" panose="02020603050405020304" pitchFamily="18" charset="0"/>
                        </a:rPr>
                        <a:t>SMS and MMS</a:t>
                      </a:r>
                    </a:p>
                  </a:txBody>
                  <a:tcPr marL="17041" marR="17041" marT="17041" marB="170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4393">
                <a:tc>
                  <a:txBody>
                    <a:bodyPr/>
                    <a:lstStyle/>
                    <a:p>
                      <a:pPr fontAlgn="t"/>
                      <a:r>
                        <a:rPr lang="en-US" sz="1400">
                          <a:effectLst/>
                          <a:latin typeface="Times New Roman" panose="02020603050405020304" pitchFamily="18" charset="0"/>
                          <a:cs typeface="Times New Roman" panose="02020603050405020304" pitchFamily="18" charset="0"/>
                        </a:rPr>
                        <a:t>6</a:t>
                      </a:r>
                    </a:p>
                  </a:txBody>
                  <a:tcPr marL="17041" marR="17041" marT="17041" marB="170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latin typeface="Times New Roman" panose="02020603050405020304" pitchFamily="18" charset="0"/>
                          <a:cs typeface="Times New Roman" panose="02020603050405020304" pitchFamily="18" charset="0"/>
                        </a:rPr>
                        <a:t>Web browser</a:t>
                      </a:r>
                      <a:endParaRPr lang="en-US" sz="1400">
                        <a:solidFill>
                          <a:srgbClr val="000000"/>
                        </a:solidFill>
                        <a:effectLst/>
                        <a:latin typeface="Times New Roman" panose="02020603050405020304" pitchFamily="18" charset="0"/>
                        <a:cs typeface="Times New Roman" panose="02020603050405020304" pitchFamily="18" charset="0"/>
                      </a:endParaRPr>
                    </a:p>
                    <a:p>
                      <a:pPr algn="just" fontAlgn="t"/>
                      <a:r>
                        <a:rPr lang="en-US" sz="1400">
                          <a:solidFill>
                            <a:srgbClr val="000000"/>
                          </a:solidFill>
                          <a:effectLst/>
                          <a:latin typeface="Times New Roman" panose="02020603050405020304" pitchFamily="18" charset="0"/>
                          <a:cs typeface="Times New Roman" panose="02020603050405020304" pitchFamily="18" charset="0"/>
                        </a:rPr>
                        <a:t>Based on the open-source WebKit layout engine, coupled with Chrome's V8 JavaScript engine supporting HTML5 and CSS3.</a:t>
                      </a:r>
                    </a:p>
                  </a:txBody>
                  <a:tcPr marL="17041" marR="17041" marT="17041" marB="170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4393">
                <a:tc>
                  <a:txBody>
                    <a:bodyPr/>
                    <a:lstStyle/>
                    <a:p>
                      <a:pPr fontAlgn="t"/>
                      <a:r>
                        <a:rPr lang="en-US" sz="1400">
                          <a:effectLst/>
                          <a:latin typeface="Times New Roman" panose="02020603050405020304" pitchFamily="18" charset="0"/>
                          <a:cs typeface="Times New Roman" panose="02020603050405020304" pitchFamily="18" charset="0"/>
                        </a:rPr>
                        <a:t>7</a:t>
                      </a:r>
                    </a:p>
                  </a:txBody>
                  <a:tcPr marL="17041" marR="17041" marT="17041" marB="170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latin typeface="Times New Roman" panose="02020603050405020304" pitchFamily="18" charset="0"/>
                          <a:cs typeface="Times New Roman" panose="02020603050405020304" pitchFamily="18" charset="0"/>
                        </a:rPr>
                        <a:t>Multi-touch</a:t>
                      </a:r>
                      <a:endParaRPr lang="en-US" sz="1400" dirty="0">
                        <a:solidFill>
                          <a:srgbClr val="000000"/>
                        </a:solidFill>
                        <a:effectLst/>
                        <a:latin typeface="Times New Roman" panose="02020603050405020304" pitchFamily="18" charset="0"/>
                        <a:cs typeface="Times New Roman" panose="02020603050405020304" pitchFamily="18" charset="0"/>
                      </a:endParaRPr>
                    </a:p>
                    <a:p>
                      <a:pPr algn="just" fontAlgn="t"/>
                      <a:r>
                        <a:rPr lang="en-US" sz="1400" dirty="0">
                          <a:solidFill>
                            <a:srgbClr val="000000"/>
                          </a:solidFill>
                          <a:effectLst/>
                          <a:latin typeface="Times New Roman" panose="02020603050405020304" pitchFamily="18" charset="0"/>
                          <a:cs typeface="Times New Roman" panose="02020603050405020304" pitchFamily="18" charset="0"/>
                        </a:rPr>
                        <a:t>Android has native support for multi-touch which was initially made available in handsets such as the HTC Hero.</a:t>
                      </a:r>
                    </a:p>
                  </a:txBody>
                  <a:tcPr marL="17041" marR="17041" marT="17041" marB="170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10" name="Rectangle 1"/>
          <p:cNvSpPr>
            <a:spLocks noChangeArrowheads="1"/>
          </p:cNvSpPr>
          <p:nvPr/>
        </p:nvSpPr>
        <p:spPr bwMode="auto">
          <a:xfrm>
            <a:off x="3870325" y="1600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7"/>
          <p:cNvSpPr/>
          <p:nvPr/>
        </p:nvSpPr>
        <p:spPr>
          <a:xfrm>
            <a:off x="1371599" y="725269"/>
            <a:ext cx="7070725" cy="369332"/>
          </a:xfrm>
          <a:prstGeom prst="rect">
            <a:avLst/>
          </a:prstGeom>
        </p:spPr>
        <p:txBody>
          <a:bodyPr wrap="square">
            <a:spAutoFit/>
          </a:bodyPr>
          <a:lstStyle/>
          <a:p>
            <a:r>
              <a:rPr lang="en-US" b="1" dirty="0"/>
              <a:t>Topic objective: To understand about the </a:t>
            </a:r>
            <a:r>
              <a:rPr lang="en-US" b="1" dirty="0" smtClean="0"/>
              <a:t>useful features of android</a:t>
            </a:r>
            <a:endParaRPr lang="en-US" b="1" dirty="0"/>
          </a:p>
        </p:txBody>
      </p:sp>
    </p:spTree>
    <p:extLst>
      <p:ext uri="{BB962C8B-B14F-4D97-AF65-F5344CB8AC3E}">
        <p14:creationId xmlns:p14="http://schemas.microsoft.com/office/powerpoint/2010/main" xmlns="" val="7760739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FCCFD3-DEE6-416E-973B-AF1E77C26C75}"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Features of Android</a:t>
            </a:r>
          </a:p>
        </p:txBody>
      </p:sp>
      <p:sp>
        <p:nvSpPr>
          <p:cNvPr id="9" name="TextBox 8">
            <a:extLst>
              <a:ext uri="{FF2B5EF4-FFF2-40B4-BE49-F238E27FC236}">
                <a16:creationId xmlns="" xmlns:a16="http://schemas.microsoft.com/office/drawing/2014/main" id="{6C25CEC3-1428-43B1-8F30-6AF9A756D980}"/>
              </a:ext>
            </a:extLst>
          </p:cNvPr>
          <p:cNvSpPr txBox="1"/>
          <p:nvPr/>
        </p:nvSpPr>
        <p:spPr>
          <a:xfrm>
            <a:off x="424089" y="1371600"/>
            <a:ext cx="8229600" cy="923330"/>
          </a:xfrm>
          <a:prstGeom prst="rect">
            <a:avLst/>
          </a:prstGeom>
          <a:noFill/>
        </p:spPr>
        <p:txBody>
          <a:bodyPr wrap="square">
            <a:spAutoFit/>
          </a:bodyPr>
          <a:lstStyle/>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ctr"/>
            <a:endParaRPr lang="en-US" b="1" dirty="0"/>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Table 2"/>
          <p:cNvGraphicFramePr>
            <a:graphicFrameLocks noGrp="1"/>
          </p:cNvGraphicFramePr>
          <p:nvPr>
            <p:extLst>
              <p:ext uri="{D42A27DB-BD31-4B8C-83A1-F6EECF244321}">
                <p14:modId xmlns:p14="http://schemas.microsoft.com/office/powerpoint/2010/main" xmlns="" val="3813244226"/>
              </p:ext>
            </p:extLst>
          </p:nvPr>
        </p:nvGraphicFramePr>
        <p:xfrm>
          <a:off x="626833" y="990600"/>
          <a:ext cx="7815492" cy="4788962"/>
        </p:xfrm>
        <a:graphic>
          <a:graphicData uri="http://schemas.openxmlformats.org/drawingml/2006/table">
            <a:tbl>
              <a:tblPr/>
              <a:tblGrid>
                <a:gridCol w="685803"/>
                <a:gridCol w="7129689"/>
              </a:tblGrid>
              <a:tr h="109887">
                <a:tc>
                  <a:txBody>
                    <a:bodyPr/>
                    <a:lstStyle/>
                    <a:p>
                      <a:pPr fontAlgn="t"/>
                      <a:r>
                        <a:rPr lang="en-US" sz="1400" dirty="0" err="1">
                          <a:effectLst/>
                          <a:latin typeface="Times New Roman" panose="02020603050405020304" pitchFamily="18" charset="0"/>
                          <a:cs typeface="Times New Roman" panose="02020603050405020304" pitchFamily="18" charset="0"/>
                        </a:rPr>
                        <a:t>Sr.No</a:t>
                      </a:r>
                      <a:r>
                        <a:rPr lang="en-US" sz="1400" dirty="0">
                          <a:effectLst/>
                          <a:latin typeface="Times New Roman" panose="02020603050405020304" pitchFamily="18" charset="0"/>
                          <a:cs typeface="Times New Roman" panose="02020603050405020304" pitchFamily="18" charset="0"/>
                        </a:rPr>
                        <a:t>.</a:t>
                      </a:r>
                    </a:p>
                  </a:txBody>
                  <a:tcPr marL="17041" marR="17041" marT="17041" marB="170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dirty="0">
                          <a:effectLst/>
                          <a:latin typeface="Times New Roman" panose="02020603050405020304" pitchFamily="18" charset="0"/>
                          <a:cs typeface="Times New Roman" panose="02020603050405020304" pitchFamily="18" charset="0"/>
                        </a:rPr>
                        <a:t>Feature &amp; Description</a:t>
                      </a:r>
                    </a:p>
                  </a:txBody>
                  <a:tcPr marL="17041" marR="17041" marT="17041" marB="170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21811">
                <a:tc>
                  <a:txBody>
                    <a:bodyPr/>
                    <a:lstStyle/>
                    <a:p>
                      <a:pPr fontAlgn="t"/>
                      <a:r>
                        <a:rPr lang="en-US" sz="1400">
                          <a:effectLst/>
                          <a:latin typeface="Times New Roman" panose="02020603050405020304" pitchFamily="18" charset="0"/>
                          <a:cs typeface="Times New Roman" panose="02020603050405020304" pitchFamily="18" charset="0"/>
                        </a:rPr>
                        <a:t>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latin typeface="Times New Roman" panose="02020603050405020304" pitchFamily="18" charset="0"/>
                          <a:cs typeface="Times New Roman" panose="02020603050405020304" pitchFamily="18" charset="0"/>
                        </a:rPr>
                        <a:t>Multi-tasking</a:t>
                      </a:r>
                      <a:endParaRPr lang="en-US" sz="1400" dirty="0">
                        <a:solidFill>
                          <a:srgbClr val="000000"/>
                        </a:solidFill>
                        <a:effectLst/>
                        <a:latin typeface="Times New Roman" panose="02020603050405020304" pitchFamily="18" charset="0"/>
                        <a:cs typeface="Times New Roman" panose="02020603050405020304" pitchFamily="18" charset="0"/>
                      </a:endParaRPr>
                    </a:p>
                    <a:p>
                      <a:pPr algn="just" fontAlgn="t"/>
                      <a:r>
                        <a:rPr lang="en-US" sz="1400" dirty="0">
                          <a:solidFill>
                            <a:srgbClr val="000000"/>
                          </a:solidFill>
                          <a:effectLst/>
                          <a:latin typeface="Times New Roman" panose="02020603050405020304" pitchFamily="18" charset="0"/>
                          <a:cs typeface="Times New Roman" panose="02020603050405020304" pitchFamily="18" charset="0"/>
                        </a:rPr>
                        <a:t>User can jump from one task to another and same time various application can run simultaneously.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92452">
                <a:tc>
                  <a:txBody>
                    <a:bodyPr/>
                    <a:lstStyle/>
                    <a:p>
                      <a:pPr fontAlgn="t"/>
                      <a:r>
                        <a:rPr lang="en-US" sz="1400">
                          <a:effectLst/>
                          <a:latin typeface="Times New Roman" panose="02020603050405020304" pitchFamily="18" charset="0"/>
                          <a:cs typeface="Times New Roman" panose="02020603050405020304" pitchFamily="18" charset="0"/>
                        </a:rPr>
                        <a:t>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latin typeface="Times New Roman" panose="02020603050405020304" pitchFamily="18" charset="0"/>
                          <a:cs typeface="Times New Roman" panose="02020603050405020304" pitchFamily="18" charset="0"/>
                        </a:rPr>
                        <a:t>Resizable widgets</a:t>
                      </a:r>
                      <a:endParaRPr lang="en-US" sz="1400">
                        <a:solidFill>
                          <a:srgbClr val="000000"/>
                        </a:solidFill>
                        <a:effectLst/>
                        <a:latin typeface="Times New Roman" panose="02020603050405020304" pitchFamily="18" charset="0"/>
                        <a:cs typeface="Times New Roman" panose="02020603050405020304" pitchFamily="18" charset="0"/>
                      </a:endParaRPr>
                    </a:p>
                    <a:p>
                      <a:pPr algn="just" fontAlgn="t"/>
                      <a:r>
                        <a:rPr lang="en-US" sz="1400">
                          <a:solidFill>
                            <a:srgbClr val="000000"/>
                          </a:solidFill>
                          <a:effectLst/>
                          <a:latin typeface="Times New Roman" panose="02020603050405020304" pitchFamily="18" charset="0"/>
                          <a:cs typeface="Times New Roman" panose="02020603050405020304" pitchFamily="18" charset="0"/>
                        </a:rPr>
                        <a:t>Widgets are resizable, so users can expand them to show more content or shrink them to save space.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1811">
                <a:tc>
                  <a:txBody>
                    <a:bodyPr/>
                    <a:lstStyle/>
                    <a:p>
                      <a:pPr fontAlgn="t"/>
                      <a:r>
                        <a:rPr lang="en-US" sz="1400">
                          <a:effectLst/>
                          <a:latin typeface="Times New Roman" panose="02020603050405020304" pitchFamily="18" charset="0"/>
                          <a:cs typeface="Times New Roman" panose="02020603050405020304" pitchFamily="18" charset="0"/>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latin typeface="Times New Roman" panose="02020603050405020304" pitchFamily="18" charset="0"/>
                          <a:cs typeface="Times New Roman" panose="02020603050405020304" pitchFamily="18" charset="0"/>
                        </a:rPr>
                        <a:t>Multi-Language</a:t>
                      </a:r>
                      <a:endParaRPr lang="en-US" sz="1400">
                        <a:solidFill>
                          <a:srgbClr val="000000"/>
                        </a:solidFill>
                        <a:effectLst/>
                        <a:latin typeface="Times New Roman" panose="02020603050405020304" pitchFamily="18" charset="0"/>
                        <a:cs typeface="Times New Roman" panose="02020603050405020304" pitchFamily="18" charset="0"/>
                      </a:endParaRPr>
                    </a:p>
                    <a:p>
                      <a:pPr algn="just" fontAlgn="t"/>
                      <a:r>
                        <a:rPr lang="en-US" sz="1400">
                          <a:solidFill>
                            <a:srgbClr val="000000"/>
                          </a:solidFill>
                          <a:effectLst/>
                          <a:latin typeface="Times New Roman" panose="02020603050405020304" pitchFamily="18" charset="0"/>
                          <a:cs typeface="Times New Roman" panose="02020603050405020304" pitchFamily="18" charset="0"/>
                        </a:rPr>
                        <a:t>Supports single direction and bi-directional text.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63093">
                <a:tc>
                  <a:txBody>
                    <a:bodyPr/>
                    <a:lstStyle/>
                    <a:p>
                      <a:pPr fontAlgn="t"/>
                      <a:r>
                        <a:rPr lang="en-US" sz="1400">
                          <a:effectLst/>
                          <a:latin typeface="Times New Roman" panose="02020603050405020304" pitchFamily="18" charset="0"/>
                          <a:cs typeface="Times New Roman" panose="02020603050405020304" pitchFamily="18" charset="0"/>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latin typeface="Times New Roman" panose="02020603050405020304" pitchFamily="18" charset="0"/>
                          <a:cs typeface="Times New Roman" panose="02020603050405020304" pitchFamily="18" charset="0"/>
                        </a:rPr>
                        <a:t>GCM</a:t>
                      </a:r>
                      <a:endParaRPr lang="en-US" sz="1400">
                        <a:solidFill>
                          <a:srgbClr val="000000"/>
                        </a:solidFill>
                        <a:effectLst/>
                        <a:latin typeface="Times New Roman" panose="02020603050405020304" pitchFamily="18" charset="0"/>
                        <a:cs typeface="Times New Roman" panose="02020603050405020304" pitchFamily="18" charset="0"/>
                      </a:endParaRPr>
                    </a:p>
                    <a:p>
                      <a:pPr algn="just" fontAlgn="t"/>
                      <a:r>
                        <a:rPr lang="en-US" sz="1400">
                          <a:solidFill>
                            <a:srgbClr val="000000"/>
                          </a:solidFill>
                          <a:effectLst/>
                          <a:latin typeface="Times New Roman" panose="02020603050405020304" pitchFamily="18" charset="0"/>
                          <a:cs typeface="Times New Roman" panose="02020603050405020304" pitchFamily="18" charset="0"/>
                        </a:rPr>
                        <a:t>Google Cloud Messaging (GCM) is a service that lets developers send short message data to their users on Android devices, without needing a proprietary sync solution.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80528">
                <a:tc>
                  <a:txBody>
                    <a:bodyPr/>
                    <a:lstStyle/>
                    <a:p>
                      <a:pPr fontAlgn="t"/>
                      <a:r>
                        <a:rPr lang="en-US" sz="1400">
                          <a:effectLst/>
                          <a:latin typeface="Times New Roman" panose="02020603050405020304" pitchFamily="18" charset="0"/>
                          <a:cs typeface="Times New Roman" panose="02020603050405020304" pitchFamily="18" charset="0"/>
                        </a:rPr>
                        <a:t>12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latin typeface="Times New Roman" panose="02020603050405020304" pitchFamily="18" charset="0"/>
                          <a:cs typeface="Times New Roman" panose="02020603050405020304" pitchFamily="18" charset="0"/>
                        </a:rPr>
                        <a:t>Wi-Fi Direct</a:t>
                      </a:r>
                      <a:endParaRPr lang="en-US" sz="1400">
                        <a:solidFill>
                          <a:srgbClr val="000000"/>
                        </a:solidFill>
                        <a:effectLst/>
                        <a:latin typeface="Times New Roman" panose="02020603050405020304" pitchFamily="18" charset="0"/>
                        <a:cs typeface="Times New Roman" panose="02020603050405020304" pitchFamily="18" charset="0"/>
                      </a:endParaRPr>
                    </a:p>
                    <a:p>
                      <a:pPr algn="just" fontAlgn="t"/>
                      <a:r>
                        <a:rPr lang="en-US" sz="1400">
                          <a:solidFill>
                            <a:srgbClr val="000000"/>
                          </a:solidFill>
                          <a:effectLst/>
                          <a:latin typeface="Times New Roman" panose="02020603050405020304" pitchFamily="18" charset="0"/>
                          <a:cs typeface="Times New Roman" panose="02020603050405020304" pitchFamily="18" charset="0"/>
                        </a:rPr>
                        <a:t>A technology that lets apps discover and pair directly, over a high-bandwidth peer-to-peer connection.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63093">
                <a:tc>
                  <a:txBody>
                    <a:bodyPr/>
                    <a:lstStyle/>
                    <a:p>
                      <a:pPr fontAlgn="t"/>
                      <a:r>
                        <a:rPr lang="en-US" sz="1400">
                          <a:effectLst/>
                          <a:latin typeface="Times New Roman" panose="02020603050405020304" pitchFamily="18" charset="0"/>
                          <a:cs typeface="Times New Roman" panose="02020603050405020304" pitchFamily="18" charset="0"/>
                        </a:rPr>
                        <a:t>13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latin typeface="Times New Roman" panose="02020603050405020304" pitchFamily="18" charset="0"/>
                          <a:cs typeface="Times New Roman" panose="02020603050405020304" pitchFamily="18" charset="0"/>
                        </a:rPr>
                        <a:t>Android Beam</a:t>
                      </a:r>
                      <a:endParaRPr lang="en-US" sz="1400" dirty="0">
                        <a:solidFill>
                          <a:srgbClr val="000000"/>
                        </a:solidFill>
                        <a:effectLst/>
                        <a:latin typeface="Times New Roman" panose="02020603050405020304" pitchFamily="18" charset="0"/>
                        <a:cs typeface="Times New Roman" panose="02020603050405020304" pitchFamily="18" charset="0"/>
                      </a:endParaRPr>
                    </a:p>
                    <a:p>
                      <a:pPr algn="just" fontAlgn="t"/>
                      <a:r>
                        <a:rPr lang="en-US" sz="1400" dirty="0">
                          <a:solidFill>
                            <a:srgbClr val="000000"/>
                          </a:solidFill>
                          <a:effectLst/>
                          <a:latin typeface="Times New Roman" panose="02020603050405020304" pitchFamily="18" charset="0"/>
                          <a:cs typeface="Times New Roman" panose="02020603050405020304" pitchFamily="18" charset="0"/>
                        </a:rPr>
                        <a:t>A popular NFC-based technology that lets users instantly share, just by touching two NFC-enabled phones together.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10" name="Rectangle 1"/>
          <p:cNvSpPr>
            <a:spLocks noChangeArrowheads="1"/>
          </p:cNvSpPr>
          <p:nvPr/>
        </p:nvSpPr>
        <p:spPr bwMode="auto">
          <a:xfrm>
            <a:off x="3870325" y="1600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2767566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fontScale="92500"/>
          </a:bodyPr>
          <a:lstStyle/>
          <a:p>
            <a:pPr marL="0" indent="0">
              <a:buNone/>
            </a:pPr>
            <a:r>
              <a:rPr lang="en-US" sz="2000" dirty="0" smtClean="0"/>
              <a:t>1.  For </a:t>
            </a:r>
            <a:r>
              <a:rPr lang="en-US" sz="2000" dirty="0"/>
              <a:t>which of the following Android is mainly developed?</a:t>
            </a:r>
          </a:p>
          <a:p>
            <a:r>
              <a:rPr lang="en-US" sz="2000" dirty="0"/>
              <a:t>Servers</a:t>
            </a:r>
          </a:p>
          <a:p>
            <a:r>
              <a:rPr lang="en-US" sz="2000" dirty="0"/>
              <a:t>Desktops</a:t>
            </a:r>
          </a:p>
          <a:p>
            <a:r>
              <a:rPr lang="en-US" sz="2000" dirty="0"/>
              <a:t>Laptops</a:t>
            </a:r>
          </a:p>
          <a:p>
            <a:r>
              <a:rPr lang="en-US" sz="2000" b="1" dirty="0"/>
              <a:t>Mobile </a:t>
            </a:r>
            <a:r>
              <a:rPr lang="en-US" sz="2000" b="1" dirty="0" smtClean="0"/>
              <a:t>devices</a:t>
            </a:r>
          </a:p>
          <a:p>
            <a:pPr marL="0" indent="0">
              <a:buNone/>
            </a:pPr>
            <a:r>
              <a:rPr lang="en-US" sz="2000" b="1" dirty="0" smtClean="0">
                <a:latin typeface="Times New Roman" pitchFamily="18" charset="0"/>
                <a:cs typeface="Times New Roman" pitchFamily="18" charset="0"/>
              </a:rPr>
              <a:t>2.   </a:t>
            </a:r>
            <a:r>
              <a:rPr lang="en-US" sz="2000" dirty="0"/>
              <a:t>Android </a:t>
            </a:r>
            <a:r>
              <a:rPr lang="en-US" sz="2000" dirty="0" smtClean="0"/>
              <a:t>User, Developer, Equipment Maker are …….</a:t>
            </a:r>
            <a:r>
              <a:rPr lang="en-US" sz="2000" dirty="0" smtClean="0">
                <a:latin typeface="Times New Roman" pitchFamily="18" charset="0"/>
                <a:cs typeface="Times New Roman" pitchFamily="18" charset="0"/>
              </a:rPr>
              <a:t>of the android ecosystem.</a:t>
            </a:r>
          </a:p>
          <a:p>
            <a:pPr marL="0" indent="0">
              <a:buNone/>
            </a:pPr>
            <a:r>
              <a:rPr lang="en-US" sz="2000" dirty="0" smtClean="0"/>
              <a:t>3.  Which </a:t>
            </a:r>
            <a:r>
              <a:rPr lang="en-US" sz="2000" dirty="0"/>
              <a:t>of the following is the first mobile phone released that ran the Android OS</a:t>
            </a:r>
            <a:r>
              <a:rPr lang="en-US" sz="2000" dirty="0" smtClean="0"/>
              <a:t>?</a:t>
            </a:r>
          </a:p>
          <a:p>
            <a:r>
              <a:rPr lang="en-US" sz="2000" dirty="0"/>
              <a:t>HTC Hero</a:t>
            </a:r>
          </a:p>
          <a:p>
            <a:r>
              <a:rPr lang="en-US" sz="2000" dirty="0"/>
              <a:t>Google </a:t>
            </a:r>
            <a:r>
              <a:rPr lang="en-US" sz="2000" dirty="0" err="1"/>
              <a:t>gPhone</a:t>
            </a:r>
            <a:endParaRPr lang="en-US" sz="2000" dirty="0"/>
          </a:p>
          <a:p>
            <a:r>
              <a:rPr lang="en-US" sz="2000" b="1" dirty="0"/>
              <a:t>T - Mobile G1</a:t>
            </a:r>
          </a:p>
          <a:p>
            <a:r>
              <a:rPr lang="en-US" sz="2000" dirty="0"/>
              <a:t>None of the above</a:t>
            </a:r>
          </a:p>
          <a:p>
            <a:pPr marL="0" indent="0">
              <a:buNone/>
            </a:pPr>
            <a:r>
              <a:rPr lang="en-IN" sz="2000" dirty="0" smtClean="0">
                <a:latin typeface="Times New Roman" pitchFamily="18" charset="0"/>
                <a:cs typeface="Times New Roman" pitchFamily="18" charset="0"/>
              </a:rPr>
              <a:t>4. Full form of GCM</a:t>
            </a: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A950FD9-01EF-4946-89F5-3DF3694F9732}"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a:t>
            </a:r>
            <a:r>
              <a:rPr lang="en-US" sz="2400" b="1" dirty="0" smtClean="0">
                <a:solidFill>
                  <a:schemeClr val="tx1"/>
                </a:solidFill>
              </a:rPr>
              <a:t>QUIZ 2</a:t>
            </a:r>
            <a:endParaRPr lang="en-US" sz="2400" b="1" dirty="0">
              <a:solidFill>
                <a:schemeClr val="tx1"/>
              </a:solidFill>
            </a:endParaRPr>
          </a:p>
          <a:p>
            <a:pPr lvl="0" algn="ctr">
              <a:spcBef>
                <a:spcPct val="0"/>
              </a:spcBef>
              <a:defRPr/>
            </a:pPr>
            <a:endParaRPr lang="en-US" dirty="0"/>
          </a:p>
        </p:txBody>
      </p:sp>
    </p:spTree>
    <p:extLst>
      <p:ext uri="{BB962C8B-B14F-4D97-AF65-F5344CB8AC3E}">
        <p14:creationId xmlns:p14="http://schemas.microsoft.com/office/powerpoint/2010/main" xmlns="" val="13930686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FFF240-6EA8-47C1-855B-C45F66A14D2B}"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IN" sz="2400" b="1" dirty="0">
                <a:latin typeface="Times New Roman" pitchFamily="18" charset="0"/>
                <a:cs typeface="Times New Roman" pitchFamily="18" charset="0"/>
              </a:rPr>
              <a:t>The Android Market</a:t>
            </a:r>
            <a:endParaRPr lang="en-US"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6C25CEC3-1428-43B1-8F30-6AF9A756D980}"/>
              </a:ext>
            </a:extLst>
          </p:cNvPr>
          <p:cNvSpPr txBox="1"/>
          <p:nvPr/>
        </p:nvSpPr>
        <p:spPr>
          <a:xfrm>
            <a:off x="307975" y="1351128"/>
            <a:ext cx="8229600" cy="3847207"/>
          </a:xfrm>
          <a:prstGeom prst="rect">
            <a:avLst/>
          </a:prstGeom>
          <a:noFill/>
        </p:spPr>
        <p:txBody>
          <a:bodyPr wrap="square">
            <a:spAutoFit/>
          </a:bodyPr>
          <a:lstStyle/>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itchFamily="18" charset="0"/>
                <a:cs typeface="Times New Roman" pitchFamily="18" charset="0"/>
              </a:rPr>
              <a:t>In August 2008, Google announced Android Market, an online application store for Android devices.</a:t>
            </a:r>
          </a:p>
          <a:p>
            <a:pPr algn="just"/>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Using this app that is preinstalled on their Android device, users can simply download third-party applications.</a:t>
            </a:r>
          </a:p>
          <a:p>
            <a:pPr algn="just"/>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Both paid and free applications are supported on the Android Market.</a:t>
            </a:r>
          </a:p>
          <a:p>
            <a:pPr algn="just"/>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This app is currently known as </a:t>
            </a:r>
            <a:r>
              <a:rPr lang="en-IN" sz="2000" b="1" dirty="0">
                <a:latin typeface="Times New Roman" pitchFamily="18" charset="0"/>
                <a:cs typeface="Times New Roman" pitchFamily="18" charset="0"/>
              </a:rPr>
              <a:t>Google </a:t>
            </a:r>
            <a:r>
              <a:rPr lang="en-IN" sz="2000" b="1" dirty="0" err="1">
                <a:latin typeface="Times New Roman" pitchFamily="18" charset="0"/>
                <a:cs typeface="Times New Roman" pitchFamily="18" charset="0"/>
              </a:rPr>
              <a:t>Playstore</a:t>
            </a:r>
            <a:endParaRPr lang="en-IN" sz="2000" b="1" dirty="0">
              <a:latin typeface="Times New Roman" pitchFamily="18" charset="0"/>
              <a:cs typeface="Times New Roman" pitchFamily="18" charset="0"/>
            </a:endParaRPr>
          </a:p>
          <a:p>
            <a:r>
              <a:rPr lang="en-US" sz="2400" dirty="0" smtClean="0"/>
              <a:t> </a:t>
            </a:r>
            <a:endParaRPr lang="en-US" sz="2400" dirty="0"/>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762000" y="1186934"/>
            <a:ext cx="7391400" cy="369332"/>
          </a:xfrm>
          <a:prstGeom prst="rect">
            <a:avLst/>
          </a:prstGeom>
        </p:spPr>
        <p:txBody>
          <a:bodyPr wrap="square">
            <a:spAutoFit/>
          </a:bodyPr>
          <a:lstStyle/>
          <a:p>
            <a:r>
              <a:rPr lang="en-US" b="1" dirty="0"/>
              <a:t>Topic objective: To understand about the </a:t>
            </a:r>
            <a:r>
              <a:rPr lang="en-US" b="1" dirty="0" smtClean="0"/>
              <a:t>android market and platform</a:t>
            </a:r>
            <a:endParaRPr lang="en-US" b="1" dirty="0"/>
          </a:p>
        </p:txBody>
      </p:sp>
    </p:spTree>
    <p:extLst>
      <p:ext uri="{BB962C8B-B14F-4D97-AF65-F5344CB8AC3E}">
        <p14:creationId xmlns:p14="http://schemas.microsoft.com/office/powerpoint/2010/main" xmlns="" val="7760739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E98D29-F210-4371-A64D-D681EC06861B}"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IN" sz="2400" b="1" dirty="0">
                <a:latin typeface="Times New Roman" pitchFamily="18" charset="0"/>
                <a:cs typeface="Times New Roman" pitchFamily="18" charset="0"/>
              </a:rPr>
              <a:t>The Android </a:t>
            </a:r>
            <a:r>
              <a:rPr lang="en-IN" sz="2400" b="1" dirty="0" smtClean="0">
                <a:latin typeface="Times New Roman" pitchFamily="18" charset="0"/>
                <a:cs typeface="Times New Roman" pitchFamily="18" charset="0"/>
              </a:rPr>
              <a:t>Platform</a:t>
            </a:r>
            <a:endParaRPr lang="en-US"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6C25CEC3-1428-43B1-8F30-6AF9A756D980}"/>
              </a:ext>
            </a:extLst>
          </p:cNvPr>
          <p:cNvSpPr txBox="1"/>
          <p:nvPr/>
        </p:nvSpPr>
        <p:spPr>
          <a:xfrm>
            <a:off x="460375" y="900752"/>
            <a:ext cx="8229600" cy="4985980"/>
          </a:xfrm>
          <a:prstGeom prst="rect">
            <a:avLst/>
          </a:prstGeom>
          <a:noFill/>
        </p:spPr>
        <p:txBody>
          <a:bodyPr wrap="square">
            <a:spAutoFit/>
          </a:bodyPr>
          <a:lstStyle/>
          <a:p>
            <a:pPr algn="just"/>
            <a:endParaRPr lang="en-US"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Android platform is a platform for mobile devices that uses a modified Linux kernel.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Android Platform was introduced by the Open Handset Alliance in November of 2007.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Most </a:t>
            </a:r>
            <a:r>
              <a:rPr lang="en-US" sz="2000" dirty="0">
                <a:latin typeface="Times New Roman" panose="02020603050405020304" pitchFamily="18" charset="0"/>
                <a:cs typeface="Times New Roman" panose="02020603050405020304" pitchFamily="18" charset="0"/>
              </a:rPr>
              <a:t>applications that run on the Android platform are written in the Java programming language</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create an application for the platform, a developer requires the Android SDK, which includes tools and APIs</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shorten development time, Android developers typically integrate the SDK into graphical user IDEs (Integrated </a:t>
            </a:r>
            <a:r>
              <a:rPr lang="en-US" sz="2000" dirty="0" smtClean="0">
                <a:latin typeface="Times New Roman" panose="02020603050405020304" pitchFamily="18" charset="0"/>
                <a:cs typeface="Times New Roman" panose="02020603050405020304" pitchFamily="18" charset="0"/>
              </a:rPr>
              <a:t>Development Environment)</a:t>
            </a:r>
            <a:endParaRPr lang="en-US" sz="2000" dirty="0">
              <a:latin typeface="Times New Roman" panose="02020603050405020304" pitchFamily="18" charset="0"/>
              <a:cs typeface="Times New Roman" panose="02020603050405020304" pitchFamily="18" charset="0"/>
            </a:endParaRPr>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5987637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7AA8BF-DA0F-4A90-9489-64DA61E89ADD}"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smtClean="0"/>
              <a:t>Establishing </a:t>
            </a:r>
            <a:r>
              <a:rPr lang="en-US" sz="2400" b="1" dirty="0"/>
              <a:t>the development environment</a:t>
            </a:r>
            <a:endParaRPr lang="en-US"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6C25CEC3-1428-43B1-8F30-6AF9A756D980}"/>
              </a:ext>
            </a:extLst>
          </p:cNvPr>
          <p:cNvSpPr txBox="1"/>
          <p:nvPr/>
        </p:nvSpPr>
        <p:spPr>
          <a:xfrm>
            <a:off x="468336" y="1066800"/>
            <a:ext cx="8229600" cy="5909310"/>
          </a:xfrm>
          <a:prstGeom prst="rect">
            <a:avLst/>
          </a:prstGeom>
          <a:noFill/>
        </p:spPr>
        <p:txBody>
          <a:bodyPr wrap="square">
            <a:spAutoFit/>
          </a:bodyPr>
          <a:lstStyle/>
          <a:p>
            <a:pPr algn="just"/>
            <a:r>
              <a:rPr lang="en-US" b="1" dirty="0" smtClean="0"/>
              <a:t>1. One can </a:t>
            </a:r>
            <a:r>
              <a:rPr lang="en-US" b="1" dirty="0"/>
              <a:t>start your Android application development on either of the following operating systems </a:t>
            </a:r>
            <a:r>
              <a:rPr lang="en-US" dirty="0" smtClean="0"/>
              <a:t>−</a:t>
            </a:r>
          </a:p>
          <a:p>
            <a:pPr algn="just"/>
            <a:endParaRPr lang="en-US" dirty="0"/>
          </a:p>
          <a:p>
            <a:pPr algn="just"/>
            <a:r>
              <a:rPr lang="en-US" dirty="0"/>
              <a:t>Microsoft Windows XP or later version.</a:t>
            </a:r>
          </a:p>
          <a:p>
            <a:pPr algn="just"/>
            <a:r>
              <a:rPr lang="en-US" dirty="0"/>
              <a:t>Mac OS X 10.5.8 or later version with Intel chip.</a:t>
            </a:r>
          </a:p>
          <a:p>
            <a:pPr algn="just"/>
            <a:r>
              <a:rPr lang="en-US" dirty="0"/>
              <a:t>Linux including GNU C Library 2.7 or later</a:t>
            </a:r>
            <a:r>
              <a:rPr lang="en-US" dirty="0" smtClean="0"/>
              <a:t>.</a:t>
            </a:r>
          </a:p>
          <a:p>
            <a:pPr algn="just"/>
            <a:endParaRPr lang="en-US" dirty="0"/>
          </a:p>
          <a:p>
            <a:pPr algn="just"/>
            <a:r>
              <a:rPr lang="en-US" b="1" dirty="0" smtClean="0"/>
              <a:t>2. </a:t>
            </a:r>
            <a:r>
              <a:rPr lang="en-US" dirty="0"/>
              <a:t> </a:t>
            </a:r>
            <a:r>
              <a:rPr lang="en-US" b="1" dirty="0"/>
              <a:t>list of software's you will need before you start your Android application programming.</a:t>
            </a:r>
          </a:p>
          <a:p>
            <a:pPr algn="just"/>
            <a:r>
              <a:rPr lang="en-US" dirty="0"/>
              <a:t>Java JDK5 or later version</a:t>
            </a:r>
          </a:p>
          <a:p>
            <a:pPr algn="just"/>
            <a:r>
              <a:rPr lang="en-US" dirty="0"/>
              <a:t>Android </a:t>
            </a:r>
            <a:r>
              <a:rPr lang="en-US" dirty="0" smtClean="0"/>
              <a:t>Studio</a:t>
            </a:r>
          </a:p>
          <a:p>
            <a:pPr algn="just"/>
            <a:endParaRPr lang="en-US" dirty="0"/>
          </a:p>
          <a:p>
            <a:r>
              <a:rPr lang="en-US" b="1" dirty="0" smtClean="0"/>
              <a:t>3. </a:t>
            </a:r>
            <a:r>
              <a:rPr lang="en-US" b="1" dirty="0"/>
              <a:t>Set-up Java Development Kit (JDK</a:t>
            </a:r>
            <a:r>
              <a:rPr lang="en-US" b="1" dirty="0" smtClean="0"/>
              <a:t>)</a:t>
            </a:r>
          </a:p>
          <a:p>
            <a:endParaRPr lang="en-US" b="1" dirty="0" smtClean="0"/>
          </a:p>
          <a:p>
            <a:r>
              <a:rPr lang="en-US" b="1" dirty="0"/>
              <a:t>4. Android IDEs</a:t>
            </a:r>
          </a:p>
          <a:p>
            <a:pPr algn="just"/>
            <a:endParaRPr lang="en-US" dirty="0"/>
          </a:p>
          <a:p>
            <a:r>
              <a:rPr lang="en-US" dirty="0">
                <a:hlinkClick r:id="rId2"/>
              </a:rPr>
              <a:t>Android Studio</a:t>
            </a:r>
            <a:endParaRPr lang="en-US" dirty="0"/>
          </a:p>
          <a:p>
            <a:r>
              <a:rPr lang="en-US" dirty="0"/>
              <a:t>Eclipse IDE(Deprecated)</a:t>
            </a:r>
          </a:p>
          <a:p>
            <a:endParaRPr lang="en-US" b="1" dirty="0"/>
          </a:p>
          <a:p>
            <a:pPr algn="just"/>
            <a:endParaRPr lang="en-US" dirty="0"/>
          </a:p>
          <a:p>
            <a:pPr algn="just"/>
            <a:endParaRPr lang="en-US" dirty="0"/>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143000" y="725269"/>
            <a:ext cx="7070725" cy="369332"/>
          </a:xfrm>
          <a:prstGeom prst="rect">
            <a:avLst/>
          </a:prstGeom>
        </p:spPr>
        <p:txBody>
          <a:bodyPr wrap="square">
            <a:spAutoFit/>
          </a:bodyPr>
          <a:lstStyle/>
          <a:p>
            <a:r>
              <a:rPr lang="en-US" b="1" dirty="0"/>
              <a:t>Topic objective: To </a:t>
            </a:r>
            <a:r>
              <a:rPr lang="en-US" b="1" dirty="0" smtClean="0"/>
              <a:t>install and use IDE</a:t>
            </a:r>
            <a:endParaRPr lang="en-US" b="1" dirty="0"/>
          </a:p>
        </p:txBody>
      </p:sp>
    </p:spTree>
    <p:extLst>
      <p:ext uri="{BB962C8B-B14F-4D97-AF65-F5344CB8AC3E}">
        <p14:creationId xmlns:p14="http://schemas.microsoft.com/office/powerpoint/2010/main" xmlns="" val="5987637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7083C6-0778-4D11-AA23-4A694C5D9241}"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smtClean="0"/>
              <a:t>Android SDK</a:t>
            </a:r>
            <a:endParaRPr lang="en-US"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6C25CEC3-1428-43B1-8F30-6AF9A756D980}"/>
              </a:ext>
            </a:extLst>
          </p:cNvPr>
          <p:cNvSpPr txBox="1"/>
          <p:nvPr/>
        </p:nvSpPr>
        <p:spPr>
          <a:xfrm>
            <a:off x="479709" y="1066800"/>
            <a:ext cx="8229600" cy="4801314"/>
          </a:xfrm>
          <a:prstGeom prst="rect">
            <a:avLst/>
          </a:prstGeom>
          <a:noFill/>
        </p:spPr>
        <p:txBody>
          <a:bodyPr wrap="square">
            <a:spAutoFit/>
          </a:bodyPr>
          <a:lstStyle/>
          <a:p>
            <a:pPr algn="just"/>
            <a:r>
              <a:rPr lang="en-US" b="1" dirty="0"/>
              <a:t>Android SDK </a:t>
            </a:r>
            <a:r>
              <a:rPr lang="en-US" dirty="0"/>
              <a:t>stands for </a:t>
            </a:r>
            <a:r>
              <a:rPr lang="en-US" b="1" dirty="0"/>
              <a:t>Android Software Development Kit</a:t>
            </a:r>
            <a:r>
              <a:rPr lang="en-US" dirty="0"/>
              <a:t> which is developed by Google for Android Platform. </a:t>
            </a:r>
            <a:endParaRPr lang="en-US" dirty="0" smtClean="0"/>
          </a:p>
          <a:p>
            <a:pPr algn="just"/>
            <a:r>
              <a:rPr lang="en-US" dirty="0" smtClean="0"/>
              <a:t>With </a:t>
            </a:r>
            <a:r>
              <a:rPr lang="en-US" dirty="0"/>
              <a:t>the help of Android SDK, we can create android Apps easily</a:t>
            </a:r>
            <a:r>
              <a:rPr lang="en-US" dirty="0" smtClean="0"/>
              <a:t>.</a:t>
            </a:r>
          </a:p>
          <a:p>
            <a:pPr algn="just"/>
            <a:r>
              <a:rPr lang="en-US" dirty="0"/>
              <a:t>Android SDK is a collection of </a:t>
            </a:r>
            <a:r>
              <a:rPr lang="en-US" b="1" dirty="0"/>
              <a:t>libraries and Software Development tools </a:t>
            </a:r>
            <a:r>
              <a:rPr lang="en-US" dirty="0"/>
              <a:t>that are essential for Developing Android Applications. </a:t>
            </a:r>
            <a:endParaRPr lang="en-US" dirty="0" smtClean="0"/>
          </a:p>
          <a:p>
            <a:pPr algn="just"/>
            <a:endParaRPr lang="en-US" dirty="0" smtClean="0"/>
          </a:p>
          <a:p>
            <a:pPr algn="just"/>
            <a:r>
              <a:rPr lang="en-US" dirty="0" smtClean="0"/>
              <a:t>Whenever </a:t>
            </a:r>
            <a:r>
              <a:rPr lang="en-US" dirty="0"/>
              <a:t>Google releases a new version or update of Android Software, a </a:t>
            </a:r>
            <a:r>
              <a:rPr lang="en-US" b="1" dirty="0"/>
              <a:t>corresponding SDK also releases with it</a:t>
            </a:r>
            <a:r>
              <a:rPr lang="en-US" dirty="0"/>
              <a:t>. </a:t>
            </a:r>
            <a:endParaRPr lang="en-US" dirty="0" smtClean="0"/>
          </a:p>
          <a:p>
            <a:pPr algn="just"/>
            <a:endParaRPr lang="en-US" dirty="0" smtClean="0"/>
          </a:p>
          <a:p>
            <a:pPr algn="just"/>
            <a:r>
              <a:rPr lang="en-US" dirty="0" smtClean="0"/>
              <a:t>In </a:t>
            </a:r>
            <a:r>
              <a:rPr lang="en-US" dirty="0"/>
              <a:t>the updated or new version of SDK, some more features are included which are not present in the previous version</a:t>
            </a:r>
            <a:r>
              <a:rPr lang="en-US" dirty="0" smtClean="0"/>
              <a:t>.</a:t>
            </a:r>
          </a:p>
          <a:p>
            <a:pPr algn="just"/>
            <a:r>
              <a:rPr lang="en-US" dirty="0" smtClean="0"/>
              <a:t> </a:t>
            </a:r>
            <a:r>
              <a:rPr lang="en-US" dirty="0"/>
              <a:t>Android SDK consists of some tools which are very essential for the development of Android Application. </a:t>
            </a:r>
            <a:endParaRPr lang="en-US" dirty="0" smtClean="0"/>
          </a:p>
          <a:p>
            <a:pPr algn="just"/>
            <a:r>
              <a:rPr lang="en-US" dirty="0" smtClean="0"/>
              <a:t>These </a:t>
            </a:r>
            <a:r>
              <a:rPr lang="en-US" dirty="0"/>
              <a:t>tools provide a smooth flow of the development process from developing and debugging</a:t>
            </a:r>
            <a:r>
              <a:rPr lang="en-US" dirty="0" smtClean="0"/>
              <a:t>.</a:t>
            </a:r>
          </a:p>
          <a:p>
            <a:pPr algn="just"/>
            <a:r>
              <a:rPr lang="en-US" dirty="0" smtClean="0"/>
              <a:t> </a:t>
            </a:r>
            <a:r>
              <a:rPr lang="en-US" b="1" dirty="0"/>
              <a:t>Android SDK is compatible with all operating systems such as Windows, Linux, </a:t>
            </a:r>
            <a:r>
              <a:rPr lang="en-US" b="1" dirty="0" err="1"/>
              <a:t>macOS</a:t>
            </a:r>
            <a:r>
              <a:rPr lang="en-US" b="1" dirty="0"/>
              <a:t>, </a:t>
            </a:r>
            <a:r>
              <a:rPr lang="en-US" b="1" dirty="0" err="1"/>
              <a:t>etc</a:t>
            </a:r>
            <a:endParaRPr lang="en-US" b="1" dirty="0"/>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35835342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37A44A-84E3-4020-A09B-9F419E0FBB2D}"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smtClean="0"/>
              <a:t>Android SDK</a:t>
            </a:r>
            <a:endParaRPr lang="en-US" sz="2400" b="1" dirty="0">
              <a:latin typeface="Times New Roman" panose="02020603050405020304" pitchFamily="18" charset="0"/>
              <a:cs typeface="Times New Roman" panose="02020603050405020304" pitchFamily="18" charset="0"/>
            </a:endParaRPr>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10352" y="762000"/>
            <a:ext cx="6858000" cy="48756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505543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AutoNum type="arabicPeriod"/>
            </a:pPr>
            <a:r>
              <a:rPr lang="en-IN" sz="2400" dirty="0" smtClean="0">
                <a:latin typeface="Times New Roman" pitchFamily="18" charset="0"/>
                <a:cs typeface="Times New Roman" pitchFamily="18" charset="0"/>
              </a:rPr>
              <a:t>Name the educational apps on google </a:t>
            </a:r>
            <a:r>
              <a:rPr lang="en-IN" sz="2400" dirty="0" err="1" smtClean="0">
                <a:latin typeface="Times New Roman" pitchFamily="18" charset="0"/>
                <a:cs typeface="Times New Roman" pitchFamily="18" charset="0"/>
              </a:rPr>
              <a:t>playstore</a:t>
            </a:r>
            <a:r>
              <a:rPr lang="en-IN" sz="2400" dirty="0" smtClean="0">
                <a:latin typeface="Times New Roman" pitchFamily="18" charset="0"/>
                <a:cs typeface="Times New Roman" pitchFamily="18" charset="0"/>
              </a:rPr>
              <a:t>.</a:t>
            </a:r>
          </a:p>
          <a:p>
            <a:pPr marL="457200" indent="-457200">
              <a:buAutoNum type="arabicPeriod"/>
            </a:pPr>
            <a:r>
              <a:rPr lang="en-IN" sz="2400" dirty="0" smtClean="0">
                <a:latin typeface="Times New Roman" pitchFamily="18" charset="0"/>
                <a:cs typeface="Times New Roman" pitchFamily="18" charset="0"/>
              </a:rPr>
              <a:t>Full form of SDK.</a:t>
            </a:r>
          </a:p>
          <a:p>
            <a:pPr marL="457200" indent="-457200">
              <a:buAutoNum type="arabicPeriod"/>
            </a:pPr>
            <a:r>
              <a:rPr lang="en-IN" sz="2400" dirty="0" smtClean="0">
                <a:latin typeface="Times New Roman" pitchFamily="18" charset="0"/>
                <a:cs typeface="Times New Roman" pitchFamily="18" charset="0"/>
              </a:rPr>
              <a:t>Android is based on which language. (JAVA/Python/</a:t>
            </a:r>
            <a:r>
              <a:rPr lang="en-IN" sz="2400" dirty="0" err="1" smtClean="0">
                <a:latin typeface="Times New Roman" pitchFamily="18" charset="0"/>
                <a:cs typeface="Times New Roman" pitchFamily="18" charset="0"/>
              </a:rPr>
              <a:t>DotNet</a:t>
            </a:r>
            <a:r>
              <a:rPr lang="en-IN" sz="2400" dirty="0" smtClean="0">
                <a:latin typeface="Times New Roman" pitchFamily="18" charset="0"/>
                <a:cs typeface="Times New Roman" pitchFamily="18" charset="0"/>
              </a:rPr>
              <a:t>)</a:t>
            </a:r>
          </a:p>
          <a:p>
            <a:pPr marL="457200" indent="-457200">
              <a:buFont typeface="Arial" pitchFamily="34" charset="0"/>
              <a:buAutoNum type="arabicPeriod"/>
            </a:pPr>
            <a:r>
              <a:rPr lang="en-US" sz="2400" dirty="0" smtClean="0"/>
              <a:t>Is  </a:t>
            </a:r>
            <a:r>
              <a:rPr lang="en-US" sz="2400" dirty="0"/>
              <a:t>Android SDK is compatible with all operating systems such as Windows, Linux, </a:t>
            </a:r>
            <a:r>
              <a:rPr lang="en-US" sz="2400" dirty="0" err="1"/>
              <a:t>macOS</a:t>
            </a:r>
            <a:r>
              <a:rPr lang="en-US" sz="2400" dirty="0"/>
              <a:t>, </a:t>
            </a:r>
            <a:r>
              <a:rPr lang="en-US" sz="2400" dirty="0" err="1"/>
              <a:t>etc</a:t>
            </a:r>
            <a:endParaRPr lang="en-US" sz="2400" dirty="0"/>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2BFC2D8-A205-467B-A08D-60D081AAB816}"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a:t>
            </a:r>
            <a:r>
              <a:rPr lang="en-US" sz="2400" b="1" dirty="0" smtClean="0">
                <a:solidFill>
                  <a:schemeClr val="tx1"/>
                </a:solidFill>
              </a:rPr>
              <a:t>QUIZ 3</a:t>
            </a:r>
            <a:endParaRPr lang="en-US" sz="2400" b="1" dirty="0">
              <a:solidFill>
                <a:schemeClr val="tx1"/>
              </a:solidFill>
            </a:endParaRPr>
          </a:p>
          <a:p>
            <a:pPr lvl="0" algn="ctr">
              <a:spcBef>
                <a:spcPct val="0"/>
              </a:spcBef>
              <a:defRPr/>
            </a:pPr>
            <a:endParaRPr lang="en-US" dirty="0"/>
          </a:p>
        </p:txBody>
      </p:sp>
    </p:spTree>
    <p:extLst>
      <p:ext uri="{BB962C8B-B14F-4D97-AF65-F5344CB8AC3E}">
        <p14:creationId xmlns:p14="http://schemas.microsoft.com/office/powerpoint/2010/main" xmlns="" val="4183733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7258C0-0701-4E5A-A852-28C858A63C97}"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2" name="Slide Number Placeholder 1">
            <a:extLst>
              <a:ext uri="{FF2B5EF4-FFF2-40B4-BE49-F238E27FC236}">
                <a16:creationId xmlns="" xmlns:a16="http://schemas.microsoft.com/office/drawing/2014/main" id="{32904B31-FD31-4537-BBEE-F630028DB405}"/>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a:extLst>
              <a:ext uri="{FF2B5EF4-FFF2-40B4-BE49-F238E27FC236}">
                <a16:creationId xmlns="" xmlns:a16="http://schemas.microsoft.com/office/drawing/2014/main" id="{3349B96F-F669-40DB-B855-E8B51EB5E6A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US" sz="2400" b="1" dirty="0">
                <a:latin typeface="Times New Roman" panose="02020603050405020304" pitchFamily="18" charset="0"/>
                <a:cs typeface="Times New Roman" panose="02020603050405020304" pitchFamily="18" charset="0"/>
              </a:rPr>
              <a:t>Syllabus</a:t>
            </a:r>
          </a:p>
        </p:txBody>
      </p:sp>
      <p:graphicFrame>
        <p:nvGraphicFramePr>
          <p:cNvPr id="12" name="Content Placeholder 11">
            <a:extLst>
              <a:ext uri="{FF2B5EF4-FFF2-40B4-BE49-F238E27FC236}">
                <a16:creationId xmlns="" xmlns:a16="http://schemas.microsoft.com/office/drawing/2014/main" id="{66041F8F-209A-4486-8291-8796CE63B5B6}"/>
              </a:ext>
            </a:extLst>
          </p:cNvPr>
          <p:cNvGraphicFramePr>
            <a:graphicFrameLocks noGrp="1"/>
          </p:cNvGraphicFramePr>
          <p:nvPr>
            <p:ph idx="1"/>
            <p:extLst>
              <p:ext uri="{D42A27DB-BD31-4B8C-83A1-F6EECF244321}">
                <p14:modId xmlns:p14="http://schemas.microsoft.com/office/powerpoint/2010/main" xmlns="" val="2402449944"/>
              </p:ext>
            </p:extLst>
          </p:nvPr>
        </p:nvGraphicFramePr>
        <p:xfrm>
          <a:off x="533400" y="1219201"/>
          <a:ext cx="8153399" cy="4952999"/>
        </p:xfrm>
        <a:graphic>
          <a:graphicData uri="http://schemas.openxmlformats.org/drawingml/2006/table">
            <a:tbl>
              <a:tblPr firstRow="1" firstCol="1" bandRow="1">
                <a:tableStyleId>{5C22544A-7EE6-4342-B048-85BDC9FD1C3A}</a:tableStyleId>
              </a:tblPr>
              <a:tblGrid>
                <a:gridCol w="1463468">
                  <a:extLst>
                    <a:ext uri="{9D8B030D-6E8A-4147-A177-3AD203B41FA5}">
                      <a16:colId xmlns="" xmlns:a16="http://schemas.microsoft.com/office/drawing/2014/main" val="2514732393"/>
                    </a:ext>
                  </a:extLst>
                </a:gridCol>
                <a:gridCol w="5159371">
                  <a:extLst>
                    <a:ext uri="{9D8B030D-6E8A-4147-A177-3AD203B41FA5}">
                      <a16:colId xmlns="" xmlns:a16="http://schemas.microsoft.com/office/drawing/2014/main" val="105142583"/>
                    </a:ext>
                  </a:extLst>
                </a:gridCol>
                <a:gridCol w="1530560">
                  <a:extLst>
                    <a:ext uri="{9D8B030D-6E8A-4147-A177-3AD203B41FA5}">
                      <a16:colId xmlns="" xmlns:a16="http://schemas.microsoft.com/office/drawing/2014/main" val="2241681501"/>
                    </a:ext>
                  </a:extLst>
                </a:gridCol>
              </a:tblGrid>
              <a:tr h="340643">
                <a:tc gridSpan="3">
                  <a:txBody>
                    <a:bodyPr/>
                    <a:lstStyle/>
                    <a:p>
                      <a:pPr marR="40005" algn="ctr">
                        <a:lnSpc>
                          <a:spcPct val="107000"/>
                        </a:lnSpc>
                        <a:spcAft>
                          <a:spcPts val="800"/>
                        </a:spcAft>
                      </a:pPr>
                      <a:r>
                        <a:rPr lang="en-IN" sz="1400" dirty="0">
                          <a:effectLst/>
                          <a:latin typeface="Times New Roman" panose="02020603050405020304" pitchFamily="18" charset="0"/>
                          <a:cs typeface="Times New Roman" panose="02020603050405020304" pitchFamily="18" charset="0"/>
                        </a:rPr>
                        <a:t>Course Contents / Syllabus </a:t>
                      </a:r>
                      <a:endPar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435002791"/>
                  </a:ext>
                </a:extLst>
              </a:tr>
              <a:tr h="355266">
                <a:tc>
                  <a:txBody>
                    <a:bodyPr/>
                    <a:lstStyle/>
                    <a:p>
                      <a:pPr>
                        <a:lnSpc>
                          <a:spcPct val="107000"/>
                        </a:lnSpc>
                        <a:spcAft>
                          <a:spcPts val="800"/>
                        </a:spcAft>
                      </a:pPr>
                      <a:r>
                        <a:rPr lang="en-IN" sz="1400" dirty="0">
                          <a:solidFill>
                            <a:schemeClr val="tx1"/>
                          </a:solidFill>
                          <a:effectLst/>
                          <a:latin typeface="Times New Roman" panose="02020603050405020304" pitchFamily="18" charset="0"/>
                          <a:cs typeface="Times New Roman" panose="02020603050405020304" pitchFamily="18" charset="0"/>
                        </a:rPr>
                        <a:t>UNIT-I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tc>
                  <a:txBody>
                    <a:bodyPr/>
                    <a:lstStyle/>
                    <a:p>
                      <a:pP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Introduction to Mobile Application and Architecture </a:t>
                      </a:r>
                      <a:endPar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tc>
                  <a:txBody>
                    <a:bodyPr/>
                    <a:lstStyle/>
                    <a:p>
                      <a:pPr marR="37465" algn="r">
                        <a:lnSpc>
                          <a:spcPct val="107000"/>
                        </a:lnSpc>
                        <a:spcAft>
                          <a:spcPts val="800"/>
                        </a:spcAft>
                      </a:pPr>
                      <a:r>
                        <a:rPr lang="en-IN" sz="1400" dirty="0">
                          <a:effectLst/>
                        </a:rPr>
                        <a:t> </a:t>
                      </a:r>
                      <a:r>
                        <a:rPr lang="en-IN" sz="1400" b="1" dirty="0">
                          <a:effectLst/>
                        </a:rPr>
                        <a:t>8 Hours</a:t>
                      </a:r>
                      <a:r>
                        <a:rPr lang="en-IN" sz="1100" b="1" dirty="0">
                          <a:effectLst/>
                        </a:rPr>
                        <a:t> </a:t>
                      </a:r>
                      <a:endPar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extLst>
                  <a:ext uri="{0D108BD9-81ED-4DB2-BD59-A6C34878D82A}">
                    <a16:rowId xmlns="" xmlns:a16="http://schemas.microsoft.com/office/drawing/2014/main" val="2546581985"/>
                  </a:ext>
                </a:extLst>
              </a:tr>
              <a:tr h="1499688">
                <a:tc gridSpan="3">
                  <a:txBody>
                    <a:bodyPr/>
                    <a:lstStyle/>
                    <a:p>
                      <a:pPr algn="just">
                        <a:lnSpc>
                          <a:spcPct val="115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Mobile applications, History of mobile application frameworks, Characteristics and types of mobile applications, Achieving quality constraints.  </a:t>
                      </a:r>
                    </a:p>
                    <a:p>
                      <a:pPr marR="43180" algn="just">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Mobile Architecture- Mobile Hardware Architecture: processors used for Mobile and Handheld devices and SoC architecture; Mobile Software Architecture:  Real Time Operating systems and Mobile Real Time Operating Systems, SDK’s.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3648070308"/>
                  </a:ext>
                </a:extLst>
              </a:tr>
              <a:tr h="356987">
                <a:tc>
                  <a:txBody>
                    <a:bodyPr/>
                    <a:lstStyle/>
                    <a:p>
                      <a:pPr>
                        <a:lnSpc>
                          <a:spcPct val="107000"/>
                        </a:lnSpc>
                        <a:spcAft>
                          <a:spcPts val="800"/>
                        </a:spcAft>
                      </a:pPr>
                      <a:r>
                        <a:rPr lang="en-IN" sz="1400" dirty="0">
                          <a:solidFill>
                            <a:schemeClr val="tx1"/>
                          </a:solidFill>
                          <a:effectLst/>
                          <a:latin typeface="Times New Roman" panose="02020603050405020304" pitchFamily="18" charset="0"/>
                          <a:cs typeface="Times New Roman" panose="02020603050405020304" pitchFamily="18" charset="0"/>
                        </a:rPr>
                        <a:t>UNIT-II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rgbClr val="FFFF00"/>
                    </a:solidFill>
                  </a:tcPr>
                </a:tc>
                <a:tc>
                  <a:txBody>
                    <a:bodyPr/>
                    <a:lstStyle/>
                    <a:p>
                      <a:pP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Android Developing Environment </a:t>
                      </a:r>
                      <a:endPar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rgbClr val="FFFF00"/>
                    </a:solidFill>
                  </a:tcPr>
                </a:tc>
                <a:tc>
                  <a:txBody>
                    <a:bodyPr/>
                    <a:lstStyle/>
                    <a:p>
                      <a:pPr marR="37465" algn="r">
                        <a:lnSpc>
                          <a:spcPct val="107000"/>
                        </a:lnSpc>
                        <a:spcAft>
                          <a:spcPts val="800"/>
                        </a:spcAft>
                      </a:pPr>
                      <a:r>
                        <a:rPr lang="en-IN" sz="1400" b="1" dirty="0">
                          <a:effectLst/>
                        </a:rPr>
                        <a:t>6 Hours</a:t>
                      </a:r>
                      <a:r>
                        <a:rPr lang="en-IN" sz="1100" b="1" dirty="0">
                          <a:effectLst/>
                        </a:rPr>
                        <a:t> </a:t>
                      </a:r>
                      <a:endPar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rgbClr val="FFFF00"/>
                    </a:solidFill>
                  </a:tcPr>
                </a:tc>
                <a:extLst>
                  <a:ext uri="{0D108BD9-81ED-4DB2-BD59-A6C34878D82A}">
                    <a16:rowId xmlns="" xmlns:a16="http://schemas.microsoft.com/office/drawing/2014/main" val="876746255"/>
                  </a:ext>
                </a:extLst>
              </a:tr>
              <a:tr h="827521">
                <a:tc gridSpan="3">
                  <a:txBody>
                    <a:bodyPr/>
                    <a:lstStyle/>
                    <a:p>
                      <a:pPr marR="39370" algn="just">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Introduction to Android, Android ecosystem, Android SDK and Installation, Layered Architecture of Android, Android API levels (versions &amp; version names), Android Development Tools, Basic Building blocks – Protocols, Activities, Services, Broadcast Receivers &amp; Content providers.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rgbClr val="FFFF00"/>
                    </a:solidFill>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3372865910"/>
                  </a:ext>
                </a:extLst>
              </a:tr>
              <a:tr h="326019">
                <a:tc>
                  <a:txBody>
                    <a:bodyPr/>
                    <a:lstStyle/>
                    <a:p>
                      <a:pPr>
                        <a:lnSpc>
                          <a:spcPct val="107000"/>
                        </a:lnSpc>
                        <a:spcAft>
                          <a:spcPts val="800"/>
                        </a:spcAft>
                      </a:pPr>
                      <a:r>
                        <a:rPr lang="en-IN" sz="1400" dirty="0">
                          <a:solidFill>
                            <a:schemeClr val="tx1"/>
                          </a:solidFill>
                          <a:effectLst/>
                          <a:latin typeface="Times New Roman" panose="02020603050405020304" pitchFamily="18" charset="0"/>
                          <a:cs typeface="Times New Roman" panose="02020603050405020304" pitchFamily="18" charset="0"/>
                        </a:rPr>
                        <a:t>UNIT-III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tc>
                  <a:txBody>
                    <a:bodyPr/>
                    <a:lstStyle/>
                    <a:p>
                      <a:pPr>
                        <a:lnSpc>
                          <a:spcPct val="107000"/>
                        </a:lnSpc>
                        <a:spcAft>
                          <a:spcPts val="800"/>
                        </a:spcAft>
                      </a:pPr>
                      <a:r>
                        <a:rPr lang="en-IN" sz="1400" b="1" kern="1200" dirty="0">
                          <a:solidFill>
                            <a:schemeClr val="dk1"/>
                          </a:solidFill>
                          <a:effectLst/>
                          <a:latin typeface="Times New Roman" panose="02020603050405020304" pitchFamily="18" charset="0"/>
                          <a:ea typeface="+mn-ea"/>
                          <a:cs typeface="Times New Roman" panose="02020603050405020304" pitchFamily="18" charset="0"/>
                        </a:rPr>
                        <a:t>UI Components and Multimedia </a:t>
                      </a:r>
                    </a:p>
                  </a:txBody>
                  <a:tcPr marL="68580" marR="30480" marT="6350" marB="0">
                    <a:solidFill>
                      <a:schemeClr val="tx2">
                        <a:lumMod val="40000"/>
                        <a:lumOff val="60000"/>
                      </a:schemeClr>
                    </a:solidFill>
                  </a:tcPr>
                </a:tc>
                <a:tc>
                  <a:txBody>
                    <a:bodyPr/>
                    <a:lstStyle/>
                    <a:p>
                      <a:pPr marR="37465" algn="r">
                        <a:lnSpc>
                          <a:spcPct val="107000"/>
                        </a:lnSpc>
                        <a:spcAft>
                          <a:spcPts val="800"/>
                        </a:spcAft>
                      </a:pPr>
                      <a:r>
                        <a:rPr lang="en-IN" sz="1400" b="1" dirty="0">
                          <a:effectLst/>
                        </a:rPr>
                        <a:t>10 Hours</a:t>
                      </a:r>
                      <a:r>
                        <a:rPr lang="en-IN" sz="1100" b="1" dirty="0">
                          <a:effectLst/>
                        </a:rPr>
                        <a:t> </a:t>
                      </a:r>
                      <a:endPar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extLst>
                  <a:ext uri="{0D108BD9-81ED-4DB2-BD59-A6C34878D82A}">
                    <a16:rowId xmlns="" xmlns:a16="http://schemas.microsoft.com/office/drawing/2014/main" val="2222169278"/>
                  </a:ext>
                </a:extLst>
              </a:tr>
              <a:tr h="1246875">
                <a:tc gridSpan="3">
                  <a:txBody>
                    <a:bodyPr/>
                    <a:lstStyle/>
                    <a:p>
                      <a:pPr marR="40640" algn="just">
                        <a:lnSpc>
                          <a:spcPct val="114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Fundamental UI design, layout and view types, Interaction with server-side applications – Using Google Maps, GPS and Wi-Fi, Integration with social media applications, Interfacing sensor data with mobile application, Accessing applications hosted in a cloud computing environment.  </a:t>
                      </a:r>
                    </a:p>
                    <a:p>
                      <a:pPr>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Multimedia Supported audio and video formats, Audio capture, Bluetooth, Animation.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467009867"/>
                  </a:ext>
                </a:extLst>
              </a:tr>
            </a:tbl>
          </a:graphicData>
        </a:graphic>
      </p:graphicFrame>
    </p:spTree>
    <p:extLst>
      <p:ext uri="{BB962C8B-B14F-4D97-AF65-F5344CB8AC3E}">
        <p14:creationId xmlns:p14="http://schemas.microsoft.com/office/powerpoint/2010/main" xmlns="" val="28061970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33313B-E4AA-4379-88FE-850084A989CC}"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endParaRPr lang="en-US" sz="2400" b="1" dirty="0"/>
          </a:p>
          <a:p>
            <a:pPr algn="ctr" fontAlgn="base"/>
            <a:endParaRPr lang="en-US" sz="2000" b="1" dirty="0" smtClean="0"/>
          </a:p>
          <a:p>
            <a:pPr algn="ctr" fontAlgn="base"/>
            <a:r>
              <a:rPr lang="en-US" sz="2000" b="1" dirty="0" smtClean="0"/>
              <a:t>Components </a:t>
            </a:r>
            <a:r>
              <a:rPr lang="en-US" sz="2000" b="1" dirty="0"/>
              <a:t>of Android SDK</a:t>
            </a:r>
          </a:p>
          <a:p>
            <a:pPr algn="ctr"/>
            <a:r>
              <a:rPr lang="en-US" dirty="0"/>
              <a:t/>
            </a:r>
            <a:br>
              <a:rPr lang="en-US" dirty="0"/>
            </a:br>
            <a:endParaRPr lang="en-US" sz="2400" b="1" dirty="0">
              <a:latin typeface="Times New Roman" panose="02020603050405020304" pitchFamily="18" charset="0"/>
              <a:cs typeface="Times New Roman" panose="02020603050405020304" pitchFamily="18" charset="0"/>
            </a:endParaRPr>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762000" y="1371600"/>
            <a:ext cx="7772400" cy="3416320"/>
          </a:xfrm>
          <a:prstGeom prst="rect">
            <a:avLst/>
          </a:prstGeom>
        </p:spPr>
        <p:txBody>
          <a:bodyPr wrap="square">
            <a:spAutoFit/>
          </a:bodyPr>
          <a:lstStyle/>
          <a:p>
            <a:pPr algn="just" fontAlgn="base"/>
            <a:r>
              <a:rPr lang="en-US" sz="2000" b="1" dirty="0"/>
              <a:t>1. Android SDK Tools</a:t>
            </a:r>
          </a:p>
          <a:p>
            <a:pPr algn="just" fontAlgn="base"/>
            <a:r>
              <a:rPr lang="en-US" sz="2000" dirty="0"/>
              <a:t>Android SDK tool is an important component of Android SDK. It consists of a complete set of development and debugging tools. </a:t>
            </a:r>
            <a:endParaRPr lang="en-US" sz="2000" dirty="0" smtClean="0"/>
          </a:p>
          <a:p>
            <a:pPr algn="just" fontAlgn="base"/>
            <a:endParaRPr lang="en-US" sz="2000" dirty="0"/>
          </a:p>
          <a:p>
            <a:pPr algn="just" fontAlgn="base"/>
            <a:r>
              <a:rPr lang="en-US" sz="2000" dirty="0" smtClean="0"/>
              <a:t>Below </a:t>
            </a:r>
            <a:r>
              <a:rPr lang="en-US" sz="2000" dirty="0"/>
              <a:t>are the SDK developer tools:</a:t>
            </a:r>
          </a:p>
          <a:p>
            <a:pPr algn="just" fontAlgn="base"/>
            <a:r>
              <a:rPr lang="en-US" sz="2000" dirty="0"/>
              <a:t>Android SDK Build tool.</a:t>
            </a:r>
          </a:p>
          <a:p>
            <a:pPr algn="just" fontAlgn="base"/>
            <a:r>
              <a:rPr lang="en-US" sz="2000" dirty="0"/>
              <a:t>Android Emulator.</a:t>
            </a:r>
          </a:p>
          <a:p>
            <a:pPr algn="just" fontAlgn="base"/>
            <a:r>
              <a:rPr lang="en-US" sz="2000" dirty="0"/>
              <a:t>Android SDK Platform-tools.</a:t>
            </a:r>
          </a:p>
          <a:p>
            <a:pPr algn="just" fontAlgn="base"/>
            <a:r>
              <a:rPr lang="en-US" sz="2000" dirty="0"/>
              <a:t>Android SDK Tools</a:t>
            </a:r>
            <a:r>
              <a:rPr lang="en-US" sz="2000" dirty="0" smtClean="0"/>
              <a:t>.</a:t>
            </a:r>
          </a:p>
          <a:p>
            <a:pPr fontAlgn="base"/>
            <a:endParaRPr lang="en-US" dirty="0"/>
          </a:p>
          <a:p>
            <a:pPr fontAlgn="base"/>
            <a:endParaRPr lang="en-US" dirty="0"/>
          </a:p>
        </p:txBody>
      </p:sp>
      <p:sp>
        <p:nvSpPr>
          <p:cNvPr id="8" name="Rectangle 7"/>
          <p:cNvSpPr/>
          <p:nvPr/>
        </p:nvSpPr>
        <p:spPr>
          <a:xfrm>
            <a:off x="1112837" y="909935"/>
            <a:ext cx="7070725" cy="369332"/>
          </a:xfrm>
          <a:prstGeom prst="rect">
            <a:avLst/>
          </a:prstGeom>
        </p:spPr>
        <p:txBody>
          <a:bodyPr wrap="square">
            <a:spAutoFit/>
          </a:bodyPr>
          <a:lstStyle/>
          <a:p>
            <a:r>
              <a:rPr lang="en-US" b="1" dirty="0"/>
              <a:t>Topic objective: To understand </a:t>
            </a:r>
            <a:r>
              <a:rPr lang="en-US" b="1" dirty="0" smtClean="0"/>
              <a:t>the SDK tools and components of android</a:t>
            </a:r>
            <a:endParaRPr lang="en-US" b="1" dirty="0"/>
          </a:p>
        </p:txBody>
      </p:sp>
      <p:pic>
        <p:nvPicPr>
          <p:cNvPr id="1026" name="Picture 2" descr="Android Application Development Guid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24349" y="2438400"/>
            <a:ext cx="4591051" cy="3733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151527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145886-A5ED-4818-AAB1-77C9B98BE3DE}"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endParaRPr lang="en-US" sz="2400" b="1" dirty="0"/>
          </a:p>
          <a:p>
            <a:pPr algn="ctr" fontAlgn="base"/>
            <a:endParaRPr lang="en-US" sz="2000" b="1" dirty="0" smtClean="0"/>
          </a:p>
          <a:p>
            <a:pPr algn="ctr" fontAlgn="base"/>
            <a:r>
              <a:rPr lang="en-US" sz="2000" b="1" dirty="0" smtClean="0"/>
              <a:t>Components </a:t>
            </a:r>
            <a:r>
              <a:rPr lang="en-US" sz="2000" b="1" dirty="0"/>
              <a:t>of Android SDK</a:t>
            </a:r>
          </a:p>
          <a:p>
            <a:pPr algn="ctr"/>
            <a:r>
              <a:rPr lang="en-US" dirty="0"/>
              <a:t/>
            </a:r>
            <a:br>
              <a:rPr lang="en-US" dirty="0"/>
            </a:br>
            <a:endParaRPr lang="en-US" sz="2400" b="1" dirty="0">
              <a:latin typeface="Times New Roman" panose="02020603050405020304" pitchFamily="18" charset="0"/>
              <a:cs typeface="Times New Roman" panose="02020603050405020304" pitchFamily="18" charset="0"/>
            </a:endParaRPr>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762000" y="1371600"/>
            <a:ext cx="7924800" cy="4339650"/>
          </a:xfrm>
          <a:prstGeom prst="rect">
            <a:avLst/>
          </a:prstGeom>
        </p:spPr>
        <p:txBody>
          <a:bodyPr wrap="square">
            <a:spAutoFit/>
          </a:bodyPr>
          <a:lstStyle/>
          <a:p>
            <a:pPr fontAlgn="base"/>
            <a:endParaRPr lang="en-US" dirty="0"/>
          </a:p>
          <a:p>
            <a:pPr algn="just" fontAlgn="base"/>
            <a:r>
              <a:rPr lang="en-US" sz="2000" b="1" dirty="0"/>
              <a:t>2. Android SDK </a:t>
            </a:r>
            <a:r>
              <a:rPr lang="en-US" sz="2000" b="1" dirty="0" smtClean="0"/>
              <a:t>Build-Tools</a:t>
            </a:r>
          </a:p>
          <a:p>
            <a:pPr algn="just" fontAlgn="base"/>
            <a:endParaRPr lang="en-US" sz="2000" b="1" dirty="0"/>
          </a:p>
          <a:p>
            <a:pPr algn="just" fontAlgn="base"/>
            <a:r>
              <a:rPr lang="en-US" sz="2000" dirty="0"/>
              <a:t>Android SDK build tools are used for building actual binaries of Android App. </a:t>
            </a:r>
            <a:endParaRPr lang="en-US" sz="2000" dirty="0" smtClean="0"/>
          </a:p>
          <a:p>
            <a:pPr algn="just" fontAlgn="base"/>
            <a:endParaRPr lang="en-US" sz="2000" dirty="0" smtClean="0"/>
          </a:p>
          <a:p>
            <a:pPr algn="just" fontAlgn="base"/>
            <a:r>
              <a:rPr lang="en-US" sz="2000" dirty="0" smtClean="0"/>
              <a:t>The </a:t>
            </a:r>
            <a:r>
              <a:rPr lang="en-US" sz="2000" dirty="0"/>
              <a:t>main functions of Android SDK Build tools are built, debug, run and test Android applications. </a:t>
            </a:r>
            <a:endParaRPr lang="en-US" sz="2000" dirty="0" smtClean="0"/>
          </a:p>
          <a:p>
            <a:pPr algn="just" fontAlgn="base"/>
            <a:endParaRPr lang="en-US" sz="2000" dirty="0" smtClean="0"/>
          </a:p>
          <a:p>
            <a:pPr algn="just" fontAlgn="base"/>
            <a:r>
              <a:rPr lang="en-US" sz="2000" dirty="0" smtClean="0"/>
              <a:t>The </a:t>
            </a:r>
            <a:r>
              <a:rPr lang="en-US" sz="2000" dirty="0"/>
              <a:t>latest version of the Android SDK Build tool is  30.0.3. </a:t>
            </a:r>
            <a:endParaRPr lang="en-US" sz="2000" dirty="0" smtClean="0"/>
          </a:p>
          <a:p>
            <a:pPr algn="just" fontAlgn="base"/>
            <a:endParaRPr lang="en-US" sz="2000" dirty="0" smtClean="0"/>
          </a:p>
          <a:p>
            <a:pPr algn="just" fontAlgn="base"/>
            <a:r>
              <a:rPr lang="en-US" sz="2000" dirty="0" smtClean="0"/>
              <a:t>While </a:t>
            </a:r>
            <a:r>
              <a:rPr lang="en-US" sz="2000" dirty="0"/>
              <a:t>downloading or updating  Android in our System, one must ensure that its latest version is download in SDK Components.</a:t>
            </a:r>
          </a:p>
          <a:p>
            <a:pPr fontAlgn="base"/>
            <a:endParaRPr lang="en-US" dirty="0"/>
          </a:p>
        </p:txBody>
      </p:sp>
    </p:spTree>
    <p:extLst>
      <p:ext uri="{BB962C8B-B14F-4D97-AF65-F5344CB8AC3E}">
        <p14:creationId xmlns:p14="http://schemas.microsoft.com/office/powerpoint/2010/main" xmlns="" val="19341959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7C7C7C-9928-49E8-9CFC-9BB5F9217D7C}"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endParaRPr lang="en-US" sz="2400" b="1" dirty="0"/>
          </a:p>
          <a:p>
            <a:pPr algn="ctr" fontAlgn="base"/>
            <a:endParaRPr lang="en-US" sz="2000" b="1" dirty="0" smtClean="0"/>
          </a:p>
          <a:p>
            <a:pPr algn="ctr" fontAlgn="base"/>
            <a:r>
              <a:rPr lang="en-US" sz="2000" b="1" dirty="0" smtClean="0"/>
              <a:t>Components </a:t>
            </a:r>
            <a:r>
              <a:rPr lang="en-US" sz="2000" b="1" dirty="0"/>
              <a:t>of Android SDK</a:t>
            </a:r>
          </a:p>
          <a:p>
            <a:pPr algn="ctr"/>
            <a:r>
              <a:rPr lang="en-US" dirty="0"/>
              <a:t/>
            </a:r>
            <a:br>
              <a:rPr lang="en-US" dirty="0"/>
            </a:br>
            <a:endParaRPr lang="en-US" sz="2400" b="1" dirty="0">
              <a:latin typeface="Times New Roman" panose="02020603050405020304" pitchFamily="18" charset="0"/>
              <a:cs typeface="Times New Roman" panose="02020603050405020304" pitchFamily="18" charset="0"/>
            </a:endParaRPr>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685800" y="990600"/>
            <a:ext cx="7772400" cy="4801314"/>
          </a:xfrm>
          <a:prstGeom prst="rect">
            <a:avLst/>
          </a:prstGeom>
        </p:spPr>
        <p:txBody>
          <a:bodyPr wrap="square">
            <a:spAutoFit/>
          </a:bodyPr>
          <a:lstStyle/>
          <a:p>
            <a:pPr fontAlgn="base"/>
            <a:r>
              <a:rPr lang="en-US" b="1" dirty="0"/>
              <a:t>3. Android Emulator</a:t>
            </a:r>
          </a:p>
          <a:p>
            <a:pPr fontAlgn="base"/>
            <a:r>
              <a:rPr lang="en-US" dirty="0"/>
              <a:t>An Android Emulator is a device that simulates an Android device on your system. Suppose we want to run our android application that we code. </a:t>
            </a:r>
            <a:endParaRPr lang="en-US" dirty="0" smtClean="0"/>
          </a:p>
          <a:p>
            <a:pPr fontAlgn="base"/>
            <a:endParaRPr lang="en-US" dirty="0"/>
          </a:p>
          <a:p>
            <a:pPr algn="just" fontAlgn="base"/>
            <a:r>
              <a:rPr lang="en-US" dirty="0" smtClean="0"/>
              <a:t>1. </a:t>
            </a:r>
            <a:r>
              <a:rPr lang="en-US" b="1" dirty="0" smtClean="0"/>
              <a:t>Android </a:t>
            </a:r>
            <a:r>
              <a:rPr lang="en-US" b="1" dirty="0"/>
              <a:t>Mobile by Enabling USB Debugging on our mobile</a:t>
            </a:r>
            <a:r>
              <a:rPr lang="en-US" dirty="0"/>
              <a:t>. </a:t>
            </a:r>
            <a:endParaRPr lang="en-US" dirty="0" smtClean="0"/>
          </a:p>
          <a:p>
            <a:pPr algn="just" fontAlgn="base"/>
            <a:r>
              <a:rPr lang="en-US" dirty="0" smtClean="0"/>
              <a:t>2. </a:t>
            </a:r>
            <a:r>
              <a:rPr lang="en-US" b="1" dirty="0" smtClean="0"/>
              <a:t>Android </a:t>
            </a:r>
            <a:r>
              <a:rPr lang="en-US" b="1" dirty="0"/>
              <a:t>Emulator. </a:t>
            </a:r>
            <a:endParaRPr lang="en-US" b="1" dirty="0" smtClean="0"/>
          </a:p>
          <a:p>
            <a:pPr algn="just" fontAlgn="base"/>
            <a:endParaRPr lang="en-US" b="1" dirty="0"/>
          </a:p>
          <a:p>
            <a:pPr algn="just" fontAlgn="base"/>
            <a:endParaRPr lang="en-US" b="1" dirty="0" smtClean="0"/>
          </a:p>
          <a:p>
            <a:pPr algn="just" fontAlgn="base"/>
            <a:endParaRPr lang="en-US" b="1" dirty="0"/>
          </a:p>
          <a:p>
            <a:pPr algn="just" fontAlgn="base"/>
            <a:endParaRPr lang="en-US" b="1" dirty="0" smtClean="0"/>
          </a:p>
          <a:p>
            <a:pPr algn="just" fontAlgn="base"/>
            <a:r>
              <a:rPr lang="en-US" dirty="0" smtClean="0"/>
              <a:t>In </a:t>
            </a:r>
            <a:r>
              <a:rPr lang="en-US" dirty="0"/>
              <a:t>Android Emulator the virtual android device is shown on our system on which we run the Android application that we code. </a:t>
            </a:r>
          </a:p>
          <a:p>
            <a:pPr algn="just" fontAlgn="base"/>
            <a:r>
              <a:rPr lang="en-US" dirty="0"/>
              <a:t>Thus, it simply means that without needing any physical device Android SDK component </a:t>
            </a:r>
            <a:r>
              <a:rPr lang="en-US" b="1" dirty="0"/>
              <a:t>“Android Emulator” provides a virtual device on the System where we run our Application. </a:t>
            </a:r>
            <a:r>
              <a:rPr lang="en-US" dirty="0"/>
              <a:t>The emulator’s come with the configuration for Various android phones, tablets, Wear OS, and Android TV devices.</a:t>
            </a:r>
          </a:p>
          <a:p>
            <a:pPr fontAlgn="base"/>
            <a:endParaRPr 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34200" y="1600200"/>
            <a:ext cx="1201769" cy="2217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638024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D419AA-B943-43A9-B92F-45EA3A5E9208}"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endParaRPr lang="en-US" sz="2400" b="1" dirty="0"/>
          </a:p>
          <a:p>
            <a:pPr algn="ctr" fontAlgn="base"/>
            <a:endParaRPr lang="en-US" sz="2000" b="1" dirty="0" smtClean="0"/>
          </a:p>
          <a:p>
            <a:pPr algn="ctr" fontAlgn="base"/>
            <a:r>
              <a:rPr lang="en-US" sz="2000" b="1" dirty="0" smtClean="0"/>
              <a:t>Components </a:t>
            </a:r>
            <a:r>
              <a:rPr lang="en-US" sz="2000" b="1" dirty="0"/>
              <a:t>of Android SDK</a:t>
            </a:r>
          </a:p>
          <a:p>
            <a:pPr algn="ctr"/>
            <a:r>
              <a:rPr lang="en-US" dirty="0"/>
              <a:t/>
            </a:r>
            <a:br>
              <a:rPr lang="en-US" dirty="0"/>
            </a:br>
            <a:endParaRPr lang="en-US" sz="2400" b="1" dirty="0">
              <a:latin typeface="Times New Roman" panose="02020603050405020304" pitchFamily="18" charset="0"/>
              <a:cs typeface="Times New Roman" panose="02020603050405020304" pitchFamily="18" charset="0"/>
            </a:endParaRPr>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762000" y="1371600"/>
            <a:ext cx="7772400" cy="4062651"/>
          </a:xfrm>
          <a:prstGeom prst="rect">
            <a:avLst/>
          </a:prstGeom>
        </p:spPr>
        <p:txBody>
          <a:bodyPr wrap="square">
            <a:spAutoFit/>
          </a:bodyPr>
          <a:lstStyle/>
          <a:p>
            <a:pPr algn="just" fontAlgn="base"/>
            <a:r>
              <a:rPr lang="en-US" sz="2000" dirty="0"/>
              <a:t>In </a:t>
            </a:r>
            <a:r>
              <a:rPr lang="en-US" sz="2000" b="1" dirty="0"/>
              <a:t>Android Virtual Emulator </a:t>
            </a:r>
            <a:r>
              <a:rPr lang="en-US" sz="2000" dirty="0"/>
              <a:t>all  functions that are feasible on real Android mobile is works on virtual Device like</a:t>
            </a:r>
            <a:r>
              <a:rPr lang="en-US" sz="2000" dirty="0" smtClean="0"/>
              <a:t>:</a:t>
            </a:r>
          </a:p>
          <a:p>
            <a:pPr algn="just" fontAlgn="base"/>
            <a:endParaRPr lang="en-US" sz="2000" dirty="0"/>
          </a:p>
          <a:p>
            <a:pPr marL="342900" indent="-342900" algn="just" fontAlgn="base">
              <a:buFont typeface="Arial" panose="020B0604020202020204" pitchFamily="34" charset="0"/>
              <a:buChar char="•"/>
            </a:pPr>
            <a:r>
              <a:rPr lang="en-US" sz="2000" dirty="0"/>
              <a:t>phone calls, text messages.</a:t>
            </a:r>
          </a:p>
          <a:p>
            <a:pPr marL="342900" indent="-342900" algn="just" fontAlgn="base">
              <a:buFont typeface="Arial" panose="020B0604020202020204" pitchFamily="34" charset="0"/>
              <a:buChar char="•"/>
            </a:pPr>
            <a:r>
              <a:rPr lang="en-US" sz="2000" dirty="0"/>
              <a:t>stimulate different network speeds.</a:t>
            </a:r>
          </a:p>
          <a:p>
            <a:pPr marL="342900" indent="-342900" algn="just" fontAlgn="base">
              <a:buFont typeface="Arial" panose="020B0604020202020204" pitchFamily="34" charset="0"/>
              <a:buChar char="•"/>
            </a:pPr>
            <a:r>
              <a:rPr lang="en-US" sz="2000" dirty="0"/>
              <a:t>specify the location of a device</a:t>
            </a:r>
          </a:p>
          <a:p>
            <a:pPr marL="342900" indent="-342900" algn="just" fontAlgn="base">
              <a:buFont typeface="Arial" panose="020B0604020202020204" pitchFamily="34" charset="0"/>
              <a:buChar char="•"/>
            </a:pPr>
            <a:r>
              <a:rPr lang="en-US" sz="2000" dirty="0"/>
              <a:t>access on google play store and lot’s more</a:t>
            </a:r>
            <a:r>
              <a:rPr lang="en-US" sz="2000" dirty="0" smtClean="0"/>
              <a:t>.</a:t>
            </a:r>
          </a:p>
          <a:p>
            <a:pPr marL="342900" indent="-342900" algn="just" fontAlgn="base">
              <a:buFont typeface="Arial" panose="020B0604020202020204" pitchFamily="34" charset="0"/>
              <a:buChar char="•"/>
            </a:pPr>
            <a:endParaRPr lang="en-US" sz="2000" dirty="0"/>
          </a:p>
          <a:p>
            <a:pPr algn="just" fontAlgn="base"/>
            <a:endParaRPr lang="en-US" sz="2000" dirty="0"/>
          </a:p>
          <a:p>
            <a:pPr algn="just" fontAlgn="base"/>
            <a:r>
              <a:rPr lang="en-US" sz="2000" dirty="0"/>
              <a:t>But there is one disadvantage of this emulator is </a:t>
            </a:r>
            <a:r>
              <a:rPr lang="en-US" sz="2000" dirty="0" smtClean="0"/>
              <a:t>that it </a:t>
            </a:r>
            <a:r>
              <a:rPr lang="en-US" sz="2000" dirty="0"/>
              <a:t>is very slow when System’s PC has less RAM. </a:t>
            </a:r>
            <a:endParaRPr lang="en-US" sz="2000" dirty="0" smtClean="0"/>
          </a:p>
          <a:p>
            <a:pPr algn="just" fontAlgn="base"/>
            <a:r>
              <a:rPr lang="en-US" sz="2000" dirty="0" smtClean="0"/>
              <a:t>It </a:t>
            </a:r>
            <a:r>
              <a:rPr lang="en-US" sz="2000" dirty="0"/>
              <a:t>works fine when a maximum GB of RAM is present on our device.</a:t>
            </a:r>
          </a:p>
          <a:p>
            <a:pPr fontAlgn="base"/>
            <a:endParaRPr lang="en-US" dirty="0"/>
          </a:p>
        </p:txBody>
      </p:sp>
    </p:spTree>
    <p:extLst>
      <p:ext uri="{BB962C8B-B14F-4D97-AF65-F5344CB8AC3E}">
        <p14:creationId xmlns:p14="http://schemas.microsoft.com/office/powerpoint/2010/main" xmlns="" val="18638024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003357-BAFB-4532-91C4-F4C6DE382FB8}"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endParaRPr lang="en-US" sz="2400" b="1" dirty="0"/>
          </a:p>
          <a:p>
            <a:pPr algn="ctr" fontAlgn="base"/>
            <a:endParaRPr lang="en-US" sz="2000" b="1" dirty="0" smtClean="0"/>
          </a:p>
          <a:p>
            <a:pPr algn="ctr" fontAlgn="base"/>
            <a:r>
              <a:rPr lang="en-US" sz="2000" b="1" dirty="0" smtClean="0"/>
              <a:t>Components </a:t>
            </a:r>
            <a:r>
              <a:rPr lang="en-US" sz="2000" b="1" dirty="0"/>
              <a:t>of Android SDK</a:t>
            </a:r>
          </a:p>
          <a:p>
            <a:pPr algn="ctr"/>
            <a:r>
              <a:rPr lang="en-US" dirty="0"/>
              <a:t/>
            </a:r>
            <a:br>
              <a:rPr lang="en-US" dirty="0"/>
            </a:br>
            <a:endParaRPr lang="en-US" sz="2400" b="1" dirty="0">
              <a:latin typeface="Times New Roman" panose="02020603050405020304" pitchFamily="18" charset="0"/>
              <a:cs typeface="Times New Roman" panose="02020603050405020304" pitchFamily="18" charset="0"/>
            </a:endParaRPr>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741528" y="1219200"/>
            <a:ext cx="7945272" cy="4370427"/>
          </a:xfrm>
          <a:prstGeom prst="rect">
            <a:avLst/>
          </a:prstGeom>
        </p:spPr>
        <p:txBody>
          <a:bodyPr wrap="square">
            <a:spAutoFit/>
          </a:bodyPr>
          <a:lstStyle/>
          <a:p>
            <a:pPr algn="just" fontAlgn="base"/>
            <a:r>
              <a:rPr lang="en-US" sz="2000" b="1" dirty="0"/>
              <a:t>4. Android SDK </a:t>
            </a:r>
            <a:r>
              <a:rPr lang="en-US" sz="2000" b="1" dirty="0" smtClean="0"/>
              <a:t>Platform-tools</a:t>
            </a:r>
          </a:p>
          <a:p>
            <a:pPr algn="just" fontAlgn="base"/>
            <a:endParaRPr lang="en-US" sz="2000" b="1" dirty="0"/>
          </a:p>
          <a:p>
            <a:pPr algn="just" fontAlgn="base"/>
            <a:r>
              <a:rPr lang="en-US" sz="2000" dirty="0"/>
              <a:t>Android SDK Platform-tools is helpful when we are working on Project and they will show the error messages at the same time. It is specifically used for testing. </a:t>
            </a:r>
            <a:endParaRPr lang="en-US" sz="2000" dirty="0" smtClean="0"/>
          </a:p>
          <a:p>
            <a:pPr algn="just" fontAlgn="base"/>
            <a:r>
              <a:rPr lang="en-US" sz="2000" dirty="0" smtClean="0"/>
              <a:t>It </a:t>
            </a:r>
            <a:r>
              <a:rPr lang="en-US" sz="2000" dirty="0"/>
              <a:t>includes:</a:t>
            </a:r>
          </a:p>
          <a:p>
            <a:pPr marL="342900" indent="-342900" algn="just" fontAlgn="base">
              <a:buFont typeface="Arial" panose="020B0604020202020204" pitchFamily="34" charset="0"/>
              <a:buChar char="•"/>
            </a:pPr>
            <a:r>
              <a:rPr lang="en-US" sz="2000" dirty="0"/>
              <a:t>Android Debug Bridge (ADB), is a command-line tool that helps to communicate with the device</a:t>
            </a:r>
            <a:r>
              <a:rPr lang="en-US" sz="2000" dirty="0" smtClean="0"/>
              <a:t>.</a:t>
            </a:r>
          </a:p>
          <a:p>
            <a:pPr marL="342900" indent="-342900" algn="just" fontAlgn="base">
              <a:buFont typeface="Arial" panose="020B0604020202020204" pitchFamily="34" charset="0"/>
              <a:buChar char="•"/>
            </a:pPr>
            <a:r>
              <a:rPr lang="en-US" sz="2000" dirty="0" smtClean="0"/>
              <a:t> </a:t>
            </a:r>
            <a:r>
              <a:rPr lang="en-US" sz="2000" dirty="0"/>
              <a:t>It allows us to perform an action such as Installing App and Debugging App </a:t>
            </a:r>
            <a:r>
              <a:rPr lang="en-US" sz="2000" dirty="0" smtClean="0"/>
              <a:t>etc.</a:t>
            </a:r>
          </a:p>
          <a:p>
            <a:pPr marL="342900" indent="-342900" algn="just" fontAlgn="base">
              <a:buFont typeface="Arial" panose="020B0604020202020204" pitchFamily="34" charset="0"/>
              <a:buChar char="•"/>
            </a:pPr>
            <a:r>
              <a:rPr lang="en-US" sz="2000" dirty="0" err="1" smtClean="0"/>
              <a:t>Fastboot</a:t>
            </a:r>
            <a:r>
              <a:rPr lang="en-US" sz="2000" dirty="0" smtClean="0"/>
              <a:t> </a:t>
            </a:r>
            <a:r>
              <a:rPr lang="en-US" sz="2000" dirty="0"/>
              <a:t>allows you to flash a device with a new system </a:t>
            </a:r>
            <a:r>
              <a:rPr lang="en-US" sz="2000" dirty="0" smtClean="0"/>
              <a:t>image.</a:t>
            </a:r>
          </a:p>
          <a:p>
            <a:pPr marL="342900" indent="-342900" algn="just" fontAlgn="base">
              <a:buFont typeface="Arial" panose="020B0604020202020204" pitchFamily="34" charset="0"/>
              <a:buChar char="•"/>
            </a:pPr>
            <a:r>
              <a:rPr lang="en-US" sz="2000" dirty="0" err="1" smtClean="0"/>
              <a:t>Systrace</a:t>
            </a:r>
            <a:r>
              <a:rPr lang="en-US" sz="2000" dirty="0" smtClean="0"/>
              <a:t> </a:t>
            </a:r>
            <a:r>
              <a:rPr lang="en-US" sz="2000" dirty="0"/>
              <a:t>tools help to collect and inspect timing information. It is very crucial for App Debugging.</a:t>
            </a:r>
          </a:p>
          <a:p>
            <a:pPr fontAlgn="base"/>
            <a:endParaRPr lang="en-US" dirty="0"/>
          </a:p>
        </p:txBody>
      </p:sp>
    </p:spTree>
    <p:extLst>
      <p:ext uri="{BB962C8B-B14F-4D97-AF65-F5344CB8AC3E}">
        <p14:creationId xmlns:p14="http://schemas.microsoft.com/office/powerpoint/2010/main" xmlns="" val="33068251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7035CB-6C2F-47D0-89B4-B2387ED937B7}"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endParaRPr lang="en-US" sz="2400" b="1" dirty="0"/>
          </a:p>
          <a:p>
            <a:pPr algn="ctr" fontAlgn="base"/>
            <a:endParaRPr lang="en-US" sz="2000" b="1" dirty="0" smtClean="0"/>
          </a:p>
          <a:p>
            <a:pPr algn="ctr" fontAlgn="base"/>
            <a:r>
              <a:rPr lang="en-US" sz="2000" b="1" dirty="0" smtClean="0"/>
              <a:t>Components </a:t>
            </a:r>
            <a:r>
              <a:rPr lang="en-US" sz="2000" b="1" dirty="0"/>
              <a:t>of Android SDK</a:t>
            </a:r>
          </a:p>
          <a:p>
            <a:pPr algn="ctr"/>
            <a:r>
              <a:rPr lang="en-US" dirty="0"/>
              <a:t/>
            </a:r>
            <a:br>
              <a:rPr lang="en-US" dirty="0"/>
            </a:br>
            <a:endParaRPr lang="en-US" sz="2400" b="1" dirty="0">
              <a:latin typeface="Times New Roman" panose="02020603050405020304" pitchFamily="18" charset="0"/>
              <a:cs typeface="Times New Roman" panose="02020603050405020304" pitchFamily="18" charset="0"/>
            </a:endParaRPr>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736978" y="990600"/>
            <a:ext cx="7949821" cy="2585323"/>
          </a:xfrm>
          <a:prstGeom prst="rect">
            <a:avLst/>
          </a:prstGeom>
        </p:spPr>
        <p:txBody>
          <a:bodyPr wrap="square">
            <a:spAutoFit/>
          </a:bodyPr>
          <a:lstStyle/>
          <a:p>
            <a:pPr algn="just" fontAlgn="base"/>
            <a:r>
              <a:rPr lang="en-US" b="1" dirty="0"/>
              <a:t>5. Android SDK Tools</a:t>
            </a:r>
          </a:p>
          <a:p>
            <a:pPr algn="just" fontAlgn="base"/>
            <a:r>
              <a:rPr lang="en-US" dirty="0"/>
              <a:t>Android SDK tool is a component of SDK tool. It consists of a set of tools which and other Utilities which are crucial for the development of Android Application. It contains the complete set of Debugging and Development tools for android.</a:t>
            </a:r>
          </a:p>
          <a:p>
            <a:pPr algn="just" fontAlgn="base"/>
            <a:endParaRPr lang="en-US" dirty="0" smtClean="0"/>
          </a:p>
          <a:p>
            <a:pPr algn="just" fontAlgn="base"/>
            <a:r>
              <a:rPr lang="en-US" b="1" dirty="0"/>
              <a:t>6. SDK Platforms</a:t>
            </a:r>
          </a:p>
          <a:p>
            <a:pPr algn="just" fontAlgn="base"/>
            <a:r>
              <a:rPr lang="en-US" dirty="0"/>
              <a:t>For Each Android Software, one SDK platform is available as shown below</a:t>
            </a:r>
            <a:r>
              <a:rPr lang="en-US" dirty="0" smtClean="0"/>
              <a:t>:</a:t>
            </a:r>
          </a:p>
          <a:p>
            <a:pPr algn="just" fontAlgn="base"/>
            <a:endParaRPr lang="en-US" dirty="0"/>
          </a:p>
          <a:p>
            <a:pPr fontAlgn="base"/>
            <a:endParaRPr 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3048000"/>
            <a:ext cx="6400800" cy="30598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068251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BE2D01-2F7D-49A6-AD9E-4F37B9427E88}"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endParaRPr lang="en-US" sz="2400" b="1" dirty="0"/>
          </a:p>
          <a:p>
            <a:pPr algn="ctr" fontAlgn="base"/>
            <a:endParaRPr lang="en-US" sz="2000" b="1" dirty="0" smtClean="0"/>
          </a:p>
          <a:p>
            <a:pPr algn="ctr" fontAlgn="base"/>
            <a:r>
              <a:rPr lang="en-US" sz="2000" b="1" dirty="0" smtClean="0"/>
              <a:t>Components </a:t>
            </a:r>
            <a:r>
              <a:rPr lang="en-US" sz="2000" b="1" dirty="0"/>
              <a:t>of Android SDK</a:t>
            </a:r>
          </a:p>
          <a:p>
            <a:pPr algn="ctr"/>
            <a:r>
              <a:rPr lang="en-US" dirty="0"/>
              <a:t/>
            </a:r>
            <a:br>
              <a:rPr lang="en-US" dirty="0"/>
            </a:br>
            <a:endParaRPr lang="en-US" sz="2400" b="1" dirty="0">
              <a:latin typeface="Times New Roman" panose="02020603050405020304" pitchFamily="18" charset="0"/>
              <a:cs typeface="Times New Roman" panose="02020603050405020304" pitchFamily="18" charset="0"/>
            </a:endParaRPr>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736978" y="990600"/>
            <a:ext cx="7949821" cy="2031325"/>
          </a:xfrm>
          <a:prstGeom prst="rect">
            <a:avLst/>
          </a:prstGeom>
        </p:spPr>
        <p:txBody>
          <a:bodyPr wrap="square">
            <a:spAutoFit/>
          </a:bodyPr>
          <a:lstStyle/>
          <a:p>
            <a:pPr algn="just" fontAlgn="base"/>
            <a:r>
              <a:rPr lang="en-US" b="1" dirty="0"/>
              <a:t>7. SDK Update Sites</a:t>
            </a:r>
          </a:p>
          <a:p>
            <a:pPr algn="just" fontAlgn="base"/>
            <a:r>
              <a:rPr lang="en-US" dirty="0"/>
              <a:t>In SDK Update Sites, some sites are embedded in it which will check for Android SDK Updates Tools. In this, one must ensure we don’t unclick the button below because these are checked by default which will check for updates if we will unclick it then it doesn’t check updates for those. </a:t>
            </a:r>
          </a:p>
          <a:p>
            <a:pPr algn="just" fontAlgn="base"/>
            <a:endParaRPr lang="en-US" dirty="0"/>
          </a:p>
          <a:p>
            <a:pPr fontAlgn="base"/>
            <a:endParaRPr lang="en-US" dirty="0"/>
          </a:p>
        </p:txBody>
      </p:sp>
      <p:pic>
        <p:nvPicPr>
          <p:cNvPr id="10242" name="Picture 2" descr="Lightbox"/>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43000" y="2742063"/>
            <a:ext cx="6096000" cy="33280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361727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lnSpcReduction="10000"/>
          </a:bodyPr>
          <a:lstStyle/>
          <a:p>
            <a:pPr marL="457200" indent="-457200">
              <a:buAutoNum type="arabicPeriod"/>
            </a:pPr>
            <a:r>
              <a:rPr lang="en-US" sz="2000" dirty="0" smtClean="0"/>
              <a:t>An </a:t>
            </a:r>
            <a:r>
              <a:rPr lang="en-US" sz="2000" dirty="0"/>
              <a:t>APK is a short form of the Android Package Kit. An APK file is the file format used to install the applications on the android operating </a:t>
            </a:r>
            <a:r>
              <a:rPr lang="en-US" sz="2000" dirty="0" smtClean="0"/>
              <a:t>system. (</a:t>
            </a:r>
            <a:r>
              <a:rPr lang="en-US" sz="2000" dirty="0" smtClean="0">
                <a:latin typeface="Times New Roman" pitchFamily="18" charset="0"/>
                <a:cs typeface="Times New Roman" pitchFamily="18" charset="0"/>
              </a:rPr>
              <a:t>T/F)</a:t>
            </a:r>
            <a:endParaRPr lang="en-US" sz="2000" dirty="0">
              <a:latin typeface="Times New Roman" pitchFamily="18" charset="0"/>
              <a:cs typeface="Times New Roman" pitchFamily="18" charset="0"/>
            </a:endParaRPr>
          </a:p>
          <a:p>
            <a:pPr marL="457200" indent="-457200">
              <a:buAutoNum type="arabicPeriod"/>
            </a:pPr>
            <a:r>
              <a:rPr lang="en-US" sz="2000" dirty="0" smtClean="0"/>
              <a:t>What </a:t>
            </a:r>
            <a:r>
              <a:rPr lang="en-US" sz="2000" dirty="0"/>
              <a:t>is an activity in android</a:t>
            </a:r>
            <a:r>
              <a:rPr lang="en-US" sz="2000" dirty="0" smtClean="0"/>
              <a:t>?</a:t>
            </a:r>
          </a:p>
          <a:p>
            <a:r>
              <a:rPr lang="en-US" sz="2000" dirty="0"/>
              <a:t>android class</a:t>
            </a:r>
          </a:p>
          <a:p>
            <a:r>
              <a:rPr lang="en-US" sz="2000" dirty="0"/>
              <a:t>android package</a:t>
            </a:r>
          </a:p>
          <a:p>
            <a:r>
              <a:rPr lang="en-US" sz="2000" b="1" dirty="0"/>
              <a:t>A single screen in an application with supporting java code</a:t>
            </a:r>
          </a:p>
          <a:p>
            <a:r>
              <a:rPr lang="en-US" sz="2000" dirty="0"/>
              <a:t>None of the </a:t>
            </a:r>
            <a:r>
              <a:rPr lang="en-US" sz="2000" dirty="0" smtClean="0"/>
              <a:t>above</a:t>
            </a:r>
          </a:p>
          <a:p>
            <a:pPr marL="0" indent="0">
              <a:buNone/>
            </a:pPr>
            <a:r>
              <a:rPr lang="en-US" sz="2000" dirty="0" smtClean="0"/>
              <a:t>3.   ADB stands for</a:t>
            </a:r>
            <a:endParaRPr lang="en-US" sz="2000" dirty="0">
              <a:hlinkClick r:id="rId2"/>
            </a:endParaRPr>
          </a:p>
          <a:p>
            <a:r>
              <a:rPr lang="en-US" sz="2000" dirty="0"/>
              <a:t> </a:t>
            </a:r>
            <a:r>
              <a:rPr lang="en-US" sz="2000" b="1" dirty="0"/>
              <a:t>Android Debug Bridge.</a:t>
            </a:r>
          </a:p>
          <a:p>
            <a:r>
              <a:rPr lang="en-US" sz="2000" dirty="0"/>
              <a:t> Android Drive Bridge.</a:t>
            </a:r>
          </a:p>
          <a:p>
            <a:r>
              <a:rPr lang="en-US" sz="2000" dirty="0"/>
              <a:t> Android Delete Bridge</a:t>
            </a:r>
          </a:p>
          <a:p>
            <a:r>
              <a:rPr lang="en-US" sz="2000" dirty="0"/>
              <a:t> Android Destroy Bridge.</a:t>
            </a:r>
          </a:p>
          <a:p>
            <a:pPr marL="0" indent="0">
              <a:buNone/>
            </a:pPr>
            <a:endParaRPr lang="en-US" sz="2000" dirty="0"/>
          </a:p>
          <a:p>
            <a:pPr marL="0" indent="0">
              <a:buNone/>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F4982C5-48AB-49C9-A1DF-E55B1CF25C42}"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a:t>
            </a:r>
            <a:r>
              <a:rPr lang="en-US" sz="2400" b="1" dirty="0" smtClean="0">
                <a:solidFill>
                  <a:schemeClr val="tx1"/>
                </a:solidFill>
              </a:rPr>
              <a:t>QUIZ 4</a:t>
            </a:r>
            <a:endParaRPr lang="en-US" sz="2400" b="1" dirty="0">
              <a:solidFill>
                <a:schemeClr val="tx1"/>
              </a:solidFill>
            </a:endParaRPr>
          </a:p>
          <a:p>
            <a:pPr lvl="0" algn="ctr">
              <a:spcBef>
                <a:spcPct val="0"/>
              </a:spcBef>
              <a:defRPr/>
            </a:pPr>
            <a:endParaRPr lang="en-US" dirty="0"/>
          </a:p>
        </p:txBody>
      </p:sp>
    </p:spTree>
    <p:extLst>
      <p:ext uri="{BB962C8B-B14F-4D97-AF65-F5344CB8AC3E}">
        <p14:creationId xmlns:p14="http://schemas.microsoft.com/office/powerpoint/2010/main" xmlns="" val="12144768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1176D4-9063-4A8A-97FF-F85259C0FFCD}"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IN" sz="2400" b="1" dirty="0">
              <a:latin typeface="Times New Roman" pitchFamily="18" charset="0"/>
              <a:cs typeface="Times New Roman" pitchFamily="18" charset="0"/>
            </a:endParaRPr>
          </a:p>
          <a:p>
            <a:pPr marL="0" lvl="1" algn="ctr"/>
            <a:r>
              <a:rPr lang="en-IN" sz="2400" b="1" dirty="0" smtClean="0">
                <a:latin typeface="Times New Roman" pitchFamily="18" charset="0"/>
                <a:cs typeface="Times New Roman" pitchFamily="18" charset="0"/>
              </a:rPr>
              <a:t> </a:t>
            </a:r>
            <a:r>
              <a:rPr lang="en-US" sz="2400" b="1" dirty="0"/>
              <a:t>Android Applications</a:t>
            </a:r>
          </a:p>
          <a:p>
            <a:pPr marL="0" lvl="1" algn="ctr"/>
            <a:endParaRPr lang="en-US"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6C25CEC3-1428-43B1-8F30-6AF9A756D980}"/>
              </a:ext>
            </a:extLst>
          </p:cNvPr>
          <p:cNvSpPr txBox="1"/>
          <p:nvPr/>
        </p:nvSpPr>
        <p:spPr>
          <a:xfrm>
            <a:off x="424089" y="1371600"/>
            <a:ext cx="8229600" cy="4001095"/>
          </a:xfrm>
          <a:prstGeom prst="rect">
            <a:avLst/>
          </a:prstGeom>
          <a:noFill/>
        </p:spPr>
        <p:txBody>
          <a:bodyPr wrap="square">
            <a:spAutoFit/>
          </a:bodyPr>
          <a:lstStyle/>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t>Android applications are usually developed in the </a:t>
            </a:r>
            <a:r>
              <a:rPr lang="en-US" b="1" dirty="0"/>
              <a:t>Java language </a:t>
            </a:r>
            <a:r>
              <a:rPr lang="en-US" dirty="0"/>
              <a:t>using the </a:t>
            </a:r>
            <a:r>
              <a:rPr lang="en-US" b="1" dirty="0"/>
              <a:t>Android Software Development Kit</a:t>
            </a:r>
            <a:r>
              <a:rPr lang="en-US" b="1" dirty="0" smtClean="0"/>
              <a:t>.</a:t>
            </a:r>
          </a:p>
          <a:p>
            <a:pPr algn="just"/>
            <a:endParaRPr lang="en-US" dirty="0"/>
          </a:p>
          <a:p>
            <a:pPr algn="just"/>
            <a:r>
              <a:rPr lang="en-US" dirty="0"/>
              <a:t>Once developed, Android applications can be packaged easily and sold out either through a store such as </a:t>
            </a:r>
            <a:r>
              <a:rPr lang="en-US" b="1" dirty="0"/>
              <a:t>Google Play</a:t>
            </a:r>
            <a:r>
              <a:rPr lang="en-US" dirty="0"/>
              <a:t>, </a:t>
            </a:r>
            <a:r>
              <a:rPr lang="en-US" b="1" dirty="0" err="1"/>
              <a:t>SlideME</a:t>
            </a:r>
            <a:r>
              <a:rPr lang="en-US" dirty="0"/>
              <a:t>, </a:t>
            </a:r>
            <a:r>
              <a:rPr lang="en-US" b="1" dirty="0"/>
              <a:t>Opera Mobile Store</a:t>
            </a:r>
            <a:r>
              <a:rPr lang="en-US" dirty="0"/>
              <a:t>, </a:t>
            </a:r>
            <a:r>
              <a:rPr lang="en-US" b="1" dirty="0" err="1"/>
              <a:t>Mobango</a:t>
            </a:r>
            <a:r>
              <a:rPr lang="en-US" dirty="0"/>
              <a:t>, </a:t>
            </a:r>
            <a:r>
              <a:rPr lang="en-US" b="1" dirty="0"/>
              <a:t>F-droid</a:t>
            </a:r>
            <a:r>
              <a:rPr lang="en-US" dirty="0"/>
              <a:t> and the </a:t>
            </a:r>
            <a:r>
              <a:rPr lang="en-US" b="1" dirty="0"/>
              <a:t>Amazon </a:t>
            </a:r>
            <a:r>
              <a:rPr lang="en-US" b="1" dirty="0" err="1"/>
              <a:t>Appstore</a:t>
            </a:r>
            <a:r>
              <a:rPr lang="en-US" dirty="0" smtClean="0"/>
              <a:t>.</a:t>
            </a:r>
          </a:p>
          <a:p>
            <a:pPr algn="just"/>
            <a:endParaRPr lang="en-US" dirty="0"/>
          </a:p>
          <a:p>
            <a:pPr algn="just"/>
            <a:r>
              <a:rPr lang="en-US" dirty="0"/>
              <a:t>Android powers hundreds of millions of mobile devices in more than 190 countries around the world. </a:t>
            </a:r>
            <a:endParaRPr lang="en-US" dirty="0" smtClean="0"/>
          </a:p>
          <a:p>
            <a:pPr algn="just"/>
            <a:r>
              <a:rPr lang="en-US" dirty="0" smtClean="0"/>
              <a:t>It's </a:t>
            </a:r>
            <a:r>
              <a:rPr lang="en-US" dirty="0"/>
              <a:t>the largest installed base of any mobile platform and growing fast. </a:t>
            </a:r>
            <a:endParaRPr lang="en-US" dirty="0" smtClean="0"/>
          </a:p>
          <a:p>
            <a:pPr algn="just"/>
            <a:r>
              <a:rPr lang="en-US" dirty="0" smtClean="0"/>
              <a:t>Every </a:t>
            </a:r>
            <a:r>
              <a:rPr lang="en-US" dirty="0"/>
              <a:t>day more than 1 million new Android devices are activated worldwide.</a:t>
            </a:r>
          </a:p>
          <a:p>
            <a:r>
              <a:rPr lang="en-US" sz="2000" dirty="0" smtClean="0"/>
              <a:t> </a:t>
            </a:r>
            <a:endParaRPr lang="en-US" sz="2000" dirty="0"/>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003526" y="1096539"/>
            <a:ext cx="7070725" cy="646331"/>
          </a:xfrm>
          <a:prstGeom prst="rect">
            <a:avLst/>
          </a:prstGeom>
        </p:spPr>
        <p:txBody>
          <a:bodyPr wrap="square">
            <a:spAutoFit/>
          </a:bodyPr>
          <a:lstStyle/>
          <a:p>
            <a:r>
              <a:rPr lang="en-US" b="1" dirty="0"/>
              <a:t>Topic objective: To understand about the </a:t>
            </a:r>
            <a:r>
              <a:rPr lang="en-US" b="1" dirty="0" smtClean="0"/>
              <a:t>applications and installation of android</a:t>
            </a:r>
            <a:endParaRPr lang="en-US" b="1" dirty="0"/>
          </a:p>
        </p:txBody>
      </p:sp>
    </p:spTree>
    <p:extLst>
      <p:ext uri="{BB962C8B-B14F-4D97-AF65-F5344CB8AC3E}">
        <p14:creationId xmlns:p14="http://schemas.microsoft.com/office/powerpoint/2010/main" xmlns="" val="7760739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B5F2C4-913B-4795-AA96-A24D7D26F68F}"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smtClean="0"/>
              <a:t>Android </a:t>
            </a:r>
            <a:r>
              <a:rPr lang="en-US" sz="2400" b="1" dirty="0"/>
              <a:t>Installation</a:t>
            </a:r>
            <a:endParaRPr lang="en-US"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6C25CEC3-1428-43B1-8F30-6AF9A756D980}"/>
              </a:ext>
            </a:extLst>
          </p:cNvPr>
          <p:cNvSpPr txBox="1"/>
          <p:nvPr/>
        </p:nvSpPr>
        <p:spPr>
          <a:xfrm>
            <a:off x="424089" y="1371600"/>
            <a:ext cx="8229600" cy="3754874"/>
          </a:xfrm>
          <a:prstGeom prst="rect">
            <a:avLst/>
          </a:prstGeom>
          <a:noFill/>
        </p:spPr>
        <p:txBody>
          <a:bodyPr wrap="square">
            <a:spAutoFit/>
          </a:bodyPr>
          <a:lstStyle/>
          <a:p>
            <a:pPr algn="just"/>
            <a:endParaRPr lang="en-US" b="1" dirty="0" smtClean="0">
              <a:latin typeface="Times New Roman" panose="02020603050405020304" pitchFamily="18" charset="0"/>
              <a:cs typeface="Times New Roman" panose="02020603050405020304" pitchFamily="18" charset="0"/>
            </a:endParaRPr>
          </a:p>
          <a:p>
            <a:pPr algn="just"/>
            <a:r>
              <a:rPr lang="en-US" sz="2000" b="1" dirty="0"/>
              <a:t>To install Android Studio on Windows, proceed as follows</a:t>
            </a:r>
            <a:r>
              <a:rPr lang="en-US" sz="2000" b="1" dirty="0" smtClean="0"/>
              <a:t>:</a:t>
            </a:r>
          </a:p>
          <a:p>
            <a:pPr algn="just"/>
            <a:endParaRPr lang="en-US" sz="2000" b="1" dirty="0"/>
          </a:p>
          <a:p>
            <a:pPr algn="just"/>
            <a:endParaRPr lang="en-US" sz="2000" b="1" dirty="0"/>
          </a:p>
          <a:p>
            <a:pPr algn="just"/>
            <a:r>
              <a:rPr lang="en-US" sz="2000" dirty="0"/>
              <a:t>If you downloaded an .exe file (recommended), double-click to launch it</a:t>
            </a:r>
            <a:r>
              <a:rPr lang="en-US" sz="2000" dirty="0" smtClean="0"/>
              <a:t>.</a:t>
            </a:r>
          </a:p>
          <a:p>
            <a:pPr algn="just"/>
            <a:r>
              <a:rPr lang="en-US" sz="2000" dirty="0" smtClean="0"/>
              <a:t>If </a:t>
            </a:r>
            <a:r>
              <a:rPr lang="en-US" sz="2000" dirty="0"/>
              <a:t>you downloaded a .zip file, unpack the ZIP, </a:t>
            </a:r>
            <a:endParaRPr lang="en-US" sz="2000" dirty="0" smtClean="0"/>
          </a:p>
          <a:p>
            <a:pPr algn="just"/>
            <a:r>
              <a:rPr lang="en-US" sz="2000" dirty="0" smtClean="0"/>
              <a:t>copy </a:t>
            </a:r>
            <a:r>
              <a:rPr lang="en-US" sz="2000" dirty="0"/>
              <a:t>the </a:t>
            </a:r>
            <a:r>
              <a:rPr lang="en-US" sz="2000" b="1" dirty="0"/>
              <a:t>android-studio</a:t>
            </a:r>
            <a:r>
              <a:rPr lang="en-US" sz="2000" dirty="0"/>
              <a:t> folder into your </a:t>
            </a:r>
            <a:r>
              <a:rPr lang="en-US" sz="2000" b="1" dirty="0"/>
              <a:t>Program Files</a:t>
            </a:r>
            <a:r>
              <a:rPr lang="en-US" sz="2000" dirty="0"/>
              <a:t> folder, and then open the </a:t>
            </a:r>
            <a:r>
              <a:rPr lang="en-US" sz="2000" b="1" dirty="0"/>
              <a:t>android-studio &gt; bin</a:t>
            </a:r>
            <a:r>
              <a:rPr lang="en-US" sz="2000" dirty="0"/>
              <a:t> folder and launch studio64.exe (for 64-bit machines) or studio.exe (for 32-bit machines).</a:t>
            </a:r>
          </a:p>
          <a:p>
            <a:pPr algn="just"/>
            <a:r>
              <a:rPr lang="en-US" sz="2000" dirty="0"/>
              <a:t>Follow the setup wizard in Android Studio and install any SDK packages that it recommends.</a:t>
            </a:r>
          </a:p>
          <a:p>
            <a:r>
              <a:rPr lang="en-US" sz="2000" dirty="0" smtClean="0"/>
              <a:t> </a:t>
            </a:r>
            <a:endParaRPr lang="en-US" sz="2000" dirty="0"/>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776073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C5C1FE-F1FA-4352-9DAA-BD1EE9635455}"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2" name="Slide Number Placeholder 1">
            <a:extLst>
              <a:ext uri="{FF2B5EF4-FFF2-40B4-BE49-F238E27FC236}">
                <a16:creationId xmlns="" xmlns:a16="http://schemas.microsoft.com/office/drawing/2014/main" id="{CDECF82F-75D4-4A2B-B7FA-C410F4143DDF}"/>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a:extLst>
              <a:ext uri="{FF2B5EF4-FFF2-40B4-BE49-F238E27FC236}">
                <a16:creationId xmlns="" xmlns:a16="http://schemas.microsoft.com/office/drawing/2014/main" id="{BBB71372-4E48-4E0D-AC0A-CCC06CE00ABE}"/>
              </a:ext>
            </a:extLst>
          </p:cNvPr>
          <p:cNvSpPr txBox="1">
            <a:spLocks/>
          </p:cNvSpPr>
          <p:nvPr/>
        </p:nvSpPr>
        <p:spPr>
          <a:xfrm>
            <a:off x="1371600" y="59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US" sz="2400" b="1" dirty="0">
                <a:latin typeface="Times New Roman" panose="02020603050405020304" pitchFamily="18" charset="0"/>
                <a:cs typeface="Times New Roman" panose="02020603050405020304" pitchFamily="18" charset="0"/>
              </a:rPr>
              <a:t>Syllabus</a:t>
            </a:r>
          </a:p>
        </p:txBody>
      </p:sp>
      <p:graphicFrame>
        <p:nvGraphicFramePr>
          <p:cNvPr id="9" name="Content Placeholder 8">
            <a:extLst>
              <a:ext uri="{FF2B5EF4-FFF2-40B4-BE49-F238E27FC236}">
                <a16:creationId xmlns="" xmlns:a16="http://schemas.microsoft.com/office/drawing/2014/main" id="{00AC03F7-823A-4C1B-B882-AD1343D91658}"/>
              </a:ext>
            </a:extLst>
          </p:cNvPr>
          <p:cNvGraphicFramePr>
            <a:graphicFrameLocks noGrp="1"/>
          </p:cNvGraphicFramePr>
          <p:nvPr>
            <p:ph idx="1"/>
            <p:extLst>
              <p:ext uri="{D42A27DB-BD31-4B8C-83A1-F6EECF244321}">
                <p14:modId xmlns:p14="http://schemas.microsoft.com/office/powerpoint/2010/main" xmlns="" val="2309346694"/>
              </p:ext>
            </p:extLst>
          </p:nvPr>
        </p:nvGraphicFramePr>
        <p:xfrm>
          <a:off x="310832" y="1143000"/>
          <a:ext cx="8299767" cy="4984709"/>
        </p:xfrm>
        <a:graphic>
          <a:graphicData uri="http://schemas.openxmlformats.org/drawingml/2006/table">
            <a:tbl>
              <a:tblPr firstRow="1" firstCol="1" bandRow="1">
                <a:tableStyleId>{5C22544A-7EE6-4342-B048-85BDC9FD1C3A}</a:tableStyleId>
              </a:tblPr>
              <a:tblGrid>
                <a:gridCol w="1489740">
                  <a:extLst>
                    <a:ext uri="{9D8B030D-6E8A-4147-A177-3AD203B41FA5}">
                      <a16:colId xmlns="" xmlns:a16="http://schemas.microsoft.com/office/drawing/2014/main" val="4212625936"/>
                    </a:ext>
                  </a:extLst>
                </a:gridCol>
                <a:gridCol w="5251241">
                  <a:extLst>
                    <a:ext uri="{9D8B030D-6E8A-4147-A177-3AD203B41FA5}">
                      <a16:colId xmlns="" xmlns:a16="http://schemas.microsoft.com/office/drawing/2014/main" val="3541548068"/>
                    </a:ext>
                  </a:extLst>
                </a:gridCol>
                <a:gridCol w="1558786">
                  <a:extLst>
                    <a:ext uri="{9D8B030D-6E8A-4147-A177-3AD203B41FA5}">
                      <a16:colId xmlns="" xmlns:a16="http://schemas.microsoft.com/office/drawing/2014/main" val="1850328782"/>
                    </a:ext>
                  </a:extLst>
                </a:gridCol>
              </a:tblGrid>
              <a:tr h="609600">
                <a:tc>
                  <a:txBody>
                    <a:bodyPr/>
                    <a:lstStyle/>
                    <a:p>
                      <a:pPr>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UNIT-IV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accent1">
                        <a:lumMod val="60000"/>
                        <a:lumOff val="40000"/>
                      </a:schemeClr>
                    </a:solidFill>
                  </a:tcPr>
                </a:tc>
                <a:tc>
                  <a:txBody>
                    <a:bodyPr/>
                    <a:lstStyle/>
                    <a:p>
                      <a:pPr>
                        <a:lnSpc>
                          <a:spcPct val="107000"/>
                        </a:lnSpc>
                        <a:spcAft>
                          <a:spcPts val="800"/>
                        </a:spcAft>
                      </a:pPr>
                      <a:r>
                        <a:rPr lang="en-IN" sz="1800" b="1" dirty="0">
                          <a:solidFill>
                            <a:schemeClr val="tx1"/>
                          </a:solidFill>
                          <a:effectLst/>
                          <a:latin typeface="Times New Roman" panose="02020603050405020304" pitchFamily="18" charset="0"/>
                          <a:cs typeface="Times New Roman" panose="02020603050405020304" pitchFamily="18" charset="0"/>
                        </a:rPr>
                        <a:t>Android Application Deployment </a:t>
                      </a:r>
                      <a:endPar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accent1">
                        <a:lumMod val="60000"/>
                        <a:lumOff val="40000"/>
                      </a:schemeClr>
                    </a:solidFill>
                  </a:tcPr>
                </a:tc>
                <a:tc>
                  <a:txBody>
                    <a:bodyPr/>
                    <a:lstStyle/>
                    <a:p>
                      <a:pPr marR="37465" algn="r">
                        <a:lnSpc>
                          <a:spcPct val="107000"/>
                        </a:lnSpc>
                        <a:spcAft>
                          <a:spcPts val="800"/>
                        </a:spcAft>
                      </a:pPr>
                      <a:r>
                        <a:rPr lang="en-IN" sz="1400" dirty="0">
                          <a:solidFill>
                            <a:schemeClr val="tx1"/>
                          </a:solidFill>
                          <a:effectLst/>
                        </a:rPr>
                        <a:t>8 Hours</a:t>
                      </a:r>
                      <a:r>
                        <a:rPr lang="en-IN" sz="1100" dirty="0">
                          <a:solidFill>
                            <a:schemeClr val="tx1"/>
                          </a:solidFill>
                          <a:effectLst/>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chemeClr val="accent1">
                        <a:lumMod val="60000"/>
                        <a:lumOff val="40000"/>
                      </a:schemeClr>
                    </a:solidFill>
                  </a:tcPr>
                </a:tc>
                <a:extLst>
                  <a:ext uri="{0D108BD9-81ED-4DB2-BD59-A6C34878D82A}">
                    <a16:rowId xmlns="" xmlns:a16="http://schemas.microsoft.com/office/drawing/2014/main" val="1737588178"/>
                  </a:ext>
                </a:extLst>
              </a:tr>
              <a:tr h="1486177">
                <a:tc gridSpan="3">
                  <a:txBody>
                    <a:bodyPr/>
                    <a:lstStyle/>
                    <a:p>
                      <a:pPr marR="40005" algn="just">
                        <a:lnSpc>
                          <a:spcPct val="107000"/>
                        </a:lnSpc>
                        <a:spcAft>
                          <a:spcPts val="800"/>
                        </a:spcAft>
                      </a:pPr>
                      <a:r>
                        <a:rPr lang="en-IN" sz="1800" b="0" dirty="0">
                          <a:solidFill>
                            <a:schemeClr val="tx1"/>
                          </a:solidFill>
                          <a:effectLst/>
                          <a:latin typeface="Times New Roman" panose="02020603050405020304" pitchFamily="18" charset="0"/>
                          <a:cs typeface="Times New Roman" panose="02020603050405020304" pitchFamily="18" charset="0"/>
                        </a:rPr>
                        <a:t>Persisting data using SQLite database, Testing and debugging Android Application, Packaging and Android Application Deployment on device with Windows, Android Permissions.  Testing and publishing of Mobile Applications on different app stores. </a:t>
                      </a:r>
                      <a:endParaRPr lang="en-IN"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accent1">
                        <a:lumMod val="60000"/>
                        <a:lumOff val="40000"/>
                      </a:schemeClr>
                    </a:solidFill>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2160148820"/>
                  </a:ext>
                </a:extLst>
              </a:tr>
              <a:tr h="585510">
                <a:tc>
                  <a:txBody>
                    <a:bodyPr/>
                    <a:lstStyle/>
                    <a:p>
                      <a:pPr>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UNIT-V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accent1">
                        <a:lumMod val="60000"/>
                        <a:lumOff val="40000"/>
                      </a:schemeClr>
                    </a:solidFill>
                  </a:tcPr>
                </a:tc>
                <a:tc>
                  <a:txBody>
                    <a:bodyPr/>
                    <a:lstStyle/>
                    <a:p>
                      <a:pPr>
                        <a:lnSpc>
                          <a:spcPct val="107000"/>
                        </a:lnSpc>
                        <a:spcAft>
                          <a:spcPts val="800"/>
                        </a:spcAft>
                      </a:pPr>
                      <a:r>
                        <a:rPr lang="en-IN" sz="1800" b="1" dirty="0">
                          <a:effectLst/>
                          <a:latin typeface="Times New Roman" panose="02020603050405020304" pitchFamily="18" charset="0"/>
                          <a:cs typeface="Times New Roman" panose="02020603050405020304" pitchFamily="18" charset="0"/>
                        </a:rPr>
                        <a:t>iOS and Swift </a:t>
                      </a:r>
                      <a:endPar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accent1">
                        <a:lumMod val="60000"/>
                        <a:lumOff val="40000"/>
                      </a:schemeClr>
                    </a:solidFill>
                  </a:tcPr>
                </a:tc>
                <a:tc>
                  <a:txBody>
                    <a:bodyPr/>
                    <a:lstStyle/>
                    <a:p>
                      <a:pPr marR="37465" algn="r">
                        <a:lnSpc>
                          <a:spcPct val="107000"/>
                        </a:lnSpc>
                        <a:spcAft>
                          <a:spcPts val="800"/>
                        </a:spcAft>
                      </a:pPr>
                      <a:r>
                        <a:rPr lang="en-IN" sz="1400" b="1" dirty="0">
                          <a:effectLst/>
                        </a:rPr>
                        <a:t>8 Hours</a:t>
                      </a:r>
                      <a:r>
                        <a:rPr lang="en-IN" sz="1100" b="1" dirty="0">
                          <a:effectLst/>
                        </a:rPr>
                        <a:t> </a:t>
                      </a:r>
                      <a:endPar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chemeClr val="accent1">
                        <a:lumMod val="60000"/>
                        <a:lumOff val="40000"/>
                      </a:schemeClr>
                    </a:solidFill>
                  </a:tcPr>
                </a:tc>
                <a:extLst>
                  <a:ext uri="{0D108BD9-81ED-4DB2-BD59-A6C34878D82A}">
                    <a16:rowId xmlns="" xmlns:a16="http://schemas.microsoft.com/office/drawing/2014/main" val="3748368678"/>
                  </a:ext>
                </a:extLst>
              </a:tr>
              <a:tr h="2303422">
                <a:tc gridSpan="3">
                  <a:txBody>
                    <a:bodyPr/>
                    <a:lstStyle/>
                    <a:p>
                      <a:pPr marR="43815" algn="just">
                        <a:lnSpc>
                          <a:spcPct val="114000"/>
                        </a:lnSpc>
                        <a:spcAft>
                          <a:spcPts val="800"/>
                        </a:spcAft>
                      </a:pPr>
                      <a:r>
                        <a:rPr lang="en-IN" sz="1800" b="0" dirty="0">
                          <a:solidFill>
                            <a:schemeClr val="tx1"/>
                          </a:solidFill>
                          <a:effectLst/>
                          <a:latin typeface="Times New Roman" panose="02020603050405020304" pitchFamily="18" charset="0"/>
                          <a:cs typeface="Times New Roman" panose="02020603050405020304" pitchFamily="18" charset="0"/>
                        </a:rPr>
                        <a:t>Introduction to Objective C, iOS features, UI implementation, Touch frameworks, Data persistence using Core Data and SQLite, Location aware applications using Core Location and Map Kit, integrating calendar and address book with social media application, using </a:t>
                      </a:r>
                      <a:r>
                        <a:rPr lang="en-IN" sz="1800" b="0" dirty="0" err="1">
                          <a:solidFill>
                            <a:schemeClr val="tx1"/>
                          </a:solidFill>
                          <a:effectLst/>
                          <a:latin typeface="Times New Roman" panose="02020603050405020304" pitchFamily="18" charset="0"/>
                          <a:cs typeface="Times New Roman" panose="02020603050405020304" pitchFamily="18" charset="0"/>
                        </a:rPr>
                        <a:t>Wifi</a:t>
                      </a:r>
                      <a:r>
                        <a:rPr lang="en-IN" sz="1800" b="0" dirty="0">
                          <a:solidFill>
                            <a:schemeClr val="tx1"/>
                          </a:solidFill>
                          <a:effectLst/>
                          <a:latin typeface="Times New Roman" panose="02020603050405020304" pitchFamily="18" charset="0"/>
                          <a:cs typeface="Times New Roman" panose="02020603050405020304" pitchFamily="18" charset="0"/>
                        </a:rPr>
                        <a:t> - iPhone marketplace.  </a:t>
                      </a:r>
                    </a:p>
                    <a:p>
                      <a:pPr>
                        <a:lnSpc>
                          <a:spcPct val="107000"/>
                        </a:lnSpc>
                        <a:spcAft>
                          <a:spcPts val="800"/>
                        </a:spcAft>
                      </a:pPr>
                      <a:r>
                        <a:rPr lang="en-IN" sz="1800" b="0" dirty="0">
                          <a:solidFill>
                            <a:schemeClr val="tx1"/>
                          </a:solidFill>
                          <a:effectLst/>
                          <a:latin typeface="Times New Roman" panose="02020603050405020304" pitchFamily="18" charset="0"/>
                          <a:cs typeface="Times New Roman" panose="02020603050405020304" pitchFamily="18" charset="0"/>
                        </a:rPr>
                        <a:t>Swift: Introduction to Swift, Features of swift. </a:t>
                      </a:r>
                      <a:endParaRPr lang="en-IN"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accent1">
                        <a:lumMod val="60000"/>
                        <a:lumOff val="40000"/>
                      </a:schemeClr>
                    </a:solidFill>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1452323955"/>
                  </a:ext>
                </a:extLst>
              </a:tr>
            </a:tbl>
          </a:graphicData>
        </a:graphic>
      </p:graphicFrame>
    </p:spTree>
    <p:extLst>
      <p:ext uri="{BB962C8B-B14F-4D97-AF65-F5344CB8AC3E}">
        <p14:creationId xmlns:p14="http://schemas.microsoft.com/office/powerpoint/2010/main" xmlns="" val="2964223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416675"/>
            <a:ext cx="2133600" cy="365125"/>
          </a:xfrm>
        </p:spPr>
        <p:txBody>
          <a:bodyPr/>
          <a:lstStyle/>
          <a:p>
            <a:fld id="{A4934E22-D945-45D8-90FF-DC13606EF784}" type="datetime1">
              <a:rPr lang="en-US" smtClean="0"/>
              <a:pPr/>
              <a:t>1/5/2023</a:t>
            </a:fld>
            <a:endParaRPr lang="en-US" dirty="0"/>
          </a:p>
        </p:txBody>
      </p:sp>
      <p:sp>
        <p:nvSpPr>
          <p:cNvPr id="5" name="Footer Placeholder 4"/>
          <p:cNvSpPr>
            <a:spLocks noGrp="1"/>
          </p:cNvSpPr>
          <p:nvPr>
            <p:ph type="ftr" sz="quarter" idx="11"/>
          </p:nvPr>
        </p:nvSpPr>
        <p:spPr>
          <a:xfrm>
            <a:off x="2514600" y="6416675"/>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a:xfrm>
            <a:off x="6553200" y="6492875"/>
            <a:ext cx="2133600" cy="365125"/>
          </a:xfrm>
        </p:spPr>
        <p:txBody>
          <a:bodyPr/>
          <a:lstStyle/>
          <a:p>
            <a:fld id="{B6F15528-21DE-4FAA-801E-634DDDAF4B2B}" type="slidenum">
              <a:rPr lang="en-US" smtClean="0"/>
              <a:pPr/>
              <a:t>50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smtClean="0"/>
              <a:t>Set-up </a:t>
            </a:r>
            <a:r>
              <a:rPr lang="sv-SE" sz="2400" b="1" dirty="0" smtClean="0"/>
              <a:t>android stdio</a:t>
            </a:r>
            <a:endParaRPr lang="en-US" sz="2400" b="1" dirty="0"/>
          </a:p>
        </p:txBody>
      </p:sp>
      <p:sp>
        <p:nvSpPr>
          <p:cNvPr id="9" name="TextBox 8">
            <a:extLst>
              <a:ext uri="{FF2B5EF4-FFF2-40B4-BE49-F238E27FC236}">
                <a16:creationId xmlns="" xmlns:a16="http://schemas.microsoft.com/office/drawing/2014/main" id="{6C25CEC3-1428-43B1-8F30-6AF9A756D980}"/>
              </a:ext>
            </a:extLst>
          </p:cNvPr>
          <p:cNvSpPr txBox="1"/>
          <p:nvPr/>
        </p:nvSpPr>
        <p:spPr>
          <a:xfrm>
            <a:off x="152400" y="609600"/>
            <a:ext cx="8501289" cy="2646878"/>
          </a:xfrm>
          <a:prstGeom prst="rect">
            <a:avLst/>
          </a:prstGeom>
          <a:noFill/>
        </p:spPr>
        <p:txBody>
          <a:bodyPr wrap="square">
            <a:spAutoFit/>
          </a:bodyPr>
          <a:lstStyle/>
          <a:p>
            <a:pPr algn="just"/>
            <a:endParaRPr lang="en-US" sz="2000" dirty="0" smtClean="0">
              <a:latin typeface="Times New Roman" panose="02020603050405020304" pitchFamily="18" charset="0"/>
              <a:cs typeface="Times New Roman" panose="02020603050405020304" pitchFamily="18" charset="0"/>
            </a:endParaRPr>
          </a:p>
          <a:p>
            <a:pPr algn="just">
              <a:buFont typeface="Arial" pitchFamily="34" charset="0"/>
              <a:buChar char="•"/>
            </a:pPr>
            <a:r>
              <a:rPr lang="en-US" dirty="0" smtClean="0"/>
              <a:t>There are just three steps for installing Android studio for windows which are as follows:</a:t>
            </a:r>
          </a:p>
          <a:p>
            <a:pPr marL="342900" indent="-342900" algn="just" fontAlgn="base">
              <a:buFont typeface="+mj-lt"/>
              <a:buAutoNum type="arabicPeriod"/>
            </a:pPr>
            <a:r>
              <a:rPr lang="en-US" dirty="0" smtClean="0"/>
              <a:t>Firstly, to download Android Studio click on the link given below,</a:t>
            </a:r>
            <a:br>
              <a:rPr lang="en-US" dirty="0" smtClean="0"/>
            </a:br>
            <a:r>
              <a:rPr lang="en-US" dirty="0" smtClean="0"/>
              <a:t>https://developer.android.com/studio/?gclid=CjwKCAiA4t_iBRApEiwAn-vt-76uWkKeOmcrZxTYZ-got8ljyDlBQS28wg8w9S4kLUmbHKn4Wb0DwBoCzm8QAvD_BwE</a:t>
            </a:r>
          </a:p>
          <a:p>
            <a:pPr algn="just" fontAlgn="base"/>
            <a:r>
              <a:rPr lang="en-US" dirty="0" smtClean="0"/>
              <a:t>This will direct you to the official website of Android Studio.</a:t>
            </a:r>
          </a:p>
          <a:p>
            <a:pPr algn="just"/>
            <a:endParaRPr lang="en-US" dirty="0"/>
          </a:p>
          <a:p>
            <a:pPr algn="just"/>
            <a:r>
              <a:rPr lang="en-US" sz="2000" dirty="0" smtClean="0"/>
              <a:t> </a:t>
            </a:r>
            <a:endParaRPr lang="en-US" sz="2000" dirty="0"/>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5842" name="Picture 2" descr="Installation of Android Studio"/>
          <p:cNvPicPr>
            <a:picLocks noChangeAspect="1" noChangeArrowheads="1"/>
          </p:cNvPicPr>
          <p:nvPr/>
        </p:nvPicPr>
        <p:blipFill>
          <a:blip r:embed="rId2" cstate="print"/>
          <a:srcRect/>
          <a:stretch>
            <a:fillRect/>
          </a:stretch>
        </p:blipFill>
        <p:spPr bwMode="auto">
          <a:xfrm>
            <a:off x="304800" y="2667000"/>
            <a:ext cx="8458200" cy="3810000"/>
          </a:xfrm>
          <a:prstGeom prst="rect">
            <a:avLst/>
          </a:prstGeom>
          <a:noFill/>
        </p:spPr>
      </p:pic>
    </p:spTree>
    <p:extLst>
      <p:ext uri="{BB962C8B-B14F-4D97-AF65-F5344CB8AC3E}">
        <p14:creationId xmlns:p14="http://schemas.microsoft.com/office/powerpoint/2010/main" xmlns="" val="7760739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6A57C1-E8C0-4ABA-88EE-834E41ABCFE2}"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smtClean="0"/>
              <a:t>Set-up </a:t>
            </a:r>
            <a:r>
              <a:rPr lang="sv-SE" sz="2400" b="1" dirty="0" smtClean="0"/>
              <a:t>android stdio</a:t>
            </a:r>
            <a:endParaRPr lang="en-US" sz="2400" b="1" dirty="0"/>
          </a:p>
        </p:txBody>
      </p:sp>
      <p:sp>
        <p:nvSpPr>
          <p:cNvPr id="9" name="TextBox 8">
            <a:extLst>
              <a:ext uri="{FF2B5EF4-FFF2-40B4-BE49-F238E27FC236}">
                <a16:creationId xmlns="" xmlns:a16="http://schemas.microsoft.com/office/drawing/2014/main" id="{6C25CEC3-1428-43B1-8F30-6AF9A756D980}"/>
              </a:ext>
            </a:extLst>
          </p:cNvPr>
          <p:cNvSpPr txBox="1"/>
          <p:nvPr/>
        </p:nvSpPr>
        <p:spPr>
          <a:xfrm>
            <a:off x="381000" y="838200"/>
            <a:ext cx="8229600" cy="1231106"/>
          </a:xfrm>
          <a:prstGeom prst="rect">
            <a:avLst/>
          </a:prstGeom>
          <a:noFill/>
        </p:spPr>
        <p:txBody>
          <a:bodyPr wrap="square">
            <a:spAutoFit/>
          </a:bodyPr>
          <a:lstStyle/>
          <a:p>
            <a:pPr algn="just"/>
            <a:r>
              <a:rPr lang="en-US" dirty="0" smtClean="0"/>
              <a:t>2. Then, click on download Android Studio as shown.</a:t>
            </a:r>
          </a:p>
          <a:p>
            <a:pPr algn="just"/>
            <a:endParaRPr lang="en-US" dirty="0"/>
          </a:p>
          <a:p>
            <a:pPr algn="just"/>
            <a:endParaRPr lang="en-US" dirty="0"/>
          </a:p>
          <a:p>
            <a:r>
              <a:rPr lang="en-US" sz="2000" dirty="0" smtClean="0"/>
              <a:t> </a:t>
            </a:r>
            <a:endParaRPr lang="en-US" sz="2000" dirty="0"/>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4818" name="Picture 2" descr="Download Android Studio"/>
          <p:cNvPicPr>
            <a:picLocks noChangeAspect="1" noChangeArrowheads="1"/>
          </p:cNvPicPr>
          <p:nvPr/>
        </p:nvPicPr>
        <p:blipFill>
          <a:blip r:embed="rId2" cstate="print"/>
          <a:srcRect/>
          <a:stretch>
            <a:fillRect/>
          </a:stretch>
        </p:blipFill>
        <p:spPr bwMode="auto">
          <a:xfrm>
            <a:off x="457200" y="1447800"/>
            <a:ext cx="8153400" cy="4419600"/>
          </a:xfrm>
          <a:prstGeom prst="rect">
            <a:avLst/>
          </a:prstGeom>
          <a:noFill/>
        </p:spPr>
      </p:pic>
    </p:spTree>
    <p:extLst>
      <p:ext uri="{BB962C8B-B14F-4D97-AF65-F5344CB8AC3E}">
        <p14:creationId xmlns:p14="http://schemas.microsoft.com/office/powerpoint/2010/main" xmlns="" val="20565058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74965D-468F-43FB-A6F7-50BAB9E1FF74}"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smtClean="0"/>
              <a:t>Set-up </a:t>
            </a:r>
            <a:r>
              <a:rPr lang="sv-SE" sz="2400" b="1" dirty="0" smtClean="0"/>
              <a:t>android stdio</a:t>
            </a:r>
            <a:endParaRPr lang="en-US" sz="2400" b="1" dirty="0"/>
          </a:p>
        </p:txBody>
      </p:sp>
      <p:sp>
        <p:nvSpPr>
          <p:cNvPr id="9" name="TextBox 8">
            <a:extLst>
              <a:ext uri="{FF2B5EF4-FFF2-40B4-BE49-F238E27FC236}">
                <a16:creationId xmlns="" xmlns:a16="http://schemas.microsoft.com/office/drawing/2014/main" id="{6C25CEC3-1428-43B1-8F30-6AF9A756D980}"/>
              </a:ext>
            </a:extLst>
          </p:cNvPr>
          <p:cNvSpPr txBox="1"/>
          <p:nvPr/>
        </p:nvSpPr>
        <p:spPr>
          <a:xfrm>
            <a:off x="457200" y="1447800"/>
            <a:ext cx="8229600" cy="1323439"/>
          </a:xfrm>
          <a:prstGeom prst="rect">
            <a:avLst/>
          </a:prstGeom>
          <a:noFill/>
        </p:spPr>
        <p:txBody>
          <a:bodyPr wrap="square">
            <a:spAutoFit/>
          </a:bodyPr>
          <a:lstStyle/>
          <a:p>
            <a:pPr algn="just"/>
            <a:r>
              <a:rPr lang="en-US" sz="2000" dirty="0" smtClean="0"/>
              <a:t>3. Lastly, click on the downloaded file and packages will install, automatically.</a:t>
            </a:r>
          </a:p>
          <a:p>
            <a:pPr algn="just"/>
            <a:r>
              <a:rPr lang="en-US" sz="2000" dirty="0" smtClean="0"/>
              <a:t>We are done with installation for windows and now you can start making your application using Android Studio.</a:t>
            </a:r>
          </a:p>
          <a:p>
            <a:pPr algn="just"/>
            <a:r>
              <a:rPr lang="en-US" sz="2000" dirty="0" smtClean="0"/>
              <a:t> </a:t>
            </a:r>
            <a:endParaRPr lang="en-US" sz="2000" dirty="0"/>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26863959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pPr marL="457200" indent="-457200">
              <a:buAutoNum type="arabicPeriod"/>
            </a:pPr>
            <a:r>
              <a:rPr lang="en-IN" sz="2000" dirty="0" smtClean="0">
                <a:latin typeface="Times New Roman" pitchFamily="18" charset="0"/>
                <a:cs typeface="Times New Roman" pitchFamily="18" charset="0"/>
              </a:rPr>
              <a:t>Name the latest version of Android.</a:t>
            </a:r>
          </a:p>
          <a:p>
            <a:pPr marL="0" indent="0">
              <a:buNone/>
            </a:pPr>
            <a:endParaRPr lang="en-IN" sz="2000" dirty="0" smtClean="0">
              <a:latin typeface="Times New Roman" pitchFamily="18" charset="0"/>
              <a:cs typeface="Times New Roman" pitchFamily="18" charset="0"/>
            </a:endParaRPr>
          </a:p>
          <a:p>
            <a:pPr marL="0" indent="0">
              <a:buNone/>
            </a:pPr>
            <a:r>
              <a:rPr lang="en-US" sz="2000" dirty="0" smtClean="0"/>
              <a:t>2. Among the below virtual machines choose the one which is used by the Android operating system</a:t>
            </a:r>
          </a:p>
          <a:p>
            <a:pPr marL="457200" indent="-457200">
              <a:buAutoNum type="alphaUcPeriod"/>
            </a:pPr>
            <a:r>
              <a:rPr lang="en-US" sz="2000" dirty="0" smtClean="0"/>
              <a:t>JVM</a:t>
            </a:r>
          </a:p>
          <a:p>
            <a:pPr marL="457200" indent="-457200">
              <a:buAutoNum type="alphaUcPeriod"/>
            </a:pPr>
            <a:r>
              <a:rPr lang="en-US" sz="2000" dirty="0" smtClean="0"/>
              <a:t>Simple virtual machine</a:t>
            </a:r>
          </a:p>
          <a:p>
            <a:pPr marL="457200" indent="-457200">
              <a:buAutoNum type="alphaUcPeriod"/>
            </a:pPr>
            <a:r>
              <a:rPr lang="en-US" sz="2000" dirty="0" err="1" smtClean="0"/>
              <a:t>Dalvik</a:t>
            </a:r>
            <a:r>
              <a:rPr lang="en-US" sz="2000" dirty="0" smtClean="0"/>
              <a:t> operating system</a:t>
            </a:r>
          </a:p>
          <a:p>
            <a:pPr marL="457200" indent="-457200">
              <a:buAutoNum type="alphaUcPeriod"/>
            </a:pPr>
            <a:r>
              <a:rPr lang="en-US" sz="2000" dirty="0" smtClean="0"/>
              <a:t>None</a:t>
            </a:r>
            <a:endParaRPr lang="en-US" sz="2000" dirty="0"/>
          </a:p>
          <a:p>
            <a:pPr marL="0" indent="0">
              <a:buNone/>
            </a:pPr>
            <a:r>
              <a:rPr lang="en-IN" sz="2000" dirty="0" smtClean="0">
                <a:latin typeface="Times New Roman" pitchFamily="18" charset="0"/>
                <a:cs typeface="Times New Roman" pitchFamily="18" charset="0"/>
              </a:rPr>
              <a:t>3. </a:t>
            </a:r>
            <a:r>
              <a:rPr lang="en-US" sz="2000" dirty="0"/>
              <a:t>Which of the following is not a Features of Android</a:t>
            </a:r>
            <a:r>
              <a:rPr lang="en-US" sz="2000" dirty="0" smtClean="0"/>
              <a:t>?</a:t>
            </a:r>
          </a:p>
          <a:p>
            <a:pPr marL="0" indent="0">
              <a:buNone/>
            </a:pPr>
            <a:r>
              <a:rPr lang="en-US" sz="2000" dirty="0"/>
              <a:t/>
            </a:r>
            <a:br>
              <a:rPr lang="en-US" sz="2000" dirty="0"/>
            </a:br>
            <a:r>
              <a:rPr lang="en-US" sz="2000" dirty="0" smtClean="0"/>
              <a:t>      A</a:t>
            </a:r>
            <a:r>
              <a:rPr lang="en-US" sz="2000" dirty="0"/>
              <a:t>. Connectivity</a:t>
            </a:r>
            <a:br>
              <a:rPr lang="en-US" sz="2000" dirty="0"/>
            </a:br>
            <a:r>
              <a:rPr lang="en-US" sz="2000" dirty="0" smtClean="0"/>
              <a:t>      B</a:t>
            </a:r>
            <a:r>
              <a:rPr lang="en-US" sz="2000" dirty="0"/>
              <a:t>. Storage</a:t>
            </a:r>
            <a:br>
              <a:rPr lang="en-US" sz="2000" dirty="0"/>
            </a:br>
            <a:r>
              <a:rPr lang="en-US" sz="2000" dirty="0" smtClean="0"/>
              <a:t>      C</a:t>
            </a:r>
            <a:r>
              <a:rPr lang="en-US" sz="2000" dirty="0"/>
              <a:t>. </a:t>
            </a:r>
            <a:r>
              <a:rPr lang="en-US" sz="2000" b="1" dirty="0"/>
              <a:t>Slide </a:t>
            </a:r>
            <a:r>
              <a:rPr lang="en-US" sz="2000" b="1" dirty="0" err="1"/>
              <a:t>Mobango</a:t>
            </a:r>
            <a:r>
              <a:rPr lang="en-US" sz="2000" dirty="0"/>
              <a:t/>
            </a:r>
            <a:br>
              <a:rPr lang="en-US" sz="2000" dirty="0"/>
            </a:br>
            <a:r>
              <a:rPr lang="en-US" sz="2000" dirty="0" smtClean="0"/>
              <a:t>      D</a:t>
            </a:r>
            <a:r>
              <a:rPr lang="en-US" sz="2000" dirty="0"/>
              <a:t>. Multi-touch</a:t>
            </a:r>
          </a:p>
          <a:p>
            <a:pPr marL="0" indent="0">
              <a:buNone/>
            </a:pPr>
            <a:endParaRPr lang="en-IN" sz="2000" dirty="0" smtClean="0">
              <a:latin typeface="Times New Roman" pitchFamily="18" charset="0"/>
              <a:cs typeface="Times New Roman" pitchFamily="18" charset="0"/>
            </a:endParaRPr>
          </a:p>
          <a:p>
            <a:pPr marL="0" indent="0">
              <a:buNone/>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31939F6-8F0E-4524-8E24-6FACC6922002}"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a:t>
            </a:r>
            <a:r>
              <a:rPr lang="en-US" sz="2400" b="1" dirty="0" smtClean="0">
                <a:solidFill>
                  <a:schemeClr val="tx1"/>
                </a:solidFill>
              </a:rPr>
              <a:t>QUIZ </a:t>
            </a:r>
            <a:r>
              <a:rPr lang="en-US" sz="2400" b="1" dirty="0">
                <a:solidFill>
                  <a:schemeClr val="tx1"/>
                </a:solidFill>
              </a:rPr>
              <a:t>5</a:t>
            </a:r>
          </a:p>
          <a:p>
            <a:pPr lvl="0" algn="ctr">
              <a:spcBef>
                <a:spcPct val="0"/>
              </a:spcBef>
              <a:defRPr/>
            </a:pPr>
            <a:endParaRPr lang="en-US" dirty="0"/>
          </a:p>
        </p:txBody>
      </p:sp>
    </p:spTree>
    <p:extLst>
      <p:ext uri="{BB962C8B-B14F-4D97-AF65-F5344CB8AC3E}">
        <p14:creationId xmlns:p14="http://schemas.microsoft.com/office/powerpoint/2010/main" xmlns="" val="19491919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ndroid Architecture - 1.gif"/>
          <p:cNvPicPr>
            <a:picLocks noGrp="1" noChangeAspect="1"/>
          </p:cNvPicPr>
          <p:nvPr>
            <p:ph idx="1"/>
          </p:nvPr>
        </p:nvPicPr>
        <p:blipFill>
          <a:blip r:embed="rId2" cstate="print"/>
          <a:stretch>
            <a:fillRect/>
          </a:stretch>
        </p:blipFill>
        <p:spPr>
          <a:xfrm>
            <a:off x="1441421" y="1428736"/>
            <a:ext cx="6498357" cy="4697427"/>
          </a:xfrm>
        </p:spPr>
      </p:pic>
      <p:sp>
        <p:nvSpPr>
          <p:cNvPr id="4"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Times New Roman" pitchFamily="18" charset="0"/>
                <a:cs typeface="Times New Roman" pitchFamily="18" charset="0"/>
              </a:rPr>
              <a:t>Architecture of Android</a:t>
            </a:r>
            <a:endParaRPr lang="en-US" sz="2400" b="1" dirty="0"/>
          </a:p>
        </p:txBody>
      </p:sp>
      <p:sp>
        <p:nvSpPr>
          <p:cNvPr id="5" name="Rectangle 4"/>
          <p:cNvSpPr/>
          <p:nvPr/>
        </p:nvSpPr>
        <p:spPr>
          <a:xfrm>
            <a:off x="1271516" y="909935"/>
            <a:ext cx="7070725" cy="646331"/>
          </a:xfrm>
          <a:prstGeom prst="rect">
            <a:avLst/>
          </a:prstGeom>
        </p:spPr>
        <p:txBody>
          <a:bodyPr wrap="square">
            <a:spAutoFit/>
          </a:bodyPr>
          <a:lstStyle/>
          <a:p>
            <a:r>
              <a:rPr lang="en-US" b="1" dirty="0"/>
              <a:t>Topic objective: To understand about the </a:t>
            </a:r>
            <a:r>
              <a:rPr lang="en-US" b="1" dirty="0" smtClean="0"/>
              <a:t>architecture of android and how it affects the internal structure</a:t>
            </a:r>
            <a:endParaRPr lang="en-US" b="1" dirty="0"/>
          </a:p>
        </p:txBody>
      </p:sp>
      <p:sp>
        <p:nvSpPr>
          <p:cNvPr id="2" name="Date Placeholder 1"/>
          <p:cNvSpPr>
            <a:spLocks noGrp="1"/>
          </p:cNvSpPr>
          <p:nvPr>
            <p:ph type="dt" sz="half" idx="10"/>
          </p:nvPr>
        </p:nvSpPr>
        <p:spPr/>
        <p:txBody>
          <a:bodyPr/>
          <a:lstStyle/>
          <a:p>
            <a:fld id="{1B3202D2-D5C4-4CBB-814B-43A4876056EA}" type="datetime1">
              <a:rPr lang="en-US" smtClean="0"/>
              <a:pPr/>
              <a:t>1/5/2023</a:t>
            </a:fld>
            <a:endParaRPr lang="en-US"/>
          </a:p>
        </p:txBody>
      </p:sp>
      <p:sp>
        <p:nvSpPr>
          <p:cNvPr id="3" name="Footer Placeholder 2"/>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xmlns="" val="3470381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81632F-FE42-4711-A79A-A7B5EE59D750}"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5226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Times New Roman" pitchFamily="18" charset="0"/>
                <a:cs typeface="Times New Roman" pitchFamily="18" charset="0"/>
              </a:rPr>
              <a:t>Architecture</a:t>
            </a:r>
            <a:r>
              <a:rPr lang="en-IN" sz="4000" b="1" dirty="0">
                <a:latin typeface="Times New Roman" pitchFamily="18" charset="0"/>
                <a:cs typeface="Times New Roman" pitchFamily="18" charset="0"/>
              </a:rPr>
              <a:t> </a:t>
            </a:r>
            <a:r>
              <a:rPr lang="en-IN" sz="2400" b="1" dirty="0">
                <a:latin typeface="Times New Roman" pitchFamily="18" charset="0"/>
                <a:cs typeface="Times New Roman" pitchFamily="18" charset="0"/>
              </a:rPr>
              <a:t>of Android</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304800" y="838200"/>
            <a:ext cx="8610600" cy="5867400"/>
          </a:xfrm>
        </p:spPr>
        <p:txBody>
          <a:bodyPr>
            <a:normAutofit fontScale="85000" lnSpcReduction="20000"/>
          </a:bodyPr>
          <a:lstStyle/>
          <a:p>
            <a:pPr>
              <a:buNone/>
            </a:pPr>
            <a:r>
              <a:rPr lang="en-IN" sz="2100" b="1" dirty="0">
                <a:latin typeface="Times New Roman" pitchFamily="18" charset="0"/>
                <a:cs typeface="Times New Roman" pitchFamily="18" charset="0"/>
              </a:rPr>
              <a:t>The Android OS is roughly divided into five sections in four main layers:</a:t>
            </a:r>
          </a:p>
          <a:p>
            <a:pPr algn="just"/>
            <a:r>
              <a:rPr lang="en-IN" sz="2100" b="1" dirty="0">
                <a:latin typeface="Times New Roman" pitchFamily="18" charset="0"/>
                <a:cs typeface="Times New Roman" pitchFamily="18" charset="0"/>
              </a:rPr>
              <a:t>Linux kernel </a:t>
            </a:r>
            <a:r>
              <a:rPr lang="en-IN" sz="2100" dirty="0">
                <a:latin typeface="Times New Roman" pitchFamily="18" charset="0"/>
                <a:cs typeface="Times New Roman" pitchFamily="18" charset="0"/>
              </a:rPr>
              <a:t>— </a:t>
            </a:r>
          </a:p>
          <a:p>
            <a:pPr lvl="1" algn="just"/>
            <a:r>
              <a:rPr lang="en-IN" sz="2100" dirty="0">
                <a:latin typeface="Times New Roman" pitchFamily="18" charset="0"/>
                <a:cs typeface="Times New Roman" pitchFamily="18" charset="0"/>
              </a:rPr>
              <a:t>This is the kernel on which Android is based. </a:t>
            </a:r>
          </a:p>
          <a:p>
            <a:pPr lvl="1" algn="just"/>
            <a:r>
              <a:rPr lang="en-IN" sz="2100" dirty="0">
                <a:latin typeface="Times New Roman" pitchFamily="18" charset="0"/>
                <a:cs typeface="Times New Roman" pitchFamily="18" charset="0"/>
              </a:rPr>
              <a:t>Provides core services </a:t>
            </a:r>
          </a:p>
          <a:p>
            <a:pPr lvl="2" algn="just"/>
            <a:r>
              <a:rPr lang="en-IN" sz="2100" dirty="0">
                <a:latin typeface="Times New Roman" pitchFamily="18" charset="0"/>
                <a:cs typeface="Times New Roman" pitchFamily="18" charset="0"/>
              </a:rPr>
              <a:t>Security</a:t>
            </a:r>
          </a:p>
          <a:p>
            <a:pPr lvl="2" algn="just"/>
            <a:r>
              <a:rPr lang="en-IN" sz="2100" dirty="0">
                <a:latin typeface="Times New Roman" pitchFamily="18" charset="0"/>
                <a:cs typeface="Times New Roman" pitchFamily="18" charset="0"/>
              </a:rPr>
              <a:t>Memory management.</a:t>
            </a:r>
          </a:p>
          <a:p>
            <a:pPr lvl="2" algn="just"/>
            <a:r>
              <a:rPr lang="en-IN" sz="2100" dirty="0">
                <a:latin typeface="Times New Roman" pitchFamily="18" charset="0"/>
                <a:cs typeface="Times New Roman" pitchFamily="18" charset="0"/>
              </a:rPr>
              <a:t>Process management.</a:t>
            </a:r>
          </a:p>
          <a:p>
            <a:pPr lvl="2" algn="just"/>
            <a:r>
              <a:rPr lang="en-IN" sz="2100" dirty="0">
                <a:latin typeface="Times New Roman" pitchFamily="18" charset="0"/>
                <a:cs typeface="Times New Roman" pitchFamily="18" charset="0"/>
              </a:rPr>
              <a:t>File and network I/O</a:t>
            </a:r>
          </a:p>
          <a:p>
            <a:pPr lvl="2" algn="just"/>
            <a:r>
              <a:rPr lang="en-IN" sz="2100" dirty="0">
                <a:latin typeface="Times New Roman" pitchFamily="18" charset="0"/>
                <a:cs typeface="Times New Roman" pitchFamily="18" charset="0"/>
              </a:rPr>
              <a:t>Device drivers.</a:t>
            </a:r>
          </a:p>
          <a:p>
            <a:pPr lvl="1" algn="just"/>
            <a:r>
              <a:rPr lang="en-IN" sz="2100" dirty="0">
                <a:latin typeface="Times New Roman" pitchFamily="18" charset="0"/>
                <a:cs typeface="Times New Roman" pitchFamily="18" charset="0"/>
              </a:rPr>
              <a:t>Android specific services </a:t>
            </a:r>
          </a:p>
          <a:p>
            <a:pPr lvl="2" algn="just"/>
            <a:r>
              <a:rPr lang="en-IN" sz="2100" dirty="0">
                <a:latin typeface="Times New Roman" pitchFamily="18" charset="0"/>
                <a:cs typeface="Times New Roman" pitchFamily="18" charset="0"/>
              </a:rPr>
              <a:t>Power management</a:t>
            </a:r>
          </a:p>
          <a:p>
            <a:pPr lvl="2" algn="just"/>
            <a:r>
              <a:rPr lang="en-IN" sz="2100" dirty="0">
                <a:latin typeface="Times New Roman" pitchFamily="18" charset="0"/>
                <a:cs typeface="Times New Roman" pitchFamily="18" charset="0"/>
              </a:rPr>
              <a:t>Memory sharing</a:t>
            </a:r>
          </a:p>
          <a:p>
            <a:pPr lvl="2" algn="just"/>
            <a:r>
              <a:rPr lang="en-IN" sz="2100" dirty="0">
                <a:latin typeface="Times New Roman" pitchFamily="18" charset="0"/>
                <a:cs typeface="Times New Roman" pitchFamily="18" charset="0"/>
              </a:rPr>
              <a:t>Low memory killer</a:t>
            </a:r>
          </a:p>
          <a:p>
            <a:pPr lvl="2" algn="just"/>
            <a:r>
              <a:rPr lang="en-IN" sz="2100" dirty="0">
                <a:latin typeface="Times New Roman" pitchFamily="18" charset="0"/>
                <a:cs typeface="Times New Roman" pitchFamily="18" charset="0"/>
              </a:rPr>
              <a:t>IPC - Binder</a:t>
            </a:r>
          </a:p>
          <a:p>
            <a:pPr algn="just"/>
            <a:r>
              <a:rPr lang="en-IN" sz="2100" b="1" dirty="0">
                <a:latin typeface="Times New Roman" pitchFamily="18" charset="0"/>
                <a:cs typeface="Times New Roman" pitchFamily="18" charset="0"/>
              </a:rPr>
              <a:t>Libraries — </a:t>
            </a:r>
          </a:p>
          <a:p>
            <a:pPr lvl="1" algn="just"/>
            <a:r>
              <a:rPr lang="en-IN" sz="2100" b="1" dirty="0">
                <a:latin typeface="Times New Roman" pitchFamily="18" charset="0"/>
                <a:cs typeface="Times New Roman" pitchFamily="18" charset="0"/>
              </a:rPr>
              <a:t>Native Libraries written in C and C++.</a:t>
            </a:r>
          </a:p>
          <a:p>
            <a:pPr lvl="1" algn="just"/>
            <a:r>
              <a:rPr lang="en-IN" sz="2100" dirty="0">
                <a:latin typeface="Times New Roman" pitchFamily="18" charset="0"/>
                <a:cs typeface="Times New Roman" pitchFamily="18" charset="0"/>
              </a:rPr>
              <a:t>System C Library		Surface manager</a:t>
            </a:r>
          </a:p>
          <a:p>
            <a:pPr lvl="1" algn="just"/>
            <a:r>
              <a:rPr lang="en-IN" sz="2100" dirty="0">
                <a:latin typeface="Times New Roman" pitchFamily="18" charset="0"/>
                <a:cs typeface="Times New Roman" pitchFamily="18" charset="0"/>
              </a:rPr>
              <a:t>Media framework		</a:t>
            </a:r>
            <a:r>
              <a:rPr lang="en-IN" sz="2100" dirty="0" err="1">
                <a:latin typeface="Times New Roman" pitchFamily="18" charset="0"/>
                <a:cs typeface="Times New Roman" pitchFamily="18" charset="0"/>
              </a:rPr>
              <a:t>WebKit</a:t>
            </a:r>
            <a:r>
              <a:rPr lang="en-IN" sz="2100" dirty="0">
                <a:latin typeface="Times New Roman" pitchFamily="18" charset="0"/>
                <a:cs typeface="Times New Roman" pitchFamily="18" charset="0"/>
              </a:rPr>
              <a:t> ( Web browser)</a:t>
            </a:r>
          </a:p>
          <a:p>
            <a:pPr lvl="1"/>
            <a:r>
              <a:rPr lang="en-IN" sz="2100" dirty="0">
                <a:latin typeface="Times New Roman" pitchFamily="18" charset="0"/>
                <a:cs typeface="Times New Roman" pitchFamily="18" charset="0"/>
              </a:rPr>
              <a:t>OpenGL (Graphics engine)	SQLite ( In-memory databases)</a:t>
            </a:r>
            <a:r>
              <a:rPr lang="en-IN" sz="1900" dirty="0">
                <a:latin typeface="Times New Roman" pitchFamily="18" charset="0"/>
                <a:cs typeface="Times New Roman" pitchFamily="18" charset="0"/>
              </a:rPr>
              <a:t/>
            </a:r>
            <a:br>
              <a:rPr lang="en-IN" sz="1900" dirty="0">
                <a:latin typeface="Times New Roman" pitchFamily="18" charset="0"/>
                <a:cs typeface="Times New Roman" pitchFamily="18" charset="0"/>
              </a:rPr>
            </a:br>
            <a:endParaRPr lang="en-IN" sz="1900" dirty="0">
              <a:latin typeface="Times New Roman" pitchFamily="18" charset="0"/>
              <a:cs typeface="Times New Roman"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39466632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52CC1B-D8F3-4E61-B415-A169535DE6B9}"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5226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Times New Roman" pitchFamily="18" charset="0"/>
                <a:cs typeface="Times New Roman" pitchFamily="18" charset="0"/>
              </a:rPr>
              <a:t>Android runtime</a:t>
            </a:r>
          </a:p>
        </p:txBody>
      </p:sp>
      <p:sp>
        <p:nvSpPr>
          <p:cNvPr id="2" name="Content Placeholder 1"/>
          <p:cNvSpPr>
            <a:spLocks noGrp="1"/>
          </p:cNvSpPr>
          <p:nvPr>
            <p:ph idx="1"/>
          </p:nvPr>
        </p:nvSpPr>
        <p:spPr>
          <a:xfrm>
            <a:off x="304800" y="762000"/>
            <a:ext cx="8610600" cy="6096000"/>
          </a:xfrm>
        </p:spPr>
        <p:txBody>
          <a:bodyPr>
            <a:normAutofit fontScale="92500" lnSpcReduction="10000"/>
          </a:bodyPr>
          <a:lstStyle/>
          <a:p>
            <a:pPr marL="0" indent="0" algn="just">
              <a:buNone/>
            </a:pPr>
            <a:r>
              <a:rPr lang="en-IN" sz="1700" dirty="0">
                <a:latin typeface="Times New Roman" pitchFamily="18" charset="0"/>
                <a:cs typeface="Times New Roman" pitchFamily="18" charset="0"/>
              </a:rPr>
              <a:t>At the same layer as the libraries, the Android runtime </a:t>
            </a:r>
            <a:r>
              <a:rPr lang="en-IN" sz="1700" dirty="0" smtClean="0">
                <a:latin typeface="Times New Roman" pitchFamily="18" charset="0"/>
                <a:cs typeface="Times New Roman" pitchFamily="18" charset="0"/>
              </a:rPr>
              <a:t>provides:</a:t>
            </a:r>
            <a:endParaRPr lang="en-IN" sz="1700" dirty="0">
              <a:latin typeface="Times New Roman" pitchFamily="18" charset="0"/>
              <a:cs typeface="Times New Roman" pitchFamily="18" charset="0"/>
            </a:endParaRPr>
          </a:p>
          <a:p>
            <a:pPr algn="just">
              <a:buFont typeface="+mj-lt"/>
              <a:buAutoNum type="arabicPeriod"/>
            </a:pPr>
            <a:r>
              <a:rPr lang="en-IN" sz="1800" dirty="0">
                <a:latin typeface="Times New Roman" pitchFamily="18" charset="0"/>
                <a:cs typeface="Times New Roman" pitchFamily="18" charset="0"/>
              </a:rPr>
              <a:t>A set of </a:t>
            </a:r>
            <a:r>
              <a:rPr lang="en-IN" sz="1800" b="1" i="1" dirty="0">
                <a:latin typeface="Times New Roman" pitchFamily="18" charset="0"/>
                <a:cs typeface="Times New Roman" pitchFamily="18" charset="0"/>
              </a:rPr>
              <a:t>core libraries </a:t>
            </a:r>
            <a:r>
              <a:rPr lang="en-IN" sz="1800" dirty="0">
                <a:latin typeface="Times New Roman" pitchFamily="18" charset="0"/>
                <a:cs typeface="Times New Roman" pitchFamily="18" charset="0"/>
              </a:rPr>
              <a:t>that enable developers to write Android apps using the Java programming language (java.*,  </a:t>
            </a:r>
            <a:r>
              <a:rPr lang="en-IN" sz="1800" dirty="0" err="1">
                <a:latin typeface="Times New Roman" pitchFamily="18" charset="0"/>
                <a:cs typeface="Times New Roman" pitchFamily="18" charset="0"/>
              </a:rPr>
              <a:t>javax</a:t>
            </a:r>
            <a:r>
              <a:rPr lang="en-IN" sz="1800" dirty="0">
                <a:latin typeface="Times New Roman" pitchFamily="18" charset="0"/>
                <a:cs typeface="Times New Roman" pitchFamily="18" charset="0"/>
              </a:rPr>
              <a:t>.*, android.*, org.*, </a:t>
            </a:r>
            <a:r>
              <a:rPr lang="en-IN" sz="1800" dirty="0" err="1">
                <a:latin typeface="Times New Roman" pitchFamily="18" charset="0"/>
                <a:cs typeface="Times New Roman" pitchFamily="18" charset="0"/>
              </a:rPr>
              <a:t>junit</a:t>
            </a:r>
            <a:r>
              <a:rPr lang="en-IN" sz="1800" dirty="0">
                <a:latin typeface="Times New Roman" pitchFamily="18" charset="0"/>
                <a:cs typeface="Times New Roman" pitchFamily="18" charset="0"/>
              </a:rPr>
              <a:t>.*). </a:t>
            </a:r>
          </a:p>
          <a:p>
            <a:pPr algn="just">
              <a:buFont typeface="+mj-lt"/>
              <a:buAutoNum type="arabicPeriod"/>
            </a:pPr>
            <a:endParaRPr lang="en-IN" sz="1800" dirty="0">
              <a:latin typeface="Times New Roman" pitchFamily="18" charset="0"/>
              <a:cs typeface="Times New Roman" pitchFamily="18" charset="0"/>
            </a:endParaRPr>
          </a:p>
          <a:p>
            <a:pPr marL="285750" indent="-228600" algn="just">
              <a:buFont typeface="+mj-lt"/>
              <a:buAutoNum type="arabicPeriod"/>
            </a:pPr>
            <a:r>
              <a:rPr lang="en-IN" sz="1800" b="1" i="1" dirty="0" err="1">
                <a:latin typeface="Times New Roman" pitchFamily="18" charset="0"/>
                <a:cs typeface="Times New Roman" pitchFamily="18" charset="0"/>
              </a:rPr>
              <a:t>Dalvik</a:t>
            </a:r>
            <a:r>
              <a:rPr lang="en-IN" sz="1800" b="1" i="1" dirty="0">
                <a:latin typeface="Times New Roman" pitchFamily="18" charset="0"/>
                <a:cs typeface="Times New Roman" pitchFamily="18" charset="0"/>
              </a:rPr>
              <a:t> virtual machine</a:t>
            </a:r>
            <a:r>
              <a:rPr lang="en-IN" sz="1800" dirty="0">
                <a:latin typeface="Times New Roman" pitchFamily="18" charset="0"/>
                <a:cs typeface="Times New Roman" pitchFamily="18" charset="0"/>
              </a:rPr>
              <a:t>.</a:t>
            </a:r>
          </a:p>
          <a:p>
            <a:pPr algn="just"/>
            <a:r>
              <a:rPr lang="en-IN" sz="1800" dirty="0" err="1">
                <a:latin typeface="Times New Roman" pitchFamily="18" charset="0"/>
                <a:cs typeface="Times New Roman" pitchFamily="18" charset="0"/>
              </a:rPr>
              <a:t>Dalvik</a:t>
            </a:r>
            <a:r>
              <a:rPr lang="en-IN" sz="1800" dirty="0">
                <a:latin typeface="Times New Roman" pitchFamily="18" charset="0"/>
                <a:cs typeface="Times New Roman" pitchFamily="18" charset="0"/>
              </a:rPr>
              <a:t> is a specialized virtual machine designed </a:t>
            </a:r>
            <a:r>
              <a:rPr lang="en-IN" sz="1800" b="1" dirty="0">
                <a:latin typeface="Times New Roman" pitchFamily="18" charset="0"/>
                <a:cs typeface="Times New Roman" pitchFamily="18" charset="0"/>
              </a:rPr>
              <a:t>specifically for Android. </a:t>
            </a:r>
          </a:p>
          <a:p>
            <a:pPr marL="0" indent="0" algn="just">
              <a:buNone/>
            </a:pPr>
            <a:endParaRPr lang="en-IN" sz="1800" b="1" dirty="0">
              <a:latin typeface="Times New Roman" pitchFamily="18" charset="0"/>
              <a:cs typeface="Times New Roman" pitchFamily="18" charset="0"/>
            </a:endParaRPr>
          </a:p>
          <a:p>
            <a:pPr lvl="0" algn="just">
              <a:defRPr/>
            </a:pPr>
            <a:r>
              <a:rPr lang="en-IN" sz="1800" dirty="0" err="1">
                <a:latin typeface="Times New Roman" pitchFamily="18" charset="0"/>
                <a:cs typeface="Times New Roman" pitchFamily="18" charset="0"/>
              </a:rPr>
              <a:t>WorkFlow</a:t>
            </a:r>
            <a:r>
              <a:rPr lang="en-IN" sz="1800" dirty="0">
                <a:latin typeface="Times New Roman" pitchFamily="18" charset="0"/>
                <a:cs typeface="Times New Roman" pitchFamily="18" charset="0"/>
              </a:rPr>
              <a:t> –</a:t>
            </a:r>
          </a:p>
          <a:p>
            <a:pPr lvl="1" algn="just">
              <a:defRPr/>
            </a:pPr>
            <a:r>
              <a:rPr lang="en-IN" sz="1800" dirty="0">
                <a:latin typeface="Times New Roman" pitchFamily="18" charset="0"/>
                <a:cs typeface="Times New Roman" pitchFamily="18" charset="0"/>
              </a:rPr>
              <a:t>Applications are written in java.</a:t>
            </a:r>
          </a:p>
          <a:p>
            <a:pPr lvl="1" algn="just">
              <a:defRPr/>
            </a:pPr>
            <a:r>
              <a:rPr lang="en-IN" sz="1800" dirty="0">
                <a:latin typeface="Times New Roman" pitchFamily="18" charset="0"/>
                <a:cs typeface="Times New Roman" pitchFamily="18" charset="0"/>
              </a:rPr>
              <a:t>Compiled to java </a:t>
            </a:r>
            <a:r>
              <a:rPr lang="en-IN" sz="1800" dirty="0" err="1">
                <a:latin typeface="Times New Roman" pitchFamily="18" charset="0"/>
                <a:cs typeface="Times New Roman" pitchFamily="18" charset="0"/>
              </a:rPr>
              <a:t>bytecodes</a:t>
            </a:r>
            <a:r>
              <a:rPr lang="en-IN" sz="1800" dirty="0">
                <a:latin typeface="Times New Roman" pitchFamily="18" charset="0"/>
                <a:cs typeface="Times New Roman" pitchFamily="18" charset="0"/>
              </a:rPr>
              <a:t>.</a:t>
            </a:r>
          </a:p>
          <a:p>
            <a:pPr lvl="1" algn="just">
              <a:defRPr/>
            </a:pPr>
            <a:r>
              <a:rPr lang="en-IN" sz="1800" dirty="0">
                <a:latin typeface="Times New Roman" pitchFamily="18" charset="0"/>
                <a:cs typeface="Times New Roman" pitchFamily="18" charset="0"/>
              </a:rPr>
              <a:t>DX converts  (compiles) java </a:t>
            </a:r>
            <a:r>
              <a:rPr lang="en-IN" sz="1800" dirty="0" err="1">
                <a:latin typeface="Times New Roman" pitchFamily="18" charset="0"/>
                <a:cs typeface="Times New Roman" pitchFamily="18" charset="0"/>
              </a:rPr>
              <a:t>bytecodes</a:t>
            </a:r>
            <a:r>
              <a:rPr lang="en-IN" sz="1800" dirty="0">
                <a:latin typeface="Times New Roman" pitchFamily="18" charset="0"/>
                <a:cs typeface="Times New Roman" pitchFamily="18" charset="0"/>
              </a:rPr>
              <a:t> to a single </a:t>
            </a:r>
            <a:r>
              <a:rPr lang="en-IN" sz="1800" b="1" dirty="0">
                <a:latin typeface="Times New Roman" pitchFamily="18" charset="0"/>
                <a:cs typeface="Times New Roman" pitchFamily="18" charset="0"/>
              </a:rPr>
              <a:t>DEX </a:t>
            </a:r>
            <a:r>
              <a:rPr lang="en-IN" sz="1800" b="1" dirty="0" err="1">
                <a:latin typeface="Times New Roman" pitchFamily="18" charset="0"/>
                <a:cs typeface="Times New Roman" pitchFamily="18" charset="0"/>
              </a:rPr>
              <a:t>bytecode</a:t>
            </a:r>
            <a:r>
              <a:rPr lang="en-IN" sz="1800" b="1" dirty="0">
                <a:latin typeface="Times New Roman" pitchFamily="18" charset="0"/>
                <a:cs typeface="Times New Roman" pitchFamily="18" charset="0"/>
              </a:rPr>
              <a:t> file (</a:t>
            </a:r>
            <a:r>
              <a:rPr lang="en-IN" sz="1800" b="1" dirty="0" err="1">
                <a:latin typeface="Times New Roman" pitchFamily="18" charset="0"/>
                <a:cs typeface="Times New Roman" pitchFamily="18" charset="0"/>
              </a:rPr>
              <a:t>Dalvik</a:t>
            </a:r>
            <a:r>
              <a:rPr lang="en-IN" sz="1800" b="1" dirty="0">
                <a:latin typeface="Times New Roman" pitchFamily="18" charset="0"/>
                <a:cs typeface="Times New Roman" pitchFamily="18" charset="0"/>
              </a:rPr>
              <a:t> executables).</a:t>
            </a:r>
          </a:p>
          <a:p>
            <a:pPr lvl="1" algn="just">
              <a:defRPr/>
            </a:pPr>
            <a:r>
              <a:rPr lang="en-IN" sz="1800" b="1" dirty="0">
                <a:latin typeface="Times New Roman" pitchFamily="18" charset="0"/>
                <a:cs typeface="Times New Roman" pitchFamily="18" charset="0"/>
              </a:rPr>
              <a:t>DVM executes DEX </a:t>
            </a:r>
            <a:r>
              <a:rPr lang="en-IN" sz="1800" b="1" dirty="0" err="1">
                <a:latin typeface="Times New Roman" pitchFamily="18" charset="0"/>
                <a:cs typeface="Times New Roman" pitchFamily="18" charset="0"/>
              </a:rPr>
              <a:t>bytecode</a:t>
            </a:r>
            <a:r>
              <a:rPr lang="en-IN" sz="1800" b="1" dirty="0">
                <a:latin typeface="Times New Roman" pitchFamily="18" charset="0"/>
                <a:cs typeface="Times New Roman" pitchFamily="18" charset="0"/>
              </a:rPr>
              <a:t> file.</a:t>
            </a:r>
            <a:endParaRPr lang="en-IN" sz="1800" dirty="0">
              <a:latin typeface="Times New Roman" pitchFamily="18" charset="0"/>
              <a:cs typeface="Times New Roman" pitchFamily="18" charset="0"/>
            </a:endParaRPr>
          </a:p>
          <a:p>
            <a:pPr lvl="0" algn="just">
              <a:defRPr/>
            </a:pPr>
            <a:endParaRPr lang="en-IN" sz="1800" dirty="0">
              <a:latin typeface="Times New Roman" pitchFamily="18" charset="0"/>
              <a:cs typeface="Times New Roman" pitchFamily="18" charset="0"/>
            </a:endParaRPr>
          </a:p>
          <a:p>
            <a:pPr lvl="0" algn="just">
              <a:defRPr/>
            </a:pPr>
            <a:r>
              <a:rPr lang="en-IN" sz="1800" dirty="0">
                <a:latin typeface="Times New Roman" pitchFamily="18" charset="0"/>
                <a:cs typeface="Times New Roman" pitchFamily="18" charset="0"/>
              </a:rPr>
              <a:t>DVM enables every Android application to run in its own process, with its own instance of the </a:t>
            </a:r>
            <a:r>
              <a:rPr lang="en-IN" sz="1800" dirty="0" err="1">
                <a:latin typeface="Times New Roman" pitchFamily="18" charset="0"/>
                <a:cs typeface="Times New Roman" pitchFamily="18" charset="0"/>
              </a:rPr>
              <a:t>Dalvik</a:t>
            </a:r>
            <a:r>
              <a:rPr lang="en-IN" sz="1800" dirty="0">
                <a:latin typeface="Times New Roman" pitchFamily="18" charset="0"/>
                <a:cs typeface="Times New Roman" pitchFamily="18" charset="0"/>
              </a:rPr>
              <a:t> virtual machine.</a:t>
            </a:r>
          </a:p>
          <a:p>
            <a:pPr lvl="0" algn="just">
              <a:defRPr/>
            </a:pPr>
            <a:endParaRPr lang="en-IN" sz="1800" dirty="0">
              <a:latin typeface="Times New Roman" pitchFamily="18" charset="0"/>
              <a:cs typeface="Times New Roman" pitchFamily="18" charset="0"/>
            </a:endParaRPr>
          </a:p>
          <a:p>
            <a:pPr lvl="0" algn="just">
              <a:defRPr/>
            </a:pPr>
            <a:r>
              <a:rPr lang="en-IN" sz="1800" dirty="0">
                <a:latin typeface="Times New Roman" pitchFamily="18" charset="0"/>
                <a:cs typeface="Times New Roman" pitchFamily="18" charset="0"/>
              </a:rPr>
              <a:t>It is </a:t>
            </a:r>
            <a:r>
              <a:rPr lang="en-IN" sz="1800" b="1" dirty="0">
                <a:latin typeface="Times New Roman" pitchFamily="18" charset="0"/>
                <a:cs typeface="Times New Roman" pitchFamily="18" charset="0"/>
              </a:rPr>
              <a:t>optimized</a:t>
            </a:r>
            <a:r>
              <a:rPr lang="en-IN" sz="1800" dirty="0">
                <a:latin typeface="Times New Roman" pitchFamily="18" charset="0"/>
                <a:cs typeface="Times New Roman" pitchFamily="18" charset="0"/>
              </a:rPr>
              <a:t> for battery-powered mobile devices with limited memory and CPU.</a:t>
            </a:r>
          </a:p>
          <a:p>
            <a:pPr marL="457200" lvl="1" indent="0" algn="just">
              <a:buNone/>
            </a:pPr>
            <a:r>
              <a:rPr lang="en-IN" sz="1800" dirty="0">
                <a:latin typeface="Times New Roman" pitchFamily="18" charset="0"/>
                <a:cs typeface="Times New Roman" pitchFamily="18" charset="0"/>
              </a:rPr>
              <a:t/>
            </a:r>
            <a:br>
              <a:rPr lang="en-IN" sz="1800" dirty="0">
                <a:latin typeface="Times New Roman" pitchFamily="18" charset="0"/>
                <a:cs typeface="Times New Roman" pitchFamily="18" charset="0"/>
              </a:rPr>
            </a:br>
            <a:endParaRPr lang="en-IN" sz="1800" dirty="0">
              <a:latin typeface="Times New Roman" pitchFamily="18" charset="0"/>
              <a:cs typeface="Times New Roman"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8531202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A461D4-A654-449B-B101-1ED10D45F03D}"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5226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Times New Roman" pitchFamily="18" charset="0"/>
                <a:cs typeface="Times New Roman" pitchFamily="18" charset="0"/>
              </a:rPr>
              <a:t>Architecture</a:t>
            </a:r>
            <a:r>
              <a:rPr lang="en-IN" sz="4000" b="1" dirty="0">
                <a:latin typeface="Times New Roman" pitchFamily="18" charset="0"/>
                <a:cs typeface="Times New Roman" pitchFamily="18" charset="0"/>
              </a:rPr>
              <a:t> </a:t>
            </a:r>
            <a:r>
              <a:rPr lang="en-IN" sz="2400" b="1" dirty="0">
                <a:latin typeface="Times New Roman" pitchFamily="18" charset="0"/>
                <a:cs typeface="Times New Roman" pitchFamily="18" charset="0"/>
              </a:rPr>
              <a:t>of Android</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304800" y="685800"/>
            <a:ext cx="8610600" cy="5638800"/>
          </a:xfrm>
        </p:spPr>
        <p:txBody>
          <a:bodyPr>
            <a:normAutofit fontScale="70000" lnSpcReduction="20000"/>
          </a:bodyPr>
          <a:lstStyle/>
          <a:p>
            <a:pPr marL="0" indent="0" algn="just">
              <a:buNone/>
            </a:pPr>
            <a:endParaRPr lang="en-IN" sz="2100" b="1" dirty="0" smtClean="0">
              <a:latin typeface="Times New Roman" pitchFamily="18" charset="0"/>
              <a:cs typeface="Times New Roman" pitchFamily="18" charset="0"/>
            </a:endParaRPr>
          </a:p>
          <a:p>
            <a:pPr marL="0" indent="0" algn="just">
              <a:buNone/>
            </a:pPr>
            <a:r>
              <a:rPr lang="en-IN" sz="2300" b="1" dirty="0" smtClean="0">
                <a:latin typeface="Times New Roman" pitchFamily="18" charset="0"/>
                <a:cs typeface="Times New Roman" pitchFamily="18" charset="0"/>
              </a:rPr>
              <a:t>Application </a:t>
            </a:r>
            <a:r>
              <a:rPr lang="en-IN" sz="2300" b="1" dirty="0">
                <a:latin typeface="Times New Roman" pitchFamily="18" charset="0"/>
                <a:cs typeface="Times New Roman" pitchFamily="18" charset="0"/>
              </a:rPr>
              <a:t>Framework </a:t>
            </a:r>
          </a:p>
          <a:p>
            <a:pPr algn="just"/>
            <a:endParaRPr lang="en-IN" sz="2100" dirty="0">
              <a:latin typeface="Times New Roman" pitchFamily="18" charset="0"/>
              <a:cs typeface="Times New Roman" pitchFamily="18" charset="0"/>
            </a:endParaRPr>
          </a:p>
          <a:p>
            <a:pPr marL="0" indent="0" algn="just">
              <a:buNone/>
            </a:pPr>
            <a:r>
              <a:rPr lang="en-IN" sz="2600" dirty="0">
                <a:latin typeface="Times New Roman" pitchFamily="18" charset="0"/>
                <a:cs typeface="Times New Roman" pitchFamily="18" charset="0"/>
              </a:rPr>
              <a:t>Exposes the various capabilities of the Android OS to application developers so that they can make use of them in their applications</a:t>
            </a:r>
            <a:r>
              <a:rPr lang="en-IN" sz="2600" dirty="0" smtClean="0">
                <a:latin typeface="Times New Roman" pitchFamily="18" charset="0"/>
                <a:cs typeface="Times New Roman" pitchFamily="18" charset="0"/>
              </a:rPr>
              <a:t>.</a:t>
            </a:r>
          </a:p>
          <a:p>
            <a:pPr marL="0" indent="0" algn="just">
              <a:buNone/>
            </a:pPr>
            <a:endParaRPr lang="en-IN" sz="2600" dirty="0">
              <a:latin typeface="Times New Roman" pitchFamily="18" charset="0"/>
              <a:cs typeface="Times New Roman" pitchFamily="18" charset="0"/>
            </a:endParaRPr>
          </a:p>
          <a:p>
            <a:pPr marL="285750" indent="-285750" algn="just"/>
            <a:r>
              <a:rPr lang="en-IN" sz="2600" b="1" dirty="0">
                <a:latin typeface="Times New Roman" pitchFamily="18" charset="0"/>
                <a:cs typeface="Times New Roman" pitchFamily="18" charset="0"/>
              </a:rPr>
              <a:t>Package Manager </a:t>
            </a:r>
            <a:r>
              <a:rPr lang="en-IN" sz="2600" dirty="0">
                <a:latin typeface="Times New Roman" pitchFamily="18" charset="0"/>
                <a:cs typeface="Times New Roman" pitchFamily="18" charset="0"/>
              </a:rPr>
              <a:t>-  keeps track of all apps currently installed on phone.</a:t>
            </a:r>
          </a:p>
          <a:p>
            <a:pPr marL="285750" indent="-285750" algn="just"/>
            <a:r>
              <a:rPr lang="en-IN" sz="2600" b="1" dirty="0">
                <a:latin typeface="Times New Roman" pitchFamily="18" charset="0"/>
                <a:cs typeface="Times New Roman" pitchFamily="18" charset="0"/>
              </a:rPr>
              <a:t>Window Manager </a:t>
            </a:r>
            <a:r>
              <a:rPr lang="en-IN" sz="2600" dirty="0">
                <a:latin typeface="Times New Roman" pitchFamily="18" charset="0"/>
                <a:cs typeface="Times New Roman" pitchFamily="18" charset="0"/>
              </a:rPr>
              <a:t>– manages windows and sub windows.</a:t>
            </a:r>
          </a:p>
          <a:p>
            <a:pPr marL="285750" indent="-285750" algn="just"/>
            <a:r>
              <a:rPr lang="en-IN" sz="2600" b="1" dirty="0">
                <a:latin typeface="Times New Roman" pitchFamily="18" charset="0"/>
                <a:cs typeface="Times New Roman" pitchFamily="18" charset="0"/>
              </a:rPr>
              <a:t>View System </a:t>
            </a:r>
            <a:r>
              <a:rPr lang="en-IN" sz="2600" dirty="0">
                <a:latin typeface="Times New Roman" pitchFamily="18" charset="0"/>
                <a:cs typeface="Times New Roman" pitchFamily="18" charset="0"/>
              </a:rPr>
              <a:t>– Buttons, Icons, etc.</a:t>
            </a:r>
          </a:p>
          <a:p>
            <a:pPr marL="285750" indent="-285750" algn="just"/>
            <a:r>
              <a:rPr lang="en-IN" sz="2600" b="1" dirty="0">
                <a:latin typeface="Times New Roman" pitchFamily="18" charset="0"/>
                <a:cs typeface="Times New Roman" pitchFamily="18" charset="0"/>
              </a:rPr>
              <a:t>Resource Manager </a:t>
            </a:r>
            <a:r>
              <a:rPr lang="en-IN" sz="2600" dirty="0">
                <a:latin typeface="Times New Roman" pitchFamily="18" charset="0"/>
                <a:cs typeface="Times New Roman" pitchFamily="18" charset="0"/>
              </a:rPr>
              <a:t>– manages the non-compiled resources of an app</a:t>
            </a:r>
            <a:r>
              <a:rPr lang="en-IN" sz="2600" dirty="0" smtClean="0">
                <a:latin typeface="Times New Roman" pitchFamily="18" charset="0"/>
                <a:cs typeface="Times New Roman" pitchFamily="18" charset="0"/>
              </a:rPr>
              <a:t>.</a:t>
            </a:r>
          </a:p>
          <a:p>
            <a:pPr marL="0" indent="0" algn="just">
              <a:buNone/>
            </a:pPr>
            <a:r>
              <a:rPr lang="en-IN" sz="2600" dirty="0">
                <a:latin typeface="Times New Roman" pitchFamily="18" charset="0"/>
                <a:cs typeface="Times New Roman" pitchFamily="18" charset="0"/>
              </a:rPr>
              <a:t> </a:t>
            </a:r>
            <a:r>
              <a:rPr lang="en-IN" sz="2600" dirty="0" smtClean="0">
                <a:latin typeface="Times New Roman" pitchFamily="18" charset="0"/>
                <a:cs typeface="Times New Roman" pitchFamily="18" charset="0"/>
              </a:rPr>
              <a:t>     </a:t>
            </a:r>
            <a:r>
              <a:rPr lang="en-IN" sz="2600" dirty="0">
                <a:latin typeface="Times New Roman" pitchFamily="18" charset="0"/>
                <a:cs typeface="Times New Roman" pitchFamily="18" charset="0"/>
              </a:rPr>
              <a:t>E.g. Strings (</a:t>
            </a:r>
            <a:r>
              <a:rPr lang="en-IN" sz="2600" dirty="0" err="1">
                <a:latin typeface="Times New Roman" pitchFamily="18" charset="0"/>
                <a:cs typeface="Times New Roman" pitchFamily="18" charset="0"/>
              </a:rPr>
              <a:t>eg</a:t>
            </a:r>
            <a:r>
              <a:rPr lang="en-IN" sz="2600" dirty="0">
                <a:latin typeface="Times New Roman" pitchFamily="18" charset="0"/>
                <a:cs typeface="Times New Roman" pitchFamily="18" charset="0"/>
              </a:rPr>
              <a:t>. support for different languages), Layout files.</a:t>
            </a:r>
          </a:p>
          <a:p>
            <a:pPr marL="285750" indent="-285750" algn="just"/>
            <a:r>
              <a:rPr lang="en-IN" sz="2600" b="1" dirty="0">
                <a:latin typeface="Times New Roman" pitchFamily="18" charset="0"/>
                <a:cs typeface="Times New Roman" pitchFamily="18" charset="0"/>
              </a:rPr>
              <a:t>Activity Manager </a:t>
            </a:r>
            <a:r>
              <a:rPr lang="en-IN" sz="2600" dirty="0">
                <a:latin typeface="Times New Roman" pitchFamily="18" charset="0"/>
                <a:cs typeface="Times New Roman" pitchFamily="18" charset="0"/>
              </a:rPr>
              <a:t>– supports navigation between many activities of an app.</a:t>
            </a:r>
          </a:p>
          <a:p>
            <a:pPr marL="285750" indent="-285750" algn="just"/>
            <a:r>
              <a:rPr lang="en-IN" sz="2600" b="1" dirty="0">
                <a:latin typeface="Times New Roman" pitchFamily="18" charset="0"/>
                <a:cs typeface="Times New Roman" pitchFamily="18" charset="0"/>
              </a:rPr>
              <a:t>Content Provider </a:t>
            </a:r>
            <a:r>
              <a:rPr lang="en-IN" sz="2600" dirty="0">
                <a:latin typeface="Times New Roman" pitchFamily="18" charset="0"/>
                <a:cs typeface="Times New Roman" pitchFamily="18" charset="0"/>
              </a:rPr>
              <a:t>– they are databases that allow apps to store and share data, developed to work across applications. </a:t>
            </a:r>
            <a:endParaRPr lang="en-IN" sz="2600" dirty="0" smtClean="0">
              <a:latin typeface="Times New Roman" pitchFamily="18" charset="0"/>
              <a:cs typeface="Times New Roman" pitchFamily="18" charset="0"/>
            </a:endParaRPr>
          </a:p>
          <a:p>
            <a:pPr marL="0" indent="0" algn="just">
              <a:buNone/>
            </a:pPr>
            <a:r>
              <a:rPr lang="en-IN" sz="2600" dirty="0">
                <a:latin typeface="Times New Roman" pitchFamily="18" charset="0"/>
                <a:cs typeface="Times New Roman" pitchFamily="18" charset="0"/>
              </a:rPr>
              <a:t> </a:t>
            </a:r>
            <a:r>
              <a:rPr lang="en-IN" sz="2600" dirty="0" smtClean="0">
                <a:latin typeface="Times New Roman" pitchFamily="18" charset="0"/>
                <a:cs typeface="Times New Roman" pitchFamily="18" charset="0"/>
              </a:rPr>
              <a:t>     </a:t>
            </a:r>
            <a:r>
              <a:rPr lang="en-IN" sz="2600" dirty="0" err="1" smtClean="0">
                <a:latin typeface="Times New Roman" pitchFamily="18" charset="0"/>
                <a:cs typeface="Times New Roman" pitchFamily="18" charset="0"/>
              </a:rPr>
              <a:t>Eg</a:t>
            </a:r>
            <a:r>
              <a:rPr lang="en-IN" sz="2600" dirty="0">
                <a:latin typeface="Times New Roman" pitchFamily="18" charset="0"/>
                <a:cs typeface="Times New Roman" pitchFamily="18" charset="0"/>
              </a:rPr>
              <a:t>: Contacts.</a:t>
            </a:r>
          </a:p>
          <a:p>
            <a:pPr marL="285750" indent="-285750" algn="just"/>
            <a:r>
              <a:rPr lang="en-IN" sz="2600" b="1" dirty="0">
                <a:latin typeface="Times New Roman" pitchFamily="18" charset="0"/>
                <a:cs typeface="Times New Roman" pitchFamily="18" charset="0"/>
              </a:rPr>
              <a:t>Location Manager </a:t>
            </a:r>
            <a:r>
              <a:rPr lang="en-IN" sz="2600" dirty="0">
                <a:latin typeface="Times New Roman" pitchFamily="18" charset="0"/>
                <a:cs typeface="Times New Roman" pitchFamily="18" charset="0"/>
              </a:rPr>
              <a:t>– allows apps to receive location  and movement information (GPS) to do context specific tasks.</a:t>
            </a:r>
          </a:p>
          <a:p>
            <a:pPr marL="285750" indent="-285750" algn="just"/>
            <a:r>
              <a:rPr lang="en-IN" sz="2600" b="1" dirty="0">
                <a:latin typeface="Times New Roman" pitchFamily="18" charset="0"/>
                <a:cs typeface="Times New Roman" pitchFamily="18" charset="0"/>
              </a:rPr>
              <a:t>Notification Manager </a:t>
            </a:r>
            <a:r>
              <a:rPr lang="en-IN" sz="2600" dirty="0">
                <a:latin typeface="Times New Roman" pitchFamily="18" charset="0"/>
                <a:cs typeface="Times New Roman" pitchFamily="18" charset="0"/>
              </a:rPr>
              <a:t>– allows apps to place information in the notification bar.</a:t>
            </a:r>
          </a:p>
          <a:p>
            <a:pPr algn="just"/>
            <a:endParaRPr lang="en-IN" sz="1900" dirty="0" smtClean="0">
              <a:latin typeface="Times New Roman" pitchFamily="18" charset="0"/>
              <a:cs typeface="Times New Roman" pitchFamily="18" charset="0"/>
            </a:endParaRPr>
          </a:p>
          <a:p>
            <a:pPr algn="just"/>
            <a:endParaRPr lang="en-IN" sz="1900" dirty="0">
              <a:latin typeface="Times New Roman" pitchFamily="18" charset="0"/>
              <a:cs typeface="Times New Roman" pitchFamily="18" charset="0"/>
            </a:endParaRPr>
          </a:p>
          <a:p>
            <a:pPr algn="just"/>
            <a:endParaRPr lang="en-IN" sz="1900" dirty="0">
              <a:latin typeface="Times New Roman" pitchFamily="18" charset="0"/>
              <a:cs typeface="Times New Roman"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8531202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A461D4-A654-449B-B101-1ED10D45F03D}"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5226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Times New Roman" pitchFamily="18" charset="0"/>
                <a:cs typeface="Times New Roman" pitchFamily="18" charset="0"/>
              </a:rPr>
              <a:t>Architecture</a:t>
            </a:r>
            <a:r>
              <a:rPr lang="en-IN" sz="4000" b="1" dirty="0">
                <a:latin typeface="Times New Roman" pitchFamily="18" charset="0"/>
                <a:cs typeface="Times New Roman" pitchFamily="18" charset="0"/>
              </a:rPr>
              <a:t> </a:t>
            </a:r>
            <a:r>
              <a:rPr lang="en-IN" sz="2400" b="1" dirty="0">
                <a:latin typeface="Times New Roman" pitchFamily="18" charset="0"/>
                <a:cs typeface="Times New Roman" pitchFamily="18" charset="0"/>
              </a:rPr>
              <a:t>of Android</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304800" y="1524000"/>
            <a:ext cx="8610600" cy="4267200"/>
          </a:xfrm>
        </p:spPr>
        <p:txBody>
          <a:bodyPr>
            <a:normAutofit fontScale="92500" lnSpcReduction="10000"/>
          </a:bodyPr>
          <a:lstStyle/>
          <a:p>
            <a:pPr marL="0" indent="0" algn="just">
              <a:buNone/>
            </a:pPr>
            <a:endParaRPr lang="en-IN" sz="2100" b="1" dirty="0" smtClean="0">
              <a:latin typeface="Times New Roman" pitchFamily="18" charset="0"/>
              <a:cs typeface="Times New Roman" pitchFamily="18" charset="0"/>
            </a:endParaRPr>
          </a:p>
          <a:p>
            <a:pPr algn="just"/>
            <a:endParaRPr lang="en-IN" sz="1900" dirty="0" smtClean="0">
              <a:latin typeface="Times New Roman" pitchFamily="18" charset="0"/>
              <a:cs typeface="Times New Roman" pitchFamily="18" charset="0"/>
            </a:endParaRPr>
          </a:p>
          <a:p>
            <a:pPr marL="0" indent="0" algn="just">
              <a:buNone/>
            </a:pPr>
            <a:endParaRPr lang="en-IN" sz="1900" dirty="0">
              <a:latin typeface="Times New Roman" pitchFamily="18" charset="0"/>
              <a:cs typeface="Times New Roman" pitchFamily="18" charset="0"/>
            </a:endParaRPr>
          </a:p>
          <a:p>
            <a:pPr marL="0" indent="0">
              <a:buNone/>
            </a:pPr>
            <a:r>
              <a:rPr lang="en-IN" sz="2200" b="1" dirty="0">
                <a:latin typeface="Times New Roman" pitchFamily="18" charset="0"/>
                <a:cs typeface="Times New Roman" pitchFamily="18" charset="0"/>
              </a:rPr>
              <a:t>Applications </a:t>
            </a:r>
          </a:p>
          <a:p>
            <a:endParaRPr lang="en-IN" sz="2200" dirty="0">
              <a:latin typeface="Times New Roman" pitchFamily="18" charset="0"/>
              <a:cs typeface="Times New Roman" pitchFamily="18" charset="0"/>
            </a:endParaRPr>
          </a:p>
          <a:p>
            <a:pPr marL="285750" indent="-285750"/>
            <a:r>
              <a:rPr lang="en-IN" sz="2200" dirty="0">
                <a:latin typeface="Times New Roman" pitchFamily="18" charset="0"/>
                <a:cs typeface="Times New Roman" pitchFamily="18" charset="0"/>
              </a:rPr>
              <a:t>At this top layer, we will find applications that are built in with the Android device  (such as Phone, Contacts, Browser, etc.), as well as applications that we download and install from the Android Market. </a:t>
            </a:r>
            <a:endParaRPr lang="en-IN" sz="2200" dirty="0" smtClean="0">
              <a:latin typeface="Times New Roman" pitchFamily="18" charset="0"/>
              <a:cs typeface="Times New Roman" pitchFamily="18" charset="0"/>
            </a:endParaRPr>
          </a:p>
          <a:p>
            <a:pPr marL="0" indent="0">
              <a:buNone/>
            </a:pPr>
            <a:endParaRPr lang="en-IN" sz="2200" dirty="0">
              <a:latin typeface="Times New Roman" pitchFamily="18" charset="0"/>
              <a:cs typeface="Times New Roman" pitchFamily="18" charset="0"/>
            </a:endParaRPr>
          </a:p>
          <a:p>
            <a:pPr marL="285750" indent="-285750"/>
            <a:r>
              <a:rPr lang="en-IN" sz="2200" dirty="0">
                <a:latin typeface="Times New Roman" pitchFamily="18" charset="0"/>
                <a:cs typeface="Times New Roman" pitchFamily="18" charset="0"/>
              </a:rPr>
              <a:t>None of these apps are hardcoded into the system.</a:t>
            </a:r>
            <a:endParaRPr lang="en-IN" sz="2200" dirty="0"/>
          </a:p>
          <a:p>
            <a:pPr marL="457200" lvl="1" indent="0">
              <a:buNone/>
            </a:pPr>
            <a:r>
              <a:rPr lang="en-IN" sz="1600" dirty="0">
                <a:latin typeface="Times New Roman" pitchFamily="18" charset="0"/>
                <a:cs typeface="Times New Roman" pitchFamily="18" charset="0"/>
              </a:rPr>
              <a:t/>
            </a:r>
            <a:br>
              <a:rPr lang="en-IN"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28331909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A461D4-A654-449B-B101-1ED10D45F03D}"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5226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b="1" dirty="0" smtClean="0"/>
              <a:t>                       Selecting </a:t>
            </a:r>
            <a:r>
              <a:rPr lang="en-US" sz="2400" b="1" dirty="0"/>
              <a:t>Protocols For Android</a:t>
            </a:r>
          </a:p>
        </p:txBody>
      </p:sp>
      <p:sp>
        <p:nvSpPr>
          <p:cNvPr id="2" name="Content Placeholder 1"/>
          <p:cNvSpPr>
            <a:spLocks noGrp="1"/>
          </p:cNvSpPr>
          <p:nvPr>
            <p:ph idx="1"/>
          </p:nvPr>
        </p:nvSpPr>
        <p:spPr>
          <a:xfrm>
            <a:off x="304800" y="1524000"/>
            <a:ext cx="8610600" cy="4267200"/>
          </a:xfrm>
        </p:spPr>
        <p:txBody>
          <a:bodyPr>
            <a:normAutofit/>
          </a:bodyPr>
          <a:lstStyle/>
          <a:p>
            <a:pPr marL="0" indent="0" algn="just">
              <a:buNone/>
            </a:pPr>
            <a:endParaRPr lang="en-IN" sz="1900" dirty="0">
              <a:latin typeface="Times New Roman" pitchFamily="18" charset="0"/>
              <a:cs typeface="Times New Roman" pitchFamily="18" charset="0"/>
            </a:endParaRPr>
          </a:p>
          <a:p>
            <a:pPr marL="457200" lvl="1" indent="0">
              <a:buNone/>
            </a:pPr>
            <a:r>
              <a:rPr lang="en-IN" sz="1600" dirty="0">
                <a:latin typeface="Times New Roman" pitchFamily="18" charset="0"/>
                <a:cs typeface="Times New Roman" pitchFamily="18" charset="0"/>
              </a:rPr>
              <a:t/>
            </a:r>
            <a:br>
              <a:rPr lang="en-IN"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p>
        </p:txBody>
      </p:sp>
      <p:sp>
        <p:nvSpPr>
          <p:cNvPr id="3" name="TextBox 2"/>
          <p:cNvSpPr txBox="1"/>
          <p:nvPr/>
        </p:nvSpPr>
        <p:spPr>
          <a:xfrm>
            <a:off x="914400" y="1219200"/>
            <a:ext cx="7848600" cy="4247317"/>
          </a:xfrm>
          <a:prstGeom prst="rect">
            <a:avLst/>
          </a:prstGeom>
          <a:noFill/>
        </p:spPr>
        <p:txBody>
          <a:bodyPr wrap="square" rtlCol="0">
            <a:spAutoFit/>
          </a:bodyPr>
          <a:lstStyle/>
          <a:p>
            <a:pPr algn="just"/>
            <a:r>
              <a:rPr lang="en-US" b="1" dirty="0" smtClean="0"/>
              <a:t>To </a:t>
            </a:r>
            <a:r>
              <a:rPr lang="en-US" b="1" dirty="0"/>
              <a:t>select your protocol:</a:t>
            </a:r>
          </a:p>
          <a:p>
            <a:pPr marL="342900" indent="-342900" algn="just">
              <a:buAutoNum type="arabicPeriod"/>
            </a:pPr>
            <a:r>
              <a:rPr lang="en-US" dirty="0" smtClean="0"/>
              <a:t>On </a:t>
            </a:r>
            <a:r>
              <a:rPr lang="en-US" dirty="0"/>
              <a:t>your main screen, tap the </a:t>
            </a:r>
            <a:r>
              <a:rPr lang="en-US" b="1" dirty="0" err="1"/>
              <a:t>WiFi</a:t>
            </a:r>
            <a:r>
              <a:rPr lang="en-US" b="1" dirty="0"/>
              <a:t> Security</a:t>
            </a:r>
            <a:r>
              <a:rPr lang="en-US" dirty="0"/>
              <a:t> app </a:t>
            </a:r>
            <a:r>
              <a:rPr lang="en-US" dirty="0" smtClean="0"/>
              <a:t>icon</a:t>
            </a:r>
          </a:p>
          <a:p>
            <a:pPr marL="342900" indent="-342900" algn="just">
              <a:buAutoNum type="arabicPeriod"/>
            </a:pPr>
            <a:r>
              <a:rPr lang="en-US" dirty="0"/>
              <a:t>In the upper right corner of the screen, tap the </a:t>
            </a:r>
            <a:r>
              <a:rPr lang="en-US" b="1" dirty="0"/>
              <a:t>Settings</a:t>
            </a:r>
            <a:r>
              <a:rPr lang="en-US" dirty="0"/>
              <a:t> icon.</a:t>
            </a:r>
            <a:br>
              <a:rPr lang="en-US" dirty="0"/>
            </a:br>
            <a:endParaRPr lang="en-US" dirty="0" smtClean="0"/>
          </a:p>
          <a:p>
            <a:pPr marL="342900" indent="-342900" algn="just">
              <a:buAutoNum type="arabicPeriod"/>
            </a:pPr>
            <a:r>
              <a:rPr lang="en-US" dirty="0"/>
              <a:t>Tap </a:t>
            </a:r>
            <a:r>
              <a:rPr lang="en-US" b="1" dirty="0" smtClean="0"/>
              <a:t>Protocols</a:t>
            </a:r>
          </a:p>
          <a:p>
            <a:pPr marL="342900" indent="-342900" algn="just">
              <a:buAutoNum type="arabicPeriod"/>
            </a:pPr>
            <a:r>
              <a:rPr lang="en-US" dirty="0" smtClean="0"/>
              <a:t>Select </a:t>
            </a:r>
            <a:r>
              <a:rPr lang="en-US" dirty="0"/>
              <a:t>any of the following protocol radio </a:t>
            </a:r>
            <a:r>
              <a:rPr lang="en-US" dirty="0" smtClean="0"/>
              <a:t>buttons</a:t>
            </a:r>
            <a:r>
              <a:rPr lang="en-US" dirty="0"/>
              <a:t>:</a:t>
            </a:r>
            <a:endParaRPr lang="en-US" dirty="0" smtClean="0"/>
          </a:p>
          <a:p>
            <a:pPr algn="just"/>
            <a:r>
              <a:rPr lang="en-US" b="1" dirty="0" smtClean="0"/>
              <a:t>Automatic</a:t>
            </a:r>
            <a:r>
              <a:rPr lang="en-US" dirty="0"/>
              <a:t> – Connects to the best protocol among the ones listed below. Can fall back to other </a:t>
            </a:r>
            <a:r>
              <a:rPr lang="en-US" dirty="0" smtClean="0"/>
              <a:t>protocols.</a:t>
            </a:r>
          </a:p>
          <a:p>
            <a:pPr algn="just"/>
            <a:r>
              <a:rPr lang="en-US" b="1" dirty="0" err="1" smtClean="0"/>
              <a:t>OpenVPN</a:t>
            </a:r>
            <a:r>
              <a:rPr lang="en-US" dirty="0"/>
              <a:t> – </a:t>
            </a:r>
            <a:r>
              <a:rPr lang="en-US" dirty="0" err="1"/>
              <a:t>OpenVPN</a:t>
            </a:r>
            <a:r>
              <a:rPr lang="en-US" dirty="0"/>
              <a:t> is the recommended protocol of choice. Highest performance for maximum security and speed.</a:t>
            </a:r>
          </a:p>
          <a:p>
            <a:pPr algn="just"/>
            <a:r>
              <a:rPr lang="en-US" b="1" dirty="0"/>
              <a:t>IKEv2</a:t>
            </a:r>
            <a:r>
              <a:rPr lang="en-US" dirty="0"/>
              <a:t> – Internet Key Exchange version 2. This is faster and more secure than L2TP, and is considered to be a very reliable and stable VPN protocol.</a:t>
            </a:r>
          </a:p>
          <a:p>
            <a:pPr marL="342900" indent="-342900">
              <a:buAutoNum type="arabicPeriod"/>
            </a:pPr>
            <a:endParaRPr lang="en-US" dirty="0" smtClean="0"/>
          </a:p>
          <a:p>
            <a:endParaRPr lang="en-US" dirty="0"/>
          </a:p>
          <a:p>
            <a:endParaRPr lang="en-US" b="1"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05600" y="927070"/>
            <a:ext cx="952500" cy="942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88996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50" y="1219200"/>
            <a:ext cx="7886700" cy="3941843"/>
          </a:xfrm>
        </p:spPr>
        <p:txBody>
          <a:bodyPr>
            <a:normAutofit/>
          </a:bodyPr>
          <a:lstStyle/>
          <a:p>
            <a:pPr algn="just"/>
            <a:r>
              <a:rPr lang="en-US" sz="2800" dirty="0">
                <a:latin typeface="Times New Roman" panose="02020603050405020304" pitchFamily="18" charset="0"/>
                <a:cs typeface="Times New Roman" panose="02020603050405020304" pitchFamily="18" charset="0"/>
              </a:rPr>
              <a:t>A mobile app is a medium between an </a:t>
            </a:r>
            <a:r>
              <a:rPr lang="en-US" sz="2800" dirty="0" err="1">
                <a:latin typeface="Times New Roman" panose="02020603050405020304" pitchFamily="18" charset="0"/>
                <a:cs typeface="Times New Roman" panose="02020603050405020304" pitchFamily="18" charset="0"/>
              </a:rPr>
              <a:t>IoT</a:t>
            </a:r>
            <a:r>
              <a:rPr lang="en-US" sz="2800" dirty="0">
                <a:latin typeface="Times New Roman" panose="02020603050405020304" pitchFamily="18" charset="0"/>
                <a:cs typeface="Times New Roman" panose="02020603050405020304" pitchFamily="18" charset="0"/>
              </a:rPr>
              <a:t> device and a mobile phone.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app works as the primary interface through which we can manage smart things. </a:t>
            </a:r>
          </a:p>
          <a:p>
            <a:pPr algn="just"/>
            <a:r>
              <a:rPr lang="en-US" sz="2800" dirty="0">
                <a:latin typeface="Times New Roman" panose="02020603050405020304" pitchFamily="18" charset="0"/>
                <a:cs typeface="Times New Roman" panose="02020603050405020304" pitchFamily="18" charset="0"/>
              </a:rPr>
              <a:t>Mobile </a:t>
            </a:r>
            <a:r>
              <a:rPr lang="en-US" sz="2800" dirty="0" err="1">
                <a:latin typeface="Times New Roman" panose="02020603050405020304" pitchFamily="18" charset="0"/>
                <a:cs typeface="Times New Roman" panose="02020603050405020304" pitchFamily="18" charset="0"/>
              </a:rPr>
              <a:t>IoT</a:t>
            </a:r>
            <a:r>
              <a:rPr lang="en-US" sz="2800" dirty="0">
                <a:latin typeface="Times New Roman" panose="02020603050405020304" pitchFamily="18" charset="0"/>
                <a:cs typeface="Times New Roman" panose="02020603050405020304" pitchFamily="18" charset="0"/>
              </a:rPr>
              <a:t> apps supplement and enhance the use of </a:t>
            </a:r>
            <a:r>
              <a:rPr lang="en-US" sz="2800" dirty="0" err="1">
                <a:latin typeface="Times New Roman" panose="02020603050405020304" pitchFamily="18" charset="0"/>
                <a:cs typeface="Times New Roman" panose="02020603050405020304" pitchFamily="18" charset="0"/>
              </a:rPr>
              <a:t>IoT</a:t>
            </a:r>
            <a:r>
              <a:rPr lang="en-US" sz="2800" dirty="0">
                <a:latin typeface="Times New Roman" panose="02020603050405020304" pitchFamily="18" charset="0"/>
                <a:cs typeface="Times New Roman" panose="02020603050405020304" pitchFamily="18" charset="0"/>
              </a:rPr>
              <a:t> to make it work more efficiently.</a:t>
            </a:r>
          </a:p>
          <a:p>
            <a:endParaRPr lang="en-US" dirty="0"/>
          </a:p>
        </p:txBody>
      </p:sp>
      <p:sp>
        <p:nvSpPr>
          <p:cNvPr id="4" name="Date Placeholder 3"/>
          <p:cNvSpPr>
            <a:spLocks noGrp="1"/>
          </p:cNvSpPr>
          <p:nvPr>
            <p:ph type="dt" sz="half" idx="10"/>
          </p:nvPr>
        </p:nvSpPr>
        <p:spPr/>
        <p:txBody>
          <a:bodyPr/>
          <a:lstStyle/>
          <a:p>
            <a:fld id="{CAB91A93-F085-4D96-B10F-1CD0C6579EB0}"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2" name="Slide Number Placeholder 1">
            <a:extLst>
              <a:ext uri="{FF2B5EF4-FFF2-40B4-BE49-F238E27FC236}">
                <a16:creationId xmlns="" xmlns:a16="http://schemas.microsoft.com/office/drawing/2014/main" id="{C61CDD03-E709-4B93-8529-270489D864A5}"/>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a:extLst>
              <a:ext uri="{FF2B5EF4-FFF2-40B4-BE49-F238E27FC236}">
                <a16:creationId xmlns="" xmlns:a16="http://schemas.microsoft.com/office/drawing/2014/main" id="{5D5C4FDE-2A6E-4DC8-AB54-266BE25B090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US" sz="2400" b="1" dirty="0">
                <a:latin typeface="Times New Roman" panose="02020603050405020304" pitchFamily="18" charset="0"/>
                <a:cs typeface="Times New Roman" panose="02020603050405020304" pitchFamily="18" charset="0"/>
              </a:rPr>
              <a:t>Branch wise Applications</a:t>
            </a:r>
          </a:p>
        </p:txBody>
      </p:sp>
    </p:spTree>
    <p:extLst>
      <p:ext uri="{BB962C8B-B14F-4D97-AF65-F5344CB8AC3E}">
        <p14:creationId xmlns:p14="http://schemas.microsoft.com/office/powerpoint/2010/main" xmlns="" val="26725406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DD2A58-453E-47CC-9C9C-B86A2878C8F2}"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5226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Times New Roman" pitchFamily="18" charset="0"/>
                <a:cs typeface="Times New Roman" pitchFamily="18" charset="0"/>
              </a:rPr>
              <a:t>REQUIRED TOOLS</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304800" y="1371600"/>
            <a:ext cx="8610600" cy="5029200"/>
          </a:xfrm>
        </p:spPr>
        <p:txBody>
          <a:bodyPr>
            <a:normAutofit lnSpcReduction="10000"/>
          </a:bodyPr>
          <a:lstStyle/>
          <a:p>
            <a:pPr algn="just"/>
            <a:r>
              <a:rPr lang="en-IN" sz="2000" dirty="0">
                <a:latin typeface="Times New Roman" pitchFamily="18" charset="0"/>
                <a:cs typeface="Times New Roman" pitchFamily="18" charset="0"/>
              </a:rPr>
              <a:t>Android development can be done on a Mac, a Windows PC, or a Linux machine.</a:t>
            </a:r>
          </a:p>
          <a:p>
            <a:pPr algn="just"/>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Android makes use of the Java SE Development Kit (</a:t>
            </a:r>
            <a:r>
              <a:rPr lang="en-IN" sz="2000" b="1" dirty="0">
                <a:latin typeface="Times New Roman" pitchFamily="18" charset="0"/>
                <a:cs typeface="Times New Roman" pitchFamily="18" charset="0"/>
              </a:rPr>
              <a:t>JDK</a:t>
            </a:r>
            <a:r>
              <a:rPr lang="en-IN" sz="2000" dirty="0">
                <a:latin typeface="Times New Roman" pitchFamily="18" charset="0"/>
                <a:cs typeface="Times New Roman" pitchFamily="18" charset="0"/>
              </a:rPr>
              <a:t>). Hence the development system should have JDK installed.</a:t>
            </a:r>
          </a:p>
          <a:p>
            <a:pPr algn="just"/>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The most important piece of software we need to download is the </a:t>
            </a:r>
            <a:r>
              <a:rPr lang="en-IN" sz="2000" b="1" dirty="0">
                <a:latin typeface="Times New Roman" pitchFamily="18" charset="0"/>
                <a:cs typeface="Times New Roman" pitchFamily="18" charset="0"/>
              </a:rPr>
              <a:t>Android SDK</a:t>
            </a:r>
            <a:r>
              <a:rPr lang="en-IN" sz="2000" dirty="0">
                <a:latin typeface="Times New Roman" pitchFamily="18" charset="0"/>
                <a:cs typeface="Times New Roman" pitchFamily="18" charset="0"/>
              </a:rPr>
              <a:t>. </a:t>
            </a:r>
          </a:p>
          <a:p>
            <a:pPr lvl="1" algn="just"/>
            <a:r>
              <a:rPr lang="en-IN" sz="2000" dirty="0">
                <a:latin typeface="Times New Roman" pitchFamily="18" charset="0"/>
                <a:cs typeface="Times New Roman" pitchFamily="18" charset="0"/>
              </a:rPr>
              <a:t>It contains a debugger, libraries, an emulator, documentation, sample code, and tutorials.</a:t>
            </a:r>
          </a:p>
          <a:p>
            <a:pPr algn="just"/>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It can be download from http://developer.android.com/sdk/index.html</a:t>
            </a:r>
          </a:p>
          <a:p>
            <a:pPr marL="457200" lvl="1" indent="0">
              <a:buNone/>
            </a:pPr>
            <a:r>
              <a:rPr lang="en-IN" sz="1600" dirty="0">
                <a:latin typeface="Times New Roman" pitchFamily="18" charset="0"/>
                <a:cs typeface="Times New Roman" pitchFamily="18" charset="0"/>
              </a:rPr>
              <a:t/>
            </a:r>
            <a:br>
              <a:rPr lang="en-IN"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p>
        </p:txBody>
      </p:sp>
      <p:sp>
        <p:nvSpPr>
          <p:cNvPr id="8" name="Rectangle 7"/>
          <p:cNvSpPr/>
          <p:nvPr/>
        </p:nvSpPr>
        <p:spPr>
          <a:xfrm>
            <a:off x="1371599" y="725269"/>
            <a:ext cx="7070725" cy="400110"/>
          </a:xfrm>
          <a:prstGeom prst="rect">
            <a:avLst/>
          </a:prstGeom>
        </p:spPr>
        <p:txBody>
          <a:bodyPr wrap="square">
            <a:spAutoFit/>
          </a:bodyPr>
          <a:lstStyle/>
          <a:p>
            <a:r>
              <a:rPr lang="en-US" sz="2000" b="1" dirty="0"/>
              <a:t>Topic objective: To </a:t>
            </a:r>
            <a:r>
              <a:rPr lang="en-US" sz="2000" b="1" dirty="0" smtClean="0"/>
              <a:t>know about the tools required for android</a:t>
            </a:r>
            <a:endParaRPr lang="en-US" sz="2000" b="1" dirty="0"/>
          </a:p>
        </p:txBody>
      </p:sp>
    </p:spTree>
    <p:extLst>
      <p:ext uri="{BB962C8B-B14F-4D97-AF65-F5344CB8AC3E}">
        <p14:creationId xmlns:p14="http://schemas.microsoft.com/office/powerpoint/2010/main" xmlns="" val="8531202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4615C3-6198-4D4E-8C38-399541AE3154}"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5226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smtClean="0">
                <a:latin typeface="Times New Roman" panose="02020603050405020304" pitchFamily="18" charset="0"/>
                <a:cs typeface="Times New Roman" panose="02020603050405020304" pitchFamily="18" charset="0"/>
              </a:rPr>
              <a:t>SDK Tools</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304800" y="838200"/>
            <a:ext cx="8610600" cy="5029200"/>
          </a:xfrm>
        </p:spPr>
        <p:txBody>
          <a:bodyPr/>
          <a:lstStyle/>
          <a:p>
            <a:pPr marL="0" indent="0" algn="just">
              <a:buNone/>
            </a:pPr>
            <a:r>
              <a:rPr lang="en-US" sz="1800" dirty="0" smtClean="0"/>
              <a:t>The </a:t>
            </a:r>
            <a:r>
              <a:rPr lang="en-US" sz="1800" dirty="0"/>
              <a:t>tools can be generally categorized into two types.</a:t>
            </a:r>
          </a:p>
          <a:p>
            <a:pPr algn="just"/>
            <a:r>
              <a:rPr lang="en-US" sz="1800" dirty="0"/>
              <a:t>SDK tools</a:t>
            </a:r>
          </a:p>
          <a:p>
            <a:pPr algn="just"/>
            <a:r>
              <a:rPr lang="en-US" sz="1800" dirty="0"/>
              <a:t>Platform </a:t>
            </a:r>
            <a:r>
              <a:rPr lang="en-US" sz="1800" dirty="0" smtClean="0"/>
              <a:t>tools</a:t>
            </a:r>
          </a:p>
          <a:p>
            <a:pPr algn="just"/>
            <a:endParaRPr lang="en-US" sz="1800" dirty="0" smtClean="0"/>
          </a:p>
          <a:p>
            <a:pPr marL="0" indent="0" algn="just">
              <a:buNone/>
            </a:pPr>
            <a:endParaRPr lang="en-US" sz="1800" dirty="0"/>
          </a:p>
        </p:txBody>
      </p:sp>
      <p:graphicFrame>
        <p:nvGraphicFramePr>
          <p:cNvPr id="3" name="Table 2"/>
          <p:cNvGraphicFramePr>
            <a:graphicFrameLocks noGrp="1"/>
          </p:cNvGraphicFramePr>
          <p:nvPr>
            <p:extLst>
              <p:ext uri="{D42A27DB-BD31-4B8C-83A1-F6EECF244321}">
                <p14:modId xmlns:p14="http://schemas.microsoft.com/office/powerpoint/2010/main" xmlns="" val="1781172411"/>
              </p:ext>
            </p:extLst>
          </p:nvPr>
        </p:nvGraphicFramePr>
        <p:xfrm>
          <a:off x="2133600" y="1219200"/>
          <a:ext cx="6553200" cy="4746995"/>
        </p:xfrm>
        <a:graphic>
          <a:graphicData uri="http://schemas.openxmlformats.org/drawingml/2006/table">
            <a:tbl>
              <a:tblPr/>
              <a:tblGrid>
                <a:gridCol w="685800"/>
                <a:gridCol w="5867400"/>
              </a:tblGrid>
              <a:tr h="268511">
                <a:tc>
                  <a:txBody>
                    <a:bodyPr/>
                    <a:lstStyle/>
                    <a:p>
                      <a:pPr algn="ctr" fontAlgn="t"/>
                      <a:r>
                        <a:rPr lang="en-US" sz="1400" dirty="0" err="1">
                          <a:effectLst/>
                          <a:latin typeface="Times New Roman" panose="02020603050405020304" pitchFamily="18" charset="0"/>
                          <a:cs typeface="Times New Roman" panose="02020603050405020304" pitchFamily="18" charset="0"/>
                        </a:rPr>
                        <a:t>Sr.No</a:t>
                      </a:r>
                      <a:endParaRPr lang="en-US" sz="1400" dirty="0">
                        <a:effectLst/>
                        <a:latin typeface="Times New Roman" panose="02020603050405020304" pitchFamily="18" charset="0"/>
                        <a:cs typeface="Times New Roman" panose="02020603050405020304" pitchFamily="18" charset="0"/>
                      </a:endParaRPr>
                    </a:p>
                  </a:txBody>
                  <a:tcPr marL="31000" marR="31000" marT="31000" marB="310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effectLst/>
                          <a:latin typeface="Times New Roman" panose="02020603050405020304" pitchFamily="18" charset="0"/>
                          <a:cs typeface="Times New Roman" panose="02020603050405020304" pitchFamily="18" charset="0"/>
                        </a:rPr>
                        <a:t>Tool &amp; description</a:t>
                      </a:r>
                    </a:p>
                  </a:txBody>
                  <a:tcPr marL="31000" marR="31000" marT="31000" marB="310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76563">
                <a:tc>
                  <a:txBody>
                    <a:bodyPr/>
                    <a:lstStyle/>
                    <a:p>
                      <a:pPr algn="ctr" fontAlgn="ctr"/>
                      <a:r>
                        <a:rPr lang="en-US" sz="1400" dirty="0">
                          <a:effectLst/>
                          <a:latin typeface="Times New Roman" panose="02020603050405020304" pitchFamily="18" charset="0"/>
                          <a:cs typeface="Times New Roman" panose="02020603050405020304" pitchFamily="18" charset="0"/>
                        </a:rPr>
                        <a:t>1</a:t>
                      </a:r>
                    </a:p>
                  </a:txBody>
                  <a:tcPr marL="31000" marR="31000" marT="31000" marB="310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smtClean="0">
                          <a:effectLst/>
                          <a:latin typeface="Times New Roman" panose="02020603050405020304" pitchFamily="18" charset="0"/>
                          <a:cs typeface="Times New Roman" panose="02020603050405020304" pitchFamily="18" charset="0"/>
                        </a:rPr>
                        <a:t>Android: </a:t>
                      </a:r>
                      <a:r>
                        <a:rPr lang="en-US" sz="1400" dirty="0" smtClean="0">
                          <a:solidFill>
                            <a:srgbClr val="000000"/>
                          </a:solidFill>
                          <a:effectLst/>
                          <a:latin typeface="Times New Roman" panose="02020603050405020304" pitchFamily="18" charset="0"/>
                          <a:cs typeface="Times New Roman" panose="02020603050405020304" pitchFamily="18" charset="0"/>
                        </a:rPr>
                        <a:t>This </a:t>
                      </a:r>
                      <a:r>
                        <a:rPr lang="en-US" sz="1400" dirty="0">
                          <a:solidFill>
                            <a:srgbClr val="000000"/>
                          </a:solidFill>
                          <a:effectLst/>
                          <a:latin typeface="Times New Roman" panose="02020603050405020304" pitchFamily="18" charset="0"/>
                          <a:cs typeface="Times New Roman" panose="02020603050405020304" pitchFamily="18" charset="0"/>
                        </a:rPr>
                        <a:t>tool lets you manage AVDs, projects, and the installed components of the SDK</a:t>
                      </a:r>
                    </a:p>
                  </a:txBody>
                  <a:tcPr marL="31000" marR="31000" marT="31000" marB="310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68511">
                <a:tc>
                  <a:txBody>
                    <a:bodyPr/>
                    <a:lstStyle/>
                    <a:p>
                      <a:pPr algn="ctr" fontAlgn="ctr"/>
                      <a:r>
                        <a:rPr lang="en-US" sz="1400">
                          <a:effectLst/>
                          <a:latin typeface="Times New Roman" panose="02020603050405020304" pitchFamily="18" charset="0"/>
                          <a:cs typeface="Times New Roman" panose="02020603050405020304" pitchFamily="18" charset="0"/>
                        </a:rPr>
                        <a:t>2</a:t>
                      </a:r>
                    </a:p>
                  </a:txBody>
                  <a:tcPr marL="31000" marR="31000" marT="31000" marB="310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smtClean="0">
                          <a:effectLst/>
                          <a:latin typeface="Times New Roman" panose="02020603050405020304" pitchFamily="18" charset="0"/>
                          <a:cs typeface="Times New Roman" panose="02020603050405020304" pitchFamily="18" charset="0"/>
                        </a:rPr>
                        <a:t>Ddms</a:t>
                      </a:r>
                      <a:r>
                        <a:rPr lang="en-US" sz="1400" b="1" dirty="0" smtClean="0">
                          <a:effectLst/>
                          <a:latin typeface="Times New Roman" panose="02020603050405020304" pitchFamily="18" charset="0"/>
                          <a:cs typeface="Times New Roman" panose="02020603050405020304" pitchFamily="18" charset="0"/>
                        </a:rPr>
                        <a:t>: </a:t>
                      </a:r>
                      <a:r>
                        <a:rPr lang="en-US" sz="1400" dirty="0" smtClean="0">
                          <a:solidFill>
                            <a:srgbClr val="000000"/>
                          </a:solidFill>
                          <a:effectLst/>
                          <a:latin typeface="Times New Roman" panose="02020603050405020304" pitchFamily="18" charset="0"/>
                          <a:cs typeface="Times New Roman" panose="02020603050405020304" pitchFamily="18" charset="0"/>
                        </a:rPr>
                        <a:t>This </a:t>
                      </a:r>
                      <a:r>
                        <a:rPr lang="en-US" sz="1400" dirty="0">
                          <a:solidFill>
                            <a:srgbClr val="000000"/>
                          </a:solidFill>
                          <a:effectLst/>
                          <a:latin typeface="Times New Roman" panose="02020603050405020304" pitchFamily="18" charset="0"/>
                          <a:cs typeface="Times New Roman" panose="02020603050405020304" pitchFamily="18" charset="0"/>
                        </a:rPr>
                        <a:t>tool lets you debug Android applications</a:t>
                      </a:r>
                    </a:p>
                  </a:txBody>
                  <a:tcPr marL="31000" marR="31000" marT="31000" marB="310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76563">
                <a:tc>
                  <a:txBody>
                    <a:bodyPr/>
                    <a:lstStyle/>
                    <a:p>
                      <a:pPr algn="ctr" fontAlgn="ctr"/>
                      <a:r>
                        <a:rPr lang="en-US" sz="1400">
                          <a:effectLst/>
                          <a:latin typeface="Times New Roman" panose="02020603050405020304" pitchFamily="18" charset="0"/>
                          <a:cs typeface="Times New Roman" panose="02020603050405020304" pitchFamily="18" charset="0"/>
                        </a:rPr>
                        <a:t>3</a:t>
                      </a:r>
                    </a:p>
                  </a:txBody>
                  <a:tcPr marL="31000" marR="31000" marT="31000" marB="310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effectLst/>
                          <a:latin typeface="Times New Roman" panose="02020603050405020304" pitchFamily="18" charset="0"/>
                          <a:cs typeface="Times New Roman" panose="02020603050405020304" pitchFamily="18" charset="0"/>
                        </a:rPr>
                        <a:t>Draw </a:t>
                      </a:r>
                      <a:r>
                        <a:rPr lang="en-US" sz="1400" b="1" dirty="0" smtClean="0">
                          <a:effectLst/>
                          <a:latin typeface="Times New Roman" panose="02020603050405020304" pitchFamily="18" charset="0"/>
                          <a:cs typeface="Times New Roman" panose="02020603050405020304" pitchFamily="18" charset="0"/>
                        </a:rPr>
                        <a:t>9-Patch: </a:t>
                      </a:r>
                      <a:r>
                        <a:rPr lang="en-US" sz="1400" dirty="0" smtClean="0">
                          <a:solidFill>
                            <a:srgbClr val="000000"/>
                          </a:solidFill>
                          <a:effectLst/>
                          <a:latin typeface="Times New Roman" panose="02020603050405020304" pitchFamily="18" charset="0"/>
                          <a:cs typeface="Times New Roman" panose="02020603050405020304" pitchFamily="18" charset="0"/>
                        </a:rPr>
                        <a:t>This </a:t>
                      </a:r>
                      <a:r>
                        <a:rPr lang="en-US" sz="1400" dirty="0">
                          <a:solidFill>
                            <a:srgbClr val="000000"/>
                          </a:solidFill>
                          <a:effectLst/>
                          <a:latin typeface="Times New Roman" panose="02020603050405020304" pitchFamily="18" charset="0"/>
                          <a:cs typeface="Times New Roman" panose="02020603050405020304" pitchFamily="18" charset="0"/>
                        </a:rPr>
                        <a:t>tool allows you to easily create a </a:t>
                      </a:r>
                      <a:r>
                        <a:rPr lang="en-US" sz="1400" dirty="0" err="1">
                          <a:solidFill>
                            <a:srgbClr val="000000"/>
                          </a:solidFill>
                          <a:effectLst/>
                          <a:latin typeface="Times New Roman" panose="02020603050405020304" pitchFamily="18" charset="0"/>
                          <a:cs typeface="Times New Roman" panose="02020603050405020304" pitchFamily="18" charset="0"/>
                        </a:rPr>
                        <a:t>NinePatch</a:t>
                      </a:r>
                      <a:r>
                        <a:rPr lang="en-US" sz="1400" dirty="0">
                          <a:solidFill>
                            <a:srgbClr val="000000"/>
                          </a:solidFill>
                          <a:effectLst/>
                          <a:latin typeface="Times New Roman" panose="02020603050405020304" pitchFamily="18" charset="0"/>
                          <a:cs typeface="Times New Roman" panose="02020603050405020304" pitchFamily="18" charset="0"/>
                        </a:rPr>
                        <a:t> graphic using a WYSIWYG editor</a:t>
                      </a:r>
                    </a:p>
                  </a:txBody>
                  <a:tcPr marL="31000" marR="31000" marT="31000" marB="310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76563">
                <a:tc>
                  <a:txBody>
                    <a:bodyPr/>
                    <a:lstStyle/>
                    <a:p>
                      <a:pPr algn="ctr" fontAlgn="ctr"/>
                      <a:r>
                        <a:rPr lang="en-US" sz="1400">
                          <a:effectLst/>
                          <a:latin typeface="Times New Roman" panose="02020603050405020304" pitchFamily="18" charset="0"/>
                          <a:cs typeface="Times New Roman" panose="02020603050405020304" pitchFamily="18" charset="0"/>
                        </a:rPr>
                        <a:t>4</a:t>
                      </a:r>
                    </a:p>
                  </a:txBody>
                  <a:tcPr marL="31000" marR="31000" marT="31000" marB="310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smtClean="0">
                          <a:effectLst/>
                          <a:latin typeface="Times New Roman" panose="02020603050405020304" pitchFamily="18" charset="0"/>
                          <a:cs typeface="Times New Roman" panose="02020603050405020304" pitchFamily="18" charset="0"/>
                        </a:rPr>
                        <a:t>Emulator: </a:t>
                      </a:r>
                      <a:r>
                        <a:rPr lang="en-US" sz="1400" dirty="0" smtClean="0">
                          <a:solidFill>
                            <a:srgbClr val="000000"/>
                          </a:solidFill>
                          <a:effectLst/>
                          <a:latin typeface="Times New Roman" panose="02020603050405020304" pitchFamily="18" charset="0"/>
                          <a:cs typeface="Times New Roman" panose="02020603050405020304" pitchFamily="18" charset="0"/>
                        </a:rPr>
                        <a:t>This </a:t>
                      </a:r>
                      <a:r>
                        <a:rPr lang="en-US" sz="1400" dirty="0">
                          <a:solidFill>
                            <a:srgbClr val="000000"/>
                          </a:solidFill>
                          <a:effectLst/>
                          <a:latin typeface="Times New Roman" panose="02020603050405020304" pitchFamily="18" charset="0"/>
                          <a:cs typeface="Times New Roman" panose="02020603050405020304" pitchFamily="18" charset="0"/>
                        </a:rPr>
                        <a:t>tools let you test your applications without using a physical device</a:t>
                      </a:r>
                    </a:p>
                  </a:txBody>
                  <a:tcPr marL="31000" marR="31000" marT="31000" marB="310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76563">
                <a:tc>
                  <a:txBody>
                    <a:bodyPr/>
                    <a:lstStyle/>
                    <a:p>
                      <a:pPr algn="ctr" fontAlgn="ctr"/>
                      <a:r>
                        <a:rPr lang="en-US" sz="1400">
                          <a:effectLst/>
                          <a:latin typeface="Times New Roman" panose="02020603050405020304" pitchFamily="18" charset="0"/>
                          <a:cs typeface="Times New Roman" panose="02020603050405020304" pitchFamily="18" charset="0"/>
                        </a:rPr>
                        <a:t>5</a:t>
                      </a:r>
                    </a:p>
                  </a:txBody>
                  <a:tcPr marL="31000" marR="31000" marT="31000" marB="310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smtClean="0">
                          <a:effectLst/>
                          <a:latin typeface="Times New Roman" panose="02020603050405020304" pitchFamily="18" charset="0"/>
                          <a:cs typeface="Times New Roman" panose="02020603050405020304" pitchFamily="18" charset="0"/>
                        </a:rPr>
                        <a:t>Mksdcard</a:t>
                      </a:r>
                      <a:r>
                        <a:rPr lang="en-US" sz="1400" b="1" dirty="0" smtClean="0">
                          <a:effectLst/>
                          <a:latin typeface="Times New Roman" panose="02020603050405020304" pitchFamily="18" charset="0"/>
                          <a:cs typeface="Times New Roman" panose="02020603050405020304" pitchFamily="18" charset="0"/>
                        </a:rPr>
                        <a:t>: </a:t>
                      </a:r>
                      <a:r>
                        <a:rPr lang="en-US" sz="1400" dirty="0" smtClean="0">
                          <a:solidFill>
                            <a:srgbClr val="000000"/>
                          </a:solidFill>
                          <a:effectLst/>
                          <a:latin typeface="Times New Roman" panose="02020603050405020304" pitchFamily="18" charset="0"/>
                          <a:cs typeface="Times New Roman" panose="02020603050405020304" pitchFamily="18" charset="0"/>
                        </a:rPr>
                        <a:t>Helps </a:t>
                      </a:r>
                      <a:r>
                        <a:rPr lang="en-US" sz="1400" dirty="0">
                          <a:solidFill>
                            <a:srgbClr val="000000"/>
                          </a:solidFill>
                          <a:effectLst/>
                          <a:latin typeface="Times New Roman" panose="02020603050405020304" pitchFamily="18" charset="0"/>
                          <a:cs typeface="Times New Roman" panose="02020603050405020304" pitchFamily="18" charset="0"/>
                        </a:rPr>
                        <a:t>you create a disk image (external </a:t>
                      </a:r>
                      <a:r>
                        <a:rPr lang="en-US" sz="1400" dirty="0" err="1">
                          <a:solidFill>
                            <a:srgbClr val="000000"/>
                          </a:solidFill>
                          <a:effectLst/>
                          <a:latin typeface="Times New Roman" panose="02020603050405020304" pitchFamily="18" charset="0"/>
                          <a:cs typeface="Times New Roman" panose="02020603050405020304" pitchFamily="18" charset="0"/>
                        </a:rPr>
                        <a:t>sdcard</a:t>
                      </a:r>
                      <a:r>
                        <a:rPr lang="en-US" sz="1400" dirty="0">
                          <a:solidFill>
                            <a:srgbClr val="000000"/>
                          </a:solidFill>
                          <a:effectLst/>
                          <a:latin typeface="Times New Roman" panose="02020603050405020304" pitchFamily="18" charset="0"/>
                          <a:cs typeface="Times New Roman" panose="02020603050405020304" pitchFamily="18" charset="0"/>
                        </a:rPr>
                        <a:t> storage) that you can use with the emulator</a:t>
                      </a:r>
                    </a:p>
                  </a:txBody>
                  <a:tcPr marL="31000" marR="31000" marT="31000" marB="310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76563">
                <a:tc>
                  <a:txBody>
                    <a:bodyPr/>
                    <a:lstStyle/>
                    <a:p>
                      <a:pPr algn="ctr" fontAlgn="ctr"/>
                      <a:r>
                        <a:rPr lang="en-US" sz="1400">
                          <a:effectLst/>
                          <a:latin typeface="Times New Roman" panose="02020603050405020304" pitchFamily="18" charset="0"/>
                          <a:cs typeface="Times New Roman" panose="02020603050405020304" pitchFamily="18" charset="0"/>
                        </a:rPr>
                        <a:t>6</a:t>
                      </a:r>
                    </a:p>
                  </a:txBody>
                  <a:tcPr marL="31000" marR="31000" marT="31000" marB="310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smtClean="0">
                          <a:effectLst/>
                          <a:latin typeface="Times New Roman" panose="02020603050405020304" pitchFamily="18" charset="0"/>
                          <a:cs typeface="Times New Roman" panose="02020603050405020304" pitchFamily="18" charset="0"/>
                        </a:rPr>
                        <a:t>Proguard</a:t>
                      </a:r>
                      <a:r>
                        <a:rPr lang="en-US" sz="1400" b="1" dirty="0" smtClean="0">
                          <a:effectLst/>
                          <a:latin typeface="Times New Roman" panose="02020603050405020304" pitchFamily="18" charset="0"/>
                          <a:cs typeface="Times New Roman" panose="02020603050405020304" pitchFamily="18" charset="0"/>
                        </a:rPr>
                        <a:t>: </a:t>
                      </a:r>
                      <a:r>
                        <a:rPr lang="en-US" sz="1400" dirty="0" smtClean="0">
                          <a:solidFill>
                            <a:srgbClr val="000000"/>
                          </a:solidFill>
                          <a:effectLst/>
                          <a:latin typeface="Times New Roman" panose="02020603050405020304" pitchFamily="18" charset="0"/>
                          <a:cs typeface="Times New Roman" panose="02020603050405020304" pitchFamily="18" charset="0"/>
                        </a:rPr>
                        <a:t>Shrinks</a:t>
                      </a:r>
                      <a:r>
                        <a:rPr lang="en-US" sz="1400" dirty="0">
                          <a:solidFill>
                            <a:srgbClr val="000000"/>
                          </a:solidFill>
                          <a:effectLst/>
                          <a:latin typeface="Times New Roman" panose="02020603050405020304" pitchFamily="18" charset="0"/>
                          <a:cs typeface="Times New Roman" panose="02020603050405020304" pitchFamily="18" charset="0"/>
                        </a:rPr>
                        <a:t>, optimizes, and obfuscates your code by removing unused code</a:t>
                      </a:r>
                    </a:p>
                  </a:txBody>
                  <a:tcPr marL="31000" marR="31000" marT="31000" marB="310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76563">
                <a:tc>
                  <a:txBody>
                    <a:bodyPr/>
                    <a:lstStyle/>
                    <a:p>
                      <a:pPr algn="ctr" fontAlgn="ctr"/>
                      <a:r>
                        <a:rPr lang="en-US" sz="1400">
                          <a:effectLst/>
                          <a:latin typeface="Times New Roman" panose="02020603050405020304" pitchFamily="18" charset="0"/>
                          <a:cs typeface="Times New Roman" panose="02020603050405020304" pitchFamily="18" charset="0"/>
                        </a:rPr>
                        <a:t>7</a:t>
                      </a:r>
                    </a:p>
                  </a:txBody>
                  <a:tcPr marL="31000" marR="31000" marT="31000" marB="310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smtClean="0">
                          <a:effectLst/>
                          <a:latin typeface="Times New Roman" panose="02020603050405020304" pitchFamily="18" charset="0"/>
                          <a:cs typeface="Times New Roman" panose="02020603050405020304" pitchFamily="18" charset="0"/>
                        </a:rPr>
                        <a:t>Sqlite3: </a:t>
                      </a:r>
                      <a:r>
                        <a:rPr lang="en-US" sz="1400" dirty="0" smtClean="0">
                          <a:solidFill>
                            <a:srgbClr val="000000"/>
                          </a:solidFill>
                          <a:effectLst/>
                          <a:latin typeface="Times New Roman" panose="02020603050405020304" pitchFamily="18" charset="0"/>
                          <a:cs typeface="Times New Roman" panose="02020603050405020304" pitchFamily="18" charset="0"/>
                        </a:rPr>
                        <a:t>Lets </a:t>
                      </a:r>
                      <a:r>
                        <a:rPr lang="en-US" sz="1400" dirty="0">
                          <a:solidFill>
                            <a:srgbClr val="000000"/>
                          </a:solidFill>
                          <a:effectLst/>
                          <a:latin typeface="Times New Roman" panose="02020603050405020304" pitchFamily="18" charset="0"/>
                          <a:cs typeface="Times New Roman" panose="02020603050405020304" pitchFamily="18" charset="0"/>
                        </a:rPr>
                        <a:t>you access the SQLite data files created and used by Android applications</a:t>
                      </a:r>
                    </a:p>
                  </a:txBody>
                  <a:tcPr marL="31000" marR="31000" marT="31000" marB="310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76563">
                <a:tc>
                  <a:txBody>
                    <a:bodyPr/>
                    <a:lstStyle/>
                    <a:p>
                      <a:pPr algn="ctr" fontAlgn="ctr"/>
                      <a:r>
                        <a:rPr lang="en-US" sz="1400">
                          <a:effectLst/>
                          <a:latin typeface="Times New Roman" panose="02020603050405020304" pitchFamily="18" charset="0"/>
                          <a:cs typeface="Times New Roman" panose="02020603050405020304" pitchFamily="18" charset="0"/>
                        </a:rPr>
                        <a:t>8</a:t>
                      </a:r>
                    </a:p>
                  </a:txBody>
                  <a:tcPr marL="31000" marR="31000" marT="31000" marB="310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smtClean="0">
                          <a:effectLst/>
                          <a:latin typeface="Times New Roman" panose="02020603050405020304" pitchFamily="18" charset="0"/>
                          <a:cs typeface="Times New Roman" panose="02020603050405020304" pitchFamily="18" charset="0"/>
                        </a:rPr>
                        <a:t>Traceview</a:t>
                      </a:r>
                      <a:r>
                        <a:rPr lang="en-US" sz="1400" b="1" dirty="0" smtClean="0">
                          <a:effectLst/>
                          <a:latin typeface="Times New Roman" panose="02020603050405020304" pitchFamily="18" charset="0"/>
                          <a:cs typeface="Times New Roman" panose="02020603050405020304" pitchFamily="18" charset="0"/>
                        </a:rPr>
                        <a:t>: </a:t>
                      </a:r>
                      <a:r>
                        <a:rPr lang="en-US" sz="1400" dirty="0" smtClean="0">
                          <a:solidFill>
                            <a:srgbClr val="000000"/>
                          </a:solidFill>
                          <a:effectLst/>
                          <a:latin typeface="Times New Roman" panose="02020603050405020304" pitchFamily="18" charset="0"/>
                          <a:cs typeface="Times New Roman" panose="02020603050405020304" pitchFamily="18" charset="0"/>
                        </a:rPr>
                        <a:t>Provides </a:t>
                      </a:r>
                      <a:r>
                        <a:rPr lang="en-US" sz="1400" dirty="0">
                          <a:solidFill>
                            <a:srgbClr val="000000"/>
                          </a:solidFill>
                          <a:effectLst/>
                          <a:latin typeface="Times New Roman" panose="02020603050405020304" pitchFamily="18" charset="0"/>
                          <a:cs typeface="Times New Roman" panose="02020603050405020304" pitchFamily="18" charset="0"/>
                        </a:rPr>
                        <a:t>a graphical viewer for execution logs saved by your application</a:t>
                      </a:r>
                    </a:p>
                  </a:txBody>
                  <a:tcPr marL="31000" marR="31000" marT="31000" marB="310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75235">
                <a:tc>
                  <a:txBody>
                    <a:bodyPr/>
                    <a:lstStyle/>
                    <a:p>
                      <a:pPr algn="ctr" fontAlgn="ctr"/>
                      <a:r>
                        <a:rPr lang="en-US" sz="1400">
                          <a:effectLst/>
                          <a:latin typeface="Times New Roman" panose="02020603050405020304" pitchFamily="18" charset="0"/>
                          <a:cs typeface="Times New Roman" panose="02020603050405020304" pitchFamily="18" charset="0"/>
                        </a:rPr>
                        <a:t>9</a:t>
                      </a:r>
                    </a:p>
                  </a:txBody>
                  <a:tcPr marL="31000" marR="31000" marT="31000" marB="310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smtClean="0">
                          <a:effectLst/>
                          <a:latin typeface="Times New Roman" panose="02020603050405020304" pitchFamily="18" charset="0"/>
                          <a:cs typeface="Times New Roman" panose="02020603050405020304" pitchFamily="18" charset="0"/>
                        </a:rPr>
                        <a:t>Adb</a:t>
                      </a:r>
                      <a:r>
                        <a:rPr lang="en-US" sz="1400" b="1" dirty="0" smtClean="0">
                          <a:effectLst/>
                          <a:latin typeface="Times New Roman" panose="02020603050405020304" pitchFamily="18" charset="0"/>
                          <a:cs typeface="Times New Roman" panose="02020603050405020304" pitchFamily="18" charset="0"/>
                        </a:rPr>
                        <a:t>: </a:t>
                      </a:r>
                      <a:r>
                        <a:rPr lang="en-US" sz="1400" dirty="0" smtClean="0">
                          <a:solidFill>
                            <a:srgbClr val="000000"/>
                          </a:solidFill>
                          <a:effectLst/>
                          <a:latin typeface="Times New Roman" panose="02020603050405020304" pitchFamily="18" charset="0"/>
                          <a:cs typeface="Times New Roman" panose="02020603050405020304" pitchFamily="18" charset="0"/>
                        </a:rPr>
                        <a:t>Android </a:t>
                      </a:r>
                      <a:r>
                        <a:rPr lang="en-US" sz="1400" dirty="0">
                          <a:solidFill>
                            <a:srgbClr val="000000"/>
                          </a:solidFill>
                          <a:effectLst/>
                          <a:latin typeface="Times New Roman" panose="02020603050405020304" pitchFamily="18" charset="0"/>
                          <a:cs typeface="Times New Roman" panose="02020603050405020304" pitchFamily="18" charset="0"/>
                        </a:rPr>
                        <a:t>Debug Bridge (</a:t>
                      </a:r>
                      <a:r>
                        <a:rPr lang="en-US" sz="1400" dirty="0" err="1">
                          <a:solidFill>
                            <a:srgbClr val="000000"/>
                          </a:solidFill>
                          <a:effectLst/>
                          <a:latin typeface="Times New Roman" panose="02020603050405020304" pitchFamily="18" charset="0"/>
                          <a:cs typeface="Times New Roman" panose="02020603050405020304" pitchFamily="18" charset="0"/>
                        </a:rPr>
                        <a:t>adb</a:t>
                      </a:r>
                      <a:r>
                        <a:rPr lang="en-US" sz="1400" dirty="0">
                          <a:solidFill>
                            <a:srgbClr val="000000"/>
                          </a:solidFill>
                          <a:effectLst/>
                          <a:latin typeface="Times New Roman" panose="02020603050405020304" pitchFamily="18" charset="0"/>
                          <a:cs typeface="Times New Roman" panose="02020603050405020304" pitchFamily="18" charset="0"/>
                        </a:rPr>
                        <a:t>) is a versatile command line tool that lets you communicate with an emulator instance or connected Android-powered device.</a:t>
                      </a:r>
                    </a:p>
                  </a:txBody>
                  <a:tcPr marL="31000" marR="31000" marT="31000" marB="310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8" name="Rectangle 7"/>
          <p:cNvSpPr/>
          <p:nvPr/>
        </p:nvSpPr>
        <p:spPr>
          <a:xfrm>
            <a:off x="533400" y="6068199"/>
            <a:ext cx="8153400" cy="276999"/>
          </a:xfrm>
          <a:prstGeom prst="rect">
            <a:avLst/>
          </a:prstGeom>
        </p:spPr>
        <p:txBody>
          <a:bodyPr wrap="square">
            <a:spAutoFit/>
          </a:bodyPr>
          <a:lstStyle/>
          <a:p>
            <a:r>
              <a:rPr lang="en-US" sz="1200" dirty="0"/>
              <a:t>https://www.tutorialspoint.com/android/android_developer_tools.htm</a:t>
            </a:r>
          </a:p>
        </p:txBody>
      </p:sp>
    </p:spTree>
    <p:extLst>
      <p:ext uri="{BB962C8B-B14F-4D97-AF65-F5344CB8AC3E}">
        <p14:creationId xmlns:p14="http://schemas.microsoft.com/office/powerpoint/2010/main" xmlns="" val="39466632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5029200"/>
          </a:xfrm>
        </p:spPr>
        <p:txBody>
          <a:bodyPr>
            <a:normAutofit fontScale="77500" lnSpcReduction="20000"/>
          </a:bodyPr>
          <a:lstStyle/>
          <a:p>
            <a:pPr marL="0" indent="0">
              <a:buNone/>
            </a:pPr>
            <a:r>
              <a:rPr lang="en-US" sz="2300" dirty="0" smtClean="0"/>
              <a:t>1. Which </a:t>
            </a:r>
            <a:r>
              <a:rPr lang="en-US" sz="2300" dirty="0"/>
              <a:t>of the following method in android is used to log debug messages?</a:t>
            </a:r>
          </a:p>
          <a:p>
            <a:r>
              <a:rPr lang="en-US" sz="2300" dirty="0" err="1"/>
              <a:t>Log.r</a:t>
            </a:r>
            <a:r>
              <a:rPr lang="en-US" sz="2300" dirty="0"/>
              <a:t>()</a:t>
            </a:r>
          </a:p>
          <a:p>
            <a:r>
              <a:rPr lang="en-US" sz="2300" dirty="0" err="1"/>
              <a:t>Log.R</a:t>
            </a:r>
            <a:r>
              <a:rPr lang="en-US" sz="2300" dirty="0"/>
              <a:t>()</a:t>
            </a:r>
          </a:p>
          <a:p>
            <a:r>
              <a:rPr lang="en-US" sz="2300" b="1" dirty="0" err="1"/>
              <a:t>Log.d</a:t>
            </a:r>
            <a:r>
              <a:rPr lang="en-US" sz="2300" b="1" dirty="0"/>
              <a:t>()</a:t>
            </a:r>
          </a:p>
          <a:p>
            <a:r>
              <a:rPr lang="en-US" sz="2300" dirty="0" err="1"/>
              <a:t>Log.D</a:t>
            </a:r>
            <a:r>
              <a:rPr lang="en-US" sz="2300" dirty="0"/>
              <a:t>()</a:t>
            </a:r>
          </a:p>
          <a:p>
            <a:pPr marL="0" indent="0">
              <a:buNone/>
            </a:pPr>
            <a:r>
              <a:rPr lang="en-IN" sz="2300" dirty="0" smtClean="0">
                <a:latin typeface="Times New Roman" pitchFamily="18" charset="0"/>
                <a:cs typeface="Times New Roman" pitchFamily="18" charset="0"/>
              </a:rPr>
              <a:t>2. </a:t>
            </a:r>
            <a:r>
              <a:rPr lang="en-US" sz="2300" dirty="0"/>
              <a:t>Bottom layer is known as?</a:t>
            </a:r>
            <a:br>
              <a:rPr lang="en-US" sz="2300" dirty="0"/>
            </a:br>
            <a:endParaRPr lang="en-US" sz="2300" dirty="0"/>
          </a:p>
          <a:p>
            <a:r>
              <a:rPr lang="en-US" sz="2300" dirty="0" smtClean="0"/>
              <a:t> Libraries</a:t>
            </a:r>
          </a:p>
          <a:p>
            <a:r>
              <a:rPr lang="en-US" sz="2300" dirty="0" smtClean="0"/>
              <a:t> </a:t>
            </a:r>
            <a:r>
              <a:rPr lang="en-US" sz="2300" b="1" dirty="0"/>
              <a:t>Linux </a:t>
            </a:r>
            <a:r>
              <a:rPr lang="en-US" sz="2300" b="1" dirty="0" smtClean="0"/>
              <a:t>kernel</a:t>
            </a:r>
            <a:endParaRPr lang="en-US" sz="2300" dirty="0"/>
          </a:p>
          <a:p>
            <a:r>
              <a:rPr lang="en-US" sz="2300" dirty="0" smtClean="0"/>
              <a:t>Application Framework</a:t>
            </a:r>
            <a:endParaRPr lang="en-US" sz="2300" dirty="0"/>
          </a:p>
          <a:p>
            <a:r>
              <a:rPr lang="en-US" sz="2300" dirty="0" smtClean="0"/>
              <a:t>Applications</a:t>
            </a:r>
          </a:p>
          <a:p>
            <a:endParaRPr lang="en-US" sz="2300" dirty="0"/>
          </a:p>
          <a:p>
            <a:pPr marL="0" indent="0">
              <a:buNone/>
            </a:pPr>
            <a:r>
              <a:rPr lang="en-US" sz="2300" dirty="0" smtClean="0"/>
              <a:t>3. Which </a:t>
            </a:r>
            <a:r>
              <a:rPr lang="en-US" sz="2300" dirty="0"/>
              <a:t>of the following converts Java byte code into </a:t>
            </a:r>
            <a:r>
              <a:rPr lang="en-US" sz="2300" dirty="0" err="1"/>
              <a:t>Dalvik</a:t>
            </a:r>
            <a:r>
              <a:rPr lang="en-US" sz="2300" dirty="0"/>
              <a:t> byte code?</a:t>
            </a:r>
          </a:p>
          <a:p>
            <a:r>
              <a:rPr lang="en-US" sz="2300" dirty="0" err="1"/>
              <a:t>Dalvik</a:t>
            </a:r>
            <a:r>
              <a:rPr lang="en-US" sz="2300" dirty="0"/>
              <a:t> converter</a:t>
            </a:r>
          </a:p>
          <a:p>
            <a:r>
              <a:rPr lang="en-US" sz="2300" b="1" dirty="0" err="1"/>
              <a:t>Dex</a:t>
            </a:r>
            <a:r>
              <a:rPr lang="en-US" sz="2300" b="1" dirty="0"/>
              <a:t> compiler</a:t>
            </a:r>
          </a:p>
          <a:p>
            <a:r>
              <a:rPr lang="en-US" sz="2300" dirty="0"/>
              <a:t>Mobile interpretive compiler (MIC)</a:t>
            </a:r>
          </a:p>
          <a:p>
            <a:r>
              <a:rPr lang="en-US" sz="2300" dirty="0"/>
              <a:t>None of the </a:t>
            </a:r>
            <a:r>
              <a:rPr lang="en-US" sz="2300" dirty="0" smtClean="0"/>
              <a:t>above</a:t>
            </a: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B068111-3F58-4E57-9B72-8BC07F678DEF}"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a:t>
            </a:r>
            <a:r>
              <a:rPr lang="en-US" sz="2400" b="1" dirty="0" smtClean="0">
                <a:solidFill>
                  <a:schemeClr val="tx1"/>
                </a:solidFill>
              </a:rPr>
              <a:t>QUIZ 6</a:t>
            </a:r>
            <a:endParaRPr lang="en-US" sz="2400" b="1" dirty="0">
              <a:solidFill>
                <a:schemeClr val="tx1"/>
              </a:solidFill>
            </a:endParaRPr>
          </a:p>
          <a:p>
            <a:pPr lvl="0" algn="ctr">
              <a:spcBef>
                <a:spcPct val="0"/>
              </a:spcBef>
              <a:defRPr/>
            </a:pPr>
            <a:endParaRPr lang="en-US" dirty="0"/>
          </a:p>
        </p:txBody>
      </p:sp>
    </p:spTree>
    <p:extLst>
      <p:ext uri="{BB962C8B-B14F-4D97-AF65-F5344CB8AC3E}">
        <p14:creationId xmlns:p14="http://schemas.microsoft.com/office/powerpoint/2010/main" xmlns="" val="16374753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229600" cy="5135563"/>
          </a:xfrm>
        </p:spPr>
        <p:txBody>
          <a:bodyPr>
            <a:normAutofit/>
          </a:bodyPr>
          <a:lstStyle/>
          <a:p>
            <a:pPr marL="0" indent="0">
              <a:buNone/>
            </a:pPr>
            <a:r>
              <a:rPr lang="en-US" sz="2000" b="1" dirty="0"/>
              <a:t>App components</a:t>
            </a:r>
          </a:p>
          <a:p>
            <a:r>
              <a:rPr lang="en-US" sz="2000" dirty="0"/>
              <a:t>App components are the essential building blocks of an Android app. </a:t>
            </a:r>
            <a:endParaRPr lang="en-US" sz="2000" dirty="0" smtClean="0"/>
          </a:p>
          <a:p>
            <a:r>
              <a:rPr lang="en-US" sz="2000" dirty="0" smtClean="0"/>
              <a:t>Each </a:t>
            </a:r>
            <a:r>
              <a:rPr lang="en-US" sz="2000" dirty="0"/>
              <a:t>component is an entry point through which the system or a user can enter your app. Some components depend on others.</a:t>
            </a:r>
          </a:p>
          <a:p>
            <a:r>
              <a:rPr lang="en-US" sz="2000" dirty="0"/>
              <a:t>There are four different types of app components:</a:t>
            </a:r>
          </a:p>
          <a:p>
            <a:pPr marL="0" indent="0">
              <a:buNone/>
            </a:pPr>
            <a:r>
              <a:rPr lang="en-US" sz="2000" dirty="0"/>
              <a:t>Activities</a:t>
            </a:r>
          </a:p>
          <a:p>
            <a:pPr marL="0" indent="0">
              <a:buNone/>
            </a:pPr>
            <a:r>
              <a:rPr lang="en-US" sz="2000" dirty="0"/>
              <a:t>Services</a:t>
            </a:r>
          </a:p>
          <a:p>
            <a:pPr marL="0" indent="0">
              <a:buNone/>
            </a:pPr>
            <a:r>
              <a:rPr lang="en-US" sz="2000" dirty="0"/>
              <a:t>Broadcast receivers</a:t>
            </a:r>
          </a:p>
          <a:p>
            <a:pPr marL="0" indent="0">
              <a:buNone/>
            </a:pPr>
            <a:r>
              <a:rPr lang="en-US" sz="2000" dirty="0"/>
              <a:t>Content providers</a:t>
            </a: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B9653F4-1AA0-468C-864D-16CE306850BD}"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smtClean="0">
                <a:solidFill>
                  <a:schemeClr val="tx1"/>
                </a:solidFill>
              </a:rPr>
              <a:t>Android Basic Building Blocks</a:t>
            </a:r>
            <a:endParaRPr lang="en-US" sz="2400" b="1" dirty="0">
              <a:solidFill>
                <a:schemeClr val="tx1"/>
              </a:solidFill>
            </a:endParaRPr>
          </a:p>
          <a:p>
            <a:pPr lvl="0" algn="ctr">
              <a:spcBef>
                <a:spcPct val="0"/>
              </a:spcBef>
              <a:defRPr/>
            </a:pPr>
            <a:endParaRPr lang="en-US" dirty="0"/>
          </a:p>
        </p:txBody>
      </p:sp>
      <p:sp>
        <p:nvSpPr>
          <p:cNvPr id="7" name="Rectangle 6"/>
          <p:cNvSpPr/>
          <p:nvPr/>
        </p:nvSpPr>
        <p:spPr>
          <a:xfrm>
            <a:off x="950794" y="912715"/>
            <a:ext cx="7070725" cy="646331"/>
          </a:xfrm>
          <a:prstGeom prst="rect">
            <a:avLst/>
          </a:prstGeom>
        </p:spPr>
        <p:txBody>
          <a:bodyPr wrap="square">
            <a:spAutoFit/>
          </a:bodyPr>
          <a:lstStyle/>
          <a:p>
            <a:r>
              <a:rPr lang="en-US" b="1" dirty="0"/>
              <a:t>Topic objective: To </a:t>
            </a:r>
            <a:r>
              <a:rPr lang="en-US" b="1" dirty="0" smtClean="0"/>
              <a:t>know about the basic building blocks  required for android</a:t>
            </a:r>
            <a:endParaRPr lang="en-US" b="1" dirty="0"/>
          </a:p>
        </p:txBody>
      </p:sp>
    </p:spTree>
    <p:extLst>
      <p:ext uri="{BB962C8B-B14F-4D97-AF65-F5344CB8AC3E}">
        <p14:creationId xmlns:p14="http://schemas.microsoft.com/office/powerpoint/2010/main" xmlns="" val="31389295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2000" b="1" dirty="0" smtClean="0"/>
              <a:t>Activities</a:t>
            </a:r>
          </a:p>
          <a:p>
            <a:pPr marL="0" indent="0" algn="just">
              <a:buNone/>
            </a:pPr>
            <a:r>
              <a:rPr lang="en-US" sz="2000" dirty="0" smtClean="0"/>
              <a:t>An</a:t>
            </a:r>
            <a:r>
              <a:rPr lang="en-US" sz="2000" dirty="0"/>
              <a:t> </a:t>
            </a:r>
            <a:r>
              <a:rPr lang="en-US" sz="2000" i="1" dirty="0"/>
              <a:t>activity</a:t>
            </a:r>
            <a:r>
              <a:rPr lang="en-US" sz="2000" dirty="0"/>
              <a:t> is the entry point for interacting with the user. It represents a single screen with a user interface. </a:t>
            </a:r>
            <a:endParaRPr lang="en-US" sz="2000" dirty="0" smtClean="0"/>
          </a:p>
          <a:p>
            <a:pPr marL="0" indent="0" algn="just">
              <a:buNone/>
            </a:pPr>
            <a:r>
              <a:rPr lang="en-US" sz="2000" dirty="0" smtClean="0"/>
              <a:t>For </a:t>
            </a:r>
            <a:r>
              <a:rPr lang="en-US" sz="2000" dirty="0"/>
              <a:t>example, an email app might have one activity that shows a list of new emails, another activity to compose an email, and another activity for reading emails. </a:t>
            </a:r>
            <a:endParaRPr lang="en-US" sz="2000" dirty="0" smtClean="0"/>
          </a:p>
          <a:p>
            <a:pPr marL="0" indent="0" algn="just">
              <a:buNone/>
            </a:pPr>
            <a:r>
              <a:rPr lang="en-US" sz="2000" dirty="0" smtClean="0"/>
              <a:t>Although </a:t>
            </a:r>
            <a:r>
              <a:rPr lang="en-US" sz="2000" dirty="0"/>
              <a:t>the activities work together to form a cohesive user experience in the email app, each one is independent of the others.</a:t>
            </a: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B95365F-57AB-44A2-8989-915F6999A8B0}"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smtClean="0">
                <a:solidFill>
                  <a:schemeClr val="tx1"/>
                </a:solidFill>
              </a:rPr>
              <a:t>Android Basic Building Blocks</a:t>
            </a:r>
            <a:endParaRPr lang="en-US" sz="2400" b="1" dirty="0">
              <a:solidFill>
                <a:schemeClr val="tx1"/>
              </a:solidFill>
            </a:endParaRPr>
          </a:p>
          <a:p>
            <a:pPr lvl="0" algn="ctr">
              <a:spcBef>
                <a:spcPct val="0"/>
              </a:spcBef>
              <a:defRPr/>
            </a:pPr>
            <a:endParaRPr lang="en-US" dirty="0"/>
          </a:p>
        </p:txBody>
      </p:sp>
    </p:spTree>
    <p:extLst>
      <p:ext uri="{BB962C8B-B14F-4D97-AF65-F5344CB8AC3E}">
        <p14:creationId xmlns:p14="http://schemas.microsoft.com/office/powerpoint/2010/main" xmlns="" val="14951590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lgn="just"/>
            <a:r>
              <a:rPr lang="en-US" sz="1800" dirty="0"/>
              <a:t>An activity facilitates the following key interactions between system and app</a:t>
            </a:r>
            <a:r>
              <a:rPr lang="en-US" sz="1800" dirty="0" smtClean="0"/>
              <a:t>:</a:t>
            </a:r>
          </a:p>
          <a:p>
            <a:pPr algn="just"/>
            <a:r>
              <a:rPr lang="en-US" sz="1800" dirty="0" smtClean="0"/>
              <a:t>Keeping </a:t>
            </a:r>
            <a:r>
              <a:rPr lang="en-US" sz="1800" dirty="0"/>
              <a:t>track of what the user currently cares about (what is on screen) to ensure that the system keeps running the process that is hosting the activity.</a:t>
            </a:r>
          </a:p>
          <a:p>
            <a:pPr algn="just"/>
            <a:r>
              <a:rPr lang="en-US" sz="1800" dirty="0"/>
              <a:t>Knowing that previously used processes contain things the user may return to (stopped activities), and thus more highly prioritize keeping those processes around.</a:t>
            </a:r>
          </a:p>
          <a:p>
            <a:pPr algn="just"/>
            <a:r>
              <a:rPr lang="en-US" sz="1800" dirty="0"/>
              <a:t>Helping the app handle having its process killed so the user can return to activities with their previous state restored.</a:t>
            </a:r>
          </a:p>
          <a:p>
            <a:pPr algn="just"/>
            <a:r>
              <a:rPr lang="en-US" sz="1800" dirty="0"/>
              <a:t>Providing a way for apps to implement user flows between each other, and for the system to coordinate these flows. (The most classic example here being share.)</a:t>
            </a:r>
          </a:p>
          <a:p>
            <a:pPr algn="just"/>
            <a:r>
              <a:rPr lang="en-US" sz="1800" dirty="0"/>
              <a:t>You implement an activity as a subclass of the </a:t>
            </a:r>
            <a:r>
              <a:rPr lang="en-US" sz="1800" dirty="0">
                <a:hlinkClick r:id="rId2"/>
              </a:rPr>
              <a:t>Activity</a:t>
            </a:r>
            <a:r>
              <a:rPr lang="en-US" sz="1800" dirty="0"/>
              <a:t> class. For more information about the </a:t>
            </a:r>
            <a:r>
              <a:rPr lang="en-US" sz="1800" dirty="0">
                <a:hlinkClick r:id="rId2"/>
              </a:rPr>
              <a:t>Activity</a:t>
            </a:r>
            <a:r>
              <a:rPr lang="en-US" sz="1800" dirty="0"/>
              <a:t> class, see the </a:t>
            </a:r>
            <a:r>
              <a:rPr lang="en-US" sz="1800" dirty="0">
                <a:hlinkClick r:id="rId3"/>
              </a:rPr>
              <a:t>Activities</a:t>
            </a:r>
            <a:r>
              <a:rPr lang="en-US" sz="1800" dirty="0"/>
              <a:t> developer guide.</a:t>
            </a: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39E968B-7C2F-4255-94D2-0E66624EC036}"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smtClean="0">
                <a:solidFill>
                  <a:schemeClr val="tx1"/>
                </a:solidFill>
              </a:rPr>
              <a:t>Android Basic Building Blocks</a:t>
            </a:r>
            <a:endParaRPr lang="en-US" sz="2400" b="1" dirty="0">
              <a:solidFill>
                <a:schemeClr val="tx1"/>
              </a:solidFill>
            </a:endParaRPr>
          </a:p>
          <a:p>
            <a:pPr lvl="0" algn="ctr">
              <a:spcBef>
                <a:spcPct val="0"/>
              </a:spcBef>
              <a:defRPr/>
            </a:pPr>
            <a:endParaRPr lang="en-US" dirty="0"/>
          </a:p>
        </p:txBody>
      </p:sp>
    </p:spTree>
    <p:extLst>
      <p:ext uri="{BB962C8B-B14F-4D97-AF65-F5344CB8AC3E}">
        <p14:creationId xmlns:p14="http://schemas.microsoft.com/office/powerpoint/2010/main" xmlns="" val="14951590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lgn="just">
              <a:buNone/>
            </a:pPr>
            <a:r>
              <a:rPr lang="en-US" sz="1800" b="1" dirty="0" smtClean="0"/>
              <a:t>Services</a:t>
            </a:r>
          </a:p>
          <a:p>
            <a:pPr marL="0" indent="0" algn="just">
              <a:buNone/>
            </a:pPr>
            <a:r>
              <a:rPr lang="en-US" sz="1800" dirty="0" smtClean="0"/>
              <a:t>A</a:t>
            </a:r>
            <a:r>
              <a:rPr lang="en-US" sz="1800" dirty="0"/>
              <a:t> </a:t>
            </a:r>
            <a:r>
              <a:rPr lang="en-US" sz="1800" i="1" dirty="0"/>
              <a:t>service</a:t>
            </a:r>
            <a:r>
              <a:rPr lang="en-US" sz="1800" dirty="0"/>
              <a:t> is a general-purpose entry point for keeping an app running in the background for all kinds of reasons. It is a component that runs in the background to perform long-running operations or to perform work for remote processes. A service does not provide a user interface</a:t>
            </a:r>
            <a:r>
              <a:rPr lang="en-US" sz="1800" dirty="0" smtClean="0"/>
              <a:t>. </a:t>
            </a:r>
            <a:r>
              <a:rPr lang="en-US" sz="1800" dirty="0"/>
              <a:t>There are two types of services that tell the system how to manage an app: started services and bound services</a:t>
            </a:r>
            <a:r>
              <a:rPr lang="en-US" sz="1800" dirty="0" smtClean="0"/>
              <a:t>.</a:t>
            </a:r>
          </a:p>
          <a:p>
            <a:pPr marL="0" indent="0" algn="just">
              <a:buNone/>
            </a:pPr>
            <a:endParaRPr lang="en-US" sz="1800" dirty="0">
              <a:latin typeface="Times New Roman" pitchFamily="18" charset="0"/>
              <a:cs typeface="Times New Roman" pitchFamily="18" charset="0"/>
            </a:endParaRPr>
          </a:p>
          <a:p>
            <a:pPr marL="0" indent="0" algn="just">
              <a:buNone/>
            </a:pPr>
            <a:r>
              <a:rPr lang="en-US" sz="1800" b="1" dirty="0"/>
              <a:t>Broadcast </a:t>
            </a:r>
            <a:r>
              <a:rPr lang="en-US" sz="1800" b="1" dirty="0" smtClean="0"/>
              <a:t>receivers</a:t>
            </a:r>
          </a:p>
          <a:p>
            <a:pPr marL="0" indent="0" algn="just">
              <a:buNone/>
            </a:pPr>
            <a:r>
              <a:rPr lang="en-US" sz="1800" dirty="0" smtClean="0"/>
              <a:t>A</a:t>
            </a:r>
            <a:r>
              <a:rPr lang="en-US" sz="1800" dirty="0"/>
              <a:t> </a:t>
            </a:r>
            <a:r>
              <a:rPr lang="en-US" sz="1800" i="1" dirty="0"/>
              <a:t>broadcast receiver</a:t>
            </a:r>
            <a:r>
              <a:rPr lang="en-US" sz="1800" dirty="0"/>
              <a:t> is a component that enables the system to deliver events to the app outside of a regular user flow, allowing the app to respond to system-wide broadcast announcements. Because broadcast receivers are another well-defined entry into the app, the system can deliver broadcasts even to apps that aren't currently running. </a:t>
            </a:r>
            <a:endParaRPr lang="en-US" sz="1800" dirty="0" smtClean="0"/>
          </a:p>
          <a:p>
            <a:pPr marL="0" indent="0" algn="just">
              <a:buNone/>
            </a:pPr>
            <a:r>
              <a:rPr lang="en-US" sz="1800" dirty="0" smtClean="0"/>
              <a:t>So</a:t>
            </a:r>
            <a:r>
              <a:rPr lang="en-US" sz="1800" dirty="0"/>
              <a:t>, for example, an app can schedule an alarm to post a notification to tell the user about an upcoming event... and by delivering that alarm to a </a:t>
            </a:r>
            <a:r>
              <a:rPr lang="en-US" sz="1800" dirty="0" err="1"/>
              <a:t>BroadcastReceiver</a:t>
            </a:r>
            <a:r>
              <a:rPr lang="en-US" sz="1800" dirty="0"/>
              <a:t> of the app, there is no need for the app to remain running until the alarm goes off.</a:t>
            </a:r>
            <a:endParaRPr lang="en-IN" sz="1800" dirty="0" smtClean="0">
              <a:latin typeface="Times New Roman" pitchFamily="18" charset="0"/>
              <a:cs typeface="Times New Roman" pitchFamily="18" charset="0"/>
            </a:endParaRPr>
          </a:p>
          <a:p>
            <a:pPr marL="457200" indent="-457200">
              <a:buAutoNum type="arabicPeriod"/>
            </a:pPr>
            <a:endParaRPr lang="en-IN" sz="18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D2ABF2E-605F-4518-B885-88767585F072}"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smtClean="0">
                <a:solidFill>
                  <a:schemeClr val="tx1"/>
                </a:solidFill>
              </a:rPr>
              <a:t>Android Basic Building Blocks</a:t>
            </a:r>
            <a:endParaRPr lang="en-US" sz="2400" b="1" dirty="0">
              <a:solidFill>
                <a:schemeClr val="tx1"/>
              </a:solidFill>
            </a:endParaRPr>
          </a:p>
          <a:p>
            <a:pPr lvl="0" algn="ctr">
              <a:spcBef>
                <a:spcPct val="0"/>
              </a:spcBef>
              <a:defRPr/>
            </a:pPr>
            <a:endParaRPr lang="en-US" dirty="0"/>
          </a:p>
        </p:txBody>
      </p:sp>
    </p:spTree>
    <p:extLst>
      <p:ext uri="{BB962C8B-B14F-4D97-AF65-F5344CB8AC3E}">
        <p14:creationId xmlns:p14="http://schemas.microsoft.com/office/powerpoint/2010/main" xmlns="" val="12708506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lgn="just">
              <a:buNone/>
            </a:pPr>
            <a:r>
              <a:rPr lang="en-US" sz="1800" b="1" dirty="0"/>
              <a:t>Content </a:t>
            </a:r>
            <a:r>
              <a:rPr lang="en-US" sz="1800" b="1" dirty="0" smtClean="0"/>
              <a:t>providers</a:t>
            </a:r>
          </a:p>
          <a:p>
            <a:pPr algn="just"/>
            <a:endParaRPr lang="en-US" sz="1800" b="1" dirty="0"/>
          </a:p>
          <a:p>
            <a:pPr marL="0" indent="0" algn="just">
              <a:buNone/>
            </a:pPr>
            <a:r>
              <a:rPr lang="en-US" sz="1800" dirty="0" smtClean="0"/>
              <a:t>A</a:t>
            </a:r>
            <a:r>
              <a:rPr lang="en-US" sz="1800" dirty="0"/>
              <a:t> </a:t>
            </a:r>
            <a:r>
              <a:rPr lang="en-US" sz="1800" i="1" dirty="0"/>
              <a:t>content provider</a:t>
            </a:r>
            <a:r>
              <a:rPr lang="en-US" sz="1800" dirty="0"/>
              <a:t> manages a shared set of app data that you can store in the file system, in a SQLite database, on the web, or on any other persistent storage location that your app can access. Through the content provider, other apps can query or modify the data if the content provider allows it</a:t>
            </a:r>
            <a:r>
              <a:rPr lang="en-US" sz="1800" dirty="0" smtClean="0"/>
              <a:t>.</a:t>
            </a:r>
          </a:p>
          <a:p>
            <a:pPr marL="0" indent="0" algn="just">
              <a:buNone/>
            </a:pPr>
            <a:endParaRPr lang="en-US" sz="1800" dirty="0"/>
          </a:p>
          <a:p>
            <a:pPr marL="0" indent="0" algn="just">
              <a:buNone/>
            </a:pPr>
            <a:r>
              <a:rPr lang="en-US" sz="1800" dirty="0" smtClean="0"/>
              <a:t> </a:t>
            </a:r>
            <a:r>
              <a:rPr lang="en-US" sz="1800" dirty="0"/>
              <a:t>For example, the Android system provides a content provider that manages the user's contact information. As such, any app with the proper permissions can query the content provider, such as </a:t>
            </a:r>
            <a:r>
              <a:rPr lang="en-US" sz="1800" dirty="0" err="1">
                <a:hlinkClick r:id="rId2"/>
              </a:rPr>
              <a:t>ContactsContract.Data</a:t>
            </a:r>
            <a:r>
              <a:rPr lang="en-US" sz="1800" dirty="0"/>
              <a:t>, to read and write information about a particular person.</a:t>
            </a: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34A9121-5F41-460D-B6D6-A9A3B751EA1C}"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smtClean="0">
                <a:solidFill>
                  <a:schemeClr val="tx1"/>
                </a:solidFill>
              </a:rPr>
              <a:t>Android Basic Building Blocks</a:t>
            </a:r>
            <a:endParaRPr lang="en-US" sz="2400" b="1" dirty="0">
              <a:solidFill>
                <a:schemeClr val="tx1"/>
              </a:solidFill>
            </a:endParaRPr>
          </a:p>
          <a:p>
            <a:pPr lvl="0" algn="ctr">
              <a:spcBef>
                <a:spcPct val="0"/>
              </a:spcBef>
              <a:defRPr/>
            </a:pPr>
            <a:endParaRPr lang="en-US" dirty="0"/>
          </a:p>
        </p:txBody>
      </p:sp>
    </p:spTree>
    <p:extLst>
      <p:ext uri="{BB962C8B-B14F-4D97-AF65-F5344CB8AC3E}">
        <p14:creationId xmlns:p14="http://schemas.microsoft.com/office/powerpoint/2010/main" xmlns="" val="12708506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334000"/>
          </a:xfrm>
        </p:spPr>
        <p:txBody>
          <a:bodyPr>
            <a:normAutofit fontScale="70000" lnSpcReduction="20000"/>
          </a:bodyPr>
          <a:lstStyle/>
          <a:p>
            <a:pPr marL="0" indent="0">
              <a:buNone/>
            </a:pPr>
            <a:r>
              <a:rPr lang="en-US" sz="2000" dirty="0" smtClean="0"/>
              <a:t>1</a:t>
            </a:r>
            <a:r>
              <a:rPr lang="en-US" sz="2300" dirty="0" smtClean="0"/>
              <a:t>.  Which </a:t>
            </a:r>
            <a:r>
              <a:rPr lang="en-US" sz="2300" dirty="0"/>
              <a:t>of the following is not a state in the service lifecycle?</a:t>
            </a:r>
          </a:p>
          <a:p>
            <a:r>
              <a:rPr lang="en-US" sz="2600" dirty="0"/>
              <a:t>Destroyed</a:t>
            </a:r>
          </a:p>
          <a:p>
            <a:r>
              <a:rPr lang="en-US" sz="2600" dirty="0"/>
              <a:t>Start</a:t>
            </a:r>
          </a:p>
          <a:p>
            <a:r>
              <a:rPr lang="en-US" sz="2600" b="1" dirty="0"/>
              <a:t>Paused</a:t>
            </a:r>
          </a:p>
          <a:p>
            <a:r>
              <a:rPr lang="en-US" sz="2600" dirty="0" smtClean="0"/>
              <a:t>Running</a:t>
            </a:r>
            <a:endParaRPr lang="en-IN" sz="2600" dirty="0" smtClean="0">
              <a:latin typeface="Times New Roman" pitchFamily="18" charset="0"/>
              <a:cs typeface="Times New Roman" pitchFamily="18" charset="0"/>
            </a:endParaRPr>
          </a:p>
          <a:p>
            <a:pPr marL="0" indent="0">
              <a:buNone/>
            </a:pPr>
            <a:r>
              <a:rPr lang="en-IN" sz="2600" dirty="0">
                <a:latin typeface="Times New Roman" pitchFamily="18" charset="0"/>
                <a:cs typeface="Times New Roman" pitchFamily="18" charset="0"/>
              </a:rPr>
              <a:t>2</a:t>
            </a:r>
            <a:r>
              <a:rPr lang="en-IN" sz="2600" dirty="0" smtClean="0">
                <a:latin typeface="Times New Roman" pitchFamily="18" charset="0"/>
                <a:cs typeface="Times New Roman" pitchFamily="18" charset="0"/>
              </a:rPr>
              <a:t>. </a:t>
            </a:r>
            <a:r>
              <a:rPr lang="en-US" sz="2600" dirty="0"/>
              <a:t>In which state the activity is, if it is not in focus, but still visible on the screen?</a:t>
            </a:r>
          </a:p>
          <a:p>
            <a:r>
              <a:rPr lang="en-US" sz="2600" dirty="0"/>
              <a:t>Stopped state</a:t>
            </a:r>
          </a:p>
          <a:p>
            <a:r>
              <a:rPr lang="en-US" sz="2600" dirty="0"/>
              <a:t>Destroyed state</a:t>
            </a:r>
          </a:p>
          <a:p>
            <a:r>
              <a:rPr lang="en-US" sz="2600" b="1" dirty="0"/>
              <a:t>Paused state</a:t>
            </a:r>
          </a:p>
          <a:p>
            <a:r>
              <a:rPr lang="en-US" sz="2600" dirty="0"/>
              <a:t>Running </a:t>
            </a:r>
            <a:r>
              <a:rPr lang="en-US" sz="2600" dirty="0" smtClean="0"/>
              <a:t>state</a:t>
            </a:r>
          </a:p>
          <a:p>
            <a:pPr marL="514350" indent="-514350">
              <a:buAutoNum type="arabicPeriod" startAt="3"/>
            </a:pPr>
            <a:r>
              <a:rPr lang="en-US" sz="2600" dirty="0" smtClean="0"/>
              <a:t>Activity </a:t>
            </a:r>
            <a:r>
              <a:rPr lang="en-US" sz="2600" dirty="0"/>
              <a:t>Manager is used </a:t>
            </a:r>
            <a:r>
              <a:rPr lang="en-US" sz="2600" dirty="0" smtClean="0"/>
              <a:t>to?</a:t>
            </a:r>
          </a:p>
          <a:p>
            <a:r>
              <a:rPr lang="en-US" sz="2600" b="1" dirty="0" smtClean="0"/>
              <a:t>Controls </a:t>
            </a:r>
            <a:r>
              <a:rPr lang="en-US" sz="2600" b="1" dirty="0"/>
              <a:t>all aspects of the application lifecycle and activity </a:t>
            </a:r>
            <a:r>
              <a:rPr lang="en-US" sz="2600" b="1" dirty="0" smtClean="0"/>
              <a:t>stack.</a:t>
            </a:r>
            <a:endParaRPr lang="en-US" sz="2600" b="1" dirty="0"/>
          </a:p>
          <a:p>
            <a:r>
              <a:rPr lang="en-US" sz="2600" dirty="0" smtClean="0"/>
              <a:t>Allows </a:t>
            </a:r>
            <a:r>
              <a:rPr lang="en-US" sz="2600" dirty="0"/>
              <a:t>applications to publish and share data with other </a:t>
            </a:r>
            <a:r>
              <a:rPr lang="en-US" sz="2600" dirty="0" smtClean="0"/>
              <a:t>applications.</a:t>
            </a:r>
            <a:endParaRPr lang="en-US" sz="2600" dirty="0"/>
          </a:p>
          <a:p>
            <a:r>
              <a:rPr lang="en-US" sz="2600" dirty="0" smtClean="0"/>
              <a:t>Provides </a:t>
            </a:r>
            <a:r>
              <a:rPr lang="en-US" sz="2600" dirty="0"/>
              <a:t>access to non-code embedded resources such as strings, color settings and user interface layouts</a:t>
            </a:r>
            <a:r>
              <a:rPr lang="en-US" sz="2600" dirty="0" smtClean="0"/>
              <a:t>.</a:t>
            </a:r>
            <a:endParaRPr lang="en-US" sz="2600" dirty="0"/>
          </a:p>
          <a:p>
            <a:r>
              <a:rPr lang="en-US" sz="2600" dirty="0" smtClean="0"/>
              <a:t> </a:t>
            </a:r>
            <a:r>
              <a:rPr lang="en-US" sz="2600" dirty="0"/>
              <a:t>Allows applications to display alerts and notifications to the user.</a:t>
            </a:r>
            <a:r>
              <a:rPr lang="en-US" sz="2000" dirty="0"/>
              <a:t/>
            </a:r>
            <a:br>
              <a:rPr lang="en-US" sz="2000" dirty="0"/>
            </a:br>
            <a:endParaRPr lang="en-US" sz="2000" dirty="0"/>
          </a:p>
          <a:p>
            <a:pPr marL="0" indent="0">
              <a:buNone/>
            </a:pPr>
            <a:endParaRPr lang="en-US" sz="2000" dirty="0"/>
          </a:p>
          <a:p>
            <a:pPr marL="0" indent="0">
              <a:buNone/>
            </a:pPr>
            <a:r>
              <a:rPr lang="en-US" sz="2000" dirty="0"/>
              <a:t/>
            </a:r>
            <a:br>
              <a:rPr lang="en-US" sz="2000" dirty="0"/>
            </a:b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8199CCC-57D2-4192-B5AE-E4DF820F5B45}"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a:t>
            </a:r>
            <a:r>
              <a:rPr lang="en-US" sz="2400" b="1" dirty="0" smtClean="0">
                <a:solidFill>
                  <a:schemeClr val="tx1"/>
                </a:solidFill>
              </a:rPr>
              <a:t>QUIZ 7</a:t>
            </a:r>
            <a:endParaRPr lang="en-US" sz="2400" b="1" dirty="0">
              <a:solidFill>
                <a:schemeClr val="tx1"/>
              </a:solidFill>
            </a:endParaRPr>
          </a:p>
          <a:p>
            <a:pPr lvl="0" algn="ctr">
              <a:spcBef>
                <a:spcPct val="0"/>
              </a:spcBef>
              <a:defRPr/>
            </a:pPr>
            <a:endParaRPr lang="en-US" dirty="0"/>
          </a:p>
        </p:txBody>
      </p:sp>
    </p:spTree>
    <p:extLst>
      <p:ext uri="{BB962C8B-B14F-4D97-AF65-F5344CB8AC3E}">
        <p14:creationId xmlns:p14="http://schemas.microsoft.com/office/powerpoint/2010/main" xmlns="" val="313600987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71546"/>
            <a:ext cx="8229600" cy="4525963"/>
          </a:xfrm>
        </p:spPr>
        <p:txBody>
          <a:bodyPr/>
          <a:lstStyle/>
          <a:p>
            <a:pPr marL="457200" indent="-457200">
              <a:buAutoNum type="arabicPeriod"/>
            </a:pPr>
            <a:r>
              <a:rPr lang="en-IN" sz="2400" dirty="0" smtClean="0">
                <a:cs typeface="Times New Roman" pitchFamily="18" charset="0"/>
              </a:rPr>
              <a:t>Explain android and its history.</a:t>
            </a:r>
          </a:p>
          <a:p>
            <a:pPr marL="457200" indent="-457200">
              <a:buAutoNum type="arabicPeriod"/>
            </a:pPr>
            <a:r>
              <a:rPr lang="en-US" sz="2400" dirty="0" smtClean="0"/>
              <a:t>What is android? Explain their versions and applications?</a:t>
            </a:r>
          </a:p>
          <a:p>
            <a:pPr marL="457200" indent="-457200">
              <a:buAutoNum type="arabicPeriod"/>
            </a:pPr>
            <a:r>
              <a:rPr lang="en-US" sz="2400" dirty="0" smtClean="0"/>
              <a:t>Discuss about configuring the android SDK</a:t>
            </a:r>
          </a:p>
          <a:p>
            <a:pPr marL="457200" indent="-457200">
              <a:buAutoNum type="arabicPeriod"/>
            </a:pPr>
            <a:r>
              <a:rPr lang="en-US" sz="2400" dirty="0" smtClean="0"/>
              <a:t>Briefly discuss about ADT Tools</a:t>
            </a:r>
            <a:endParaRPr lang="en-IN" sz="2400" dirty="0" smtClean="0">
              <a:cs typeface="Times New Roman" pitchFamily="18" charset="0"/>
            </a:endParaRPr>
          </a:p>
          <a:p>
            <a:pPr marL="457200" indent="-457200">
              <a:buAutoNum type="arabicPeriod"/>
            </a:pPr>
            <a:r>
              <a:rPr lang="en-IN" sz="2400" dirty="0" smtClean="0">
                <a:cs typeface="Times New Roman" pitchFamily="18" charset="0"/>
              </a:rPr>
              <a:t>Discuss the needs and feature of android</a:t>
            </a:r>
          </a:p>
          <a:p>
            <a:pPr marL="457200" indent="-457200">
              <a:buAutoNum type="arabicPeriod"/>
            </a:pPr>
            <a:r>
              <a:rPr lang="en-IN" sz="2400" dirty="0" smtClean="0">
                <a:cs typeface="Times New Roman" pitchFamily="18" charset="0"/>
              </a:rPr>
              <a:t>Draw and discuss the android architecture.</a:t>
            </a:r>
          </a:p>
          <a:p>
            <a:pPr marL="457200" indent="-457200">
              <a:buAutoNum type="arabicPeriod"/>
            </a:pPr>
            <a:r>
              <a:rPr lang="en-IN" sz="2400" dirty="0" smtClean="0">
                <a:cs typeface="Times New Roman" pitchFamily="18" charset="0"/>
              </a:rPr>
              <a:t>Case study to know about your android phone architecture.</a:t>
            </a:r>
          </a:p>
          <a:p>
            <a:pPr marL="457200" indent="-457200">
              <a:buAutoNum type="arabicPeriod"/>
            </a:pPr>
            <a:r>
              <a:rPr lang="en-IN" sz="2400" dirty="0" smtClean="0">
                <a:cs typeface="Times New Roman" pitchFamily="18" charset="0"/>
              </a:rPr>
              <a:t>Discuss the various android platform tools and building blocks.</a:t>
            </a:r>
          </a:p>
          <a:p>
            <a:pPr marL="457200" indent="-457200">
              <a:buAutoNum type="arabicPeriod"/>
            </a:pPr>
            <a:r>
              <a:rPr lang="en-IN" sz="2400" dirty="0" smtClean="0">
                <a:cs typeface="Times New Roman" pitchFamily="18" charset="0"/>
              </a:rPr>
              <a:t>Explain android application framework.</a:t>
            </a:r>
          </a:p>
          <a:p>
            <a:pPr marL="457200" indent="-457200">
              <a:buAutoNum type="arabicPeriod"/>
            </a:pPr>
            <a:endParaRPr lang="en-IN" sz="2000" dirty="0" smtClean="0">
              <a:cs typeface="Times New Roman" pitchFamily="18" charset="0"/>
            </a:endParaRPr>
          </a:p>
          <a:p>
            <a:pPr marL="457200" indent="-457200">
              <a:buAutoNum type="arabicPeriod"/>
            </a:pPr>
            <a:endParaRPr lang="en-IN" sz="2000" dirty="0">
              <a:latin typeface="Times New Roman" pitchFamily="18" charset="0"/>
              <a:cs typeface="Times New Roman" pitchFamily="18" charset="0"/>
            </a:endParaRPr>
          </a:p>
          <a:p>
            <a:pPr lvl="2"/>
            <a:endParaRPr lang="en-IN" sz="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2DDB0CA-444B-4ACC-A5C2-E0555D65278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WEEKLY ASSIGNMENT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06639"/>
            <a:ext cx="8077200" cy="4860761"/>
          </a:xfrm>
        </p:spPr>
        <p:txBody>
          <a:bodyPr>
            <a:normAutofit/>
          </a:bodyPr>
          <a:lstStyle/>
          <a:p>
            <a:pPr algn="just"/>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course introduces students to programming technologies, design and development related to mobile applications using android/ iOS. </a:t>
            </a:r>
            <a:endParaRPr lang="en-IN"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Course also aims at mobile application development frameworks; mobile architecture, design and engineering issues, techniques, methodologies for mobile application development. </a:t>
            </a:r>
            <a:endParaRPr lang="en-US" sz="2400" dirty="0">
              <a:latin typeface="Times New Roman" panose="02020603050405020304" pitchFamily="18" charset="0"/>
              <a:cs typeface="Times New Roman" panose="02020603050405020304" pitchFamily="18" charset="0"/>
            </a:endParaRPr>
          </a:p>
          <a:p>
            <a:endParaRPr lang="en-US" sz="2600" dirty="0"/>
          </a:p>
          <a:p>
            <a:pPr>
              <a:buNone/>
            </a:pPr>
            <a:endParaRPr lang="en-US" sz="2400" dirty="0"/>
          </a:p>
          <a:p>
            <a:pPr>
              <a:buNone/>
            </a:pPr>
            <a:endParaRPr lang="en-US" sz="2400" dirty="0"/>
          </a:p>
        </p:txBody>
      </p:sp>
      <p:sp>
        <p:nvSpPr>
          <p:cNvPr id="6" name="Date Placeholder 5"/>
          <p:cNvSpPr>
            <a:spLocks noGrp="1"/>
          </p:cNvSpPr>
          <p:nvPr>
            <p:ph type="dt" sz="half" idx="10"/>
          </p:nvPr>
        </p:nvSpPr>
        <p:spPr/>
        <p:txBody>
          <a:bodyPr/>
          <a:lstStyle/>
          <a:p>
            <a:fld id="{4F82EFC0-0F10-488E-A756-62DD692C4C9D}"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Course Objective</a:t>
            </a:r>
          </a:p>
        </p:txBody>
      </p:sp>
      <p:sp>
        <p:nvSpPr>
          <p:cNvPr id="12" name="Footer Placeholder 4">
            <a:extLst>
              <a:ext uri="{FF2B5EF4-FFF2-40B4-BE49-F238E27FC236}">
                <a16:creationId xmlns="" xmlns:a16="http://schemas.microsoft.com/office/drawing/2014/main" id="{9D7D7F68-793E-4282-A546-B4FD5C6FF141}"/>
              </a:ext>
            </a:extLst>
          </p:cNvPr>
          <p:cNvSpPr>
            <a:spLocks noGrp="1"/>
          </p:cNvSpPr>
          <p:nvPr>
            <p:ph type="ftr" sz="quarter" idx="11"/>
          </p:nvPr>
        </p:nvSpPr>
        <p:spPr>
          <a:xfrm>
            <a:off x="2057400" y="6477000"/>
            <a:ext cx="4648200" cy="24447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Tree>
    <p:extLst>
      <p:ext uri="{BB962C8B-B14F-4D97-AF65-F5344CB8AC3E}">
        <p14:creationId xmlns:p14="http://schemas.microsoft.com/office/powerpoint/2010/main" xmlns="" val="5924531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14422"/>
            <a:ext cx="8229600" cy="4525963"/>
          </a:xfrm>
        </p:spPr>
        <p:txBody>
          <a:bodyPr/>
          <a:lstStyle/>
          <a:p>
            <a:r>
              <a:rPr lang="en-US" sz="2000" dirty="0">
                <a:hlinkClick r:id="rId2"/>
              </a:rPr>
              <a:t>https://</a:t>
            </a:r>
            <a:r>
              <a:rPr lang="en-US" sz="2000" dirty="0" smtClean="0">
                <a:hlinkClick r:id="rId2"/>
              </a:rPr>
              <a:t>www.tutorialspoint.com/android/android_developer_tools.htm</a:t>
            </a:r>
            <a:endParaRPr lang="en-US" sz="2000" dirty="0" smtClean="0"/>
          </a:p>
          <a:p>
            <a:r>
              <a:rPr lang="en-US" sz="2000" dirty="0">
                <a:hlinkClick r:id="rId3"/>
              </a:rPr>
              <a:t>https://</a:t>
            </a:r>
            <a:r>
              <a:rPr lang="en-US" sz="2000" dirty="0" smtClean="0">
                <a:hlinkClick r:id="rId3"/>
              </a:rPr>
              <a:t>www.tutorialspoint.com/android/android_overview.htm</a:t>
            </a:r>
            <a:endParaRPr lang="en-US" sz="2000" dirty="0" smtClean="0"/>
          </a:p>
          <a:p>
            <a:r>
              <a:rPr lang="en-US" sz="2000" dirty="0">
                <a:hlinkClick r:id="rId4"/>
              </a:rPr>
              <a:t>https://</a:t>
            </a:r>
            <a:r>
              <a:rPr lang="en-US" sz="2000" dirty="0" smtClean="0">
                <a:hlinkClick r:id="rId4"/>
              </a:rPr>
              <a:t>developer.android.com</a:t>
            </a:r>
            <a:endParaRPr lang="en-US" sz="2000" dirty="0" smtClean="0"/>
          </a:p>
          <a:p>
            <a:r>
              <a:rPr lang="en-US" sz="2000" dirty="0">
                <a:hlinkClick r:id="rId5"/>
              </a:rPr>
              <a:t>https://</a:t>
            </a:r>
            <a:r>
              <a:rPr lang="en-US" sz="2000" dirty="0" smtClean="0">
                <a:hlinkClick r:id="rId5"/>
              </a:rPr>
              <a:t>developer.android.com/guide/components/fundamentals</a:t>
            </a:r>
            <a:endParaRPr lang="en-US" sz="2000" dirty="0" smtClean="0"/>
          </a:p>
          <a:p>
            <a:endParaRPr lang="en-US" sz="2000" dirty="0" smtClean="0"/>
          </a:p>
          <a:p>
            <a:endParaRPr lang="en-US" sz="2000" dirty="0" smtClean="0"/>
          </a:p>
          <a:p>
            <a:endParaRPr lang="en-US" dirty="0"/>
          </a:p>
          <a:p>
            <a:endParaRPr lang="en-IN" dirty="0"/>
          </a:p>
        </p:txBody>
      </p:sp>
      <p:sp>
        <p:nvSpPr>
          <p:cNvPr id="4" name="Date Placeholder 3"/>
          <p:cNvSpPr>
            <a:spLocks noGrp="1"/>
          </p:cNvSpPr>
          <p:nvPr>
            <p:ph type="dt" sz="half" idx="10"/>
          </p:nvPr>
        </p:nvSpPr>
        <p:spPr/>
        <p:txBody>
          <a:bodyPr/>
          <a:lstStyle/>
          <a:p>
            <a:fld id="{A9177DEE-6A45-4F9F-813C-13FEB15FBA83}"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TOPIC LINKS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a:normAutofit/>
          </a:bodyPr>
          <a:lstStyle/>
          <a:p>
            <a:pPr marL="0" indent="0">
              <a:buNone/>
            </a:pPr>
            <a:r>
              <a:rPr lang="en-IN" sz="2000" b="1" dirty="0" smtClean="0">
                <a:latin typeface="Times New Roman" pitchFamily="18" charset="0"/>
                <a:cs typeface="Times New Roman" pitchFamily="18" charset="0"/>
              </a:rPr>
              <a:t>1. </a:t>
            </a:r>
            <a:r>
              <a:rPr lang="en-US" sz="2000" dirty="0" smtClean="0"/>
              <a:t>Identify the language on which Android is based upon.</a:t>
            </a:r>
            <a:endParaRPr lang="en-US" sz="2000" dirty="0"/>
          </a:p>
          <a:p>
            <a:r>
              <a:rPr lang="en-US" sz="2000" dirty="0" smtClean="0"/>
              <a:t>JAVA</a:t>
            </a:r>
            <a:endParaRPr lang="en-US" sz="2000" dirty="0"/>
          </a:p>
          <a:p>
            <a:r>
              <a:rPr lang="en-US" sz="2000" dirty="0" smtClean="0"/>
              <a:t>Python </a:t>
            </a:r>
          </a:p>
          <a:p>
            <a:r>
              <a:rPr lang="en-US" sz="2000" dirty="0" smtClean="0"/>
              <a:t>C++</a:t>
            </a:r>
          </a:p>
          <a:p>
            <a:r>
              <a:rPr lang="en-US" sz="2000" dirty="0" smtClean="0"/>
              <a:t>None</a:t>
            </a:r>
          </a:p>
          <a:p>
            <a:pPr marL="0" indent="0">
              <a:buNone/>
            </a:pPr>
            <a:endParaRPr lang="en-US" sz="2000" b="1" dirty="0"/>
          </a:p>
          <a:p>
            <a:pPr marL="0" indent="0">
              <a:buNone/>
            </a:pPr>
            <a:r>
              <a:rPr lang="en-US" sz="2000" b="1" dirty="0" smtClean="0"/>
              <a:t>2. </a:t>
            </a:r>
            <a:r>
              <a:rPr lang="en-US" sz="2000" dirty="0"/>
              <a:t>Which of the following virtual machine is used by the Android operating system?</a:t>
            </a:r>
          </a:p>
          <a:p>
            <a:r>
              <a:rPr lang="en-US" sz="2000" dirty="0"/>
              <a:t>JVM</a:t>
            </a:r>
          </a:p>
          <a:p>
            <a:r>
              <a:rPr lang="en-US" sz="2000" b="1" dirty="0" err="1"/>
              <a:t>Dalvik</a:t>
            </a:r>
            <a:r>
              <a:rPr lang="en-US" sz="2000" b="1" dirty="0"/>
              <a:t> virtual machine</a:t>
            </a:r>
          </a:p>
          <a:p>
            <a:r>
              <a:rPr lang="en-US" sz="2000" dirty="0"/>
              <a:t>Simple virtual machine</a:t>
            </a:r>
          </a:p>
          <a:p>
            <a:r>
              <a:rPr lang="en-US" sz="2000" dirty="0"/>
              <a:t>None of the above</a:t>
            </a:r>
          </a:p>
          <a:p>
            <a:pPr marL="0" indent="0">
              <a:buNone/>
            </a:pPr>
            <a:endParaRPr lang="en-US" sz="2000" b="1" dirty="0"/>
          </a:p>
          <a:p>
            <a:pPr>
              <a:buNone/>
            </a:pPr>
            <a:endParaRPr lang="en-IN"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B4BA9B3-5F98-4875-84F2-5FE2E42671FB}"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marL="0" indent="0">
              <a:buNone/>
            </a:pPr>
            <a:r>
              <a:rPr lang="en-IN" sz="2000" b="1" dirty="0" smtClean="0">
                <a:latin typeface="Times New Roman" pitchFamily="18" charset="0"/>
                <a:cs typeface="Times New Roman" pitchFamily="18" charset="0"/>
              </a:rPr>
              <a:t>3. </a:t>
            </a:r>
            <a:r>
              <a:rPr lang="en-US" sz="2000" dirty="0" smtClean="0"/>
              <a:t>The full form of APK is</a:t>
            </a:r>
            <a:endParaRPr lang="en-US" sz="2000" dirty="0"/>
          </a:p>
          <a:p>
            <a:r>
              <a:rPr lang="en-US" sz="2000" dirty="0" smtClean="0"/>
              <a:t>Android page kit</a:t>
            </a:r>
            <a:endParaRPr lang="en-US" sz="2000" dirty="0"/>
          </a:p>
          <a:p>
            <a:r>
              <a:rPr lang="en-US" sz="2000" dirty="0" smtClean="0"/>
              <a:t>Android phone kit</a:t>
            </a:r>
          </a:p>
          <a:p>
            <a:r>
              <a:rPr lang="en-US" sz="2000" dirty="0" smtClean="0"/>
              <a:t>Android package kit</a:t>
            </a:r>
          </a:p>
          <a:p>
            <a:r>
              <a:rPr lang="en-US" sz="2000" dirty="0" smtClean="0"/>
              <a:t>Android photo kit</a:t>
            </a:r>
          </a:p>
          <a:p>
            <a:pPr>
              <a:buNone/>
            </a:pPr>
            <a:endParaRPr lang="en-IN" sz="2000" b="1" dirty="0" smtClean="0">
              <a:latin typeface="Times New Roman" pitchFamily="18" charset="0"/>
              <a:cs typeface="Times New Roman" pitchFamily="18" charset="0"/>
            </a:endParaRPr>
          </a:p>
          <a:p>
            <a:pPr marL="0" indent="0">
              <a:buNone/>
            </a:pPr>
            <a:r>
              <a:rPr lang="en-IN" sz="2000" b="1" dirty="0" smtClean="0">
                <a:latin typeface="Times New Roman" pitchFamily="18" charset="0"/>
                <a:cs typeface="Times New Roman" pitchFamily="18" charset="0"/>
              </a:rPr>
              <a:t>4. </a:t>
            </a:r>
            <a:r>
              <a:rPr lang="en-US" sz="2000" dirty="0"/>
              <a:t>Which of the following kernel is used in Android?</a:t>
            </a:r>
          </a:p>
          <a:p>
            <a:r>
              <a:rPr lang="en-US" sz="2000" dirty="0"/>
              <a:t>MAC</a:t>
            </a:r>
          </a:p>
          <a:p>
            <a:r>
              <a:rPr lang="en-US" sz="2000" dirty="0"/>
              <a:t>Windows</a:t>
            </a:r>
          </a:p>
          <a:p>
            <a:r>
              <a:rPr lang="en-US" sz="2000" b="1" dirty="0"/>
              <a:t>Linux</a:t>
            </a:r>
          </a:p>
          <a:p>
            <a:r>
              <a:rPr lang="en-US" sz="2000" dirty="0" err="1"/>
              <a:t>Redhat</a:t>
            </a:r>
            <a:endParaRPr lang="en-US" sz="2000" dirty="0"/>
          </a:p>
          <a:p>
            <a:pPr>
              <a:buNone/>
            </a:pPr>
            <a:endParaRPr lang="en-IN"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3BA78BC-0A68-41FE-841E-FD547E125FE6}"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525963"/>
          </a:xfrm>
        </p:spPr>
        <p:txBody>
          <a:bodyPr>
            <a:normAutofit/>
          </a:bodyPr>
          <a:lstStyle/>
          <a:p>
            <a:pPr marL="0" indent="0">
              <a:buNone/>
            </a:pPr>
            <a:r>
              <a:rPr lang="en-IN" sz="2000" dirty="0" smtClean="0"/>
              <a:t>5. </a:t>
            </a:r>
            <a:r>
              <a:rPr lang="en-US" sz="2000" dirty="0" smtClean="0"/>
              <a:t>In android, mini activities are also known as</a:t>
            </a:r>
            <a:endParaRPr lang="en-US" sz="2000" dirty="0"/>
          </a:p>
          <a:p>
            <a:r>
              <a:rPr lang="en-US" sz="2000" dirty="0" smtClean="0"/>
              <a:t>Adapter</a:t>
            </a:r>
            <a:endParaRPr lang="en-US" sz="2000" dirty="0"/>
          </a:p>
          <a:p>
            <a:r>
              <a:rPr lang="en-US" sz="2000" dirty="0" smtClean="0"/>
              <a:t>Activity</a:t>
            </a:r>
            <a:endParaRPr lang="en-US" sz="2000" dirty="0"/>
          </a:p>
          <a:p>
            <a:r>
              <a:rPr lang="en-US" sz="2000" dirty="0" smtClean="0"/>
              <a:t>Fragments</a:t>
            </a:r>
            <a:endParaRPr lang="en-US" sz="2000" dirty="0"/>
          </a:p>
          <a:p>
            <a:r>
              <a:rPr lang="en-US" sz="2000" dirty="0" smtClean="0"/>
              <a:t>None</a:t>
            </a:r>
            <a:endParaRPr lang="en-US" sz="2000" dirty="0"/>
          </a:p>
          <a:p>
            <a:pPr>
              <a:buNone/>
            </a:pPr>
            <a:endParaRPr lang="en-IN" sz="2000" dirty="0" smtClean="0"/>
          </a:p>
          <a:p>
            <a:pPr marL="0" indent="0">
              <a:buNone/>
            </a:pPr>
            <a:r>
              <a:rPr lang="en-IN" sz="2000" dirty="0" smtClean="0"/>
              <a:t>6. </a:t>
            </a:r>
            <a:r>
              <a:rPr lang="en-US" sz="2000" dirty="0"/>
              <a:t>Does android support other languages than java?</a:t>
            </a:r>
          </a:p>
          <a:p>
            <a:r>
              <a:rPr lang="en-US" sz="2000" b="1" dirty="0"/>
              <a:t>Yes</a:t>
            </a:r>
          </a:p>
          <a:p>
            <a:r>
              <a:rPr lang="en-US" sz="2000" dirty="0"/>
              <a:t>No</a:t>
            </a:r>
          </a:p>
          <a:p>
            <a:r>
              <a:rPr lang="en-US" sz="2000" dirty="0"/>
              <a:t>May be</a:t>
            </a:r>
          </a:p>
          <a:p>
            <a:r>
              <a:rPr lang="en-US" sz="2000" dirty="0"/>
              <a:t>Can't say</a:t>
            </a:r>
          </a:p>
          <a:p>
            <a:pPr>
              <a:buNone/>
            </a:pPr>
            <a:endParaRPr lang="en-IN" sz="2000" dirty="0"/>
          </a:p>
        </p:txBody>
      </p:sp>
      <p:sp>
        <p:nvSpPr>
          <p:cNvPr id="4" name="Date Placeholder 3"/>
          <p:cNvSpPr>
            <a:spLocks noGrp="1"/>
          </p:cNvSpPr>
          <p:nvPr>
            <p:ph type="dt" sz="half" idx="10"/>
          </p:nvPr>
        </p:nvSpPr>
        <p:spPr/>
        <p:txBody>
          <a:bodyPr/>
          <a:lstStyle/>
          <a:p>
            <a:fld id="{51D22C64-C744-4349-8F17-5D04D1668460}"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85860"/>
            <a:ext cx="8229600" cy="4525963"/>
          </a:xfrm>
        </p:spPr>
        <p:txBody>
          <a:bodyPr>
            <a:normAutofit lnSpcReduction="10000"/>
          </a:bodyPr>
          <a:lstStyle/>
          <a:p>
            <a:pPr marL="0" indent="0">
              <a:buNone/>
            </a:pPr>
            <a:r>
              <a:rPr lang="en-IN" sz="1800" dirty="0" smtClean="0"/>
              <a:t>7. </a:t>
            </a:r>
            <a:r>
              <a:rPr lang="en-US" sz="1800" dirty="0"/>
              <a:t>What is the use of content provider in Android?</a:t>
            </a:r>
          </a:p>
          <a:p>
            <a:r>
              <a:rPr lang="en-US" sz="1800" dirty="0"/>
              <a:t>For storing the data in the database</a:t>
            </a:r>
          </a:p>
          <a:p>
            <a:r>
              <a:rPr lang="en-US" sz="1800" dirty="0"/>
              <a:t>For sharing the data between applications</a:t>
            </a:r>
          </a:p>
          <a:p>
            <a:r>
              <a:rPr lang="en-US" sz="1800" b="1" dirty="0"/>
              <a:t>For sending the data from an application to another application</a:t>
            </a:r>
          </a:p>
          <a:p>
            <a:r>
              <a:rPr lang="en-US" sz="1800" dirty="0"/>
              <a:t>None of the above</a:t>
            </a:r>
          </a:p>
          <a:p>
            <a:pPr marL="0" indent="0">
              <a:buNone/>
            </a:pPr>
            <a:endParaRPr lang="en-IN" sz="1800" dirty="0" smtClean="0"/>
          </a:p>
          <a:p>
            <a:pPr marL="0" indent="0">
              <a:buNone/>
            </a:pPr>
            <a:r>
              <a:rPr lang="en-IN" sz="1800" dirty="0" smtClean="0"/>
              <a:t>8. </a:t>
            </a:r>
            <a:r>
              <a:rPr lang="en-US" sz="1800" dirty="0"/>
              <a:t>  Which of the following is the topmost layer of android architecture?</a:t>
            </a:r>
          </a:p>
          <a:p>
            <a:r>
              <a:rPr lang="en-US" sz="1800" dirty="0"/>
              <a:t>System Libraries and Android Runtime</a:t>
            </a:r>
          </a:p>
          <a:p>
            <a:r>
              <a:rPr lang="en-US" sz="1800" dirty="0"/>
              <a:t>Linux Kernel</a:t>
            </a:r>
          </a:p>
          <a:p>
            <a:r>
              <a:rPr lang="en-US" sz="1800" b="1" dirty="0"/>
              <a:t>Applications</a:t>
            </a:r>
          </a:p>
          <a:p>
            <a:r>
              <a:rPr lang="en-US" sz="1800" dirty="0"/>
              <a:t>Applications Framework</a:t>
            </a:r>
          </a:p>
          <a:p>
            <a:pPr>
              <a:buNone/>
            </a:pPr>
            <a:r>
              <a:rPr lang="en-IN" dirty="0"/>
              <a:t/>
            </a:r>
            <a:br>
              <a:rPr lang="en-IN" dirty="0"/>
            </a:br>
            <a:endParaRPr lang="en-IN" dirty="0"/>
          </a:p>
        </p:txBody>
      </p:sp>
      <p:sp>
        <p:nvSpPr>
          <p:cNvPr id="4" name="Date Placeholder 3"/>
          <p:cNvSpPr>
            <a:spLocks noGrp="1"/>
          </p:cNvSpPr>
          <p:nvPr>
            <p:ph type="dt" sz="half" idx="10"/>
          </p:nvPr>
        </p:nvSpPr>
        <p:spPr/>
        <p:txBody>
          <a:bodyPr/>
          <a:lstStyle/>
          <a:p>
            <a:fld id="{21E3AA1E-D0F8-48D7-85A2-7B56522ABB9F}"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000" b="1" dirty="0" smtClean="0">
                <a:latin typeface="Times New Roman" pitchFamily="18" charset="0"/>
                <a:cs typeface="Times New Roman" pitchFamily="18" charset="0"/>
              </a:rPr>
              <a:t>9. </a:t>
            </a:r>
            <a:r>
              <a:rPr lang="en-US" sz="2000" dirty="0"/>
              <a:t> Which of the following is contained in the </a:t>
            </a:r>
            <a:r>
              <a:rPr lang="en-US" sz="2000" dirty="0" err="1"/>
              <a:t>src</a:t>
            </a:r>
            <a:r>
              <a:rPr lang="en-US" sz="2000" dirty="0"/>
              <a:t> folder?</a:t>
            </a:r>
          </a:p>
          <a:p>
            <a:r>
              <a:rPr lang="en-US" sz="2000" dirty="0"/>
              <a:t>XML</a:t>
            </a:r>
          </a:p>
          <a:p>
            <a:r>
              <a:rPr lang="en-US" sz="2000" b="1" dirty="0"/>
              <a:t>Java source code</a:t>
            </a:r>
          </a:p>
          <a:p>
            <a:r>
              <a:rPr lang="en-US" sz="2000" dirty="0"/>
              <a:t>Manifest</a:t>
            </a:r>
          </a:p>
          <a:p>
            <a:r>
              <a:rPr lang="en-US" sz="2000" dirty="0"/>
              <a:t>None of the above</a:t>
            </a:r>
          </a:p>
          <a:p>
            <a:pPr>
              <a:buNone/>
            </a:pPr>
            <a:endParaRPr lang="en-IN" sz="2000" b="1" dirty="0">
              <a:latin typeface="Times New Roman" pitchFamily="18" charset="0"/>
              <a:cs typeface="Times New Roman" pitchFamily="18" charset="0"/>
            </a:endParaRPr>
          </a:p>
          <a:p>
            <a:pPr marL="0" indent="0">
              <a:buNone/>
            </a:pPr>
            <a:r>
              <a:rPr lang="en-IN" sz="2000" b="1" dirty="0" smtClean="0">
                <a:latin typeface="Times New Roman" pitchFamily="18" charset="0"/>
                <a:cs typeface="Times New Roman" pitchFamily="18" charset="0"/>
              </a:rPr>
              <a:t>10. </a:t>
            </a:r>
            <a:r>
              <a:rPr lang="en-US" sz="2000" dirty="0"/>
              <a:t>In which year OHA (Open Handset Alliance) is announced?</a:t>
            </a:r>
          </a:p>
          <a:p>
            <a:r>
              <a:rPr lang="en-US" sz="2000" dirty="0"/>
              <a:t>2005</a:t>
            </a:r>
          </a:p>
          <a:p>
            <a:r>
              <a:rPr lang="en-US" sz="2000" b="1" dirty="0"/>
              <a:t>2007</a:t>
            </a:r>
          </a:p>
          <a:p>
            <a:r>
              <a:rPr lang="en-US" sz="2000" dirty="0"/>
              <a:t>2006</a:t>
            </a:r>
          </a:p>
          <a:p>
            <a:r>
              <a:rPr lang="en-US" sz="2000" dirty="0"/>
              <a:t>None of the above</a:t>
            </a:r>
          </a:p>
          <a:p>
            <a:pPr>
              <a:buNone/>
            </a:pPr>
            <a:endParaRPr lang="en-IN"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86DDFA6-A881-4DA8-9C99-B0C04E754DC3}"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32F605-D526-4C2F-B149-65FFF83D3316}"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8" name="Title 1"/>
          <p:cNvSpPr txBox="1">
            <a:spLocks/>
          </p:cNvSpPr>
          <p:nvPr/>
        </p:nvSpPr>
        <p:spPr>
          <a:xfrm>
            <a:off x="1341120" y="3048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a:latin typeface="Times New Roman" pitchFamily="18" charset="0"/>
                <a:cs typeface="Times New Roman" pitchFamily="18" charset="0"/>
              </a:rPr>
              <a:t>Glossary Questions</a:t>
            </a:r>
          </a:p>
        </p:txBody>
      </p:sp>
      <p:sp>
        <p:nvSpPr>
          <p:cNvPr id="2" name="Content Placeholder 1">
            <a:extLst>
              <a:ext uri="{FF2B5EF4-FFF2-40B4-BE49-F238E27FC236}">
                <a16:creationId xmlns="" xmlns:a16="http://schemas.microsoft.com/office/drawing/2014/main" id="{3F938202-CFF1-4F4D-90DE-BAE2C7978E8A}"/>
              </a:ext>
            </a:extLst>
          </p:cNvPr>
          <p:cNvSpPr>
            <a:spLocks noGrp="1" noChangeArrowheads="1"/>
          </p:cNvSpPr>
          <p:nvPr>
            <p:ph idx="1"/>
          </p:nvPr>
        </p:nvSpPr>
        <p:spPr bwMode="auto">
          <a:xfrm>
            <a:off x="457200" y="3274066"/>
            <a:ext cx="8229600" cy="7386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buNone/>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685800" y="1371600"/>
            <a:ext cx="2659702" cy="5078313"/>
          </a:xfrm>
          <a:prstGeom prst="rect">
            <a:avLst/>
          </a:prstGeom>
          <a:noFill/>
        </p:spPr>
        <p:txBody>
          <a:bodyPr wrap="none" rtlCol="0">
            <a:spAutoFit/>
          </a:bodyPr>
          <a:lstStyle/>
          <a:p>
            <a:r>
              <a:rPr lang="en-US" dirty="0" smtClean="0"/>
              <a:t>Explain the following:</a:t>
            </a:r>
          </a:p>
          <a:p>
            <a:pPr marL="342900" indent="-342900">
              <a:buAutoNum type="arabicPeriod"/>
            </a:pPr>
            <a:r>
              <a:rPr lang="en-US" dirty="0" smtClean="0"/>
              <a:t>SDK</a:t>
            </a:r>
          </a:p>
          <a:p>
            <a:pPr marL="342900" indent="-342900">
              <a:buAutoNum type="arabicPeriod"/>
            </a:pPr>
            <a:r>
              <a:rPr lang="en-US" dirty="0" smtClean="0"/>
              <a:t>API</a:t>
            </a:r>
          </a:p>
          <a:p>
            <a:pPr marL="342900" indent="-342900">
              <a:buAutoNum type="arabicPeriod"/>
            </a:pPr>
            <a:r>
              <a:rPr lang="en-US" dirty="0" smtClean="0"/>
              <a:t>SDE</a:t>
            </a:r>
          </a:p>
          <a:p>
            <a:pPr marL="342900" indent="-342900">
              <a:buAutoNum type="arabicPeriod"/>
            </a:pPr>
            <a:r>
              <a:rPr lang="en-US" dirty="0" err="1" smtClean="0"/>
              <a:t>Adb</a:t>
            </a:r>
            <a:endParaRPr lang="en-US" dirty="0" smtClean="0"/>
          </a:p>
          <a:p>
            <a:pPr marL="342900" indent="-342900">
              <a:buAutoNum type="arabicPeriod"/>
            </a:pPr>
            <a:r>
              <a:rPr lang="en-US" dirty="0" err="1" smtClean="0"/>
              <a:t>OpenGl</a:t>
            </a:r>
            <a:endParaRPr lang="en-US" dirty="0" smtClean="0"/>
          </a:p>
          <a:p>
            <a:pPr marL="342900" indent="-342900">
              <a:buAutoNum type="arabicPeriod"/>
            </a:pPr>
            <a:r>
              <a:rPr lang="en-US" dirty="0" smtClean="0"/>
              <a:t>GNU</a:t>
            </a:r>
          </a:p>
          <a:p>
            <a:pPr marL="342900" indent="-342900">
              <a:buAutoNum type="arabicPeriod"/>
            </a:pPr>
            <a:r>
              <a:rPr lang="en-US" dirty="0" smtClean="0"/>
              <a:t>Emulator</a:t>
            </a:r>
          </a:p>
          <a:p>
            <a:pPr marL="342900" indent="-342900">
              <a:buFontTx/>
              <a:buAutoNum type="arabicPeriod"/>
            </a:pPr>
            <a:r>
              <a:rPr lang="en-IN" dirty="0" err="1">
                <a:latin typeface="Times New Roman" pitchFamily="18" charset="0"/>
                <a:cs typeface="Times New Roman" pitchFamily="18" charset="0"/>
              </a:rPr>
              <a:t>Dalvik</a:t>
            </a:r>
            <a:r>
              <a:rPr lang="en-IN" dirty="0">
                <a:latin typeface="Times New Roman" pitchFamily="18" charset="0"/>
                <a:cs typeface="Times New Roman" pitchFamily="18" charset="0"/>
              </a:rPr>
              <a:t> virtual </a:t>
            </a:r>
            <a:r>
              <a:rPr lang="en-IN" dirty="0" smtClean="0">
                <a:latin typeface="Times New Roman" pitchFamily="18" charset="0"/>
                <a:cs typeface="Times New Roman" pitchFamily="18" charset="0"/>
              </a:rPr>
              <a:t>machine</a:t>
            </a:r>
          </a:p>
          <a:p>
            <a:pPr marL="342900" indent="-342900">
              <a:buFontTx/>
              <a:buAutoNum type="arabicPeriod"/>
            </a:pPr>
            <a:r>
              <a:rPr lang="en-IN" dirty="0" err="1" smtClean="0">
                <a:latin typeface="Times New Roman" pitchFamily="18" charset="0"/>
                <a:cs typeface="Times New Roman" pitchFamily="18" charset="0"/>
              </a:rPr>
              <a:t>Mksdcard</a:t>
            </a:r>
            <a:endParaRPr lang="en-IN" dirty="0" smtClean="0">
              <a:latin typeface="Times New Roman" pitchFamily="18" charset="0"/>
              <a:cs typeface="Times New Roman" pitchFamily="18" charset="0"/>
            </a:endParaRPr>
          </a:p>
          <a:p>
            <a:pPr marL="342900" indent="-342900">
              <a:buFontTx/>
              <a:buAutoNum type="arabicPeriod"/>
            </a:pPr>
            <a:r>
              <a:rPr lang="en-IN" dirty="0" smtClean="0">
                <a:latin typeface="Times New Roman" pitchFamily="18" charset="0"/>
                <a:cs typeface="Times New Roman" pitchFamily="18" charset="0"/>
              </a:rPr>
              <a:t>SQLite</a:t>
            </a:r>
          </a:p>
          <a:p>
            <a:pPr marL="342900" indent="-342900">
              <a:buFontTx/>
              <a:buAutoNum type="arabicPeriod"/>
            </a:pPr>
            <a:endParaRPr lang="en-IN" dirty="0" smtClean="0">
              <a:latin typeface="Times New Roman" pitchFamily="18" charset="0"/>
              <a:cs typeface="Times New Roman" pitchFamily="18" charset="0"/>
            </a:endParaRPr>
          </a:p>
          <a:p>
            <a:pPr marL="342900" indent="-342900">
              <a:buFontTx/>
              <a:buAutoNum type="arabicPeriod"/>
            </a:pPr>
            <a:endParaRPr lang="en-IN" dirty="0">
              <a:latin typeface="Times New Roman" pitchFamily="18" charset="0"/>
              <a:cs typeface="Times New Roman" pitchFamily="18" charset="0"/>
            </a:endParaRPr>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Tree>
    <p:extLst>
      <p:ext uri="{BB962C8B-B14F-4D97-AF65-F5344CB8AC3E}">
        <p14:creationId xmlns:p14="http://schemas.microsoft.com/office/powerpoint/2010/main" xmlns="" val="34537765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a:buAutoNum type="arabicPeriod"/>
            </a:pPr>
            <a:endParaRPr lang="en-US" sz="1400" dirty="0">
              <a:latin typeface="Times New Roman" panose="02020603050405020304" pitchFamily="18" charset="0"/>
              <a:cs typeface="Times New Roman" panose="02020603050405020304" pitchFamily="18" charset="0"/>
            </a:endParaRPr>
          </a:p>
          <a:p>
            <a:pPr>
              <a:buAutoNum type="arabicPeriod"/>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BD557267-C39E-45D7-9CA7-374E25197637}"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a:t>
            </a:r>
            <a:r>
              <a:rPr lang="en-US" dirty="0" smtClean="0"/>
              <a:t>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smtClean="0"/>
              <a:t>Old University Exam Question Paper</a:t>
            </a:r>
            <a:endParaRPr lang="en-US" sz="24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219200" y="842963"/>
            <a:ext cx="6400799" cy="5481637"/>
          </a:xfrm>
          <a:prstGeom prst="rect">
            <a:avLst/>
          </a:prstGeom>
          <a:noFill/>
          <a:ln w="9525">
            <a:noFill/>
            <a:miter lim="800000"/>
            <a:headEnd/>
            <a:tailEnd/>
          </a:ln>
        </p:spPr>
      </p:pic>
    </p:spTree>
    <p:extLst>
      <p:ext uri="{BB962C8B-B14F-4D97-AF65-F5344CB8AC3E}">
        <p14:creationId xmlns="" xmlns:p14="http://schemas.microsoft.com/office/powerpoint/2010/main" val="42523229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a:buAutoNum type="arabicPeriod"/>
            </a:pPr>
            <a:endParaRPr lang="en-US" sz="1400" dirty="0">
              <a:latin typeface="Times New Roman" panose="02020603050405020304" pitchFamily="18" charset="0"/>
              <a:cs typeface="Times New Roman" panose="02020603050405020304" pitchFamily="18" charset="0"/>
            </a:endParaRPr>
          </a:p>
          <a:p>
            <a:pPr>
              <a:buAutoNum type="arabicPeriod"/>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BD557267-C39E-45D7-9CA7-374E25197637}" type="datetime1">
              <a:rPr lang="en-US" smtClean="0"/>
              <a:pPr/>
              <a:t>1/5/2023</a:t>
            </a:fld>
            <a:endParaRPr lang="en-US"/>
          </a:p>
        </p:txBody>
      </p:sp>
      <p:sp>
        <p:nvSpPr>
          <p:cNvPr id="5" name="Footer Placeholder 4"/>
          <p:cNvSpPr>
            <a:spLocks noGrp="1"/>
          </p:cNvSpPr>
          <p:nvPr>
            <p:ph type="ftr" sz="quarter" idx="11"/>
          </p:nvPr>
        </p:nvSpPr>
        <p:spPr>
          <a:xfrm>
            <a:off x="3124200" y="6416675"/>
            <a:ext cx="28956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a:t>
            </a:r>
            <a:r>
              <a:rPr lang="en-US" dirty="0" smtClean="0"/>
              <a:t>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smtClean="0"/>
              <a:t>Old University Exam Question Paper</a:t>
            </a:r>
            <a:endParaRPr lang="en-US" sz="24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524000" y="762000"/>
            <a:ext cx="6072187" cy="5638800"/>
          </a:xfrm>
          <a:prstGeom prst="rect">
            <a:avLst/>
          </a:prstGeom>
          <a:noFill/>
          <a:ln w="9525">
            <a:noFill/>
            <a:miter lim="800000"/>
            <a:headEnd/>
            <a:tailEnd/>
          </a:ln>
        </p:spPr>
      </p:pic>
    </p:spTree>
    <p:extLst>
      <p:ext uri="{BB962C8B-B14F-4D97-AF65-F5344CB8AC3E}">
        <p14:creationId xmlns="" xmlns:p14="http://schemas.microsoft.com/office/powerpoint/2010/main" val="425232295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a:buAutoNum type="arabicPeriod"/>
            </a:pPr>
            <a:endParaRPr lang="en-US" sz="1400" dirty="0">
              <a:latin typeface="Times New Roman" panose="02020603050405020304" pitchFamily="18" charset="0"/>
              <a:cs typeface="Times New Roman" panose="02020603050405020304" pitchFamily="18" charset="0"/>
            </a:endParaRPr>
          </a:p>
          <a:p>
            <a:pPr>
              <a:buAutoNum type="arabicPeriod"/>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BD557267-C39E-45D7-9CA7-374E25197637}" type="datetime1">
              <a:rPr lang="en-US" smtClean="0"/>
              <a:pPr/>
              <a:t>1/5/2023</a:t>
            </a:fld>
            <a:endParaRPr lang="en-US"/>
          </a:p>
        </p:txBody>
      </p:sp>
      <p:sp>
        <p:nvSpPr>
          <p:cNvPr id="5" name="Footer Placeholder 4"/>
          <p:cNvSpPr>
            <a:spLocks noGrp="1"/>
          </p:cNvSpPr>
          <p:nvPr>
            <p:ph type="ftr" sz="quarter" idx="11"/>
          </p:nvPr>
        </p:nvSpPr>
        <p:spPr>
          <a:xfrm>
            <a:off x="3124200" y="6416675"/>
            <a:ext cx="28956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a:t>
            </a:r>
            <a:r>
              <a:rPr lang="en-US" dirty="0" smtClean="0"/>
              <a:t>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smtClean="0"/>
              <a:t>Old University Exam Question Paper</a:t>
            </a:r>
            <a:endParaRPr lang="en-US" sz="24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1752600" y="762000"/>
            <a:ext cx="5943600" cy="5638800"/>
          </a:xfrm>
          <a:prstGeom prst="rect">
            <a:avLst/>
          </a:prstGeom>
          <a:noFill/>
          <a:ln w="9525">
            <a:noFill/>
            <a:miter lim="800000"/>
            <a:headEnd/>
            <a:tailEnd/>
          </a:ln>
        </p:spPr>
      </p:pic>
    </p:spTree>
    <p:extLst>
      <p:ext uri="{BB962C8B-B14F-4D97-AF65-F5344CB8AC3E}">
        <p14:creationId xmlns="" xmlns:p14="http://schemas.microsoft.com/office/powerpoint/2010/main" val="4252322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8</a:t>
            </a:fld>
            <a:endParaRPr lang="en-US" dirty="0">
              <a:solidFill>
                <a:schemeClr val="tx1"/>
              </a:solidFill>
            </a:endParaRPr>
          </a:p>
        </p:txBody>
      </p:sp>
      <p:sp>
        <p:nvSpPr>
          <p:cNvPr id="5" name="Title 1"/>
          <p:cNvSpPr txBox="1">
            <a:spLocks/>
          </p:cNvSpPr>
          <p:nvPr/>
        </p:nvSpPr>
        <p:spPr>
          <a:xfrm>
            <a:off x="1335878" y="-905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4000" dirty="0">
                <a:solidFill>
                  <a:schemeClr val="tx1"/>
                </a:solidFill>
              </a:rPr>
              <a:t>Course Outcomes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1196" y="1176061"/>
            <a:ext cx="8229600" cy="452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457200" y="1198727"/>
            <a:ext cx="8265604" cy="507831"/>
          </a:xfrm>
          <a:prstGeom prst="rect">
            <a:avLst/>
          </a:prstGeom>
        </p:spPr>
        <p:txBody>
          <a:bodyPr wrap="square">
            <a:spAutoFit/>
          </a:bodyPr>
          <a:lstStyle/>
          <a:p>
            <a:pPr algn="just"/>
            <a:r>
              <a:rPr lang="en-US" sz="2700" dirty="0">
                <a:solidFill>
                  <a:srgbClr val="000000"/>
                </a:solidFill>
              </a:rPr>
              <a:t>	</a:t>
            </a:r>
          </a:p>
        </p:txBody>
      </p:sp>
      <p:sp>
        <p:nvSpPr>
          <p:cNvPr id="2" name="Date Placeholder 1"/>
          <p:cNvSpPr>
            <a:spLocks noGrp="1"/>
          </p:cNvSpPr>
          <p:nvPr>
            <p:ph type="dt" sz="half" idx="10"/>
          </p:nvPr>
        </p:nvSpPr>
        <p:spPr/>
        <p:txBody>
          <a:bodyPr/>
          <a:lstStyle/>
          <a:p>
            <a:fld id="{C7545CC6-ACC4-4E58-BE64-75728C190FAE}" type="datetime1">
              <a:rPr lang="en-US" smtClean="0">
                <a:solidFill>
                  <a:schemeClr val="tx1"/>
                </a:solidFill>
              </a:rPr>
              <a:pPr/>
              <a:t>1/5/2023</a:t>
            </a:fld>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xmlns="" val="765328794"/>
              </p:ext>
            </p:extLst>
          </p:nvPr>
        </p:nvGraphicFramePr>
        <p:xfrm>
          <a:off x="539552" y="1166790"/>
          <a:ext cx="7963187" cy="617382"/>
        </p:xfrm>
        <a:graphic>
          <a:graphicData uri="http://schemas.openxmlformats.org/drawingml/2006/table">
            <a:tbl>
              <a:tblPr firstRow="1" firstCol="1" bandRow="1">
                <a:tableStyleId>{5A111915-BE36-4E01-A7E5-04B1672EAD32}</a:tableStyleId>
              </a:tblPr>
              <a:tblGrid>
                <a:gridCol w="7963187">
                  <a:extLst>
                    <a:ext uri="{9D8B030D-6E8A-4147-A177-3AD203B41FA5}">
                      <a16:colId xmlns:a16="http://schemas.microsoft.com/office/drawing/2014/main" xmlns="" val="20000"/>
                    </a:ext>
                  </a:extLst>
                </a:gridCol>
              </a:tblGrid>
              <a:tr h="617382">
                <a:tc>
                  <a:txBody>
                    <a:bodyPr/>
                    <a:lstStyle/>
                    <a:p>
                      <a:pPr marL="0" marR="0" algn="just">
                        <a:lnSpc>
                          <a:spcPct val="115000"/>
                        </a:lnSpc>
                        <a:spcBef>
                          <a:spcPts val="1200"/>
                        </a:spcBef>
                        <a:spcAft>
                          <a:spcPts val="1200"/>
                        </a:spcAft>
                      </a:pPr>
                      <a:r>
                        <a:rPr lang="en-US" sz="1800" dirty="0">
                          <a:effectLst/>
                        </a:rPr>
                        <a:t>Course outcomes :  After completion of this course students will be able to</a:t>
                      </a:r>
                      <a:endParaRPr lang="en-US" sz="18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1747392361"/>
              </p:ext>
            </p:extLst>
          </p:nvPr>
        </p:nvGraphicFramePr>
        <p:xfrm>
          <a:off x="568960" y="1806838"/>
          <a:ext cx="7933778" cy="4314365"/>
        </p:xfrm>
        <a:graphic>
          <a:graphicData uri="http://schemas.openxmlformats.org/drawingml/2006/table">
            <a:tbl>
              <a:tblPr firstRow="1" firstCol="1" bandRow="1">
                <a:tableStyleId>{BDBED569-4797-4DF1-A0F4-6AAB3CD982D8}</a:tableStyleId>
              </a:tblPr>
              <a:tblGrid>
                <a:gridCol w="891086">
                  <a:extLst>
                    <a:ext uri="{9D8B030D-6E8A-4147-A177-3AD203B41FA5}">
                      <a16:colId xmlns:a16="http://schemas.microsoft.com/office/drawing/2014/main" xmlns="" val="4040727765"/>
                    </a:ext>
                  </a:extLst>
                </a:gridCol>
                <a:gridCol w="5924411">
                  <a:extLst>
                    <a:ext uri="{9D8B030D-6E8A-4147-A177-3AD203B41FA5}">
                      <a16:colId xmlns:a16="http://schemas.microsoft.com/office/drawing/2014/main" xmlns="" val="3422662514"/>
                    </a:ext>
                  </a:extLst>
                </a:gridCol>
                <a:gridCol w="1118281">
                  <a:extLst>
                    <a:ext uri="{9D8B030D-6E8A-4147-A177-3AD203B41FA5}">
                      <a16:colId xmlns:a16="http://schemas.microsoft.com/office/drawing/2014/main" xmlns="" val="3225774826"/>
                    </a:ext>
                  </a:extLst>
                </a:gridCol>
              </a:tblGrid>
              <a:tr h="705021">
                <a:tc>
                  <a:txBody>
                    <a:bodyPr/>
                    <a:lstStyle/>
                    <a:p>
                      <a:pPr marL="0" marR="0" algn="just">
                        <a:lnSpc>
                          <a:spcPct val="115000"/>
                        </a:lnSpc>
                        <a:spcBef>
                          <a:spcPts val="0"/>
                        </a:spcBef>
                        <a:spcAft>
                          <a:spcPts val="0"/>
                        </a:spcAft>
                      </a:pPr>
                      <a:r>
                        <a:rPr lang="en-US" sz="1600" dirty="0">
                          <a:effectLst/>
                        </a:rPr>
                        <a:t>CO 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15000"/>
                        </a:lnSpc>
                        <a:spcAft>
                          <a:spcPts val="1000"/>
                        </a:spcAft>
                      </a:pPr>
                      <a:r>
                        <a:rPr lang="en-IN" sz="1800" b="1" kern="1200" dirty="0">
                          <a:solidFill>
                            <a:schemeClr val="tx1"/>
                          </a:solidFill>
                          <a:effectLst/>
                          <a:latin typeface="+mn-lt"/>
                          <a:ea typeface="+mn-ea"/>
                          <a:cs typeface="+mn-cs"/>
                        </a:rPr>
                        <a:t>Recall vision, definition, conceptual framework, architecture of mobile applications. </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chemeClr val="bg1"/>
                    </a:solidFill>
                  </a:tcPr>
                </a:tc>
                <a:tc>
                  <a:txBody>
                    <a:bodyPr/>
                    <a:lstStyle/>
                    <a:p>
                      <a:pPr algn="ctr">
                        <a:lnSpc>
                          <a:spcPct val="115000"/>
                        </a:lnSpc>
                        <a:spcAft>
                          <a:spcPts val="1000"/>
                        </a:spcAft>
                      </a:pPr>
                      <a:r>
                        <a:rPr lang="en-US" sz="1600" b="1" dirty="0">
                          <a:effectLst/>
                        </a:rPr>
                        <a:t> K1</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chemeClr val="bg1"/>
                    </a:solidFill>
                  </a:tcPr>
                </a:tc>
                <a:extLst>
                  <a:ext uri="{0D108BD9-81ED-4DB2-BD59-A6C34878D82A}">
                    <a16:rowId xmlns:a16="http://schemas.microsoft.com/office/drawing/2014/main" xmlns="" val="2642426600"/>
                  </a:ext>
                </a:extLst>
              </a:tr>
              <a:tr h="716317">
                <a:tc>
                  <a:txBody>
                    <a:bodyPr/>
                    <a:lstStyle/>
                    <a:p>
                      <a:pPr marL="0" marR="0" algn="just">
                        <a:lnSpc>
                          <a:spcPct val="115000"/>
                        </a:lnSpc>
                        <a:spcBef>
                          <a:spcPts val="0"/>
                        </a:spcBef>
                        <a:spcAft>
                          <a:spcPts val="0"/>
                        </a:spcAft>
                      </a:pPr>
                      <a:r>
                        <a:rPr lang="en-US" sz="1600" dirty="0">
                          <a:effectLst/>
                        </a:rPr>
                        <a:t>CO 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lumMod val="50000"/>
                        <a:alpha val="20000"/>
                      </a:schemeClr>
                    </a:solidFill>
                  </a:tcPr>
                </a:tc>
                <a:tc>
                  <a:txBody>
                    <a:bodyPr/>
                    <a:lstStyle/>
                    <a:p>
                      <a:pPr>
                        <a:lnSpc>
                          <a:spcPct val="107000"/>
                        </a:lnSpc>
                        <a:spcAft>
                          <a:spcPts val="8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Describe and configure android development environment, tools, and architecture. </a:t>
                      </a:r>
                      <a:endPar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chemeClr val="accent2">
                        <a:lumMod val="50000"/>
                        <a:alpha val="20000"/>
                      </a:schemeClr>
                    </a:solidFill>
                  </a:tcPr>
                </a:tc>
                <a:tc>
                  <a:txBody>
                    <a:bodyPr/>
                    <a:lstStyle/>
                    <a:p>
                      <a:pPr algn="ctr">
                        <a:lnSpc>
                          <a:spcPct val="115000"/>
                        </a:lnSpc>
                        <a:spcAft>
                          <a:spcPts val="1000"/>
                        </a:spcAft>
                      </a:pPr>
                      <a:r>
                        <a:rPr lang="en-US" sz="1600" b="1" dirty="0">
                          <a:effectLst/>
                        </a:rPr>
                        <a:t>K2</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chemeClr val="accent2">
                        <a:lumMod val="50000"/>
                        <a:alpha val="20000"/>
                      </a:schemeClr>
                    </a:solidFill>
                  </a:tcPr>
                </a:tc>
                <a:extLst>
                  <a:ext uri="{0D108BD9-81ED-4DB2-BD59-A6C34878D82A}">
                    <a16:rowId xmlns:a16="http://schemas.microsoft.com/office/drawing/2014/main" xmlns="" val="547125384"/>
                  </a:ext>
                </a:extLst>
              </a:tr>
              <a:tr h="963098">
                <a:tc>
                  <a:txBody>
                    <a:bodyPr/>
                    <a:lstStyle/>
                    <a:p>
                      <a:pPr marL="0" marR="0" algn="just">
                        <a:lnSpc>
                          <a:spcPct val="115000"/>
                        </a:lnSpc>
                        <a:spcBef>
                          <a:spcPts val="0"/>
                        </a:spcBef>
                        <a:spcAft>
                          <a:spcPts val="0"/>
                        </a:spcAft>
                      </a:pPr>
                      <a:r>
                        <a:rPr lang="en-US" sz="1600">
                          <a:effectLst/>
                        </a:rPr>
                        <a:t>CO 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 and implement UI components and multimedia framework, fragments, audio capture, animation, and other activities. </a:t>
                      </a:r>
                      <a:endPar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tc>
                <a:tc>
                  <a:txBody>
                    <a:bodyPr/>
                    <a:lstStyle/>
                    <a:p>
                      <a:pPr algn="ctr">
                        <a:lnSpc>
                          <a:spcPct val="115000"/>
                        </a:lnSpc>
                        <a:spcAft>
                          <a:spcPts val="1000"/>
                        </a:spcAft>
                      </a:pPr>
                      <a:r>
                        <a:rPr lang="en-US" sz="1600" b="1" dirty="0">
                          <a:effectLst/>
                        </a:rPr>
                        <a:t>K6</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3426395499"/>
                  </a:ext>
                </a:extLst>
              </a:tr>
              <a:tr h="914924">
                <a:tc>
                  <a:txBody>
                    <a:bodyPr/>
                    <a:lstStyle/>
                    <a:p>
                      <a:pPr marL="0" marR="0" algn="just">
                        <a:lnSpc>
                          <a:spcPct val="115000"/>
                        </a:lnSpc>
                        <a:spcBef>
                          <a:spcPts val="0"/>
                        </a:spcBef>
                        <a:spcAft>
                          <a:spcPts val="0"/>
                        </a:spcAft>
                      </a:pPr>
                      <a:r>
                        <a:rPr lang="en-US" sz="1600">
                          <a:effectLst/>
                        </a:rPr>
                        <a:t>CO 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Integrate and interact with server-side applications with testing and deployment of android application. </a:t>
                      </a:r>
                      <a:endParaRPr lang="en-IN"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tc>
                <a:tc>
                  <a:txBody>
                    <a:bodyPr/>
                    <a:lstStyle/>
                    <a:p>
                      <a:pPr algn="ctr">
                        <a:lnSpc>
                          <a:spcPct val="115000"/>
                        </a:lnSpc>
                        <a:spcAft>
                          <a:spcPts val="1000"/>
                        </a:spcAft>
                      </a:pPr>
                      <a:r>
                        <a:rPr lang="en-US" sz="1600" b="1">
                          <a:effectLst/>
                        </a:rPr>
                        <a:t> K3</a:t>
                      </a:r>
                      <a:endParaRPr lang="en-IN" sz="16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906387022"/>
                  </a:ext>
                </a:extLst>
              </a:tr>
              <a:tr h="1015005">
                <a:tc>
                  <a:txBody>
                    <a:bodyPr/>
                    <a:lstStyle/>
                    <a:p>
                      <a:pPr marL="0" marR="0" algn="just">
                        <a:lnSpc>
                          <a:spcPct val="115000"/>
                        </a:lnSpc>
                        <a:spcBef>
                          <a:spcPts val="0"/>
                        </a:spcBef>
                        <a:spcAft>
                          <a:spcPts val="0"/>
                        </a:spcAft>
                      </a:pPr>
                      <a:r>
                        <a:rPr lang="en-US" sz="1600" dirty="0">
                          <a:effectLst/>
                        </a:rPr>
                        <a:t>CO 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iOS and swift features, frameworks, map kit, and social media applications. </a:t>
                      </a:r>
                      <a:endPar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tc>
                <a:tc>
                  <a:txBody>
                    <a:bodyPr/>
                    <a:lstStyle/>
                    <a:p>
                      <a:pPr algn="ctr">
                        <a:lnSpc>
                          <a:spcPct val="115000"/>
                        </a:lnSpc>
                        <a:spcAft>
                          <a:spcPts val="1000"/>
                        </a:spcAft>
                      </a:pPr>
                      <a:r>
                        <a:rPr lang="en-US" sz="1600" b="1" dirty="0">
                          <a:effectLst/>
                        </a:rPr>
                        <a:t>K4</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1589431808"/>
                  </a:ext>
                </a:extLst>
              </a:tr>
            </a:tbl>
          </a:graphicData>
        </a:graphic>
      </p:graphicFrame>
      <p:pic>
        <p:nvPicPr>
          <p:cNvPr id="10" name="Picture 2">
            <a:extLst>
              <a:ext uri="{FF2B5EF4-FFF2-40B4-BE49-F238E27FC236}">
                <a16:creationId xmlns:a16="http://schemas.microsoft.com/office/drawing/2014/main" xmlns="" id="{54D3E9ED-EF27-4580-A6AB-515CDA1C411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p:blipFill>
        <p:spPr bwMode="auto">
          <a:xfrm>
            <a:off x="0" y="18968"/>
            <a:ext cx="1335878" cy="745736"/>
          </a:xfrm>
          <a:prstGeom prst="rect">
            <a:avLst/>
          </a:prstGeom>
          <a:noFill/>
        </p:spPr>
      </p:pic>
      <p:pic>
        <p:nvPicPr>
          <p:cNvPr id="11" name="Picture 2">
            <a:extLst>
              <a:ext uri="{FF2B5EF4-FFF2-40B4-BE49-F238E27FC236}">
                <a16:creationId xmlns:a16="http://schemas.microsoft.com/office/drawing/2014/main" xmlns="" id="{BDB0499D-C921-4169-8C91-29757332E79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p:blipFill>
        <p:spPr bwMode="auto">
          <a:xfrm>
            <a:off x="0" y="-1"/>
            <a:ext cx="1335878" cy="783037"/>
          </a:xfrm>
          <a:prstGeom prst="rect">
            <a:avLst/>
          </a:prstGeom>
          <a:noFill/>
        </p:spPr>
      </p:pic>
    </p:spTree>
    <p:extLst>
      <p:ext uri="{BB962C8B-B14F-4D97-AF65-F5344CB8AC3E}">
        <p14:creationId xmlns:p14="http://schemas.microsoft.com/office/powerpoint/2010/main" xmlns="" val="39302369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a:buAutoNum type="arabicPeriod"/>
            </a:pPr>
            <a:endParaRPr lang="en-US" sz="1400" dirty="0">
              <a:latin typeface="Times New Roman" panose="02020603050405020304" pitchFamily="18" charset="0"/>
              <a:cs typeface="Times New Roman" panose="02020603050405020304" pitchFamily="18" charset="0"/>
            </a:endParaRPr>
          </a:p>
          <a:p>
            <a:pPr>
              <a:buAutoNum type="arabicPeriod"/>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BD557267-C39E-45D7-9CA7-374E25197637}" type="datetime1">
              <a:rPr lang="en-US" smtClean="0"/>
              <a:pPr/>
              <a:t>1/5/2023</a:t>
            </a:fld>
            <a:endParaRPr lang="en-US"/>
          </a:p>
        </p:txBody>
      </p:sp>
      <p:sp>
        <p:nvSpPr>
          <p:cNvPr id="5" name="Footer Placeholder 4"/>
          <p:cNvSpPr>
            <a:spLocks noGrp="1"/>
          </p:cNvSpPr>
          <p:nvPr>
            <p:ph type="ftr" sz="quarter" idx="11"/>
          </p:nvPr>
        </p:nvSpPr>
        <p:spPr>
          <a:xfrm>
            <a:off x="3124200" y="6416675"/>
            <a:ext cx="28956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a:t>
            </a:r>
            <a:r>
              <a:rPr lang="en-US" dirty="0" smtClean="0"/>
              <a:t>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smtClean="0"/>
              <a:t>Old University Exam Question Paper</a:t>
            </a:r>
            <a:endParaRPr lang="en-US" sz="2400" b="1"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1524000" y="838200"/>
            <a:ext cx="6934200" cy="5467350"/>
          </a:xfrm>
          <a:prstGeom prst="rect">
            <a:avLst/>
          </a:prstGeom>
          <a:noFill/>
          <a:ln w="9525">
            <a:noFill/>
            <a:miter lim="800000"/>
            <a:headEnd/>
            <a:tailEnd/>
          </a:ln>
        </p:spPr>
      </p:pic>
    </p:spTree>
    <p:extLst>
      <p:ext uri="{BB962C8B-B14F-4D97-AF65-F5344CB8AC3E}">
        <p14:creationId xmlns="" xmlns:p14="http://schemas.microsoft.com/office/powerpoint/2010/main" val="42523229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marL="0" indent="0">
              <a:buNone/>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BE44B55E-689E-48EA-A44C-A6793760E150}"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Expected Questions</a:t>
            </a:r>
          </a:p>
        </p:txBody>
      </p:sp>
      <p:sp>
        <p:nvSpPr>
          <p:cNvPr id="2" name="TextBox 1"/>
          <p:cNvSpPr txBox="1"/>
          <p:nvPr/>
        </p:nvSpPr>
        <p:spPr>
          <a:xfrm>
            <a:off x="76200" y="1066800"/>
            <a:ext cx="9367308" cy="4062651"/>
          </a:xfrm>
          <a:prstGeom prst="rect">
            <a:avLst/>
          </a:prstGeom>
          <a:noFill/>
        </p:spPr>
        <p:txBody>
          <a:bodyPr wrap="none" rtlCol="0">
            <a:spAutoFit/>
          </a:bodyPr>
          <a:lstStyle/>
          <a:p>
            <a:pPr marL="342900" indent="-342900">
              <a:buAutoNum type="arabicPeriod"/>
            </a:pPr>
            <a:r>
              <a:rPr lang="en-IN" sz="2400" dirty="0" smtClean="0"/>
              <a:t>Explain </a:t>
            </a:r>
            <a:r>
              <a:rPr lang="en-IN" sz="2400" dirty="0"/>
              <a:t>the type of user Interfaces in mobile application. </a:t>
            </a:r>
            <a:endParaRPr lang="en-IN" sz="2400" dirty="0" smtClean="0"/>
          </a:p>
          <a:p>
            <a:pPr marL="342900" indent="-342900">
              <a:buAutoNum type="arabicPeriod"/>
            </a:pPr>
            <a:r>
              <a:rPr lang="en-IN" sz="2400" dirty="0"/>
              <a:t>Elaborate Android Architecture and its Applications? </a:t>
            </a:r>
            <a:endParaRPr lang="en-IN" sz="2400" dirty="0" smtClean="0"/>
          </a:p>
          <a:p>
            <a:pPr marL="342900" indent="-342900">
              <a:buAutoNum type="arabicPeriod"/>
            </a:pPr>
            <a:r>
              <a:rPr lang="en-IN" sz="2400" dirty="0"/>
              <a:t>Discuss Applications hosted in the cloud computing environment</a:t>
            </a:r>
            <a:r>
              <a:rPr lang="en-IN" sz="2400" dirty="0" smtClean="0"/>
              <a:t>?</a:t>
            </a:r>
          </a:p>
          <a:p>
            <a:pPr marL="342900" indent="-342900">
              <a:buAutoNum type="arabicPeriod"/>
            </a:pPr>
            <a:r>
              <a:rPr lang="en-IN" sz="2400" dirty="0" smtClean="0"/>
              <a:t>Discuss android ecosystem and its usefulness.</a:t>
            </a:r>
          </a:p>
          <a:p>
            <a:pPr marL="342900" indent="-342900">
              <a:buAutoNum type="arabicPeriod"/>
            </a:pPr>
            <a:r>
              <a:rPr lang="en-IN" sz="2400" dirty="0" smtClean="0"/>
              <a:t>How to build android application</a:t>
            </a:r>
            <a:r>
              <a:rPr lang="en-US" sz="2400" dirty="0" smtClean="0"/>
              <a:t>.</a:t>
            </a:r>
          </a:p>
          <a:p>
            <a:pPr marL="342900" indent="-342900">
              <a:buAutoNum type="arabicPeriod"/>
            </a:pPr>
            <a:r>
              <a:rPr lang="en-US" sz="2400" dirty="0" smtClean="0"/>
              <a:t>Discuss various tools required to develop android.</a:t>
            </a:r>
          </a:p>
          <a:p>
            <a:pPr marL="342900" indent="-342900">
              <a:buAutoNum type="arabicPeriod"/>
            </a:pPr>
            <a:r>
              <a:rPr lang="en-US" sz="2400" dirty="0" smtClean="0"/>
              <a:t>Explain the various versions of android.</a:t>
            </a:r>
          </a:p>
          <a:p>
            <a:pPr marL="342900" indent="-342900">
              <a:buAutoNum type="arabicPeriod"/>
            </a:pPr>
            <a:r>
              <a:rPr lang="en-US" sz="2400" dirty="0" smtClean="0">
                <a:latin typeface="Times New Roman" panose="02020603050405020304" pitchFamily="18" charset="0"/>
                <a:cs typeface="Times New Roman" panose="02020603050405020304" pitchFamily="18" charset="0"/>
              </a:rPr>
              <a:t>Explain </a:t>
            </a:r>
            <a:r>
              <a:rPr lang="en-IN" sz="2400" dirty="0" smtClean="0">
                <a:latin typeface="Times New Roman" panose="02020603050405020304" pitchFamily="18" charset="0"/>
                <a:cs typeface="Times New Roman" panose="02020603050405020304" pitchFamily="18" charset="0"/>
              </a:rPr>
              <a:t>Activities</a:t>
            </a:r>
            <a:r>
              <a:rPr lang="en-IN" sz="2400" dirty="0">
                <a:latin typeface="Times New Roman" panose="02020603050405020304" pitchFamily="18" charset="0"/>
                <a:cs typeface="Times New Roman" panose="02020603050405020304" pitchFamily="18" charset="0"/>
              </a:rPr>
              <a:t>, Services, Broadcast Receivers &amp; Content </a:t>
            </a:r>
            <a:r>
              <a:rPr lang="en-IN" sz="2400" dirty="0" smtClean="0">
                <a:latin typeface="Times New Roman" panose="02020603050405020304" pitchFamily="18" charset="0"/>
                <a:cs typeface="Times New Roman" panose="02020603050405020304" pitchFamily="18" charset="0"/>
              </a:rPr>
              <a:t>providers</a:t>
            </a:r>
            <a:r>
              <a:rPr lang="en-IN"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AutoNum type="arabicPeriod"/>
            </a:pPr>
            <a:r>
              <a:rPr lang="en-US" sz="2400" dirty="0" smtClean="0"/>
              <a:t>Discuss need and features of android.</a:t>
            </a:r>
          </a:p>
          <a:p>
            <a:pPr marL="342900" indent="-342900">
              <a:buAutoNum type="arabicPeriod"/>
            </a:pPr>
            <a:r>
              <a:rPr lang="en-US" sz="2400" dirty="0" smtClean="0"/>
              <a:t>Comment on the android platforms.</a:t>
            </a:r>
          </a:p>
          <a:p>
            <a:endParaRPr lang="en-IN" sz="2000" dirty="0" smtClean="0"/>
          </a:p>
        </p:txBody>
      </p:sp>
    </p:spTree>
    <p:extLst>
      <p:ext uri="{BB962C8B-B14F-4D97-AF65-F5344CB8AC3E}">
        <p14:creationId xmlns:p14="http://schemas.microsoft.com/office/powerpoint/2010/main" xmlns="" val="115034539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676701-32C4-4FAE-899C-BC18C0315113}"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endParaRPr lang="en-US" dirty="0"/>
          </a:p>
        </p:txBody>
      </p:sp>
      <p:sp>
        <p:nvSpPr>
          <p:cNvPr id="10" name="Title 1">
            <a:extLst>
              <a:ext uri="{FF2B5EF4-FFF2-40B4-BE49-F238E27FC236}">
                <a16:creationId xmlns="" xmlns:a16="http://schemas.microsoft.com/office/drawing/2014/main" id="{11DF4761-32BA-4894-9E0C-FE106479FCFE}"/>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smtClean="0"/>
              <a:t>Recap/Summary</a:t>
            </a:r>
            <a:endParaRPr lang="en-US" sz="2400" dirty="0"/>
          </a:p>
        </p:txBody>
      </p:sp>
      <p:sp>
        <p:nvSpPr>
          <p:cNvPr id="3" name="Rectangle 2"/>
          <p:cNvSpPr/>
          <p:nvPr/>
        </p:nvSpPr>
        <p:spPr>
          <a:xfrm>
            <a:off x="685800" y="1422655"/>
            <a:ext cx="7848600" cy="2492990"/>
          </a:xfrm>
          <a:prstGeom prst="rect">
            <a:avLst/>
          </a:prstGeom>
        </p:spPr>
        <p:txBody>
          <a:bodyPr wrap="square">
            <a:spAutoFit/>
          </a:bodyPr>
          <a:lstStyle/>
          <a:p>
            <a:pPr marL="342900" indent="-34290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Discussed the key </a:t>
            </a:r>
            <a:r>
              <a:rPr lang="en-US" sz="2000" dirty="0">
                <a:latin typeface="Times New Roman" panose="02020603050405020304" pitchFamily="18" charset="0"/>
                <a:cs typeface="Times New Roman" panose="02020603050405020304" pitchFamily="18" charset="0"/>
              </a:rPr>
              <a:t>concepts of android </a:t>
            </a:r>
          </a:p>
          <a:p>
            <a:pPr marL="342900" indent="-34290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Elaborated the </a:t>
            </a:r>
            <a:r>
              <a:rPr lang="en-US" sz="2000" dirty="0">
                <a:latin typeface="Times New Roman" panose="02020603050405020304" pitchFamily="18" charset="0"/>
                <a:cs typeface="Times New Roman" panose="02020603050405020304" pitchFamily="18" charset="0"/>
              </a:rPr>
              <a:t>features and android platform</a:t>
            </a:r>
          </a:p>
          <a:p>
            <a:pPr marL="342900" indent="-34290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Discussed the </a:t>
            </a:r>
            <a:r>
              <a:rPr lang="en-US" sz="2000" dirty="0">
                <a:latin typeface="Times New Roman" panose="02020603050405020304" pitchFamily="18" charset="0"/>
                <a:cs typeface="Times New Roman" panose="02020603050405020304" pitchFamily="18" charset="0"/>
              </a:rPr>
              <a:t>android SDK and architecture</a:t>
            </a:r>
          </a:p>
          <a:p>
            <a:pPr marL="342900" indent="-34290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Understood </a:t>
            </a:r>
            <a:r>
              <a:rPr lang="en-US" sz="2000" dirty="0">
                <a:latin typeface="Times New Roman" panose="02020603050405020304" pitchFamily="18" charset="0"/>
                <a:cs typeface="Times New Roman" panose="02020603050405020304" pitchFamily="18" charset="0"/>
              </a:rPr>
              <a:t>the installation of Android and using the </a:t>
            </a:r>
            <a:r>
              <a:rPr lang="en-US" sz="2000" dirty="0" smtClean="0">
                <a:latin typeface="Times New Roman" panose="02020603050405020304" pitchFamily="18" charset="0"/>
                <a:cs typeface="Times New Roman" panose="02020603050405020304" pitchFamily="18" charset="0"/>
              </a:rPr>
              <a:t>basics</a:t>
            </a:r>
          </a:p>
          <a:p>
            <a:pPr marL="342900" indent="-342900" algn="just">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Know about the Activities</a:t>
            </a:r>
            <a:r>
              <a:rPr lang="en-IN" sz="2000" dirty="0">
                <a:latin typeface="Times New Roman" panose="02020603050405020304" pitchFamily="18" charset="0"/>
                <a:cs typeface="Times New Roman" panose="02020603050405020304" pitchFamily="18" charset="0"/>
              </a:rPr>
              <a:t>, Services, Broadcast Receivers &amp; Content providers.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2CAC3E-E8AC-4304-9964-8C402DF2EFA8}"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endParaRPr lang="en-US" dirty="0"/>
          </a:p>
        </p:txBody>
      </p:sp>
      <p:sp>
        <p:nvSpPr>
          <p:cNvPr id="10" name="Title 1">
            <a:extLst>
              <a:ext uri="{FF2B5EF4-FFF2-40B4-BE49-F238E27FC236}">
                <a16:creationId xmlns="" xmlns:a16="http://schemas.microsoft.com/office/drawing/2014/main" id="{11DF4761-32BA-4894-9E0C-FE106479FCFE}"/>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a:t>Noida Institute of Engineering and Technology, Greater Noida</a:t>
            </a:r>
            <a:endParaRPr lang="en-US" sz="2400" dirty="0"/>
          </a:p>
        </p:txBody>
      </p:sp>
      <p:sp>
        <p:nvSpPr>
          <p:cNvPr id="2" name="TextBox 1">
            <a:extLst>
              <a:ext uri="{FF2B5EF4-FFF2-40B4-BE49-F238E27FC236}">
                <a16:creationId xmlns="" xmlns:a16="http://schemas.microsoft.com/office/drawing/2014/main" id="{C85F6B54-1818-4EBB-8AE9-5FB57CA8A25C}"/>
              </a:ext>
            </a:extLst>
          </p:cNvPr>
          <p:cNvSpPr txBox="1"/>
          <p:nvPr/>
        </p:nvSpPr>
        <p:spPr>
          <a:xfrm>
            <a:off x="914400" y="2819400"/>
            <a:ext cx="7543800" cy="707886"/>
          </a:xfrm>
          <a:prstGeom prst="rect">
            <a:avLst/>
          </a:prstGeom>
          <a:noFill/>
        </p:spPr>
        <p:txBody>
          <a:bodyPr wrap="square" rtlCol="0">
            <a:spAutoFit/>
          </a:bodyPr>
          <a:lstStyle/>
          <a:p>
            <a:pPr algn="ctr"/>
            <a:r>
              <a:rPr lang="en-IN" sz="4000"/>
              <a:t>THANK YOU !!</a:t>
            </a:r>
          </a:p>
        </p:txBody>
      </p:sp>
    </p:spTree>
    <p:extLst>
      <p:ext uri="{BB962C8B-B14F-4D97-AF65-F5344CB8AC3E}">
        <p14:creationId xmlns:p14="http://schemas.microsoft.com/office/powerpoint/2010/main" xmlns="" val="1220423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8C07AAD-19A4-4B21-83DE-3C327C07814F}"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CO-PO Mapping</a:t>
            </a:r>
          </a:p>
        </p:txBody>
      </p:sp>
      <p:sp>
        <p:nvSpPr>
          <p:cNvPr id="11" name="Rectangle 1">
            <a:extLst>
              <a:ext uri="{FF2B5EF4-FFF2-40B4-BE49-F238E27FC236}">
                <a16:creationId xmlns:a16="http://schemas.microsoft.com/office/drawing/2014/main" xmlns="" id="{2FF97F26-F598-47E4-AAB1-5C5917B470F8}"/>
              </a:ext>
            </a:extLst>
          </p:cNvPr>
          <p:cNvSpPr>
            <a:spLocks noChangeArrowheads="1"/>
          </p:cNvSpPr>
          <p:nvPr/>
        </p:nvSpPr>
        <p:spPr bwMode="auto">
          <a:xfrm>
            <a:off x="714348" y="1046274"/>
            <a:ext cx="8001056"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Cambria" pitchFamily="18" charset="0"/>
                <a:ea typeface="Times New Roman" pitchFamily="18" charset="0"/>
                <a:cs typeface="Times New Roman" pitchFamily="18" charset="0"/>
              </a:rPr>
              <a:t>Mapping of Course Outcomes and Program Outcomes</a:t>
            </a:r>
            <a:r>
              <a:rPr kumimoji="0" lang="en-US" b="1" i="0" u="none" strike="noStrike" cap="none" normalizeH="0" baseline="0" dirty="0">
                <a:ln>
                  <a:noFill/>
                </a:ln>
                <a:effectLst/>
                <a:latin typeface="Calibri" pitchFamily="34" charset="0"/>
                <a:ea typeface="Calibri" pitchFamily="34" charset="0"/>
                <a:cs typeface="Times New Roman" pitchFamily="18" charset="0"/>
              </a:rPr>
              <a:t>:</a:t>
            </a:r>
            <a:endParaRPr kumimoji="0" lang="en-US" b="1" i="0" u="none" strike="noStrike" cap="none" normalizeH="0" baseline="0" dirty="0">
              <a:ln>
                <a:noFill/>
              </a:ln>
              <a:effectLst/>
              <a:latin typeface="Arial" pitchFamily="34" charset="0"/>
              <a:cs typeface="Arial" pitchFamily="34" charset="0"/>
            </a:endParaRPr>
          </a:p>
        </p:txBody>
      </p:sp>
      <p:sp>
        <p:nvSpPr>
          <p:cNvPr id="13" name="TextBox 12">
            <a:extLst>
              <a:ext uri="{FF2B5EF4-FFF2-40B4-BE49-F238E27FC236}">
                <a16:creationId xmlns:a16="http://schemas.microsoft.com/office/drawing/2014/main" xmlns="" id="{A4CAE044-3F4A-4183-A27A-EDD0C384774B}"/>
              </a:ext>
            </a:extLst>
          </p:cNvPr>
          <p:cNvSpPr txBox="1"/>
          <p:nvPr/>
        </p:nvSpPr>
        <p:spPr>
          <a:xfrm>
            <a:off x="714348" y="5063769"/>
            <a:ext cx="4600280" cy="369332"/>
          </a:xfrm>
          <a:prstGeom prst="rect">
            <a:avLst/>
          </a:prstGeom>
          <a:noFill/>
        </p:spPr>
        <p:txBody>
          <a:bodyPr wrap="square">
            <a:spAutoFit/>
          </a:bodyPr>
          <a:lstStyle/>
          <a:p>
            <a:r>
              <a:rPr lang="en-US" dirty="0"/>
              <a:t>3= High, 2=Medium, 1=Low</a:t>
            </a:r>
            <a:endParaRPr lang="en-IN" dirty="0"/>
          </a:p>
        </p:txBody>
      </p:sp>
      <p:sp>
        <p:nvSpPr>
          <p:cNvPr id="10" name="Footer Placeholder 4">
            <a:extLst>
              <a:ext uri="{FF2B5EF4-FFF2-40B4-BE49-F238E27FC236}">
                <a16:creationId xmlns:a16="http://schemas.microsoft.com/office/drawing/2014/main" xmlns="" id="{1E1F1E67-DD97-4391-AC3D-A518E91C4D45}"/>
              </a:ext>
            </a:extLst>
          </p:cNvPr>
          <p:cNvSpPr>
            <a:spLocks noGrp="1"/>
          </p:cNvSpPr>
          <p:nvPr>
            <p:ph type="ftr" sz="quarter" idx="11"/>
          </p:nvPr>
        </p:nvSpPr>
        <p:spPr>
          <a:xfrm>
            <a:off x="2514600" y="6356350"/>
            <a:ext cx="41910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Unit-2</a:t>
            </a:r>
            <a:endParaRPr lang="en-US" dirty="0"/>
          </a:p>
        </p:txBody>
      </p:sp>
      <p:graphicFrame>
        <p:nvGraphicFramePr>
          <p:cNvPr id="15" name="Content Placeholder 8">
            <a:extLst>
              <a:ext uri="{FF2B5EF4-FFF2-40B4-BE49-F238E27FC236}">
                <a16:creationId xmlns:a16="http://schemas.microsoft.com/office/drawing/2014/main" xmlns="" id="{95680331-995D-4B94-9331-1AF398ECBDE1}"/>
              </a:ext>
            </a:extLst>
          </p:cNvPr>
          <p:cNvGraphicFramePr>
            <a:graphicFrameLocks/>
          </p:cNvGraphicFramePr>
          <p:nvPr>
            <p:extLst>
              <p:ext uri="{D42A27DB-BD31-4B8C-83A1-F6EECF244321}">
                <p14:modId xmlns:p14="http://schemas.microsoft.com/office/powerpoint/2010/main" xmlns="" val="1253851566"/>
              </p:ext>
            </p:extLst>
          </p:nvPr>
        </p:nvGraphicFramePr>
        <p:xfrm>
          <a:off x="214275" y="1928802"/>
          <a:ext cx="8794622" cy="3438540"/>
        </p:xfrm>
        <a:graphic>
          <a:graphicData uri="http://schemas.openxmlformats.org/drawingml/2006/table">
            <a:tbl>
              <a:tblPr firstRow="1" bandRow="1">
                <a:tableStyleId>{5C22544A-7EE6-4342-B048-85BDC9FD1C3A}</a:tableStyleId>
              </a:tblPr>
              <a:tblGrid>
                <a:gridCol w="1174623">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609600">
                  <a:extLst>
                    <a:ext uri="{9D8B030D-6E8A-4147-A177-3AD203B41FA5}">
                      <a16:colId xmlns:a16="http://schemas.microsoft.com/office/drawing/2014/main" xmlns="" val="20003"/>
                    </a:ext>
                  </a:extLst>
                </a:gridCol>
                <a:gridCol w="609600">
                  <a:extLst>
                    <a:ext uri="{9D8B030D-6E8A-4147-A177-3AD203B41FA5}">
                      <a16:colId xmlns:a16="http://schemas.microsoft.com/office/drawing/2014/main" xmlns="" val="20004"/>
                    </a:ext>
                  </a:extLst>
                </a:gridCol>
                <a:gridCol w="609600">
                  <a:extLst>
                    <a:ext uri="{9D8B030D-6E8A-4147-A177-3AD203B41FA5}">
                      <a16:colId xmlns:a16="http://schemas.microsoft.com/office/drawing/2014/main" xmlns="" val="20005"/>
                    </a:ext>
                  </a:extLst>
                </a:gridCol>
                <a:gridCol w="609600">
                  <a:extLst>
                    <a:ext uri="{9D8B030D-6E8A-4147-A177-3AD203B41FA5}">
                      <a16:colId xmlns:a16="http://schemas.microsoft.com/office/drawing/2014/main" xmlns="" val="20006"/>
                    </a:ext>
                  </a:extLst>
                </a:gridCol>
                <a:gridCol w="609600">
                  <a:extLst>
                    <a:ext uri="{9D8B030D-6E8A-4147-A177-3AD203B41FA5}">
                      <a16:colId xmlns:a16="http://schemas.microsoft.com/office/drawing/2014/main" xmlns="" val="20007"/>
                    </a:ext>
                  </a:extLst>
                </a:gridCol>
                <a:gridCol w="609600">
                  <a:extLst>
                    <a:ext uri="{9D8B030D-6E8A-4147-A177-3AD203B41FA5}">
                      <a16:colId xmlns:a16="http://schemas.microsoft.com/office/drawing/2014/main" xmlns="" val="20008"/>
                    </a:ext>
                  </a:extLst>
                </a:gridCol>
                <a:gridCol w="667939">
                  <a:extLst>
                    <a:ext uri="{9D8B030D-6E8A-4147-A177-3AD203B41FA5}">
                      <a16:colId xmlns:a16="http://schemas.microsoft.com/office/drawing/2014/main" xmlns="" val="20009"/>
                    </a:ext>
                  </a:extLst>
                </a:gridCol>
                <a:gridCol w="691754">
                  <a:extLst>
                    <a:ext uri="{9D8B030D-6E8A-4147-A177-3AD203B41FA5}">
                      <a16:colId xmlns:a16="http://schemas.microsoft.com/office/drawing/2014/main" xmlns="" val="20010"/>
                    </a:ext>
                  </a:extLst>
                </a:gridCol>
                <a:gridCol w="691754">
                  <a:extLst>
                    <a:ext uri="{9D8B030D-6E8A-4147-A177-3AD203B41FA5}">
                      <a16:colId xmlns:a16="http://schemas.microsoft.com/office/drawing/2014/main" xmlns="" val="20011"/>
                    </a:ext>
                  </a:extLst>
                </a:gridCol>
                <a:gridCol w="691752">
                  <a:extLst>
                    <a:ext uri="{9D8B030D-6E8A-4147-A177-3AD203B41FA5}">
                      <a16:colId xmlns:a16="http://schemas.microsoft.com/office/drawing/2014/main" xmlns="" val="20012"/>
                    </a:ext>
                  </a:extLst>
                </a:gridCol>
              </a:tblGrid>
              <a:tr h="488157">
                <a:tc>
                  <a:txBody>
                    <a:bodyPr/>
                    <a:lstStyle/>
                    <a:p>
                      <a:r>
                        <a:rPr lang="en-IN" sz="1200" b="0" dirty="0" err="1" smtClean="0">
                          <a:solidFill>
                            <a:schemeClr val="tx1"/>
                          </a:solidFill>
                        </a:rPr>
                        <a:t>CO.k</a:t>
                      </a:r>
                      <a:endParaRPr lang="en-IN" sz="1200" b="0" dirty="0">
                        <a:solidFill>
                          <a:schemeClr val="tx1"/>
                        </a:solidFill>
                      </a:endParaRPr>
                    </a:p>
                  </a:txBody>
                  <a:tcPr>
                    <a:solidFill>
                      <a:schemeClr val="tx2">
                        <a:lumMod val="60000"/>
                        <a:lumOff val="40000"/>
                      </a:schemeClr>
                    </a:solidFill>
                  </a:tcPr>
                </a:tc>
                <a:tc>
                  <a:txBody>
                    <a:bodyPr/>
                    <a:lstStyle/>
                    <a:p>
                      <a:pPr marL="0" marR="80010" algn="r">
                        <a:lnSpc>
                          <a:spcPts val="1180"/>
                        </a:lnSpc>
                        <a:spcBef>
                          <a:spcPts val="135"/>
                        </a:spcBef>
                        <a:spcAft>
                          <a:spcPts val="0"/>
                        </a:spcAft>
                      </a:pPr>
                      <a:r>
                        <a:rPr lang="en-US" sz="1200" b="1">
                          <a:effectLst/>
                          <a:latin typeface="Times New Roman"/>
                          <a:ea typeface="Times New Roman"/>
                          <a:cs typeface="Times New Roman"/>
                        </a:rPr>
                        <a:t>PO1</a:t>
                      </a:r>
                      <a:endParaRPr lang="en-US" sz="1200">
                        <a:effectLst/>
                        <a:latin typeface="Times New Roman"/>
                        <a:ea typeface="Times New Roman"/>
                        <a:cs typeface="Times New Roman"/>
                      </a:endParaRPr>
                    </a:p>
                  </a:txBody>
                  <a:tcPr marL="0" marR="0" marT="0" marB="0"/>
                </a:tc>
                <a:tc>
                  <a:txBody>
                    <a:bodyPr/>
                    <a:lstStyle/>
                    <a:p>
                      <a:pPr marL="0" marR="56515" algn="r">
                        <a:lnSpc>
                          <a:spcPts val="1180"/>
                        </a:lnSpc>
                        <a:spcBef>
                          <a:spcPts val="135"/>
                        </a:spcBef>
                        <a:spcAft>
                          <a:spcPts val="0"/>
                        </a:spcAft>
                      </a:pPr>
                      <a:r>
                        <a:rPr lang="en-US" sz="1200" b="1">
                          <a:effectLst/>
                          <a:latin typeface="Times New Roman"/>
                          <a:ea typeface="Times New Roman"/>
                          <a:cs typeface="Times New Roman"/>
                        </a:rPr>
                        <a:t>PO2</a:t>
                      </a:r>
                      <a:endParaRPr lang="en-US" sz="1200">
                        <a:effectLst/>
                        <a:latin typeface="Times New Roman"/>
                        <a:ea typeface="Times New Roman"/>
                        <a:cs typeface="Times New Roman"/>
                      </a:endParaRPr>
                    </a:p>
                  </a:txBody>
                  <a:tcPr marL="0" marR="0" marT="0" marB="0"/>
                </a:tc>
                <a:tc>
                  <a:txBody>
                    <a:bodyPr/>
                    <a:lstStyle/>
                    <a:p>
                      <a:pPr marL="0" marR="55880" algn="r">
                        <a:lnSpc>
                          <a:spcPts val="1180"/>
                        </a:lnSpc>
                        <a:spcBef>
                          <a:spcPts val="135"/>
                        </a:spcBef>
                        <a:spcAft>
                          <a:spcPts val="0"/>
                        </a:spcAft>
                      </a:pPr>
                      <a:r>
                        <a:rPr lang="en-US" sz="1200" b="1">
                          <a:effectLst/>
                          <a:latin typeface="Times New Roman"/>
                          <a:ea typeface="Times New Roman"/>
                          <a:cs typeface="Times New Roman"/>
                        </a:rPr>
                        <a:t>PO3</a:t>
                      </a:r>
                      <a:endParaRPr lang="en-US" sz="1200">
                        <a:effectLst/>
                        <a:latin typeface="Times New Roman"/>
                        <a:ea typeface="Times New Roman"/>
                        <a:cs typeface="Times New Roman"/>
                      </a:endParaRPr>
                    </a:p>
                  </a:txBody>
                  <a:tcPr marL="0" marR="0" marT="0" marB="0"/>
                </a:tc>
                <a:tc>
                  <a:txBody>
                    <a:bodyPr/>
                    <a:lstStyle/>
                    <a:p>
                      <a:pPr marL="0" marR="57785" algn="r">
                        <a:lnSpc>
                          <a:spcPts val="1180"/>
                        </a:lnSpc>
                        <a:spcBef>
                          <a:spcPts val="135"/>
                        </a:spcBef>
                        <a:spcAft>
                          <a:spcPts val="0"/>
                        </a:spcAft>
                      </a:pPr>
                      <a:r>
                        <a:rPr lang="en-US" sz="1200" b="1">
                          <a:effectLst/>
                          <a:latin typeface="Times New Roman"/>
                          <a:ea typeface="Times New Roman"/>
                          <a:cs typeface="Times New Roman"/>
                        </a:rPr>
                        <a:t>PO4</a:t>
                      </a:r>
                      <a:endParaRPr lang="en-US" sz="1200">
                        <a:effectLst/>
                        <a:latin typeface="Times New Roman"/>
                        <a:ea typeface="Times New Roman"/>
                        <a:cs typeface="Times New Roman"/>
                      </a:endParaRPr>
                    </a:p>
                  </a:txBody>
                  <a:tcPr marL="0" marR="0" marT="0" marB="0"/>
                </a:tc>
                <a:tc>
                  <a:txBody>
                    <a:bodyPr/>
                    <a:lstStyle/>
                    <a:p>
                      <a:pPr marL="0" marR="55880" algn="r">
                        <a:lnSpc>
                          <a:spcPts val="1180"/>
                        </a:lnSpc>
                        <a:spcBef>
                          <a:spcPts val="135"/>
                        </a:spcBef>
                        <a:spcAft>
                          <a:spcPts val="0"/>
                        </a:spcAft>
                      </a:pPr>
                      <a:r>
                        <a:rPr lang="en-US" sz="1200" b="1">
                          <a:effectLst/>
                          <a:latin typeface="Times New Roman"/>
                          <a:ea typeface="Times New Roman"/>
                          <a:cs typeface="Times New Roman"/>
                        </a:rPr>
                        <a:t>PO5</a:t>
                      </a:r>
                      <a:endParaRPr lang="en-US" sz="1200">
                        <a:effectLst/>
                        <a:latin typeface="Times New Roman"/>
                        <a:ea typeface="Times New Roman"/>
                        <a:cs typeface="Times New Roman"/>
                      </a:endParaRPr>
                    </a:p>
                  </a:txBody>
                  <a:tcPr marL="0" marR="0" marT="0" marB="0"/>
                </a:tc>
                <a:tc>
                  <a:txBody>
                    <a:bodyPr/>
                    <a:lstStyle/>
                    <a:p>
                      <a:pPr marL="0" marR="57785" algn="r">
                        <a:lnSpc>
                          <a:spcPts val="1180"/>
                        </a:lnSpc>
                        <a:spcBef>
                          <a:spcPts val="135"/>
                        </a:spcBef>
                        <a:spcAft>
                          <a:spcPts val="0"/>
                        </a:spcAft>
                      </a:pPr>
                      <a:r>
                        <a:rPr lang="en-US" sz="1200" b="1">
                          <a:effectLst/>
                          <a:latin typeface="Times New Roman"/>
                          <a:ea typeface="Times New Roman"/>
                          <a:cs typeface="Times New Roman"/>
                        </a:rPr>
                        <a:t>PO6</a:t>
                      </a:r>
                      <a:endParaRPr lang="en-US" sz="1200">
                        <a:effectLst/>
                        <a:latin typeface="Times New Roman"/>
                        <a:ea typeface="Times New Roman"/>
                        <a:cs typeface="Times New Roman"/>
                      </a:endParaRPr>
                    </a:p>
                  </a:txBody>
                  <a:tcPr marL="0" marR="0" marT="0" marB="0"/>
                </a:tc>
                <a:tc>
                  <a:txBody>
                    <a:bodyPr/>
                    <a:lstStyle/>
                    <a:p>
                      <a:pPr marL="0" marR="58420" algn="r">
                        <a:lnSpc>
                          <a:spcPts val="1180"/>
                        </a:lnSpc>
                        <a:spcBef>
                          <a:spcPts val="135"/>
                        </a:spcBef>
                        <a:spcAft>
                          <a:spcPts val="0"/>
                        </a:spcAft>
                      </a:pPr>
                      <a:r>
                        <a:rPr lang="en-US" sz="1200" b="1">
                          <a:effectLst/>
                          <a:latin typeface="Times New Roman"/>
                          <a:ea typeface="Times New Roman"/>
                          <a:cs typeface="Times New Roman"/>
                        </a:rPr>
                        <a:t>PO7</a:t>
                      </a:r>
                      <a:endParaRPr lang="en-US" sz="1200">
                        <a:effectLst/>
                        <a:latin typeface="Times New Roman"/>
                        <a:ea typeface="Times New Roman"/>
                        <a:cs typeface="Times New Roman"/>
                      </a:endParaRPr>
                    </a:p>
                  </a:txBody>
                  <a:tcPr marL="0" marR="0" marT="0" marB="0"/>
                </a:tc>
                <a:tc>
                  <a:txBody>
                    <a:bodyPr/>
                    <a:lstStyle/>
                    <a:p>
                      <a:pPr marL="0" marR="57785" algn="r">
                        <a:lnSpc>
                          <a:spcPts val="1180"/>
                        </a:lnSpc>
                        <a:spcBef>
                          <a:spcPts val="135"/>
                        </a:spcBef>
                        <a:spcAft>
                          <a:spcPts val="0"/>
                        </a:spcAft>
                      </a:pPr>
                      <a:r>
                        <a:rPr lang="en-US" sz="1200" b="1">
                          <a:effectLst/>
                          <a:latin typeface="Times New Roman"/>
                          <a:ea typeface="Times New Roman"/>
                          <a:cs typeface="Times New Roman"/>
                        </a:rPr>
                        <a:t>PO8</a:t>
                      </a:r>
                      <a:endParaRPr lang="en-US" sz="1200">
                        <a:effectLst/>
                        <a:latin typeface="Times New Roman"/>
                        <a:ea typeface="Times New Roman"/>
                        <a:cs typeface="Times New Roman"/>
                      </a:endParaRPr>
                    </a:p>
                  </a:txBody>
                  <a:tcPr marL="0" marR="0" marT="0" marB="0"/>
                </a:tc>
                <a:tc>
                  <a:txBody>
                    <a:bodyPr/>
                    <a:lstStyle/>
                    <a:p>
                      <a:pPr marL="0" marR="58420" algn="r">
                        <a:lnSpc>
                          <a:spcPts val="1180"/>
                        </a:lnSpc>
                        <a:spcBef>
                          <a:spcPts val="135"/>
                        </a:spcBef>
                        <a:spcAft>
                          <a:spcPts val="0"/>
                        </a:spcAft>
                      </a:pPr>
                      <a:r>
                        <a:rPr lang="en-US" sz="1200" b="1">
                          <a:effectLst/>
                          <a:latin typeface="Times New Roman"/>
                          <a:ea typeface="Times New Roman"/>
                          <a:cs typeface="Times New Roman"/>
                        </a:rPr>
                        <a:t>PO9</a:t>
                      </a:r>
                      <a:endParaRPr lang="en-US" sz="1200">
                        <a:effectLst/>
                        <a:latin typeface="Times New Roman"/>
                        <a:ea typeface="Times New Roman"/>
                        <a:cs typeface="Times New Roman"/>
                      </a:endParaRPr>
                    </a:p>
                  </a:txBody>
                  <a:tcPr marL="0" marR="0" marT="0" marB="0"/>
                </a:tc>
                <a:tc>
                  <a:txBody>
                    <a:bodyPr/>
                    <a:lstStyle/>
                    <a:p>
                      <a:pPr marL="0" marR="60325" algn="r">
                        <a:lnSpc>
                          <a:spcPts val="1180"/>
                        </a:lnSpc>
                        <a:spcBef>
                          <a:spcPts val="135"/>
                        </a:spcBef>
                        <a:spcAft>
                          <a:spcPts val="0"/>
                        </a:spcAft>
                      </a:pPr>
                      <a:r>
                        <a:rPr lang="en-US" sz="1200" b="1">
                          <a:effectLst/>
                          <a:latin typeface="Times New Roman"/>
                          <a:ea typeface="Times New Roman"/>
                          <a:cs typeface="Times New Roman"/>
                        </a:rPr>
                        <a:t>PO10</a:t>
                      </a:r>
                      <a:endParaRPr lang="en-US" sz="1200">
                        <a:effectLst/>
                        <a:latin typeface="Times New Roman"/>
                        <a:ea typeface="Times New Roman"/>
                        <a:cs typeface="Times New Roman"/>
                      </a:endParaRPr>
                    </a:p>
                  </a:txBody>
                  <a:tcPr marL="0" marR="0" marT="0" marB="0"/>
                </a:tc>
                <a:tc>
                  <a:txBody>
                    <a:bodyPr/>
                    <a:lstStyle/>
                    <a:p>
                      <a:pPr marL="0" marR="60325" algn="r">
                        <a:lnSpc>
                          <a:spcPts val="1180"/>
                        </a:lnSpc>
                        <a:spcBef>
                          <a:spcPts val="135"/>
                        </a:spcBef>
                        <a:spcAft>
                          <a:spcPts val="0"/>
                        </a:spcAft>
                      </a:pPr>
                      <a:r>
                        <a:rPr lang="en-US" sz="1200" b="1">
                          <a:effectLst/>
                          <a:latin typeface="Times New Roman"/>
                          <a:ea typeface="Times New Roman"/>
                          <a:cs typeface="Times New Roman"/>
                        </a:rPr>
                        <a:t>PO11</a:t>
                      </a:r>
                      <a:endParaRPr lang="en-US" sz="1200">
                        <a:effectLst/>
                        <a:latin typeface="Times New Roman"/>
                        <a:ea typeface="Times New Roman"/>
                        <a:cs typeface="Times New Roman"/>
                      </a:endParaRPr>
                    </a:p>
                  </a:txBody>
                  <a:tcPr marL="0" marR="0" marT="0" marB="0"/>
                </a:tc>
                <a:tc>
                  <a:txBody>
                    <a:bodyPr/>
                    <a:lstStyle/>
                    <a:p>
                      <a:pPr marL="0" marR="61595" algn="r">
                        <a:lnSpc>
                          <a:spcPts val="1180"/>
                        </a:lnSpc>
                        <a:spcBef>
                          <a:spcPts val="135"/>
                        </a:spcBef>
                        <a:spcAft>
                          <a:spcPts val="0"/>
                        </a:spcAft>
                      </a:pPr>
                      <a:r>
                        <a:rPr lang="en-US" sz="1200" b="1">
                          <a:effectLst/>
                          <a:latin typeface="Times New Roman"/>
                          <a:ea typeface="Times New Roman"/>
                          <a:cs typeface="Times New Roman"/>
                        </a:rPr>
                        <a:t>PO12</a:t>
                      </a:r>
                      <a:endParaRPr lang="en-US" sz="1200">
                        <a:effectLst/>
                        <a:latin typeface="Times New Roman"/>
                        <a:ea typeface="Times New Roman"/>
                        <a:cs typeface="Times New Roman"/>
                      </a:endParaRPr>
                    </a:p>
                  </a:txBody>
                  <a:tcPr marL="0" marR="0" marT="0" marB="0"/>
                </a:tc>
                <a:extLst>
                  <a:ext uri="{0D108BD9-81ED-4DB2-BD59-A6C34878D82A}">
                    <a16:rowId xmlns:a16="http://schemas.microsoft.com/office/drawing/2014/main" xmlns="" val="10000"/>
                  </a:ext>
                </a:extLst>
              </a:tr>
              <a:tr h="509598">
                <a:tc>
                  <a:txBody>
                    <a:bodyPr/>
                    <a:lstStyle/>
                    <a:p>
                      <a:r>
                        <a:rPr lang="en-IN" sz="1200" dirty="0" smtClean="0">
                          <a:effectLst/>
                        </a:rPr>
                        <a:t>ACSIOT0401</a:t>
                      </a:r>
                      <a:r>
                        <a:rPr lang="en-US" sz="1200" b="0" dirty="0" smtClean="0">
                          <a:solidFill>
                            <a:schemeClr val="tx1"/>
                          </a:solidFill>
                        </a:rPr>
                        <a:t>.1</a:t>
                      </a:r>
                      <a:endParaRPr lang="en-IN" sz="1200" b="0" dirty="0">
                        <a:solidFill>
                          <a:schemeClr val="tx1"/>
                        </a:solidFill>
                      </a:endParaRPr>
                    </a:p>
                  </a:txBody>
                  <a:tcPr>
                    <a:solidFill>
                      <a:schemeClr val="tx2">
                        <a:lumMod val="60000"/>
                        <a:lumOff val="40000"/>
                      </a:schemeClr>
                    </a:solidFill>
                  </a:tcPr>
                </a:tc>
                <a:tc>
                  <a:txBody>
                    <a:bodyPr/>
                    <a:lstStyle/>
                    <a:p>
                      <a:pPr marL="0" marR="58420" algn="r">
                        <a:lnSpc>
                          <a:spcPts val="1200"/>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6515" algn="r">
                        <a:lnSpc>
                          <a:spcPts val="1200"/>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5880" algn="r">
                        <a:lnSpc>
                          <a:spcPts val="120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5778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7785" algn="r">
                        <a:lnSpc>
                          <a:spcPts val="120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2540" marR="0" algn="ct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60325"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1595"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extLst>
                  <a:ext uri="{0D108BD9-81ED-4DB2-BD59-A6C34878D82A}">
                    <a16:rowId xmlns:a16="http://schemas.microsoft.com/office/drawing/2014/main" xmlns="" val="10001"/>
                  </a:ext>
                </a:extLst>
              </a:tr>
              <a:tr h="488157">
                <a:tc>
                  <a:txBody>
                    <a:bodyPr/>
                    <a:lstStyle/>
                    <a:p>
                      <a:r>
                        <a:rPr lang="en-IN" sz="1200" dirty="0" smtClean="0">
                          <a:effectLst/>
                        </a:rPr>
                        <a:t>ACSIOT0401</a:t>
                      </a:r>
                      <a:r>
                        <a:rPr lang="en-US" sz="1200" b="0" dirty="0" smtClean="0">
                          <a:solidFill>
                            <a:schemeClr val="tx1"/>
                          </a:solidFill>
                        </a:rPr>
                        <a:t>.2</a:t>
                      </a:r>
                      <a:endParaRPr lang="en-IN" sz="1200" b="0" dirty="0">
                        <a:solidFill>
                          <a:schemeClr val="tx1"/>
                        </a:solidFill>
                      </a:endParaRPr>
                    </a:p>
                  </a:txBody>
                  <a:tcPr>
                    <a:solidFill>
                      <a:schemeClr val="tx2">
                        <a:lumMod val="60000"/>
                        <a:lumOff val="40000"/>
                      </a:schemeClr>
                    </a:solidFill>
                  </a:tcPr>
                </a:tc>
                <a:tc>
                  <a:txBody>
                    <a:bodyPr/>
                    <a:lstStyle/>
                    <a:p>
                      <a:pPr marL="0" marR="58420" algn="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6515" algn="r">
                        <a:lnSpc>
                          <a:spcPts val="1215"/>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5880" algn="r">
                        <a:lnSpc>
                          <a:spcPts val="1215"/>
                        </a:lnSpc>
                        <a:spcBef>
                          <a:spcPts val="100"/>
                        </a:spcBef>
                        <a:spcAft>
                          <a:spcPts val="0"/>
                        </a:spcAft>
                      </a:pPr>
                      <a:r>
                        <a:rPr lang="en-US" sz="1200" dirty="0">
                          <a:effectLst/>
                          <a:latin typeface="Times New Roman"/>
                          <a:ea typeface="Times New Roman"/>
                          <a:cs typeface="Times New Roman"/>
                        </a:rPr>
                        <a:t>2</a:t>
                      </a:r>
                    </a:p>
                  </a:txBody>
                  <a:tcPr marL="0" marR="0" marT="0" marB="0"/>
                </a:tc>
                <a:tc>
                  <a:txBody>
                    <a:bodyPr/>
                    <a:lstStyle/>
                    <a:p>
                      <a:pPr marL="0" marR="57785" algn="r">
                        <a:lnSpc>
                          <a:spcPts val="1215"/>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5880" algn="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7785" algn="r">
                        <a:lnSpc>
                          <a:spcPts val="1215"/>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8420" algn="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2540" marR="0" algn="ct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15"/>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15"/>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61595" algn="r">
                        <a:lnSpc>
                          <a:spcPts val="1215"/>
                        </a:lnSpc>
                        <a:spcBef>
                          <a:spcPts val="100"/>
                        </a:spcBef>
                        <a:spcAft>
                          <a:spcPts val="0"/>
                        </a:spcAft>
                      </a:pPr>
                      <a:r>
                        <a:rPr lang="en-US" sz="1200">
                          <a:effectLst/>
                          <a:latin typeface="Times New Roman"/>
                          <a:ea typeface="Times New Roman"/>
                          <a:cs typeface="Times New Roman"/>
                        </a:rPr>
                        <a:t>2</a:t>
                      </a:r>
                    </a:p>
                  </a:txBody>
                  <a:tcPr marL="0" marR="0" marT="0" marB="0"/>
                </a:tc>
                <a:extLst>
                  <a:ext uri="{0D108BD9-81ED-4DB2-BD59-A6C34878D82A}">
                    <a16:rowId xmlns:a16="http://schemas.microsoft.com/office/drawing/2014/main" xmlns="" val="10002"/>
                  </a:ext>
                </a:extLst>
              </a:tr>
              <a:tr h="488157">
                <a:tc>
                  <a:txBody>
                    <a:bodyPr/>
                    <a:lstStyle/>
                    <a:p>
                      <a:r>
                        <a:rPr lang="en-IN" sz="1200" dirty="0" smtClean="0">
                          <a:effectLst/>
                        </a:rPr>
                        <a:t>ACSIOT0401</a:t>
                      </a:r>
                      <a:r>
                        <a:rPr lang="en-US" sz="1200" b="1" dirty="0" smtClean="0">
                          <a:solidFill>
                            <a:schemeClr val="tx1"/>
                          </a:solidFill>
                        </a:rPr>
                        <a:t>.3</a:t>
                      </a:r>
                      <a:endParaRPr lang="en-IN" sz="1200" b="1" dirty="0">
                        <a:solidFill>
                          <a:schemeClr val="tx1"/>
                        </a:solidFill>
                      </a:endParaRPr>
                    </a:p>
                  </a:txBody>
                  <a:tcPr>
                    <a:solidFill>
                      <a:schemeClr val="tx2">
                        <a:lumMod val="60000"/>
                        <a:lumOff val="40000"/>
                      </a:schemeClr>
                    </a:solidFill>
                  </a:tcPr>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651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7785" algn="r">
                        <a:lnSpc>
                          <a:spcPts val="1200"/>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5880" algn="r">
                        <a:lnSpc>
                          <a:spcPts val="1200"/>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778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2540" marR="0" algn="ct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6159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extLst>
                  <a:ext uri="{0D108BD9-81ED-4DB2-BD59-A6C34878D82A}">
                    <a16:rowId xmlns:a16="http://schemas.microsoft.com/office/drawing/2014/main" xmlns="" val="10003"/>
                  </a:ext>
                </a:extLst>
              </a:tr>
              <a:tr h="488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effectLst/>
                        </a:rPr>
                        <a:t>ACSIOT0401</a:t>
                      </a:r>
                      <a:r>
                        <a:rPr lang="en-US" sz="1200" b="0" dirty="0" smtClean="0">
                          <a:solidFill>
                            <a:schemeClr val="tx1"/>
                          </a:solidFill>
                        </a:rPr>
                        <a:t>.4</a:t>
                      </a:r>
                      <a:endParaRPr lang="en-IN" sz="1200" b="0" dirty="0">
                        <a:solidFill>
                          <a:schemeClr val="tx1"/>
                        </a:solidFill>
                      </a:endParaRPr>
                    </a:p>
                  </a:txBody>
                  <a:tcPr>
                    <a:solidFill>
                      <a:schemeClr val="tx2">
                        <a:lumMod val="60000"/>
                        <a:lumOff val="40000"/>
                      </a:schemeClr>
                    </a:solidFill>
                  </a:tcPr>
                </a:tc>
                <a:tc>
                  <a:txBody>
                    <a:bodyPr/>
                    <a:lstStyle/>
                    <a:p>
                      <a:pPr marL="0" marR="58420" algn="r">
                        <a:lnSpc>
                          <a:spcPts val="121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6515" algn="r">
                        <a:lnSpc>
                          <a:spcPts val="121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1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7785" algn="r">
                        <a:lnSpc>
                          <a:spcPts val="121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1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7785" algn="r">
                        <a:lnSpc>
                          <a:spcPts val="1210"/>
                        </a:lnSpc>
                        <a:spcBef>
                          <a:spcPts val="100"/>
                        </a:spcBef>
                        <a:spcAft>
                          <a:spcPts val="0"/>
                        </a:spcAft>
                      </a:pPr>
                      <a:r>
                        <a:rPr lang="en-US" sz="1200" dirty="0">
                          <a:effectLst/>
                          <a:latin typeface="Times New Roman"/>
                          <a:ea typeface="Times New Roman"/>
                          <a:cs typeface="Times New Roman"/>
                        </a:rPr>
                        <a:t>1</a:t>
                      </a:r>
                    </a:p>
                  </a:txBody>
                  <a:tcPr marL="0" marR="0" marT="0" marB="0"/>
                </a:tc>
                <a:tc>
                  <a:txBody>
                    <a:bodyPr/>
                    <a:lstStyle/>
                    <a:p>
                      <a:pPr marL="0" marR="58420" algn="r">
                        <a:lnSpc>
                          <a:spcPts val="1210"/>
                        </a:lnSpc>
                        <a:spcBef>
                          <a:spcPts val="100"/>
                        </a:spcBef>
                        <a:spcAft>
                          <a:spcPts val="0"/>
                        </a:spcAft>
                      </a:pPr>
                      <a:r>
                        <a:rPr lang="en-US" sz="1200" dirty="0">
                          <a:effectLst/>
                          <a:latin typeface="Times New Roman"/>
                          <a:ea typeface="Times New Roman"/>
                          <a:cs typeface="Times New Roman"/>
                        </a:rPr>
                        <a:t>1</a:t>
                      </a:r>
                    </a:p>
                  </a:txBody>
                  <a:tcPr marL="0" marR="0" marT="0" marB="0"/>
                </a:tc>
                <a:tc>
                  <a:txBody>
                    <a:bodyPr/>
                    <a:lstStyle/>
                    <a:p>
                      <a:pPr marL="2540" marR="0" algn="ctr">
                        <a:lnSpc>
                          <a:spcPts val="121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1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60325" algn="r">
                        <a:lnSpc>
                          <a:spcPts val="121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60325" algn="r">
                        <a:lnSpc>
                          <a:spcPts val="121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1595" algn="r">
                        <a:lnSpc>
                          <a:spcPts val="1210"/>
                        </a:lnSpc>
                        <a:spcBef>
                          <a:spcPts val="100"/>
                        </a:spcBef>
                        <a:spcAft>
                          <a:spcPts val="0"/>
                        </a:spcAft>
                      </a:pPr>
                      <a:r>
                        <a:rPr lang="en-US" sz="1200">
                          <a:effectLst/>
                          <a:latin typeface="Times New Roman"/>
                          <a:ea typeface="Times New Roman"/>
                          <a:cs typeface="Times New Roman"/>
                        </a:rPr>
                        <a:t>2</a:t>
                      </a:r>
                    </a:p>
                  </a:txBody>
                  <a:tcPr marL="0" marR="0" marT="0" marB="0"/>
                </a:tc>
                <a:extLst>
                  <a:ext uri="{0D108BD9-81ED-4DB2-BD59-A6C34878D82A}">
                    <a16:rowId xmlns:a16="http://schemas.microsoft.com/office/drawing/2014/main" xmlns="" val="10004"/>
                  </a:ext>
                </a:extLst>
              </a:tr>
              <a:tr h="488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effectLst/>
                        </a:rPr>
                        <a:t>ACSIOT0401</a:t>
                      </a:r>
                      <a:r>
                        <a:rPr lang="en-US" sz="1200" b="0" dirty="0" smtClean="0">
                          <a:solidFill>
                            <a:schemeClr val="tx1"/>
                          </a:solidFill>
                        </a:rPr>
                        <a:t>.5</a:t>
                      </a:r>
                      <a:endParaRPr lang="en-IN" sz="1200" b="0" dirty="0">
                        <a:solidFill>
                          <a:schemeClr val="tx1"/>
                        </a:solidFill>
                      </a:endParaRPr>
                    </a:p>
                  </a:txBody>
                  <a:tcPr>
                    <a:solidFill>
                      <a:schemeClr val="tx2">
                        <a:lumMod val="60000"/>
                        <a:lumOff val="40000"/>
                      </a:schemeClr>
                    </a:solidFill>
                  </a:tcPr>
                </a:tc>
                <a:tc>
                  <a:txBody>
                    <a:bodyPr/>
                    <a:lstStyle/>
                    <a:p>
                      <a:pPr marL="0" marR="58420" algn="r">
                        <a:lnSpc>
                          <a:spcPts val="1200"/>
                        </a:lnSpc>
                        <a:spcBef>
                          <a:spcPts val="115"/>
                        </a:spcBef>
                        <a:spcAft>
                          <a:spcPts val="0"/>
                        </a:spcAft>
                      </a:pPr>
                      <a:r>
                        <a:rPr lang="en-US" sz="1200">
                          <a:effectLst/>
                          <a:latin typeface="Times New Roman"/>
                          <a:ea typeface="Times New Roman"/>
                          <a:cs typeface="Times New Roman"/>
                        </a:rPr>
                        <a:t>3</a:t>
                      </a:r>
                    </a:p>
                  </a:txBody>
                  <a:tcPr marL="0" marR="0" marT="0" marB="0"/>
                </a:tc>
                <a:tc>
                  <a:txBody>
                    <a:bodyPr/>
                    <a:lstStyle/>
                    <a:p>
                      <a:pPr marL="0" marR="56515" algn="r">
                        <a:lnSpc>
                          <a:spcPts val="1200"/>
                        </a:lnSpc>
                        <a:spcBef>
                          <a:spcPts val="115"/>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00"/>
                        </a:lnSpc>
                        <a:spcBef>
                          <a:spcPts val="115"/>
                        </a:spcBef>
                        <a:spcAft>
                          <a:spcPts val="0"/>
                        </a:spcAft>
                      </a:pPr>
                      <a:r>
                        <a:rPr lang="en-US" sz="1200">
                          <a:effectLst/>
                          <a:latin typeface="Times New Roman"/>
                          <a:ea typeface="Times New Roman"/>
                          <a:cs typeface="Times New Roman"/>
                        </a:rPr>
                        <a:t>2</a:t>
                      </a:r>
                    </a:p>
                  </a:txBody>
                  <a:tcPr marL="0" marR="0" marT="0" marB="0"/>
                </a:tc>
                <a:tc>
                  <a:txBody>
                    <a:bodyPr/>
                    <a:lstStyle/>
                    <a:p>
                      <a:pPr marL="0" marR="57785" algn="r">
                        <a:lnSpc>
                          <a:spcPts val="1200"/>
                        </a:lnSpc>
                        <a:spcBef>
                          <a:spcPts val="115"/>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00"/>
                        </a:lnSpc>
                        <a:spcBef>
                          <a:spcPts val="115"/>
                        </a:spcBef>
                        <a:spcAft>
                          <a:spcPts val="0"/>
                        </a:spcAft>
                      </a:pPr>
                      <a:r>
                        <a:rPr lang="en-US" sz="1200">
                          <a:effectLst/>
                          <a:latin typeface="Times New Roman"/>
                          <a:ea typeface="Times New Roman"/>
                          <a:cs typeface="Times New Roman"/>
                        </a:rPr>
                        <a:t>3</a:t>
                      </a:r>
                    </a:p>
                  </a:txBody>
                  <a:tcPr marL="0" marR="0" marT="0" marB="0"/>
                </a:tc>
                <a:tc>
                  <a:txBody>
                    <a:bodyPr/>
                    <a:lstStyle/>
                    <a:p>
                      <a:pPr marL="0" marR="57785" algn="r">
                        <a:lnSpc>
                          <a:spcPts val="1200"/>
                        </a:lnSpc>
                        <a:spcBef>
                          <a:spcPts val="115"/>
                        </a:spcBef>
                        <a:spcAft>
                          <a:spcPts val="0"/>
                        </a:spcAft>
                      </a:pPr>
                      <a:r>
                        <a:rPr lang="en-US" sz="1200">
                          <a:effectLst/>
                          <a:latin typeface="Times New Roman"/>
                          <a:ea typeface="Times New Roman"/>
                          <a:cs typeface="Times New Roman"/>
                        </a:rPr>
                        <a:t>2</a:t>
                      </a:r>
                    </a:p>
                  </a:txBody>
                  <a:tcPr marL="0" marR="0" marT="0" marB="0"/>
                </a:tc>
                <a:tc>
                  <a:txBody>
                    <a:bodyPr/>
                    <a:lstStyle/>
                    <a:p>
                      <a:pPr marL="0" marR="58420" algn="r">
                        <a:lnSpc>
                          <a:spcPts val="1200"/>
                        </a:lnSpc>
                        <a:spcBef>
                          <a:spcPts val="115"/>
                        </a:spcBef>
                        <a:spcAft>
                          <a:spcPts val="0"/>
                        </a:spcAft>
                      </a:pPr>
                      <a:r>
                        <a:rPr lang="en-US" sz="1200" dirty="0">
                          <a:effectLst/>
                          <a:latin typeface="Times New Roman"/>
                          <a:ea typeface="Times New Roman"/>
                          <a:cs typeface="Times New Roman"/>
                        </a:rPr>
                        <a:t>3</a:t>
                      </a:r>
                    </a:p>
                  </a:txBody>
                  <a:tcPr marL="0" marR="0" marT="0" marB="0"/>
                </a:tc>
                <a:tc>
                  <a:txBody>
                    <a:bodyPr/>
                    <a:lstStyle/>
                    <a:p>
                      <a:pPr marL="2540" marR="0" algn="ctr">
                        <a:lnSpc>
                          <a:spcPts val="1200"/>
                        </a:lnSpc>
                        <a:spcBef>
                          <a:spcPts val="115"/>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8420" algn="r">
                        <a:lnSpc>
                          <a:spcPts val="1200"/>
                        </a:lnSpc>
                        <a:spcBef>
                          <a:spcPts val="115"/>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15"/>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15"/>
                        </a:spcBef>
                        <a:spcAft>
                          <a:spcPts val="0"/>
                        </a:spcAft>
                      </a:pPr>
                      <a:r>
                        <a:rPr lang="en-US" sz="1200">
                          <a:effectLst/>
                          <a:latin typeface="Times New Roman"/>
                          <a:ea typeface="Times New Roman"/>
                          <a:cs typeface="Times New Roman"/>
                        </a:rPr>
                        <a:t>3</a:t>
                      </a:r>
                    </a:p>
                  </a:txBody>
                  <a:tcPr marL="0" marR="0" marT="0" marB="0"/>
                </a:tc>
                <a:tc>
                  <a:txBody>
                    <a:bodyPr/>
                    <a:lstStyle/>
                    <a:p>
                      <a:pPr marL="0" marR="61595" algn="r">
                        <a:lnSpc>
                          <a:spcPts val="1200"/>
                        </a:lnSpc>
                        <a:spcBef>
                          <a:spcPts val="115"/>
                        </a:spcBef>
                        <a:spcAft>
                          <a:spcPts val="0"/>
                        </a:spcAft>
                      </a:pPr>
                      <a:r>
                        <a:rPr lang="en-US" sz="1200" dirty="0">
                          <a:effectLst/>
                          <a:latin typeface="Times New Roman"/>
                          <a:ea typeface="Times New Roman"/>
                          <a:cs typeface="Times New Roman"/>
                        </a:rPr>
                        <a:t>2</a:t>
                      </a:r>
                    </a:p>
                  </a:txBody>
                  <a:tcPr marL="0" marR="0" marT="0" marB="0"/>
                </a:tc>
                <a:extLst>
                  <a:ext uri="{0D108BD9-81ED-4DB2-BD59-A6C34878D82A}">
                    <a16:rowId xmlns:a16="http://schemas.microsoft.com/office/drawing/2014/main" xmlns="" val="10005"/>
                  </a:ext>
                </a:extLst>
              </a:tr>
              <a:tr h="488157">
                <a:tc>
                  <a:txBody>
                    <a:bodyPr/>
                    <a:lstStyle/>
                    <a:p>
                      <a:pPr marL="76835" marR="71755" algn="ctr">
                        <a:lnSpc>
                          <a:spcPts val="1180"/>
                        </a:lnSpc>
                        <a:spcBef>
                          <a:spcPts val="130"/>
                        </a:spcBef>
                        <a:spcAft>
                          <a:spcPts val="0"/>
                        </a:spcAft>
                      </a:pPr>
                      <a:r>
                        <a:rPr lang="en-US" sz="1200" b="1" dirty="0">
                          <a:effectLst/>
                          <a:latin typeface="Times New Roman"/>
                          <a:ea typeface="Times New Roman"/>
                          <a:cs typeface="Times New Roman"/>
                        </a:rPr>
                        <a:t>Average</a:t>
                      </a:r>
                      <a:endParaRPr lang="en-US" sz="1200" dirty="0">
                        <a:effectLst/>
                        <a:latin typeface="Times New Roman"/>
                        <a:ea typeface="Times New Roman"/>
                        <a:cs typeface="Times New Roman"/>
                      </a:endParaRPr>
                    </a:p>
                  </a:txBody>
                  <a:tcPr marL="0" marR="0" marT="0" marB="0">
                    <a:solidFill>
                      <a:schemeClr val="tx2">
                        <a:lumMod val="60000"/>
                        <a:lumOff val="40000"/>
                      </a:schemeClr>
                    </a:solidFill>
                  </a:tcPr>
                </a:tc>
                <a:tc>
                  <a:txBody>
                    <a:bodyPr/>
                    <a:lstStyle/>
                    <a:p>
                      <a:pPr marL="0" marR="58420" algn="r">
                        <a:lnSpc>
                          <a:spcPts val="1180"/>
                        </a:lnSpc>
                        <a:spcBef>
                          <a:spcPts val="130"/>
                        </a:spcBef>
                        <a:spcAft>
                          <a:spcPts val="0"/>
                        </a:spcAft>
                      </a:pPr>
                      <a:r>
                        <a:rPr lang="en-US" sz="1200" b="1">
                          <a:effectLst/>
                          <a:latin typeface="Times New Roman"/>
                          <a:ea typeface="Times New Roman"/>
                          <a:cs typeface="Times New Roman"/>
                        </a:rPr>
                        <a:t>3</a:t>
                      </a:r>
                      <a:endParaRPr lang="en-US" sz="1200">
                        <a:effectLst/>
                        <a:latin typeface="Times New Roman"/>
                        <a:ea typeface="Times New Roman"/>
                        <a:cs typeface="Times New Roman"/>
                      </a:endParaRPr>
                    </a:p>
                  </a:txBody>
                  <a:tcPr marL="0" marR="0" marT="0" marB="0"/>
                </a:tc>
                <a:tc>
                  <a:txBody>
                    <a:bodyPr/>
                    <a:lstStyle/>
                    <a:p>
                      <a:pPr marL="0" marR="56515" algn="r">
                        <a:lnSpc>
                          <a:spcPts val="1180"/>
                        </a:lnSpc>
                        <a:spcBef>
                          <a:spcPts val="130"/>
                        </a:spcBef>
                        <a:spcAft>
                          <a:spcPts val="0"/>
                        </a:spcAft>
                      </a:pPr>
                      <a:r>
                        <a:rPr lang="en-US" sz="1200" b="1">
                          <a:effectLst/>
                          <a:latin typeface="Times New Roman"/>
                          <a:ea typeface="Times New Roman"/>
                          <a:cs typeface="Times New Roman"/>
                        </a:rPr>
                        <a:t>3</a:t>
                      </a:r>
                      <a:endParaRPr lang="en-US" sz="1200">
                        <a:effectLst/>
                        <a:latin typeface="Times New Roman"/>
                        <a:ea typeface="Times New Roman"/>
                        <a:cs typeface="Times New Roman"/>
                      </a:endParaRPr>
                    </a:p>
                  </a:txBody>
                  <a:tcPr marL="0" marR="0" marT="0" marB="0"/>
                </a:tc>
                <a:tc>
                  <a:txBody>
                    <a:bodyPr/>
                    <a:lstStyle/>
                    <a:p>
                      <a:pPr marL="0" marR="55880" algn="r">
                        <a:lnSpc>
                          <a:spcPts val="1180"/>
                        </a:lnSpc>
                        <a:spcBef>
                          <a:spcPts val="130"/>
                        </a:spcBef>
                        <a:spcAft>
                          <a:spcPts val="0"/>
                        </a:spcAft>
                      </a:pPr>
                      <a:r>
                        <a:rPr lang="en-US" sz="1200" b="1">
                          <a:effectLst/>
                          <a:latin typeface="Times New Roman"/>
                          <a:ea typeface="Times New Roman"/>
                          <a:cs typeface="Times New Roman"/>
                        </a:rPr>
                        <a:t>1.8</a:t>
                      </a:r>
                      <a:endParaRPr lang="en-US" sz="1200">
                        <a:effectLst/>
                        <a:latin typeface="Times New Roman"/>
                        <a:ea typeface="Times New Roman"/>
                        <a:cs typeface="Times New Roman"/>
                      </a:endParaRPr>
                    </a:p>
                  </a:txBody>
                  <a:tcPr marL="0" marR="0" marT="0" marB="0"/>
                </a:tc>
                <a:tc>
                  <a:txBody>
                    <a:bodyPr/>
                    <a:lstStyle/>
                    <a:p>
                      <a:pPr marL="0" marR="57785" algn="r">
                        <a:lnSpc>
                          <a:spcPts val="1180"/>
                        </a:lnSpc>
                        <a:spcBef>
                          <a:spcPts val="130"/>
                        </a:spcBef>
                        <a:spcAft>
                          <a:spcPts val="0"/>
                        </a:spcAft>
                      </a:pPr>
                      <a:r>
                        <a:rPr lang="en-US" sz="1200" b="1">
                          <a:effectLst/>
                          <a:latin typeface="Times New Roman"/>
                          <a:ea typeface="Times New Roman"/>
                          <a:cs typeface="Times New Roman"/>
                        </a:rPr>
                        <a:t>3</a:t>
                      </a:r>
                      <a:endParaRPr lang="en-US" sz="1200">
                        <a:effectLst/>
                        <a:latin typeface="Times New Roman"/>
                        <a:ea typeface="Times New Roman"/>
                        <a:cs typeface="Times New Roman"/>
                      </a:endParaRPr>
                    </a:p>
                  </a:txBody>
                  <a:tcPr marL="0" marR="0" marT="0" marB="0"/>
                </a:tc>
                <a:tc>
                  <a:txBody>
                    <a:bodyPr/>
                    <a:lstStyle/>
                    <a:p>
                      <a:pPr marL="0" marR="55880" algn="r">
                        <a:lnSpc>
                          <a:spcPts val="1180"/>
                        </a:lnSpc>
                        <a:spcBef>
                          <a:spcPts val="130"/>
                        </a:spcBef>
                        <a:spcAft>
                          <a:spcPts val="0"/>
                        </a:spcAft>
                      </a:pPr>
                      <a:r>
                        <a:rPr lang="en-US" sz="1200" b="1" dirty="0">
                          <a:effectLst/>
                          <a:latin typeface="Times New Roman"/>
                          <a:ea typeface="Times New Roman"/>
                          <a:cs typeface="Times New Roman"/>
                        </a:rPr>
                        <a:t>2.6</a:t>
                      </a:r>
                      <a:endParaRPr lang="en-US" sz="1200" dirty="0">
                        <a:effectLst/>
                        <a:latin typeface="Times New Roman"/>
                        <a:ea typeface="Times New Roman"/>
                        <a:cs typeface="Times New Roman"/>
                      </a:endParaRPr>
                    </a:p>
                  </a:txBody>
                  <a:tcPr marL="0" marR="0" marT="0" marB="0"/>
                </a:tc>
                <a:tc>
                  <a:txBody>
                    <a:bodyPr/>
                    <a:lstStyle/>
                    <a:p>
                      <a:pPr marL="0" marR="57785" algn="r">
                        <a:lnSpc>
                          <a:spcPts val="1180"/>
                        </a:lnSpc>
                        <a:spcBef>
                          <a:spcPts val="130"/>
                        </a:spcBef>
                        <a:spcAft>
                          <a:spcPts val="0"/>
                        </a:spcAft>
                      </a:pPr>
                      <a:r>
                        <a:rPr lang="en-US" sz="1200" b="1">
                          <a:effectLst/>
                          <a:latin typeface="Times New Roman"/>
                          <a:ea typeface="Times New Roman"/>
                          <a:cs typeface="Times New Roman"/>
                        </a:rPr>
                        <a:t>1.8</a:t>
                      </a:r>
                      <a:endParaRPr lang="en-US" sz="1200">
                        <a:effectLst/>
                        <a:latin typeface="Times New Roman"/>
                        <a:ea typeface="Times New Roman"/>
                        <a:cs typeface="Times New Roman"/>
                      </a:endParaRPr>
                    </a:p>
                  </a:txBody>
                  <a:tcPr marL="0" marR="0" marT="0" marB="0"/>
                </a:tc>
                <a:tc>
                  <a:txBody>
                    <a:bodyPr/>
                    <a:lstStyle/>
                    <a:p>
                      <a:pPr marL="0" marR="58420" algn="r">
                        <a:lnSpc>
                          <a:spcPts val="1180"/>
                        </a:lnSpc>
                        <a:spcBef>
                          <a:spcPts val="130"/>
                        </a:spcBef>
                        <a:spcAft>
                          <a:spcPts val="0"/>
                        </a:spcAft>
                      </a:pPr>
                      <a:r>
                        <a:rPr lang="en-US" sz="1200" b="1">
                          <a:effectLst/>
                          <a:latin typeface="Times New Roman"/>
                          <a:ea typeface="Times New Roman"/>
                          <a:cs typeface="Times New Roman"/>
                        </a:rPr>
                        <a:t>2.4</a:t>
                      </a:r>
                      <a:endParaRPr lang="en-US" sz="1200">
                        <a:effectLst/>
                        <a:latin typeface="Times New Roman"/>
                        <a:ea typeface="Times New Roman"/>
                        <a:cs typeface="Times New Roman"/>
                      </a:endParaRPr>
                    </a:p>
                  </a:txBody>
                  <a:tcPr marL="0" marR="0" marT="0" marB="0"/>
                </a:tc>
                <a:tc>
                  <a:txBody>
                    <a:bodyPr/>
                    <a:lstStyle/>
                    <a:p>
                      <a:pPr marL="0" marR="57785" algn="ctr">
                        <a:lnSpc>
                          <a:spcPts val="1180"/>
                        </a:lnSpc>
                        <a:spcBef>
                          <a:spcPts val="130"/>
                        </a:spcBef>
                        <a:spcAft>
                          <a:spcPts val="0"/>
                        </a:spcAft>
                      </a:pPr>
                      <a:r>
                        <a:rPr lang="en-US" sz="1200" b="1" dirty="0">
                          <a:effectLst/>
                          <a:latin typeface="Times New Roman"/>
                          <a:ea typeface="Times New Roman"/>
                          <a:cs typeface="Times New Roman"/>
                        </a:rPr>
                        <a:t>3</a:t>
                      </a:r>
                      <a:endParaRPr lang="en-US" sz="1200" dirty="0">
                        <a:effectLst/>
                        <a:latin typeface="Times New Roman"/>
                        <a:ea typeface="Times New Roman"/>
                        <a:cs typeface="Times New Roman"/>
                      </a:endParaRPr>
                    </a:p>
                  </a:txBody>
                  <a:tcPr marL="0" marR="0" marT="0" marB="0"/>
                </a:tc>
                <a:tc>
                  <a:txBody>
                    <a:bodyPr/>
                    <a:lstStyle/>
                    <a:p>
                      <a:pPr marL="0" marR="58420" algn="r">
                        <a:lnSpc>
                          <a:spcPts val="1180"/>
                        </a:lnSpc>
                        <a:spcBef>
                          <a:spcPts val="130"/>
                        </a:spcBef>
                        <a:spcAft>
                          <a:spcPts val="0"/>
                        </a:spcAft>
                      </a:pPr>
                      <a:r>
                        <a:rPr lang="en-US" sz="1200" b="1" dirty="0">
                          <a:effectLst/>
                          <a:latin typeface="Times New Roman"/>
                          <a:ea typeface="Times New Roman"/>
                          <a:cs typeface="Times New Roman"/>
                        </a:rPr>
                        <a:t>1.8</a:t>
                      </a:r>
                      <a:endParaRPr lang="en-US" sz="1200" dirty="0">
                        <a:effectLst/>
                        <a:latin typeface="Times New Roman"/>
                        <a:ea typeface="Times New Roman"/>
                        <a:cs typeface="Times New Roman"/>
                      </a:endParaRPr>
                    </a:p>
                  </a:txBody>
                  <a:tcPr marL="0" marR="0" marT="0" marB="0"/>
                </a:tc>
                <a:tc>
                  <a:txBody>
                    <a:bodyPr/>
                    <a:lstStyle/>
                    <a:p>
                      <a:pPr marL="0" marR="60325" algn="r">
                        <a:lnSpc>
                          <a:spcPts val="1180"/>
                        </a:lnSpc>
                        <a:spcBef>
                          <a:spcPts val="130"/>
                        </a:spcBef>
                        <a:spcAft>
                          <a:spcPts val="0"/>
                        </a:spcAft>
                      </a:pPr>
                      <a:r>
                        <a:rPr lang="en-US" sz="1200" b="1" dirty="0">
                          <a:effectLst/>
                          <a:latin typeface="Times New Roman"/>
                          <a:ea typeface="Times New Roman"/>
                          <a:cs typeface="Times New Roman"/>
                        </a:rPr>
                        <a:t>1.8</a:t>
                      </a:r>
                      <a:endParaRPr lang="en-US" sz="1200" dirty="0">
                        <a:effectLst/>
                        <a:latin typeface="Times New Roman"/>
                        <a:ea typeface="Times New Roman"/>
                        <a:cs typeface="Times New Roman"/>
                      </a:endParaRPr>
                    </a:p>
                  </a:txBody>
                  <a:tcPr marL="0" marR="0" marT="0" marB="0"/>
                </a:tc>
                <a:tc>
                  <a:txBody>
                    <a:bodyPr/>
                    <a:lstStyle/>
                    <a:p>
                      <a:pPr marL="0" marR="60325" algn="r">
                        <a:lnSpc>
                          <a:spcPts val="1180"/>
                        </a:lnSpc>
                        <a:spcBef>
                          <a:spcPts val="130"/>
                        </a:spcBef>
                        <a:spcAft>
                          <a:spcPts val="0"/>
                        </a:spcAft>
                      </a:pPr>
                      <a:r>
                        <a:rPr lang="en-US" sz="1200" b="1" dirty="0">
                          <a:effectLst/>
                          <a:latin typeface="Times New Roman"/>
                          <a:ea typeface="Times New Roman"/>
                          <a:cs typeface="Times New Roman"/>
                        </a:rPr>
                        <a:t>2.6</a:t>
                      </a:r>
                      <a:endParaRPr lang="en-US" sz="1200" dirty="0">
                        <a:effectLst/>
                        <a:latin typeface="Times New Roman"/>
                        <a:ea typeface="Times New Roman"/>
                        <a:cs typeface="Times New Roman"/>
                      </a:endParaRPr>
                    </a:p>
                  </a:txBody>
                  <a:tcPr marL="0" marR="0" marT="0" marB="0"/>
                </a:tc>
                <a:tc>
                  <a:txBody>
                    <a:bodyPr/>
                    <a:lstStyle/>
                    <a:p>
                      <a:pPr marL="0" marR="61595" algn="r">
                        <a:lnSpc>
                          <a:spcPts val="1180"/>
                        </a:lnSpc>
                        <a:spcBef>
                          <a:spcPts val="130"/>
                        </a:spcBef>
                        <a:spcAft>
                          <a:spcPts val="0"/>
                        </a:spcAft>
                      </a:pPr>
                      <a:r>
                        <a:rPr lang="en-US" sz="1200" b="1" dirty="0">
                          <a:effectLst/>
                          <a:latin typeface="Times New Roman"/>
                          <a:ea typeface="Times New Roman"/>
                          <a:cs typeface="Times New Roman"/>
                        </a:rPr>
                        <a:t>2.2</a:t>
                      </a:r>
                      <a:endParaRPr lang="en-US" sz="1200" dirty="0">
                        <a:effectLst/>
                        <a:latin typeface="Times New Roman"/>
                        <a:ea typeface="Times New Roman"/>
                        <a:cs typeface="Times New Roman"/>
                      </a:endParaRPr>
                    </a:p>
                  </a:txBody>
                  <a:tcPr marL="0" marR="0" marT="0" marB="0"/>
                </a:tc>
              </a:tr>
            </a:tbl>
          </a:graphicData>
        </a:graphic>
      </p:graphicFrame>
    </p:spTree>
    <p:extLst>
      <p:ext uri="{BB962C8B-B14F-4D97-AF65-F5344CB8AC3E}">
        <p14:creationId xmlns:p14="http://schemas.microsoft.com/office/powerpoint/2010/main" xmlns="" val="2996543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12799</TotalTime>
  <Words>5773</Words>
  <Application>Microsoft Office PowerPoint</Application>
  <PresentationFormat>On-screen Show (4:3)</PresentationFormat>
  <Paragraphs>1805</Paragraphs>
  <Slides>83</Slides>
  <Notes>14</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vatika jalali</cp:lastModifiedBy>
  <cp:revision>752</cp:revision>
  <dcterms:created xsi:type="dcterms:W3CDTF">2006-08-16T00:00:00Z</dcterms:created>
  <dcterms:modified xsi:type="dcterms:W3CDTF">2023-01-05T04:36:35Z</dcterms:modified>
</cp:coreProperties>
</file>