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handoutMasterIdLst>
    <p:handoutMasterId r:id="rId104"/>
  </p:handoutMasterIdLst>
  <p:sldIdLst>
    <p:sldId id="256" r:id="rId2"/>
    <p:sldId id="455" r:id="rId3"/>
    <p:sldId id="341" r:id="rId4"/>
    <p:sldId id="340" r:id="rId5"/>
    <p:sldId id="347" r:id="rId6"/>
    <p:sldId id="456" r:id="rId7"/>
    <p:sldId id="510" r:id="rId8"/>
    <p:sldId id="434" r:id="rId9"/>
    <p:sldId id="436" r:id="rId10"/>
    <p:sldId id="513" r:id="rId11"/>
    <p:sldId id="514" r:id="rId12"/>
    <p:sldId id="515" r:id="rId13"/>
    <p:sldId id="539" r:id="rId14"/>
    <p:sldId id="458" r:id="rId15"/>
    <p:sldId id="257" r:id="rId16"/>
    <p:sldId id="540" r:id="rId17"/>
    <p:sldId id="552" r:id="rId18"/>
    <p:sldId id="551" r:id="rId19"/>
    <p:sldId id="541" r:id="rId20"/>
    <p:sldId id="542" r:id="rId21"/>
    <p:sldId id="543" r:id="rId22"/>
    <p:sldId id="544" r:id="rId23"/>
    <p:sldId id="545" r:id="rId24"/>
    <p:sldId id="546" r:id="rId25"/>
    <p:sldId id="547" r:id="rId26"/>
    <p:sldId id="553" r:id="rId27"/>
    <p:sldId id="554" r:id="rId28"/>
    <p:sldId id="555" r:id="rId29"/>
    <p:sldId id="556" r:id="rId30"/>
    <p:sldId id="557" r:id="rId31"/>
    <p:sldId id="558" r:id="rId32"/>
    <p:sldId id="559" r:id="rId33"/>
    <p:sldId id="560" r:id="rId34"/>
    <p:sldId id="548" r:id="rId35"/>
    <p:sldId id="549" r:id="rId36"/>
    <p:sldId id="550" r:id="rId37"/>
    <p:sldId id="538" r:id="rId38"/>
    <p:sldId id="297" r:id="rId39"/>
    <p:sldId id="300" r:id="rId40"/>
    <p:sldId id="561" r:id="rId41"/>
    <p:sldId id="562" r:id="rId42"/>
    <p:sldId id="563" r:id="rId43"/>
    <p:sldId id="564" r:id="rId44"/>
    <p:sldId id="565" r:id="rId45"/>
    <p:sldId id="566" r:id="rId46"/>
    <p:sldId id="567" r:id="rId47"/>
    <p:sldId id="568" r:id="rId48"/>
    <p:sldId id="569" r:id="rId49"/>
    <p:sldId id="570" r:id="rId50"/>
    <p:sldId id="571" r:id="rId51"/>
    <p:sldId id="572" r:id="rId52"/>
    <p:sldId id="573" r:id="rId53"/>
    <p:sldId id="574" r:id="rId54"/>
    <p:sldId id="576" r:id="rId55"/>
    <p:sldId id="575" r:id="rId56"/>
    <p:sldId id="577" r:id="rId57"/>
    <p:sldId id="578" r:id="rId58"/>
    <p:sldId id="579" r:id="rId59"/>
    <p:sldId id="580" r:id="rId60"/>
    <p:sldId id="581" r:id="rId61"/>
    <p:sldId id="306" r:id="rId62"/>
    <p:sldId id="317" r:id="rId63"/>
    <p:sldId id="590" r:id="rId64"/>
    <p:sldId id="591" r:id="rId65"/>
    <p:sldId id="592" r:id="rId66"/>
    <p:sldId id="593" r:id="rId67"/>
    <p:sldId id="309" r:id="rId68"/>
    <p:sldId id="310" r:id="rId69"/>
    <p:sldId id="313" r:id="rId70"/>
    <p:sldId id="517" r:id="rId71"/>
    <p:sldId id="518" r:id="rId72"/>
    <p:sldId id="530" r:id="rId73"/>
    <p:sldId id="529" r:id="rId74"/>
    <p:sldId id="528" r:id="rId75"/>
    <p:sldId id="527" r:id="rId76"/>
    <p:sldId id="526" r:id="rId77"/>
    <p:sldId id="525" r:id="rId78"/>
    <p:sldId id="524" r:id="rId79"/>
    <p:sldId id="523" r:id="rId80"/>
    <p:sldId id="519" r:id="rId81"/>
    <p:sldId id="463" r:id="rId82"/>
    <p:sldId id="464" r:id="rId83"/>
    <p:sldId id="582" r:id="rId84"/>
    <p:sldId id="583" r:id="rId85"/>
    <p:sldId id="466" r:id="rId86"/>
    <p:sldId id="467" r:id="rId87"/>
    <p:sldId id="468" r:id="rId88"/>
    <p:sldId id="475" r:id="rId89"/>
    <p:sldId id="469" r:id="rId90"/>
    <p:sldId id="470" r:id="rId91"/>
    <p:sldId id="471" r:id="rId92"/>
    <p:sldId id="587" r:id="rId93"/>
    <p:sldId id="588" r:id="rId94"/>
    <p:sldId id="594" r:id="rId95"/>
    <p:sldId id="476" r:id="rId96"/>
    <p:sldId id="584" r:id="rId97"/>
    <p:sldId id="585" r:id="rId98"/>
    <p:sldId id="586" r:id="rId99"/>
    <p:sldId id="589" r:id="rId100"/>
    <p:sldId id="477" r:id="rId101"/>
    <p:sldId id="328"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40" autoAdjust="0"/>
    <p:restoredTop sz="94585" autoAdjust="0"/>
  </p:normalViewPr>
  <p:slideViewPr>
    <p:cSldViewPr>
      <p:cViewPr varScale="1">
        <p:scale>
          <a:sx n="62" d="100"/>
          <a:sy n="62" d="100"/>
        </p:scale>
        <p:origin x="1444" y="40"/>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5/6/2024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5/6/2024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1664175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522596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extLst>
      <p:ext uri="{BB962C8B-B14F-4D97-AF65-F5344CB8AC3E}">
        <p14:creationId xmlns:p14="http://schemas.microsoft.com/office/powerpoint/2010/main" val="315873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extLst>
      <p:ext uri="{BB962C8B-B14F-4D97-AF65-F5344CB8AC3E}">
        <p14:creationId xmlns:p14="http://schemas.microsoft.com/office/powerpoint/2010/main" val="1687366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extLst>
      <p:ext uri="{BB962C8B-B14F-4D97-AF65-F5344CB8AC3E}">
        <p14:creationId xmlns:p14="http://schemas.microsoft.com/office/powerpoint/2010/main" val="779644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12</a:t>
            </a:fld>
            <a:endParaRPr lang="en-US"/>
          </a:p>
        </p:txBody>
      </p:sp>
    </p:spTree>
    <p:extLst>
      <p:ext uri="{BB962C8B-B14F-4D97-AF65-F5344CB8AC3E}">
        <p14:creationId xmlns:p14="http://schemas.microsoft.com/office/powerpoint/2010/main" val="1937225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15</a:t>
            </a:fld>
            <a:endParaRPr lang="en-US"/>
          </a:p>
        </p:txBody>
      </p:sp>
    </p:spTree>
    <p:extLst>
      <p:ext uri="{BB962C8B-B14F-4D97-AF65-F5344CB8AC3E}">
        <p14:creationId xmlns:p14="http://schemas.microsoft.com/office/powerpoint/2010/main" val="2904268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a:defRPr lang="en-US" sz="2500"/>
            </a:lvl1pPr>
          </a:lstStyle>
          <a:p>
            <a:pPr marL="0" lvl="0" indent="0" algn="ctr">
              <a:buNone/>
            </a:pPr>
            <a:r>
              <a:rPr lang="en-US"/>
              <a:t>Click to edit Master subtitle style</a:t>
            </a:r>
          </a:p>
        </p:txBody>
      </p:sp>
      <p:sp>
        <p:nvSpPr>
          <p:cNvPr id="4" name="Date Placeholder 3"/>
          <p:cNvSpPr>
            <a:spLocks noGrp="1"/>
          </p:cNvSpPr>
          <p:nvPr>
            <p:ph type="dt" sz="half" idx="10"/>
          </p:nvPr>
        </p:nvSpPr>
        <p:spPr/>
        <p:txBody>
          <a:bodyPr/>
          <a:lstStyle/>
          <a:p>
            <a:fld id="{9597F277-82DA-43F0-B6B7-58C97ACD15CA}"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12FDC0-9F15-4294-872F-4E7130EE96AC}"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1A7AB6-4D5B-4EE9-ADF1-727EC4BB737D}"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91B79EC-0285-4DB3-8A7A-E3088E5BD87F}"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2B40E-8A80-44DF-A519-A4AFCB991E8F}"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1D7248-7D66-4411-A435-14510BBE992D}" type="datetime1">
              <a:rPr lang="en-US" smtClean="0"/>
              <a:t>5/6/2024</a:t>
            </a:fld>
            <a:endParaRPr lang="en-US"/>
          </a:p>
        </p:txBody>
      </p:sp>
      <p:sp>
        <p:nvSpPr>
          <p:cNvPr id="6" name="Footer Placeholder 5"/>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B575D3-4DD4-4B87-858C-CDF7FB99A4D2}" type="datetime1">
              <a:rPr lang="en-US" smtClean="0"/>
              <a:t>5/6/2024</a:t>
            </a:fld>
            <a:endParaRPr lang="en-US"/>
          </a:p>
        </p:txBody>
      </p:sp>
      <p:sp>
        <p:nvSpPr>
          <p:cNvPr id="8" name="Footer Placeholder 7"/>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C97AE7-F353-4FCF-B024-6A5A1D81C5B3}" type="datetime1">
              <a:rPr lang="en-US" smtClean="0"/>
              <a:t>5/6/2024</a:t>
            </a:fld>
            <a:endParaRPr lang="en-US"/>
          </a:p>
        </p:txBody>
      </p:sp>
      <p:sp>
        <p:nvSpPr>
          <p:cNvPr id="4" name="Footer Placeholder 3"/>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A065D3-F076-48EF-9751-7CACD9CC2F01}" type="datetime1">
              <a:rPr lang="en-US" smtClean="0"/>
              <a:t>5/6/2024</a:t>
            </a:fld>
            <a:endParaRPr lang="en-US"/>
          </a:p>
        </p:txBody>
      </p:sp>
      <p:sp>
        <p:nvSpPr>
          <p:cNvPr id="3" name="Footer Placeholder 2"/>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2E865E-4258-4BB4-A3CF-EFE6E0D519A2}" type="datetime1">
              <a:rPr lang="en-US" smtClean="0"/>
              <a:t>5/6/2024</a:t>
            </a:fld>
            <a:endParaRPr lang="en-US"/>
          </a:p>
        </p:txBody>
      </p:sp>
      <p:sp>
        <p:nvSpPr>
          <p:cNvPr id="6" name="Footer Placeholder 5"/>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126FF4-9CC7-44A9-A56A-9D07DFE6B912}" type="datetime1">
              <a:rPr lang="en-US" smtClean="0"/>
              <a:t>5/6/2024</a:t>
            </a:fld>
            <a:endParaRPr lang="en-US"/>
          </a:p>
        </p:txBody>
      </p:sp>
      <p:sp>
        <p:nvSpPr>
          <p:cNvPr id="6" name="Footer Placeholder 5"/>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630F26-8D2A-4DB3-8BF1-FD2A1642714A}" type="datetime1">
              <a:rPr lang="en-US" smtClean="0"/>
              <a:t>5/6/2024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pic>
        <p:nvPicPr>
          <p:cNvPr id="8" name="Picture 2" descr="Image preview">
            <a:extLst>
              <a:ext uri="{FF2B5EF4-FFF2-40B4-BE49-F238E27FC236}">
                <a16:creationId xmlns:a16="http://schemas.microsoft.com/office/drawing/2014/main" id="{4BFCB835-BD89-40A2-AC36-F6FE89AABE86}"/>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5711" y="23241"/>
            <a:ext cx="1279689" cy="89115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playlist?list=PLmXKhU9FNesSFvj6gASuWmQd23Ul5omt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www.researchgate.net/publication/306519267_Real_Time_Operating_System_for_the_Internet_of_Things_Vision_Architecture_and_Research_Directions"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www.youtube.com/playlist?list=PLmXKhU9FNesSFvj6gASuWmQd23Ul5omtD" TargetMode="External"/><Relationship Id="rId2" Type="http://schemas.openxmlformats.org/officeDocument/2006/relationships/hyperlink" Target="https://www.youtube.com/watch?v=aKmuGwHj3Cw" TargetMode="External"/><Relationship Id="rId1" Type="http://schemas.openxmlformats.org/officeDocument/2006/relationships/slideLayout" Target="../slideLayouts/slideLayout2.xml"/><Relationship Id="rId6" Type="http://schemas.openxmlformats.org/officeDocument/2006/relationships/hyperlink" Target="https://nptel.ac.in/courses/106108101" TargetMode="External"/><Relationship Id="rId5" Type="http://schemas.openxmlformats.org/officeDocument/2006/relationships/hyperlink" Target="https://www.youtube.com/watch?v=RgYU5r9A5TU" TargetMode="External"/><Relationship Id="rId4" Type="http://schemas.openxmlformats.org/officeDocument/2006/relationships/hyperlink" Target="https://www.youtube.com/watch?v=Fizc0nXRm2g"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83360" y="1327150"/>
            <a:ext cx="6400800" cy="898525"/>
          </a:xfrm>
        </p:spPr>
        <p:style>
          <a:lnRef idx="2">
            <a:schemeClr val="accent5"/>
          </a:lnRef>
          <a:fillRef idx="1">
            <a:schemeClr val="lt1"/>
          </a:fillRef>
          <a:effectRef idx="0">
            <a:schemeClr val="accent5"/>
          </a:effectRef>
          <a:fontRef idx="minor">
            <a:schemeClr val="dk1"/>
          </a:fontRef>
        </p:style>
        <p:txBody>
          <a:bodyPr>
            <a:normAutofit lnSpcReduction="10000"/>
          </a:bodyPr>
          <a:lstStyle/>
          <a:p>
            <a:pPr marL="0" indent="0" algn="ctr">
              <a:buNone/>
            </a:pPr>
            <a:r>
              <a:rPr lang="en-US" sz="2500" b="1" dirty="0">
                <a:solidFill>
                  <a:schemeClr val="tx1"/>
                </a:solidFill>
              </a:rPr>
              <a:t>Operating Systems</a:t>
            </a:r>
          </a:p>
          <a:p>
            <a:pPr marL="0" indent="0" algn="ctr">
              <a:buNone/>
            </a:pPr>
            <a:r>
              <a:rPr lang="en-US" sz="2500" b="1" dirty="0">
                <a:solidFill>
                  <a:schemeClr val="tx1"/>
                </a:solidFill>
              </a:rPr>
              <a:t>ACSE0403B</a:t>
            </a:r>
          </a:p>
          <a:p>
            <a:pPr marL="0" indent="0" algn="ctr">
              <a:buNone/>
            </a:pPr>
            <a:endParaRPr lang="en-US" sz="2500" dirty="0">
              <a:solidFill>
                <a:schemeClr val="tx1"/>
              </a:solidFill>
            </a:endParaRPr>
          </a:p>
        </p:txBody>
      </p:sp>
      <p:sp>
        <p:nvSpPr>
          <p:cNvPr id="6" name="Subtitle 2"/>
          <p:cNvSpPr txBox="1">
            <a:spLocks/>
          </p:cNvSpPr>
          <p:nvPr/>
        </p:nvSpPr>
        <p:spPr>
          <a:xfrm>
            <a:off x="4724400" y="3962400"/>
            <a:ext cx="41148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SAVITA YADAV</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Assistant Professor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dirty="0">
                <a:solidFill>
                  <a:schemeClr val="tx1"/>
                </a:solidFill>
              </a:rPr>
              <a:t>IOT Department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37947EF7-2AD2-4D70-9D9D-E55D0C0249E3}" type="datetime1">
              <a:rPr lang="en-US" smtClean="0"/>
              <a:t>5/6/2024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521777" y="2506662"/>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lang="en-US" sz="2500" dirty="0">
                <a:solidFill>
                  <a:schemeClr val="tx1"/>
                </a:solidFill>
              </a:rPr>
              <a:t>V</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US"/>
              <a:t>Ms. SAVITA YADAV          Disk Scheduling &amp; Operating System Customization ACSE0403A                   Unit-5</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IN" sz="2000" dirty="0"/>
              <a:t>Disk Scheduling &amp; Operating System Customization</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 4</a:t>
            </a:r>
            <a:r>
              <a:rPr lang="en-US" sz="2000" baseline="30000" dirty="0" err="1">
                <a:solidFill>
                  <a:schemeClr val="tx1"/>
                </a:solidFill>
              </a:rPr>
              <a:t>th</a:t>
            </a:r>
            <a:r>
              <a:rPr kumimoji="0" lang="en-US" sz="2000" b="0" i="0" u="none" strike="noStrike" kern="1200" cap="none" spc="0" normalizeH="0" noProof="0" dirty="0">
                <a:ln>
                  <a:noFill/>
                </a:ln>
                <a:solidFill>
                  <a:schemeClr val="tx1"/>
                </a:solidFill>
                <a:effectLst/>
                <a:uLnTx/>
                <a:uFillTx/>
                <a:latin typeface="+mn-lt"/>
                <a:ea typeface="+mn-ea"/>
                <a:cs typeface="+mn-cs"/>
              </a:rPr>
              <a:t>  Semester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aseline="0" dirty="0">
                <a:solidFill>
                  <a:schemeClr val="tx1"/>
                </a:solidFill>
              </a:rPr>
              <a:t>(</a:t>
            </a:r>
            <a:r>
              <a:rPr lang="en-US" sz="2000" dirty="0">
                <a:solidFill>
                  <a:schemeClr val="tx1"/>
                </a:solidFill>
              </a:rPr>
              <a:t>IoT</a:t>
            </a:r>
            <a:r>
              <a:rPr lang="en-US" sz="2000" baseline="0" dirty="0">
                <a:solidFill>
                  <a:schemeClr val="tx1"/>
                </a:solidFill>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CF31969-6A38-4606-B1FC-B13C7415F7D9}" type="datetime1">
              <a:rPr lang="en-US" smtClean="0"/>
              <a:t>5/6/2024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
        <p:nvSpPr>
          <p:cNvPr id="8" name="Title 1"/>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End Semester Question paper Templates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4">
            <a:extLst>
              <a:ext uri="{FF2B5EF4-FFF2-40B4-BE49-F238E27FC236}">
                <a16:creationId xmlns:a16="http://schemas.microsoft.com/office/drawing/2014/main" id="{1E1F1E67-DD97-4391-AC3D-A518E91C4D45}"/>
              </a:ext>
            </a:extLst>
          </p:cNvPr>
          <p:cNvSpPr>
            <a:spLocks noGrp="1"/>
          </p:cNvSpPr>
          <p:nvPr>
            <p:ph type="ftr" sz="quarter" idx="11"/>
          </p:nvPr>
        </p:nvSpPr>
        <p:spPr>
          <a:xfrm>
            <a:off x="2514600" y="6356350"/>
            <a:ext cx="4191000" cy="365125"/>
          </a:xfrm>
        </p:spPr>
        <p:txBody>
          <a:bodyPr/>
          <a:lstStyle/>
          <a:p>
            <a:r>
              <a:rPr lang="en-US"/>
              <a:t>Ms. SAVITA YADAV          Disk Scheduling &amp; Operating System Customization ACSE0403A                   Unit-5</a:t>
            </a:r>
            <a:endParaRPr lang="en-US" dirty="0"/>
          </a:p>
        </p:txBody>
      </p:sp>
      <p:pic>
        <p:nvPicPr>
          <p:cNvPr id="9" name="Content Placeholder 12">
            <a:extLst>
              <a:ext uri="{FF2B5EF4-FFF2-40B4-BE49-F238E27FC236}">
                <a16:creationId xmlns:a16="http://schemas.microsoft.com/office/drawing/2014/main" id="{DC78366F-B77C-4835-B152-763CB7A52F80}"/>
              </a:ext>
            </a:extLst>
          </p:cNvPr>
          <p:cNvPicPr>
            <a:picLocks noGrp="1" noChangeAspect="1"/>
          </p:cNvPicPr>
          <p:nvPr>
            <p:ph idx="1"/>
          </p:nvPr>
        </p:nvPicPr>
        <p:blipFill>
          <a:blip r:embed="rId3"/>
          <a:stretch>
            <a:fillRect/>
          </a:stretch>
        </p:blipFill>
        <p:spPr>
          <a:xfrm>
            <a:off x="1371600" y="762000"/>
            <a:ext cx="6629400" cy="2209800"/>
          </a:xfrm>
          <a:prstGeom prst="rect">
            <a:avLst/>
          </a:prstGeom>
        </p:spPr>
      </p:pic>
      <p:sp>
        <p:nvSpPr>
          <p:cNvPr id="12" name="TextBox 11">
            <a:extLst>
              <a:ext uri="{FF2B5EF4-FFF2-40B4-BE49-F238E27FC236}">
                <a16:creationId xmlns:a16="http://schemas.microsoft.com/office/drawing/2014/main" id="{F9F7763A-7D59-4A2F-872F-164426AAFBA0}"/>
              </a:ext>
            </a:extLst>
          </p:cNvPr>
          <p:cNvSpPr txBox="1"/>
          <p:nvPr/>
        </p:nvSpPr>
        <p:spPr>
          <a:xfrm>
            <a:off x="152400" y="-1023538"/>
            <a:ext cx="8839200" cy="374077"/>
          </a:xfrm>
          <a:prstGeom prst="rect">
            <a:avLst/>
          </a:prstGeom>
          <a:noFill/>
        </p:spPr>
        <p:txBody>
          <a:bodyPr wrap="square">
            <a:spAutoFit/>
          </a:bodyPr>
          <a:lstStyle/>
          <a:p>
            <a:pPr indent="-270510">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Ge</a:t>
            </a:r>
            <a:endParaRPr lang="en-IN" sz="1100" dirty="0"/>
          </a:p>
        </p:txBody>
      </p:sp>
      <p:sp>
        <p:nvSpPr>
          <p:cNvPr id="14" name="TextBox 13">
            <a:extLst>
              <a:ext uri="{FF2B5EF4-FFF2-40B4-BE49-F238E27FC236}">
                <a16:creationId xmlns:a16="http://schemas.microsoft.com/office/drawing/2014/main" id="{87F90B93-0714-44BD-8733-D41104DA42E1}"/>
              </a:ext>
            </a:extLst>
          </p:cNvPr>
          <p:cNvSpPr txBox="1"/>
          <p:nvPr/>
        </p:nvSpPr>
        <p:spPr>
          <a:xfrm>
            <a:off x="209550" y="2819400"/>
            <a:ext cx="8724900" cy="2574551"/>
          </a:xfrm>
          <a:prstGeom prst="rect">
            <a:avLst/>
          </a:prstGeom>
          <a:noFill/>
        </p:spPr>
        <p:txBody>
          <a:bodyPr wrap="square">
            <a:spAutoFit/>
          </a:bodyPr>
          <a:lstStyle/>
          <a:p>
            <a:pPr indent="-270510">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Ge</a:t>
            </a: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neral Instructions: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All questions are compulsory. Answers should be brief and to the point.</a:t>
            </a:r>
          </a:p>
          <a:p>
            <a:pPr marL="342900" lvl="0" indent="-342900">
              <a:lnSpc>
                <a:spcPct val="107000"/>
              </a:lnSpc>
              <a:buFont typeface="Wingdings" panose="05000000000000000000" pitchFamily="2" charset="2"/>
              <a:buChar cha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This Question paper consists of …………pages &amp; …8………questions.</a:t>
            </a:r>
          </a:p>
          <a:p>
            <a:pPr marL="342900" lvl="0" indent="-342900">
              <a:lnSpc>
                <a:spcPct val="107000"/>
              </a:lnSpc>
              <a:buFont typeface="Wingdings" panose="05000000000000000000" pitchFamily="2" charset="2"/>
              <a:buChar cha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It comprises of three Sections, A, B, and C. You are to attempt all the sections</a:t>
            </a:r>
            <a:r>
              <a:rPr lang="en-IN" sz="1100" dirty="0">
                <a:solidFill>
                  <a:srgbClr val="434343"/>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Section A</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-Question No- 1 is objective type questions carrying 1 mark each, Question No- 2 is very short </a:t>
            </a:r>
          </a:p>
          <a:p>
            <a:pPr marL="90170" indent="-180340">
              <a:lnSpc>
                <a:spcPct val="107000"/>
              </a:lnSpc>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answer type carrying 2 mark each. You are expected to answer them as directed.</a:t>
            </a:r>
          </a:p>
          <a:p>
            <a:pPr marL="342900" lvl="0" indent="-342900">
              <a:lnSpc>
                <a:spcPct val="107000"/>
              </a:lnSpc>
              <a:buFont typeface="Wingdings" panose="05000000000000000000" pitchFamily="2" charset="2"/>
              <a:buChar char=""/>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Section B</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 Question No-3 is Long answer type -I questions with external choice carrying 6 marks each. </a:t>
            </a:r>
          </a:p>
          <a:p>
            <a:pPr marL="90170" indent="-180340">
              <a:lnSpc>
                <a:spcPct val="107000"/>
              </a:lnSpc>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You need to attempt any five out of seven questions given. </a:t>
            </a:r>
          </a:p>
          <a:p>
            <a:pPr marL="342900" lvl="0" indent="-342900">
              <a:lnSpc>
                <a:spcPct val="107000"/>
              </a:lnSpc>
              <a:buFont typeface="Wingdings" panose="05000000000000000000" pitchFamily="2" charset="2"/>
              <a:buChar char=""/>
            </a:pP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Section C</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  Question No. 4-8 are Long answer type –II (within unit choice) questions carrying 10 marks</a:t>
            </a:r>
          </a:p>
          <a:p>
            <a:pPr marL="90170" indent="-180340">
              <a:lnSpc>
                <a:spcPct val="107000"/>
              </a:lnSpc>
            </a:pPr>
            <a:r>
              <a:rPr lang="en-IN" sz="11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each. You need to attempt any one part </a:t>
            </a:r>
            <a:r>
              <a:rPr lang="en-IN" sz="1100" i="1" u="sng"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100" u="sng" dirty="0">
                <a:effectLst/>
                <a:latin typeface="Times New Roman" panose="02020603050405020304" pitchFamily="18" charset="0"/>
                <a:ea typeface="Calibri" panose="020F0502020204030204" pitchFamily="34" charset="0"/>
                <a:cs typeface="Times New Roman" panose="02020603050405020304" pitchFamily="18" charset="0"/>
              </a:rPr>
              <a:t> or </a:t>
            </a:r>
            <a:r>
              <a:rPr lang="en-IN" sz="1100" i="1" u="sng" dirty="0">
                <a:effectLst/>
                <a:latin typeface="Times New Roman" panose="02020603050405020304" pitchFamily="18" charset="0"/>
                <a:ea typeface="Calibri" panose="020F0502020204030204" pitchFamily="34" charset="0"/>
                <a:cs typeface="Times New Roman" panose="02020603050405020304" pitchFamily="18" charset="0"/>
              </a:rPr>
              <a:t>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Students are instructed to cross the blank sheets before handing over the answer sheet to the   invigilator.</a:t>
            </a:r>
          </a:p>
          <a:p>
            <a:r>
              <a:rPr lang="en-IN" sz="1100" dirty="0">
                <a:effectLst/>
                <a:latin typeface="Times New Roman" panose="02020603050405020304" pitchFamily="18" charset="0"/>
                <a:ea typeface="Calibri" panose="020F0502020204030204" pitchFamily="34" charset="0"/>
                <a:cs typeface="Times New Roman" panose="02020603050405020304" pitchFamily="18" charset="0"/>
              </a:rPr>
              <a:t>No sheet should be left blank. Any written material after a blank sheet will not be evaluated/checked.</a:t>
            </a: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3911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What are the different file organizations? Discuss access mechanisms in detail.</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Discuss FCFS, CSCAN, LOOK and CLOOK disk scheduling algorithms with example.</a:t>
            </a:r>
          </a:p>
          <a:p>
            <a:pPr lvl="0">
              <a:lnSpc>
                <a:spcPct val="150000"/>
              </a:lnSpc>
              <a:spcBef>
                <a:spcPct val="20000"/>
              </a:spcBef>
              <a:buAutoNum type="arabicPeriod"/>
              <a:defRPr/>
            </a:pPr>
            <a:r>
              <a:rPr lang="en-US" sz="2000" dirty="0">
                <a:latin typeface="Times New Roman" panose="02020603050405020304" pitchFamily="18" charset="0"/>
                <a:cs typeface="Times New Roman" panose="02020603050405020304" pitchFamily="18" charset="0"/>
              </a:rPr>
              <a:t>Explain  Seek Time and Rotational Latency.</a:t>
            </a:r>
          </a:p>
          <a:p>
            <a:pPr lvl="0">
              <a:lnSpc>
                <a:spcPct val="150000"/>
              </a:lnSpc>
              <a:spcBef>
                <a:spcPct val="20000"/>
              </a:spcBef>
              <a:buAutoNum type="arabicPeriod"/>
              <a:defRPr/>
            </a:pPr>
            <a:r>
              <a:rPr lang="en-US" sz="2000" dirty="0">
                <a:latin typeface="Times New Roman" panose="02020603050405020304" pitchFamily="18" charset="0"/>
                <a:cs typeface="Times New Roman" panose="02020603050405020304" pitchFamily="18" charset="0"/>
              </a:rPr>
              <a:t>Discuss the file access mechanisms.</a:t>
            </a:r>
          </a:p>
          <a:p>
            <a:pPr lvl="0">
              <a:lnSpc>
                <a:spcPct val="150000"/>
              </a:lnSpc>
              <a:spcBef>
                <a:spcPct val="20000"/>
              </a:spcBef>
              <a:buAutoNum type="arabicPeriod"/>
              <a:defRPr/>
            </a:pPr>
            <a:r>
              <a:rPr lang="en-US" sz="2000" dirty="0">
                <a:latin typeface="Times New Roman" panose="02020603050405020304" pitchFamily="18" charset="0"/>
                <a:cs typeface="Times New Roman" panose="02020603050405020304" pitchFamily="18" charset="0"/>
              </a:rPr>
              <a:t>Define shell and its types in </a:t>
            </a:r>
            <a:r>
              <a:rPr lang="en-US" sz="2000" dirty="0" err="1">
                <a:latin typeface="Times New Roman" panose="02020603050405020304" pitchFamily="18" charset="0"/>
                <a:cs typeface="Times New Roman" panose="02020603050405020304" pitchFamily="18" charset="0"/>
              </a:rPr>
              <a:t>linux</a:t>
            </a:r>
            <a:r>
              <a:rPr lang="en-US" sz="2000" dirty="0">
                <a:latin typeface="Times New Roman" panose="02020603050405020304" pitchFamily="18" charset="0"/>
                <a:cs typeface="Times New Roman" panose="02020603050405020304" pitchFamily="18" charset="0"/>
              </a:rPr>
              <a:t>.</a:t>
            </a:r>
          </a:p>
          <a:p>
            <a:pPr lvl="0">
              <a:lnSpc>
                <a:spcPct val="150000"/>
              </a:lnSpc>
              <a:spcBef>
                <a:spcPct val="20000"/>
              </a:spcBef>
              <a:buAutoNum type="arabicPeriod"/>
              <a:defRPr/>
            </a:pPr>
            <a:r>
              <a:rPr lang="en-US" sz="2000" dirty="0">
                <a:latin typeface="Times New Roman" panose="02020603050405020304" pitchFamily="18" charset="0"/>
                <a:cs typeface="Times New Roman" panose="02020603050405020304" pitchFamily="18" charset="0"/>
              </a:rPr>
              <a:t>Explain Raspbian operating system.</a:t>
            </a:r>
          </a:p>
          <a:p>
            <a:pPr lvl="0">
              <a:lnSpc>
                <a:spcPct val="150000"/>
              </a:lnSpc>
              <a:spcBef>
                <a:spcPct val="20000"/>
              </a:spcBef>
              <a:buAutoNum type="arabicPeriod"/>
              <a:defRPr/>
            </a:pPr>
            <a:r>
              <a:rPr lang="en-US" sz="2000" dirty="0">
                <a:latin typeface="Times New Roman" panose="02020603050405020304" pitchFamily="18" charset="0"/>
                <a:cs typeface="Times New Roman" panose="02020603050405020304" pitchFamily="18" charset="0"/>
              </a:rPr>
              <a:t>What is the difference between Raspberry Pi OS and Raspbian?</a:t>
            </a:r>
          </a:p>
          <a:p>
            <a:pPr lvl="0">
              <a:lnSpc>
                <a:spcPct val="150000"/>
              </a:lnSpc>
              <a:spcBef>
                <a:spcPct val="20000"/>
              </a:spcBef>
              <a:buAutoNum type="arabicPeriod"/>
              <a:defRPr/>
            </a:pPr>
            <a:r>
              <a:rPr lang="en-US" sz="2000" dirty="0">
                <a:latin typeface="Times New Roman" panose="02020603050405020304" pitchFamily="18" charset="0"/>
                <a:cs typeface="Times New Roman" panose="02020603050405020304" pitchFamily="18" charset="0"/>
              </a:rPr>
              <a:t>Explain File and Directory structure in Linux.</a:t>
            </a:r>
          </a:p>
          <a:p>
            <a:pPr marL="457200" indent="-4572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endParaRPr lang="en-US" sz="1400" dirty="0"/>
          </a:p>
          <a:p>
            <a:pPr marL="0" indent="0">
              <a:buNone/>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184FD821-0AD6-4AF5-846F-6CC7A7C05604}"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Expected Questions</a:t>
            </a:r>
          </a:p>
        </p:txBody>
      </p:sp>
    </p:spTree>
    <p:extLst>
      <p:ext uri="{BB962C8B-B14F-4D97-AF65-F5344CB8AC3E}">
        <p14:creationId xmlns:p14="http://schemas.microsoft.com/office/powerpoint/2010/main" val="115034539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38F5EF-5F04-490F-A961-56B55BA6DBAA}"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endParaRPr lang="en-US" dirty="0"/>
          </a:p>
        </p:txBody>
      </p:sp>
      <p:sp>
        <p:nvSpPr>
          <p:cNvPr id="10" name="Title 1">
            <a:extLst>
              <a:ext uri="{FF2B5EF4-FFF2-40B4-BE49-F238E27FC236}">
                <a16:creationId xmlns:a16="http://schemas.microsoft.com/office/drawing/2014/main" id="{11DF4761-32BA-4894-9E0C-FE106479FCFE}"/>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a:t>Noida Institute of Engineering and Technology, Greater Noida</a:t>
            </a:r>
            <a:endParaRPr lang="en-US" sz="2400" dirty="0"/>
          </a:p>
        </p:txBody>
      </p:sp>
      <p:sp>
        <p:nvSpPr>
          <p:cNvPr id="2" name="TextBox 1">
            <a:extLst>
              <a:ext uri="{FF2B5EF4-FFF2-40B4-BE49-F238E27FC236}">
                <a16:creationId xmlns:a16="http://schemas.microsoft.com/office/drawing/2014/main" id="{C85F6B54-1818-4EBB-8AE9-5FB57CA8A25C}"/>
              </a:ext>
            </a:extLst>
          </p:cNvPr>
          <p:cNvSpPr txBox="1"/>
          <p:nvPr/>
        </p:nvSpPr>
        <p:spPr>
          <a:xfrm>
            <a:off x="914400" y="2819400"/>
            <a:ext cx="7543800" cy="707886"/>
          </a:xfrm>
          <a:prstGeom prst="rect">
            <a:avLst/>
          </a:prstGeom>
          <a:noFill/>
        </p:spPr>
        <p:txBody>
          <a:bodyPr wrap="square" rtlCol="0">
            <a:spAutoFit/>
          </a:bodyPr>
          <a:lstStyle/>
          <a:p>
            <a:pPr algn="ctr"/>
            <a:r>
              <a:rPr lang="en-IN" sz="4000"/>
              <a:t>THANK YOU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4BC2462-7E8D-4202-B36D-39BCDCE9D1D5}" type="datetime1">
              <a:rPr lang="en-US" smtClean="0"/>
              <a:t>5/6/2024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sp>
        <p:nvSpPr>
          <p:cNvPr id="10" name="Footer Placeholder 4">
            <a:extLst>
              <a:ext uri="{FF2B5EF4-FFF2-40B4-BE49-F238E27FC236}">
                <a16:creationId xmlns:a16="http://schemas.microsoft.com/office/drawing/2014/main" id="{1E1F1E67-DD97-4391-AC3D-A518E91C4D45}"/>
              </a:ext>
            </a:extLst>
          </p:cNvPr>
          <p:cNvSpPr>
            <a:spLocks noGrp="1"/>
          </p:cNvSpPr>
          <p:nvPr>
            <p:ph type="ftr" sz="quarter" idx="11"/>
          </p:nvPr>
        </p:nvSpPr>
        <p:spPr>
          <a:xfrm>
            <a:off x="2514600" y="6356350"/>
            <a:ext cx="4191000" cy="365125"/>
          </a:xfrm>
        </p:spPr>
        <p:txBody>
          <a:bodyPr/>
          <a:lstStyle/>
          <a:p>
            <a:r>
              <a:rPr lang="en-US"/>
              <a:t>Ms. SAVITA YADAV          Disk Scheduling &amp; Operating System Customization ACSE0403A                   Unit-5</a:t>
            </a:r>
            <a:endParaRPr lang="en-US" dirty="0"/>
          </a:p>
        </p:txBody>
      </p:sp>
      <p:graphicFrame>
        <p:nvGraphicFramePr>
          <p:cNvPr id="9" name="Table 8">
            <a:extLst>
              <a:ext uri="{FF2B5EF4-FFF2-40B4-BE49-F238E27FC236}">
                <a16:creationId xmlns:a16="http://schemas.microsoft.com/office/drawing/2014/main" id="{68E9C82D-B52B-4E61-8FB0-BE4801B1985D}"/>
              </a:ext>
            </a:extLst>
          </p:cNvPr>
          <p:cNvGraphicFramePr>
            <a:graphicFrameLocks noGrp="1"/>
          </p:cNvGraphicFramePr>
          <p:nvPr>
            <p:extLst>
              <p:ext uri="{D42A27DB-BD31-4B8C-83A1-F6EECF244321}">
                <p14:modId xmlns:p14="http://schemas.microsoft.com/office/powerpoint/2010/main" val="1974618065"/>
              </p:ext>
            </p:extLst>
          </p:nvPr>
        </p:nvGraphicFramePr>
        <p:xfrm>
          <a:off x="426720" y="990600"/>
          <a:ext cx="8423786" cy="5609291"/>
        </p:xfrm>
        <a:graphic>
          <a:graphicData uri="http://schemas.openxmlformats.org/drawingml/2006/table">
            <a:tbl>
              <a:tblPr firstRow="1" firstCol="1" bandRow="1">
                <a:tableStyleId>{5C22544A-7EE6-4342-B048-85BDC9FD1C3A}</a:tableStyleId>
              </a:tblPr>
              <a:tblGrid>
                <a:gridCol w="433158">
                  <a:extLst>
                    <a:ext uri="{9D8B030D-6E8A-4147-A177-3AD203B41FA5}">
                      <a16:colId xmlns:a16="http://schemas.microsoft.com/office/drawing/2014/main" val="2950116005"/>
                    </a:ext>
                  </a:extLst>
                </a:gridCol>
                <a:gridCol w="548203">
                  <a:extLst>
                    <a:ext uri="{9D8B030D-6E8A-4147-A177-3AD203B41FA5}">
                      <a16:colId xmlns:a16="http://schemas.microsoft.com/office/drawing/2014/main" val="2519389202"/>
                    </a:ext>
                  </a:extLst>
                </a:gridCol>
                <a:gridCol w="5847235">
                  <a:extLst>
                    <a:ext uri="{9D8B030D-6E8A-4147-A177-3AD203B41FA5}">
                      <a16:colId xmlns:a16="http://schemas.microsoft.com/office/drawing/2014/main" val="1283486617"/>
                    </a:ext>
                  </a:extLst>
                </a:gridCol>
                <a:gridCol w="931944">
                  <a:extLst>
                    <a:ext uri="{9D8B030D-6E8A-4147-A177-3AD203B41FA5}">
                      <a16:colId xmlns:a16="http://schemas.microsoft.com/office/drawing/2014/main" val="1521810076"/>
                    </a:ext>
                  </a:extLst>
                </a:gridCol>
                <a:gridCol w="663246">
                  <a:extLst>
                    <a:ext uri="{9D8B030D-6E8A-4147-A177-3AD203B41FA5}">
                      <a16:colId xmlns:a16="http://schemas.microsoft.com/office/drawing/2014/main" val="844112379"/>
                    </a:ext>
                  </a:extLst>
                </a:gridCol>
              </a:tblGrid>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u="sng" dirty="0">
                          <a:effectLst/>
                        </a:rPr>
                        <a:t>SECTION – 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CO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362470165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u="none" strike="noStrike">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2654949261"/>
                  </a:ext>
                </a:extLst>
              </a:tr>
              <a:tr h="451729">
                <a:tc>
                  <a:txBody>
                    <a:bodyPr/>
                    <a:lstStyle/>
                    <a:p>
                      <a:pPr marL="342900" lvl="0" indent="-342900" algn="l">
                        <a:lnSpc>
                          <a:spcPct val="115000"/>
                        </a:lnSpc>
                        <a:spcAft>
                          <a:spcPts val="800"/>
                        </a:spcAft>
                        <a:buFont typeface="+mj-lt"/>
                        <a:buAutoNum type="arabicPeriod"/>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gridSpan="2">
                  <a:txBody>
                    <a:bodyPr/>
                    <a:lstStyle/>
                    <a:p>
                      <a:pPr algn="just">
                        <a:lnSpc>
                          <a:spcPct val="115000"/>
                        </a:lnSpc>
                        <a:spcAft>
                          <a:spcPts val="800"/>
                        </a:spcAft>
                      </a:pPr>
                      <a:r>
                        <a:rPr lang="en-IN" sz="1100">
                          <a:effectLst/>
                        </a:rPr>
                        <a:t>Attempt all parts-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hMerge="1">
                  <a:txBody>
                    <a:bodyPr/>
                    <a:lstStyle/>
                    <a:p>
                      <a:endParaRPr lang="en-IN"/>
                    </a:p>
                  </a:txBody>
                  <a:tcPr/>
                </a:tc>
                <a:tc>
                  <a:txBody>
                    <a:bodyPr/>
                    <a:lstStyle/>
                    <a:p>
                      <a:pPr algn="l">
                        <a:lnSpc>
                          <a:spcPct val="115000"/>
                        </a:lnSpc>
                        <a:spcAft>
                          <a:spcPts val="800"/>
                        </a:spcAft>
                      </a:pPr>
                      <a:r>
                        <a:rPr lang="en-IN" sz="1100">
                          <a:effectLst/>
                        </a:rPr>
                        <a:t>[10×1=10]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365428668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3680714243"/>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963688647"/>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dirty="0">
                          <a:effectLst/>
                        </a:rPr>
                        <a:t>Question-  </a:t>
                      </a: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54653430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983919064"/>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3519117527"/>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1635096111"/>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109622018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1143644025"/>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3195698476"/>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1-j.</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191451695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highlight>
                            <a:srgbClr val="FFFF00"/>
                          </a:highligh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highlight>
                            <a:srgbClr val="FFFF00"/>
                          </a:highligh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highlight>
                            <a:srgbClr val="FFFF00"/>
                          </a:highligh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1528130083"/>
                  </a:ext>
                </a:extLst>
              </a:tr>
              <a:tr h="218477">
                <a:tc>
                  <a:txBody>
                    <a:bodyPr/>
                    <a:lstStyle/>
                    <a:p>
                      <a:pPr algn="l">
                        <a:lnSpc>
                          <a:spcPct val="115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gridSpan="2">
                  <a:txBody>
                    <a:bodyPr/>
                    <a:lstStyle/>
                    <a:p>
                      <a:pPr algn="just">
                        <a:lnSpc>
                          <a:spcPct val="107000"/>
                        </a:lnSpc>
                        <a:spcAft>
                          <a:spcPts val="800"/>
                        </a:spcAft>
                      </a:pPr>
                      <a:r>
                        <a:rPr lang="en-IN" sz="1100">
                          <a:effectLst/>
                        </a:rPr>
                        <a:t>Attempt all parts-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hMerge="1">
                  <a:txBody>
                    <a:bodyPr/>
                    <a:lstStyle/>
                    <a:p>
                      <a:endParaRPr lang="en-IN"/>
                    </a:p>
                  </a:txBody>
                  <a:tcPr/>
                </a:tc>
                <a:tc>
                  <a:txBody>
                    <a:bodyPr/>
                    <a:lstStyle/>
                    <a:p>
                      <a:pPr algn="l">
                        <a:lnSpc>
                          <a:spcPct val="107000"/>
                        </a:lnSpc>
                        <a:spcAft>
                          <a:spcPts val="800"/>
                        </a:spcAft>
                      </a:pPr>
                      <a:r>
                        <a:rPr lang="en-IN" sz="1100">
                          <a:effectLst/>
                        </a:rPr>
                        <a:t>[5×2=10]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CO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897345443"/>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gridSpan="2">
                  <a:txBody>
                    <a:bodyPr/>
                    <a:lstStyle/>
                    <a:p>
                      <a:pPr algn="just">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hMerge="1">
                  <a:txBody>
                    <a:bodyPr/>
                    <a:lstStyle/>
                    <a:p>
                      <a:endParaRPr lang="en-IN"/>
                    </a:p>
                  </a:txBody>
                  <a:tcPr/>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3671151494"/>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2355561627"/>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807176739"/>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3685432283"/>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261654991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dirty="0">
                          <a:effectLst/>
                        </a:rPr>
                        <a:t>Question-  </a:t>
                      </a: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3039478462"/>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marL="471805"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3876521518"/>
                  </a:ext>
                </a:extLst>
              </a:tr>
              <a:tr h="569545">
                <a:tc>
                  <a:txBody>
                    <a:bodyPr/>
                    <a:lstStyle/>
                    <a:p>
                      <a:pPr algn="l">
                        <a:lnSpc>
                          <a:spcPct val="115000"/>
                        </a:lnSpc>
                        <a:spcAft>
                          <a:spcPts val="800"/>
                        </a:spcAft>
                      </a:pPr>
                      <a:r>
                        <a:rPr lang="en-IN" sz="1100">
                          <a:effectLst/>
                        </a:rPr>
                        <a:t> </a:t>
                      </a:r>
                    </a:p>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marL="471805"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val="3396298671"/>
                  </a:ext>
                </a:extLst>
              </a:tr>
            </a:tbl>
          </a:graphicData>
        </a:graphic>
      </p:graphicFrame>
    </p:spTree>
    <p:extLst>
      <p:ext uri="{BB962C8B-B14F-4D97-AF65-F5344CB8AC3E}">
        <p14:creationId xmlns:p14="http://schemas.microsoft.com/office/powerpoint/2010/main" val="3993952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068BE1B-D10E-4A68-A312-EDC48B6867DD}" type="datetime1">
              <a:rPr lang="en-US" smtClean="0"/>
              <a:t>5/6/2024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
        <p:nvSpPr>
          <p:cNvPr id="10" name="Footer Placeholder 4">
            <a:extLst>
              <a:ext uri="{FF2B5EF4-FFF2-40B4-BE49-F238E27FC236}">
                <a16:creationId xmlns:a16="http://schemas.microsoft.com/office/drawing/2014/main" id="{1E1F1E67-DD97-4391-AC3D-A518E91C4D45}"/>
              </a:ext>
            </a:extLst>
          </p:cNvPr>
          <p:cNvSpPr>
            <a:spLocks noGrp="1"/>
          </p:cNvSpPr>
          <p:nvPr>
            <p:ph type="ftr" sz="quarter" idx="11"/>
          </p:nvPr>
        </p:nvSpPr>
        <p:spPr>
          <a:xfrm>
            <a:off x="2514600" y="6356350"/>
            <a:ext cx="4191000" cy="365125"/>
          </a:xfrm>
        </p:spPr>
        <p:txBody>
          <a:bodyPr/>
          <a:lstStyle/>
          <a:p>
            <a:r>
              <a:rPr lang="en-US"/>
              <a:t>Ms. SAVITA YADAV          Disk Scheduling &amp; Operating System Customization ACSE0403A                   Unit-5</a:t>
            </a:r>
            <a:endParaRPr lang="en-US" dirty="0"/>
          </a:p>
        </p:txBody>
      </p:sp>
      <p:graphicFrame>
        <p:nvGraphicFramePr>
          <p:cNvPr id="9" name="Table 8">
            <a:extLst>
              <a:ext uri="{FF2B5EF4-FFF2-40B4-BE49-F238E27FC236}">
                <a16:creationId xmlns:a16="http://schemas.microsoft.com/office/drawing/2014/main" id="{60EA8C53-3C4B-4AF8-8C36-F1FFB4729F65}"/>
              </a:ext>
            </a:extLst>
          </p:cNvPr>
          <p:cNvGraphicFramePr>
            <a:graphicFrameLocks noGrp="1"/>
          </p:cNvGraphicFramePr>
          <p:nvPr>
            <p:extLst>
              <p:ext uri="{D42A27DB-BD31-4B8C-83A1-F6EECF244321}">
                <p14:modId xmlns:p14="http://schemas.microsoft.com/office/powerpoint/2010/main" val="1141802602"/>
              </p:ext>
            </p:extLst>
          </p:nvPr>
        </p:nvGraphicFramePr>
        <p:xfrm>
          <a:off x="310945" y="914400"/>
          <a:ext cx="8522109" cy="5885942"/>
        </p:xfrm>
        <a:graphic>
          <a:graphicData uri="http://schemas.openxmlformats.org/drawingml/2006/table">
            <a:tbl>
              <a:tblPr firstRow="1" firstCol="1" bandRow="1">
                <a:tableStyleId>{5C22544A-7EE6-4342-B048-85BDC9FD1C3A}</a:tableStyleId>
              </a:tblPr>
              <a:tblGrid>
                <a:gridCol w="455406">
                  <a:extLst>
                    <a:ext uri="{9D8B030D-6E8A-4147-A177-3AD203B41FA5}">
                      <a16:colId xmlns:a16="http://schemas.microsoft.com/office/drawing/2014/main" val="973649388"/>
                    </a:ext>
                  </a:extLst>
                </a:gridCol>
                <a:gridCol w="553420">
                  <a:extLst>
                    <a:ext uri="{9D8B030D-6E8A-4147-A177-3AD203B41FA5}">
                      <a16:colId xmlns:a16="http://schemas.microsoft.com/office/drawing/2014/main" val="3837222777"/>
                    </a:ext>
                  </a:extLst>
                </a:gridCol>
                <a:gridCol w="5902905">
                  <a:extLst>
                    <a:ext uri="{9D8B030D-6E8A-4147-A177-3AD203B41FA5}">
                      <a16:colId xmlns:a16="http://schemas.microsoft.com/office/drawing/2014/main" val="4207401114"/>
                    </a:ext>
                  </a:extLst>
                </a:gridCol>
                <a:gridCol w="940816">
                  <a:extLst>
                    <a:ext uri="{9D8B030D-6E8A-4147-A177-3AD203B41FA5}">
                      <a16:colId xmlns:a16="http://schemas.microsoft.com/office/drawing/2014/main" val="3392075011"/>
                    </a:ext>
                  </a:extLst>
                </a:gridCol>
                <a:gridCol w="669562">
                  <a:extLst>
                    <a:ext uri="{9D8B030D-6E8A-4147-A177-3AD203B41FA5}">
                      <a16:colId xmlns:a16="http://schemas.microsoft.com/office/drawing/2014/main" val="1851896832"/>
                    </a:ext>
                  </a:extLst>
                </a:gridCol>
              </a:tblGrid>
              <a:tr h="430193">
                <a:tc>
                  <a:txBody>
                    <a:bodyPr/>
                    <a:lstStyle/>
                    <a:p>
                      <a:pPr algn="l">
                        <a:lnSpc>
                          <a:spcPct val="115000"/>
                        </a:lnSpc>
                        <a:spcAft>
                          <a:spcPts val="800"/>
                        </a:spcAft>
                      </a:pPr>
                      <a:r>
                        <a:rPr lang="en-IN" sz="1000" dirty="0">
                          <a:effectLst/>
                        </a:rPr>
                        <a:t> </a:t>
                      </a:r>
                    </a:p>
                    <a:p>
                      <a:pPr algn="l">
                        <a:lnSpc>
                          <a:spcPct val="115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marL="471805" algn="l">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3670536414"/>
                  </a:ext>
                </a:extLst>
              </a:tr>
              <a:tr h="160627">
                <a:tc gridSpan="3">
                  <a:txBody>
                    <a:bodyPr/>
                    <a:lstStyle/>
                    <a:p>
                      <a:pPr algn="ctr">
                        <a:lnSpc>
                          <a:spcPct val="115000"/>
                        </a:lnSpc>
                        <a:spcAft>
                          <a:spcPts val="800"/>
                        </a:spcAft>
                      </a:pPr>
                      <a:r>
                        <a:rPr lang="en-IN" sz="1000" u="sng">
                          <a:effectLst/>
                        </a:rPr>
                        <a:t>SECTION – 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CO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108648257"/>
                  </a:ext>
                </a:extLst>
              </a:tr>
              <a:tr h="160627">
                <a:tc gridSpan="3">
                  <a:txBody>
                    <a:bodyPr/>
                    <a:lstStyle/>
                    <a:p>
                      <a:pPr algn="ctr">
                        <a:lnSpc>
                          <a:spcPct val="115000"/>
                        </a:lnSpc>
                        <a:spcAft>
                          <a:spcPts val="800"/>
                        </a:spcAft>
                      </a:pPr>
                      <a:r>
                        <a:rPr lang="en-IN" sz="10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176960282"/>
                  </a:ext>
                </a:extLst>
              </a:tr>
              <a:tr h="160627">
                <a:tc>
                  <a:txBody>
                    <a:bodyPr/>
                    <a:lstStyle/>
                    <a:p>
                      <a:pPr algn="l">
                        <a:lnSpc>
                          <a:spcPct val="115000"/>
                        </a:lnSpc>
                        <a:spcAft>
                          <a:spcPts val="80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a:t>
                      </a:r>
                      <a:r>
                        <a:rPr lang="en-IN" sz="1000" u="sng">
                          <a:effectLst/>
                        </a:rPr>
                        <a:t>five </a:t>
                      </a:r>
                      <a:r>
                        <a:rPr lang="en-IN" sz="1000">
                          <a:effectLst/>
                        </a:rPr>
                        <a:t>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l">
                        <a:lnSpc>
                          <a:spcPct val="115000"/>
                        </a:lnSpc>
                        <a:spcAft>
                          <a:spcPts val="800"/>
                        </a:spcAft>
                      </a:pPr>
                      <a:r>
                        <a:rPr lang="en-IN" sz="1000">
                          <a:effectLst/>
                        </a:rPr>
                        <a:t>[5×6=30]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highlight>
                            <a:srgbClr val="FFFF00"/>
                          </a:highligh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306880783"/>
                  </a:ext>
                </a:extLst>
              </a:tr>
              <a:tr h="160627">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479524051"/>
                  </a:ext>
                </a:extLst>
              </a:tr>
              <a:tr h="160627">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1121146815"/>
                  </a:ext>
                </a:extLst>
              </a:tr>
              <a:tr h="160627">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3-c.</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347320706"/>
                  </a:ext>
                </a:extLst>
              </a:tr>
              <a:tr h="160627">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3507868033"/>
                  </a:ext>
                </a:extLst>
              </a:tr>
              <a:tr h="160627">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2486654881"/>
                  </a:ext>
                </a:extLst>
              </a:tr>
              <a:tr h="160627">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3-f.</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2319740598"/>
                  </a:ext>
                </a:extLst>
              </a:tr>
              <a:tr h="160627">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3-g.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2735629215"/>
                  </a:ext>
                </a:extLst>
              </a:tr>
              <a:tr h="160627">
                <a:tc gridSpan="3">
                  <a:txBody>
                    <a:bodyPr/>
                    <a:lstStyle/>
                    <a:p>
                      <a:pPr algn="ctr">
                        <a:lnSpc>
                          <a:spcPct val="115000"/>
                        </a:lnSpc>
                        <a:spcAft>
                          <a:spcPts val="800"/>
                        </a:spcAft>
                      </a:pPr>
                      <a:r>
                        <a:rPr lang="en-IN" sz="1000" u="sng">
                          <a:effectLst/>
                        </a:rPr>
                        <a:t>SECTION – C</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CO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220110701"/>
                  </a:ext>
                </a:extLst>
              </a:tr>
              <a:tr h="160627">
                <a:tc gridSpan="3">
                  <a:txBody>
                    <a:bodyPr/>
                    <a:lstStyle/>
                    <a:p>
                      <a:pPr algn="ctr">
                        <a:lnSpc>
                          <a:spcPct val="115000"/>
                        </a:lnSpc>
                        <a:spcAft>
                          <a:spcPts val="800"/>
                        </a:spcAft>
                      </a:pPr>
                      <a:r>
                        <a:rPr lang="en-IN" sz="10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1254156718"/>
                  </a:ext>
                </a:extLst>
              </a:tr>
              <a:tr h="160627">
                <a:tc>
                  <a:txBody>
                    <a:bodyPr/>
                    <a:lstStyle/>
                    <a:p>
                      <a:pPr algn="l">
                        <a:lnSpc>
                          <a:spcPct val="115000"/>
                        </a:lnSpc>
                        <a:spcAft>
                          <a:spcPts val="80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dirty="0">
                          <a:effectLst/>
                        </a:rPr>
                        <a:t>Answer any</a:t>
                      </a:r>
                      <a:r>
                        <a:rPr lang="en-IN" sz="1000" u="sng" dirty="0">
                          <a:effectLst/>
                        </a:rPr>
                        <a:t> one</a:t>
                      </a:r>
                      <a:r>
                        <a:rPr lang="en-IN" sz="1000" dirty="0">
                          <a:effectLst/>
                        </a:rPr>
                        <a:t> of the following-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l">
                        <a:lnSpc>
                          <a:spcPct val="115000"/>
                        </a:lnSpc>
                        <a:spcAft>
                          <a:spcPts val="800"/>
                        </a:spcAft>
                      </a:pPr>
                      <a:r>
                        <a:rPr lang="en-IN" sz="1000">
                          <a:effectLst/>
                        </a:rPr>
                        <a:t>[5×10=50]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3526900605"/>
                  </a:ext>
                </a:extLst>
              </a:tr>
              <a:tr h="160627">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4-a.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3033724488"/>
                  </a:ext>
                </a:extLst>
              </a:tr>
              <a:tr h="160627">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1017297576"/>
                  </a:ext>
                </a:extLst>
              </a:tr>
              <a:tr h="160627">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4-b.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dirty="0">
                          <a:effectLst/>
                        </a:rPr>
                        <a:t>Question-  </a:t>
                      </a: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3709418753"/>
                  </a:ext>
                </a:extLst>
              </a:tr>
              <a:tr h="160627">
                <a:tc>
                  <a:txBody>
                    <a:bodyPr/>
                    <a:lstStyle/>
                    <a:p>
                      <a:pPr algn="l">
                        <a:lnSpc>
                          <a:spcPct val="115000"/>
                        </a:lnSpc>
                        <a:spcAft>
                          <a:spcPts val="800"/>
                        </a:spcAft>
                      </a:pPr>
                      <a:r>
                        <a:rPr lang="en-IN" sz="1000">
                          <a:effectLst/>
                        </a:rPr>
                        <a:t>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2664449640"/>
                  </a:ext>
                </a:extLst>
              </a:tr>
              <a:tr h="160627">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5-a.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3379649031"/>
                  </a:ext>
                </a:extLst>
              </a:tr>
              <a:tr h="160627">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1334051943"/>
                  </a:ext>
                </a:extLst>
              </a:tr>
              <a:tr h="160627">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5-b.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2074630357"/>
                  </a:ext>
                </a:extLst>
              </a:tr>
              <a:tr h="160627">
                <a:tc>
                  <a:txBody>
                    <a:bodyPr/>
                    <a:lstStyle/>
                    <a:p>
                      <a:pPr algn="l">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3786884813"/>
                  </a:ext>
                </a:extLst>
              </a:tr>
              <a:tr h="160627">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6-a.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751502384"/>
                  </a:ext>
                </a:extLst>
              </a:tr>
              <a:tr h="160627">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4062534913"/>
                  </a:ext>
                </a:extLst>
              </a:tr>
              <a:tr h="160627">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6-b.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2401415712"/>
                  </a:ext>
                </a:extLst>
              </a:tr>
              <a:tr h="160627">
                <a:tc>
                  <a:txBody>
                    <a:bodyPr/>
                    <a:lstStyle/>
                    <a:p>
                      <a:pPr algn="l">
                        <a:lnSpc>
                          <a:spcPct val="115000"/>
                        </a:lnSpc>
                        <a:spcAft>
                          <a:spcPts val="800"/>
                        </a:spcAft>
                      </a:pPr>
                      <a:r>
                        <a:rPr lang="en-IN" sz="1000">
                          <a:effectLst/>
                        </a:rPr>
                        <a:t>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387757184"/>
                  </a:ext>
                </a:extLst>
              </a:tr>
              <a:tr h="160627">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7-a.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1759824714"/>
                  </a:ext>
                </a:extLst>
              </a:tr>
              <a:tr h="160627">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555039544"/>
                  </a:ext>
                </a:extLst>
              </a:tr>
              <a:tr h="160627">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7-b.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dirty="0">
                          <a:effectLst/>
                        </a:rPr>
                        <a:t>Question-  </a:t>
                      </a: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256934956"/>
                  </a:ext>
                </a:extLst>
              </a:tr>
              <a:tr h="160627">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2296045177"/>
                  </a:ext>
                </a:extLst>
              </a:tr>
              <a:tr h="160627">
                <a:tc>
                  <a:txBody>
                    <a:bodyPr/>
                    <a:lstStyle/>
                    <a:p>
                      <a:pPr algn="l">
                        <a:lnSpc>
                          <a:spcPct val="115000"/>
                        </a:lnSpc>
                        <a:spcAft>
                          <a:spcPts val="800"/>
                        </a:spcAft>
                      </a:pPr>
                      <a:r>
                        <a:rPr lang="en-IN" sz="1000">
                          <a:effectLst/>
                        </a:rPr>
                        <a:t>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3493225830"/>
                  </a:ext>
                </a:extLst>
              </a:tr>
              <a:tr h="160627">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8-a.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765637275"/>
                  </a:ext>
                </a:extLst>
              </a:tr>
              <a:tr h="160627">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1910773120"/>
                  </a:ext>
                </a:extLst>
              </a:tr>
              <a:tr h="160627">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8-b.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val="1160435636"/>
                  </a:ext>
                </a:extLst>
              </a:tr>
            </a:tbl>
          </a:graphicData>
        </a:graphic>
      </p:graphicFrame>
    </p:spTree>
    <p:extLst>
      <p:ext uri="{BB962C8B-B14F-4D97-AF65-F5344CB8AC3E}">
        <p14:creationId xmlns:p14="http://schemas.microsoft.com/office/powerpoint/2010/main" val="3922356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ED732F-6496-46E9-B292-518803B8A70C}"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fontAlgn="auto">
              <a:spcAft>
                <a:spcPts val="0"/>
              </a:spcAft>
              <a:defRPr/>
            </a:pPr>
            <a:r>
              <a:rPr lang="en-US" sz="2400" b="1" dirty="0">
                <a:solidFill>
                  <a:schemeClr val="dk1"/>
                </a:solidFill>
              </a:rPr>
              <a:t>Prerequisite and Recap</a:t>
            </a:r>
          </a:p>
          <a:p>
            <a:pPr algn="ctr">
              <a:spcBef>
                <a:spcPct val="0"/>
              </a:spcBef>
              <a:defRPr/>
            </a:pPr>
            <a:endParaRPr lang="en-US" sz="2400" b="1" dirty="0">
              <a:solidFill>
                <a:schemeClr val="tx1"/>
              </a:solidFill>
            </a:endParaRPr>
          </a:p>
          <a:p>
            <a:pPr lvl="0" algn="ctr">
              <a:spcBef>
                <a:spcPct val="0"/>
              </a:spcBef>
              <a:defRPr/>
            </a:pPr>
            <a:endParaRPr lang="en-US" dirty="0"/>
          </a:p>
        </p:txBody>
      </p:sp>
      <p:sp>
        <p:nvSpPr>
          <p:cNvPr id="8" name="Content Placeholder 7">
            <a:extLst>
              <a:ext uri="{FF2B5EF4-FFF2-40B4-BE49-F238E27FC236}">
                <a16:creationId xmlns:a16="http://schemas.microsoft.com/office/drawing/2014/main" id="{152B2E5C-71F7-458A-9506-40A9FD992CF6}"/>
              </a:ext>
            </a:extLst>
          </p:cNvPr>
          <p:cNvSpPr>
            <a:spLocks noGrp="1"/>
          </p:cNvSpPr>
          <p:nvPr>
            <p:ph idx="1"/>
          </p:nvPr>
        </p:nvSpPr>
        <p:spPr/>
        <p:txBody>
          <a:bodyPr>
            <a:normAutofit/>
          </a:bodyPr>
          <a:lstStyle/>
          <a:p>
            <a:r>
              <a:rPr lang="en-US" sz="1800" dirty="0"/>
              <a:t>Basic knowledge of computer fundamentals</a:t>
            </a:r>
          </a:p>
          <a:p>
            <a:r>
              <a:rPr lang="en-US" sz="1800" dirty="0"/>
              <a:t>Basic Knowledge of Data structure </a:t>
            </a:r>
          </a:p>
          <a:p>
            <a:r>
              <a:rPr lang="en-US" sz="1800" dirty="0"/>
              <a:t>Basic knowledge of Computer organization.</a:t>
            </a:r>
          </a:p>
          <a:p>
            <a:r>
              <a:rPr lang="en-IN" altLang="en-US" sz="1800" dirty="0"/>
              <a:t>Memory hierarchy</a:t>
            </a:r>
          </a:p>
          <a:p>
            <a:r>
              <a:rPr lang="en-IN" altLang="en-US" sz="1800" dirty="0"/>
              <a:t>Cache Organization</a:t>
            </a:r>
          </a:p>
          <a:p>
            <a:r>
              <a:rPr lang="en-IN" altLang="en-US" sz="1800" dirty="0"/>
              <a:t> Interrupt</a:t>
            </a:r>
          </a:p>
          <a:p>
            <a:r>
              <a:rPr lang="en-IN" altLang="en-US" sz="1800" dirty="0"/>
              <a:t> Registers</a:t>
            </a:r>
          </a:p>
          <a:p>
            <a:r>
              <a:rPr lang="en-IN" altLang="en-US" sz="1800" dirty="0"/>
              <a:t> Associative memory </a:t>
            </a:r>
          </a:p>
          <a:p>
            <a:endParaRPr lang="en-IN" sz="1800" dirty="0"/>
          </a:p>
          <a:p>
            <a:endParaRPr lang="en-IN" dirty="0"/>
          </a:p>
        </p:txBody>
      </p:sp>
    </p:spTree>
    <p:extLst>
      <p:ext uri="{BB962C8B-B14F-4D97-AF65-F5344CB8AC3E}">
        <p14:creationId xmlns:p14="http://schemas.microsoft.com/office/powerpoint/2010/main" val="772323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31A2ED-7112-40B9-9665-58B0D90C3535}"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p>
        </p:txBody>
      </p:sp>
      <p:sp>
        <p:nvSpPr>
          <p:cNvPr id="12" name="Content Placeholder 2"/>
          <p:cNvSpPr txBox="1">
            <a:spLocks/>
          </p:cNvSpPr>
          <p:nvPr/>
        </p:nvSpPr>
        <p:spPr>
          <a:xfrm>
            <a:off x="760268" y="1783123"/>
            <a:ext cx="7886700" cy="144191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35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C8EB67B7-CEE6-4E22-B7C3-4089AD660F1A}"/>
              </a:ext>
            </a:extLst>
          </p:cNvPr>
          <p:cNvSpPr txBox="1">
            <a:spLocks/>
          </p:cNvSpPr>
          <p:nvPr/>
        </p:nvSpPr>
        <p:spPr>
          <a:xfrm>
            <a:off x="1371600" y="-254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Brief Introduction about the Subject with videos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3" name="Content Placeholder 2">
            <a:extLst>
              <a:ext uri="{FF2B5EF4-FFF2-40B4-BE49-F238E27FC236}">
                <a16:creationId xmlns:a16="http://schemas.microsoft.com/office/drawing/2014/main" id="{EE92A834-08E2-4479-9CF1-4688DC6EA92E}"/>
              </a:ext>
            </a:extLst>
          </p:cNvPr>
          <p:cNvSpPr>
            <a:spLocks noGrp="1"/>
          </p:cNvSpPr>
          <p:nvPr>
            <p:ph idx="1"/>
          </p:nvPr>
        </p:nvSpPr>
        <p:spPr/>
        <p:txBody>
          <a:bodyPr>
            <a:normAutofit fontScale="92500" lnSpcReduction="10000"/>
          </a:bodyPr>
          <a:lstStyle/>
          <a:p>
            <a:pPr marL="0" indent="0" fontAlgn="auto">
              <a:lnSpc>
                <a:spcPct val="150000"/>
              </a:lnSpc>
              <a:spcAft>
                <a:spcPts val="0"/>
              </a:spcAft>
              <a:buFont typeface="Arial" panose="020B0604020202020204" pitchFamily="34" charset="0"/>
              <a:buNone/>
              <a:defRPr/>
            </a:pPr>
            <a:r>
              <a:rPr lang="en-US" sz="2600" dirty="0">
                <a:latin typeface="Times New Roman" panose="02020603050405020304" pitchFamily="18" charset="0"/>
                <a:cs typeface="Times New Roman" panose="02020603050405020304" pitchFamily="18" charset="0"/>
              </a:rPr>
              <a:t>An operating system acts as an intermediary between the user of a computer and computer hardware. The purpose of an operating system is to provide an environment in which a user can execute programs conveniently and efficiently.</a:t>
            </a:r>
          </a:p>
          <a:p>
            <a:pPr marL="0" indent="0" fontAlgn="auto">
              <a:lnSpc>
                <a:spcPct val="150000"/>
              </a:lnSpc>
              <a:spcAft>
                <a:spcPts val="0"/>
              </a:spcAft>
              <a:buFont typeface="Arial" panose="020B0604020202020204" pitchFamily="34" charset="0"/>
              <a:buNone/>
              <a:defRPr/>
            </a:pPr>
            <a:endParaRPr lang="en-US" sz="2600" dirty="0">
              <a:latin typeface="Times New Roman" panose="02020603050405020304" pitchFamily="18" charset="0"/>
              <a:cs typeface="Times New Roman" panose="02020603050405020304" pitchFamily="18" charset="0"/>
            </a:endParaRPr>
          </a:p>
          <a:p>
            <a:pPr algn="just" fontAlgn="auto">
              <a:lnSpc>
                <a:spcPct val="150000"/>
              </a:lnSpc>
              <a:spcAft>
                <a:spcPts val="0"/>
              </a:spcAft>
              <a:buFont typeface="Arial" panose="020B0604020202020204" pitchFamily="34" charset="0"/>
              <a:buNone/>
              <a:defRPr/>
            </a:pPr>
            <a:r>
              <a:rPr lang="en-US" sz="2600" b="1" dirty="0">
                <a:latin typeface="Times New Roman" panose="02020603050405020304" pitchFamily="18" charset="0"/>
                <a:cs typeface="Times New Roman" panose="02020603050405020304" pitchFamily="18" charset="0"/>
              </a:rPr>
              <a:t>YouTube/other  Video Links</a:t>
            </a:r>
          </a:p>
          <a:p>
            <a:pPr marL="0" indent="0" algn="just" fontAlgn="auto">
              <a:lnSpc>
                <a:spcPct val="150000"/>
              </a:lnSpc>
              <a:spcAft>
                <a:spcPts val="0"/>
              </a:spcAft>
              <a:buNone/>
              <a:defRPr/>
            </a:pPr>
            <a:r>
              <a:rPr lang="en-IN" sz="2600" dirty="0">
                <a:latin typeface="Times New Roman" panose="02020603050405020304" pitchFamily="18" charset="0"/>
                <a:cs typeface="Times New Roman" panose="02020603050405020304" pitchFamily="18" charset="0"/>
                <a:hlinkClick r:id="rId2"/>
              </a:rPr>
              <a:t>https://www.youtube.com/playlist?list=PLmXKhU9FNesSFvj6gASuWmQd23Ul5omtD</a:t>
            </a:r>
            <a:endParaRPr lang="en-IN" sz="2600" dirty="0">
              <a:latin typeface="Times New Roman" panose="02020603050405020304" pitchFamily="18" charset="0"/>
              <a:cs typeface="Times New Roman" panose="02020603050405020304" pitchFamily="18" charset="0"/>
            </a:endParaRPr>
          </a:p>
          <a:p>
            <a:endParaRPr lang="en-IN" b="1" dirty="0"/>
          </a:p>
        </p:txBody>
      </p:sp>
      <p:sp>
        <p:nvSpPr>
          <p:cNvPr id="2" name="Slide Number Placeholder 1">
            <a:extLst>
              <a:ext uri="{FF2B5EF4-FFF2-40B4-BE49-F238E27FC236}">
                <a16:creationId xmlns:a16="http://schemas.microsoft.com/office/drawing/2014/main" id="{FFFD1CE4-0064-4D3B-95BC-39BA447D0AC4}"/>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318296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990" y="968375"/>
            <a:ext cx="8631810" cy="5105400"/>
          </a:xfrm>
        </p:spPr>
        <p:txBody>
          <a:bodyPr>
            <a:normAutofit lnSpcReduction="10000"/>
          </a:bodyPr>
          <a:lstStyle/>
          <a:p>
            <a:pPr marL="342900" lvl="1" indent="-342900">
              <a:buFont typeface="Arial" pitchFamily="34" charset="0"/>
              <a:buChar char="•"/>
            </a:pPr>
            <a:r>
              <a:rPr lang="en-US" sz="1800" dirty="0"/>
              <a:t>Disk Storage: Seek Time, Rotational Latency, Data Transfer Time, Average Access Time and Controller Time.</a:t>
            </a:r>
          </a:p>
          <a:p>
            <a:pPr marL="342900" lvl="1" indent="-342900">
              <a:buFont typeface="Arial" pitchFamily="34" charset="0"/>
              <a:buChar char="•"/>
            </a:pPr>
            <a:r>
              <a:rPr lang="en-US" sz="1800" dirty="0"/>
              <a:t>Disk Storage Strategies</a:t>
            </a:r>
          </a:p>
          <a:p>
            <a:pPr marL="342900" lvl="1" indent="-342900">
              <a:buFont typeface="Arial" pitchFamily="34" charset="0"/>
              <a:buChar char="•"/>
            </a:pPr>
            <a:r>
              <a:rPr lang="en-US" sz="1800" dirty="0"/>
              <a:t>Disk Scheduling:  FCFS, SSTF, SCAN, C-SCAN, LOOK and C-LOOK</a:t>
            </a:r>
          </a:p>
          <a:p>
            <a:pPr marL="342900" lvl="1" indent="-342900">
              <a:buFont typeface="Arial" pitchFamily="34" charset="0"/>
              <a:buChar char="•"/>
            </a:pPr>
            <a:r>
              <a:rPr lang="en-US" sz="1800" dirty="0"/>
              <a:t>Directory and Directory Structure</a:t>
            </a:r>
          </a:p>
          <a:p>
            <a:pPr marL="342900" lvl="1" indent="-342900">
              <a:buFont typeface="Arial" pitchFamily="34" charset="0"/>
              <a:buChar char="•"/>
            </a:pPr>
            <a:r>
              <a:rPr lang="en-US" sz="1800" dirty="0"/>
              <a:t>File System.</a:t>
            </a:r>
          </a:p>
          <a:p>
            <a:pPr marL="342900" lvl="1" indent="-342900">
              <a:buFont typeface="Arial" pitchFamily="34" charset="0"/>
              <a:buChar char="•"/>
            </a:pPr>
            <a:r>
              <a:rPr lang="en-US" sz="1800" dirty="0"/>
              <a:t>Introduction to Raspbian Operating System</a:t>
            </a:r>
          </a:p>
          <a:p>
            <a:pPr marL="342900" lvl="1" indent="-342900">
              <a:buFont typeface="Arial" pitchFamily="34" charset="0"/>
              <a:buChar char="•"/>
            </a:pPr>
            <a:r>
              <a:rPr lang="en-US" sz="1800" dirty="0"/>
              <a:t>History of Linux</a:t>
            </a:r>
          </a:p>
          <a:p>
            <a:pPr marL="342900" lvl="1" indent="-342900">
              <a:buFont typeface="Arial" pitchFamily="34" charset="0"/>
              <a:buChar char="•"/>
            </a:pPr>
            <a:r>
              <a:rPr lang="en-US" sz="1800" dirty="0"/>
              <a:t>Introduction to Linux</a:t>
            </a:r>
          </a:p>
          <a:p>
            <a:pPr marL="342900" lvl="1" indent="-342900">
              <a:buFont typeface="Arial" pitchFamily="34" charset="0"/>
              <a:buChar char="•"/>
            </a:pPr>
            <a:r>
              <a:rPr lang="en-US" sz="1800" dirty="0"/>
              <a:t>Architecture of Linux</a:t>
            </a:r>
          </a:p>
          <a:p>
            <a:pPr marL="342900" lvl="1" indent="-342900">
              <a:buFont typeface="Arial" pitchFamily="34" charset="0"/>
              <a:buChar char="•"/>
            </a:pPr>
            <a:r>
              <a:rPr lang="en-US" sz="1800" dirty="0"/>
              <a:t>Shell &amp; Types of Linux Shell</a:t>
            </a:r>
          </a:p>
          <a:p>
            <a:pPr marL="342900" lvl="1" indent="-342900">
              <a:buFont typeface="Arial" pitchFamily="34" charset="0"/>
              <a:buChar char="•"/>
            </a:pPr>
            <a:r>
              <a:rPr lang="en-US" sz="1800" dirty="0"/>
              <a:t>File and Directory structure</a:t>
            </a:r>
          </a:p>
          <a:p>
            <a:pPr marL="342900" lvl="1" indent="-342900">
              <a:buFont typeface="Arial" pitchFamily="34" charset="0"/>
              <a:buChar char="•"/>
            </a:pPr>
            <a:r>
              <a:rPr lang="en-US" sz="1800" dirty="0"/>
              <a:t>Introduction to </a:t>
            </a:r>
            <a:r>
              <a:rPr lang="en-US" sz="1800" dirty="0" err="1"/>
              <a:t>linux</a:t>
            </a:r>
            <a:r>
              <a:rPr lang="en-US" sz="1800" dirty="0"/>
              <a:t> distributions or Distros</a:t>
            </a:r>
          </a:p>
          <a:p>
            <a:pPr marL="342900" lvl="1" indent="-342900">
              <a:buFont typeface="Arial" pitchFamily="34" charset="0"/>
              <a:buChar char="•"/>
            </a:pPr>
            <a:r>
              <a:rPr lang="en-US" sz="1800" dirty="0"/>
              <a:t>Need of Linux Distros</a:t>
            </a:r>
          </a:p>
          <a:p>
            <a:pPr marL="342900" lvl="1" indent="-342900">
              <a:buFont typeface="Arial" pitchFamily="34" charset="0"/>
              <a:buChar char="•"/>
            </a:pPr>
            <a:r>
              <a:rPr lang="en-US" sz="1800" dirty="0"/>
              <a:t>Linux Customization</a:t>
            </a:r>
          </a:p>
          <a:p>
            <a:pPr marL="342900" lvl="1" indent="-342900">
              <a:buFont typeface="Arial" pitchFamily="34" charset="0"/>
              <a:buChar char="•"/>
            </a:pPr>
            <a:r>
              <a:rPr lang="en-US" sz="1800" dirty="0"/>
              <a:t>Case study:- Real Time Operating System with IoT.</a:t>
            </a:r>
          </a:p>
          <a:p>
            <a:pPr marL="342900" lvl="1" indent="-342900">
              <a:buFont typeface="Arial" pitchFamily="34" charset="0"/>
              <a:buChar char="•"/>
            </a:pPr>
            <a:endParaRPr lang="en-US" sz="18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p:txBody>
      </p:sp>
      <p:sp>
        <p:nvSpPr>
          <p:cNvPr id="6" name="Date Placeholder 5"/>
          <p:cNvSpPr>
            <a:spLocks noGrp="1"/>
          </p:cNvSpPr>
          <p:nvPr>
            <p:ph type="dt" sz="half" idx="10"/>
          </p:nvPr>
        </p:nvSpPr>
        <p:spPr/>
        <p:txBody>
          <a:bodyPr/>
          <a:lstStyle/>
          <a:p>
            <a:fld id="{DE0ECF48-1775-4220-BF1A-06AC3A49136B}" type="datetime1">
              <a:rPr lang="en-US" smtClean="0"/>
              <a:t>5/6/2024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a:p>
        </p:txBody>
      </p:sp>
      <p:sp>
        <p:nvSpPr>
          <p:cNvPr id="8" name="Title 1"/>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Unit Contents</a:t>
            </a:r>
          </a:p>
        </p:txBody>
      </p:sp>
      <p:sp>
        <p:nvSpPr>
          <p:cNvPr id="12" name="Footer Placeholder 4">
            <a:extLst>
              <a:ext uri="{FF2B5EF4-FFF2-40B4-BE49-F238E27FC236}">
                <a16:creationId xmlns:a16="http://schemas.microsoft.com/office/drawing/2014/main" id="{4D21A13E-7342-4B16-94E0-91ABC4FFD892}"/>
              </a:ext>
            </a:extLst>
          </p:cNvPr>
          <p:cNvSpPr>
            <a:spLocks noGrp="1"/>
          </p:cNvSpPr>
          <p:nvPr>
            <p:ph type="ftr" sz="quarter" idx="11"/>
          </p:nvPr>
        </p:nvSpPr>
        <p:spPr>
          <a:xfrm>
            <a:off x="2514600" y="6356350"/>
            <a:ext cx="5257800" cy="365125"/>
          </a:xfrm>
        </p:spPr>
        <p:txBody>
          <a:bodyPr/>
          <a:lstStyle/>
          <a:p>
            <a:r>
              <a:rPr lang="en-US"/>
              <a:t>Ms. SAVITA YADAV          Disk Scheduling &amp; Operating System Customization ACSE0403A                   Unit-5</a:t>
            </a:r>
            <a:endParaRPr lang="en-US" dirty="0"/>
          </a:p>
        </p:txBody>
      </p:sp>
    </p:spTree>
    <p:extLst>
      <p:ext uri="{BB962C8B-B14F-4D97-AF65-F5344CB8AC3E}">
        <p14:creationId xmlns:p14="http://schemas.microsoft.com/office/powerpoint/2010/main" val="3910586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24A33B-E438-46FD-9D7A-DE1C6FE64EC1}"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Unit Objective</a:t>
            </a:r>
          </a:p>
          <a:p>
            <a:pPr algn="ctr">
              <a:spcBef>
                <a:spcPct val="0"/>
              </a:spcBef>
              <a:defRPr/>
            </a:pPr>
            <a:endParaRPr lang="en-US" sz="2400" b="1" dirty="0">
              <a:solidFill>
                <a:schemeClr val="tx1"/>
              </a:solidFill>
            </a:endParaRPr>
          </a:p>
          <a:p>
            <a:pPr algn="ctr">
              <a:spcBef>
                <a:spcPct val="0"/>
              </a:spcBef>
              <a:defRPr/>
            </a:pPr>
            <a:endParaRPr lang="en-US" dirty="0"/>
          </a:p>
        </p:txBody>
      </p:sp>
      <p:sp>
        <p:nvSpPr>
          <p:cNvPr id="9" name="Content Placeholder 8">
            <a:extLst>
              <a:ext uri="{FF2B5EF4-FFF2-40B4-BE49-F238E27FC236}">
                <a16:creationId xmlns:a16="http://schemas.microsoft.com/office/drawing/2014/main" id="{D0832509-314E-46F5-AB30-C1A0398FA10B}"/>
              </a:ext>
            </a:extLst>
          </p:cNvPr>
          <p:cNvSpPr>
            <a:spLocks noGrp="1"/>
          </p:cNvSpPr>
          <p:nvPr>
            <p:ph idx="1"/>
          </p:nvPr>
        </p:nvSpPr>
        <p:spPr>
          <a:xfrm>
            <a:off x="381000" y="990600"/>
            <a:ext cx="8229600" cy="5105400"/>
          </a:xfrm>
        </p:spPr>
        <p:txBody>
          <a:bodyPr>
            <a:normAutofit/>
          </a:bodyPr>
          <a:lstStyle/>
          <a:p>
            <a:pPr marL="0" indent="0">
              <a:buNone/>
            </a:pPr>
            <a:r>
              <a:rPr lang="en-US" sz="2000" dirty="0"/>
              <a:t>The objective of the unit is </a:t>
            </a:r>
          </a:p>
          <a:p>
            <a:r>
              <a:rPr lang="en-US" sz="2000" dirty="0"/>
              <a:t>To provide an understanding of the basic structure of Disk and disk scheduling.</a:t>
            </a:r>
          </a:p>
          <a:p>
            <a:r>
              <a:rPr lang="en-US" sz="2000" dirty="0"/>
              <a:t>To provide understanding of Linux Operating System and Distributions.</a:t>
            </a:r>
          </a:p>
          <a:p>
            <a:endParaRPr lang="en-IN" dirty="0"/>
          </a:p>
        </p:txBody>
      </p:sp>
    </p:spTree>
    <p:extLst>
      <p:ext uri="{BB962C8B-B14F-4D97-AF65-F5344CB8AC3E}">
        <p14:creationId xmlns:p14="http://schemas.microsoft.com/office/powerpoint/2010/main" val="2600637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marL="342900" indent="-342900" algn="just" fontAlgn="base">
              <a:buFont typeface="Arial" panose="020B0604020202020204" pitchFamily="34" charset="0"/>
              <a:buChar char="•"/>
            </a:pPr>
            <a:r>
              <a:rPr lang="en-US" sz="2000" b="1" i="0" dirty="0">
                <a:solidFill>
                  <a:srgbClr val="202122"/>
                </a:solidFill>
                <a:effectLst/>
                <a:latin typeface="Arial" panose="020B0604020202020204" pitchFamily="34" charset="0"/>
              </a:rPr>
              <a:t>Disk storage</a:t>
            </a:r>
            <a:r>
              <a:rPr lang="en-US" sz="2000" b="0" i="0" dirty="0">
                <a:solidFill>
                  <a:srgbClr val="202122"/>
                </a:solidFill>
                <a:effectLst/>
                <a:latin typeface="Arial" panose="020B0604020202020204" pitchFamily="34" charset="0"/>
              </a:rPr>
              <a:t> (also sometimes called </a:t>
            </a:r>
            <a:r>
              <a:rPr lang="en-US" sz="2000" b="1" i="0" dirty="0">
                <a:solidFill>
                  <a:srgbClr val="202122"/>
                </a:solidFill>
                <a:effectLst/>
                <a:latin typeface="Arial" panose="020B0604020202020204" pitchFamily="34" charset="0"/>
              </a:rPr>
              <a:t>drive storage</a:t>
            </a:r>
            <a:r>
              <a:rPr lang="en-US" sz="2000" b="0" i="0" dirty="0">
                <a:solidFill>
                  <a:srgbClr val="202122"/>
                </a:solidFill>
                <a:effectLst/>
                <a:latin typeface="Arial" panose="020B0604020202020204" pitchFamily="34" charset="0"/>
              </a:rPr>
              <a:t>) is a general category of storage mechanisms where data is recorded by various electronic, magnetic, optical, or mechanical changes to a surface layer of one or more rotating disks. </a:t>
            </a:r>
          </a:p>
          <a:p>
            <a:pPr marL="342900" indent="-342900" algn="just" fontAlgn="base">
              <a:buFont typeface="Arial" panose="020B0604020202020204" pitchFamily="34" charset="0"/>
              <a:buChar char="•"/>
            </a:pPr>
            <a:r>
              <a:rPr lang="en-US" sz="2000" b="0" i="0" dirty="0">
                <a:solidFill>
                  <a:srgbClr val="202122"/>
                </a:solidFill>
                <a:effectLst/>
                <a:latin typeface="Arial" panose="020B0604020202020204" pitchFamily="34" charset="0"/>
              </a:rPr>
              <a:t>A </a:t>
            </a:r>
            <a:r>
              <a:rPr lang="en-US" sz="2000" b="1" i="0" dirty="0">
                <a:solidFill>
                  <a:srgbClr val="202122"/>
                </a:solidFill>
                <a:effectLst/>
                <a:latin typeface="Arial" panose="020B0604020202020204" pitchFamily="34" charset="0"/>
              </a:rPr>
              <a:t>disk drive</a:t>
            </a:r>
            <a:r>
              <a:rPr lang="en-US" sz="2000" b="0" i="0" dirty="0">
                <a:solidFill>
                  <a:srgbClr val="202122"/>
                </a:solidFill>
                <a:effectLst/>
                <a:latin typeface="Arial" panose="020B0604020202020204" pitchFamily="34" charset="0"/>
              </a:rPr>
              <a:t> is a device implementing such a storage mechanism.</a:t>
            </a:r>
            <a:endParaRPr lang="en-IN" sz="2000" dirty="0">
              <a:latin typeface="Times New Roman" panose="02020603050405020304" pitchFamily="18" charset="0"/>
              <a:cs typeface="Times New Roman" panose="02020603050405020304" pitchFamily="18" charset="0"/>
            </a:endParaRPr>
          </a:p>
          <a:p>
            <a:endParaRPr lang="en-US" sz="2000" dirty="0"/>
          </a:p>
        </p:txBody>
      </p:sp>
      <p:sp>
        <p:nvSpPr>
          <p:cNvPr id="4" name="Date Placeholder 3"/>
          <p:cNvSpPr>
            <a:spLocks noGrp="1"/>
          </p:cNvSpPr>
          <p:nvPr>
            <p:ph type="dt" sz="half" idx="10"/>
          </p:nvPr>
        </p:nvSpPr>
        <p:spPr/>
        <p:txBody>
          <a:bodyPr/>
          <a:lstStyle/>
          <a:p>
            <a:fld id="{A1B74B4F-F134-4222-A411-2067A839E817}"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40208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400" b="1" dirty="0">
              <a:latin typeface="+mj-lt"/>
              <a:cs typeface="Times New Roman"/>
            </a:endParaRPr>
          </a:p>
          <a:p>
            <a:pPr algn="ctr">
              <a:spcBef>
                <a:spcPct val="0"/>
              </a:spcBef>
              <a:defRPr/>
            </a:pPr>
            <a:r>
              <a:rPr lang="en-IN" sz="2400" b="1" dirty="0">
                <a:latin typeface="+mj-lt"/>
                <a:cs typeface="Times New Roman"/>
              </a:rPr>
              <a:t>Disk</a:t>
            </a:r>
            <a:r>
              <a:rPr lang="en-IN" sz="2400" b="1" spc="-35" dirty="0">
                <a:latin typeface="+mj-lt"/>
                <a:cs typeface="Times New Roman"/>
              </a:rPr>
              <a:t> </a:t>
            </a:r>
            <a:r>
              <a:rPr lang="en-IN" sz="2400" b="1" dirty="0">
                <a:latin typeface="+mj-lt"/>
                <a:cs typeface="Times New Roman"/>
              </a:rPr>
              <a:t>storage</a:t>
            </a:r>
            <a:endParaRPr kumimoji="0" lang="en-US" sz="2400" b="1" i="0" u="none" strike="noStrike" kern="1200" cap="none" spc="0" normalizeH="0" baseline="0" noProof="0" dirty="0">
              <a:ln>
                <a:noFill/>
              </a:ln>
              <a:solidFill>
                <a:schemeClr val="dk1"/>
              </a:solidFill>
              <a:effectLst/>
              <a:uLnTx/>
              <a:uFillTx/>
              <a:latin typeface="+mj-lt"/>
              <a:ea typeface="+mn-ea"/>
              <a:cs typeface="+mn-cs"/>
            </a:endParaRPr>
          </a:p>
          <a:p>
            <a:pPr algn="ctr">
              <a:spcBef>
                <a:spcPct val="0"/>
              </a:spcBef>
              <a:defRPr/>
            </a:pPr>
            <a:endParaRPr lang="en-US" sz="2400" b="1" dirty="0">
              <a:solidFill>
                <a:schemeClr val="tx1"/>
              </a:solidFill>
            </a:endParaRPr>
          </a:p>
          <a:p>
            <a:pPr lvl="0" algn="ctr">
              <a:spcBef>
                <a:spcPct val="0"/>
              </a:spcBef>
              <a:defRPr/>
            </a:pPr>
            <a:endParaRPr lang="en-US" dirty="0"/>
          </a:p>
        </p:txBody>
      </p:sp>
    </p:spTree>
    <p:extLst>
      <p:ext uri="{BB962C8B-B14F-4D97-AF65-F5344CB8AC3E}">
        <p14:creationId xmlns:p14="http://schemas.microsoft.com/office/powerpoint/2010/main" val="3015023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1D77D7-7927-434F-A44B-ACCF156BAC35}"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141687"/>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mj-lt"/>
                <a:cs typeface="Times New Roman"/>
              </a:rPr>
              <a:t>Disk</a:t>
            </a:r>
            <a:r>
              <a:rPr lang="en-IN" sz="2400" b="1" spc="-35" dirty="0">
                <a:latin typeface="+mj-lt"/>
                <a:cs typeface="Times New Roman"/>
              </a:rPr>
              <a:t> </a:t>
            </a:r>
            <a:r>
              <a:rPr lang="en-IN" sz="2400" b="1" dirty="0">
                <a:latin typeface="+mj-lt"/>
                <a:cs typeface="Times New Roman"/>
              </a:rPr>
              <a:t>structure</a:t>
            </a:r>
            <a:endParaRPr kumimoji="0" lang="en-US" sz="2400" b="1" i="0" u="none" strike="noStrike" kern="1200" cap="none" spc="0" normalizeH="0" baseline="0" noProof="0" dirty="0">
              <a:ln>
                <a:noFill/>
              </a:ln>
              <a:solidFill>
                <a:schemeClr val="dk1"/>
              </a:solidFill>
              <a:effectLst/>
              <a:uLnTx/>
              <a:uFillTx/>
              <a:latin typeface="+mj-lt"/>
              <a:ea typeface="+mn-ea"/>
              <a:cs typeface="+mn-cs"/>
            </a:endParaRPr>
          </a:p>
        </p:txBody>
      </p:sp>
      <p:pic>
        <p:nvPicPr>
          <p:cNvPr id="8" name="Content Placeholder 9" descr="hard-disk.gif">
            <a:extLst>
              <a:ext uri="{FF2B5EF4-FFF2-40B4-BE49-F238E27FC236}">
                <a16:creationId xmlns:a16="http://schemas.microsoft.com/office/drawing/2014/main" id="{35ACAD20-2820-4F47-B1C6-F53A0D0D50D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2440" y="1201777"/>
            <a:ext cx="3470856" cy="5029200"/>
          </a:xfrm>
          <a:prstGeom prst="rect">
            <a:avLst/>
          </a:prstGeom>
        </p:spPr>
      </p:pic>
      <p:pic>
        <p:nvPicPr>
          <p:cNvPr id="9" name="Picture 1" descr="10_01.pdf">
            <a:extLst>
              <a:ext uri="{FF2B5EF4-FFF2-40B4-BE49-F238E27FC236}">
                <a16:creationId xmlns:a16="http://schemas.microsoft.com/office/drawing/2014/main" id="{CD283F75-5ECD-4032-8EC4-B08D1D7F64B2}"/>
              </a:ext>
            </a:extLst>
          </p:cNvPr>
          <p:cNvPicPr>
            <a:picLocks noChangeAspect="1"/>
          </p:cNvPicPr>
          <p:nvPr/>
        </p:nvPicPr>
        <p:blipFill>
          <a:blip r:embed="rId3" cstate="print"/>
          <a:srcRect/>
          <a:stretch>
            <a:fillRect/>
          </a:stretch>
        </p:blipFill>
        <p:spPr bwMode="auto">
          <a:xfrm>
            <a:off x="4551680" y="1295400"/>
            <a:ext cx="4502224" cy="4557713"/>
          </a:xfrm>
          <a:prstGeom prst="rect">
            <a:avLst/>
          </a:prstGeom>
          <a:noFill/>
          <a:ln w="9525">
            <a:noFill/>
            <a:miter lim="800000"/>
            <a:headEnd/>
            <a:tailEnd/>
          </a:ln>
        </p:spPr>
      </p:pic>
    </p:spTree>
    <p:extLst>
      <p:ext uri="{BB962C8B-B14F-4D97-AF65-F5344CB8AC3E}">
        <p14:creationId xmlns:p14="http://schemas.microsoft.com/office/powerpoint/2010/main" val="2660528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algn="l">
              <a:buFont typeface="Arial" panose="020B0604020202020204" pitchFamily="34" charset="0"/>
              <a:buChar char="•"/>
            </a:pPr>
            <a:r>
              <a:rPr lang="en-US" sz="2000" b="1" i="0" dirty="0">
                <a:solidFill>
                  <a:srgbClr val="202122"/>
                </a:solidFill>
                <a:effectLst/>
                <a:latin typeface="Times New Roman" panose="02020603050405020304" pitchFamily="18" charset="0"/>
                <a:cs typeface="Times New Roman" panose="02020603050405020304" pitchFamily="18" charset="0"/>
              </a:rPr>
              <a:t>Disk</a:t>
            </a:r>
            <a:r>
              <a:rPr lang="en-US" sz="2000" b="0" i="0" dirty="0">
                <a:solidFill>
                  <a:srgbClr val="202122"/>
                </a:solidFill>
                <a:effectLst/>
                <a:latin typeface="Times New Roman" panose="02020603050405020304" pitchFamily="18" charset="0"/>
                <a:cs typeface="Times New Roman" panose="02020603050405020304" pitchFamily="18" charset="0"/>
              </a:rPr>
              <a:t> - Generally refers to magnetic media and devices.</a:t>
            </a:r>
          </a:p>
          <a:p>
            <a:pPr algn="l">
              <a:buFont typeface="Arial" panose="020B0604020202020204" pitchFamily="34" charset="0"/>
              <a:buChar char="•"/>
            </a:pPr>
            <a:r>
              <a:rPr lang="en-US" sz="2000" b="1" i="0" dirty="0">
                <a:solidFill>
                  <a:srgbClr val="202122"/>
                </a:solidFill>
                <a:effectLst/>
                <a:latin typeface="Times New Roman" panose="02020603050405020304" pitchFamily="18" charset="0"/>
                <a:cs typeface="Times New Roman" panose="02020603050405020304" pitchFamily="18" charset="0"/>
              </a:rPr>
              <a:t>Disc -</a:t>
            </a:r>
            <a:r>
              <a:rPr lang="en-US" sz="2000" b="0" i="0" dirty="0">
                <a:solidFill>
                  <a:srgbClr val="202122"/>
                </a:solidFill>
                <a:effectLst/>
                <a:latin typeface="Times New Roman" panose="02020603050405020304" pitchFamily="18" charset="0"/>
                <a:cs typeface="Times New Roman" panose="02020603050405020304" pitchFamily="18" charset="0"/>
              </a:rPr>
              <a:t> Required by trademarks for certain optical media and devices.</a:t>
            </a:r>
          </a:p>
          <a:p>
            <a:pPr algn="l">
              <a:buFont typeface="Arial" panose="020B0604020202020204" pitchFamily="34" charset="0"/>
              <a:buChar char="•"/>
            </a:pPr>
            <a:r>
              <a:rPr lang="en-US" sz="2000" b="1" i="0" dirty="0">
                <a:solidFill>
                  <a:srgbClr val="202122"/>
                </a:solidFill>
                <a:effectLst/>
                <a:latin typeface="Times New Roman" panose="02020603050405020304" pitchFamily="18" charset="0"/>
                <a:cs typeface="Times New Roman" panose="02020603050405020304" pitchFamily="18" charset="0"/>
              </a:rPr>
              <a:t>Platter </a:t>
            </a:r>
            <a:r>
              <a:rPr lang="en-US" sz="2000" b="0" i="0" dirty="0">
                <a:solidFill>
                  <a:srgbClr val="202122"/>
                </a:solidFill>
                <a:effectLst/>
                <a:latin typeface="Times New Roman" panose="02020603050405020304" pitchFamily="18" charset="0"/>
                <a:cs typeface="Times New Roman" panose="02020603050405020304" pitchFamily="18" charset="0"/>
              </a:rPr>
              <a:t>– An individual recording disk. A hard disk drive contains a set of platters. Developments in optical technology have led to multiple recording layers on </a:t>
            </a:r>
            <a:r>
              <a:rPr lang="en-US" sz="2000" b="0" i="0" u="none" strike="noStrike" dirty="0">
                <a:effectLst/>
                <a:latin typeface="Times New Roman" panose="02020603050405020304" pitchFamily="18" charset="0"/>
                <a:cs typeface="Times New Roman" panose="02020603050405020304" pitchFamily="18" charset="0"/>
              </a:rPr>
              <a:t>DVDs</a:t>
            </a:r>
            <a:r>
              <a:rPr lang="en-US" sz="2000" b="0" i="0" dirty="0">
                <a:solidFill>
                  <a:srgbClr val="202122"/>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000" b="1" i="0" u="none" strike="noStrike" dirty="0">
                <a:effectLst/>
                <a:latin typeface="Times New Roman" panose="02020603050405020304" pitchFamily="18" charset="0"/>
                <a:cs typeface="Times New Roman" panose="02020603050405020304" pitchFamily="18" charset="0"/>
              </a:rPr>
              <a:t>Spindle</a:t>
            </a:r>
            <a:r>
              <a:rPr lang="en-US" sz="2000" b="0" i="0" dirty="0">
                <a:solidFill>
                  <a:srgbClr val="202122"/>
                </a:solidFill>
                <a:effectLst/>
                <a:latin typeface="Times New Roman" panose="02020603050405020304" pitchFamily="18" charset="0"/>
                <a:cs typeface="Times New Roman" panose="02020603050405020304" pitchFamily="18" charset="0"/>
              </a:rPr>
              <a:t> – the spinning </a:t>
            </a:r>
            <a:r>
              <a:rPr lang="en-US" sz="2000" b="0" i="0" u="none" strike="noStrike" dirty="0">
                <a:effectLst/>
                <a:latin typeface="Times New Roman" panose="02020603050405020304" pitchFamily="18" charset="0"/>
                <a:cs typeface="Times New Roman" panose="02020603050405020304" pitchFamily="18" charset="0"/>
              </a:rPr>
              <a:t>axle</a:t>
            </a:r>
            <a:r>
              <a:rPr lang="en-US" sz="2000" b="0" i="0" dirty="0">
                <a:solidFill>
                  <a:srgbClr val="202122"/>
                </a:solidFill>
                <a:effectLst/>
                <a:latin typeface="Times New Roman" panose="02020603050405020304" pitchFamily="18" charset="0"/>
                <a:cs typeface="Times New Roman" panose="02020603050405020304" pitchFamily="18" charset="0"/>
              </a:rPr>
              <a:t> on which the platters are mounted.</a:t>
            </a:r>
          </a:p>
          <a:p>
            <a:pPr algn="l">
              <a:buFont typeface="Arial" panose="020B0604020202020204" pitchFamily="34" charset="0"/>
              <a:buChar char="•"/>
            </a:pPr>
            <a:r>
              <a:rPr lang="en-US" sz="2000" b="1" i="0" dirty="0">
                <a:solidFill>
                  <a:srgbClr val="202122"/>
                </a:solidFill>
                <a:effectLst/>
                <a:latin typeface="Times New Roman" panose="02020603050405020304" pitchFamily="18" charset="0"/>
                <a:cs typeface="Times New Roman" panose="02020603050405020304" pitchFamily="18" charset="0"/>
              </a:rPr>
              <a:t>Rotation </a:t>
            </a:r>
            <a:r>
              <a:rPr lang="en-US" sz="2000" b="0" i="0" dirty="0">
                <a:solidFill>
                  <a:srgbClr val="202122"/>
                </a:solidFill>
                <a:effectLst/>
                <a:latin typeface="Times New Roman" panose="02020603050405020304" pitchFamily="18" charset="0"/>
                <a:cs typeface="Times New Roman" panose="02020603050405020304" pitchFamily="18" charset="0"/>
              </a:rPr>
              <a:t>– Platters rotate; two techniques are common:</a:t>
            </a:r>
          </a:p>
          <a:p>
            <a:pPr marL="742950" lvl="1" indent="-285750" algn="l">
              <a:buFont typeface="Arial" panose="020B0604020202020204" pitchFamily="34" charset="0"/>
              <a:buChar char="•"/>
            </a:pPr>
            <a:r>
              <a:rPr lang="en-US" sz="2000" b="1" i="0" u="none" strike="noStrike" dirty="0">
                <a:effectLst/>
                <a:latin typeface="Times New Roman" panose="02020603050405020304" pitchFamily="18" charset="0"/>
                <a:cs typeface="Times New Roman" panose="02020603050405020304" pitchFamily="18" charset="0"/>
              </a:rPr>
              <a:t>Constant angular velocity</a:t>
            </a:r>
            <a:r>
              <a:rPr lang="en-US" sz="2000" b="1" i="0" dirty="0">
                <a:effectLst/>
                <a:latin typeface="Times New Roman" panose="02020603050405020304" pitchFamily="18" charset="0"/>
                <a:cs typeface="Times New Roman" panose="02020603050405020304" pitchFamily="18" charset="0"/>
              </a:rPr>
              <a:t> </a:t>
            </a:r>
            <a:r>
              <a:rPr lang="en-US" sz="2000" b="1" i="0" dirty="0">
                <a:solidFill>
                  <a:srgbClr val="202122"/>
                </a:solidFill>
                <a:effectLst/>
                <a:latin typeface="Times New Roman" panose="02020603050405020304" pitchFamily="18" charset="0"/>
                <a:cs typeface="Times New Roman" panose="02020603050405020304" pitchFamily="18" charset="0"/>
              </a:rPr>
              <a:t>(CAV) </a:t>
            </a:r>
            <a:r>
              <a:rPr lang="en-US" sz="2000" b="0" i="0" dirty="0">
                <a:solidFill>
                  <a:srgbClr val="202122"/>
                </a:solidFill>
                <a:effectLst/>
                <a:latin typeface="Times New Roman" panose="02020603050405020304" pitchFamily="18" charset="0"/>
                <a:cs typeface="Times New Roman" panose="02020603050405020304" pitchFamily="18" charset="0"/>
              </a:rPr>
              <a:t>keeps the disk spinning at a fixed rate, measured in revolutions per minute (RPM). This means the heads cover more distance per unit of time on the outer tracks than on the inner tracks. This method is typical with computer hard drives.</a:t>
            </a:r>
          </a:p>
          <a:p>
            <a:pPr marL="742950" lvl="1" indent="-285750" algn="l">
              <a:buFont typeface="Arial" panose="020B0604020202020204" pitchFamily="34" charset="0"/>
              <a:buChar char="•"/>
            </a:pPr>
            <a:r>
              <a:rPr lang="en-US" sz="2000" b="1" i="0" u="none" strike="noStrike" dirty="0">
                <a:effectLst/>
                <a:latin typeface="Times New Roman" panose="02020603050405020304" pitchFamily="18" charset="0"/>
                <a:cs typeface="Times New Roman" panose="02020603050405020304" pitchFamily="18" charset="0"/>
              </a:rPr>
              <a:t>Constant linear velocity</a:t>
            </a:r>
            <a:r>
              <a:rPr lang="en-US" sz="2000" b="1" i="0" dirty="0">
                <a:effectLst/>
                <a:latin typeface="Times New Roman" panose="02020603050405020304" pitchFamily="18" charset="0"/>
                <a:cs typeface="Times New Roman" panose="02020603050405020304" pitchFamily="18" charset="0"/>
              </a:rPr>
              <a:t> </a:t>
            </a:r>
            <a:r>
              <a:rPr lang="en-US" sz="2000" b="1" i="0" dirty="0">
                <a:solidFill>
                  <a:srgbClr val="202122"/>
                </a:solidFill>
                <a:effectLst/>
                <a:latin typeface="Times New Roman" panose="02020603050405020304" pitchFamily="18" charset="0"/>
                <a:cs typeface="Times New Roman" panose="02020603050405020304" pitchFamily="18" charset="0"/>
              </a:rPr>
              <a:t>(CLV) </a:t>
            </a:r>
            <a:r>
              <a:rPr lang="en-US" sz="2000" b="0" i="0" dirty="0">
                <a:solidFill>
                  <a:srgbClr val="202122"/>
                </a:solidFill>
                <a:effectLst/>
                <a:latin typeface="Times New Roman" panose="02020603050405020304" pitchFamily="18" charset="0"/>
                <a:cs typeface="Times New Roman" panose="02020603050405020304" pitchFamily="18" charset="0"/>
              </a:rPr>
              <a:t>keeps the distance covered by the heads per unit time fixed. Thus the disk has to slow down as the arm moves to the outer tracks. This method is typical for </a:t>
            </a:r>
            <a:r>
              <a:rPr lang="en-US" sz="2000" b="0" i="0" u="none" strike="noStrike" dirty="0">
                <a:effectLst/>
                <a:latin typeface="Times New Roman" panose="02020603050405020304" pitchFamily="18" charset="0"/>
                <a:cs typeface="Times New Roman" panose="02020603050405020304" pitchFamily="18" charset="0"/>
              </a:rPr>
              <a:t>CD</a:t>
            </a:r>
            <a:r>
              <a:rPr lang="en-US" sz="2000" b="0" i="0" dirty="0">
                <a:effectLst/>
                <a:latin typeface="Times New Roman" panose="02020603050405020304" pitchFamily="18" charset="0"/>
                <a:cs typeface="Times New Roman" panose="02020603050405020304" pitchFamily="18" charset="0"/>
              </a:rPr>
              <a:t> </a:t>
            </a:r>
            <a:r>
              <a:rPr lang="en-US" sz="2000" b="0" i="0" dirty="0">
                <a:solidFill>
                  <a:srgbClr val="202122"/>
                </a:solidFill>
                <a:effectLst/>
                <a:latin typeface="Times New Roman" panose="02020603050405020304" pitchFamily="18" charset="0"/>
                <a:cs typeface="Times New Roman" panose="02020603050405020304" pitchFamily="18" charset="0"/>
              </a:rPr>
              <a:t>drives.</a:t>
            </a:r>
          </a:p>
        </p:txBody>
      </p:sp>
      <p:sp>
        <p:nvSpPr>
          <p:cNvPr id="4" name="Date Placeholder 3"/>
          <p:cNvSpPr>
            <a:spLocks noGrp="1"/>
          </p:cNvSpPr>
          <p:nvPr>
            <p:ph type="dt" sz="half" idx="10"/>
          </p:nvPr>
        </p:nvSpPr>
        <p:spPr/>
        <p:txBody>
          <a:bodyPr/>
          <a:lstStyle/>
          <a:p>
            <a:fld id="{0C87E52B-22C0-44C4-AC8F-8179E0751CA4}"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r>
              <a:rPr lang="en-IN" sz="2800" b="1" i="0" dirty="0">
                <a:solidFill>
                  <a:srgbClr val="000000"/>
                </a:solidFill>
                <a:effectLst/>
                <a:latin typeface="Times New Roman" panose="02020603050405020304" pitchFamily="18" charset="0"/>
                <a:cs typeface="Times New Roman" panose="02020603050405020304" pitchFamily="18" charset="0"/>
              </a:rPr>
              <a:t>Basic terminology</a:t>
            </a:r>
          </a:p>
        </p:txBody>
      </p:sp>
    </p:spTree>
    <p:extLst>
      <p:ext uri="{BB962C8B-B14F-4D97-AF65-F5344CB8AC3E}">
        <p14:creationId xmlns:p14="http://schemas.microsoft.com/office/powerpoint/2010/main" val="531647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3A7C6F0-0A90-4787-8E9C-13BEF32CA019}"/>
              </a:ext>
            </a:extLst>
          </p:cNvPr>
          <p:cNvSpPr>
            <a:spLocks noGrp="1"/>
          </p:cNvSpPr>
          <p:nvPr>
            <p:ph type="dt" sz="half" idx="10"/>
          </p:nvPr>
        </p:nvSpPr>
        <p:spPr/>
        <p:txBody>
          <a:bodyPr/>
          <a:lstStyle/>
          <a:p>
            <a:fld id="{3D0713F1-DC7B-4EE7-B135-016938215068}" type="datetime1">
              <a:rPr lang="en-US" smtClean="0"/>
              <a:t>5/6/2024</a:t>
            </a:fld>
            <a:endParaRPr lang="en-US"/>
          </a:p>
        </p:txBody>
      </p:sp>
      <p:sp>
        <p:nvSpPr>
          <p:cNvPr id="4" name="Footer Placeholder 3">
            <a:extLst>
              <a:ext uri="{FF2B5EF4-FFF2-40B4-BE49-F238E27FC236}">
                <a16:creationId xmlns:a16="http://schemas.microsoft.com/office/drawing/2014/main" id="{7B7C3449-471B-429C-BD1C-9FF1A56255A4}"/>
              </a:ext>
            </a:extLst>
          </p:cNvPr>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5" name="Slide Number Placeholder 4">
            <a:extLst>
              <a:ext uri="{FF2B5EF4-FFF2-40B4-BE49-F238E27FC236}">
                <a16:creationId xmlns:a16="http://schemas.microsoft.com/office/drawing/2014/main" id="{84DDF651-E0E8-474E-B01E-D65BF1529162}"/>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9" name="Title 1">
            <a:extLst>
              <a:ext uri="{FF2B5EF4-FFF2-40B4-BE49-F238E27FC236}">
                <a16:creationId xmlns:a16="http://schemas.microsoft.com/office/drawing/2014/main" id="{9747EF39-7C4B-4EF4-BC7B-4908859053E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IN" sz="2400" b="1" i="0" u="none" strike="noStrike" dirty="0">
                <a:solidFill>
                  <a:srgbClr val="000000"/>
                </a:solidFill>
                <a:effectLst/>
                <a:latin typeface="Times New Roman" panose="02020603050405020304" pitchFamily="18" charset="0"/>
                <a:cs typeface="Times New Roman" panose="02020603050405020304" pitchFamily="18" charset="0"/>
              </a:rPr>
              <a:t>Evaluation Scheme</a:t>
            </a:r>
            <a:r>
              <a:rPr lang="en-IN"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D2F66C5D-316F-4EE5-8E32-D2E1776A29A0}"/>
              </a:ext>
            </a:extLst>
          </p:cNvPr>
          <p:cNvGraphicFramePr>
            <a:graphicFrameLocks noGrp="1"/>
          </p:cNvGraphicFramePr>
          <p:nvPr>
            <p:extLst>
              <p:ext uri="{D42A27DB-BD31-4B8C-83A1-F6EECF244321}">
                <p14:modId xmlns:p14="http://schemas.microsoft.com/office/powerpoint/2010/main" val="2373667092"/>
              </p:ext>
            </p:extLst>
          </p:nvPr>
        </p:nvGraphicFramePr>
        <p:xfrm>
          <a:off x="228600" y="990599"/>
          <a:ext cx="8610600" cy="5298595"/>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4083965020"/>
                    </a:ext>
                  </a:extLst>
                </a:gridCol>
                <a:gridCol w="914400">
                  <a:extLst>
                    <a:ext uri="{9D8B030D-6E8A-4147-A177-3AD203B41FA5}">
                      <a16:colId xmlns:a16="http://schemas.microsoft.com/office/drawing/2014/main" val="2888781128"/>
                    </a:ext>
                  </a:extLst>
                </a:gridCol>
                <a:gridCol w="1969415">
                  <a:extLst>
                    <a:ext uri="{9D8B030D-6E8A-4147-A177-3AD203B41FA5}">
                      <a16:colId xmlns:a16="http://schemas.microsoft.com/office/drawing/2014/main" val="738911713"/>
                    </a:ext>
                  </a:extLst>
                </a:gridCol>
                <a:gridCol w="299077">
                  <a:extLst>
                    <a:ext uri="{9D8B030D-6E8A-4147-A177-3AD203B41FA5}">
                      <a16:colId xmlns:a16="http://schemas.microsoft.com/office/drawing/2014/main" val="2816720272"/>
                    </a:ext>
                  </a:extLst>
                </a:gridCol>
                <a:gridCol w="304002">
                  <a:extLst>
                    <a:ext uri="{9D8B030D-6E8A-4147-A177-3AD203B41FA5}">
                      <a16:colId xmlns:a16="http://schemas.microsoft.com/office/drawing/2014/main" val="3336094006"/>
                    </a:ext>
                  </a:extLst>
                </a:gridCol>
                <a:gridCol w="391967">
                  <a:extLst>
                    <a:ext uri="{9D8B030D-6E8A-4147-A177-3AD203B41FA5}">
                      <a16:colId xmlns:a16="http://schemas.microsoft.com/office/drawing/2014/main" val="2960102573"/>
                    </a:ext>
                  </a:extLst>
                </a:gridCol>
                <a:gridCol w="391967">
                  <a:extLst>
                    <a:ext uri="{9D8B030D-6E8A-4147-A177-3AD203B41FA5}">
                      <a16:colId xmlns:a16="http://schemas.microsoft.com/office/drawing/2014/main" val="3058180890"/>
                    </a:ext>
                  </a:extLst>
                </a:gridCol>
                <a:gridCol w="682599">
                  <a:extLst>
                    <a:ext uri="{9D8B030D-6E8A-4147-A177-3AD203B41FA5}">
                      <a16:colId xmlns:a16="http://schemas.microsoft.com/office/drawing/2014/main" val="3908705272"/>
                    </a:ext>
                  </a:extLst>
                </a:gridCol>
                <a:gridCol w="682599">
                  <a:extLst>
                    <a:ext uri="{9D8B030D-6E8A-4147-A177-3AD203B41FA5}">
                      <a16:colId xmlns:a16="http://schemas.microsoft.com/office/drawing/2014/main" val="2899482662"/>
                    </a:ext>
                  </a:extLst>
                </a:gridCol>
                <a:gridCol w="459524">
                  <a:extLst>
                    <a:ext uri="{9D8B030D-6E8A-4147-A177-3AD203B41FA5}">
                      <a16:colId xmlns:a16="http://schemas.microsoft.com/office/drawing/2014/main" val="2161428375"/>
                    </a:ext>
                  </a:extLst>
                </a:gridCol>
                <a:gridCol w="459524">
                  <a:extLst>
                    <a:ext uri="{9D8B030D-6E8A-4147-A177-3AD203B41FA5}">
                      <a16:colId xmlns:a16="http://schemas.microsoft.com/office/drawing/2014/main" val="3283043776"/>
                    </a:ext>
                  </a:extLst>
                </a:gridCol>
                <a:gridCol w="387041">
                  <a:extLst>
                    <a:ext uri="{9D8B030D-6E8A-4147-A177-3AD203B41FA5}">
                      <a16:colId xmlns:a16="http://schemas.microsoft.com/office/drawing/2014/main" val="939293182"/>
                    </a:ext>
                  </a:extLst>
                </a:gridCol>
                <a:gridCol w="522154">
                  <a:extLst>
                    <a:ext uri="{9D8B030D-6E8A-4147-A177-3AD203B41FA5}">
                      <a16:colId xmlns:a16="http://schemas.microsoft.com/office/drawing/2014/main" val="522145444"/>
                    </a:ext>
                  </a:extLst>
                </a:gridCol>
                <a:gridCol w="612931">
                  <a:extLst>
                    <a:ext uri="{9D8B030D-6E8A-4147-A177-3AD203B41FA5}">
                      <a16:colId xmlns:a16="http://schemas.microsoft.com/office/drawing/2014/main" val="3284137647"/>
                    </a:ext>
                  </a:extLst>
                </a:gridCol>
              </a:tblGrid>
              <a:tr h="375604">
                <a:tc rowSpan="2">
                  <a:txBody>
                    <a:bodyPr/>
                    <a:lstStyle/>
                    <a:p>
                      <a:pPr marR="2921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Sl. </a:t>
                      </a:r>
                    </a:p>
                    <a:p>
                      <a:pPr marL="762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No.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rowSpan="2">
                  <a:txBody>
                    <a:bodyPr/>
                    <a:lstStyle/>
                    <a:p>
                      <a:pPr marL="381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Subject Codes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rowSpan="2">
                  <a:txBody>
                    <a:bodyPr/>
                    <a:lstStyle/>
                    <a:p>
                      <a:pPr marR="26035"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Subject Name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gridSpan="3">
                  <a:txBody>
                    <a:bodyPr/>
                    <a:lstStyle/>
                    <a:p>
                      <a:pPr marR="28575"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Periods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hMerge="1">
                  <a:txBody>
                    <a:bodyPr/>
                    <a:lstStyle/>
                    <a:p>
                      <a:endParaRPr lang="en-IN"/>
                    </a:p>
                  </a:txBody>
                  <a:tcPr/>
                </a:tc>
                <a:tc hMerge="1">
                  <a:txBody>
                    <a:bodyPr/>
                    <a:lstStyle/>
                    <a:p>
                      <a:endParaRPr lang="en-IN"/>
                    </a:p>
                  </a:txBody>
                  <a:tcPr/>
                </a:tc>
                <a:tc gridSpan="4">
                  <a:txBody>
                    <a:bodyPr/>
                    <a:lstStyle/>
                    <a:p>
                      <a:pPr marR="2667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Evaluation Scheme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End Semester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hMerge="1">
                  <a:txBody>
                    <a:bodyPr/>
                    <a:lstStyle/>
                    <a:p>
                      <a:endParaRPr lang="en-IN"/>
                    </a:p>
                  </a:txBody>
                  <a:tcPr/>
                </a:tc>
                <a:tc rowSpan="2">
                  <a:txBody>
                    <a:bodyPr/>
                    <a:lstStyle/>
                    <a:p>
                      <a:pPr marL="7620" algn="ctr">
                        <a:lnSpc>
                          <a:spcPct val="107000"/>
                        </a:lnSpc>
                        <a:spcAft>
                          <a:spcPts val="800"/>
                        </a:spcAft>
                      </a:pPr>
                      <a:r>
                        <a:rPr lang="en-IN" sz="1200">
                          <a:effectLst/>
                          <a:latin typeface="Times New Roman" panose="02020603050405020304" pitchFamily="18" charset="0"/>
                          <a:cs typeface="Times New Roman" panose="02020603050405020304" pitchFamily="18" charset="0"/>
                        </a:rPr>
                        <a:t>Total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rowSpan="2">
                  <a:txBody>
                    <a:bodyPr/>
                    <a:lstStyle/>
                    <a:p>
                      <a:pPr marL="13970" algn="ctr">
                        <a:lnSpc>
                          <a:spcPct val="107000"/>
                        </a:lnSpc>
                        <a:spcAft>
                          <a:spcPts val="800"/>
                        </a:spcAft>
                      </a:pPr>
                      <a:r>
                        <a:rPr lang="en-IN" sz="1200">
                          <a:effectLst/>
                          <a:latin typeface="Times New Roman" panose="02020603050405020304" pitchFamily="18" charset="0"/>
                          <a:cs typeface="Times New Roman" panose="02020603050405020304" pitchFamily="18" charset="0"/>
                        </a:rPr>
                        <a:t>Credit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val="3375251551"/>
                  </a:ext>
                </a:extLst>
              </a:tr>
              <a:tr h="198916">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19685"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L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17145"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P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CT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TA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1651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TOTAL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PS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4572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TE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1651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PE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991379285"/>
                  </a:ext>
                </a:extLst>
              </a:tr>
              <a:tr h="311600">
                <a:tc>
                  <a:txBody>
                    <a:bodyPr/>
                    <a:lstStyle/>
                    <a:p>
                      <a:pPr marR="29210" algn="ctr">
                        <a:lnSpc>
                          <a:spcPct val="107000"/>
                        </a:lnSpc>
                        <a:spcAft>
                          <a:spcPts val="800"/>
                        </a:spcAft>
                      </a:pPr>
                      <a:r>
                        <a:rPr lang="en-IN" sz="1200">
                          <a:effectLst/>
                          <a:latin typeface="Times New Roman" panose="02020603050405020304" pitchFamily="18" charset="0"/>
                          <a:cs typeface="Times New Roman" panose="02020603050405020304" pitchFamily="18" charset="0"/>
                        </a:rPr>
                        <a:t>1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845" algn="ctr">
                        <a:lnSpc>
                          <a:spcPct val="107000"/>
                        </a:lnSpc>
                        <a:spcAft>
                          <a:spcPts val="800"/>
                        </a:spcAft>
                      </a:pPr>
                      <a:r>
                        <a:rPr lang="en-IN" sz="1200">
                          <a:effectLst/>
                          <a:latin typeface="Times New Roman" panose="02020603050405020304" pitchFamily="18" charset="0"/>
                          <a:cs typeface="Times New Roman" panose="02020603050405020304" pitchFamily="18" charset="0"/>
                        </a:rPr>
                        <a:t>AAS0402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R="6985" algn="ctr">
                        <a:lnSpc>
                          <a:spcPct val="107000"/>
                        </a:lnSpc>
                        <a:spcAft>
                          <a:spcPts val="800"/>
                        </a:spcAft>
                      </a:pPr>
                      <a:r>
                        <a:rPr lang="en-IN" sz="1200">
                          <a:effectLst/>
                          <a:latin typeface="Times New Roman" panose="02020603050405020304" pitchFamily="18" charset="0"/>
                          <a:cs typeface="Times New Roman" panose="02020603050405020304" pitchFamily="18" charset="0"/>
                        </a:rPr>
                        <a:t>Engineering Mathematics- IV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latin typeface="Times New Roman" panose="02020603050405020304" pitchFamily="18" charset="0"/>
                          <a:cs typeface="Times New Roman" panose="02020603050405020304" pitchFamily="18" charset="0"/>
                        </a:rPr>
                        <a:t>3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latin typeface="Times New Roman" panose="02020603050405020304" pitchFamily="18" charset="0"/>
                          <a:cs typeface="Times New Roman" panose="02020603050405020304" pitchFamily="18" charset="0"/>
                        </a:rPr>
                        <a:t>1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0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30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20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50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latin typeface="Times New Roman" panose="02020603050405020304" pitchFamily="18" charset="0"/>
                          <a:cs typeface="Times New Roman" panose="02020603050405020304" pitchFamily="18" charset="0"/>
                        </a:rPr>
                        <a:t>100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150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4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val="817564134"/>
                  </a:ext>
                </a:extLst>
              </a:tr>
              <a:tr h="200598">
                <a:tc>
                  <a:txBody>
                    <a:bodyPr/>
                    <a:lstStyle/>
                    <a:p>
                      <a:pPr marR="29210" algn="ctr">
                        <a:lnSpc>
                          <a:spcPct val="107000"/>
                        </a:lnSpc>
                        <a:spcAft>
                          <a:spcPts val="800"/>
                        </a:spcAft>
                      </a:pPr>
                      <a:r>
                        <a:rPr lang="en-IN" sz="1200">
                          <a:effectLst/>
                          <a:latin typeface="Times New Roman" panose="02020603050405020304" pitchFamily="18" charset="0"/>
                          <a:cs typeface="Times New Roman" panose="02020603050405020304" pitchFamily="18" charset="0"/>
                        </a:rPr>
                        <a:t>2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R="30480" algn="ctr">
                        <a:lnSpc>
                          <a:spcPct val="107000"/>
                        </a:lnSpc>
                        <a:spcAft>
                          <a:spcPts val="800"/>
                        </a:spcAft>
                      </a:pPr>
                      <a:r>
                        <a:rPr lang="en-IN" sz="1200">
                          <a:effectLst/>
                          <a:latin typeface="Times New Roman" panose="02020603050405020304" pitchFamily="18" charset="0"/>
                          <a:cs typeface="Times New Roman" panose="02020603050405020304" pitchFamily="18" charset="0"/>
                        </a:rPr>
                        <a:t>AASL0401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Technical Communication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latin typeface="Times New Roman" panose="02020603050405020304" pitchFamily="18" charset="0"/>
                          <a:cs typeface="Times New Roman" panose="02020603050405020304" pitchFamily="18" charset="0"/>
                        </a:rPr>
                        <a:t>2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a:effectLst/>
                          <a:latin typeface="Times New Roman" panose="02020603050405020304" pitchFamily="18" charset="0"/>
                          <a:cs typeface="Times New Roman" panose="02020603050405020304" pitchFamily="18" charset="0"/>
                        </a:rPr>
                        <a:t>1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a:effectLst/>
                          <a:latin typeface="Times New Roman" panose="02020603050405020304" pitchFamily="18" charset="0"/>
                          <a:cs typeface="Times New Roman" panose="02020603050405020304" pitchFamily="18" charset="0"/>
                        </a:rPr>
                        <a:t>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31750" algn="ctr">
                        <a:lnSpc>
                          <a:spcPct val="107000"/>
                        </a:lnSpc>
                        <a:spcAft>
                          <a:spcPts val="800"/>
                        </a:spcAft>
                      </a:pPr>
                      <a:r>
                        <a:rPr lang="en-IN" sz="1200">
                          <a:effectLst/>
                          <a:latin typeface="Times New Roman" panose="02020603050405020304" pitchFamily="18" charset="0"/>
                          <a:cs typeface="Times New Roman" panose="02020603050405020304" pitchFamily="18" charset="0"/>
                        </a:rPr>
                        <a:t>30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29210" algn="ctr">
                        <a:lnSpc>
                          <a:spcPct val="107000"/>
                        </a:lnSpc>
                        <a:spcAft>
                          <a:spcPts val="800"/>
                        </a:spcAft>
                      </a:pPr>
                      <a:r>
                        <a:rPr lang="en-IN" sz="1200">
                          <a:effectLst/>
                          <a:latin typeface="Times New Roman" panose="02020603050405020304" pitchFamily="18" charset="0"/>
                          <a:cs typeface="Times New Roman" panose="02020603050405020304" pitchFamily="18" charset="0"/>
                        </a:rPr>
                        <a:t>20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R="27940" algn="ctr">
                        <a:lnSpc>
                          <a:spcPct val="107000"/>
                        </a:lnSpc>
                        <a:spcAft>
                          <a:spcPts val="800"/>
                        </a:spcAft>
                      </a:pPr>
                      <a:r>
                        <a:rPr lang="en-IN" sz="1200">
                          <a:effectLst/>
                          <a:latin typeface="Times New Roman" panose="02020603050405020304" pitchFamily="18" charset="0"/>
                          <a:cs typeface="Times New Roman" panose="02020603050405020304" pitchFamily="18" charset="0"/>
                        </a:rPr>
                        <a:t>50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100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1206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a:effectLst/>
                          <a:latin typeface="Times New Roman" panose="02020603050405020304" pitchFamily="18" charset="0"/>
                          <a:cs typeface="Times New Roman" panose="02020603050405020304" pitchFamily="18" charset="0"/>
                        </a:rPr>
                        <a:t>150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3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a16="http://schemas.microsoft.com/office/drawing/2014/main" val="2317447998"/>
                  </a:ext>
                </a:extLst>
              </a:tr>
              <a:tr h="375604">
                <a:tc>
                  <a:txBody>
                    <a:bodyPr/>
                    <a:lstStyle/>
                    <a:p>
                      <a:pPr marR="2921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3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solidFill>
                      <a:srgbClr val="FFC000"/>
                    </a:solidFill>
                  </a:tcPr>
                </a:tc>
                <a:tc>
                  <a:txBody>
                    <a:bodyPr/>
                    <a:lstStyle/>
                    <a:p>
                      <a:pPr marL="4572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ACSE0403B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solidFill>
                      <a:srgbClr val="FFC000"/>
                    </a:solidFill>
                  </a:tcPr>
                </a:tc>
                <a:tc>
                  <a:txBody>
                    <a:bodyPr/>
                    <a:lstStyle/>
                    <a:p>
                      <a:pPr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Operating Systems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solidFill>
                      <a:srgbClr val="FFC000"/>
                    </a:solidFill>
                  </a:tcPr>
                </a:tc>
                <a:tc>
                  <a:txBody>
                    <a:bodyPr/>
                    <a:lstStyle/>
                    <a:p>
                      <a:pPr marL="27305"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3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solidFill>
                      <a:srgbClr val="FFC000"/>
                    </a:solidFill>
                  </a:tcPr>
                </a:tc>
                <a:tc>
                  <a:txBody>
                    <a:bodyPr/>
                    <a:lstStyle/>
                    <a:p>
                      <a:pPr marL="26035"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0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solidFill>
                      <a:srgbClr val="FFC000"/>
                    </a:solidFill>
                  </a:tcPr>
                </a:tc>
                <a:tc>
                  <a:txBody>
                    <a:bodyPr/>
                    <a:lstStyle/>
                    <a:p>
                      <a:pPr marL="3048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0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solidFill>
                      <a:srgbClr val="FFC000"/>
                    </a:solidFill>
                  </a:tcPr>
                </a:tc>
                <a:tc>
                  <a:txBody>
                    <a:bodyPr/>
                    <a:lstStyle/>
                    <a:p>
                      <a:pPr marL="3175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30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solidFill>
                      <a:srgbClr val="FFC000"/>
                    </a:solidFill>
                  </a:tcPr>
                </a:tc>
                <a:tc>
                  <a:txBody>
                    <a:bodyPr/>
                    <a:lstStyle/>
                    <a:p>
                      <a:pPr marL="2921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20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solidFill>
                      <a:srgbClr val="FFC000"/>
                    </a:solidFill>
                  </a:tcPr>
                </a:tc>
                <a:tc>
                  <a:txBody>
                    <a:bodyPr/>
                    <a:lstStyle/>
                    <a:p>
                      <a:pPr marR="2794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50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solidFill>
                      <a:srgbClr val="FFC000"/>
                    </a:solidFill>
                  </a:tcPr>
                </a:tc>
                <a:tc>
                  <a:txBody>
                    <a:bodyPr/>
                    <a:lstStyle/>
                    <a:p>
                      <a:pPr marL="889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b">
                    <a:solidFill>
                      <a:srgbClr val="FFC000"/>
                    </a:solidFill>
                  </a:tcPr>
                </a:tc>
                <a:tc>
                  <a:txBody>
                    <a:bodyPr/>
                    <a:lstStyle/>
                    <a:p>
                      <a:pPr marL="2413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100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solidFill>
                      <a:srgbClr val="FFC000"/>
                    </a:solidFill>
                  </a:tcPr>
                </a:tc>
                <a:tc>
                  <a:txBody>
                    <a:bodyPr/>
                    <a:lstStyle/>
                    <a:p>
                      <a:pPr marL="12065"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b">
                    <a:solidFill>
                      <a:srgbClr val="FFC000"/>
                    </a:solidFill>
                  </a:tcPr>
                </a:tc>
                <a:tc>
                  <a:txBody>
                    <a:bodyPr/>
                    <a:lstStyle/>
                    <a:p>
                      <a:pPr marL="5207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150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solidFill>
                      <a:srgbClr val="FFC000"/>
                    </a:solidFill>
                  </a:tcPr>
                </a:tc>
                <a:tc>
                  <a:txBody>
                    <a:bodyPr/>
                    <a:lstStyle/>
                    <a:p>
                      <a:pPr marR="2921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3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solidFill>
                      <a:srgbClr val="FFC000"/>
                    </a:solidFill>
                  </a:tcPr>
                </a:tc>
                <a:extLst>
                  <a:ext uri="{0D108BD9-81ED-4DB2-BD59-A6C34878D82A}">
                    <a16:rowId xmlns:a16="http://schemas.microsoft.com/office/drawing/2014/main" val="2724290686"/>
                  </a:ext>
                </a:extLst>
              </a:tr>
              <a:tr h="375604">
                <a:tc>
                  <a:txBody>
                    <a:bodyPr/>
                    <a:lstStyle/>
                    <a:p>
                      <a:pPr marR="29210" algn="ctr">
                        <a:lnSpc>
                          <a:spcPct val="107000"/>
                        </a:lnSpc>
                        <a:spcAft>
                          <a:spcPts val="800"/>
                        </a:spcAft>
                      </a:pPr>
                      <a:r>
                        <a:rPr lang="en-IN" sz="1200">
                          <a:effectLst/>
                          <a:latin typeface="Times New Roman" panose="02020603050405020304" pitchFamily="18" charset="0"/>
                          <a:cs typeface="Times New Roman" panose="02020603050405020304" pitchFamily="18" charset="0"/>
                        </a:rPr>
                        <a:t>4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62865" algn="ctr">
                        <a:lnSpc>
                          <a:spcPct val="107000"/>
                        </a:lnSpc>
                        <a:spcAft>
                          <a:spcPts val="800"/>
                        </a:spcAft>
                      </a:pPr>
                      <a:r>
                        <a:rPr lang="en-IN" sz="1200">
                          <a:effectLst/>
                          <a:latin typeface="Times New Roman" panose="02020603050405020304" pitchFamily="18" charset="0"/>
                          <a:cs typeface="Times New Roman" panose="02020603050405020304" pitchFamily="18" charset="0"/>
                        </a:rPr>
                        <a:t>ACSAI0402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Database Management Systems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latin typeface="Times New Roman" panose="02020603050405020304" pitchFamily="18" charset="0"/>
                          <a:cs typeface="Times New Roman" panose="02020603050405020304" pitchFamily="18" charset="0"/>
                        </a:rPr>
                        <a:t>3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latin typeface="Times New Roman" panose="02020603050405020304" pitchFamily="18" charset="0"/>
                          <a:cs typeface="Times New Roman" panose="02020603050405020304" pitchFamily="18" charset="0"/>
                        </a:rPr>
                        <a:t>1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latin typeface="Times New Roman" panose="02020603050405020304" pitchFamily="18" charset="0"/>
                          <a:cs typeface="Times New Roman" panose="02020603050405020304" pitchFamily="18" charset="0"/>
                        </a:rPr>
                        <a:t>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a:effectLst/>
                          <a:latin typeface="Times New Roman" panose="02020603050405020304" pitchFamily="18" charset="0"/>
                          <a:cs typeface="Times New Roman" panose="02020603050405020304" pitchFamily="18" charset="0"/>
                        </a:rPr>
                        <a:t>30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latin typeface="Times New Roman" panose="02020603050405020304" pitchFamily="18" charset="0"/>
                          <a:cs typeface="Times New Roman" panose="02020603050405020304" pitchFamily="18" charset="0"/>
                        </a:rPr>
                        <a:t>20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latin typeface="Times New Roman" panose="02020603050405020304" pitchFamily="18" charset="0"/>
                          <a:cs typeface="Times New Roman" panose="02020603050405020304" pitchFamily="18" charset="0"/>
                        </a:rPr>
                        <a:t>50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24130" algn="ctr">
                        <a:lnSpc>
                          <a:spcPct val="107000"/>
                        </a:lnSpc>
                        <a:spcAft>
                          <a:spcPts val="800"/>
                        </a:spcAft>
                      </a:pPr>
                      <a:r>
                        <a:rPr lang="en-IN" sz="1200">
                          <a:effectLst/>
                          <a:latin typeface="Times New Roman" panose="02020603050405020304" pitchFamily="18" charset="0"/>
                          <a:cs typeface="Times New Roman" panose="02020603050405020304" pitchFamily="18" charset="0"/>
                        </a:rPr>
                        <a:t>100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5207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150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4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val="2376540220"/>
                  </a:ext>
                </a:extLst>
              </a:tr>
              <a:tr h="375604">
                <a:tc>
                  <a:txBody>
                    <a:bodyPr/>
                    <a:lstStyle/>
                    <a:p>
                      <a:pPr marR="29210" algn="ctr">
                        <a:lnSpc>
                          <a:spcPct val="107000"/>
                        </a:lnSpc>
                        <a:spcAft>
                          <a:spcPts val="800"/>
                        </a:spcAft>
                      </a:pPr>
                      <a:r>
                        <a:rPr lang="en-IN" sz="1200">
                          <a:effectLst/>
                          <a:latin typeface="Times New Roman" panose="02020603050405020304" pitchFamily="18" charset="0"/>
                          <a:cs typeface="Times New Roman" panose="02020603050405020304" pitchFamily="18" charset="0"/>
                        </a:rPr>
                        <a:t>5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9685" algn="ctr">
                        <a:lnSpc>
                          <a:spcPct val="107000"/>
                        </a:lnSpc>
                        <a:spcAft>
                          <a:spcPts val="800"/>
                        </a:spcAft>
                      </a:pPr>
                      <a:r>
                        <a:rPr lang="en-IN" sz="1200">
                          <a:effectLst/>
                          <a:latin typeface="Times New Roman" panose="02020603050405020304" pitchFamily="18" charset="0"/>
                          <a:cs typeface="Times New Roman" panose="02020603050405020304" pitchFamily="18" charset="0"/>
                        </a:rPr>
                        <a:t>ACSIOT0401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Mobile Application Development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latin typeface="Times New Roman" panose="02020603050405020304" pitchFamily="18" charset="0"/>
                          <a:cs typeface="Times New Roman" panose="02020603050405020304" pitchFamily="18" charset="0"/>
                        </a:rPr>
                        <a:t>3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latin typeface="Times New Roman" panose="02020603050405020304" pitchFamily="18" charset="0"/>
                          <a:cs typeface="Times New Roman" panose="02020603050405020304" pitchFamily="18" charset="0"/>
                        </a:rPr>
                        <a:t>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latin typeface="Times New Roman" panose="02020603050405020304" pitchFamily="18" charset="0"/>
                          <a:cs typeface="Times New Roman" panose="02020603050405020304" pitchFamily="18" charset="0"/>
                        </a:rPr>
                        <a:t>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a:effectLst/>
                          <a:latin typeface="Times New Roman" panose="02020603050405020304" pitchFamily="18" charset="0"/>
                          <a:cs typeface="Times New Roman" panose="02020603050405020304" pitchFamily="18" charset="0"/>
                        </a:rPr>
                        <a:t>30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latin typeface="Times New Roman" panose="02020603050405020304" pitchFamily="18" charset="0"/>
                          <a:cs typeface="Times New Roman" panose="02020603050405020304" pitchFamily="18" charset="0"/>
                        </a:rPr>
                        <a:t>20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latin typeface="Times New Roman" panose="02020603050405020304" pitchFamily="18" charset="0"/>
                          <a:cs typeface="Times New Roman" panose="02020603050405020304" pitchFamily="18" charset="0"/>
                        </a:rPr>
                        <a:t>50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24130" algn="ctr">
                        <a:lnSpc>
                          <a:spcPct val="107000"/>
                        </a:lnSpc>
                        <a:spcAft>
                          <a:spcPts val="800"/>
                        </a:spcAft>
                      </a:pPr>
                      <a:r>
                        <a:rPr lang="en-IN" sz="1200">
                          <a:effectLst/>
                          <a:latin typeface="Times New Roman" panose="02020603050405020304" pitchFamily="18" charset="0"/>
                          <a:cs typeface="Times New Roman" panose="02020603050405020304" pitchFamily="18" charset="0"/>
                        </a:rPr>
                        <a:t>100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52070" algn="ctr">
                        <a:lnSpc>
                          <a:spcPct val="107000"/>
                        </a:lnSpc>
                        <a:spcAft>
                          <a:spcPts val="800"/>
                        </a:spcAft>
                      </a:pPr>
                      <a:r>
                        <a:rPr lang="en-IN" sz="1200">
                          <a:effectLst/>
                          <a:latin typeface="Times New Roman" panose="02020603050405020304" pitchFamily="18" charset="0"/>
                          <a:cs typeface="Times New Roman" panose="02020603050405020304" pitchFamily="18" charset="0"/>
                        </a:rPr>
                        <a:t>150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3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val="138040895"/>
                  </a:ext>
                </a:extLst>
              </a:tr>
              <a:tr h="397834">
                <a:tc>
                  <a:txBody>
                    <a:bodyPr/>
                    <a:lstStyle/>
                    <a:p>
                      <a:pPr marR="29210" algn="ctr">
                        <a:lnSpc>
                          <a:spcPct val="107000"/>
                        </a:lnSpc>
                        <a:spcAft>
                          <a:spcPts val="800"/>
                        </a:spcAft>
                      </a:pPr>
                      <a:r>
                        <a:rPr lang="en-IN" sz="1200">
                          <a:effectLst/>
                          <a:latin typeface="Times New Roman" panose="02020603050405020304" pitchFamily="18" charset="0"/>
                          <a:cs typeface="Times New Roman" panose="02020603050405020304" pitchFamily="18" charset="0"/>
                        </a:rPr>
                        <a:t>6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ACSE0404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Theory of Automata and Formal Languages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latin typeface="Times New Roman" panose="02020603050405020304" pitchFamily="18" charset="0"/>
                          <a:cs typeface="Times New Roman" panose="02020603050405020304" pitchFamily="18" charset="0"/>
                        </a:rPr>
                        <a:t>3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latin typeface="Times New Roman" panose="02020603050405020304" pitchFamily="18" charset="0"/>
                          <a:cs typeface="Times New Roman" panose="02020603050405020304" pitchFamily="18" charset="0"/>
                        </a:rPr>
                        <a:t>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latin typeface="Times New Roman" panose="02020603050405020304" pitchFamily="18" charset="0"/>
                          <a:cs typeface="Times New Roman" panose="02020603050405020304" pitchFamily="18" charset="0"/>
                        </a:rPr>
                        <a:t>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a:effectLst/>
                          <a:latin typeface="Times New Roman" panose="02020603050405020304" pitchFamily="18" charset="0"/>
                          <a:cs typeface="Times New Roman" panose="02020603050405020304" pitchFamily="18" charset="0"/>
                        </a:rPr>
                        <a:t>30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latin typeface="Times New Roman" panose="02020603050405020304" pitchFamily="18" charset="0"/>
                          <a:cs typeface="Times New Roman" panose="02020603050405020304" pitchFamily="18" charset="0"/>
                        </a:rPr>
                        <a:t>20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latin typeface="Times New Roman" panose="02020603050405020304" pitchFamily="18" charset="0"/>
                          <a:cs typeface="Times New Roman" panose="02020603050405020304" pitchFamily="18" charset="0"/>
                        </a:rPr>
                        <a:t>50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latin typeface="Times New Roman" panose="02020603050405020304" pitchFamily="18" charset="0"/>
                          <a:cs typeface="Times New Roman" panose="02020603050405020304" pitchFamily="18" charset="0"/>
                        </a:rPr>
                        <a:t>100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150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3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val="4000579666"/>
                  </a:ext>
                </a:extLst>
              </a:tr>
              <a:tr h="375604">
                <a:tc>
                  <a:txBody>
                    <a:bodyPr/>
                    <a:lstStyle/>
                    <a:p>
                      <a:pPr marR="29210" algn="ctr">
                        <a:lnSpc>
                          <a:spcPct val="107000"/>
                        </a:lnSpc>
                        <a:spcAft>
                          <a:spcPts val="800"/>
                        </a:spcAft>
                      </a:pPr>
                      <a:r>
                        <a:rPr lang="en-IN" sz="1200">
                          <a:effectLst/>
                          <a:latin typeface="Times New Roman" panose="02020603050405020304" pitchFamily="18" charset="0"/>
                          <a:cs typeface="Times New Roman" panose="02020603050405020304" pitchFamily="18" charset="0"/>
                        </a:rPr>
                        <a:t>7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45720" algn="ctr">
                        <a:lnSpc>
                          <a:spcPct val="107000"/>
                        </a:lnSpc>
                        <a:spcAft>
                          <a:spcPts val="800"/>
                        </a:spcAft>
                      </a:pPr>
                      <a:r>
                        <a:rPr lang="en-IN" sz="1200">
                          <a:effectLst/>
                          <a:latin typeface="Times New Roman" panose="02020603050405020304" pitchFamily="18" charset="0"/>
                          <a:cs typeface="Times New Roman" panose="02020603050405020304" pitchFamily="18" charset="0"/>
                        </a:rPr>
                        <a:t>ACSE0453B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Operating Systems Lab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latin typeface="Times New Roman" panose="02020603050405020304" pitchFamily="18" charset="0"/>
                          <a:cs typeface="Times New Roman" panose="02020603050405020304" pitchFamily="18" charset="0"/>
                        </a:rPr>
                        <a:t>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a:effectLst/>
                          <a:latin typeface="Times New Roman" panose="02020603050405020304" pitchFamily="18" charset="0"/>
                          <a:cs typeface="Times New Roman" panose="02020603050405020304" pitchFamily="18" charset="0"/>
                        </a:rPr>
                        <a:t>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a:effectLst/>
                          <a:latin typeface="Times New Roman" panose="02020603050405020304" pitchFamily="18" charset="0"/>
                          <a:cs typeface="Times New Roman" panose="02020603050405020304" pitchFamily="18" charset="0"/>
                        </a:rPr>
                        <a:t>2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b"/>
                </a:tc>
                <a:tc>
                  <a:txBody>
                    <a:bodyPr/>
                    <a:lstStyle/>
                    <a:p>
                      <a:pPr marL="34925" algn="ctr">
                        <a:lnSpc>
                          <a:spcPct val="107000"/>
                        </a:lnSpc>
                        <a:spcAft>
                          <a:spcPts val="800"/>
                        </a:spcAft>
                      </a:pPr>
                      <a:r>
                        <a:rPr lang="en-IN" sz="1200">
                          <a:effectLst/>
                          <a:latin typeface="Times New Roman" panose="02020603050405020304" pitchFamily="18" charset="0"/>
                          <a:cs typeface="Times New Roman" panose="02020603050405020304" pitchFamily="18" charset="0"/>
                        </a:rPr>
                        <a:t>25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b"/>
                </a:tc>
                <a:tc>
                  <a:txBody>
                    <a:bodyPr/>
                    <a:lstStyle/>
                    <a:p>
                      <a:pPr marL="30480" algn="ctr">
                        <a:lnSpc>
                          <a:spcPct val="107000"/>
                        </a:lnSpc>
                        <a:spcAft>
                          <a:spcPts val="800"/>
                        </a:spcAft>
                      </a:pPr>
                      <a:r>
                        <a:rPr lang="en-IN" sz="1200">
                          <a:effectLst/>
                          <a:latin typeface="Times New Roman" panose="02020603050405020304" pitchFamily="18" charset="0"/>
                          <a:cs typeface="Times New Roman" panose="02020603050405020304" pitchFamily="18" charset="0"/>
                        </a:rPr>
                        <a:t>25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R="28575"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50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1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a16="http://schemas.microsoft.com/office/drawing/2014/main" val="3197819624"/>
                  </a:ext>
                </a:extLst>
              </a:tr>
              <a:tr h="375604">
                <a:tc>
                  <a:txBody>
                    <a:bodyPr/>
                    <a:lstStyle/>
                    <a:p>
                      <a:pPr marR="29210" algn="ctr">
                        <a:lnSpc>
                          <a:spcPct val="107000"/>
                        </a:lnSpc>
                        <a:spcAft>
                          <a:spcPts val="800"/>
                        </a:spcAft>
                      </a:pPr>
                      <a:r>
                        <a:rPr lang="en-IN" sz="1200">
                          <a:effectLst/>
                          <a:latin typeface="Times New Roman" panose="02020603050405020304" pitchFamily="18" charset="0"/>
                          <a:cs typeface="Times New Roman" panose="02020603050405020304" pitchFamily="18" charset="0"/>
                        </a:rPr>
                        <a:t>8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62865" algn="ctr">
                        <a:lnSpc>
                          <a:spcPct val="107000"/>
                        </a:lnSpc>
                        <a:spcAft>
                          <a:spcPts val="800"/>
                        </a:spcAft>
                      </a:pPr>
                      <a:r>
                        <a:rPr lang="en-IN" sz="1200">
                          <a:effectLst/>
                          <a:latin typeface="Times New Roman" panose="02020603050405020304" pitchFamily="18" charset="0"/>
                          <a:cs typeface="Times New Roman" panose="02020603050405020304" pitchFamily="18" charset="0"/>
                        </a:rPr>
                        <a:t>ACSAI0452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Database Management Systems Lab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latin typeface="Times New Roman" panose="02020603050405020304" pitchFamily="18" charset="0"/>
                          <a:cs typeface="Times New Roman" panose="02020603050405020304" pitchFamily="18" charset="0"/>
                        </a:rPr>
                        <a:t>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latin typeface="Times New Roman" panose="02020603050405020304" pitchFamily="18" charset="0"/>
                          <a:cs typeface="Times New Roman" panose="02020603050405020304" pitchFamily="18" charset="0"/>
                        </a:rPr>
                        <a:t>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latin typeface="Times New Roman" panose="02020603050405020304" pitchFamily="18" charset="0"/>
                          <a:cs typeface="Times New Roman" panose="02020603050405020304" pitchFamily="18" charset="0"/>
                        </a:rPr>
                        <a:t>2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b"/>
                </a:tc>
                <a:tc>
                  <a:txBody>
                    <a:bodyPr/>
                    <a:lstStyle/>
                    <a:p>
                      <a:pPr marL="34925" algn="ctr">
                        <a:lnSpc>
                          <a:spcPct val="107000"/>
                        </a:lnSpc>
                        <a:spcAft>
                          <a:spcPts val="800"/>
                        </a:spcAft>
                      </a:pPr>
                      <a:r>
                        <a:rPr lang="en-IN" sz="1200">
                          <a:effectLst/>
                          <a:latin typeface="Times New Roman" panose="02020603050405020304" pitchFamily="18" charset="0"/>
                          <a:cs typeface="Times New Roman" panose="02020603050405020304" pitchFamily="18" charset="0"/>
                        </a:rPr>
                        <a:t>25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b"/>
                </a:tc>
                <a:tc>
                  <a:txBody>
                    <a:bodyPr/>
                    <a:lstStyle/>
                    <a:p>
                      <a:pPr marL="30480" algn="ctr">
                        <a:lnSpc>
                          <a:spcPct val="107000"/>
                        </a:lnSpc>
                        <a:spcAft>
                          <a:spcPts val="800"/>
                        </a:spcAft>
                      </a:pPr>
                      <a:r>
                        <a:rPr lang="en-IN" sz="1200">
                          <a:effectLst/>
                          <a:latin typeface="Times New Roman" panose="02020603050405020304" pitchFamily="18" charset="0"/>
                          <a:cs typeface="Times New Roman" panose="02020603050405020304" pitchFamily="18" charset="0"/>
                        </a:rPr>
                        <a:t>25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50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1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val="465223771"/>
                  </a:ext>
                </a:extLst>
              </a:tr>
              <a:tr h="375604">
                <a:tc>
                  <a:txBody>
                    <a:bodyPr/>
                    <a:lstStyle/>
                    <a:p>
                      <a:pPr marR="29210" algn="ctr">
                        <a:lnSpc>
                          <a:spcPct val="107000"/>
                        </a:lnSpc>
                        <a:spcAft>
                          <a:spcPts val="800"/>
                        </a:spcAft>
                      </a:pPr>
                      <a:r>
                        <a:rPr lang="en-IN" sz="1200">
                          <a:effectLst/>
                          <a:latin typeface="Times New Roman" panose="02020603050405020304" pitchFamily="18" charset="0"/>
                          <a:cs typeface="Times New Roman" panose="02020603050405020304" pitchFamily="18" charset="0"/>
                        </a:rPr>
                        <a:t>9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9685" algn="ctr">
                        <a:lnSpc>
                          <a:spcPct val="107000"/>
                        </a:lnSpc>
                        <a:spcAft>
                          <a:spcPts val="800"/>
                        </a:spcAft>
                      </a:pPr>
                      <a:r>
                        <a:rPr lang="en-IN" sz="1200">
                          <a:effectLst/>
                          <a:latin typeface="Times New Roman" panose="02020603050405020304" pitchFamily="18" charset="0"/>
                          <a:cs typeface="Times New Roman" panose="02020603050405020304" pitchFamily="18" charset="0"/>
                        </a:rPr>
                        <a:t>ACSIOT0451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Mobile Application Development Lab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latin typeface="Times New Roman" panose="02020603050405020304" pitchFamily="18" charset="0"/>
                          <a:cs typeface="Times New Roman" panose="02020603050405020304" pitchFamily="18" charset="0"/>
                        </a:rPr>
                        <a:t>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latin typeface="Times New Roman" panose="02020603050405020304" pitchFamily="18" charset="0"/>
                          <a:cs typeface="Times New Roman" panose="02020603050405020304" pitchFamily="18" charset="0"/>
                        </a:rPr>
                        <a:t>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latin typeface="Times New Roman" panose="02020603050405020304" pitchFamily="18" charset="0"/>
                          <a:cs typeface="Times New Roman" panose="02020603050405020304" pitchFamily="18" charset="0"/>
                        </a:rPr>
                        <a:t>2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b"/>
                </a:tc>
                <a:tc>
                  <a:txBody>
                    <a:bodyPr/>
                    <a:lstStyle/>
                    <a:p>
                      <a:pPr marL="34925" algn="ctr">
                        <a:lnSpc>
                          <a:spcPct val="107000"/>
                        </a:lnSpc>
                        <a:spcAft>
                          <a:spcPts val="800"/>
                        </a:spcAft>
                      </a:pPr>
                      <a:r>
                        <a:rPr lang="en-IN" sz="1200">
                          <a:effectLst/>
                          <a:latin typeface="Times New Roman" panose="02020603050405020304" pitchFamily="18" charset="0"/>
                          <a:cs typeface="Times New Roman" panose="02020603050405020304" pitchFamily="18" charset="0"/>
                        </a:rPr>
                        <a:t>25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b"/>
                </a:tc>
                <a:tc>
                  <a:txBody>
                    <a:bodyPr/>
                    <a:lstStyle/>
                    <a:p>
                      <a:pPr marL="30480" algn="ctr">
                        <a:lnSpc>
                          <a:spcPct val="107000"/>
                        </a:lnSpc>
                        <a:spcAft>
                          <a:spcPts val="800"/>
                        </a:spcAft>
                      </a:pPr>
                      <a:r>
                        <a:rPr lang="en-IN" sz="1200">
                          <a:effectLst/>
                          <a:latin typeface="Times New Roman" panose="02020603050405020304" pitchFamily="18" charset="0"/>
                          <a:cs typeface="Times New Roman" panose="02020603050405020304" pitchFamily="18" charset="0"/>
                        </a:rPr>
                        <a:t>25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50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1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val="1638625573"/>
                  </a:ext>
                </a:extLst>
              </a:tr>
              <a:tr h="375604">
                <a:tc>
                  <a:txBody>
                    <a:bodyPr/>
                    <a:lstStyle/>
                    <a:p>
                      <a:pPr marL="30480" algn="ctr">
                        <a:lnSpc>
                          <a:spcPct val="107000"/>
                        </a:lnSpc>
                        <a:spcAft>
                          <a:spcPts val="800"/>
                        </a:spcAft>
                      </a:pPr>
                      <a:r>
                        <a:rPr lang="en-IN" sz="1200">
                          <a:effectLst/>
                          <a:latin typeface="Times New Roman" panose="02020603050405020304" pitchFamily="18" charset="0"/>
                          <a:cs typeface="Times New Roman" panose="02020603050405020304" pitchFamily="18" charset="0"/>
                        </a:rPr>
                        <a:t>10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a:effectLst/>
                          <a:latin typeface="Times New Roman" panose="02020603050405020304" pitchFamily="18" charset="0"/>
                          <a:cs typeface="Times New Roman" panose="02020603050405020304" pitchFamily="18" charset="0"/>
                        </a:rPr>
                        <a:t>ACSE0459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Mini Project using Open Technology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latin typeface="Times New Roman" panose="02020603050405020304" pitchFamily="18" charset="0"/>
                          <a:cs typeface="Times New Roman" panose="02020603050405020304" pitchFamily="18" charset="0"/>
                        </a:rPr>
                        <a:t>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latin typeface="Times New Roman" panose="02020603050405020304" pitchFamily="18" charset="0"/>
                          <a:cs typeface="Times New Roman" panose="02020603050405020304" pitchFamily="18" charset="0"/>
                        </a:rPr>
                        <a:t>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latin typeface="Times New Roman" panose="02020603050405020304" pitchFamily="18" charset="0"/>
                          <a:cs typeface="Times New Roman" panose="02020603050405020304" pitchFamily="18" charset="0"/>
                        </a:rPr>
                        <a:t>2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34925" algn="ctr">
                        <a:lnSpc>
                          <a:spcPct val="107000"/>
                        </a:lnSpc>
                        <a:spcAft>
                          <a:spcPts val="800"/>
                        </a:spcAft>
                      </a:pPr>
                      <a:r>
                        <a:rPr lang="en-IN" sz="1200">
                          <a:effectLst/>
                          <a:latin typeface="Times New Roman" panose="02020603050405020304" pitchFamily="18" charset="0"/>
                          <a:cs typeface="Times New Roman" panose="02020603050405020304" pitchFamily="18" charset="0"/>
                        </a:rPr>
                        <a:t>50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50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1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val="1010351104"/>
                  </a:ext>
                </a:extLst>
              </a:tr>
              <a:tr h="559545">
                <a:tc>
                  <a:txBody>
                    <a:bodyPr/>
                    <a:lstStyle/>
                    <a:p>
                      <a:pPr marL="30480" algn="ctr">
                        <a:lnSpc>
                          <a:spcPct val="107000"/>
                        </a:lnSpc>
                        <a:spcAft>
                          <a:spcPts val="800"/>
                        </a:spcAft>
                      </a:pPr>
                      <a:r>
                        <a:rPr lang="en-IN" sz="1200">
                          <a:effectLst/>
                          <a:latin typeface="Times New Roman" panose="02020603050405020304" pitchFamily="18" charset="0"/>
                          <a:cs typeface="Times New Roman" panose="02020603050405020304" pitchFamily="18" charset="0"/>
                        </a:rPr>
                        <a:t>11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ANC0402 / ANC0401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Environmental Science*/ </a:t>
                      </a:r>
                    </a:p>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Cyber Security*(Non Credit)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latin typeface="Times New Roman" panose="02020603050405020304" pitchFamily="18" charset="0"/>
                          <a:cs typeface="Times New Roman" panose="02020603050405020304" pitchFamily="18" charset="0"/>
                        </a:rPr>
                        <a:t>2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latin typeface="Times New Roman" panose="02020603050405020304" pitchFamily="18" charset="0"/>
                          <a:cs typeface="Times New Roman" panose="02020603050405020304" pitchFamily="18" charset="0"/>
                        </a:rPr>
                        <a:t>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latin typeface="Times New Roman" panose="02020603050405020304" pitchFamily="18" charset="0"/>
                          <a:cs typeface="Times New Roman" panose="02020603050405020304" pitchFamily="18" charset="0"/>
                        </a:rPr>
                        <a:t>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a:effectLst/>
                          <a:latin typeface="Times New Roman" panose="02020603050405020304" pitchFamily="18" charset="0"/>
                          <a:cs typeface="Times New Roman" panose="02020603050405020304" pitchFamily="18" charset="0"/>
                        </a:rPr>
                        <a:t>30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latin typeface="Times New Roman" panose="02020603050405020304" pitchFamily="18" charset="0"/>
                          <a:cs typeface="Times New Roman" panose="02020603050405020304" pitchFamily="18" charset="0"/>
                        </a:rPr>
                        <a:t>20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latin typeface="Times New Roman" panose="02020603050405020304" pitchFamily="18" charset="0"/>
                          <a:cs typeface="Times New Roman" panose="02020603050405020304" pitchFamily="18" charset="0"/>
                        </a:rPr>
                        <a:t>50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305" algn="ctr">
                        <a:lnSpc>
                          <a:spcPct val="107000"/>
                        </a:lnSpc>
                        <a:spcAft>
                          <a:spcPts val="800"/>
                        </a:spcAft>
                      </a:pPr>
                      <a:r>
                        <a:rPr lang="en-IN" sz="1200">
                          <a:effectLst/>
                          <a:latin typeface="Times New Roman" panose="02020603050405020304" pitchFamily="18" charset="0"/>
                          <a:cs typeface="Times New Roman" panose="02020603050405020304" pitchFamily="18" charset="0"/>
                        </a:rPr>
                        <a:t>50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5207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100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0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val="3050400791"/>
                  </a:ext>
                </a:extLst>
              </a:tr>
              <a:tr h="375604">
                <a:tc>
                  <a:txBody>
                    <a:bodyPr/>
                    <a:lstStyle/>
                    <a:p>
                      <a:pPr marL="6350"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6350"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latin typeface="Times New Roman" panose="02020603050405020304" pitchFamily="18" charset="0"/>
                          <a:cs typeface="Times New Roman" panose="02020603050405020304" pitchFamily="18" charset="0"/>
                        </a:rPr>
                        <a:t>MOOCs** (For B.Tech. Hons. Degree)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700"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952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val="1133744775"/>
                  </a:ext>
                </a:extLst>
              </a:tr>
              <a:tr h="200598">
                <a:tc>
                  <a:txBody>
                    <a:bodyPr/>
                    <a:lstStyle/>
                    <a:p>
                      <a:pPr marL="8890"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952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a:effectLst/>
                          <a:latin typeface="Times New Roman" panose="02020603050405020304" pitchFamily="18" charset="0"/>
                          <a:cs typeface="Times New Roman" panose="02020603050405020304" pitchFamily="18" charset="0"/>
                        </a:rPr>
                        <a:t>GRAND TOTAL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12700"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12065" algn="ctr">
                        <a:lnSpc>
                          <a:spcPct val="107000"/>
                        </a:lnSpc>
                        <a:spcAft>
                          <a:spcPts val="800"/>
                        </a:spcAft>
                      </a:pPr>
                      <a:r>
                        <a:rPr lang="en-IN" sz="1200">
                          <a:effectLst/>
                          <a:latin typeface="Times New Roman" panose="02020603050405020304" pitchFamily="18"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L="13970" algn="ctr">
                        <a:lnSpc>
                          <a:spcPct val="107000"/>
                        </a:lnSpc>
                        <a:spcAft>
                          <a:spcPts val="800"/>
                        </a:spcAft>
                      </a:pPr>
                      <a:r>
                        <a:rPr lang="en-IN" sz="1200">
                          <a:effectLst/>
                          <a:latin typeface="Times New Roman" panose="02020603050405020304" pitchFamily="18" charset="0"/>
                          <a:cs typeface="Times New Roman" panose="02020603050405020304" pitchFamily="18" charset="0"/>
                        </a:rPr>
                        <a:t>1100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dirty="0">
                          <a:effectLst/>
                          <a:latin typeface="Times New Roman" panose="02020603050405020304" pitchFamily="18" charset="0"/>
                          <a:cs typeface="Times New Roman" panose="02020603050405020304" pitchFamily="18" charset="0"/>
                        </a:rPr>
                        <a:t>24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a16="http://schemas.microsoft.com/office/drawing/2014/main" val="78142513"/>
                  </a:ext>
                </a:extLst>
              </a:tr>
            </a:tbl>
          </a:graphicData>
        </a:graphic>
      </p:graphicFrame>
    </p:spTree>
    <p:extLst>
      <p:ext uri="{BB962C8B-B14F-4D97-AF65-F5344CB8AC3E}">
        <p14:creationId xmlns:p14="http://schemas.microsoft.com/office/powerpoint/2010/main" val="3069116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algn="l">
              <a:buFont typeface="Arial" panose="020B0604020202020204" pitchFamily="34" charset="0"/>
              <a:buChar char="•"/>
            </a:pPr>
            <a:r>
              <a:rPr lang="en-US" sz="2000" b="1" i="0" dirty="0">
                <a:solidFill>
                  <a:srgbClr val="202122"/>
                </a:solidFill>
                <a:effectLst/>
                <a:latin typeface="Times New Roman" panose="02020603050405020304" pitchFamily="18" charset="0"/>
                <a:cs typeface="Times New Roman" panose="02020603050405020304" pitchFamily="18" charset="0"/>
              </a:rPr>
              <a:t>Track – </a:t>
            </a:r>
            <a:r>
              <a:rPr lang="en-US" sz="2000" b="0" i="0" dirty="0">
                <a:solidFill>
                  <a:srgbClr val="202122"/>
                </a:solidFill>
                <a:effectLst/>
                <a:latin typeface="Times New Roman" panose="02020603050405020304" pitchFamily="18" charset="0"/>
                <a:cs typeface="Times New Roman" panose="02020603050405020304" pitchFamily="18" charset="0"/>
              </a:rPr>
              <a:t>The circle of recorded data on a single recording surface of a platter.</a:t>
            </a:r>
          </a:p>
          <a:p>
            <a:pPr algn="l">
              <a:buFont typeface="Arial" panose="020B0604020202020204" pitchFamily="34" charset="0"/>
              <a:buChar char="•"/>
            </a:pPr>
            <a:r>
              <a:rPr lang="en-US" sz="2000" b="1" i="0" u="none" strike="noStrike" dirty="0">
                <a:effectLst/>
                <a:latin typeface="Times New Roman" panose="02020603050405020304" pitchFamily="18" charset="0"/>
                <a:cs typeface="Times New Roman" panose="02020603050405020304" pitchFamily="18" charset="0"/>
              </a:rPr>
              <a:t>Sector</a:t>
            </a:r>
            <a:r>
              <a:rPr lang="en-US" sz="2000" b="0" i="0" dirty="0">
                <a:solidFill>
                  <a:srgbClr val="202122"/>
                </a:solidFill>
                <a:effectLst/>
                <a:latin typeface="Times New Roman" panose="02020603050405020304" pitchFamily="18" charset="0"/>
                <a:cs typeface="Times New Roman" panose="02020603050405020304" pitchFamily="18" charset="0"/>
              </a:rPr>
              <a:t> – A segment of a track</a:t>
            </a:r>
          </a:p>
          <a:p>
            <a:pPr algn="l">
              <a:buFont typeface="Arial" panose="020B0604020202020204" pitchFamily="34" charset="0"/>
              <a:buChar char="•"/>
            </a:pPr>
            <a:r>
              <a:rPr lang="en-US" sz="2000" b="0" i="0" dirty="0">
                <a:solidFill>
                  <a:srgbClr val="202122"/>
                </a:solidFill>
                <a:effectLst/>
                <a:latin typeface="Times New Roman" panose="02020603050405020304" pitchFamily="18" charset="0"/>
                <a:cs typeface="Times New Roman" panose="02020603050405020304" pitchFamily="18" charset="0"/>
              </a:rPr>
              <a:t>Low level </a:t>
            </a:r>
            <a:r>
              <a:rPr lang="en-US" sz="2000" b="1" i="0" u="none" strike="noStrike" dirty="0">
                <a:effectLst/>
                <a:latin typeface="Times New Roman" panose="02020603050405020304" pitchFamily="18" charset="0"/>
                <a:cs typeface="Times New Roman" panose="02020603050405020304" pitchFamily="18" charset="0"/>
              </a:rPr>
              <a:t>formatting</a:t>
            </a:r>
            <a:r>
              <a:rPr lang="en-US" sz="2000" b="0" i="0" dirty="0">
                <a:solidFill>
                  <a:srgbClr val="202122"/>
                </a:solidFill>
                <a:effectLst/>
                <a:latin typeface="Times New Roman" panose="02020603050405020304" pitchFamily="18" charset="0"/>
                <a:cs typeface="Times New Roman" panose="02020603050405020304" pitchFamily="18" charset="0"/>
              </a:rPr>
              <a:t> – Establishing the tracks and sectors.</a:t>
            </a:r>
          </a:p>
          <a:p>
            <a:pPr algn="l">
              <a:buFont typeface="Arial" panose="020B0604020202020204" pitchFamily="34" charset="0"/>
              <a:buChar char="•"/>
            </a:pPr>
            <a:r>
              <a:rPr lang="en-US" sz="2000" b="1" i="0" dirty="0">
                <a:solidFill>
                  <a:srgbClr val="202122"/>
                </a:solidFill>
                <a:effectLst/>
                <a:latin typeface="Times New Roman" panose="02020603050405020304" pitchFamily="18" charset="0"/>
                <a:cs typeface="Times New Roman" panose="02020603050405020304" pitchFamily="18" charset="0"/>
              </a:rPr>
              <a:t>Head</a:t>
            </a:r>
            <a:r>
              <a:rPr lang="en-US" sz="2000" b="0" i="0" dirty="0">
                <a:solidFill>
                  <a:srgbClr val="202122"/>
                </a:solidFill>
                <a:effectLst/>
                <a:latin typeface="Times New Roman" panose="02020603050405020304" pitchFamily="18" charset="0"/>
                <a:cs typeface="Times New Roman" panose="02020603050405020304" pitchFamily="18" charset="0"/>
              </a:rPr>
              <a:t> – The device that reads and writes the information—magnetic or optical—on the disk surface.</a:t>
            </a:r>
          </a:p>
          <a:p>
            <a:pPr algn="l">
              <a:buFont typeface="Arial" panose="020B0604020202020204" pitchFamily="34" charset="0"/>
              <a:buChar char="•"/>
            </a:pPr>
            <a:r>
              <a:rPr lang="en-US" sz="2000" b="1" i="0" dirty="0">
                <a:solidFill>
                  <a:srgbClr val="202122"/>
                </a:solidFill>
                <a:effectLst/>
                <a:latin typeface="Times New Roman" panose="02020603050405020304" pitchFamily="18" charset="0"/>
                <a:cs typeface="Times New Roman" panose="02020603050405020304" pitchFamily="18" charset="0"/>
              </a:rPr>
              <a:t>Arm </a:t>
            </a:r>
            <a:r>
              <a:rPr lang="en-US" sz="2000" b="0" i="0" dirty="0">
                <a:solidFill>
                  <a:srgbClr val="202122"/>
                </a:solidFill>
                <a:effectLst/>
                <a:latin typeface="Times New Roman" panose="02020603050405020304" pitchFamily="18" charset="0"/>
                <a:cs typeface="Times New Roman" panose="02020603050405020304" pitchFamily="18" charset="0"/>
              </a:rPr>
              <a:t>– The mechanical assembly that supports the head as it moves in and out.</a:t>
            </a:r>
          </a:p>
          <a:p>
            <a:endParaRPr lang="en-US" sz="2000" dirty="0"/>
          </a:p>
        </p:txBody>
      </p:sp>
      <p:sp>
        <p:nvSpPr>
          <p:cNvPr id="4" name="Date Placeholder 3"/>
          <p:cNvSpPr>
            <a:spLocks noGrp="1"/>
          </p:cNvSpPr>
          <p:nvPr>
            <p:ph type="dt" sz="half" idx="10"/>
          </p:nvPr>
        </p:nvSpPr>
        <p:spPr/>
        <p:txBody>
          <a:bodyPr/>
          <a:lstStyle/>
          <a:p>
            <a:fld id="{E0440605-4405-47BB-ACC1-512CE155F297}"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i="0" dirty="0">
                <a:solidFill>
                  <a:srgbClr val="000000"/>
                </a:solidFill>
                <a:effectLst/>
                <a:latin typeface="Times New Roman" panose="02020603050405020304" pitchFamily="18" charset="0"/>
                <a:cs typeface="Times New Roman" panose="02020603050405020304" pitchFamily="18" charset="0"/>
              </a:rPr>
              <a:t>Basic terminology</a:t>
            </a:r>
          </a:p>
        </p:txBody>
      </p:sp>
    </p:spTree>
    <p:extLst>
      <p:ext uri="{BB962C8B-B14F-4D97-AF65-F5344CB8AC3E}">
        <p14:creationId xmlns:p14="http://schemas.microsoft.com/office/powerpoint/2010/main" val="1563764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marL="0" indent="0" algn="l"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Some important terms must be noted here: </a:t>
            </a:r>
          </a:p>
          <a:p>
            <a:pPr algn="l" fontAlgn="base">
              <a:buFont typeface="+mj-lt"/>
              <a:buAutoNum type="arabicPeriod"/>
            </a:pPr>
            <a:r>
              <a:rPr lang="en-US" sz="2000" b="1" i="0" dirty="0">
                <a:solidFill>
                  <a:srgbClr val="273239"/>
                </a:solidFill>
                <a:effectLst/>
                <a:latin typeface="Times New Roman" panose="02020603050405020304" pitchFamily="18" charset="0"/>
                <a:cs typeface="Times New Roman" panose="02020603050405020304" pitchFamily="18" charset="0"/>
              </a:rPr>
              <a:t>Seek time –</a:t>
            </a:r>
            <a:r>
              <a:rPr lang="en-US" sz="2000" b="0" i="0" dirty="0">
                <a:solidFill>
                  <a:srgbClr val="273239"/>
                </a:solidFill>
                <a:effectLst/>
                <a:latin typeface="Times New Roman" panose="02020603050405020304" pitchFamily="18" charset="0"/>
                <a:cs typeface="Times New Roman" panose="02020603050405020304" pitchFamily="18" charset="0"/>
              </a:rPr>
              <a:t> The time taken by the R-W head to reach the desired track from it’s current position.</a:t>
            </a:r>
          </a:p>
          <a:p>
            <a:pPr algn="l" fontAlgn="base">
              <a:buFont typeface="+mj-lt"/>
              <a:buAutoNum type="arabicPeriod"/>
            </a:pPr>
            <a:r>
              <a:rPr lang="en-US" sz="2000" b="1" i="0" dirty="0">
                <a:solidFill>
                  <a:srgbClr val="273239"/>
                </a:solidFill>
                <a:effectLst/>
                <a:latin typeface="Times New Roman" panose="02020603050405020304" pitchFamily="18" charset="0"/>
                <a:cs typeface="Times New Roman" panose="02020603050405020304" pitchFamily="18" charset="0"/>
              </a:rPr>
              <a:t>Rotational latency –</a:t>
            </a:r>
            <a:r>
              <a:rPr lang="en-US" sz="2000" b="0" i="0" dirty="0">
                <a:solidFill>
                  <a:srgbClr val="273239"/>
                </a:solidFill>
                <a:effectLst/>
                <a:latin typeface="Times New Roman" panose="02020603050405020304" pitchFamily="18" charset="0"/>
                <a:cs typeface="Times New Roman" panose="02020603050405020304" pitchFamily="18" charset="0"/>
              </a:rPr>
              <a:t> Time taken by the sector to come under the R-W head.</a:t>
            </a:r>
          </a:p>
          <a:p>
            <a:pPr algn="l" fontAlgn="base">
              <a:buFont typeface="+mj-lt"/>
              <a:buAutoNum type="arabicPeriod"/>
            </a:pPr>
            <a:r>
              <a:rPr lang="en-US" sz="2000" b="1" i="0" dirty="0">
                <a:solidFill>
                  <a:srgbClr val="273239"/>
                </a:solidFill>
                <a:effectLst/>
                <a:latin typeface="Times New Roman" panose="02020603050405020304" pitchFamily="18" charset="0"/>
                <a:cs typeface="Times New Roman" panose="02020603050405020304" pitchFamily="18" charset="0"/>
              </a:rPr>
              <a:t>Data transfer time –</a:t>
            </a:r>
            <a:r>
              <a:rPr lang="en-US" sz="2000" b="0" i="0" dirty="0">
                <a:solidFill>
                  <a:srgbClr val="273239"/>
                </a:solidFill>
                <a:effectLst/>
                <a:latin typeface="Times New Roman" panose="02020603050405020304" pitchFamily="18" charset="0"/>
                <a:cs typeface="Times New Roman" panose="02020603050405020304" pitchFamily="18" charset="0"/>
              </a:rPr>
              <a:t> Time taken to transfer the required amount of data. It depends upon the rotational speed.</a:t>
            </a:r>
          </a:p>
          <a:p>
            <a:pPr algn="l" fontAlgn="base">
              <a:buFont typeface="+mj-lt"/>
              <a:buAutoNum type="arabicPeriod"/>
            </a:pPr>
            <a:r>
              <a:rPr lang="en-US" sz="2000" b="1" i="0" dirty="0">
                <a:solidFill>
                  <a:srgbClr val="273239"/>
                </a:solidFill>
                <a:effectLst/>
                <a:latin typeface="Times New Roman" panose="02020603050405020304" pitchFamily="18" charset="0"/>
                <a:cs typeface="Times New Roman" panose="02020603050405020304" pitchFamily="18" charset="0"/>
              </a:rPr>
              <a:t>Controller time –</a:t>
            </a:r>
            <a:r>
              <a:rPr lang="en-US" sz="2000" b="0" i="0" dirty="0">
                <a:solidFill>
                  <a:srgbClr val="273239"/>
                </a:solidFill>
                <a:effectLst/>
                <a:latin typeface="Times New Roman" panose="02020603050405020304" pitchFamily="18" charset="0"/>
                <a:cs typeface="Times New Roman" panose="02020603050405020304" pitchFamily="18" charset="0"/>
              </a:rPr>
              <a:t> The processing time taken by the controller.</a:t>
            </a:r>
          </a:p>
          <a:p>
            <a:pPr algn="l" fontAlgn="base">
              <a:buFont typeface="+mj-lt"/>
              <a:buAutoNum type="arabicPeriod"/>
            </a:pPr>
            <a:r>
              <a:rPr lang="en-US" sz="2000" b="1" i="0" dirty="0">
                <a:solidFill>
                  <a:srgbClr val="273239"/>
                </a:solidFill>
                <a:effectLst/>
                <a:latin typeface="Times New Roman" panose="02020603050405020304" pitchFamily="18" charset="0"/>
                <a:cs typeface="Times New Roman" panose="02020603050405020304" pitchFamily="18" charset="0"/>
              </a:rPr>
              <a:t>Average Access time –</a:t>
            </a:r>
            <a:r>
              <a:rPr lang="en-US" sz="2000" b="0" i="0" dirty="0">
                <a:solidFill>
                  <a:srgbClr val="273239"/>
                </a:solidFill>
                <a:effectLst/>
                <a:latin typeface="Times New Roman" panose="02020603050405020304" pitchFamily="18" charset="0"/>
                <a:cs typeface="Times New Roman" panose="02020603050405020304" pitchFamily="18" charset="0"/>
              </a:rPr>
              <a:t> seek time + Average Rotational latency + data transfer time + controller time.</a:t>
            </a:r>
          </a:p>
          <a:p>
            <a:endParaRPr lang="en-US" sz="2000" dirty="0"/>
          </a:p>
        </p:txBody>
      </p:sp>
      <p:sp>
        <p:nvSpPr>
          <p:cNvPr id="4" name="Date Placeholder 3"/>
          <p:cNvSpPr>
            <a:spLocks noGrp="1"/>
          </p:cNvSpPr>
          <p:nvPr>
            <p:ph type="dt" sz="half" idx="10"/>
          </p:nvPr>
        </p:nvSpPr>
        <p:spPr/>
        <p:txBody>
          <a:bodyPr/>
          <a:lstStyle/>
          <a:p>
            <a:fld id="{7D3DF18A-DDF5-4739-AE9D-CBE70CCF98CA}"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i="0" dirty="0">
                <a:solidFill>
                  <a:srgbClr val="000000"/>
                </a:solidFill>
                <a:effectLst/>
                <a:latin typeface="Times New Roman" panose="02020603050405020304" pitchFamily="18" charset="0"/>
                <a:cs typeface="Times New Roman" panose="02020603050405020304" pitchFamily="18" charset="0"/>
              </a:rPr>
              <a:t>Basic terminology</a:t>
            </a:r>
          </a:p>
        </p:txBody>
      </p:sp>
    </p:spTree>
    <p:extLst>
      <p:ext uri="{BB962C8B-B14F-4D97-AF65-F5344CB8AC3E}">
        <p14:creationId xmlns:p14="http://schemas.microsoft.com/office/powerpoint/2010/main" val="3955271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marL="170180" marR="278765" indent="-170815">
              <a:lnSpc>
                <a:spcPct val="150000"/>
              </a:lnSpc>
              <a:spcBef>
                <a:spcPts val="90"/>
              </a:spcBef>
              <a:buChar char="•"/>
              <a:tabLst>
                <a:tab pos="170815" algn="l"/>
              </a:tabLst>
            </a:pPr>
            <a:r>
              <a:rPr lang="en-IN" sz="2200" spc="-15" dirty="0">
                <a:cs typeface="Times New Roman"/>
              </a:rPr>
              <a:t>The </a:t>
            </a:r>
            <a:r>
              <a:rPr lang="en-IN" sz="2200" spc="-5" dirty="0">
                <a:cs typeface="Times New Roman"/>
              </a:rPr>
              <a:t>operating </a:t>
            </a:r>
            <a:r>
              <a:rPr lang="en-IN" sz="2200" dirty="0">
                <a:cs typeface="Times New Roman"/>
              </a:rPr>
              <a:t>system </a:t>
            </a:r>
            <a:r>
              <a:rPr lang="en-IN" sz="2200" spc="-10" dirty="0">
                <a:cs typeface="Times New Roman"/>
              </a:rPr>
              <a:t>is responsible </a:t>
            </a:r>
            <a:r>
              <a:rPr lang="en-IN" sz="2200" spc="15" dirty="0">
                <a:cs typeface="Times New Roman"/>
              </a:rPr>
              <a:t>for </a:t>
            </a:r>
            <a:r>
              <a:rPr lang="en-IN" sz="2200" dirty="0">
                <a:cs typeface="Times New Roman"/>
              </a:rPr>
              <a:t>using  </a:t>
            </a:r>
            <a:r>
              <a:rPr lang="en-IN" sz="2200" spc="-5" dirty="0">
                <a:cs typeface="Times New Roman"/>
              </a:rPr>
              <a:t>hardware </a:t>
            </a:r>
            <a:r>
              <a:rPr lang="en-IN" sz="2200" dirty="0">
                <a:cs typeface="Times New Roman"/>
              </a:rPr>
              <a:t>efficiently </a:t>
            </a:r>
            <a:r>
              <a:rPr lang="en-IN" sz="2200" spc="-10" dirty="0">
                <a:cs typeface="Times New Roman"/>
              </a:rPr>
              <a:t>— </a:t>
            </a:r>
            <a:r>
              <a:rPr lang="en-IN" sz="2200" spc="15" dirty="0">
                <a:cs typeface="Times New Roman"/>
              </a:rPr>
              <a:t>for </a:t>
            </a:r>
            <a:r>
              <a:rPr lang="en-IN" sz="2200" spc="-10" dirty="0">
                <a:cs typeface="Times New Roman"/>
              </a:rPr>
              <a:t>the </a:t>
            </a:r>
            <a:r>
              <a:rPr lang="en-IN" sz="2200" spc="-15" dirty="0">
                <a:cs typeface="Times New Roman"/>
              </a:rPr>
              <a:t>disk </a:t>
            </a:r>
            <a:r>
              <a:rPr lang="en-IN" sz="2200" spc="-5" dirty="0">
                <a:cs typeface="Times New Roman"/>
              </a:rPr>
              <a:t>drives, </a:t>
            </a:r>
            <a:r>
              <a:rPr lang="en-IN" sz="2200" spc="5" dirty="0">
                <a:cs typeface="Times New Roman"/>
              </a:rPr>
              <a:t>this  </a:t>
            </a:r>
            <a:r>
              <a:rPr lang="en-IN" sz="2200" dirty="0">
                <a:cs typeface="Times New Roman"/>
              </a:rPr>
              <a:t>means </a:t>
            </a:r>
            <a:r>
              <a:rPr lang="en-IN" sz="2200" spc="-5" dirty="0">
                <a:cs typeface="Times New Roman"/>
              </a:rPr>
              <a:t>having a </a:t>
            </a:r>
            <a:r>
              <a:rPr lang="en-IN" sz="2200" spc="-10" dirty="0">
                <a:cs typeface="Times New Roman"/>
              </a:rPr>
              <a:t>fast access </a:t>
            </a:r>
            <a:r>
              <a:rPr lang="en-IN" sz="2200" spc="10" dirty="0">
                <a:cs typeface="Times New Roman"/>
              </a:rPr>
              <a:t>time </a:t>
            </a:r>
            <a:r>
              <a:rPr lang="en-IN" sz="2200" spc="-10" dirty="0">
                <a:cs typeface="Times New Roman"/>
              </a:rPr>
              <a:t>and disk  </a:t>
            </a:r>
            <a:r>
              <a:rPr lang="en-IN" sz="2200" spc="-5" dirty="0">
                <a:cs typeface="Times New Roman"/>
              </a:rPr>
              <a:t>bandwidth.</a:t>
            </a:r>
            <a:endParaRPr lang="en-IN" sz="2200" dirty="0">
              <a:cs typeface="Times New Roman"/>
            </a:endParaRPr>
          </a:p>
          <a:p>
            <a:pPr marL="371475" marR="5080" lvl="1" indent="-143510">
              <a:lnSpc>
                <a:spcPct val="150000"/>
              </a:lnSpc>
              <a:spcBef>
                <a:spcPts val="309"/>
              </a:spcBef>
              <a:buChar char="–"/>
              <a:tabLst>
                <a:tab pos="372110" algn="l"/>
              </a:tabLst>
            </a:pPr>
            <a:r>
              <a:rPr lang="en-IN" sz="2200" dirty="0">
                <a:cs typeface="Times New Roman"/>
              </a:rPr>
              <a:t>Disk </a:t>
            </a:r>
            <a:r>
              <a:rPr lang="en-IN" sz="2200" spc="-5" dirty="0">
                <a:cs typeface="Times New Roman"/>
              </a:rPr>
              <a:t>bandwidth is the </a:t>
            </a:r>
            <a:r>
              <a:rPr lang="en-IN" sz="2200" spc="-25" dirty="0">
                <a:cs typeface="Times New Roman"/>
              </a:rPr>
              <a:t>total </a:t>
            </a:r>
            <a:r>
              <a:rPr lang="en-IN" sz="2200" spc="10" dirty="0">
                <a:cs typeface="Times New Roman"/>
              </a:rPr>
              <a:t>number </a:t>
            </a:r>
            <a:r>
              <a:rPr lang="en-IN" sz="2200" spc="-5" dirty="0">
                <a:cs typeface="Times New Roman"/>
              </a:rPr>
              <a:t>of bytes </a:t>
            </a:r>
            <a:r>
              <a:rPr lang="en-IN" sz="2200" dirty="0">
                <a:cs typeface="Times New Roman"/>
              </a:rPr>
              <a:t>transferred,  </a:t>
            </a:r>
            <a:r>
              <a:rPr lang="en-IN" sz="2200" spc="-10" dirty="0">
                <a:cs typeface="Times New Roman"/>
              </a:rPr>
              <a:t>divided by </a:t>
            </a:r>
            <a:r>
              <a:rPr lang="en-IN" sz="2200" dirty="0">
                <a:cs typeface="Times New Roman"/>
              </a:rPr>
              <a:t>the </a:t>
            </a:r>
            <a:r>
              <a:rPr lang="en-IN" sz="2200" spc="-20" dirty="0">
                <a:cs typeface="Times New Roman"/>
              </a:rPr>
              <a:t>total </a:t>
            </a:r>
            <a:r>
              <a:rPr lang="en-IN" sz="2200" spc="10" dirty="0">
                <a:cs typeface="Times New Roman"/>
              </a:rPr>
              <a:t>time </a:t>
            </a:r>
            <a:r>
              <a:rPr lang="en-IN" sz="2200" spc="-10" dirty="0">
                <a:cs typeface="Times New Roman"/>
              </a:rPr>
              <a:t>between the </a:t>
            </a:r>
            <a:r>
              <a:rPr lang="en-IN" sz="2200" spc="10" dirty="0">
                <a:cs typeface="Times New Roman"/>
              </a:rPr>
              <a:t>first </a:t>
            </a:r>
            <a:r>
              <a:rPr lang="en-IN" sz="2200" dirty="0">
                <a:cs typeface="Times New Roman"/>
              </a:rPr>
              <a:t>request for  </a:t>
            </a:r>
            <a:r>
              <a:rPr lang="en-IN" sz="2200" spc="-5" dirty="0">
                <a:cs typeface="Times New Roman"/>
              </a:rPr>
              <a:t>service and the </a:t>
            </a:r>
            <a:r>
              <a:rPr lang="en-IN" sz="2200" dirty="0">
                <a:cs typeface="Times New Roman"/>
              </a:rPr>
              <a:t>completion </a:t>
            </a:r>
            <a:r>
              <a:rPr lang="en-IN" sz="2200" spc="-5" dirty="0">
                <a:cs typeface="Times New Roman"/>
              </a:rPr>
              <a:t>of the last</a:t>
            </a:r>
            <a:r>
              <a:rPr lang="en-IN" sz="2200" spc="-55" dirty="0">
                <a:cs typeface="Times New Roman"/>
              </a:rPr>
              <a:t> </a:t>
            </a:r>
            <a:r>
              <a:rPr lang="en-IN" sz="2200" spc="-5" dirty="0">
                <a:cs typeface="Times New Roman"/>
              </a:rPr>
              <a:t>transfer.</a:t>
            </a:r>
            <a:endParaRPr lang="en-IN" sz="2200" dirty="0">
              <a:cs typeface="Times New Roman"/>
            </a:endParaRPr>
          </a:p>
          <a:p>
            <a:pPr marL="170180" indent="-170815">
              <a:lnSpc>
                <a:spcPct val="150000"/>
              </a:lnSpc>
              <a:spcBef>
                <a:spcPts val="350"/>
              </a:spcBef>
              <a:buChar char="•"/>
              <a:tabLst>
                <a:tab pos="170815" algn="l"/>
              </a:tabLst>
            </a:pPr>
            <a:r>
              <a:rPr lang="en-IN" sz="2200" spc="-5" dirty="0">
                <a:cs typeface="Times New Roman"/>
              </a:rPr>
              <a:t>Accomplish </a:t>
            </a:r>
            <a:r>
              <a:rPr lang="en-IN" sz="2200" spc="5" dirty="0">
                <a:cs typeface="Times New Roman"/>
              </a:rPr>
              <a:t>this </a:t>
            </a:r>
            <a:r>
              <a:rPr lang="en-IN" sz="2200" spc="-15" dirty="0">
                <a:cs typeface="Times New Roman"/>
              </a:rPr>
              <a:t>by </a:t>
            </a:r>
            <a:r>
              <a:rPr lang="en-IN" sz="2200" spc="5" dirty="0">
                <a:cs typeface="Times New Roman"/>
              </a:rPr>
              <a:t>minimizing </a:t>
            </a:r>
            <a:r>
              <a:rPr lang="en-IN" sz="2200" spc="-15" dirty="0">
                <a:cs typeface="Times New Roman"/>
              </a:rPr>
              <a:t>seek</a:t>
            </a:r>
            <a:r>
              <a:rPr lang="en-IN" sz="2200" spc="-140" dirty="0">
                <a:cs typeface="Times New Roman"/>
              </a:rPr>
              <a:t> </a:t>
            </a:r>
            <a:r>
              <a:rPr lang="en-IN" sz="2200" spc="5" dirty="0">
                <a:cs typeface="Times New Roman"/>
              </a:rPr>
              <a:t>time</a:t>
            </a:r>
            <a:endParaRPr lang="en-IN" sz="2200" dirty="0">
              <a:cs typeface="Times New Roman"/>
            </a:endParaRPr>
          </a:p>
          <a:p>
            <a:pPr marL="371475" lvl="1" indent="-143510">
              <a:lnSpc>
                <a:spcPct val="150000"/>
              </a:lnSpc>
              <a:spcBef>
                <a:spcPts val="270"/>
              </a:spcBef>
              <a:buChar char="–"/>
              <a:tabLst>
                <a:tab pos="372110" algn="l"/>
              </a:tabLst>
            </a:pPr>
            <a:r>
              <a:rPr lang="en-IN" sz="2200" spc="-10" dirty="0">
                <a:cs typeface="Times New Roman"/>
              </a:rPr>
              <a:t>Seek time </a:t>
            </a:r>
            <a:r>
              <a:rPr lang="en-IN" sz="2200" spc="-5" dirty="0">
                <a:cs typeface="Times New Roman"/>
              </a:rPr>
              <a:t>approximates </a:t>
            </a:r>
            <a:r>
              <a:rPr lang="en-IN" sz="2200" spc="-10" dirty="0">
                <a:cs typeface="Times New Roman"/>
              </a:rPr>
              <a:t>seek</a:t>
            </a:r>
            <a:r>
              <a:rPr lang="en-IN" sz="2200" spc="-40" dirty="0">
                <a:cs typeface="Times New Roman"/>
              </a:rPr>
              <a:t> </a:t>
            </a:r>
            <a:r>
              <a:rPr lang="en-IN" sz="2200" dirty="0">
                <a:cs typeface="Times New Roman"/>
              </a:rPr>
              <a:t>distance</a:t>
            </a:r>
          </a:p>
          <a:p>
            <a:endParaRPr lang="en-US" sz="2000" dirty="0"/>
          </a:p>
        </p:txBody>
      </p:sp>
      <p:sp>
        <p:nvSpPr>
          <p:cNvPr id="4" name="Date Placeholder 3"/>
          <p:cNvSpPr>
            <a:spLocks noGrp="1"/>
          </p:cNvSpPr>
          <p:nvPr>
            <p:ph type="dt" sz="half" idx="10"/>
          </p:nvPr>
        </p:nvSpPr>
        <p:spPr/>
        <p:txBody>
          <a:bodyPr/>
          <a:lstStyle/>
          <a:p>
            <a:fld id="{4CFCA0A2-8D54-4EB4-B956-DA480F1C4DD3}"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a:t>Disk Scheduling</a:t>
            </a:r>
            <a:endParaRPr lang="en-US" dirty="0"/>
          </a:p>
        </p:txBody>
      </p:sp>
    </p:spTree>
    <p:extLst>
      <p:ext uri="{BB962C8B-B14F-4D97-AF65-F5344CB8AC3E}">
        <p14:creationId xmlns:p14="http://schemas.microsoft.com/office/powerpoint/2010/main" val="2732282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marL="0" indent="0">
              <a:lnSpc>
                <a:spcPct val="150000"/>
              </a:lnSpc>
              <a:spcBef>
                <a:spcPts val="509"/>
              </a:spcBef>
              <a:buNone/>
              <a:tabLst>
                <a:tab pos="170815" algn="l"/>
              </a:tabLst>
            </a:pPr>
            <a:r>
              <a:rPr lang="en-IN" sz="2400" b="1" dirty="0">
                <a:cs typeface="Times New Roman"/>
              </a:rPr>
              <a:t>Disk I/O </a:t>
            </a:r>
            <a:r>
              <a:rPr lang="en-IN" sz="2400" b="1" spc="-5" dirty="0">
                <a:cs typeface="Times New Roman"/>
              </a:rPr>
              <a:t>request</a:t>
            </a:r>
            <a:r>
              <a:rPr lang="en-IN" sz="2400" b="1" spc="-20" dirty="0">
                <a:cs typeface="Times New Roman"/>
              </a:rPr>
              <a:t> </a:t>
            </a:r>
            <a:r>
              <a:rPr lang="en-IN" sz="2400" b="1" spc="-5" dirty="0">
                <a:cs typeface="Times New Roman"/>
              </a:rPr>
              <a:t>specifies</a:t>
            </a:r>
            <a:endParaRPr lang="en-IN" sz="2400" b="1" dirty="0">
              <a:cs typeface="Times New Roman"/>
            </a:endParaRPr>
          </a:p>
          <a:p>
            <a:pPr marL="371475" lvl="1" indent="-143510">
              <a:lnSpc>
                <a:spcPct val="150000"/>
              </a:lnSpc>
              <a:spcBef>
                <a:spcPts val="345"/>
              </a:spcBef>
              <a:buFont typeface="Arial" pitchFamily="34" charset="0"/>
              <a:buChar char="•"/>
              <a:tabLst>
                <a:tab pos="372110" algn="l"/>
              </a:tabLst>
            </a:pPr>
            <a:r>
              <a:rPr lang="en-IN" sz="2400" spc="-10" dirty="0">
                <a:cs typeface="Times New Roman"/>
              </a:rPr>
              <a:t>whether the </a:t>
            </a:r>
            <a:r>
              <a:rPr lang="en-IN" sz="2400" spc="-5" dirty="0">
                <a:cs typeface="Times New Roman"/>
              </a:rPr>
              <a:t>operation </a:t>
            </a:r>
            <a:r>
              <a:rPr lang="en-IN" sz="2400" spc="-10" dirty="0">
                <a:cs typeface="Times New Roman"/>
              </a:rPr>
              <a:t>is </a:t>
            </a:r>
            <a:r>
              <a:rPr lang="en-IN" sz="2400" dirty="0">
                <a:cs typeface="Times New Roman"/>
              </a:rPr>
              <a:t>input </a:t>
            </a:r>
            <a:r>
              <a:rPr lang="en-IN" sz="2400" spc="-10" dirty="0">
                <a:cs typeface="Times New Roman"/>
              </a:rPr>
              <a:t>or</a:t>
            </a:r>
            <a:r>
              <a:rPr lang="en-IN" sz="2400" spc="-40" dirty="0">
                <a:cs typeface="Times New Roman"/>
              </a:rPr>
              <a:t> </a:t>
            </a:r>
            <a:r>
              <a:rPr lang="en-IN" sz="2400" spc="-5" dirty="0">
                <a:cs typeface="Times New Roman"/>
              </a:rPr>
              <a:t>output</a:t>
            </a:r>
            <a:endParaRPr lang="en-IN" sz="2400" dirty="0">
              <a:cs typeface="Times New Roman"/>
            </a:endParaRPr>
          </a:p>
          <a:p>
            <a:pPr marL="371475" marR="5080" lvl="1" indent="-143510">
              <a:lnSpc>
                <a:spcPct val="150000"/>
              </a:lnSpc>
              <a:spcBef>
                <a:spcPts val="335"/>
              </a:spcBef>
              <a:buFont typeface="Arial" pitchFamily="34" charset="0"/>
              <a:buChar char="•"/>
              <a:tabLst>
                <a:tab pos="372110" algn="l"/>
              </a:tabLst>
            </a:pPr>
            <a:r>
              <a:rPr lang="en-IN" sz="2400" spc="-10" dirty="0">
                <a:cs typeface="Times New Roman"/>
              </a:rPr>
              <a:t>disk address (block </a:t>
            </a:r>
            <a:r>
              <a:rPr lang="en-IN" sz="2400" dirty="0">
                <a:cs typeface="Times New Roman"/>
              </a:rPr>
              <a:t>number, </a:t>
            </a:r>
            <a:r>
              <a:rPr lang="en-IN" sz="2400" spc="5" dirty="0">
                <a:cs typeface="Times New Roman"/>
              </a:rPr>
              <a:t>which </a:t>
            </a:r>
            <a:r>
              <a:rPr lang="en-IN" sz="2400" spc="-10" dirty="0">
                <a:cs typeface="Times New Roman"/>
              </a:rPr>
              <a:t>is </a:t>
            </a:r>
            <a:r>
              <a:rPr lang="en-IN" sz="2400" spc="-5" dirty="0">
                <a:cs typeface="Times New Roman"/>
              </a:rPr>
              <a:t>translated  </a:t>
            </a:r>
            <a:r>
              <a:rPr lang="en-IN" sz="2400" spc="-10" dirty="0">
                <a:cs typeface="Times New Roman"/>
              </a:rPr>
              <a:t>into </a:t>
            </a:r>
            <a:r>
              <a:rPr lang="en-IN" sz="2400" spc="5" dirty="0">
                <a:cs typeface="Times New Roman"/>
              </a:rPr>
              <a:t>drive, </a:t>
            </a:r>
            <a:r>
              <a:rPr lang="en-IN" sz="2400" dirty="0">
                <a:cs typeface="Times New Roman"/>
              </a:rPr>
              <a:t>cylinder, </a:t>
            </a:r>
            <a:r>
              <a:rPr lang="en-IN" sz="2400" spc="-10" dirty="0">
                <a:cs typeface="Times New Roman"/>
              </a:rPr>
              <a:t>surface, and sector  </a:t>
            </a:r>
            <a:r>
              <a:rPr lang="en-IN" sz="2400" spc="-5" dirty="0">
                <a:cs typeface="Times New Roman"/>
              </a:rPr>
              <a:t>coordinates)</a:t>
            </a:r>
            <a:endParaRPr lang="en-IN" sz="2400" dirty="0">
              <a:cs typeface="Times New Roman"/>
            </a:endParaRPr>
          </a:p>
          <a:p>
            <a:pPr marL="371475" lvl="1" indent="-144145">
              <a:lnSpc>
                <a:spcPct val="150000"/>
              </a:lnSpc>
              <a:spcBef>
                <a:spcPts val="335"/>
              </a:spcBef>
              <a:buFont typeface="Arial" pitchFamily="34" charset="0"/>
              <a:buChar char="•"/>
              <a:tabLst>
                <a:tab pos="372110" algn="l"/>
              </a:tabLst>
            </a:pPr>
            <a:r>
              <a:rPr lang="en-IN" sz="2400" spc="-10" dirty="0">
                <a:cs typeface="Times New Roman"/>
              </a:rPr>
              <a:t>memory address to copy to or</a:t>
            </a:r>
            <a:r>
              <a:rPr lang="en-IN" sz="2400" spc="85" dirty="0">
                <a:cs typeface="Times New Roman"/>
              </a:rPr>
              <a:t> </a:t>
            </a:r>
            <a:r>
              <a:rPr lang="en-IN" sz="2400" spc="-5" dirty="0">
                <a:cs typeface="Times New Roman"/>
              </a:rPr>
              <a:t>from</a:t>
            </a:r>
            <a:endParaRPr lang="en-IN" sz="2400" dirty="0">
              <a:cs typeface="Times New Roman"/>
            </a:endParaRPr>
          </a:p>
          <a:p>
            <a:pPr marL="371475" marR="47625" lvl="1" indent="-143510">
              <a:lnSpc>
                <a:spcPct val="150000"/>
              </a:lnSpc>
              <a:spcBef>
                <a:spcPts val="340"/>
              </a:spcBef>
              <a:buFont typeface="Arial" pitchFamily="34" charset="0"/>
              <a:buChar char="•"/>
              <a:tabLst>
                <a:tab pos="372110" algn="l"/>
              </a:tabLst>
            </a:pPr>
            <a:r>
              <a:rPr lang="en-IN" sz="2400" spc="-15" dirty="0">
                <a:cs typeface="Times New Roman"/>
              </a:rPr>
              <a:t>byte</a:t>
            </a:r>
            <a:r>
              <a:rPr lang="en-IN" sz="2400" spc="-25" dirty="0">
                <a:cs typeface="Times New Roman"/>
              </a:rPr>
              <a:t> </a:t>
            </a:r>
            <a:r>
              <a:rPr lang="en-IN" sz="2400" dirty="0">
                <a:cs typeface="Times New Roman"/>
              </a:rPr>
              <a:t>count</a:t>
            </a:r>
            <a:r>
              <a:rPr lang="en-IN" sz="2400" spc="-30" dirty="0">
                <a:cs typeface="Times New Roman"/>
              </a:rPr>
              <a:t> </a:t>
            </a:r>
            <a:r>
              <a:rPr lang="en-IN" sz="2400" spc="5" dirty="0">
                <a:cs typeface="Times New Roman"/>
              </a:rPr>
              <a:t>giving</a:t>
            </a:r>
            <a:r>
              <a:rPr lang="en-IN" sz="2400" spc="-25" dirty="0">
                <a:cs typeface="Times New Roman"/>
              </a:rPr>
              <a:t> </a:t>
            </a:r>
            <a:r>
              <a:rPr lang="en-IN" sz="2400" spc="-10" dirty="0">
                <a:cs typeface="Times New Roman"/>
              </a:rPr>
              <a:t>the</a:t>
            </a:r>
            <a:r>
              <a:rPr lang="en-IN" sz="2400" spc="-20" dirty="0">
                <a:cs typeface="Times New Roman"/>
              </a:rPr>
              <a:t> </a:t>
            </a:r>
            <a:r>
              <a:rPr lang="en-IN" sz="2400" spc="5" dirty="0">
                <a:cs typeface="Times New Roman"/>
              </a:rPr>
              <a:t>amount</a:t>
            </a:r>
            <a:r>
              <a:rPr lang="en-IN" sz="2400" spc="-20" dirty="0">
                <a:cs typeface="Times New Roman"/>
              </a:rPr>
              <a:t> </a:t>
            </a:r>
            <a:r>
              <a:rPr lang="en-IN" sz="2400" spc="-10" dirty="0">
                <a:cs typeface="Times New Roman"/>
              </a:rPr>
              <a:t>of</a:t>
            </a:r>
            <a:r>
              <a:rPr lang="en-IN" sz="2400" spc="-25" dirty="0">
                <a:cs typeface="Times New Roman"/>
              </a:rPr>
              <a:t> </a:t>
            </a:r>
            <a:r>
              <a:rPr lang="en-IN" sz="2400" spc="-15" dirty="0">
                <a:cs typeface="Times New Roman"/>
              </a:rPr>
              <a:t>inform</a:t>
            </a:r>
            <a:r>
              <a:rPr lang="en-IN" sz="2400" spc="-229" dirty="0">
                <a:cs typeface="Times New Roman"/>
              </a:rPr>
              <a:t> </a:t>
            </a:r>
            <a:r>
              <a:rPr lang="en-IN" sz="2400" spc="-15" dirty="0" err="1">
                <a:cs typeface="Times New Roman"/>
              </a:rPr>
              <a:t>ation</a:t>
            </a:r>
            <a:r>
              <a:rPr lang="en-IN" sz="2400" spc="-15" dirty="0">
                <a:cs typeface="Times New Roman"/>
              </a:rPr>
              <a:t> to  </a:t>
            </a:r>
            <a:r>
              <a:rPr lang="en-IN" sz="2400" spc="-10" dirty="0">
                <a:cs typeface="Times New Roman"/>
              </a:rPr>
              <a:t>be</a:t>
            </a:r>
            <a:r>
              <a:rPr lang="en-IN" sz="2400" spc="-15" dirty="0">
                <a:cs typeface="Times New Roman"/>
              </a:rPr>
              <a:t> </a:t>
            </a:r>
            <a:r>
              <a:rPr lang="en-IN" sz="2400" dirty="0" err="1">
                <a:cs typeface="Times New Roman"/>
              </a:rPr>
              <a:t>transfered</a:t>
            </a:r>
            <a:endParaRPr lang="en-IN" sz="2400" dirty="0">
              <a:cs typeface="Times New Roman"/>
            </a:endParaRPr>
          </a:p>
          <a:p>
            <a:endParaRPr lang="en-US" sz="2000" dirty="0"/>
          </a:p>
        </p:txBody>
      </p:sp>
      <p:sp>
        <p:nvSpPr>
          <p:cNvPr id="4" name="Date Placeholder 3"/>
          <p:cNvSpPr>
            <a:spLocks noGrp="1"/>
          </p:cNvSpPr>
          <p:nvPr>
            <p:ph type="dt" sz="half" idx="10"/>
          </p:nvPr>
        </p:nvSpPr>
        <p:spPr/>
        <p:txBody>
          <a:bodyPr/>
          <a:lstStyle/>
          <a:p>
            <a:fld id="{A84140E3-7F26-46B4-988A-6EE43A06B8D4}"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a:t>Disk I/O</a:t>
            </a:r>
            <a:r>
              <a:rPr lang="en-IN" sz="2400" spc="-80"/>
              <a:t> </a:t>
            </a:r>
            <a:r>
              <a:rPr lang="en-IN" sz="2400" spc="-5"/>
              <a:t>Request</a:t>
            </a:r>
            <a:endParaRPr lang="en-US" dirty="0"/>
          </a:p>
        </p:txBody>
      </p:sp>
    </p:spTree>
    <p:extLst>
      <p:ext uri="{BB962C8B-B14F-4D97-AF65-F5344CB8AC3E}">
        <p14:creationId xmlns:p14="http://schemas.microsoft.com/office/powerpoint/2010/main" val="1871206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fontScale="92500"/>
          </a:bodyPr>
          <a:lstStyle/>
          <a:p>
            <a:pPr marL="469265" marR="42545" indent="-170815" algn="just">
              <a:lnSpc>
                <a:spcPct val="150000"/>
              </a:lnSpc>
              <a:spcBef>
                <a:spcPts val="100"/>
              </a:spcBef>
              <a:buChar char="•"/>
              <a:tabLst>
                <a:tab pos="469900" algn="l"/>
              </a:tabLst>
            </a:pPr>
            <a:r>
              <a:rPr lang="en-IN" sz="2200" spc="-15" dirty="0">
                <a:cs typeface="Times New Roman"/>
              </a:rPr>
              <a:t>Many </a:t>
            </a:r>
            <a:r>
              <a:rPr lang="en-IN" sz="2200" spc="-10" dirty="0">
                <a:cs typeface="Times New Roman"/>
              </a:rPr>
              <a:t>requests may </a:t>
            </a:r>
            <a:r>
              <a:rPr lang="en-IN" sz="2200" spc="-5" dirty="0">
                <a:cs typeface="Times New Roman"/>
              </a:rPr>
              <a:t>be </a:t>
            </a:r>
            <a:r>
              <a:rPr lang="en-IN" sz="2200" dirty="0">
                <a:cs typeface="Times New Roman"/>
              </a:rPr>
              <a:t>pending </a:t>
            </a:r>
            <a:r>
              <a:rPr lang="en-IN" sz="2200" spc="-5" dirty="0">
                <a:cs typeface="Times New Roman"/>
              </a:rPr>
              <a:t>at </a:t>
            </a:r>
            <a:r>
              <a:rPr lang="en-IN" sz="2200" spc="-10" dirty="0">
                <a:cs typeface="Times New Roman"/>
              </a:rPr>
              <a:t>once. Which should </a:t>
            </a:r>
            <a:r>
              <a:rPr lang="en-IN" sz="2200" spc="35" dirty="0">
                <a:cs typeface="Times New Roman"/>
              </a:rPr>
              <a:t>be  </a:t>
            </a:r>
            <a:r>
              <a:rPr lang="en-IN" sz="2200" spc="-5" dirty="0">
                <a:cs typeface="Times New Roman"/>
              </a:rPr>
              <a:t>handled</a:t>
            </a:r>
            <a:r>
              <a:rPr lang="en-IN" sz="2200" spc="-50" dirty="0">
                <a:cs typeface="Times New Roman"/>
              </a:rPr>
              <a:t> </a:t>
            </a:r>
            <a:r>
              <a:rPr lang="en-IN" sz="2200" dirty="0">
                <a:cs typeface="Times New Roman"/>
              </a:rPr>
              <a:t>first?</a:t>
            </a:r>
          </a:p>
          <a:p>
            <a:pPr marL="469265" indent="-171450" algn="just">
              <a:lnSpc>
                <a:spcPct val="150000"/>
              </a:lnSpc>
              <a:spcBef>
                <a:spcPts val="285"/>
              </a:spcBef>
              <a:buChar char="•"/>
              <a:tabLst>
                <a:tab pos="469900" algn="l"/>
              </a:tabLst>
            </a:pPr>
            <a:r>
              <a:rPr lang="en-IN" sz="2200" spc="-10" dirty="0">
                <a:cs typeface="Times New Roman"/>
              </a:rPr>
              <a:t>Head </a:t>
            </a:r>
            <a:r>
              <a:rPr lang="en-IN" sz="2200" spc="5" dirty="0">
                <a:cs typeface="Times New Roman"/>
              </a:rPr>
              <a:t>moving </a:t>
            </a:r>
            <a:r>
              <a:rPr lang="en-IN" sz="2200" spc="-10" dirty="0">
                <a:cs typeface="Times New Roman"/>
              </a:rPr>
              <a:t>strategy</a:t>
            </a:r>
            <a:r>
              <a:rPr lang="en-IN" sz="2200" spc="-45" dirty="0">
                <a:cs typeface="Times New Roman"/>
              </a:rPr>
              <a:t> </a:t>
            </a:r>
            <a:r>
              <a:rPr lang="en-IN" sz="2200" spc="5" dirty="0">
                <a:cs typeface="Times New Roman"/>
              </a:rPr>
              <a:t>developed</a:t>
            </a:r>
            <a:endParaRPr lang="en-IN" sz="2200" dirty="0">
              <a:cs typeface="Times New Roman"/>
            </a:endParaRPr>
          </a:p>
          <a:p>
            <a:pPr marL="469265" marR="5080" indent="-170815" algn="just">
              <a:lnSpc>
                <a:spcPct val="150000"/>
              </a:lnSpc>
              <a:spcBef>
                <a:spcPts val="290"/>
              </a:spcBef>
              <a:buChar char="•"/>
              <a:tabLst>
                <a:tab pos="469900" algn="l"/>
              </a:tabLst>
            </a:pPr>
            <a:r>
              <a:rPr lang="en-IN" sz="2200" spc="-10" dirty="0">
                <a:cs typeface="Times New Roman"/>
              </a:rPr>
              <a:t>Attempting </a:t>
            </a:r>
            <a:r>
              <a:rPr lang="en-IN" sz="2200" spc="-5" dirty="0">
                <a:cs typeface="Times New Roman"/>
              </a:rPr>
              <a:t>to manage the </a:t>
            </a:r>
            <a:r>
              <a:rPr lang="en-IN" sz="2200" spc="5" dirty="0">
                <a:cs typeface="Times New Roman"/>
              </a:rPr>
              <a:t>overall disk </a:t>
            </a:r>
            <a:r>
              <a:rPr lang="en-IN" sz="2200" spc="-10" dirty="0">
                <a:cs typeface="Times New Roman"/>
              </a:rPr>
              <a:t>seek </a:t>
            </a:r>
            <a:r>
              <a:rPr lang="en-IN" sz="2200" spc="10" dirty="0">
                <a:cs typeface="Times New Roman"/>
              </a:rPr>
              <a:t>time. </a:t>
            </a:r>
            <a:r>
              <a:rPr lang="en-IN" sz="2200" spc="-5" dirty="0">
                <a:cs typeface="Times New Roman"/>
              </a:rPr>
              <a:t>Latency  </a:t>
            </a:r>
            <a:r>
              <a:rPr lang="en-IN" sz="2200" spc="-15" dirty="0">
                <a:cs typeface="Times New Roman"/>
              </a:rPr>
              <a:t>is </a:t>
            </a:r>
            <a:r>
              <a:rPr lang="en-IN" sz="2200" spc="25" dirty="0">
                <a:cs typeface="Times New Roman"/>
              </a:rPr>
              <a:t>not </a:t>
            </a:r>
            <a:r>
              <a:rPr lang="en-IN" sz="2200" dirty="0">
                <a:cs typeface="Times New Roman"/>
              </a:rPr>
              <a:t>controllable </a:t>
            </a:r>
            <a:r>
              <a:rPr lang="en-IN" sz="2200" spc="-5" dirty="0">
                <a:cs typeface="Times New Roman"/>
              </a:rPr>
              <a:t>and transfer </a:t>
            </a:r>
            <a:r>
              <a:rPr lang="en-IN" sz="2200" spc="20" dirty="0">
                <a:cs typeface="Times New Roman"/>
              </a:rPr>
              <a:t>time </a:t>
            </a:r>
            <a:r>
              <a:rPr lang="en-IN" sz="2200" spc="-5" dirty="0">
                <a:cs typeface="Times New Roman"/>
              </a:rPr>
              <a:t>depends on the </a:t>
            </a:r>
            <a:r>
              <a:rPr lang="en-IN" sz="2200" spc="-10" dirty="0">
                <a:cs typeface="Times New Roman"/>
              </a:rPr>
              <a:t>size</a:t>
            </a:r>
            <a:r>
              <a:rPr lang="en-IN" sz="2200" spc="-155" dirty="0">
                <a:cs typeface="Times New Roman"/>
              </a:rPr>
              <a:t> </a:t>
            </a:r>
            <a:r>
              <a:rPr lang="en-IN" sz="2200" spc="-5" dirty="0">
                <a:cs typeface="Times New Roman"/>
              </a:rPr>
              <a:t>of  </a:t>
            </a:r>
            <a:r>
              <a:rPr lang="en-IN" sz="2200" dirty="0">
                <a:cs typeface="Times New Roman"/>
              </a:rPr>
              <a:t>the transfer</a:t>
            </a:r>
            <a:r>
              <a:rPr lang="en-IN" sz="2200" spc="-5" dirty="0">
                <a:cs typeface="Times New Roman"/>
              </a:rPr>
              <a:t> </a:t>
            </a:r>
            <a:r>
              <a:rPr lang="en-IN" sz="2200" dirty="0">
                <a:cs typeface="Times New Roman"/>
              </a:rPr>
              <a:t>request</a:t>
            </a:r>
          </a:p>
          <a:p>
            <a:pPr marL="469265" indent="-171450" algn="just">
              <a:lnSpc>
                <a:spcPct val="150000"/>
              </a:lnSpc>
              <a:spcBef>
                <a:spcPts val="290"/>
              </a:spcBef>
              <a:buChar char="•"/>
              <a:tabLst>
                <a:tab pos="469900" algn="l"/>
              </a:tabLst>
            </a:pPr>
            <a:r>
              <a:rPr lang="en-IN" sz="2200" spc="-5" dirty="0">
                <a:cs typeface="Times New Roman"/>
              </a:rPr>
              <a:t>Different</a:t>
            </a:r>
            <a:r>
              <a:rPr lang="en-IN" sz="2200" spc="-10" dirty="0">
                <a:cs typeface="Times New Roman"/>
              </a:rPr>
              <a:t> </a:t>
            </a:r>
            <a:r>
              <a:rPr lang="en-IN" sz="2200" spc="-5" dirty="0">
                <a:cs typeface="Times New Roman"/>
              </a:rPr>
              <a:t>strategies:</a:t>
            </a:r>
            <a:endParaRPr lang="en-IN" sz="2200" dirty="0">
              <a:cs typeface="Times New Roman"/>
            </a:endParaRPr>
          </a:p>
          <a:p>
            <a:pPr marL="670560" lvl="1" indent="-143510">
              <a:spcBef>
                <a:spcPts val="285"/>
              </a:spcBef>
              <a:buChar char="–"/>
              <a:tabLst>
                <a:tab pos="670560" algn="l"/>
              </a:tabLst>
            </a:pPr>
            <a:r>
              <a:rPr lang="en-IN" sz="2200" spc="-15" dirty="0">
                <a:cs typeface="Times New Roman"/>
              </a:rPr>
              <a:t>FCFS</a:t>
            </a:r>
            <a:endParaRPr lang="en-IN" sz="2200" dirty="0">
              <a:cs typeface="Times New Roman"/>
            </a:endParaRPr>
          </a:p>
          <a:p>
            <a:pPr marL="670560" lvl="1" indent="-143510">
              <a:spcBef>
                <a:spcPts val="290"/>
              </a:spcBef>
              <a:buChar char="–"/>
              <a:tabLst>
                <a:tab pos="670560" algn="l"/>
              </a:tabLst>
            </a:pPr>
            <a:r>
              <a:rPr lang="en-IN" sz="2200" spc="-5" dirty="0">
                <a:cs typeface="Times New Roman"/>
              </a:rPr>
              <a:t>SSTF</a:t>
            </a:r>
            <a:endParaRPr lang="en-IN" sz="2200" dirty="0">
              <a:cs typeface="Times New Roman"/>
            </a:endParaRPr>
          </a:p>
          <a:p>
            <a:pPr marL="670560" lvl="1" indent="-143510">
              <a:spcBef>
                <a:spcPts val="265"/>
              </a:spcBef>
              <a:buChar char="–"/>
              <a:tabLst>
                <a:tab pos="670560" algn="l"/>
              </a:tabLst>
            </a:pPr>
            <a:r>
              <a:rPr lang="en-IN" sz="2200" spc="-15" dirty="0">
                <a:cs typeface="Times New Roman"/>
              </a:rPr>
              <a:t>SCAN</a:t>
            </a:r>
          </a:p>
          <a:p>
            <a:pPr marL="670560" lvl="1" indent="-143510">
              <a:spcBef>
                <a:spcPts val="265"/>
              </a:spcBef>
              <a:buChar char="–"/>
              <a:tabLst>
                <a:tab pos="670560" algn="l"/>
              </a:tabLst>
            </a:pPr>
            <a:r>
              <a:rPr lang="en-IN" sz="2200" dirty="0">
                <a:cs typeface="Times New Roman"/>
              </a:rPr>
              <a:t>C-SCAN</a:t>
            </a:r>
          </a:p>
          <a:p>
            <a:pPr marL="670560" lvl="1" indent="-143510">
              <a:spcBef>
                <a:spcPts val="285"/>
              </a:spcBef>
              <a:buChar char="–"/>
              <a:tabLst>
                <a:tab pos="670560" algn="l"/>
              </a:tabLst>
            </a:pPr>
            <a:r>
              <a:rPr lang="en-IN" sz="2200" spc="-15" dirty="0">
                <a:cs typeface="Times New Roman"/>
              </a:rPr>
              <a:t>LOOK</a:t>
            </a:r>
          </a:p>
          <a:p>
            <a:pPr marL="670560" lvl="1" indent="-143510">
              <a:spcBef>
                <a:spcPts val="285"/>
              </a:spcBef>
              <a:buChar char="–"/>
              <a:tabLst>
                <a:tab pos="670560" algn="l"/>
              </a:tabLst>
            </a:pPr>
            <a:r>
              <a:rPr lang="en-US" sz="2000" dirty="0"/>
              <a:t>C-LOOK</a:t>
            </a:r>
          </a:p>
        </p:txBody>
      </p:sp>
      <p:sp>
        <p:nvSpPr>
          <p:cNvPr id="4" name="Date Placeholder 3"/>
          <p:cNvSpPr>
            <a:spLocks noGrp="1"/>
          </p:cNvSpPr>
          <p:nvPr>
            <p:ph type="dt" sz="half" idx="10"/>
          </p:nvPr>
        </p:nvSpPr>
        <p:spPr/>
        <p:txBody>
          <a:bodyPr/>
          <a:lstStyle/>
          <a:p>
            <a:fld id="{F45E50F4-0F08-4042-B68E-34CA3B11F8C7}"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a:latin typeface="+mj-lt"/>
                <a:cs typeface="Times New Roman"/>
              </a:rPr>
              <a:t>Disk</a:t>
            </a:r>
            <a:r>
              <a:rPr lang="en-IN" sz="2400" spc="-60">
                <a:latin typeface="+mj-lt"/>
                <a:cs typeface="Times New Roman"/>
              </a:rPr>
              <a:t> </a:t>
            </a:r>
            <a:r>
              <a:rPr lang="en-IN" sz="2400" spc="-5">
                <a:latin typeface="+mj-lt"/>
                <a:cs typeface="Times New Roman"/>
              </a:rPr>
              <a:t>Scheduling</a:t>
            </a:r>
            <a:endParaRPr lang="en-US" dirty="0"/>
          </a:p>
        </p:txBody>
      </p:sp>
    </p:spTree>
    <p:extLst>
      <p:ext uri="{BB962C8B-B14F-4D97-AF65-F5344CB8AC3E}">
        <p14:creationId xmlns:p14="http://schemas.microsoft.com/office/powerpoint/2010/main" val="2473727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marL="170180" indent="-170815">
              <a:lnSpc>
                <a:spcPct val="150000"/>
              </a:lnSpc>
              <a:spcBef>
                <a:spcPts val="455"/>
              </a:spcBef>
              <a:buChar char="•"/>
              <a:tabLst>
                <a:tab pos="170815" algn="l"/>
              </a:tabLst>
            </a:pPr>
            <a:r>
              <a:rPr lang="en-IN" sz="2000" spc="-5" dirty="0">
                <a:cs typeface="Times New Roman"/>
              </a:rPr>
              <a:t>Simplest</a:t>
            </a:r>
            <a:r>
              <a:rPr lang="en-IN" sz="2000" spc="-10" dirty="0">
                <a:cs typeface="Times New Roman"/>
              </a:rPr>
              <a:t> </a:t>
            </a:r>
            <a:r>
              <a:rPr lang="en-IN" sz="2000" spc="-5" dirty="0">
                <a:cs typeface="Times New Roman"/>
              </a:rPr>
              <a:t>form</a:t>
            </a:r>
            <a:endParaRPr lang="en-IN" sz="2000" dirty="0">
              <a:cs typeface="Times New Roman"/>
            </a:endParaRPr>
          </a:p>
          <a:p>
            <a:pPr marL="170180" indent="-170815">
              <a:lnSpc>
                <a:spcPct val="150000"/>
              </a:lnSpc>
              <a:spcBef>
                <a:spcPts val="360"/>
              </a:spcBef>
              <a:buChar char="•"/>
              <a:tabLst>
                <a:tab pos="170815" algn="l"/>
              </a:tabLst>
            </a:pPr>
            <a:r>
              <a:rPr lang="en-IN" sz="2000" spc="-5" dirty="0">
                <a:cs typeface="Times New Roman"/>
              </a:rPr>
              <a:t>First-come, first-served scheduling</a:t>
            </a:r>
            <a:endParaRPr lang="en-IN" sz="2000" dirty="0">
              <a:cs typeface="Times New Roman"/>
            </a:endParaRPr>
          </a:p>
          <a:p>
            <a:pPr marL="170180" indent="-170815">
              <a:lnSpc>
                <a:spcPct val="150000"/>
              </a:lnSpc>
              <a:spcBef>
                <a:spcPts val="385"/>
              </a:spcBef>
              <a:buChar char="•"/>
              <a:tabLst>
                <a:tab pos="170815" algn="l"/>
              </a:tabLst>
            </a:pPr>
            <a:r>
              <a:rPr lang="en-IN" sz="2000" spc="-5" dirty="0">
                <a:cs typeface="Times New Roman"/>
              </a:rPr>
              <a:t>Requests served </a:t>
            </a:r>
            <a:r>
              <a:rPr lang="en-IN" sz="2000" dirty="0">
                <a:cs typeface="Times New Roman"/>
              </a:rPr>
              <a:t>in </a:t>
            </a:r>
            <a:r>
              <a:rPr lang="en-IN" sz="2000" spc="-5" dirty="0">
                <a:cs typeface="Times New Roman"/>
              </a:rPr>
              <a:t>order </a:t>
            </a:r>
            <a:r>
              <a:rPr lang="en-IN" sz="2000" dirty="0">
                <a:cs typeface="Times New Roman"/>
              </a:rPr>
              <a:t>of</a:t>
            </a:r>
            <a:r>
              <a:rPr lang="en-IN" sz="2000" spc="-10" dirty="0">
                <a:cs typeface="Times New Roman"/>
              </a:rPr>
              <a:t> </a:t>
            </a:r>
            <a:r>
              <a:rPr lang="en-IN" sz="2000" spc="-5" dirty="0">
                <a:cs typeface="Times New Roman"/>
              </a:rPr>
              <a:t>arrival</a:t>
            </a:r>
            <a:endParaRPr lang="en-IN" sz="2000" dirty="0">
              <a:cs typeface="Times New Roman"/>
            </a:endParaRPr>
          </a:p>
          <a:p>
            <a:pPr marL="170180" indent="-170815">
              <a:lnSpc>
                <a:spcPct val="150000"/>
              </a:lnSpc>
              <a:spcBef>
                <a:spcPts val="385"/>
              </a:spcBef>
              <a:buChar char="•"/>
              <a:tabLst>
                <a:tab pos="170815" algn="l"/>
              </a:tabLst>
            </a:pPr>
            <a:r>
              <a:rPr lang="en-IN" sz="2000" spc="-5" dirty="0">
                <a:cs typeface="Times New Roman"/>
              </a:rPr>
              <a:t>Advantage: simple</a:t>
            </a:r>
            <a:r>
              <a:rPr lang="en-IN" sz="2000" spc="-10" dirty="0">
                <a:cs typeface="Times New Roman"/>
              </a:rPr>
              <a:t> </a:t>
            </a:r>
            <a:r>
              <a:rPr lang="en-IN" sz="2000" spc="-5" dirty="0">
                <a:cs typeface="Times New Roman"/>
              </a:rPr>
              <a:t>queueing</a:t>
            </a:r>
            <a:endParaRPr lang="en-IN" sz="2000" dirty="0">
              <a:cs typeface="Times New Roman"/>
            </a:endParaRPr>
          </a:p>
          <a:p>
            <a:pPr marL="170180" marR="5080" indent="-170815">
              <a:lnSpc>
                <a:spcPct val="150000"/>
              </a:lnSpc>
              <a:spcBef>
                <a:spcPts val="385"/>
              </a:spcBef>
              <a:buChar char="•"/>
              <a:tabLst>
                <a:tab pos="170815" algn="l"/>
              </a:tabLst>
            </a:pPr>
            <a:r>
              <a:rPr lang="en-IN" sz="2000" spc="-5" dirty="0">
                <a:cs typeface="Times New Roman"/>
              </a:rPr>
              <a:t>Disadvantage: </a:t>
            </a:r>
            <a:r>
              <a:rPr lang="en-IN" sz="2000" dirty="0">
                <a:cs typeface="Times New Roman"/>
              </a:rPr>
              <a:t>does not </a:t>
            </a:r>
            <a:r>
              <a:rPr lang="en-IN" sz="2000" spc="-15" dirty="0">
                <a:cs typeface="Times New Roman"/>
              </a:rPr>
              <a:t>provide </a:t>
            </a:r>
            <a:r>
              <a:rPr lang="en-IN" sz="2000" dirty="0">
                <a:cs typeface="Times New Roman"/>
              </a:rPr>
              <a:t>the “best”  </a:t>
            </a:r>
            <a:r>
              <a:rPr lang="en-IN" sz="2000" spc="-5" dirty="0">
                <a:cs typeface="Times New Roman"/>
              </a:rPr>
              <a:t>seek</a:t>
            </a:r>
            <a:r>
              <a:rPr lang="en-IN" sz="2000" spc="-10" dirty="0">
                <a:cs typeface="Times New Roman"/>
              </a:rPr>
              <a:t> </a:t>
            </a:r>
            <a:r>
              <a:rPr lang="en-IN" sz="2000" spc="-5" dirty="0">
                <a:cs typeface="Times New Roman"/>
              </a:rPr>
              <a:t>time</a:t>
            </a:r>
            <a:endParaRPr lang="en-IN" sz="2000" dirty="0">
              <a:cs typeface="Times New Roman"/>
            </a:endParaRPr>
          </a:p>
          <a:p>
            <a:endParaRPr lang="en-US" sz="2000" dirty="0"/>
          </a:p>
        </p:txBody>
      </p:sp>
      <p:sp>
        <p:nvSpPr>
          <p:cNvPr id="4" name="Date Placeholder 3"/>
          <p:cNvSpPr>
            <a:spLocks noGrp="1"/>
          </p:cNvSpPr>
          <p:nvPr>
            <p:ph type="dt" sz="half" idx="10"/>
          </p:nvPr>
        </p:nvSpPr>
        <p:spPr/>
        <p:txBody>
          <a:bodyPr/>
          <a:lstStyle/>
          <a:p>
            <a:fld id="{56E469B0-E428-49FD-8B1A-BB101CA0A0B3}"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a:t>FCFS</a:t>
            </a:r>
            <a:r>
              <a:rPr lang="en-IN" sz="2400" spc="-55"/>
              <a:t> </a:t>
            </a:r>
            <a:r>
              <a:rPr lang="en-IN" sz="2400" spc="-5"/>
              <a:t>Scheduling</a:t>
            </a:r>
            <a:endParaRPr lang="en-US" dirty="0"/>
          </a:p>
        </p:txBody>
      </p:sp>
    </p:spTree>
    <p:extLst>
      <p:ext uri="{BB962C8B-B14F-4D97-AF65-F5344CB8AC3E}">
        <p14:creationId xmlns:p14="http://schemas.microsoft.com/office/powerpoint/2010/main" val="4286709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r>
              <a:rPr lang="en-US" sz="2000" dirty="0">
                <a:latin typeface="Helvetica" pitchFamily="-84" charset="0"/>
              </a:rPr>
              <a:t>Illustration shows total head movement of 640 cylinders</a:t>
            </a:r>
          </a:p>
          <a:p>
            <a:endParaRPr lang="en-US" sz="2000" dirty="0"/>
          </a:p>
        </p:txBody>
      </p:sp>
      <p:sp>
        <p:nvSpPr>
          <p:cNvPr id="4" name="Date Placeholder 3"/>
          <p:cNvSpPr>
            <a:spLocks noGrp="1"/>
          </p:cNvSpPr>
          <p:nvPr>
            <p:ph type="dt" sz="half" idx="10"/>
          </p:nvPr>
        </p:nvSpPr>
        <p:spPr/>
        <p:txBody>
          <a:bodyPr/>
          <a:lstStyle/>
          <a:p>
            <a:fld id="{8221E6E3-C6EC-4BC6-9E2F-3147876F1DAF}"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FCFS</a:t>
            </a:r>
            <a:endParaRPr lang="en-US" dirty="0"/>
          </a:p>
        </p:txBody>
      </p:sp>
      <p:pic>
        <p:nvPicPr>
          <p:cNvPr id="8" name="Picture 6">
            <a:extLst>
              <a:ext uri="{FF2B5EF4-FFF2-40B4-BE49-F238E27FC236}">
                <a16:creationId xmlns:a16="http://schemas.microsoft.com/office/drawing/2014/main" id="{6B7F0BEB-33DC-46FB-AB12-D8A4C6DA3C9F}"/>
              </a:ext>
            </a:extLst>
          </p:cNvPr>
          <p:cNvPicPr>
            <a:picLocks noChangeAspect="1" noChangeArrowheads="1"/>
          </p:cNvPicPr>
          <p:nvPr/>
        </p:nvPicPr>
        <p:blipFill>
          <a:blip r:embed="rId2" cstate="print"/>
          <a:srcRect/>
          <a:stretch>
            <a:fillRect/>
          </a:stretch>
        </p:blipFill>
        <p:spPr bwMode="auto">
          <a:xfrm>
            <a:off x="1331640" y="1700808"/>
            <a:ext cx="6624736" cy="4231481"/>
          </a:xfrm>
          <a:prstGeom prst="rect">
            <a:avLst/>
          </a:prstGeom>
          <a:noFill/>
          <a:ln w="9525">
            <a:noFill/>
            <a:miter lim="800000"/>
            <a:headEnd/>
            <a:tailEnd/>
          </a:ln>
        </p:spPr>
      </p:pic>
    </p:spTree>
    <p:extLst>
      <p:ext uri="{BB962C8B-B14F-4D97-AF65-F5344CB8AC3E}">
        <p14:creationId xmlns:p14="http://schemas.microsoft.com/office/powerpoint/2010/main" val="3112113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a:lnSpc>
                <a:spcPct val="150000"/>
              </a:lnSpc>
              <a:buFont typeface="Arial" pitchFamily="34" charset="0"/>
              <a:buChar char="•"/>
            </a:pPr>
            <a:r>
              <a:rPr lang="en-US" sz="2000" b="1" dirty="0"/>
              <a:t>Shortest Seek Time First </a:t>
            </a:r>
            <a:r>
              <a:rPr lang="en-US" sz="2000" dirty="0"/>
              <a:t>selects the request with the minimum seek time from the current head position</a:t>
            </a:r>
          </a:p>
          <a:p>
            <a:pPr>
              <a:lnSpc>
                <a:spcPct val="150000"/>
              </a:lnSpc>
              <a:buFont typeface="Arial" pitchFamily="34" charset="0"/>
              <a:buChar char="•"/>
            </a:pPr>
            <a:r>
              <a:rPr lang="en-US" sz="2000" dirty="0"/>
              <a:t>SSTF scheduling is a form of SJF scheduling; may cause starvation of some requests.</a:t>
            </a:r>
          </a:p>
          <a:p>
            <a:pPr>
              <a:lnSpc>
                <a:spcPct val="150000"/>
              </a:lnSpc>
              <a:buFont typeface="Arial" pitchFamily="34" charset="0"/>
              <a:buChar char="•"/>
            </a:pPr>
            <a:r>
              <a:rPr lang="en-US" sz="2000" dirty="0"/>
              <a:t>Illustration shows total head movement of 236 cylinders</a:t>
            </a:r>
          </a:p>
          <a:p>
            <a:endParaRPr lang="en-US" sz="2000" dirty="0"/>
          </a:p>
        </p:txBody>
      </p:sp>
      <p:sp>
        <p:nvSpPr>
          <p:cNvPr id="4" name="Date Placeholder 3"/>
          <p:cNvSpPr>
            <a:spLocks noGrp="1"/>
          </p:cNvSpPr>
          <p:nvPr>
            <p:ph type="dt" sz="half" idx="10"/>
          </p:nvPr>
        </p:nvSpPr>
        <p:spPr/>
        <p:txBody>
          <a:bodyPr/>
          <a:lstStyle/>
          <a:p>
            <a:fld id="{A507DD97-A521-498E-9A2C-D7FC13781168}"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SSTF</a:t>
            </a:r>
            <a:endParaRPr lang="en-US" dirty="0"/>
          </a:p>
        </p:txBody>
      </p:sp>
    </p:spTree>
    <p:extLst>
      <p:ext uri="{BB962C8B-B14F-4D97-AF65-F5344CB8AC3E}">
        <p14:creationId xmlns:p14="http://schemas.microsoft.com/office/powerpoint/2010/main" val="733002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endParaRPr lang="en-US" sz="2000" dirty="0"/>
          </a:p>
        </p:txBody>
      </p:sp>
      <p:sp>
        <p:nvSpPr>
          <p:cNvPr id="4" name="Date Placeholder 3"/>
          <p:cNvSpPr>
            <a:spLocks noGrp="1"/>
          </p:cNvSpPr>
          <p:nvPr>
            <p:ph type="dt" sz="half" idx="10"/>
          </p:nvPr>
        </p:nvSpPr>
        <p:spPr/>
        <p:txBody>
          <a:bodyPr/>
          <a:lstStyle/>
          <a:p>
            <a:fld id="{67CD7C4A-38F1-4FBE-B942-865092B7BE70}"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SSTF</a:t>
            </a:r>
            <a:endParaRPr lang="en-US" sz="2400" dirty="0"/>
          </a:p>
        </p:txBody>
      </p:sp>
      <p:sp>
        <p:nvSpPr>
          <p:cNvPr id="8" name="Content Placeholder 2">
            <a:extLst>
              <a:ext uri="{FF2B5EF4-FFF2-40B4-BE49-F238E27FC236}">
                <a16:creationId xmlns:a16="http://schemas.microsoft.com/office/drawing/2014/main" id="{8920C93B-36B0-4F4F-A2B6-6FA3FDD4E6A5}"/>
              </a:ext>
            </a:extLst>
          </p:cNvPr>
          <p:cNvSpPr txBox="1">
            <a:spLocks/>
          </p:cNvSpPr>
          <p:nvPr/>
        </p:nvSpPr>
        <p:spPr>
          <a:xfrm>
            <a:off x="457200" y="1219200"/>
            <a:ext cx="83058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a:p>
        </p:txBody>
      </p:sp>
      <p:pic>
        <p:nvPicPr>
          <p:cNvPr id="9" name="Picture 4" descr="12">
            <a:extLst>
              <a:ext uri="{FF2B5EF4-FFF2-40B4-BE49-F238E27FC236}">
                <a16:creationId xmlns:a16="http://schemas.microsoft.com/office/drawing/2014/main" id="{7F09FE16-F392-41BA-874E-8851D455FEFF}"/>
              </a:ext>
            </a:extLst>
          </p:cNvPr>
          <p:cNvPicPr>
            <a:picLocks noChangeAspect="1" noChangeArrowheads="1"/>
          </p:cNvPicPr>
          <p:nvPr/>
        </p:nvPicPr>
        <p:blipFill>
          <a:blip r:embed="rId2" cstate="print"/>
          <a:srcRect/>
          <a:stretch>
            <a:fillRect/>
          </a:stretch>
        </p:blipFill>
        <p:spPr bwMode="auto">
          <a:xfrm>
            <a:off x="533400" y="1327544"/>
            <a:ext cx="7171267" cy="4833938"/>
          </a:xfrm>
          <a:prstGeom prst="rect">
            <a:avLst/>
          </a:prstGeom>
          <a:noFill/>
          <a:ln w="9525">
            <a:noFill/>
            <a:miter lim="800000"/>
            <a:headEnd/>
            <a:tailEnd/>
          </a:ln>
        </p:spPr>
      </p:pic>
    </p:spTree>
    <p:extLst>
      <p:ext uri="{BB962C8B-B14F-4D97-AF65-F5344CB8AC3E}">
        <p14:creationId xmlns:p14="http://schemas.microsoft.com/office/powerpoint/2010/main" val="2084592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a:lnSpc>
                <a:spcPct val="150000"/>
              </a:lnSpc>
              <a:buFont typeface="Arial" pitchFamily="34" charset="0"/>
              <a:buChar char="•"/>
            </a:pPr>
            <a:r>
              <a:rPr lang="en-US" sz="2000" dirty="0"/>
              <a:t>The disk arm starts at one end of the disk, and moves toward the other end, servicing requests until it gets to the other end of the disk, where the head movement is reversed and servicing continues</a:t>
            </a:r>
          </a:p>
          <a:p>
            <a:pPr>
              <a:lnSpc>
                <a:spcPct val="150000"/>
              </a:lnSpc>
              <a:buFont typeface="Arial" pitchFamily="34" charset="0"/>
              <a:buChar char="•"/>
            </a:pPr>
            <a:endParaRPr lang="en-US" sz="2000" dirty="0"/>
          </a:p>
          <a:p>
            <a:pPr>
              <a:lnSpc>
                <a:spcPct val="150000"/>
              </a:lnSpc>
              <a:buFont typeface="Arial" pitchFamily="34" charset="0"/>
              <a:buChar char="•"/>
            </a:pPr>
            <a:r>
              <a:rPr lang="en-US" sz="2000" b="1" dirty="0"/>
              <a:t>SCAN algorithm</a:t>
            </a:r>
            <a:r>
              <a:rPr lang="en-US" sz="2000" dirty="0"/>
              <a:t> sometimes called the </a:t>
            </a:r>
            <a:r>
              <a:rPr lang="en-US" sz="2000" b="1" dirty="0"/>
              <a:t>elevator algorithm</a:t>
            </a:r>
          </a:p>
          <a:p>
            <a:pPr>
              <a:lnSpc>
                <a:spcPct val="150000"/>
              </a:lnSpc>
              <a:buFont typeface="Arial" pitchFamily="34" charset="0"/>
              <a:buChar char="•"/>
            </a:pPr>
            <a:endParaRPr lang="en-US" sz="2000" b="1" dirty="0">
              <a:solidFill>
                <a:srgbClr val="3366FF"/>
              </a:solidFill>
            </a:endParaRPr>
          </a:p>
          <a:p>
            <a:pPr>
              <a:lnSpc>
                <a:spcPct val="150000"/>
              </a:lnSpc>
              <a:buFont typeface="Arial" pitchFamily="34" charset="0"/>
              <a:buChar char="•"/>
            </a:pPr>
            <a:r>
              <a:rPr lang="en-US" sz="2000" dirty="0"/>
              <a:t>Illustration shows total head movement of 208 cylinders</a:t>
            </a:r>
          </a:p>
          <a:p>
            <a:endParaRPr lang="en-US" sz="2000" dirty="0"/>
          </a:p>
        </p:txBody>
      </p:sp>
      <p:sp>
        <p:nvSpPr>
          <p:cNvPr id="4" name="Date Placeholder 3"/>
          <p:cNvSpPr>
            <a:spLocks noGrp="1"/>
          </p:cNvSpPr>
          <p:nvPr>
            <p:ph type="dt" sz="half" idx="10"/>
          </p:nvPr>
        </p:nvSpPr>
        <p:spPr/>
        <p:txBody>
          <a:bodyPr/>
          <a:lstStyle/>
          <a:p>
            <a:fld id="{087EC4A6-15EB-49B1-BAF6-968F894449D2}"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SCAN</a:t>
            </a:r>
            <a:endParaRPr lang="en-US" dirty="0"/>
          </a:p>
        </p:txBody>
      </p:sp>
    </p:spTree>
    <p:extLst>
      <p:ext uri="{BB962C8B-B14F-4D97-AF65-F5344CB8AC3E}">
        <p14:creationId xmlns:p14="http://schemas.microsoft.com/office/powerpoint/2010/main" val="1247692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741979319"/>
              </p:ext>
            </p:extLst>
          </p:nvPr>
        </p:nvGraphicFramePr>
        <p:xfrm>
          <a:off x="323364" y="1005839"/>
          <a:ext cx="8497271" cy="4789369"/>
        </p:xfrm>
        <a:graphic>
          <a:graphicData uri="http://schemas.openxmlformats.org/drawingml/2006/table">
            <a:tbl>
              <a:tblPr firstRow="1" firstCol="1" bandRow="1">
                <a:tableStyleId>{5C22544A-7EE6-4342-B048-85BDC9FD1C3A}</a:tableStyleId>
              </a:tblPr>
              <a:tblGrid>
                <a:gridCol w="1377646">
                  <a:extLst>
                    <a:ext uri="{9D8B030D-6E8A-4147-A177-3AD203B41FA5}">
                      <a16:colId xmlns:a16="http://schemas.microsoft.com/office/drawing/2014/main" val="918220723"/>
                    </a:ext>
                  </a:extLst>
                </a:gridCol>
                <a:gridCol w="6069714">
                  <a:extLst>
                    <a:ext uri="{9D8B030D-6E8A-4147-A177-3AD203B41FA5}">
                      <a16:colId xmlns:a16="http://schemas.microsoft.com/office/drawing/2014/main" val="4132064045"/>
                    </a:ext>
                  </a:extLst>
                </a:gridCol>
                <a:gridCol w="1049911">
                  <a:extLst>
                    <a:ext uri="{9D8B030D-6E8A-4147-A177-3AD203B41FA5}">
                      <a16:colId xmlns:a16="http://schemas.microsoft.com/office/drawing/2014/main" val="1284304247"/>
                    </a:ext>
                  </a:extLst>
                </a:gridCol>
              </a:tblGrid>
              <a:tr h="518161">
                <a:tc gridSpan="3">
                  <a:txBody>
                    <a:bodyPr/>
                    <a:lstStyle/>
                    <a:p>
                      <a:pPr marL="0" marR="0" algn="ctr">
                        <a:lnSpc>
                          <a:spcPct val="115000"/>
                        </a:lnSpc>
                        <a:spcBef>
                          <a:spcPts val="0"/>
                        </a:spcBef>
                        <a:spcAft>
                          <a:spcPts val="1000"/>
                        </a:spcAft>
                        <a:tabLst>
                          <a:tab pos="1533525" algn="l"/>
                        </a:tabLst>
                      </a:pPr>
                      <a:r>
                        <a:rPr lang="en-US" sz="2000" dirty="0">
                          <a:solidFill>
                            <a:schemeClr val="bg1"/>
                          </a:solidFill>
                          <a:effectLst/>
                          <a:latin typeface="Times New Roman" panose="02020603050405020304" pitchFamily="18" charset="0"/>
                          <a:cs typeface="Times New Roman" panose="02020603050405020304" pitchFamily="18" charset="0"/>
                        </a:rPr>
                        <a:t>Course Contents / Syllabus</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361" marR="1436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7270983"/>
                  </a:ext>
                </a:extLst>
              </a:tr>
              <a:tr h="457200">
                <a:tc>
                  <a:txBody>
                    <a:bodyPr/>
                    <a:lstStyle/>
                    <a:p>
                      <a:pPr marL="0" marR="0">
                        <a:lnSpc>
                          <a:spcPct val="115000"/>
                        </a:lnSpc>
                        <a:spcBef>
                          <a:spcPts val="0"/>
                        </a:spcBef>
                        <a:spcAft>
                          <a:spcPts val="1000"/>
                        </a:spcAft>
                        <a:tabLst>
                          <a:tab pos="1533525" algn="l"/>
                        </a:tabLst>
                      </a:pPr>
                      <a:r>
                        <a:rPr lang="en-US" sz="2000" b="1" dirty="0">
                          <a:solidFill>
                            <a:schemeClr val="tx1"/>
                          </a:solidFill>
                          <a:effectLst/>
                          <a:latin typeface="Times New Roman" panose="02020603050405020304" pitchFamily="18" charset="0"/>
                          <a:cs typeface="Times New Roman" panose="02020603050405020304" pitchFamily="18" charset="0"/>
                        </a:rPr>
                        <a:t>UNIT-I</a:t>
                      </a:r>
                      <a:endPar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361" marR="14361" marT="0" marB="0"/>
                </a:tc>
                <a:tc>
                  <a:txBody>
                    <a:bodyPr/>
                    <a:lstStyle/>
                    <a:p>
                      <a:pPr marL="0" marR="0" algn="just">
                        <a:lnSpc>
                          <a:spcPct val="115000"/>
                        </a:lnSpc>
                        <a:spcBef>
                          <a:spcPts val="0"/>
                        </a:spcBef>
                        <a:spcAft>
                          <a:spcPts val="1000"/>
                        </a:spcAft>
                        <a:tabLst>
                          <a:tab pos="1533525" algn="l"/>
                        </a:tabLst>
                      </a:pPr>
                      <a:r>
                        <a:rPr lang="en-US" sz="2000" b="1" dirty="0">
                          <a:solidFill>
                            <a:schemeClr val="tx1"/>
                          </a:solidFill>
                          <a:latin typeface="Times New Roman" panose="02020603050405020304" pitchFamily="18" charset="0"/>
                          <a:cs typeface="Times New Roman" panose="02020603050405020304" pitchFamily="18" charset="0"/>
                        </a:rPr>
                        <a:t>Fundamental Concepts of Operating System</a:t>
                      </a:r>
                      <a:endPar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361" marR="14361" marT="0" marB="0"/>
                </a:tc>
                <a:tc>
                  <a:txBody>
                    <a:bodyPr/>
                    <a:lstStyle/>
                    <a:p>
                      <a:pPr marL="0" marR="0" algn="ctr">
                        <a:lnSpc>
                          <a:spcPct val="115000"/>
                        </a:lnSpc>
                        <a:spcBef>
                          <a:spcPts val="0"/>
                        </a:spcBef>
                        <a:spcAft>
                          <a:spcPts val="1000"/>
                        </a:spcAft>
                        <a:tabLst>
                          <a:tab pos="1533525" algn="l"/>
                        </a:tabLst>
                      </a:pPr>
                      <a:r>
                        <a:rPr lang="en-US" sz="2000" b="1" dirty="0">
                          <a:solidFill>
                            <a:schemeClr val="tx1"/>
                          </a:solidFill>
                          <a:effectLst/>
                          <a:latin typeface="Times New Roman" panose="02020603050405020304" pitchFamily="18" charset="0"/>
                          <a:cs typeface="Times New Roman" panose="02020603050405020304" pitchFamily="18" charset="0"/>
                        </a:rPr>
                        <a:t>8 Hours</a:t>
                      </a:r>
                      <a:endPar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361" marR="14361" marT="0" marB="0"/>
                </a:tc>
                <a:extLst>
                  <a:ext uri="{0D108BD9-81ED-4DB2-BD59-A6C34878D82A}">
                    <a16:rowId xmlns:a16="http://schemas.microsoft.com/office/drawing/2014/main" val="3858482371"/>
                  </a:ext>
                </a:extLst>
              </a:tr>
              <a:tr h="1506643">
                <a:tc>
                  <a:txBody>
                    <a:bodyPr/>
                    <a:lstStyle/>
                    <a:p>
                      <a:pPr marL="0" marR="0">
                        <a:lnSpc>
                          <a:spcPct val="115000"/>
                        </a:lnSpc>
                        <a:spcBef>
                          <a:spcPts val="0"/>
                        </a:spcBef>
                        <a:spcAft>
                          <a:spcPts val="1000"/>
                        </a:spcAft>
                        <a:tabLst>
                          <a:tab pos="1533525" algn="l"/>
                        </a:tabLs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61" marR="14361" marT="0" marB="0"/>
                </a:tc>
                <a:tc>
                  <a:txBody>
                    <a:bodyPr/>
                    <a:lstStyle/>
                    <a:p>
                      <a:pPr marL="0" marR="0" algn="just">
                        <a:lnSpc>
                          <a:spcPct val="115000"/>
                        </a:lnSpc>
                        <a:spcBef>
                          <a:spcPts val="0"/>
                        </a:spcBef>
                        <a:spcAft>
                          <a:spcPts val="1000"/>
                        </a:spcAft>
                        <a:tabLst>
                          <a:tab pos="1533525" algn="l"/>
                        </a:tabLst>
                      </a:pPr>
                      <a:r>
                        <a:rPr lang="en-IN" sz="1200" dirty="0">
                          <a:latin typeface="Times New Roman" panose="02020603050405020304" pitchFamily="18" charset="0"/>
                          <a:cs typeface="Times New Roman" panose="02020603050405020304" pitchFamily="18" charset="0"/>
                        </a:rPr>
                        <a:t>Introduction, Functions of Operating System, Characteristics of Operating System, Computer System Structure, Evolution of Operating Systems-Bare Machine, Single Processing, Batch Processing, Multiprogramming, Multitasking, Multithreaded, Interactive, Time sharing, Real Time System, Distributed System, Multiprocessor Systems, Multithreaded Systems, System Calls, System Programs and System Boot, Interrupt Handling, Operating System Structure- Simple structure, Layered Structure, Monolithic, Microkernel and Hybrid, System Components, Operating System Services, Case Studies: Windows, Unix and Linux.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61" marR="14361" marT="0" marB="0"/>
                </a:tc>
                <a:tc>
                  <a:txBody>
                    <a:bodyPr/>
                    <a:lstStyle/>
                    <a:p>
                      <a:pPr marL="0" marR="0" algn="ctr">
                        <a:lnSpc>
                          <a:spcPct val="115000"/>
                        </a:lnSpc>
                        <a:spcBef>
                          <a:spcPts val="0"/>
                        </a:spcBef>
                        <a:spcAft>
                          <a:spcPts val="1000"/>
                        </a:spcAft>
                        <a:tabLst>
                          <a:tab pos="1533525" algn="l"/>
                        </a:tabLs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61" marR="14361" marT="0" marB="0"/>
                </a:tc>
                <a:extLst>
                  <a:ext uri="{0D108BD9-81ED-4DB2-BD59-A6C34878D82A}">
                    <a16:rowId xmlns:a16="http://schemas.microsoft.com/office/drawing/2014/main" val="3223548679"/>
                  </a:ext>
                </a:extLst>
              </a:tr>
              <a:tr h="435915">
                <a:tc>
                  <a:txBody>
                    <a:bodyPr/>
                    <a:lstStyle/>
                    <a:p>
                      <a:pPr marL="0" marR="0">
                        <a:lnSpc>
                          <a:spcPct val="115000"/>
                        </a:lnSpc>
                        <a:spcBef>
                          <a:spcPts val="0"/>
                        </a:spcBef>
                        <a:spcAft>
                          <a:spcPts val="1000"/>
                        </a:spcAft>
                        <a:tabLst>
                          <a:tab pos="1533525" algn="l"/>
                        </a:tabLst>
                      </a:pPr>
                      <a:r>
                        <a:rPr lang="en-US" sz="2000" b="1" dirty="0">
                          <a:solidFill>
                            <a:schemeClr val="tx1"/>
                          </a:solidFill>
                          <a:effectLst/>
                          <a:latin typeface="Times New Roman" panose="02020603050405020304" pitchFamily="18" charset="0"/>
                          <a:cs typeface="Times New Roman" panose="02020603050405020304" pitchFamily="18" charset="0"/>
                        </a:rPr>
                        <a:t>UNIT-II</a:t>
                      </a:r>
                      <a:endPar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361" marR="14361" marT="0" marB="0"/>
                </a:tc>
                <a:tc>
                  <a:txBody>
                    <a:bodyPr/>
                    <a:lstStyle/>
                    <a:p>
                      <a:pPr marL="0" marR="0" algn="just">
                        <a:lnSpc>
                          <a:spcPct val="115000"/>
                        </a:lnSpc>
                        <a:spcBef>
                          <a:spcPts val="0"/>
                        </a:spcBef>
                        <a:spcAft>
                          <a:spcPts val="0"/>
                        </a:spcAft>
                      </a:pPr>
                      <a:r>
                        <a:rPr lang="en-IN" sz="2000" b="1" dirty="0">
                          <a:latin typeface="Times New Roman" panose="02020603050405020304" pitchFamily="18" charset="0"/>
                          <a:cs typeface="Times New Roman" panose="02020603050405020304" pitchFamily="18" charset="0"/>
                        </a:rPr>
                        <a:t>Process Management</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61" marR="14361" marT="0" marB="0"/>
                </a:tc>
                <a:tc>
                  <a:txBody>
                    <a:bodyPr/>
                    <a:lstStyle/>
                    <a:p>
                      <a:pPr marL="0" marR="0" algn="ctr">
                        <a:lnSpc>
                          <a:spcPct val="115000"/>
                        </a:lnSpc>
                        <a:spcBef>
                          <a:spcPts val="0"/>
                        </a:spcBef>
                        <a:spcAft>
                          <a:spcPts val="1000"/>
                        </a:spcAft>
                        <a:tabLst>
                          <a:tab pos="1533525" algn="l"/>
                        </a:tabLst>
                      </a:pPr>
                      <a:r>
                        <a:rPr lang="en-US" sz="2000" b="1" dirty="0">
                          <a:solidFill>
                            <a:schemeClr val="tx1"/>
                          </a:solidFill>
                          <a:effectLst/>
                          <a:latin typeface="Times New Roman" panose="02020603050405020304" pitchFamily="18" charset="0"/>
                          <a:cs typeface="Times New Roman" panose="02020603050405020304" pitchFamily="18" charset="0"/>
                        </a:rPr>
                        <a:t>8 Hours</a:t>
                      </a:r>
                      <a:endPar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361" marR="14361" marT="0" marB="0"/>
                </a:tc>
                <a:extLst>
                  <a:ext uri="{0D108BD9-81ED-4DB2-BD59-A6C34878D82A}">
                    <a16:rowId xmlns:a16="http://schemas.microsoft.com/office/drawing/2014/main" val="1788368398"/>
                  </a:ext>
                </a:extLst>
              </a:tr>
              <a:tr h="1871450">
                <a:tc>
                  <a:txBody>
                    <a:bodyPr/>
                    <a:lstStyle/>
                    <a:p>
                      <a:pPr marL="0" marR="0">
                        <a:lnSpc>
                          <a:spcPct val="115000"/>
                        </a:lnSpc>
                        <a:spcBef>
                          <a:spcPts val="0"/>
                        </a:spcBef>
                        <a:spcAft>
                          <a:spcPts val="1000"/>
                        </a:spcAft>
                        <a:tabLst>
                          <a:tab pos="1533525" algn="l"/>
                        </a:tabLs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4361" marR="14361" marT="0" marB="0"/>
                </a:tc>
                <a:tc>
                  <a:txBody>
                    <a:bodyPr/>
                    <a:lstStyle/>
                    <a:p>
                      <a:pPr marL="0" marR="0" algn="just">
                        <a:lnSpc>
                          <a:spcPct val="115000"/>
                        </a:lnSpc>
                        <a:spcBef>
                          <a:spcPts val="0"/>
                        </a:spcBef>
                        <a:spcAft>
                          <a:spcPts val="0"/>
                        </a:spcAft>
                      </a:pPr>
                      <a:r>
                        <a:rPr lang="en-IN" sz="1200" dirty="0">
                          <a:latin typeface="Times New Roman" panose="02020603050405020304" pitchFamily="18" charset="0"/>
                          <a:cs typeface="Times New Roman" panose="02020603050405020304" pitchFamily="18" charset="0"/>
                        </a:rPr>
                        <a:t>Scheduling Concepts, Performance Criteria, Process States, Process Transition Diagram, Schedulers, Process Control Block (PCB), Process Address Space, Process Identification Information, Threads and their management, Types of Scheduling: Long Term Scheduling, Mid Term Scheduling, Short Term Scheduling, Pre-emptive and Non Pre-emptive Scheduling, Dispatcher, Scheduling Algorithm: FCFS, Non Pre-emptive SJF, Pre-emptive SJF, Non Pre-emptive Priority, Pre-emptive Priority, Round Robin, Multilevel Queue Scheduling and Multilevel Feedback Queue Scheduling.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61" marR="14361" marT="0" marB="0"/>
                </a:tc>
                <a:tc>
                  <a:txBody>
                    <a:bodyPr/>
                    <a:lstStyle/>
                    <a:p>
                      <a:pPr marL="0" marR="0" algn="ctr">
                        <a:lnSpc>
                          <a:spcPct val="115000"/>
                        </a:lnSpc>
                        <a:spcBef>
                          <a:spcPts val="0"/>
                        </a:spcBef>
                        <a:spcAft>
                          <a:spcPts val="1000"/>
                        </a:spcAft>
                        <a:tabLst>
                          <a:tab pos="1533525" algn="l"/>
                        </a:tabLs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61" marR="14361" marT="0" marB="0"/>
                </a:tc>
                <a:extLst>
                  <a:ext uri="{0D108BD9-81ED-4DB2-BD59-A6C34878D82A}">
                    <a16:rowId xmlns:a16="http://schemas.microsoft.com/office/drawing/2014/main" val="1882600181"/>
                  </a:ext>
                </a:extLst>
              </a:tr>
            </a:tbl>
          </a:graphicData>
        </a:graphic>
      </p:graphicFrame>
      <p:sp>
        <p:nvSpPr>
          <p:cNvPr id="4" name="Date Placeholder 3"/>
          <p:cNvSpPr>
            <a:spLocks noGrp="1"/>
          </p:cNvSpPr>
          <p:nvPr>
            <p:ph type="dt" sz="half" idx="10"/>
          </p:nvPr>
        </p:nvSpPr>
        <p:spPr/>
        <p:txBody>
          <a:bodyPr/>
          <a:lstStyle/>
          <a:p>
            <a:fld id="{989972F2-4BD2-48C5-8702-B15ACC7C00C5}"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p>
        </p:txBody>
      </p:sp>
      <p:sp>
        <p:nvSpPr>
          <p:cNvPr id="2" name="Slide Number Placeholder 1">
            <a:extLst>
              <a:ext uri="{FF2B5EF4-FFF2-40B4-BE49-F238E27FC236}">
                <a16:creationId xmlns:a16="http://schemas.microsoft.com/office/drawing/2014/main" id="{32904B31-FD31-4537-BBEE-F630028DB405}"/>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a:extLst>
              <a:ext uri="{FF2B5EF4-FFF2-40B4-BE49-F238E27FC236}">
                <a16:creationId xmlns:a16="http://schemas.microsoft.com/office/drawing/2014/main" id="{3349B96F-F669-40DB-B855-E8B51EB5E6A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US" sz="2400" b="1" dirty="0">
                <a:latin typeface="Times New Roman" panose="02020603050405020304" pitchFamily="18" charset="0"/>
                <a:cs typeface="Times New Roman" panose="02020603050405020304" pitchFamily="18" charset="0"/>
              </a:rPr>
              <a:t>Syllabus</a:t>
            </a:r>
          </a:p>
        </p:txBody>
      </p:sp>
    </p:spTree>
    <p:extLst>
      <p:ext uri="{BB962C8B-B14F-4D97-AF65-F5344CB8AC3E}">
        <p14:creationId xmlns:p14="http://schemas.microsoft.com/office/powerpoint/2010/main" val="2806197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EC4FCC-DDFA-48D1-9FA8-9F22F178FA55}"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SCAN</a:t>
            </a:r>
            <a:endParaRPr lang="en-US" dirty="0"/>
          </a:p>
        </p:txBody>
      </p:sp>
      <p:pic>
        <p:nvPicPr>
          <p:cNvPr id="8" name="Picture 6">
            <a:extLst>
              <a:ext uri="{FF2B5EF4-FFF2-40B4-BE49-F238E27FC236}">
                <a16:creationId xmlns:a16="http://schemas.microsoft.com/office/drawing/2014/main" id="{F1E7B3ED-A0B7-4904-B14C-47D52A42A395}"/>
              </a:ext>
            </a:extLst>
          </p:cNvPr>
          <p:cNvPicPr>
            <a:picLocks noGrp="1" noChangeAspect="1" noChangeArrowheads="1"/>
          </p:cNvPicPr>
          <p:nvPr>
            <p:ph idx="1"/>
          </p:nvPr>
        </p:nvPicPr>
        <p:blipFill>
          <a:blip r:embed="rId2" cstate="print"/>
          <a:srcRect/>
          <a:stretch>
            <a:fillRect/>
          </a:stretch>
        </p:blipFill>
        <p:spPr bwMode="auto">
          <a:xfrm>
            <a:off x="1276869" y="1230313"/>
            <a:ext cx="6666462" cy="5029200"/>
          </a:xfrm>
          <a:prstGeom prst="rect">
            <a:avLst/>
          </a:prstGeom>
          <a:noFill/>
          <a:ln w="9525">
            <a:noFill/>
            <a:miter lim="800000"/>
            <a:headEnd/>
            <a:tailEnd/>
          </a:ln>
        </p:spPr>
      </p:pic>
    </p:spTree>
    <p:extLst>
      <p:ext uri="{BB962C8B-B14F-4D97-AF65-F5344CB8AC3E}">
        <p14:creationId xmlns:p14="http://schemas.microsoft.com/office/powerpoint/2010/main" val="55772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a:lnSpc>
                <a:spcPct val="150000"/>
              </a:lnSpc>
              <a:buFont typeface="Arial" pitchFamily="34" charset="0"/>
              <a:buChar char="•"/>
            </a:pPr>
            <a:r>
              <a:rPr lang="en-US" sz="2200" dirty="0"/>
              <a:t>Provides a more uniform wait time than SCAN</a:t>
            </a:r>
          </a:p>
          <a:p>
            <a:pPr>
              <a:lnSpc>
                <a:spcPct val="150000"/>
              </a:lnSpc>
              <a:buFont typeface="Arial" pitchFamily="34" charset="0"/>
              <a:buChar char="•"/>
            </a:pPr>
            <a:r>
              <a:rPr lang="en-US" sz="2200" dirty="0"/>
              <a:t>The head moves from one end of the disk to the other, servicing requests as it goes</a:t>
            </a:r>
          </a:p>
          <a:p>
            <a:pPr lvl="1">
              <a:lnSpc>
                <a:spcPct val="150000"/>
              </a:lnSpc>
            </a:pPr>
            <a:r>
              <a:rPr lang="en-US" sz="2200" dirty="0"/>
              <a:t>when it reaches the other end, however, it immediately returns to the beginning of the disk, without servicing any requests on the return trip</a:t>
            </a:r>
          </a:p>
          <a:p>
            <a:pPr>
              <a:lnSpc>
                <a:spcPct val="150000"/>
              </a:lnSpc>
              <a:buFont typeface="Arial" pitchFamily="34" charset="0"/>
              <a:buChar char="•"/>
            </a:pPr>
            <a:r>
              <a:rPr lang="en-US" sz="2200" dirty="0"/>
              <a:t>Treats the cylinders as a circular list that wraps around from the last cylinder to the first one</a:t>
            </a:r>
          </a:p>
          <a:p>
            <a:endParaRPr lang="en-US" sz="2000" dirty="0"/>
          </a:p>
        </p:txBody>
      </p:sp>
      <p:sp>
        <p:nvSpPr>
          <p:cNvPr id="4" name="Date Placeholder 3"/>
          <p:cNvSpPr>
            <a:spLocks noGrp="1"/>
          </p:cNvSpPr>
          <p:nvPr>
            <p:ph type="dt" sz="half" idx="10"/>
          </p:nvPr>
        </p:nvSpPr>
        <p:spPr/>
        <p:txBody>
          <a:bodyPr/>
          <a:lstStyle/>
          <a:p>
            <a:fld id="{C90FCB1C-BCFE-4C3D-A7D6-1D6E550EACE6}"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C-SCAN</a:t>
            </a:r>
            <a:endParaRPr lang="en-US" dirty="0"/>
          </a:p>
        </p:txBody>
      </p:sp>
    </p:spTree>
    <p:extLst>
      <p:ext uri="{BB962C8B-B14F-4D97-AF65-F5344CB8AC3E}">
        <p14:creationId xmlns:p14="http://schemas.microsoft.com/office/powerpoint/2010/main" val="4060275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endParaRPr lang="en-US" sz="2000" dirty="0"/>
          </a:p>
        </p:txBody>
      </p:sp>
      <p:sp>
        <p:nvSpPr>
          <p:cNvPr id="4" name="Date Placeholder 3"/>
          <p:cNvSpPr>
            <a:spLocks noGrp="1"/>
          </p:cNvSpPr>
          <p:nvPr>
            <p:ph type="dt" sz="half" idx="10"/>
          </p:nvPr>
        </p:nvSpPr>
        <p:spPr/>
        <p:txBody>
          <a:bodyPr/>
          <a:lstStyle/>
          <a:p>
            <a:fld id="{2CF5305D-15CE-439B-A300-8358A65653CC}"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C-SCAN</a:t>
            </a:r>
            <a:endParaRPr lang="en-US" dirty="0"/>
          </a:p>
        </p:txBody>
      </p:sp>
      <p:sp>
        <p:nvSpPr>
          <p:cNvPr id="8" name="Content Placeholder 2">
            <a:extLst>
              <a:ext uri="{FF2B5EF4-FFF2-40B4-BE49-F238E27FC236}">
                <a16:creationId xmlns:a16="http://schemas.microsoft.com/office/drawing/2014/main" id="{83BC744F-5D42-48DE-B715-82EC28352023}"/>
              </a:ext>
            </a:extLst>
          </p:cNvPr>
          <p:cNvSpPr txBox="1">
            <a:spLocks/>
          </p:cNvSpPr>
          <p:nvPr/>
        </p:nvSpPr>
        <p:spPr>
          <a:xfrm>
            <a:off x="533400" y="1132676"/>
            <a:ext cx="83058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a:p>
        </p:txBody>
      </p:sp>
      <p:pic>
        <p:nvPicPr>
          <p:cNvPr id="9" name="Picture 4">
            <a:extLst>
              <a:ext uri="{FF2B5EF4-FFF2-40B4-BE49-F238E27FC236}">
                <a16:creationId xmlns:a16="http://schemas.microsoft.com/office/drawing/2014/main" id="{E419B832-EA58-4ADE-8F40-35447250F253}"/>
              </a:ext>
            </a:extLst>
          </p:cNvPr>
          <p:cNvPicPr>
            <a:picLocks noChangeAspect="1" noChangeArrowheads="1"/>
          </p:cNvPicPr>
          <p:nvPr/>
        </p:nvPicPr>
        <p:blipFill>
          <a:blip r:embed="rId2" cstate="print"/>
          <a:srcRect l="706" t="3731" r="925" b="3731"/>
          <a:stretch>
            <a:fillRect/>
          </a:stretch>
        </p:blipFill>
        <p:spPr bwMode="auto">
          <a:xfrm>
            <a:off x="533400" y="1318019"/>
            <a:ext cx="7000875" cy="4941094"/>
          </a:xfrm>
          <a:prstGeom prst="rect">
            <a:avLst/>
          </a:prstGeom>
          <a:noFill/>
          <a:ln w="38100" cmpd="dbl">
            <a:noFill/>
            <a:miter lim="800000"/>
            <a:headEnd/>
            <a:tailEnd/>
          </a:ln>
        </p:spPr>
      </p:pic>
    </p:spTree>
    <p:extLst>
      <p:ext uri="{BB962C8B-B14F-4D97-AF65-F5344CB8AC3E}">
        <p14:creationId xmlns:p14="http://schemas.microsoft.com/office/powerpoint/2010/main" val="2494488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a:lnSpc>
                <a:spcPct val="150000"/>
              </a:lnSpc>
              <a:buFont typeface="Arial" pitchFamily="34" charset="0"/>
              <a:buChar char="•"/>
            </a:pPr>
            <a:r>
              <a:rPr lang="en-US" sz="2000" dirty="0"/>
              <a:t>LOOK a version of SCAN, C-LOOK a version of C-SCAN</a:t>
            </a:r>
          </a:p>
          <a:p>
            <a:pPr>
              <a:lnSpc>
                <a:spcPct val="150000"/>
              </a:lnSpc>
              <a:buFont typeface="Arial" pitchFamily="34" charset="0"/>
              <a:buChar char="•"/>
            </a:pPr>
            <a:endParaRPr lang="en-US" sz="2000" dirty="0"/>
          </a:p>
          <a:p>
            <a:pPr>
              <a:lnSpc>
                <a:spcPct val="150000"/>
              </a:lnSpc>
              <a:buFont typeface="Arial" pitchFamily="34" charset="0"/>
              <a:buChar char="•"/>
            </a:pPr>
            <a:r>
              <a:rPr lang="en-US" sz="2000" dirty="0"/>
              <a:t>Arm only goes as far as the last request in each direction, then reverses direction immediately, without first going all the way to the end of the disk </a:t>
            </a:r>
          </a:p>
          <a:p>
            <a:endParaRPr lang="en-US" sz="2000" dirty="0"/>
          </a:p>
        </p:txBody>
      </p:sp>
      <p:sp>
        <p:nvSpPr>
          <p:cNvPr id="4" name="Date Placeholder 3"/>
          <p:cNvSpPr>
            <a:spLocks noGrp="1"/>
          </p:cNvSpPr>
          <p:nvPr>
            <p:ph type="dt" sz="half" idx="10"/>
          </p:nvPr>
        </p:nvSpPr>
        <p:spPr/>
        <p:txBody>
          <a:bodyPr/>
          <a:lstStyle/>
          <a:p>
            <a:fld id="{EDE0CD0F-6727-4E90-8AA5-2126AE1D8EBE}"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LOOK &amp; C-LOOK</a:t>
            </a:r>
            <a:endParaRPr lang="en-US" dirty="0"/>
          </a:p>
        </p:txBody>
      </p:sp>
    </p:spTree>
    <p:extLst>
      <p:ext uri="{BB962C8B-B14F-4D97-AF65-F5344CB8AC3E}">
        <p14:creationId xmlns:p14="http://schemas.microsoft.com/office/powerpoint/2010/main" val="1432547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2064D2-2CFB-47A5-AF7D-77DA59FF672C}"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C-LOOK</a:t>
            </a:r>
            <a:endParaRPr lang="en-US" dirty="0"/>
          </a:p>
        </p:txBody>
      </p:sp>
      <p:pic>
        <p:nvPicPr>
          <p:cNvPr id="8" name="Picture 4" descr="12">
            <a:extLst>
              <a:ext uri="{FF2B5EF4-FFF2-40B4-BE49-F238E27FC236}">
                <a16:creationId xmlns:a16="http://schemas.microsoft.com/office/drawing/2014/main" id="{6EECE33C-95CD-4166-8A58-B4D44E969DFC}"/>
              </a:ext>
            </a:extLst>
          </p:cNvPr>
          <p:cNvPicPr>
            <a:picLocks noGrp="1" noChangeAspect="1" noChangeArrowheads="1"/>
          </p:cNvPicPr>
          <p:nvPr>
            <p:ph idx="1"/>
          </p:nvPr>
        </p:nvPicPr>
        <p:blipFill>
          <a:blip r:embed="rId2" cstate="print"/>
          <a:srcRect/>
          <a:stretch>
            <a:fillRect/>
          </a:stretch>
        </p:blipFill>
        <p:spPr bwMode="auto">
          <a:xfrm>
            <a:off x="609600" y="1524000"/>
            <a:ext cx="7682484" cy="4495800"/>
          </a:xfrm>
          <a:prstGeom prst="rect">
            <a:avLst/>
          </a:prstGeom>
          <a:noFill/>
          <a:ln w="9525">
            <a:noFill/>
            <a:miter lim="800000"/>
            <a:headEnd/>
            <a:tailEnd/>
          </a:ln>
        </p:spPr>
      </p:pic>
    </p:spTree>
    <p:extLst>
      <p:ext uri="{BB962C8B-B14F-4D97-AF65-F5344CB8AC3E}">
        <p14:creationId xmlns:p14="http://schemas.microsoft.com/office/powerpoint/2010/main" val="2201188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fontScale="92500"/>
          </a:bodyPr>
          <a:lstStyle/>
          <a:p>
            <a:pPr>
              <a:lnSpc>
                <a:spcPct val="150000"/>
              </a:lnSpc>
              <a:buFont typeface="Arial" pitchFamily="34" charset="0"/>
              <a:buChar char="•"/>
            </a:pPr>
            <a:r>
              <a:rPr lang="en-US" sz="2200" dirty="0"/>
              <a:t>Contiguous logical address space</a:t>
            </a:r>
          </a:p>
          <a:p>
            <a:pPr>
              <a:lnSpc>
                <a:spcPct val="150000"/>
              </a:lnSpc>
              <a:buFont typeface="Arial" pitchFamily="34" charset="0"/>
              <a:buChar char="•"/>
            </a:pPr>
            <a:r>
              <a:rPr lang="en-US" sz="2200" dirty="0"/>
              <a:t>File = collection of related information recorded on secondary storage</a:t>
            </a:r>
            <a:br>
              <a:rPr lang="en-US" sz="2200" dirty="0"/>
            </a:br>
            <a:endParaRPr lang="en-US" sz="2200" dirty="0"/>
          </a:p>
          <a:p>
            <a:pPr>
              <a:lnSpc>
                <a:spcPct val="150000"/>
              </a:lnSpc>
              <a:buFont typeface="Arial" pitchFamily="34" charset="0"/>
              <a:buChar char="•"/>
            </a:pPr>
            <a:r>
              <a:rPr lang="en-US" sz="2200" dirty="0"/>
              <a:t>Types:    </a:t>
            </a:r>
          </a:p>
          <a:p>
            <a:pPr lvl="1">
              <a:lnSpc>
                <a:spcPct val="150000"/>
              </a:lnSpc>
              <a:buFont typeface="Arial" pitchFamily="34" charset="0"/>
              <a:buChar char="•"/>
            </a:pPr>
            <a:r>
              <a:rPr lang="en-US" sz="2200" dirty="0"/>
              <a:t>Data</a:t>
            </a:r>
          </a:p>
          <a:p>
            <a:pPr lvl="2">
              <a:lnSpc>
                <a:spcPct val="150000"/>
              </a:lnSpc>
              <a:buFont typeface="Arial" pitchFamily="34" charset="0"/>
              <a:buChar char="•"/>
            </a:pPr>
            <a:r>
              <a:rPr lang="en-US" sz="2200" dirty="0"/>
              <a:t>Numeric (text, ASCII; “LINE_MAX” bytes)</a:t>
            </a:r>
          </a:p>
          <a:p>
            <a:pPr lvl="2">
              <a:lnSpc>
                <a:spcPct val="150000"/>
              </a:lnSpc>
              <a:buFont typeface="Arial" pitchFamily="34" charset="0"/>
              <a:buChar char="•"/>
            </a:pPr>
            <a:r>
              <a:rPr lang="en-US" sz="2200" dirty="0"/>
              <a:t>Character (text, ASCII; “LINE_MAX” bytes)</a:t>
            </a:r>
          </a:p>
          <a:p>
            <a:pPr lvl="2">
              <a:lnSpc>
                <a:spcPct val="150000"/>
              </a:lnSpc>
              <a:buFont typeface="Arial" pitchFamily="34" charset="0"/>
              <a:buChar char="•"/>
            </a:pPr>
            <a:r>
              <a:rPr lang="en-US" sz="2200" dirty="0"/>
              <a:t>Binary (executable, readable by computer)</a:t>
            </a:r>
          </a:p>
          <a:p>
            <a:pPr lvl="1">
              <a:lnSpc>
                <a:spcPct val="150000"/>
              </a:lnSpc>
              <a:buFont typeface="Arial" pitchFamily="34" charset="0"/>
              <a:buChar char="•"/>
            </a:pPr>
            <a:r>
              <a:rPr lang="en-US" sz="2200" dirty="0"/>
              <a:t>Program</a:t>
            </a:r>
          </a:p>
          <a:p>
            <a:endParaRPr lang="en-US" sz="2000" dirty="0"/>
          </a:p>
        </p:txBody>
      </p:sp>
      <p:sp>
        <p:nvSpPr>
          <p:cNvPr id="4" name="Date Placeholder 3"/>
          <p:cNvSpPr>
            <a:spLocks noGrp="1"/>
          </p:cNvSpPr>
          <p:nvPr>
            <p:ph type="dt" sz="half" idx="10"/>
          </p:nvPr>
        </p:nvSpPr>
        <p:spPr/>
        <p:txBody>
          <a:bodyPr/>
          <a:lstStyle/>
          <a:p>
            <a:fld id="{D257E0C0-D0D1-4DA2-9C7F-685860207FE1}"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File Concept</a:t>
            </a:r>
            <a:endParaRPr lang="en-US" dirty="0"/>
          </a:p>
        </p:txBody>
      </p:sp>
    </p:spTree>
    <p:extLst>
      <p:ext uri="{BB962C8B-B14F-4D97-AF65-F5344CB8AC3E}">
        <p14:creationId xmlns:p14="http://schemas.microsoft.com/office/powerpoint/2010/main" val="533446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fontScale="92500" lnSpcReduction="10000"/>
          </a:bodyPr>
          <a:lstStyle/>
          <a:p>
            <a:pPr>
              <a:lnSpc>
                <a:spcPct val="150000"/>
              </a:lnSpc>
            </a:pPr>
            <a:r>
              <a:rPr lang="en-US" sz="2200" dirty="0"/>
              <a:t>None - sequence of words, bytes</a:t>
            </a:r>
          </a:p>
          <a:p>
            <a:pPr>
              <a:lnSpc>
                <a:spcPct val="150000"/>
              </a:lnSpc>
            </a:pPr>
            <a:r>
              <a:rPr lang="en-US" sz="2200" dirty="0"/>
              <a:t>Simple record structure</a:t>
            </a:r>
          </a:p>
          <a:p>
            <a:pPr lvl="1">
              <a:lnSpc>
                <a:spcPct val="150000"/>
              </a:lnSpc>
            </a:pPr>
            <a:r>
              <a:rPr lang="en-US" sz="2200" dirty="0"/>
              <a:t>Lines </a:t>
            </a:r>
          </a:p>
          <a:p>
            <a:pPr lvl="1">
              <a:lnSpc>
                <a:spcPct val="150000"/>
              </a:lnSpc>
            </a:pPr>
            <a:r>
              <a:rPr lang="en-US" sz="2200" dirty="0"/>
              <a:t>Fixed length</a:t>
            </a:r>
          </a:p>
          <a:p>
            <a:pPr lvl="1">
              <a:lnSpc>
                <a:spcPct val="150000"/>
              </a:lnSpc>
            </a:pPr>
            <a:r>
              <a:rPr lang="en-US" sz="2200" dirty="0"/>
              <a:t>Variable length</a:t>
            </a:r>
          </a:p>
          <a:p>
            <a:pPr>
              <a:lnSpc>
                <a:spcPct val="150000"/>
              </a:lnSpc>
            </a:pPr>
            <a:r>
              <a:rPr lang="en-US" sz="2200" dirty="0"/>
              <a:t>Complex Structures</a:t>
            </a:r>
          </a:p>
          <a:p>
            <a:pPr lvl="1">
              <a:lnSpc>
                <a:spcPct val="150000"/>
              </a:lnSpc>
            </a:pPr>
            <a:r>
              <a:rPr lang="en-US" sz="2200" dirty="0"/>
              <a:t>Formatted document</a:t>
            </a:r>
          </a:p>
          <a:p>
            <a:pPr>
              <a:lnSpc>
                <a:spcPct val="150000"/>
              </a:lnSpc>
            </a:pPr>
            <a:r>
              <a:rPr lang="en-US" sz="2200" dirty="0"/>
              <a:t>Who decides:</a:t>
            </a:r>
          </a:p>
          <a:p>
            <a:pPr lvl="1">
              <a:lnSpc>
                <a:spcPct val="150000"/>
              </a:lnSpc>
            </a:pPr>
            <a:r>
              <a:rPr lang="en-US" sz="2200" dirty="0"/>
              <a:t>Operating system</a:t>
            </a:r>
          </a:p>
          <a:p>
            <a:pPr lvl="1">
              <a:lnSpc>
                <a:spcPct val="150000"/>
              </a:lnSpc>
            </a:pPr>
            <a:r>
              <a:rPr lang="en-US" sz="2200" dirty="0"/>
              <a:t>Program</a:t>
            </a:r>
          </a:p>
          <a:p>
            <a:endParaRPr lang="en-US" sz="2000" dirty="0"/>
          </a:p>
        </p:txBody>
      </p:sp>
      <p:sp>
        <p:nvSpPr>
          <p:cNvPr id="4" name="Date Placeholder 3"/>
          <p:cNvSpPr>
            <a:spLocks noGrp="1"/>
          </p:cNvSpPr>
          <p:nvPr>
            <p:ph type="dt" sz="half" idx="10"/>
          </p:nvPr>
        </p:nvSpPr>
        <p:spPr/>
        <p:txBody>
          <a:bodyPr/>
          <a:lstStyle/>
          <a:p>
            <a:fld id="{E0188AC1-0F6E-4FA5-BA0A-3773318FAFC6}"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File Structure</a:t>
            </a:r>
            <a:endParaRPr lang="en-US" dirty="0"/>
          </a:p>
        </p:txBody>
      </p:sp>
    </p:spTree>
    <p:extLst>
      <p:ext uri="{BB962C8B-B14F-4D97-AF65-F5344CB8AC3E}">
        <p14:creationId xmlns:p14="http://schemas.microsoft.com/office/powerpoint/2010/main" val="2001138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lnSpcReduction="10000"/>
          </a:bodyPr>
          <a:lstStyle/>
          <a:p>
            <a:pPr>
              <a:lnSpc>
                <a:spcPct val="150000"/>
              </a:lnSpc>
            </a:pPr>
            <a:r>
              <a:rPr lang="en-US" sz="2000" b="1" dirty="0"/>
              <a:t>Name</a:t>
            </a:r>
            <a:r>
              <a:rPr lang="en-US" sz="2000" dirty="0"/>
              <a:t> – only information kept in human-readable form</a:t>
            </a:r>
          </a:p>
          <a:p>
            <a:pPr>
              <a:lnSpc>
                <a:spcPct val="150000"/>
              </a:lnSpc>
            </a:pPr>
            <a:r>
              <a:rPr lang="en-US" sz="2000" b="1" dirty="0"/>
              <a:t>Identifier</a:t>
            </a:r>
            <a:r>
              <a:rPr lang="en-US" sz="2000" dirty="0"/>
              <a:t> – unique tag (number) identifies file within file system</a:t>
            </a:r>
          </a:p>
          <a:p>
            <a:pPr>
              <a:lnSpc>
                <a:spcPct val="150000"/>
              </a:lnSpc>
            </a:pPr>
            <a:r>
              <a:rPr lang="en-US" sz="2000" b="1" dirty="0"/>
              <a:t>Type</a:t>
            </a:r>
            <a:r>
              <a:rPr lang="en-US" sz="2000" dirty="0"/>
              <a:t> – needed for systems that support different types</a:t>
            </a:r>
          </a:p>
          <a:p>
            <a:pPr>
              <a:lnSpc>
                <a:spcPct val="150000"/>
              </a:lnSpc>
            </a:pPr>
            <a:r>
              <a:rPr lang="en-US" sz="2000" b="1" dirty="0"/>
              <a:t>Location</a:t>
            </a:r>
            <a:r>
              <a:rPr lang="en-US" sz="2000" dirty="0"/>
              <a:t> – pointer to file location on device</a:t>
            </a:r>
          </a:p>
          <a:p>
            <a:pPr>
              <a:lnSpc>
                <a:spcPct val="150000"/>
              </a:lnSpc>
            </a:pPr>
            <a:r>
              <a:rPr lang="en-US" sz="2000" b="1" dirty="0"/>
              <a:t>Size</a:t>
            </a:r>
            <a:r>
              <a:rPr lang="en-US" sz="2000" dirty="0"/>
              <a:t> – current file size</a:t>
            </a:r>
          </a:p>
          <a:p>
            <a:pPr>
              <a:lnSpc>
                <a:spcPct val="150000"/>
              </a:lnSpc>
            </a:pPr>
            <a:r>
              <a:rPr lang="en-US" sz="2000" b="1" dirty="0"/>
              <a:t>Protection (ACL)</a:t>
            </a:r>
            <a:r>
              <a:rPr lang="en-US" sz="2000" dirty="0"/>
              <a:t> – controls who can do reading, writing, executing</a:t>
            </a:r>
          </a:p>
          <a:p>
            <a:pPr>
              <a:lnSpc>
                <a:spcPct val="150000"/>
              </a:lnSpc>
            </a:pPr>
            <a:r>
              <a:rPr lang="en-US" sz="2000" b="1" dirty="0"/>
              <a:t>Time, date, and user identification</a:t>
            </a:r>
            <a:r>
              <a:rPr lang="en-US" sz="2000" dirty="0"/>
              <a:t> – data for protection, security, and usage monitoring</a:t>
            </a:r>
          </a:p>
          <a:p>
            <a:pPr>
              <a:lnSpc>
                <a:spcPct val="150000"/>
              </a:lnSpc>
            </a:pPr>
            <a:r>
              <a:rPr lang="en-US" sz="2000" dirty="0"/>
              <a:t>Information about files are kept in the directory structure, which is maintained on the disk</a:t>
            </a:r>
          </a:p>
          <a:p>
            <a:endParaRPr lang="en-US" sz="2000" dirty="0"/>
          </a:p>
        </p:txBody>
      </p:sp>
      <p:sp>
        <p:nvSpPr>
          <p:cNvPr id="4" name="Date Placeholder 3"/>
          <p:cNvSpPr>
            <a:spLocks noGrp="1"/>
          </p:cNvSpPr>
          <p:nvPr>
            <p:ph type="dt" sz="half" idx="10"/>
          </p:nvPr>
        </p:nvSpPr>
        <p:spPr/>
        <p:txBody>
          <a:bodyPr/>
          <a:lstStyle/>
          <a:p>
            <a:fld id="{1589409C-01FB-47A9-9BB9-6D6A80DB239F}"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File Attributes</a:t>
            </a:r>
            <a:endParaRPr lang="en-US" dirty="0"/>
          </a:p>
        </p:txBody>
      </p:sp>
    </p:spTree>
    <p:extLst>
      <p:ext uri="{BB962C8B-B14F-4D97-AF65-F5344CB8AC3E}">
        <p14:creationId xmlns:p14="http://schemas.microsoft.com/office/powerpoint/2010/main" val="635299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4C64A8-591B-4FE5-BCD4-7574DADF04BF}"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File Operations</a:t>
            </a:r>
            <a:endParaRPr lang="en-US" dirty="0"/>
          </a:p>
        </p:txBody>
      </p:sp>
      <p:sp>
        <p:nvSpPr>
          <p:cNvPr id="9" name="Content Placeholder 8">
            <a:extLst>
              <a:ext uri="{FF2B5EF4-FFF2-40B4-BE49-F238E27FC236}">
                <a16:creationId xmlns:a16="http://schemas.microsoft.com/office/drawing/2014/main" id="{D0832509-314E-46F5-AB30-C1A0398FA10B}"/>
              </a:ext>
            </a:extLst>
          </p:cNvPr>
          <p:cNvSpPr>
            <a:spLocks noGrp="1"/>
          </p:cNvSpPr>
          <p:nvPr>
            <p:ph idx="1"/>
          </p:nvPr>
        </p:nvSpPr>
        <p:spPr>
          <a:xfrm>
            <a:off x="381000" y="990600"/>
            <a:ext cx="8229600" cy="5105400"/>
          </a:xfrm>
        </p:spPr>
        <p:txBody>
          <a:bodyPr>
            <a:normAutofit fontScale="92500" lnSpcReduction="10000"/>
          </a:bodyPr>
          <a:lstStyle/>
          <a:p>
            <a:pPr>
              <a:lnSpc>
                <a:spcPct val="150000"/>
              </a:lnSpc>
            </a:pPr>
            <a:r>
              <a:rPr lang="en-US" sz="2000" dirty="0"/>
              <a:t>File is an abstract data type</a:t>
            </a:r>
          </a:p>
          <a:p>
            <a:pPr>
              <a:lnSpc>
                <a:spcPct val="150000"/>
              </a:lnSpc>
            </a:pPr>
            <a:r>
              <a:rPr lang="en-US" sz="2000" dirty="0"/>
              <a:t>Basic operations on files:</a:t>
            </a:r>
          </a:p>
          <a:p>
            <a:pPr lvl="1"/>
            <a:r>
              <a:rPr lang="en-US" sz="2000" dirty="0"/>
              <a:t>Create</a:t>
            </a:r>
          </a:p>
          <a:p>
            <a:pPr lvl="1"/>
            <a:r>
              <a:rPr lang="en-US" sz="2000" dirty="0"/>
              <a:t>Write</a:t>
            </a:r>
          </a:p>
          <a:p>
            <a:pPr lvl="1"/>
            <a:r>
              <a:rPr lang="en-US" sz="2000" dirty="0"/>
              <a:t>Read</a:t>
            </a:r>
          </a:p>
          <a:p>
            <a:pPr lvl="1"/>
            <a:r>
              <a:rPr lang="en-US" sz="2000" dirty="0"/>
              <a:t>Reposition within file</a:t>
            </a:r>
          </a:p>
          <a:p>
            <a:pPr lvl="1"/>
            <a:r>
              <a:rPr lang="en-US" sz="2000" dirty="0"/>
              <a:t>Delete</a:t>
            </a:r>
          </a:p>
          <a:p>
            <a:pPr lvl="1"/>
            <a:r>
              <a:rPr lang="en-US" sz="2000" dirty="0"/>
              <a:t>Truncate</a:t>
            </a:r>
          </a:p>
          <a:p>
            <a:pPr>
              <a:lnSpc>
                <a:spcPct val="150000"/>
              </a:lnSpc>
            </a:pPr>
            <a:r>
              <a:rPr lang="en-US" sz="2000" dirty="0"/>
              <a:t>Open(F</a:t>
            </a:r>
            <a:r>
              <a:rPr lang="en-US" sz="2000" baseline="-25000" dirty="0"/>
              <a:t>i</a:t>
            </a:r>
            <a:r>
              <a:rPr lang="en-US" sz="2000" dirty="0"/>
              <a:t>) – search the directory structure on disk for entry F</a:t>
            </a:r>
            <a:r>
              <a:rPr lang="en-US" sz="2000" baseline="-25000" dirty="0"/>
              <a:t>i</a:t>
            </a:r>
            <a:r>
              <a:rPr lang="en-US" sz="2000" dirty="0"/>
              <a:t>, and move the content of entry to memory</a:t>
            </a:r>
          </a:p>
          <a:p>
            <a:pPr>
              <a:lnSpc>
                <a:spcPct val="150000"/>
              </a:lnSpc>
            </a:pPr>
            <a:r>
              <a:rPr lang="en-US" sz="2000" dirty="0"/>
              <a:t>Close (F</a:t>
            </a:r>
            <a:r>
              <a:rPr lang="en-US" sz="2000" baseline="-25000" dirty="0"/>
              <a:t>i</a:t>
            </a:r>
            <a:r>
              <a:rPr lang="en-US" sz="2000" dirty="0"/>
              <a:t>) – move the content of entry F</a:t>
            </a:r>
            <a:r>
              <a:rPr lang="en-US" sz="2000" baseline="-25000" dirty="0"/>
              <a:t>i</a:t>
            </a:r>
            <a:r>
              <a:rPr lang="en-US" sz="2000" dirty="0"/>
              <a:t> in memory back to directory structure on disk</a:t>
            </a:r>
          </a:p>
          <a:p>
            <a:pPr>
              <a:lnSpc>
                <a:spcPct val="150000"/>
              </a:lnSpc>
            </a:pPr>
            <a:r>
              <a:rPr lang="en-US" sz="2000" dirty="0"/>
              <a:t>Opening files: “remember” used files; efficiency; convenience</a:t>
            </a:r>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AE9FA5-65FC-4E44-B872-BFBF5C77833A}"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File Types – Name, Extension</a:t>
            </a:r>
            <a:endParaRPr lang="en-US" dirty="0"/>
          </a:p>
        </p:txBody>
      </p:sp>
      <p:pic>
        <p:nvPicPr>
          <p:cNvPr id="8" name="Picture 4">
            <a:extLst>
              <a:ext uri="{FF2B5EF4-FFF2-40B4-BE49-F238E27FC236}">
                <a16:creationId xmlns:a16="http://schemas.microsoft.com/office/drawing/2014/main" id="{720AB192-55C2-4F9F-A41E-441AE8030F15}"/>
              </a:ext>
            </a:extLst>
          </p:cNvPr>
          <p:cNvPicPr>
            <a:picLocks noGrp="1" noChangeAspect="1" noChangeArrowheads="1"/>
          </p:cNvPicPr>
          <p:nvPr>
            <p:ph idx="1"/>
          </p:nvPr>
        </p:nvPicPr>
        <p:blipFill>
          <a:blip r:embed="rId2" cstate="print"/>
          <a:srcRect l="15715" t="1186" r="15715" b="1186"/>
          <a:stretch>
            <a:fillRect/>
          </a:stretch>
        </p:blipFill>
        <p:spPr bwMode="auto">
          <a:xfrm>
            <a:off x="1143000" y="1295400"/>
            <a:ext cx="7162800" cy="5060949"/>
          </a:xfrm>
          <a:prstGeom prst="rect">
            <a:avLst/>
          </a:prstGeom>
          <a:noFill/>
          <a:ln w="38100" cmpd="dbl">
            <a:solidFill>
              <a:schemeClr val="tx1"/>
            </a:solid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073099107"/>
              </p:ext>
            </p:extLst>
          </p:nvPr>
        </p:nvGraphicFramePr>
        <p:xfrm>
          <a:off x="533400" y="990601"/>
          <a:ext cx="8174181" cy="5268170"/>
        </p:xfrm>
        <a:graphic>
          <a:graphicData uri="http://schemas.openxmlformats.org/drawingml/2006/table">
            <a:tbl>
              <a:tblPr firstRow="1" firstCol="1" bandRow="1">
                <a:tableStyleId>{5C22544A-7EE6-4342-B048-85BDC9FD1C3A}</a:tableStyleId>
              </a:tblPr>
              <a:tblGrid>
                <a:gridCol w="1512097">
                  <a:extLst>
                    <a:ext uri="{9D8B030D-6E8A-4147-A177-3AD203B41FA5}">
                      <a16:colId xmlns:a16="http://schemas.microsoft.com/office/drawing/2014/main" val="311202735"/>
                    </a:ext>
                  </a:extLst>
                </a:gridCol>
                <a:gridCol w="6662084">
                  <a:extLst>
                    <a:ext uri="{9D8B030D-6E8A-4147-A177-3AD203B41FA5}">
                      <a16:colId xmlns:a16="http://schemas.microsoft.com/office/drawing/2014/main" val="1007525647"/>
                    </a:ext>
                  </a:extLst>
                </a:gridCol>
              </a:tblGrid>
              <a:tr h="360677">
                <a:tc>
                  <a:txBody>
                    <a:bodyPr/>
                    <a:lstStyle/>
                    <a:p>
                      <a:pPr marL="0" marR="0">
                        <a:lnSpc>
                          <a:spcPct val="115000"/>
                        </a:lnSpc>
                        <a:spcBef>
                          <a:spcPts val="0"/>
                        </a:spcBef>
                        <a:spcAft>
                          <a:spcPts val="1000"/>
                        </a:spcAft>
                        <a:tabLst>
                          <a:tab pos="1533525" algn="l"/>
                        </a:tabLst>
                      </a:pPr>
                      <a:r>
                        <a:rPr lang="en-US" sz="2000" dirty="0">
                          <a:solidFill>
                            <a:schemeClr val="tx1"/>
                          </a:solidFill>
                          <a:effectLst/>
                          <a:latin typeface="Times New Roman" panose="02020603050405020304" pitchFamily="18" charset="0"/>
                          <a:cs typeface="Times New Roman" panose="02020603050405020304" pitchFamily="18" charset="0"/>
                        </a:rPr>
                        <a:t>UNIT-III</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361" marR="14361" marT="0" marB="0"/>
                </a:tc>
                <a:tc>
                  <a:txBody>
                    <a:bodyPr/>
                    <a:lstStyle/>
                    <a:p>
                      <a:pPr marL="0" marR="0" algn="just">
                        <a:lnSpc>
                          <a:spcPct val="115000"/>
                        </a:lnSpc>
                        <a:spcBef>
                          <a:spcPts val="0"/>
                        </a:spcBef>
                        <a:spcAft>
                          <a:spcPts val="1000"/>
                        </a:spcAft>
                        <a:tabLst>
                          <a:tab pos="1533525" algn="l"/>
                        </a:tabLst>
                      </a:pPr>
                      <a:r>
                        <a:rPr lang="en-IN" sz="2000" b="1" dirty="0">
                          <a:solidFill>
                            <a:schemeClr val="tx1"/>
                          </a:solidFill>
                          <a:latin typeface="Times New Roman" panose="02020603050405020304" pitchFamily="18" charset="0"/>
                          <a:cs typeface="Times New Roman" panose="02020603050405020304" pitchFamily="18" charset="0"/>
                        </a:rPr>
                        <a:t>Deadlock and Concurrent Processing</a:t>
                      </a:r>
                      <a:endPar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361" marR="14361" marT="0" marB="0"/>
                </a:tc>
                <a:extLst>
                  <a:ext uri="{0D108BD9-81ED-4DB2-BD59-A6C34878D82A}">
                    <a16:rowId xmlns:a16="http://schemas.microsoft.com/office/drawing/2014/main" val="3704605082"/>
                  </a:ext>
                </a:extLst>
              </a:tr>
              <a:tr h="1435662">
                <a:tc>
                  <a:txBody>
                    <a:bodyPr/>
                    <a:lstStyle/>
                    <a:p>
                      <a:pPr marL="0" marR="0">
                        <a:lnSpc>
                          <a:spcPct val="115000"/>
                        </a:lnSpc>
                        <a:spcBef>
                          <a:spcPts val="0"/>
                        </a:spcBef>
                        <a:spcAft>
                          <a:spcPts val="1000"/>
                        </a:spcAft>
                        <a:tabLst>
                          <a:tab pos="1533525" algn="l"/>
                        </a:tabLst>
                      </a:pPr>
                      <a:r>
                        <a:rPr lang="en-US" sz="1200" dirty="0">
                          <a:effectLst/>
                        </a:rPr>
                        <a:t> </a:t>
                      </a:r>
                      <a:endParaRPr lang="en-US" sz="1200" dirty="0">
                        <a:effectLst/>
                        <a:latin typeface="Calibri" panose="020F0502020204030204" pitchFamily="34" charset="0"/>
                        <a:ea typeface="Calibri" panose="020F0502020204030204" pitchFamily="34" charset="0"/>
                        <a:cs typeface="Mangal"/>
                      </a:endParaRPr>
                    </a:p>
                  </a:txBody>
                  <a:tcPr marL="14361" marR="14361" marT="0" marB="0"/>
                </a:tc>
                <a:tc>
                  <a:txBody>
                    <a:bodyPr/>
                    <a:lstStyle/>
                    <a:p>
                      <a:pPr marL="0" marR="0" algn="just">
                        <a:lnSpc>
                          <a:spcPct val="115000"/>
                        </a:lnSpc>
                        <a:spcBef>
                          <a:spcPts val="0"/>
                        </a:spcBef>
                        <a:spcAft>
                          <a:spcPts val="0"/>
                        </a:spcAft>
                      </a:pPr>
                      <a:r>
                        <a:rPr lang="en-IN" sz="1200" dirty="0"/>
                        <a:t>Deadlock: System model, Deadlock characterization, Prevention, Avoidance and detection, Recovery from Deadlock, Principle of Concurrency, Process Synchronization, Producer / Consumer Problem, Mutual Exclusion, Critical Section Problem, Peterson’s Solution, </a:t>
                      </a:r>
                      <a:r>
                        <a:rPr lang="en-IN" sz="1200" dirty="0" err="1"/>
                        <a:t>Lamport</a:t>
                      </a:r>
                      <a:r>
                        <a:rPr lang="en-IN" sz="1200" dirty="0"/>
                        <a:t> Bakery Solution, Semaphores, Test and Set Operation; Critical Section Problems and their solutions - Bound Buffer Problem, Reader-Writer Problem, Dining Philosopher Problem, Sleeping Barber Problem; Inter Process Communication Models and Schemes, Process Generation.</a:t>
                      </a:r>
                      <a:endParaRPr lang="en-US" sz="1200" dirty="0">
                        <a:effectLst/>
                        <a:latin typeface="Calibri" panose="020F0502020204030204" pitchFamily="34" charset="0"/>
                        <a:ea typeface="Calibri" panose="020F0502020204030204" pitchFamily="34" charset="0"/>
                        <a:cs typeface="Mangal"/>
                      </a:endParaRPr>
                    </a:p>
                  </a:txBody>
                  <a:tcPr marL="14361" marR="14361" marT="0" marB="0"/>
                </a:tc>
                <a:extLst>
                  <a:ext uri="{0D108BD9-81ED-4DB2-BD59-A6C34878D82A}">
                    <a16:rowId xmlns:a16="http://schemas.microsoft.com/office/drawing/2014/main" val="2358877129"/>
                  </a:ext>
                </a:extLst>
              </a:tr>
              <a:tr h="360678">
                <a:tc>
                  <a:txBody>
                    <a:bodyPr/>
                    <a:lstStyle/>
                    <a:p>
                      <a:pPr marL="0" marR="0">
                        <a:lnSpc>
                          <a:spcPct val="115000"/>
                        </a:lnSpc>
                        <a:spcBef>
                          <a:spcPts val="0"/>
                        </a:spcBef>
                        <a:spcAft>
                          <a:spcPts val="1000"/>
                        </a:spcAft>
                        <a:tabLst>
                          <a:tab pos="1533525" algn="l"/>
                        </a:tabLst>
                      </a:pPr>
                      <a:r>
                        <a:rPr lang="en-US" sz="2000" b="1" dirty="0">
                          <a:solidFill>
                            <a:schemeClr val="tx1"/>
                          </a:solidFill>
                          <a:effectLst/>
                          <a:latin typeface="Times New Roman" panose="02020603050405020304" pitchFamily="18" charset="0"/>
                          <a:cs typeface="Times New Roman" panose="02020603050405020304" pitchFamily="18" charset="0"/>
                        </a:rPr>
                        <a:t>UNIT-IV</a:t>
                      </a:r>
                      <a:endPar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361" marR="14361" marT="0" marB="0"/>
                </a:tc>
                <a:tc>
                  <a:txBody>
                    <a:bodyPr/>
                    <a:lstStyle/>
                    <a:p>
                      <a:pPr marL="0" marR="0" algn="just">
                        <a:lnSpc>
                          <a:spcPct val="115000"/>
                        </a:lnSpc>
                        <a:spcBef>
                          <a:spcPts val="0"/>
                        </a:spcBef>
                        <a:spcAft>
                          <a:spcPts val="1000"/>
                        </a:spcAft>
                        <a:tabLst>
                          <a:tab pos="1533525" algn="l"/>
                        </a:tabLst>
                      </a:pPr>
                      <a:r>
                        <a:rPr lang="en-IN" sz="2000" b="1" dirty="0">
                          <a:latin typeface="Times New Roman" panose="02020603050405020304" pitchFamily="18" charset="0"/>
                          <a:cs typeface="Times New Roman" panose="02020603050405020304" pitchFamily="18" charset="0"/>
                        </a:rPr>
                        <a:t>Memory Management</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361" marR="14361" marT="0" marB="0"/>
                </a:tc>
                <a:extLst>
                  <a:ext uri="{0D108BD9-81ED-4DB2-BD59-A6C34878D82A}">
                    <a16:rowId xmlns:a16="http://schemas.microsoft.com/office/drawing/2014/main" val="2355107536"/>
                  </a:ext>
                </a:extLst>
              </a:tr>
              <a:tr h="1282010">
                <a:tc>
                  <a:txBody>
                    <a:bodyPr/>
                    <a:lstStyle/>
                    <a:p>
                      <a:pPr marL="0" marR="0">
                        <a:lnSpc>
                          <a:spcPct val="115000"/>
                        </a:lnSpc>
                        <a:spcBef>
                          <a:spcPts val="0"/>
                        </a:spcBef>
                        <a:spcAft>
                          <a:spcPts val="1000"/>
                        </a:spcAft>
                        <a:tabLst>
                          <a:tab pos="1533525" algn="l"/>
                        </a:tabLst>
                      </a:pPr>
                      <a:r>
                        <a:rPr lang="en-US" sz="1200">
                          <a:effectLst/>
                        </a:rPr>
                        <a:t> </a:t>
                      </a:r>
                      <a:endParaRPr lang="en-US" sz="1200">
                        <a:effectLst/>
                        <a:latin typeface="Calibri" panose="020F0502020204030204" pitchFamily="34" charset="0"/>
                        <a:ea typeface="Calibri" panose="020F0502020204030204" pitchFamily="34" charset="0"/>
                        <a:cs typeface="Mangal"/>
                      </a:endParaRPr>
                    </a:p>
                  </a:txBody>
                  <a:tcPr marL="14361" marR="14361" marT="0" marB="0"/>
                </a:tc>
                <a:tc>
                  <a:txBody>
                    <a:bodyPr/>
                    <a:lstStyle/>
                    <a:p>
                      <a:pPr marL="0" marR="0" algn="just">
                        <a:lnSpc>
                          <a:spcPct val="115000"/>
                        </a:lnSpc>
                        <a:spcBef>
                          <a:spcPts val="0"/>
                        </a:spcBef>
                        <a:spcAft>
                          <a:spcPts val="1000"/>
                        </a:spcAft>
                        <a:tabLst>
                          <a:tab pos="1533525" algn="l"/>
                        </a:tabLst>
                      </a:pPr>
                      <a:r>
                        <a:rPr lang="en-US" sz="1200" dirty="0"/>
                        <a:t>Memory Management function, Address Binding Loading : Compile Time, Load Time and Execution Time, MMU, Types of Linking, Types of Loading, Swapping, Multiprogramming with Fixed Partitions, Multiprogramming with variable partitions, Memory Allocation: Allocation Strategies First Fit, Best Fit, and Worst Fit, Paging, Segmentation, Paged Segmentation, Virtual Memory Concepts, Demand Paging, Performance of Demand Paging, Page Replacement Algorithms: FIFO, LRU, Optimal and LFU, </a:t>
                      </a:r>
                      <a:r>
                        <a:rPr lang="en-US" sz="1200" dirty="0" err="1"/>
                        <a:t>Belady’s</a:t>
                      </a:r>
                      <a:r>
                        <a:rPr lang="en-US" sz="1200" dirty="0"/>
                        <a:t> Anomaly, Thrashing, Cache Memory Organization, Locality of Reference. </a:t>
                      </a:r>
                      <a:endParaRPr lang="en-US" sz="1200" dirty="0">
                        <a:effectLst/>
                        <a:latin typeface="Calibri" panose="020F0502020204030204" pitchFamily="34" charset="0"/>
                        <a:ea typeface="Calibri" panose="020F0502020204030204" pitchFamily="34" charset="0"/>
                        <a:cs typeface="Mangal"/>
                      </a:endParaRPr>
                    </a:p>
                  </a:txBody>
                  <a:tcPr marL="14361" marR="14361" marT="0" marB="0"/>
                </a:tc>
                <a:extLst>
                  <a:ext uri="{0D108BD9-81ED-4DB2-BD59-A6C34878D82A}">
                    <a16:rowId xmlns:a16="http://schemas.microsoft.com/office/drawing/2014/main" val="1504837436"/>
                  </a:ext>
                </a:extLst>
              </a:tr>
              <a:tr h="312020">
                <a:tc>
                  <a:txBody>
                    <a:bodyPr/>
                    <a:lstStyle/>
                    <a:p>
                      <a:pPr marL="0" marR="0">
                        <a:lnSpc>
                          <a:spcPct val="115000"/>
                        </a:lnSpc>
                        <a:spcBef>
                          <a:spcPts val="0"/>
                        </a:spcBef>
                        <a:spcAft>
                          <a:spcPts val="1000"/>
                        </a:spcAft>
                        <a:tabLst>
                          <a:tab pos="1533525" algn="l"/>
                        </a:tabLst>
                      </a:pPr>
                      <a:r>
                        <a:rPr lang="en-US" sz="2000" b="1" dirty="0">
                          <a:solidFill>
                            <a:schemeClr val="tx1"/>
                          </a:solidFill>
                          <a:effectLst/>
                          <a:latin typeface="Times New Roman" panose="02020603050405020304" pitchFamily="18" charset="0"/>
                          <a:cs typeface="Times New Roman" panose="02020603050405020304" pitchFamily="18" charset="0"/>
                        </a:rPr>
                        <a:t>UNIT-V</a:t>
                      </a:r>
                      <a:endPar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361" marR="14361" marT="0" marB="0">
                    <a:solidFill>
                      <a:srgbClr val="FFC000"/>
                    </a:solidFill>
                  </a:tcPr>
                </a:tc>
                <a:tc>
                  <a:txBody>
                    <a:bodyPr/>
                    <a:lstStyle/>
                    <a:p>
                      <a:pPr marL="0" marR="0" algn="just">
                        <a:lnSpc>
                          <a:spcPct val="115000"/>
                        </a:lnSpc>
                        <a:spcBef>
                          <a:spcPts val="0"/>
                        </a:spcBef>
                        <a:spcAft>
                          <a:spcPts val="1000"/>
                        </a:spcAft>
                        <a:tabLst>
                          <a:tab pos="1533525" algn="l"/>
                        </a:tabLs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Disk Scheduling &amp; Operating System Customization</a:t>
                      </a:r>
                    </a:p>
                  </a:txBody>
                  <a:tcPr marL="14361" marR="14361" marT="0" marB="0">
                    <a:solidFill>
                      <a:srgbClr val="FFC000"/>
                    </a:solidFill>
                  </a:tcPr>
                </a:tc>
                <a:extLst>
                  <a:ext uri="{0D108BD9-81ED-4DB2-BD59-A6C34878D82A}">
                    <a16:rowId xmlns:a16="http://schemas.microsoft.com/office/drawing/2014/main" val="1281905201"/>
                  </a:ext>
                </a:extLst>
              </a:tr>
              <a:tr h="1506753">
                <a:tc>
                  <a:txBody>
                    <a:bodyPr/>
                    <a:lstStyle/>
                    <a:p>
                      <a:pPr marL="0" marR="0">
                        <a:lnSpc>
                          <a:spcPct val="115000"/>
                        </a:lnSpc>
                        <a:spcBef>
                          <a:spcPts val="0"/>
                        </a:spcBef>
                        <a:spcAft>
                          <a:spcPts val="1000"/>
                        </a:spcAft>
                        <a:tabLst>
                          <a:tab pos="1533525" algn="l"/>
                        </a:tabLst>
                      </a:pPr>
                      <a:r>
                        <a:rPr lang="en-US" sz="1200" dirty="0">
                          <a:effectLst/>
                        </a:rPr>
                        <a:t> </a:t>
                      </a:r>
                      <a:endParaRPr lang="en-US" sz="1200" dirty="0">
                        <a:effectLst/>
                        <a:latin typeface="Calibri" panose="020F0502020204030204" pitchFamily="34" charset="0"/>
                        <a:ea typeface="Calibri" panose="020F0502020204030204" pitchFamily="34" charset="0"/>
                        <a:cs typeface="Mangal"/>
                      </a:endParaRPr>
                    </a:p>
                  </a:txBody>
                  <a:tcPr marL="14361" marR="14361" marT="0" marB="0">
                    <a:solidFill>
                      <a:srgbClr val="FFC000"/>
                    </a:solidFill>
                  </a:tcPr>
                </a:tc>
                <a:tc>
                  <a:txBody>
                    <a:bodyPr/>
                    <a:lstStyle/>
                    <a:p>
                      <a:pPr marL="0" lvl="1" indent="0">
                        <a:buFontTx/>
                        <a:buNone/>
                      </a:pPr>
                      <a:r>
                        <a:rPr lang="en-US" sz="1200" dirty="0">
                          <a:latin typeface="Times New Roman" panose="02020603050405020304" pitchFamily="18" charset="0"/>
                          <a:cs typeface="Times New Roman" panose="02020603050405020304" pitchFamily="18" charset="0"/>
                        </a:rPr>
                        <a:t>Disk Storage: Seek Time, Rotational Latency, Data Transfer Time, Average Access Time and Controller Time. Disk Storage Strategies, Disk Scheduling:  FCFS, SSTF, SCAN, C-SCAN, LOOK and C-LOOK, Directory and Directory Structure, File System. </a:t>
                      </a:r>
                    </a:p>
                    <a:p>
                      <a:pPr marL="0" lvl="1" indent="0">
                        <a:buFontTx/>
                        <a:buNone/>
                      </a:pPr>
                      <a:r>
                        <a:rPr lang="en-US" sz="1200" dirty="0">
                          <a:latin typeface="Times New Roman" panose="02020603050405020304" pitchFamily="18" charset="0"/>
                          <a:cs typeface="Times New Roman" panose="02020603050405020304" pitchFamily="18" charset="0"/>
                        </a:rPr>
                        <a:t>Introduction to Raspbian Operating System, History of Linux, Introduction to Linux, Architecture of Linux, Shell &amp; Types of Linux Shell, File and Directory structure, Introduction to </a:t>
                      </a:r>
                      <a:r>
                        <a:rPr lang="en-US" sz="1200" dirty="0" err="1">
                          <a:latin typeface="Times New Roman" panose="02020603050405020304" pitchFamily="18" charset="0"/>
                          <a:cs typeface="Times New Roman" panose="02020603050405020304" pitchFamily="18" charset="0"/>
                        </a:rPr>
                        <a:t>linux</a:t>
                      </a:r>
                      <a:r>
                        <a:rPr lang="en-US" sz="1200" dirty="0">
                          <a:latin typeface="Times New Roman" panose="02020603050405020304" pitchFamily="18" charset="0"/>
                          <a:cs typeface="Times New Roman" panose="02020603050405020304" pitchFamily="18" charset="0"/>
                        </a:rPr>
                        <a:t> distributions or Distros, Need of Linux Distros, Linux Customization, Case study:- Real Time Operating System with IoT.</a:t>
                      </a:r>
                    </a:p>
                  </a:txBody>
                  <a:tcPr marL="14361" marR="14361" marT="0" marB="0">
                    <a:solidFill>
                      <a:srgbClr val="FFC000"/>
                    </a:solidFill>
                  </a:tcPr>
                </a:tc>
                <a:extLst>
                  <a:ext uri="{0D108BD9-81ED-4DB2-BD59-A6C34878D82A}">
                    <a16:rowId xmlns:a16="http://schemas.microsoft.com/office/drawing/2014/main" val="3128656945"/>
                  </a:ext>
                </a:extLst>
              </a:tr>
            </a:tbl>
          </a:graphicData>
        </a:graphic>
      </p:graphicFrame>
      <p:sp>
        <p:nvSpPr>
          <p:cNvPr id="4" name="Date Placeholder 3"/>
          <p:cNvSpPr>
            <a:spLocks noGrp="1"/>
          </p:cNvSpPr>
          <p:nvPr>
            <p:ph type="dt" sz="half" idx="10"/>
          </p:nvPr>
        </p:nvSpPr>
        <p:spPr/>
        <p:txBody>
          <a:bodyPr/>
          <a:lstStyle/>
          <a:p>
            <a:fld id="{2BA9A489-6AF9-4E17-9ACE-50766E9C281C}"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p>
        </p:txBody>
      </p:sp>
      <p:sp>
        <p:nvSpPr>
          <p:cNvPr id="2" name="Slide Number Placeholder 1">
            <a:extLst>
              <a:ext uri="{FF2B5EF4-FFF2-40B4-BE49-F238E27FC236}">
                <a16:creationId xmlns:a16="http://schemas.microsoft.com/office/drawing/2014/main" id="{CDECF82F-75D4-4A2B-B7FA-C410F4143DDF}"/>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a:extLst>
              <a:ext uri="{FF2B5EF4-FFF2-40B4-BE49-F238E27FC236}">
                <a16:creationId xmlns:a16="http://schemas.microsoft.com/office/drawing/2014/main" id="{BBB71372-4E48-4E0D-AC0A-CCC06CE00ABE}"/>
              </a:ext>
            </a:extLst>
          </p:cNvPr>
          <p:cNvSpPr txBox="1">
            <a:spLocks/>
          </p:cNvSpPr>
          <p:nvPr/>
        </p:nvSpPr>
        <p:spPr>
          <a:xfrm>
            <a:off x="1371600" y="59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US" sz="2400" b="1" dirty="0">
                <a:latin typeface="Times New Roman" panose="02020603050405020304" pitchFamily="18" charset="0"/>
                <a:cs typeface="Times New Roman" panose="02020603050405020304" pitchFamily="18" charset="0"/>
              </a:rPr>
              <a:t>Syllabus</a:t>
            </a:r>
          </a:p>
        </p:txBody>
      </p:sp>
    </p:spTree>
    <p:extLst>
      <p:ext uri="{BB962C8B-B14F-4D97-AF65-F5344CB8AC3E}">
        <p14:creationId xmlns:p14="http://schemas.microsoft.com/office/powerpoint/2010/main" val="296422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a:lnSpc>
                <a:spcPct val="150000"/>
              </a:lnSpc>
              <a:tabLst>
                <a:tab pos="3203575" algn="l"/>
                <a:tab pos="4056063" algn="l"/>
              </a:tabLst>
            </a:pPr>
            <a:r>
              <a:rPr lang="en-US" sz="2000" b="1" dirty="0"/>
              <a:t>Sequential Access</a:t>
            </a:r>
          </a:p>
          <a:p>
            <a:pPr>
              <a:spcBef>
                <a:spcPct val="10000"/>
              </a:spcBef>
              <a:buFont typeface="Monotype Sorts" pitchFamily="2" charset="2"/>
              <a:buNone/>
              <a:tabLst>
                <a:tab pos="3203575" algn="l"/>
                <a:tab pos="4056063" algn="l"/>
              </a:tabLst>
            </a:pPr>
            <a:r>
              <a:rPr lang="en-US" sz="2000" dirty="0"/>
              <a:t>		read next</a:t>
            </a:r>
          </a:p>
          <a:p>
            <a:pPr>
              <a:spcBef>
                <a:spcPct val="10000"/>
              </a:spcBef>
              <a:buFont typeface="Monotype Sorts" pitchFamily="2" charset="2"/>
              <a:buNone/>
              <a:tabLst>
                <a:tab pos="3203575" algn="l"/>
                <a:tab pos="4056063" algn="l"/>
              </a:tabLst>
            </a:pPr>
            <a:r>
              <a:rPr lang="en-US" sz="2000" dirty="0"/>
              <a:t>		write next </a:t>
            </a:r>
          </a:p>
          <a:p>
            <a:pPr>
              <a:spcBef>
                <a:spcPct val="10000"/>
              </a:spcBef>
              <a:buFont typeface="Monotype Sorts" pitchFamily="2" charset="2"/>
              <a:buNone/>
              <a:tabLst>
                <a:tab pos="3203575" algn="l"/>
                <a:tab pos="4056063" algn="l"/>
              </a:tabLst>
            </a:pPr>
            <a:r>
              <a:rPr lang="en-US" sz="2000" dirty="0"/>
              <a:t>		reset</a:t>
            </a:r>
          </a:p>
          <a:p>
            <a:pPr>
              <a:spcBef>
                <a:spcPct val="10000"/>
              </a:spcBef>
              <a:buFont typeface="Monotype Sorts" pitchFamily="2" charset="2"/>
              <a:buNone/>
              <a:tabLst>
                <a:tab pos="3203575" algn="l"/>
                <a:tab pos="4056063" algn="l"/>
              </a:tabLst>
            </a:pPr>
            <a:r>
              <a:rPr lang="en-US" sz="2000" dirty="0"/>
              <a:t>		skip forward</a:t>
            </a:r>
            <a:endParaRPr lang="en-US" sz="2000" b="1" dirty="0"/>
          </a:p>
          <a:p>
            <a:pPr>
              <a:lnSpc>
                <a:spcPct val="150000"/>
              </a:lnSpc>
              <a:tabLst>
                <a:tab pos="3203575" algn="l"/>
                <a:tab pos="4056063" algn="l"/>
              </a:tabLst>
            </a:pPr>
            <a:r>
              <a:rPr lang="en-US" sz="2000" b="1" dirty="0"/>
              <a:t>Direct Access</a:t>
            </a:r>
          </a:p>
          <a:p>
            <a:pPr>
              <a:spcBef>
                <a:spcPct val="10000"/>
              </a:spcBef>
              <a:buFont typeface="Monotype Sorts" pitchFamily="2" charset="2"/>
              <a:buNone/>
              <a:tabLst>
                <a:tab pos="3203575" algn="l"/>
                <a:tab pos="4056063" algn="l"/>
              </a:tabLst>
            </a:pPr>
            <a:r>
              <a:rPr lang="en-US" sz="2000" dirty="0"/>
              <a:t>		read </a:t>
            </a:r>
            <a:r>
              <a:rPr lang="en-US" sz="2000" i="1" dirty="0"/>
              <a:t>n</a:t>
            </a:r>
          </a:p>
          <a:p>
            <a:pPr>
              <a:spcBef>
                <a:spcPct val="10000"/>
              </a:spcBef>
              <a:buFont typeface="Monotype Sorts" pitchFamily="2" charset="2"/>
              <a:buNone/>
              <a:tabLst>
                <a:tab pos="3203575" algn="l"/>
                <a:tab pos="4056063" algn="l"/>
              </a:tabLst>
            </a:pPr>
            <a:r>
              <a:rPr lang="en-US" sz="2000" dirty="0"/>
              <a:t>		write </a:t>
            </a:r>
            <a:r>
              <a:rPr lang="en-US" sz="2000" i="1" dirty="0"/>
              <a:t>n</a:t>
            </a:r>
          </a:p>
          <a:p>
            <a:pPr>
              <a:spcBef>
                <a:spcPct val="10000"/>
              </a:spcBef>
              <a:buFont typeface="Monotype Sorts" pitchFamily="2" charset="2"/>
              <a:buNone/>
              <a:tabLst>
                <a:tab pos="3203575" algn="l"/>
                <a:tab pos="4056063" algn="l"/>
              </a:tabLst>
            </a:pPr>
            <a:r>
              <a:rPr lang="en-US" sz="2000" dirty="0"/>
              <a:t>		position to </a:t>
            </a:r>
            <a:r>
              <a:rPr lang="en-US" sz="2000" i="1" dirty="0"/>
              <a:t>n</a:t>
            </a:r>
          </a:p>
          <a:p>
            <a:pPr>
              <a:spcBef>
                <a:spcPct val="10000"/>
              </a:spcBef>
              <a:buFont typeface="Monotype Sorts" pitchFamily="2" charset="2"/>
              <a:buNone/>
              <a:tabLst>
                <a:tab pos="3203575" algn="l"/>
                <a:tab pos="4056063" algn="l"/>
              </a:tabLst>
            </a:pPr>
            <a:r>
              <a:rPr lang="en-US" sz="2000" dirty="0"/>
              <a:t>		read next</a:t>
            </a:r>
          </a:p>
          <a:p>
            <a:pPr>
              <a:spcBef>
                <a:spcPct val="10000"/>
              </a:spcBef>
              <a:buFont typeface="Monotype Sorts" pitchFamily="2" charset="2"/>
              <a:buNone/>
              <a:tabLst>
                <a:tab pos="3203575" algn="l"/>
                <a:tab pos="4056063" algn="l"/>
              </a:tabLst>
            </a:pPr>
            <a:r>
              <a:rPr lang="en-US" sz="2000" dirty="0"/>
              <a:t>		write next </a:t>
            </a:r>
          </a:p>
          <a:p>
            <a:pPr>
              <a:spcBef>
                <a:spcPct val="10000"/>
              </a:spcBef>
              <a:buFont typeface="Monotype Sorts" pitchFamily="2" charset="2"/>
              <a:buNone/>
              <a:tabLst>
                <a:tab pos="3203575" algn="l"/>
                <a:tab pos="4056063" algn="l"/>
              </a:tabLst>
            </a:pPr>
            <a:r>
              <a:rPr lang="en-US" sz="2000" dirty="0"/>
              <a:t>		rewrite </a:t>
            </a:r>
            <a:r>
              <a:rPr lang="en-US" sz="2000" i="1" dirty="0"/>
              <a:t>n</a:t>
            </a:r>
          </a:p>
          <a:p>
            <a:pPr>
              <a:buFont typeface="Monotype Sorts" pitchFamily="2" charset="2"/>
              <a:buNone/>
              <a:tabLst>
                <a:tab pos="3203575" algn="l"/>
                <a:tab pos="4056063" algn="l"/>
              </a:tabLst>
            </a:pPr>
            <a:r>
              <a:rPr lang="en-US" sz="2000" dirty="0"/>
              <a:t>	</a:t>
            </a:r>
            <a:r>
              <a:rPr lang="en-US" sz="2000" i="1" dirty="0"/>
              <a:t>n</a:t>
            </a:r>
            <a:r>
              <a:rPr lang="en-US" sz="2000" dirty="0"/>
              <a:t> = relative block number</a:t>
            </a:r>
          </a:p>
        </p:txBody>
      </p:sp>
      <p:sp>
        <p:nvSpPr>
          <p:cNvPr id="4" name="Date Placeholder 3"/>
          <p:cNvSpPr>
            <a:spLocks noGrp="1"/>
          </p:cNvSpPr>
          <p:nvPr>
            <p:ph type="dt" sz="half" idx="10"/>
          </p:nvPr>
        </p:nvSpPr>
        <p:spPr/>
        <p:txBody>
          <a:bodyPr/>
          <a:lstStyle/>
          <a:p>
            <a:fld id="{9317457B-8893-48F8-B891-B42AB29C711B}"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Access Methods</a:t>
            </a:r>
            <a:endParaRPr lang="en-US" dirty="0"/>
          </a:p>
        </p:txBody>
      </p:sp>
    </p:spTree>
    <p:extLst>
      <p:ext uri="{BB962C8B-B14F-4D97-AF65-F5344CB8AC3E}">
        <p14:creationId xmlns:p14="http://schemas.microsoft.com/office/powerpoint/2010/main" val="19568303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D7684B-F408-4971-8559-36D123DC9DFF}"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Sequential-Access File</a:t>
            </a:r>
            <a:endParaRPr lang="en-US" dirty="0"/>
          </a:p>
        </p:txBody>
      </p:sp>
      <p:pic>
        <p:nvPicPr>
          <p:cNvPr id="8" name="Picture 5">
            <a:extLst>
              <a:ext uri="{FF2B5EF4-FFF2-40B4-BE49-F238E27FC236}">
                <a16:creationId xmlns:a16="http://schemas.microsoft.com/office/drawing/2014/main" id="{3D2D51FA-01C4-4645-BEE1-0488B3D70D0B}"/>
              </a:ext>
            </a:extLst>
          </p:cNvPr>
          <p:cNvPicPr>
            <a:picLocks noGrp="1" noChangeAspect="1" noChangeArrowheads="1"/>
          </p:cNvPicPr>
          <p:nvPr>
            <p:ph idx="1"/>
          </p:nvPr>
        </p:nvPicPr>
        <p:blipFill>
          <a:blip r:embed="rId2" cstate="print"/>
          <a:srcRect/>
          <a:stretch>
            <a:fillRect/>
          </a:stretch>
        </p:blipFill>
        <p:spPr bwMode="auto">
          <a:xfrm>
            <a:off x="457200" y="2417095"/>
            <a:ext cx="8153400" cy="2655635"/>
          </a:xfrm>
          <a:prstGeom prst="rect">
            <a:avLst/>
          </a:prstGeom>
          <a:noFill/>
          <a:ln w="9525">
            <a:noFill/>
            <a:miter lim="800000"/>
            <a:headEnd/>
            <a:tailEnd/>
          </a:ln>
        </p:spPr>
      </p:pic>
    </p:spTree>
    <p:extLst>
      <p:ext uri="{BB962C8B-B14F-4D97-AF65-F5344CB8AC3E}">
        <p14:creationId xmlns:p14="http://schemas.microsoft.com/office/powerpoint/2010/main" val="4186351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A885C-B8DE-4B46-8491-DC5E1F1A4A3F}"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Simulation of Sequential Access on </a:t>
            </a:r>
            <a:br>
              <a:rPr lang="en-US" sz="2400"/>
            </a:br>
            <a:r>
              <a:rPr lang="en-US" sz="2400"/>
              <a:t>Direct-Access File</a:t>
            </a:r>
            <a:endParaRPr lang="en-US" dirty="0"/>
          </a:p>
        </p:txBody>
      </p:sp>
      <p:pic>
        <p:nvPicPr>
          <p:cNvPr id="8" name="Picture 6">
            <a:extLst>
              <a:ext uri="{FF2B5EF4-FFF2-40B4-BE49-F238E27FC236}">
                <a16:creationId xmlns:a16="http://schemas.microsoft.com/office/drawing/2014/main" id="{8FC1C4E8-1B47-4374-93CE-8793A636027F}"/>
              </a:ext>
            </a:extLst>
          </p:cNvPr>
          <p:cNvPicPr>
            <a:picLocks noGrp="1" noChangeAspect="1" noChangeArrowheads="1"/>
          </p:cNvPicPr>
          <p:nvPr>
            <p:ph idx="1"/>
          </p:nvPr>
        </p:nvPicPr>
        <p:blipFill>
          <a:blip r:embed="rId2" cstate="print"/>
          <a:srcRect/>
          <a:stretch>
            <a:fillRect/>
          </a:stretch>
        </p:blipFill>
        <p:spPr bwMode="auto">
          <a:xfrm>
            <a:off x="457200" y="2213810"/>
            <a:ext cx="8305800" cy="3062206"/>
          </a:xfrm>
          <a:prstGeom prst="rect">
            <a:avLst/>
          </a:prstGeom>
          <a:noFill/>
          <a:ln w="9525">
            <a:noFill/>
            <a:miter lim="800000"/>
            <a:headEnd/>
            <a:tailEnd/>
          </a:ln>
        </p:spPr>
      </p:pic>
    </p:spTree>
    <p:extLst>
      <p:ext uri="{BB962C8B-B14F-4D97-AF65-F5344CB8AC3E}">
        <p14:creationId xmlns:p14="http://schemas.microsoft.com/office/powerpoint/2010/main" val="42074169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r>
              <a:rPr lang="en-US" sz="1600" b="0" i="0" dirty="0">
                <a:solidFill>
                  <a:srgbClr val="273239"/>
                </a:solidFill>
                <a:effectLst/>
                <a:latin typeface="Times New Roman" panose="02020603050405020304" pitchFamily="18" charset="0"/>
                <a:cs typeface="Times New Roman" panose="02020603050405020304" pitchFamily="18" charset="0"/>
              </a:rPr>
              <a:t>A </a:t>
            </a:r>
            <a:r>
              <a:rPr lang="en-US" sz="1600" b="1" i="0" dirty="0">
                <a:solidFill>
                  <a:srgbClr val="273239"/>
                </a:solidFill>
                <a:effectLst/>
                <a:latin typeface="Times New Roman" panose="02020603050405020304" pitchFamily="18" charset="0"/>
                <a:cs typeface="Times New Roman" panose="02020603050405020304" pitchFamily="18" charset="0"/>
              </a:rPr>
              <a:t>directory</a:t>
            </a:r>
            <a:r>
              <a:rPr lang="en-US" sz="1600" b="0" i="0" dirty="0">
                <a:solidFill>
                  <a:srgbClr val="273239"/>
                </a:solidFill>
                <a:effectLst/>
                <a:latin typeface="Times New Roman" panose="02020603050405020304" pitchFamily="18" charset="0"/>
                <a:cs typeface="Times New Roman" panose="02020603050405020304" pitchFamily="18" charset="0"/>
              </a:rPr>
              <a:t> is a container that is used to contain folders and files. It organizes files and folders in a hierarchical manner. </a:t>
            </a:r>
          </a:p>
          <a:p>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0F804E4-6802-4BDB-8211-117C4B886871}"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Directory Structure</a:t>
            </a:r>
            <a:endParaRPr lang="en-US" dirty="0"/>
          </a:p>
        </p:txBody>
      </p:sp>
      <p:pic>
        <p:nvPicPr>
          <p:cNvPr id="1026" name="Picture 2" descr="Lightbox">
            <a:extLst>
              <a:ext uri="{FF2B5EF4-FFF2-40B4-BE49-F238E27FC236}">
                <a16:creationId xmlns:a16="http://schemas.microsoft.com/office/drawing/2014/main" id="{AA0B4510-AB4C-42B7-88D2-60CBF44E9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2374982"/>
            <a:ext cx="7200900"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371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a:lnSpc>
                <a:spcPct val="150000"/>
              </a:lnSpc>
            </a:pPr>
            <a:r>
              <a:rPr lang="en-US" sz="2000" dirty="0"/>
              <a:t>Search for a file</a:t>
            </a:r>
          </a:p>
          <a:p>
            <a:pPr>
              <a:lnSpc>
                <a:spcPct val="150000"/>
              </a:lnSpc>
            </a:pPr>
            <a:r>
              <a:rPr lang="en-US" sz="2000" dirty="0"/>
              <a:t>Create a file</a:t>
            </a:r>
          </a:p>
          <a:p>
            <a:pPr>
              <a:lnSpc>
                <a:spcPct val="150000"/>
              </a:lnSpc>
            </a:pPr>
            <a:r>
              <a:rPr lang="en-US" sz="2000" dirty="0"/>
              <a:t>Delete a file</a:t>
            </a:r>
          </a:p>
          <a:p>
            <a:pPr>
              <a:lnSpc>
                <a:spcPct val="150000"/>
              </a:lnSpc>
            </a:pPr>
            <a:r>
              <a:rPr lang="en-US" sz="2000" dirty="0"/>
              <a:t>List a directory</a:t>
            </a:r>
          </a:p>
          <a:p>
            <a:pPr>
              <a:lnSpc>
                <a:spcPct val="150000"/>
              </a:lnSpc>
            </a:pPr>
            <a:r>
              <a:rPr lang="en-US" sz="2000" dirty="0"/>
              <a:t>Rename a file</a:t>
            </a:r>
          </a:p>
          <a:p>
            <a:pPr>
              <a:lnSpc>
                <a:spcPct val="150000"/>
              </a:lnSpc>
            </a:pPr>
            <a:r>
              <a:rPr lang="en-US" sz="2000" dirty="0"/>
              <a:t>Traverse the file system</a:t>
            </a:r>
          </a:p>
          <a:p>
            <a:endParaRPr lang="en-US" sz="2000" dirty="0"/>
          </a:p>
        </p:txBody>
      </p:sp>
      <p:sp>
        <p:nvSpPr>
          <p:cNvPr id="4" name="Date Placeholder 3"/>
          <p:cNvSpPr>
            <a:spLocks noGrp="1"/>
          </p:cNvSpPr>
          <p:nvPr>
            <p:ph type="dt" sz="half" idx="10"/>
          </p:nvPr>
        </p:nvSpPr>
        <p:spPr/>
        <p:txBody>
          <a:bodyPr/>
          <a:lstStyle/>
          <a:p>
            <a:fld id="{E3CAB5E4-997D-4587-8395-3C58F76DEF6B}"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Operations Performed on Directory</a:t>
            </a:r>
            <a:endParaRPr lang="en-US" dirty="0"/>
          </a:p>
        </p:txBody>
      </p:sp>
    </p:spTree>
    <p:extLst>
      <p:ext uri="{BB962C8B-B14F-4D97-AF65-F5344CB8AC3E}">
        <p14:creationId xmlns:p14="http://schemas.microsoft.com/office/powerpoint/2010/main" val="525764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a:lnSpc>
                <a:spcPct val="150000"/>
              </a:lnSpc>
            </a:pPr>
            <a:r>
              <a:rPr lang="en-US" sz="2200" b="1" dirty="0"/>
              <a:t>Directory is Organize  to Obtain</a:t>
            </a:r>
          </a:p>
          <a:p>
            <a:pPr>
              <a:lnSpc>
                <a:spcPct val="150000"/>
              </a:lnSpc>
              <a:buFont typeface="Arial" pitchFamily="34" charset="0"/>
              <a:buChar char="•"/>
            </a:pPr>
            <a:r>
              <a:rPr lang="en-US" sz="2200" b="1" dirty="0"/>
              <a:t>Efficiency</a:t>
            </a:r>
            <a:r>
              <a:rPr lang="en-US" sz="2200" dirty="0"/>
              <a:t> – locating a file quickly</a:t>
            </a:r>
          </a:p>
          <a:p>
            <a:pPr>
              <a:lnSpc>
                <a:spcPct val="150000"/>
              </a:lnSpc>
              <a:buFont typeface="Arial" pitchFamily="34" charset="0"/>
              <a:buChar char="•"/>
            </a:pPr>
            <a:endParaRPr lang="en-US" sz="2200" dirty="0"/>
          </a:p>
          <a:p>
            <a:pPr>
              <a:lnSpc>
                <a:spcPct val="150000"/>
              </a:lnSpc>
              <a:buFont typeface="Arial" pitchFamily="34" charset="0"/>
              <a:buChar char="•"/>
            </a:pPr>
            <a:r>
              <a:rPr lang="en-US" sz="2200" b="1" dirty="0"/>
              <a:t>Naming</a:t>
            </a:r>
            <a:r>
              <a:rPr lang="en-US" sz="2200" dirty="0"/>
              <a:t> – convenient to users</a:t>
            </a:r>
          </a:p>
          <a:p>
            <a:pPr lvl="1">
              <a:lnSpc>
                <a:spcPct val="150000"/>
              </a:lnSpc>
              <a:buFont typeface="Arial" pitchFamily="34" charset="0"/>
              <a:buChar char="•"/>
            </a:pPr>
            <a:r>
              <a:rPr lang="en-US" sz="2200" dirty="0"/>
              <a:t>Two users can have same name for different files</a:t>
            </a:r>
          </a:p>
          <a:p>
            <a:pPr lvl="1">
              <a:lnSpc>
                <a:spcPct val="150000"/>
              </a:lnSpc>
              <a:buFont typeface="Arial" pitchFamily="34" charset="0"/>
              <a:buChar char="•"/>
            </a:pPr>
            <a:r>
              <a:rPr lang="en-US" sz="2200" dirty="0"/>
              <a:t>The same file can have several different names</a:t>
            </a:r>
          </a:p>
          <a:p>
            <a:pPr lvl="1">
              <a:lnSpc>
                <a:spcPct val="150000"/>
              </a:lnSpc>
              <a:buFont typeface="Arial" pitchFamily="34" charset="0"/>
              <a:buChar char="•"/>
            </a:pPr>
            <a:endParaRPr lang="en-US" sz="2200" dirty="0"/>
          </a:p>
          <a:p>
            <a:pPr>
              <a:lnSpc>
                <a:spcPct val="150000"/>
              </a:lnSpc>
              <a:buFont typeface="Arial" pitchFamily="34" charset="0"/>
              <a:buChar char="•"/>
            </a:pPr>
            <a:r>
              <a:rPr lang="en-US" sz="2200" b="1" dirty="0"/>
              <a:t>Grouping</a:t>
            </a:r>
            <a:r>
              <a:rPr lang="en-US" sz="2200" dirty="0"/>
              <a:t> – logical grouping of files by properties</a:t>
            </a:r>
          </a:p>
          <a:p>
            <a:endParaRPr lang="en-US" sz="2000" dirty="0"/>
          </a:p>
        </p:txBody>
      </p:sp>
      <p:sp>
        <p:nvSpPr>
          <p:cNvPr id="4" name="Date Placeholder 3"/>
          <p:cNvSpPr>
            <a:spLocks noGrp="1"/>
          </p:cNvSpPr>
          <p:nvPr>
            <p:ph type="dt" sz="half" idx="10"/>
          </p:nvPr>
        </p:nvSpPr>
        <p:spPr/>
        <p:txBody>
          <a:bodyPr/>
          <a:lstStyle/>
          <a:p>
            <a:fld id="{66F76B1D-55D5-4645-A743-86C5E667E956}"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Directory Structure</a:t>
            </a:r>
            <a:endParaRPr lang="en-US" dirty="0"/>
          </a:p>
        </p:txBody>
      </p:sp>
    </p:spTree>
    <p:extLst>
      <p:ext uri="{BB962C8B-B14F-4D97-AF65-F5344CB8AC3E}">
        <p14:creationId xmlns:p14="http://schemas.microsoft.com/office/powerpoint/2010/main" val="4208056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marL="0" indent="0">
              <a:buNone/>
            </a:pPr>
            <a:r>
              <a:rPr lang="en-US" sz="2000" dirty="0"/>
              <a:t>A single directory for all users</a:t>
            </a:r>
          </a:p>
          <a:p>
            <a:endParaRPr lang="en-US" sz="2000" dirty="0"/>
          </a:p>
        </p:txBody>
      </p:sp>
      <p:sp>
        <p:nvSpPr>
          <p:cNvPr id="4" name="Date Placeholder 3"/>
          <p:cNvSpPr>
            <a:spLocks noGrp="1"/>
          </p:cNvSpPr>
          <p:nvPr>
            <p:ph type="dt" sz="half" idx="10"/>
          </p:nvPr>
        </p:nvSpPr>
        <p:spPr/>
        <p:txBody>
          <a:bodyPr/>
          <a:lstStyle/>
          <a:p>
            <a:fld id="{99094384-9222-42ED-81DC-E92A4BE02F10}"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Single-Level Directory</a:t>
            </a:r>
            <a:endParaRPr lang="en-US" dirty="0"/>
          </a:p>
        </p:txBody>
      </p:sp>
      <p:pic>
        <p:nvPicPr>
          <p:cNvPr id="8" name="Picture 7">
            <a:extLst>
              <a:ext uri="{FF2B5EF4-FFF2-40B4-BE49-F238E27FC236}">
                <a16:creationId xmlns:a16="http://schemas.microsoft.com/office/drawing/2014/main" id="{CB55CC9E-9CBF-47B0-B57B-FC42374893F0}"/>
              </a:ext>
            </a:extLst>
          </p:cNvPr>
          <p:cNvPicPr>
            <a:picLocks noChangeAspect="1" noChangeArrowheads="1"/>
          </p:cNvPicPr>
          <p:nvPr/>
        </p:nvPicPr>
        <p:blipFill>
          <a:blip r:embed="rId2" cstate="print"/>
          <a:srcRect/>
          <a:stretch>
            <a:fillRect/>
          </a:stretch>
        </p:blipFill>
        <p:spPr bwMode="auto">
          <a:xfrm>
            <a:off x="1219200" y="2286000"/>
            <a:ext cx="7077075" cy="1722437"/>
          </a:xfrm>
          <a:prstGeom prst="rect">
            <a:avLst/>
          </a:prstGeom>
          <a:noFill/>
          <a:ln w="9525">
            <a:noFill/>
            <a:miter lim="800000"/>
            <a:headEnd/>
            <a:tailEnd/>
          </a:ln>
        </p:spPr>
      </p:pic>
      <p:sp>
        <p:nvSpPr>
          <p:cNvPr id="10" name="TextBox 9">
            <a:extLst>
              <a:ext uri="{FF2B5EF4-FFF2-40B4-BE49-F238E27FC236}">
                <a16:creationId xmlns:a16="http://schemas.microsoft.com/office/drawing/2014/main" id="{8ABD1DCE-47C4-49E1-B0B1-F3719149BB99}"/>
              </a:ext>
            </a:extLst>
          </p:cNvPr>
          <p:cNvSpPr txBox="1"/>
          <p:nvPr/>
        </p:nvSpPr>
        <p:spPr>
          <a:xfrm>
            <a:off x="660400" y="4672110"/>
            <a:ext cx="4597400" cy="923330"/>
          </a:xfrm>
          <a:prstGeom prst="rect">
            <a:avLst/>
          </a:prstGeom>
          <a:noFill/>
        </p:spPr>
        <p:txBody>
          <a:bodyPr wrap="square">
            <a:spAutoFit/>
          </a:bodyPr>
          <a:lstStyle/>
          <a:p>
            <a:r>
              <a:rPr lang="en-US" sz="1800" dirty="0"/>
              <a:t>Naming problem</a:t>
            </a:r>
            <a:br>
              <a:rPr lang="en-US" sz="1800" dirty="0"/>
            </a:br>
            <a:endParaRPr lang="en-US" sz="1800" dirty="0"/>
          </a:p>
          <a:p>
            <a:r>
              <a:rPr lang="en-US" sz="1800" dirty="0"/>
              <a:t>Grouping problem</a:t>
            </a:r>
          </a:p>
        </p:txBody>
      </p:sp>
    </p:spTree>
    <p:extLst>
      <p:ext uri="{BB962C8B-B14F-4D97-AF65-F5344CB8AC3E}">
        <p14:creationId xmlns:p14="http://schemas.microsoft.com/office/powerpoint/2010/main" val="3994039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19599"/>
            <a:ext cx="5486400" cy="1839513"/>
          </a:xfrm>
        </p:spPr>
        <p:txBody>
          <a:bodyPr>
            <a:normAutofit/>
          </a:bodyPr>
          <a:lstStyle/>
          <a:p>
            <a:pPr marL="342900" indent="-342900">
              <a:spcBef>
                <a:spcPct val="35000"/>
              </a:spcBef>
              <a:buClr>
                <a:srgbClr val="993300"/>
              </a:buClr>
              <a:buSzPct val="90000"/>
              <a:buFont typeface="Arial" pitchFamily="34" charset="0"/>
              <a:buChar char="•"/>
            </a:pPr>
            <a:r>
              <a:rPr kumimoji="1" lang="en-US" sz="2000" dirty="0"/>
              <a:t>Path name</a:t>
            </a:r>
          </a:p>
          <a:p>
            <a:pPr marL="342900" indent="-342900">
              <a:spcBef>
                <a:spcPct val="35000"/>
              </a:spcBef>
              <a:buClr>
                <a:srgbClr val="993300"/>
              </a:buClr>
              <a:buSzPct val="90000"/>
              <a:buFont typeface="Arial" pitchFamily="34" charset="0"/>
              <a:buChar char="•"/>
            </a:pPr>
            <a:r>
              <a:rPr kumimoji="1" lang="en-US" sz="2000" dirty="0"/>
              <a:t>Can have the same file name for different user</a:t>
            </a:r>
          </a:p>
          <a:p>
            <a:pPr marL="342900" indent="-342900">
              <a:spcBef>
                <a:spcPct val="35000"/>
              </a:spcBef>
              <a:buClr>
                <a:srgbClr val="993300"/>
              </a:buClr>
              <a:buSzPct val="90000"/>
              <a:buFont typeface="Arial" pitchFamily="34" charset="0"/>
              <a:buChar char="•"/>
            </a:pPr>
            <a:r>
              <a:rPr kumimoji="1" lang="en-US" sz="2000" dirty="0"/>
              <a:t>Efficient searching</a:t>
            </a:r>
          </a:p>
          <a:p>
            <a:pPr marL="342900" indent="-342900">
              <a:spcBef>
                <a:spcPct val="35000"/>
              </a:spcBef>
              <a:buClr>
                <a:srgbClr val="993300"/>
              </a:buClr>
              <a:buSzPct val="90000"/>
              <a:buFont typeface="Arial" pitchFamily="34" charset="0"/>
              <a:buChar char="•"/>
            </a:pPr>
            <a:r>
              <a:rPr kumimoji="1" lang="en-US" sz="2000" dirty="0"/>
              <a:t>No grouping capability</a:t>
            </a:r>
          </a:p>
        </p:txBody>
      </p:sp>
      <p:sp>
        <p:nvSpPr>
          <p:cNvPr id="4" name="Date Placeholder 3"/>
          <p:cNvSpPr>
            <a:spLocks noGrp="1"/>
          </p:cNvSpPr>
          <p:nvPr>
            <p:ph type="dt" sz="half" idx="10"/>
          </p:nvPr>
        </p:nvSpPr>
        <p:spPr/>
        <p:txBody>
          <a:bodyPr/>
          <a:lstStyle/>
          <a:p>
            <a:fld id="{DBEBFB83-B6EF-4056-940F-5ED246C19DB2}"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5080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Two-Level Directory</a:t>
            </a:r>
            <a:endParaRPr lang="en-US" dirty="0"/>
          </a:p>
        </p:txBody>
      </p:sp>
      <p:pic>
        <p:nvPicPr>
          <p:cNvPr id="9" name="Picture 8">
            <a:extLst>
              <a:ext uri="{FF2B5EF4-FFF2-40B4-BE49-F238E27FC236}">
                <a16:creationId xmlns:a16="http://schemas.microsoft.com/office/drawing/2014/main" id="{A3E846A0-A522-487B-8B50-21D0B04BE3E0}"/>
              </a:ext>
            </a:extLst>
          </p:cNvPr>
          <p:cNvPicPr>
            <a:picLocks noChangeAspect="1" noChangeArrowheads="1"/>
          </p:cNvPicPr>
          <p:nvPr/>
        </p:nvPicPr>
        <p:blipFill>
          <a:blip r:embed="rId2" cstate="print"/>
          <a:srcRect/>
          <a:stretch>
            <a:fillRect/>
          </a:stretch>
        </p:blipFill>
        <p:spPr bwMode="auto">
          <a:xfrm>
            <a:off x="914400" y="1905000"/>
            <a:ext cx="7102475" cy="2422525"/>
          </a:xfrm>
          <a:prstGeom prst="rect">
            <a:avLst/>
          </a:prstGeom>
          <a:noFill/>
          <a:ln w="9525">
            <a:noFill/>
            <a:miter lim="800000"/>
            <a:headEnd/>
            <a:tailEnd/>
          </a:ln>
        </p:spPr>
      </p:pic>
      <p:sp>
        <p:nvSpPr>
          <p:cNvPr id="10" name="TextBox 9">
            <a:extLst>
              <a:ext uri="{FF2B5EF4-FFF2-40B4-BE49-F238E27FC236}">
                <a16:creationId xmlns:a16="http://schemas.microsoft.com/office/drawing/2014/main" id="{9BBDC0CD-1921-430E-814A-7A68644ED53C}"/>
              </a:ext>
            </a:extLst>
          </p:cNvPr>
          <p:cNvSpPr txBox="1"/>
          <p:nvPr/>
        </p:nvSpPr>
        <p:spPr>
          <a:xfrm>
            <a:off x="609600" y="1230114"/>
            <a:ext cx="4597400" cy="369332"/>
          </a:xfrm>
          <a:prstGeom prst="rect">
            <a:avLst/>
          </a:prstGeom>
          <a:noFill/>
        </p:spPr>
        <p:txBody>
          <a:bodyPr wrap="square">
            <a:spAutoFit/>
          </a:bodyPr>
          <a:lstStyle/>
          <a:p>
            <a:r>
              <a:rPr lang="en-US" sz="1800" dirty="0"/>
              <a:t>Separate directory for each user</a:t>
            </a:r>
          </a:p>
        </p:txBody>
      </p:sp>
    </p:spTree>
    <p:extLst>
      <p:ext uri="{BB962C8B-B14F-4D97-AF65-F5344CB8AC3E}">
        <p14:creationId xmlns:p14="http://schemas.microsoft.com/office/powerpoint/2010/main" val="19707598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58A7CE-105B-45F6-9C3F-3F9D3672973D}"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Tree-Structured Directories</a:t>
            </a:r>
            <a:endParaRPr lang="en-US" dirty="0"/>
          </a:p>
        </p:txBody>
      </p:sp>
      <p:pic>
        <p:nvPicPr>
          <p:cNvPr id="8" name="Picture 6">
            <a:extLst>
              <a:ext uri="{FF2B5EF4-FFF2-40B4-BE49-F238E27FC236}">
                <a16:creationId xmlns:a16="http://schemas.microsoft.com/office/drawing/2014/main" id="{334708E7-AD05-433C-9E2B-F4E3585FA2C7}"/>
              </a:ext>
            </a:extLst>
          </p:cNvPr>
          <p:cNvPicPr>
            <a:picLocks noGrp="1" noChangeAspect="1" noChangeArrowheads="1"/>
          </p:cNvPicPr>
          <p:nvPr>
            <p:ph idx="1"/>
          </p:nvPr>
        </p:nvPicPr>
        <p:blipFill>
          <a:blip r:embed="rId2" cstate="print"/>
          <a:srcRect/>
          <a:stretch>
            <a:fillRect/>
          </a:stretch>
        </p:blipFill>
        <p:spPr bwMode="auto">
          <a:xfrm>
            <a:off x="838200" y="1447800"/>
            <a:ext cx="7391400" cy="4495800"/>
          </a:xfrm>
          <a:prstGeom prst="rect">
            <a:avLst/>
          </a:prstGeom>
          <a:noFill/>
          <a:ln w="9525">
            <a:noFill/>
            <a:miter lim="800000"/>
            <a:headEnd/>
            <a:tailEnd/>
          </a:ln>
        </p:spPr>
      </p:pic>
    </p:spTree>
    <p:extLst>
      <p:ext uri="{BB962C8B-B14F-4D97-AF65-F5344CB8AC3E}">
        <p14:creationId xmlns:p14="http://schemas.microsoft.com/office/powerpoint/2010/main" val="42538323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a:lnSpc>
                <a:spcPct val="150000"/>
              </a:lnSpc>
            </a:pPr>
            <a:r>
              <a:rPr lang="en-US" sz="2200" dirty="0"/>
              <a:t>Efficient searching</a:t>
            </a:r>
          </a:p>
          <a:p>
            <a:pPr>
              <a:lnSpc>
                <a:spcPct val="150000"/>
              </a:lnSpc>
            </a:pPr>
            <a:r>
              <a:rPr lang="en-US" sz="2200" dirty="0"/>
              <a:t>Grouping Capability</a:t>
            </a:r>
          </a:p>
          <a:p>
            <a:pPr>
              <a:lnSpc>
                <a:spcPct val="150000"/>
              </a:lnSpc>
            </a:pPr>
            <a:r>
              <a:rPr lang="en-US" sz="2200" dirty="0"/>
              <a:t>Current directory (“working directory”)</a:t>
            </a:r>
          </a:p>
          <a:p>
            <a:pPr lvl="1">
              <a:lnSpc>
                <a:spcPct val="150000"/>
              </a:lnSpc>
            </a:pPr>
            <a:r>
              <a:rPr lang="en-US" sz="2200" dirty="0"/>
              <a:t>cd /spell/mail/prog</a:t>
            </a:r>
          </a:p>
          <a:p>
            <a:pPr lvl="1">
              <a:lnSpc>
                <a:spcPct val="150000"/>
              </a:lnSpc>
            </a:pPr>
            <a:r>
              <a:rPr lang="en-US" sz="2200" dirty="0"/>
              <a:t>cd ~</a:t>
            </a:r>
          </a:p>
          <a:p>
            <a:pPr lvl="1">
              <a:lnSpc>
                <a:spcPct val="150000"/>
              </a:lnSpc>
            </a:pPr>
            <a:r>
              <a:rPr lang="en-US" sz="2200" dirty="0"/>
              <a:t>cd .</a:t>
            </a:r>
          </a:p>
          <a:p>
            <a:pPr lvl="1">
              <a:lnSpc>
                <a:spcPct val="150000"/>
              </a:lnSpc>
            </a:pPr>
            <a:r>
              <a:rPr lang="en-US" sz="2200" dirty="0"/>
              <a:t>cd ..</a:t>
            </a:r>
          </a:p>
          <a:p>
            <a:endParaRPr lang="en-US" sz="2000" dirty="0"/>
          </a:p>
        </p:txBody>
      </p:sp>
      <p:sp>
        <p:nvSpPr>
          <p:cNvPr id="4" name="Date Placeholder 3"/>
          <p:cNvSpPr>
            <a:spLocks noGrp="1"/>
          </p:cNvSpPr>
          <p:nvPr>
            <p:ph type="dt" sz="half" idx="10"/>
          </p:nvPr>
        </p:nvSpPr>
        <p:spPr/>
        <p:txBody>
          <a:bodyPr/>
          <a:lstStyle/>
          <a:p>
            <a:fld id="{7E32857E-56A6-484A-9535-EAD56EE05C77}"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Tree-Structured Directories</a:t>
            </a:r>
            <a:endParaRPr lang="en-US" dirty="0"/>
          </a:p>
        </p:txBody>
      </p:sp>
    </p:spTree>
    <p:extLst>
      <p:ext uri="{BB962C8B-B14F-4D97-AF65-F5344CB8AC3E}">
        <p14:creationId xmlns:p14="http://schemas.microsoft.com/office/powerpoint/2010/main" val="350618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50" y="1897539"/>
            <a:ext cx="7886700" cy="3263504"/>
          </a:xfrm>
        </p:spPr>
        <p:txBody>
          <a:bodyPr>
            <a:normAutofit/>
          </a:bodyPr>
          <a:lstStyle/>
          <a:p>
            <a:r>
              <a:rPr lang="en-US" sz="2000" b="1" dirty="0">
                <a:solidFill>
                  <a:srgbClr val="4D5156"/>
                </a:solidFill>
                <a:latin typeface="Times New Roman" panose="02020603050405020304" pitchFamily="18" charset="0"/>
                <a:cs typeface="Times New Roman" panose="02020603050405020304" pitchFamily="18" charset="0"/>
              </a:rPr>
              <a:t>R</a:t>
            </a:r>
            <a:r>
              <a:rPr lang="en-US" sz="2000" b="1" i="0" dirty="0">
                <a:solidFill>
                  <a:srgbClr val="4D5156"/>
                </a:solidFill>
                <a:effectLst/>
                <a:latin typeface="Times New Roman" panose="02020603050405020304" pitchFamily="18" charset="0"/>
                <a:cs typeface="Times New Roman" panose="02020603050405020304" pitchFamily="18" charset="0"/>
              </a:rPr>
              <a:t>oom lighting</a:t>
            </a:r>
          </a:p>
          <a:p>
            <a:r>
              <a:rPr lang="en-US" sz="2000" b="1" dirty="0">
                <a:solidFill>
                  <a:srgbClr val="4D5156"/>
                </a:solidFill>
                <a:latin typeface="Times New Roman" panose="02020603050405020304" pitchFamily="18" charset="0"/>
                <a:cs typeface="Times New Roman" panose="02020603050405020304" pitchFamily="18" charset="0"/>
              </a:rPr>
              <a:t>W</a:t>
            </a:r>
            <a:r>
              <a:rPr lang="en-US" sz="2000" b="1" i="0" dirty="0">
                <a:solidFill>
                  <a:srgbClr val="4D5156"/>
                </a:solidFill>
                <a:effectLst/>
                <a:latin typeface="Times New Roman" panose="02020603050405020304" pitchFamily="18" charset="0"/>
                <a:cs typeface="Times New Roman" panose="02020603050405020304" pitchFamily="18" charset="0"/>
              </a:rPr>
              <a:t>indow shades</a:t>
            </a:r>
          </a:p>
          <a:p>
            <a:r>
              <a:rPr lang="en-US" sz="2000" b="1" dirty="0">
                <a:solidFill>
                  <a:srgbClr val="4D5156"/>
                </a:solidFill>
                <a:latin typeface="Times New Roman" panose="02020603050405020304" pitchFamily="18" charset="0"/>
                <a:cs typeface="Times New Roman" panose="02020603050405020304" pitchFamily="18" charset="0"/>
              </a:rPr>
              <a:t>S</a:t>
            </a:r>
            <a:r>
              <a:rPr lang="en-US" sz="2000" b="1" i="0" dirty="0">
                <a:solidFill>
                  <a:srgbClr val="4D5156"/>
                </a:solidFill>
                <a:effectLst/>
                <a:latin typeface="Times New Roman" panose="02020603050405020304" pitchFamily="18" charset="0"/>
                <a:cs typeface="Times New Roman" panose="02020603050405020304" pitchFamily="18" charset="0"/>
              </a:rPr>
              <a:t>olar loads</a:t>
            </a:r>
          </a:p>
          <a:p>
            <a:r>
              <a:rPr lang="en-US" sz="2000" b="1" dirty="0">
                <a:solidFill>
                  <a:srgbClr val="4D5156"/>
                </a:solidFill>
                <a:latin typeface="Times New Roman" panose="02020603050405020304" pitchFamily="18" charset="0"/>
                <a:cs typeface="Times New Roman" panose="02020603050405020304" pitchFamily="18" charset="0"/>
              </a:rPr>
              <a:t>P</a:t>
            </a:r>
            <a:r>
              <a:rPr lang="en-US" sz="2000" b="1" i="0" dirty="0">
                <a:solidFill>
                  <a:srgbClr val="4D5156"/>
                </a:solidFill>
                <a:effectLst/>
                <a:latin typeface="Times New Roman" panose="02020603050405020304" pitchFamily="18" charset="0"/>
                <a:cs typeface="Times New Roman" panose="02020603050405020304" pitchFamily="18" charset="0"/>
              </a:rPr>
              <a:t>hysical security</a:t>
            </a:r>
          </a:p>
          <a:p>
            <a:r>
              <a:rPr lang="en-US" sz="2000" b="1" dirty="0">
                <a:solidFill>
                  <a:srgbClr val="4D5156"/>
                </a:solidFill>
                <a:latin typeface="Times New Roman" panose="02020603050405020304" pitchFamily="18" charset="0"/>
                <a:cs typeface="Times New Roman" panose="02020603050405020304" pitchFamily="18" charset="0"/>
              </a:rPr>
              <a:t>F</a:t>
            </a:r>
            <a:r>
              <a:rPr lang="en-US" sz="2000" b="1" i="0" dirty="0">
                <a:solidFill>
                  <a:srgbClr val="4D5156"/>
                </a:solidFill>
                <a:effectLst/>
                <a:latin typeface="Times New Roman" panose="02020603050405020304" pitchFamily="18" charset="0"/>
                <a:cs typeface="Times New Roman" panose="02020603050405020304" pitchFamily="18" charset="0"/>
              </a:rPr>
              <a:t>ire detection</a:t>
            </a:r>
          </a:p>
          <a:p>
            <a:r>
              <a:rPr lang="en-US" sz="2000" b="1" dirty="0">
                <a:solidFill>
                  <a:srgbClr val="4D5156"/>
                </a:solidFill>
                <a:latin typeface="Times New Roman" panose="02020603050405020304" pitchFamily="18" charset="0"/>
                <a:cs typeface="Times New Roman" panose="02020603050405020304" pitchFamily="18" charset="0"/>
              </a:rPr>
              <a:t>E</a:t>
            </a:r>
            <a:r>
              <a:rPr lang="en-US" sz="2000" b="1" i="0" dirty="0">
                <a:solidFill>
                  <a:srgbClr val="4D5156"/>
                </a:solidFill>
                <a:effectLst/>
                <a:latin typeface="Times New Roman" panose="02020603050405020304" pitchFamily="18" charset="0"/>
                <a:cs typeface="Times New Roman" panose="02020603050405020304" pitchFamily="18" charset="0"/>
              </a:rPr>
              <a:t>levator </a:t>
            </a:r>
          </a:p>
          <a:p>
            <a:r>
              <a:rPr lang="en-US" sz="2000" b="1" i="0" dirty="0">
                <a:solidFill>
                  <a:srgbClr val="4D5156"/>
                </a:solidFill>
                <a:effectLst/>
                <a:latin typeface="Times New Roman" panose="02020603050405020304" pitchFamily="18" charset="0"/>
                <a:cs typeface="Times New Roman" panose="02020603050405020304" pitchFamily="18" charset="0"/>
              </a:rPr>
              <a:t>Lift </a:t>
            </a:r>
            <a:r>
              <a:rPr lang="en-US" sz="2000" b="1" i="0" dirty="0">
                <a:solidFill>
                  <a:srgbClr val="5F6368"/>
                </a:solidFill>
                <a:effectLst/>
                <a:latin typeface="Times New Roman" panose="02020603050405020304" pitchFamily="18" charset="0"/>
                <a:cs typeface="Times New Roman" panose="02020603050405020304" pitchFamily="18" charset="0"/>
              </a:rPr>
              <a:t>systems</a:t>
            </a:r>
            <a:r>
              <a:rPr lang="en-US" sz="2000" b="1" i="0" dirty="0">
                <a:solidFill>
                  <a:srgbClr val="4D5156"/>
                </a:solidFill>
                <a:effectLst/>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BA72FA0-31EE-44A3-94F4-3569F91FC12F}"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p>
        </p:txBody>
      </p:sp>
      <p:sp>
        <p:nvSpPr>
          <p:cNvPr id="2" name="Slide Number Placeholder 1">
            <a:extLst>
              <a:ext uri="{FF2B5EF4-FFF2-40B4-BE49-F238E27FC236}">
                <a16:creationId xmlns:a16="http://schemas.microsoft.com/office/drawing/2014/main" id="{C61CDD03-E709-4B93-8529-270489D864A5}"/>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a:extLst>
              <a:ext uri="{FF2B5EF4-FFF2-40B4-BE49-F238E27FC236}">
                <a16:creationId xmlns:a16="http://schemas.microsoft.com/office/drawing/2014/main" id="{5D5C4FDE-2A6E-4DC8-AB54-266BE25B090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US" sz="2400" b="1" dirty="0">
                <a:latin typeface="Times New Roman" panose="02020603050405020304" pitchFamily="18" charset="0"/>
                <a:cs typeface="Times New Roman" panose="02020603050405020304" pitchFamily="18" charset="0"/>
              </a:rPr>
              <a:t>Branch wise Applications</a:t>
            </a:r>
          </a:p>
        </p:txBody>
      </p:sp>
    </p:spTree>
    <p:extLst>
      <p:ext uri="{BB962C8B-B14F-4D97-AF65-F5344CB8AC3E}">
        <p14:creationId xmlns:p14="http://schemas.microsoft.com/office/powerpoint/2010/main" val="2672540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a:lnSpc>
                <a:spcPct val="150000"/>
              </a:lnSpc>
              <a:tabLst>
                <a:tab pos="2857500" algn="ctr"/>
              </a:tabLst>
            </a:pPr>
            <a:r>
              <a:rPr lang="en-US" sz="2200" b="1" dirty="0"/>
              <a:t>Absolute</a:t>
            </a:r>
            <a:r>
              <a:rPr lang="en-US" sz="2200" dirty="0"/>
              <a:t> or </a:t>
            </a:r>
            <a:r>
              <a:rPr lang="en-US" sz="2200" b="1" dirty="0"/>
              <a:t>relative</a:t>
            </a:r>
            <a:r>
              <a:rPr lang="en-US" sz="2200" dirty="0"/>
              <a:t> path name</a:t>
            </a:r>
          </a:p>
          <a:p>
            <a:pPr>
              <a:lnSpc>
                <a:spcPct val="150000"/>
              </a:lnSpc>
              <a:tabLst>
                <a:tab pos="2857500" algn="ctr"/>
              </a:tabLst>
            </a:pPr>
            <a:r>
              <a:rPr lang="en-US" sz="2200" dirty="0"/>
              <a:t>Creating a new file is done in current directory</a:t>
            </a:r>
          </a:p>
          <a:p>
            <a:pPr>
              <a:lnSpc>
                <a:spcPct val="150000"/>
              </a:lnSpc>
              <a:tabLst>
                <a:tab pos="2857500" algn="ctr"/>
              </a:tabLst>
            </a:pPr>
            <a:r>
              <a:rPr lang="en-US" sz="2200" dirty="0"/>
              <a:t>Delete a file</a:t>
            </a:r>
          </a:p>
          <a:p>
            <a:pPr>
              <a:lnSpc>
                <a:spcPct val="150000"/>
              </a:lnSpc>
              <a:buFont typeface="Monotype Sorts" pitchFamily="2" charset="2"/>
              <a:buNone/>
              <a:tabLst>
                <a:tab pos="2857500" algn="ctr"/>
              </a:tabLst>
            </a:pPr>
            <a:r>
              <a:rPr lang="en-US" sz="2200" dirty="0"/>
              <a:t>		</a:t>
            </a:r>
            <a:r>
              <a:rPr lang="en-US" sz="2200" b="1" dirty="0"/>
              <a:t>rm &lt;file-name&gt;</a:t>
            </a:r>
          </a:p>
          <a:p>
            <a:pPr>
              <a:lnSpc>
                <a:spcPct val="150000"/>
              </a:lnSpc>
              <a:tabLst>
                <a:tab pos="2857500" algn="ctr"/>
              </a:tabLst>
            </a:pPr>
            <a:r>
              <a:rPr lang="en-US" sz="2200" dirty="0"/>
              <a:t>Creating a new subdirectory is done in current directory</a:t>
            </a:r>
          </a:p>
          <a:p>
            <a:pPr marL="628650" lvl="1">
              <a:lnSpc>
                <a:spcPct val="150000"/>
              </a:lnSpc>
              <a:buFont typeface="Monotype Sorts" pitchFamily="2" charset="2"/>
              <a:buNone/>
              <a:tabLst>
                <a:tab pos="2857500" algn="ctr"/>
              </a:tabLst>
            </a:pPr>
            <a:r>
              <a:rPr lang="en-US" sz="2200" dirty="0"/>
              <a:t>		</a:t>
            </a:r>
            <a:r>
              <a:rPr lang="en-US" sz="2200" b="1" dirty="0" err="1"/>
              <a:t>mkdir</a:t>
            </a:r>
            <a:r>
              <a:rPr lang="en-US" sz="2200" b="1" dirty="0"/>
              <a:t> &lt;</a:t>
            </a:r>
            <a:r>
              <a:rPr lang="en-US" sz="2200" b="1" dirty="0" err="1"/>
              <a:t>dir</a:t>
            </a:r>
            <a:r>
              <a:rPr lang="en-US" sz="2200" b="1" dirty="0"/>
              <a:t>-name&gt;</a:t>
            </a:r>
          </a:p>
          <a:p>
            <a:pPr>
              <a:lnSpc>
                <a:spcPct val="150000"/>
              </a:lnSpc>
              <a:buFont typeface="Monotype Sorts" pitchFamily="2" charset="2"/>
              <a:buNone/>
              <a:tabLst>
                <a:tab pos="2857500" algn="ctr"/>
              </a:tabLst>
            </a:pPr>
            <a:r>
              <a:rPr lang="en-US" sz="2200" dirty="0"/>
              <a:t>	Example:  if in current directory   </a:t>
            </a:r>
            <a:r>
              <a:rPr lang="en-US" sz="2200" b="1" dirty="0"/>
              <a:t>/mail</a:t>
            </a:r>
          </a:p>
          <a:p>
            <a:pPr>
              <a:lnSpc>
                <a:spcPct val="150000"/>
              </a:lnSpc>
              <a:buFont typeface="Monotype Sorts" pitchFamily="2" charset="2"/>
              <a:buNone/>
              <a:tabLst>
                <a:tab pos="2857500" algn="ctr"/>
              </a:tabLst>
            </a:pPr>
            <a:r>
              <a:rPr lang="en-US" sz="2200" dirty="0"/>
              <a:t>		</a:t>
            </a:r>
            <a:r>
              <a:rPr lang="en-US" sz="2200" b="1" dirty="0" err="1"/>
              <a:t>mkdir</a:t>
            </a:r>
            <a:r>
              <a:rPr lang="en-US" sz="2200" b="1" dirty="0"/>
              <a:t> count</a:t>
            </a:r>
          </a:p>
          <a:p>
            <a:endParaRPr lang="en-US" sz="2000" dirty="0"/>
          </a:p>
        </p:txBody>
      </p:sp>
      <p:sp>
        <p:nvSpPr>
          <p:cNvPr id="4" name="Date Placeholder 3"/>
          <p:cNvSpPr>
            <a:spLocks noGrp="1"/>
          </p:cNvSpPr>
          <p:nvPr>
            <p:ph type="dt" sz="half" idx="10"/>
          </p:nvPr>
        </p:nvSpPr>
        <p:spPr/>
        <p:txBody>
          <a:bodyPr/>
          <a:lstStyle/>
          <a:p>
            <a:fld id="{A35F4D16-CDE5-4748-BD76-7B2225A8CBFE}"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Tree-Structured Directories</a:t>
            </a:r>
            <a:endParaRPr lang="en-US" dirty="0"/>
          </a:p>
        </p:txBody>
      </p:sp>
    </p:spTree>
    <p:extLst>
      <p:ext uri="{BB962C8B-B14F-4D97-AF65-F5344CB8AC3E}">
        <p14:creationId xmlns:p14="http://schemas.microsoft.com/office/powerpoint/2010/main" val="13207636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r>
              <a:rPr lang="en-US" sz="2000" spc="-5" dirty="0">
                <a:cs typeface="Arial"/>
              </a:rPr>
              <a:t>Have shared subdirectories and</a:t>
            </a:r>
            <a:r>
              <a:rPr lang="en-US" sz="2000" spc="85" dirty="0">
                <a:cs typeface="Arial"/>
              </a:rPr>
              <a:t> </a:t>
            </a:r>
            <a:r>
              <a:rPr lang="en-US" sz="2000" spc="-5" dirty="0">
                <a:cs typeface="Arial"/>
              </a:rPr>
              <a:t>files</a:t>
            </a:r>
            <a:endParaRPr lang="en-US" sz="2000" dirty="0"/>
          </a:p>
        </p:txBody>
      </p:sp>
      <p:sp>
        <p:nvSpPr>
          <p:cNvPr id="4" name="Date Placeholder 3"/>
          <p:cNvSpPr>
            <a:spLocks noGrp="1"/>
          </p:cNvSpPr>
          <p:nvPr>
            <p:ph type="dt" sz="half" idx="10"/>
          </p:nvPr>
        </p:nvSpPr>
        <p:spPr/>
        <p:txBody>
          <a:bodyPr/>
          <a:lstStyle/>
          <a:p>
            <a:fld id="{55A21E75-86CD-4A9A-A921-622C88F0697B}"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Acyclic-Graph Directories</a:t>
            </a:r>
            <a:endParaRPr lang="en-US" dirty="0"/>
          </a:p>
        </p:txBody>
      </p:sp>
      <p:pic>
        <p:nvPicPr>
          <p:cNvPr id="8" name="Picture 7" descr="10">
            <a:extLst>
              <a:ext uri="{FF2B5EF4-FFF2-40B4-BE49-F238E27FC236}">
                <a16:creationId xmlns:a16="http://schemas.microsoft.com/office/drawing/2014/main" id="{5008648E-5078-46FE-B86B-3375F81657D9}"/>
              </a:ext>
            </a:extLst>
          </p:cNvPr>
          <p:cNvPicPr>
            <a:picLocks noChangeAspect="1" noChangeArrowheads="1"/>
          </p:cNvPicPr>
          <p:nvPr/>
        </p:nvPicPr>
        <p:blipFill>
          <a:blip r:embed="rId2" cstate="print"/>
          <a:srcRect/>
          <a:stretch>
            <a:fillRect/>
          </a:stretch>
        </p:blipFill>
        <p:spPr bwMode="auto">
          <a:xfrm>
            <a:off x="1896269" y="1909363"/>
            <a:ext cx="5351462" cy="4324350"/>
          </a:xfrm>
          <a:prstGeom prst="rect">
            <a:avLst/>
          </a:prstGeom>
          <a:noFill/>
          <a:ln w="9525">
            <a:noFill/>
            <a:miter lim="800000"/>
            <a:headEnd/>
            <a:tailEnd/>
          </a:ln>
        </p:spPr>
      </p:pic>
    </p:spTree>
    <p:extLst>
      <p:ext uri="{BB962C8B-B14F-4D97-AF65-F5344CB8AC3E}">
        <p14:creationId xmlns:p14="http://schemas.microsoft.com/office/powerpoint/2010/main" val="25934842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AA6503-385E-44DB-9695-E8BB5C8304CE}"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spc="-5"/>
              <a:t>General </a:t>
            </a:r>
            <a:r>
              <a:rPr lang="en-IN" sz="2400"/>
              <a:t>Graph</a:t>
            </a:r>
            <a:r>
              <a:rPr lang="en-IN" sz="2400" spc="-90"/>
              <a:t> </a:t>
            </a:r>
            <a:r>
              <a:rPr lang="en-IN" sz="2400"/>
              <a:t>Directory</a:t>
            </a:r>
            <a:endParaRPr lang="en-US" dirty="0"/>
          </a:p>
        </p:txBody>
      </p:sp>
      <p:sp>
        <p:nvSpPr>
          <p:cNvPr id="8" name="object 3">
            <a:extLst>
              <a:ext uri="{FF2B5EF4-FFF2-40B4-BE49-F238E27FC236}">
                <a16:creationId xmlns:a16="http://schemas.microsoft.com/office/drawing/2014/main" id="{9055658D-CFB9-43ED-A4C7-3C11946E2FD1}"/>
              </a:ext>
            </a:extLst>
          </p:cNvPr>
          <p:cNvSpPr>
            <a:spLocks noGrp="1"/>
          </p:cNvSpPr>
          <p:nvPr>
            <p:ph idx="1"/>
          </p:nvPr>
        </p:nvSpPr>
        <p:spPr>
          <a:xfrm>
            <a:off x="685800" y="1230313"/>
            <a:ext cx="8077200" cy="5029200"/>
          </a:xfrm>
          <a:prstGeom prst="rect">
            <a:avLst/>
          </a:prstGeom>
          <a:blipFill>
            <a:blip r:embed="rId2" cstate="print"/>
            <a:stretch>
              <a:fillRect/>
            </a:stretch>
          </a:blipFill>
        </p:spPr>
        <p:txBody>
          <a:bodyPr wrap="square" lIns="0" tIns="0" rIns="0" bIns="0" rtlCol="0"/>
          <a:lstStyle/>
          <a:p>
            <a:pPr marL="0" indent="0">
              <a:buNone/>
            </a:pPr>
            <a:r>
              <a:rPr lang="en-US" dirty="0"/>
              <a:t>.</a:t>
            </a:r>
            <a:endParaRPr lang="en-IN" dirty="0"/>
          </a:p>
        </p:txBody>
      </p:sp>
    </p:spTree>
    <p:extLst>
      <p:ext uri="{BB962C8B-B14F-4D97-AF65-F5344CB8AC3E}">
        <p14:creationId xmlns:p14="http://schemas.microsoft.com/office/powerpoint/2010/main" val="26404680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a:lnSpc>
                <a:spcPct val="150000"/>
              </a:lnSpc>
            </a:pPr>
            <a:r>
              <a:rPr lang="en-US" sz="2200" dirty="0"/>
              <a:t>How do we guarantee no cycles?</a:t>
            </a:r>
          </a:p>
          <a:p>
            <a:pPr lvl="1">
              <a:lnSpc>
                <a:spcPct val="150000"/>
              </a:lnSpc>
            </a:pPr>
            <a:r>
              <a:rPr lang="en-US" sz="2200" dirty="0"/>
              <a:t>Allow only links to files, not subdirectories</a:t>
            </a:r>
          </a:p>
          <a:p>
            <a:pPr lvl="1">
              <a:lnSpc>
                <a:spcPct val="150000"/>
              </a:lnSpc>
            </a:pPr>
            <a:r>
              <a:rPr lang="en-US" sz="2200" dirty="0"/>
              <a:t>Every time a new link is added use a cycle detection algorithm to determine whether it is OK</a:t>
            </a:r>
          </a:p>
          <a:p>
            <a:pPr lvl="1">
              <a:lnSpc>
                <a:spcPct val="150000"/>
              </a:lnSpc>
            </a:pPr>
            <a:r>
              <a:rPr lang="en-US" sz="2200" dirty="0"/>
              <a:t>Ignore links for activities such as recursive search/delete/etc.</a:t>
            </a:r>
          </a:p>
          <a:p>
            <a:endParaRPr lang="en-US" sz="2000" dirty="0"/>
          </a:p>
        </p:txBody>
      </p:sp>
      <p:sp>
        <p:nvSpPr>
          <p:cNvPr id="4" name="Date Placeholder 3"/>
          <p:cNvSpPr>
            <a:spLocks noGrp="1"/>
          </p:cNvSpPr>
          <p:nvPr>
            <p:ph type="dt" sz="half" idx="10"/>
          </p:nvPr>
        </p:nvSpPr>
        <p:spPr/>
        <p:txBody>
          <a:bodyPr/>
          <a:lstStyle/>
          <a:p>
            <a:fld id="{3671EBFB-23E7-4C76-910E-1ECB8704354D}"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spc="-5"/>
              <a:t>General </a:t>
            </a:r>
            <a:r>
              <a:rPr lang="en-IN" sz="2400"/>
              <a:t>Graph</a:t>
            </a:r>
            <a:r>
              <a:rPr lang="en-IN" sz="2400" spc="-90"/>
              <a:t> </a:t>
            </a:r>
            <a:r>
              <a:rPr lang="en-IN" sz="2400"/>
              <a:t>Directory</a:t>
            </a:r>
            <a:endParaRPr lang="en-US" dirty="0"/>
          </a:p>
        </p:txBody>
      </p:sp>
    </p:spTree>
    <p:extLst>
      <p:ext uri="{BB962C8B-B14F-4D97-AF65-F5344CB8AC3E}">
        <p14:creationId xmlns:p14="http://schemas.microsoft.com/office/powerpoint/2010/main" val="38897594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algn="l"/>
            <a:r>
              <a:rPr lang="en-US" sz="1600" b="0" i="0" dirty="0">
                <a:solidFill>
                  <a:srgbClr val="111111"/>
                </a:solidFill>
                <a:effectLst/>
                <a:latin typeface="Times New Roman" panose="02020603050405020304" pitchFamily="18" charset="0"/>
                <a:cs typeface="Times New Roman" panose="02020603050405020304" pitchFamily="18" charset="0"/>
              </a:rPr>
              <a:t>One line answer to the about question would be, “Pi is a single-board computer”. </a:t>
            </a:r>
          </a:p>
          <a:p>
            <a:pPr algn="l"/>
            <a:r>
              <a:rPr lang="en-US" sz="1600" b="0" i="0" dirty="0">
                <a:solidFill>
                  <a:srgbClr val="111111"/>
                </a:solidFill>
                <a:effectLst/>
                <a:latin typeface="Times New Roman" panose="02020603050405020304" pitchFamily="18" charset="0"/>
                <a:cs typeface="Times New Roman" panose="02020603050405020304" pitchFamily="18" charset="0"/>
              </a:rPr>
              <a:t>Pi is a small scale computer in the size little bigger than a credit card, it packs enough power to run games, word processor like open office, image editor like Gimp and any program of similar magnitude.</a:t>
            </a:r>
          </a:p>
          <a:p>
            <a:pPr algn="l"/>
            <a:r>
              <a:rPr lang="en-US" sz="1600" b="0" i="0" dirty="0">
                <a:solidFill>
                  <a:srgbClr val="111111"/>
                </a:solidFill>
                <a:effectLst/>
                <a:latin typeface="Times New Roman" panose="02020603050405020304" pitchFamily="18" charset="0"/>
                <a:cs typeface="Times New Roman" panose="02020603050405020304" pitchFamily="18" charset="0"/>
              </a:rPr>
              <a:t>Pi was introduced as an educational gadget to be used for </a:t>
            </a:r>
            <a:r>
              <a:rPr lang="en-US" sz="1600" b="0" i="0" dirty="0" err="1">
                <a:solidFill>
                  <a:srgbClr val="111111"/>
                </a:solidFill>
                <a:effectLst/>
                <a:latin typeface="Times New Roman" panose="02020603050405020304" pitchFamily="18" charset="0"/>
                <a:cs typeface="Times New Roman" panose="02020603050405020304" pitchFamily="18" charset="0"/>
              </a:rPr>
              <a:t>protyping</a:t>
            </a:r>
            <a:r>
              <a:rPr lang="en-US" sz="1600" b="0" i="0" dirty="0">
                <a:solidFill>
                  <a:srgbClr val="111111"/>
                </a:solidFill>
                <a:effectLst/>
                <a:latin typeface="Times New Roman" panose="02020603050405020304" pitchFamily="18" charset="0"/>
                <a:cs typeface="Times New Roman" panose="02020603050405020304" pitchFamily="18" charset="0"/>
              </a:rPr>
              <a:t> by hobbyists and for those who want to learn more about programming. </a:t>
            </a:r>
          </a:p>
          <a:p>
            <a:r>
              <a:rPr lang="en-US" sz="1600" b="0" i="0" dirty="0">
                <a:solidFill>
                  <a:srgbClr val="111111"/>
                </a:solidFill>
                <a:effectLst/>
                <a:latin typeface="Times New Roman" panose="02020603050405020304" pitchFamily="18" charset="0"/>
                <a:cs typeface="Times New Roman" panose="02020603050405020304" pitchFamily="18" charset="0"/>
              </a:rPr>
              <a:t>It certainly cannot be a substitute for our day to day Linux, Mac or Windows PC.</a:t>
            </a:r>
            <a:r>
              <a:rPr lang="en-US" sz="1600" b="0" i="0" dirty="0">
                <a:solidFill>
                  <a:srgbClr val="111111"/>
                </a:solidFill>
                <a:effectLst/>
                <a:latin typeface="Segoe UI" panose="020B0502040204020203" pitchFamily="34" charset="0"/>
              </a:rPr>
              <a:t> </a:t>
            </a:r>
          </a:p>
          <a:p>
            <a:r>
              <a:rPr lang="en-US" sz="1600" b="0" i="0" dirty="0">
                <a:solidFill>
                  <a:srgbClr val="111111"/>
                </a:solidFill>
                <a:effectLst/>
                <a:latin typeface="Times New Roman" panose="02020603050405020304" pitchFamily="18" charset="0"/>
                <a:cs typeface="Times New Roman" panose="02020603050405020304" pitchFamily="18" charset="0"/>
              </a:rPr>
              <a:t>Pi is based on a Broadcom SoC (System of Chip) with an ARM processor [~700 MHz], a GPU and 256 to 512 MB RAM. </a:t>
            </a:r>
          </a:p>
          <a:p>
            <a:r>
              <a:rPr lang="en-US" sz="1600" b="0" i="0" dirty="0">
                <a:solidFill>
                  <a:srgbClr val="111111"/>
                </a:solidFill>
                <a:effectLst/>
                <a:latin typeface="Times New Roman" panose="02020603050405020304" pitchFamily="18" charset="0"/>
                <a:cs typeface="Times New Roman" panose="02020603050405020304" pitchFamily="18" charset="0"/>
              </a:rPr>
              <a:t>The boot media is an SD card [which is not included], and the SD card can also be used for persist data.</a:t>
            </a:r>
            <a:endParaRPr lang="en-US" sz="1600" dirty="0">
              <a:latin typeface="Times New Roman" panose="02020603050405020304" pitchFamily="18" charset="0"/>
              <a:cs typeface="Times New Roman" panose="02020603050405020304" pitchFamily="18" charset="0"/>
            </a:endParaRPr>
          </a:p>
          <a:p>
            <a:pPr algn="l"/>
            <a:endParaRPr lang="en-US" sz="1600" b="0" i="0" dirty="0">
              <a:solidFill>
                <a:srgbClr val="111111"/>
              </a:solidFill>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DB97CBC-4C96-4FB5-83D5-43A7591B2E45}"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i="0" u="none" strike="noStrike" dirty="0">
                <a:solidFill>
                  <a:schemeClr val="tx1"/>
                </a:solidFill>
                <a:effectLst/>
                <a:latin typeface="Times New Roman" panose="02020603050405020304" pitchFamily="18" charset="0"/>
                <a:cs typeface="Times New Roman" panose="02020603050405020304" pitchFamily="18" charset="0"/>
              </a:rPr>
              <a:t>What is Raspberry Pi?</a:t>
            </a:r>
            <a:endParaRPr lang="en-IN" sz="2400" b="1"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1377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algn="l"/>
            <a:r>
              <a:rPr lang="en-US" sz="1800" b="0" i="0" dirty="0" err="1">
                <a:solidFill>
                  <a:srgbClr val="111111"/>
                </a:solidFill>
                <a:effectLst/>
                <a:latin typeface="Times New Roman" panose="02020603050405020304" pitchFamily="18" charset="0"/>
                <a:cs typeface="Times New Roman" panose="02020603050405020304" pitchFamily="18" charset="0"/>
              </a:rPr>
              <a:t>Raspian</a:t>
            </a:r>
            <a:r>
              <a:rPr lang="en-US" sz="1800" b="0" i="0" dirty="0">
                <a:solidFill>
                  <a:srgbClr val="111111"/>
                </a:solidFill>
                <a:effectLst/>
                <a:latin typeface="Times New Roman" panose="02020603050405020304" pitchFamily="18" charset="0"/>
                <a:cs typeface="Times New Roman" panose="02020603050405020304" pitchFamily="18" charset="0"/>
              </a:rPr>
              <a:t> OS is one of the official Operating systems available for free to download and use. </a:t>
            </a:r>
          </a:p>
          <a:p>
            <a:pPr algn="l"/>
            <a:r>
              <a:rPr lang="en-US" sz="1800" b="0" i="0" dirty="0">
                <a:solidFill>
                  <a:srgbClr val="111111"/>
                </a:solidFill>
                <a:effectLst/>
                <a:latin typeface="Times New Roman" panose="02020603050405020304" pitchFamily="18" charset="0"/>
                <a:cs typeface="Times New Roman" panose="02020603050405020304" pitchFamily="18" charset="0"/>
              </a:rPr>
              <a:t>The system is based on Debian Linux and is optimized to work efficiently with the Raspberry Pi computer. </a:t>
            </a:r>
          </a:p>
          <a:p>
            <a:pPr algn="l"/>
            <a:r>
              <a:rPr lang="en-US" sz="1800" b="0" i="0" dirty="0">
                <a:solidFill>
                  <a:srgbClr val="111111"/>
                </a:solidFill>
                <a:effectLst/>
                <a:latin typeface="Times New Roman" panose="02020603050405020304" pitchFamily="18" charset="0"/>
                <a:cs typeface="Times New Roman" panose="02020603050405020304" pitchFamily="18" charset="0"/>
              </a:rPr>
              <a:t>As we already know an OS is a set of basic programs and utilities that runs on a specified hardware, in this case the Pi. </a:t>
            </a:r>
          </a:p>
          <a:p>
            <a:pPr algn="l"/>
            <a:r>
              <a:rPr lang="en-US" sz="1800" b="0" i="0" dirty="0">
                <a:solidFill>
                  <a:srgbClr val="111111"/>
                </a:solidFill>
                <a:effectLst/>
                <a:latin typeface="Times New Roman" panose="02020603050405020304" pitchFamily="18" charset="0"/>
                <a:cs typeface="Times New Roman" panose="02020603050405020304" pitchFamily="18" charset="0"/>
              </a:rPr>
              <a:t>Debian is very lightweight and makes a great choice for the Pi. </a:t>
            </a:r>
          </a:p>
          <a:p>
            <a:pPr algn="l"/>
            <a:r>
              <a:rPr lang="en-US" sz="1800" b="0" i="0" dirty="0">
                <a:solidFill>
                  <a:srgbClr val="111111"/>
                </a:solidFill>
                <a:effectLst/>
                <a:latin typeface="Times New Roman" panose="02020603050405020304" pitchFamily="18" charset="0"/>
                <a:cs typeface="Times New Roman" panose="02020603050405020304" pitchFamily="18" charset="0"/>
              </a:rPr>
              <a:t>The Raspbian includes tools for browsing, python programming and a GUI desktop.</a:t>
            </a:r>
          </a:p>
          <a:p>
            <a:pPr algn="l"/>
            <a:r>
              <a:rPr lang="en-US" sz="1800" b="0" i="0" dirty="0">
                <a:solidFill>
                  <a:srgbClr val="111111"/>
                </a:solidFill>
                <a:effectLst/>
                <a:latin typeface="Times New Roman" panose="02020603050405020304" pitchFamily="18" charset="0"/>
                <a:cs typeface="Times New Roman" panose="02020603050405020304" pitchFamily="18" charset="0"/>
              </a:rPr>
              <a:t>The </a:t>
            </a:r>
            <a:r>
              <a:rPr lang="en-US" sz="1800" b="0" i="0" dirty="0" err="1">
                <a:solidFill>
                  <a:srgbClr val="111111"/>
                </a:solidFill>
                <a:effectLst/>
                <a:latin typeface="Times New Roman" panose="02020603050405020304" pitchFamily="18" charset="0"/>
                <a:cs typeface="Times New Roman" panose="02020603050405020304" pitchFamily="18" charset="0"/>
              </a:rPr>
              <a:t>Raspian</a:t>
            </a:r>
            <a:r>
              <a:rPr lang="en-US" sz="1800" b="0" i="0" dirty="0">
                <a:solidFill>
                  <a:srgbClr val="111111"/>
                </a:solidFill>
                <a:effectLst/>
                <a:latin typeface="Times New Roman" panose="02020603050405020304" pitchFamily="18" charset="0"/>
                <a:cs typeface="Times New Roman" panose="02020603050405020304" pitchFamily="18" charset="0"/>
              </a:rPr>
              <a:t> desktop environment is known as the “Lightweight X11 Desktop Environment” or in short LXDE. </a:t>
            </a:r>
          </a:p>
          <a:p>
            <a:pPr algn="l"/>
            <a:r>
              <a:rPr lang="en-US" sz="1800" b="0" i="0" dirty="0">
                <a:solidFill>
                  <a:srgbClr val="111111"/>
                </a:solidFill>
                <a:effectLst/>
                <a:latin typeface="Times New Roman" panose="02020603050405020304" pitchFamily="18" charset="0"/>
                <a:cs typeface="Times New Roman" panose="02020603050405020304" pitchFamily="18" charset="0"/>
              </a:rPr>
              <a:t>This has a fairly attractive user interface that is built using the X Window System software and is a familiar point and click interface. </a:t>
            </a:r>
          </a:p>
          <a:p>
            <a:pPr algn="l"/>
            <a:r>
              <a:rPr lang="en-US" sz="1800" b="0" i="0" dirty="0">
                <a:solidFill>
                  <a:srgbClr val="111111"/>
                </a:solidFill>
                <a:effectLst/>
                <a:latin typeface="Times New Roman" panose="02020603050405020304" pitchFamily="18" charset="0"/>
                <a:cs typeface="Times New Roman" panose="02020603050405020304" pitchFamily="18" charset="0"/>
              </a:rPr>
              <a:t>We shall look more into how to install and use this OS in the next section.</a:t>
            </a:r>
          </a:p>
          <a:p>
            <a:endParaRPr lang="en-US" sz="2000" dirty="0"/>
          </a:p>
        </p:txBody>
      </p:sp>
      <p:sp>
        <p:nvSpPr>
          <p:cNvPr id="4" name="Date Placeholder 3"/>
          <p:cNvSpPr>
            <a:spLocks noGrp="1"/>
          </p:cNvSpPr>
          <p:nvPr>
            <p:ph type="dt" sz="half" idx="10"/>
          </p:nvPr>
        </p:nvSpPr>
        <p:spPr/>
        <p:txBody>
          <a:bodyPr/>
          <a:lstStyle/>
          <a:p>
            <a:fld id="{3439D888-001A-4559-913C-76ECA6A51629}"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a:solidFill>
                  <a:schemeClr val="tx1"/>
                </a:solidFill>
              </a:rPr>
              <a:t>Introduction to Raspbian Operating System</a:t>
            </a:r>
            <a:endParaRPr lang="en-US" dirty="0"/>
          </a:p>
        </p:txBody>
      </p:sp>
    </p:spTree>
    <p:extLst>
      <p:ext uri="{BB962C8B-B14F-4D97-AF65-F5344CB8AC3E}">
        <p14:creationId xmlns:p14="http://schemas.microsoft.com/office/powerpoint/2010/main" val="39504269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r>
              <a:rPr lang="en-US" sz="1800" dirty="0">
                <a:latin typeface="Times New Roman" panose="02020603050405020304" pitchFamily="18" charset="0"/>
                <a:cs typeface="Times New Roman" panose="02020603050405020304" pitchFamily="18" charset="0"/>
              </a:rPr>
              <a:t>Linux is named after Linus Torvalds (pronounced "</a:t>
            </a:r>
            <a:r>
              <a:rPr lang="en-US" sz="1800" dirty="0" err="1">
                <a:latin typeface="Times New Roman" panose="02020603050405020304" pitchFamily="18" charset="0"/>
                <a:cs typeface="Times New Roman" panose="02020603050405020304" pitchFamily="18" charset="0"/>
              </a:rPr>
              <a:t>LYNNus</a:t>
            </a:r>
            <a:r>
              <a:rPr lang="en-US" sz="1800" dirty="0">
                <a:latin typeface="Times New Roman" panose="02020603050405020304" pitchFamily="18" charset="0"/>
                <a:cs typeface="Times New Roman" panose="02020603050405020304" pitchFamily="18" charset="0"/>
              </a:rPr>
              <a:t>", hence "LYNN-</a:t>
            </a:r>
            <a:r>
              <a:rPr lang="en-US" sz="1800" dirty="0" err="1">
                <a:latin typeface="Times New Roman" panose="02020603050405020304" pitchFamily="18" charset="0"/>
                <a:cs typeface="Times New Roman" panose="02020603050405020304" pitchFamily="18" charset="0"/>
              </a:rPr>
              <a:t>ucks</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He wrote the first Linux kernel in 1991. </a:t>
            </a:r>
          </a:p>
          <a:p>
            <a:r>
              <a:rPr lang="en-US" sz="1800" dirty="0">
                <a:latin typeface="Times New Roman" panose="02020603050405020304" pitchFamily="18" charset="0"/>
                <a:cs typeface="Times New Roman" panose="02020603050405020304" pitchFamily="18" charset="0"/>
              </a:rPr>
              <a:t>At the time, he was a Computer Science undergraduate student at the University of Helsinki, Finland, and wanted a hobby project which he intended to release as a free OS </a:t>
            </a:r>
          </a:p>
          <a:p>
            <a:r>
              <a:rPr lang="en-US" sz="1800" dirty="0">
                <a:latin typeface="Times New Roman" panose="02020603050405020304" pitchFamily="18" charset="0"/>
                <a:cs typeface="Times New Roman" panose="02020603050405020304" pitchFamily="18" charset="0"/>
              </a:rPr>
              <a:t>Linus retains control of the Linux kernel to this day, through a small company, though he also has (had?) a day job in Silicon Valley. </a:t>
            </a:r>
          </a:p>
          <a:p>
            <a:r>
              <a:rPr lang="en-US" sz="1800" dirty="0">
                <a:latin typeface="Times New Roman" panose="02020603050405020304" pitchFamily="18" charset="0"/>
                <a:cs typeface="Times New Roman" panose="02020603050405020304" pitchFamily="18" charset="0"/>
              </a:rPr>
              <a:t>He had some technical differences with </a:t>
            </a:r>
            <a:r>
              <a:rPr lang="en-US" sz="1800" dirty="0" err="1">
                <a:latin typeface="Times New Roman" panose="02020603050405020304" pitchFamily="18" charset="0"/>
                <a:cs typeface="Times New Roman" panose="02020603050405020304" pitchFamily="18" charset="0"/>
              </a:rPr>
              <a:t>Minix</a:t>
            </a:r>
            <a:r>
              <a:rPr lang="en-US" sz="1800" dirty="0">
                <a:latin typeface="Times New Roman" panose="02020603050405020304" pitchFamily="18" charset="0"/>
                <a:cs typeface="Times New Roman" panose="02020603050405020304" pitchFamily="18" charset="0"/>
              </a:rPr>
              <a:t> and with its creator (Professor Andrew Tannenbaum, Computer Science, at a university in the Nederland), and so Linus wanted to do it his way.</a:t>
            </a:r>
          </a:p>
          <a:p>
            <a:r>
              <a:rPr lang="en-US" sz="1800" dirty="0">
                <a:latin typeface="Times New Roman" panose="02020603050405020304" pitchFamily="18" charset="0"/>
                <a:cs typeface="Times New Roman" panose="02020603050405020304" pitchFamily="18" charset="0"/>
              </a:rPr>
              <a:t>Linux is released under the GPL, the Free (as in free speech, not free beer) Software Foundation's General Public License. </a:t>
            </a:r>
          </a:p>
          <a:p>
            <a:r>
              <a:rPr lang="en-US" sz="1800" dirty="0">
                <a:latin typeface="Times New Roman" panose="02020603050405020304" pitchFamily="18" charset="0"/>
                <a:cs typeface="Times New Roman" panose="02020603050405020304" pitchFamily="18" charset="0"/>
              </a:rPr>
              <a:t>This is sometimes called the "copyleft" (as opposed to "copyright").</a:t>
            </a:r>
          </a:p>
        </p:txBody>
      </p:sp>
      <p:sp>
        <p:nvSpPr>
          <p:cNvPr id="4" name="Date Placeholder 3"/>
          <p:cNvSpPr>
            <a:spLocks noGrp="1"/>
          </p:cNvSpPr>
          <p:nvPr>
            <p:ph type="dt" sz="half" idx="10"/>
          </p:nvPr>
        </p:nvSpPr>
        <p:spPr/>
        <p:txBody>
          <a:bodyPr/>
          <a:lstStyle/>
          <a:p>
            <a:fld id="{EF5F9FE5-83B0-4A15-B9EA-C8824A1D0A15}"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a:solidFill>
                  <a:schemeClr val="tx1"/>
                </a:solidFill>
              </a:rPr>
              <a:t>History of Linux</a:t>
            </a:r>
            <a:endParaRPr lang="en-US" dirty="0"/>
          </a:p>
        </p:txBody>
      </p:sp>
    </p:spTree>
    <p:extLst>
      <p:ext uri="{BB962C8B-B14F-4D97-AF65-F5344CB8AC3E}">
        <p14:creationId xmlns:p14="http://schemas.microsoft.com/office/powerpoint/2010/main" val="24348662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Multi-User </a:t>
            </a:r>
          </a:p>
          <a:p>
            <a:r>
              <a:rPr lang="en-IN" sz="1800" dirty="0">
                <a:latin typeface="Times New Roman" panose="02020603050405020304" pitchFamily="18" charset="0"/>
                <a:cs typeface="Times New Roman" panose="02020603050405020304" pitchFamily="18" charset="0"/>
              </a:rPr>
              <a:t>Several users can log in locally and/or remotely to the Linux workstation/server and work concurrently </a:t>
            </a:r>
          </a:p>
          <a:p>
            <a:pPr marL="0" indent="0">
              <a:buNone/>
            </a:pPr>
            <a:r>
              <a:rPr lang="en-IN" sz="1800" b="1" dirty="0">
                <a:latin typeface="Times New Roman" panose="02020603050405020304" pitchFamily="18" charset="0"/>
                <a:cs typeface="Times New Roman" panose="02020603050405020304" pitchFamily="18" charset="0"/>
              </a:rPr>
              <a:t>Multi-process / Multitasking </a:t>
            </a:r>
          </a:p>
          <a:p>
            <a:r>
              <a:rPr lang="en-IN" sz="1800" dirty="0">
                <a:latin typeface="Times New Roman" panose="02020603050405020304" pitchFamily="18" charset="0"/>
                <a:cs typeface="Times New Roman" panose="02020603050405020304" pitchFamily="18" charset="0"/>
              </a:rPr>
              <a:t>Allows for running multiple applications using </a:t>
            </a:r>
            <a:r>
              <a:rPr lang="en-IN" sz="1800" dirty="0" err="1">
                <a:latin typeface="Times New Roman" panose="02020603050405020304" pitchFamily="18" charset="0"/>
                <a:cs typeface="Times New Roman" panose="02020603050405020304" pitchFamily="18" charset="0"/>
              </a:rPr>
              <a:t>preemptive</a:t>
            </a:r>
            <a:r>
              <a:rPr lang="en-IN" sz="1800" dirty="0">
                <a:latin typeface="Times New Roman" panose="02020603050405020304" pitchFamily="18" charset="0"/>
                <a:cs typeface="Times New Roman" panose="02020603050405020304" pitchFamily="18" charset="0"/>
              </a:rPr>
              <a:t> multitasking at the O/S level </a:t>
            </a:r>
          </a:p>
          <a:p>
            <a:pPr marL="0" indent="0">
              <a:buNone/>
            </a:pPr>
            <a:r>
              <a:rPr lang="en-IN" sz="1800" b="1" dirty="0">
                <a:latin typeface="Times New Roman" panose="02020603050405020304" pitchFamily="18" charset="0"/>
                <a:cs typeface="Times New Roman" panose="02020603050405020304" pitchFamily="18" charset="0"/>
              </a:rPr>
              <a:t>Multi-Processor </a:t>
            </a:r>
          </a:p>
          <a:p>
            <a:r>
              <a:rPr lang="en-IN" sz="1800" dirty="0">
                <a:latin typeface="Times New Roman" panose="02020603050405020304" pitchFamily="18" charset="0"/>
                <a:cs typeface="Times New Roman" panose="02020603050405020304" pitchFamily="18" charset="0"/>
              </a:rPr>
              <a:t>The Linux kernel currently supports running multiple concurrent CPU’s on any given system.</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4A6E140-493A-4BCF-90F3-E1D82588D739}"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a:solidFill>
                  <a:schemeClr val="tx1"/>
                </a:solidFill>
              </a:rPr>
              <a:t>Introduction to Linux</a:t>
            </a:r>
            <a:endParaRPr lang="en-US" dirty="0"/>
          </a:p>
        </p:txBody>
      </p:sp>
    </p:spTree>
    <p:extLst>
      <p:ext uri="{BB962C8B-B14F-4D97-AF65-F5344CB8AC3E}">
        <p14:creationId xmlns:p14="http://schemas.microsoft.com/office/powerpoint/2010/main" val="20894811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Three software layers are typically used to describe the Linux system: </a:t>
            </a:r>
          </a:p>
          <a:p>
            <a:pPr marL="0" indent="0">
              <a:buNone/>
            </a:pPr>
            <a:r>
              <a:rPr lang="en-US" sz="1800" b="1" dirty="0">
                <a:latin typeface="Times New Roman" panose="02020603050405020304" pitchFamily="18" charset="0"/>
                <a:cs typeface="Times New Roman" panose="02020603050405020304" pitchFamily="18" charset="0"/>
              </a:rPr>
              <a:t>The kernel layer: </a:t>
            </a:r>
          </a:p>
          <a:p>
            <a:r>
              <a:rPr lang="en-US" sz="1800" dirty="0">
                <a:latin typeface="Times New Roman" panose="02020603050405020304" pitchFamily="18" charset="0"/>
                <a:cs typeface="Times New Roman" panose="02020603050405020304" pitchFamily="18" charset="0"/>
              </a:rPr>
              <a:t>This runs the hardware and allocates resources, sharing them where necessary. The file system is often a separate process, as are other parts of the kernel and various service daemons. </a:t>
            </a:r>
          </a:p>
          <a:p>
            <a:pPr marL="0" indent="0">
              <a:buNone/>
            </a:pPr>
            <a:r>
              <a:rPr lang="en-US" sz="1800" b="1" dirty="0">
                <a:latin typeface="Times New Roman" panose="02020603050405020304" pitchFamily="18" charset="0"/>
                <a:cs typeface="Times New Roman" panose="02020603050405020304" pitchFamily="18" charset="0"/>
              </a:rPr>
              <a:t>The shell and other basic utilities layer: </a:t>
            </a:r>
          </a:p>
          <a:p>
            <a:r>
              <a:rPr lang="en-US" sz="1800" dirty="0">
                <a:latin typeface="Times New Roman" panose="02020603050405020304" pitchFamily="18" charset="0"/>
                <a:cs typeface="Times New Roman" panose="02020603050405020304" pitchFamily="18" charset="0"/>
              </a:rPr>
              <a:t>When you type in a command, it's to the shell at the command-line interface (sometimes CLI). </a:t>
            </a:r>
          </a:p>
          <a:p>
            <a:r>
              <a:rPr lang="en-US" sz="1800" dirty="0">
                <a:latin typeface="Times New Roman" panose="02020603050405020304" pitchFamily="18" charset="0"/>
                <a:cs typeface="Times New Roman" panose="02020603050405020304" pitchFamily="18" charset="0"/>
              </a:rPr>
              <a:t>Some commands are built-in to the shell (e.g., cd for change directory) </a:t>
            </a:r>
          </a:p>
          <a:p>
            <a:r>
              <a:rPr lang="en-US" sz="1800" dirty="0">
                <a:latin typeface="Times New Roman" panose="02020603050405020304" pitchFamily="18" charset="0"/>
                <a:cs typeface="Times New Roman" panose="02020603050405020304" pitchFamily="18" charset="0"/>
              </a:rPr>
              <a:t>some are programs or filters (like grep, global regular expression and print). </a:t>
            </a:r>
          </a:p>
          <a:p>
            <a:r>
              <a:rPr lang="en-US" sz="1800" dirty="0">
                <a:latin typeface="Times New Roman" panose="02020603050405020304" pitchFamily="18" charset="0"/>
                <a:cs typeface="Times New Roman" panose="02020603050405020304" pitchFamily="18" charset="0"/>
              </a:rPr>
              <a:t>All programs will use system calls to request the many and varied kernel and kernel-mediated services. </a:t>
            </a:r>
          </a:p>
          <a:p>
            <a:pPr marL="0" indent="0">
              <a:buNone/>
            </a:pPr>
            <a:r>
              <a:rPr lang="en-US" sz="1800" b="1" dirty="0">
                <a:latin typeface="Times New Roman" panose="02020603050405020304" pitchFamily="18" charset="0"/>
                <a:cs typeface="Times New Roman" panose="02020603050405020304" pitchFamily="18" charset="0"/>
              </a:rPr>
              <a:t>The applications layer: </a:t>
            </a:r>
          </a:p>
          <a:p>
            <a:r>
              <a:rPr lang="en-US" sz="1800" dirty="0">
                <a:latin typeface="Times New Roman" panose="02020603050405020304" pitchFamily="18" charset="0"/>
                <a:cs typeface="Times New Roman" panose="02020603050405020304" pitchFamily="18" charset="0"/>
              </a:rPr>
              <a:t>Where programs like </a:t>
            </a:r>
            <a:r>
              <a:rPr lang="en-US" sz="1800" dirty="0" err="1">
                <a:latin typeface="Times New Roman" panose="02020603050405020304" pitchFamily="18" charset="0"/>
                <a:cs typeface="Times New Roman" panose="02020603050405020304" pitchFamily="18" charset="0"/>
              </a:rPr>
              <a:t>gcc</a:t>
            </a:r>
            <a:r>
              <a:rPr lang="en-US" sz="1800" dirty="0">
                <a:latin typeface="Times New Roman" panose="02020603050405020304" pitchFamily="18" charset="0"/>
                <a:cs typeface="Times New Roman" panose="02020603050405020304" pitchFamily="18" charset="0"/>
              </a:rPr>
              <a:t> and vi will run, also using system calls to request services from the kernel</a:t>
            </a:r>
          </a:p>
        </p:txBody>
      </p:sp>
      <p:sp>
        <p:nvSpPr>
          <p:cNvPr id="4" name="Date Placeholder 3"/>
          <p:cNvSpPr>
            <a:spLocks noGrp="1"/>
          </p:cNvSpPr>
          <p:nvPr>
            <p:ph type="dt" sz="half" idx="10"/>
          </p:nvPr>
        </p:nvSpPr>
        <p:spPr/>
        <p:txBody>
          <a:bodyPr/>
          <a:lstStyle/>
          <a:p>
            <a:fld id="{8DD16724-6024-4B8D-B8EB-898AC874F4FC}"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solidFill>
                  <a:schemeClr val="tx1"/>
                </a:solidFill>
              </a:rPr>
              <a:t>Architecture of Linux</a:t>
            </a:r>
            <a:endParaRPr lang="en-US" dirty="0"/>
          </a:p>
        </p:txBody>
      </p:sp>
    </p:spTree>
    <p:extLst>
      <p:ext uri="{BB962C8B-B14F-4D97-AF65-F5344CB8AC3E}">
        <p14:creationId xmlns:p14="http://schemas.microsoft.com/office/powerpoint/2010/main" val="3019813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EB313E-01AA-4237-8A5E-5BDA64EAB9E5}"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a:solidFill>
                  <a:schemeClr val="tx1"/>
                </a:solidFill>
              </a:rPr>
              <a:t>Architecture of Linux</a:t>
            </a:r>
            <a:endParaRPr lang="en-US" sz="2400" dirty="0"/>
          </a:p>
        </p:txBody>
      </p:sp>
      <p:pic>
        <p:nvPicPr>
          <p:cNvPr id="1026" name="Picture 2" descr="Linux System Architecture - PiEmbSysTech">
            <a:extLst>
              <a:ext uri="{FF2B5EF4-FFF2-40B4-BE49-F238E27FC236}">
                <a16:creationId xmlns:a16="http://schemas.microsoft.com/office/drawing/2014/main" id="{8959FEAE-99B3-4AB8-81CD-37A5191940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83142"/>
            <a:ext cx="7924800" cy="4923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36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06639"/>
            <a:ext cx="8077200" cy="4860761"/>
          </a:xfrm>
        </p:spPr>
        <p:txBody>
          <a:bodyPr>
            <a:normAutofit/>
          </a:bodyPr>
          <a:lstStyle/>
          <a:p>
            <a:pPr marR="0" algn="just">
              <a:lnSpc>
                <a:spcPct val="115000"/>
              </a:lnSpc>
              <a:spcBef>
                <a:spcPts val="0"/>
              </a:spcBef>
              <a:spcAft>
                <a:spcPts val="0"/>
              </a:spcAft>
              <a:tabLst>
                <a:tab pos="1533525" algn="l"/>
              </a:tabLst>
            </a:pPr>
            <a:r>
              <a:rPr lang="en-US" sz="1800" dirty="0"/>
              <a:t>The objective of the course is to provide an understanding of the basic modules and architecture of an operating system and the functions of the modules to manage, coordinate and control all the parts of the computer system. </a:t>
            </a:r>
          </a:p>
          <a:p>
            <a:pPr marR="0" algn="just">
              <a:lnSpc>
                <a:spcPct val="115000"/>
              </a:lnSpc>
              <a:spcBef>
                <a:spcPts val="0"/>
              </a:spcBef>
              <a:spcAft>
                <a:spcPts val="0"/>
              </a:spcAft>
              <a:tabLst>
                <a:tab pos="1533525" algn="l"/>
              </a:tabLst>
            </a:pPr>
            <a:r>
              <a:rPr lang="en-US" sz="1800" dirty="0"/>
              <a:t>This course cover processor scheduling, deadlocks, memory management, process synchronization, system call and file system management.</a:t>
            </a:r>
            <a:endParaRPr lang="en-US" sz="1800" b="1" kern="120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sz="2600" dirty="0"/>
          </a:p>
          <a:p>
            <a:endParaRPr lang="en-US" sz="2600" dirty="0"/>
          </a:p>
          <a:p>
            <a:pPr>
              <a:buNone/>
            </a:pPr>
            <a:endParaRPr lang="en-US" sz="2400" dirty="0"/>
          </a:p>
          <a:p>
            <a:pPr>
              <a:buNone/>
            </a:pPr>
            <a:endParaRPr lang="en-US" sz="2400" dirty="0"/>
          </a:p>
        </p:txBody>
      </p:sp>
      <p:sp>
        <p:nvSpPr>
          <p:cNvPr id="6" name="Date Placeholder 5"/>
          <p:cNvSpPr>
            <a:spLocks noGrp="1"/>
          </p:cNvSpPr>
          <p:nvPr>
            <p:ph type="dt" sz="half" idx="10"/>
          </p:nvPr>
        </p:nvSpPr>
        <p:spPr/>
        <p:txBody>
          <a:bodyPr/>
          <a:lstStyle/>
          <a:p>
            <a:fld id="{DF87677F-FDB7-462E-AE8C-E747E1E93411}" type="datetime1">
              <a:rPr lang="en-US" smtClean="0"/>
              <a:t>5/6/2024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Course Objective</a:t>
            </a:r>
          </a:p>
        </p:txBody>
      </p:sp>
      <p:sp>
        <p:nvSpPr>
          <p:cNvPr id="12" name="Footer Placeholder 4">
            <a:extLst>
              <a:ext uri="{FF2B5EF4-FFF2-40B4-BE49-F238E27FC236}">
                <a16:creationId xmlns:a16="http://schemas.microsoft.com/office/drawing/2014/main" id="{9D7D7F68-793E-4282-A546-B4FD5C6FF141}"/>
              </a:ext>
            </a:extLst>
          </p:cNvPr>
          <p:cNvSpPr>
            <a:spLocks noGrp="1"/>
          </p:cNvSpPr>
          <p:nvPr>
            <p:ph type="ftr" sz="quarter" idx="11"/>
          </p:nvPr>
        </p:nvSpPr>
        <p:spPr>
          <a:xfrm>
            <a:off x="2057400" y="6477000"/>
            <a:ext cx="4648200" cy="244475"/>
          </a:xfrm>
        </p:spPr>
        <p:txBody>
          <a:bodyPr/>
          <a:lstStyle/>
          <a:p>
            <a:r>
              <a:rPr lang="en-US"/>
              <a:t>Ms. SAVITA YADAV          Disk Scheduling &amp; Operating System Customization ACSE0403A                   Unit-5</a:t>
            </a:r>
            <a:endParaRPr lang="en-US" dirty="0"/>
          </a:p>
        </p:txBody>
      </p:sp>
    </p:spTree>
    <p:extLst>
      <p:ext uri="{BB962C8B-B14F-4D97-AF65-F5344CB8AC3E}">
        <p14:creationId xmlns:p14="http://schemas.microsoft.com/office/powerpoint/2010/main" val="5924531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marL="0" indent="0" algn="l">
              <a:buNone/>
            </a:pPr>
            <a:r>
              <a:rPr lang="en-US" sz="1800" b="0" i="0" dirty="0">
                <a:effectLst/>
                <a:latin typeface="Times New Roman" panose="02020603050405020304" pitchFamily="18" charset="0"/>
                <a:cs typeface="Times New Roman" panose="02020603050405020304" pitchFamily="18" charset="0"/>
              </a:rPr>
              <a:t>A  shell is a program that provides an interface between a user and an operating system (OS) kernel. An OS starts a shell for each user when the user logs in or opens a terminal or console window.</a:t>
            </a:r>
          </a:p>
          <a:p>
            <a:pPr marL="0" indent="0" algn="l">
              <a:buNone/>
            </a:pPr>
            <a:endParaRPr lang="en-US" sz="1800" b="0" i="0" dirty="0">
              <a:effectLst/>
              <a:latin typeface="Times New Roman" panose="02020603050405020304" pitchFamily="18" charset="0"/>
              <a:cs typeface="Times New Roman" panose="02020603050405020304" pitchFamily="18" charset="0"/>
            </a:endParaRPr>
          </a:p>
          <a:p>
            <a:pPr marL="0" indent="0" algn="l">
              <a:buNone/>
            </a:pPr>
            <a:r>
              <a:rPr lang="en-US" sz="1800" b="0" i="0" dirty="0">
                <a:effectLst/>
                <a:latin typeface="Times New Roman" panose="02020603050405020304" pitchFamily="18" charset="0"/>
                <a:cs typeface="Times New Roman" panose="02020603050405020304" pitchFamily="18" charset="0"/>
              </a:rPr>
              <a:t>A kernel is a program that:</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Controls all computer operations.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Coordinates all executing utilities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Ensures that executing utilities do not interfere with each other or consume all system resources.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Schedules and manages all system processes.</a:t>
            </a:r>
          </a:p>
          <a:p>
            <a:pPr algn="l"/>
            <a:r>
              <a:rPr lang="en-US" sz="1800" b="0" i="0" dirty="0">
                <a:effectLst/>
                <a:latin typeface="Times New Roman" panose="02020603050405020304" pitchFamily="18" charset="0"/>
                <a:cs typeface="Times New Roman" panose="02020603050405020304" pitchFamily="18" charset="0"/>
              </a:rPr>
              <a:t>By interfacing with a kernel, a shell provides a way for a user to execute utilities and programs.</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CF53D34-B862-45F1-8341-14C3927C3180}"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solidFill>
                  <a:schemeClr val="tx1"/>
                </a:solidFill>
              </a:rPr>
              <a:t>Shell</a:t>
            </a:r>
            <a:endParaRPr lang="en-US" dirty="0"/>
          </a:p>
        </p:txBody>
      </p:sp>
    </p:spTree>
    <p:extLst>
      <p:ext uri="{BB962C8B-B14F-4D97-AF65-F5344CB8AC3E}">
        <p14:creationId xmlns:p14="http://schemas.microsoft.com/office/powerpoint/2010/main" val="17055854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8FE21E-FDF9-4472-9ECF-D35B45C53CD4}"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i="0" dirty="0">
                <a:effectLst/>
                <a:latin typeface="Times New Roman" panose="02020603050405020304" pitchFamily="18" charset="0"/>
                <a:cs typeface="Times New Roman" panose="02020603050405020304" pitchFamily="18" charset="0"/>
              </a:rPr>
              <a:t>User Environment</a:t>
            </a:r>
          </a:p>
        </p:txBody>
      </p:sp>
      <p:sp>
        <p:nvSpPr>
          <p:cNvPr id="11" name="Content Placeholder 10">
            <a:extLst>
              <a:ext uri="{FF2B5EF4-FFF2-40B4-BE49-F238E27FC236}">
                <a16:creationId xmlns:a16="http://schemas.microsoft.com/office/drawing/2014/main" id="{4F3E7052-8F13-458E-AB41-79DACE05287C}"/>
              </a:ext>
            </a:extLst>
          </p:cNvPr>
          <p:cNvSpPr>
            <a:spLocks noGrp="1"/>
          </p:cNvSpPr>
          <p:nvPr>
            <p:ph idx="1"/>
          </p:nvPr>
        </p:nvSpPr>
        <p:spPr>
          <a:xfrm>
            <a:off x="421640" y="914400"/>
            <a:ext cx="8229600" cy="5441949"/>
          </a:xfrm>
        </p:spPr>
        <p:txBody>
          <a:bodyPr>
            <a:normAutofit/>
          </a:bodyPr>
          <a:lstStyle/>
          <a:p>
            <a:pPr marL="0" indent="0" algn="l">
              <a:buNone/>
            </a:pPr>
            <a:r>
              <a:rPr lang="en-US" sz="1800" b="0" i="0" dirty="0">
                <a:solidFill>
                  <a:srgbClr val="444444"/>
                </a:solidFill>
                <a:effectLst/>
                <a:latin typeface="Times New Roman" panose="02020603050405020304" pitchFamily="18" charset="0"/>
                <a:cs typeface="Times New Roman" panose="02020603050405020304" pitchFamily="18" charset="0"/>
              </a:rPr>
              <a:t>The shell also provides a user environment that you can customize using initialization files. These files contain settings for user environment characteristics, such as:</a:t>
            </a:r>
          </a:p>
          <a:p>
            <a:pPr algn="l">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Search paths for finding commands.</a:t>
            </a:r>
          </a:p>
          <a:p>
            <a:pPr algn="l">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Default permissions on new files.</a:t>
            </a:r>
          </a:p>
          <a:p>
            <a:pPr algn="l">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Values for variables that other programs use.</a:t>
            </a:r>
          </a:p>
          <a:p>
            <a:pPr algn="l">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Values that you can customize.</a:t>
            </a:r>
          </a:p>
          <a:p>
            <a:pPr algn="just" fontAlgn="base"/>
            <a:endParaRPr lang="en-IN"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077200" cy="5234386"/>
          </a:xfrm>
        </p:spPr>
        <p:txBody>
          <a:bodyPr>
            <a:normAutofit/>
          </a:bodyPr>
          <a:lstStyle/>
          <a:p>
            <a:pPr marL="0" indent="0" algn="just">
              <a:lnSpc>
                <a:spcPct val="150000"/>
              </a:lnSpc>
              <a:buNone/>
            </a:pPr>
            <a:r>
              <a:rPr kumimoji="0" lang="en-US" altLang="en-US" sz="18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p>
          <a:p>
            <a:pPr marL="0" indent="0" algn="just">
              <a:lnSpc>
                <a:spcPct val="150000"/>
              </a:lnSpc>
              <a:buNone/>
            </a:pPr>
            <a:r>
              <a:rPr lang="en-US" altLang="en-US" sz="1800" dirty="0">
                <a:solidFill>
                  <a:srgbClr val="273239"/>
                </a:solidFill>
                <a:latin typeface="Times New Roman" panose="02020603050405020304" pitchFamily="18" charset="0"/>
                <a:cs typeface="Times New Roman" panose="02020603050405020304" pitchFamily="18" charset="0"/>
              </a:rPr>
              <a:t>Types of Linux Shell:-</a:t>
            </a:r>
          </a:p>
          <a:p>
            <a:pPr marL="0" indent="0" algn="just">
              <a:lnSpc>
                <a:spcPct val="150000"/>
              </a:lnSpc>
              <a:buNone/>
            </a:pPr>
            <a:r>
              <a:rPr kumimoji="0" lang="en-US" altLang="en-US" sz="18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1.  The C Shell </a:t>
            </a:r>
          </a:p>
          <a:p>
            <a:pPr marL="0" indent="0" algn="just">
              <a:lnSpc>
                <a:spcPct val="150000"/>
              </a:lnSpc>
              <a:buNone/>
            </a:pPr>
            <a:r>
              <a:rPr lang="en-IN" sz="1800" i="0" dirty="0">
                <a:solidFill>
                  <a:srgbClr val="273239"/>
                </a:solidFill>
                <a:effectLst/>
                <a:latin typeface="Times New Roman" panose="02020603050405020304" pitchFamily="18" charset="0"/>
                <a:cs typeface="Times New Roman" panose="02020603050405020304" pitchFamily="18" charset="0"/>
              </a:rPr>
              <a:t>2. The </a:t>
            </a:r>
            <a:r>
              <a:rPr lang="en-IN" sz="1800" i="0" dirty="0" err="1">
                <a:solidFill>
                  <a:srgbClr val="273239"/>
                </a:solidFill>
                <a:effectLst/>
                <a:latin typeface="Times New Roman" panose="02020603050405020304" pitchFamily="18" charset="0"/>
                <a:cs typeface="Times New Roman" panose="02020603050405020304" pitchFamily="18" charset="0"/>
              </a:rPr>
              <a:t>Bourne</a:t>
            </a:r>
            <a:r>
              <a:rPr lang="en-IN" sz="1800" i="0" dirty="0">
                <a:solidFill>
                  <a:srgbClr val="273239"/>
                </a:solidFill>
                <a:effectLst/>
                <a:latin typeface="Times New Roman" panose="02020603050405020304" pitchFamily="18" charset="0"/>
                <a:cs typeface="Times New Roman" panose="02020603050405020304" pitchFamily="18" charset="0"/>
              </a:rPr>
              <a:t> Shell </a:t>
            </a:r>
            <a:endParaRPr kumimoji="0" lang="en-US" altLang="en-US" sz="18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indent="0" algn="just">
              <a:lnSpc>
                <a:spcPct val="150000"/>
              </a:lnSpc>
              <a:buNone/>
            </a:pPr>
            <a:r>
              <a:rPr kumimoji="0" lang="en-US" altLang="en-US" sz="18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3. The Korn Shell</a:t>
            </a:r>
          </a:p>
          <a:p>
            <a:pPr marL="0" indent="0" algn="just">
              <a:lnSpc>
                <a:spcPct val="150000"/>
              </a:lnSpc>
              <a:buNone/>
            </a:pPr>
            <a:r>
              <a:rPr kumimoji="0" lang="en-US" altLang="en-US" sz="18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4. GNU </a:t>
            </a:r>
            <a:r>
              <a:rPr kumimoji="0" lang="en-US" altLang="en-US" sz="180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Bourne</a:t>
            </a:r>
            <a:r>
              <a:rPr kumimoji="0" lang="en-US" altLang="en-US" sz="180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-Again Shell </a:t>
            </a:r>
          </a:p>
          <a:p>
            <a:pPr marL="0" indent="0" algn="just">
              <a:lnSpc>
                <a:spcPct val="150000"/>
              </a:lnSpc>
              <a:buNone/>
            </a:pPr>
            <a:endParaRPr lang="en-US" sz="1800" dirty="0"/>
          </a:p>
        </p:txBody>
      </p:sp>
      <p:sp>
        <p:nvSpPr>
          <p:cNvPr id="4" name="Date Placeholder 3"/>
          <p:cNvSpPr>
            <a:spLocks noGrp="1"/>
          </p:cNvSpPr>
          <p:nvPr>
            <p:ph type="dt" sz="half" idx="10"/>
          </p:nvPr>
        </p:nvSpPr>
        <p:spPr/>
        <p:txBody>
          <a:bodyPr/>
          <a:lstStyle/>
          <a:p>
            <a:fld id="{8485CA92-F35E-494A-A4BA-A4D96DEC4C59}"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solidFill>
                  <a:schemeClr val="tx1"/>
                </a:solidFill>
              </a:rPr>
              <a:t>Types of Linux Shell</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077200" cy="5234386"/>
          </a:xfrm>
        </p:spPr>
        <p:txBody>
          <a:bodyPr>
            <a:norm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Denoted as </a:t>
            </a:r>
            <a:r>
              <a:rPr kumimoji="0" lang="en-US" altLang="en-US" sz="1800" b="1"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csh</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Bill Joy created it at the University of California at Berkeley. </a:t>
            </a: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It incorporated features such as aliases and command history. </a:t>
            </a: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It includes helpful programming features like built-in arithmetic and C-like expression 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 C shell: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Command full-path name is /bin/</a:t>
            </a:r>
            <a:r>
              <a:rPr kumimoji="0" lang="en-US" altLang="en-US" sz="18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csh</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Non-root user default prompt is hostname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Root user default prompt is hostname #.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lgn="just">
              <a:lnSpc>
                <a:spcPct val="150000"/>
              </a:lnSpc>
              <a:buNone/>
            </a:pPr>
            <a:endParaRPr lang="en-US" sz="1800" dirty="0"/>
          </a:p>
        </p:txBody>
      </p:sp>
      <p:sp>
        <p:nvSpPr>
          <p:cNvPr id="4" name="Date Placeholder 3"/>
          <p:cNvSpPr>
            <a:spLocks noGrp="1"/>
          </p:cNvSpPr>
          <p:nvPr>
            <p:ph type="dt" sz="half" idx="10"/>
          </p:nvPr>
        </p:nvSpPr>
        <p:spPr/>
        <p:txBody>
          <a:bodyPr/>
          <a:lstStyle/>
          <a:p>
            <a:fld id="{8485CA92-F35E-494A-A4BA-A4D96DEC4C59}"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The C Shell </a:t>
            </a:r>
          </a:p>
        </p:txBody>
      </p:sp>
    </p:spTree>
    <p:extLst>
      <p:ext uri="{BB962C8B-B14F-4D97-AF65-F5344CB8AC3E}">
        <p14:creationId xmlns:p14="http://schemas.microsoft.com/office/powerpoint/2010/main" val="13240451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077200" cy="523438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Denoted as </a:t>
            </a:r>
            <a:r>
              <a:rPr kumimoji="0" lang="en-US" altLang="en-US" sz="1800" b="1"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sh</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It was written by Steve </a:t>
            </a:r>
            <a:r>
              <a:rPr kumimoji="0" lang="en-US" altLang="en-US" sz="18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Bourne</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AT&amp;T Bell Labs.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It is the original UNIX shell. It is faster and more preferred.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It lacks features for interactive use like the ability to recall previous commands.</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It also lacks built-in arithmetic and logical expression handling.</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It is default shell for Solaris OS.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For the </a:t>
            </a:r>
            <a:r>
              <a:rPr kumimoji="0" lang="en-US" altLang="en-US" sz="1800" b="1"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Bourne</a:t>
            </a: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shell the: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Command full-path name is /bin/</a:t>
            </a:r>
            <a:r>
              <a:rPr kumimoji="0" lang="en-US" altLang="en-US" sz="18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sh</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and /</a:t>
            </a:r>
            <a:r>
              <a:rPr kumimoji="0" lang="en-US" altLang="en-US" sz="18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sbin</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sh</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Non-root user default prompt is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Root user default prompt is #.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lgn="just">
              <a:lnSpc>
                <a:spcPct val="150000"/>
              </a:lnSpc>
              <a:buNone/>
            </a:pPr>
            <a:endParaRPr lang="en-US" sz="1800" dirty="0"/>
          </a:p>
        </p:txBody>
      </p:sp>
      <p:sp>
        <p:nvSpPr>
          <p:cNvPr id="4" name="Date Placeholder 3"/>
          <p:cNvSpPr>
            <a:spLocks noGrp="1"/>
          </p:cNvSpPr>
          <p:nvPr>
            <p:ph type="dt" sz="half" idx="10"/>
          </p:nvPr>
        </p:nvSpPr>
        <p:spPr/>
        <p:txBody>
          <a:bodyPr/>
          <a:lstStyle/>
          <a:p>
            <a:fld id="{8485CA92-F35E-494A-A4BA-A4D96DEC4C59}"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0" fontAlgn="base" latinLnBrk="0" hangingPunct="0">
              <a:lnSpc>
                <a:spcPct val="100000"/>
              </a:lnSpc>
              <a:spcBef>
                <a:spcPct val="0"/>
              </a:spcBef>
              <a:spcAft>
                <a:spcPct val="0"/>
              </a:spcAft>
              <a:buClrTx/>
              <a:buSzTx/>
              <a:buNone/>
              <a:tabLst/>
            </a:pPr>
            <a:r>
              <a:rPr lang="en-IN" sz="2400" b="1" i="0" dirty="0">
                <a:solidFill>
                  <a:srgbClr val="273239"/>
                </a:solidFill>
                <a:effectLst/>
                <a:latin typeface="urw-din"/>
              </a:rPr>
              <a:t>The </a:t>
            </a:r>
            <a:r>
              <a:rPr lang="en-IN" sz="2400" b="1" i="0" dirty="0" err="1">
                <a:solidFill>
                  <a:srgbClr val="273239"/>
                </a:solidFill>
                <a:effectLst/>
                <a:latin typeface="urw-din"/>
              </a:rPr>
              <a:t>Bourne</a:t>
            </a:r>
            <a:r>
              <a:rPr lang="en-IN" sz="2400" b="1" i="0" dirty="0">
                <a:solidFill>
                  <a:srgbClr val="273239"/>
                </a:solidFill>
                <a:effectLst/>
                <a:latin typeface="urw-din"/>
              </a:rPr>
              <a:t> Shell </a:t>
            </a:r>
            <a:endParaRPr kumimoji="0" lang="en-US" altLang="en-US" sz="24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012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077200" cy="523438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It is denoted as </a:t>
            </a:r>
            <a:r>
              <a:rPr kumimoji="0" lang="en-US" altLang="en-US" sz="1800" b="1"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ksh</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It Was written by David Korn at AT&amp;T Bell Labs</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It is a superset of the </a:t>
            </a:r>
            <a:r>
              <a:rPr kumimoji="0" lang="en-US" altLang="en-US" sz="18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Bourne</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shell.</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So it supports everything in the </a:t>
            </a:r>
            <a:r>
              <a:rPr kumimoji="0" lang="en-US" altLang="en-US" sz="18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Bourne</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shell.</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It has interactive features.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It includes features like built-in arithmetic and C-like arrays, functions, and string-manipulation facilities.</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It is faster than C shell.</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It is compatible with script written for C shell.</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For the Korn shell the: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Command full-path name is /bin/</a:t>
            </a:r>
            <a:r>
              <a:rPr kumimoji="0" lang="en-US" altLang="en-US" sz="18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ksh</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Non-root user default prompt is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Root user default prompt is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lgn="just">
              <a:lnSpc>
                <a:spcPct val="150000"/>
              </a:lnSpc>
              <a:buNone/>
            </a:pPr>
            <a:endParaRPr lang="en-US" sz="1800" dirty="0"/>
          </a:p>
        </p:txBody>
      </p:sp>
      <p:sp>
        <p:nvSpPr>
          <p:cNvPr id="4" name="Date Placeholder 3"/>
          <p:cNvSpPr>
            <a:spLocks noGrp="1"/>
          </p:cNvSpPr>
          <p:nvPr>
            <p:ph type="dt" sz="half" idx="10"/>
          </p:nvPr>
        </p:nvSpPr>
        <p:spPr/>
        <p:txBody>
          <a:bodyPr/>
          <a:lstStyle/>
          <a:p>
            <a:fld id="{8485CA92-F35E-494A-A4BA-A4D96DEC4C59}"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The Korn Shell</a:t>
            </a:r>
          </a:p>
        </p:txBody>
      </p:sp>
    </p:spTree>
    <p:extLst>
      <p:ext uri="{BB962C8B-B14F-4D97-AF65-F5344CB8AC3E}">
        <p14:creationId xmlns:p14="http://schemas.microsoft.com/office/powerpoint/2010/main" val="13774939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077200" cy="523438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Denoted as </a:t>
            </a: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bash</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It is compatible to the </a:t>
            </a:r>
            <a:r>
              <a:rPr kumimoji="0" lang="en-US" altLang="en-US" sz="18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Bourne</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shell.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It includes features from Korn and </a:t>
            </a:r>
            <a:r>
              <a:rPr kumimoji="0" lang="en-US" altLang="en-US" sz="18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Bourne</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shell.</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For the GNU </a:t>
            </a:r>
            <a:r>
              <a:rPr kumimoji="0" lang="en-US" altLang="en-US" sz="1800" b="1"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Bourne</a:t>
            </a: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-Again shell the: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Command full-path name is /bin/bash,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Default prompt for a non-root user is bash-g.gg$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g.ggindicates</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the shell version number like bash-3.50$),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Root user default prompt is bash-g.gg#.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lgn="just">
              <a:lnSpc>
                <a:spcPct val="150000"/>
              </a:lnSpc>
              <a:buNone/>
            </a:pPr>
            <a:endParaRPr lang="en-US" sz="1800" dirty="0"/>
          </a:p>
        </p:txBody>
      </p:sp>
      <p:sp>
        <p:nvSpPr>
          <p:cNvPr id="4" name="Date Placeholder 3"/>
          <p:cNvSpPr>
            <a:spLocks noGrp="1"/>
          </p:cNvSpPr>
          <p:nvPr>
            <p:ph type="dt" sz="half" idx="10"/>
          </p:nvPr>
        </p:nvSpPr>
        <p:spPr/>
        <p:txBody>
          <a:bodyPr/>
          <a:lstStyle/>
          <a:p>
            <a:fld id="{8485CA92-F35E-494A-A4BA-A4D96DEC4C59}"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GNU </a:t>
            </a:r>
            <a:r>
              <a:rPr kumimoji="0" lang="en-US" altLang="en-US" sz="2400" b="1"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Bourne</a:t>
            </a:r>
            <a:r>
              <a:rPr kumimoji="0" lang="en-US" altLang="en-US" sz="24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-Again Shell </a:t>
            </a:r>
          </a:p>
        </p:txBody>
      </p:sp>
    </p:spTree>
    <p:extLst>
      <p:ext uri="{BB962C8B-B14F-4D97-AF65-F5344CB8AC3E}">
        <p14:creationId xmlns:p14="http://schemas.microsoft.com/office/powerpoint/2010/main" val="8778212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3D39CD-83CE-4C3D-8E22-277D9A411B13}"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a:solidFill>
                  <a:schemeClr val="tx1"/>
                </a:solidFill>
              </a:rPr>
              <a:t>File and Directory structure</a:t>
            </a:r>
            <a:endParaRPr lang="en-US" dirty="0"/>
          </a:p>
        </p:txBody>
      </p:sp>
      <p:pic>
        <p:nvPicPr>
          <p:cNvPr id="4099" name="Picture 3" descr="(File System Structure)">
            <a:extLst>
              <a:ext uri="{FF2B5EF4-FFF2-40B4-BE49-F238E27FC236}">
                <a16:creationId xmlns:a16="http://schemas.microsoft.com/office/drawing/2014/main" id="{22F8AEDC-2358-4B42-8E0A-8BA311D494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534400" cy="51815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F5C646B-DA81-465B-B61D-69C3968C509C}"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solidFill>
                  <a:schemeClr val="tx1"/>
                </a:solidFill>
              </a:rPr>
              <a:t>File and Directory structure</a:t>
            </a:r>
            <a:endParaRPr lang="en-US" dirty="0"/>
          </a:p>
        </p:txBody>
      </p:sp>
      <p:pic>
        <p:nvPicPr>
          <p:cNvPr id="5122" name="Picture 2" descr="(File System Structure)">
            <a:extLst>
              <a:ext uri="{FF2B5EF4-FFF2-40B4-BE49-F238E27FC236}">
                <a16:creationId xmlns:a16="http://schemas.microsoft.com/office/drawing/2014/main" id="{98D8EF1F-CFD5-45B1-8025-3EFEE287CD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838200"/>
            <a:ext cx="6858000" cy="541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C46E4E-745A-4200-AFC8-6A005F3089D7}"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a:solidFill>
                  <a:schemeClr val="tx1"/>
                </a:solidFill>
              </a:rPr>
              <a:t>File and Directory structure</a:t>
            </a:r>
            <a:endParaRPr lang="en-US" sz="2400" dirty="0"/>
          </a:p>
        </p:txBody>
      </p:sp>
      <p:sp>
        <p:nvSpPr>
          <p:cNvPr id="9" name="Content Placeholder 8">
            <a:extLst>
              <a:ext uri="{FF2B5EF4-FFF2-40B4-BE49-F238E27FC236}">
                <a16:creationId xmlns:a16="http://schemas.microsoft.com/office/drawing/2014/main" id="{EBE20448-3B18-4754-B9A9-4B6E18A8261F}"/>
              </a:ext>
            </a:extLst>
          </p:cNvPr>
          <p:cNvSpPr>
            <a:spLocks noGrp="1"/>
          </p:cNvSpPr>
          <p:nvPr>
            <p:ph idx="1"/>
          </p:nvPr>
        </p:nvSpPr>
        <p:spPr>
          <a:xfrm>
            <a:off x="482600" y="1166018"/>
            <a:ext cx="8229600" cy="5190332"/>
          </a:xfrm>
        </p:spPr>
        <p:txBody>
          <a:bodyPr>
            <a:normAutofit lnSpcReduction="10000"/>
          </a:bodyPr>
          <a:lstStyle/>
          <a:p>
            <a:pPr marL="0" indent="0" algn="l">
              <a:buNone/>
            </a:pPr>
            <a:r>
              <a:rPr lang="en-US" sz="2400" b="1" i="0" dirty="0">
                <a:solidFill>
                  <a:srgbClr val="111111"/>
                </a:solidFill>
                <a:effectLst/>
                <a:latin typeface="Times New Roman" panose="02020603050405020304" pitchFamily="18" charset="0"/>
                <a:cs typeface="Times New Roman" panose="02020603050405020304" pitchFamily="18" charset="0"/>
              </a:rPr>
              <a:t>1. / – Root</a:t>
            </a:r>
          </a:p>
          <a:p>
            <a:pPr algn="l"/>
            <a:r>
              <a:rPr lang="en-US" sz="2400" b="0" i="0" dirty="0">
                <a:solidFill>
                  <a:srgbClr val="111111"/>
                </a:solidFill>
                <a:effectLst/>
                <a:latin typeface="Times New Roman" panose="02020603050405020304" pitchFamily="18" charset="0"/>
                <a:cs typeface="Times New Roman" panose="02020603050405020304" pitchFamily="18" charset="0"/>
              </a:rPr>
              <a:t>Every single file and directory starts from the root directory.</a:t>
            </a:r>
          </a:p>
          <a:p>
            <a:pPr algn="l"/>
            <a:r>
              <a:rPr lang="en-US" sz="2400" b="0" i="0" dirty="0">
                <a:solidFill>
                  <a:srgbClr val="111111"/>
                </a:solidFill>
                <a:effectLst/>
                <a:latin typeface="Times New Roman" panose="02020603050405020304" pitchFamily="18" charset="0"/>
                <a:cs typeface="Times New Roman" panose="02020603050405020304" pitchFamily="18" charset="0"/>
              </a:rPr>
              <a:t>Only root user has write privilege under this directory.</a:t>
            </a:r>
          </a:p>
          <a:p>
            <a:pPr algn="l"/>
            <a:r>
              <a:rPr lang="en-US" sz="2400" b="0" i="0" dirty="0">
                <a:solidFill>
                  <a:srgbClr val="111111"/>
                </a:solidFill>
                <a:effectLst/>
                <a:latin typeface="Times New Roman" panose="02020603050405020304" pitchFamily="18" charset="0"/>
                <a:cs typeface="Times New Roman" panose="02020603050405020304" pitchFamily="18" charset="0"/>
              </a:rPr>
              <a:t>Please note that /root is root user’s home directory, which is not same as /.</a:t>
            </a:r>
          </a:p>
          <a:p>
            <a:pPr marL="0" indent="0" algn="l">
              <a:buNone/>
            </a:pPr>
            <a:endParaRPr lang="en-US" sz="2400" b="0" i="0" dirty="0">
              <a:solidFill>
                <a:srgbClr val="111111"/>
              </a:solidFill>
              <a:effectLst/>
              <a:latin typeface="Times New Roman" panose="02020603050405020304" pitchFamily="18" charset="0"/>
              <a:cs typeface="Times New Roman" panose="02020603050405020304" pitchFamily="18" charset="0"/>
            </a:endParaRPr>
          </a:p>
          <a:p>
            <a:pPr marL="0" indent="0" algn="l">
              <a:buNone/>
            </a:pPr>
            <a:r>
              <a:rPr lang="en-US" sz="2400" b="1" i="0" dirty="0">
                <a:solidFill>
                  <a:srgbClr val="111111"/>
                </a:solidFill>
                <a:effectLst/>
                <a:latin typeface="Times New Roman" panose="02020603050405020304" pitchFamily="18" charset="0"/>
                <a:cs typeface="Times New Roman" panose="02020603050405020304" pitchFamily="18" charset="0"/>
              </a:rPr>
              <a:t>2. /bin – User Binaries</a:t>
            </a:r>
          </a:p>
          <a:p>
            <a:pPr algn="l"/>
            <a:r>
              <a:rPr lang="en-US" sz="2400" b="0" i="0" dirty="0">
                <a:solidFill>
                  <a:srgbClr val="111111"/>
                </a:solidFill>
                <a:effectLst/>
                <a:latin typeface="Times New Roman" panose="02020603050405020304" pitchFamily="18" charset="0"/>
                <a:cs typeface="Times New Roman" panose="02020603050405020304" pitchFamily="18" charset="0"/>
              </a:rPr>
              <a:t>Contains binary executables.</a:t>
            </a:r>
          </a:p>
          <a:p>
            <a:pPr algn="l"/>
            <a:r>
              <a:rPr lang="en-US" sz="2400" b="0" i="0" dirty="0">
                <a:solidFill>
                  <a:srgbClr val="111111"/>
                </a:solidFill>
                <a:effectLst/>
                <a:latin typeface="Times New Roman" panose="02020603050405020304" pitchFamily="18" charset="0"/>
                <a:cs typeface="Times New Roman" panose="02020603050405020304" pitchFamily="18" charset="0"/>
              </a:rPr>
              <a:t>Common </a:t>
            </a:r>
            <a:r>
              <a:rPr lang="en-US" sz="2400" b="0" i="0" dirty="0" err="1">
                <a:solidFill>
                  <a:srgbClr val="111111"/>
                </a:solidFill>
                <a:effectLst/>
                <a:latin typeface="Times New Roman" panose="02020603050405020304" pitchFamily="18" charset="0"/>
                <a:cs typeface="Times New Roman" panose="02020603050405020304" pitchFamily="18" charset="0"/>
              </a:rPr>
              <a:t>linux</a:t>
            </a:r>
            <a:r>
              <a:rPr lang="en-US" sz="2400" b="0" i="0" dirty="0">
                <a:solidFill>
                  <a:srgbClr val="111111"/>
                </a:solidFill>
                <a:effectLst/>
                <a:latin typeface="Times New Roman" panose="02020603050405020304" pitchFamily="18" charset="0"/>
                <a:cs typeface="Times New Roman" panose="02020603050405020304" pitchFamily="18" charset="0"/>
              </a:rPr>
              <a:t> commands you need to use in single-user modes are located under this directory.</a:t>
            </a:r>
          </a:p>
          <a:p>
            <a:pPr algn="l"/>
            <a:r>
              <a:rPr lang="en-US" sz="2400" b="0" i="0" dirty="0">
                <a:solidFill>
                  <a:srgbClr val="111111"/>
                </a:solidFill>
                <a:effectLst/>
                <a:latin typeface="Times New Roman" panose="02020603050405020304" pitchFamily="18" charset="0"/>
                <a:cs typeface="Times New Roman" panose="02020603050405020304" pitchFamily="18" charset="0"/>
              </a:rPr>
              <a:t>Commands used by all the users of the system are located here.</a:t>
            </a:r>
          </a:p>
          <a:p>
            <a:pPr algn="l"/>
            <a:r>
              <a:rPr lang="en-US" sz="2400" b="0" i="0" dirty="0">
                <a:solidFill>
                  <a:srgbClr val="111111"/>
                </a:solidFill>
                <a:effectLst/>
                <a:latin typeface="Times New Roman" panose="02020603050405020304" pitchFamily="18" charset="0"/>
                <a:cs typeface="Times New Roman" panose="02020603050405020304" pitchFamily="18" charset="0"/>
              </a:rPr>
              <a:t>For example: </a:t>
            </a:r>
            <a:r>
              <a:rPr lang="en-US" sz="2400" b="0" i="0" dirty="0" err="1">
                <a:solidFill>
                  <a:srgbClr val="111111"/>
                </a:solidFill>
                <a:effectLst/>
                <a:latin typeface="Times New Roman" panose="02020603050405020304" pitchFamily="18" charset="0"/>
                <a:cs typeface="Times New Roman" panose="02020603050405020304" pitchFamily="18" charset="0"/>
              </a:rPr>
              <a:t>ps</a:t>
            </a:r>
            <a:r>
              <a:rPr lang="en-US" sz="2400" b="0" i="0" dirty="0">
                <a:solidFill>
                  <a:srgbClr val="111111"/>
                </a:solidFill>
                <a:effectLst/>
                <a:latin typeface="Times New Roman" panose="02020603050405020304" pitchFamily="18" charset="0"/>
                <a:cs typeface="Times New Roman" panose="02020603050405020304" pitchFamily="18" charset="0"/>
              </a:rPr>
              <a:t>, ls, ping, grep, cp.</a:t>
            </a:r>
          </a:p>
          <a:p>
            <a:pPr algn="just"/>
            <a:endParaRPr lang="en-IN" sz="2400" b="0" i="0" dirty="0">
              <a:solidFill>
                <a:srgbClr val="000000"/>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7</a:t>
            </a:fld>
            <a:endParaRPr lang="en-US" dirty="0">
              <a:solidFill>
                <a:schemeClr val="tx1"/>
              </a:solidFill>
            </a:endParaRPr>
          </a:p>
        </p:txBody>
      </p:sp>
      <p:sp>
        <p:nvSpPr>
          <p:cNvPr id="5" name="Title 1"/>
          <p:cNvSpPr txBox="1">
            <a:spLocks/>
          </p:cNvSpPr>
          <p:nvPr/>
        </p:nvSpPr>
        <p:spPr>
          <a:xfrm>
            <a:off x="1335878" y="-905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4000" dirty="0">
                <a:solidFill>
                  <a:schemeClr val="tx1"/>
                </a:solidFill>
              </a:rPr>
              <a:t>Course Outcomes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96" y="1176061"/>
            <a:ext cx="82296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7200" y="1198727"/>
            <a:ext cx="8265604" cy="507831"/>
          </a:xfrm>
          <a:prstGeom prst="rect">
            <a:avLst/>
          </a:prstGeom>
        </p:spPr>
        <p:txBody>
          <a:bodyPr wrap="square">
            <a:spAutoFit/>
          </a:bodyPr>
          <a:lstStyle/>
          <a:p>
            <a:pPr algn="just"/>
            <a:r>
              <a:rPr lang="en-US" sz="2700" dirty="0">
                <a:solidFill>
                  <a:srgbClr val="000000"/>
                </a:solidFill>
              </a:rPr>
              <a:t>	</a:t>
            </a:r>
          </a:p>
        </p:txBody>
      </p:sp>
      <p:sp>
        <p:nvSpPr>
          <p:cNvPr id="2" name="Date Placeholder 1"/>
          <p:cNvSpPr>
            <a:spLocks noGrp="1"/>
          </p:cNvSpPr>
          <p:nvPr>
            <p:ph type="dt" sz="half" idx="10"/>
          </p:nvPr>
        </p:nvSpPr>
        <p:spPr/>
        <p:txBody>
          <a:bodyPr/>
          <a:lstStyle/>
          <a:p>
            <a:fld id="{6A30CB5C-67D9-469C-94F6-3917DCEAFA2A}" type="datetime1">
              <a:rPr lang="en-US" smtClean="0">
                <a:solidFill>
                  <a:schemeClr val="tx1"/>
                </a:solidFill>
              </a:rPr>
              <a:t>5/6/2024</a:t>
            </a:fld>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Ms. SAVITA YADAV          Disk Scheduling &amp; Operating System Customization ACSE0403A                   Unit-5</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069330598"/>
              </p:ext>
            </p:extLst>
          </p:nvPr>
        </p:nvGraphicFramePr>
        <p:xfrm>
          <a:off x="539552" y="1166790"/>
          <a:ext cx="7963187" cy="617382"/>
        </p:xfrm>
        <a:graphic>
          <a:graphicData uri="http://schemas.openxmlformats.org/drawingml/2006/table">
            <a:tbl>
              <a:tblPr firstRow="1" firstCol="1" bandRow="1">
                <a:tableStyleId>{5A111915-BE36-4E01-A7E5-04B1672EAD32}</a:tableStyleId>
              </a:tblPr>
              <a:tblGrid>
                <a:gridCol w="7963187">
                  <a:extLst>
                    <a:ext uri="{9D8B030D-6E8A-4147-A177-3AD203B41FA5}">
                      <a16:colId xmlns:a16="http://schemas.microsoft.com/office/drawing/2014/main" val="20000"/>
                    </a:ext>
                  </a:extLst>
                </a:gridCol>
              </a:tblGrid>
              <a:tr h="617382">
                <a:tc>
                  <a:txBody>
                    <a:bodyPr/>
                    <a:lstStyle/>
                    <a:p>
                      <a:pPr marL="0" marR="0" algn="just">
                        <a:lnSpc>
                          <a:spcPct val="115000"/>
                        </a:lnSpc>
                        <a:spcBef>
                          <a:spcPts val="1200"/>
                        </a:spcBef>
                        <a:spcAft>
                          <a:spcPts val="1200"/>
                        </a:spcAft>
                      </a:pPr>
                      <a:r>
                        <a:rPr lang="en-US" sz="1800" dirty="0">
                          <a:effectLst/>
                        </a:rPr>
                        <a:t>Course outcomes :  After completion of this course students will be able to</a:t>
                      </a:r>
                      <a:endParaRPr lang="en-US" sz="18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61854565"/>
              </p:ext>
            </p:extLst>
          </p:nvPr>
        </p:nvGraphicFramePr>
        <p:xfrm>
          <a:off x="568960" y="1806838"/>
          <a:ext cx="7933778" cy="4314365"/>
        </p:xfrm>
        <a:graphic>
          <a:graphicData uri="http://schemas.openxmlformats.org/drawingml/2006/table">
            <a:tbl>
              <a:tblPr firstRow="1" firstCol="1" bandRow="1">
                <a:tableStyleId>{BDBED569-4797-4DF1-A0F4-6AAB3CD982D8}</a:tableStyleId>
              </a:tblPr>
              <a:tblGrid>
                <a:gridCol w="891086">
                  <a:extLst>
                    <a:ext uri="{9D8B030D-6E8A-4147-A177-3AD203B41FA5}">
                      <a16:colId xmlns:a16="http://schemas.microsoft.com/office/drawing/2014/main" val="4040727765"/>
                    </a:ext>
                  </a:extLst>
                </a:gridCol>
                <a:gridCol w="5924411">
                  <a:extLst>
                    <a:ext uri="{9D8B030D-6E8A-4147-A177-3AD203B41FA5}">
                      <a16:colId xmlns:a16="http://schemas.microsoft.com/office/drawing/2014/main" val="3422662514"/>
                    </a:ext>
                  </a:extLst>
                </a:gridCol>
                <a:gridCol w="1118281">
                  <a:extLst>
                    <a:ext uri="{9D8B030D-6E8A-4147-A177-3AD203B41FA5}">
                      <a16:colId xmlns:a16="http://schemas.microsoft.com/office/drawing/2014/main" val="3225774826"/>
                    </a:ext>
                  </a:extLst>
                </a:gridCol>
              </a:tblGrid>
              <a:tr h="705021">
                <a:tc>
                  <a:txBody>
                    <a:bodyPr/>
                    <a:lstStyle/>
                    <a:p>
                      <a:pPr marL="0" marR="0" algn="just">
                        <a:lnSpc>
                          <a:spcPct val="115000"/>
                        </a:lnSpc>
                        <a:spcBef>
                          <a:spcPts val="0"/>
                        </a:spcBef>
                        <a:spcAft>
                          <a:spcPts val="0"/>
                        </a:spcAft>
                      </a:pPr>
                      <a:r>
                        <a:rPr lang="en-US" sz="1600" dirty="0">
                          <a:effectLst/>
                        </a:rPr>
                        <a:t>CO 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600" dirty="0"/>
                        <a:t>Understand the fundamentals of an operating systems, functions and their structure and functions.</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15000"/>
                        </a:lnSpc>
                        <a:spcAft>
                          <a:spcPts val="1000"/>
                        </a:spcAft>
                      </a:pPr>
                      <a:r>
                        <a:rPr lang="en-US" sz="1600" b="1" dirty="0">
                          <a:effectLst/>
                        </a:rPr>
                        <a:t>K1, K2</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642426600"/>
                  </a:ext>
                </a:extLst>
              </a:tr>
              <a:tr h="716317">
                <a:tc>
                  <a:txBody>
                    <a:bodyPr/>
                    <a:lstStyle/>
                    <a:p>
                      <a:pPr marL="0" marR="0" algn="just">
                        <a:lnSpc>
                          <a:spcPct val="115000"/>
                        </a:lnSpc>
                        <a:spcBef>
                          <a:spcPts val="0"/>
                        </a:spcBef>
                        <a:spcAft>
                          <a:spcPts val="0"/>
                        </a:spcAft>
                      </a:pPr>
                      <a:r>
                        <a:rPr lang="en-US" sz="1600" dirty="0">
                          <a:effectLst/>
                        </a:rPr>
                        <a:t>CO 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600" b="1" dirty="0"/>
                        <a:t>Implement concept of process management policies, CPU Scheduling and thread management.</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15000"/>
                        </a:lnSpc>
                        <a:spcAft>
                          <a:spcPts val="1000"/>
                        </a:spcAft>
                      </a:pPr>
                      <a:r>
                        <a:rPr lang="en-US" sz="1600" b="1" dirty="0">
                          <a:effectLst/>
                        </a:rPr>
                        <a:t>K5</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547125384"/>
                  </a:ext>
                </a:extLst>
              </a:tr>
              <a:tr h="963098">
                <a:tc>
                  <a:txBody>
                    <a:bodyPr/>
                    <a:lstStyle/>
                    <a:p>
                      <a:pPr marL="0" marR="0" algn="just">
                        <a:lnSpc>
                          <a:spcPct val="115000"/>
                        </a:lnSpc>
                        <a:spcBef>
                          <a:spcPts val="0"/>
                        </a:spcBef>
                        <a:spcAft>
                          <a:spcPts val="0"/>
                        </a:spcAft>
                      </a:pPr>
                      <a:r>
                        <a:rPr lang="en-US" sz="1600">
                          <a:effectLst/>
                        </a:rPr>
                        <a:t>CO 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600" b="1" dirty="0"/>
                        <a:t>Understand and implement the requirement of process synchronization and apply deadlock handling algorithms. </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15000"/>
                        </a:lnSpc>
                        <a:spcAft>
                          <a:spcPts val="1000"/>
                        </a:spcAft>
                      </a:pPr>
                      <a:r>
                        <a:rPr lang="en-US" sz="1600" b="1" dirty="0">
                          <a:effectLst/>
                        </a:rPr>
                        <a:t>K2, K5</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426395499"/>
                  </a:ext>
                </a:extLst>
              </a:tr>
              <a:tr h="914924">
                <a:tc>
                  <a:txBody>
                    <a:bodyPr/>
                    <a:lstStyle/>
                    <a:p>
                      <a:pPr marL="0" marR="0" algn="just">
                        <a:lnSpc>
                          <a:spcPct val="115000"/>
                        </a:lnSpc>
                        <a:spcBef>
                          <a:spcPts val="0"/>
                        </a:spcBef>
                        <a:spcAft>
                          <a:spcPts val="0"/>
                        </a:spcAft>
                      </a:pPr>
                      <a:r>
                        <a:rPr lang="en-US" sz="1600">
                          <a:effectLst/>
                        </a:rPr>
                        <a:t>CO 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600" b="1" dirty="0"/>
                        <a:t>Evaluate the memory management and its allocation policies. </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15000"/>
                        </a:lnSpc>
                        <a:spcAft>
                          <a:spcPts val="1000"/>
                        </a:spcAft>
                      </a:pPr>
                      <a:r>
                        <a:rPr lang="en-US" sz="1600" b="1" dirty="0">
                          <a:effectLst/>
                        </a:rPr>
                        <a:t> K5</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906387022"/>
                  </a:ext>
                </a:extLst>
              </a:tr>
              <a:tr h="1015005">
                <a:tc>
                  <a:txBody>
                    <a:bodyPr/>
                    <a:lstStyle/>
                    <a:p>
                      <a:pPr marL="0" marR="0" algn="just">
                        <a:lnSpc>
                          <a:spcPct val="115000"/>
                        </a:lnSpc>
                        <a:spcBef>
                          <a:spcPts val="0"/>
                        </a:spcBef>
                        <a:spcAft>
                          <a:spcPts val="0"/>
                        </a:spcAft>
                      </a:pPr>
                      <a:r>
                        <a:rPr lang="en-US" sz="1600" dirty="0">
                          <a:effectLst/>
                        </a:rPr>
                        <a:t>CO 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C000"/>
                    </a:solidFill>
                  </a:tcPr>
                </a:tc>
                <a:tc>
                  <a:txBody>
                    <a:bodyPr/>
                    <a:lstStyle/>
                    <a:p>
                      <a:pPr algn="just">
                        <a:lnSpc>
                          <a:spcPct val="115000"/>
                        </a:lnSpc>
                        <a:spcAft>
                          <a:spcPts val="1000"/>
                        </a:spcAft>
                      </a:pPr>
                      <a:r>
                        <a:rPr lang="en-US" sz="1600" b="1" dirty="0"/>
                        <a:t>Understand and analyze disk scheduling and real time applications.</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rgbClr val="FFC000"/>
                    </a:solidFill>
                  </a:tcPr>
                </a:tc>
                <a:tc>
                  <a:txBody>
                    <a:bodyPr/>
                    <a:lstStyle/>
                    <a:p>
                      <a:pPr algn="ctr">
                        <a:lnSpc>
                          <a:spcPct val="115000"/>
                        </a:lnSpc>
                        <a:spcAft>
                          <a:spcPts val="1000"/>
                        </a:spcAft>
                      </a:pPr>
                      <a:r>
                        <a:rPr lang="en-US" sz="1600" b="1" dirty="0">
                          <a:effectLst/>
                        </a:rPr>
                        <a:t>K2, K4</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rgbClr val="FFC000"/>
                    </a:solidFill>
                  </a:tcPr>
                </a:tc>
                <a:extLst>
                  <a:ext uri="{0D108BD9-81ED-4DB2-BD59-A6C34878D82A}">
                    <a16:rowId xmlns:a16="http://schemas.microsoft.com/office/drawing/2014/main" val="1589431808"/>
                  </a:ext>
                </a:extLst>
              </a:tr>
            </a:tbl>
          </a:graphicData>
        </a:graphic>
      </p:graphicFrame>
      <p:pic>
        <p:nvPicPr>
          <p:cNvPr id="10" name="Picture 2">
            <a:extLst>
              <a:ext uri="{FF2B5EF4-FFF2-40B4-BE49-F238E27FC236}">
                <a16:creationId xmlns:a16="http://schemas.microsoft.com/office/drawing/2014/main" id="{54D3E9ED-EF27-4580-A6AB-515CDA1C41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0" y="18968"/>
            <a:ext cx="1335878" cy="745736"/>
          </a:xfrm>
          <a:prstGeom prst="rect">
            <a:avLst/>
          </a:prstGeom>
          <a:noFill/>
        </p:spPr>
      </p:pic>
      <p:pic>
        <p:nvPicPr>
          <p:cNvPr id="11" name="Picture 2">
            <a:extLst>
              <a:ext uri="{FF2B5EF4-FFF2-40B4-BE49-F238E27FC236}">
                <a16:creationId xmlns:a16="http://schemas.microsoft.com/office/drawing/2014/main" id="{BDB0499D-C921-4169-8C91-29757332E7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0" y="-1"/>
            <a:ext cx="1335878" cy="783037"/>
          </a:xfrm>
          <a:prstGeom prst="rect">
            <a:avLst/>
          </a:prstGeom>
          <a:noFill/>
        </p:spPr>
      </p:pic>
    </p:spTree>
    <p:extLst>
      <p:ext uri="{BB962C8B-B14F-4D97-AF65-F5344CB8AC3E}">
        <p14:creationId xmlns:p14="http://schemas.microsoft.com/office/powerpoint/2010/main" val="544829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5" y="1056662"/>
            <a:ext cx="8229600" cy="5299687"/>
          </a:xfrm>
        </p:spPr>
        <p:txBody>
          <a:bodyPr>
            <a:normAutofit/>
          </a:bodyPr>
          <a:lstStyle/>
          <a:p>
            <a:pPr marL="0" indent="0" algn="l">
              <a:buNone/>
            </a:pPr>
            <a:r>
              <a:rPr lang="en-US" sz="2000" b="1" i="0" dirty="0">
                <a:solidFill>
                  <a:srgbClr val="111111"/>
                </a:solidFill>
                <a:effectLst/>
                <a:latin typeface="Times New Roman" panose="02020603050405020304" pitchFamily="18" charset="0"/>
                <a:cs typeface="Times New Roman" panose="02020603050405020304" pitchFamily="18" charset="0"/>
              </a:rPr>
              <a:t>3. /</a:t>
            </a:r>
            <a:r>
              <a:rPr lang="en-US" sz="2000" b="1" i="0" dirty="0" err="1">
                <a:solidFill>
                  <a:srgbClr val="111111"/>
                </a:solidFill>
                <a:effectLst/>
                <a:latin typeface="Times New Roman" panose="02020603050405020304" pitchFamily="18" charset="0"/>
                <a:cs typeface="Times New Roman" panose="02020603050405020304" pitchFamily="18" charset="0"/>
              </a:rPr>
              <a:t>sbin</a:t>
            </a:r>
            <a:r>
              <a:rPr lang="en-US" sz="2000" b="1" i="0" dirty="0">
                <a:solidFill>
                  <a:srgbClr val="111111"/>
                </a:solidFill>
                <a:effectLst/>
                <a:latin typeface="Times New Roman" panose="02020603050405020304" pitchFamily="18" charset="0"/>
                <a:cs typeface="Times New Roman" panose="02020603050405020304" pitchFamily="18" charset="0"/>
              </a:rPr>
              <a:t> – System Binaries</a:t>
            </a:r>
          </a:p>
          <a:p>
            <a:pPr algn="l">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Just like /bin, /</a:t>
            </a:r>
            <a:r>
              <a:rPr lang="en-US" sz="2000" b="0" i="0" dirty="0" err="1">
                <a:solidFill>
                  <a:srgbClr val="111111"/>
                </a:solidFill>
                <a:effectLst/>
                <a:latin typeface="Times New Roman" panose="02020603050405020304" pitchFamily="18" charset="0"/>
                <a:cs typeface="Times New Roman" panose="02020603050405020304" pitchFamily="18" charset="0"/>
              </a:rPr>
              <a:t>sbin</a:t>
            </a:r>
            <a:r>
              <a:rPr lang="en-US" sz="2000" b="0" i="0" dirty="0">
                <a:solidFill>
                  <a:srgbClr val="111111"/>
                </a:solidFill>
                <a:effectLst/>
                <a:latin typeface="Times New Roman" panose="02020603050405020304" pitchFamily="18" charset="0"/>
                <a:cs typeface="Times New Roman" panose="02020603050405020304" pitchFamily="18" charset="0"/>
              </a:rPr>
              <a:t> also contains binary executables.</a:t>
            </a:r>
          </a:p>
          <a:p>
            <a:pPr algn="l">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But, the </a:t>
            </a:r>
            <a:r>
              <a:rPr lang="en-US" sz="2000" b="0" i="0" dirty="0" err="1">
                <a:solidFill>
                  <a:srgbClr val="111111"/>
                </a:solidFill>
                <a:effectLst/>
                <a:latin typeface="Times New Roman" panose="02020603050405020304" pitchFamily="18" charset="0"/>
                <a:cs typeface="Times New Roman" panose="02020603050405020304" pitchFamily="18" charset="0"/>
              </a:rPr>
              <a:t>linux</a:t>
            </a:r>
            <a:r>
              <a:rPr lang="en-US" sz="2000" b="0" i="0" dirty="0">
                <a:solidFill>
                  <a:srgbClr val="111111"/>
                </a:solidFill>
                <a:effectLst/>
                <a:latin typeface="Times New Roman" panose="02020603050405020304" pitchFamily="18" charset="0"/>
                <a:cs typeface="Times New Roman" panose="02020603050405020304" pitchFamily="18" charset="0"/>
              </a:rPr>
              <a:t> commands located under this directory are used typically by system </a:t>
            </a:r>
            <a:r>
              <a:rPr lang="en-US" sz="2000" b="0" i="0" dirty="0" err="1">
                <a:solidFill>
                  <a:srgbClr val="111111"/>
                </a:solidFill>
                <a:effectLst/>
                <a:latin typeface="Times New Roman" panose="02020603050405020304" pitchFamily="18" charset="0"/>
                <a:cs typeface="Times New Roman" panose="02020603050405020304" pitchFamily="18" charset="0"/>
              </a:rPr>
              <a:t>aministrator</a:t>
            </a:r>
            <a:r>
              <a:rPr lang="en-US" sz="2000" b="0" i="0" dirty="0">
                <a:solidFill>
                  <a:srgbClr val="111111"/>
                </a:solidFill>
                <a:effectLst/>
                <a:latin typeface="Times New Roman" panose="02020603050405020304" pitchFamily="18" charset="0"/>
                <a:cs typeface="Times New Roman" panose="02020603050405020304" pitchFamily="18" charset="0"/>
              </a:rPr>
              <a:t>, for system maintenance purpose.</a:t>
            </a:r>
          </a:p>
          <a:p>
            <a:pPr algn="l">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For example: iptables, reboot, </a:t>
            </a:r>
            <a:r>
              <a:rPr lang="en-US" sz="2000" b="0" i="0" dirty="0" err="1">
                <a:solidFill>
                  <a:srgbClr val="111111"/>
                </a:solidFill>
                <a:effectLst/>
                <a:latin typeface="Times New Roman" panose="02020603050405020304" pitchFamily="18" charset="0"/>
                <a:cs typeface="Times New Roman" panose="02020603050405020304" pitchFamily="18" charset="0"/>
              </a:rPr>
              <a:t>fdisk</a:t>
            </a:r>
            <a:r>
              <a:rPr lang="en-US" sz="2000" b="0" i="0" dirty="0">
                <a:solidFill>
                  <a:srgbClr val="111111"/>
                </a:solidFill>
                <a:effectLst/>
                <a:latin typeface="Times New Roman" panose="02020603050405020304" pitchFamily="18" charset="0"/>
                <a:cs typeface="Times New Roman" panose="02020603050405020304" pitchFamily="18" charset="0"/>
              </a:rPr>
              <a:t>, ifconfig, </a:t>
            </a:r>
            <a:r>
              <a:rPr lang="en-US" sz="2000" b="0" i="0" dirty="0" err="1">
                <a:solidFill>
                  <a:srgbClr val="111111"/>
                </a:solidFill>
                <a:effectLst/>
                <a:latin typeface="Times New Roman" panose="02020603050405020304" pitchFamily="18" charset="0"/>
                <a:cs typeface="Times New Roman" panose="02020603050405020304" pitchFamily="18" charset="0"/>
              </a:rPr>
              <a:t>swapon</a:t>
            </a:r>
            <a:endParaRPr lang="en-US" sz="2000" b="0" i="0" dirty="0">
              <a:solidFill>
                <a:srgbClr val="111111"/>
              </a:solidFill>
              <a:effectLst/>
              <a:latin typeface="Times New Roman" panose="02020603050405020304" pitchFamily="18" charset="0"/>
              <a:cs typeface="Times New Roman" panose="02020603050405020304" pitchFamily="18" charset="0"/>
            </a:endParaRPr>
          </a:p>
          <a:p>
            <a:pPr marL="0" indent="0" algn="l">
              <a:buNone/>
            </a:pPr>
            <a:endParaRPr lang="en-US" sz="2000" b="0" i="0" dirty="0">
              <a:solidFill>
                <a:srgbClr val="111111"/>
              </a:solidFill>
              <a:effectLst/>
              <a:latin typeface="Times New Roman" panose="02020603050405020304" pitchFamily="18" charset="0"/>
              <a:cs typeface="Times New Roman" panose="02020603050405020304" pitchFamily="18" charset="0"/>
            </a:endParaRPr>
          </a:p>
          <a:p>
            <a:pPr marL="0" indent="0" algn="l">
              <a:buNone/>
            </a:pPr>
            <a:r>
              <a:rPr lang="en-US" sz="2000" b="1" i="0" dirty="0">
                <a:solidFill>
                  <a:srgbClr val="111111"/>
                </a:solidFill>
                <a:effectLst/>
                <a:latin typeface="Times New Roman" panose="02020603050405020304" pitchFamily="18" charset="0"/>
                <a:cs typeface="Times New Roman" panose="02020603050405020304" pitchFamily="18" charset="0"/>
              </a:rPr>
              <a:t>4. /</a:t>
            </a:r>
            <a:r>
              <a:rPr lang="en-US" sz="2000" b="1" i="0" dirty="0" err="1">
                <a:solidFill>
                  <a:srgbClr val="111111"/>
                </a:solidFill>
                <a:effectLst/>
                <a:latin typeface="Times New Roman" panose="02020603050405020304" pitchFamily="18" charset="0"/>
                <a:cs typeface="Times New Roman" panose="02020603050405020304" pitchFamily="18" charset="0"/>
              </a:rPr>
              <a:t>etc</a:t>
            </a:r>
            <a:r>
              <a:rPr lang="en-US" sz="2000" b="1" i="0" dirty="0">
                <a:solidFill>
                  <a:srgbClr val="111111"/>
                </a:solidFill>
                <a:effectLst/>
                <a:latin typeface="Times New Roman" panose="02020603050405020304" pitchFamily="18" charset="0"/>
                <a:cs typeface="Times New Roman" panose="02020603050405020304" pitchFamily="18" charset="0"/>
              </a:rPr>
              <a:t> – Configuration Files</a:t>
            </a:r>
          </a:p>
          <a:p>
            <a:pPr algn="l">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Contains configuration files required by all programs.</a:t>
            </a:r>
          </a:p>
          <a:p>
            <a:pPr algn="l">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This also contains startup and shutdown shell scripts used to start/stop individual programs.</a:t>
            </a:r>
          </a:p>
          <a:p>
            <a:pPr algn="l">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For example: /</a:t>
            </a:r>
            <a:r>
              <a:rPr lang="en-US" sz="2000" b="0" i="0" dirty="0" err="1">
                <a:solidFill>
                  <a:srgbClr val="111111"/>
                </a:solidFill>
                <a:effectLst/>
                <a:latin typeface="Times New Roman" panose="02020603050405020304" pitchFamily="18" charset="0"/>
                <a:cs typeface="Times New Roman" panose="02020603050405020304" pitchFamily="18" charset="0"/>
              </a:rPr>
              <a:t>etc</a:t>
            </a:r>
            <a:r>
              <a:rPr lang="en-US" sz="2000" b="0" i="0" dirty="0">
                <a:solidFill>
                  <a:srgbClr val="111111"/>
                </a:solidFill>
                <a:effectLst/>
                <a:latin typeface="Times New Roman" panose="02020603050405020304" pitchFamily="18" charset="0"/>
                <a:cs typeface="Times New Roman" panose="02020603050405020304" pitchFamily="18" charset="0"/>
              </a:rPr>
              <a:t>/</a:t>
            </a:r>
            <a:r>
              <a:rPr lang="en-US" sz="2000" b="0" i="0" dirty="0" err="1">
                <a:solidFill>
                  <a:srgbClr val="111111"/>
                </a:solidFill>
                <a:effectLst/>
                <a:latin typeface="Times New Roman" panose="02020603050405020304" pitchFamily="18" charset="0"/>
                <a:cs typeface="Times New Roman" panose="02020603050405020304" pitchFamily="18" charset="0"/>
              </a:rPr>
              <a:t>resolv.conf</a:t>
            </a:r>
            <a:r>
              <a:rPr lang="en-US" sz="2000" b="0" i="0" dirty="0">
                <a:solidFill>
                  <a:srgbClr val="111111"/>
                </a:solidFill>
                <a:effectLst/>
                <a:latin typeface="Times New Roman" panose="02020603050405020304" pitchFamily="18" charset="0"/>
                <a:cs typeface="Times New Roman" panose="02020603050405020304" pitchFamily="18" charset="0"/>
              </a:rPr>
              <a:t>, /</a:t>
            </a:r>
            <a:r>
              <a:rPr lang="en-US" sz="2000" b="0" i="0" dirty="0" err="1">
                <a:solidFill>
                  <a:srgbClr val="111111"/>
                </a:solidFill>
                <a:effectLst/>
                <a:latin typeface="Times New Roman" panose="02020603050405020304" pitchFamily="18" charset="0"/>
                <a:cs typeface="Times New Roman" panose="02020603050405020304" pitchFamily="18" charset="0"/>
              </a:rPr>
              <a:t>etc</a:t>
            </a:r>
            <a:r>
              <a:rPr lang="en-US" sz="2000" b="0" i="0" dirty="0">
                <a:solidFill>
                  <a:srgbClr val="111111"/>
                </a:solidFill>
                <a:effectLst/>
                <a:latin typeface="Times New Roman" panose="02020603050405020304" pitchFamily="18" charset="0"/>
                <a:cs typeface="Times New Roman" panose="02020603050405020304" pitchFamily="18" charset="0"/>
              </a:rPr>
              <a:t>/</a:t>
            </a:r>
            <a:r>
              <a:rPr lang="en-US" sz="2000" b="0" i="0" dirty="0" err="1">
                <a:solidFill>
                  <a:srgbClr val="111111"/>
                </a:solidFill>
                <a:effectLst/>
                <a:latin typeface="Times New Roman" panose="02020603050405020304" pitchFamily="18" charset="0"/>
                <a:cs typeface="Times New Roman" panose="02020603050405020304" pitchFamily="18" charset="0"/>
              </a:rPr>
              <a:t>logrotate.conf</a:t>
            </a:r>
            <a:endParaRPr lang="en-US" sz="2000" b="0" i="0" dirty="0">
              <a:solidFill>
                <a:srgbClr val="111111"/>
              </a:solidFill>
              <a:effectLst/>
              <a:latin typeface="Times New Roman" panose="02020603050405020304" pitchFamily="18" charset="0"/>
              <a:cs typeface="Times New Roman" panose="02020603050405020304" pitchFamily="18" charset="0"/>
            </a:endParaRPr>
          </a:p>
          <a:p>
            <a:pPr marL="0" indent="0">
              <a:buNone/>
            </a:pPr>
            <a:endParaRPr lang="en-US" sz="2400" b="1" i="1" dirty="0"/>
          </a:p>
        </p:txBody>
      </p:sp>
      <p:sp>
        <p:nvSpPr>
          <p:cNvPr id="4" name="Date Placeholder 3"/>
          <p:cNvSpPr>
            <a:spLocks noGrp="1"/>
          </p:cNvSpPr>
          <p:nvPr>
            <p:ph type="dt" sz="half" idx="10"/>
          </p:nvPr>
        </p:nvSpPr>
        <p:spPr/>
        <p:txBody>
          <a:bodyPr/>
          <a:lstStyle/>
          <a:p>
            <a:fld id="{6C5D69BD-D922-41A9-9B45-ADB41F58A7F4}"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a:solidFill>
                  <a:schemeClr val="tx1"/>
                </a:solidFill>
              </a:rPr>
              <a:t>File and Directory structure</a:t>
            </a:r>
            <a:endParaRPr lang="en-US" sz="2400" dirty="0"/>
          </a:p>
        </p:txBody>
      </p:sp>
    </p:spTree>
    <p:extLst>
      <p:ext uri="{BB962C8B-B14F-4D97-AF65-F5344CB8AC3E}">
        <p14:creationId xmlns:p14="http://schemas.microsoft.com/office/powerpoint/2010/main" val="15668379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5" y="1056662"/>
            <a:ext cx="8229600" cy="5299687"/>
          </a:xfrm>
        </p:spPr>
        <p:txBody>
          <a:bodyPr>
            <a:normAutofit/>
          </a:bodyPr>
          <a:lstStyle/>
          <a:p>
            <a:pPr marL="0" indent="0" algn="l">
              <a:buNone/>
            </a:pPr>
            <a:r>
              <a:rPr lang="en-US" sz="1800" b="1" i="0" dirty="0">
                <a:solidFill>
                  <a:srgbClr val="111111"/>
                </a:solidFill>
                <a:effectLst/>
                <a:latin typeface="Times New Roman" panose="02020603050405020304" pitchFamily="18" charset="0"/>
                <a:cs typeface="Times New Roman" panose="02020603050405020304" pitchFamily="18" charset="0"/>
              </a:rPr>
              <a:t>5. /dev – Device Files</a:t>
            </a:r>
          </a:p>
          <a:p>
            <a:pPr algn="l">
              <a:buFont typeface="Arial" panose="020B0604020202020204" pitchFamily="34" charset="0"/>
              <a:buChar char="•"/>
            </a:pPr>
            <a:r>
              <a:rPr lang="en-US" sz="1800" b="0" i="0" dirty="0">
                <a:solidFill>
                  <a:srgbClr val="111111"/>
                </a:solidFill>
                <a:effectLst/>
                <a:latin typeface="Times New Roman" panose="02020603050405020304" pitchFamily="18" charset="0"/>
                <a:cs typeface="Times New Roman" panose="02020603050405020304" pitchFamily="18" charset="0"/>
              </a:rPr>
              <a:t>Contains device files.</a:t>
            </a:r>
          </a:p>
          <a:p>
            <a:pPr algn="l">
              <a:buFont typeface="Arial" panose="020B0604020202020204" pitchFamily="34" charset="0"/>
              <a:buChar char="•"/>
            </a:pPr>
            <a:r>
              <a:rPr lang="en-US" sz="1800" b="0" i="0" dirty="0">
                <a:solidFill>
                  <a:srgbClr val="111111"/>
                </a:solidFill>
                <a:effectLst/>
                <a:latin typeface="Times New Roman" panose="02020603050405020304" pitchFamily="18" charset="0"/>
                <a:cs typeface="Times New Roman" panose="02020603050405020304" pitchFamily="18" charset="0"/>
              </a:rPr>
              <a:t>These include terminal devices, </a:t>
            </a:r>
            <a:r>
              <a:rPr lang="en-US" sz="1800" b="0" i="0" dirty="0" err="1">
                <a:solidFill>
                  <a:srgbClr val="111111"/>
                </a:solidFill>
                <a:effectLst/>
                <a:latin typeface="Times New Roman" panose="02020603050405020304" pitchFamily="18" charset="0"/>
                <a:cs typeface="Times New Roman" panose="02020603050405020304" pitchFamily="18" charset="0"/>
              </a:rPr>
              <a:t>usb</a:t>
            </a:r>
            <a:r>
              <a:rPr lang="en-US" sz="1800" b="0" i="0" dirty="0">
                <a:solidFill>
                  <a:srgbClr val="111111"/>
                </a:solidFill>
                <a:effectLst/>
                <a:latin typeface="Times New Roman" panose="02020603050405020304" pitchFamily="18" charset="0"/>
                <a:cs typeface="Times New Roman" panose="02020603050405020304" pitchFamily="18" charset="0"/>
              </a:rPr>
              <a:t>, or any device attached to the system.</a:t>
            </a:r>
          </a:p>
          <a:p>
            <a:pPr algn="l">
              <a:buFont typeface="Arial" panose="020B0604020202020204" pitchFamily="34" charset="0"/>
              <a:buChar char="•"/>
            </a:pPr>
            <a:r>
              <a:rPr lang="en-US" sz="1800" b="0" i="0" dirty="0">
                <a:solidFill>
                  <a:srgbClr val="111111"/>
                </a:solidFill>
                <a:effectLst/>
                <a:latin typeface="Times New Roman" panose="02020603050405020304" pitchFamily="18" charset="0"/>
                <a:cs typeface="Times New Roman" panose="02020603050405020304" pitchFamily="18" charset="0"/>
              </a:rPr>
              <a:t>For example: /dev/tty1, /dev/usbmon0</a:t>
            </a:r>
          </a:p>
          <a:p>
            <a:pPr marL="0" indent="0" algn="l">
              <a:buNone/>
            </a:pPr>
            <a:endParaRPr lang="en-US" sz="1800" b="0" i="0" dirty="0">
              <a:solidFill>
                <a:srgbClr val="111111"/>
              </a:solidFill>
              <a:effectLst/>
              <a:latin typeface="Times New Roman" panose="02020603050405020304" pitchFamily="18" charset="0"/>
              <a:cs typeface="Times New Roman" panose="02020603050405020304" pitchFamily="18" charset="0"/>
            </a:endParaRPr>
          </a:p>
          <a:p>
            <a:pPr marL="0" indent="0" algn="l">
              <a:buNone/>
            </a:pPr>
            <a:r>
              <a:rPr lang="en-US" sz="1800" b="1" i="0" dirty="0">
                <a:solidFill>
                  <a:srgbClr val="111111"/>
                </a:solidFill>
                <a:effectLst/>
                <a:latin typeface="Times New Roman" panose="02020603050405020304" pitchFamily="18" charset="0"/>
                <a:cs typeface="Times New Roman" panose="02020603050405020304" pitchFamily="18" charset="0"/>
              </a:rPr>
              <a:t>6. /proc – Process Information</a:t>
            </a:r>
          </a:p>
          <a:p>
            <a:pPr algn="l">
              <a:buFont typeface="Arial" panose="020B0604020202020204" pitchFamily="34" charset="0"/>
              <a:buChar char="•"/>
            </a:pPr>
            <a:r>
              <a:rPr lang="en-US" sz="1800" b="0" i="0" dirty="0">
                <a:solidFill>
                  <a:srgbClr val="111111"/>
                </a:solidFill>
                <a:effectLst/>
                <a:latin typeface="Times New Roman" panose="02020603050405020304" pitchFamily="18" charset="0"/>
                <a:cs typeface="Times New Roman" panose="02020603050405020304" pitchFamily="18" charset="0"/>
              </a:rPr>
              <a:t>Contains information about system process.</a:t>
            </a:r>
          </a:p>
          <a:p>
            <a:pPr algn="l">
              <a:buFont typeface="Arial" panose="020B0604020202020204" pitchFamily="34" charset="0"/>
              <a:buChar char="•"/>
            </a:pPr>
            <a:r>
              <a:rPr lang="en-US" sz="1800" b="0" i="0" dirty="0">
                <a:solidFill>
                  <a:srgbClr val="111111"/>
                </a:solidFill>
                <a:effectLst/>
                <a:latin typeface="Times New Roman" panose="02020603050405020304" pitchFamily="18" charset="0"/>
                <a:cs typeface="Times New Roman" panose="02020603050405020304" pitchFamily="18" charset="0"/>
              </a:rPr>
              <a:t>This is a pseudo filesystem contains information about running process. For example: /proc/{</a:t>
            </a:r>
            <a:r>
              <a:rPr lang="en-US" sz="1800" b="0" i="0" dirty="0" err="1">
                <a:solidFill>
                  <a:srgbClr val="111111"/>
                </a:solidFill>
                <a:effectLst/>
                <a:latin typeface="Times New Roman" panose="02020603050405020304" pitchFamily="18" charset="0"/>
                <a:cs typeface="Times New Roman" panose="02020603050405020304" pitchFamily="18" charset="0"/>
              </a:rPr>
              <a:t>pid</a:t>
            </a:r>
            <a:r>
              <a:rPr lang="en-US" sz="1800" b="0" i="0" dirty="0">
                <a:solidFill>
                  <a:srgbClr val="111111"/>
                </a:solidFill>
                <a:effectLst/>
                <a:latin typeface="Times New Roman" panose="02020603050405020304" pitchFamily="18" charset="0"/>
                <a:cs typeface="Times New Roman" panose="02020603050405020304" pitchFamily="18" charset="0"/>
              </a:rPr>
              <a:t>} directory contains information about the process with that particular </a:t>
            </a:r>
            <a:r>
              <a:rPr lang="en-US" sz="1800" b="0" i="0" dirty="0" err="1">
                <a:solidFill>
                  <a:srgbClr val="111111"/>
                </a:solidFill>
                <a:effectLst/>
                <a:latin typeface="Times New Roman" panose="02020603050405020304" pitchFamily="18" charset="0"/>
                <a:cs typeface="Times New Roman" panose="02020603050405020304" pitchFamily="18" charset="0"/>
              </a:rPr>
              <a:t>pid</a:t>
            </a:r>
            <a:r>
              <a:rPr lang="en-US" sz="1800" b="0" i="0" dirty="0">
                <a:solidFill>
                  <a:srgbClr val="11111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800" b="0" i="0" dirty="0">
                <a:solidFill>
                  <a:srgbClr val="111111"/>
                </a:solidFill>
                <a:effectLst/>
                <a:latin typeface="Times New Roman" panose="02020603050405020304" pitchFamily="18" charset="0"/>
                <a:cs typeface="Times New Roman" panose="02020603050405020304" pitchFamily="18" charset="0"/>
              </a:rPr>
              <a:t>This is a virtual filesystem with text information about system resources. For example: /proc/uptime</a:t>
            </a:r>
          </a:p>
          <a:p>
            <a:pPr marL="0" indent="0">
              <a:buNone/>
            </a:pPr>
            <a:endParaRPr lang="en-US" sz="2400" b="1" i="1" dirty="0"/>
          </a:p>
        </p:txBody>
      </p:sp>
      <p:sp>
        <p:nvSpPr>
          <p:cNvPr id="4" name="Date Placeholder 3"/>
          <p:cNvSpPr>
            <a:spLocks noGrp="1"/>
          </p:cNvSpPr>
          <p:nvPr>
            <p:ph type="dt" sz="half" idx="10"/>
          </p:nvPr>
        </p:nvSpPr>
        <p:spPr/>
        <p:txBody>
          <a:bodyPr/>
          <a:lstStyle/>
          <a:p>
            <a:fld id="{70FD5D93-0F76-463F-8CB3-6F3EE2051B5A}"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a:solidFill>
                  <a:schemeClr val="tx1"/>
                </a:solidFill>
              </a:rPr>
              <a:t>File and Directory structure</a:t>
            </a:r>
            <a:endParaRPr lang="en-US" sz="2400" dirty="0"/>
          </a:p>
        </p:txBody>
      </p:sp>
    </p:spTree>
    <p:extLst>
      <p:ext uri="{BB962C8B-B14F-4D97-AF65-F5344CB8AC3E}">
        <p14:creationId xmlns:p14="http://schemas.microsoft.com/office/powerpoint/2010/main" val="17056300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5" y="1056662"/>
            <a:ext cx="8229600" cy="5299687"/>
          </a:xfrm>
        </p:spPr>
        <p:txBody>
          <a:bodyPr>
            <a:normAutofit/>
          </a:bodyPr>
          <a:lstStyle/>
          <a:p>
            <a:pPr marL="0" indent="0" algn="l">
              <a:buNone/>
            </a:pPr>
            <a:r>
              <a:rPr lang="en-US" sz="1800" b="1" i="0" dirty="0">
                <a:solidFill>
                  <a:srgbClr val="111111"/>
                </a:solidFill>
                <a:effectLst/>
                <a:latin typeface="Times New Roman" panose="02020603050405020304" pitchFamily="18" charset="0"/>
                <a:cs typeface="Times New Roman" panose="02020603050405020304" pitchFamily="18" charset="0"/>
              </a:rPr>
              <a:t>7. /var – Variable Files</a:t>
            </a:r>
          </a:p>
          <a:p>
            <a:pPr algn="l">
              <a:buFont typeface="Arial" panose="020B0604020202020204" pitchFamily="34" charset="0"/>
              <a:buChar char="•"/>
            </a:pPr>
            <a:r>
              <a:rPr lang="en-US" sz="1800" b="0" i="0" dirty="0">
                <a:solidFill>
                  <a:srgbClr val="111111"/>
                </a:solidFill>
                <a:effectLst/>
                <a:latin typeface="Times New Roman" panose="02020603050405020304" pitchFamily="18" charset="0"/>
                <a:cs typeface="Times New Roman" panose="02020603050405020304" pitchFamily="18" charset="0"/>
              </a:rPr>
              <a:t>var stands for variable files.</a:t>
            </a:r>
          </a:p>
          <a:p>
            <a:pPr algn="l">
              <a:buFont typeface="Arial" panose="020B0604020202020204" pitchFamily="34" charset="0"/>
              <a:buChar char="•"/>
            </a:pPr>
            <a:r>
              <a:rPr lang="en-US" sz="1800" b="0" i="0" dirty="0">
                <a:solidFill>
                  <a:srgbClr val="111111"/>
                </a:solidFill>
                <a:effectLst/>
                <a:latin typeface="Times New Roman" panose="02020603050405020304" pitchFamily="18" charset="0"/>
                <a:cs typeface="Times New Roman" panose="02020603050405020304" pitchFamily="18" charset="0"/>
              </a:rPr>
              <a:t>Content of the files that are expected to grow can be found under this directory.</a:t>
            </a:r>
          </a:p>
          <a:p>
            <a:pPr algn="l">
              <a:buFont typeface="Arial" panose="020B0604020202020204" pitchFamily="34" charset="0"/>
              <a:buChar char="•"/>
            </a:pPr>
            <a:r>
              <a:rPr lang="en-US" sz="1800" b="0" i="0" dirty="0">
                <a:solidFill>
                  <a:srgbClr val="111111"/>
                </a:solidFill>
                <a:effectLst/>
                <a:latin typeface="Times New Roman" panose="02020603050405020304" pitchFamily="18" charset="0"/>
                <a:cs typeface="Times New Roman" panose="02020603050405020304" pitchFamily="18" charset="0"/>
              </a:rPr>
              <a:t>This includes — system log files (/var/log); packages and database files (/var/lib); emails (/var/mail); print queues (/var/spool); lock files (/var/lock); temp files needed across reboots (/var/</a:t>
            </a:r>
            <a:r>
              <a:rPr lang="en-US" sz="1800" b="0" i="0" dirty="0" err="1">
                <a:solidFill>
                  <a:srgbClr val="111111"/>
                </a:solidFill>
                <a:effectLst/>
                <a:latin typeface="Times New Roman" panose="02020603050405020304" pitchFamily="18" charset="0"/>
                <a:cs typeface="Times New Roman" panose="02020603050405020304" pitchFamily="18" charset="0"/>
              </a:rPr>
              <a:t>tmp</a:t>
            </a:r>
            <a:r>
              <a:rPr lang="en-US" sz="1800" b="0" i="0" dirty="0">
                <a:solidFill>
                  <a:srgbClr val="111111"/>
                </a:solidFill>
                <a:effectLst/>
                <a:latin typeface="Times New Roman" panose="02020603050405020304" pitchFamily="18" charset="0"/>
                <a:cs typeface="Times New Roman" panose="02020603050405020304" pitchFamily="18" charset="0"/>
              </a:rPr>
              <a:t>);</a:t>
            </a:r>
          </a:p>
          <a:p>
            <a:pPr marL="0" indent="0" algn="l">
              <a:buNone/>
            </a:pPr>
            <a:endParaRPr lang="en-US" sz="1800" b="0" i="0" dirty="0">
              <a:solidFill>
                <a:srgbClr val="111111"/>
              </a:solidFill>
              <a:effectLst/>
              <a:latin typeface="Times New Roman" panose="02020603050405020304" pitchFamily="18" charset="0"/>
              <a:cs typeface="Times New Roman" panose="02020603050405020304" pitchFamily="18" charset="0"/>
            </a:endParaRPr>
          </a:p>
          <a:p>
            <a:pPr marL="0" indent="0" algn="l">
              <a:buNone/>
            </a:pPr>
            <a:r>
              <a:rPr lang="en-US" sz="1800" b="1" i="0" dirty="0">
                <a:solidFill>
                  <a:srgbClr val="111111"/>
                </a:solidFill>
                <a:effectLst/>
                <a:latin typeface="Times New Roman" panose="02020603050405020304" pitchFamily="18" charset="0"/>
                <a:cs typeface="Times New Roman" panose="02020603050405020304" pitchFamily="18" charset="0"/>
              </a:rPr>
              <a:t>8. /</a:t>
            </a:r>
            <a:r>
              <a:rPr lang="en-US" sz="1800" b="1" i="0" dirty="0" err="1">
                <a:solidFill>
                  <a:srgbClr val="111111"/>
                </a:solidFill>
                <a:effectLst/>
                <a:latin typeface="Times New Roman" panose="02020603050405020304" pitchFamily="18" charset="0"/>
                <a:cs typeface="Times New Roman" panose="02020603050405020304" pitchFamily="18" charset="0"/>
              </a:rPr>
              <a:t>tmp</a:t>
            </a:r>
            <a:r>
              <a:rPr lang="en-US" sz="1800" b="1" i="0" dirty="0">
                <a:solidFill>
                  <a:srgbClr val="111111"/>
                </a:solidFill>
                <a:effectLst/>
                <a:latin typeface="Times New Roman" panose="02020603050405020304" pitchFamily="18" charset="0"/>
                <a:cs typeface="Times New Roman" panose="02020603050405020304" pitchFamily="18" charset="0"/>
              </a:rPr>
              <a:t> – Temporary Files</a:t>
            </a:r>
          </a:p>
          <a:p>
            <a:pPr algn="l">
              <a:buFont typeface="Arial" panose="020B0604020202020204" pitchFamily="34" charset="0"/>
              <a:buChar char="•"/>
            </a:pPr>
            <a:r>
              <a:rPr lang="en-US" sz="1800" b="0" i="0" dirty="0">
                <a:solidFill>
                  <a:srgbClr val="111111"/>
                </a:solidFill>
                <a:effectLst/>
                <a:latin typeface="Times New Roman" panose="02020603050405020304" pitchFamily="18" charset="0"/>
                <a:cs typeface="Times New Roman" panose="02020603050405020304" pitchFamily="18" charset="0"/>
              </a:rPr>
              <a:t>Directory that contains temporary files created by system and users.</a:t>
            </a:r>
          </a:p>
          <a:p>
            <a:pPr algn="l">
              <a:buFont typeface="Arial" panose="020B0604020202020204" pitchFamily="34" charset="0"/>
              <a:buChar char="•"/>
            </a:pPr>
            <a:r>
              <a:rPr lang="en-US" sz="1800" b="0" i="0" dirty="0">
                <a:solidFill>
                  <a:srgbClr val="111111"/>
                </a:solidFill>
                <a:effectLst/>
                <a:latin typeface="Times New Roman" panose="02020603050405020304" pitchFamily="18" charset="0"/>
                <a:cs typeface="Times New Roman" panose="02020603050405020304" pitchFamily="18" charset="0"/>
              </a:rPr>
              <a:t>Files under this directory are deleted when system is rebooted.</a:t>
            </a:r>
          </a:p>
          <a:p>
            <a:pPr marL="0" indent="0">
              <a:buNone/>
            </a:pPr>
            <a:endParaRPr lang="en-US" sz="2400" b="1" i="1" dirty="0"/>
          </a:p>
        </p:txBody>
      </p:sp>
      <p:sp>
        <p:nvSpPr>
          <p:cNvPr id="4" name="Date Placeholder 3"/>
          <p:cNvSpPr>
            <a:spLocks noGrp="1"/>
          </p:cNvSpPr>
          <p:nvPr>
            <p:ph type="dt" sz="half" idx="10"/>
          </p:nvPr>
        </p:nvSpPr>
        <p:spPr/>
        <p:txBody>
          <a:bodyPr/>
          <a:lstStyle/>
          <a:p>
            <a:fld id="{11E49006-4E36-44A3-99F5-9DDC545EAA52}"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a:solidFill>
                  <a:schemeClr val="tx1"/>
                </a:solidFill>
              </a:rPr>
              <a:t>File and Directory structure</a:t>
            </a:r>
            <a:endParaRPr lang="en-US" sz="2400" dirty="0"/>
          </a:p>
        </p:txBody>
      </p:sp>
    </p:spTree>
    <p:extLst>
      <p:ext uri="{BB962C8B-B14F-4D97-AF65-F5344CB8AC3E}">
        <p14:creationId xmlns:p14="http://schemas.microsoft.com/office/powerpoint/2010/main" val="15329191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5" y="1056662"/>
            <a:ext cx="8229600" cy="5299687"/>
          </a:xfrm>
        </p:spPr>
        <p:txBody>
          <a:bodyPr>
            <a:normAutofit/>
          </a:bodyPr>
          <a:lstStyle/>
          <a:p>
            <a:pPr marL="0" indent="0" algn="l">
              <a:buNone/>
            </a:pPr>
            <a:r>
              <a:rPr lang="en-IN" sz="1800" b="1" i="0" dirty="0">
                <a:solidFill>
                  <a:srgbClr val="111111"/>
                </a:solidFill>
                <a:effectLst/>
                <a:latin typeface="Times New Roman" panose="02020603050405020304" pitchFamily="18" charset="0"/>
                <a:cs typeface="Times New Roman" panose="02020603050405020304" pitchFamily="18" charset="0"/>
              </a:rPr>
              <a:t>9. /</a:t>
            </a:r>
            <a:r>
              <a:rPr lang="en-IN" sz="1800" b="1" i="0" dirty="0" err="1">
                <a:solidFill>
                  <a:srgbClr val="111111"/>
                </a:solidFill>
                <a:effectLst/>
                <a:latin typeface="Times New Roman" panose="02020603050405020304" pitchFamily="18" charset="0"/>
                <a:cs typeface="Times New Roman" panose="02020603050405020304" pitchFamily="18" charset="0"/>
              </a:rPr>
              <a:t>usr</a:t>
            </a:r>
            <a:r>
              <a:rPr lang="en-IN" sz="1800" b="1" i="0" dirty="0">
                <a:solidFill>
                  <a:srgbClr val="111111"/>
                </a:solidFill>
                <a:effectLst/>
                <a:latin typeface="Times New Roman" panose="02020603050405020304" pitchFamily="18" charset="0"/>
                <a:cs typeface="Times New Roman" panose="02020603050405020304" pitchFamily="18" charset="0"/>
              </a:rPr>
              <a:t> – User Programs</a:t>
            </a:r>
          </a:p>
          <a:p>
            <a:pPr algn="l">
              <a:buFont typeface="Arial" panose="020B0604020202020204" pitchFamily="34" charset="0"/>
              <a:buChar char="•"/>
            </a:pPr>
            <a:r>
              <a:rPr lang="en-IN" sz="1800" b="0" i="0" dirty="0">
                <a:solidFill>
                  <a:srgbClr val="111111"/>
                </a:solidFill>
                <a:effectLst/>
                <a:latin typeface="Times New Roman" panose="02020603050405020304" pitchFamily="18" charset="0"/>
                <a:cs typeface="Times New Roman" panose="02020603050405020304" pitchFamily="18" charset="0"/>
              </a:rPr>
              <a:t>Contains binaries, libraries, documentation, and source-code for second level programs.</a:t>
            </a:r>
          </a:p>
          <a:p>
            <a:pPr algn="l">
              <a:buFont typeface="Arial" panose="020B0604020202020204" pitchFamily="34" charset="0"/>
              <a:buChar char="•"/>
            </a:pPr>
            <a:r>
              <a:rPr lang="en-IN" sz="1800" b="0" i="0" dirty="0">
                <a:solidFill>
                  <a:srgbClr val="111111"/>
                </a:solidFill>
                <a:effectLst/>
                <a:latin typeface="Times New Roman" panose="02020603050405020304" pitchFamily="18" charset="0"/>
                <a:cs typeface="Times New Roman" panose="02020603050405020304" pitchFamily="18" charset="0"/>
              </a:rPr>
              <a:t>/</a:t>
            </a:r>
            <a:r>
              <a:rPr lang="en-IN" sz="1800" b="0" i="0" dirty="0" err="1">
                <a:solidFill>
                  <a:srgbClr val="111111"/>
                </a:solidFill>
                <a:effectLst/>
                <a:latin typeface="Times New Roman" panose="02020603050405020304" pitchFamily="18" charset="0"/>
                <a:cs typeface="Times New Roman" panose="02020603050405020304" pitchFamily="18" charset="0"/>
              </a:rPr>
              <a:t>usr</a:t>
            </a:r>
            <a:r>
              <a:rPr lang="en-IN" sz="1800" b="0" i="0" dirty="0">
                <a:solidFill>
                  <a:srgbClr val="111111"/>
                </a:solidFill>
                <a:effectLst/>
                <a:latin typeface="Times New Roman" panose="02020603050405020304" pitchFamily="18" charset="0"/>
                <a:cs typeface="Times New Roman" panose="02020603050405020304" pitchFamily="18" charset="0"/>
              </a:rPr>
              <a:t>/bin contains binary files for user programs. If you can’t find a user binary under /bin, look under /</a:t>
            </a:r>
            <a:r>
              <a:rPr lang="en-IN" sz="1800" b="0" i="0" dirty="0" err="1">
                <a:solidFill>
                  <a:srgbClr val="111111"/>
                </a:solidFill>
                <a:effectLst/>
                <a:latin typeface="Times New Roman" panose="02020603050405020304" pitchFamily="18" charset="0"/>
                <a:cs typeface="Times New Roman" panose="02020603050405020304" pitchFamily="18" charset="0"/>
              </a:rPr>
              <a:t>usr</a:t>
            </a:r>
            <a:r>
              <a:rPr lang="en-IN" sz="1800" b="0" i="0" dirty="0">
                <a:solidFill>
                  <a:srgbClr val="111111"/>
                </a:solidFill>
                <a:effectLst/>
                <a:latin typeface="Times New Roman" panose="02020603050405020304" pitchFamily="18" charset="0"/>
                <a:cs typeface="Times New Roman" panose="02020603050405020304" pitchFamily="18" charset="0"/>
              </a:rPr>
              <a:t>/bin. For example: at, awk, cc, less, </a:t>
            </a:r>
            <a:r>
              <a:rPr lang="en-IN" sz="1800" b="0" i="0" dirty="0" err="1">
                <a:solidFill>
                  <a:srgbClr val="111111"/>
                </a:solidFill>
                <a:effectLst/>
                <a:latin typeface="Times New Roman" panose="02020603050405020304" pitchFamily="18" charset="0"/>
                <a:cs typeface="Times New Roman" panose="02020603050405020304" pitchFamily="18" charset="0"/>
              </a:rPr>
              <a:t>scp</a:t>
            </a:r>
            <a:endParaRPr lang="en-IN" sz="1800" b="0" i="0" dirty="0">
              <a:solidFill>
                <a:srgbClr val="11111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b="0" i="0" dirty="0">
                <a:solidFill>
                  <a:srgbClr val="111111"/>
                </a:solidFill>
                <a:effectLst/>
                <a:latin typeface="Times New Roman" panose="02020603050405020304" pitchFamily="18" charset="0"/>
                <a:cs typeface="Times New Roman" panose="02020603050405020304" pitchFamily="18" charset="0"/>
              </a:rPr>
              <a:t>/</a:t>
            </a:r>
            <a:r>
              <a:rPr lang="en-IN" sz="1800" b="0" i="0" dirty="0" err="1">
                <a:solidFill>
                  <a:srgbClr val="111111"/>
                </a:solidFill>
                <a:effectLst/>
                <a:latin typeface="Times New Roman" panose="02020603050405020304" pitchFamily="18" charset="0"/>
                <a:cs typeface="Times New Roman" panose="02020603050405020304" pitchFamily="18" charset="0"/>
              </a:rPr>
              <a:t>usr</a:t>
            </a:r>
            <a:r>
              <a:rPr lang="en-IN" sz="1800" b="0" i="0" dirty="0">
                <a:solidFill>
                  <a:srgbClr val="111111"/>
                </a:solidFill>
                <a:effectLst/>
                <a:latin typeface="Times New Roman" panose="02020603050405020304" pitchFamily="18" charset="0"/>
                <a:cs typeface="Times New Roman" panose="02020603050405020304" pitchFamily="18" charset="0"/>
              </a:rPr>
              <a:t>/</a:t>
            </a:r>
            <a:r>
              <a:rPr lang="en-IN" sz="1800" b="0" i="0" dirty="0" err="1">
                <a:solidFill>
                  <a:srgbClr val="111111"/>
                </a:solidFill>
                <a:effectLst/>
                <a:latin typeface="Times New Roman" panose="02020603050405020304" pitchFamily="18" charset="0"/>
                <a:cs typeface="Times New Roman" panose="02020603050405020304" pitchFamily="18" charset="0"/>
              </a:rPr>
              <a:t>sbin</a:t>
            </a:r>
            <a:r>
              <a:rPr lang="en-IN" sz="1800" b="0" i="0" dirty="0">
                <a:solidFill>
                  <a:srgbClr val="111111"/>
                </a:solidFill>
                <a:effectLst/>
                <a:latin typeface="Times New Roman" panose="02020603050405020304" pitchFamily="18" charset="0"/>
                <a:cs typeface="Times New Roman" panose="02020603050405020304" pitchFamily="18" charset="0"/>
              </a:rPr>
              <a:t> contains binary files for system administrators. If you can’t find a system binary under /</a:t>
            </a:r>
            <a:r>
              <a:rPr lang="en-IN" sz="1800" b="0" i="0" dirty="0" err="1">
                <a:solidFill>
                  <a:srgbClr val="111111"/>
                </a:solidFill>
                <a:effectLst/>
                <a:latin typeface="Times New Roman" panose="02020603050405020304" pitchFamily="18" charset="0"/>
                <a:cs typeface="Times New Roman" panose="02020603050405020304" pitchFamily="18" charset="0"/>
              </a:rPr>
              <a:t>sbin</a:t>
            </a:r>
            <a:r>
              <a:rPr lang="en-IN" sz="1800" b="0" i="0" dirty="0">
                <a:solidFill>
                  <a:srgbClr val="111111"/>
                </a:solidFill>
                <a:effectLst/>
                <a:latin typeface="Times New Roman" panose="02020603050405020304" pitchFamily="18" charset="0"/>
                <a:cs typeface="Times New Roman" panose="02020603050405020304" pitchFamily="18" charset="0"/>
              </a:rPr>
              <a:t>, look under /</a:t>
            </a:r>
            <a:r>
              <a:rPr lang="en-IN" sz="1800" b="0" i="0" dirty="0" err="1">
                <a:solidFill>
                  <a:srgbClr val="111111"/>
                </a:solidFill>
                <a:effectLst/>
                <a:latin typeface="Times New Roman" panose="02020603050405020304" pitchFamily="18" charset="0"/>
                <a:cs typeface="Times New Roman" panose="02020603050405020304" pitchFamily="18" charset="0"/>
              </a:rPr>
              <a:t>usr</a:t>
            </a:r>
            <a:r>
              <a:rPr lang="en-IN" sz="1800" b="0" i="0" dirty="0">
                <a:solidFill>
                  <a:srgbClr val="111111"/>
                </a:solidFill>
                <a:effectLst/>
                <a:latin typeface="Times New Roman" panose="02020603050405020304" pitchFamily="18" charset="0"/>
                <a:cs typeface="Times New Roman" panose="02020603050405020304" pitchFamily="18" charset="0"/>
              </a:rPr>
              <a:t>/</a:t>
            </a:r>
            <a:r>
              <a:rPr lang="en-IN" sz="1800" b="0" i="0" dirty="0" err="1">
                <a:solidFill>
                  <a:srgbClr val="111111"/>
                </a:solidFill>
                <a:effectLst/>
                <a:latin typeface="Times New Roman" panose="02020603050405020304" pitchFamily="18" charset="0"/>
                <a:cs typeface="Times New Roman" panose="02020603050405020304" pitchFamily="18" charset="0"/>
              </a:rPr>
              <a:t>sbin</a:t>
            </a:r>
            <a:r>
              <a:rPr lang="en-IN" sz="1800" b="0" i="0" dirty="0">
                <a:solidFill>
                  <a:srgbClr val="111111"/>
                </a:solidFill>
                <a:effectLst/>
                <a:latin typeface="Times New Roman" panose="02020603050405020304" pitchFamily="18" charset="0"/>
                <a:cs typeface="Times New Roman" panose="02020603050405020304" pitchFamily="18" charset="0"/>
              </a:rPr>
              <a:t>. For example: </a:t>
            </a:r>
            <a:r>
              <a:rPr lang="en-IN" sz="1800" b="0" i="0" dirty="0" err="1">
                <a:solidFill>
                  <a:srgbClr val="111111"/>
                </a:solidFill>
                <a:effectLst/>
                <a:latin typeface="Times New Roman" panose="02020603050405020304" pitchFamily="18" charset="0"/>
                <a:cs typeface="Times New Roman" panose="02020603050405020304" pitchFamily="18" charset="0"/>
              </a:rPr>
              <a:t>atd</a:t>
            </a:r>
            <a:r>
              <a:rPr lang="en-IN" sz="1800" b="0" i="0" dirty="0">
                <a:solidFill>
                  <a:srgbClr val="111111"/>
                </a:solidFill>
                <a:effectLst/>
                <a:latin typeface="Times New Roman" panose="02020603050405020304" pitchFamily="18" charset="0"/>
                <a:cs typeface="Times New Roman" panose="02020603050405020304" pitchFamily="18" charset="0"/>
              </a:rPr>
              <a:t>, </a:t>
            </a:r>
            <a:r>
              <a:rPr lang="en-IN" sz="1800" b="0" i="0" dirty="0" err="1">
                <a:solidFill>
                  <a:srgbClr val="111111"/>
                </a:solidFill>
                <a:effectLst/>
                <a:latin typeface="Times New Roman" panose="02020603050405020304" pitchFamily="18" charset="0"/>
                <a:cs typeface="Times New Roman" panose="02020603050405020304" pitchFamily="18" charset="0"/>
              </a:rPr>
              <a:t>cron</a:t>
            </a:r>
            <a:r>
              <a:rPr lang="en-IN" sz="1800" b="0" i="0" dirty="0">
                <a:solidFill>
                  <a:srgbClr val="111111"/>
                </a:solidFill>
                <a:effectLst/>
                <a:latin typeface="Times New Roman" panose="02020603050405020304" pitchFamily="18" charset="0"/>
                <a:cs typeface="Times New Roman" panose="02020603050405020304" pitchFamily="18" charset="0"/>
              </a:rPr>
              <a:t>, </a:t>
            </a:r>
            <a:r>
              <a:rPr lang="en-IN" sz="1800" b="0" i="0" dirty="0" err="1">
                <a:solidFill>
                  <a:srgbClr val="111111"/>
                </a:solidFill>
                <a:effectLst/>
                <a:latin typeface="Times New Roman" panose="02020603050405020304" pitchFamily="18" charset="0"/>
                <a:cs typeface="Times New Roman" panose="02020603050405020304" pitchFamily="18" charset="0"/>
              </a:rPr>
              <a:t>sshd</a:t>
            </a:r>
            <a:r>
              <a:rPr lang="en-IN" sz="1800" b="0" i="0" dirty="0">
                <a:solidFill>
                  <a:srgbClr val="111111"/>
                </a:solidFill>
                <a:effectLst/>
                <a:latin typeface="Times New Roman" panose="02020603050405020304" pitchFamily="18" charset="0"/>
                <a:cs typeface="Times New Roman" panose="02020603050405020304" pitchFamily="18" charset="0"/>
              </a:rPr>
              <a:t>, </a:t>
            </a:r>
            <a:r>
              <a:rPr lang="en-IN" sz="1800" b="0" i="0" dirty="0" err="1">
                <a:solidFill>
                  <a:srgbClr val="111111"/>
                </a:solidFill>
                <a:effectLst/>
                <a:latin typeface="Times New Roman" panose="02020603050405020304" pitchFamily="18" charset="0"/>
                <a:cs typeface="Times New Roman" panose="02020603050405020304" pitchFamily="18" charset="0"/>
              </a:rPr>
              <a:t>useradd</a:t>
            </a:r>
            <a:r>
              <a:rPr lang="en-IN" sz="1800" b="0" i="0" dirty="0">
                <a:solidFill>
                  <a:srgbClr val="111111"/>
                </a:solidFill>
                <a:effectLst/>
                <a:latin typeface="Times New Roman" panose="02020603050405020304" pitchFamily="18" charset="0"/>
                <a:cs typeface="Times New Roman" panose="02020603050405020304" pitchFamily="18" charset="0"/>
              </a:rPr>
              <a:t>, </a:t>
            </a:r>
            <a:r>
              <a:rPr lang="en-IN" sz="1800" b="0" i="0" dirty="0" err="1">
                <a:solidFill>
                  <a:srgbClr val="111111"/>
                </a:solidFill>
                <a:effectLst/>
                <a:latin typeface="Times New Roman" panose="02020603050405020304" pitchFamily="18" charset="0"/>
                <a:cs typeface="Times New Roman" panose="02020603050405020304" pitchFamily="18" charset="0"/>
              </a:rPr>
              <a:t>userdel</a:t>
            </a:r>
            <a:endParaRPr lang="en-IN" sz="1800" b="0" i="0" dirty="0">
              <a:solidFill>
                <a:srgbClr val="11111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b="0" i="0" dirty="0">
                <a:solidFill>
                  <a:srgbClr val="111111"/>
                </a:solidFill>
                <a:effectLst/>
                <a:latin typeface="Times New Roman" panose="02020603050405020304" pitchFamily="18" charset="0"/>
                <a:cs typeface="Times New Roman" panose="02020603050405020304" pitchFamily="18" charset="0"/>
              </a:rPr>
              <a:t>/</a:t>
            </a:r>
            <a:r>
              <a:rPr lang="en-IN" sz="1800" b="0" i="0" dirty="0" err="1">
                <a:solidFill>
                  <a:srgbClr val="111111"/>
                </a:solidFill>
                <a:effectLst/>
                <a:latin typeface="Times New Roman" panose="02020603050405020304" pitchFamily="18" charset="0"/>
                <a:cs typeface="Times New Roman" panose="02020603050405020304" pitchFamily="18" charset="0"/>
              </a:rPr>
              <a:t>usr</a:t>
            </a:r>
            <a:r>
              <a:rPr lang="en-IN" sz="1800" b="0" i="0" dirty="0">
                <a:solidFill>
                  <a:srgbClr val="111111"/>
                </a:solidFill>
                <a:effectLst/>
                <a:latin typeface="Times New Roman" panose="02020603050405020304" pitchFamily="18" charset="0"/>
                <a:cs typeface="Times New Roman" panose="02020603050405020304" pitchFamily="18" charset="0"/>
              </a:rPr>
              <a:t>/lib contains libraries for /</a:t>
            </a:r>
            <a:r>
              <a:rPr lang="en-IN" sz="1800" b="0" i="0" dirty="0" err="1">
                <a:solidFill>
                  <a:srgbClr val="111111"/>
                </a:solidFill>
                <a:effectLst/>
                <a:latin typeface="Times New Roman" panose="02020603050405020304" pitchFamily="18" charset="0"/>
                <a:cs typeface="Times New Roman" panose="02020603050405020304" pitchFamily="18" charset="0"/>
              </a:rPr>
              <a:t>usr</a:t>
            </a:r>
            <a:r>
              <a:rPr lang="en-IN" sz="1800" b="0" i="0" dirty="0">
                <a:solidFill>
                  <a:srgbClr val="111111"/>
                </a:solidFill>
                <a:effectLst/>
                <a:latin typeface="Times New Roman" panose="02020603050405020304" pitchFamily="18" charset="0"/>
                <a:cs typeface="Times New Roman" panose="02020603050405020304" pitchFamily="18" charset="0"/>
              </a:rPr>
              <a:t>/bin and /</a:t>
            </a:r>
            <a:r>
              <a:rPr lang="en-IN" sz="1800" b="0" i="0" dirty="0" err="1">
                <a:solidFill>
                  <a:srgbClr val="111111"/>
                </a:solidFill>
                <a:effectLst/>
                <a:latin typeface="Times New Roman" panose="02020603050405020304" pitchFamily="18" charset="0"/>
                <a:cs typeface="Times New Roman" panose="02020603050405020304" pitchFamily="18" charset="0"/>
              </a:rPr>
              <a:t>usr</a:t>
            </a:r>
            <a:r>
              <a:rPr lang="en-IN" sz="1800" b="0" i="0" dirty="0">
                <a:solidFill>
                  <a:srgbClr val="111111"/>
                </a:solidFill>
                <a:effectLst/>
                <a:latin typeface="Times New Roman" panose="02020603050405020304" pitchFamily="18" charset="0"/>
                <a:cs typeface="Times New Roman" panose="02020603050405020304" pitchFamily="18" charset="0"/>
              </a:rPr>
              <a:t>/</a:t>
            </a:r>
            <a:r>
              <a:rPr lang="en-IN" sz="1800" b="0" i="0" dirty="0" err="1">
                <a:solidFill>
                  <a:srgbClr val="111111"/>
                </a:solidFill>
                <a:effectLst/>
                <a:latin typeface="Times New Roman" panose="02020603050405020304" pitchFamily="18" charset="0"/>
                <a:cs typeface="Times New Roman" panose="02020603050405020304" pitchFamily="18" charset="0"/>
              </a:rPr>
              <a:t>sbin</a:t>
            </a:r>
            <a:endParaRPr lang="en-IN" sz="1800" b="0" i="0" dirty="0">
              <a:solidFill>
                <a:srgbClr val="11111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b="0" i="0" dirty="0">
                <a:solidFill>
                  <a:srgbClr val="111111"/>
                </a:solidFill>
                <a:effectLst/>
                <a:latin typeface="Times New Roman" panose="02020603050405020304" pitchFamily="18" charset="0"/>
                <a:cs typeface="Times New Roman" panose="02020603050405020304" pitchFamily="18" charset="0"/>
              </a:rPr>
              <a:t>/</a:t>
            </a:r>
            <a:r>
              <a:rPr lang="en-IN" sz="1800" b="0" i="0" dirty="0" err="1">
                <a:solidFill>
                  <a:srgbClr val="111111"/>
                </a:solidFill>
                <a:effectLst/>
                <a:latin typeface="Times New Roman" panose="02020603050405020304" pitchFamily="18" charset="0"/>
                <a:cs typeface="Times New Roman" panose="02020603050405020304" pitchFamily="18" charset="0"/>
              </a:rPr>
              <a:t>usr</a:t>
            </a:r>
            <a:r>
              <a:rPr lang="en-IN" sz="1800" b="0" i="0" dirty="0">
                <a:solidFill>
                  <a:srgbClr val="111111"/>
                </a:solidFill>
                <a:effectLst/>
                <a:latin typeface="Times New Roman" panose="02020603050405020304" pitchFamily="18" charset="0"/>
                <a:cs typeface="Times New Roman" panose="02020603050405020304" pitchFamily="18" charset="0"/>
              </a:rPr>
              <a:t>/local contains users programs that you install from source. For example, when you install </a:t>
            </a:r>
            <a:r>
              <a:rPr lang="en-IN" sz="1800" b="0" i="0" dirty="0" err="1">
                <a:solidFill>
                  <a:srgbClr val="111111"/>
                </a:solidFill>
                <a:effectLst/>
                <a:latin typeface="Times New Roman" panose="02020603050405020304" pitchFamily="18" charset="0"/>
                <a:cs typeface="Times New Roman" panose="02020603050405020304" pitchFamily="18" charset="0"/>
              </a:rPr>
              <a:t>apache</a:t>
            </a:r>
            <a:r>
              <a:rPr lang="en-IN" sz="1800" b="0" i="0" dirty="0">
                <a:solidFill>
                  <a:srgbClr val="111111"/>
                </a:solidFill>
                <a:effectLst/>
                <a:latin typeface="Times New Roman" panose="02020603050405020304" pitchFamily="18" charset="0"/>
                <a:cs typeface="Times New Roman" panose="02020603050405020304" pitchFamily="18" charset="0"/>
              </a:rPr>
              <a:t> from source, it goes under /</a:t>
            </a:r>
            <a:r>
              <a:rPr lang="en-IN" sz="1800" b="0" i="0" dirty="0" err="1">
                <a:solidFill>
                  <a:srgbClr val="111111"/>
                </a:solidFill>
                <a:effectLst/>
                <a:latin typeface="Times New Roman" panose="02020603050405020304" pitchFamily="18" charset="0"/>
                <a:cs typeface="Times New Roman" panose="02020603050405020304" pitchFamily="18" charset="0"/>
              </a:rPr>
              <a:t>usr</a:t>
            </a:r>
            <a:r>
              <a:rPr lang="en-IN" sz="1800" b="0" i="0" dirty="0">
                <a:solidFill>
                  <a:srgbClr val="111111"/>
                </a:solidFill>
                <a:effectLst/>
                <a:latin typeface="Times New Roman" panose="02020603050405020304" pitchFamily="18" charset="0"/>
                <a:cs typeface="Times New Roman" panose="02020603050405020304" pitchFamily="18" charset="0"/>
              </a:rPr>
              <a:t>/local/apache2</a:t>
            </a:r>
          </a:p>
          <a:p>
            <a:pPr algn="l"/>
            <a:endParaRPr lang="en-IN" sz="1800" b="0" i="0" dirty="0">
              <a:solidFill>
                <a:srgbClr val="111111"/>
              </a:solidFill>
              <a:effectLst/>
              <a:latin typeface="Times New Roman" panose="02020603050405020304" pitchFamily="18" charset="0"/>
              <a:cs typeface="Times New Roman" panose="02020603050405020304" pitchFamily="18" charset="0"/>
            </a:endParaRPr>
          </a:p>
          <a:p>
            <a:pPr marL="0" indent="0" algn="l">
              <a:buNone/>
            </a:pPr>
            <a:r>
              <a:rPr lang="en-IN" sz="1800" b="1" i="0" dirty="0">
                <a:solidFill>
                  <a:srgbClr val="111111"/>
                </a:solidFill>
                <a:effectLst/>
                <a:latin typeface="Times New Roman" panose="02020603050405020304" pitchFamily="18" charset="0"/>
                <a:cs typeface="Times New Roman" panose="02020603050405020304" pitchFamily="18" charset="0"/>
              </a:rPr>
              <a:t>10. /home – Home Directories</a:t>
            </a:r>
          </a:p>
          <a:p>
            <a:pPr algn="l">
              <a:buFont typeface="Arial" panose="020B0604020202020204" pitchFamily="34" charset="0"/>
              <a:buChar char="•"/>
            </a:pPr>
            <a:r>
              <a:rPr lang="en-IN" sz="1800" b="0" i="0" dirty="0">
                <a:solidFill>
                  <a:srgbClr val="111111"/>
                </a:solidFill>
                <a:effectLst/>
                <a:latin typeface="Times New Roman" panose="02020603050405020304" pitchFamily="18" charset="0"/>
                <a:cs typeface="Times New Roman" panose="02020603050405020304" pitchFamily="18" charset="0"/>
              </a:rPr>
              <a:t>Home directories for all users to store their personal files.</a:t>
            </a:r>
          </a:p>
          <a:p>
            <a:pPr algn="l">
              <a:buFont typeface="Arial" panose="020B0604020202020204" pitchFamily="34" charset="0"/>
              <a:buChar char="•"/>
            </a:pPr>
            <a:r>
              <a:rPr lang="en-IN" sz="1800" b="0" i="0" dirty="0">
                <a:solidFill>
                  <a:srgbClr val="111111"/>
                </a:solidFill>
                <a:effectLst/>
                <a:latin typeface="Times New Roman" panose="02020603050405020304" pitchFamily="18" charset="0"/>
                <a:cs typeface="Times New Roman" panose="02020603050405020304" pitchFamily="18" charset="0"/>
              </a:rPr>
              <a:t>For example: /home/john, /home/</a:t>
            </a:r>
            <a:r>
              <a:rPr lang="en-IN" sz="1800" b="0" i="0" dirty="0" err="1">
                <a:solidFill>
                  <a:srgbClr val="111111"/>
                </a:solidFill>
                <a:effectLst/>
                <a:latin typeface="Times New Roman" panose="02020603050405020304" pitchFamily="18" charset="0"/>
                <a:cs typeface="Times New Roman" panose="02020603050405020304" pitchFamily="18" charset="0"/>
              </a:rPr>
              <a:t>nikita</a:t>
            </a:r>
            <a:endParaRPr lang="en-IN" sz="1800" b="0" i="0" dirty="0">
              <a:solidFill>
                <a:srgbClr val="111111"/>
              </a:solidFill>
              <a:effectLst/>
              <a:latin typeface="Times New Roman" panose="02020603050405020304" pitchFamily="18" charset="0"/>
              <a:cs typeface="Times New Roman" panose="02020603050405020304" pitchFamily="18" charset="0"/>
            </a:endParaRPr>
          </a:p>
          <a:p>
            <a:pPr marL="0" indent="0">
              <a:buNone/>
            </a:pPr>
            <a:endParaRPr lang="en-US" sz="2400" b="1" i="1" dirty="0"/>
          </a:p>
        </p:txBody>
      </p:sp>
      <p:sp>
        <p:nvSpPr>
          <p:cNvPr id="4" name="Date Placeholder 3"/>
          <p:cNvSpPr>
            <a:spLocks noGrp="1"/>
          </p:cNvSpPr>
          <p:nvPr>
            <p:ph type="dt" sz="half" idx="10"/>
          </p:nvPr>
        </p:nvSpPr>
        <p:spPr/>
        <p:txBody>
          <a:bodyPr/>
          <a:lstStyle/>
          <a:p>
            <a:fld id="{D192F873-EEC3-4D19-AC7B-870B867E0137}"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a:solidFill>
                  <a:schemeClr val="tx1"/>
                </a:solidFill>
              </a:rPr>
              <a:t>File and Directory structure</a:t>
            </a:r>
            <a:endParaRPr lang="en-US" sz="2400" dirty="0"/>
          </a:p>
        </p:txBody>
      </p:sp>
    </p:spTree>
    <p:extLst>
      <p:ext uri="{BB962C8B-B14F-4D97-AF65-F5344CB8AC3E}">
        <p14:creationId xmlns:p14="http://schemas.microsoft.com/office/powerpoint/2010/main" val="3153948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5" y="1056662"/>
            <a:ext cx="8229600" cy="5299687"/>
          </a:xfrm>
        </p:spPr>
        <p:txBody>
          <a:bodyPr>
            <a:normAutofit/>
          </a:bodyPr>
          <a:lstStyle/>
          <a:p>
            <a:pPr marL="0" indent="0" algn="l">
              <a:buNone/>
            </a:pPr>
            <a:r>
              <a:rPr lang="en-IN" sz="1800" b="1" i="0" dirty="0">
                <a:solidFill>
                  <a:srgbClr val="111111"/>
                </a:solidFill>
                <a:effectLst/>
                <a:latin typeface="Times New Roman" panose="02020603050405020304" pitchFamily="18" charset="0"/>
                <a:cs typeface="Times New Roman" panose="02020603050405020304" pitchFamily="18" charset="0"/>
              </a:rPr>
              <a:t>11. /boot – Boot Loader Files</a:t>
            </a:r>
          </a:p>
          <a:p>
            <a:pPr algn="l">
              <a:buFont typeface="Arial" panose="020B0604020202020204" pitchFamily="34" charset="0"/>
              <a:buChar char="•"/>
            </a:pPr>
            <a:r>
              <a:rPr lang="en-IN" sz="1800" b="0" i="0" dirty="0">
                <a:solidFill>
                  <a:srgbClr val="111111"/>
                </a:solidFill>
                <a:effectLst/>
                <a:latin typeface="Times New Roman" panose="02020603050405020304" pitchFamily="18" charset="0"/>
                <a:cs typeface="Times New Roman" panose="02020603050405020304" pitchFamily="18" charset="0"/>
              </a:rPr>
              <a:t>Contains boot loader related files.</a:t>
            </a:r>
          </a:p>
          <a:p>
            <a:pPr algn="l">
              <a:buFont typeface="Arial" panose="020B0604020202020204" pitchFamily="34" charset="0"/>
              <a:buChar char="•"/>
            </a:pPr>
            <a:r>
              <a:rPr lang="en-IN" sz="1800" b="0" i="0" dirty="0">
                <a:solidFill>
                  <a:srgbClr val="111111"/>
                </a:solidFill>
                <a:effectLst/>
                <a:latin typeface="Times New Roman" panose="02020603050405020304" pitchFamily="18" charset="0"/>
                <a:cs typeface="Times New Roman" panose="02020603050405020304" pitchFamily="18" charset="0"/>
              </a:rPr>
              <a:t>Kernel </a:t>
            </a:r>
            <a:r>
              <a:rPr lang="en-IN" sz="1800" b="0" i="0" dirty="0" err="1">
                <a:solidFill>
                  <a:srgbClr val="111111"/>
                </a:solidFill>
                <a:effectLst/>
                <a:latin typeface="Times New Roman" panose="02020603050405020304" pitchFamily="18" charset="0"/>
                <a:cs typeface="Times New Roman" panose="02020603050405020304" pitchFamily="18" charset="0"/>
              </a:rPr>
              <a:t>initrd</a:t>
            </a:r>
            <a:r>
              <a:rPr lang="en-IN" sz="1800" b="0" i="0" dirty="0">
                <a:solidFill>
                  <a:srgbClr val="111111"/>
                </a:solidFill>
                <a:effectLst/>
                <a:latin typeface="Times New Roman" panose="02020603050405020304" pitchFamily="18" charset="0"/>
                <a:cs typeface="Times New Roman" panose="02020603050405020304" pitchFamily="18" charset="0"/>
              </a:rPr>
              <a:t>, </a:t>
            </a:r>
            <a:r>
              <a:rPr lang="en-IN" sz="1800" b="0" i="0" dirty="0" err="1">
                <a:solidFill>
                  <a:srgbClr val="111111"/>
                </a:solidFill>
                <a:effectLst/>
                <a:latin typeface="Times New Roman" panose="02020603050405020304" pitchFamily="18" charset="0"/>
                <a:cs typeface="Times New Roman" panose="02020603050405020304" pitchFamily="18" charset="0"/>
              </a:rPr>
              <a:t>vmlinux</a:t>
            </a:r>
            <a:r>
              <a:rPr lang="en-IN" sz="1800" b="0" i="0" dirty="0">
                <a:solidFill>
                  <a:srgbClr val="111111"/>
                </a:solidFill>
                <a:effectLst/>
                <a:latin typeface="Times New Roman" panose="02020603050405020304" pitchFamily="18" charset="0"/>
                <a:cs typeface="Times New Roman" panose="02020603050405020304" pitchFamily="18" charset="0"/>
              </a:rPr>
              <a:t>, grub files are located under /boot</a:t>
            </a:r>
          </a:p>
          <a:p>
            <a:pPr algn="l">
              <a:buFont typeface="Arial" panose="020B0604020202020204" pitchFamily="34" charset="0"/>
              <a:buChar char="•"/>
            </a:pPr>
            <a:r>
              <a:rPr lang="en-IN" sz="1800" b="0" i="0" dirty="0">
                <a:solidFill>
                  <a:srgbClr val="111111"/>
                </a:solidFill>
                <a:effectLst/>
                <a:latin typeface="Times New Roman" panose="02020603050405020304" pitchFamily="18" charset="0"/>
                <a:cs typeface="Times New Roman" panose="02020603050405020304" pitchFamily="18" charset="0"/>
              </a:rPr>
              <a:t>For example: initrd.img-2.6.32-24-generic, vmlinuz-2.6.32-24-generic</a:t>
            </a:r>
          </a:p>
          <a:p>
            <a:pPr marL="0" indent="0" algn="l">
              <a:buNone/>
            </a:pPr>
            <a:endParaRPr lang="en-IN" sz="1800" dirty="0">
              <a:solidFill>
                <a:srgbClr val="111111"/>
              </a:solidFill>
              <a:latin typeface="Times New Roman" panose="02020603050405020304" pitchFamily="18" charset="0"/>
              <a:cs typeface="Times New Roman" panose="02020603050405020304" pitchFamily="18" charset="0"/>
            </a:endParaRPr>
          </a:p>
          <a:p>
            <a:pPr marL="0" indent="0" algn="l">
              <a:buNone/>
            </a:pPr>
            <a:r>
              <a:rPr lang="en-IN" sz="1800" b="1" dirty="0">
                <a:solidFill>
                  <a:srgbClr val="111111"/>
                </a:solidFill>
                <a:latin typeface="Times New Roman" panose="02020603050405020304" pitchFamily="18" charset="0"/>
                <a:cs typeface="Times New Roman" panose="02020603050405020304" pitchFamily="18" charset="0"/>
              </a:rPr>
              <a:t>1</a:t>
            </a:r>
            <a:r>
              <a:rPr lang="en-IN" sz="1800" b="1" i="0" dirty="0">
                <a:solidFill>
                  <a:srgbClr val="111111"/>
                </a:solidFill>
                <a:effectLst/>
                <a:latin typeface="Times New Roman" panose="02020603050405020304" pitchFamily="18" charset="0"/>
                <a:cs typeface="Times New Roman" panose="02020603050405020304" pitchFamily="18" charset="0"/>
              </a:rPr>
              <a:t>2. /lib – System Libraries</a:t>
            </a:r>
          </a:p>
          <a:p>
            <a:pPr algn="l">
              <a:buFont typeface="Arial" panose="020B0604020202020204" pitchFamily="34" charset="0"/>
              <a:buChar char="•"/>
            </a:pPr>
            <a:r>
              <a:rPr lang="en-IN" sz="1800" b="0" i="0" dirty="0">
                <a:solidFill>
                  <a:srgbClr val="111111"/>
                </a:solidFill>
                <a:effectLst/>
                <a:latin typeface="Times New Roman" panose="02020603050405020304" pitchFamily="18" charset="0"/>
                <a:cs typeface="Times New Roman" panose="02020603050405020304" pitchFamily="18" charset="0"/>
              </a:rPr>
              <a:t>Contains library files that supports the binaries located under /bin and /</a:t>
            </a:r>
            <a:r>
              <a:rPr lang="en-IN" sz="1800" b="0" i="0" dirty="0" err="1">
                <a:solidFill>
                  <a:srgbClr val="111111"/>
                </a:solidFill>
                <a:effectLst/>
                <a:latin typeface="Times New Roman" panose="02020603050405020304" pitchFamily="18" charset="0"/>
                <a:cs typeface="Times New Roman" panose="02020603050405020304" pitchFamily="18" charset="0"/>
              </a:rPr>
              <a:t>sbin</a:t>
            </a:r>
            <a:endParaRPr lang="en-IN" sz="1800" b="0" i="0" dirty="0">
              <a:solidFill>
                <a:srgbClr val="11111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b="0" i="0" dirty="0">
                <a:solidFill>
                  <a:srgbClr val="111111"/>
                </a:solidFill>
                <a:effectLst/>
                <a:latin typeface="Times New Roman" panose="02020603050405020304" pitchFamily="18" charset="0"/>
                <a:cs typeface="Times New Roman" panose="02020603050405020304" pitchFamily="18" charset="0"/>
              </a:rPr>
              <a:t>Library filenames are either </a:t>
            </a:r>
            <a:r>
              <a:rPr lang="en-IN" sz="1800" b="0" i="0" dirty="0" err="1">
                <a:solidFill>
                  <a:srgbClr val="111111"/>
                </a:solidFill>
                <a:effectLst/>
                <a:latin typeface="Times New Roman" panose="02020603050405020304" pitchFamily="18" charset="0"/>
                <a:cs typeface="Times New Roman" panose="02020603050405020304" pitchFamily="18" charset="0"/>
              </a:rPr>
              <a:t>ld</a:t>
            </a:r>
            <a:r>
              <a:rPr lang="en-IN" sz="1800" b="0" i="0" dirty="0">
                <a:solidFill>
                  <a:srgbClr val="111111"/>
                </a:solidFill>
                <a:effectLst/>
                <a:latin typeface="Times New Roman" panose="02020603050405020304" pitchFamily="18" charset="0"/>
                <a:cs typeface="Times New Roman" panose="02020603050405020304" pitchFamily="18" charset="0"/>
              </a:rPr>
              <a:t>* or lib*.so.*</a:t>
            </a:r>
          </a:p>
          <a:p>
            <a:pPr algn="l">
              <a:buFont typeface="Arial" panose="020B0604020202020204" pitchFamily="34" charset="0"/>
              <a:buChar char="•"/>
            </a:pPr>
            <a:r>
              <a:rPr lang="en-IN" sz="1800" b="0" i="0" dirty="0">
                <a:solidFill>
                  <a:srgbClr val="111111"/>
                </a:solidFill>
                <a:effectLst/>
                <a:latin typeface="Times New Roman" panose="02020603050405020304" pitchFamily="18" charset="0"/>
                <a:cs typeface="Times New Roman" panose="02020603050405020304" pitchFamily="18" charset="0"/>
              </a:rPr>
              <a:t>For example: ld-2.11.1.so, libncurses.so.5.7</a:t>
            </a:r>
          </a:p>
          <a:p>
            <a:pPr marL="0" indent="0" algn="l">
              <a:buNone/>
            </a:pPr>
            <a:endParaRPr lang="en-IN" sz="1800" b="1" i="0" dirty="0">
              <a:solidFill>
                <a:srgbClr val="111111"/>
              </a:solidFill>
              <a:effectLst/>
              <a:latin typeface="Times New Roman" panose="02020603050405020304" pitchFamily="18" charset="0"/>
              <a:cs typeface="Times New Roman" panose="02020603050405020304" pitchFamily="18" charset="0"/>
            </a:endParaRPr>
          </a:p>
          <a:p>
            <a:pPr marL="0" indent="0" algn="l">
              <a:buNone/>
            </a:pPr>
            <a:r>
              <a:rPr lang="en-IN" sz="1800" b="1" i="0" dirty="0">
                <a:solidFill>
                  <a:srgbClr val="111111"/>
                </a:solidFill>
                <a:effectLst/>
                <a:latin typeface="Times New Roman" panose="02020603050405020304" pitchFamily="18" charset="0"/>
                <a:cs typeface="Times New Roman" panose="02020603050405020304" pitchFamily="18" charset="0"/>
              </a:rPr>
              <a:t>13. /opt – Optional add-on Applications</a:t>
            </a:r>
          </a:p>
          <a:p>
            <a:pPr algn="l">
              <a:buFont typeface="Arial" panose="020B0604020202020204" pitchFamily="34" charset="0"/>
              <a:buChar char="•"/>
            </a:pPr>
            <a:r>
              <a:rPr lang="en-IN" sz="1800" b="0" i="0" dirty="0">
                <a:solidFill>
                  <a:srgbClr val="111111"/>
                </a:solidFill>
                <a:effectLst/>
                <a:latin typeface="Times New Roman" panose="02020603050405020304" pitchFamily="18" charset="0"/>
                <a:cs typeface="Times New Roman" panose="02020603050405020304" pitchFamily="18" charset="0"/>
              </a:rPr>
              <a:t>opt stands for optional.</a:t>
            </a:r>
          </a:p>
          <a:p>
            <a:pPr algn="l">
              <a:buFont typeface="Arial" panose="020B0604020202020204" pitchFamily="34" charset="0"/>
              <a:buChar char="•"/>
            </a:pPr>
            <a:r>
              <a:rPr lang="en-IN" sz="1800" b="0" i="0" dirty="0">
                <a:solidFill>
                  <a:srgbClr val="111111"/>
                </a:solidFill>
                <a:effectLst/>
                <a:latin typeface="Times New Roman" panose="02020603050405020304" pitchFamily="18" charset="0"/>
                <a:cs typeface="Times New Roman" panose="02020603050405020304" pitchFamily="18" charset="0"/>
              </a:rPr>
              <a:t>Contains add-on applications from individual vendors.</a:t>
            </a:r>
          </a:p>
          <a:p>
            <a:pPr algn="l">
              <a:buFont typeface="Arial" panose="020B0604020202020204" pitchFamily="34" charset="0"/>
              <a:buChar char="•"/>
            </a:pPr>
            <a:r>
              <a:rPr lang="en-IN" sz="1800" b="0" i="0" dirty="0">
                <a:solidFill>
                  <a:srgbClr val="111111"/>
                </a:solidFill>
                <a:effectLst/>
                <a:latin typeface="Times New Roman" panose="02020603050405020304" pitchFamily="18" charset="0"/>
                <a:cs typeface="Times New Roman" panose="02020603050405020304" pitchFamily="18" charset="0"/>
              </a:rPr>
              <a:t>add-on applications should be installed under either /opt/ or /opt/ sub-directory.</a:t>
            </a:r>
          </a:p>
          <a:p>
            <a:pPr marL="0" indent="0">
              <a:buNone/>
            </a:pPr>
            <a:endParaRPr lang="en-US" sz="2400" b="1" i="1" dirty="0"/>
          </a:p>
        </p:txBody>
      </p:sp>
      <p:sp>
        <p:nvSpPr>
          <p:cNvPr id="4" name="Date Placeholder 3"/>
          <p:cNvSpPr>
            <a:spLocks noGrp="1"/>
          </p:cNvSpPr>
          <p:nvPr>
            <p:ph type="dt" sz="half" idx="10"/>
          </p:nvPr>
        </p:nvSpPr>
        <p:spPr/>
        <p:txBody>
          <a:bodyPr/>
          <a:lstStyle/>
          <a:p>
            <a:fld id="{6A058AB1-D757-4554-A8A4-F52EF53C6CB9}"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a:solidFill>
                  <a:schemeClr val="tx1"/>
                </a:solidFill>
              </a:rPr>
              <a:t>File and Directory structure</a:t>
            </a:r>
            <a:endParaRPr lang="en-US" sz="2400" dirty="0"/>
          </a:p>
        </p:txBody>
      </p:sp>
    </p:spTree>
    <p:extLst>
      <p:ext uri="{BB962C8B-B14F-4D97-AF65-F5344CB8AC3E}">
        <p14:creationId xmlns:p14="http://schemas.microsoft.com/office/powerpoint/2010/main" val="38117927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5" y="1056662"/>
            <a:ext cx="8229600" cy="5299687"/>
          </a:xfrm>
        </p:spPr>
        <p:txBody>
          <a:bodyPr>
            <a:normAutofit/>
          </a:bodyPr>
          <a:lstStyle/>
          <a:p>
            <a:pPr marL="0" indent="0" algn="l">
              <a:buNone/>
            </a:pPr>
            <a:r>
              <a:rPr lang="en-IN" sz="1800" b="1" i="0" dirty="0">
                <a:solidFill>
                  <a:srgbClr val="111111"/>
                </a:solidFill>
                <a:effectLst/>
                <a:latin typeface="Times New Roman" panose="02020603050405020304" pitchFamily="18" charset="0"/>
                <a:cs typeface="Times New Roman" panose="02020603050405020304" pitchFamily="18" charset="0"/>
              </a:rPr>
              <a:t>14. /</a:t>
            </a:r>
            <a:r>
              <a:rPr lang="en-IN" sz="1800" b="1" i="0" dirty="0" err="1">
                <a:solidFill>
                  <a:srgbClr val="111111"/>
                </a:solidFill>
                <a:effectLst/>
                <a:latin typeface="Times New Roman" panose="02020603050405020304" pitchFamily="18" charset="0"/>
                <a:cs typeface="Times New Roman" panose="02020603050405020304" pitchFamily="18" charset="0"/>
              </a:rPr>
              <a:t>mnt</a:t>
            </a:r>
            <a:r>
              <a:rPr lang="en-IN" sz="1800" b="1" i="0" dirty="0">
                <a:solidFill>
                  <a:srgbClr val="111111"/>
                </a:solidFill>
                <a:effectLst/>
                <a:latin typeface="Times New Roman" panose="02020603050405020304" pitchFamily="18" charset="0"/>
                <a:cs typeface="Times New Roman" panose="02020603050405020304" pitchFamily="18" charset="0"/>
              </a:rPr>
              <a:t> – Mount Directory</a:t>
            </a:r>
          </a:p>
          <a:p>
            <a:pPr algn="l">
              <a:buFont typeface="Arial" panose="020B0604020202020204" pitchFamily="34" charset="0"/>
              <a:buChar char="•"/>
            </a:pPr>
            <a:r>
              <a:rPr lang="en-IN" sz="1800" b="0" i="0" dirty="0">
                <a:solidFill>
                  <a:srgbClr val="111111"/>
                </a:solidFill>
                <a:effectLst/>
                <a:latin typeface="Times New Roman" panose="02020603050405020304" pitchFamily="18" charset="0"/>
                <a:cs typeface="Times New Roman" panose="02020603050405020304" pitchFamily="18" charset="0"/>
              </a:rPr>
              <a:t>Temporary mount directory where sysadmins can mount filesystems.</a:t>
            </a:r>
          </a:p>
          <a:p>
            <a:pPr algn="l"/>
            <a:endParaRPr lang="en-IN" sz="1800" b="0" i="0" dirty="0">
              <a:solidFill>
                <a:srgbClr val="111111"/>
              </a:solidFill>
              <a:effectLst/>
              <a:latin typeface="Times New Roman" panose="02020603050405020304" pitchFamily="18" charset="0"/>
              <a:cs typeface="Times New Roman" panose="02020603050405020304" pitchFamily="18" charset="0"/>
            </a:endParaRPr>
          </a:p>
          <a:p>
            <a:pPr marL="0" indent="0" algn="l">
              <a:buNone/>
            </a:pPr>
            <a:r>
              <a:rPr lang="en-IN" sz="1800" b="1" i="0" dirty="0">
                <a:solidFill>
                  <a:srgbClr val="111111"/>
                </a:solidFill>
                <a:effectLst/>
                <a:latin typeface="Times New Roman" panose="02020603050405020304" pitchFamily="18" charset="0"/>
                <a:cs typeface="Times New Roman" panose="02020603050405020304" pitchFamily="18" charset="0"/>
              </a:rPr>
              <a:t>15. /media – Removable Media Devices</a:t>
            </a:r>
          </a:p>
          <a:p>
            <a:pPr algn="l">
              <a:buFont typeface="Arial" panose="020B0604020202020204" pitchFamily="34" charset="0"/>
              <a:buChar char="•"/>
            </a:pPr>
            <a:r>
              <a:rPr lang="en-IN" sz="1800" b="0" i="0" dirty="0">
                <a:solidFill>
                  <a:srgbClr val="111111"/>
                </a:solidFill>
                <a:effectLst/>
                <a:latin typeface="Times New Roman" panose="02020603050405020304" pitchFamily="18" charset="0"/>
                <a:cs typeface="Times New Roman" panose="02020603050405020304" pitchFamily="18" charset="0"/>
              </a:rPr>
              <a:t>Temporary mount directory for removable devices.</a:t>
            </a:r>
          </a:p>
          <a:p>
            <a:pPr algn="l">
              <a:buFont typeface="Arial" panose="020B0604020202020204" pitchFamily="34" charset="0"/>
              <a:buChar char="•"/>
            </a:pPr>
            <a:r>
              <a:rPr lang="en-IN" sz="1800" b="0" i="0" dirty="0">
                <a:solidFill>
                  <a:srgbClr val="111111"/>
                </a:solidFill>
                <a:effectLst/>
                <a:latin typeface="Times New Roman" panose="02020603050405020304" pitchFamily="18" charset="0"/>
                <a:cs typeface="Times New Roman" panose="02020603050405020304" pitchFamily="18" charset="0"/>
              </a:rPr>
              <a:t>For examples, /media/</a:t>
            </a:r>
            <a:r>
              <a:rPr lang="en-IN" sz="1800" b="0" i="0" dirty="0" err="1">
                <a:solidFill>
                  <a:srgbClr val="111111"/>
                </a:solidFill>
                <a:effectLst/>
                <a:latin typeface="Times New Roman" panose="02020603050405020304" pitchFamily="18" charset="0"/>
                <a:cs typeface="Times New Roman" panose="02020603050405020304" pitchFamily="18" charset="0"/>
              </a:rPr>
              <a:t>cdrom</a:t>
            </a:r>
            <a:r>
              <a:rPr lang="en-IN" sz="1800" b="0" i="0" dirty="0">
                <a:solidFill>
                  <a:srgbClr val="111111"/>
                </a:solidFill>
                <a:effectLst/>
                <a:latin typeface="Times New Roman" panose="02020603050405020304" pitchFamily="18" charset="0"/>
                <a:cs typeface="Times New Roman" panose="02020603050405020304" pitchFamily="18" charset="0"/>
              </a:rPr>
              <a:t> for CD-ROM; /media/floppy for floppy drives; /media/</a:t>
            </a:r>
            <a:r>
              <a:rPr lang="en-IN" sz="1800" b="0" i="0" dirty="0" err="1">
                <a:solidFill>
                  <a:srgbClr val="111111"/>
                </a:solidFill>
                <a:effectLst/>
                <a:latin typeface="Times New Roman" panose="02020603050405020304" pitchFamily="18" charset="0"/>
                <a:cs typeface="Times New Roman" panose="02020603050405020304" pitchFamily="18" charset="0"/>
              </a:rPr>
              <a:t>cdrecorder</a:t>
            </a:r>
            <a:r>
              <a:rPr lang="en-IN" sz="1800" b="0" i="0" dirty="0">
                <a:solidFill>
                  <a:srgbClr val="111111"/>
                </a:solidFill>
                <a:effectLst/>
                <a:latin typeface="Times New Roman" panose="02020603050405020304" pitchFamily="18" charset="0"/>
                <a:cs typeface="Times New Roman" panose="02020603050405020304" pitchFamily="18" charset="0"/>
              </a:rPr>
              <a:t> for CD writer</a:t>
            </a:r>
          </a:p>
          <a:p>
            <a:pPr algn="l">
              <a:buFont typeface="Arial" panose="020B0604020202020204" pitchFamily="34" charset="0"/>
              <a:buChar char="•"/>
            </a:pPr>
            <a:endParaRPr lang="en-IN" sz="1800" b="0" i="0" dirty="0">
              <a:solidFill>
                <a:srgbClr val="111111"/>
              </a:solidFill>
              <a:effectLst/>
              <a:latin typeface="Times New Roman" panose="02020603050405020304" pitchFamily="18" charset="0"/>
              <a:cs typeface="Times New Roman" panose="02020603050405020304" pitchFamily="18" charset="0"/>
            </a:endParaRPr>
          </a:p>
          <a:p>
            <a:pPr marL="0" indent="0" algn="l">
              <a:buNone/>
            </a:pPr>
            <a:r>
              <a:rPr lang="en-IN" sz="1800" b="1" i="0" dirty="0">
                <a:solidFill>
                  <a:srgbClr val="111111"/>
                </a:solidFill>
                <a:effectLst/>
                <a:latin typeface="Times New Roman" panose="02020603050405020304" pitchFamily="18" charset="0"/>
                <a:cs typeface="Times New Roman" panose="02020603050405020304" pitchFamily="18" charset="0"/>
              </a:rPr>
              <a:t>16. /</a:t>
            </a:r>
            <a:r>
              <a:rPr lang="en-IN" sz="1800" b="1" i="0" dirty="0" err="1">
                <a:solidFill>
                  <a:srgbClr val="111111"/>
                </a:solidFill>
                <a:effectLst/>
                <a:latin typeface="Times New Roman" panose="02020603050405020304" pitchFamily="18" charset="0"/>
                <a:cs typeface="Times New Roman" panose="02020603050405020304" pitchFamily="18" charset="0"/>
              </a:rPr>
              <a:t>srv</a:t>
            </a:r>
            <a:r>
              <a:rPr lang="en-IN" sz="1800" b="1" i="0" dirty="0">
                <a:solidFill>
                  <a:srgbClr val="111111"/>
                </a:solidFill>
                <a:effectLst/>
                <a:latin typeface="Times New Roman" panose="02020603050405020304" pitchFamily="18" charset="0"/>
                <a:cs typeface="Times New Roman" panose="02020603050405020304" pitchFamily="18" charset="0"/>
              </a:rPr>
              <a:t> – Service Data</a:t>
            </a:r>
          </a:p>
          <a:p>
            <a:pPr algn="l">
              <a:buFont typeface="Arial" panose="020B0604020202020204" pitchFamily="34" charset="0"/>
              <a:buChar char="•"/>
            </a:pPr>
            <a:r>
              <a:rPr lang="en-IN" sz="1800" b="0" i="0" dirty="0" err="1">
                <a:solidFill>
                  <a:srgbClr val="111111"/>
                </a:solidFill>
                <a:effectLst/>
                <a:latin typeface="Times New Roman" panose="02020603050405020304" pitchFamily="18" charset="0"/>
                <a:cs typeface="Times New Roman" panose="02020603050405020304" pitchFamily="18" charset="0"/>
              </a:rPr>
              <a:t>srv</a:t>
            </a:r>
            <a:r>
              <a:rPr lang="en-IN" sz="1800" b="0" i="0" dirty="0">
                <a:solidFill>
                  <a:srgbClr val="111111"/>
                </a:solidFill>
                <a:effectLst/>
                <a:latin typeface="Times New Roman" panose="02020603050405020304" pitchFamily="18" charset="0"/>
                <a:cs typeface="Times New Roman" panose="02020603050405020304" pitchFamily="18" charset="0"/>
              </a:rPr>
              <a:t> stands for service.</a:t>
            </a:r>
          </a:p>
          <a:p>
            <a:pPr algn="l">
              <a:buFont typeface="Arial" panose="020B0604020202020204" pitchFamily="34" charset="0"/>
              <a:buChar char="•"/>
            </a:pPr>
            <a:r>
              <a:rPr lang="en-IN" sz="1800" b="0" i="0" dirty="0">
                <a:solidFill>
                  <a:srgbClr val="111111"/>
                </a:solidFill>
                <a:effectLst/>
                <a:latin typeface="Times New Roman" panose="02020603050405020304" pitchFamily="18" charset="0"/>
                <a:cs typeface="Times New Roman" panose="02020603050405020304" pitchFamily="18" charset="0"/>
              </a:rPr>
              <a:t>Contains server specific services related data.</a:t>
            </a:r>
          </a:p>
          <a:p>
            <a:pPr algn="l">
              <a:buFont typeface="Arial" panose="020B0604020202020204" pitchFamily="34" charset="0"/>
              <a:buChar char="•"/>
            </a:pPr>
            <a:r>
              <a:rPr lang="en-IN" sz="1800" b="0" i="0" dirty="0">
                <a:solidFill>
                  <a:srgbClr val="111111"/>
                </a:solidFill>
                <a:effectLst/>
                <a:latin typeface="Times New Roman" panose="02020603050405020304" pitchFamily="18" charset="0"/>
                <a:cs typeface="Times New Roman" panose="02020603050405020304" pitchFamily="18" charset="0"/>
              </a:rPr>
              <a:t>For example, /</a:t>
            </a:r>
            <a:r>
              <a:rPr lang="en-IN" sz="1800" b="0" i="0" dirty="0" err="1">
                <a:solidFill>
                  <a:srgbClr val="111111"/>
                </a:solidFill>
                <a:effectLst/>
                <a:latin typeface="Times New Roman" panose="02020603050405020304" pitchFamily="18" charset="0"/>
                <a:cs typeface="Times New Roman" panose="02020603050405020304" pitchFamily="18" charset="0"/>
              </a:rPr>
              <a:t>srv</a:t>
            </a:r>
            <a:r>
              <a:rPr lang="en-IN" sz="1800" b="0" i="0" dirty="0">
                <a:solidFill>
                  <a:srgbClr val="111111"/>
                </a:solidFill>
                <a:effectLst/>
                <a:latin typeface="Times New Roman" panose="02020603050405020304" pitchFamily="18" charset="0"/>
                <a:cs typeface="Times New Roman" panose="02020603050405020304" pitchFamily="18" charset="0"/>
              </a:rPr>
              <a:t>/</a:t>
            </a:r>
            <a:r>
              <a:rPr lang="en-IN" sz="1800" b="0" i="0" dirty="0" err="1">
                <a:solidFill>
                  <a:srgbClr val="111111"/>
                </a:solidFill>
                <a:effectLst/>
                <a:latin typeface="Times New Roman" panose="02020603050405020304" pitchFamily="18" charset="0"/>
                <a:cs typeface="Times New Roman" panose="02020603050405020304" pitchFamily="18" charset="0"/>
              </a:rPr>
              <a:t>cvs</a:t>
            </a:r>
            <a:r>
              <a:rPr lang="en-IN" sz="1800" b="0" i="0" dirty="0">
                <a:solidFill>
                  <a:srgbClr val="111111"/>
                </a:solidFill>
                <a:effectLst/>
                <a:latin typeface="Times New Roman" panose="02020603050405020304" pitchFamily="18" charset="0"/>
                <a:cs typeface="Times New Roman" panose="02020603050405020304" pitchFamily="18" charset="0"/>
              </a:rPr>
              <a:t> contains CVS related data.</a:t>
            </a:r>
          </a:p>
          <a:p>
            <a:pPr marL="0" indent="0">
              <a:buNone/>
            </a:pPr>
            <a:endParaRPr lang="en-US" sz="2400" b="1" i="1" dirty="0"/>
          </a:p>
        </p:txBody>
      </p:sp>
      <p:sp>
        <p:nvSpPr>
          <p:cNvPr id="4" name="Date Placeholder 3"/>
          <p:cNvSpPr>
            <a:spLocks noGrp="1"/>
          </p:cNvSpPr>
          <p:nvPr>
            <p:ph type="dt" sz="half" idx="10"/>
          </p:nvPr>
        </p:nvSpPr>
        <p:spPr/>
        <p:txBody>
          <a:bodyPr/>
          <a:lstStyle/>
          <a:p>
            <a:fld id="{6C91B947-021A-4638-9B99-596F2DDB3F56}"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a:solidFill>
                  <a:schemeClr val="tx1"/>
                </a:solidFill>
              </a:rPr>
              <a:t>File and Directory structure</a:t>
            </a:r>
            <a:endParaRPr lang="en-US" sz="2400" dirty="0"/>
          </a:p>
        </p:txBody>
      </p:sp>
    </p:spTree>
    <p:extLst>
      <p:ext uri="{BB962C8B-B14F-4D97-AF65-F5344CB8AC3E}">
        <p14:creationId xmlns:p14="http://schemas.microsoft.com/office/powerpoint/2010/main" val="36725070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5" y="1056662"/>
            <a:ext cx="8229600" cy="5299687"/>
          </a:xfrm>
        </p:spPr>
        <p:txBody>
          <a:bodyPr>
            <a:normAutofit/>
          </a:bodyPr>
          <a:lstStyle/>
          <a:p>
            <a:pPr algn="just"/>
            <a:r>
              <a:rPr lang="en-US" sz="1800" b="1" i="0" dirty="0">
                <a:solidFill>
                  <a:srgbClr val="333333"/>
                </a:solidFill>
                <a:effectLst/>
                <a:latin typeface="Times New Roman" panose="02020603050405020304" pitchFamily="18" charset="0"/>
                <a:cs typeface="Times New Roman" panose="02020603050405020304" pitchFamily="18" charset="0"/>
              </a:rPr>
              <a:t>Linux distribution</a:t>
            </a:r>
            <a:r>
              <a:rPr lang="en-US" sz="1800" b="0" i="0" dirty="0">
                <a:solidFill>
                  <a:srgbClr val="333333"/>
                </a:solidFill>
                <a:effectLst/>
                <a:latin typeface="Times New Roman" panose="02020603050405020304" pitchFamily="18" charset="0"/>
                <a:cs typeface="Times New Roman" panose="02020603050405020304" pitchFamily="18" charset="0"/>
              </a:rPr>
              <a:t> is a Linux Distributor assembled collection of program packages. </a:t>
            </a:r>
          </a:p>
          <a:p>
            <a:pPr algn="just"/>
            <a:r>
              <a:rPr lang="en-US" sz="1800" b="1" i="0" dirty="0">
                <a:solidFill>
                  <a:srgbClr val="333333"/>
                </a:solidFill>
                <a:effectLst/>
                <a:latin typeface="Times New Roman" panose="02020603050405020304" pitchFamily="18" charset="0"/>
                <a:cs typeface="Times New Roman" panose="02020603050405020304" pitchFamily="18" charset="0"/>
              </a:rPr>
              <a:t>Linux Distribution</a:t>
            </a:r>
            <a:r>
              <a:rPr lang="en-US" sz="1800" b="0" i="0" dirty="0">
                <a:solidFill>
                  <a:srgbClr val="333333"/>
                </a:solidFill>
                <a:effectLst/>
                <a:latin typeface="Times New Roman" panose="02020603050405020304" pitchFamily="18" charset="0"/>
                <a:cs typeface="Times New Roman" panose="02020603050405020304" pitchFamily="18" charset="0"/>
              </a:rPr>
              <a:t> consists of at least the Linux kernel and some needed system programs. </a:t>
            </a:r>
          </a:p>
          <a:p>
            <a:pPr algn="just"/>
            <a:r>
              <a:rPr lang="en-US" sz="1800" b="0" i="0" dirty="0">
                <a:solidFill>
                  <a:srgbClr val="333333"/>
                </a:solidFill>
                <a:effectLst/>
                <a:latin typeface="Times New Roman" panose="02020603050405020304" pitchFamily="18" charset="0"/>
                <a:cs typeface="Times New Roman" panose="02020603050405020304" pitchFamily="18" charset="0"/>
              </a:rPr>
              <a:t>These programs often come from the still older GNU project license, an alternative to commercial </a:t>
            </a:r>
            <a:r>
              <a:rPr lang="en-US" sz="1800" b="0" i="0" u="none" strike="noStrike" dirty="0">
                <a:effectLst/>
                <a:latin typeface="Times New Roman" panose="02020603050405020304" pitchFamily="18" charset="0"/>
                <a:cs typeface="Times New Roman" panose="02020603050405020304" pitchFamily="18" charset="0"/>
              </a:rPr>
              <a:t>UNIX Like OS</a:t>
            </a:r>
            <a:r>
              <a:rPr lang="en-US" sz="1800" b="0" i="0" dirty="0">
                <a:effectLst/>
                <a:latin typeface="Times New Roman" panose="02020603050405020304" pitchFamily="18" charset="0"/>
                <a:cs typeface="Times New Roman" panose="02020603050405020304" pitchFamily="18" charset="0"/>
              </a:rPr>
              <a:t> </a:t>
            </a:r>
            <a:r>
              <a:rPr lang="en-US" sz="1800" b="0" i="0" dirty="0">
                <a:solidFill>
                  <a:srgbClr val="333333"/>
                </a:solidFill>
                <a:effectLst/>
                <a:latin typeface="Times New Roman" panose="02020603050405020304" pitchFamily="18" charset="0"/>
                <a:cs typeface="Times New Roman" panose="02020603050405020304" pitchFamily="18" charset="0"/>
              </a:rPr>
              <a:t>to develop, with its own kernel. </a:t>
            </a:r>
          </a:p>
          <a:p>
            <a:pPr algn="just"/>
            <a:r>
              <a:rPr lang="en-US" sz="1800" b="0" i="0" dirty="0">
                <a:solidFill>
                  <a:srgbClr val="333333"/>
                </a:solidFill>
                <a:effectLst/>
                <a:latin typeface="Times New Roman" panose="02020603050405020304" pitchFamily="18" charset="0"/>
                <a:cs typeface="Times New Roman" panose="02020603050405020304" pitchFamily="18" charset="0"/>
              </a:rPr>
              <a:t>Linux Distribution colloquially known as Linux Distro.</a:t>
            </a:r>
            <a:endParaRPr lang="en-US" sz="1800" b="1" i="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FE02068-3ECA-456B-82B2-BEBBDB9EE3C5}"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a:solidFill>
                  <a:schemeClr val="tx1"/>
                </a:solidFill>
              </a:rPr>
              <a:t>Introduction to linux distributions or Distros</a:t>
            </a:r>
            <a:endParaRPr lang="en-US" dirty="0"/>
          </a:p>
        </p:txBody>
      </p:sp>
    </p:spTree>
    <p:extLst>
      <p:ext uri="{BB962C8B-B14F-4D97-AF65-F5344CB8AC3E}">
        <p14:creationId xmlns:p14="http://schemas.microsoft.com/office/powerpoint/2010/main" val="8705999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5" y="1056662"/>
            <a:ext cx="8229600" cy="5299687"/>
          </a:xfrm>
        </p:spPr>
        <p:txBody>
          <a:bodyPr>
            <a:normAutofit/>
          </a:bodyPr>
          <a:lstStyle/>
          <a:p>
            <a:pPr marL="0" indent="0" algn="l">
              <a:buNone/>
            </a:pPr>
            <a:r>
              <a:rPr lang="en-US" sz="1800" b="1" i="0" u="sng" dirty="0">
                <a:solidFill>
                  <a:srgbClr val="333333"/>
                </a:solidFill>
                <a:effectLst/>
                <a:latin typeface="Times New Roman" panose="02020603050405020304" pitchFamily="18" charset="0"/>
                <a:cs typeface="Times New Roman" panose="02020603050405020304" pitchFamily="18" charset="0"/>
              </a:rPr>
              <a:t>List of some popular Linux Distribution</a:t>
            </a:r>
            <a:r>
              <a:rPr lang="en-US" sz="1800" b="1" i="0" dirty="0">
                <a:solidFill>
                  <a:srgbClr val="333333"/>
                </a:solidFill>
                <a:effectLst/>
                <a:latin typeface="Times New Roman" panose="02020603050405020304" pitchFamily="18" charset="0"/>
                <a:cs typeface="Times New Roman" panose="02020603050405020304" pitchFamily="18" charset="0"/>
              </a:rPr>
              <a:t> :</a:t>
            </a:r>
          </a:p>
          <a:p>
            <a:pPr marL="0" indent="0" algn="l">
              <a:buNone/>
            </a:pPr>
            <a:endParaRPr lang="en-US" sz="1800" b="1" i="0" dirty="0">
              <a:solidFill>
                <a:srgbClr val="333333"/>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dirty="0">
                <a:solidFill>
                  <a:srgbClr val="333333"/>
                </a:solidFill>
                <a:effectLst/>
                <a:latin typeface="Times New Roman" panose="02020603050405020304" pitchFamily="18" charset="0"/>
                <a:cs typeface="Times New Roman" panose="02020603050405020304" pitchFamily="18" charset="0"/>
              </a:rPr>
              <a:t>Debian comes itself or has many sub and sub </a:t>
            </a:r>
            <a:r>
              <a:rPr lang="en-US" sz="1800" b="0" i="0" dirty="0" err="1">
                <a:solidFill>
                  <a:srgbClr val="333333"/>
                </a:solidFill>
                <a:effectLst/>
                <a:latin typeface="Times New Roman" panose="02020603050405020304" pitchFamily="18" charset="0"/>
                <a:cs typeface="Times New Roman" panose="02020603050405020304" pitchFamily="18" charset="0"/>
              </a:rPr>
              <a:t>sub</a:t>
            </a:r>
            <a:r>
              <a:rPr lang="en-US" sz="1800" b="0" i="0" dirty="0">
                <a:solidFill>
                  <a:srgbClr val="333333"/>
                </a:solidFill>
                <a:effectLst/>
                <a:latin typeface="Times New Roman" panose="02020603050405020304" pitchFamily="18" charset="0"/>
                <a:cs typeface="Times New Roman" panose="02020603050405020304" pitchFamily="18" charset="0"/>
              </a:rPr>
              <a:t> Linux Distribution.</a:t>
            </a:r>
          </a:p>
          <a:p>
            <a:pPr algn="l">
              <a:buFont typeface="Arial" panose="020B0604020202020204" pitchFamily="34" charset="0"/>
              <a:buChar char="•"/>
            </a:pPr>
            <a:r>
              <a:rPr lang="en-US" sz="1800" b="0" i="0" dirty="0">
                <a:solidFill>
                  <a:srgbClr val="333333"/>
                </a:solidFill>
                <a:effectLst/>
                <a:latin typeface="Times New Roman" panose="02020603050405020304" pitchFamily="18" charset="0"/>
                <a:cs typeface="Times New Roman" panose="02020603050405020304" pitchFamily="18" charset="0"/>
              </a:rPr>
              <a:t>Arch Linux is minimalistic Linux Distribution</a:t>
            </a:r>
          </a:p>
          <a:p>
            <a:pPr algn="l">
              <a:buFont typeface="Arial" panose="020B0604020202020204" pitchFamily="34" charset="0"/>
              <a:buChar char="•"/>
            </a:pPr>
            <a:r>
              <a:rPr lang="en-US" sz="1800" b="0" i="0" dirty="0">
                <a:solidFill>
                  <a:srgbClr val="333333"/>
                </a:solidFill>
                <a:effectLst/>
                <a:latin typeface="Times New Roman" panose="02020603050405020304" pitchFamily="18" charset="0"/>
                <a:cs typeface="Times New Roman" panose="02020603050405020304" pitchFamily="18" charset="0"/>
              </a:rPr>
              <a:t>Fedora is a community </a:t>
            </a:r>
            <a:r>
              <a:rPr lang="en-US" sz="1800" b="0" i="0" dirty="0" err="1">
                <a:solidFill>
                  <a:srgbClr val="333333"/>
                </a:solidFill>
                <a:effectLst/>
                <a:latin typeface="Times New Roman" panose="02020603050405020304" pitchFamily="18" charset="0"/>
                <a:cs typeface="Times New Roman" panose="02020603050405020304" pitchFamily="18" charset="0"/>
              </a:rPr>
              <a:t>linux</a:t>
            </a:r>
            <a:r>
              <a:rPr lang="en-US" sz="1800" b="0" i="0" dirty="0">
                <a:solidFill>
                  <a:srgbClr val="333333"/>
                </a:solidFill>
                <a:effectLst/>
                <a:latin typeface="Times New Roman" panose="02020603050405020304" pitchFamily="18" charset="0"/>
                <a:cs typeface="Times New Roman" panose="02020603050405020304" pitchFamily="18" charset="0"/>
              </a:rPr>
              <a:t> distribution comes itself or has many sub and sub </a:t>
            </a:r>
            <a:r>
              <a:rPr lang="en-US" sz="1800" b="0" i="0" dirty="0" err="1">
                <a:solidFill>
                  <a:srgbClr val="333333"/>
                </a:solidFill>
                <a:effectLst/>
                <a:latin typeface="Times New Roman" panose="02020603050405020304" pitchFamily="18" charset="0"/>
                <a:cs typeface="Times New Roman" panose="02020603050405020304" pitchFamily="18" charset="0"/>
              </a:rPr>
              <a:t>sub</a:t>
            </a:r>
            <a:r>
              <a:rPr lang="en-US" sz="1800" b="0" i="0" dirty="0">
                <a:solidFill>
                  <a:srgbClr val="333333"/>
                </a:solidFill>
                <a:effectLst/>
                <a:latin typeface="Times New Roman" panose="02020603050405020304" pitchFamily="18" charset="0"/>
                <a:cs typeface="Times New Roman" panose="02020603050405020304" pitchFamily="18" charset="0"/>
              </a:rPr>
              <a:t> Linux Distribution.</a:t>
            </a:r>
          </a:p>
          <a:p>
            <a:r>
              <a:rPr lang="en-IN" sz="1600" i="0" dirty="0">
                <a:solidFill>
                  <a:srgbClr val="273239"/>
                </a:solidFill>
                <a:effectLst/>
                <a:latin typeface="Times New Roman" panose="02020603050405020304" pitchFamily="18" charset="0"/>
                <a:cs typeface="Times New Roman" panose="02020603050405020304" pitchFamily="18" charset="0"/>
              </a:rPr>
              <a:t>Linux Mint</a:t>
            </a:r>
          </a:p>
          <a:p>
            <a:r>
              <a:rPr lang="en-IN" sz="1600" i="0" dirty="0">
                <a:solidFill>
                  <a:srgbClr val="273239"/>
                </a:solidFill>
                <a:effectLst/>
                <a:latin typeface="Times New Roman" panose="02020603050405020304" pitchFamily="18" charset="0"/>
                <a:cs typeface="Times New Roman" panose="02020603050405020304" pitchFamily="18" charset="0"/>
              </a:rPr>
              <a:t>Ubuntu</a:t>
            </a:r>
          </a:p>
          <a:p>
            <a:r>
              <a:rPr lang="en-IN" sz="1600" i="0" dirty="0" err="1">
                <a:solidFill>
                  <a:srgbClr val="273239"/>
                </a:solidFill>
                <a:effectLst/>
                <a:latin typeface="Times New Roman" panose="02020603050405020304" pitchFamily="18" charset="0"/>
                <a:cs typeface="Times New Roman" panose="02020603050405020304" pitchFamily="18" charset="0"/>
              </a:rPr>
              <a:t>Pop_OS</a:t>
            </a:r>
            <a:r>
              <a:rPr lang="en-IN" sz="1600" i="0" dirty="0">
                <a:solidFill>
                  <a:srgbClr val="273239"/>
                </a:solidFill>
                <a:effectLst/>
                <a:latin typeface="Times New Roman" panose="02020603050405020304" pitchFamily="18" charset="0"/>
                <a:cs typeface="Times New Roman" panose="02020603050405020304" pitchFamily="18" charset="0"/>
              </a:rPr>
              <a:t>! from System76</a:t>
            </a:r>
          </a:p>
          <a:p>
            <a:r>
              <a:rPr lang="en-IN" sz="1600" i="0" dirty="0">
                <a:solidFill>
                  <a:srgbClr val="273239"/>
                </a:solidFill>
                <a:effectLst/>
                <a:latin typeface="Times New Roman" panose="02020603050405020304" pitchFamily="18" charset="0"/>
                <a:cs typeface="Times New Roman" panose="02020603050405020304" pitchFamily="18" charset="0"/>
              </a:rPr>
              <a:t>MX Linux</a:t>
            </a:r>
          </a:p>
          <a:p>
            <a:r>
              <a:rPr lang="en-IN" sz="1600" i="0" dirty="0">
                <a:solidFill>
                  <a:srgbClr val="273239"/>
                </a:solidFill>
                <a:effectLst/>
                <a:latin typeface="Times New Roman" panose="02020603050405020304" pitchFamily="18" charset="0"/>
                <a:cs typeface="Times New Roman" panose="02020603050405020304" pitchFamily="18" charset="0"/>
              </a:rPr>
              <a:t>Elementary OS</a:t>
            </a:r>
          </a:p>
          <a:p>
            <a:r>
              <a:rPr lang="en-IN" sz="1600" i="0" dirty="0" err="1">
                <a:solidFill>
                  <a:srgbClr val="273239"/>
                </a:solidFill>
                <a:effectLst/>
                <a:latin typeface="Times New Roman" panose="02020603050405020304" pitchFamily="18" charset="0"/>
                <a:cs typeface="Times New Roman" panose="02020603050405020304" pitchFamily="18" charset="0"/>
              </a:rPr>
              <a:t>Zorin</a:t>
            </a:r>
            <a:endParaRPr lang="en-IN" sz="1600" i="0" dirty="0">
              <a:solidFill>
                <a:srgbClr val="273239"/>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800" b="0" i="0" dirty="0">
              <a:solidFill>
                <a:srgbClr val="333333"/>
              </a:solidFill>
              <a:effectLst/>
              <a:latin typeface="Times New Roman" panose="02020603050405020304" pitchFamily="18" charset="0"/>
              <a:cs typeface="Times New Roman" panose="02020603050405020304" pitchFamily="18" charset="0"/>
            </a:endParaRPr>
          </a:p>
          <a:p>
            <a:pPr marL="0" indent="0" algn="l">
              <a:buNone/>
            </a:pPr>
            <a:r>
              <a:rPr lang="en-US" sz="1400" b="0" i="0" dirty="0">
                <a:solidFill>
                  <a:srgbClr val="333333"/>
                </a:solidFill>
                <a:effectLst/>
                <a:latin typeface="proxima-nova"/>
              </a:rPr>
              <a:t> </a:t>
            </a:r>
          </a:p>
          <a:p>
            <a:pPr marL="0" indent="0">
              <a:buNone/>
            </a:pPr>
            <a:endParaRPr lang="en-US" sz="2400" b="1" i="1" dirty="0"/>
          </a:p>
        </p:txBody>
      </p:sp>
      <p:sp>
        <p:nvSpPr>
          <p:cNvPr id="4" name="Date Placeholder 3"/>
          <p:cNvSpPr>
            <a:spLocks noGrp="1"/>
          </p:cNvSpPr>
          <p:nvPr>
            <p:ph type="dt" sz="half" idx="10"/>
          </p:nvPr>
        </p:nvSpPr>
        <p:spPr/>
        <p:txBody>
          <a:bodyPr/>
          <a:lstStyle/>
          <a:p>
            <a:fld id="{17A1D28F-06B6-4037-B736-2F70BD4D41D8}"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buNone/>
            </a:pPr>
            <a:r>
              <a:rPr lang="en-US" sz="2400" b="1" dirty="0">
                <a:solidFill>
                  <a:srgbClr val="333333"/>
                </a:solidFill>
                <a:latin typeface="Times New Roman" panose="02020603050405020304" pitchFamily="18" charset="0"/>
                <a:cs typeface="Times New Roman" panose="02020603050405020304" pitchFamily="18" charset="0"/>
              </a:rPr>
              <a:t>S</a:t>
            </a:r>
            <a:r>
              <a:rPr lang="en-US" sz="2400" b="1" i="0" dirty="0">
                <a:solidFill>
                  <a:srgbClr val="333333"/>
                </a:solidFill>
                <a:effectLst/>
                <a:latin typeface="Times New Roman" panose="02020603050405020304" pitchFamily="18" charset="0"/>
                <a:cs typeface="Times New Roman" panose="02020603050405020304" pitchFamily="18" charset="0"/>
              </a:rPr>
              <a:t>ome popular Linux Distribution </a:t>
            </a:r>
          </a:p>
        </p:txBody>
      </p:sp>
    </p:spTree>
    <p:extLst>
      <p:ext uri="{BB962C8B-B14F-4D97-AF65-F5344CB8AC3E}">
        <p14:creationId xmlns:p14="http://schemas.microsoft.com/office/powerpoint/2010/main" val="42162644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5" y="1056662"/>
            <a:ext cx="8229600" cy="5299687"/>
          </a:xfrm>
        </p:spPr>
        <p:txBody>
          <a:bodyPr>
            <a:normAutofit/>
          </a:bodyPr>
          <a:lstStyle/>
          <a:p>
            <a:pPr algn="l">
              <a:buFont typeface="Arial" panose="020B0604020202020204" pitchFamily="34" charset="0"/>
              <a:buChar char="•"/>
            </a:pPr>
            <a:r>
              <a:rPr lang="en-US" sz="1800" b="0" i="0" u="none" strike="noStrike" dirty="0">
                <a:solidFill>
                  <a:srgbClr val="444444"/>
                </a:solidFill>
                <a:effectLst/>
                <a:latin typeface="Times New Roman" panose="02020603050405020304" pitchFamily="18" charset="0"/>
                <a:cs typeface="Times New Roman" panose="02020603050405020304" pitchFamily="18" charset="0"/>
              </a:rPr>
              <a:t>Very Secure</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u="none" strike="noStrike" dirty="0">
                <a:solidFill>
                  <a:srgbClr val="444444"/>
                </a:solidFill>
                <a:effectLst/>
                <a:latin typeface="Times New Roman" panose="02020603050405020304" pitchFamily="18" charset="0"/>
                <a:cs typeface="Times New Roman" panose="02020603050405020304" pitchFamily="18" charset="0"/>
              </a:rPr>
              <a:t>Stable</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u="none" strike="noStrike" dirty="0">
                <a:solidFill>
                  <a:srgbClr val="444444"/>
                </a:solidFill>
                <a:effectLst/>
                <a:latin typeface="Times New Roman" panose="02020603050405020304" pitchFamily="18" charset="0"/>
                <a:cs typeface="Times New Roman" panose="02020603050405020304" pitchFamily="18" charset="0"/>
              </a:rPr>
              <a:t>Free and Open Source</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u="none" strike="noStrike" dirty="0">
                <a:solidFill>
                  <a:srgbClr val="444444"/>
                </a:solidFill>
                <a:effectLst/>
                <a:latin typeface="Times New Roman" panose="02020603050405020304" pitchFamily="18" charset="0"/>
                <a:cs typeface="Times New Roman" panose="02020603050405020304" pitchFamily="18" charset="0"/>
              </a:rPr>
              <a:t>Easy to Use</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u="none" strike="noStrike" dirty="0">
                <a:solidFill>
                  <a:srgbClr val="444444"/>
                </a:solidFill>
                <a:effectLst/>
                <a:latin typeface="Times New Roman" panose="02020603050405020304" pitchFamily="18" charset="0"/>
                <a:cs typeface="Times New Roman" panose="02020603050405020304" pitchFamily="18" charset="0"/>
              </a:rPr>
              <a:t>Absolute Freedom Over Your System</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High Performance</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u="none" strike="noStrike" dirty="0">
                <a:solidFill>
                  <a:srgbClr val="444444"/>
                </a:solidFill>
                <a:effectLst/>
                <a:latin typeface="Times New Roman" panose="02020603050405020304" pitchFamily="18" charset="0"/>
                <a:cs typeface="Times New Roman" panose="02020603050405020304" pitchFamily="18" charset="0"/>
              </a:rPr>
              <a:t>Proper Use of System Resources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u="none" strike="noStrike" dirty="0">
                <a:solidFill>
                  <a:srgbClr val="444444"/>
                </a:solidFill>
                <a:effectLst/>
                <a:latin typeface="Times New Roman" panose="02020603050405020304" pitchFamily="18" charset="0"/>
                <a:cs typeface="Times New Roman" panose="02020603050405020304" pitchFamily="18" charset="0"/>
              </a:rPr>
              <a:t>Privacy Friendly</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u="none" strike="noStrike" dirty="0">
                <a:solidFill>
                  <a:srgbClr val="444444"/>
                </a:solidFill>
                <a:effectLst/>
                <a:latin typeface="Times New Roman" panose="02020603050405020304" pitchFamily="18" charset="0"/>
                <a:cs typeface="Times New Roman" panose="02020603050405020304" pitchFamily="18" charset="0"/>
              </a:rPr>
              <a:t>Easily Install Software</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u="none" strike="noStrike" dirty="0">
                <a:solidFill>
                  <a:srgbClr val="444444"/>
                </a:solidFill>
                <a:effectLst/>
                <a:latin typeface="Times New Roman" panose="02020603050405020304" pitchFamily="18" charset="0"/>
                <a:cs typeface="Times New Roman" panose="02020603050405020304" pitchFamily="18" charset="0"/>
              </a:rPr>
              <a:t>Better Software Updates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400" b="1" i="1" dirty="0"/>
          </a:p>
        </p:txBody>
      </p:sp>
      <p:sp>
        <p:nvSpPr>
          <p:cNvPr id="4" name="Date Placeholder 3"/>
          <p:cNvSpPr>
            <a:spLocks noGrp="1"/>
          </p:cNvSpPr>
          <p:nvPr>
            <p:ph type="dt" sz="half" idx="10"/>
          </p:nvPr>
        </p:nvSpPr>
        <p:spPr/>
        <p:txBody>
          <a:bodyPr/>
          <a:lstStyle/>
          <a:p>
            <a:fld id="{2FAA26B8-255D-4D9C-9D76-6AC33FF88286}"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a:solidFill>
                  <a:schemeClr val="tx1"/>
                </a:solidFill>
              </a:rPr>
              <a:t>Need of Linux Distros</a:t>
            </a:r>
            <a:endParaRPr lang="en-US" dirty="0"/>
          </a:p>
        </p:txBody>
      </p:sp>
    </p:spTree>
    <p:extLst>
      <p:ext uri="{BB962C8B-B14F-4D97-AF65-F5344CB8AC3E}">
        <p14:creationId xmlns:p14="http://schemas.microsoft.com/office/powerpoint/2010/main" val="18241631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5" y="1056662"/>
            <a:ext cx="8229600" cy="5299687"/>
          </a:xfrm>
        </p:spPr>
        <p:txBody>
          <a:bodyPr>
            <a:normAutofit/>
          </a:bodyPr>
          <a:lstStyle/>
          <a:p>
            <a:pPr marL="0" indent="0" algn="just">
              <a:buNone/>
            </a:pPr>
            <a:r>
              <a:rPr lang="en-US" sz="1800" b="0" i="0" dirty="0">
                <a:solidFill>
                  <a:srgbClr val="333333"/>
                </a:solidFill>
                <a:effectLst/>
                <a:latin typeface="Times New Roman" panose="02020603050405020304" pitchFamily="18" charset="0"/>
                <a:cs typeface="Times New Roman" panose="02020603050405020304" pitchFamily="18" charset="0"/>
              </a:rPr>
              <a:t>Customization can take many forms. You can customize the desktop of course, change the background, the color of the windows, or the screen saver. These things you can do in most modern operating systems. But that is only the tip of the iceberg so to speak. Here is a list of some of the things you could customize, but I should remind you, in Linux you can change </a:t>
            </a:r>
            <a:r>
              <a:rPr lang="en-US" sz="1800" b="0" i="1" dirty="0">
                <a:solidFill>
                  <a:srgbClr val="333333"/>
                </a:solidFill>
                <a:effectLst/>
                <a:latin typeface="Times New Roman" panose="02020603050405020304" pitchFamily="18" charset="0"/>
                <a:cs typeface="Times New Roman" panose="02020603050405020304" pitchFamily="18" charset="0"/>
              </a:rPr>
              <a:t>EVERYTHING</a:t>
            </a:r>
            <a:r>
              <a:rPr lang="en-US" sz="1800" b="0" i="0" dirty="0">
                <a:solidFill>
                  <a:srgbClr val="333333"/>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1800" b="0" i="1" dirty="0">
                <a:solidFill>
                  <a:srgbClr val="333333"/>
                </a:solidFill>
                <a:effectLst/>
                <a:latin typeface="Times New Roman" panose="02020603050405020304" pitchFamily="18" charset="0"/>
                <a:cs typeface="Times New Roman" panose="02020603050405020304" pitchFamily="18" charset="0"/>
              </a:rPr>
              <a:t>Installed Applications</a:t>
            </a:r>
            <a:r>
              <a:rPr lang="en-US" sz="1800" b="0" i="0" dirty="0">
                <a:solidFill>
                  <a:srgbClr val="333333"/>
                </a:solidFill>
                <a:effectLst/>
                <a:latin typeface="Times New Roman" panose="02020603050405020304" pitchFamily="18" charset="0"/>
                <a:cs typeface="Times New Roman" panose="02020603050405020304" pitchFamily="18" charset="0"/>
              </a:rPr>
              <a:t> is one of the areas many people forget. If you don’t want to use Mozilla email, there are alternatives.</a:t>
            </a:r>
          </a:p>
          <a:p>
            <a:pPr algn="just">
              <a:buFont typeface="Arial" panose="020B0604020202020204" pitchFamily="34" charset="0"/>
              <a:buChar char="•"/>
            </a:pPr>
            <a:r>
              <a:rPr lang="en-US" sz="1800" b="0" i="1" dirty="0">
                <a:solidFill>
                  <a:srgbClr val="333333"/>
                </a:solidFill>
                <a:effectLst/>
                <a:latin typeface="Times New Roman" panose="02020603050405020304" pitchFamily="18" charset="0"/>
                <a:cs typeface="Times New Roman" panose="02020603050405020304" pitchFamily="18" charset="0"/>
              </a:rPr>
              <a:t>Window Manager</a:t>
            </a:r>
            <a:r>
              <a:rPr lang="en-US" sz="1800" b="0" i="0" dirty="0">
                <a:solidFill>
                  <a:srgbClr val="333333"/>
                </a:solidFill>
                <a:effectLst/>
                <a:latin typeface="Times New Roman" panose="02020603050405020304" pitchFamily="18" charset="0"/>
                <a:cs typeface="Times New Roman" panose="02020603050405020304" pitchFamily="18" charset="0"/>
              </a:rPr>
              <a:t> is a major change available in Linux, but not in other non-</a:t>
            </a:r>
            <a:r>
              <a:rPr lang="en-US" sz="1800" b="0" i="0" dirty="0" err="1">
                <a:solidFill>
                  <a:srgbClr val="333333"/>
                </a:solidFill>
                <a:effectLst/>
                <a:latin typeface="Times New Roman" panose="02020603050405020304" pitchFamily="18" charset="0"/>
                <a:cs typeface="Times New Roman" panose="02020603050405020304" pitchFamily="18" charset="0"/>
              </a:rPr>
              <a:t>unix</a:t>
            </a:r>
            <a:r>
              <a:rPr lang="en-US" sz="1800" b="0" i="0" dirty="0">
                <a:solidFill>
                  <a:srgbClr val="333333"/>
                </a:solidFill>
                <a:effectLst/>
                <a:latin typeface="Times New Roman" panose="02020603050405020304" pitchFamily="18" charset="0"/>
                <a:cs typeface="Times New Roman" panose="02020603050405020304" pitchFamily="18" charset="0"/>
              </a:rPr>
              <a:t> operating systems. Don’t like KDE, try Gnome, or XFCE, or ICE or something else.</a:t>
            </a:r>
          </a:p>
          <a:p>
            <a:pPr algn="just">
              <a:buFont typeface="Arial" panose="020B0604020202020204" pitchFamily="34" charset="0"/>
              <a:buChar char="•"/>
            </a:pPr>
            <a:r>
              <a:rPr lang="en-US" sz="1800" b="0" i="1" dirty="0">
                <a:solidFill>
                  <a:srgbClr val="333333"/>
                </a:solidFill>
                <a:effectLst/>
                <a:latin typeface="Times New Roman" panose="02020603050405020304" pitchFamily="18" charset="0"/>
                <a:cs typeface="Times New Roman" panose="02020603050405020304" pitchFamily="18" charset="0"/>
              </a:rPr>
              <a:t>Graphical or CLI interface</a:t>
            </a:r>
            <a:r>
              <a:rPr lang="en-US" sz="1800" b="0" i="0" dirty="0">
                <a:solidFill>
                  <a:srgbClr val="333333"/>
                </a:solidFill>
                <a:effectLst/>
                <a:latin typeface="Times New Roman" panose="02020603050405020304" pitchFamily="18" charset="0"/>
                <a:cs typeface="Times New Roman" panose="02020603050405020304" pitchFamily="18" charset="0"/>
              </a:rPr>
              <a:t> is an option. You do not have to start the graphical interface if you don’t want it. This can be useful for servers, or even laptops.</a:t>
            </a:r>
          </a:p>
          <a:p>
            <a:pPr algn="just">
              <a:buFont typeface="Arial" panose="020B0604020202020204" pitchFamily="34" charset="0"/>
              <a:buChar char="•"/>
            </a:pPr>
            <a:r>
              <a:rPr lang="en-US" sz="1800" b="0" i="1" dirty="0">
                <a:solidFill>
                  <a:srgbClr val="333333"/>
                </a:solidFill>
                <a:effectLst/>
                <a:latin typeface="Times New Roman" panose="02020603050405020304" pitchFamily="18" charset="0"/>
                <a:cs typeface="Times New Roman" panose="02020603050405020304" pitchFamily="18" charset="0"/>
              </a:rPr>
              <a:t>Some Hardware features</a:t>
            </a:r>
            <a:r>
              <a:rPr lang="en-US" sz="1800" b="0" i="0" dirty="0">
                <a:solidFill>
                  <a:srgbClr val="333333"/>
                </a:solidFill>
                <a:effectLst/>
                <a:latin typeface="Times New Roman" panose="02020603050405020304" pitchFamily="18" charset="0"/>
                <a:cs typeface="Times New Roman" panose="02020603050405020304" pitchFamily="18" charset="0"/>
              </a:rPr>
              <a:t> can be modified or customized for you. For example, I often swap the caps-lock and the left control keys.</a:t>
            </a:r>
          </a:p>
          <a:p>
            <a:pPr algn="just">
              <a:buFont typeface="Arial" panose="020B0604020202020204" pitchFamily="34" charset="0"/>
              <a:buChar char="•"/>
            </a:pPr>
            <a:r>
              <a:rPr lang="en-US" sz="1800" b="0" i="1" dirty="0">
                <a:solidFill>
                  <a:srgbClr val="333333"/>
                </a:solidFill>
                <a:effectLst/>
                <a:latin typeface="Times New Roman" panose="02020603050405020304" pitchFamily="18" charset="0"/>
                <a:cs typeface="Times New Roman" panose="02020603050405020304" pitchFamily="18" charset="0"/>
              </a:rPr>
              <a:t>The command line</a:t>
            </a:r>
            <a:r>
              <a:rPr lang="en-US" sz="1800" b="0" i="0" dirty="0">
                <a:solidFill>
                  <a:srgbClr val="333333"/>
                </a:solidFill>
                <a:effectLst/>
                <a:latin typeface="Times New Roman" panose="02020603050405020304" pitchFamily="18" charset="0"/>
                <a:cs typeface="Times New Roman" panose="02020603050405020304" pitchFamily="18" charset="0"/>
              </a:rPr>
              <a:t> can be tuned to do special operations simply. Setting the environment is only the beginning of what you can modify.</a:t>
            </a:r>
          </a:p>
          <a:p>
            <a:pPr marL="0" indent="0">
              <a:buNone/>
            </a:pPr>
            <a:endParaRPr lang="en-US" sz="2400" b="1" i="1" dirty="0"/>
          </a:p>
        </p:txBody>
      </p:sp>
      <p:sp>
        <p:nvSpPr>
          <p:cNvPr id="4" name="Date Placeholder 3"/>
          <p:cNvSpPr>
            <a:spLocks noGrp="1"/>
          </p:cNvSpPr>
          <p:nvPr>
            <p:ph type="dt" sz="half" idx="10"/>
          </p:nvPr>
        </p:nvSpPr>
        <p:spPr/>
        <p:txBody>
          <a:bodyPr/>
          <a:lstStyle/>
          <a:p>
            <a:fld id="{71D17C54-2B67-4EB1-B7E1-D691DB78B31C}"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a:solidFill>
                  <a:schemeClr val="tx1"/>
                </a:solidFill>
              </a:rPr>
              <a:t>Linux Customization</a:t>
            </a:r>
            <a:endParaRPr lang="en-US" dirty="0"/>
          </a:p>
        </p:txBody>
      </p:sp>
    </p:spTree>
    <p:extLst>
      <p:ext uri="{BB962C8B-B14F-4D97-AF65-F5344CB8AC3E}">
        <p14:creationId xmlns:p14="http://schemas.microsoft.com/office/powerpoint/2010/main" val="237123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0600"/>
            <a:ext cx="7696200" cy="5365750"/>
          </a:xfrm>
        </p:spPr>
        <p:txBody>
          <a:bodyPr>
            <a:normAutofit/>
          </a:bodyPr>
          <a:lstStyle/>
          <a:p>
            <a:pPr marL="0" indent="0" algn="just" fontAlgn="auto">
              <a:spcAft>
                <a:spcPts val="0"/>
              </a:spcAft>
              <a:buFont typeface="Arial" charset="0"/>
              <a:buNone/>
              <a:defRPr/>
            </a:pPr>
            <a:r>
              <a:rPr lang="en-US" sz="2000" dirty="0">
                <a:latin typeface="Times New Roman" pitchFamily="18" charset="0"/>
                <a:cs typeface="Times New Roman" pitchFamily="18" charset="0"/>
              </a:rPr>
              <a:t>1. Engineering knowledge</a:t>
            </a:r>
          </a:p>
          <a:p>
            <a:pPr marL="0" indent="0" algn="just" fontAlgn="auto">
              <a:spcAft>
                <a:spcPts val="0"/>
              </a:spcAft>
              <a:buFont typeface="Arial" charset="0"/>
              <a:buNone/>
              <a:defRPr/>
            </a:pPr>
            <a:r>
              <a:rPr lang="en-US" sz="2000" dirty="0">
                <a:latin typeface="Times New Roman" pitchFamily="18" charset="0"/>
                <a:cs typeface="Times New Roman" pitchFamily="18" charset="0"/>
              </a:rPr>
              <a:t>2. Problem analysis</a:t>
            </a:r>
            <a:endParaRPr lang="en-IN" sz="2000" dirty="0">
              <a:latin typeface="Times New Roman" pitchFamily="18" charset="0"/>
              <a:cs typeface="Times New Roman" pitchFamily="18" charset="0"/>
            </a:endParaRPr>
          </a:p>
          <a:p>
            <a:pPr marL="0" indent="0" algn="just" fontAlgn="auto">
              <a:spcAft>
                <a:spcPts val="0"/>
              </a:spcAft>
              <a:buFont typeface="Arial" charset="0"/>
              <a:buNone/>
              <a:defRPr/>
            </a:pPr>
            <a:r>
              <a:rPr lang="en-US" sz="2000" dirty="0">
                <a:latin typeface="Times New Roman" pitchFamily="18" charset="0"/>
                <a:cs typeface="Times New Roman" pitchFamily="18" charset="0"/>
              </a:rPr>
              <a:t>3. Design/development of solutions</a:t>
            </a:r>
            <a:endParaRPr lang="en-IN" sz="2000" dirty="0">
              <a:latin typeface="Times New Roman" pitchFamily="18" charset="0"/>
              <a:cs typeface="Times New Roman" pitchFamily="18" charset="0"/>
            </a:endParaRPr>
          </a:p>
          <a:p>
            <a:pPr marL="0" indent="0" algn="just" fontAlgn="auto">
              <a:spcAft>
                <a:spcPts val="0"/>
              </a:spcAft>
              <a:buFont typeface="Arial" charset="0"/>
              <a:buNone/>
              <a:defRPr/>
            </a:pPr>
            <a:r>
              <a:rPr lang="en-US" sz="2000" dirty="0">
                <a:latin typeface="Times New Roman" pitchFamily="18" charset="0"/>
                <a:cs typeface="Times New Roman" pitchFamily="18" charset="0"/>
              </a:rPr>
              <a:t>4.Conduct investigations of complex problems</a:t>
            </a:r>
            <a:endParaRPr lang="en-IN" sz="2000" dirty="0">
              <a:latin typeface="Times New Roman" pitchFamily="18" charset="0"/>
              <a:cs typeface="Times New Roman" pitchFamily="18" charset="0"/>
            </a:endParaRPr>
          </a:p>
          <a:p>
            <a:pPr marL="0" indent="0" algn="just" fontAlgn="auto">
              <a:spcAft>
                <a:spcPts val="0"/>
              </a:spcAft>
              <a:buFont typeface="Arial" charset="0"/>
              <a:buNone/>
              <a:defRPr/>
            </a:pPr>
            <a:r>
              <a:rPr lang="en-US" sz="2000" dirty="0">
                <a:latin typeface="Times New Roman" pitchFamily="18" charset="0"/>
                <a:cs typeface="Times New Roman" pitchFamily="18" charset="0"/>
              </a:rPr>
              <a:t>5. Modern tool usage</a:t>
            </a:r>
          </a:p>
          <a:p>
            <a:pPr marL="0" indent="0" algn="just" fontAlgn="auto">
              <a:spcAft>
                <a:spcPts val="0"/>
              </a:spcAft>
              <a:buFont typeface="Arial" charset="0"/>
              <a:buNone/>
              <a:defRPr/>
            </a:pPr>
            <a:r>
              <a:rPr lang="en-US" sz="2000" dirty="0">
                <a:latin typeface="Times New Roman" pitchFamily="18" charset="0"/>
                <a:cs typeface="Times New Roman" pitchFamily="18" charset="0"/>
              </a:rPr>
              <a:t>6. The engineer and society</a:t>
            </a:r>
          </a:p>
          <a:p>
            <a:pPr marL="0" indent="0" algn="just" fontAlgn="auto">
              <a:spcAft>
                <a:spcPts val="0"/>
              </a:spcAft>
              <a:buFont typeface="Arial" charset="0"/>
              <a:buNone/>
              <a:defRPr/>
            </a:pPr>
            <a:r>
              <a:rPr lang="en-US" sz="2000" dirty="0">
                <a:latin typeface="Times New Roman" pitchFamily="18" charset="0"/>
                <a:cs typeface="Times New Roman" pitchFamily="18" charset="0"/>
              </a:rPr>
              <a:t>7. Environment and sustainability</a:t>
            </a:r>
          </a:p>
          <a:p>
            <a:pPr marL="0" indent="0" algn="just" fontAlgn="auto">
              <a:spcAft>
                <a:spcPts val="0"/>
              </a:spcAft>
              <a:buFont typeface="Arial" charset="0"/>
              <a:buNone/>
              <a:defRPr/>
            </a:pPr>
            <a:r>
              <a:rPr lang="en-US" sz="2000" dirty="0">
                <a:latin typeface="Times New Roman" pitchFamily="18" charset="0"/>
                <a:cs typeface="Times New Roman" pitchFamily="18" charset="0"/>
              </a:rPr>
              <a:t>8. Ethics:</a:t>
            </a:r>
          </a:p>
          <a:p>
            <a:pPr marL="0" indent="0" algn="just" fontAlgn="auto">
              <a:spcAft>
                <a:spcPts val="0"/>
              </a:spcAft>
              <a:buFont typeface="Arial" charset="0"/>
              <a:buNone/>
              <a:defRPr/>
            </a:pPr>
            <a:r>
              <a:rPr lang="en-US" sz="2000" dirty="0">
                <a:latin typeface="Times New Roman" pitchFamily="18" charset="0"/>
                <a:cs typeface="Times New Roman" pitchFamily="18" charset="0"/>
              </a:rPr>
              <a:t>9. Individual and team work</a:t>
            </a:r>
          </a:p>
          <a:p>
            <a:pPr marL="0" indent="0" algn="just" fontAlgn="auto">
              <a:spcAft>
                <a:spcPts val="0"/>
              </a:spcAft>
              <a:buFont typeface="Arial" charset="0"/>
              <a:buNone/>
              <a:defRPr/>
            </a:pPr>
            <a:r>
              <a:rPr lang="en-US" sz="2000" dirty="0">
                <a:latin typeface="Times New Roman" pitchFamily="18" charset="0"/>
                <a:cs typeface="Times New Roman" pitchFamily="18" charset="0"/>
              </a:rPr>
              <a:t>10. Communication</a:t>
            </a:r>
          </a:p>
          <a:p>
            <a:pPr marL="0" indent="0" algn="just" fontAlgn="auto">
              <a:spcAft>
                <a:spcPts val="0"/>
              </a:spcAft>
              <a:buFont typeface="Arial" charset="0"/>
              <a:buNone/>
              <a:defRPr/>
            </a:pPr>
            <a:r>
              <a:rPr lang="en-US" sz="2000" dirty="0">
                <a:latin typeface="Times New Roman" pitchFamily="18" charset="0"/>
                <a:cs typeface="Times New Roman" pitchFamily="18" charset="0"/>
              </a:rPr>
              <a:t>11. Project management and finance</a:t>
            </a:r>
          </a:p>
          <a:p>
            <a:pPr marL="0" indent="0" algn="just" fontAlgn="auto">
              <a:spcAft>
                <a:spcPts val="0"/>
              </a:spcAft>
              <a:buFont typeface="Arial" charset="0"/>
              <a:buNone/>
              <a:defRPr/>
            </a:pPr>
            <a:r>
              <a:rPr lang="en-US" sz="2000" dirty="0">
                <a:latin typeface="Times New Roman" pitchFamily="18" charset="0"/>
                <a:cs typeface="Times New Roman" pitchFamily="18" charset="0"/>
              </a:rPr>
              <a:t>12. Life-long learning</a:t>
            </a:r>
          </a:p>
          <a:p>
            <a:pPr marL="0" indent="0" algn="just">
              <a:buNone/>
            </a:pPr>
            <a:endParaRPr lang="en-US" sz="1400" dirty="0"/>
          </a:p>
        </p:txBody>
      </p:sp>
      <p:sp>
        <p:nvSpPr>
          <p:cNvPr id="6" name="Date Placeholder 5"/>
          <p:cNvSpPr>
            <a:spLocks noGrp="1"/>
          </p:cNvSpPr>
          <p:nvPr>
            <p:ph type="dt" sz="half" idx="10"/>
          </p:nvPr>
        </p:nvSpPr>
        <p:spPr/>
        <p:txBody>
          <a:bodyPr/>
          <a:lstStyle/>
          <a:p>
            <a:fld id="{72DB8271-1388-4AFC-811B-AA57B5C9CD69}" type="datetime1">
              <a:rPr lang="en-US" smtClean="0"/>
              <a:t>5/6/2024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Program Outcome</a:t>
            </a:r>
          </a:p>
        </p:txBody>
      </p:sp>
      <p:sp>
        <p:nvSpPr>
          <p:cNvPr id="13" name="Footer Placeholder 4">
            <a:extLst>
              <a:ext uri="{FF2B5EF4-FFF2-40B4-BE49-F238E27FC236}">
                <a16:creationId xmlns:a16="http://schemas.microsoft.com/office/drawing/2014/main" id="{A3D5BA40-0C91-4939-A783-51F2938ABF35}"/>
              </a:ext>
            </a:extLst>
          </p:cNvPr>
          <p:cNvSpPr>
            <a:spLocks noGrp="1"/>
          </p:cNvSpPr>
          <p:nvPr>
            <p:ph type="ftr" sz="quarter" idx="11"/>
          </p:nvPr>
        </p:nvSpPr>
        <p:spPr>
          <a:xfrm>
            <a:off x="1752600" y="6529787"/>
            <a:ext cx="4953000" cy="191688"/>
          </a:xfrm>
        </p:spPr>
        <p:txBody>
          <a:bodyPr/>
          <a:lstStyle/>
          <a:p>
            <a:r>
              <a:rPr lang="en-US"/>
              <a:t>Ms. SAVITA YADAV          Disk Scheduling &amp; Operating System Customization ACSE0403A                   Unit-5</a:t>
            </a:r>
            <a:endParaRPr lang="en-US" dirty="0"/>
          </a:p>
        </p:txBody>
      </p:sp>
    </p:spTree>
    <p:extLst>
      <p:ext uri="{BB962C8B-B14F-4D97-AF65-F5344CB8AC3E}">
        <p14:creationId xmlns:p14="http://schemas.microsoft.com/office/powerpoint/2010/main" val="1414342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82063"/>
            <a:ext cx="8229600" cy="5299687"/>
          </a:xfrm>
        </p:spPr>
        <p:txBody>
          <a:bodyPr>
            <a:normAutofit/>
          </a:bodyPr>
          <a:lstStyle/>
          <a:p>
            <a:pPr marL="0" indent="0">
              <a:buNone/>
            </a:pPr>
            <a:r>
              <a:rPr lang="en-US" sz="2400" b="1" i="1" dirty="0">
                <a:hlinkClick r:id="rId2"/>
              </a:rPr>
              <a:t>https://www.researchgate.net/publication/306519267_Real_Time_Operating_System_for_the_Internet_of_Things_Vision_Architecture_and_Research_Directions</a:t>
            </a:r>
            <a:r>
              <a:rPr lang="en-US" sz="2400" b="1" i="1" dirty="0"/>
              <a:t> </a:t>
            </a:r>
          </a:p>
        </p:txBody>
      </p:sp>
      <p:sp>
        <p:nvSpPr>
          <p:cNvPr id="4" name="Date Placeholder 3"/>
          <p:cNvSpPr>
            <a:spLocks noGrp="1"/>
          </p:cNvSpPr>
          <p:nvPr>
            <p:ph type="dt" sz="half" idx="10"/>
          </p:nvPr>
        </p:nvSpPr>
        <p:spPr/>
        <p:txBody>
          <a:bodyPr/>
          <a:lstStyle/>
          <a:p>
            <a:fld id="{43EC755A-2DE0-41E0-BB35-34A6FC0A35E6}" type="datetime1">
              <a:rPr lang="en-US" smtClean="0"/>
              <a:t>5/6/2024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a:solidFill>
                  <a:schemeClr val="tx1"/>
                </a:solidFill>
              </a:rPr>
              <a:t>Case study:- Real Time Operating System with IoT.</a:t>
            </a:r>
            <a:endParaRPr lang="en-US" dirty="0"/>
          </a:p>
        </p:txBody>
      </p:sp>
    </p:spTree>
    <p:extLst>
      <p:ext uri="{BB962C8B-B14F-4D97-AF65-F5344CB8AC3E}">
        <p14:creationId xmlns:p14="http://schemas.microsoft.com/office/powerpoint/2010/main" val="36187701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sz="2000" dirty="0"/>
              <a:t>Q1. In the ______ algorithm, the disk arm starts at one end of the disk and moves toward the other end, servicing requests till the other end of the disk. At the other end, the direction is reversed and servicing continues.</a:t>
            </a:r>
            <a:endParaRPr lang="en-IN" sz="2000" dirty="0"/>
          </a:p>
          <a:p>
            <a:pPr marL="457200" lvl="0" indent="-457200" fontAlgn="base">
              <a:buFont typeface="+mj-lt"/>
              <a:buAutoNum type="alphaUcPeriod"/>
            </a:pPr>
            <a:r>
              <a:rPr lang="en-US" sz="2000" dirty="0"/>
              <a:t>LOOK</a:t>
            </a:r>
            <a:endParaRPr lang="en-IN" sz="2000" dirty="0"/>
          </a:p>
          <a:p>
            <a:pPr marL="457200" lvl="0" indent="-457200" fontAlgn="base">
              <a:buFont typeface="+mj-lt"/>
              <a:buAutoNum type="alphaUcPeriod"/>
            </a:pPr>
            <a:r>
              <a:rPr lang="en-US" sz="2000" b="1" dirty="0"/>
              <a:t> SCAN</a:t>
            </a:r>
            <a:endParaRPr lang="en-IN" sz="2000" dirty="0"/>
          </a:p>
          <a:p>
            <a:pPr marL="457200" lvl="0" indent="-457200" fontAlgn="base">
              <a:buFont typeface="+mj-lt"/>
              <a:buAutoNum type="alphaUcPeriod"/>
            </a:pPr>
            <a:r>
              <a:rPr lang="en-US" sz="2000" dirty="0"/>
              <a:t> C-SCAN</a:t>
            </a:r>
            <a:endParaRPr lang="en-IN" sz="2000" dirty="0"/>
          </a:p>
          <a:p>
            <a:pPr marL="457200" indent="-457200">
              <a:buFont typeface="+mj-lt"/>
              <a:buAutoNum type="alphaUcPeriod"/>
            </a:pPr>
            <a:r>
              <a:rPr lang="en-US" sz="2000" dirty="0"/>
              <a:t> C-LOOK</a:t>
            </a:r>
          </a:p>
          <a:p>
            <a:pPr marL="0" indent="0">
              <a:buNone/>
            </a:pPr>
            <a:endParaRPr lang="en-US" sz="2000" dirty="0"/>
          </a:p>
          <a:p>
            <a:pPr marL="0" indent="0">
              <a:lnSpc>
                <a:spcPct val="150000"/>
              </a:lnSpc>
              <a:buNone/>
            </a:pPr>
            <a:r>
              <a:rPr lang="en-US" sz="2000" dirty="0"/>
              <a:t>Q</a:t>
            </a:r>
            <a:r>
              <a:rPr lang="en-US" sz="2000" b="1" dirty="0"/>
              <a:t>2. </a:t>
            </a:r>
            <a:r>
              <a:rPr lang="en-US" sz="2000" dirty="0"/>
              <a:t>In the sequential access method, information in the file is processed ____________</a:t>
            </a:r>
            <a:endParaRPr lang="en-IN" sz="2000" dirty="0"/>
          </a:p>
          <a:p>
            <a:pPr marL="457200" lvl="0" indent="-457200" fontAlgn="base">
              <a:buFont typeface="+mj-lt"/>
              <a:buAutoNum type="alphaUcPeriod"/>
            </a:pPr>
            <a:r>
              <a:rPr lang="en-US" sz="2000" dirty="0"/>
              <a:t>one disk after the other, record access </a:t>
            </a:r>
            <a:r>
              <a:rPr lang="en-US" sz="2000" dirty="0" err="1"/>
              <a:t>doesnt</a:t>
            </a:r>
            <a:r>
              <a:rPr lang="en-US" sz="2000" dirty="0"/>
              <a:t> matter</a:t>
            </a:r>
            <a:endParaRPr lang="en-IN" sz="2000" dirty="0"/>
          </a:p>
          <a:p>
            <a:pPr marL="457200" lvl="0" indent="-457200" fontAlgn="base">
              <a:buFont typeface="+mj-lt"/>
              <a:buAutoNum type="alphaUcPeriod"/>
            </a:pPr>
            <a:r>
              <a:rPr lang="en-US" sz="2000" b="1" dirty="0"/>
              <a:t>one record after the other</a:t>
            </a:r>
            <a:endParaRPr lang="en-IN" sz="2000" dirty="0"/>
          </a:p>
          <a:p>
            <a:pPr marL="457200" lvl="0" indent="-457200" fontAlgn="base">
              <a:buFont typeface="+mj-lt"/>
              <a:buAutoNum type="alphaUcPeriod"/>
            </a:pPr>
            <a:r>
              <a:rPr lang="en-US" sz="2000" dirty="0"/>
              <a:t> one text document after the other</a:t>
            </a:r>
            <a:endParaRPr lang="en-IN" sz="2000" dirty="0"/>
          </a:p>
          <a:p>
            <a:pPr marL="457200" indent="-457200">
              <a:buFont typeface="+mj-lt"/>
              <a:buAutoNum type="alphaUcPeriod"/>
            </a:pPr>
            <a:r>
              <a:rPr lang="en-US" sz="2000" dirty="0"/>
              <a:t> none of the mentioned</a:t>
            </a:r>
            <a:endParaRPr lang="en-US" sz="2000" b="1" dirty="0"/>
          </a:p>
          <a:p>
            <a:pPr>
              <a:buNone/>
            </a:pP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BB41B37-75FE-4CB7-B64B-574BEEFB543F}"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a:t>
            </a:r>
          </a:p>
          <a:p>
            <a:pPr lvl="0" algn="ctr">
              <a:spcBef>
                <a:spcPct val="0"/>
              </a:spcBef>
              <a:defRPr/>
            </a:pP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lvl="0" indent="0">
              <a:buNone/>
            </a:pPr>
            <a:r>
              <a:rPr lang="en-US" sz="2000" dirty="0"/>
              <a:t>Q3. Random access in magnetic tapes is _________ compared to magnetic disks.</a:t>
            </a:r>
            <a:endParaRPr lang="en-IN" sz="2000" dirty="0"/>
          </a:p>
          <a:p>
            <a:pPr marL="457200" lvl="0" indent="-457200" fontAlgn="base">
              <a:buFont typeface="+mj-lt"/>
              <a:buAutoNum type="alphaUcPeriod"/>
            </a:pPr>
            <a:r>
              <a:rPr lang="en-US" sz="2000" dirty="0"/>
              <a:t> Fast</a:t>
            </a:r>
            <a:endParaRPr lang="en-IN" sz="2000" dirty="0"/>
          </a:p>
          <a:p>
            <a:pPr marL="457200" lvl="0" indent="-457200" fontAlgn="base">
              <a:buFont typeface="+mj-lt"/>
              <a:buAutoNum type="alphaUcPeriod"/>
            </a:pPr>
            <a:r>
              <a:rPr lang="en-US" sz="2000" dirty="0"/>
              <a:t> very fast</a:t>
            </a:r>
            <a:endParaRPr lang="en-IN" sz="2000" dirty="0"/>
          </a:p>
          <a:p>
            <a:pPr marL="457200" lvl="0" indent="-457200" fontAlgn="base">
              <a:buFont typeface="+mj-lt"/>
              <a:buAutoNum type="alphaUcPeriod"/>
            </a:pPr>
            <a:r>
              <a:rPr lang="en-US" sz="2000" dirty="0"/>
              <a:t> Slow</a:t>
            </a:r>
            <a:endParaRPr lang="en-IN" sz="2000" dirty="0"/>
          </a:p>
          <a:p>
            <a:pPr marL="457200" indent="-457200">
              <a:buFont typeface="+mj-lt"/>
              <a:buAutoNum type="alphaUcPeriod"/>
            </a:pPr>
            <a:r>
              <a:rPr lang="en-US" sz="2000" b="1" dirty="0"/>
              <a:t> very slow </a:t>
            </a:r>
          </a:p>
          <a:p>
            <a:pPr marL="0" indent="0">
              <a:buNone/>
            </a:pPr>
            <a:endParaRPr lang="en-US" sz="2000" b="1" dirty="0"/>
          </a:p>
          <a:p>
            <a:pPr marL="0" indent="0">
              <a:buNone/>
            </a:pPr>
            <a:r>
              <a:rPr lang="en-US" sz="2000" dirty="0"/>
              <a:t>Q4. Consider a disk queue with requests for I/O to blocks on cylinders 98 183 37 122 14 124 65 67</a:t>
            </a:r>
            <a:br>
              <a:rPr lang="en-US" sz="2000" dirty="0"/>
            </a:br>
            <a:r>
              <a:rPr lang="en-US" sz="2000" dirty="0"/>
              <a:t>Considering FCFS (first come first served) scheduling, the total number of head movements is, if the disk head is initially at 53 is?</a:t>
            </a:r>
            <a:endParaRPr lang="en-IN" sz="2000" dirty="0"/>
          </a:p>
          <a:p>
            <a:pPr marL="457200" lvl="0" indent="-457200" fontAlgn="base">
              <a:buFont typeface="+mj-lt"/>
              <a:buAutoNum type="alphaUcPeriod"/>
            </a:pPr>
            <a:r>
              <a:rPr lang="en-US" sz="2000" dirty="0"/>
              <a:t>600</a:t>
            </a:r>
            <a:endParaRPr lang="en-IN" sz="2000" dirty="0"/>
          </a:p>
          <a:p>
            <a:pPr marL="457200" lvl="0" indent="-457200" fontAlgn="base">
              <a:buFont typeface="+mj-lt"/>
              <a:buAutoNum type="alphaUcPeriod"/>
            </a:pPr>
            <a:r>
              <a:rPr lang="en-US" sz="2000" dirty="0"/>
              <a:t> 620</a:t>
            </a:r>
            <a:endParaRPr lang="en-IN" sz="2000" dirty="0"/>
          </a:p>
          <a:p>
            <a:pPr marL="457200" lvl="0" indent="-457200" fontAlgn="base">
              <a:buFont typeface="+mj-lt"/>
              <a:buAutoNum type="alphaUcPeriod"/>
            </a:pPr>
            <a:r>
              <a:rPr lang="en-US" sz="2000" dirty="0"/>
              <a:t> 630</a:t>
            </a:r>
            <a:endParaRPr lang="en-IN" sz="2000" dirty="0"/>
          </a:p>
          <a:p>
            <a:pPr marL="457200" indent="-457200">
              <a:buFont typeface="+mj-lt"/>
              <a:buAutoNum type="alphaUcPeriod"/>
            </a:pPr>
            <a:r>
              <a:rPr lang="en-US" sz="2000" b="1" dirty="0"/>
              <a:t> 640</a:t>
            </a:r>
          </a:p>
          <a:p>
            <a:pPr>
              <a:buNone/>
            </a:pP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438CCE1-6895-401E-8231-811C0A82E392}"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a:t>
            </a:r>
          </a:p>
          <a:p>
            <a:pPr lvl="0" algn="ctr">
              <a:spcBef>
                <a:spcPct val="0"/>
              </a:spcBef>
              <a:defRPr/>
            </a:pP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4525963"/>
          </a:xfrm>
        </p:spPr>
        <p:txBody>
          <a:bodyPr/>
          <a:lstStyle/>
          <a:p>
            <a:pPr marL="0" indent="0">
              <a:buNone/>
            </a:pPr>
            <a:r>
              <a:rPr lang="en-US" sz="2000" dirty="0"/>
              <a:t>Q5. Data cannot be written to secondary storage unless written within a ______</a:t>
            </a:r>
            <a:endParaRPr lang="en-IN" sz="2000" dirty="0"/>
          </a:p>
          <a:p>
            <a:pPr marL="457200" lvl="0" indent="-457200" fontAlgn="base">
              <a:buFont typeface="+mj-lt"/>
              <a:buAutoNum type="alphaUcPeriod"/>
            </a:pPr>
            <a:r>
              <a:rPr lang="en-US" sz="2000" b="1" dirty="0"/>
              <a:t>File</a:t>
            </a:r>
            <a:endParaRPr lang="en-IN" sz="2000" dirty="0"/>
          </a:p>
          <a:p>
            <a:pPr marL="457200" lvl="0" indent="-457200" fontAlgn="base">
              <a:buFont typeface="+mj-lt"/>
              <a:buAutoNum type="alphaUcPeriod"/>
            </a:pPr>
            <a:r>
              <a:rPr lang="en-US" sz="2000" dirty="0"/>
              <a:t>swap space</a:t>
            </a:r>
            <a:endParaRPr lang="en-IN" sz="2000" dirty="0"/>
          </a:p>
          <a:p>
            <a:pPr marL="457200" lvl="0" indent="-457200" fontAlgn="base">
              <a:buFont typeface="+mj-lt"/>
              <a:buAutoNum type="alphaUcPeriod"/>
            </a:pPr>
            <a:r>
              <a:rPr lang="en-US" sz="2000" dirty="0"/>
              <a:t> directory</a:t>
            </a:r>
            <a:endParaRPr lang="en-IN" sz="2000" dirty="0"/>
          </a:p>
          <a:p>
            <a:pPr marL="457200" indent="-457200">
              <a:buFont typeface="+mj-lt"/>
              <a:buAutoNum type="alphaUcPeriod"/>
            </a:pPr>
            <a:r>
              <a:rPr lang="en-US" sz="2000" dirty="0"/>
              <a:t> text format</a:t>
            </a:r>
          </a:p>
          <a:p>
            <a:pPr marL="457200" indent="-457200">
              <a:buFont typeface="+mj-lt"/>
              <a:buAutoNum type="alphaUcPeriod"/>
            </a:pPr>
            <a:endParaRPr lang="en-US" sz="2000" dirty="0">
              <a:latin typeface="Times New Roman" pitchFamily="18" charset="0"/>
              <a:cs typeface="Times New Roman" pitchFamily="18" charset="0"/>
            </a:endParaRPr>
          </a:p>
          <a:p>
            <a:pPr marL="0" indent="0">
              <a:buNone/>
            </a:pPr>
            <a:r>
              <a:rPr lang="en-US" sz="2000" dirty="0"/>
              <a:t>Q6. The Command do you use to create Linux file system is – </a:t>
            </a:r>
          </a:p>
          <a:p>
            <a:pPr marL="457200" indent="-457200">
              <a:buAutoNum type="alphaUcPeriod"/>
            </a:pPr>
            <a:r>
              <a:rPr lang="en-US" sz="2000" dirty="0" err="1"/>
              <a:t>fsck</a:t>
            </a:r>
            <a:r>
              <a:rPr lang="en-US" sz="2000" dirty="0"/>
              <a:t> </a:t>
            </a:r>
          </a:p>
          <a:p>
            <a:pPr marL="457200" indent="-457200">
              <a:buAutoNum type="alphaUcPeriod"/>
            </a:pPr>
            <a:r>
              <a:rPr lang="en-US" sz="2000" b="1" dirty="0" err="1"/>
              <a:t>mkfs</a:t>
            </a:r>
            <a:r>
              <a:rPr lang="en-US" sz="2000" b="1" dirty="0"/>
              <a:t> </a:t>
            </a:r>
          </a:p>
          <a:p>
            <a:pPr marL="457200" indent="-457200">
              <a:buAutoNum type="alphaUcPeriod"/>
            </a:pPr>
            <a:r>
              <a:rPr lang="en-US" sz="2000" dirty="0"/>
              <a:t>mount </a:t>
            </a:r>
          </a:p>
          <a:p>
            <a:pPr marL="457200" indent="-457200">
              <a:buAutoNum type="alphaUcPeriod"/>
            </a:pPr>
            <a:r>
              <a:rPr lang="en-US" sz="2000" dirty="0"/>
              <a:t>None of the mentioned</a:t>
            </a: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7411C1D-C686-4ECB-AD56-3443877B6AD0}"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a:t>
            </a:r>
          </a:p>
          <a:p>
            <a:pPr lvl="0" algn="ctr">
              <a:spcBef>
                <a:spcPct val="0"/>
              </a:spcBef>
              <a:defRPr/>
            </a:pPr>
            <a:endParaRPr lang="en-US" dirty="0"/>
          </a:p>
        </p:txBody>
      </p:sp>
    </p:spTree>
    <p:extLst>
      <p:ext uri="{BB962C8B-B14F-4D97-AF65-F5344CB8AC3E}">
        <p14:creationId xmlns:p14="http://schemas.microsoft.com/office/powerpoint/2010/main" val="27257859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4525963"/>
          </a:xfrm>
        </p:spPr>
        <p:txBody>
          <a:bodyPr>
            <a:normAutofit fontScale="92500" lnSpcReduction="20000"/>
          </a:bodyPr>
          <a:lstStyle/>
          <a:p>
            <a:pPr marL="0" indent="0">
              <a:buNone/>
            </a:pPr>
            <a:r>
              <a:rPr lang="en-US" sz="2400" dirty="0"/>
              <a:t>Q</a:t>
            </a:r>
            <a:r>
              <a:rPr lang="en-US" sz="2200" dirty="0"/>
              <a:t>7. In the ______ algorithm, the disk arm starts at one end of the disk and moves toward the other end, servicing requests till the other end of the disk. At the other end, the direction is reversed and servicing continues.</a:t>
            </a:r>
            <a:endParaRPr lang="en-IN" sz="2200" dirty="0"/>
          </a:p>
          <a:p>
            <a:pPr marL="457200" lvl="0" indent="-457200" fontAlgn="base">
              <a:buFont typeface="+mj-lt"/>
              <a:buAutoNum type="alphaUcPeriod"/>
            </a:pPr>
            <a:r>
              <a:rPr lang="en-US" sz="2200" dirty="0"/>
              <a:t>LOOK</a:t>
            </a:r>
            <a:endParaRPr lang="en-IN" sz="2200" dirty="0"/>
          </a:p>
          <a:p>
            <a:pPr marL="457200" lvl="0" indent="-457200" fontAlgn="base">
              <a:buFont typeface="+mj-lt"/>
              <a:buAutoNum type="alphaUcPeriod"/>
            </a:pPr>
            <a:r>
              <a:rPr lang="en-US" sz="2200" b="1" dirty="0"/>
              <a:t> SCAN</a:t>
            </a:r>
            <a:endParaRPr lang="en-IN" sz="2200" dirty="0"/>
          </a:p>
          <a:p>
            <a:pPr marL="457200" lvl="0" indent="-457200" fontAlgn="base">
              <a:buFont typeface="+mj-lt"/>
              <a:buAutoNum type="alphaUcPeriod"/>
            </a:pPr>
            <a:r>
              <a:rPr lang="en-US" sz="2200" dirty="0"/>
              <a:t> C-SCAN</a:t>
            </a:r>
            <a:endParaRPr lang="en-IN" sz="2200" dirty="0"/>
          </a:p>
          <a:p>
            <a:pPr marL="457200" indent="-457200">
              <a:buFont typeface="+mj-lt"/>
              <a:buAutoNum type="alphaUcPeriod"/>
            </a:pPr>
            <a:r>
              <a:rPr lang="en-US" sz="2200" dirty="0"/>
              <a:t> C-LOOK </a:t>
            </a:r>
          </a:p>
          <a:p>
            <a:pPr marL="0" indent="0">
              <a:buNone/>
            </a:pPr>
            <a:endParaRPr lang="en-US" sz="2200" dirty="0"/>
          </a:p>
          <a:p>
            <a:pPr marL="0" indent="0">
              <a:buNone/>
            </a:pPr>
            <a:r>
              <a:rPr lang="en-US" sz="2400" dirty="0"/>
              <a:t>Q</a:t>
            </a:r>
            <a:r>
              <a:rPr lang="en-US" sz="2200" b="1" dirty="0"/>
              <a:t>8. </a:t>
            </a:r>
            <a:r>
              <a:rPr lang="en-US" sz="2200" dirty="0"/>
              <a:t>In the ______ algorithm, the disk arm goes as far as the final request in each direction, then reverses direction immediately without going to the end of the disk.</a:t>
            </a:r>
            <a:endParaRPr lang="en-IN" sz="2200" dirty="0"/>
          </a:p>
          <a:p>
            <a:pPr marL="457200" indent="-457200">
              <a:buAutoNum type="alphaUcPeriod"/>
            </a:pPr>
            <a:r>
              <a:rPr lang="en-US" sz="2200" b="1" dirty="0"/>
              <a:t>LOOK </a:t>
            </a:r>
            <a:endParaRPr lang="en-IN" sz="2200" b="1" dirty="0"/>
          </a:p>
          <a:p>
            <a:pPr marL="457200" indent="-457200">
              <a:buAutoNum type="alphaUcPeriod"/>
            </a:pPr>
            <a:r>
              <a:rPr lang="en-US" sz="2200" dirty="0"/>
              <a:t>SCAN </a:t>
            </a:r>
            <a:endParaRPr lang="en-IN" sz="2200" dirty="0"/>
          </a:p>
          <a:p>
            <a:pPr marL="457200" indent="-457200">
              <a:buAutoNum type="alphaUcPeriod"/>
            </a:pPr>
            <a:r>
              <a:rPr lang="en-US" sz="2200" dirty="0"/>
              <a:t>C-SCAN</a:t>
            </a:r>
          </a:p>
          <a:p>
            <a:pPr marL="457200" indent="-457200">
              <a:buAutoNum type="alphaUcPeriod"/>
            </a:pPr>
            <a:r>
              <a:rPr lang="en-US" sz="2200" dirty="0"/>
              <a:t>C-LOOK</a:t>
            </a: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AA97E20-979C-4674-9342-5365A6C8E993}"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a:t>
            </a:r>
          </a:p>
          <a:p>
            <a:pPr lvl="0" algn="ctr">
              <a:spcBef>
                <a:spcPct val="0"/>
              </a:spcBef>
              <a:defRPr/>
            </a:pPr>
            <a:endParaRPr lang="en-US" dirty="0"/>
          </a:p>
        </p:txBody>
      </p:sp>
    </p:spTree>
    <p:extLst>
      <p:ext uri="{BB962C8B-B14F-4D97-AF65-F5344CB8AC3E}">
        <p14:creationId xmlns:p14="http://schemas.microsoft.com/office/powerpoint/2010/main" val="14844110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4525963"/>
          </a:xfrm>
        </p:spPr>
        <p:txBody>
          <a:bodyPr/>
          <a:lstStyle/>
          <a:p>
            <a:pPr marL="514350" indent="-514350">
              <a:buNone/>
            </a:pPr>
            <a:r>
              <a:rPr lang="en-US" sz="2000" dirty="0">
                <a:latin typeface="Times New Roman" pitchFamily="18" charset="0"/>
                <a:cs typeface="Times New Roman" pitchFamily="18" charset="0"/>
              </a:rPr>
              <a:t>Q9. Core of Linux operating system is_____________ . </a:t>
            </a:r>
          </a:p>
          <a:p>
            <a:pPr marL="514350" indent="-514350">
              <a:buAutoNum type="alphaUcPeriod"/>
            </a:pPr>
            <a:r>
              <a:rPr lang="en-US" sz="2000" dirty="0">
                <a:latin typeface="Times New Roman" pitchFamily="18" charset="0"/>
                <a:cs typeface="Times New Roman" pitchFamily="18" charset="0"/>
              </a:rPr>
              <a:t>Shell </a:t>
            </a:r>
          </a:p>
          <a:p>
            <a:pPr marL="514350" indent="-514350">
              <a:buAutoNum type="alphaUcPeriod"/>
            </a:pPr>
            <a:r>
              <a:rPr lang="en-US" sz="2000" b="1" dirty="0">
                <a:latin typeface="Times New Roman" pitchFamily="18" charset="0"/>
                <a:cs typeface="Times New Roman" pitchFamily="18" charset="0"/>
              </a:rPr>
              <a:t>Kernel</a:t>
            </a:r>
            <a:r>
              <a:rPr lang="en-US" sz="2000" dirty="0">
                <a:latin typeface="Times New Roman" pitchFamily="18" charset="0"/>
                <a:cs typeface="Times New Roman" pitchFamily="18" charset="0"/>
              </a:rPr>
              <a:t> </a:t>
            </a:r>
          </a:p>
          <a:p>
            <a:pPr marL="514350" indent="-514350">
              <a:buAutoNum type="alphaUcPeriod"/>
            </a:pPr>
            <a:r>
              <a:rPr lang="en-US" sz="2000" dirty="0">
                <a:latin typeface="Times New Roman" pitchFamily="18" charset="0"/>
                <a:cs typeface="Times New Roman" pitchFamily="18" charset="0"/>
              </a:rPr>
              <a:t>Terminal </a:t>
            </a:r>
          </a:p>
          <a:p>
            <a:pPr marL="514350" indent="-514350">
              <a:buAutoNum type="alphaUcPeriod"/>
            </a:pPr>
            <a:r>
              <a:rPr lang="en-US" sz="2000" dirty="0">
                <a:latin typeface="Times New Roman" pitchFamily="18" charset="0"/>
                <a:cs typeface="Times New Roman" pitchFamily="18" charset="0"/>
              </a:rPr>
              <a:t>Command</a:t>
            </a:r>
          </a:p>
          <a:p>
            <a:pPr marL="514350" indent="-514350">
              <a:buAutoNum type="alphaUcPeriod"/>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Q10. Which of the following directory contains configuration files in Linux? A. /dev/ </a:t>
            </a:r>
          </a:p>
          <a:p>
            <a:pPr marL="0" indent="0">
              <a:buNone/>
            </a:pPr>
            <a:r>
              <a:rPr lang="en-US" sz="2000" b="1" dirty="0">
                <a:latin typeface="Times New Roman" pitchFamily="18" charset="0"/>
                <a:cs typeface="Times New Roman" pitchFamily="18" charset="0"/>
              </a:rPr>
              <a:t>B. /</a:t>
            </a:r>
            <a:r>
              <a:rPr lang="en-US" sz="2000" b="1" dirty="0" err="1">
                <a:latin typeface="Times New Roman" panose="02020603050405020304" pitchFamily="18" charset="0"/>
                <a:cs typeface="Times New Roman" panose="02020603050405020304" pitchFamily="18" charset="0"/>
              </a:rPr>
              <a:t>etc</a:t>
            </a:r>
            <a:r>
              <a:rPr lang="en-US" sz="2000" b="1"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C. /bin/ </a:t>
            </a:r>
          </a:p>
          <a:p>
            <a:pPr marL="0" indent="0">
              <a:buNone/>
            </a:pPr>
            <a:r>
              <a:rPr lang="en-US" sz="2000" dirty="0">
                <a:latin typeface="Times New Roman" panose="02020603050405020304" pitchFamily="18" charset="0"/>
                <a:cs typeface="Times New Roman" panose="02020603050405020304" pitchFamily="18" charset="0"/>
              </a:rPr>
              <a:t>D. /root/</a:t>
            </a:r>
            <a:endParaRPr lang="en-IN" sz="2000"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46E40458-B258-4886-B838-1569A7460F55}"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a:t>
            </a:r>
          </a:p>
          <a:p>
            <a:pPr lvl="0" algn="ctr">
              <a:spcBef>
                <a:spcPct val="0"/>
              </a:spcBef>
              <a:defRPr/>
            </a:pP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000" dirty="0">
                <a:latin typeface="Times New Roman" panose="02020603050405020304" pitchFamily="18" charset="0"/>
                <a:cs typeface="Times New Roman" panose="02020603050405020304" pitchFamily="18" charset="0"/>
              </a:rPr>
              <a:t>Q11. Which command is used to remove files? </a:t>
            </a:r>
          </a:p>
          <a:p>
            <a:pPr marL="457200" indent="-457200">
              <a:buAutoNum type="alphaUcPeriod"/>
            </a:pPr>
            <a:r>
              <a:rPr lang="en-US" sz="2000" b="1" dirty="0">
                <a:latin typeface="Times New Roman" panose="02020603050405020304" pitchFamily="18" charset="0"/>
                <a:cs typeface="Times New Roman" panose="02020603050405020304" pitchFamily="18" charset="0"/>
              </a:rPr>
              <a:t>rm </a:t>
            </a:r>
          </a:p>
          <a:p>
            <a:pPr marL="457200" indent="-457200">
              <a:buAutoNum type="alphaUcPeriod"/>
            </a:pPr>
            <a:r>
              <a:rPr lang="en-US" sz="2000" dirty="0">
                <a:latin typeface="Times New Roman" panose="02020603050405020304" pitchFamily="18" charset="0"/>
                <a:cs typeface="Times New Roman" panose="02020603050405020304" pitchFamily="18" charset="0"/>
              </a:rPr>
              <a:t>dm </a:t>
            </a:r>
          </a:p>
          <a:p>
            <a:pPr marL="457200" indent="-457200">
              <a:buAutoNum type="alphaUcPeriod"/>
            </a:pPr>
            <a:r>
              <a:rPr lang="en-US" sz="2000" dirty="0">
                <a:latin typeface="Times New Roman" panose="02020603050405020304" pitchFamily="18" charset="0"/>
                <a:cs typeface="Times New Roman" panose="02020603050405020304" pitchFamily="18" charset="0"/>
              </a:rPr>
              <a:t>erase </a:t>
            </a:r>
          </a:p>
          <a:p>
            <a:pPr marL="457200" indent="-457200">
              <a:buAutoNum type="alphaUcPeriod"/>
            </a:pPr>
            <a:r>
              <a:rPr lang="en-US" sz="2000" dirty="0">
                <a:latin typeface="Times New Roman" panose="02020603050405020304" pitchFamily="18" charset="0"/>
                <a:cs typeface="Times New Roman" panose="02020603050405020304" pitchFamily="18" charset="0"/>
              </a:rPr>
              <a:t>Delete</a:t>
            </a:r>
          </a:p>
          <a:p>
            <a:pPr marL="457200" indent="-457200">
              <a:buAutoNum type="alphaUcPeriod"/>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Q12.  ____________ command is used to remove the directory. </a:t>
            </a:r>
          </a:p>
          <a:p>
            <a:pPr marL="457200" indent="-457200">
              <a:buAutoNum type="alphaUcPeriod"/>
            </a:pPr>
            <a:r>
              <a:rPr lang="en-US" sz="2000" dirty="0" err="1">
                <a:latin typeface="Times New Roman" panose="02020603050405020304" pitchFamily="18" charset="0"/>
                <a:cs typeface="Times New Roman" panose="02020603050405020304" pitchFamily="18" charset="0"/>
              </a:rPr>
              <a:t>rdir</a:t>
            </a:r>
            <a:r>
              <a:rPr lang="en-US" sz="2000" dirty="0">
                <a:latin typeface="Times New Roman" panose="02020603050405020304" pitchFamily="18" charset="0"/>
                <a:cs typeface="Times New Roman" panose="02020603050405020304" pitchFamily="18" charset="0"/>
              </a:rPr>
              <a:t> </a:t>
            </a:r>
          </a:p>
          <a:p>
            <a:pPr marL="457200" indent="-457200">
              <a:buAutoNum type="alphaUcPeriod"/>
            </a:pPr>
            <a:r>
              <a:rPr lang="en-US" sz="2000" dirty="0" err="1">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a:t>
            </a:r>
          </a:p>
          <a:p>
            <a:pPr marL="457200" indent="-457200">
              <a:buAutoNum type="alphaUcPeriod"/>
            </a:pPr>
            <a:r>
              <a:rPr lang="en-US" sz="2000" b="1" dirty="0" err="1">
                <a:latin typeface="Times New Roman" panose="02020603050405020304" pitchFamily="18" charset="0"/>
                <a:cs typeface="Times New Roman" panose="02020603050405020304" pitchFamily="18" charset="0"/>
              </a:rPr>
              <a:t>rmdir</a:t>
            </a:r>
            <a:r>
              <a:rPr lang="en-US" sz="2000" b="1" dirty="0">
                <a:latin typeface="Times New Roman" panose="02020603050405020304" pitchFamily="18" charset="0"/>
                <a:cs typeface="Times New Roman" panose="02020603050405020304" pitchFamily="18" charset="0"/>
              </a:rPr>
              <a:t> </a:t>
            </a:r>
          </a:p>
          <a:p>
            <a:pPr marL="457200" indent="-457200">
              <a:buAutoNum type="alphaUcPeriod"/>
            </a:pPr>
            <a:r>
              <a:rPr lang="en-US" sz="2000" dirty="0">
                <a:latin typeface="Times New Roman" panose="02020603050405020304" pitchFamily="18" charset="0"/>
                <a:cs typeface="Times New Roman" panose="02020603050405020304" pitchFamily="18" charset="0"/>
              </a:rPr>
              <a:t>None of the above</a:t>
            </a:r>
            <a:endParaRPr lang="en-IN" sz="2000"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0D8C7430-5402-4459-8ADF-0EC01CB1DA14}"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a:t>
            </a:r>
          </a:p>
          <a:p>
            <a:pPr lvl="0" algn="ctr">
              <a:spcBef>
                <a:spcPct val="0"/>
              </a:spcBef>
              <a:defRPr/>
            </a:pP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71546"/>
            <a:ext cx="8229600" cy="4525963"/>
          </a:xfrm>
        </p:spPr>
        <p:txBody>
          <a:bodyPr/>
          <a:lstStyle/>
          <a:p>
            <a:pPr lvl="0">
              <a:lnSpc>
                <a:spcPct val="150000"/>
              </a:lnSpc>
              <a:spcBef>
                <a:spcPct val="20000"/>
              </a:spcBef>
              <a:buAutoNum type="arabicPeriod"/>
              <a:defRPr/>
            </a:pPr>
            <a:r>
              <a:rPr lang="en-US" sz="2000" dirty="0">
                <a:latin typeface="Times New Roman" panose="02020603050405020304" pitchFamily="18" charset="0"/>
                <a:cs typeface="Times New Roman" panose="02020603050405020304" pitchFamily="18" charset="0"/>
              </a:rPr>
              <a:t>Explain  Seek Time and Rotational Latency.</a:t>
            </a:r>
          </a:p>
          <a:p>
            <a:pPr lvl="0">
              <a:lnSpc>
                <a:spcPct val="150000"/>
              </a:lnSpc>
              <a:spcBef>
                <a:spcPct val="20000"/>
              </a:spcBef>
              <a:buAutoNum type="arabicPeriod"/>
              <a:defRPr/>
            </a:pPr>
            <a:r>
              <a:rPr lang="en-US" sz="2000" dirty="0">
                <a:latin typeface="Times New Roman" panose="02020603050405020304" pitchFamily="18" charset="0"/>
                <a:cs typeface="Times New Roman" panose="02020603050405020304" pitchFamily="18" charset="0"/>
              </a:rPr>
              <a:t>Discuss the file access mechanisms.</a:t>
            </a:r>
          </a:p>
          <a:p>
            <a:pPr lvl="0">
              <a:lnSpc>
                <a:spcPct val="150000"/>
              </a:lnSpc>
              <a:spcBef>
                <a:spcPct val="20000"/>
              </a:spcBef>
              <a:buAutoNum type="arabicPeriod"/>
              <a:defRPr/>
            </a:pPr>
            <a:r>
              <a:rPr lang="en-US" sz="2000" dirty="0">
                <a:latin typeface="Times New Roman" panose="02020603050405020304" pitchFamily="18" charset="0"/>
                <a:cs typeface="Times New Roman" panose="02020603050405020304" pitchFamily="18" charset="0"/>
              </a:rPr>
              <a:t>Define shell and its types in </a:t>
            </a:r>
            <a:r>
              <a:rPr lang="en-US" sz="2000" dirty="0" err="1">
                <a:latin typeface="Times New Roman" panose="02020603050405020304" pitchFamily="18" charset="0"/>
                <a:cs typeface="Times New Roman" panose="02020603050405020304" pitchFamily="18" charset="0"/>
              </a:rPr>
              <a:t>linux</a:t>
            </a:r>
            <a:r>
              <a:rPr lang="en-US" sz="2000" dirty="0">
                <a:latin typeface="Times New Roman" panose="02020603050405020304" pitchFamily="18" charset="0"/>
                <a:cs typeface="Times New Roman" panose="02020603050405020304" pitchFamily="18" charset="0"/>
              </a:rPr>
              <a:t>.</a:t>
            </a:r>
          </a:p>
          <a:p>
            <a:pPr lvl="0">
              <a:lnSpc>
                <a:spcPct val="150000"/>
              </a:lnSpc>
              <a:spcBef>
                <a:spcPct val="20000"/>
              </a:spcBef>
              <a:buAutoNum type="arabicPeriod"/>
              <a:defRPr/>
            </a:pPr>
            <a:r>
              <a:rPr lang="en-US" sz="2000" dirty="0">
                <a:latin typeface="Times New Roman" panose="02020603050405020304" pitchFamily="18" charset="0"/>
                <a:cs typeface="Times New Roman" panose="02020603050405020304" pitchFamily="18" charset="0"/>
              </a:rPr>
              <a:t>Explain Raspbian operating system.</a:t>
            </a:r>
          </a:p>
          <a:p>
            <a:pPr lvl="0">
              <a:lnSpc>
                <a:spcPct val="150000"/>
              </a:lnSpc>
              <a:spcBef>
                <a:spcPct val="20000"/>
              </a:spcBef>
              <a:buAutoNum type="arabicPeriod"/>
              <a:defRPr/>
            </a:pPr>
            <a:r>
              <a:rPr lang="en-US" sz="2000" dirty="0">
                <a:latin typeface="Times New Roman" panose="02020603050405020304" pitchFamily="18" charset="0"/>
                <a:cs typeface="Times New Roman" panose="02020603050405020304" pitchFamily="18" charset="0"/>
              </a:rPr>
              <a:t>What is the difference between Raspberry Pi OS and Raspbian?</a:t>
            </a:r>
          </a:p>
          <a:p>
            <a:pPr lvl="0">
              <a:lnSpc>
                <a:spcPct val="150000"/>
              </a:lnSpc>
              <a:spcBef>
                <a:spcPct val="20000"/>
              </a:spcBef>
              <a:buAutoNum type="arabicPeriod"/>
              <a:defRPr/>
            </a:pPr>
            <a:r>
              <a:rPr lang="en-US" sz="2000" dirty="0">
                <a:latin typeface="Times New Roman" panose="02020603050405020304" pitchFamily="18" charset="0"/>
                <a:cs typeface="Times New Roman" panose="02020603050405020304" pitchFamily="18" charset="0"/>
              </a:rPr>
              <a:t>Explain File and Directory structure in Linux.</a:t>
            </a:r>
          </a:p>
          <a:p>
            <a:pPr marL="0" lvl="0" indent="0">
              <a:lnSpc>
                <a:spcPct val="150000"/>
              </a:lnSpc>
              <a:spcBef>
                <a:spcPct val="20000"/>
              </a:spcBef>
              <a:buNone/>
              <a:defRPr/>
            </a:pPr>
            <a:endParaRPr lang="en-US" sz="2000" dirty="0">
              <a:latin typeface="Times New Roman" panose="02020603050405020304" pitchFamily="18" charset="0"/>
              <a:cs typeface="Times New Roman" panose="02020603050405020304" pitchFamily="18" charset="0"/>
            </a:endParaRPr>
          </a:p>
          <a:p>
            <a:pPr lvl="0">
              <a:lnSpc>
                <a:spcPct val="150000"/>
              </a:lnSpc>
              <a:spcBef>
                <a:spcPct val="20000"/>
              </a:spcBef>
              <a:buAutoNum type="arabicPeriod"/>
              <a:defRPr/>
            </a:pPr>
            <a:endParaRPr lang="en-US" sz="1600" dirty="0"/>
          </a:p>
          <a:p>
            <a:pPr marL="914400" lvl="2" indent="0">
              <a:buNone/>
            </a:pPr>
            <a:endParaRPr lang="en-IN" sz="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9823A48-55DB-4118-92F1-64A2EE343D9F}"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WEEKLY ASSIGNMENT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14422"/>
            <a:ext cx="8229600" cy="4525963"/>
          </a:xfrm>
        </p:spPr>
        <p:txBody>
          <a:bodyPr>
            <a:normAutofit fontScale="85000" lnSpcReduction="10000"/>
          </a:bodyPr>
          <a:lstStyle/>
          <a:p>
            <a:pPr marL="0" indent="0">
              <a:spcBef>
                <a:spcPct val="20000"/>
              </a:spcBef>
              <a:buNone/>
              <a:defRPr/>
            </a:pPr>
            <a:r>
              <a:rPr lang="en-US" sz="3200" dirty="0" err="1"/>
              <a:t>Youtube</a:t>
            </a:r>
            <a:r>
              <a:rPr lang="en-US" sz="3200" dirty="0"/>
              <a:t>/other  Video Links</a:t>
            </a:r>
          </a:p>
          <a:p>
            <a:pPr marL="342900" indent="-342900">
              <a:spcBef>
                <a:spcPct val="20000"/>
              </a:spcBef>
              <a:defRPr/>
            </a:pPr>
            <a:endParaRPr lang="en-US" sz="3200" dirty="0"/>
          </a:p>
          <a:p>
            <a:pPr marL="342900" indent="-342900">
              <a:spcBef>
                <a:spcPct val="20000"/>
              </a:spcBef>
              <a:buFont typeface="Arial" pitchFamily="34" charset="0"/>
              <a:buChar char="•"/>
              <a:defRPr/>
            </a:pPr>
            <a:r>
              <a:rPr lang="en-IN" sz="3200" dirty="0">
                <a:hlinkClick r:id="rId2"/>
              </a:rPr>
              <a:t>https://www.youtube.com/watch?v=aKmuGwHj3Cw</a:t>
            </a:r>
            <a:endParaRPr lang="en-IN" sz="3200" dirty="0"/>
          </a:p>
          <a:p>
            <a:pPr marL="342900" indent="-342900">
              <a:spcBef>
                <a:spcPct val="20000"/>
              </a:spcBef>
              <a:buFont typeface="Arial" pitchFamily="34" charset="0"/>
              <a:buChar char="•"/>
              <a:defRPr/>
            </a:pPr>
            <a:r>
              <a:rPr lang="en-IN" sz="3200" dirty="0">
                <a:hlinkClick r:id="rId3"/>
              </a:rPr>
              <a:t>https://www.youtube.com/playlist?list=PLmXKhU9FNesSFvj6gASuWmQd23Ul5omtD</a:t>
            </a:r>
            <a:endParaRPr lang="en-IN" sz="3200" dirty="0"/>
          </a:p>
          <a:p>
            <a:pPr marL="342900" lvl="0" indent="-342900">
              <a:spcBef>
                <a:spcPct val="20000"/>
              </a:spcBef>
              <a:buFont typeface="Arial" pitchFamily="34" charset="0"/>
              <a:buChar char="•"/>
              <a:defRPr/>
            </a:pPr>
            <a:r>
              <a:rPr lang="en-IN" sz="3200" dirty="0">
                <a:hlinkClick r:id="rId4"/>
              </a:rPr>
              <a:t>https://www.youtube.com/watch?v=Fizc0nXRm2g</a:t>
            </a:r>
            <a:endParaRPr lang="en-IN" sz="3200" dirty="0"/>
          </a:p>
          <a:p>
            <a:pPr marL="342900" lvl="0" indent="-342900">
              <a:spcBef>
                <a:spcPct val="20000"/>
              </a:spcBef>
              <a:buFont typeface="Arial" pitchFamily="34" charset="0"/>
              <a:buChar char="•"/>
              <a:defRPr/>
            </a:pPr>
            <a:r>
              <a:rPr lang="en-IN" sz="3200" dirty="0">
                <a:hlinkClick r:id="rId5"/>
              </a:rPr>
              <a:t>https://www.youtube.com/watch?v=RgYU5r9A5TU</a:t>
            </a:r>
            <a:endParaRPr lang="en-IN" sz="3200" dirty="0"/>
          </a:p>
          <a:p>
            <a:pPr marL="342900" lvl="0" indent="-342900">
              <a:spcBef>
                <a:spcPct val="20000"/>
              </a:spcBef>
              <a:buFont typeface="Arial" pitchFamily="34" charset="0"/>
              <a:buChar char="•"/>
              <a:defRPr/>
            </a:pPr>
            <a:r>
              <a:rPr lang="en-IN" sz="3200" u="sng" dirty="0">
                <a:hlinkClick r:id="rId6"/>
              </a:rPr>
              <a:t>https://nptel.ac.in/courses/106108101</a:t>
            </a:r>
            <a:endParaRPr lang="en-IN" dirty="0"/>
          </a:p>
        </p:txBody>
      </p:sp>
      <p:sp>
        <p:nvSpPr>
          <p:cNvPr id="4" name="Date Placeholder 3"/>
          <p:cNvSpPr>
            <a:spLocks noGrp="1"/>
          </p:cNvSpPr>
          <p:nvPr>
            <p:ph type="dt" sz="half" idx="10"/>
          </p:nvPr>
        </p:nvSpPr>
        <p:spPr/>
        <p:txBody>
          <a:bodyPr/>
          <a:lstStyle/>
          <a:p>
            <a:fld id="{B4A0EF5D-B8DA-4AA9-AB29-01CB27FE15D0}"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Faculty Video Links, Youtube &amp; NPTEL Video Links and Online Courses Details  </a:t>
            </a:r>
            <a:endParaRPr lang="en-US"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a:t>Q1. In the sequential access method, information in the file is processed ____________ </a:t>
            </a:r>
            <a:endParaRPr lang="en-IN" sz="2000" dirty="0"/>
          </a:p>
          <a:p>
            <a:pPr marL="457200" lvl="0" indent="-457200" fontAlgn="base">
              <a:buFont typeface="+mj-lt"/>
              <a:buAutoNum type="alphaUcPeriod"/>
            </a:pPr>
            <a:r>
              <a:rPr lang="en-US" sz="2000" dirty="0"/>
              <a:t>one disk after the other, record access </a:t>
            </a:r>
            <a:r>
              <a:rPr lang="en-US" sz="2000" dirty="0" err="1"/>
              <a:t>doesnt</a:t>
            </a:r>
            <a:r>
              <a:rPr lang="en-US" sz="2000" dirty="0"/>
              <a:t> matter</a:t>
            </a:r>
            <a:endParaRPr lang="en-IN" sz="2000" dirty="0"/>
          </a:p>
          <a:p>
            <a:pPr marL="457200" lvl="0" indent="-457200" fontAlgn="base">
              <a:buFont typeface="+mj-lt"/>
              <a:buAutoNum type="alphaUcPeriod"/>
            </a:pPr>
            <a:r>
              <a:rPr lang="en-US" sz="2000" b="1" dirty="0"/>
              <a:t>one record after the other</a:t>
            </a:r>
            <a:endParaRPr lang="en-IN" sz="2000" dirty="0"/>
          </a:p>
          <a:p>
            <a:pPr marL="457200" lvl="0" indent="-457200" fontAlgn="base">
              <a:buFont typeface="+mj-lt"/>
              <a:buAutoNum type="alphaUcPeriod"/>
            </a:pPr>
            <a:r>
              <a:rPr lang="en-US" sz="2000" dirty="0"/>
              <a:t> one text document after the other</a:t>
            </a:r>
            <a:endParaRPr lang="en-IN" sz="2000" dirty="0"/>
          </a:p>
          <a:p>
            <a:pPr marL="457200" indent="-457200">
              <a:buFont typeface="+mj-lt"/>
              <a:buAutoNum type="alphaUcPeriod"/>
            </a:pPr>
            <a:r>
              <a:rPr lang="en-US" sz="2000" dirty="0"/>
              <a:t> none of the mentioned</a:t>
            </a:r>
          </a:p>
          <a:p>
            <a:pPr marL="0" indent="0">
              <a:buNone/>
            </a:pPr>
            <a:endParaRPr lang="en-US" sz="2000" dirty="0"/>
          </a:p>
          <a:p>
            <a:pPr marL="0" indent="0">
              <a:buNone/>
            </a:pPr>
            <a:r>
              <a:rPr lang="en-US" sz="2000" dirty="0"/>
              <a:t>Q2.</a:t>
            </a:r>
            <a:r>
              <a:rPr lang="en-US" sz="2000" b="1" dirty="0"/>
              <a:t> </a:t>
            </a:r>
            <a:r>
              <a:rPr lang="en-US" sz="2000" dirty="0"/>
              <a:t>What will happen in the single level directory? </a:t>
            </a:r>
            <a:endParaRPr lang="en-IN" sz="2000" dirty="0"/>
          </a:p>
          <a:p>
            <a:pPr marL="457200" lvl="0" indent="-457200" fontAlgn="base">
              <a:buFont typeface="+mj-lt"/>
              <a:buAutoNum type="alphaUcPeriod"/>
            </a:pPr>
            <a:r>
              <a:rPr lang="en-US" sz="2000" dirty="0"/>
              <a:t>All files are contained in different directories all at the same level</a:t>
            </a:r>
            <a:endParaRPr lang="en-IN" sz="2000" dirty="0"/>
          </a:p>
          <a:p>
            <a:pPr marL="457200" lvl="0" indent="-457200" fontAlgn="base">
              <a:buFont typeface="+mj-lt"/>
              <a:buAutoNum type="alphaUcPeriod"/>
            </a:pPr>
            <a:r>
              <a:rPr lang="en-US" sz="2000" b="1" dirty="0"/>
              <a:t> All files are contained in the same directory</a:t>
            </a:r>
            <a:endParaRPr lang="en-IN" sz="2000" dirty="0"/>
          </a:p>
          <a:p>
            <a:pPr marL="457200" lvl="0" indent="-457200" fontAlgn="base">
              <a:buFont typeface="+mj-lt"/>
              <a:buAutoNum type="alphaUcPeriod"/>
            </a:pPr>
            <a:r>
              <a:rPr lang="en-US" sz="2000" dirty="0"/>
              <a:t> Depends on the operating system</a:t>
            </a:r>
            <a:endParaRPr lang="en-IN" sz="2000" dirty="0"/>
          </a:p>
          <a:p>
            <a:pPr marL="457200" indent="-457200">
              <a:buFont typeface="+mj-lt"/>
              <a:buAutoNum type="alphaUcPeriod"/>
            </a:pPr>
            <a:r>
              <a:rPr lang="en-US" sz="2000" dirty="0"/>
              <a:t>None of the mentioned</a:t>
            </a:r>
            <a:endParaRPr lang="en-US" sz="2000" b="1" dirty="0"/>
          </a:p>
        </p:txBody>
      </p:sp>
      <p:sp>
        <p:nvSpPr>
          <p:cNvPr id="4" name="Date Placeholder 3"/>
          <p:cNvSpPr>
            <a:spLocks noGrp="1"/>
          </p:cNvSpPr>
          <p:nvPr>
            <p:ph type="dt" sz="half" idx="10"/>
          </p:nvPr>
        </p:nvSpPr>
        <p:spPr/>
        <p:txBody>
          <a:bodyPr/>
          <a:lstStyle/>
          <a:p>
            <a:fld id="{47B5DDA5-A210-4FC0-888E-0031D14BD285}"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4E58F71-B04C-4FEC-9D0E-AA77AAD497DD}" type="datetime1">
              <a:rPr lang="en-US" smtClean="0"/>
              <a:t>5/6/2024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CO-PO Mapping</a:t>
            </a:r>
          </a:p>
        </p:txBody>
      </p:sp>
      <p:sp>
        <p:nvSpPr>
          <p:cNvPr id="11" name="Rectangle 1">
            <a:extLst>
              <a:ext uri="{FF2B5EF4-FFF2-40B4-BE49-F238E27FC236}">
                <a16:creationId xmlns:a16="http://schemas.microsoft.com/office/drawing/2014/main" id="{2FF97F26-F598-47E4-AAB1-5C5917B470F8}"/>
              </a:ext>
            </a:extLst>
          </p:cNvPr>
          <p:cNvSpPr>
            <a:spLocks noChangeArrowheads="1"/>
          </p:cNvSpPr>
          <p:nvPr/>
        </p:nvSpPr>
        <p:spPr bwMode="auto">
          <a:xfrm>
            <a:off x="714348" y="1046274"/>
            <a:ext cx="8001056"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Cambria" pitchFamily="18" charset="0"/>
                <a:ea typeface="Times New Roman" pitchFamily="18" charset="0"/>
                <a:cs typeface="Times New Roman" pitchFamily="18" charset="0"/>
              </a:rPr>
              <a:t>Mapping of Course Outcomes and Program Outcomes</a:t>
            </a:r>
            <a:r>
              <a:rPr kumimoji="0" lang="en-US" b="1" i="0" u="none" strike="noStrike" cap="none" normalizeH="0" baseline="0" dirty="0">
                <a:ln>
                  <a:noFill/>
                </a:ln>
                <a:effectLst/>
                <a:latin typeface="Calibri" pitchFamily="34" charset="0"/>
                <a:ea typeface="Calibri" pitchFamily="34" charset="0"/>
                <a:cs typeface="Times New Roman" pitchFamily="18" charset="0"/>
              </a:rPr>
              <a:t>:</a:t>
            </a:r>
            <a:endParaRPr kumimoji="0" lang="en-US" b="1" i="0" u="none" strike="noStrike" cap="none" normalizeH="0" baseline="0" dirty="0">
              <a:ln>
                <a:noFill/>
              </a:ln>
              <a:effectLst/>
              <a:latin typeface="Arial" pitchFamily="34" charset="0"/>
              <a:cs typeface="Arial" pitchFamily="34" charset="0"/>
            </a:endParaRPr>
          </a:p>
        </p:txBody>
      </p:sp>
      <p:sp>
        <p:nvSpPr>
          <p:cNvPr id="10" name="Footer Placeholder 4">
            <a:extLst>
              <a:ext uri="{FF2B5EF4-FFF2-40B4-BE49-F238E27FC236}">
                <a16:creationId xmlns:a16="http://schemas.microsoft.com/office/drawing/2014/main" id="{1E1F1E67-DD97-4391-AC3D-A518E91C4D45}"/>
              </a:ext>
            </a:extLst>
          </p:cNvPr>
          <p:cNvSpPr>
            <a:spLocks noGrp="1"/>
          </p:cNvSpPr>
          <p:nvPr>
            <p:ph type="ftr" sz="quarter" idx="11"/>
          </p:nvPr>
        </p:nvSpPr>
        <p:spPr>
          <a:xfrm>
            <a:off x="2514600" y="6356350"/>
            <a:ext cx="4191000" cy="365125"/>
          </a:xfrm>
        </p:spPr>
        <p:txBody>
          <a:bodyPr/>
          <a:lstStyle/>
          <a:p>
            <a:r>
              <a:rPr lang="en-US"/>
              <a:t>Ms. SAVITA YADAV          Disk Scheduling &amp; Operating System Customization ACSE0403A                   Unit-5</a:t>
            </a:r>
            <a:endParaRPr lang="en-US" dirty="0"/>
          </a:p>
        </p:txBody>
      </p:sp>
      <p:graphicFrame>
        <p:nvGraphicFramePr>
          <p:cNvPr id="2" name="Table 1">
            <a:extLst>
              <a:ext uri="{FF2B5EF4-FFF2-40B4-BE49-F238E27FC236}">
                <a16:creationId xmlns:a16="http://schemas.microsoft.com/office/drawing/2014/main" id="{0CAE263D-2486-4987-9048-4B7ABC94FC61}"/>
              </a:ext>
            </a:extLst>
          </p:cNvPr>
          <p:cNvGraphicFramePr>
            <a:graphicFrameLocks noGrp="1"/>
          </p:cNvGraphicFramePr>
          <p:nvPr>
            <p:extLst>
              <p:ext uri="{D42A27DB-BD31-4B8C-83A1-F6EECF244321}">
                <p14:modId xmlns:p14="http://schemas.microsoft.com/office/powerpoint/2010/main" val="2954466891"/>
              </p:ext>
            </p:extLst>
          </p:nvPr>
        </p:nvGraphicFramePr>
        <p:xfrm>
          <a:off x="457200" y="1676400"/>
          <a:ext cx="8229600" cy="40386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702176703"/>
                    </a:ext>
                  </a:extLst>
                </a:gridCol>
                <a:gridCol w="533400">
                  <a:extLst>
                    <a:ext uri="{9D8B030D-6E8A-4147-A177-3AD203B41FA5}">
                      <a16:colId xmlns:a16="http://schemas.microsoft.com/office/drawing/2014/main" val="3660908976"/>
                    </a:ext>
                  </a:extLst>
                </a:gridCol>
                <a:gridCol w="533400">
                  <a:extLst>
                    <a:ext uri="{9D8B030D-6E8A-4147-A177-3AD203B41FA5}">
                      <a16:colId xmlns:a16="http://schemas.microsoft.com/office/drawing/2014/main" val="2888870424"/>
                    </a:ext>
                  </a:extLst>
                </a:gridCol>
                <a:gridCol w="533400">
                  <a:extLst>
                    <a:ext uri="{9D8B030D-6E8A-4147-A177-3AD203B41FA5}">
                      <a16:colId xmlns:a16="http://schemas.microsoft.com/office/drawing/2014/main" val="2370135399"/>
                    </a:ext>
                  </a:extLst>
                </a:gridCol>
                <a:gridCol w="609600">
                  <a:extLst>
                    <a:ext uri="{9D8B030D-6E8A-4147-A177-3AD203B41FA5}">
                      <a16:colId xmlns:a16="http://schemas.microsoft.com/office/drawing/2014/main" val="2195822827"/>
                    </a:ext>
                  </a:extLst>
                </a:gridCol>
                <a:gridCol w="533400">
                  <a:extLst>
                    <a:ext uri="{9D8B030D-6E8A-4147-A177-3AD203B41FA5}">
                      <a16:colId xmlns:a16="http://schemas.microsoft.com/office/drawing/2014/main" val="998325998"/>
                    </a:ext>
                  </a:extLst>
                </a:gridCol>
                <a:gridCol w="457200">
                  <a:extLst>
                    <a:ext uri="{9D8B030D-6E8A-4147-A177-3AD203B41FA5}">
                      <a16:colId xmlns:a16="http://schemas.microsoft.com/office/drawing/2014/main" val="4085068473"/>
                    </a:ext>
                  </a:extLst>
                </a:gridCol>
                <a:gridCol w="533400">
                  <a:extLst>
                    <a:ext uri="{9D8B030D-6E8A-4147-A177-3AD203B41FA5}">
                      <a16:colId xmlns:a16="http://schemas.microsoft.com/office/drawing/2014/main" val="3521449803"/>
                    </a:ext>
                  </a:extLst>
                </a:gridCol>
                <a:gridCol w="609600">
                  <a:extLst>
                    <a:ext uri="{9D8B030D-6E8A-4147-A177-3AD203B41FA5}">
                      <a16:colId xmlns:a16="http://schemas.microsoft.com/office/drawing/2014/main" val="2867394348"/>
                    </a:ext>
                  </a:extLst>
                </a:gridCol>
                <a:gridCol w="609600">
                  <a:extLst>
                    <a:ext uri="{9D8B030D-6E8A-4147-A177-3AD203B41FA5}">
                      <a16:colId xmlns:a16="http://schemas.microsoft.com/office/drawing/2014/main" val="3995921875"/>
                    </a:ext>
                  </a:extLst>
                </a:gridCol>
                <a:gridCol w="685800">
                  <a:extLst>
                    <a:ext uri="{9D8B030D-6E8A-4147-A177-3AD203B41FA5}">
                      <a16:colId xmlns:a16="http://schemas.microsoft.com/office/drawing/2014/main" val="1751331194"/>
                    </a:ext>
                  </a:extLst>
                </a:gridCol>
                <a:gridCol w="685800">
                  <a:extLst>
                    <a:ext uri="{9D8B030D-6E8A-4147-A177-3AD203B41FA5}">
                      <a16:colId xmlns:a16="http://schemas.microsoft.com/office/drawing/2014/main" val="262921564"/>
                    </a:ext>
                  </a:extLst>
                </a:gridCol>
                <a:gridCol w="685800">
                  <a:extLst>
                    <a:ext uri="{9D8B030D-6E8A-4147-A177-3AD203B41FA5}">
                      <a16:colId xmlns:a16="http://schemas.microsoft.com/office/drawing/2014/main" val="4246808180"/>
                    </a:ext>
                  </a:extLst>
                </a:gridCol>
              </a:tblGrid>
              <a:tr h="457648">
                <a:tc gridSpan="13">
                  <a:txBody>
                    <a:bodyPr/>
                    <a:lstStyle/>
                    <a:p>
                      <a:pPr algn="ctr">
                        <a:lnSpc>
                          <a:spcPct val="115000"/>
                        </a:lnSpc>
                        <a:spcAft>
                          <a:spcPts val="0"/>
                        </a:spcAft>
                      </a:pPr>
                      <a:r>
                        <a:rPr lang="en-US" sz="2000" b="1" dirty="0">
                          <a:solidFill>
                            <a:srgbClr val="000000"/>
                          </a:solidFill>
                          <a:latin typeface="+mn-lt"/>
                          <a:ea typeface="Times New Roman"/>
                          <a:cs typeface="Times New Roman"/>
                        </a:rPr>
                        <a:t>OPERATING SYSTEM (</a:t>
                      </a:r>
                      <a:r>
                        <a:rPr lang="en-IN" sz="2000" b="1" kern="1200" dirty="0">
                          <a:solidFill>
                            <a:schemeClr val="tx1"/>
                          </a:solidFill>
                          <a:latin typeface="+mn-lt"/>
                          <a:ea typeface="+mn-ea"/>
                          <a:cs typeface="+mn-cs"/>
                        </a:rPr>
                        <a:t>ACSE0403A )</a:t>
                      </a:r>
                      <a:endParaRPr lang="en-IN" sz="2000" dirty="0">
                        <a:solidFill>
                          <a:schemeClr val="tx1"/>
                        </a:solidFill>
                        <a:latin typeface="+mn-lt"/>
                        <a:ea typeface="Times New Roman"/>
                        <a:cs typeface="Times New Roman"/>
                      </a:endParaRPr>
                    </a:p>
                  </a:txBody>
                  <a:tcPr marL="91438" marR="91438"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2337509"/>
                  </a:ext>
                </a:extLst>
              </a:tr>
              <a:tr h="492211">
                <a:tc>
                  <a:txBody>
                    <a:bodyPr/>
                    <a:lstStyle/>
                    <a:p>
                      <a:pPr>
                        <a:lnSpc>
                          <a:spcPct val="115000"/>
                        </a:lnSpc>
                        <a:spcAft>
                          <a:spcPts val="1000"/>
                        </a:spcAft>
                      </a:pPr>
                      <a:r>
                        <a:rPr lang="en-US" sz="1400">
                          <a:latin typeface="+mn-lt"/>
                          <a:ea typeface="Times New Roman"/>
                          <a:cs typeface="Times New Roman"/>
                        </a:rPr>
                        <a:t>CODE</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PO1</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PO2</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dirty="0">
                          <a:latin typeface="+mn-lt"/>
                          <a:ea typeface="Times New Roman"/>
                          <a:cs typeface="Times New Roman"/>
                        </a:rPr>
                        <a:t>PO3</a:t>
                      </a:r>
                      <a:endParaRPr lang="en-IN" sz="140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dirty="0">
                          <a:latin typeface="+mn-lt"/>
                          <a:ea typeface="Times New Roman"/>
                          <a:cs typeface="Times New Roman"/>
                        </a:rPr>
                        <a:t>PO4</a:t>
                      </a:r>
                      <a:endParaRPr lang="en-IN" sz="140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dirty="0">
                          <a:latin typeface="+mn-lt"/>
                          <a:ea typeface="Times New Roman"/>
                          <a:cs typeface="Times New Roman"/>
                        </a:rPr>
                        <a:t>PO5</a:t>
                      </a:r>
                      <a:endParaRPr lang="en-IN" sz="140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dirty="0">
                          <a:latin typeface="+mn-lt"/>
                          <a:ea typeface="Times New Roman"/>
                          <a:cs typeface="Times New Roman"/>
                        </a:rPr>
                        <a:t>PO6</a:t>
                      </a:r>
                      <a:endParaRPr lang="en-IN" sz="140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dirty="0">
                          <a:latin typeface="+mn-lt"/>
                          <a:ea typeface="Times New Roman"/>
                          <a:cs typeface="Times New Roman"/>
                        </a:rPr>
                        <a:t>PO7</a:t>
                      </a:r>
                      <a:endParaRPr lang="en-IN" sz="140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PO8</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PO9</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PO10</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PO11</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PO12</a:t>
                      </a:r>
                      <a:endParaRPr lang="en-IN" sz="1400">
                        <a:latin typeface="+mn-lt"/>
                        <a:ea typeface="Times New Roman"/>
                        <a:cs typeface="Times New Roman"/>
                      </a:endParaRPr>
                    </a:p>
                  </a:txBody>
                  <a:tcPr marL="91438" marR="91438" marT="0" marB="0"/>
                </a:tc>
                <a:extLst>
                  <a:ext uri="{0D108BD9-81ED-4DB2-BD59-A6C34878D82A}">
                    <a16:rowId xmlns:a16="http://schemas.microsoft.com/office/drawing/2014/main" val="1933435346"/>
                  </a:ext>
                </a:extLst>
              </a:tr>
              <a:tr h="658418">
                <a:tc>
                  <a:txBody>
                    <a:bodyPr/>
                    <a:lstStyle/>
                    <a:p>
                      <a:pPr>
                        <a:lnSpc>
                          <a:spcPct val="115000"/>
                        </a:lnSpc>
                        <a:spcAft>
                          <a:spcPts val="1000"/>
                        </a:spcAft>
                      </a:pPr>
                      <a:r>
                        <a:rPr lang="en-IN" sz="1200" kern="1200" dirty="0">
                          <a:solidFill>
                            <a:schemeClr val="dk1"/>
                          </a:solidFill>
                          <a:latin typeface="+mn-lt"/>
                          <a:ea typeface="+mn-ea"/>
                          <a:cs typeface="+mn-cs"/>
                        </a:rPr>
                        <a:t>ACSE0403A</a:t>
                      </a:r>
                      <a:r>
                        <a:rPr lang="en-IN" sz="1800" kern="1200" dirty="0">
                          <a:solidFill>
                            <a:schemeClr val="dk1"/>
                          </a:solidFill>
                          <a:latin typeface="+mn-lt"/>
                          <a:ea typeface="+mn-ea"/>
                          <a:cs typeface="+mn-cs"/>
                        </a:rPr>
                        <a:t> </a:t>
                      </a:r>
                      <a:r>
                        <a:rPr lang="en-US" sz="1400" dirty="0">
                          <a:latin typeface="+mn-lt"/>
                          <a:ea typeface="Times New Roman"/>
                          <a:cs typeface="Times New Roman"/>
                        </a:rPr>
                        <a:t>.1</a:t>
                      </a:r>
                      <a:endParaRPr lang="en-IN" sz="140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1</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 </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dirty="0">
                          <a:latin typeface="+mn-lt"/>
                          <a:ea typeface="Times New Roman"/>
                          <a:cs typeface="Times New Roman"/>
                        </a:rPr>
                        <a:t>2</a:t>
                      </a:r>
                      <a:endParaRPr lang="en-IN" sz="140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dirty="0">
                          <a:latin typeface="+mn-lt"/>
                          <a:ea typeface="Times New Roman"/>
                          <a:cs typeface="Times New Roman"/>
                        </a:rPr>
                        <a:t>3</a:t>
                      </a:r>
                      <a:endParaRPr lang="en-IN" sz="1400" dirty="0">
                        <a:latin typeface="+mn-lt"/>
                        <a:ea typeface="Times New Roman"/>
                        <a:cs typeface="Times New Roman"/>
                      </a:endParaRPr>
                    </a:p>
                  </a:txBody>
                  <a:tcPr marL="91438" marR="91438" marT="0" marB="0">
                    <a:noFill/>
                  </a:tcPr>
                </a:tc>
                <a:extLst>
                  <a:ext uri="{0D108BD9-81ED-4DB2-BD59-A6C34878D82A}">
                    <a16:rowId xmlns:a16="http://schemas.microsoft.com/office/drawing/2014/main" val="3816083279"/>
                  </a:ext>
                </a:extLst>
              </a:tr>
              <a:tr h="658418">
                <a:tc>
                  <a:txBody>
                    <a:bodyPr/>
                    <a:lstStyle/>
                    <a:p>
                      <a:pPr>
                        <a:lnSpc>
                          <a:spcPct val="115000"/>
                        </a:lnSpc>
                        <a:spcAft>
                          <a:spcPts val="1000"/>
                        </a:spcAft>
                      </a:pPr>
                      <a:r>
                        <a:rPr lang="en-IN" sz="1200" kern="1200" dirty="0">
                          <a:solidFill>
                            <a:schemeClr val="dk1"/>
                          </a:solidFill>
                          <a:latin typeface="+mn-lt"/>
                          <a:ea typeface="+mn-ea"/>
                          <a:cs typeface="+mn-cs"/>
                        </a:rPr>
                        <a:t>ACSE0403A</a:t>
                      </a:r>
                      <a:r>
                        <a:rPr lang="en-IN" sz="1800" kern="1200" dirty="0">
                          <a:solidFill>
                            <a:schemeClr val="dk1"/>
                          </a:solidFill>
                          <a:latin typeface="+mn-lt"/>
                          <a:ea typeface="+mn-ea"/>
                          <a:cs typeface="+mn-cs"/>
                        </a:rPr>
                        <a:t> </a:t>
                      </a:r>
                      <a:r>
                        <a:rPr lang="en-US" sz="1400" dirty="0">
                          <a:latin typeface="+mn-lt"/>
                          <a:ea typeface="Times New Roman"/>
                          <a:cs typeface="Times New Roman"/>
                        </a:rPr>
                        <a:t>.2</a:t>
                      </a:r>
                      <a:endParaRPr lang="en-IN" sz="140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dirty="0">
                          <a:latin typeface="+mn-lt"/>
                          <a:ea typeface="Times New Roman"/>
                          <a:cs typeface="Times New Roman"/>
                        </a:rPr>
                        <a:t>2</a:t>
                      </a:r>
                      <a:endParaRPr lang="en-IN" sz="140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dirty="0">
                          <a:latin typeface="+mn-lt"/>
                          <a:ea typeface="Times New Roman"/>
                          <a:cs typeface="Times New Roman"/>
                        </a:rPr>
                        <a:t>3</a:t>
                      </a:r>
                      <a:endParaRPr lang="en-IN" sz="140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dirty="0">
                          <a:latin typeface="+mn-lt"/>
                          <a:ea typeface="Times New Roman"/>
                          <a:cs typeface="Times New Roman"/>
                        </a:rPr>
                        <a:t>- </a:t>
                      </a:r>
                      <a:endParaRPr lang="en-IN" sz="140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1</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dirty="0">
                          <a:latin typeface="+mn-lt"/>
                          <a:ea typeface="Times New Roman"/>
                          <a:cs typeface="Times New Roman"/>
                        </a:rPr>
                        <a:t>3</a:t>
                      </a:r>
                      <a:endParaRPr lang="en-IN" sz="1400" dirty="0">
                        <a:latin typeface="+mn-lt"/>
                        <a:ea typeface="Times New Roman"/>
                        <a:cs typeface="Times New Roman"/>
                      </a:endParaRPr>
                    </a:p>
                  </a:txBody>
                  <a:tcPr marL="91438" marR="91438" marT="0" marB="0"/>
                </a:tc>
                <a:extLst>
                  <a:ext uri="{0D108BD9-81ED-4DB2-BD59-A6C34878D82A}">
                    <a16:rowId xmlns:a16="http://schemas.microsoft.com/office/drawing/2014/main" val="2106354223"/>
                  </a:ext>
                </a:extLst>
              </a:tr>
              <a:tr h="492211">
                <a:tc>
                  <a:txBody>
                    <a:bodyPr/>
                    <a:lstStyle/>
                    <a:p>
                      <a:pPr>
                        <a:lnSpc>
                          <a:spcPct val="115000"/>
                        </a:lnSpc>
                        <a:spcAft>
                          <a:spcPts val="1000"/>
                        </a:spcAft>
                      </a:pPr>
                      <a:r>
                        <a:rPr lang="en-IN" sz="1200" b="0" kern="1200" dirty="0">
                          <a:solidFill>
                            <a:schemeClr val="dk1"/>
                          </a:solidFill>
                          <a:latin typeface="+mn-lt"/>
                          <a:ea typeface="+mn-ea"/>
                          <a:cs typeface="+mn-cs"/>
                        </a:rPr>
                        <a:t>ACSE0403A </a:t>
                      </a:r>
                      <a:r>
                        <a:rPr lang="en-US" sz="1200" b="0" dirty="0">
                          <a:latin typeface="+mn-lt"/>
                          <a:ea typeface="Times New Roman"/>
                          <a:cs typeface="Times New Roman"/>
                        </a:rPr>
                        <a:t>.3</a:t>
                      </a:r>
                      <a:endParaRPr lang="en-IN" sz="1200" b="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b="0" dirty="0">
                          <a:latin typeface="+mn-lt"/>
                          <a:ea typeface="Times New Roman"/>
                          <a:cs typeface="Times New Roman"/>
                        </a:rPr>
                        <a:t>3</a:t>
                      </a:r>
                      <a:endParaRPr lang="en-IN" sz="1400" b="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b="0" dirty="0">
                          <a:latin typeface="+mn-lt"/>
                          <a:ea typeface="Times New Roman"/>
                          <a:cs typeface="Times New Roman"/>
                        </a:rPr>
                        <a:t>3</a:t>
                      </a:r>
                      <a:endParaRPr lang="en-IN" sz="1400" b="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b="0" dirty="0">
                          <a:latin typeface="+mn-lt"/>
                          <a:ea typeface="Times New Roman"/>
                          <a:cs typeface="Times New Roman"/>
                        </a:rPr>
                        <a:t>2</a:t>
                      </a:r>
                      <a:endParaRPr lang="en-IN" sz="1400" b="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b="0" dirty="0">
                          <a:latin typeface="+mn-lt"/>
                          <a:ea typeface="Times New Roman"/>
                          <a:cs typeface="Times New Roman"/>
                        </a:rPr>
                        <a:t>2</a:t>
                      </a:r>
                      <a:endParaRPr lang="en-IN" sz="1400" b="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b="0" dirty="0">
                          <a:latin typeface="+mn-lt"/>
                          <a:ea typeface="Times New Roman"/>
                          <a:cs typeface="Times New Roman"/>
                        </a:rPr>
                        <a:t>2</a:t>
                      </a:r>
                      <a:endParaRPr lang="en-IN" sz="1400" b="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b="0" dirty="0">
                          <a:latin typeface="+mn-lt"/>
                          <a:ea typeface="Times New Roman"/>
                          <a:cs typeface="Times New Roman"/>
                        </a:rPr>
                        <a:t>2</a:t>
                      </a:r>
                      <a:endParaRPr lang="en-IN" sz="1400" b="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b="0" dirty="0">
                          <a:latin typeface="+mn-lt"/>
                          <a:ea typeface="Times New Roman"/>
                          <a:cs typeface="Times New Roman"/>
                        </a:rPr>
                        <a:t>2</a:t>
                      </a:r>
                      <a:endParaRPr lang="en-IN" sz="1400" b="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b="0" dirty="0">
                          <a:latin typeface="+mn-lt"/>
                          <a:ea typeface="Times New Roman"/>
                          <a:cs typeface="Times New Roman"/>
                        </a:rPr>
                        <a:t>2</a:t>
                      </a:r>
                      <a:endParaRPr lang="en-IN" sz="1400" b="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b="0" dirty="0">
                          <a:latin typeface="+mn-lt"/>
                          <a:ea typeface="Times New Roman"/>
                          <a:cs typeface="Times New Roman"/>
                        </a:rPr>
                        <a:t>2</a:t>
                      </a:r>
                      <a:endParaRPr lang="en-IN" sz="1400" b="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b="0" dirty="0">
                          <a:latin typeface="+mn-lt"/>
                          <a:ea typeface="Times New Roman"/>
                          <a:cs typeface="Times New Roman"/>
                        </a:rPr>
                        <a:t>3</a:t>
                      </a:r>
                      <a:endParaRPr lang="en-IN" sz="1400" b="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b="0" dirty="0">
                          <a:latin typeface="+mn-lt"/>
                          <a:ea typeface="Times New Roman"/>
                          <a:cs typeface="Times New Roman"/>
                        </a:rPr>
                        <a:t>1</a:t>
                      </a:r>
                      <a:endParaRPr lang="en-IN" sz="1400" b="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b="0" dirty="0">
                          <a:latin typeface="+mn-lt"/>
                          <a:ea typeface="Times New Roman"/>
                          <a:cs typeface="Times New Roman"/>
                        </a:rPr>
                        <a:t>3</a:t>
                      </a:r>
                      <a:endParaRPr lang="en-IN" sz="1400" b="0" dirty="0">
                        <a:latin typeface="+mn-lt"/>
                        <a:ea typeface="Times New Roman"/>
                        <a:cs typeface="Times New Roman"/>
                      </a:endParaRPr>
                    </a:p>
                  </a:txBody>
                  <a:tcPr marL="91438" marR="91438" marT="0" marB="0"/>
                </a:tc>
                <a:extLst>
                  <a:ext uri="{0D108BD9-81ED-4DB2-BD59-A6C34878D82A}">
                    <a16:rowId xmlns:a16="http://schemas.microsoft.com/office/drawing/2014/main" val="858208732"/>
                  </a:ext>
                </a:extLst>
              </a:tr>
              <a:tr h="658418">
                <a:tc>
                  <a:txBody>
                    <a:bodyPr/>
                    <a:lstStyle/>
                    <a:p>
                      <a:pPr>
                        <a:lnSpc>
                          <a:spcPct val="115000"/>
                        </a:lnSpc>
                        <a:spcAft>
                          <a:spcPts val="1000"/>
                        </a:spcAft>
                      </a:pPr>
                      <a:r>
                        <a:rPr lang="en-IN" sz="1200" kern="1200" dirty="0">
                          <a:solidFill>
                            <a:schemeClr val="dk1"/>
                          </a:solidFill>
                          <a:latin typeface="+mn-lt"/>
                          <a:ea typeface="+mn-ea"/>
                          <a:cs typeface="+mn-cs"/>
                        </a:rPr>
                        <a:t>ACSE0403A</a:t>
                      </a:r>
                      <a:r>
                        <a:rPr lang="en-IN" sz="1800" kern="1200" dirty="0">
                          <a:solidFill>
                            <a:schemeClr val="dk1"/>
                          </a:solidFill>
                          <a:latin typeface="+mn-lt"/>
                          <a:ea typeface="+mn-ea"/>
                          <a:cs typeface="+mn-cs"/>
                        </a:rPr>
                        <a:t> </a:t>
                      </a:r>
                      <a:r>
                        <a:rPr lang="en-US" sz="1400" dirty="0">
                          <a:latin typeface="+mn-lt"/>
                          <a:ea typeface="Times New Roman"/>
                          <a:cs typeface="Times New Roman"/>
                        </a:rPr>
                        <a:t>.4</a:t>
                      </a:r>
                      <a:endParaRPr lang="en-IN" sz="140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1</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 </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dirty="0">
                          <a:latin typeface="+mn-lt"/>
                          <a:ea typeface="Times New Roman"/>
                          <a:cs typeface="Times New Roman"/>
                        </a:rPr>
                        <a:t>2</a:t>
                      </a:r>
                      <a:endParaRPr lang="en-IN" sz="1400" dirty="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 </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438" marR="91438"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438" marR="91438" marT="0" marB="0"/>
                </a:tc>
                <a:extLst>
                  <a:ext uri="{0D108BD9-81ED-4DB2-BD59-A6C34878D82A}">
                    <a16:rowId xmlns:a16="http://schemas.microsoft.com/office/drawing/2014/main" val="1612353440"/>
                  </a:ext>
                </a:extLst>
              </a:tr>
              <a:tr h="621276">
                <a:tc>
                  <a:txBody>
                    <a:bodyPr/>
                    <a:lstStyle/>
                    <a:p>
                      <a:pPr>
                        <a:lnSpc>
                          <a:spcPct val="115000"/>
                        </a:lnSpc>
                        <a:spcAft>
                          <a:spcPts val="1000"/>
                        </a:spcAft>
                      </a:pPr>
                      <a:r>
                        <a:rPr lang="en-IN" sz="1200" b="1" kern="1200" dirty="0">
                          <a:solidFill>
                            <a:schemeClr val="dk1"/>
                          </a:solidFill>
                          <a:latin typeface="+mn-lt"/>
                          <a:ea typeface="+mn-ea"/>
                          <a:cs typeface="+mn-cs"/>
                        </a:rPr>
                        <a:t>ACSE0403A</a:t>
                      </a:r>
                      <a:r>
                        <a:rPr lang="en-IN" sz="1800" b="1" kern="1200" dirty="0">
                          <a:solidFill>
                            <a:schemeClr val="dk1"/>
                          </a:solidFill>
                          <a:latin typeface="+mn-lt"/>
                          <a:ea typeface="+mn-ea"/>
                          <a:cs typeface="+mn-cs"/>
                        </a:rPr>
                        <a:t> </a:t>
                      </a:r>
                      <a:r>
                        <a:rPr lang="en-US" sz="1400" b="1" dirty="0">
                          <a:latin typeface="+mn-lt"/>
                          <a:ea typeface="Times New Roman"/>
                          <a:cs typeface="Times New Roman"/>
                        </a:rPr>
                        <a:t>.5</a:t>
                      </a:r>
                      <a:endParaRPr lang="en-IN" sz="1400" b="1" dirty="0">
                        <a:latin typeface="+mn-lt"/>
                        <a:ea typeface="Times New Roman"/>
                        <a:cs typeface="Times New Roman"/>
                      </a:endParaRPr>
                    </a:p>
                  </a:txBody>
                  <a:tcPr marL="91438" marR="91438" marT="0" marB="0">
                    <a:solidFill>
                      <a:srgbClr val="FFC000"/>
                    </a:solidFill>
                  </a:tcPr>
                </a:tc>
                <a:tc>
                  <a:txBody>
                    <a:bodyPr/>
                    <a:lstStyle/>
                    <a:p>
                      <a:pPr>
                        <a:lnSpc>
                          <a:spcPct val="115000"/>
                        </a:lnSpc>
                        <a:spcAft>
                          <a:spcPts val="1000"/>
                        </a:spcAft>
                      </a:pPr>
                      <a:r>
                        <a:rPr lang="en-US" sz="1400" b="1" dirty="0">
                          <a:latin typeface="+mn-lt"/>
                          <a:ea typeface="Times New Roman"/>
                          <a:cs typeface="Times New Roman"/>
                        </a:rPr>
                        <a:t>3</a:t>
                      </a:r>
                      <a:endParaRPr lang="en-IN" sz="1400" b="1" dirty="0">
                        <a:latin typeface="+mn-lt"/>
                        <a:ea typeface="Times New Roman"/>
                        <a:cs typeface="Times New Roman"/>
                      </a:endParaRPr>
                    </a:p>
                  </a:txBody>
                  <a:tcPr marL="91438" marR="91438" marT="0" marB="0">
                    <a:solidFill>
                      <a:srgbClr val="FFC000"/>
                    </a:solidFill>
                  </a:tcPr>
                </a:tc>
                <a:tc>
                  <a:txBody>
                    <a:bodyPr/>
                    <a:lstStyle/>
                    <a:p>
                      <a:pPr>
                        <a:lnSpc>
                          <a:spcPct val="115000"/>
                        </a:lnSpc>
                        <a:spcAft>
                          <a:spcPts val="1000"/>
                        </a:spcAft>
                      </a:pPr>
                      <a:r>
                        <a:rPr lang="en-US" sz="1400" b="1" dirty="0">
                          <a:latin typeface="+mn-lt"/>
                          <a:ea typeface="Times New Roman"/>
                          <a:cs typeface="Times New Roman"/>
                        </a:rPr>
                        <a:t>1</a:t>
                      </a:r>
                      <a:endParaRPr lang="en-IN" sz="1400" b="1" dirty="0">
                        <a:latin typeface="+mn-lt"/>
                        <a:ea typeface="Times New Roman"/>
                        <a:cs typeface="Times New Roman"/>
                      </a:endParaRPr>
                    </a:p>
                  </a:txBody>
                  <a:tcPr marL="91438" marR="91438" marT="0" marB="0">
                    <a:solidFill>
                      <a:srgbClr val="FFC000"/>
                    </a:solidFill>
                  </a:tcPr>
                </a:tc>
                <a:tc>
                  <a:txBody>
                    <a:bodyPr/>
                    <a:lstStyle/>
                    <a:p>
                      <a:pPr>
                        <a:lnSpc>
                          <a:spcPct val="115000"/>
                        </a:lnSpc>
                        <a:spcAft>
                          <a:spcPts val="1000"/>
                        </a:spcAft>
                      </a:pPr>
                      <a:r>
                        <a:rPr lang="en-US" sz="1400" b="1" dirty="0">
                          <a:latin typeface="+mn-lt"/>
                          <a:ea typeface="Times New Roman"/>
                          <a:cs typeface="Times New Roman"/>
                        </a:rPr>
                        <a:t>2</a:t>
                      </a:r>
                      <a:endParaRPr lang="en-IN" sz="1400" b="1" dirty="0">
                        <a:latin typeface="+mn-lt"/>
                        <a:ea typeface="Times New Roman"/>
                        <a:cs typeface="Times New Roman"/>
                      </a:endParaRPr>
                    </a:p>
                  </a:txBody>
                  <a:tcPr marL="91438" marR="91438" marT="0" marB="0">
                    <a:solidFill>
                      <a:srgbClr val="FFC000"/>
                    </a:solidFill>
                  </a:tcPr>
                </a:tc>
                <a:tc>
                  <a:txBody>
                    <a:bodyPr/>
                    <a:lstStyle/>
                    <a:p>
                      <a:pPr>
                        <a:lnSpc>
                          <a:spcPct val="115000"/>
                        </a:lnSpc>
                        <a:spcAft>
                          <a:spcPts val="1000"/>
                        </a:spcAft>
                      </a:pPr>
                      <a:r>
                        <a:rPr lang="en-US" sz="1400" b="1" dirty="0">
                          <a:latin typeface="+mn-lt"/>
                          <a:ea typeface="Times New Roman"/>
                          <a:cs typeface="Times New Roman"/>
                        </a:rPr>
                        <a:t>2</a:t>
                      </a:r>
                      <a:endParaRPr lang="en-IN" sz="1400" b="1" dirty="0">
                        <a:latin typeface="+mn-lt"/>
                        <a:ea typeface="Times New Roman"/>
                        <a:cs typeface="Times New Roman"/>
                      </a:endParaRPr>
                    </a:p>
                  </a:txBody>
                  <a:tcPr marL="91438" marR="91438" marT="0" marB="0">
                    <a:solidFill>
                      <a:srgbClr val="FFC000"/>
                    </a:solidFill>
                  </a:tcPr>
                </a:tc>
                <a:tc>
                  <a:txBody>
                    <a:bodyPr/>
                    <a:lstStyle/>
                    <a:p>
                      <a:pPr>
                        <a:lnSpc>
                          <a:spcPct val="115000"/>
                        </a:lnSpc>
                        <a:spcAft>
                          <a:spcPts val="1000"/>
                        </a:spcAft>
                      </a:pPr>
                      <a:r>
                        <a:rPr lang="en-US" sz="1400" b="1" dirty="0">
                          <a:latin typeface="+mn-lt"/>
                          <a:ea typeface="Times New Roman"/>
                          <a:cs typeface="Times New Roman"/>
                        </a:rPr>
                        <a:t>2</a:t>
                      </a:r>
                      <a:endParaRPr lang="en-IN" sz="1400" b="1" dirty="0">
                        <a:latin typeface="+mn-lt"/>
                        <a:ea typeface="Times New Roman"/>
                        <a:cs typeface="Times New Roman"/>
                      </a:endParaRPr>
                    </a:p>
                  </a:txBody>
                  <a:tcPr marL="91438" marR="91438" marT="0" marB="0">
                    <a:solidFill>
                      <a:srgbClr val="FFC000"/>
                    </a:solidFill>
                  </a:tcPr>
                </a:tc>
                <a:tc>
                  <a:txBody>
                    <a:bodyPr/>
                    <a:lstStyle/>
                    <a:p>
                      <a:pPr>
                        <a:lnSpc>
                          <a:spcPct val="115000"/>
                        </a:lnSpc>
                        <a:spcAft>
                          <a:spcPts val="1000"/>
                        </a:spcAft>
                      </a:pPr>
                      <a:r>
                        <a:rPr lang="en-US" sz="1400" b="1" dirty="0">
                          <a:latin typeface="+mn-lt"/>
                          <a:ea typeface="Times New Roman"/>
                          <a:cs typeface="Times New Roman"/>
                        </a:rPr>
                        <a:t>2</a:t>
                      </a:r>
                      <a:endParaRPr lang="en-IN" sz="1400" b="1" dirty="0">
                        <a:latin typeface="+mn-lt"/>
                        <a:ea typeface="Times New Roman"/>
                        <a:cs typeface="Times New Roman"/>
                      </a:endParaRPr>
                    </a:p>
                  </a:txBody>
                  <a:tcPr marL="91438" marR="91438" marT="0" marB="0">
                    <a:solidFill>
                      <a:srgbClr val="FFC000"/>
                    </a:solidFill>
                  </a:tcPr>
                </a:tc>
                <a:tc>
                  <a:txBody>
                    <a:bodyPr/>
                    <a:lstStyle/>
                    <a:p>
                      <a:pPr>
                        <a:lnSpc>
                          <a:spcPct val="115000"/>
                        </a:lnSpc>
                        <a:spcAft>
                          <a:spcPts val="1000"/>
                        </a:spcAft>
                      </a:pPr>
                      <a:r>
                        <a:rPr lang="en-US" sz="1400" b="1" dirty="0">
                          <a:latin typeface="+mn-lt"/>
                          <a:ea typeface="Times New Roman"/>
                          <a:cs typeface="Times New Roman"/>
                        </a:rPr>
                        <a:t>- </a:t>
                      </a:r>
                      <a:endParaRPr lang="en-IN" sz="1400" b="1" dirty="0">
                        <a:latin typeface="+mn-lt"/>
                        <a:ea typeface="Times New Roman"/>
                        <a:cs typeface="Times New Roman"/>
                      </a:endParaRPr>
                    </a:p>
                  </a:txBody>
                  <a:tcPr marL="91438" marR="91438" marT="0" marB="0">
                    <a:solidFill>
                      <a:srgbClr val="FFC000"/>
                    </a:solidFill>
                  </a:tcPr>
                </a:tc>
                <a:tc>
                  <a:txBody>
                    <a:bodyPr/>
                    <a:lstStyle/>
                    <a:p>
                      <a:pPr>
                        <a:lnSpc>
                          <a:spcPct val="115000"/>
                        </a:lnSpc>
                        <a:spcAft>
                          <a:spcPts val="1000"/>
                        </a:spcAft>
                      </a:pPr>
                      <a:r>
                        <a:rPr lang="en-US" sz="1400" b="1" dirty="0">
                          <a:latin typeface="+mn-lt"/>
                          <a:ea typeface="Times New Roman"/>
                          <a:cs typeface="Times New Roman"/>
                        </a:rPr>
                        <a:t>- </a:t>
                      </a:r>
                      <a:endParaRPr lang="en-IN" sz="1400" b="1" dirty="0">
                        <a:latin typeface="+mn-lt"/>
                        <a:ea typeface="Times New Roman"/>
                        <a:cs typeface="Times New Roman"/>
                      </a:endParaRPr>
                    </a:p>
                  </a:txBody>
                  <a:tcPr marL="91438" marR="91438" marT="0" marB="0">
                    <a:solidFill>
                      <a:srgbClr val="FFC000"/>
                    </a:solidFill>
                  </a:tcPr>
                </a:tc>
                <a:tc>
                  <a:txBody>
                    <a:bodyPr/>
                    <a:lstStyle/>
                    <a:p>
                      <a:pPr>
                        <a:lnSpc>
                          <a:spcPct val="115000"/>
                        </a:lnSpc>
                        <a:spcAft>
                          <a:spcPts val="1000"/>
                        </a:spcAft>
                      </a:pPr>
                      <a:r>
                        <a:rPr lang="en-US" sz="1400" b="1" dirty="0">
                          <a:latin typeface="+mn-lt"/>
                          <a:ea typeface="Times New Roman"/>
                          <a:cs typeface="Times New Roman"/>
                        </a:rPr>
                        <a:t>2</a:t>
                      </a:r>
                      <a:endParaRPr lang="en-IN" sz="1400" b="1" dirty="0">
                        <a:latin typeface="+mn-lt"/>
                        <a:ea typeface="Times New Roman"/>
                        <a:cs typeface="Times New Roman"/>
                      </a:endParaRPr>
                    </a:p>
                  </a:txBody>
                  <a:tcPr marL="91438" marR="91438" marT="0" marB="0">
                    <a:solidFill>
                      <a:srgbClr val="FFC000"/>
                    </a:solidFill>
                  </a:tcPr>
                </a:tc>
                <a:tc>
                  <a:txBody>
                    <a:bodyPr/>
                    <a:lstStyle/>
                    <a:p>
                      <a:pPr>
                        <a:lnSpc>
                          <a:spcPct val="115000"/>
                        </a:lnSpc>
                        <a:spcAft>
                          <a:spcPts val="1000"/>
                        </a:spcAft>
                      </a:pPr>
                      <a:r>
                        <a:rPr lang="en-US" sz="1400" b="1" dirty="0">
                          <a:latin typeface="+mn-lt"/>
                          <a:ea typeface="Times New Roman"/>
                          <a:cs typeface="Times New Roman"/>
                        </a:rPr>
                        <a:t>2</a:t>
                      </a:r>
                      <a:endParaRPr lang="en-IN" sz="1400" b="1" dirty="0">
                        <a:latin typeface="+mn-lt"/>
                        <a:ea typeface="Times New Roman"/>
                        <a:cs typeface="Times New Roman"/>
                      </a:endParaRPr>
                    </a:p>
                  </a:txBody>
                  <a:tcPr marL="91438" marR="91438" marT="0" marB="0">
                    <a:solidFill>
                      <a:srgbClr val="FFC000"/>
                    </a:solidFill>
                  </a:tcPr>
                </a:tc>
                <a:tc>
                  <a:txBody>
                    <a:bodyPr/>
                    <a:lstStyle/>
                    <a:p>
                      <a:pPr>
                        <a:lnSpc>
                          <a:spcPct val="115000"/>
                        </a:lnSpc>
                        <a:spcAft>
                          <a:spcPts val="1000"/>
                        </a:spcAft>
                      </a:pPr>
                      <a:r>
                        <a:rPr lang="en-US" sz="1400" b="1" dirty="0">
                          <a:latin typeface="+mn-lt"/>
                          <a:ea typeface="Times New Roman"/>
                          <a:cs typeface="Times New Roman"/>
                        </a:rPr>
                        <a:t>2</a:t>
                      </a:r>
                      <a:endParaRPr lang="en-IN" sz="1400" b="1" dirty="0">
                        <a:latin typeface="+mn-lt"/>
                        <a:ea typeface="Times New Roman"/>
                        <a:cs typeface="Times New Roman"/>
                      </a:endParaRPr>
                    </a:p>
                  </a:txBody>
                  <a:tcPr marL="91438" marR="91438" marT="0" marB="0">
                    <a:solidFill>
                      <a:srgbClr val="FFC000"/>
                    </a:solidFill>
                  </a:tcPr>
                </a:tc>
                <a:tc>
                  <a:txBody>
                    <a:bodyPr/>
                    <a:lstStyle/>
                    <a:p>
                      <a:pPr>
                        <a:lnSpc>
                          <a:spcPct val="115000"/>
                        </a:lnSpc>
                        <a:spcAft>
                          <a:spcPts val="1000"/>
                        </a:spcAft>
                      </a:pPr>
                      <a:r>
                        <a:rPr lang="en-US" sz="1400" b="1" dirty="0">
                          <a:latin typeface="+mn-lt"/>
                          <a:ea typeface="Times New Roman"/>
                          <a:cs typeface="Times New Roman"/>
                        </a:rPr>
                        <a:t>3</a:t>
                      </a:r>
                      <a:endParaRPr lang="en-IN" sz="1400" b="1" dirty="0">
                        <a:latin typeface="+mn-lt"/>
                        <a:ea typeface="Times New Roman"/>
                        <a:cs typeface="Times New Roman"/>
                      </a:endParaRPr>
                    </a:p>
                  </a:txBody>
                  <a:tcPr marL="91438" marR="91438" marT="0" marB="0">
                    <a:solidFill>
                      <a:srgbClr val="FFC000"/>
                    </a:solidFill>
                  </a:tcPr>
                </a:tc>
                <a:extLst>
                  <a:ext uri="{0D108BD9-81ED-4DB2-BD59-A6C34878D82A}">
                    <a16:rowId xmlns:a16="http://schemas.microsoft.com/office/drawing/2014/main" val="3592645162"/>
                  </a:ext>
                </a:extLst>
              </a:tr>
            </a:tbl>
          </a:graphicData>
        </a:graphic>
      </p:graphicFrame>
    </p:spTree>
    <p:extLst>
      <p:ext uri="{BB962C8B-B14F-4D97-AF65-F5344CB8AC3E}">
        <p14:creationId xmlns:p14="http://schemas.microsoft.com/office/powerpoint/2010/main" val="24674305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a:t>Q3. What will happen in the two level directory structure?</a:t>
            </a:r>
            <a:endParaRPr lang="en-IN" sz="2000" dirty="0"/>
          </a:p>
          <a:p>
            <a:pPr marL="457200" lvl="0" indent="-457200">
              <a:buFont typeface="+mj-lt"/>
              <a:buAutoNum type="alphaUcPeriod"/>
            </a:pPr>
            <a:r>
              <a:rPr lang="en-US" sz="2000" b="1" dirty="0"/>
              <a:t>each user has his/her own user file directory</a:t>
            </a:r>
            <a:endParaRPr lang="en-IN" sz="2000" dirty="0"/>
          </a:p>
          <a:p>
            <a:pPr marL="457200" lvl="0" indent="-457200">
              <a:buFont typeface="+mj-lt"/>
              <a:buAutoNum type="alphaUcPeriod"/>
            </a:pPr>
            <a:r>
              <a:rPr lang="en-US" sz="2000" dirty="0"/>
              <a:t> the system doesn’t its own master file directory</a:t>
            </a:r>
            <a:endParaRPr lang="en-IN" sz="2000" dirty="0"/>
          </a:p>
          <a:p>
            <a:pPr marL="457200" lvl="0" indent="-457200">
              <a:buFont typeface="+mj-lt"/>
              <a:buAutoNum type="alphaUcPeriod"/>
            </a:pPr>
            <a:r>
              <a:rPr lang="en-US" sz="2000" dirty="0"/>
              <a:t> all of the mentioned</a:t>
            </a:r>
            <a:endParaRPr lang="en-IN" sz="2000" dirty="0"/>
          </a:p>
          <a:p>
            <a:pPr marL="457200" indent="-457200">
              <a:buFont typeface="+mj-lt"/>
              <a:buAutoNum type="alphaUcPeriod"/>
            </a:pPr>
            <a:r>
              <a:rPr lang="en-US" sz="2000" dirty="0"/>
              <a:t>none of the mentioned</a:t>
            </a:r>
          </a:p>
          <a:p>
            <a:pPr marL="0" indent="0">
              <a:buNone/>
            </a:pPr>
            <a:endParaRPr lang="en-US" sz="2000" dirty="0"/>
          </a:p>
          <a:p>
            <a:pPr marL="0" indent="0">
              <a:buNone/>
            </a:pPr>
            <a:r>
              <a:rPr lang="en-US" sz="2000" dirty="0"/>
              <a:t>Q4.</a:t>
            </a:r>
            <a:r>
              <a:rPr lang="en-US" sz="2000" b="1" dirty="0"/>
              <a:t> </a:t>
            </a:r>
            <a:r>
              <a:rPr lang="en-US" sz="2000" dirty="0"/>
              <a:t>Which of the following are the types of Path names?</a:t>
            </a:r>
            <a:endParaRPr lang="en-IN" sz="2000" dirty="0"/>
          </a:p>
          <a:p>
            <a:pPr marL="457200" lvl="0" indent="-457200">
              <a:buFont typeface="+mj-lt"/>
              <a:buAutoNum type="alphaUcPeriod"/>
            </a:pPr>
            <a:r>
              <a:rPr lang="en-US" sz="2000" b="1" dirty="0"/>
              <a:t>absolute &amp; relative</a:t>
            </a:r>
            <a:endParaRPr lang="en-IN" sz="2000" dirty="0"/>
          </a:p>
          <a:p>
            <a:pPr marL="457200" lvl="0" indent="-457200">
              <a:buFont typeface="+mj-lt"/>
              <a:buAutoNum type="alphaUcPeriod"/>
            </a:pPr>
            <a:r>
              <a:rPr lang="en-US" sz="2000" dirty="0"/>
              <a:t> local &amp; global</a:t>
            </a:r>
            <a:endParaRPr lang="en-IN" sz="2000" dirty="0"/>
          </a:p>
          <a:p>
            <a:pPr marL="457200" lvl="0" indent="-457200">
              <a:buFont typeface="+mj-lt"/>
              <a:buAutoNum type="alphaUcPeriod"/>
            </a:pPr>
            <a:r>
              <a:rPr lang="en-US" sz="2000" dirty="0"/>
              <a:t> global &amp; relative</a:t>
            </a:r>
            <a:endParaRPr lang="en-IN" sz="2000" dirty="0"/>
          </a:p>
          <a:p>
            <a:pPr marL="457200" indent="-457200">
              <a:buFont typeface="+mj-lt"/>
              <a:buAutoNum type="alphaUcPeriod"/>
            </a:pPr>
            <a:r>
              <a:rPr lang="en-US" sz="2000" dirty="0"/>
              <a:t> relative &amp; local</a:t>
            </a:r>
            <a:endParaRPr lang="en-US" sz="2000" b="1" dirty="0"/>
          </a:p>
          <a:p>
            <a:pPr>
              <a:buNone/>
            </a:pPr>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BF84699-8D3B-4A94-B9E7-8C63F29AECF4}"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sz="2000" dirty="0">
                <a:latin typeface="Times New Roman" panose="02020603050405020304" pitchFamily="18" charset="0"/>
                <a:cs typeface="Times New Roman" panose="02020603050405020304" pitchFamily="18" charset="0"/>
              </a:rPr>
              <a:t>Q5. The OS which is not based on Linux is – </a:t>
            </a:r>
          </a:p>
          <a:p>
            <a:pPr marL="514350" indent="-514350">
              <a:buAutoNum type="alphaUcPeriod"/>
            </a:pPr>
            <a:r>
              <a:rPr lang="en-US" sz="2000" b="1" dirty="0">
                <a:latin typeface="Times New Roman" panose="02020603050405020304" pitchFamily="18" charset="0"/>
                <a:cs typeface="Times New Roman" panose="02020603050405020304" pitchFamily="18" charset="0"/>
              </a:rPr>
              <a:t>BSD </a:t>
            </a:r>
          </a:p>
          <a:p>
            <a:pPr marL="514350" indent="-514350">
              <a:buAutoNum type="alphaUcPeriod"/>
            </a:pPr>
            <a:r>
              <a:rPr lang="en-US" sz="2000" dirty="0">
                <a:latin typeface="Times New Roman" panose="02020603050405020304" pitchFamily="18" charset="0"/>
                <a:cs typeface="Times New Roman" panose="02020603050405020304" pitchFamily="18" charset="0"/>
              </a:rPr>
              <a:t>Ubuntu </a:t>
            </a:r>
          </a:p>
          <a:p>
            <a:pPr marL="514350" indent="-514350">
              <a:buAutoNum type="alphaUcPeriod"/>
            </a:pPr>
            <a:r>
              <a:rPr lang="en-US" sz="2000" dirty="0" err="1">
                <a:latin typeface="Times New Roman" panose="02020603050405020304" pitchFamily="18" charset="0"/>
                <a:cs typeface="Times New Roman" panose="02020603050405020304" pitchFamily="18" charset="0"/>
              </a:rPr>
              <a:t>CentOs</a:t>
            </a:r>
            <a:r>
              <a:rPr lang="en-US" sz="2000" dirty="0">
                <a:latin typeface="Times New Roman" panose="02020603050405020304" pitchFamily="18" charset="0"/>
                <a:cs typeface="Times New Roman" panose="02020603050405020304" pitchFamily="18" charset="0"/>
              </a:rPr>
              <a:t> </a:t>
            </a:r>
          </a:p>
          <a:p>
            <a:pPr marL="514350" indent="-514350">
              <a:buAutoNum type="alphaUcPeriod"/>
            </a:pPr>
            <a:r>
              <a:rPr lang="en-US" sz="2000" dirty="0" err="1">
                <a:latin typeface="Times New Roman" panose="02020603050405020304" pitchFamily="18" charset="0"/>
                <a:cs typeface="Times New Roman" panose="02020603050405020304" pitchFamily="18" charset="0"/>
              </a:rPr>
              <a:t>Redhat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Q6. mv command can be used for – </a:t>
            </a:r>
          </a:p>
          <a:p>
            <a:pPr marL="457200" indent="-457200">
              <a:buAutoNum type="alphaUcPeriod"/>
            </a:pPr>
            <a:r>
              <a:rPr lang="en-US" sz="2000" dirty="0">
                <a:latin typeface="Times New Roman" panose="02020603050405020304" pitchFamily="18" charset="0"/>
                <a:cs typeface="Times New Roman" panose="02020603050405020304" pitchFamily="18" charset="0"/>
              </a:rPr>
              <a:t>Renaming a file </a:t>
            </a:r>
          </a:p>
          <a:p>
            <a:pPr marL="457200" indent="-457200">
              <a:buAutoNum type="alphaUcPeriod"/>
            </a:pPr>
            <a:r>
              <a:rPr lang="en-US" sz="2000" dirty="0">
                <a:latin typeface="Times New Roman" panose="02020603050405020304" pitchFamily="18" charset="0"/>
                <a:cs typeface="Times New Roman" panose="02020603050405020304" pitchFamily="18" charset="0"/>
              </a:rPr>
              <a:t>Move the file to different directory. </a:t>
            </a:r>
          </a:p>
          <a:p>
            <a:pPr marL="457200" indent="-457200">
              <a:buAutoNum type="alphaUcPeriod"/>
            </a:pPr>
            <a:r>
              <a:rPr lang="en-US" sz="2000" b="1" dirty="0">
                <a:latin typeface="Times New Roman" panose="02020603050405020304" pitchFamily="18" charset="0"/>
                <a:cs typeface="Times New Roman" panose="02020603050405020304" pitchFamily="18" charset="0"/>
              </a:rPr>
              <a:t>Both 1 and 2 </a:t>
            </a:r>
          </a:p>
          <a:p>
            <a:pPr marL="457200" indent="-457200">
              <a:buAutoNum type="alphaUcPeriod"/>
            </a:pPr>
            <a:r>
              <a:rPr lang="en-US" sz="2000" dirty="0">
                <a:latin typeface="Times New Roman" panose="02020603050405020304" pitchFamily="18" charset="0"/>
                <a:cs typeface="Times New Roman" panose="02020603050405020304" pitchFamily="18" charset="0"/>
              </a:rPr>
              <a:t>None of these</a:t>
            </a:r>
            <a:br>
              <a:rPr lang="en-IN" dirty="0"/>
            </a:br>
            <a:endParaRPr lang="en-IN" dirty="0"/>
          </a:p>
          <a:p>
            <a:pPr marL="514350" indent="-514350">
              <a:buAutoNum type="alphaUcPeriod"/>
            </a:pPr>
            <a:endParaRPr lang="en-IN" dirty="0"/>
          </a:p>
        </p:txBody>
      </p:sp>
      <p:sp>
        <p:nvSpPr>
          <p:cNvPr id="4" name="Date Placeholder 3"/>
          <p:cNvSpPr>
            <a:spLocks noGrp="1"/>
          </p:cNvSpPr>
          <p:nvPr>
            <p:ph type="dt" sz="half" idx="10"/>
          </p:nvPr>
        </p:nvSpPr>
        <p:spPr/>
        <p:txBody>
          <a:bodyPr/>
          <a:lstStyle/>
          <a:p>
            <a:fld id="{004389A1-9279-4CE7-9857-DCAC4DC176DB}"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a:buNone/>
            </a:pPr>
            <a:r>
              <a:rPr lang="en-US" sz="3600" b="0" i="0" dirty="0">
                <a:solidFill>
                  <a:srgbClr val="333333"/>
                </a:solidFill>
                <a:effectLst/>
                <a:latin typeface="Times New Roman" panose="02020603050405020304" pitchFamily="18" charset="0"/>
                <a:cs typeface="Times New Roman" panose="02020603050405020304" pitchFamily="18" charset="0"/>
              </a:rPr>
              <a:t>Q7. In real time operating system </a:t>
            </a:r>
          </a:p>
          <a:p>
            <a:pPr marL="457200" indent="-457200">
              <a:buAutoNum type="alphaLcPeriod"/>
            </a:pPr>
            <a:r>
              <a:rPr lang="en-US" sz="3600" b="0" i="0" dirty="0">
                <a:solidFill>
                  <a:srgbClr val="333333"/>
                </a:solidFill>
                <a:effectLst/>
                <a:latin typeface="Times New Roman" panose="02020603050405020304" pitchFamily="18" charset="0"/>
                <a:cs typeface="Times New Roman" panose="02020603050405020304" pitchFamily="18" charset="0"/>
              </a:rPr>
              <a:t>all processes have the same priority </a:t>
            </a:r>
          </a:p>
          <a:p>
            <a:pPr marL="457200" indent="-457200">
              <a:buAutoNum type="alphaLcPeriod"/>
            </a:pPr>
            <a:r>
              <a:rPr lang="en-US" sz="3600" b="1" i="0" dirty="0">
                <a:solidFill>
                  <a:srgbClr val="333333"/>
                </a:solidFill>
                <a:effectLst/>
                <a:latin typeface="Times New Roman" panose="02020603050405020304" pitchFamily="18" charset="0"/>
                <a:cs typeface="Times New Roman" panose="02020603050405020304" pitchFamily="18" charset="0"/>
              </a:rPr>
              <a:t>a task must be serviced by its deadline period </a:t>
            </a:r>
          </a:p>
          <a:p>
            <a:pPr marL="457200" indent="-457200">
              <a:buAutoNum type="alphaLcPeriod"/>
            </a:pPr>
            <a:r>
              <a:rPr lang="en-US" sz="3600" b="0" i="0" dirty="0">
                <a:solidFill>
                  <a:srgbClr val="333333"/>
                </a:solidFill>
                <a:effectLst/>
                <a:latin typeface="Times New Roman" panose="02020603050405020304" pitchFamily="18" charset="0"/>
                <a:cs typeface="Times New Roman" panose="02020603050405020304" pitchFamily="18" charset="0"/>
              </a:rPr>
              <a:t>process scheduling can be done only once </a:t>
            </a:r>
          </a:p>
          <a:p>
            <a:pPr marL="457200" indent="-457200">
              <a:buAutoNum type="alphaLcPeriod"/>
            </a:pPr>
            <a:r>
              <a:rPr lang="en-US" sz="3600" b="0" i="0" dirty="0">
                <a:solidFill>
                  <a:srgbClr val="333333"/>
                </a:solidFill>
                <a:effectLst/>
                <a:latin typeface="Times New Roman" panose="02020603050405020304" pitchFamily="18" charset="0"/>
                <a:cs typeface="Times New Roman" panose="02020603050405020304" pitchFamily="18" charset="0"/>
              </a:rPr>
              <a:t>kernel is not required</a:t>
            </a:r>
          </a:p>
          <a:p>
            <a:pPr marL="0" indent="0">
              <a:buNone/>
            </a:pPr>
            <a:endParaRPr lang="en-US" sz="3600" b="0" i="0" dirty="0">
              <a:solidFill>
                <a:srgbClr val="333333"/>
              </a:solidFill>
              <a:effectLst/>
              <a:latin typeface="Times New Roman" panose="02020603050405020304" pitchFamily="18" charset="0"/>
              <a:cs typeface="Times New Roman" panose="02020603050405020304" pitchFamily="18" charset="0"/>
            </a:endParaRPr>
          </a:p>
          <a:p>
            <a:pPr marL="0" indent="0">
              <a:buNone/>
            </a:pPr>
            <a:r>
              <a:rPr lang="en-US" sz="3600" b="0" i="0" dirty="0">
                <a:solidFill>
                  <a:srgbClr val="333333"/>
                </a:solidFill>
                <a:effectLst/>
                <a:latin typeface="Times New Roman" panose="02020603050405020304" pitchFamily="18" charset="0"/>
                <a:cs typeface="Times New Roman" panose="02020603050405020304" pitchFamily="18" charset="0"/>
              </a:rPr>
              <a:t>Q8. Which one of the following is a real time operating system? </a:t>
            </a:r>
          </a:p>
          <a:p>
            <a:pPr marL="457200" indent="-457200">
              <a:buAutoNum type="alphaLcPeriod"/>
            </a:pPr>
            <a:r>
              <a:rPr lang="en-US" sz="3600" b="0" i="0" dirty="0" err="1">
                <a:solidFill>
                  <a:srgbClr val="333333"/>
                </a:solidFill>
                <a:effectLst/>
                <a:latin typeface="Times New Roman" panose="02020603050405020304" pitchFamily="18" charset="0"/>
                <a:cs typeface="Times New Roman" panose="02020603050405020304" pitchFamily="18" charset="0"/>
              </a:rPr>
              <a:t>RTLinux</a:t>
            </a:r>
            <a:r>
              <a:rPr lang="en-US" sz="3600" b="0" i="0" dirty="0">
                <a:solidFill>
                  <a:srgbClr val="333333"/>
                </a:solidFill>
                <a:effectLst/>
                <a:latin typeface="Times New Roman" panose="02020603050405020304" pitchFamily="18" charset="0"/>
                <a:cs typeface="Times New Roman" panose="02020603050405020304" pitchFamily="18" charset="0"/>
              </a:rPr>
              <a:t> </a:t>
            </a:r>
          </a:p>
          <a:p>
            <a:pPr marL="457200" indent="-457200">
              <a:buAutoNum type="alphaLcPeriod"/>
            </a:pPr>
            <a:r>
              <a:rPr lang="en-US" sz="3600" b="0" i="0" dirty="0">
                <a:solidFill>
                  <a:srgbClr val="333333"/>
                </a:solidFill>
                <a:effectLst/>
                <a:latin typeface="Times New Roman" panose="02020603050405020304" pitchFamily="18" charset="0"/>
                <a:cs typeface="Times New Roman" panose="02020603050405020304" pitchFamily="18" charset="0"/>
              </a:rPr>
              <a:t>VxWorks </a:t>
            </a:r>
            <a:endParaRPr lang="en-US" sz="3600" dirty="0">
              <a:solidFill>
                <a:srgbClr val="333333"/>
              </a:solidFill>
              <a:latin typeface="Times New Roman" panose="02020603050405020304" pitchFamily="18" charset="0"/>
              <a:cs typeface="Times New Roman" panose="02020603050405020304" pitchFamily="18" charset="0"/>
            </a:endParaRPr>
          </a:p>
          <a:p>
            <a:pPr marL="457200" indent="-457200">
              <a:buAutoNum type="alphaLcPeriod"/>
            </a:pPr>
            <a:r>
              <a:rPr lang="en-US" sz="3600" b="0" i="0" dirty="0">
                <a:solidFill>
                  <a:srgbClr val="333333"/>
                </a:solidFill>
                <a:effectLst/>
                <a:latin typeface="Times New Roman" panose="02020603050405020304" pitchFamily="18" charset="0"/>
                <a:cs typeface="Times New Roman" panose="02020603050405020304" pitchFamily="18" charset="0"/>
              </a:rPr>
              <a:t>Windows CE </a:t>
            </a:r>
            <a:endParaRPr lang="en-US" sz="3600" dirty="0">
              <a:solidFill>
                <a:srgbClr val="333333"/>
              </a:solidFill>
              <a:latin typeface="Times New Roman" panose="02020603050405020304" pitchFamily="18" charset="0"/>
              <a:cs typeface="Times New Roman" panose="02020603050405020304" pitchFamily="18" charset="0"/>
            </a:endParaRPr>
          </a:p>
          <a:p>
            <a:pPr marL="457200" indent="-457200">
              <a:buAutoNum type="alphaLcPeriod"/>
            </a:pPr>
            <a:r>
              <a:rPr lang="en-US" sz="3600" b="1" i="0" dirty="0">
                <a:solidFill>
                  <a:srgbClr val="333333"/>
                </a:solidFill>
                <a:effectLst/>
                <a:latin typeface="Times New Roman" panose="02020603050405020304" pitchFamily="18" charset="0"/>
                <a:cs typeface="Times New Roman" panose="02020603050405020304" pitchFamily="18" charset="0"/>
              </a:rPr>
              <a:t>All of the mentioned</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dirty="0"/>
            </a:br>
            <a:br>
              <a:rPr lang="en-US" dirty="0"/>
            </a:br>
            <a:br>
              <a:rPr lang="en-IN" dirty="0"/>
            </a:br>
            <a:endParaRPr lang="en-IN" dirty="0"/>
          </a:p>
          <a:p>
            <a:pPr marL="514350" indent="-514350">
              <a:buAutoNum type="alphaUcPeriod"/>
            </a:pPr>
            <a:endParaRPr lang="en-IN" dirty="0"/>
          </a:p>
        </p:txBody>
      </p:sp>
      <p:sp>
        <p:nvSpPr>
          <p:cNvPr id="4" name="Date Placeholder 3"/>
          <p:cNvSpPr>
            <a:spLocks noGrp="1"/>
          </p:cNvSpPr>
          <p:nvPr>
            <p:ph type="dt" sz="half" idx="10"/>
          </p:nvPr>
        </p:nvSpPr>
        <p:spPr/>
        <p:txBody>
          <a:bodyPr/>
          <a:lstStyle/>
          <a:p>
            <a:fld id="{17AC9848-CF4F-4AB5-858E-A9748AAC5035}"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extLst>
      <p:ext uri="{BB962C8B-B14F-4D97-AF65-F5344CB8AC3E}">
        <p14:creationId xmlns:p14="http://schemas.microsoft.com/office/powerpoint/2010/main" val="6851189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pPr>
              <a:buNone/>
            </a:pPr>
            <a:r>
              <a:rPr lang="en-US" sz="5000" dirty="0">
                <a:latin typeface="Times New Roman" panose="02020603050405020304" pitchFamily="18" charset="0"/>
                <a:cs typeface="Times New Roman" panose="02020603050405020304" pitchFamily="18" charset="0"/>
              </a:rPr>
              <a:t>Q9. </a:t>
            </a:r>
            <a:r>
              <a:rPr lang="en-US" sz="5000" b="0" i="0" dirty="0">
                <a:solidFill>
                  <a:srgbClr val="333333"/>
                </a:solidFill>
                <a:effectLst/>
                <a:latin typeface="Times New Roman" panose="02020603050405020304" pitchFamily="18" charset="0"/>
                <a:cs typeface="Times New Roman" panose="02020603050405020304" pitchFamily="18" charset="0"/>
              </a:rPr>
              <a:t>soft real time operating system has ___ jitter than a Hard real time operating system Select one: </a:t>
            </a:r>
          </a:p>
          <a:p>
            <a:pPr marL="742950" indent="-742950">
              <a:buAutoNum type="alphaUcPeriod"/>
            </a:pPr>
            <a:r>
              <a:rPr lang="en-US" sz="5000" b="0" i="0" dirty="0">
                <a:solidFill>
                  <a:srgbClr val="333333"/>
                </a:solidFill>
                <a:effectLst/>
                <a:latin typeface="Times New Roman" panose="02020603050405020304" pitchFamily="18" charset="0"/>
                <a:cs typeface="Times New Roman" panose="02020603050405020304" pitchFamily="18" charset="0"/>
              </a:rPr>
              <a:t>less </a:t>
            </a:r>
          </a:p>
          <a:p>
            <a:pPr marL="742950" indent="-742950">
              <a:buAutoNum type="alphaUcPeriod"/>
            </a:pPr>
            <a:r>
              <a:rPr lang="en-US" sz="5000" b="1" i="0" dirty="0">
                <a:solidFill>
                  <a:srgbClr val="333333"/>
                </a:solidFill>
                <a:effectLst/>
                <a:latin typeface="Times New Roman" panose="02020603050405020304" pitchFamily="18" charset="0"/>
                <a:cs typeface="Times New Roman" panose="02020603050405020304" pitchFamily="18" charset="0"/>
              </a:rPr>
              <a:t>more </a:t>
            </a:r>
          </a:p>
          <a:p>
            <a:pPr marL="742950" indent="-742950">
              <a:buAutoNum type="alphaUcPeriod"/>
            </a:pPr>
            <a:r>
              <a:rPr lang="en-US" sz="5000" b="0" i="0" dirty="0">
                <a:solidFill>
                  <a:srgbClr val="333333"/>
                </a:solidFill>
                <a:effectLst/>
                <a:latin typeface="Times New Roman" panose="02020603050405020304" pitchFamily="18" charset="0"/>
                <a:cs typeface="Times New Roman" panose="02020603050405020304" pitchFamily="18" charset="0"/>
              </a:rPr>
              <a:t>equal </a:t>
            </a:r>
          </a:p>
          <a:p>
            <a:pPr marL="742950" indent="-742950">
              <a:buAutoNum type="alphaUcPeriod"/>
            </a:pPr>
            <a:r>
              <a:rPr lang="en-US" sz="5000" b="0" i="0" dirty="0">
                <a:solidFill>
                  <a:srgbClr val="333333"/>
                </a:solidFill>
                <a:effectLst/>
                <a:latin typeface="Times New Roman" panose="02020603050405020304" pitchFamily="18" charset="0"/>
                <a:cs typeface="Times New Roman" panose="02020603050405020304" pitchFamily="18" charset="0"/>
              </a:rPr>
              <a:t>none of the mentioned</a:t>
            </a:r>
            <a:br>
              <a:rPr lang="en-US" sz="5000" dirty="0">
                <a:latin typeface="Times New Roman" panose="02020603050405020304" pitchFamily="18" charset="0"/>
                <a:cs typeface="Times New Roman" panose="02020603050405020304" pitchFamily="18" charset="0"/>
              </a:rPr>
            </a:br>
            <a:endParaRPr lang="en-US" sz="5000" dirty="0">
              <a:latin typeface="Times New Roman" panose="02020603050405020304" pitchFamily="18" charset="0"/>
              <a:cs typeface="Times New Roman" panose="02020603050405020304" pitchFamily="18" charset="0"/>
            </a:endParaRPr>
          </a:p>
          <a:p>
            <a:pPr marL="0" indent="0">
              <a:buNone/>
            </a:pPr>
            <a:r>
              <a:rPr lang="en-US" sz="5000" dirty="0">
                <a:latin typeface="Times New Roman" panose="02020603050405020304" pitchFamily="18" charset="0"/>
                <a:cs typeface="Times New Roman" panose="02020603050405020304" pitchFamily="18" charset="0"/>
              </a:rPr>
              <a:t>Q10. </a:t>
            </a:r>
            <a:r>
              <a:rPr lang="en-US" sz="5000" b="0" i="0" dirty="0">
                <a:solidFill>
                  <a:srgbClr val="333333"/>
                </a:solidFill>
                <a:effectLst/>
                <a:latin typeface="Times New Roman" panose="02020603050405020304" pitchFamily="18" charset="0"/>
                <a:cs typeface="Times New Roman" panose="02020603050405020304" pitchFamily="18" charset="0"/>
              </a:rPr>
              <a:t>Who founded the Linux Kernel?   </a:t>
            </a:r>
          </a:p>
          <a:p>
            <a:pPr marL="228600" indent="-228600">
              <a:buAutoNum type="alphaUcPeriod"/>
            </a:pPr>
            <a:r>
              <a:rPr lang="en-US" sz="5000" b="0" i="0" dirty="0">
                <a:solidFill>
                  <a:srgbClr val="333333"/>
                </a:solidFill>
                <a:effectLst/>
                <a:latin typeface="Times New Roman" panose="02020603050405020304" pitchFamily="18" charset="0"/>
                <a:cs typeface="Times New Roman" panose="02020603050405020304" pitchFamily="18" charset="0"/>
              </a:rPr>
              <a:t>  Bill Gates </a:t>
            </a:r>
          </a:p>
          <a:p>
            <a:pPr marL="228600" indent="-228600">
              <a:buAutoNum type="alphaUcPeriod"/>
            </a:pPr>
            <a:r>
              <a:rPr lang="en-US" sz="5000" b="0" i="0" dirty="0">
                <a:solidFill>
                  <a:srgbClr val="333333"/>
                </a:solidFill>
                <a:effectLst/>
                <a:latin typeface="Times New Roman" panose="02020603050405020304" pitchFamily="18" charset="0"/>
                <a:cs typeface="Times New Roman" panose="02020603050405020304" pitchFamily="18" charset="0"/>
              </a:rPr>
              <a:t>  Ben Thomas </a:t>
            </a:r>
            <a:endParaRPr lang="en-US" sz="5000" dirty="0">
              <a:solidFill>
                <a:srgbClr val="333333"/>
              </a:solidFill>
              <a:latin typeface="Times New Roman" panose="02020603050405020304" pitchFamily="18" charset="0"/>
              <a:cs typeface="Times New Roman" panose="02020603050405020304" pitchFamily="18" charset="0"/>
            </a:endParaRPr>
          </a:p>
          <a:p>
            <a:pPr marL="228600" indent="-228600">
              <a:buAutoNum type="alphaUcPeriod"/>
            </a:pPr>
            <a:r>
              <a:rPr lang="en-US" sz="5000" b="0" i="0" dirty="0">
                <a:solidFill>
                  <a:srgbClr val="333333"/>
                </a:solidFill>
                <a:effectLst/>
                <a:latin typeface="Times New Roman" panose="02020603050405020304" pitchFamily="18" charset="0"/>
                <a:cs typeface="Times New Roman" panose="02020603050405020304" pitchFamily="18" charset="0"/>
              </a:rPr>
              <a:t>  Richard Stallman </a:t>
            </a:r>
            <a:endParaRPr lang="en-US" sz="5000" dirty="0">
              <a:solidFill>
                <a:srgbClr val="333333"/>
              </a:solidFill>
              <a:latin typeface="Times New Roman" panose="02020603050405020304" pitchFamily="18" charset="0"/>
              <a:cs typeface="Times New Roman" panose="02020603050405020304" pitchFamily="18" charset="0"/>
            </a:endParaRPr>
          </a:p>
          <a:p>
            <a:pPr marL="228600" indent="-228600">
              <a:buAutoNum type="alphaUcPeriod"/>
            </a:pPr>
            <a:r>
              <a:rPr lang="en-US" sz="5000" b="1" i="0" dirty="0">
                <a:solidFill>
                  <a:srgbClr val="333333"/>
                </a:solidFill>
                <a:effectLst/>
                <a:latin typeface="Times New Roman" panose="02020603050405020304" pitchFamily="18" charset="0"/>
                <a:cs typeface="Times New Roman" panose="02020603050405020304" pitchFamily="18" charset="0"/>
              </a:rPr>
              <a:t>  Linus Torvalds</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2000" dirty="0"/>
            </a:br>
            <a:br>
              <a:rPr lang="en-US" dirty="0"/>
            </a:br>
            <a:br>
              <a:rPr lang="en-US" dirty="0"/>
            </a:br>
            <a:br>
              <a:rPr lang="en-IN" dirty="0"/>
            </a:br>
            <a:endParaRPr lang="en-IN" dirty="0"/>
          </a:p>
          <a:p>
            <a:pPr marL="514350" indent="-514350">
              <a:buAutoNum type="alphaUcPeriod"/>
            </a:pPr>
            <a:endParaRPr lang="en-IN" dirty="0"/>
          </a:p>
        </p:txBody>
      </p:sp>
      <p:sp>
        <p:nvSpPr>
          <p:cNvPr id="4" name="Date Placeholder 3"/>
          <p:cNvSpPr>
            <a:spLocks noGrp="1"/>
          </p:cNvSpPr>
          <p:nvPr>
            <p:ph type="dt" sz="half" idx="10"/>
          </p:nvPr>
        </p:nvSpPr>
        <p:spPr/>
        <p:txBody>
          <a:bodyPr/>
          <a:lstStyle/>
          <a:p>
            <a:fld id="{F712DB32-3C14-4D07-A5AD-DB0D8F257524}"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extLst>
      <p:ext uri="{BB962C8B-B14F-4D97-AF65-F5344CB8AC3E}">
        <p14:creationId xmlns:p14="http://schemas.microsoft.com/office/powerpoint/2010/main" val="31010643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457200" indent="-457200">
              <a:buAutoNum type="arabicPeriod"/>
            </a:pPr>
            <a:r>
              <a:rPr lang="en-US" sz="2100" dirty="0">
                <a:latin typeface="Times New Roman" panose="02020603050405020304" pitchFamily="18" charset="0"/>
                <a:cs typeface="Times New Roman" panose="02020603050405020304" pitchFamily="18" charset="0"/>
              </a:rPr>
              <a:t>________Symbol that, in the context of file management, refers to the root of the file system; also separates directories in a path listing.</a:t>
            </a:r>
          </a:p>
          <a:p>
            <a:pPr marL="457200" indent="-457200">
              <a:buAutoNum type="arabicPeriod"/>
            </a:pPr>
            <a:r>
              <a:rPr lang="en-US" sz="2100" dirty="0">
                <a:latin typeface="Times New Roman" panose="02020603050405020304" pitchFamily="18" charset="0"/>
                <a:cs typeface="Times New Roman" panose="02020603050405020304" pitchFamily="18" charset="0"/>
              </a:rPr>
              <a:t>________Symbol that, in the context of file management, refers to the current directory.</a:t>
            </a:r>
          </a:p>
          <a:p>
            <a:pPr marL="457200" indent="-457200">
              <a:buAutoNum type="arabicPeriod"/>
            </a:pPr>
            <a:r>
              <a:rPr lang="en-US" sz="2100" dirty="0" err="1">
                <a:latin typeface="Times New Roman" panose="02020603050405020304" pitchFamily="18" charset="0"/>
                <a:cs typeface="Times New Roman" panose="02020603050405020304" pitchFamily="18" charset="0"/>
              </a:rPr>
              <a:t>Bourne</a:t>
            </a:r>
            <a:r>
              <a:rPr lang="en-US" sz="2100" dirty="0">
                <a:latin typeface="Times New Roman" panose="02020603050405020304" pitchFamily="18" charset="0"/>
                <a:cs typeface="Times New Roman" panose="02020603050405020304" pitchFamily="18" charset="0"/>
              </a:rPr>
              <a:t> Again </a:t>
            </a:r>
            <a:r>
              <a:rPr lang="en-US" sz="2100" dirty="0" err="1">
                <a:latin typeface="Times New Roman" panose="02020603050405020304" pitchFamily="18" charset="0"/>
                <a:cs typeface="Times New Roman" panose="02020603050405020304" pitchFamily="18" charset="0"/>
              </a:rPr>
              <a:t>SHell</a:t>
            </a:r>
            <a:r>
              <a:rPr lang="en-US" sz="2100" dirty="0">
                <a:latin typeface="Times New Roman" panose="02020603050405020304" pitchFamily="18" charset="0"/>
                <a:cs typeface="Times New Roman" panose="02020603050405020304" pitchFamily="18" charset="0"/>
              </a:rPr>
              <a:t>. The most common shell interpreter used under Linux and offered as default on many Linux systems.</a:t>
            </a:r>
          </a:p>
          <a:p>
            <a:pPr marL="457200" indent="-457200">
              <a:buAutoNum type="arabicPeriod"/>
            </a:pPr>
            <a:r>
              <a:rPr lang="en-US" sz="2100" dirty="0">
                <a:latin typeface="Times New Roman" panose="02020603050405020304" pitchFamily="18" charset="0"/>
                <a:cs typeface="Times New Roman" panose="02020603050405020304" pitchFamily="18" charset="0"/>
              </a:rPr>
              <a:t>_______What Windows refers to as a folder; areas on a hard disk in which files can be stored and organized.</a:t>
            </a:r>
          </a:p>
          <a:p>
            <a:pPr marL="457200" indent="-457200">
              <a:buAutoNum type="arabicPeriod"/>
            </a:pPr>
            <a:r>
              <a:rPr lang="en-US" sz="2100" dirty="0">
                <a:latin typeface="Times New Roman" panose="02020603050405020304" pitchFamily="18" charset="0"/>
                <a:cs typeface="Times New Roman" panose="02020603050405020304" pitchFamily="18" charset="0"/>
              </a:rPr>
              <a:t>______Well-known company that produces distributions of Linux.</a:t>
            </a:r>
            <a:br>
              <a:rPr lang="en-US" sz="2100" dirty="0">
                <a:latin typeface="Times New Roman" panose="02020603050405020304" pitchFamily="18" charset="0"/>
                <a:cs typeface="Times New Roman" panose="02020603050405020304" pitchFamily="18" charset="0"/>
              </a:rPr>
            </a:br>
            <a:br>
              <a:rPr lang="en-US" sz="2100" dirty="0">
                <a:latin typeface="Times New Roman" panose="02020603050405020304" pitchFamily="18" charset="0"/>
                <a:cs typeface="Times New Roman" panose="02020603050405020304" pitchFamily="18" charset="0"/>
              </a:rPr>
            </a:br>
            <a:br>
              <a:rPr lang="en-US" sz="2100" dirty="0">
                <a:latin typeface="Times New Roman" panose="02020603050405020304" pitchFamily="18" charset="0"/>
                <a:cs typeface="Times New Roman" panose="02020603050405020304" pitchFamily="18" charset="0"/>
              </a:rPr>
            </a:br>
            <a:r>
              <a:rPr lang="en-IN" sz="2100" b="1" dirty="0">
                <a:latin typeface="Times New Roman" panose="02020603050405020304" pitchFamily="18" charset="0"/>
                <a:cs typeface="Times New Roman" panose="02020603050405020304" pitchFamily="18" charset="0"/>
              </a:rPr>
              <a:t>BASH,     /  ,    .  , </a:t>
            </a:r>
            <a:r>
              <a:rPr lang="en-US" sz="2100" b="1" dirty="0">
                <a:latin typeface="Times New Roman" panose="02020603050405020304" pitchFamily="18" charset="0"/>
                <a:cs typeface="Times New Roman" panose="02020603050405020304" pitchFamily="18" charset="0"/>
              </a:rPr>
              <a:t>directory , Red Hat </a:t>
            </a:r>
            <a:br>
              <a:rPr lang="en-US" sz="2100" dirty="0">
                <a:latin typeface="Times New Roman" panose="02020603050405020304" pitchFamily="18" charset="0"/>
                <a:cs typeface="Times New Roman" panose="02020603050405020304" pitchFamily="18" charset="0"/>
              </a:rPr>
            </a:br>
            <a:br>
              <a:rPr lang="en-US" dirty="0"/>
            </a:br>
            <a:br>
              <a:rPr lang="en-IN" dirty="0"/>
            </a:br>
            <a:endParaRPr lang="en-IN" dirty="0"/>
          </a:p>
          <a:p>
            <a:pPr marL="514350" indent="-514350">
              <a:buAutoNum type="alphaUcPeriod"/>
            </a:pPr>
            <a:endParaRPr lang="en-IN" dirty="0"/>
          </a:p>
        </p:txBody>
      </p:sp>
      <p:sp>
        <p:nvSpPr>
          <p:cNvPr id="4" name="Date Placeholder 3"/>
          <p:cNvSpPr>
            <a:spLocks noGrp="1"/>
          </p:cNvSpPr>
          <p:nvPr>
            <p:ph type="dt" sz="half" idx="10"/>
          </p:nvPr>
        </p:nvSpPr>
        <p:spPr/>
        <p:txBody>
          <a:bodyPr/>
          <a:lstStyle/>
          <a:p>
            <a:fld id="{F712DB32-3C14-4D07-A5AD-DB0D8F257524}"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a:latin typeface="Times New Roman" pitchFamily="18" charset="0"/>
                <a:cs typeface="Times New Roman" pitchFamily="18" charset="0"/>
              </a:rPr>
              <a:t>Glossary Questions</a:t>
            </a:r>
          </a:p>
        </p:txBody>
      </p:sp>
    </p:spTree>
    <p:extLst>
      <p:ext uri="{BB962C8B-B14F-4D97-AF65-F5344CB8AC3E}">
        <p14:creationId xmlns:p14="http://schemas.microsoft.com/office/powerpoint/2010/main" val="25317579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C32F23-D813-4F91-9935-25C52BF3793C}"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Old Question Paper</a:t>
            </a:r>
          </a:p>
        </p:txBody>
      </p:sp>
      <p:pic>
        <p:nvPicPr>
          <p:cNvPr id="7" name="Picture 1">
            <a:extLst>
              <a:ext uri="{FF2B5EF4-FFF2-40B4-BE49-F238E27FC236}">
                <a16:creationId xmlns:a16="http://schemas.microsoft.com/office/drawing/2014/main" id="{AB4F4927-B545-4721-88D8-F112F29DA4A9}"/>
              </a:ext>
            </a:extLst>
          </p:cNvPr>
          <p:cNvPicPr>
            <a:picLocks noGrp="1" noChangeAspect="1" noChangeArrowheads="1"/>
          </p:cNvPicPr>
          <p:nvPr>
            <p:ph idx="1"/>
          </p:nvPr>
        </p:nvPicPr>
        <p:blipFill>
          <a:blip r:embed="rId2" cstate="print"/>
          <a:srcRect/>
          <a:stretch>
            <a:fillRect/>
          </a:stretch>
        </p:blipFill>
        <p:spPr bwMode="auto">
          <a:xfrm>
            <a:off x="1330235" y="990600"/>
            <a:ext cx="6483529" cy="5257800"/>
          </a:xfrm>
          <a:prstGeom prst="rect">
            <a:avLst/>
          </a:prstGeom>
          <a:noFill/>
          <a:ln w="9525">
            <a:noFill/>
            <a:miter lim="800000"/>
            <a:headEnd/>
            <a:tailEnd/>
          </a:ln>
        </p:spPr>
      </p:pic>
    </p:spTree>
    <p:extLst>
      <p:ext uri="{BB962C8B-B14F-4D97-AF65-F5344CB8AC3E}">
        <p14:creationId xmlns:p14="http://schemas.microsoft.com/office/powerpoint/2010/main" val="42523229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E977FE-A156-4CA9-9973-C5CF7306FA28}"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Old Question Paper</a:t>
            </a:r>
          </a:p>
        </p:txBody>
      </p:sp>
      <p:pic>
        <p:nvPicPr>
          <p:cNvPr id="10" name="Picture 1">
            <a:extLst>
              <a:ext uri="{FF2B5EF4-FFF2-40B4-BE49-F238E27FC236}">
                <a16:creationId xmlns:a16="http://schemas.microsoft.com/office/drawing/2014/main" id="{E58BBD42-DC8D-4B70-A591-6D272D2EEF99}"/>
              </a:ext>
            </a:extLst>
          </p:cNvPr>
          <p:cNvPicPr>
            <a:picLocks noGrp="1" noChangeAspect="1" noChangeArrowheads="1"/>
          </p:cNvPicPr>
          <p:nvPr>
            <p:ph idx="1"/>
          </p:nvPr>
        </p:nvPicPr>
        <p:blipFill>
          <a:blip r:embed="rId2" cstate="print"/>
          <a:srcRect/>
          <a:stretch>
            <a:fillRect/>
          </a:stretch>
        </p:blipFill>
        <p:spPr bwMode="auto">
          <a:xfrm>
            <a:off x="838200" y="1295400"/>
            <a:ext cx="7620000" cy="4724399"/>
          </a:xfrm>
          <a:prstGeom prst="rect">
            <a:avLst/>
          </a:prstGeom>
          <a:noFill/>
          <a:ln w="9525">
            <a:noFill/>
            <a:miter lim="800000"/>
            <a:headEnd/>
            <a:tailEnd/>
          </a:ln>
        </p:spPr>
      </p:pic>
    </p:spTree>
    <p:extLst>
      <p:ext uri="{BB962C8B-B14F-4D97-AF65-F5344CB8AC3E}">
        <p14:creationId xmlns:p14="http://schemas.microsoft.com/office/powerpoint/2010/main" val="26096491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91D904-256D-4ACE-9B4C-EC2EF581CDD3}"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Old Question Paper</a:t>
            </a:r>
          </a:p>
        </p:txBody>
      </p:sp>
      <p:pic>
        <p:nvPicPr>
          <p:cNvPr id="9" name="Picture 1">
            <a:extLst>
              <a:ext uri="{FF2B5EF4-FFF2-40B4-BE49-F238E27FC236}">
                <a16:creationId xmlns:a16="http://schemas.microsoft.com/office/drawing/2014/main" id="{3B85CD52-7468-4123-9F08-CFDE10D17C53}"/>
              </a:ext>
            </a:extLst>
          </p:cNvPr>
          <p:cNvPicPr>
            <a:picLocks noGrp="1" noChangeAspect="1" noChangeArrowheads="1"/>
          </p:cNvPicPr>
          <p:nvPr>
            <p:ph idx="1"/>
          </p:nvPr>
        </p:nvPicPr>
        <p:blipFill>
          <a:blip r:embed="rId2" cstate="print"/>
          <a:srcRect/>
          <a:stretch>
            <a:fillRect/>
          </a:stretch>
        </p:blipFill>
        <p:spPr bwMode="auto">
          <a:xfrm>
            <a:off x="381000" y="1371600"/>
            <a:ext cx="8077199" cy="4648200"/>
          </a:xfrm>
          <a:prstGeom prst="rect">
            <a:avLst/>
          </a:prstGeom>
          <a:noFill/>
          <a:ln w="9525">
            <a:noFill/>
            <a:miter lim="800000"/>
            <a:headEnd/>
            <a:tailEnd/>
          </a:ln>
        </p:spPr>
      </p:pic>
    </p:spTree>
    <p:extLst>
      <p:ext uri="{BB962C8B-B14F-4D97-AF65-F5344CB8AC3E}">
        <p14:creationId xmlns:p14="http://schemas.microsoft.com/office/powerpoint/2010/main" val="22142206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8072BF-69E8-4DC2-965D-2E7D3E5BF367}"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Old Question Paper</a:t>
            </a:r>
          </a:p>
        </p:txBody>
      </p:sp>
      <p:pic>
        <p:nvPicPr>
          <p:cNvPr id="9" name="Picture 2">
            <a:extLst>
              <a:ext uri="{FF2B5EF4-FFF2-40B4-BE49-F238E27FC236}">
                <a16:creationId xmlns:a16="http://schemas.microsoft.com/office/drawing/2014/main" id="{A5F7B728-B65A-403D-A22A-FC3D10CA6FCA}"/>
              </a:ext>
            </a:extLst>
          </p:cNvPr>
          <p:cNvPicPr>
            <a:picLocks noGrp="1" noChangeAspect="1" noChangeArrowheads="1"/>
          </p:cNvPicPr>
          <p:nvPr>
            <p:ph idx="1"/>
          </p:nvPr>
        </p:nvPicPr>
        <p:blipFill>
          <a:blip r:embed="rId2" cstate="print"/>
          <a:srcRect/>
          <a:stretch>
            <a:fillRect/>
          </a:stretch>
        </p:blipFill>
        <p:spPr bwMode="auto">
          <a:xfrm>
            <a:off x="838200" y="1066800"/>
            <a:ext cx="7467600" cy="5105400"/>
          </a:xfrm>
          <a:prstGeom prst="rect">
            <a:avLst/>
          </a:prstGeom>
          <a:noFill/>
          <a:ln w="9525">
            <a:noFill/>
            <a:miter lim="800000"/>
            <a:headEnd/>
            <a:tailEnd/>
          </a:ln>
        </p:spPr>
      </p:pic>
    </p:spTree>
    <p:extLst>
      <p:ext uri="{BB962C8B-B14F-4D97-AF65-F5344CB8AC3E}">
        <p14:creationId xmlns:p14="http://schemas.microsoft.com/office/powerpoint/2010/main" val="4972683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8072BF-69E8-4DC2-965D-2E7D3E5BF367}" type="datetime1">
              <a:rPr lang="en-US" smtClean="0"/>
              <a:t>5/6/2024</a:t>
            </a:fld>
            <a:endParaRPr lang="en-US"/>
          </a:p>
        </p:txBody>
      </p:sp>
      <p:sp>
        <p:nvSpPr>
          <p:cNvPr id="5" name="Footer Placeholder 4"/>
          <p:cNvSpPr>
            <a:spLocks noGrp="1"/>
          </p:cNvSpPr>
          <p:nvPr>
            <p:ph type="ftr" sz="quarter" idx="11"/>
          </p:nvPr>
        </p:nvSpPr>
        <p:spPr/>
        <p:txBody>
          <a:bodyPr/>
          <a:lstStyle/>
          <a:p>
            <a:r>
              <a:rPr lang="en-US"/>
              <a:t>Ms. SAVITA YADAV          Disk Scheduling &amp; Operating System Customization ACSE0403A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Old Question Paper</a:t>
            </a:r>
          </a:p>
        </p:txBody>
      </p:sp>
      <p:sp>
        <p:nvSpPr>
          <p:cNvPr id="3" name="Content Placeholder 2">
            <a:extLst>
              <a:ext uri="{FF2B5EF4-FFF2-40B4-BE49-F238E27FC236}">
                <a16:creationId xmlns:a16="http://schemas.microsoft.com/office/drawing/2014/main" id="{6251AA59-95AF-42EE-B244-C4AEB12CC16B}"/>
              </a:ext>
            </a:extLst>
          </p:cNvPr>
          <p:cNvSpPr>
            <a:spLocks noGrp="1"/>
          </p:cNvSpPr>
          <p:nvPr>
            <p:ph idx="1"/>
          </p:nvPr>
        </p:nvSpPr>
        <p:spPr>
          <a:xfrm>
            <a:off x="457200" y="1676400"/>
            <a:ext cx="8229600" cy="4525963"/>
          </a:xfrm>
        </p:spPr>
        <p:txBody>
          <a:bodyPr/>
          <a:lstStyle/>
          <a:p>
            <a:endParaRPr lang="en-US" dirty="0"/>
          </a:p>
          <a:p>
            <a:pPr marL="0" indent="0">
              <a:buNone/>
            </a:pPr>
            <a:r>
              <a:rPr lang="en-US" sz="2000" b="1" dirty="0">
                <a:latin typeface="Times New Roman" panose="02020603050405020304" pitchFamily="18" charset="0"/>
                <a:cs typeface="Times New Roman" panose="02020603050405020304" pitchFamily="18" charset="0"/>
              </a:rPr>
              <a:t>Last 12 Years University paper Link:- </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b="1" u="sng" dirty="0">
                <a:solidFill>
                  <a:schemeClr val="accent1">
                    <a:lumMod val="75000"/>
                  </a:schemeClr>
                </a:solidFill>
              </a:rPr>
              <a:t>https://drive.google.com/drive/folders/1UPXvZ7NY09OunSLrEkTFWpw_M3xLzjhs?usp=sharing</a:t>
            </a:r>
            <a:endParaRPr lang="en-US" sz="2000" u="sng" dirty="0">
              <a:solidFill>
                <a:schemeClr val="accent1">
                  <a:lumMod val="75000"/>
                </a:schemeClr>
              </a:solidFill>
            </a:endParaRPr>
          </a:p>
          <a:p>
            <a:pPr marL="0" indent="0">
              <a:buNone/>
            </a:pPr>
            <a:endParaRPr lang="en-IN" dirty="0"/>
          </a:p>
        </p:txBody>
      </p:sp>
    </p:spTree>
    <p:extLst>
      <p:ext uri="{BB962C8B-B14F-4D97-AF65-F5344CB8AC3E}">
        <p14:creationId xmlns:p14="http://schemas.microsoft.com/office/powerpoint/2010/main" val="3530508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14738</TotalTime>
  <Words>8392</Words>
  <Application>Microsoft Office PowerPoint</Application>
  <PresentationFormat>On-screen Show (4:3)</PresentationFormat>
  <Paragraphs>1625</Paragraphs>
  <Slides>101</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101</vt:i4>
      </vt:variant>
    </vt:vector>
  </HeadingPairs>
  <TitlesOfParts>
    <vt:vector size="112" baseType="lpstr">
      <vt:lpstr>Arial</vt:lpstr>
      <vt:lpstr>Calibri</vt:lpstr>
      <vt:lpstr>Cambria</vt:lpstr>
      <vt:lpstr>Helvetica</vt:lpstr>
      <vt:lpstr>Monotype Sorts</vt:lpstr>
      <vt:lpstr>proxima-nova</vt:lpstr>
      <vt:lpstr>Segoe UI</vt:lpstr>
      <vt:lpstr>Times New Roman</vt:lpstr>
      <vt:lpstr>urw-din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Savita Yadav</cp:lastModifiedBy>
  <cp:revision>455</cp:revision>
  <dcterms:created xsi:type="dcterms:W3CDTF">2006-08-16T00:00:00Z</dcterms:created>
  <dcterms:modified xsi:type="dcterms:W3CDTF">2024-05-06T06:01:03Z</dcterms:modified>
</cp:coreProperties>
</file>