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1"/>
  </p:notesMasterIdLst>
  <p:handoutMasterIdLst>
    <p:handoutMasterId r:id="rId132"/>
  </p:handoutMasterIdLst>
  <p:sldIdLst>
    <p:sldId id="350" r:id="rId2"/>
    <p:sldId id="362" r:id="rId3"/>
    <p:sldId id="403" r:id="rId4"/>
    <p:sldId id="404" r:id="rId5"/>
    <p:sldId id="405" r:id="rId6"/>
    <p:sldId id="406" r:id="rId7"/>
    <p:sldId id="407" r:id="rId8"/>
    <p:sldId id="352" r:id="rId9"/>
    <p:sldId id="353" r:id="rId10"/>
    <p:sldId id="354" r:id="rId11"/>
    <p:sldId id="355" r:id="rId12"/>
    <p:sldId id="356" r:id="rId13"/>
    <p:sldId id="357" r:id="rId14"/>
    <p:sldId id="358" r:id="rId15"/>
    <p:sldId id="359" r:id="rId16"/>
    <p:sldId id="360" r:id="rId17"/>
    <p:sldId id="361" r:id="rId18"/>
    <p:sldId id="342" r:id="rId19"/>
    <p:sldId id="343" r:id="rId20"/>
    <p:sldId id="480" r:id="rId21"/>
    <p:sldId id="481" r:id="rId22"/>
    <p:sldId id="289" r:id="rId23"/>
    <p:sldId id="268" r:id="rId24"/>
    <p:sldId id="324" r:id="rId25"/>
    <p:sldId id="325" r:id="rId26"/>
    <p:sldId id="326" r:id="rId27"/>
    <p:sldId id="327" r:id="rId28"/>
    <p:sldId id="329" r:id="rId29"/>
    <p:sldId id="330" r:id="rId30"/>
    <p:sldId id="408" r:id="rId31"/>
    <p:sldId id="409" r:id="rId32"/>
    <p:sldId id="410" r:id="rId33"/>
    <p:sldId id="424" r:id="rId34"/>
    <p:sldId id="411" r:id="rId35"/>
    <p:sldId id="412" r:id="rId36"/>
    <p:sldId id="413" r:id="rId37"/>
    <p:sldId id="414" r:id="rId38"/>
    <p:sldId id="415" r:id="rId39"/>
    <p:sldId id="416" r:id="rId40"/>
    <p:sldId id="417" r:id="rId41"/>
    <p:sldId id="418" r:id="rId42"/>
    <p:sldId id="419" r:id="rId43"/>
    <p:sldId id="420" r:id="rId44"/>
    <p:sldId id="425" r:id="rId45"/>
    <p:sldId id="426" r:id="rId46"/>
    <p:sldId id="421" r:id="rId47"/>
    <p:sldId id="423" r:id="rId48"/>
    <p:sldId id="335" r:id="rId49"/>
    <p:sldId id="427" r:id="rId50"/>
    <p:sldId id="332" r:id="rId51"/>
    <p:sldId id="428" r:id="rId52"/>
    <p:sldId id="509" r:id="rId53"/>
    <p:sldId id="429" r:id="rId54"/>
    <p:sldId id="510" r:id="rId55"/>
    <p:sldId id="430" r:id="rId56"/>
    <p:sldId id="511" r:id="rId57"/>
    <p:sldId id="431" r:id="rId58"/>
    <p:sldId id="432" r:id="rId59"/>
    <p:sldId id="433" r:id="rId60"/>
    <p:sldId id="434" r:id="rId61"/>
    <p:sldId id="435" r:id="rId62"/>
    <p:sldId id="436" r:id="rId63"/>
    <p:sldId id="437" r:id="rId64"/>
    <p:sldId id="438" r:id="rId65"/>
    <p:sldId id="439" r:id="rId66"/>
    <p:sldId id="440" r:id="rId67"/>
    <p:sldId id="441" r:id="rId68"/>
    <p:sldId id="442" r:id="rId69"/>
    <p:sldId id="443" r:id="rId70"/>
    <p:sldId id="444" r:id="rId71"/>
    <p:sldId id="445" r:id="rId72"/>
    <p:sldId id="446" r:id="rId73"/>
    <p:sldId id="447" r:id="rId74"/>
    <p:sldId id="448" r:id="rId75"/>
    <p:sldId id="452" r:id="rId76"/>
    <p:sldId id="453" r:id="rId77"/>
    <p:sldId id="454" r:id="rId78"/>
    <p:sldId id="455" r:id="rId79"/>
    <p:sldId id="450" r:id="rId80"/>
    <p:sldId id="451" r:id="rId81"/>
    <p:sldId id="456" r:id="rId82"/>
    <p:sldId id="457" r:id="rId83"/>
    <p:sldId id="458" r:id="rId84"/>
    <p:sldId id="459" r:id="rId85"/>
    <p:sldId id="482" r:id="rId86"/>
    <p:sldId id="483" r:id="rId87"/>
    <p:sldId id="484" r:id="rId88"/>
    <p:sldId id="485" r:id="rId89"/>
    <p:sldId id="486" r:id="rId90"/>
    <p:sldId id="487" r:id="rId91"/>
    <p:sldId id="488" r:id="rId92"/>
    <p:sldId id="489" r:id="rId93"/>
    <p:sldId id="490" r:id="rId94"/>
    <p:sldId id="491" r:id="rId95"/>
    <p:sldId id="492" r:id="rId96"/>
    <p:sldId id="493" r:id="rId97"/>
    <p:sldId id="494" r:id="rId98"/>
    <p:sldId id="495" r:id="rId99"/>
    <p:sldId id="499" r:id="rId100"/>
    <p:sldId id="500" r:id="rId101"/>
    <p:sldId id="460" r:id="rId102"/>
    <p:sldId id="461" r:id="rId103"/>
    <p:sldId id="462" r:id="rId104"/>
    <p:sldId id="463" r:id="rId105"/>
    <p:sldId id="501" r:id="rId106"/>
    <p:sldId id="502" r:id="rId107"/>
    <p:sldId id="503" r:id="rId108"/>
    <p:sldId id="505" r:id="rId109"/>
    <p:sldId id="506" r:id="rId110"/>
    <p:sldId id="512" r:id="rId111"/>
    <p:sldId id="507" r:id="rId112"/>
    <p:sldId id="513" r:id="rId113"/>
    <p:sldId id="508" r:id="rId114"/>
    <p:sldId id="504" r:id="rId115"/>
    <p:sldId id="465" r:id="rId116"/>
    <p:sldId id="466" r:id="rId117"/>
    <p:sldId id="467" r:id="rId118"/>
    <p:sldId id="468" r:id="rId119"/>
    <p:sldId id="470" r:id="rId120"/>
    <p:sldId id="471" r:id="rId121"/>
    <p:sldId id="472" r:id="rId122"/>
    <p:sldId id="473" r:id="rId123"/>
    <p:sldId id="474" r:id="rId124"/>
    <p:sldId id="514" r:id="rId125"/>
    <p:sldId id="515" r:id="rId126"/>
    <p:sldId id="476" r:id="rId127"/>
    <p:sldId id="477" r:id="rId128"/>
    <p:sldId id="478" r:id="rId129"/>
    <p:sldId id="479"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24" autoAdjust="0"/>
  </p:normalViewPr>
  <p:slideViewPr>
    <p:cSldViewPr>
      <p:cViewPr>
        <p:scale>
          <a:sx n="75" d="100"/>
          <a:sy n="75" d="100"/>
        </p:scale>
        <p:origin x="-1236"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5/1/2024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4030619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5/1/2024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4193278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txBox="1">
            <a:spLocks noGrp="1"/>
          </p:cNvSpPr>
          <p:nvPr>
            <p:ph type="sldNum" sz="quarter"/>
          </p:nvPr>
        </p:nvSpPr>
        <p:spPr>
          <a:xfrm>
            <a:off x="3971925" y="8774113"/>
            <a:ext cx="3038475" cy="461962"/>
          </a:xfrm>
          <a:prstGeom prst="rect">
            <a:avLst/>
          </a:prstGeom>
          <a:noFill/>
          <a:ln w="9525">
            <a:noFill/>
          </a:ln>
        </p:spPr>
        <p:txBody>
          <a:bodyPr lIns="92976" tIns="46488" rIns="92976" bIns="46488" anchor="b" anchorCtr="0"/>
          <a:lstStyle/>
          <a:p>
            <a:pPr lvl="0" algn="r" defTabSz="930275" eaLnBrk="1" hangingPunct="1">
              <a:spcBef>
                <a:spcPct val="0"/>
              </a:spcBef>
            </a:pPr>
            <a:fld id="{9A0DB2DC-4C9A-4742-B13C-FB6460FD3503}" type="slidenum">
              <a:rPr lang="en-US" altLang="en-US" dirty="0"/>
              <a:t>33</a:t>
            </a:fld>
            <a:endParaRPr lang="en-US" altLang="en-US" dirty="0"/>
          </a:p>
        </p:txBody>
      </p:sp>
      <p:sp>
        <p:nvSpPr>
          <p:cNvPr id="5123" name="Rectangle 2"/>
          <p:cNvSpPr>
            <a:spLocks noGrp="1" noRot="1" noChangeAspect="1" noTextEdit="1"/>
          </p:cNvSpPr>
          <p:nvPr>
            <p:ph type="sldImg"/>
          </p:nvPr>
        </p:nvSpPr>
        <p:spPr>
          <a:ln/>
        </p:spPr>
      </p:sp>
      <p:sp>
        <p:nvSpPr>
          <p:cNvPr id="5124" name="Rectangle 3"/>
          <p:cNvSpPr>
            <a:spLocks noGrp="1"/>
          </p:cNvSpPr>
          <p:nvPr>
            <p:ph type="body" idx="1"/>
          </p:nvPr>
        </p:nvSpPr>
        <p:spPr>
          <a:xfrm>
            <a:off x="933450" y="4386263"/>
            <a:ext cx="5143500" cy="4157662"/>
          </a:xfrm>
          <a:ln/>
        </p:spPr>
        <p:txBody>
          <a:bodyPr wrap="square" lIns="92976" tIns="46488" rIns="92976" bIns="46488" anchor="t" anchorCtr="0"/>
          <a:lstStyle/>
          <a:p>
            <a:pPr lvl="0" eaLnBrk="1" hangingPunct="1"/>
            <a:endParaRPr lang="en-US" altLang="en-US" dirty="0"/>
          </a:p>
        </p:txBody>
      </p:sp>
    </p:spTree>
    <p:extLst>
      <p:ext uri="{BB962C8B-B14F-4D97-AF65-F5344CB8AC3E}">
        <p14:creationId xmlns:p14="http://schemas.microsoft.com/office/powerpoint/2010/main" val="3686689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9042A-E321-4B80-9D13-E9EC86A013AF}" type="datetime1">
              <a:rPr lang="en-US" smtClean="0"/>
              <a:t>5/1/2024</a:t>
            </a:fld>
            <a:endParaRPr lang="en-US"/>
          </a:p>
        </p:txBody>
      </p:sp>
      <p:sp>
        <p:nvSpPr>
          <p:cNvPr id="5" name="Footer Placeholder 4"/>
          <p:cNvSpPr>
            <a:spLocks noGrp="1"/>
          </p:cNvSpPr>
          <p:nvPr>
            <p:ph type="ftr" sz="quarter" idx="11"/>
          </p:nvPr>
        </p:nvSpPr>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DF1E75-3D90-4416-A2FE-D1AA759B4AED}" type="datetime1">
              <a:rPr lang="en-US" smtClean="0"/>
              <a:t>5/1/2024</a:t>
            </a:fld>
            <a:endParaRPr lang="en-US"/>
          </a:p>
        </p:txBody>
      </p:sp>
      <p:sp>
        <p:nvSpPr>
          <p:cNvPr id="5" name="Footer Placeholder 4"/>
          <p:cNvSpPr>
            <a:spLocks noGrp="1"/>
          </p:cNvSpPr>
          <p:nvPr>
            <p:ph type="ftr" sz="quarter" idx="11"/>
          </p:nvPr>
        </p:nvSpPr>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118522-A8C6-4BB5-A150-FB8CD104F194}" type="datetime1">
              <a:rPr lang="en-US" smtClean="0"/>
              <a:t>5/1/2024</a:t>
            </a:fld>
            <a:endParaRPr lang="en-US"/>
          </a:p>
        </p:txBody>
      </p:sp>
      <p:sp>
        <p:nvSpPr>
          <p:cNvPr id="5" name="Footer Placeholder 4"/>
          <p:cNvSpPr>
            <a:spLocks noGrp="1"/>
          </p:cNvSpPr>
          <p:nvPr>
            <p:ph type="ftr" sz="quarter" idx="11"/>
          </p:nvPr>
        </p:nvSpPr>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D4AC6A-00A7-4099-B471-D9967D4102B5}" type="datetime1">
              <a:rPr lang="en-US" smtClean="0"/>
              <a:t>5/1/2024</a:t>
            </a:fld>
            <a:endParaRPr lang="en-US"/>
          </a:p>
        </p:txBody>
      </p:sp>
      <p:sp>
        <p:nvSpPr>
          <p:cNvPr id="5" name="Footer Placeholder 4"/>
          <p:cNvSpPr>
            <a:spLocks noGrp="1"/>
          </p:cNvSpPr>
          <p:nvPr>
            <p:ph type="ftr" sz="quarter" idx="11"/>
          </p:nvPr>
        </p:nvSpPr>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6DBE8-9379-4A6E-B214-7DA9246FE8D1}" type="datetime1">
              <a:rPr lang="en-US" smtClean="0"/>
              <a:t>5/1/2024</a:t>
            </a:fld>
            <a:endParaRPr lang="en-US"/>
          </a:p>
        </p:txBody>
      </p:sp>
      <p:sp>
        <p:nvSpPr>
          <p:cNvPr id="5" name="Footer Placeholder 4"/>
          <p:cNvSpPr>
            <a:spLocks noGrp="1"/>
          </p:cNvSpPr>
          <p:nvPr>
            <p:ph type="ftr" sz="quarter" idx="11"/>
          </p:nvPr>
        </p:nvSpPr>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AF2C1C-3E10-449B-A09B-EDD1C88F9760}" type="datetime1">
              <a:rPr lang="en-US" smtClean="0"/>
              <a:t>5/1/2024</a:t>
            </a:fld>
            <a:endParaRPr lang="en-US"/>
          </a:p>
        </p:txBody>
      </p:sp>
      <p:sp>
        <p:nvSpPr>
          <p:cNvPr id="6" name="Footer Placeholder 5"/>
          <p:cNvSpPr>
            <a:spLocks noGrp="1"/>
          </p:cNvSpPr>
          <p:nvPr>
            <p:ph type="ftr" sz="quarter" idx="11"/>
          </p:nvPr>
        </p:nvSpPr>
        <p:spPr/>
        <p:txBody>
          <a:bodyPr/>
          <a:lstStyle/>
          <a:p>
            <a:r>
              <a:rPr lang="en-US" dirty="0" smtClean="0"/>
              <a:t>Ankur Kumar Varshney       ACSE0404 (TAFL)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062474-C2C1-42DA-8ABB-0B63F2D4BA4C}" type="datetime1">
              <a:rPr lang="en-US" smtClean="0"/>
              <a:t>5/1/2024</a:t>
            </a:fld>
            <a:endParaRPr lang="en-US"/>
          </a:p>
        </p:txBody>
      </p:sp>
      <p:sp>
        <p:nvSpPr>
          <p:cNvPr id="8" name="Footer Placeholder 7"/>
          <p:cNvSpPr>
            <a:spLocks noGrp="1"/>
          </p:cNvSpPr>
          <p:nvPr>
            <p:ph type="ftr" sz="quarter" idx="11"/>
          </p:nvPr>
        </p:nvSpPr>
        <p:spPr/>
        <p:txBody>
          <a:bodyPr/>
          <a:lstStyle/>
          <a:p>
            <a:r>
              <a:rPr lang="en-US" dirty="0" smtClean="0"/>
              <a:t>Ankur Kumar Varshney       ACSE0404 (TAFL)                  Unit 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D1C9E6-9D40-4E79-BDA2-6C3D91A0E502}" type="datetime1">
              <a:rPr lang="en-US" smtClean="0"/>
              <a:t>5/1/2024</a:t>
            </a:fld>
            <a:endParaRPr lang="en-US"/>
          </a:p>
        </p:txBody>
      </p:sp>
      <p:sp>
        <p:nvSpPr>
          <p:cNvPr id="4" name="Footer Placeholder 3"/>
          <p:cNvSpPr>
            <a:spLocks noGrp="1"/>
          </p:cNvSpPr>
          <p:nvPr>
            <p:ph type="ftr" sz="quarter" idx="11"/>
          </p:nvPr>
        </p:nvSpPr>
        <p:spPr/>
        <p:txBody>
          <a:bodyPr/>
          <a:lstStyle/>
          <a:p>
            <a:r>
              <a:rPr lang="en-US" dirty="0" smtClean="0"/>
              <a:t>Ankur Kumar Varshney       ACSE0404 (TAFL)                  Unit V</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CA712-E1C8-45EA-A68A-5E1F5E495A80}" type="datetime1">
              <a:rPr lang="en-US" smtClean="0"/>
              <a:t>5/1/2024</a:t>
            </a:fld>
            <a:endParaRPr lang="en-US"/>
          </a:p>
        </p:txBody>
      </p:sp>
      <p:sp>
        <p:nvSpPr>
          <p:cNvPr id="3" name="Footer Placeholder 2"/>
          <p:cNvSpPr>
            <a:spLocks noGrp="1"/>
          </p:cNvSpPr>
          <p:nvPr>
            <p:ph type="ftr" sz="quarter" idx="11"/>
          </p:nvPr>
        </p:nvSpPr>
        <p:spPr/>
        <p:txBody>
          <a:bodyPr/>
          <a:lstStyle/>
          <a:p>
            <a:r>
              <a:rPr lang="en-US" dirty="0" smtClean="0"/>
              <a:t>Ankur Kumar Varshney       ACSE0404 (TAFL)                  Unit V</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17C3DD-52C0-4A88-91EA-0DD9D254C259}" type="datetime1">
              <a:rPr lang="en-US" smtClean="0"/>
              <a:t>5/1/2024</a:t>
            </a:fld>
            <a:endParaRPr lang="en-US"/>
          </a:p>
        </p:txBody>
      </p:sp>
      <p:sp>
        <p:nvSpPr>
          <p:cNvPr id="6" name="Footer Placeholder 5"/>
          <p:cNvSpPr>
            <a:spLocks noGrp="1"/>
          </p:cNvSpPr>
          <p:nvPr>
            <p:ph type="ftr" sz="quarter" idx="11"/>
          </p:nvPr>
        </p:nvSpPr>
        <p:spPr/>
        <p:txBody>
          <a:bodyPr/>
          <a:lstStyle/>
          <a:p>
            <a:r>
              <a:rPr lang="en-US" dirty="0" smtClean="0"/>
              <a:t>Ankur Kumar Varshney       ACSE0404 (TAFL)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1E45B7-7D2B-441F-B29F-2002CB15CB50}" type="datetime1">
              <a:rPr lang="en-US" smtClean="0"/>
              <a:t>5/1/2024</a:t>
            </a:fld>
            <a:endParaRPr lang="en-US"/>
          </a:p>
        </p:txBody>
      </p:sp>
      <p:sp>
        <p:nvSpPr>
          <p:cNvPr id="6" name="Footer Placeholder 5"/>
          <p:cNvSpPr>
            <a:spLocks noGrp="1"/>
          </p:cNvSpPr>
          <p:nvPr>
            <p:ph type="ftr" sz="quarter" idx="11"/>
          </p:nvPr>
        </p:nvSpPr>
        <p:spPr/>
        <p:txBody>
          <a:bodyPr/>
          <a:lstStyle/>
          <a:p>
            <a:r>
              <a:rPr lang="en-US" dirty="0" smtClean="0"/>
              <a:t>Ankur Kumar Varshney       ACSE0404 (TAFL)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321B0-6EFF-45D7-B34F-ACF0A2F97EF8}" type="datetime1">
              <a:rPr lang="en-US" smtClean="0"/>
              <a:t>5/1/2024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Ankur Kumar Varshney       ACSE0404 (TAFL)                  Unit V</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KJD_F-QGLmo"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mx1mnyagfdM&amp;list=PL4B084328ED81F3AF" TargetMode="Externa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mx1mnyagfdM&amp;list=PL4B084328ED81F3AF" TargetMode="Externa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YSr5zmVqZLI"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www.youtube.com/watch?v=BR6fHjKFqa0" TargetMode="External"/><Relationship Id="rId7" Type="http://schemas.openxmlformats.org/officeDocument/2006/relationships/image" Target="../media/image1.png"/><Relationship Id="rId2" Type="http://schemas.openxmlformats.org/officeDocument/2006/relationships/hyperlink" Target="https://www.youtube.com/watch?v=IhyEGNn-7Uo" TargetMode="External"/><Relationship Id="rId1" Type="http://schemas.openxmlformats.org/officeDocument/2006/relationships/slideLayout" Target="../slideLayouts/slideLayout2.xml"/><Relationship Id="rId6" Type="http://schemas.openxmlformats.org/officeDocument/2006/relationships/hyperlink" Target="https://www.youtube.com/watch?v=moPtwq_cVH8" TargetMode="External"/><Relationship Id="rId5" Type="http://schemas.openxmlformats.org/officeDocument/2006/relationships/hyperlink" Target="https://www.youtube.com/watch?v=mPec64RUCsk" TargetMode="External"/><Relationship Id="rId4" Type="http://schemas.openxmlformats.org/officeDocument/2006/relationships/hyperlink" Target="https://www.youtube.com/watch?v=vhSMp91tS6k" TargetMode="Externa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kFH4X69L1JU" TargetMode="Externa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EEfNU8AoA-8"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600" dirty="0" err="1"/>
              <a:t>Noida</a:t>
            </a:r>
            <a:r>
              <a:rPr lang="en-US" sz="2600" dirty="0"/>
              <a:t> Institute of Engineering and Technology, Gr. </a:t>
            </a:r>
            <a:r>
              <a:rPr lang="en-US" sz="2600" dirty="0" err="1"/>
              <a:t>Noida</a:t>
            </a:r>
            <a:endParaRPr lang="en-US" sz="2600" dirty="0"/>
          </a:p>
        </p:txBody>
      </p:sp>
      <p:sp>
        <p:nvSpPr>
          <p:cNvPr id="3" name="Subtitle 2"/>
          <p:cNvSpPr>
            <a:spLocks noGrp="1"/>
          </p:cNvSpPr>
          <p:nvPr>
            <p:ph type="subTitle" idx="1"/>
          </p:nvPr>
        </p:nvSpPr>
        <p:spPr>
          <a:xfrm>
            <a:off x="1447800" y="914400"/>
            <a:ext cx="6400800" cy="914400"/>
          </a:xfrm>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pPr lvl="0"/>
            <a:r>
              <a:rPr lang="en-US" sz="2800" dirty="0">
                <a:solidFill>
                  <a:schemeClr val="tx1"/>
                </a:solidFill>
              </a:rPr>
              <a:t>Theory of Automata and Formal Languages</a:t>
            </a:r>
          </a:p>
          <a:p>
            <a:pPr lvl="0"/>
            <a:r>
              <a:rPr lang="en-US" sz="2800" dirty="0">
                <a:solidFill>
                  <a:schemeClr val="tx1"/>
                </a:solidFill>
              </a:rPr>
              <a:t>(ACSE0404)</a:t>
            </a:r>
          </a:p>
          <a:p>
            <a:endParaRPr lang="en-US" sz="2500" b="1" dirty="0">
              <a:solidFill>
                <a:schemeClr val="tx1"/>
              </a:solidFill>
            </a:endParaRP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4495800" y="4572000"/>
            <a:ext cx="4419600" cy="1295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fontAlgn="auto">
              <a:spcBef>
                <a:spcPct val="20000"/>
              </a:spcBef>
              <a:spcAft>
                <a:spcPts val="0"/>
              </a:spcAft>
              <a:buFont typeface="Arial" pitchFamily="34" charset="0"/>
              <a:buNone/>
              <a:defRPr/>
            </a:pPr>
            <a:r>
              <a:rPr lang="en-US" sz="2400" dirty="0">
                <a:solidFill>
                  <a:schemeClr val="tx1"/>
                </a:solidFill>
                <a:latin typeface="+mj-lt"/>
                <a:cs typeface="Times New Roman" panose="02020603050405020304" pitchFamily="18" charset="0"/>
              </a:rPr>
              <a:t>Ankur Kumar Varshney</a:t>
            </a:r>
          </a:p>
          <a:p>
            <a:pPr algn="ctr" fontAlgn="auto">
              <a:spcBef>
                <a:spcPct val="20000"/>
              </a:spcBef>
              <a:spcAft>
                <a:spcPts val="0"/>
              </a:spcAft>
              <a:buFont typeface="Arial" pitchFamily="34" charset="0"/>
              <a:buNone/>
              <a:defRPr/>
            </a:pPr>
            <a:r>
              <a:rPr lang="en-US" sz="2400" dirty="0">
                <a:solidFill>
                  <a:schemeClr val="tx1"/>
                </a:solidFill>
                <a:latin typeface="+mj-lt"/>
                <a:cs typeface="Times New Roman" panose="02020603050405020304" pitchFamily="18" charset="0"/>
              </a:rPr>
              <a:t>Assistant Professor</a:t>
            </a:r>
          </a:p>
          <a:p>
            <a:pPr algn="ctr" fontAlgn="auto">
              <a:spcBef>
                <a:spcPct val="20000"/>
              </a:spcBef>
              <a:spcAft>
                <a:spcPts val="0"/>
              </a:spcAft>
              <a:buFont typeface="Arial" pitchFamily="34" charset="0"/>
              <a:buNone/>
              <a:defRPr/>
            </a:pPr>
            <a:r>
              <a:rPr lang="en-US" sz="2400" dirty="0">
                <a:solidFill>
                  <a:schemeClr val="tx1"/>
                </a:solidFill>
                <a:latin typeface="+mj-lt"/>
                <a:cs typeface="Times New Roman" panose="02020603050405020304" pitchFamily="18" charset="0"/>
              </a:rPr>
              <a:t>(IT Department)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2400" dirty="0">
              <a:solidFill>
                <a:schemeClr val="tx1"/>
              </a:solidFill>
              <a:latin typeface="+mj-lt"/>
            </a:endParaRPr>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kumimoji="0" lang="en-US" sz="2500" b="0" i="0" u="none" strike="noStrike" kern="1200" cap="none" spc="0" normalizeH="0" noProof="0" dirty="0" smtClean="0">
                <a:ln>
                  <a:noFill/>
                </a:ln>
                <a:solidFill>
                  <a:schemeClr val="tx1"/>
                </a:solidFill>
                <a:effectLst/>
                <a:uLnTx/>
                <a:uFillTx/>
                <a:latin typeface="+mn-lt"/>
                <a:ea typeface="+mn-ea"/>
                <a:cs typeface="+mn-cs"/>
              </a:rPr>
              <a:t>V</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152400" y="3689350"/>
            <a:ext cx="3886200" cy="609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spcBef>
                <a:spcPct val="20000"/>
              </a:spcBef>
              <a:defRPr/>
            </a:pPr>
            <a:r>
              <a:rPr lang="en-US" sz="2800" dirty="0" smtClean="0">
                <a:solidFill>
                  <a:schemeClr val="tx1"/>
                </a:solidFill>
              </a:rPr>
              <a:t>Turing Machine</a:t>
            </a:r>
            <a:endParaRPr lang="en-US" sz="2500" dirty="0">
              <a:solidFill>
                <a:schemeClr val="tx1"/>
              </a:solidFill>
            </a:endParaRPr>
          </a:p>
        </p:txBody>
      </p:sp>
      <p:sp>
        <p:nvSpPr>
          <p:cNvPr id="15" name="Subtitle 2"/>
          <p:cNvSpPr txBox="1">
            <a:spLocks/>
          </p:cNvSpPr>
          <p:nvPr/>
        </p:nvSpPr>
        <p:spPr>
          <a:xfrm>
            <a:off x="152400" y="4572000"/>
            <a:ext cx="3886200" cy="1295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fontAlgn="auto">
              <a:spcBef>
                <a:spcPct val="20000"/>
              </a:spcBef>
              <a:spcAft>
                <a:spcPts val="0"/>
              </a:spcAft>
              <a:buFont typeface="Arial" pitchFamily="34" charset="0"/>
              <a:buNone/>
              <a:defRPr/>
            </a:pPr>
            <a:endParaRPr lang="en-US" sz="2000" dirty="0" smtClean="0">
              <a:solidFill>
                <a:schemeClr val="tx1"/>
              </a:solidFill>
              <a:latin typeface="+mj-lt"/>
              <a:cs typeface="Times New Roman" panose="02020603050405020304" pitchFamily="18" charset="0"/>
            </a:endParaRPr>
          </a:p>
          <a:p>
            <a:pPr algn="ctr" fontAlgn="auto">
              <a:spcBef>
                <a:spcPct val="20000"/>
              </a:spcBef>
              <a:spcAft>
                <a:spcPts val="0"/>
              </a:spcAft>
              <a:buFont typeface="Arial" pitchFamily="34" charset="0"/>
              <a:buNone/>
              <a:defRPr/>
            </a:pPr>
            <a:r>
              <a:rPr lang="en-US" sz="2000" dirty="0" smtClean="0">
                <a:solidFill>
                  <a:schemeClr val="tx1"/>
                </a:solidFill>
                <a:latin typeface="+mj-lt"/>
                <a:cs typeface="Times New Roman" panose="02020603050405020304" pitchFamily="18" charset="0"/>
              </a:rPr>
              <a:t>B </a:t>
            </a:r>
            <a:r>
              <a:rPr lang="en-US" sz="2000" dirty="0">
                <a:solidFill>
                  <a:schemeClr val="tx1"/>
                </a:solidFill>
                <a:latin typeface="+mj-lt"/>
                <a:cs typeface="Times New Roman" panose="02020603050405020304" pitchFamily="18" charset="0"/>
              </a:rPr>
              <a:t>Tech IT </a:t>
            </a:r>
            <a:r>
              <a:rPr lang="en-US" sz="2000" dirty="0" smtClean="0">
                <a:solidFill>
                  <a:schemeClr val="tx1"/>
                </a:solidFill>
                <a:latin typeface="+mj-lt"/>
                <a:cs typeface="Times New Roman" panose="02020603050405020304" pitchFamily="18" charset="0"/>
              </a:rPr>
              <a:t>4</a:t>
            </a:r>
            <a:r>
              <a:rPr lang="en-US" sz="2000" baseline="30000" dirty="0" smtClean="0">
                <a:solidFill>
                  <a:schemeClr val="tx1"/>
                </a:solidFill>
                <a:latin typeface="+mj-lt"/>
                <a:cs typeface="Times New Roman" panose="02020603050405020304" pitchFamily="18" charset="0"/>
              </a:rPr>
              <a:t>th</a:t>
            </a:r>
            <a:r>
              <a:rPr lang="en-US" sz="2000" dirty="0">
                <a:solidFill>
                  <a:schemeClr val="tx1"/>
                </a:solidFill>
                <a:latin typeface="+mj-lt"/>
                <a:cs typeface="Times New Roman" panose="02020603050405020304" pitchFamily="18" charset="0"/>
              </a:rPr>
              <a:t> </a:t>
            </a:r>
            <a:r>
              <a:rPr lang="en-US" sz="2000" dirty="0" err="1" smtClean="0">
                <a:solidFill>
                  <a:schemeClr val="tx1"/>
                </a:solidFill>
                <a:latin typeface="+mj-lt"/>
                <a:cs typeface="Times New Roman" panose="02020603050405020304" pitchFamily="18" charset="0"/>
              </a:rPr>
              <a:t>Sem</a:t>
            </a:r>
            <a:endParaRPr lang="en-US" sz="2000" dirty="0">
              <a:solidFill>
                <a:schemeClr val="tx1"/>
              </a:solidFill>
              <a:latin typeface="+mj-lt"/>
              <a:cs typeface="Times New Roman" panose="02020603050405020304" pitchFamily="18" charset="0"/>
            </a:endParaRPr>
          </a:p>
        </p:txBody>
      </p:sp>
      <p:sp>
        <p:nvSpPr>
          <p:cNvPr id="22" name="Date Placeholder 5"/>
          <p:cNvSpPr>
            <a:spLocks noGrp="1"/>
          </p:cNvSpPr>
          <p:nvPr>
            <p:ph type="dt" sz="half" idx="10"/>
          </p:nvPr>
        </p:nvSpPr>
        <p:spPr>
          <a:xfrm>
            <a:off x="457200" y="6356350"/>
            <a:ext cx="2133600" cy="365125"/>
          </a:xfrm>
        </p:spPr>
        <p:txBody>
          <a:bodyPr/>
          <a:lstStyle/>
          <a:p>
            <a:fld id="{FCFBD5BD-853D-4514-AAF2-2647D6202411}" type="datetime1">
              <a:rPr lang="en-US" smtClean="0"/>
              <a:t>5/1/2024</a:t>
            </a:fld>
            <a:endParaRPr lang="en-US" dirty="0"/>
          </a:p>
        </p:txBody>
      </p:sp>
      <p:sp>
        <p:nvSpPr>
          <p:cNvPr id="23" name="Slide Number Placeholder 6"/>
          <p:cNvSpPr>
            <a:spLocks noGrp="1"/>
          </p:cNvSpPr>
          <p:nvPr>
            <p:ph type="sldNum" sz="quarter" idx="12"/>
          </p:nvPr>
        </p:nvSpPr>
        <p:spPr>
          <a:xfrm>
            <a:off x="6553200" y="6356350"/>
            <a:ext cx="2133600" cy="365125"/>
          </a:xfrm>
        </p:spPr>
        <p:txBody>
          <a:bodyPr/>
          <a:lstStyle/>
          <a:p>
            <a:fld id="{B6F15528-21DE-4FAA-801E-634DDDAF4B2B}" type="slidenum">
              <a:rPr lang="en-US" smtClean="0"/>
              <a:pPr/>
              <a:t>1</a:t>
            </a:fld>
            <a:endParaRPr lang="en-US" dirty="0"/>
          </a:p>
        </p:txBody>
      </p:sp>
      <p:sp>
        <p:nvSpPr>
          <p:cNvPr id="24"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pic>
        <p:nvPicPr>
          <p:cNvPr id="13" name="Picture 14" descr="D:\NIET Data\COA Data\ankur_pho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514600"/>
            <a:ext cx="1676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8985EB-D15B-4201-92D9-EC7668DD02EE}" type="datetime1">
              <a:rPr lang="en-US" smtClean="0"/>
              <a:t>5/1/2024</a:t>
            </a:fld>
            <a:endParaRPr lang="en-US"/>
          </a:p>
        </p:txBody>
      </p:sp>
      <p:sp>
        <p:nvSpPr>
          <p:cNvPr id="5" name="Footer Placeholder 4"/>
          <p:cNvSpPr>
            <a:spLocks noGrp="1"/>
          </p:cNvSpPr>
          <p:nvPr>
            <p:ph type="ftr" sz="quarter" idx="11"/>
          </p:nvPr>
        </p:nvSpPr>
        <p:spPr>
          <a:xfrm>
            <a:off x="31242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7" name="Picture 6" descr="Logo, company name&#10;&#10;Description automatically generated">
            <a:extLst>
              <a:ext uri="{FF2B5EF4-FFF2-40B4-BE49-F238E27FC236}">
                <a16:creationId xmlns="" xmlns:a16="http://schemas.microsoft.com/office/drawing/2014/main" id="{755C6AED-E5AE-44C3-8722-88AF8388C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sp>
        <p:nvSpPr>
          <p:cNvPr id="9" name="Title 1">
            <a:extLst>
              <a:ext uri="{FF2B5EF4-FFF2-40B4-BE49-F238E27FC236}">
                <a16:creationId xmlns="" xmlns:a16="http://schemas.microsoft.com/office/drawing/2014/main" id="{18DAB13F-8E3E-4C7E-8317-A835E8677700}"/>
              </a:ext>
            </a:extLst>
          </p:cNvPr>
          <p:cNvSpPr txBox="1">
            <a:spLocks/>
          </p:cNvSpPr>
          <p:nvPr/>
        </p:nvSpPr>
        <p:spPr>
          <a:xfrm>
            <a:off x="1523999" y="-11515"/>
            <a:ext cx="758647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lang="en-US" sz="3200" dirty="0">
                <a:latin typeface="+mj-lt"/>
              </a:rPr>
              <a:t>Subject Syllabus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123950"/>
            <a:ext cx="7848600" cy="36004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495800"/>
            <a:ext cx="7696198" cy="1066800"/>
          </a:xfrm>
          <a:prstGeom prst="rect">
            <a:avLst/>
          </a:prstGeom>
        </p:spPr>
      </p:pic>
    </p:spTree>
    <p:extLst>
      <p:ext uri="{BB962C8B-B14F-4D97-AF65-F5344CB8AC3E}">
        <p14:creationId xmlns:p14="http://schemas.microsoft.com/office/powerpoint/2010/main" val="1260300424"/>
      </p:ext>
    </p:extLst>
  </p:cSld>
  <p:clrMapOvr>
    <a:masterClrMapping/>
  </p:clrMapOvr>
  <p:transition spd="slow">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34471" y="1"/>
            <a:ext cx="0" cy="577081"/>
          </a:xfrm>
          <a:prstGeom prst="rect">
            <a:avLst/>
          </a:prstGeom>
        </p:spPr>
        <p:txBody>
          <a:bodyPr vert="horz" wrap="square" lIns="0" tIns="0" rIns="0" bIns="0" rtlCol="0">
            <a:spAutoFit/>
          </a:bodyPr>
          <a:lstStyle/>
          <a:p>
            <a:pPr marL="33619">
              <a:lnSpc>
                <a:spcPts val="1531"/>
              </a:lnSpc>
            </a:pPr>
            <a:fld id="{81D60167-4931-47E6-BA6A-407CBD079E47}" type="slidenum">
              <a:rPr dirty="0"/>
              <a:pPr marL="33619">
                <a:lnSpc>
                  <a:spcPts val="1531"/>
                </a:lnSpc>
              </a:pPr>
              <a:t>100</a:t>
            </a:fld>
            <a:endParaRPr dirty="0"/>
          </a:p>
        </p:txBody>
      </p:sp>
      <p:sp>
        <p:nvSpPr>
          <p:cNvPr id="3" name="object 3"/>
          <p:cNvSpPr txBox="1"/>
          <p:nvPr/>
        </p:nvSpPr>
        <p:spPr>
          <a:xfrm>
            <a:off x="569969" y="1676400"/>
            <a:ext cx="7591985" cy="1416413"/>
          </a:xfrm>
          <a:prstGeom prst="rect">
            <a:avLst/>
          </a:prstGeom>
        </p:spPr>
        <p:txBody>
          <a:bodyPr vert="horz" wrap="square" lIns="0" tIns="142875" rIns="0" bIns="0" rtlCol="0">
            <a:spAutoFit/>
          </a:bodyPr>
          <a:lstStyle/>
          <a:p>
            <a:pPr marL="356366" indent="-322747">
              <a:spcBef>
                <a:spcPts val="1125"/>
              </a:spcBef>
              <a:buFont typeface="Wingdings"/>
              <a:buChar char=""/>
              <a:tabLst>
                <a:tab pos="355806" algn="l"/>
                <a:tab pos="356366" algn="l"/>
              </a:tabLst>
            </a:pPr>
            <a:r>
              <a:rPr sz="2200" spc="-18" dirty="0">
                <a:cs typeface="Arial MT"/>
              </a:rPr>
              <a:t>Start</a:t>
            </a:r>
            <a:r>
              <a:rPr sz="2200" spc="-40" dirty="0">
                <a:cs typeface="Arial MT"/>
              </a:rPr>
              <a:t> </a:t>
            </a:r>
            <a:r>
              <a:rPr sz="2200" spc="-13" dirty="0">
                <a:cs typeface="Arial MT"/>
              </a:rPr>
              <a:t>by</a:t>
            </a:r>
            <a:r>
              <a:rPr sz="2200" spc="-40" dirty="0">
                <a:cs typeface="Arial MT"/>
              </a:rPr>
              <a:t> </a:t>
            </a:r>
            <a:r>
              <a:rPr sz="2200" spc="-18" dirty="0">
                <a:cs typeface="Arial MT"/>
              </a:rPr>
              <a:t>reversing</a:t>
            </a:r>
            <a:r>
              <a:rPr sz="2200" spc="-40" dirty="0">
                <a:cs typeface="Arial MT"/>
              </a:rPr>
              <a:t> </a:t>
            </a:r>
            <a:r>
              <a:rPr sz="2200" spc="-13" dirty="0">
                <a:cs typeface="Arial MT"/>
              </a:rPr>
              <a:t>the</a:t>
            </a:r>
            <a:r>
              <a:rPr sz="2200" spc="-44" dirty="0">
                <a:cs typeface="Arial MT"/>
              </a:rPr>
              <a:t> </a:t>
            </a:r>
            <a:r>
              <a:rPr sz="2200" spc="-18" dirty="0">
                <a:cs typeface="Arial MT"/>
              </a:rPr>
              <a:t>input.</a:t>
            </a:r>
            <a:endParaRPr sz="2200" dirty="0">
              <a:cs typeface="Arial MT"/>
            </a:endParaRPr>
          </a:p>
          <a:p>
            <a:pPr marL="356366" indent="-322747">
              <a:spcBef>
                <a:spcPts val="1037"/>
              </a:spcBef>
              <a:buFont typeface="Wingdings"/>
              <a:buChar char=""/>
              <a:tabLst>
                <a:tab pos="355806" algn="l"/>
                <a:tab pos="356366" algn="l"/>
              </a:tabLst>
            </a:pPr>
            <a:r>
              <a:rPr sz="2200" spc="-18" dirty="0">
                <a:cs typeface="Arial MT"/>
              </a:rPr>
              <a:t>Then</a:t>
            </a:r>
            <a:r>
              <a:rPr sz="2200" spc="-35" dirty="0">
                <a:cs typeface="Arial MT"/>
              </a:rPr>
              <a:t> </a:t>
            </a:r>
            <a:r>
              <a:rPr sz="2200" spc="-18" dirty="0">
                <a:cs typeface="Arial MT"/>
              </a:rPr>
              <a:t>simulate</a:t>
            </a:r>
            <a:r>
              <a:rPr sz="2200" spc="-31" dirty="0">
                <a:cs typeface="Arial MT"/>
              </a:rPr>
              <a:t> </a:t>
            </a:r>
            <a:r>
              <a:rPr sz="2200" spc="-13" dirty="0">
                <a:cs typeface="Arial MT"/>
              </a:rPr>
              <a:t>TM</a:t>
            </a:r>
            <a:r>
              <a:rPr sz="2200" spc="-44" dirty="0">
                <a:cs typeface="Arial MT"/>
              </a:rPr>
              <a:t> </a:t>
            </a:r>
            <a:r>
              <a:rPr sz="2200" spc="-13" dirty="0">
                <a:cs typeface="Arial MT"/>
              </a:rPr>
              <a:t>for</a:t>
            </a:r>
            <a:r>
              <a:rPr sz="2200" spc="-26" dirty="0">
                <a:cs typeface="Arial MT"/>
              </a:rPr>
              <a:t> </a:t>
            </a:r>
            <a:r>
              <a:rPr sz="2200" dirty="0">
                <a:cs typeface="Arial MT"/>
              </a:rPr>
              <a:t>L</a:t>
            </a:r>
            <a:r>
              <a:rPr sz="2200" spc="-31" dirty="0">
                <a:cs typeface="Arial MT"/>
              </a:rPr>
              <a:t> </a:t>
            </a:r>
            <a:r>
              <a:rPr sz="2200" spc="-9" dirty="0">
                <a:cs typeface="Arial MT"/>
              </a:rPr>
              <a:t>to</a:t>
            </a:r>
            <a:r>
              <a:rPr sz="2200" spc="-31" dirty="0">
                <a:cs typeface="Arial MT"/>
              </a:rPr>
              <a:t> </a:t>
            </a:r>
            <a:r>
              <a:rPr sz="2200" spc="-18" dirty="0">
                <a:cs typeface="Arial MT"/>
              </a:rPr>
              <a:t>accept</a:t>
            </a:r>
            <a:r>
              <a:rPr sz="2200" spc="-31" dirty="0">
                <a:cs typeface="Arial MT"/>
              </a:rPr>
              <a:t> </a:t>
            </a:r>
            <a:r>
              <a:rPr sz="2200" dirty="0">
                <a:cs typeface="Arial MT"/>
              </a:rPr>
              <a:t>w</a:t>
            </a:r>
            <a:r>
              <a:rPr sz="2200" spc="-40" dirty="0">
                <a:cs typeface="Arial MT"/>
              </a:rPr>
              <a:t> </a:t>
            </a:r>
            <a:r>
              <a:rPr sz="2200" spc="-4" dirty="0">
                <a:cs typeface="Arial MT"/>
              </a:rPr>
              <a:t>if</a:t>
            </a:r>
            <a:r>
              <a:rPr sz="2200" spc="-31" dirty="0">
                <a:cs typeface="Arial MT"/>
              </a:rPr>
              <a:t> </a:t>
            </a:r>
            <a:r>
              <a:rPr sz="2200" spc="-13" dirty="0">
                <a:cs typeface="Arial MT"/>
              </a:rPr>
              <a:t>and</a:t>
            </a:r>
            <a:r>
              <a:rPr sz="2200" spc="-31" dirty="0">
                <a:cs typeface="Arial MT"/>
              </a:rPr>
              <a:t> </a:t>
            </a:r>
            <a:r>
              <a:rPr sz="2200" spc="-13" dirty="0">
                <a:cs typeface="Arial MT"/>
              </a:rPr>
              <a:t>only</a:t>
            </a:r>
            <a:r>
              <a:rPr sz="2200" spc="-35" dirty="0">
                <a:cs typeface="Arial MT"/>
              </a:rPr>
              <a:t> </a:t>
            </a:r>
            <a:r>
              <a:rPr sz="2200" spc="-22" dirty="0">
                <a:cs typeface="Arial MT"/>
              </a:rPr>
              <a:t>w</a:t>
            </a:r>
            <a:r>
              <a:rPr sz="2200" spc="-33" baseline="26143" dirty="0">
                <a:cs typeface="Arial MT"/>
              </a:rPr>
              <a:t>R</a:t>
            </a:r>
            <a:r>
              <a:rPr sz="2200" spc="304" baseline="26143" dirty="0">
                <a:cs typeface="Arial MT"/>
              </a:rPr>
              <a:t> </a:t>
            </a:r>
            <a:r>
              <a:rPr sz="2200" spc="-4" dirty="0">
                <a:cs typeface="Arial MT"/>
              </a:rPr>
              <a:t>is</a:t>
            </a:r>
            <a:r>
              <a:rPr sz="2200" spc="-35" dirty="0">
                <a:cs typeface="Arial MT"/>
              </a:rPr>
              <a:t> </a:t>
            </a:r>
            <a:r>
              <a:rPr sz="2200" spc="-4" dirty="0">
                <a:cs typeface="Arial MT"/>
              </a:rPr>
              <a:t>in</a:t>
            </a:r>
            <a:r>
              <a:rPr sz="2200" spc="-35" dirty="0">
                <a:cs typeface="Arial MT"/>
              </a:rPr>
              <a:t> </a:t>
            </a:r>
            <a:r>
              <a:rPr sz="2200" spc="-9" dirty="0">
                <a:cs typeface="Arial MT"/>
              </a:rPr>
              <a:t>L.</a:t>
            </a:r>
            <a:endParaRPr sz="2200" dirty="0">
              <a:cs typeface="Arial MT"/>
            </a:endParaRPr>
          </a:p>
          <a:p>
            <a:pPr marL="356366" indent="-322747">
              <a:spcBef>
                <a:spcPts val="1037"/>
              </a:spcBef>
              <a:buFont typeface="Wingdings"/>
              <a:buChar char=""/>
              <a:tabLst>
                <a:tab pos="355806" algn="l"/>
                <a:tab pos="356366" algn="l"/>
              </a:tabLst>
            </a:pPr>
            <a:r>
              <a:rPr sz="2200" spc="-22" dirty="0">
                <a:cs typeface="Arial MT"/>
              </a:rPr>
              <a:t>Works</a:t>
            </a:r>
            <a:r>
              <a:rPr sz="2200" spc="-35" dirty="0">
                <a:cs typeface="Arial MT"/>
              </a:rPr>
              <a:t> </a:t>
            </a:r>
            <a:r>
              <a:rPr sz="2200" spc="-13" dirty="0">
                <a:cs typeface="Arial MT"/>
              </a:rPr>
              <a:t>for</a:t>
            </a:r>
            <a:r>
              <a:rPr sz="2200" spc="-31" dirty="0">
                <a:cs typeface="Arial MT"/>
              </a:rPr>
              <a:t> </a:t>
            </a:r>
            <a:r>
              <a:rPr sz="2200" spc="-13" dirty="0">
                <a:cs typeface="Arial MT"/>
              </a:rPr>
              <a:t>either</a:t>
            </a:r>
            <a:r>
              <a:rPr sz="2200" spc="-26" dirty="0">
                <a:cs typeface="Arial MT"/>
              </a:rPr>
              <a:t> </a:t>
            </a:r>
            <a:r>
              <a:rPr sz="2200" spc="-18" dirty="0">
                <a:cs typeface="Arial MT"/>
              </a:rPr>
              <a:t>Recursive</a:t>
            </a:r>
            <a:r>
              <a:rPr sz="2200" spc="-35" dirty="0">
                <a:cs typeface="Arial MT"/>
              </a:rPr>
              <a:t> </a:t>
            </a:r>
            <a:r>
              <a:rPr sz="2200" spc="-9" dirty="0">
                <a:cs typeface="Arial MT"/>
              </a:rPr>
              <a:t>or</a:t>
            </a:r>
            <a:r>
              <a:rPr sz="2200" spc="-26" dirty="0">
                <a:cs typeface="Arial MT"/>
              </a:rPr>
              <a:t> </a:t>
            </a:r>
            <a:r>
              <a:rPr sz="2200" spc="-13" dirty="0">
                <a:cs typeface="Arial MT"/>
              </a:rPr>
              <a:t>RE</a:t>
            </a:r>
            <a:r>
              <a:rPr sz="2200" spc="-44" dirty="0">
                <a:cs typeface="Arial MT"/>
              </a:rPr>
              <a:t> </a:t>
            </a:r>
            <a:r>
              <a:rPr sz="2200" spc="-18" dirty="0">
                <a:cs typeface="Arial MT"/>
              </a:rPr>
              <a:t>languages.</a:t>
            </a:r>
            <a:endParaRPr sz="2200" dirty="0">
              <a:cs typeface="Arial MT"/>
            </a:endParaRPr>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153931" y="0"/>
            <a:ext cx="1447800" cy="817163"/>
          </a:xfrm>
          <a:prstGeom prst="rect">
            <a:avLst/>
          </a:prstGeom>
          <a:noFill/>
        </p:spPr>
      </p:pic>
      <p:sp>
        <p:nvSpPr>
          <p:cNvPr id="6" name="Title 1"/>
          <p:cNvSpPr txBox="1">
            <a:spLocks/>
          </p:cNvSpPr>
          <p:nvPr/>
        </p:nvSpPr>
        <p:spPr>
          <a:xfrm>
            <a:off x="1219828" y="11447"/>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spc="4" dirty="0"/>
              <a:t>Reve</a:t>
            </a:r>
            <a:r>
              <a:rPr lang="en-US" sz="3200" dirty="0"/>
              <a:t>rsal</a:t>
            </a:r>
            <a:r>
              <a:rPr lang="en-US" sz="3200" b="1" dirty="0" smtClean="0"/>
              <a:t>(CO5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7" name="Date Placeholder 3"/>
          <p:cNvSpPr txBox="1">
            <a:spLocks/>
          </p:cNvSpPr>
          <p:nvPr/>
        </p:nvSpPr>
        <p:spPr>
          <a:xfrm>
            <a:off x="1927784" y="6393406"/>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67DAA0-F5EA-4446-80AA-054EC68B59D6}" type="datetime1">
              <a:rPr lang="en-US" smtClean="0"/>
              <a:pPr/>
              <a:t>5/1/2024</a:t>
            </a:fld>
            <a:endParaRPr lang="en-US"/>
          </a:p>
        </p:txBody>
      </p:sp>
      <p:sp>
        <p:nvSpPr>
          <p:cNvPr id="2" name="Date Placeholder 1"/>
          <p:cNvSpPr>
            <a:spLocks noGrp="1"/>
          </p:cNvSpPr>
          <p:nvPr>
            <p:ph type="dt" sz="half" idx="10"/>
          </p:nvPr>
        </p:nvSpPr>
        <p:spPr/>
        <p:txBody>
          <a:bodyPr/>
          <a:lstStyle/>
          <a:p>
            <a:fld id="{893F6F3D-61F7-455A-812F-A90C9DD9212B}" type="datetime1">
              <a:rPr lang="en-US" smtClean="0"/>
              <a:t>5/1/2024</a:t>
            </a:fld>
            <a:endParaRPr lang="en-US"/>
          </a:p>
        </p:txBody>
      </p:sp>
    </p:spTree>
    <p:extLst>
      <p:ext uri="{BB962C8B-B14F-4D97-AF65-F5344CB8AC3E}">
        <p14:creationId xmlns:p14="http://schemas.microsoft.com/office/powerpoint/2010/main" val="38729074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05400"/>
          </a:xfrm>
        </p:spPr>
        <p:txBody>
          <a:bodyPr>
            <a:normAutofit/>
          </a:bodyPr>
          <a:lstStyle/>
          <a:p>
            <a:pPr marL="0" indent="0" algn="just">
              <a:buNone/>
            </a:pPr>
            <a:r>
              <a:rPr lang="en-US" sz="2200" b="1" dirty="0"/>
              <a:t>Topic Objective:</a:t>
            </a:r>
            <a:r>
              <a:rPr lang="en-US" sz="2200" dirty="0"/>
              <a:t> To understand the Recursive Enumerable Language</a:t>
            </a:r>
            <a:endParaRPr lang="en-US" sz="2200" b="1" dirty="0"/>
          </a:p>
          <a:p>
            <a:pPr marL="0" indent="0" algn="just">
              <a:buNone/>
            </a:pPr>
            <a:endParaRPr lang="en-US" sz="2200" b="1" dirty="0"/>
          </a:p>
          <a:p>
            <a:pPr marL="0" indent="0" algn="just">
              <a:buNone/>
            </a:pPr>
            <a:r>
              <a:rPr lang="en-US" sz="2200" b="1" dirty="0"/>
              <a:t>Recap: </a:t>
            </a:r>
            <a:r>
              <a:rPr lang="en-US" sz="2200" dirty="0"/>
              <a:t> Till now we have studied about Turing Machine, Universal Turing Machine, Linear Bounded Automata and Church Thesis.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r>
              <a:rPr lang="en-US" sz="2200" dirty="0"/>
              <a:t>.</a:t>
            </a:r>
          </a:p>
          <a:p>
            <a:pPr algn="just"/>
            <a:endParaRPr lang="en-US" sz="2200" dirty="0"/>
          </a:p>
          <a:p>
            <a:pPr marL="0" indent="0" algn="just">
              <a:buNone/>
            </a:pPr>
            <a:endParaRPr lang="en-US" sz="2200" dirty="0"/>
          </a:p>
        </p:txBody>
      </p:sp>
      <p:sp>
        <p:nvSpPr>
          <p:cNvPr id="4" name="Date Placeholder 3"/>
          <p:cNvSpPr>
            <a:spLocks noGrp="1"/>
          </p:cNvSpPr>
          <p:nvPr>
            <p:ph type="dt" sz="half" idx="10"/>
          </p:nvPr>
        </p:nvSpPr>
        <p:spPr/>
        <p:txBody>
          <a:bodyPr/>
          <a:lstStyle/>
          <a:p>
            <a:fld id="{D0F7F69D-FC62-41BB-ACCE-1A614D857AB5}"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Recursive Enumerable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7052669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ircle(in)">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ircle(in)">
                                      <p:cBhvr>
                                        <p:cTn id="2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05400"/>
          </a:xfrm>
        </p:spPr>
        <p:txBody>
          <a:bodyPr>
            <a:normAutofit/>
          </a:bodyPr>
          <a:lstStyle/>
          <a:p>
            <a:pPr marL="0" indent="0" algn="just">
              <a:buNone/>
            </a:pPr>
            <a:r>
              <a:rPr lang="en-US" sz="2200" b="1" dirty="0"/>
              <a:t>Objective:</a:t>
            </a:r>
            <a:r>
              <a:rPr lang="en-US" sz="2200" dirty="0"/>
              <a:t> To understand the Recursive Enumerable Language.</a:t>
            </a:r>
          </a:p>
          <a:p>
            <a:pPr algn="just"/>
            <a:endParaRPr lang="en-US" sz="2200" dirty="0"/>
          </a:p>
          <a:p>
            <a:pPr algn="just"/>
            <a:r>
              <a:rPr lang="en-US" sz="2200" dirty="0"/>
              <a:t>RE languages or type-0 languages are generated by type-0 grammars. </a:t>
            </a:r>
          </a:p>
          <a:p>
            <a:pPr algn="just"/>
            <a:r>
              <a:rPr lang="en-US" sz="2200" dirty="0"/>
              <a:t>An RE language can be accepted or recognized by Turing machine which means it will enter into final state for the strings of language and may or may not enter into rejecting state for the strings which are not part of the language. </a:t>
            </a:r>
          </a:p>
          <a:p>
            <a:pPr algn="just"/>
            <a:r>
              <a:rPr lang="en-US" sz="2200" dirty="0"/>
              <a:t>It means TM can loop forever for the strings which are not a part of the language. </a:t>
            </a:r>
          </a:p>
          <a:p>
            <a:pPr algn="just"/>
            <a:r>
              <a:rPr lang="en-US" sz="2200" dirty="0"/>
              <a:t>RE languages are also called as Turing recognizable languages.</a:t>
            </a:r>
          </a:p>
          <a:p>
            <a:pPr algn="just"/>
            <a:endParaRPr lang="en-US" sz="2200" dirty="0"/>
          </a:p>
          <a:p>
            <a:pPr algn="just"/>
            <a:r>
              <a:rPr lang="en-US" sz="2200" dirty="0"/>
              <a:t>Link: </a:t>
            </a:r>
            <a:r>
              <a:rPr lang="en-US" sz="1800" dirty="0">
                <a:hlinkClick r:id="rId2"/>
              </a:rPr>
              <a:t>https://www.youtube.com/watch?v=KJD_F-QGLmo</a:t>
            </a:r>
            <a:endParaRPr lang="en-US" sz="1800" dirty="0"/>
          </a:p>
          <a:p>
            <a:pPr algn="just"/>
            <a:endParaRPr lang="en-US" sz="2200" dirty="0"/>
          </a:p>
        </p:txBody>
      </p:sp>
      <p:sp>
        <p:nvSpPr>
          <p:cNvPr id="4" name="Date Placeholder 3"/>
          <p:cNvSpPr>
            <a:spLocks noGrp="1"/>
          </p:cNvSpPr>
          <p:nvPr>
            <p:ph type="dt" sz="half" idx="10"/>
          </p:nvPr>
        </p:nvSpPr>
        <p:spPr/>
        <p:txBody>
          <a:bodyPr/>
          <a:lstStyle/>
          <a:p>
            <a:fld id="{3F69C426-98BF-4E0F-8FD0-B77C2B0A47AA}"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Recursive Enumerable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9694898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ircle(in)">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Autofit/>
          </a:bodyPr>
          <a:lstStyle/>
          <a:p>
            <a:pPr marL="0" indent="0" algn="just">
              <a:buNone/>
            </a:pPr>
            <a:r>
              <a:rPr lang="en-US" sz="2200" b="1" dirty="0"/>
              <a:t>Topic Objective: </a:t>
            </a:r>
            <a:r>
              <a:rPr lang="en-US" sz="2200" dirty="0"/>
              <a:t>To understand the Halting Problem in theory of computations.</a:t>
            </a:r>
          </a:p>
          <a:p>
            <a:pPr marL="0" indent="0" algn="just">
              <a:buNone/>
            </a:pPr>
            <a:endParaRPr lang="en-US" sz="2200" b="1" dirty="0"/>
          </a:p>
          <a:p>
            <a:pPr marL="0" indent="0" algn="just">
              <a:buNone/>
            </a:pPr>
            <a:r>
              <a:rPr lang="en-US" sz="2200" b="1" dirty="0"/>
              <a:t>Recap: </a:t>
            </a:r>
            <a:r>
              <a:rPr lang="en-US" sz="2200" dirty="0"/>
              <a:t> Till now we have studied about Turing Machine, Universal Turing Machine, Linear Bounded Automata, Church Thesis and Recursive Enumerable Language.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endParaRPr lang="en-US" sz="2200" b="1" dirty="0"/>
          </a:p>
          <a:p>
            <a:pPr algn="just"/>
            <a:endParaRPr lang="en-US" sz="2200" dirty="0"/>
          </a:p>
          <a:p>
            <a:pPr algn="just"/>
            <a:endParaRPr lang="en-US" sz="2200" dirty="0"/>
          </a:p>
        </p:txBody>
      </p:sp>
      <p:sp>
        <p:nvSpPr>
          <p:cNvPr id="4" name="Date Placeholder 3"/>
          <p:cNvSpPr>
            <a:spLocks noGrp="1"/>
          </p:cNvSpPr>
          <p:nvPr>
            <p:ph type="dt" sz="half" idx="10"/>
          </p:nvPr>
        </p:nvSpPr>
        <p:spPr/>
        <p:txBody>
          <a:bodyPr/>
          <a:lstStyle/>
          <a:p>
            <a:fld id="{AE53B043-A8D3-43F4-86A3-3CF4429BEA0B}"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Halting Problem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55748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ircle(in)">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Autofit/>
          </a:bodyPr>
          <a:lstStyle/>
          <a:p>
            <a:pPr marL="0" indent="0" algn="just">
              <a:buNone/>
            </a:pPr>
            <a:r>
              <a:rPr lang="en-US" sz="2200" b="1" dirty="0" smtClean="0"/>
              <a:t>Objective: </a:t>
            </a:r>
            <a:r>
              <a:rPr lang="en-US" sz="2200" dirty="0" smtClean="0"/>
              <a:t>To understand the Halting Problem in theory of computations.</a:t>
            </a:r>
          </a:p>
          <a:p>
            <a:pPr algn="just"/>
            <a:r>
              <a:rPr lang="en-US" sz="2200" b="1" dirty="0" smtClean="0"/>
              <a:t>Input</a:t>
            </a:r>
            <a:r>
              <a:rPr lang="en-US" sz="2200" dirty="0" smtClean="0"/>
              <a:t> − A Turing machine and an input string </a:t>
            </a:r>
            <a:r>
              <a:rPr lang="en-US" sz="2200" b="1" dirty="0" smtClean="0"/>
              <a:t>w</a:t>
            </a:r>
            <a:r>
              <a:rPr lang="en-US" sz="2200" dirty="0" smtClean="0"/>
              <a:t>.</a:t>
            </a:r>
          </a:p>
          <a:p>
            <a:pPr algn="just"/>
            <a:r>
              <a:rPr lang="en-US" sz="2200" b="1" dirty="0" smtClean="0"/>
              <a:t>Problem</a:t>
            </a:r>
            <a:r>
              <a:rPr lang="en-US" sz="2200" dirty="0" smtClean="0"/>
              <a:t> − Does the Turing machine finish computing of the string </a:t>
            </a:r>
            <a:r>
              <a:rPr lang="en-US" sz="2200" b="1" dirty="0" smtClean="0"/>
              <a:t>w</a:t>
            </a:r>
            <a:r>
              <a:rPr lang="en-US" sz="2200" dirty="0" smtClean="0"/>
              <a:t> in a finite number of steps? The answer must be either yes or no.</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smtClean="0"/>
              <a:t>Link for Further Explanation: </a:t>
            </a:r>
          </a:p>
          <a:p>
            <a:pPr algn="just"/>
            <a:r>
              <a:rPr lang="en-US" sz="2200" dirty="0" smtClean="0">
                <a:hlinkClick r:id="rId2"/>
              </a:rPr>
              <a:t>https://www.youtube.com/watch?v=mx1mnyagfdM&amp;list=PL4B084328ED81F3AF</a:t>
            </a:r>
            <a:endParaRPr lang="en-US" sz="2200" dirty="0" smtClean="0"/>
          </a:p>
          <a:p>
            <a:pPr algn="just"/>
            <a:endParaRPr lang="en-US" sz="2200" dirty="0"/>
          </a:p>
        </p:txBody>
      </p:sp>
      <p:sp>
        <p:nvSpPr>
          <p:cNvPr id="4" name="Date Placeholder 3"/>
          <p:cNvSpPr>
            <a:spLocks noGrp="1"/>
          </p:cNvSpPr>
          <p:nvPr>
            <p:ph type="dt" sz="half" idx="10"/>
          </p:nvPr>
        </p:nvSpPr>
        <p:spPr/>
        <p:txBody>
          <a:bodyPr/>
          <a:lstStyle/>
          <a:p>
            <a:fld id="{C725A46C-E50C-4347-A419-96AD55088F7E}"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Halting Problem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6146" name="Picture 2" descr="Halt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743200"/>
            <a:ext cx="57150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3758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ircle(in)">
                                      <p:cBhvr>
                                        <p:cTn id="22" dur="20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ircle(in)">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6146"/>
                                        </p:tgtEl>
                                        <p:attrNameLst>
                                          <p:attrName>style.visibility</p:attrName>
                                        </p:attrNameLst>
                                      </p:cBhvr>
                                      <p:to>
                                        <p:strVal val="visible"/>
                                      </p:to>
                                    </p:set>
                                    <p:animEffect transition="in" filter="circle(in)">
                                      <p:cBhvr>
                                        <p:cTn id="32"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5323286"/>
          </a:xfrm>
        </p:spPr>
        <p:txBody>
          <a:bodyPr>
            <a:normAutofit fontScale="92500" lnSpcReduction="20000"/>
          </a:bodyPr>
          <a:lstStyle/>
          <a:p>
            <a:pPr marL="0" indent="0" algn="just">
              <a:buNone/>
            </a:pPr>
            <a:r>
              <a:rPr lang="en-US" sz="2400" b="1" dirty="0"/>
              <a:t>Objective: </a:t>
            </a:r>
            <a:r>
              <a:rPr lang="en-US" sz="2400" dirty="0"/>
              <a:t>To understand the Halting Problem in theory of computations.</a:t>
            </a:r>
          </a:p>
          <a:p>
            <a:pPr algn="just"/>
            <a:endParaRPr lang="en-US" sz="2400" dirty="0"/>
          </a:p>
          <a:p>
            <a:pPr algn="just"/>
            <a:r>
              <a:rPr lang="en-US" sz="2400" b="1" dirty="0"/>
              <a:t>Input</a:t>
            </a:r>
            <a:r>
              <a:rPr lang="en-US" sz="2400" dirty="0"/>
              <a:t> − A Turing machine and an input string </a:t>
            </a:r>
            <a:r>
              <a:rPr lang="en-US" sz="2400" b="1" dirty="0"/>
              <a:t>w</a:t>
            </a:r>
            <a:r>
              <a:rPr lang="en-US" sz="2400" dirty="0"/>
              <a:t>.</a:t>
            </a:r>
          </a:p>
          <a:p>
            <a:pPr algn="just"/>
            <a:r>
              <a:rPr lang="en-US" sz="2400" b="1" dirty="0"/>
              <a:t>Problem</a:t>
            </a:r>
            <a:r>
              <a:rPr lang="en-US" sz="2400" dirty="0"/>
              <a:t> − Does the Turing machine finish computing of the string </a:t>
            </a:r>
            <a:r>
              <a:rPr lang="en-US" sz="2400" b="1" dirty="0"/>
              <a:t>w</a:t>
            </a:r>
            <a:r>
              <a:rPr lang="en-US" sz="2400" dirty="0"/>
              <a:t> in a finite number of steps? The answer must be either yes or no.</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Link for Further Explanation: </a:t>
            </a:r>
          </a:p>
          <a:p>
            <a:pPr algn="just"/>
            <a:r>
              <a:rPr lang="en-US" sz="2400" dirty="0">
                <a:hlinkClick r:id="rId2"/>
              </a:rPr>
              <a:t>https://www.youtube.com/watch?v=mx1mnyagfdM&amp;list=PL4B084328ED81F3AF</a:t>
            </a:r>
            <a:endParaRPr lang="en-US" sz="2400" dirty="0"/>
          </a:p>
          <a:p>
            <a:pPr algn="just"/>
            <a:endParaRPr lang="en-US" sz="2200" dirty="0"/>
          </a:p>
        </p:txBody>
      </p:sp>
      <p:sp>
        <p:nvSpPr>
          <p:cNvPr id="4" name="Date Placeholder 3"/>
          <p:cNvSpPr>
            <a:spLocks noGrp="1"/>
          </p:cNvSpPr>
          <p:nvPr>
            <p:ph type="dt" sz="half" idx="10"/>
          </p:nvPr>
        </p:nvSpPr>
        <p:spPr/>
        <p:txBody>
          <a:bodyPr/>
          <a:lstStyle/>
          <a:p>
            <a:fld id="{4C131F9D-2344-4F4E-9889-466B7E0D9303}"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Halting Problem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6146" name="Picture 2" descr="Halt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743200"/>
            <a:ext cx="57150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3906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circle(in)">
                                      <p:cBhvr>
                                        <p:cTn id="22" dur="20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circle(in)">
                                      <p:cBhvr>
                                        <p:cTn id="27" dur="2000"/>
                                        <p:tgtEl>
                                          <p:spTgt spid="3">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6146"/>
                                        </p:tgtEl>
                                        <p:attrNameLst>
                                          <p:attrName>style.visibility</p:attrName>
                                        </p:attrNameLst>
                                      </p:cBhvr>
                                      <p:to>
                                        <p:strVal val="visible"/>
                                      </p:to>
                                    </p:set>
                                    <p:animEffect transition="in" filter="circle(in)">
                                      <p:cBhvr>
                                        <p:cTn id="32"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rmAutofit/>
          </a:bodyPr>
          <a:lstStyle/>
          <a:p>
            <a:pPr marL="0" indent="0" algn="just">
              <a:buNone/>
            </a:pPr>
            <a:r>
              <a:rPr lang="en-US" sz="2200" b="1" dirty="0"/>
              <a:t>Objective: </a:t>
            </a:r>
            <a:r>
              <a:rPr lang="en-US" sz="2200" dirty="0"/>
              <a:t>To understand the </a:t>
            </a:r>
            <a:r>
              <a:rPr lang="en-US" sz="2400" b="1" dirty="0">
                <a:solidFill>
                  <a:srgbClr val="273239"/>
                </a:solidFill>
              </a:rPr>
              <a:t>Undecidable Problems</a:t>
            </a:r>
            <a:r>
              <a:rPr lang="en-US" sz="2400" dirty="0"/>
              <a:t/>
            </a:r>
            <a:br>
              <a:rPr lang="en-US" sz="2400" dirty="0"/>
            </a:br>
            <a:r>
              <a:rPr lang="en-US" sz="2200" dirty="0" smtClean="0"/>
              <a:t>in </a:t>
            </a:r>
            <a:r>
              <a:rPr lang="en-US" sz="2200" dirty="0"/>
              <a:t>theory of computations.</a:t>
            </a:r>
          </a:p>
          <a:p>
            <a:pPr algn="just"/>
            <a:endParaRPr lang="en-US" sz="2200" dirty="0"/>
          </a:p>
          <a:p>
            <a:pPr algn="just"/>
            <a:endParaRPr lang="en-US" sz="2200" dirty="0"/>
          </a:p>
        </p:txBody>
      </p:sp>
      <p:sp>
        <p:nvSpPr>
          <p:cNvPr id="4" name="Date Placeholder 3"/>
          <p:cNvSpPr>
            <a:spLocks noGrp="1"/>
          </p:cNvSpPr>
          <p:nvPr>
            <p:ph type="dt" sz="half" idx="10"/>
          </p:nvPr>
        </p:nvSpPr>
        <p:spPr/>
        <p:txBody>
          <a:bodyPr/>
          <a:lstStyle/>
          <a:p>
            <a:fld id="{C452E386-CAD8-48BE-BB71-1ADD2C99D46F}"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rgbClr val="273239"/>
                </a:solidFill>
                <a:latin typeface="urw-din"/>
              </a:rPr>
              <a:t>Undecidable Problems</a:t>
            </a:r>
            <a:r>
              <a:rPr lang="en-US" sz="2400" dirty="0"/>
              <a:t/>
            </a:r>
            <a:br>
              <a:rPr lang="en-US" sz="2400" dirty="0"/>
            </a:br>
            <a:r>
              <a:rPr lang="en-US" sz="2400" b="1" dirty="0" smtClean="0"/>
              <a:t>(CO5) </a:t>
            </a: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p:cNvSpPr/>
          <p:nvPr/>
        </p:nvSpPr>
        <p:spPr>
          <a:xfrm>
            <a:off x="381000" y="1666035"/>
            <a:ext cx="8534400" cy="5016758"/>
          </a:xfrm>
          <a:prstGeom prst="rect">
            <a:avLst/>
          </a:prstGeom>
        </p:spPr>
        <p:txBody>
          <a:bodyPr wrap="square">
            <a:spAutoFit/>
          </a:bodyPr>
          <a:lstStyle/>
          <a:p>
            <a:pPr algn="just"/>
            <a:r>
              <a:rPr lang="en-US" sz="2000" b="1" dirty="0">
                <a:solidFill>
                  <a:srgbClr val="273239"/>
                </a:solidFill>
              </a:rPr>
              <a:t>Undecidable </a:t>
            </a:r>
            <a:r>
              <a:rPr lang="en-US" sz="2000" b="1" dirty="0" smtClean="0">
                <a:solidFill>
                  <a:srgbClr val="273239"/>
                </a:solidFill>
              </a:rPr>
              <a:t>Problems</a:t>
            </a:r>
          </a:p>
          <a:p>
            <a:pPr algn="just"/>
            <a:r>
              <a:rPr lang="en-US" sz="2000" dirty="0" smtClean="0">
                <a:solidFill>
                  <a:srgbClr val="273239"/>
                </a:solidFill>
              </a:rPr>
              <a:t>A </a:t>
            </a:r>
            <a:r>
              <a:rPr lang="en-US" sz="2000" dirty="0">
                <a:solidFill>
                  <a:srgbClr val="273239"/>
                </a:solidFill>
              </a:rPr>
              <a:t>problem is undecidable if there is no Turing machine which will always halt in finite amount of time to give answer as ‘yes’ or ‘no’. An undecidable problem has no algorithm to determine the answer for a given input</a:t>
            </a:r>
            <a:r>
              <a:rPr lang="en-US" sz="2000" dirty="0" smtClean="0">
                <a:solidFill>
                  <a:srgbClr val="273239"/>
                </a:solidFill>
              </a:rPr>
              <a:t>.</a:t>
            </a:r>
          </a:p>
          <a:p>
            <a:pPr algn="just" fontAlgn="base"/>
            <a:r>
              <a:rPr lang="en-US" sz="2000" b="1" dirty="0"/>
              <a:t>Examples</a:t>
            </a:r>
            <a:endParaRPr lang="en-US" sz="2000" dirty="0"/>
          </a:p>
          <a:p>
            <a:pPr algn="just" fontAlgn="base"/>
            <a:r>
              <a:rPr lang="en-US" sz="2000" b="1" dirty="0"/>
              <a:t>Ambiguity of context-free languages:</a:t>
            </a:r>
            <a:r>
              <a:rPr lang="en-US" sz="2000" dirty="0"/>
              <a:t> Given a context-free language, there is no Turing machine which will always halt in finite amount of time and give answer whether language is ambiguous or not.</a:t>
            </a:r>
          </a:p>
          <a:p>
            <a:pPr algn="just" fontAlgn="base"/>
            <a:r>
              <a:rPr lang="en-US" sz="2000" b="1" dirty="0"/>
              <a:t>Equivalence of two context-free languages:</a:t>
            </a:r>
            <a:r>
              <a:rPr lang="en-US" sz="2000" dirty="0"/>
              <a:t> Given two context-free languages, there is no Turing machine which will always halt in finite amount of time and give answer whether two context free languages are equal or not.</a:t>
            </a:r>
          </a:p>
          <a:p>
            <a:pPr algn="just" fontAlgn="base"/>
            <a:r>
              <a:rPr lang="en-US" sz="2000" b="1" dirty="0"/>
              <a:t>Everything or completeness of CFG:</a:t>
            </a:r>
            <a:r>
              <a:rPr lang="en-US" sz="2000" dirty="0"/>
              <a:t> Given a CFG and input alphabet, whether CFG will generate all possible strings of input alphabet (∑*)is undecidable.</a:t>
            </a:r>
          </a:p>
          <a:p>
            <a:pPr algn="just" fontAlgn="base"/>
            <a:r>
              <a:rPr lang="en-US" sz="2000" b="1" dirty="0"/>
              <a:t>Regularity of CFL, CSL, REC and REC:</a:t>
            </a:r>
            <a:r>
              <a:rPr lang="en-US" sz="2000" dirty="0"/>
              <a:t> Given a CFL, CSL, REC or REC, determining whether this language is regular is undecidable.</a:t>
            </a:r>
          </a:p>
          <a:p>
            <a:pPr algn="just"/>
            <a:endParaRPr lang="en-US" sz="2000" dirty="0"/>
          </a:p>
        </p:txBody>
      </p:sp>
    </p:spTree>
    <p:extLst>
      <p:ext uri="{BB962C8B-B14F-4D97-AF65-F5344CB8AC3E}">
        <p14:creationId xmlns:p14="http://schemas.microsoft.com/office/powerpoint/2010/main" val="6847147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rmAutofit/>
          </a:bodyPr>
          <a:lstStyle/>
          <a:p>
            <a:pPr algn="just"/>
            <a:r>
              <a:rPr lang="en-US" sz="2200" dirty="0"/>
              <a:t>Two popular undecidable problems are halting problem of TM and PCP (Post Correspondence Problem). Semi-decidable Problems</a:t>
            </a:r>
          </a:p>
          <a:p>
            <a:pPr algn="just"/>
            <a:r>
              <a:rPr lang="en-US" sz="2200" dirty="0"/>
              <a:t>A semi-decidable problem is subset of undecidable problems for which Turing machine will always halt in finite amount of time for answer as ‘yes’ and may or may not halt for answer as ‘no’.</a:t>
            </a:r>
          </a:p>
          <a:p>
            <a:pPr algn="just"/>
            <a:r>
              <a:rPr lang="en-US" sz="2200" dirty="0"/>
              <a:t>Relationship between semi-decidable and decidable problem has been shown in Figure 1 as:</a:t>
            </a:r>
          </a:p>
        </p:txBody>
      </p:sp>
      <p:sp>
        <p:nvSpPr>
          <p:cNvPr id="4" name="Date Placeholder 3"/>
          <p:cNvSpPr>
            <a:spLocks noGrp="1"/>
          </p:cNvSpPr>
          <p:nvPr>
            <p:ph type="dt" sz="half" idx="10"/>
          </p:nvPr>
        </p:nvSpPr>
        <p:spPr/>
        <p:txBody>
          <a:bodyPr/>
          <a:lstStyle/>
          <a:p>
            <a:fld id="{CAFD7829-110E-485E-B731-5726E79CE742}"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rgbClr val="273239"/>
                </a:solidFill>
                <a:latin typeface="urw-din"/>
              </a:rPr>
              <a:t>Undecidable </a:t>
            </a:r>
            <a:r>
              <a:rPr lang="en-US" sz="2400" b="1" dirty="0" smtClean="0">
                <a:solidFill>
                  <a:srgbClr val="273239"/>
                </a:solidFill>
                <a:latin typeface="urw-din"/>
              </a:rPr>
              <a:t>Problems</a:t>
            </a:r>
            <a:r>
              <a:rPr lang="en-US" sz="2400" b="1" dirty="0" smtClean="0"/>
              <a:t>(CO5) </a:t>
            </a: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p:cNvPicPr>
            <a:picLocks noChangeAspect="1"/>
          </p:cNvPicPr>
          <p:nvPr/>
        </p:nvPicPr>
        <p:blipFill>
          <a:blip r:embed="rId3"/>
          <a:stretch>
            <a:fillRect/>
          </a:stretch>
        </p:blipFill>
        <p:spPr>
          <a:xfrm>
            <a:off x="1143000" y="3505200"/>
            <a:ext cx="7162800" cy="2689225"/>
          </a:xfrm>
          <a:prstGeom prst="rect">
            <a:avLst/>
          </a:prstGeom>
        </p:spPr>
      </p:pic>
    </p:spTree>
    <p:extLst>
      <p:ext uri="{BB962C8B-B14F-4D97-AF65-F5344CB8AC3E}">
        <p14:creationId xmlns:p14="http://schemas.microsoft.com/office/powerpoint/2010/main" val="34911347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rmAutofit lnSpcReduction="10000"/>
          </a:bodyPr>
          <a:lstStyle/>
          <a:p>
            <a:pPr algn="just"/>
            <a:r>
              <a:rPr lang="en-US" sz="2200" b="1" dirty="0"/>
              <a:t>Rice’s Theorem</a:t>
            </a:r>
          </a:p>
          <a:p>
            <a:pPr algn="just"/>
            <a:r>
              <a:rPr lang="en-US" sz="2200" dirty="0"/>
              <a:t>Every non-trivial (answer is not known) problem on Recursive Enumerable languages is </a:t>
            </a:r>
            <a:r>
              <a:rPr lang="en-US" sz="2200" dirty="0" err="1"/>
              <a:t>undecidable.e.g</a:t>
            </a:r>
            <a:r>
              <a:rPr lang="en-US" sz="2200" dirty="0"/>
              <a:t>.; If a language is Recursive Enumerable, its complement will be recursive enumerable or not is undecidable.</a:t>
            </a:r>
          </a:p>
          <a:p>
            <a:pPr algn="just"/>
            <a:endParaRPr lang="en-US" sz="2200" dirty="0"/>
          </a:p>
          <a:p>
            <a:pPr algn="just"/>
            <a:r>
              <a:rPr lang="en-US" sz="2200" b="1" dirty="0"/>
              <a:t>Reducibility and Undecidability</a:t>
            </a:r>
          </a:p>
          <a:p>
            <a:pPr algn="just"/>
            <a:r>
              <a:rPr lang="en-US" sz="2200" dirty="0"/>
              <a:t>Language A is reducible to language B (represented as A≤B) if there exists a function f which will convert strings in A to strings in B as:</a:t>
            </a:r>
          </a:p>
          <a:p>
            <a:pPr algn="just"/>
            <a:endParaRPr lang="en-US" sz="2200" dirty="0"/>
          </a:p>
          <a:p>
            <a:pPr algn="just"/>
            <a:r>
              <a:rPr lang="en-US" sz="2200" dirty="0"/>
              <a:t>w ɛ A &lt;=&gt; f(w) ɛ B</a:t>
            </a:r>
          </a:p>
          <a:p>
            <a:pPr algn="just"/>
            <a:r>
              <a:rPr lang="en-US" sz="2200" dirty="0"/>
              <a:t>Theorem 1: If A≤B and B is decidable then A is also decidable.</a:t>
            </a:r>
          </a:p>
          <a:p>
            <a:pPr algn="just"/>
            <a:r>
              <a:rPr lang="en-US" sz="2200" dirty="0"/>
              <a:t>Theorem 2: If A≤B and A is undecidable then B is also undecidable.</a:t>
            </a:r>
          </a:p>
        </p:txBody>
      </p:sp>
      <p:sp>
        <p:nvSpPr>
          <p:cNvPr id="4" name="Date Placeholder 3"/>
          <p:cNvSpPr>
            <a:spLocks noGrp="1"/>
          </p:cNvSpPr>
          <p:nvPr>
            <p:ph type="dt" sz="half" idx="10"/>
          </p:nvPr>
        </p:nvSpPr>
        <p:spPr/>
        <p:txBody>
          <a:bodyPr/>
          <a:lstStyle/>
          <a:p>
            <a:fld id="{D3F757E2-14E3-4124-8C21-56F43FE80922}"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rgbClr val="273239"/>
                </a:solidFill>
                <a:latin typeface="urw-din"/>
              </a:rPr>
              <a:t>Undecidable </a:t>
            </a:r>
            <a:r>
              <a:rPr lang="en-US" sz="2400" b="1" dirty="0" smtClean="0">
                <a:solidFill>
                  <a:srgbClr val="273239"/>
                </a:solidFill>
                <a:latin typeface="urw-din"/>
              </a:rPr>
              <a:t>Problems</a:t>
            </a:r>
            <a:r>
              <a:rPr lang="en-US" sz="2400" b="1" dirty="0" smtClean="0"/>
              <a:t>(CO5) </a:t>
            </a: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8868530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ircle(in)">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circle(in)">
                                      <p:cBhvr>
                                        <p:cTn id="3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Autofit/>
          </a:bodyPr>
          <a:lstStyle/>
          <a:p>
            <a:pPr algn="just"/>
            <a:r>
              <a:rPr lang="en-US" sz="2200" dirty="0" smtClean="0"/>
              <a:t>Theorem 1: If A≤B and B is decidable then A is also decidable.</a:t>
            </a:r>
          </a:p>
          <a:p>
            <a:pPr algn="just"/>
            <a:r>
              <a:rPr lang="en-US" sz="2200" dirty="0" smtClean="0"/>
              <a:t>Theorem 2: If A≤B and A is undecidable then B is also undecidable.</a:t>
            </a:r>
          </a:p>
          <a:p>
            <a:pPr algn="just"/>
            <a:r>
              <a:rPr lang="en-US" sz="2200" dirty="0" smtClean="0"/>
              <a:t>Question: Which of the following is/are undecidable?</a:t>
            </a:r>
          </a:p>
          <a:p>
            <a:pPr algn="just"/>
            <a:r>
              <a:rPr lang="en-US" sz="2200" dirty="0" smtClean="0"/>
              <a:t> G is a CFG. Is L(G)=ɸ?</a:t>
            </a:r>
          </a:p>
          <a:p>
            <a:pPr algn="just"/>
            <a:r>
              <a:rPr lang="en-US" sz="2200" dirty="0" smtClean="0"/>
              <a:t> G is a CFG. Is L(G)=∑*?</a:t>
            </a:r>
          </a:p>
          <a:p>
            <a:pPr algn="just"/>
            <a:r>
              <a:rPr lang="en-US" sz="2200" dirty="0" smtClean="0"/>
              <a:t>M is a Turing machine. Is L(M) regular?</a:t>
            </a:r>
          </a:p>
          <a:p>
            <a:pPr algn="just"/>
            <a:r>
              <a:rPr lang="en-US" sz="2200" dirty="0" smtClean="0"/>
              <a:t> A is a DFA and N is an NFA. Is L(A)=L(N)?</a:t>
            </a:r>
          </a:p>
          <a:p>
            <a:pPr algn="just"/>
            <a:r>
              <a:rPr lang="en-US" sz="2200" dirty="0" smtClean="0"/>
              <a:t>A. 3 only</a:t>
            </a:r>
          </a:p>
          <a:p>
            <a:pPr algn="just"/>
            <a:r>
              <a:rPr lang="en-US" sz="2200" dirty="0" smtClean="0"/>
              <a:t>B. 3 and 4 only</a:t>
            </a:r>
          </a:p>
          <a:p>
            <a:pPr algn="just"/>
            <a:r>
              <a:rPr lang="en-US" sz="2200" dirty="0" smtClean="0"/>
              <a:t>C. 1, 2 and 3 only</a:t>
            </a:r>
          </a:p>
          <a:p>
            <a:pPr algn="just"/>
            <a:r>
              <a:rPr lang="en-US" sz="2200" dirty="0" smtClean="0"/>
              <a:t>D. 2 and 3 only</a:t>
            </a:r>
          </a:p>
          <a:p>
            <a:pPr algn="just"/>
            <a:endParaRPr lang="en-US" sz="2200" dirty="0" smtClean="0"/>
          </a:p>
        </p:txBody>
      </p:sp>
      <p:sp>
        <p:nvSpPr>
          <p:cNvPr id="4" name="Date Placeholder 3"/>
          <p:cNvSpPr>
            <a:spLocks noGrp="1"/>
          </p:cNvSpPr>
          <p:nvPr>
            <p:ph type="dt" sz="half" idx="10"/>
          </p:nvPr>
        </p:nvSpPr>
        <p:spPr/>
        <p:txBody>
          <a:bodyPr/>
          <a:lstStyle/>
          <a:p>
            <a:fld id="{60880719-B8B6-4289-846B-0F8A76AD3D1A}"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rgbClr val="273239"/>
                </a:solidFill>
                <a:latin typeface="urw-din"/>
              </a:rPr>
              <a:t>Undecidable </a:t>
            </a:r>
            <a:r>
              <a:rPr lang="en-US" sz="2400" b="1" dirty="0" smtClean="0">
                <a:solidFill>
                  <a:srgbClr val="273239"/>
                </a:solidFill>
                <a:latin typeface="urw-din"/>
              </a:rPr>
              <a:t>Problems</a:t>
            </a:r>
            <a:r>
              <a:rPr lang="en-US" sz="2400" b="1" dirty="0" smtClean="0"/>
              <a:t>(CO5) </a:t>
            </a: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9116742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ircle(in)">
                                      <p:cBhvr>
                                        <p:cTn id="5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942677754"/>
              </p:ext>
            </p:extLst>
          </p:nvPr>
        </p:nvGraphicFramePr>
        <p:xfrm>
          <a:off x="685800" y="1132590"/>
          <a:ext cx="6834830" cy="998168"/>
        </p:xfrm>
        <a:graphic>
          <a:graphicData uri="http://schemas.openxmlformats.org/drawingml/2006/table">
            <a:tbl>
              <a:tblPr firstRow="1" bandRow="1">
                <a:tableStyleId>{2D5ABB26-0587-4C30-8999-92F81FD0307C}</a:tableStyleId>
              </a:tblPr>
              <a:tblGrid>
                <a:gridCol w="6834830">
                  <a:extLst>
                    <a:ext uri="{9D8B030D-6E8A-4147-A177-3AD203B41FA5}">
                      <a16:colId xmlns="" xmlns:a16="http://schemas.microsoft.com/office/drawing/2014/main" val="20001"/>
                    </a:ext>
                  </a:extLst>
                </a:gridCol>
              </a:tblGrid>
              <a:tr h="0">
                <a:tc>
                  <a:txBody>
                    <a:bodyPr/>
                    <a:lstStyle/>
                    <a:p>
                      <a:endParaRPr dirty="0"/>
                    </a:p>
                  </a:txBody>
                  <a:tcPr marL="0" marR="0" marT="0" marB="0"/>
                </a:tc>
                <a:extLst>
                  <a:ext uri="{0D108BD9-81ED-4DB2-BD59-A6C34878D82A}">
                    <a16:rowId xmlns="" xmlns:a16="http://schemas.microsoft.com/office/drawing/2014/main" val="10003"/>
                  </a:ext>
                </a:extLst>
              </a:tr>
              <a:tr h="723848">
                <a:tc>
                  <a:txBody>
                    <a:bodyPr/>
                    <a:lstStyle/>
                    <a:p>
                      <a:pPr algn="l"/>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 xmlns:a16="http://schemas.microsoft.com/office/drawing/2014/main" val="10004"/>
                  </a:ext>
                </a:extLst>
              </a:tr>
            </a:tbl>
          </a:graphicData>
        </a:graphic>
      </p:graphicFrame>
      <p:sp>
        <p:nvSpPr>
          <p:cNvPr id="3" name="Date Placeholder 2"/>
          <p:cNvSpPr>
            <a:spLocks noGrp="1"/>
          </p:cNvSpPr>
          <p:nvPr>
            <p:ph type="dt" sz="half" idx="10"/>
          </p:nvPr>
        </p:nvSpPr>
        <p:spPr/>
        <p:txBody>
          <a:bodyPr/>
          <a:lstStyle/>
          <a:p>
            <a:fld id="{A5B94747-5BA3-4132-875A-04A57BF89698}" type="datetime1">
              <a:rPr lang="en-US" smtClean="0"/>
              <a:t>5/1/2024</a:t>
            </a:fld>
            <a:endParaRPr lang="en-US"/>
          </a:p>
        </p:txBody>
      </p:sp>
      <p:sp>
        <p:nvSpPr>
          <p:cNvPr id="4" name="Footer Placeholder 3"/>
          <p:cNvSpPr>
            <a:spLocks noGrp="1"/>
          </p:cNvSpPr>
          <p:nvPr>
            <p:ph type="ftr" sz="quarter" idx="11"/>
          </p:nvPr>
        </p:nvSpPr>
        <p:spPr>
          <a:xfrm>
            <a:off x="1790700" y="6339609"/>
            <a:ext cx="55626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7" name="Picture 6" descr="Logo, company name&#10;&#10;Description automatically generated">
            <a:extLst>
              <a:ext uri="{FF2B5EF4-FFF2-40B4-BE49-F238E27FC236}">
                <a16:creationId xmlns="" xmlns:a16="http://schemas.microsoft.com/office/drawing/2014/main" id="{636277F2-8806-4BE0-B455-E7926F776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graphicFrame>
        <p:nvGraphicFramePr>
          <p:cNvPr id="5" name="Table 4">
            <a:extLst>
              <a:ext uri="{FF2B5EF4-FFF2-40B4-BE49-F238E27FC236}">
                <a16:creationId xmlns="" xmlns:a16="http://schemas.microsoft.com/office/drawing/2014/main" id="{E6F4598C-A1D4-40D9-B2CA-12517E000F3E}"/>
              </a:ext>
            </a:extLst>
          </p:cNvPr>
          <p:cNvGraphicFramePr>
            <a:graphicFrameLocks noGrp="1"/>
          </p:cNvGraphicFramePr>
          <p:nvPr>
            <p:extLst>
              <p:ext uri="{D42A27DB-BD31-4B8C-83A1-F6EECF244321}">
                <p14:modId xmlns:p14="http://schemas.microsoft.com/office/powerpoint/2010/main" val="659362212"/>
              </p:ext>
            </p:extLst>
          </p:nvPr>
        </p:nvGraphicFramePr>
        <p:xfrm>
          <a:off x="680395" y="1133475"/>
          <a:ext cx="6834830" cy="365760"/>
        </p:xfrm>
        <a:graphic>
          <a:graphicData uri="http://schemas.openxmlformats.org/drawingml/2006/table">
            <a:tbl>
              <a:tblPr/>
              <a:tblGrid>
                <a:gridCol w="6834830">
                  <a:extLst>
                    <a:ext uri="{9D8B030D-6E8A-4147-A177-3AD203B41FA5}">
                      <a16:colId xmlns="" xmlns:a16="http://schemas.microsoft.com/office/drawing/2014/main" val="3964308265"/>
                    </a:ext>
                  </a:extLst>
                </a:gridCol>
              </a:tblGrid>
              <a:tr h="238125">
                <a:tc>
                  <a:txBody>
                    <a:bodyPr/>
                    <a:lstStyle/>
                    <a:p>
                      <a:pPr algn="ctr"/>
                      <a:r>
                        <a:rPr lang="en-IN" dirty="0"/>
                        <a:t>LINKS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96623998"/>
                  </a:ext>
                </a:extLst>
              </a:tr>
            </a:tbl>
          </a:graphicData>
        </a:graphic>
      </p:graphicFrame>
      <p:sp>
        <p:nvSpPr>
          <p:cNvPr id="8" name="Title 1">
            <a:extLst>
              <a:ext uri="{FF2B5EF4-FFF2-40B4-BE49-F238E27FC236}">
                <a16:creationId xmlns="" xmlns:a16="http://schemas.microsoft.com/office/drawing/2014/main" id="{B9A45D85-6E3C-4BF9-AFD8-8EB6D9CBF037}"/>
              </a:ext>
            </a:extLst>
          </p:cNvPr>
          <p:cNvSpPr txBox="1">
            <a:spLocks/>
          </p:cNvSpPr>
          <p:nvPr/>
        </p:nvSpPr>
        <p:spPr>
          <a:xfrm>
            <a:off x="1557529" y="0"/>
            <a:ext cx="758647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r>
              <a:rPr lang="en-IN" sz="3200" dirty="0">
                <a:latin typeface="+mj-lt"/>
              </a:rPr>
              <a:t>Links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sp>
        <p:nvSpPr>
          <p:cNvPr id="9" name="Rectangle 8"/>
          <p:cNvSpPr/>
          <p:nvPr/>
        </p:nvSpPr>
        <p:spPr>
          <a:xfrm>
            <a:off x="1790700" y="1585131"/>
            <a:ext cx="3830600" cy="369332"/>
          </a:xfrm>
          <a:prstGeom prst="rect">
            <a:avLst/>
          </a:prstGeom>
        </p:spPr>
        <p:txBody>
          <a:bodyPr wrap="none">
            <a:spAutoFit/>
          </a:bodyPr>
          <a:lstStyle/>
          <a:p>
            <a:r>
              <a:rPr lang="en-US" dirty="0"/>
              <a:t>https://nptel.ac.in/courses/111103016</a:t>
            </a:r>
          </a:p>
        </p:txBody>
      </p:sp>
    </p:spTree>
    <p:extLst>
      <p:ext uri="{BB962C8B-B14F-4D97-AF65-F5344CB8AC3E}">
        <p14:creationId xmlns:p14="http://schemas.microsoft.com/office/powerpoint/2010/main" val="2349656077"/>
      </p:ext>
    </p:extLst>
  </p:cSld>
  <p:clrMapOvr>
    <a:masterClrMapping/>
  </p:clrMapOvr>
  <p:transition spd="slow">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Autofit/>
          </a:bodyPr>
          <a:lstStyle/>
          <a:p>
            <a:pPr algn="just"/>
            <a:r>
              <a:rPr lang="en-US" sz="2000" b="1" dirty="0" smtClean="0"/>
              <a:t>Explanation:</a:t>
            </a:r>
          </a:p>
          <a:p>
            <a:pPr algn="just"/>
            <a:r>
              <a:rPr lang="en-US" sz="2200" dirty="0" smtClean="0"/>
              <a:t>Option 1 is whether a CFG is empty or not, this problem is decidable.</a:t>
            </a:r>
          </a:p>
          <a:p>
            <a:pPr algn="just"/>
            <a:r>
              <a:rPr lang="en-US" sz="2200" dirty="0" smtClean="0"/>
              <a:t>Option 2 is whether a CFG will generate all possible strings (everything or completeness of CFG), this problem is undecidable.</a:t>
            </a:r>
          </a:p>
          <a:p>
            <a:pPr algn="just"/>
            <a:r>
              <a:rPr lang="en-US" sz="2200" dirty="0" smtClean="0"/>
              <a:t>Option 3 is whether language generated by TM is regular is undecidable.</a:t>
            </a:r>
          </a:p>
          <a:p>
            <a:pPr algn="just"/>
            <a:r>
              <a:rPr lang="en-US" sz="2200" dirty="0" smtClean="0"/>
              <a:t>Option 4 is whether language generated by DFA and NFA are same is decidable. So option D is correct.</a:t>
            </a:r>
          </a:p>
          <a:p>
            <a:pPr algn="just"/>
            <a:r>
              <a:rPr lang="en-US" sz="2200" dirty="0" smtClean="0"/>
              <a:t>Question: Which of the following problems are decidable?</a:t>
            </a:r>
          </a:p>
          <a:p>
            <a:pPr algn="just"/>
            <a:endParaRPr lang="en-US" sz="2200" dirty="0"/>
          </a:p>
        </p:txBody>
      </p:sp>
      <p:sp>
        <p:nvSpPr>
          <p:cNvPr id="4" name="Date Placeholder 3"/>
          <p:cNvSpPr>
            <a:spLocks noGrp="1"/>
          </p:cNvSpPr>
          <p:nvPr>
            <p:ph type="dt" sz="half" idx="10"/>
          </p:nvPr>
        </p:nvSpPr>
        <p:spPr/>
        <p:txBody>
          <a:bodyPr/>
          <a:lstStyle/>
          <a:p>
            <a:fld id="{BE29692B-FC15-435A-9497-4F5B30C4B71C}"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rgbClr val="273239"/>
                </a:solidFill>
                <a:latin typeface="urw-din"/>
              </a:rPr>
              <a:t>Undecidable </a:t>
            </a:r>
            <a:r>
              <a:rPr lang="en-US" sz="2400" b="1" dirty="0" smtClean="0">
                <a:solidFill>
                  <a:srgbClr val="273239"/>
                </a:solidFill>
                <a:latin typeface="urw-din"/>
              </a:rPr>
              <a:t>Problems</a:t>
            </a:r>
            <a:r>
              <a:rPr lang="en-US" sz="2400" b="1" dirty="0" smtClean="0"/>
              <a:t>(CO5) </a:t>
            </a: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2042635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rmAutofit/>
          </a:bodyPr>
          <a:lstStyle/>
          <a:p>
            <a:pPr algn="just"/>
            <a:r>
              <a:rPr lang="en-US" sz="2200" dirty="0" smtClean="0"/>
              <a:t> </a:t>
            </a:r>
            <a:r>
              <a:rPr lang="en-US" sz="2200" dirty="0"/>
              <a:t>Does a given program ever produce an output?</a:t>
            </a:r>
          </a:p>
          <a:p>
            <a:pPr algn="just"/>
            <a:r>
              <a:rPr lang="en-US" sz="2200" dirty="0"/>
              <a:t> If L is context free language then L’ is also context free?</a:t>
            </a:r>
          </a:p>
          <a:p>
            <a:pPr algn="just"/>
            <a:r>
              <a:rPr lang="en-US" sz="2200" dirty="0"/>
              <a:t> If L is regular language then L’ is also regular?</a:t>
            </a:r>
          </a:p>
          <a:p>
            <a:pPr algn="just"/>
            <a:r>
              <a:rPr lang="en-US" sz="2200" dirty="0"/>
              <a:t> If L is recursive language then L’ is also recursive?</a:t>
            </a:r>
          </a:p>
          <a:p>
            <a:pPr algn="just"/>
            <a:r>
              <a:rPr lang="en-US" sz="2200" dirty="0"/>
              <a:t>A. 1,2,3,4</a:t>
            </a:r>
          </a:p>
          <a:p>
            <a:pPr algn="just"/>
            <a:r>
              <a:rPr lang="en-US" sz="2200" dirty="0"/>
              <a:t>B. 1,2</a:t>
            </a:r>
          </a:p>
          <a:p>
            <a:pPr algn="just"/>
            <a:r>
              <a:rPr lang="en-US" sz="2200" dirty="0"/>
              <a:t>C. 2,3,4</a:t>
            </a:r>
          </a:p>
          <a:p>
            <a:pPr algn="just"/>
            <a:r>
              <a:rPr lang="en-US" sz="2200" dirty="0"/>
              <a:t>D. 3,4</a:t>
            </a:r>
          </a:p>
          <a:p>
            <a:pPr algn="just"/>
            <a:endParaRPr lang="en-US" dirty="0"/>
          </a:p>
        </p:txBody>
      </p:sp>
      <p:sp>
        <p:nvSpPr>
          <p:cNvPr id="4" name="Date Placeholder 3"/>
          <p:cNvSpPr>
            <a:spLocks noGrp="1"/>
          </p:cNvSpPr>
          <p:nvPr>
            <p:ph type="dt" sz="half" idx="10"/>
          </p:nvPr>
        </p:nvSpPr>
        <p:spPr/>
        <p:txBody>
          <a:bodyPr/>
          <a:lstStyle/>
          <a:p>
            <a:fld id="{EC880C50-219C-42C0-8199-1A941A251968}"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rgbClr val="273239"/>
                </a:solidFill>
                <a:latin typeface="urw-din"/>
              </a:rPr>
              <a:t>Undecidable </a:t>
            </a:r>
            <a:r>
              <a:rPr lang="en-US" sz="2400" b="1" dirty="0" smtClean="0">
                <a:solidFill>
                  <a:srgbClr val="273239"/>
                </a:solidFill>
                <a:latin typeface="urw-din"/>
              </a:rPr>
              <a:t>Problems</a:t>
            </a:r>
            <a:r>
              <a:rPr lang="en-US" sz="2400" b="1" dirty="0" smtClean="0"/>
              <a:t>(CO5) </a:t>
            </a: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568362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5126436"/>
          </a:xfrm>
        </p:spPr>
        <p:txBody>
          <a:bodyPr>
            <a:normAutofit fontScale="62500" lnSpcReduction="20000"/>
          </a:bodyPr>
          <a:lstStyle/>
          <a:p>
            <a:pPr algn="just"/>
            <a:r>
              <a:rPr lang="en-US" b="1" dirty="0" smtClean="0"/>
              <a:t>Explanation</a:t>
            </a:r>
            <a:r>
              <a:rPr lang="en-US" b="1" dirty="0"/>
              <a:t>:</a:t>
            </a:r>
          </a:p>
          <a:p>
            <a:pPr algn="just"/>
            <a:r>
              <a:rPr lang="en-US" sz="3500" dirty="0" smtClean="0"/>
              <a:t>As </a:t>
            </a:r>
            <a:r>
              <a:rPr lang="en-US" sz="3500" dirty="0"/>
              <a:t>regular and recursive languages are closed under complementation, option 3 and 4 are decidable problems.</a:t>
            </a:r>
          </a:p>
          <a:p>
            <a:pPr algn="just"/>
            <a:r>
              <a:rPr lang="en-US" sz="3500" dirty="0"/>
              <a:t>Context free languages are not closed under complementation, option 2 is undecidable.</a:t>
            </a:r>
          </a:p>
          <a:p>
            <a:pPr algn="just"/>
            <a:r>
              <a:rPr lang="en-US" sz="3500" dirty="0"/>
              <a:t>Option 1 is also undecidable as there is no TM to determine whether a given program will produce an output. So, option D is correct.</a:t>
            </a:r>
          </a:p>
          <a:p>
            <a:pPr algn="just"/>
            <a:r>
              <a:rPr lang="en-US" sz="3500" dirty="0"/>
              <a:t>Question: Consider three decision problems P1, P2 and P3. It is known that P1 is decidable and P2 is undecidable. Which one of the following is TRUE?</a:t>
            </a:r>
          </a:p>
          <a:p>
            <a:pPr algn="just"/>
            <a:endParaRPr lang="en-US" sz="3500" dirty="0"/>
          </a:p>
          <a:p>
            <a:pPr algn="just"/>
            <a:r>
              <a:rPr lang="en-US" sz="3500" dirty="0"/>
              <a:t>A. P3 is undecidable if P2 is reducible to P3</a:t>
            </a:r>
          </a:p>
          <a:p>
            <a:pPr algn="just"/>
            <a:r>
              <a:rPr lang="en-US" sz="3500" dirty="0"/>
              <a:t>B. P3 is decidable if P3 is reducible to P2’s complement</a:t>
            </a:r>
          </a:p>
          <a:p>
            <a:pPr algn="just"/>
            <a:r>
              <a:rPr lang="en-US" sz="3500" dirty="0"/>
              <a:t>C. P3 is undecidable if P3 is reducible to P2</a:t>
            </a:r>
          </a:p>
          <a:p>
            <a:pPr algn="just"/>
            <a:r>
              <a:rPr lang="en-US" sz="3500" dirty="0"/>
              <a:t>D. P3 is decidable if P1 is reducible to P3</a:t>
            </a:r>
          </a:p>
        </p:txBody>
      </p:sp>
      <p:sp>
        <p:nvSpPr>
          <p:cNvPr id="4" name="Date Placeholder 3"/>
          <p:cNvSpPr>
            <a:spLocks noGrp="1"/>
          </p:cNvSpPr>
          <p:nvPr>
            <p:ph type="dt" sz="half" idx="10"/>
          </p:nvPr>
        </p:nvSpPr>
        <p:spPr/>
        <p:txBody>
          <a:bodyPr/>
          <a:lstStyle/>
          <a:p>
            <a:fld id="{AF639EC2-F00A-4056-A181-452FFE7E7BDE}"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rgbClr val="273239"/>
                </a:solidFill>
                <a:latin typeface="urw-din"/>
              </a:rPr>
              <a:t>Undecidable </a:t>
            </a:r>
            <a:r>
              <a:rPr lang="en-US" sz="2400" b="1" dirty="0" smtClean="0">
                <a:solidFill>
                  <a:srgbClr val="273239"/>
                </a:solidFill>
                <a:latin typeface="urw-din"/>
              </a:rPr>
              <a:t>Problems</a:t>
            </a:r>
            <a:r>
              <a:rPr lang="en-US" sz="2400" b="1" dirty="0" smtClean="0"/>
              <a:t>(CO5) </a:t>
            </a: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742799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ircle(in)">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circle(in)">
                                      <p:cBhvr>
                                        <p:cTn id="4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5050236"/>
          </a:xfrm>
        </p:spPr>
        <p:txBody>
          <a:bodyPr>
            <a:normAutofit lnSpcReduction="10000"/>
          </a:bodyPr>
          <a:lstStyle/>
          <a:p>
            <a:pPr algn="just" fontAlgn="base"/>
            <a:r>
              <a:rPr lang="en-US" sz="2200" b="1" dirty="0"/>
              <a:t>Explanation:</a:t>
            </a:r>
            <a:endParaRPr lang="en-US" sz="2200" dirty="0"/>
          </a:p>
          <a:p>
            <a:pPr algn="just" fontAlgn="base"/>
            <a:r>
              <a:rPr lang="en-US" sz="2200" dirty="0"/>
              <a:t>Option A says P2≤P3. According to theorem 2 discussed, if P2 is undecidable then P3 is undecidable. It is given that P2 is undecidable, so P3 will also be undecidable. So option</a:t>
            </a:r>
            <a:r>
              <a:rPr lang="en-US" sz="2200" b="1" dirty="0"/>
              <a:t> (A) is correct</a:t>
            </a:r>
            <a:r>
              <a:rPr lang="en-US" sz="2200" dirty="0"/>
              <a:t>.</a:t>
            </a:r>
          </a:p>
          <a:p>
            <a:pPr algn="just" fontAlgn="base"/>
            <a:r>
              <a:rPr lang="en-US" sz="2200" dirty="0"/>
              <a:t>Option C says P3≤P2. According to theorem 2 discussed, if P3 is undecidable then P2 is undecidable. But it is not given in question about </a:t>
            </a:r>
            <a:r>
              <a:rPr lang="en-US" sz="2200" dirty="0" err="1"/>
              <a:t>undecidability</a:t>
            </a:r>
            <a:r>
              <a:rPr lang="en-US" sz="2200" dirty="0"/>
              <a:t> of P3. So option </a:t>
            </a:r>
            <a:r>
              <a:rPr lang="en-US" sz="2200" b="1" dirty="0"/>
              <a:t>(C) is not correct.</a:t>
            </a:r>
            <a:endParaRPr lang="en-US" sz="2200" dirty="0"/>
          </a:p>
          <a:p>
            <a:pPr algn="just" fontAlgn="base"/>
            <a:r>
              <a:rPr lang="en-US" sz="2200" dirty="0"/>
              <a:t>Option D says P1≤P3. According to theorem 1 discussed, if P3 is decidable then P1 is also decidable. But it is not given in question about decidability of P3. So option </a:t>
            </a:r>
            <a:r>
              <a:rPr lang="en-US" sz="2200" b="1" dirty="0"/>
              <a:t>(D) is not correct</a:t>
            </a:r>
            <a:r>
              <a:rPr lang="en-US" sz="2200" dirty="0"/>
              <a:t>.</a:t>
            </a:r>
          </a:p>
          <a:p>
            <a:pPr algn="just" fontAlgn="base"/>
            <a:r>
              <a:rPr lang="en-US" sz="2200" dirty="0"/>
              <a:t>Option (B) says P3≤P2’. According to theorem 2 discussed, if P3 is undecidable then P2’ is undecidable. But it is not given in question about </a:t>
            </a:r>
            <a:r>
              <a:rPr lang="en-US" sz="2200" dirty="0" err="1"/>
              <a:t>undecidability</a:t>
            </a:r>
            <a:r>
              <a:rPr lang="en-US" sz="2200" dirty="0"/>
              <a:t> of P3. So option </a:t>
            </a:r>
            <a:r>
              <a:rPr lang="en-US" sz="2200" b="1" dirty="0"/>
              <a:t>(B) is not correct</a:t>
            </a:r>
            <a:r>
              <a:rPr lang="en-US" sz="2200" dirty="0"/>
              <a:t>.</a:t>
            </a:r>
          </a:p>
          <a:p>
            <a:pPr algn="just"/>
            <a:endParaRPr lang="en-US" sz="2000" dirty="0"/>
          </a:p>
        </p:txBody>
      </p:sp>
      <p:sp>
        <p:nvSpPr>
          <p:cNvPr id="4" name="Date Placeholder 3"/>
          <p:cNvSpPr>
            <a:spLocks noGrp="1"/>
          </p:cNvSpPr>
          <p:nvPr>
            <p:ph type="dt" sz="half" idx="10"/>
          </p:nvPr>
        </p:nvSpPr>
        <p:spPr/>
        <p:txBody>
          <a:bodyPr/>
          <a:lstStyle/>
          <a:p>
            <a:fld id="{BDA1393A-D6CF-4BF9-B8C5-31E31AF4F6E8}"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solidFill>
                  <a:srgbClr val="273239"/>
                </a:solidFill>
                <a:latin typeface="urw-din"/>
              </a:rPr>
              <a:t>Undecidable </a:t>
            </a:r>
            <a:r>
              <a:rPr lang="en-US" sz="2400" b="1" dirty="0" smtClean="0">
                <a:solidFill>
                  <a:srgbClr val="273239"/>
                </a:solidFill>
                <a:latin typeface="urw-din"/>
              </a:rPr>
              <a:t>Problems</a:t>
            </a:r>
            <a:r>
              <a:rPr lang="en-US" sz="2400" b="1" dirty="0" smtClean="0"/>
              <a:t>(CO5) </a:t>
            </a:r>
            <a:endParaRPr lang="en-US" sz="24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253282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a:bodyPr>
          <a:lstStyle/>
          <a:p>
            <a:pPr marL="0" indent="0" algn="just">
              <a:buNone/>
            </a:pPr>
            <a:r>
              <a:rPr lang="en-US" sz="2200" b="1" dirty="0"/>
              <a:t>Topic Objective: </a:t>
            </a:r>
            <a:r>
              <a:rPr lang="en-US" sz="2200" dirty="0"/>
              <a:t>To understand the importance of post correspondence problem. </a:t>
            </a:r>
          </a:p>
          <a:p>
            <a:pPr marL="0" indent="0" algn="just">
              <a:buNone/>
            </a:pPr>
            <a:endParaRPr lang="en-US" sz="2200" b="1" dirty="0"/>
          </a:p>
          <a:p>
            <a:pPr marL="0" indent="0" algn="just">
              <a:buNone/>
            </a:pPr>
            <a:r>
              <a:rPr lang="en-US" sz="2200" b="1" dirty="0"/>
              <a:t>Recap: </a:t>
            </a:r>
            <a:r>
              <a:rPr lang="en-US" sz="2200" dirty="0"/>
              <a:t> Till now we have studied about Turing Machine, Universal Turing Machine, Linear Bounded Automata, Church Thesis, Recursive Enumerable Language and Halting Problem.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endParaRPr lang="en-US" sz="2200" dirty="0"/>
          </a:p>
          <a:p>
            <a:pPr marL="0" indent="0" algn="just">
              <a:buNone/>
            </a:pPr>
            <a:endParaRPr lang="en-US" sz="2200" dirty="0"/>
          </a:p>
        </p:txBody>
      </p:sp>
      <p:sp>
        <p:nvSpPr>
          <p:cNvPr id="4" name="Date Placeholder 3"/>
          <p:cNvSpPr>
            <a:spLocks noGrp="1"/>
          </p:cNvSpPr>
          <p:nvPr>
            <p:ph type="dt" sz="half" idx="10"/>
          </p:nvPr>
        </p:nvSpPr>
        <p:spPr/>
        <p:txBody>
          <a:bodyPr/>
          <a:lstStyle/>
          <a:p>
            <a:fld id="{B38CDE9B-F13D-4513-9F34-9812E58D933C}"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dirty="0"/>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Post Correspondence Problem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559247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fontScale="92500" lnSpcReduction="20000"/>
          </a:bodyPr>
          <a:lstStyle/>
          <a:p>
            <a:pPr marL="0" indent="0" algn="just">
              <a:buNone/>
            </a:pPr>
            <a:r>
              <a:rPr lang="en-US" sz="2400" b="1" dirty="0"/>
              <a:t>Objective: </a:t>
            </a:r>
            <a:r>
              <a:rPr lang="en-US" sz="2400" dirty="0"/>
              <a:t>To understand the importance of post correspondence problem. </a:t>
            </a:r>
          </a:p>
          <a:p>
            <a:pPr marL="0" indent="0" algn="just">
              <a:buNone/>
            </a:pPr>
            <a:r>
              <a:rPr lang="en-US" sz="2400" dirty="0" smtClean="0"/>
              <a:t>The </a:t>
            </a:r>
            <a:r>
              <a:rPr lang="en-US" sz="2400" dirty="0"/>
              <a:t>Post Correspondence Problem (PCP), introduced by Emil Post in 1946, is an undecidable decision problem. The PCP problem over an alphabet ∑ is stated as follows −</a:t>
            </a:r>
          </a:p>
          <a:p>
            <a:pPr algn="just"/>
            <a:endParaRPr lang="en-US" sz="2400" dirty="0"/>
          </a:p>
          <a:p>
            <a:pPr algn="just"/>
            <a:r>
              <a:rPr lang="en-US" sz="2400" dirty="0"/>
              <a:t>Given the following two lists, </a:t>
            </a:r>
            <a:r>
              <a:rPr lang="en-US" sz="2400" b="1" dirty="0"/>
              <a:t>M</a:t>
            </a:r>
            <a:r>
              <a:rPr lang="en-US" sz="2400" dirty="0"/>
              <a:t> and </a:t>
            </a:r>
            <a:r>
              <a:rPr lang="en-US" sz="2400" b="1" dirty="0"/>
              <a:t>N</a:t>
            </a:r>
            <a:r>
              <a:rPr lang="en-US" sz="2400" dirty="0"/>
              <a:t> of non-empty strings over ∑ </a:t>
            </a:r>
          </a:p>
          <a:p>
            <a:pPr algn="just"/>
            <a:r>
              <a:rPr lang="en-US" sz="2400" dirty="0"/>
              <a:t>M = (x</a:t>
            </a:r>
            <a:r>
              <a:rPr lang="en-US" sz="2400" baseline="-25000" dirty="0"/>
              <a:t>1</a:t>
            </a:r>
            <a:r>
              <a:rPr lang="en-US" sz="2400" dirty="0"/>
              <a:t>, x</a:t>
            </a:r>
            <a:r>
              <a:rPr lang="en-US" sz="2400" baseline="-25000" dirty="0"/>
              <a:t>2</a:t>
            </a:r>
            <a:r>
              <a:rPr lang="en-US" sz="2400" dirty="0"/>
              <a:t>, x</a:t>
            </a:r>
            <a:r>
              <a:rPr lang="en-US" sz="2400" baseline="-25000" dirty="0"/>
              <a:t>3</a:t>
            </a:r>
            <a:r>
              <a:rPr lang="en-US" sz="2400" dirty="0"/>
              <a:t>,………, </a:t>
            </a:r>
            <a:r>
              <a:rPr lang="en-US" sz="2400" dirty="0" err="1"/>
              <a:t>x</a:t>
            </a:r>
            <a:r>
              <a:rPr lang="en-US" sz="2400" baseline="-25000" dirty="0" err="1"/>
              <a:t>n</a:t>
            </a:r>
            <a:r>
              <a:rPr lang="en-US" sz="2400" dirty="0"/>
              <a:t>)</a:t>
            </a:r>
          </a:p>
          <a:p>
            <a:pPr algn="just"/>
            <a:r>
              <a:rPr lang="en-US" sz="2400" dirty="0"/>
              <a:t>N = (y</a:t>
            </a:r>
            <a:r>
              <a:rPr lang="en-US" sz="2400" baseline="-25000" dirty="0"/>
              <a:t>1</a:t>
            </a:r>
            <a:r>
              <a:rPr lang="en-US" sz="2400" dirty="0"/>
              <a:t>, y</a:t>
            </a:r>
            <a:r>
              <a:rPr lang="en-US" sz="2400" baseline="-25000" dirty="0"/>
              <a:t>2</a:t>
            </a:r>
            <a:r>
              <a:rPr lang="en-US" sz="2400" dirty="0"/>
              <a:t>, y</a:t>
            </a:r>
            <a:r>
              <a:rPr lang="en-US" sz="2400" baseline="-25000" dirty="0"/>
              <a:t>3</a:t>
            </a:r>
            <a:r>
              <a:rPr lang="en-US" sz="2400" dirty="0"/>
              <a:t>,………, </a:t>
            </a:r>
            <a:r>
              <a:rPr lang="en-US" sz="2400" dirty="0" err="1"/>
              <a:t>y</a:t>
            </a:r>
            <a:r>
              <a:rPr lang="en-US" sz="2400" baseline="-25000" dirty="0" err="1"/>
              <a:t>n</a:t>
            </a:r>
            <a:r>
              <a:rPr lang="en-US" sz="2400" dirty="0"/>
              <a:t>)</a:t>
            </a:r>
          </a:p>
          <a:p>
            <a:pPr algn="just"/>
            <a:r>
              <a:rPr lang="en-US" sz="2400" dirty="0"/>
              <a:t>We can say that there is a Post Correspondence Solution, if for some i</a:t>
            </a:r>
            <a:r>
              <a:rPr lang="en-US" sz="2400" baseline="-25000" dirty="0"/>
              <a:t>1</a:t>
            </a:r>
            <a:r>
              <a:rPr lang="en-US" sz="2400" dirty="0"/>
              <a:t>,i</a:t>
            </a:r>
            <a:r>
              <a:rPr lang="en-US" sz="2400" baseline="-25000" dirty="0"/>
              <a:t>2</a:t>
            </a:r>
            <a:r>
              <a:rPr lang="en-US" sz="2400" dirty="0"/>
              <a:t>,………… </a:t>
            </a:r>
            <a:r>
              <a:rPr lang="en-US" sz="2400" dirty="0" err="1"/>
              <a:t>i</a:t>
            </a:r>
            <a:r>
              <a:rPr lang="en-US" sz="2400" baseline="-25000" dirty="0" err="1"/>
              <a:t>k</a:t>
            </a:r>
            <a:r>
              <a:rPr lang="en-US" sz="2400" dirty="0"/>
              <a:t>, where 1 ≤ </a:t>
            </a:r>
            <a:r>
              <a:rPr lang="en-US" sz="2400" dirty="0" err="1"/>
              <a:t>i</a:t>
            </a:r>
            <a:r>
              <a:rPr lang="en-US" sz="2400" baseline="-25000" dirty="0" err="1"/>
              <a:t>j</a:t>
            </a:r>
            <a:r>
              <a:rPr lang="en-US" sz="2400" dirty="0"/>
              <a:t> ≤ n, the condition x</a:t>
            </a:r>
            <a:r>
              <a:rPr lang="en-US" sz="2400" baseline="-25000" dirty="0"/>
              <a:t>i1</a:t>
            </a:r>
            <a:r>
              <a:rPr lang="en-US" sz="2400" dirty="0"/>
              <a:t> …….</a:t>
            </a:r>
            <a:r>
              <a:rPr lang="en-US" sz="2400" dirty="0" err="1"/>
              <a:t>x</a:t>
            </a:r>
            <a:r>
              <a:rPr lang="en-US" sz="2400" baseline="-25000" dirty="0" err="1"/>
              <a:t>ik</a:t>
            </a:r>
            <a:r>
              <a:rPr lang="en-US" sz="2400" dirty="0"/>
              <a:t> = y</a:t>
            </a:r>
            <a:r>
              <a:rPr lang="en-US" sz="2400" baseline="-25000" dirty="0"/>
              <a:t>i1</a:t>
            </a:r>
            <a:r>
              <a:rPr lang="en-US" sz="2400" dirty="0"/>
              <a:t> …….</a:t>
            </a:r>
            <a:r>
              <a:rPr lang="en-US" sz="2400" dirty="0" err="1"/>
              <a:t>y</a:t>
            </a:r>
            <a:r>
              <a:rPr lang="en-US" sz="2400" baseline="-25000" dirty="0" err="1"/>
              <a:t>ik</a:t>
            </a:r>
            <a:r>
              <a:rPr lang="en-US" sz="2400" dirty="0"/>
              <a:t> satisfies.</a:t>
            </a:r>
          </a:p>
          <a:p>
            <a:pPr algn="just"/>
            <a:endParaRPr lang="en-US" sz="2400" dirty="0"/>
          </a:p>
          <a:p>
            <a:pPr algn="just"/>
            <a:r>
              <a:rPr lang="en-US" sz="2400" dirty="0"/>
              <a:t>Link for further explanation : </a:t>
            </a:r>
          </a:p>
          <a:p>
            <a:pPr algn="just"/>
            <a:r>
              <a:rPr lang="en-US" sz="1700" dirty="0">
                <a:hlinkClick r:id="rId2"/>
              </a:rPr>
              <a:t>https://www.youtube.com/watch?v=YSr5zmVqZLI</a:t>
            </a:r>
            <a:endParaRPr lang="en-US" sz="1700" dirty="0"/>
          </a:p>
          <a:p>
            <a:pPr algn="just"/>
            <a:endParaRPr lang="en-US" sz="2200" dirty="0"/>
          </a:p>
        </p:txBody>
      </p:sp>
      <p:sp>
        <p:nvSpPr>
          <p:cNvPr id="4" name="Date Placeholder 3"/>
          <p:cNvSpPr>
            <a:spLocks noGrp="1"/>
          </p:cNvSpPr>
          <p:nvPr>
            <p:ph type="dt" sz="half" idx="10"/>
          </p:nvPr>
        </p:nvSpPr>
        <p:spPr/>
        <p:txBody>
          <a:bodyPr/>
          <a:lstStyle/>
          <a:p>
            <a:fld id="{1ABB4E80-9D22-45B8-AF29-C84851EF36C9}"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dirty="0"/>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Post Correspondence Problem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617276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fontScale="25000" lnSpcReduction="20000"/>
          </a:bodyPr>
          <a:lstStyle/>
          <a:p>
            <a:pPr marL="0" indent="0">
              <a:buNone/>
            </a:pPr>
            <a:r>
              <a:rPr lang="en-US" sz="8800" b="1" dirty="0"/>
              <a:t>Problem: </a:t>
            </a:r>
          </a:p>
          <a:p>
            <a:pPr marL="0" indent="0">
              <a:buNone/>
            </a:pPr>
            <a:r>
              <a:rPr lang="en-US" sz="8800" dirty="0"/>
              <a:t>Find whether the lists M = (</a:t>
            </a:r>
            <a:r>
              <a:rPr lang="en-US" sz="8800" dirty="0" err="1"/>
              <a:t>abb</a:t>
            </a:r>
            <a:r>
              <a:rPr lang="en-US" sz="8800" dirty="0"/>
              <a:t>, aa, </a:t>
            </a:r>
            <a:r>
              <a:rPr lang="en-US" sz="8800" dirty="0" err="1"/>
              <a:t>aaa</a:t>
            </a:r>
            <a:r>
              <a:rPr lang="en-US" sz="8800" dirty="0"/>
              <a:t>) and N = (</a:t>
            </a:r>
            <a:r>
              <a:rPr lang="en-US" sz="8800" dirty="0" err="1"/>
              <a:t>bba</a:t>
            </a:r>
            <a:r>
              <a:rPr lang="en-US" sz="8800" dirty="0"/>
              <a:t>, </a:t>
            </a:r>
            <a:r>
              <a:rPr lang="en-US" sz="8800" dirty="0" err="1"/>
              <a:t>aaa</a:t>
            </a:r>
            <a:r>
              <a:rPr lang="en-US" sz="8800" dirty="0"/>
              <a:t>, aa)</a:t>
            </a:r>
          </a:p>
          <a:p>
            <a:pPr marL="0" indent="0">
              <a:buNone/>
            </a:pPr>
            <a:r>
              <a:rPr lang="en-US" sz="8800" dirty="0"/>
              <a:t>have a Post Correspondence Solution?</a:t>
            </a:r>
          </a:p>
          <a:p>
            <a:pPr marL="0" indent="0">
              <a:buNone/>
            </a:pPr>
            <a:endParaRPr lang="en-US" sz="8800" dirty="0"/>
          </a:p>
          <a:p>
            <a:pPr marL="0" indent="0">
              <a:buNone/>
            </a:pPr>
            <a:r>
              <a:rPr lang="en-US" sz="8800" b="1" dirty="0"/>
              <a:t>Solution:</a:t>
            </a:r>
          </a:p>
          <a:p>
            <a:pPr marL="0" indent="0">
              <a:buNone/>
            </a:pPr>
            <a:endParaRPr lang="en-US" sz="8800" b="1" dirty="0"/>
          </a:p>
          <a:p>
            <a:pPr marL="0" indent="0">
              <a:buNone/>
            </a:pPr>
            <a:endParaRPr lang="en-US" sz="8800" b="1" dirty="0"/>
          </a:p>
          <a:p>
            <a:pPr marL="0" indent="0">
              <a:buNone/>
            </a:pPr>
            <a:endParaRPr lang="en-US" sz="8800" b="1" dirty="0"/>
          </a:p>
          <a:p>
            <a:r>
              <a:rPr lang="en-US" sz="8800" dirty="0"/>
              <a:t>Here,</a:t>
            </a:r>
          </a:p>
          <a:p>
            <a:r>
              <a:rPr lang="en-US" sz="8800" b="1" dirty="0"/>
              <a:t>x</a:t>
            </a:r>
            <a:r>
              <a:rPr lang="en-US" sz="8800" b="1" baseline="-25000" dirty="0"/>
              <a:t>2</a:t>
            </a:r>
            <a:r>
              <a:rPr lang="en-US" sz="8800" b="1" dirty="0"/>
              <a:t>x</a:t>
            </a:r>
            <a:r>
              <a:rPr lang="en-US" sz="8800" b="1" baseline="-25000" dirty="0"/>
              <a:t>1</a:t>
            </a:r>
            <a:r>
              <a:rPr lang="en-US" sz="8800" b="1" dirty="0"/>
              <a:t>x</a:t>
            </a:r>
            <a:r>
              <a:rPr lang="en-US" sz="8800" b="1" baseline="-25000" dirty="0"/>
              <a:t>3</a:t>
            </a:r>
            <a:r>
              <a:rPr lang="en-US" sz="8800" b="1" dirty="0"/>
              <a:t> = ‘</a:t>
            </a:r>
            <a:r>
              <a:rPr lang="en-US" sz="8800" b="1" dirty="0" err="1"/>
              <a:t>aaabbaaa</a:t>
            </a:r>
            <a:r>
              <a:rPr lang="en-US" sz="8800" b="1" dirty="0"/>
              <a:t>’</a:t>
            </a:r>
            <a:endParaRPr lang="en-US" sz="8800" dirty="0"/>
          </a:p>
          <a:p>
            <a:r>
              <a:rPr lang="en-US" sz="8800" dirty="0"/>
              <a:t>and </a:t>
            </a:r>
            <a:r>
              <a:rPr lang="en-US" sz="8800" b="1" dirty="0"/>
              <a:t>y</a:t>
            </a:r>
            <a:r>
              <a:rPr lang="en-US" sz="8800" b="1" baseline="-25000" dirty="0"/>
              <a:t>2</a:t>
            </a:r>
            <a:r>
              <a:rPr lang="en-US" sz="8800" b="1" dirty="0"/>
              <a:t>y</a:t>
            </a:r>
            <a:r>
              <a:rPr lang="en-US" sz="8800" b="1" baseline="-25000" dirty="0"/>
              <a:t>1</a:t>
            </a:r>
            <a:r>
              <a:rPr lang="en-US" sz="8800" b="1" dirty="0"/>
              <a:t>y</a:t>
            </a:r>
            <a:r>
              <a:rPr lang="en-US" sz="8800" b="1" baseline="-25000" dirty="0"/>
              <a:t>3</a:t>
            </a:r>
            <a:r>
              <a:rPr lang="en-US" sz="8800" b="1" dirty="0"/>
              <a:t> = ‘</a:t>
            </a:r>
            <a:r>
              <a:rPr lang="en-US" sz="8800" b="1" dirty="0" err="1"/>
              <a:t>aaabbaaa</a:t>
            </a:r>
            <a:r>
              <a:rPr lang="en-US" sz="8800" b="1" dirty="0"/>
              <a:t>’</a:t>
            </a:r>
            <a:endParaRPr lang="en-US" sz="8800" dirty="0"/>
          </a:p>
          <a:p>
            <a:r>
              <a:rPr lang="en-US" sz="8800" dirty="0"/>
              <a:t>We can see that</a:t>
            </a:r>
          </a:p>
          <a:p>
            <a:r>
              <a:rPr lang="en-US" sz="8800" b="1" dirty="0"/>
              <a:t>x</a:t>
            </a:r>
            <a:r>
              <a:rPr lang="en-US" sz="8800" b="1" baseline="-25000" dirty="0"/>
              <a:t>2</a:t>
            </a:r>
            <a:r>
              <a:rPr lang="en-US" sz="8800" b="1" dirty="0"/>
              <a:t>x</a:t>
            </a:r>
            <a:r>
              <a:rPr lang="en-US" sz="8800" b="1" baseline="-25000" dirty="0"/>
              <a:t>1</a:t>
            </a:r>
            <a:r>
              <a:rPr lang="en-US" sz="8800" b="1" dirty="0"/>
              <a:t>x</a:t>
            </a:r>
            <a:r>
              <a:rPr lang="en-US" sz="8800" b="1" baseline="-25000" dirty="0"/>
              <a:t>3</a:t>
            </a:r>
            <a:r>
              <a:rPr lang="en-US" sz="8800" b="1" dirty="0"/>
              <a:t> = y</a:t>
            </a:r>
            <a:r>
              <a:rPr lang="en-US" sz="8800" b="1" baseline="-25000" dirty="0"/>
              <a:t>2</a:t>
            </a:r>
            <a:r>
              <a:rPr lang="en-US" sz="8800" b="1" dirty="0"/>
              <a:t>y</a:t>
            </a:r>
            <a:r>
              <a:rPr lang="en-US" sz="8800" b="1" baseline="-25000" dirty="0"/>
              <a:t>1</a:t>
            </a:r>
            <a:r>
              <a:rPr lang="en-US" sz="8800" b="1" dirty="0"/>
              <a:t>y</a:t>
            </a:r>
            <a:r>
              <a:rPr lang="en-US" sz="8800" b="1" baseline="-25000" dirty="0"/>
              <a:t>3</a:t>
            </a:r>
            <a:endParaRPr lang="en-US" sz="8800" dirty="0"/>
          </a:p>
          <a:p>
            <a:r>
              <a:rPr lang="en-US" sz="8800" dirty="0"/>
              <a:t>Hence, the solution is </a:t>
            </a:r>
            <a:r>
              <a:rPr lang="en-US" sz="8800" b="1" dirty="0" err="1"/>
              <a:t>i</a:t>
            </a:r>
            <a:r>
              <a:rPr lang="en-US" sz="8800" b="1" dirty="0"/>
              <a:t> = 2, j = 1, and k = 3.</a:t>
            </a:r>
            <a:endParaRPr lang="en-US" sz="8800" dirty="0"/>
          </a:p>
          <a:p>
            <a:pPr marL="0" indent="0">
              <a:buNone/>
            </a:pPr>
            <a:endParaRPr lang="en-US" sz="2400" b="1" dirty="0"/>
          </a:p>
          <a:p>
            <a:pPr marL="0" indent="0">
              <a:buNone/>
            </a:pPr>
            <a:endParaRPr lang="en-US" sz="2400" dirty="0"/>
          </a:p>
        </p:txBody>
      </p:sp>
      <p:sp>
        <p:nvSpPr>
          <p:cNvPr id="4" name="Date Placeholder 3"/>
          <p:cNvSpPr>
            <a:spLocks noGrp="1"/>
          </p:cNvSpPr>
          <p:nvPr>
            <p:ph type="dt" sz="half" idx="10"/>
          </p:nvPr>
        </p:nvSpPr>
        <p:spPr/>
        <p:txBody>
          <a:bodyPr/>
          <a:lstStyle/>
          <a:p>
            <a:fld id="{46FFBB10-DF3F-408B-B5AA-36A9F2EFC221}"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Post Correspondence </a:t>
            </a:r>
            <a:r>
              <a:rPr lang="en-US" sz="3200" b="1" dirty="0" smtClean="0"/>
              <a:t>Problem(CO5)</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0" name="Table 9"/>
          <p:cNvGraphicFramePr>
            <a:graphicFrameLocks noGrp="1"/>
          </p:cNvGraphicFramePr>
          <p:nvPr>
            <p:extLst/>
          </p:nvPr>
        </p:nvGraphicFramePr>
        <p:xfrm>
          <a:off x="3200400" y="2743200"/>
          <a:ext cx="3429000" cy="1198880"/>
        </p:xfrm>
        <a:graphic>
          <a:graphicData uri="http://schemas.openxmlformats.org/drawingml/2006/table">
            <a:tbl>
              <a:tblPr>
                <a:tableStyleId>{3C2FFA5D-87B4-456A-9821-1D502468CF0F}</a:tableStyleId>
              </a:tblPr>
              <a:tblGrid>
                <a:gridCol w="607048">
                  <a:extLst>
                    <a:ext uri="{9D8B030D-6E8A-4147-A177-3AD203B41FA5}">
                      <a16:colId xmlns="" xmlns:a16="http://schemas.microsoft.com/office/drawing/2014/main" val="20000"/>
                    </a:ext>
                  </a:extLst>
                </a:gridCol>
                <a:gridCol w="764552">
                  <a:extLst>
                    <a:ext uri="{9D8B030D-6E8A-4147-A177-3AD203B41FA5}">
                      <a16:colId xmlns="" xmlns:a16="http://schemas.microsoft.com/office/drawing/2014/main" val="20001"/>
                    </a:ext>
                  </a:extLst>
                </a:gridCol>
                <a:gridCol w="762000">
                  <a:extLst>
                    <a:ext uri="{9D8B030D-6E8A-4147-A177-3AD203B41FA5}">
                      <a16:colId xmlns="" xmlns:a16="http://schemas.microsoft.com/office/drawing/2014/main" val="20002"/>
                    </a:ext>
                  </a:extLst>
                </a:gridCol>
                <a:gridCol w="1295400">
                  <a:extLst>
                    <a:ext uri="{9D8B030D-6E8A-4147-A177-3AD203B41FA5}">
                      <a16:colId xmlns="" xmlns:a16="http://schemas.microsoft.com/office/drawing/2014/main" val="20003"/>
                    </a:ext>
                  </a:extLst>
                </a:gridCol>
              </a:tblGrid>
              <a:tr h="264160">
                <a:tc>
                  <a:txBody>
                    <a:bodyPr/>
                    <a:lstStyle/>
                    <a:p>
                      <a:pPr algn="ctr"/>
                      <a:endParaRPr lang="en-US" dirty="0">
                        <a:effectLst/>
                      </a:endParaRPr>
                    </a:p>
                  </a:txBody>
                  <a:tcPr anchor="ctr"/>
                </a:tc>
                <a:tc>
                  <a:txBody>
                    <a:bodyPr/>
                    <a:lstStyle/>
                    <a:p>
                      <a:pPr algn="ctr"/>
                      <a:r>
                        <a:rPr lang="en-US">
                          <a:effectLst/>
                        </a:rPr>
                        <a:t>x</a:t>
                      </a:r>
                      <a:r>
                        <a:rPr lang="en-US" baseline="-25000">
                          <a:effectLst/>
                        </a:rPr>
                        <a:t>1</a:t>
                      </a:r>
                      <a:endParaRPr lang="en-US">
                        <a:effectLst/>
                      </a:endParaRPr>
                    </a:p>
                  </a:txBody>
                  <a:tcPr anchor="ctr"/>
                </a:tc>
                <a:tc>
                  <a:txBody>
                    <a:bodyPr/>
                    <a:lstStyle/>
                    <a:p>
                      <a:pPr algn="ctr"/>
                      <a:r>
                        <a:rPr lang="en-US">
                          <a:effectLst/>
                        </a:rPr>
                        <a:t>x</a:t>
                      </a:r>
                      <a:r>
                        <a:rPr lang="en-US" baseline="-25000">
                          <a:effectLst/>
                        </a:rPr>
                        <a:t>2</a:t>
                      </a:r>
                      <a:endParaRPr lang="en-US">
                        <a:effectLst/>
                      </a:endParaRPr>
                    </a:p>
                  </a:txBody>
                  <a:tcPr anchor="ctr"/>
                </a:tc>
                <a:tc>
                  <a:txBody>
                    <a:bodyPr/>
                    <a:lstStyle/>
                    <a:p>
                      <a:pPr algn="ctr"/>
                      <a:r>
                        <a:rPr lang="en-US">
                          <a:effectLst/>
                        </a:rPr>
                        <a:t>x</a:t>
                      </a:r>
                      <a:r>
                        <a:rPr lang="en-US" baseline="-25000">
                          <a:effectLst/>
                        </a:rPr>
                        <a:t>3</a:t>
                      </a:r>
                      <a:endParaRPr lang="en-US">
                        <a:effectLst/>
                      </a:endParaRPr>
                    </a:p>
                  </a:txBody>
                  <a:tcPr anchor="ctr"/>
                </a:tc>
                <a:extLst>
                  <a:ext uri="{0D108BD9-81ED-4DB2-BD59-A6C34878D82A}">
                    <a16:rowId xmlns="" xmlns:a16="http://schemas.microsoft.com/office/drawing/2014/main" val="10000"/>
                  </a:ext>
                </a:extLst>
              </a:tr>
              <a:tr h="416560">
                <a:tc>
                  <a:txBody>
                    <a:bodyPr/>
                    <a:lstStyle/>
                    <a:p>
                      <a:pPr algn="ctr"/>
                      <a:r>
                        <a:rPr lang="en-US">
                          <a:effectLst/>
                        </a:rPr>
                        <a:t>M</a:t>
                      </a:r>
                    </a:p>
                  </a:txBody>
                  <a:tcPr anchor="ctr"/>
                </a:tc>
                <a:tc>
                  <a:txBody>
                    <a:bodyPr/>
                    <a:lstStyle/>
                    <a:p>
                      <a:r>
                        <a:rPr lang="en-US"/>
                        <a:t>Abb</a:t>
                      </a:r>
                    </a:p>
                  </a:txBody>
                  <a:tcPr anchor="ctr"/>
                </a:tc>
                <a:tc>
                  <a:txBody>
                    <a:bodyPr/>
                    <a:lstStyle/>
                    <a:p>
                      <a:r>
                        <a:rPr lang="en-US"/>
                        <a:t>aa</a:t>
                      </a:r>
                    </a:p>
                  </a:txBody>
                  <a:tcPr anchor="ctr"/>
                </a:tc>
                <a:tc>
                  <a:txBody>
                    <a:bodyPr/>
                    <a:lstStyle/>
                    <a:p>
                      <a:r>
                        <a:rPr lang="en-US"/>
                        <a:t>aaa</a:t>
                      </a:r>
                    </a:p>
                  </a:txBody>
                  <a:tcPr anchor="ctr"/>
                </a:tc>
                <a:extLst>
                  <a:ext uri="{0D108BD9-81ED-4DB2-BD59-A6C34878D82A}">
                    <a16:rowId xmlns="" xmlns:a16="http://schemas.microsoft.com/office/drawing/2014/main" val="10001"/>
                  </a:ext>
                </a:extLst>
              </a:tr>
              <a:tr h="416560">
                <a:tc>
                  <a:txBody>
                    <a:bodyPr/>
                    <a:lstStyle/>
                    <a:p>
                      <a:pPr algn="ctr"/>
                      <a:r>
                        <a:rPr lang="en-US">
                          <a:effectLst/>
                        </a:rPr>
                        <a:t>N</a:t>
                      </a:r>
                    </a:p>
                  </a:txBody>
                  <a:tcPr anchor="ctr"/>
                </a:tc>
                <a:tc>
                  <a:txBody>
                    <a:bodyPr/>
                    <a:lstStyle/>
                    <a:p>
                      <a:r>
                        <a:rPr lang="en-US"/>
                        <a:t>Bba</a:t>
                      </a:r>
                    </a:p>
                  </a:txBody>
                  <a:tcPr anchor="ctr"/>
                </a:tc>
                <a:tc>
                  <a:txBody>
                    <a:bodyPr/>
                    <a:lstStyle/>
                    <a:p>
                      <a:r>
                        <a:rPr lang="en-US"/>
                        <a:t>aaa</a:t>
                      </a:r>
                    </a:p>
                  </a:txBody>
                  <a:tcPr anchor="ctr"/>
                </a:tc>
                <a:tc>
                  <a:txBody>
                    <a:bodyPr/>
                    <a:lstStyle/>
                    <a:p>
                      <a:r>
                        <a:rPr lang="en-US" dirty="0"/>
                        <a:t>aa</a:t>
                      </a:r>
                    </a:p>
                  </a:txBody>
                  <a:tcPr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4564691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2000" dirty="0"/>
          </a:p>
          <a:p>
            <a:pPr marL="0" indent="0">
              <a:buNone/>
            </a:pPr>
            <a:r>
              <a:rPr lang="en-US" sz="2200" b="1" dirty="0" err="1"/>
              <a:t>Youtube</a:t>
            </a:r>
            <a:r>
              <a:rPr lang="en-US" sz="2200" b="1" dirty="0"/>
              <a:t>/other  Video Links</a:t>
            </a:r>
          </a:p>
          <a:p>
            <a:pPr marL="0" indent="0">
              <a:buNone/>
            </a:pPr>
            <a:endParaRPr lang="en-US" sz="2200" b="1" dirty="0"/>
          </a:p>
          <a:p>
            <a:r>
              <a:rPr lang="en-US" sz="2000" dirty="0">
                <a:hlinkClick r:id="rId2"/>
              </a:rPr>
              <a:t>https://www.youtube.com/watch?v=IhyEGNn-7Uo</a:t>
            </a:r>
            <a:endParaRPr lang="en-US" sz="2000" dirty="0"/>
          </a:p>
          <a:p>
            <a:r>
              <a:rPr lang="en-US" sz="2000" dirty="0">
                <a:hlinkClick r:id="rId3"/>
              </a:rPr>
              <a:t>https://www.youtube.com/watch?v=BR6fHjKFqa0</a:t>
            </a:r>
            <a:endParaRPr lang="en-US" sz="2000" dirty="0"/>
          </a:p>
          <a:p>
            <a:r>
              <a:rPr lang="en-US" sz="2000" dirty="0">
                <a:hlinkClick r:id="rId4"/>
              </a:rPr>
              <a:t>https://www.youtube.com/watch?v=vhSMp91tS6k</a:t>
            </a:r>
            <a:endParaRPr lang="en-US" sz="2000" dirty="0"/>
          </a:p>
          <a:p>
            <a:r>
              <a:rPr lang="en-US" sz="2000" dirty="0">
                <a:hlinkClick r:id="rId5"/>
              </a:rPr>
              <a:t>https://www.youtube.com/watch?v=mPec64RUCsk</a:t>
            </a:r>
            <a:endParaRPr lang="en-US" sz="2000" dirty="0"/>
          </a:p>
          <a:p>
            <a:r>
              <a:rPr lang="en-US" sz="2000" dirty="0">
                <a:hlinkClick r:id="rId6"/>
              </a:rPr>
              <a:t>https://www.youtube.com/watch?v=moPtwq_cVH8</a:t>
            </a:r>
            <a:endParaRPr lang="en-US" sz="2000" dirty="0"/>
          </a:p>
          <a:p>
            <a:endParaRPr lang="en-US" sz="2000" dirty="0"/>
          </a:p>
        </p:txBody>
      </p:sp>
      <p:sp>
        <p:nvSpPr>
          <p:cNvPr id="4" name="Date Placeholder 3"/>
          <p:cNvSpPr>
            <a:spLocks noGrp="1"/>
          </p:cNvSpPr>
          <p:nvPr>
            <p:ph type="dt" sz="half" idx="10"/>
          </p:nvPr>
        </p:nvSpPr>
        <p:spPr/>
        <p:txBody>
          <a:bodyPr/>
          <a:lstStyle/>
          <a:p>
            <a:fld id="{9DB83BDD-D000-4180-B21B-9280CD5D629D}" type="datetime1">
              <a:rPr lang="en-US" smtClean="0"/>
              <a:t>5/1/2024</a:t>
            </a:fld>
            <a:endParaRPr lang="en-US"/>
          </a:p>
        </p:txBody>
      </p:sp>
      <p:sp>
        <p:nvSpPr>
          <p:cNvPr id="12"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1" i="0" u="none" strike="noStrike" kern="1200" cap="none" spc="0" normalizeH="0" noProof="0" dirty="0">
                <a:ln>
                  <a:noFill/>
                </a:ln>
                <a:solidFill>
                  <a:schemeClr val="dk1"/>
                </a:solidFill>
                <a:effectLst/>
                <a:uLnTx/>
                <a:uFillTx/>
                <a:latin typeface="+mn-lt"/>
                <a:ea typeface="+mn-ea"/>
                <a:cs typeface="+mn-cs"/>
              </a:rPr>
              <a:t> Links, </a:t>
            </a:r>
            <a:r>
              <a:rPr kumimoji="0" lang="en-US" sz="3200" b="1" i="0" u="none" strike="noStrike" kern="1200" cap="none" spc="0" normalizeH="0" noProof="0" dirty="0" err="1">
                <a:ln>
                  <a:noFill/>
                </a:ln>
                <a:solidFill>
                  <a:schemeClr val="dk1"/>
                </a:solidFill>
                <a:effectLst/>
                <a:uLnTx/>
                <a:uFillTx/>
                <a:latin typeface="+mn-lt"/>
                <a:ea typeface="+mn-ea"/>
                <a:cs typeface="+mn-cs"/>
              </a:rPr>
              <a:t>Youtube</a:t>
            </a:r>
            <a:r>
              <a:rPr kumimoji="0" lang="en-US" sz="3200" b="1"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7"/>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960105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800600"/>
          </a:xfrm>
        </p:spPr>
        <p:txBody>
          <a:bodyPr>
            <a:noAutofit/>
          </a:bodyPr>
          <a:lstStyle/>
          <a:p>
            <a:pPr marL="457200" lvl="0" indent="-457200">
              <a:lnSpc>
                <a:spcPct val="150000"/>
              </a:lnSpc>
              <a:buFont typeface="+mj-lt"/>
              <a:buAutoNum type="arabicPeriod"/>
            </a:pPr>
            <a:r>
              <a:rPr lang="en-US" sz="1800" dirty="0"/>
              <a:t>Design a TM to compute the function f(n)=n</a:t>
            </a:r>
            <a:r>
              <a:rPr lang="en-US" sz="1800" baseline="30000" dirty="0"/>
              <a:t>2</a:t>
            </a:r>
            <a:endParaRPr lang="en-US" sz="1800" dirty="0"/>
          </a:p>
          <a:p>
            <a:pPr marL="457200" lvl="0" indent="-457200">
              <a:lnSpc>
                <a:spcPct val="150000"/>
              </a:lnSpc>
              <a:buFont typeface="+mj-lt"/>
              <a:buAutoNum type="arabicPeriod"/>
            </a:pPr>
            <a:r>
              <a:rPr lang="en-US" sz="1800" dirty="0"/>
              <a:t>Define Post Correspondence Problem and Modified Post Correspondence Problem. </a:t>
            </a:r>
          </a:p>
          <a:p>
            <a:pPr marL="457200" lvl="0" indent="-457200">
              <a:lnSpc>
                <a:spcPct val="150000"/>
              </a:lnSpc>
              <a:buFont typeface="+mj-lt"/>
              <a:buAutoNum type="arabicPeriod"/>
            </a:pPr>
            <a:r>
              <a:rPr lang="en-US" sz="1800" dirty="0"/>
              <a:t>Design a TM to accept the language “The set of strings with an equal number of 0’s and 1’s”. </a:t>
            </a:r>
          </a:p>
          <a:p>
            <a:pPr marL="457200" lvl="0" indent="-457200">
              <a:lnSpc>
                <a:spcPct val="150000"/>
              </a:lnSpc>
              <a:buFont typeface="+mj-lt"/>
              <a:buAutoNum type="arabicPeriod"/>
            </a:pPr>
            <a:r>
              <a:rPr lang="en-US" sz="1800" dirty="0"/>
              <a:t>Design a right shift TM over an alphabet{0,1}</a:t>
            </a:r>
          </a:p>
          <a:p>
            <a:pPr marL="457200" lvl="0" indent="-457200">
              <a:lnSpc>
                <a:spcPct val="150000"/>
              </a:lnSpc>
              <a:buFont typeface="+mj-lt"/>
              <a:buAutoNum type="arabicPeriod"/>
            </a:pPr>
            <a:r>
              <a:rPr lang="en-US" sz="1800" dirty="0"/>
              <a:t>Write short note on Halting Problem. </a:t>
            </a:r>
          </a:p>
          <a:p>
            <a:pPr marL="457200" indent="-457200">
              <a:lnSpc>
                <a:spcPct val="150000"/>
              </a:lnSpc>
              <a:buFont typeface="+mj-lt"/>
              <a:buAutoNum type="arabicPeriod"/>
            </a:pPr>
            <a:r>
              <a:rPr lang="en-US" sz="1800" dirty="0" smtClean="0"/>
              <a:t>Define </a:t>
            </a:r>
            <a:r>
              <a:rPr lang="en-US" sz="1800" dirty="0"/>
              <a:t>Basic model of Turing Machine.</a:t>
            </a:r>
          </a:p>
          <a:p>
            <a:pPr marL="457200" indent="-457200">
              <a:lnSpc>
                <a:spcPct val="150000"/>
              </a:lnSpc>
              <a:buFont typeface="+mj-lt"/>
              <a:buAutoNum type="arabicPeriod"/>
            </a:pPr>
            <a:r>
              <a:rPr lang="en-US" sz="1800" dirty="0" smtClean="0"/>
              <a:t>Explain </a:t>
            </a:r>
            <a:r>
              <a:rPr lang="en-US" sz="1800" dirty="0"/>
              <a:t>the techniques for Turing Machine construction.</a:t>
            </a:r>
          </a:p>
          <a:p>
            <a:pPr marL="457200" indent="-457200">
              <a:lnSpc>
                <a:spcPct val="150000"/>
              </a:lnSpc>
              <a:buFont typeface="+mj-lt"/>
              <a:buAutoNum type="arabicPeriod"/>
            </a:pPr>
            <a:r>
              <a:rPr lang="en-US" sz="1800" dirty="0" smtClean="0"/>
              <a:t>Explain </a:t>
            </a:r>
            <a:r>
              <a:rPr lang="en-US" sz="1800" dirty="0"/>
              <a:t>Church’s Thesis.</a:t>
            </a:r>
          </a:p>
          <a:p>
            <a:pPr marL="457200" lvl="0" indent="-457200">
              <a:lnSpc>
                <a:spcPct val="150000"/>
              </a:lnSpc>
              <a:buFont typeface="+mj-lt"/>
              <a:buAutoNum type="arabicPeriod"/>
            </a:pPr>
            <a:r>
              <a:rPr lang="en-US" sz="1800" dirty="0"/>
              <a:t>Write short note on Universal Turing Machine.</a:t>
            </a:r>
          </a:p>
          <a:p>
            <a:pPr marL="457200" lvl="0" indent="-457200">
              <a:lnSpc>
                <a:spcPct val="150000"/>
              </a:lnSpc>
              <a:buFont typeface="+mj-lt"/>
              <a:buAutoNum type="arabicPeriod"/>
            </a:pPr>
            <a:r>
              <a:rPr lang="en-US" sz="1800" dirty="0"/>
              <a:t>When a language is said to be recursive or recursively enumerable. </a:t>
            </a:r>
          </a:p>
        </p:txBody>
      </p:sp>
      <p:sp>
        <p:nvSpPr>
          <p:cNvPr id="4" name="Date Placeholder 3"/>
          <p:cNvSpPr>
            <a:spLocks noGrp="1"/>
          </p:cNvSpPr>
          <p:nvPr>
            <p:ph type="dt" sz="half" idx="10"/>
          </p:nvPr>
        </p:nvSpPr>
        <p:spPr/>
        <p:txBody>
          <a:bodyPr/>
          <a:lstStyle/>
          <a:p>
            <a:fld id="{086D924D-4B0F-4C08-893E-8B5D5A798C4C}" type="datetime1">
              <a:rPr lang="en-US" smtClean="0"/>
              <a:t>5/1/2024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Daily Quiz</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644138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3E3A13-F3BE-4886-A24C-8757CBDB26BB}" type="datetime1">
              <a:rPr lang="en-US" smtClean="0"/>
              <a:t>5/1/2024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Weekly</a:t>
            </a:r>
            <a:r>
              <a:rPr kumimoji="0" lang="en-US" sz="3200" b="1" i="0" u="none" strike="noStrike" kern="1200" cap="none" spc="0" normalizeH="0" noProof="0" dirty="0">
                <a:ln>
                  <a:noFill/>
                </a:ln>
                <a:solidFill>
                  <a:schemeClr val="dk1"/>
                </a:solidFill>
                <a:effectLst/>
                <a:uLnTx/>
                <a:uFillTx/>
                <a:latin typeface="+mn-lt"/>
                <a:ea typeface="+mn-ea"/>
                <a:cs typeface="+mn-cs"/>
              </a:rPr>
              <a:t> Assignment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p:cNvSpPr txBox="1"/>
          <p:nvPr/>
        </p:nvSpPr>
        <p:spPr>
          <a:xfrm>
            <a:off x="723900" y="914400"/>
            <a:ext cx="8039100" cy="5770811"/>
          </a:xfrm>
          <a:prstGeom prst="rect">
            <a:avLst/>
          </a:prstGeom>
          <a:noFill/>
        </p:spPr>
        <p:txBody>
          <a:bodyPr wrap="square" rtlCol="0">
            <a:spAutoFit/>
          </a:bodyPr>
          <a:lstStyle/>
          <a:p>
            <a:pPr fontAlgn="ctr">
              <a:lnSpc>
                <a:spcPct val="150000"/>
              </a:lnSpc>
            </a:pPr>
            <a:r>
              <a:rPr lang="en-US" dirty="0" smtClean="0"/>
              <a:t>1.Define </a:t>
            </a:r>
            <a:r>
              <a:rPr lang="en-US" dirty="0"/>
              <a:t>Turning </a:t>
            </a:r>
            <a:r>
              <a:rPr lang="en-US" dirty="0" err="1"/>
              <a:t>Machine?Explain</a:t>
            </a:r>
            <a:r>
              <a:rPr lang="en-US" dirty="0"/>
              <a:t> Turning thesis briefly.</a:t>
            </a:r>
          </a:p>
          <a:p>
            <a:pPr fontAlgn="ctr">
              <a:lnSpc>
                <a:spcPct val="150000"/>
              </a:lnSpc>
            </a:pPr>
            <a:r>
              <a:rPr lang="en-US" dirty="0" smtClean="0"/>
              <a:t>2.Explain </a:t>
            </a:r>
            <a:r>
              <a:rPr lang="en-US" dirty="0"/>
              <a:t>how </a:t>
            </a:r>
            <a:r>
              <a:rPr lang="en-US" dirty="0" err="1"/>
              <a:t>turing</a:t>
            </a:r>
            <a:r>
              <a:rPr lang="en-US" dirty="0"/>
              <a:t> machine can be used as generating device?</a:t>
            </a:r>
          </a:p>
          <a:p>
            <a:pPr fontAlgn="ctr">
              <a:lnSpc>
                <a:spcPct val="150000"/>
              </a:lnSpc>
            </a:pPr>
            <a:r>
              <a:rPr lang="en-US" dirty="0" smtClean="0"/>
              <a:t>3.Construct </a:t>
            </a:r>
            <a:r>
              <a:rPr lang="en-US" dirty="0" err="1"/>
              <a:t>turing</a:t>
            </a:r>
            <a:r>
              <a:rPr lang="en-US" dirty="0"/>
              <a:t> machine for accepting </a:t>
            </a:r>
            <a:r>
              <a:rPr lang="en-US" dirty="0" smtClean="0"/>
              <a:t>L- L</a:t>
            </a:r>
            <a:r>
              <a:rPr lang="en-US" dirty="0"/>
              <a:t>={</a:t>
            </a:r>
            <a:r>
              <a:rPr lang="en-US" dirty="0" err="1"/>
              <a:t>a</a:t>
            </a:r>
            <a:r>
              <a:rPr lang="en-US" baseline="30000" dirty="0" err="1"/>
              <a:t>n</a:t>
            </a:r>
            <a:r>
              <a:rPr lang="en-US" dirty="0" err="1"/>
              <a:t>b</a:t>
            </a:r>
            <a:r>
              <a:rPr lang="en-US" baseline="30000" dirty="0" err="1"/>
              <a:t>n</a:t>
            </a:r>
            <a:r>
              <a:rPr lang="en-US" dirty="0" err="1"/>
              <a:t>|n</a:t>
            </a:r>
            <a:r>
              <a:rPr lang="en-US" dirty="0"/>
              <a:t>&gt;=0}</a:t>
            </a:r>
          </a:p>
          <a:p>
            <a:pPr fontAlgn="ctr">
              <a:lnSpc>
                <a:spcPct val="150000"/>
              </a:lnSpc>
            </a:pPr>
            <a:r>
              <a:rPr lang="en-US" dirty="0" smtClean="0"/>
              <a:t>4.Explain </a:t>
            </a:r>
            <a:r>
              <a:rPr lang="en-US" dirty="0"/>
              <a:t>Types of </a:t>
            </a:r>
            <a:r>
              <a:rPr lang="en-US" dirty="0" err="1"/>
              <a:t>turing</a:t>
            </a:r>
            <a:r>
              <a:rPr lang="en-US" dirty="0"/>
              <a:t> machine and universal </a:t>
            </a:r>
            <a:r>
              <a:rPr lang="en-US" dirty="0" err="1"/>
              <a:t>turing</a:t>
            </a:r>
            <a:r>
              <a:rPr lang="en-US" dirty="0"/>
              <a:t> machine.                                    </a:t>
            </a:r>
          </a:p>
          <a:p>
            <a:pPr fontAlgn="ctr">
              <a:lnSpc>
                <a:spcPct val="150000"/>
              </a:lnSpc>
            </a:pPr>
            <a:r>
              <a:rPr lang="en-US" dirty="0" smtClean="0"/>
              <a:t>5.Design </a:t>
            </a:r>
            <a:r>
              <a:rPr lang="en-US" dirty="0"/>
              <a:t>a </a:t>
            </a:r>
            <a:r>
              <a:rPr lang="en-US" dirty="0" err="1"/>
              <a:t>turing</a:t>
            </a:r>
            <a:r>
              <a:rPr lang="en-US" dirty="0"/>
              <a:t> machine to recognize all strings consisting of even number of 1’s.</a:t>
            </a:r>
          </a:p>
          <a:p>
            <a:pPr fontAlgn="ctr">
              <a:lnSpc>
                <a:spcPct val="150000"/>
              </a:lnSpc>
            </a:pPr>
            <a:r>
              <a:rPr lang="en-US" dirty="0" smtClean="0"/>
              <a:t>6.Explain </a:t>
            </a:r>
            <a:r>
              <a:rPr lang="en-US" dirty="0"/>
              <a:t>Recursively Enumerable languages.</a:t>
            </a:r>
          </a:p>
          <a:p>
            <a:pPr fontAlgn="ctr">
              <a:lnSpc>
                <a:spcPct val="150000"/>
              </a:lnSpc>
            </a:pPr>
            <a:r>
              <a:rPr lang="en-US" dirty="0" smtClean="0"/>
              <a:t>7.Explain </a:t>
            </a:r>
            <a:r>
              <a:rPr lang="en-US" dirty="0"/>
              <a:t>the post correspondence problem.</a:t>
            </a:r>
          </a:p>
          <a:p>
            <a:pPr fontAlgn="ctr">
              <a:lnSpc>
                <a:spcPct val="150000"/>
              </a:lnSpc>
            </a:pPr>
            <a:r>
              <a:rPr lang="en-US" dirty="0" smtClean="0"/>
              <a:t>8.Construct </a:t>
            </a:r>
            <a:r>
              <a:rPr lang="en-US" dirty="0"/>
              <a:t>a Turing machine with tape symbols 0, 1, and B that, given a bit string as input, replaces all </a:t>
            </a:r>
            <a:r>
              <a:rPr lang="en-US" dirty="0" smtClean="0"/>
              <a:t>0’s </a:t>
            </a:r>
            <a:r>
              <a:rPr lang="en-US" dirty="0"/>
              <a:t>on the tape with </a:t>
            </a:r>
            <a:r>
              <a:rPr lang="en-US" dirty="0" smtClean="0"/>
              <a:t>1’s </a:t>
            </a:r>
            <a:r>
              <a:rPr lang="en-US" dirty="0"/>
              <a:t>and does not change any of the </a:t>
            </a:r>
            <a:r>
              <a:rPr lang="en-US" dirty="0" smtClean="0"/>
              <a:t>1’s </a:t>
            </a:r>
            <a:r>
              <a:rPr lang="en-US" dirty="0"/>
              <a:t>on the </a:t>
            </a:r>
            <a:r>
              <a:rPr lang="en-US" dirty="0" smtClean="0"/>
              <a:t>tape m</a:t>
            </a:r>
            <a:r>
              <a:rPr lang="en-US" dirty="0"/>
              <a:t>.</a:t>
            </a:r>
          </a:p>
          <a:p>
            <a:pPr fontAlgn="ctr">
              <a:lnSpc>
                <a:spcPct val="150000"/>
              </a:lnSpc>
            </a:pPr>
            <a:r>
              <a:rPr lang="en-US" dirty="0" smtClean="0"/>
              <a:t>9.Show </a:t>
            </a:r>
            <a:r>
              <a:rPr lang="en-US" dirty="0"/>
              <a:t>that Recursively enumerable languages are closed under complement.</a:t>
            </a:r>
          </a:p>
          <a:p>
            <a:pPr fontAlgn="ctr">
              <a:lnSpc>
                <a:spcPct val="150000"/>
              </a:lnSpc>
            </a:pPr>
            <a:r>
              <a:rPr lang="en-US" dirty="0" smtClean="0"/>
              <a:t>10.Show </a:t>
            </a:r>
            <a:r>
              <a:rPr lang="en-US" dirty="0"/>
              <a:t>that Recursively  languages are closed under union.</a:t>
            </a:r>
          </a:p>
          <a:p>
            <a:pPr>
              <a:lnSpc>
                <a:spcPct val="150000"/>
              </a:lnSpc>
            </a:pPr>
            <a:endParaRPr lang="en-US" dirty="0"/>
          </a:p>
          <a:p>
            <a:endParaRPr lang="en-US" dirty="0"/>
          </a:p>
        </p:txBody>
      </p:sp>
    </p:spTree>
    <p:extLst>
      <p:ext uri="{BB962C8B-B14F-4D97-AF65-F5344CB8AC3E}">
        <p14:creationId xmlns:p14="http://schemas.microsoft.com/office/powerpoint/2010/main" val="35744042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65237"/>
            <a:ext cx="8229600" cy="4525963"/>
          </a:xfrm>
        </p:spPr>
        <p:txBody>
          <a:bodyPr>
            <a:noAutofit/>
          </a:bodyPr>
          <a:lstStyle/>
          <a:p>
            <a:pPr algn="just">
              <a:lnSpc>
                <a:spcPct val="150000"/>
              </a:lnSpc>
            </a:pPr>
            <a:r>
              <a:rPr lang="en-US" sz="2000" dirty="0">
                <a:cs typeface="Times New Roman" panose="02020603050405020304" pitchFamily="18" charset="0"/>
              </a:rPr>
              <a:t>It </a:t>
            </a:r>
            <a:r>
              <a:rPr lang="en-US" sz="2000" b="1" dirty="0">
                <a:cs typeface="Times New Roman" panose="02020603050405020304" pitchFamily="18" charset="0"/>
              </a:rPr>
              <a:t>can compute man-made problems as well as natural phenomena</a:t>
            </a:r>
            <a:r>
              <a:rPr lang="en-US" sz="2000" dirty="0">
                <a:cs typeface="Times New Roman" panose="02020603050405020304" pitchFamily="18" charset="0"/>
              </a:rPr>
              <a:t>. </a:t>
            </a:r>
          </a:p>
          <a:p>
            <a:pPr algn="just">
              <a:lnSpc>
                <a:spcPct val="150000"/>
              </a:lnSpc>
            </a:pPr>
            <a:endParaRPr lang="en-US" sz="2000" dirty="0">
              <a:cs typeface="Times New Roman" panose="02020603050405020304" pitchFamily="18" charset="0"/>
            </a:endParaRPr>
          </a:p>
          <a:p>
            <a:pPr algn="just">
              <a:lnSpc>
                <a:spcPct val="150000"/>
              </a:lnSpc>
            </a:pPr>
            <a:r>
              <a:rPr lang="en-US" sz="2000" dirty="0">
                <a:cs typeface="Times New Roman" panose="02020603050405020304" pitchFamily="18" charset="0"/>
              </a:rPr>
              <a:t>Automata theory has a lot of applications in real life as well, such that: Lambda calculus, Combinatory logic, Markov algorithm, and Register, Natural Language Processing ,Compiler Design and Lexical analysis and Semantic analysis. Also, the concept of Formal languages and automata theory can overlap with other subjects as well.</a:t>
            </a:r>
          </a:p>
          <a:p>
            <a:pPr algn="just">
              <a:lnSpc>
                <a:spcPct val="150000"/>
              </a:lnSpc>
            </a:pPr>
            <a:endParaRPr lang="en-US" sz="2000" dirty="0">
              <a:latin typeface="+mj-lt"/>
            </a:endParaRPr>
          </a:p>
        </p:txBody>
      </p:sp>
      <p:sp>
        <p:nvSpPr>
          <p:cNvPr id="4" name="Date Placeholder 3"/>
          <p:cNvSpPr>
            <a:spLocks noGrp="1"/>
          </p:cNvSpPr>
          <p:nvPr>
            <p:ph type="dt" sz="half" idx="10"/>
          </p:nvPr>
        </p:nvSpPr>
        <p:spPr/>
        <p:txBody>
          <a:bodyPr/>
          <a:lstStyle/>
          <a:p>
            <a:fld id="{923F0864-F13B-4A31-9178-759867ACEEB8}" type="datetime1">
              <a:rPr lang="en-US" smtClean="0"/>
              <a:t>5/1/2024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524000" y="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kumimoji="0" lang="en-US" sz="3200" i="0" u="none" strike="noStrike" kern="1200" cap="none" spc="0" normalizeH="0" baseline="0" noProof="0" dirty="0">
                <a:ln>
                  <a:noFill/>
                </a:ln>
                <a:solidFill>
                  <a:schemeClr val="dk1"/>
                </a:solidFill>
                <a:effectLst/>
                <a:uLnTx/>
                <a:uFillTx/>
                <a:latin typeface="+mj-lt"/>
                <a:ea typeface="+mn-ea"/>
                <a:cs typeface="+mn-cs"/>
              </a:rPr>
              <a:t> </a:t>
            </a:r>
            <a:r>
              <a:rPr lang="en-US" sz="3200" dirty="0">
                <a:latin typeface="+mj-lt"/>
              </a:rPr>
              <a:t>Branch Wise Applications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i="0" u="none" strike="noStrike" kern="1200" cap="none" spc="0" normalizeH="0" baseline="0" noProof="0" dirty="0">
              <a:ln>
                <a:noFill/>
              </a:ln>
              <a:solidFill>
                <a:schemeClr val="dk1"/>
              </a:solidFill>
              <a:effectLst/>
              <a:uLnTx/>
              <a:uFillTx/>
              <a:latin typeface="+mj-lt"/>
              <a:ea typeface="+mn-ea"/>
              <a:cs typeface="+mn-cs"/>
            </a:endParaRPr>
          </a:p>
        </p:txBody>
      </p:sp>
      <p:pic>
        <p:nvPicPr>
          <p:cNvPr id="9" name="Picture 8" descr="Logo11.png"/>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229600" cy="4525963"/>
          </a:xfrm>
        </p:spPr>
        <p:txBody>
          <a:bodyPr>
            <a:noAutofit/>
          </a:bodyPr>
          <a:lstStyle/>
          <a:p>
            <a:pPr marL="0" indent="0">
              <a:buNone/>
            </a:pPr>
            <a:r>
              <a:rPr lang="en-US" sz="2200" dirty="0"/>
              <a:t>1. Find the odd one :</a:t>
            </a:r>
          </a:p>
          <a:p>
            <a:pPr marL="0" indent="0">
              <a:buNone/>
            </a:pPr>
            <a:r>
              <a:rPr lang="en-US" sz="2200" dirty="0"/>
              <a:t> </a:t>
            </a:r>
          </a:p>
          <a:p>
            <a:pPr marL="800100" lvl="1" indent="-342900">
              <a:buFont typeface="+mj-lt"/>
              <a:buAutoNum type="alphaLcPeriod"/>
            </a:pPr>
            <a:r>
              <a:rPr lang="en-US" sz="2200" dirty="0"/>
              <a:t>Multiple track</a:t>
            </a:r>
          </a:p>
          <a:p>
            <a:pPr marL="800100" lvl="1" indent="-342900">
              <a:buFont typeface="+mj-lt"/>
              <a:buAutoNum type="alphaLcPeriod"/>
            </a:pPr>
            <a:r>
              <a:rPr lang="en-US" sz="2200" dirty="0"/>
              <a:t>Subroutines</a:t>
            </a:r>
          </a:p>
          <a:p>
            <a:pPr marL="800100" lvl="1" indent="-342900">
              <a:buFont typeface="+mj-lt"/>
              <a:buAutoNum type="alphaLcPeriod"/>
            </a:pPr>
            <a:r>
              <a:rPr lang="en-US" sz="2200" b="1" dirty="0"/>
              <a:t>Recursion</a:t>
            </a:r>
            <a:endParaRPr lang="en-US" sz="2200" dirty="0"/>
          </a:p>
          <a:p>
            <a:pPr marL="800100" lvl="1" indent="-342900">
              <a:buFont typeface="+mj-lt"/>
              <a:buAutoNum type="alphaLcPeriod"/>
            </a:pPr>
            <a:r>
              <a:rPr lang="en-US" sz="2200" dirty="0"/>
              <a:t>Shifting over</a:t>
            </a:r>
          </a:p>
          <a:p>
            <a:pPr marL="57150" indent="0">
              <a:buNone/>
            </a:pPr>
            <a:endParaRPr lang="en-US" sz="2200" dirty="0"/>
          </a:p>
          <a:p>
            <a:pPr marL="0" indent="0">
              <a:buNone/>
            </a:pPr>
            <a:r>
              <a:rPr lang="en-US" sz="2200" dirty="0"/>
              <a:t>2. Which operation is not a part of TM?</a:t>
            </a:r>
          </a:p>
          <a:p>
            <a:endParaRPr lang="en-US" sz="2200" dirty="0"/>
          </a:p>
          <a:p>
            <a:pPr marL="800100" lvl="1" indent="-342900">
              <a:buFont typeface="+mj-lt"/>
              <a:buAutoNum type="alphaLcPeriod"/>
            </a:pPr>
            <a:r>
              <a:rPr lang="en-US" sz="2200" dirty="0"/>
              <a:t>Enter Accepting State</a:t>
            </a:r>
          </a:p>
          <a:p>
            <a:pPr marL="800100" lvl="1" indent="-342900">
              <a:buFont typeface="+mj-lt"/>
              <a:buAutoNum type="alphaLcPeriod"/>
            </a:pPr>
            <a:r>
              <a:rPr lang="en-US" sz="2200" dirty="0"/>
              <a:t>Enter Non Accepting state</a:t>
            </a:r>
          </a:p>
          <a:p>
            <a:pPr marL="800100" lvl="1" indent="-342900">
              <a:buFont typeface="+mj-lt"/>
              <a:buAutoNum type="alphaLcPeriod"/>
            </a:pPr>
            <a:r>
              <a:rPr lang="en-US" sz="2200" dirty="0"/>
              <a:t>Enter infinite loop and never halts</a:t>
            </a:r>
          </a:p>
          <a:p>
            <a:pPr marL="800100" lvl="1" indent="-342900">
              <a:buFont typeface="+mj-lt"/>
              <a:buAutoNum type="alphaLcPeriod"/>
            </a:pPr>
            <a:r>
              <a:rPr lang="en-US" sz="2200" b="1" dirty="0"/>
              <a:t>None of the above</a:t>
            </a:r>
            <a:endParaRPr lang="en-US" sz="2200" dirty="0"/>
          </a:p>
        </p:txBody>
      </p:sp>
      <p:sp>
        <p:nvSpPr>
          <p:cNvPr id="4" name="Date Placeholder 3"/>
          <p:cNvSpPr>
            <a:spLocks noGrp="1"/>
          </p:cNvSpPr>
          <p:nvPr>
            <p:ph type="dt" sz="half" idx="10"/>
          </p:nvPr>
        </p:nvSpPr>
        <p:spPr/>
        <p:txBody>
          <a:bodyPr/>
          <a:lstStyle/>
          <a:p>
            <a:fld id="{B16EB270-9E42-4AEA-A66E-F6B8CD15CFB7}" type="datetime1">
              <a:rPr lang="en-US" smtClean="0"/>
              <a:t>5/1/2024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1" i="0" u="none" strike="noStrike" kern="1200" cap="none" spc="0" normalizeH="0" noProof="0" dirty="0" smtClean="0">
                <a:ln>
                  <a:noFill/>
                </a:ln>
                <a:solidFill>
                  <a:schemeClr val="dk1"/>
                </a:solidFill>
                <a:effectLst/>
                <a:uLnTx/>
                <a:uFillTx/>
                <a:latin typeface="+mn-lt"/>
                <a:ea typeface="+mn-ea"/>
                <a:cs typeface="+mn-cs"/>
              </a:rPr>
              <a:t>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62013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798875"/>
            <a:ext cx="8229600" cy="4525963"/>
          </a:xfrm>
        </p:spPr>
        <p:txBody>
          <a:bodyPr>
            <a:noAutofit/>
          </a:bodyPr>
          <a:lstStyle/>
          <a:p>
            <a:pPr marL="0" indent="0">
              <a:buNone/>
            </a:pPr>
            <a:r>
              <a:rPr lang="en-US" sz="2200" dirty="0"/>
              <a:t>3. Which of the statement is not true for TM?</a:t>
            </a:r>
          </a:p>
          <a:p>
            <a:pPr marL="0" indent="0">
              <a:buNone/>
            </a:pPr>
            <a:r>
              <a:rPr lang="en-US" sz="2200" dirty="0"/>
              <a:t> </a:t>
            </a:r>
          </a:p>
          <a:p>
            <a:pPr lvl="0">
              <a:buFont typeface="+mj-lt"/>
              <a:buAutoNum type="alphaLcPeriod"/>
            </a:pPr>
            <a:r>
              <a:rPr lang="en-US" sz="2200" dirty="0"/>
              <a:t>Computers of functions on non negative numbers</a:t>
            </a:r>
          </a:p>
          <a:p>
            <a:pPr lvl="0">
              <a:buFont typeface="+mj-lt"/>
              <a:buAutoNum type="alphaLcPeriod"/>
            </a:pPr>
            <a:r>
              <a:rPr lang="en-US" sz="2200" dirty="0"/>
              <a:t>Language Recognition</a:t>
            </a:r>
          </a:p>
          <a:p>
            <a:pPr lvl="0">
              <a:buFont typeface="+mj-lt"/>
              <a:buAutoNum type="alphaLcPeriod"/>
            </a:pPr>
            <a:r>
              <a:rPr lang="en-US" sz="2200" dirty="0"/>
              <a:t>Generating devices</a:t>
            </a:r>
          </a:p>
          <a:p>
            <a:pPr>
              <a:buFont typeface="+mj-lt"/>
              <a:buAutoNum type="alphaLcPeriod"/>
            </a:pPr>
            <a:r>
              <a:rPr lang="en-US" sz="2200" b="1" dirty="0"/>
              <a:t>None</a:t>
            </a:r>
          </a:p>
          <a:p>
            <a:pPr>
              <a:buFont typeface="+mj-lt"/>
              <a:buAutoNum type="alphaLcPeriod"/>
            </a:pPr>
            <a:endParaRPr lang="en-US" sz="2200" b="1" dirty="0"/>
          </a:p>
          <a:p>
            <a:pPr marL="0" indent="0">
              <a:buNone/>
            </a:pPr>
            <a:r>
              <a:rPr lang="en-US" sz="2200" b="1" dirty="0"/>
              <a:t>4. </a:t>
            </a:r>
            <a:r>
              <a:rPr lang="en-US" sz="2200" dirty="0"/>
              <a:t>A finite control of TM is used in order to hold a finite amount of data. Say True or False:</a:t>
            </a:r>
          </a:p>
          <a:p>
            <a:endParaRPr lang="en-US" sz="2200" dirty="0"/>
          </a:p>
          <a:p>
            <a:pPr marL="800100" lvl="1" indent="-342900">
              <a:buFont typeface="+mj-lt"/>
              <a:buAutoNum type="alphaLcPeriod"/>
            </a:pPr>
            <a:r>
              <a:rPr lang="en-US" sz="2200" b="1" dirty="0"/>
              <a:t>TRUE</a:t>
            </a:r>
            <a:endParaRPr lang="en-US" sz="2200" dirty="0"/>
          </a:p>
          <a:p>
            <a:pPr marL="800100" lvl="1" indent="-342900">
              <a:buFont typeface="+mj-lt"/>
              <a:buAutoNum type="alphaLcPeriod"/>
            </a:pPr>
            <a:r>
              <a:rPr lang="en-US" sz="2200" dirty="0"/>
              <a:t>FALSE</a:t>
            </a:r>
          </a:p>
          <a:p>
            <a:pPr marL="800100" lvl="1" indent="-342900">
              <a:buFont typeface="+mj-lt"/>
              <a:buAutoNum type="alphaLcPeriod"/>
            </a:pPr>
            <a:r>
              <a:rPr lang="en-US" sz="2200" dirty="0"/>
              <a:t>May Be</a:t>
            </a:r>
          </a:p>
          <a:p>
            <a:pPr marL="800100" lvl="1" indent="-342900">
              <a:buFont typeface="+mj-lt"/>
              <a:buAutoNum type="alphaLcPeriod"/>
            </a:pPr>
            <a:r>
              <a:rPr lang="en-US" sz="2200" dirty="0"/>
              <a:t>Cant Say</a:t>
            </a:r>
          </a:p>
        </p:txBody>
      </p:sp>
      <p:sp>
        <p:nvSpPr>
          <p:cNvPr id="4" name="Date Placeholder 3"/>
          <p:cNvSpPr>
            <a:spLocks noGrp="1"/>
          </p:cNvSpPr>
          <p:nvPr>
            <p:ph type="dt" sz="half" idx="10"/>
          </p:nvPr>
        </p:nvSpPr>
        <p:spPr/>
        <p:txBody>
          <a:bodyPr/>
          <a:lstStyle/>
          <a:p>
            <a:fld id="{73B8470A-4DD1-4559-B8B7-C5905950BFE7}" type="datetime1">
              <a:rPr lang="en-US" smtClean="0"/>
              <a:t>5/1/2024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1" i="0" u="none" strike="noStrike" kern="1200" cap="none" spc="0" normalizeH="0" noProof="0" dirty="0" smtClean="0">
                <a:ln>
                  <a:noFill/>
                </a:ln>
                <a:solidFill>
                  <a:schemeClr val="dk1"/>
                </a:solidFill>
                <a:effectLst/>
                <a:uLnTx/>
                <a:uFillTx/>
                <a:latin typeface="+mn-lt"/>
                <a:ea typeface="+mn-ea"/>
                <a:cs typeface="+mn-cs"/>
              </a:rPr>
              <a:t>s </a:t>
            </a:r>
            <a:r>
              <a:rPr kumimoji="0" lang="en-US" sz="3200" b="1" i="0" u="none" strike="noStrike" kern="1200" cap="none" spc="0" normalizeH="0" noProof="0" dirty="0">
                <a:ln>
                  <a:noFill/>
                </a:ln>
                <a:solidFill>
                  <a:schemeClr val="dk1"/>
                </a:solidFill>
                <a:effectLst/>
                <a:uLnTx/>
                <a:uFillTx/>
                <a:latin typeface="+mn-lt"/>
                <a:ea typeface="+mn-ea"/>
                <a:cs typeface="+mn-cs"/>
              </a:rPr>
              <a:t>(Continued)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7612233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798875"/>
            <a:ext cx="8229600" cy="4525963"/>
          </a:xfrm>
        </p:spPr>
        <p:txBody>
          <a:bodyPr>
            <a:noAutofit/>
          </a:bodyPr>
          <a:lstStyle/>
          <a:p>
            <a:pPr marL="0" indent="0">
              <a:buNone/>
            </a:pPr>
            <a:r>
              <a:rPr lang="en-US" sz="2200" dirty="0"/>
              <a:t>5. Find the odd one : </a:t>
            </a:r>
          </a:p>
          <a:p>
            <a:pPr marL="457200" lvl="0" indent="-457200">
              <a:buFont typeface="+mj-lt"/>
              <a:buAutoNum type="alphaLcPeriod"/>
            </a:pPr>
            <a:r>
              <a:rPr lang="en-US" sz="2200" dirty="0"/>
              <a:t>Multiple track</a:t>
            </a:r>
          </a:p>
          <a:p>
            <a:pPr marL="457200" lvl="0" indent="-457200">
              <a:buFont typeface="+mj-lt"/>
              <a:buAutoNum type="alphaLcPeriod"/>
            </a:pPr>
            <a:r>
              <a:rPr lang="en-US" sz="2200" dirty="0"/>
              <a:t>Subroutines</a:t>
            </a:r>
          </a:p>
          <a:p>
            <a:pPr marL="457200" lvl="0" indent="-457200">
              <a:buFont typeface="+mj-lt"/>
              <a:buAutoNum type="alphaLcPeriod"/>
            </a:pPr>
            <a:r>
              <a:rPr lang="en-US" sz="2200" b="1" dirty="0"/>
              <a:t>Recursion</a:t>
            </a:r>
            <a:endParaRPr lang="en-US" sz="2200" dirty="0"/>
          </a:p>
          <a:p>
            <a:pPr marL="457200" indent="-457200">
              <a:buFont typeface="+mj-lt"/>
              <a:buAutoNum type="alphaLcPeriod"/>
            </a:pPr>
            <a:r>
              <a:rPr lang="en-US" sz="2200" dirty="0"/>
              <a:t>Shifting over</a:t>
            </a:r>
          </a:p>
          <a:p>
            <a:endParaRPr lang="en-US" sz="2200" dirty="0"/>
          </a:p>
          <a:p>
            <a:pPr marL="0" indent="0">
              <a:buNone/>
            </a:pPr>
            <a:r>
              <a:rPr lang="en-US" sz="2200" dirty="0"/>
              <a:t>6. Which operation is not a part of TM? </a:t>
            </a:r>
          </a:p>
          <a:p>
            <a:pPr marL="457200" lvl="0" indent="-457200">
              <a:buFont typeface="+mj-lt"/>
              <a:buAutoNum type="alphaLcPeriod"/>
            </a:pPr>
            <a:r>
              <a:rPr lang="en-US" sz="2200" dirty="0"/>
              <a:t>Enter Accepting State</a:t>
            </a:r>
          </a:p>
          <a:p>
            <a:pPr marL="457200" lvl="0" indent="-457200">
              <a:buFont typeface="+mj-lt"/>
              <a:buAutoNum type="alphaLcPeriod"/>
            </a:pPr>
            <a:r>
              <a:rPr lang="en-US" sz="2200" dirty="0"/>
              <a:t>Enter Non Accepting state</a:t>
            </a:r>
          </a:p>
          <a:p>
            <a:pPr marL="457200" lvl="0" indent="-457200">
              <a:buFont typeface="+mj-lt"/>
              <a:buAutoNum type="alphaLcPeriod"/>
            </a:pPr>
            <a:r>
              <a:rPr lang="en-US" sz="2200" dirty="0"/>
              <a:t>Enter infinite loop and never halts</a:t>
            </a:r>
          </a:p>
          <a:p>
            <a:pPr marL="457200" indent="-457200">
              <a:buFont typeface="+mj-lt"/>
              <a:buAutoNum type="alphaLcPeriod"/>
            </a:pPr>
            <a:r>
              <a:rPr lang="en-US" sz="2200" b="1" dirty="0"/>
              <a:t>None of the above</a:t>
            </a:r>
            <a:endParaRPr lang="en-US" sz="2200" dirty="0"/>
          </a:p>
        </p:txBody>
      </p:sp>
      <p:sp>
        <p:nvSpPr>
          <p:cNvPr id="4" name="Date Placeholder 3"/>
          <p:cNvSpPr>
            <a:spLocks noGrp="1"/>
          </p:cNvSpPr>
          <p:nvPr>
            <p:ph type="dt" sz="half" idx="10"/>
          </p:nvPr>
        </p:nvSpPr>
        <p:spPr/>
        <p:txBody>
          <a:bodyPr/>
          <a:lstStyle/>
          <a:p>
            <a:fld id="{D7315624-3D98-4BCC-A006-B85979596DF9}" type="datetime1">
              <a:rPr lang="en-US" smtClean="0"/>
              <a:t>5/1/2024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1" i="0" u="none" strike="noStrike" kern="1200" cap="none" spc="0" normalizeH="0" noProof="0" dirty="0" smtClean="0">
                <a:ln>
                  <a:noFill/>
                </a:ln>
                <a:solidFill>
                  <a:schemeClr val="dk1"/>
                </a:solidFill>
                <a:effectLst/>
                <a:uLnTx/>
                <a:uFillTx/>
                <a:latin typeface="+mn-lt"/>
                <a:ea typeface="+mn-ea"/>
                <a:cs typeface="+mn-cs"/>
              </a:rPr>
              <a:t>s </a:t>
            </a:r>
            <a:r>
              <a:rPr kumimoji="0" lang="en-US" sz="3200" b="1" i="0" u="none" strike="noStrike" kern="1200" cap="none" spc="0" normalizeH="0" noProof="0" dirty="0">
                <a:ln>
                  <a:noFill/>
                </a:ln>
                <a:solidFill>
                  <a:schemeClr val="dk1"/>
                </a:solidFill>
                <a:effectLst/>
                <a:uLnTx/>
                <a:uFillTx/>
                <a:latin typeface="+mn-lt"/>
                <a:ea typeface="+mn-ea"/>
                <a:cs typeface="+mn-cs"/>
              </a:rPr>
              <a:t>(Continued)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9726333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798875"/>
            <a:ext cx="8229600" cy="4525963"/>
          </a:xfrm>
        </p:spPr>
        <p:txBody>
          <a:bodyPr>
            <a:noAutofit/>
          </a:bodyPr>
          <a:lstStyle/>
          <a:p>
            <a:pPr marL="0" indent="0">
              <a:buNone/>
            </a:pPr>
            <a:r>
              <a:rPr lang="en-US" sz="2000" dirty="0"/>
              <a:t>7. Which of the statement is not true for TM? </a:t>
            </a:r>
          </a:p>
          <a:p>
            <a:pPr marL="457200" lvl="0" indent="-457200">
              <a:buFont typeface="+mj-lt"/>
              <a:buAutoNum type="alphaLcPeriod"/>
            </a:pPr>
            <a:r>
              <a:rPr lang="en-US" sz="2000" dirty="0"/>
              <a:t>Computers of functions on non negative numbers</a:t>
            </a:r>
          </a:p>
          <a:p>
            <a:pPr marL="457200" lvl="0" indent="-457200">
              <a:buFont typeface="+mj-lt"/>
              <a:buAutoNum type="alphaLcPeriod"/>
            </a:pPr>
            <a:r>
              <a:rPr lang="en-US" sz="2000" dirty="0"/>
              <a:t>Language Recognition</a:t>
            </a:r>
          </a:p>
          <a:p>
            <a:pPr marL="457200" lvl="0" indent="-457200">
              <a:buFont typeface="+mj-lt"/>
              <a:buAutoNum type="alphaLcPeriod"/>
            </a:pPr>
            <a:r>
              <a:rPr lang="en-US" sz="2000" dirty="0"/>
              <a:t>Generating devices</a:t>
            </a:r>
          </a:p>
          <a:p>
            <a:pPr marL="457200" indent="-457200">
              <a:buFont typeface="+mj-lt"/>
              <a:buAutoNum type="alphaLcPeriod"/>
            </a:pPr>
            <a:r>
              <a:rPr lang="en-US" sz="2000" b="1" dirty="0"/>
              <a:t>None</a:t>
            </a:r>
          </a:p>
          <a:p>
            <a:endParaRPr lang="en-US" sz="2000" b="1" dirty="0"/>
          </a:p>
          <a:p>
            <a:pPr marL="0" indent="0">
              <a:buNone/>
            </a:pPr>
            <a:r>
              <a:rPr lang="en-US" sz="2000" dirty="0"/>
              <a:t>8. X is a simple mathematical model of a computer. X has unrestricted and unlimited memory. X is a FA with R/W head. X can have an infinite tape divided into cells, each cell holding one symbol.</a:t>
            </a:r>
            <a:br>
              <a:rPr lang="en-US" sz="2000" dirty="0"/>
            </a:br>
            <a:r>
              <a:rPr lang="en-US" sz="2000" dirty="0"/>
              <a:t>Name X?</a:t>
            </a:r>
          </a:p>
          <a:p>
            <a:pPr marL="457200" lvl="0" indent="-457200">
              <a:buFont typeface="+mj-lt"/>
              <a:buAutoNum type="alphaLcPeriod"/>
            </a:pPr>
            <a:r>
              <a:rPr lang="en-US" sz="2000" dirty="0"/>
              <a:t>NDFA</a:t>
            </a:r>
          </a:p>
          <a:p>
            <a:pPr marL="457200" lvl="0" indent="-457200">
              <a:buFont typeface="+mj-lt"/>
              <a:buAutoNum type="alphaLcPeriod"/>
            </a:pPr>
            <a:r>
              <a:rPr lang="en-US" sz="2000" dirty="0"/>
              <a:t>PDA</a:t>
            </a:r>
          </a:p>
          <a:p>
            <a:pPr marL="457200" lvl="0" indent="-457200">
              <a:buFont typeface="+mj-lt"/>
              <a:buAutoNum type="alphaLcPeriod"/>
            </a:pPr>
            <a:r>
              <a:rPr lang="en-US" sz="2000" b="1" dirty="0"/>
              <a:t>TM</a:t>
            </a:r>
            <a:endParaRPr lang="en-US" sz="2000" dirty="0"/>
          </a:p>
          <a:p>
            <a:pPr marL="457200" indent="-457200">
              <a:buFont typeface="+mj-lt"/>
              <a:buAutoNum type="alphaLcPeriod"/>
            </a:pPr>
            <a:r>
              <a:rPr lang="en-US" sz="2000" dirty="0"/>
              <a:t>None of the above </a:t>
            </a:r>
          </a:p>
        </p:txBody>
      </p:sp>
      <p:sp>
        <p:nvSpPr>
          <p:cNvPr id="4" name="Date Placeholder 3"/>
          <p:cNvSpPr>
            <a:spLocks noGrp="1"/>
          </p:cNvSpPr>
          <p:nvPr>
            <p:ph type="dt" sz="half" idx="10"/>
          </p:nvPr>
        </p:nvSpPr>
        <p:spPr/>
        <p:txBody>
          <a:bodyPr/>
          <a:lstStyle/>
          <a:p>
            <a:fld id="{FEC60538-92E7-4928-BA7B-54C9E90CC696}" type="datetime1">
              <a:rPr lang="en-US" smtClean="0"/>
              <a:t>5/1/2024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MCQ</a:t>
            </a:r>
            <a:r>
              <a:rPr kumimoji="0" lang="en-US" sz="3200" b="1" i="0" u="none" strike="noStrike" kern="1200" cap="none" spc="0" normalizeH="0" noProof="0" dirty="0" smtClean="0">
                <a:ln>
                  <a:noFill/>
                </a:ln>
                <a:solidFill>
                  <a:schemeClr val="dk1"/>
                </a:solidFill>
                <a:effectLst/>
                <a:uLnTx/>
                <a:uFillTx/>
                <a:latin typeface="+mn-lt"/>
                <a:ea typeface="+mn-ea"/>
                <a:cs typeface="+mn-cs"/>
              </a:rPr>
              <a:t>s </a:t>
            </a:r>
            <a:r>
              <a:rPr kumimoji="0" lang="en-US" sz="3200" b="1" i="0" u="none" strike="noStrike" kern="1200" cap="none" spc="0" normalizeH="0" noProof="0" dirty="0">
                <a:ln>
                  <a:noFill/>
                </a:ln>
                <a:solidFill>
                  <a:schemeClr val="dk1"/>
                </a:solidFill>
                <a:effectLst/>
                <a:uLnTx/>
                <a:uFillTx/>
                <a:latin typeface="+mn-lt"/>
                <a:ea typeface="+mn-ea"/>
                <a:cs typeface="+mn-cs"/>
              </a:rPr>
              <a:t>(Continued)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6820268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37EADA-271A-411C-839D-304C681B6F41}" type="datetime1">
              <a:rPr lang="en-US" smtClean="0"/>
              <a:t>5/1/2024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Old University Exam Paper</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762000"/>
            <a:ext cx="6781800" cy="5867400"/>
          </a:xfrm>
          <a:prstGeom prst="rect">
            <a:avLst/>
          </a:prstGeom>
        </p:spPr>
      </p:pic>
    </p:spTree>
    <p:extLst>
      <p:ext uri="{BB962C8B-B14F-4D97-AF65-F5344CB8AC3E}">
        <p14:creationId xmlns:p14="http://schemas.microsoft.com/office/powerpoint/2010/main" val="26332784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37EADA-271A-411C-839D-304C681B6F41}" type="datetime1">
              <a:rPr lang="en-US" smtClean="0"/>
              <a:t>5/1/2024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Old University Exam </a:t>
            </a:r>
            <a:r>
              <a:rPr lang="en-US" sz="3200" b="1" dirty="0" smtClean="0"/>
              <a:t>Paper</a:t>
            </a:r>
            <a:r>
              <a:rPr lang="en-US" sz="3200" b="1" dirty="0"/>
              <a:t> (Continued)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990600"/>
            <a:ext cx="6324600" cy="5257800"/>
          </a:xfrm>
          <a:prstGeom prst="rect">
            <a:avLst/>
          </a:prstGeom>
        </p:spPr>
      </p:pic>
    </p:spTree>
    <p:extLst>
      <p:ext uri="{BB962C8B-B14F-4D97-AF65-F5344CB8AC3E}">
        <p14:creationId xmlns:p14="http://schemas.microsoft.com/office/powerpoint/2010/main" val="26332784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400" dirty="0"/>
              <a:t>Design a TM to reverse a string over an alphabet {0,1}.</a:t>
            </a:r>
          </a:p>
          <a:p>
            <a:pPr marL="457200" indent="-457200">
              <a:buFont typeface="+mj-lt"/>
              <a:buAutoNum type="arabicPeriod"/>
            </a:pPr>
            <a:r>
              <a:rPr lang="en-US" sz="2400" dirty="0"/>
              <a:t>Design a TM to check whether a string over {</a:t>
            </a:r>
            <a:r>
              <a:rPr lang="en-US" sz="2400" dirty="0" err="1"/>
              <a:t>a,b</a:t>
            </a:r>
            <a:r>
              <a:rPr lang="en-US" sz="2400" dirty="0"/>
              <a:t>}contains equal number of a’s and b’s. </a:t>
            </a:r>
          </a:p>
          <a:p>
            <a:pPr marL="457200" indent="-457200">
              <a:buFont typeface="+mj-lt"/>
              <a:buAutoNum type="arabicPeriod"/>
            </a:pPr>
            <a:r>
              <a:rPr lang="en-US" sz="2400" dirty="0"/>
              <a:t>Design a TM that replace every occurrence of </a:t>
            </a:r>
            <a:r>
              <a:rPr lang="en-US" sz="2400" dirty="0" err="1"/>
              <a:t>abb</a:t>
            </a:r>
            <a:r>
              <a:rPr lang="en-US" sz="2400" dirty="0"/>
              <a:t> by baa.</a:t>
            </a:r>
          </a:p>
          <a:p>
            <a:pPr marL="457200" indent="-457200">
              <a:buFont typeface="+mj-lt"/>
              <a:buAutoNum type="arabicPeriod"/>
            </a:pPr>
            <a:r>
              <a:rPr lang="en-US" sz="2400" dirty="0"/>
              <a:t>Design a TM for addition of Unary numbers.</a:t>
            </a:r>
          </a:p>
          <a:p>
            <a:pPr marL="457200" indent="-457200">
              <a:buFont typeface="+mj-lt"/>
              <a:buAutoNum type="arabicPeriod"/>
            </a:pPr>
            <a:r>
              <a:rPr lang="en-US" sz="2400" dirty="0"/>
              <a:t>Design a TM for subtraction of a Unary numbers. </a:t>
            </a:r>
          </a:p>
          <a:p>
            <a:pPr marL="457200" indent="-457200">
              <a:buFont typeface="+mj-lt"/>
              <a:buAutoNum type="arabicPeriod"/>
            </a:pPr>
            <a:endParaRPr lang="en-US" sz="2200" dirty="0"/>
          </a:p>
        </p:txBody>
      </p:sp>
      <p:sp>
        <p:nvSpPr>
          <p:cNvPr id="4" name="Date Placeholder 3"/>
          <p:cNvSpPr>
            <a:spLocks noGrp="1"/>
          </p:cNvSpPr>
          <p:nvPr>
            <p:ph type="dt" sz="half" idx="10"/>
          </p:nvPr>
        </p:nvSpPr>
        <p:spPr/>
        <p:txBody>
          <a:bodyPr/>
          <a:lstStyle/>
          <a:p>
            <a:fld id="{6728125A-1026-42D9-A23E-9FB5D5FC42A5}" type="datetime1">
              <a:rPr lang="en-US" smtClean="0"/>
              <a:t>5/1/2024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 for University Exam </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235944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pPr algn="just"/>
            <a:r>
              <a:rPr lang="en-US" sz="2200" dirty="0"/>
              <a:t>Turing machines use an infinite tape divided into a number of rectangular cells and a tape head that can read and write symbols and can move in both the directions left and right. </a:t>
            </a:r>
          </a:p>
          <a:p>
            <a:pPr algn="just"/>
            <a:r>
              <a:rPr lang="en-US" sz="2200" dirty="0"/>
              <a:t>The input for a transition function of a TM are current state and current tape symbol.</a:t>
            </a:r>
          </a:p>
          <a:p>
            <a:pPr algn="just"/>
            <a:r>
              <a:rPr lang="en-US" sz="2200" dirty="0"/>
              <a:t>The output of the transition function are the state in which TM has to be after reading the current tape symbol. </a:t>
            </a:r>
          </a:p>
          <a:p>
            <a:pPr algn="just"/>
            <a:endParaRPr lang="en-US" sz="2200" dirty="0"/>
          </a:p>
        </p:txBody>
      </p:sp>
      <p:sp>
        <p:nvSpPr>
          <p:cNvPr id="4" name="Date Placeholder 3"/>
          <p:cNvSpPr>
            <a:spLocks noGrp="1"/>
          </p:cNvSpPr>
          <p:nvPr>
            <p:ph type="dt" sz="half" idx="10"/>
          </p:nvPr>
        </p:nvSpPr>
        <p:spPr/>
        <p:txBody>
          <a:bodyPr/>
          <a:lstStyle/>
          <a:p>
            <a:fld id="{55A0409A-8188-4C1E-A11B-C8873BD651CF}" type="datetime1">
              <a:rPr lang="en-US" smtClean="0"/>
              <a:t>5/1/2024</a:t>
            </a:fld>
            <a:endParaRPr lang="en-US"/>
          </a:p>
        </p:txBody>
      </p:sp>
      <p:sp>
        <p:nvSpPr>
          <p:cNvPr id="5" name="Footer Placeholder 4"/>
          <p:cNvSpPr>
            <a:spLocks noGrp="1"/>
          </p:cNvSpPr>
          <p:nvPr>
            <p:ph type="ftr" sz="quarter" idx="11"/>
          </p:nvPr>
        </p:nvSpPr>
        <p:spPr>
          <a:xfrm>
            <a:off x="3124200" y="6356350"/>
            <a:ext cx="51054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a:spLocks/>
          </p:cNvSpPr>
          <p:nvPr/>
        </p:nvSpPr>
        <p:spPr>
          <a:xfrm>
            <a:off x="1362456" y="-3200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645840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fontScale="92500" lnSpcReduction="20000"/>
          </a:bodyPr>
          <a:lstStyle/>
          <a:p>
            <a:pPr marL="457200" indent="-457200" algn="just">
              <a:buFont typeface="+mj-lt"/>
              <a:buAutoNum type="arabicPeriod"/>
            </a:pPr>
            <a:r>
              <a:rPr lang="en-US" sz="2400" dirty="0" err="1"/>
              <a:t>Aho</a:t>
            </a:r>
            <a:r>
              <a:rPr lang="en-US" sz="2400" dirty="0"/>
              <a:t>, Hopcroft and Ullman, </a:t>
            </a:r>
            <a:r>
              <a:rPr lang="en-US" sz="2400" i="1" dirty="0"/>
              <a:t>The Design and Analysis of Computer Algorithms,</a:t>
            </a:r>
            <a:r>
              <a:rPr lang="en-US" sz="2400" dirty="0"/>
              <a:t> Addison Wesley.</a:t>
            </a:r>
          </a:p>
          <a:p>
            <a:pPr marL="457200" indent="-457200" algn="just">
              <a:buFont typeface="+mj-lt"/>
              <a:buAutoNum type="arabicPeriod"/>
            </a:pPr>
            <a:r>
              <a:rPr lang="en-US" sz="2400" dirty="0" err="1"/>
              <a:t>Aho</a:t>
            </a:r>
            <a:r>
              <a:rPr lang="en-US" sz="2400" dirty="0"/>
              <a:t>, </a:t>
            </a:r>
            <a:r>
              <a:rPr lang="en-US" sz="2400" dirty="0" err="1"/>
              <a:t>Sethi</a:t>
            </a:r>
            <a:r>
              <a:rPr lang="en-US" sz="2400" dirty="0"/>
              <a:t>, Ullman, </a:t>
            </a:r>
            <a:r>
              <a:rPr lang="en-US" sz="2400" i="1" dirty="0"/>
              <a:t>Compilers Principles, Techniques and Tools,</a:t>
            </a:r>
            <a:r>
              <a:rPr lang="en-US" sz="2400" dirty="0"/>
              <a:t> Pearson Education, 2003.</a:t>
            </a:r>
          </a:p>
          <a:p>
            <a:pPr marL="457200" indent="-457200" algn="just">
              <a:buFont typeface="+mj-lt"/>
              <a:buAutoNum type="arabicPeriod"/>
            </a:pPr>
            <a:r>
              <a:rPr lang="en-US" sz="2400" dirty="0"/>
              <a:t>Hopcroft and Ullman, </a:t>
            </a:r>
            <a:r>
              <a:rPr lang="en-US" sz="2400" i="1" dirty="0"/>
              <a:t>Introduction to Automata Theory, Languages and Computation,</a:t>
            </a:r>
            <a:r>
              <a:rPr lang="en-US" sz="2400" dirty="0"/>
              <a:t> Addison Wesley.</a:t>
            </a:r>
          </a:p>
          <a:p>
            <a:pPr marL="457200" indent="-457200" algn="just">
              <a:buFont typeface="+mj-lt"/>
              <a:buAutoNum type="arabicPeriod"/>
            </a:pPr>
            <a:r>
              <a:rPr lang="en-US" sz="2400" dirty="0" err="1"/>
              <a:t>Kohavi</a:t>
            </a:r>
            <a:r>
              <a:rPr lang="en-US" sz="2400" dirty="0"/>
              <a:t>, ZVI, </a:t>
            </a:r>
            <a:r>
              <a:rPr lang="en-US" sz="2400" i="1" dirty="0"/>
              <a:t>Switching And Finite Automata Theory</a:t>
            </a:r>
            <a:r>
              <a:rPr lang="en-US" sz="2400" dirty="0"/>
              <a:t>, Tata McGraw-Hill, 2006.</a:t>
            </a:r>
          </a:p>
          <a:p>
            <a:pPr marL="457200" indent="-457200" algn="just">
              <a:buFont typeface="+mj-lt"/>
              <a:buAutoNum type="arabicPeriod"/>
            </a:pPr>
            <a:r>
              <a:rPr lang="en-US" sz="2400" dirty="0"/>
              <a:t>Lewis and Papadimitriou, </a:t>
            </a:r>
            <a:r>
              <a:rPr lang="en-US" sz="2400" i="1" dirty="0"/>
              <a:t>Elements of the Theory of Computation,</a:t>
            </a:r>
            <a:r>
              <a:rPr lang="en-US" sz="2400" dirty="0"/>
              <a:t> Prentice-Hall.</a:t>
            </a:r>
          </a:p>
          <a:p>
            <a:pPr marL="457200" indent="-457200" algn="just">
              <a:buFont typeface="+mj-lt"/>
              <a:buAutoNum type="arabicPeriod"/>
            </a:pPr>
            <a:r>
              <a:rPr lang="en-US" sz="2400" dirty="0"/>
              <a:t>Martin, </a:t>
            </a:r>
            <a:r>
              <a:rPr lang="en-US" sz="2400" i="1" dirty="0"/>
              <a:t>Introduction to Languages and the Theory of Computation,</a:t>
            </a:r>
            <a:r>
              <a:rPr lang="en-US" sz="2400" dirty="0"/>
              <a:t> McGraw-Hill, 2nd edition,1996.</a:t>
            </a:r>
          </a:p>
          <a:p>
            <a:pPr marL="457200" indent="-457200" algn="just">
              <a:buFont typeface="+mj-lt"/>
              <a:buAutoNum type="arabicPeriod"/>
            </a:pPr>
            <a:r>
              <a:rPr lang="en-US" sz="2400" dirty="0"/>
              <a:t>Mishra, KLP, </a:t>
            </a:r>
            <a:r>
              <a:rPr lang="en-US" sz="2400" dirty="0" err="1"/>
              <a:t>Chandrasekaran</a:t>
            </a:r>
            <a:r>
              <a:rPr lang="en-US" sz="2400" dirty="0"/>
              <a:t>, N. </a:t>
            </a:r>
            <a:r>
              <a:rPr lang="en-US" sz="2400" i="1" dirty="0"/>
              <a:t>Theory of Computer Science,</a:t>
            </a:r>
            <a:r>
              <a:rPr lang="en-US" sz="2400" dirty="0"/>
              <a:t> (Automata, Languages and Computation) PHI, 2002.</a:t>
            </a:r>
          </a:p>
        </p:txBody>
      </p:sp>
      <p:sp>
        <p:nvSpPr>
          <p:cNvPr id="4" name="Date Placeholder 3"/>
          <p:cNvSpPr>
            <a:spLocks noGrp="1"/>
          </p:cNvSpPr>
          <p:nvPr>
            <p:ph type="dt" sz="half" idx="10"/>
          </p:nvPr>
        </p:nvSpPr>
        <p:spPr/>
        <p:txBody>
          <a:bodyPr/>
          <a:lstStyle/>
          <a:p>
            <a:fld id="{E47333E0-E063-4C4C-9E41-6E9924811179}" type="datetime1">
              <a:rPr lang="en-US" smtClean="0"/>
              <a:t>5/1/2024</a:t>
            </a:fld>
            <a:endParaRPr lang="en-US"/>
          </a:p>
        </p:txBody>
      </p:sp>
      <p:sp>
        <p:nvSpPr>
          <p:cNvPr id="5" name="Footer Placeholder 4"/>
          <p:cNvSpPr>
            <a:spLocks noGrp="1"/>
          </p:cNvSpPr>
          <p:nvPr>
            <p:ph type="ftr" sz="quarter" idx="11"/>
          </p:nvPr>
        </p:nvSpPr>
        <p:spPr>
          <a:xfrm>
            <a:off x="3124200" y="6356350"/>
            <a:ext cx="51054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362456" y="-3200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References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7201063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22B9A2-C709-4405-B7DF-374F24D6BC56}" type="datetime1">
              <a:rPr lang="en-US" smtClean="0"/>
              <a:t>5/1/2024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Noida Institute of Engineering and Technology, Greater Noida</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2745692" y="1143000"/>
            <a:ext cx="3805016" cy="2326791"/>
          </a:xfrm>
          <a:prstGeom prst="rect">
            <a:avLst/>
          </a:prstGeom>
          <a:noFill/>
        </p:spPr>
        <p:txBody>
          <a:bodyPr wrap="non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12780255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normAutofit/>
          </a:bodyPr>
          <a:lstStyle/>
          <a:p>
            <a:pPr algn="just"/>
            <a:r>
              <a:rPr lang="en-US" sz="2200" dirty="0">
                <a:cs typeface="Times New Roman" pitchFamily="18" charset="0"/>
              </a:rPr>
              <a:t>Introduce concepts in automata theory and theory of computation</a:t>
            </a:r>
          </a:p>
          <a:p>
            <a:pPr algn="just"/>
            <a:endParaRPr lang="en-US" sz="2200" dirty="0">
              <a:cs typeface="Times New Roman" pitchFamily="18" charset="0"/>
            </a:endParaRPr>
          </a:p>
          <a:p>
            <a:pPr algn="just"/>
            <a:r>
              <a:rPr lang="en-US" sz="2200" dirty="0">
                <a:cs typeface="Times New Roman" pitchFamily="18" charset="0"/>
              </a:rPr>
              <a:t>Identify different formal language classes and their relationships and PDAs.</a:t>
            </a:r>
          </a:p>
          <a:p>
            <a:pPr algn="just"/>
            <a:endParaRPr lang="en-US" sz="2200" dirty="0">
              <a:cs typeface="Times New Roman" pitchFamily="18" charset="0"/>
            </a:endParaRPr>
          </a:p>
          <a:p>
            <a:pPr algn="just"/>
            <a:r>
              <a:rPr lang="en-US" sz="2200" dirty="0">
                <a:cs typeface="Times New Roman" pitchFamily="18" charset="0"/>
              </a:rPr>
              <a:t>Applying the Concept of Turing Machine and LBAs.</a:t>
            </a:r>
          </a:p>
          <a:p>
            <a:pPr marL="0" indent="0" algn="just">
              <a:buNone/>
            </a:pPr>
            <a:endParaRPr lang="en-US" sz="2200" dirty="0">
              <a:cs typeface="Times New Roman" pitchFamily="18" charset="0"/>
            </a:endParaRPr>
          </a:p>
          <a:p>
            <a:pPr algn="just"/>
            <a:r>
              <a:rPr lang="en-US" sz="2200" dirty="0">
                <a:cs typeface="Times New Roman" pitchFamily="18" charset="0"/>
              </a:rPr>
              <a:t>Prove or disprove theorems in automata theory using its properties </a:t>
            </a:r>
          </a:p>
          <a:p>
            <a:pPr algn="just"/>
            <a:endParaRPr lang="en-US" sz="2200" dirty="0">
              <a:cs typeface="Times New Roman" pitchFamily="18" charset="0"/>
            </a:endParaRPr>
          </a:p>
          <a:p>
            <a:pPr algn="just"/>
            <a:r>
              <a:rPr lang="en-US" sz="2200" dirty="0">
                <a:cs typeface="Times New Roman" pitchFamily="18" charset="0"/>
              </a:rPr>
              <a:t>Determine the decidability and intractability of computational problems and complexity theory.</a:t>
            </a:r>
          </a:p>
          <a:p>
            <a:pPr marL="0" indent="0" algn="just">
              <a:buNone/>
            </a:pPr>
            <a:endParaRPr lang="en-US" sz="2200" dirty="0"/>
          </a:p>
        </p:txBody>
      </p:sp>
      <p:sp>
        <p:nvSpPr>
          <p:cNvPr id="6" name="Date Placeholder 5"/>
          <p:cNvSpPr>
            <a:spLocks noGrp="1"/>
          </p:cNvSpPr>
          <p:nvPr>
            <p:ph type="dt" sz="half" idx="10"/>
          </p:nvPr>
        </p:nvSpPr>
        <p:spPr/>
        <p:txBody>
          <a:bodyPr/>
          <a:lstStyle/>
          <a:p>
            <a:fld id="{EED549D1-7620-4EB0-8D8D-3EE777042FBF}" type="datetime1">
              <a:rPr lang="en-US" smtClean="0"/>
              <a:t>5/1/2024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Course Objective </a:t>
            </a:r>
          </a:p>
        </p:txBody>
      </p:sp>
      <p:sp>
        <p:nvSpPr>
          <p:cNvPr id="11" name="Footer Placeholder 12"/>
          <p:cNvSpPr txBox="1">
            <a:spLocks/>
          </p:cNvSpPr>
          <p:nvPr/>
        </p:nvSpPr>
        <p:spPr>
          <a:xfrm>
            <a:off x="2286000" y="624840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Footer Placeholder 9"/>
          <p:cNvSpPr>
            <a:spLocks noGrp="1"/>
          </p:cNvSpPr>
          <p:nvPr>
            <p:ph type="ftr" sz="quarter" idx="11"/>
          </p:nvPr>
        </p:nvSpPr>
        <p:spPr>
          <a:xfrm>
            <a:off x="1828800" y="6356350"/>
            <a:ext cx="5486400" cy="365125"/>
          </a:xfrm>
        </p:spPr>
        <p:txBody>
          <a:bodyPr/>
          <a:lstStyle/>
          <a:p>
            <a:r>
              <a:rPr lang="en-US" dirty="0" smtClean="0"/>
              <a:t>Ankur Kumar Varshney       ACSE0404 (TAFL)                  Unit V</a:t>
            </a:r>
            <a:endParaRPr lang="en-US" dirty="0"/>
          </a:p>
        </p:txBody>
      </p:sp>
      <p:pic>
        <p:nvPicPr>
          <p:cNvPr id="12" name="Picture 11" descr="Logo, company name&#10;&#10;Description automatically generated">
            <a:extLst>
              <a:ext uri="{FF2B5EF4-FFF2-40B4-BE49-F238E27FC236}">
                <a16:creationId xmlns="" xmlns:a16="http://schemas.microsoft.com/office/drawing/2014/main" id="{D6323D2C-6E83-42A8-9147-8B1641836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spTree>
    <p:extLst>
      <p:ext uri="{BB962C8B-B14F-4D97-AF65-F5344CB8AC3E}">
        <p14:creationId xmlns:p14="http://schemas.microsoft.com/office/powerpoint/2010/main" val="38842614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96AABE-A5DA-43EB-BB8C-82C5BC4990AD}" type="datetime1">
              <a:rPr lang="en-US" smtClean="0"/>
              <a:t>5/1/2024</a:t>
            </a:fld>
            <a:endParaRPr lang="en-US"/>
          </a:p>
        </p:txBody>
      </p:sp>
      <p:sp>
        <p:nvSpPr>
          <p:cNvPr id="10"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Course Outcome</a:t>
            </a:r>
          </a:p>
        </p:txBody>
      </p:sp>
      <p:pic>
        <p:nvPicPr>
          <p:cNvPr id="9" name="Picture 8" descr="Logo, company name&#10;&#10;Description automatically generated">
            <a:extLst>
              <a:ext uri="{FF2B5EF4-FFF2-40B4-BE49-F238E27FC236}">
                <a16:creationId xmlns="" xmlns:a16="http://schemas.microsoft.com/office/drawing/2014/main" id="{4EED42D2-6FC5-4175-A6FD-CC09537E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pic>
        <p:nvPicPr>
          <p:cNvPr id="11" name="Picture 10">
            <a:extLst>
              <a:ext uri="{FF2B5EF4-FFF2-40B4-BE49-F238E27FC236}">
                <a16:creationId xmlns="" xmlns:a16="http://schemas.microsoft.com/office/drawing/2014/main" id="{890F34BB-E594-434D-984F-DFBCFC949451}"/>
              </a:ext>
            </a:extLst>
          </p:cNvPr>
          <p:cNvPicPr>
            <a:picLocks noChangeAspect="1"/>
          </p:cNvPicPr>
          <p:nvPr/>
        </p:nvPicPr>
        <p:blipFill rotWithShape="1">
          <a:blip r:embed="rId3"/>
          <a:srcRect t="1952"/>
          <a:stretch/>
        </p:blipFill>
        <p:spPr>
          <a:xfrm>
            <a:off x="685799" y="1371600"/>
            <a:ext cx="8005017" cy="4191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81000" y="1066800"/>
            <a:ext cx="4137608" cy="400110"/>
          </a:xfrm>
          <a:prstGeom prst="rect">
            <a:avLst/>
          </a:prstGeom>
          <a:noFill/>
        </p:spPr>
        <p:txBody>
          <a:bodyPr wrap="none" rtlCol="0">
            <a:spAutoFit/>
          </a:bodyPr>
          <a:lstStyle/>
          <a:p>
            <a:r>
              <a:rPr lang="en-US" sz="2000" dirty="0"/>
              <a:t>Engineering Graduates will be able to:</a:t>
            </a:r>
          </a:p>
        </p:txBody>
      </p:sp>
      <p:graphicFrame>
        <p:nvGraphicFramePr>
          <p:cNvPr id="14" name="Content Placeholder 13"/>
          <p:cNvGraphicFramePr>
            <a:graphicFrameLocks noGrp="1"/>
          </p:cNvGraphicFramePr>
          <p:nvPr>
            <p:ph idx="1"/>
          </p:nvPr>
        </p:nvGraphicFramePr>
        <p:xfrm>
          <a:off x="457200" y="1600199"/>
          <a:ext cx="8305800" cy="4236721"/>
        </p:xfrm>
        <a:graphic>
          <a:graphicData uri="http://schemas.openxmlformats.org/drawingml/2006/table">
            <a:tbl>
              <a:tblPr bandRow="1">
                <a:tableStyleId>{5C22544A-7EE6-4342-B048-85BDC9FD1C3A}</a:tableStyleId>
              </a:tblPr>
              <a:tblGrid>
                <a:gridCol w="8305800">
                  <a:extLst>
                    <a:ext uri="{9D8B030D-6E8A-4147-A177-3AD203B41FA5}">
                      <a16:colId xmlns="" xmlns:a16="http://schemas.microsoft.com/office/drawing/2014/main" val="20000"/>
                    </a:ext>
                  </a:extLst>
                </a:gridCol>
              </a:tblGrid>
              <a:tr h="985284">
                <a:tc>
                  <a:txBody>
                    <a:bodyPr/>
                    <a:lstStyle/>
                    <a:p>
                      <a:r>
                        <a:rPr lang="en-US" sz="1900" b="1" dirty="0"/>
                        <a:t>1. Engineering knowledge: </a:t>
                      </a:r>
                      <a:r>
                        <a:rPr lang="en-US" sz="1900" dirty="0"/>
                        <a:t>Apply the knowledge of mathematics, science, engineering fundamentals, and an engineering specialization to the solution of complex engineering problems.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985284">
                <a:tc>
                  <a:txBody>
                    <a:bodyPr/>
                    <a:lstStyle/>
                    <a:p>
                      <a:r>
                        <a:rPr lang="en-US" sz="1900" b="1" dirty="0"/>
                        <a:t>2. Problem analysis:</a:t>
                      </a:r>
                      <a:r>
                        <a:rPr lang="en-US" sz="1900" dirty="0"/>
                        <a:t> Identify, formulate, review research literature, and analyze complex engineering problems reaching substantiated conclusions using first principles of mathematics, natural sciences, and engineering sciences.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1280869">
                <a:tc>
                  <a:txBody>
                    <a:bodyPr/>
                    <a:lstStyle/>
                    <a:p>
                      <a:r>
                        <a:rPr lang="en-US" sz="1900" b="1" dirty="0"/>
                        <a:t>3</a:t>
                      </a:r>
                      <a:r>
                        <a:rPr lang="en-US" sz="1900" b="1"/>
                        <a:t>. Design/development of solutions:</a:t>
                      </a:r>
                      <a:r>
                        <a:rPr lang="en-US" sz="1900"/>
                        <a:t> Design solutions </a:t>
                      </a:r>
                      <a:r>
                        <a:rPr lang="en-US" sz="1900" dirty="0"/>
                        <a:t>for </a:t>
                      </a:r>
                      <a:r>
                        <a:rPr lang="en-US" sz="1900"/>
                        <a:t>complex engineering problems and design system components </a:t>
                      </a:r>
                      <a:r>
                        <a:rPr lang="en-US" sz="1900" dirty="0"/>
                        <a:t>or processes that meet the </a:t>
                      </a:r>
                      <a:r>
                        <a:rPr lang="en-US" sz="1900"/>
                        <a:t>specified needs </a:t>
                      </a:r>
                      <a:r>
                        <a:rPr lang="en-US" sz="1900" dirty="0"/>
                        <a:t>with </a:t>
                      </a:r>
                      <a:r>
                        <a:rPr lang="en-US" sz="1900"/>
                        <a:t>appropriate consideration </a:t>
                      </a:r>
                      <a:r>
                        <a:rPr lang="en-US" sz="1900" dirty="0"/>
                        <a:t>for the public </a:t>
                      </a:r>
                      <a:r>
                        <a:rPr lang="en-US" sz="1900"/>
                        <a:t>health and </a:t>
                      </a:r>
                      <a:r>
                        <a:rPr lang="en-US" sz="1900" dirty="0"/>
                        <a:t>safety</a:t>
                      </a:r>
                      <a:r>
                        <a:rPr lang="en-US" sz="1900"/>
                        <a:t>, and </a:t>
                      </a:r>
                      <a:r>
                        <a:rPr lang="en-US" sz="1900" dirty="0"/>
                        <a:t>the cultural, societal</a:t>
                      </a:r>
                      <a:r>
                        <a:rPr lang="en-US" sz="1900"/>
                        <a:t>, and environmental considerations</a:t>
                      </a:r>
                      <a:r>
                        <a:rPr lang="en-US" sz="19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985284">
                <a:tc>
                  <a:txBody>
                    <a:bodyPr/>
                    <a:lstStyle/>
                    <a:p>
                      <a:r>
                        <a:rPr lang="en-US" sz="1900" b="1" dirty="0"/>
                        <a:t>4. Conduct investigations of complex problems: </a:t>
                      </a:r>
                      <a:r>
                        <a:rPr lang="en-US" sz="1900" dirty="0"/>
                        <a:t>Use research-based knowledge and research methods including design of experiments, analysis and interpretation of data, and synthesis of the information to provide valid conclusions.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11"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Outcomes (POs)</a:t>
            </a:r>
          </a:p>
        </p:txBody>
      </p:sp>
      <p:sp>
        <p:nvSpPr>
          <p:cNvPr id="13" name="Date Placeholder 3"/>
          <p:cNvSpPr>
            <a:spLocks noGrp="1"/>
          </p:cNvSpPr>
          <p:nvPr>
            <p:ph type="dt" sz="half" idx="10"/>
          </p:nvPr>
        </p:nvSpPr>
        <p:spPr>
          <a:xfrm>
            <a:off x="457200" y="6356350"/>
            <a:ext cx="2133600" cy="365125"/>
          </a:xfrm>
        </p:spPr>
        <p:txBody>
          <a:bodyPr/>
          <a:lstStyle/>
          <a:p>
            <a:fld id="{18792DD6-CAB8-4C0E-B37D-DDC8B5914FC6}" type="datetime1">
              <a:rPr lang="en-US" smtClean="0"/>
              <a:t>5/1/2024</a:t>
            </a:fld>
            <a:endParaRPr lang="en-US" dirty="0"/>
          </a:p>
        </p:txBody>
      </p:sp>
      <p:sp>
        <p:nvSpPr>
          <p:cNvPr id="1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15</a:t>
            </a:fld>
            <a:endParaRPr lang="en-US" dirty="0"/>
          </a:p>
        </p:txBody>
      </p:sp>
      <p:pic>
        <p:nvPicPr>
          <p:cNvPr id="17" name="Picture 16"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533400" y="1752600"/>
          <a:ext cx="8001000" cy="4328160"/>
        </p:xfrm>
        <a:graphic>
          <a:graphicData uri="http://schemas.openxmlformats.org/drawingml/2006/table">
            <a:tbl>
              <a:tblPr bandRow="1">
                <a:tableStyleId>{5C22544A-7EE6-4342-B048-85BDC9FD1C3A}</a:tableStyleId>
              </a:tblPr>
              <a:tblGrid>
                <a:gridCol w="8001000">
                  <a:extLst>
                    <a:ext uri="{9D8B030D-6E8A-4147-A177-3AD203B41FA5}">
                      <a16:colId xmlns="" xmlns:a16="http://schemas.microsoft.com/office/drawing/2014/main" val="20000"/>
                    </a:ext>
                  </a:extLst>
                </a:gridCol>
              </a:tblGrid>
              <a:tr h="370840">
                <a:tc>
                  <a:txBody>
                    <a:bodyPr/>
                    <a:lstStyle/>
                    <a:p>
                      <a:r>
                        <a:rPr lang="en-US" sz="2000" b="1" dirty="0"/>
                        <a:t>5. Modern tool usage: </a:t>
                      </a:r>
                      <a:r>
                        <a:rPr lang="en-US" sz="2000" dirty="0"/>
                        <a:t>Create, select, and apply appropriate techniques, resources, and modern engineering and IT tools including prediction and modeling to complex engineering activities with an understanding of the limitations.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370840">
                <a:tc>
                  <a:txBody>
                    <a:bodyPr/>
                    <a:lstStyle/>
                    <a:p>
                      <a:r>
                        <a:rPr lang="en-US" sz="2000" b="1" dirty="0"/>
                        <a:t>6. The engineer and society:</a:t>
                      </a:r>
                      <a:r>
                        <a:rPr lang="en-US" sz="2000" dirty="0"/>
                        <a:t> Apply reasoning informed by the contextual knowledge to assess societal, health, safety, legal and cultural issues and the consequent responsibilities relevant to the professional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370840">
                <a:tc>
                  <a:txBody>
                    <a:bodyPr/>
                    <a:lstStyle/>
                    <a:p>
                      <a:r>
                        <a:rPr lang="en-US" sz="2000" b="1" dirty="0"/>
                        <a:t>7</a:t>
                      </a:r>
                      <a:r>
                        <a:rPr lang="en-US" sz="2000" b="1"/>
                        <a:t>. Environment and sustainability: </a:t>
                      </a:r>
                      <a:r>
                        <a:rPr lang="en-US" sz="2000"/>
                        <a:t>Understand </a:t>
                      </a:r>
                      <a:r>
                        <a:rPr lang="en-US" sz="2000" dirty="0"/>
                        <a:t>the impact of </a:t>
                      </a:r>
                      <a:r>
                        <a:rPr lang="en-US" sz="2000"/>
                        <a:t>the professional engineering solutions in societal and environmental contexts, and demonstrate the knowledge </a:t>
                      </a:r>
                      <a:r>
                        <a:rPr lang="en-US" sz="2000" dirty="0"/>
                        <a:t>of</a:t>
                      </a:r>
                      <a:r>
                        <a:rPr lang="en-US" sz="2000"/>
                        <a:t>, and need for sustainable development</a:t>
                      </a:r>
                      <a:r>
                        <a:rPr lang="en-US" sz="20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370840">
                <a:tc>
                  <a:txBody>
                    <a:bodyPr/>
                    <a:lstStyle/>
                    <a:p>
                      <a:r>
                        <a:rPr lang="en-US" sz="2000" b="1" dirty="0"/>
                        <a:t>8. Ethics:</a:t>
                      </a:r>
                      <a:r>
                        <a:rPr lang="en-US" sz="2000" dirty="0"/>
                        <a:t> Apply ethical principles and commit to professional ethics and responsibilities and norms of the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11" name="TextBox 10"/>
          <p:cNvSpPr txBox="1"/>
          <p:nvPr/>
        </p:nvSpPr>
        <p:spPr>
          <a:xfrm>
            <a:off x="381000" y="1143000"/>
            <a:ext cx="934423" cy="400110"/>
          </a:xfrm>
          <a:prstGeom prst="rect">
            <a:avLst/>
          </a:prstGeom>
          <a:noFill/>
        </p:spPr>
        <p:txBody>
          <a:bodyPr wrap="none" rtlCol="0">
            <a:spAutoFit/>
          </a:bodyPr>
          <a:lstStyle/>
          <a:p>
            <a:r>
              <a:rPr lang="en-US" sz="2000" dirty="0"/>
              <a:t>Contd..</a:t>
            </a:r>
          </a:p>
        </p:txBody>
      </p:sp>
      <p:sp>
        <p:nvSpPr>
          <p:cNvPr id="12"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Outcomes (POs)</a:t>
            </a:r>
          </a:p>
        </p:txBody>
      </p:sp>
      <p:sp>
        <p:nvSpPr>
          <p:cNvPr id="13" name="Date Placeholder 3"/>
          <p:cNvSpPr>
            <a:spLocks noGrp="1"/>
          </p:cNvSpPr>
          <p:nvPr>
            <p:ph type="dt" sz="half" idx="10"/>
          </p:nvPr>
        </p:nvSpPr>
        <p:spPr>
          <a:xfrm>
            <a:off x="457200" y="6356350"/>
            <a:ext cx="2133600" cy="365125"/>
          </a:xfrm>
        </p:spPr>
        <p:txBody>
          <a:bodyPr/>
          <a:lstStyle/>
          <a:p>
            <a:fld id="{52FDDAAB-8FFC-4528-A659-C3059EB3500E}" type="datetime1">
              <a:rPr lang="en-US" smtClean="0"/>
              <a:t>5/1/2024</a:t>
            </a:fld>
            <a:endParaRPr lang="en-US" dirty="0"/>
          </a:p>
        </p:txBody>
      </p:sp>
      <p:sp>
        <p:nvSpPr>
          <p:cNvPr id="1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16</a:t>
            </a:fld>
            <a:endParaRPr lang="en-US"/>
          </a:p>
        </p:txBody>
      </p:sp>
      <p:pic>
        <p:nvPicPr>
          <p:cNvPr id="17" name="Picture 16"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533400" y="1905000"/>
          <a:ext cx="8077200" cy="4130040"/>
        </p:xfrm>
        <a:graphic>
          <a:graphicData uri="http://schemas.openxmlformats.org/drawingml/2006/table">
            <a:tbl>
              <a:tblPr bandRow="1">
                <a:tableStyleId>{5C22544A-7EE6-4342-B048-85BDC9FD1C3A}</a:tableStyleId>
              </a:tblPr>
              <a:tblGrid>
                <a:gridCol w="8077200">
                  <a:extLst>
                    <a:ext uri="{9D8B030D-6E8A-4147-A177-3AD203B41FA5}">
                      <a16:colId xmlns="" xmlns:a16="http://schemas.microsoft.com/office/drawing/2014/main" val="20000"/>
                    </a:ext>
                  </a:extLst>
                </a:gridCol>
              </a:tblGrid>
              <a:tr h="370840">
                <a:tc>
                  <a:txBody>
                    <a:bodyPr/>
                    <a:lstStyle/>
                    <a:p>
                      <a:r>
                        <a:rPr lang="en-US" sz="1900" b="1" dirty="0"/>
                        <a:t>9. Individual and team work: </a:t>
                      </a:r>
                      <a:r>
                        <a:rPr lang="en-US" sz="1900" dirty="0"/>
                        <a:t>Function effectively as an individual, and as a member or leader in diverse teams, and in multidisciplinary settings.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370840">
                <a:tc>
                  <a:txBody>
                    <a:bodyPr/>
                    <a:lstStyle/>
                    <a:p>
                      <a:r>
                        <a:rPr lang="en-US" sz="1900" b="1" dirty="0"/>
                        <a:t>10. Communication: </a:t>
                      </a:r>
                      <a:r>
                        <a:rPr lang="en-US" sz="19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370840">
                <a:tc>
                  <a:txBody>
                    <a:bodyPr/>
                    <a:lstStyle/>
                    <a:p>
                      <a:r>
                        <a:rPr lang="en-US" sz="1900" b="1" dirty="0"/>
                        <a:t>11. Project management and finance:</a:t>
                      </a:r>
                      <a:r>
                        <a:rPr lang="en-US" sz="1900" dirty="0"/>
                        <a:t> Demonstrate knowledge and understanding of the engineering and management principles and apply these to one’s own work, as a member and leader in a team, to manage projects and in multidisciplinary environments.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2"/>
                  </a:ext>
                </a:extLst>
              </a:tr>
              <a:tr h="370840">
                <a:tc>
                  <a:txBody>
                    <a:bodyPr/>
                    <a:lstStyle/>
                    <a:p>
                      <a:r>
                        <a:rPr lang="en-US" sz="1900" b="1" dirty="0"/>
                        <a:t>12. Life-long learning: </a:t>
                      </a:r>
                      <a:r>
                        <a:rPr lang="en-US" sz="1900" dirty="0"/>
                        <a:t>Recognize the need for, and have the preparation and ability to engage in independent and life-long learning in the broadest context of technological change.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3"/>
                  </a:ext>
                </a:extLst>
              </a:tr>
            </a:tbl>
          </a:graphicData>
        </a:graphic>
      </p:graphicFrame>
      <p:sp>
        <p:nvSpPr>
          <p:cNvPr id="15" name="TextBox 14"/>
          <p:cNvSpPr txBox="1"/>
          <p:nvPr/>
        </p:nvSpPr>
        <p:spPr>
          <a:xfrm>
            <a:off x="381000" y="1219200"/>
            <a:ext cx="934423" cy="400110"/>
          </a:xfrm>
          <a:prstGeom prst="rect">
            <a:avLst/>
          </a:prstGeom>
          <a:noFill/>
        </p:spPr>
        <p:txBody>
          <a:bodyPr wrap="none" rtlCol="0">
            <a:spAutoFit/>
          </a:bodyPr>
          <a:lstStyle/>
          <a:p>
            <a:r>
              <a:rPr lang="en-US" sz="2000" dirty="0"/>
              <a:t>Contd..</a:t>
            </a:r>
          </a:p>
        </p:txBody>
      </p:sp>
      <p:sp>
        <p:nvSpPr>
          <p:cNvPr id="11"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Outcomes (POs)</a:t>
            </a:r>
          </a:p>
        </p:txBody>
      </p:sp>
      <p:sp>
        <p:nvSpPr>
          <p:cNvPr id="12" name="Date Placeholder 3"/>
          <p:cNvSpPr>
            <a:spLocks noGrp="1"/>
          </p:cNvSpPr>
          <p:nvPr>
            <p:ph type="dt" sz="half" idx="10"/>
          </p:nvPr>
        </p:nvSpPr>
        <p:spPr>
          <a:xfrm>
            <a:off x="457200" y="6356350"/>
            <a:ext cx="2133600" cy="365125"/>
          </a:xfrm>
        </p:spPr>
        <p:txBody>
          <a:bodyPr/>
          <a:lstStyle/>
          <a:p>
            <a:fld id="{45608A1A-1377-4FA7-85BA-2EE27C654AD0}" type="datetime1">
              <a:rPr lang="en-US" smtClean="0"/>
              <a:t>5/1/2024</a:t>
            </a:fld>
            <a:endParaRPr lang="en-US" dirty="0"/>
          </a:p>
        </p:txBody>
      </p:sp>
      <p:sp>
        <p:nvSpPr>
          <p:cNvPr id="13"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pPr/>
              <a:t>17</a:t>
            </a:fld>
            <a:endParaRPr lang="en-US"/>
          </a:p>
        </p:txBody>
      </p:sp>
      <p:pic>
        <p:nvPicPr>
          <p:cNvPr id="17" name="Picture 16" descr="Logo11.png"/>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70E6ADE-0122-4384-B932-3E7FA0E7B484}" type="datetime1">
              <a:rPr lang="en-US" smtClean="0"/>
              <a:t>5/1/2024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1"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CO-PO Correlation </a:t>
            </a:r>
            <a:r>
              <a:rPr lang="en-US" sz="3200" dirty="0"/>
              <a:t>M</a:t>
            </a:r>
            <a:r>
              <a:rPr kumimoji="0" lang="en-US" sz="3200" b="0" i="0" u="none" strike="noStrike" kern="1200" cap="none" spc="0" normalizeH="0" baseline="0" noProof="0" dirty="0" err="1" smtClean="0">
                <a:ln>
                  <a:noFill/>
                </a:ln>
                <a:solidFill>
                  <a:schemeClr val="dk1"/>
                </a:solidFill>
                <a:effectLst/>
                <a:uLnTx/>
                <a:uFillTx/>
                <a:latin typeface="+mn-lt"/>
                <a:ea typeface="+mn-ea"/>
                <a:cs typeface="+mn-cs"/>
              </a:rPr>
              <a:t>atrix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4036943264"/>
              </p:ext>
            </p:extLst>
          </p:nvPr>
        </p:nvGraphicFramePr>
        <p:xfrm>
          <a:off x="221670" y="1295400"/>
          <a:ext cx="8617531" cy="4038601"/>
        </p:xfrm>
        <a:graphic>
          <a:graphicData uri="http://schemas.openxmlformats.org/drawingml/2006/table">
            <a:tbl>
              <a:tblPr/>
              <a:tblGrid>
                <a:gridCol w="1018436">
                  <a:extLst>
                    <a:ext uri="{9D8B030D-6E8A-4147-A177-3AD203B41FA5}">
                      <a16:colId xmlns="" xmlns:a16="http://schemas.microsoft.com/office/drawing/2014/main" val="20000"/>
                    </a:ext>
                  </a:extLst>
                </a:gridCol>
                <a:gridCol w="741973">
                  <a:extLst>
                    <a:ext uri="{9D8B030D-6E8A-4147-A177-3AD203B41FA5}">
                      <a16:colId xmlns="" xmlns:a16="http://schemas.microsoft.com/office/drawing/2014/main" val="20001"/>
                    </a:ext>
                  </a:extLst>
                </a:gridCol>
                <a:gridCol w="593453">
                  <a:extLst>
                    <a:ext uri="{9D8B030D-6E8A-4147-A177-3AD203B41FA5}">
                      <a16:colId xmlns="" xmlns:a16="http://schemas.microsoft.com/office/drawing/2014/main" val="20002"/>
                    </a:ext>
                  </a:extLst>
                </a:gridCol>
                <a:gridCol w="593453">
                  <a:extLst>
                    <a:ext uri="{9D8B030D-6E8A-4147-A177-3AD203B41FA5}">
                      <a16:colId xmlns="" xmlns:a16="http://schemas.microsoft.com/office/drawing/2014/main" val="20003"/>
                    </a:ext>
                  </a:extLst>
                </a:gridCol>
                <a:gridCol w="593453">
                  <a:extLst>
                    <a:ext uri="{9D8B030D-6E8A-4147-A177-3AD203B41FA5}">
                      <a16:colId xmlns="" xmlns:a16="http://schemas.microsoft.com/office/drawing/2014/main" val="20004"/>
                    </a:ext>
                  </a:extLst>
                </a:gridCol>
                <a:gridCol w="593453">
                  <a:extLst>
                    <a:ext uri="{9D8B030D-6E8A-4147-A177-3AD203B41FA5}">
                      <a16:colId xmlns="" xmlns:a16="http://schemas.microsoft.com/office/drawing/2014/main" val="20005"/>
                    </a:ext>
                  </a:extLst>
                </a:gridCol>
                <a:gridCol w="593453">
                  <a:extLst>
                    <a:ext uri="{9D8B030D-6E8A-4147-A177-3AD203B41FA5}">
                      <a16:colId xmlns="" xmlns:a16="http://schemas.microsoft.com/office/drawing/2014/main" val="20006"/>
                    </a:ext>
                  </a:extLst>
                </a:gridCol>
                <a:gridCol w="593453">
                  <a:extLst>
                    <a:ext uri="{9D8B030D-6E8A-4147-A177-3AD203B41FA5}">
                      <a16:colId xmlns="" xmlns:a16="http://schemas.microsoft.com/office/drawing/2014/main" val="20007"/>
                    </a:ext>
                  </a:extLst>
                </a:gridCol>
                <a:gridCol w="593453">
                  <a:extLst>
                    <a:ext uri="{9D8B030D-6E8A-4147-A177-3AD203B41FA5}">
                      <a16:colId xmlns="" xmlns:a16="http://schemas.microsoft.com/office/drawing/2014/main" val="20008"/>
                    </a:ext>
                  </a:extLst>
                </a:gridCol>
                <a:gridCol w="593453">
                  <a:extLst>
                    <a:ext uri="{9D8B030D-6E8A-4147-A177-3AD203B41FA5}">
                      <a16:colId xmlns="" xmlns:a16="http://schemas.microsoft.com/office/drawing/2014/main" val="20009"/>
                    </a:ext>
                  </a:extLst>
                </a:gridCol>
                <a:gridCol w="703166">
                  <a:extLst>
                    <a:ext uri="{9D8B030D-6E8A-4147-A177-3AD203B41FA5}">
                      <a16:colId xmlns="" xmlns:a16="http://schemas.microsoft.com/office/drawing/2014/main" val="20010"/>
                    </a:ext>
                  </a:extLst>
                </a:gridCol>
                <a:gridCol w="703166">
                  <a:extLst>
                    <a:ext uri="{9D8B030D-6E8A-4147-A177-3AD203B41FA5}">
                      <a16:colId xmlns="" xmlns:a16="http://schemas.microsoft.com/office/drawing/2014/main" val="20011"/>
                    </a:ext>
                  </a:extLst>
                </a:gridCol>
                <a:gridCol w="703166">
                  <a:extLst>
                    <a:ext uri="{9D8B030D-6E8A-4147-A177-3AD203B41FA5}">
                      <a16:colId xmlns="" xmlns:a16="http://schemas.microsoft.com/office/drawing/2014/main" val="20012"/>
                    </a:ext>
                  </a:extLst>
                </a:gridCol>
              </a:tblGrid>
              <a:tr h="576943">
                <a:tc>
                  <a:txBody>
                    <a:bodyPr/>
                    <a:lstStyle/>
                    <a:p>
                      <a:pPr marL="0" marR="0" algn="ctr">
                        <a:lnSpc>
                          <a:spcPct val="115000"/>
                        </a:lnSpc>
                        <a:spcBef>
                          <a:spcPts val="0"/>
                        </a:spcBef>
                        <a:spcAft>
                          <a:spcPts val="0"/>
                        </a:spcAft>
                      </a:pP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dirty="0">
                          <a:latin typeface="Times New Roman" panose="02020603050405020304"/>
                          <a:ea typeface="Calibri" panose="020F0502020204030204"/>
                          <a:cs typeface="Times New Roman" panose="02020603050405020304"/>
                        </a:rPr>
                        <a:t>PO1</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PO4</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PO5</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PO6</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PO7</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PO8</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PO9</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PO10</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PO11</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0"/>
                  </a:ext>
                </a:extLst>
              </a:tr>
              <a:tr h="576943">
                <a:tc>
                  <a:txBody>
                    <a:bodyPr/>
                    <a:lstStyle/>
                    <a:p>
                      <a:pPr marL="0" marR="0" algn="ctr">
                        <a:lnSpc>
                          <a:spcPct val="115000"/>
                        </a:lnSpc>
                        <a:spcBef>
                          <a:spcPts val="0"/>
                        </a:spcBef>
                        <a:spcAft>
                          <a:spcPts val="0"/>
                        </a:spcAft>
                      </a:pPr>
                      <a:r>
                        <a:rPr lang="en-US" sz="1800" b="1" kern="1200" dirty="0" smtClean="0">
                          <a:latin typeface="Calibri" panose="020F0502020204030204"/>
                          <a:ea typeface="Calibri" panose="020F0502020204030204"/>
                          <a:cs typeface="Times New Roman" panose="02020603050405020304"/>
                        </a:rPr>
                        <a:t>CO1</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3</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1"/>
                  </a:ext>
                </a:extLst>
              </a:tr>
              <a:tr h="576943">
                <a:tc>
                  <a:txBody>
                    <a:bodyPr/>
                    <a:lstStyle/>
                    <a:p>
                      <a:pPr marL="0" marR="0" algn="ctr">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CO2</a:t>
                      </a:r>
                      <a:endParaRPr lang="en-US" sz="1800" b="1"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1</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3</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3</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1</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1</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1</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2"/>
                  </a:ext>
                </a:extLst>
              </a:tr>
              <a:tr h="576943">
                <a:tc>
                  <a:txBody>
                    <a:bodyPr/>
                    <a:lstStyle/>
                    <a:p>
                      <a:pPr marL="0" marR="0" algn="ctr">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CO3</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1</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3</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3"/>
                  </a:ext>
                </a:extLst>
              </a:tr>
              <a:tr h="576943">
                <a:tc>
                  <a:txBody>
                    <a:bodyPr/>
                    <a:lstStyle/>
                    <a:p>
                      <a:pPr marL="0" marR="0" algn="ctr">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CO4</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1</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3</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4"/>
                  </a:ext>
                </a:extLst>
              </a:tr>
              <a:tr h="576943">
                <a:tc>
                  <a:txBody>
                    <a:bodyPr/>
                    <a:lstStyle/>
                    <a:p>
                      <a:pPr marL="0" marR="0" algn="ctr">
                        <a:lnSpc>
                          <a:spcPct val="115000"/>
                        </a:lnSpc>
                        <a:spcBef>
                          <a:spcPts val="0"/>
                        </a:spcBef>
                        <a:spcAft>
                          <a:spcPts val="0"/>
                        </a:spcAft>
                      </a:pPr>
                      <a:r>
                        <a:rPr lang="en-US" sz="1800" b="1" kern="1200" dirty="0" smtClean="0">
                          <a:solidFill>
                            <a:schemeClr val="tx1"/>
                          </a:solidFill>
                          <a:latin typeface="+mn-lt"/>
                          <a:ea typeface="Calibri" panose="020F0502020204030204"/>
                          <a:cs typeface="Times New Roman" panose="02020603050405020304"/>
                        </a:rPr>
                        <a:t>CO5</a:t>
                      </a:r>
                      <a:endParaRPr lang="en-US" sz="1800" dirty="0">
                        <a:solidFill>
                          <a:schemeClr val="tx1"/>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3</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2</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2</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2</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2</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2</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2</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1</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1</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1</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tc>
                  <a:txBody>
                    <a:bodyPr/>
                    <a:lstStyle/>
                    <a:p>
                      <a:pPr marL="0" marR="0" algn="ctr">
                        <a:lnSpc>
                          <a:spcPct val="115000"/>
                        </a:lnSpc>
                        <a:spcBef>
                          <a:spcPts val="0"/>
                        </a:spcBef>
                        <a:spcAft>
                          <a:spcPts val="1000"/>
                        </a:spcAft>
                      </a:pPr>
                      <a:r>
                        <a:rPr lang="en-US" sz="1800" dirty="0">
                          <a:solidFill>
                            <a:schemeClr val="tx1"/>
                          </a:solidFill>
                          <a:latin typeface="Times New Roman" panose="02020603050405020304"/>
                          <a:ea typeface="Calibri" panose="020F0502020204030204"/>
                          <a:cs typeface="Times New Roman" panose="02020603050405020304"/>
                        </a:rPr>
                        <a:t>2</a:t>
                      </a:r>
                      <a:endParaRPr lang="en-US" sz="1800" dirty="0">
                        <a:solidFill>
                          <a:schemeClr val="tx1"/>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schemeClr>
                    </a:solidFill>
                  </a:tcPr>
                </a:tc>
                <a:extLst>
                  <a:ext uri="{0D108BD9-81ED-4DB2-BD59-A6C34878D82A}">
                    <a16:rowId xmlns="" xmlns:a16="http://schemas.microsoft.com/office/drawing/2014/main" val="10005"/>
                  </a:ext>
                </a:extLst>
              </a:tr>
              <a:tr h="576943">
                <a:tc>
                  <a:txBody>
                    <a:bodyPr/>
                    <a:lstStyle/>
                    <a:p>
                      <a:pPr marL="0" marR="0" algn="ctr">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Average</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2.4</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2.6</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1.4</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1.6</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1</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1.2</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2.6</a:t>
                      </a:r>
                      <a:endParaRPr lang="en-US" sz="18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5957A54-B18B-4ACF-9889-FB3357B4E8AE}" type="datetime1">
              <a:rPr lang="en-US" smtClean="0"/>
              <a:t>5/1/2024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1"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CO-PSO Correlation </a:t>
            </a:r>
            <a:r>
              <a:rPr lang="en-US" sz="3200" dirty="0"/>
              <a:t>M</a:t>
            </a:r>
            <a:r>
              <a:rPr kumimoji="0" lang="en-US" sz="3200" b="0" i="0" u="none" strike="noStrike" kern="1200" cap="none" spc="0" normalizeH="0" baseline="0" noProof="0" dirty="0" err="1" smtClean="0">
                <a:ln>
                  <a:noFill/>
                </a:ln>
                <a:solidFill>
                  <a:schemeClr val="dk1"/>
                </a:solidFill>
                <a:effectLst/>
                <a:uLnTx/>
                <a:uFillTx/>
                <a:latin typeface="+mn-lt"/>
                <a:ea typeface="+mn-ea"/>
                <a:cs typeface="+mn-cs"/>
              </a:rPr>
              <a:t>atrix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098553336"/>
              </p:ext>
            </p:extLst>
          </p:nvPr>
        </p:nvGraphicFramePr>
        <p:xfrm>
          <a:off x="533400" y="1143000"/>
          <a:ext cx="8077200" cy="4343400"/>
        </p:xfrm>
        <a:graphic>
          <a:graphicData uri="http://schemas.openxmlformats.org/drawingml/2006/table">
            <a:tbl>
              <a:tblPr/>
              <a:tblGrid>
                <a:gridCol w="1275349">
                  <a:extLst>
                    <a:ext uri="{9D8B030D-6E8A-4147-A177-3AD203B41FA5}">
                      <a16:colId xmlns="" xmlns:a16="http://schemas.microsoft.com/office/drawing/2014/main" val="20000"/>
                    </a:ext>
                  </a:extLst>
                </a:gridCol>
                <a:gridCol w="2740496">
                  <a:extLst>
                    <a:ext uri="{9D8B030D-6E8A-4147-A177-3AD203B41FA5}">
                      <a16:colId xmlns="" xmlns:a16="http://schemas.microsoft.com/office/drawing/2014/main" val="20001"/>
                    </a:ext>
                  </a:extLst>
                </a:gridCol>
                <a:gridCol w="1353785">
                  <a:extLst>
                    <a:ext uri="{9D8B030D-6E8A-4147-A177-3AD203B41FA5}">
                      <a16:colId xmlns="" xmlns:a16="http://schemas.microsoft.com/office/drawing/2014/main" val="20002"/>
                    </a:ext>
                  </a:extLst>
                </a:gridCol>
                <a:gridCol w="1353785">
                  <a:extLst>
                    <a:ext uri="{9D8B030D-6E8A-4147-A177-3AD203B41FA5}">
                      <a16:colId xmlns="" xmlns:a16="http://schemas.microsoft.com/office/drawing/2014/main" val="20003"/>
                    </a:ext>
                  </a:extLst>
                </a:gridCol>
                <a:gridCol w="1353785">
                  <a:extLst>
                    <a:ext uri="{9D8B030D-6E8A-4147-A177-3AD203B41FA5}">
                      <a16:colId xmlns="" xmlns:a16="http://schemas.microsoft.com/office/drawing/2014/main" val="20004"/>
                    </a:ext>
                  </a:extLst>
                </a:gridCol>
              </a:tblGrid>
              <a:tr h="542925">
                <a:tc rowSpan="2">
                  <a:txBody>
                    <a:bodyPr/>
                    <a:lstStyle/>
                    <a:p>
                      <a:pPr marL="0" marR="0" algn="ctr">
                        <a:lnSpc>
                          <a:spcPct val="115000"/>
                        </a:lnSpc>
                        <a:spcBef>
                          <a:spcPts val="0"/>
                        </a:spcBef>
                        <a:spcAft>
                          <a:spcPts val="0"/>
                        </a:spcAft>
                      </a:pPr>
                      <a:r>
                        <a:rPr lang="en-US" sz="2000" b="1" dirty="0" smtClean="0">
                          <a:latin typeface="+mn-lt"/>
                          <a:ea typeface="Calibri" panose="020F0502020204030204"/>
                          <a:cs typeface="Times New Roman" panose="02020603050405020304"/>
                        </a:rPr>
                        <a:t>CO</a:t>
                      </a:r>
                      <a:endParaRPr lang="en-US" sz="2000" b="1" dirty="0">
                        <a:latin typeface="+mn-lt"/>
                        <a:ea typeface="Calibri" panose="020F05020202040302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gridSpan="4">
                  <a:txBody>
                    <a:bodyPr/>
                    <a:lstStyle/>
                    <a:p>
                      <a:pPr marL="0" marR="0" algn="ctr">
                        <a:lnSpc>
                          <a:spcPct val="115000"/>
                        </a:lnSpc>
                        <a:spcBef>
                          <a:spcPts val="0"/>
                        </a:spcBef>
                        <a:spcAft>
                          <a:spcPts val="1000"/>
                        </a:spcAft>
                      </a:pPr>
                      <a:r>
                        <a:rPr lang="en-US" sz="2000" b="1" dirty="0" smtClean="0">
                          <a:latin typeface="+mn-lt"/>
                          <a:ea typeface="Times New Roman" panose="02020603050405020304"/>
                          <a:cs typeface="Calibri" panose="020F0502020204030204"/>
                        </a:rPr>
                        <a:t>PSO</a:t>
                      </a:r>
                      <a:endParaRPr lang="en-US" sz="2000" b="1"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542925">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PSO1</a:t>
                      </a:r>
                      <a:endParaRPr lang="en-US" sz="2000"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PSO2</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PSO3</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PSO4</a:t>
                      </a:r>
                      <a:endParaRPr lang="en-US" sz="200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r h="542925">
                <a:tc>
                  <a:txBody>
                    <a:bodyPr/>
                    <a:lstStyle/>
                    <a:p>
                      <a:pPr marL="0" marR="0">
                        <a:lnSpc>
                          <a:spcPct val="115000"/>
                        </a:lnSpc>
                        <a:spcBef>
                          <a:spcPts val="0"/>
                        </a:spcBef>
                        <a:spcAft>
                          <a:spcPts val="0"/>
                        </a:spcAft>
                      </a:pPr>
                      <a:r>
                        <a:rPr lang="en-US" sz="1800" b="1" kern="1200" dirty="0" smtClean="0">
                          <a:latin typeface="Calibri" panose="020F0502020204030204"/>
                          <a:ea typeface="Calibri" panose="020F0502020204030204"/>
                          <a:cs typeface="Times New Roman" panose="02020603050405020304"/>
                        </a:rPr>
                        <a:t>CO1</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extLst>
                  <a:ext uri="{0D108BD9-81ED-4DB2-BD59-A6C34878D82A}">
                    <a16:rowId xmlns="" xmlns:a16="http://schemas.microsoft.com/office/drawing/2014/main" val="10002"/>
                  </a:ext>
                </a:extLst>
              </a:tr>
              <a:tr h="542925">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CO2</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extLst>
                  <a:ext uri="{0D108BD9-81ED-4DB2-BD59-A6C34878D82A}">
                    <a16:rowId xmlns="" xmlns:a16="http://schemas.microsoft.com/office/drawing/2014/main" val="10003"/>
                  </a:ext>
                </a:extLst>
              </a:tr>
              <a:tr h="542925">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CO3</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extLst>
                  <a:ext uri="{0D108BD9-81ED-4DB2-BD59-A6C34878D82A}">
                    <a16:rowId xmlns="" xmlns:a16="http://schemas.microsoft.com/office/drawing/2014/main" val="10004"/>
                  </a:ext>
                </a:extLst>
              </a:tr>
              <a:tr h="542925">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CO4</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extLst>
                  <a:ext uri="{0D108BD9-81ED-4DB2-BD59-A6C34878D82A}">
                    <a16:rowId xmlns="" xmlns:a16="http://schemas.microsoft.com/office/drawing/2014/main" val="10005"/>
                  </a:ext>
                </a:extLst>
              </a:tr>
              <a:tr h="542925">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CO5</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extLst>
                  <a:ext uri="{0D108BD9-81ED-4DB2-BD59-A6C34878D82A}">
                    <a16:rowId xmlns="" xmlns:a16="http://schemas.microsoft.com/office/drawing/2014/main" val="10006"/>
                  </a:ext>
                </a:extLst>
              </a:tr>
              <a:tr h="542925">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Average</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1.4</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1.4</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40000"/>
                        <a:lumOff val="60000"/>
                        <a:alpha val="25000"/>
                      </a:schemeClr>
                    </a:solidFill>
                  </a:tcPr>
                </a:tc>
                <a:extLst>
                  <a:ext uri="{0D108BD9-81ED-4DB2-BD59-A6C34878D82A}">
                    <a16:rowId xmlns=""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half" idx="1"/>
          </p:nvPr>
        </p:nvSpPr>
        <p:spPr>
          <a:xfrm>
            <a:off x="228600" y="990600"/>
            <a:ext cx="4724400" cy="5135563"/>
          </a:xfrm>
        </p:spPr>
        <p:txBody>
          <a:bodyPr>
            <a:normAutofit lnSpcReduction="10000"/>
          </a:bodyPr>
          <a:lstStyle/>
          <a:p>
            <a:r>
              <a:rPr lang="en-US" sz="2200" dirty="0" smtClean="0"/>
              <a:t>Course Outcomes</a:t>
            </a:r>
          </a:p>
          <a:p>
            <a:r>
              <a:rPr lang="en-US" sz="2200" dirty="0" smtClean="0"/>
              <a:t>Syllabus</a:t>
            </a:r>
          </a:p>
          <a:p>
            <a:r>
              <a:rPr lang="en-US" sz="2200" dirty="0" smtClean="0"/>
              <a:t>Contents of the Unit</a:t>
            </a:r>
          </a:p>
          <a:p>
            <a:r>
              <a:rPr lang="en-US" sz="2200" dirty="0" smtClean="0"/>
              <a:t>Objectives of the Unit</a:t>
            </a:r>
          </a:p>
          <a:p>
            <a:r>
              <a:rPr lang="en-US" sz="2200" dirty="0" smtClean="0"/>
              <a:t>CO- PO correlation </a:t>
            </a:r>
            <a:r>
              <a:rPr lang="en-US" sz="2200" dirty="0" err="1" smtClean="0"/>
              <a:t>w.r.t</a:t>
            </a:r>
            <a:r>
              <a:rPr lang="en-US" sz="2200" dirty="0" smtClean="0"/>
              <a:t>. Unit</a:t>
            </a:r>
          </a:p>
          <a:p>
            <a:r>
              <a:rPr lang="en-US" sz="2200" dirty="0" smtClean="0"/>
              <a:t>CO-PSO  correlation </a:t>
            </a:r>
            <a:r>
              <a:rPr lang="en-US" sz="2200" dirty="0" err="1" smtClean="0"/>
              <a:t>w.r.t</a:t>
            </a:r>
            <a:r>
              <a:rPr lang="en-US" sz="2200" dirty="0" smtClean="0"/>
              <a:t>. Unit</a:t>
            </a:r>
          </a:p>
          <a:p>
            <a:r>
              <a:rPr lang="en-US" sz="2200" dirty="0" smtClean="0"/>
              <a:t>Prerequisite for the course</a:t>
            </a:r>
          </a:p>
          <a:p>
            <a:r>
              <a:rPr lang="en-US" sz="2200" dirty="0" smtClean="0"/>
              <a:t>Objectives of the topic</a:t>
            </a:r>
          </a:p>
          <a:p>
            <a:r>
              <a:rPr lang="en-US" sz="2200" dirty="0" smtClean="0"/>
              <a:t>Topic mapping with CO</a:t>
            </a:r>
          </a:p>
          <a:p>
            <a:r>
              <a:rPr lang="en-US" sz="2200" dirty="0" smtClean="0"/>
              <a:t>Video Links</a:t>
            </a:r>
          </a:p>
          <a:p>
            <a:r>
              <a:rPr lang="en-US" sz="2200" dirty="0" smtClean="0"/>
              <a:t>Daily Quiz</a:t>
            </a:r>
          </a:p>
          <a:p>
            <a:r>
              <a:rPr lang="en-US" sz="2200" dirty="0" smtClean="0"/>
              <a:t>MCQs</a:t>
            </a:r>
          </a:p>
          <a:p>
            <a:r>
              <a:rPr lang="en-US" sz="2200" dirty="0" smtClean="0"/>
              <a:t>Weekly assignment</a:t>
            </a:r>
            <a:endParaRPr lang="en-US" sz="2200" dirty="0"/>
          </a:p>
        </p:txBody>
      </p:sp>
      <p:sp>
        <p:nvSpPr>
          <p:cNvPr id="19" name="Content Placeholder 18"/>
          <p:cNvSpPr>
            <a:spLocks noGrp="1"/>
          </p:cNvSpPr>
          <p:nvPr>
            <p:ph sz="half" idx="2"/>
          </p:nvPr>
        </p:nvSpPr>
        <p:spPr>
          <a:xfrm>
            <a:off x="5105400" y="990600"/>
            <a:ext cx="4038600" cy="5135563"/>
          </a:xfrm>
        </p:spPr>
        <p:txBody>
          <a:bodyPr>
            <a:normAutofit lnSpcReduction="10000"/>
          </a:bodyPr>
          <a:lstStyle/>
          <a:p>
            <a:endParaRPr lang="en-US" sz="2200" dirty="0" smtClean="0"/>
          </a:p>
          <a:p>
            <a:r>
              <a:rPr lang="en-US" sz="2200" dirty="0" smtClean="0"/>
              <a:t>Old University Exam Paper</a:t>
            </a:r>
          </a:p>
          <a:p>
            <a:r>
              <a:rPr lang="en-US" sz="2200" dirty="0" smtClean="0"/>
              <a:t>Expected Questions for University Exams</a:t>
            </a:r>
          </a:p>
          <a:p>
            <a:r>
              <a:rPr lang="en-US" sz="2200" dirty="0" smtClean="0"/>
              <a:t>Summary</a:t>
            </a:r>
          </a:p>
          <a:p>
            <a:r>
              <a:rPr lang="en-US" sz="2200" dirty="0" smtClean="0"/>
              <a:t>References</a:t>
            </a:r>
          </a:p>
          <a:p>
            <a:endParaRPr lang="en-US" sz="2200" dirty="0"/>
          </a:p>
        </p:txBody>
      </p:sp>
      <p:sp>
        <p:nvSpPr>
          <p:cNvPr id="6" name="Date Placeholder 5"/>
          <p:cNvSpPr>
            <a:spLocks noGrp="1"/>
          </p:cNvSpPr>
          <p:nvPr>
            <p:ph type="dt" sz="half" idx="10"/>
          </p:nvPr>
        </p:nvSpPr>
        <p:spPr/>
        <p:txBody>
          <a:bodyPr/>
          <a:lstStyle/>
          <a:p>
            <a:fld id="{1CD95C27-BA9F-4996-A9D7-2AAEE5BA0E8E}" type="datetime1">
              <a:rPr lang="en-US" smtClean="0"/>
              <a:t>5/1/2024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
        <p:nvSpPr>
          <p:cNvPr id="8"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Index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 xmlns:a16="http://schemas.microsoft.com/office/drawing/2014/main" id="{10D0E64F-BB5C-4A30-8895-5CCE8F366BE7}"/>
              </a:ext>
            </a:extLst>
          </p:cNvPr>
          <p:cNvSpPr txBox="1">
            <a:spLocks noGrp="1"/>
          </p:cNvSpPr>
          <p:nvPr>
            <p:ph idx="1"/>
          </p:nvPr>
        </p:nvSpPr>
        <p:spPr>
          <a:xfrm>
            <a:off x="533400" y="1214438"/>
            <a:ext cx="8153400" cy="4271962"/>
          </a:xfrm>
        </p:spPr>
        <p:txBody>
          <a:bodyPr>
            <a:noAutofit/>
          </a:bodyPr>
          <a:lstStyle/>
          <a:p>
            <a:pPr algn="just">
              <a:spcBef>
                <a:spcPct val="0"/>
              </a:spcBef>
              <a:spcAft>
                <a:spcPct val="0"/>
              </a:spcAft>
              <a:buClr>
                <a:srgbClr val="000000"/>
              </a:buClr>
              <a:buFont typeface="Arial" panose="020B0604020202020204" pitchFamily="34" charset="0"/>
              <a:buNone/>
            </a:pPr>
            <a:r>
              <a:rPr lang="en-US" altLang="en-US" sz="2000" b="1" dirty="0" smtClean="0">
                <a:cs typeface="Times New Roman" panose="02020603050405020304" pitchFamily="18" charset="0"/>
              </a:rPr>
              <a:t>PEO1:	</a:t>
            </a:r>
            <a:r>
              <a:rPr lang="en-US" altLang="en-US" sz="2000" dirty="0" smtClean="0">
                <a:cs typeface="Times New Roman" panose="02020603050405020304" pitchFamily="18" charset="0"/>
              </a:rPr>
              <a:t>To have an excellent scientific and engineering breadth so as to               </a:t>
            </a:r>
            <a:br>
              <a:rPr lang="en-US" altLang="en-US" sz="2000" dirty="0" smtClean="0">
                <a:cs typeface="Times New Roman" panose="02020603050405020304" pitchFamily="18" charset="0"/>
              </a:rPr>
            </a:br>
            <a:r>
              <a:rPr lang="en-US" altLang="en-US" sz="2000" dirty="0" smtClean="0">
                <a:cs typeface="Times New Roman" panose="02020603050405020304" pitchFamily="18" charset="0"/>
              </a:rPr>
              <a:t>       	comprehend, analyze, design and provide sustainable solutions for             </a:t>
            </a:r>
            <a:br>
              <a:rPr lang="en-US" altLang="en-US" sz="2000" dirty="0" smtClean="0">
                <a:cs typeface="Times New Roman" panose="02020603050405020304" pitchFamily="18" charset="0"/>
              </a:rPr>
            </a:br>
            <a:r>
              <a:rPr lang="en-US" altLang="en-US" sz="2000" dirty="0" smtClean="0">
                <a:cs typeface="Times New Roman" panose="02020603050405020304" pitchFamily="18" charset="0"/>
              </a:rPr>
              <a:t>        	real-life problems using state-of-the-art technologies.</a:t>
            </a:r>
            <a:endParaRPr lang="en-IN" altLang="en-US" sz="2000" dirty="0" smtClean="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smtClean="0">
                <a:cs typeface="Times New Roman" panose="02020603050405020304" pitchFamily="18" charset="0"/>
              </a:rPr>
              <a:t>PEO2:	</a:t>
            </a:r>
            <a:r>
              <a:rPr lang="en-US" altLang="en-US" sz="2000" dirty="0" smtClean="0">
                <a:cs typeface="Times New Roman" panose="02020603050405020304" pitchFamily="18" charset="0"/>
              </a:rPr>
              <a:t>To have a successful career in industries, to pursue higher studies or</a:t>
            </a:r>
            <a:br>
              <a:rPr lang="en-US" altLang="en-US" sz="2000" dirty="0" smtClean="0">
                <a:cs typeface="Times New Roman" panose="02020603050405020304" pitchFamily="18" charset="0"/>
              </a:rPr>
            </a:br>
            <a:r>
              <a:rPr lang="en-US" altLang="en-US" sz="2000" dirty="0" smtClean="0">
                <a:cs typeface="Times New Roman" panose="02020603050405020304" pitchFamily="18" charset="0"/>
              </a:rPr>
              <a:t>          to support entrepreneurial endeavors and to face global challenges.</a:t>
            </a:r>
          </a:p>
          <a:p>
            <a:pPr algn="just">
              <a:spcBef>
                <a:spcPct val="0"/>
              </a:spcBef>
              <a:spcAft>
                <a:spcPct val="0"/>
              </a:spcAft>
              <a:buClr>
                <a:srgbClr val="000000"/>
              </a:buClr>
              <a:buFont typeface="Arial" panose="020B0604020202020204" pitchFamily="34" charset="0"/>
              <a:buNone/>
            </a:pPr>
            <a:r>
              <a:rPr lang="en-US" altLang="en-US" sz="2000" b="1" dirty="0" smtClean="0">
                <a:cs typeface="Times New Roman" panose="02020603050405020304" pitchFamily="18" charset="0"/>
              </a:rPr>
              <a:t>PEO3:	</a:t>
            </a:r>
            <a:r>
              <a:rPr lang="en-US" altLang="en-US" sz="2000" dirty="0" smtClean="0">
                <a:cs typeface="Times New Roman" panose="02020603050405020304" pitchFamily="18" charset="0"/>
              </a:rPr>
              <a:t>To have an effective communication skills, professional attitude,</a:t>
            </a:r>
            <a:br>
              <a:rPr lang="en-US" altLang="en-US" sz="2000" dirty="0" smtClean="0">
                <a:cs typeface="Times New Roman" panose="02020603050405020304" pitchFamily="18" charset="0"/>
              </a:rPr>
            </a:br>
            <a:r>
              <a:rPr lang="en-US" altLang="en-US" sz="2000" dirty="0" smtClean="0">
                <a:cs typeface="Times New Roman" panose="02020603050405020304" pitchFamily="18" charset="0"/>
              </a:rPr>
              <a:t>          ethical values and a desire to learn specific knowledge in emerging</a:t>
            </a:r>
            <a:br>
              <a:rPr lang="en-US" altLang="en-US" sz="2000" dirty="0" smtClean="0">
                <a:cs typeface="Times New Roman" panose="02020603050405020304" pitchFamily="18" charset="0"/>
              </a:rPr>
            </a:br>
            <a:r>
              <a:rPr lang="en-US" altLang="en-US" sz="2000" dirty="0" smtClean="0">
                <a:cs typeface="Times New Roman" panose="02020603050405020304" pitchFamily="18" charset="0"/>
              </a:rPr>
              <a:t>          trends, technologies for  research, innovation and product                   </a:t>
            </a:r>
            <a:br>
              <a:rPr lang="en-US" altLang="en-US" sz="2000" dirty="0" smtClean="0">
                <a:cs typeface="Times New Roman" panose="02020603050405020304" pitchFamily="18" charset="0"/>
              </a:rPr>
            </a:br>
            <a:r>
              <a:rPr lang="en-US" altLang="en-US" sz="2000" dirty="0" smtClean="0">
                <a:cs typeface="Times New Roman" panose="02020603050405020304" pitchFamily="18" charset="0"/>
              </a:rPr>
              <a:t>          development and contribution to society.</a:t>
            </a:r>
            <a:endParaRPr lang="en-IN" altLang="en-US" sz="2000" dirty="0" smtClean="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smtClean="0">
                <a:cs typeface="Times New Roman" panose="02020603050405020304" pitchFamily="18" charset="0"/>
              </a:rPr>
              <a:t>PEO4: </a:t>
            </a:r>
            <a:r>
              <a:rPr lang="en-US" altLang="en-US" sz="2000" dirty="0" smtClean="0">
                <a:cs typeface="Times New Roman" panose="02020603050405020304" pitchFamily="18" charset="0"/>
              </a:rPr>
              <a:t>To have life-long learning for up-skilling and re-skilling for</a:t>
            </a:r>
            <a:br>
              <a:rPr lang="en-US" altLang="en-US" sz="2000" dirty="0" smtClean="0">
                <a:cs typeface="Times New Roman" panose="02020603050405020304" pitchFamily="18" charset="0"/>
              </a:rPr>
            </a:br>
            <a:r>
              <a:rPr lang="en-US" altLang="en-US" sz="2000" dirty="0" smtClean="0">
                <a:cs typeface="Times New Roman" panose="02020603050405020304" pitchFamily="18" charset="0"/>
              </a:rPr>
              <a:t>         successful professional career as engineer, scientist, entrepreneur</a:t>
            </a:r>
            <a:br>
              <a:rPr lang="en-US" altLang="en-US" sz="2000" dirty="0" smtClean="0">
                <a:cs typeface="Times New Roman" panose="02020603050405020304" pitchFamily="18" charset="0"/>
              </a:rPr>
            </a:br>
            <a:r>
              <a:rPr lang="en-US" altLang="en-US" sz="2000" dirty="0" smtClean="0">
                <a:cs typeface="Times New Roman" panose="02020603050405020304" pitchFamily="18" charset="0"/>
              </a:rPr>
              <a:t>         and bureaucrat for betterment of society</a:t>
            </a:r>
            <a:endParaRPr lang="en-IN" altLang="en-US" sz="2000" dirty="0">
              <a:cs typeface="Times New Roman" panose="02020603050405020304" pitchFamily="18" charset="0"/>
            </a:endParaRPr>
          </a:p>
        </p:txBody>
      </p:sp>
      <p:sp>
        <p:nvSpPr>
          <p:cNvPr id="7" name="Title 1">
            <a:extLst>
              <a:ext uri="{FF2B5EF4-FFF2-40B4-BE49-F238E27FC236}">
                <a16:creationId xmlns="" xmlns:a16="http://schemas.microsoft.com/office/drawing/2014/main" id="{1719417F-C8A4-408C-ABE8-01153A6027D5}"/>
              </a:ext>
            </a:extLst>
          </p:cNvPr>
          <p:cNvSpPr txBox="1">
            <a:spLocks noGrp="1"/>
          </p:cNvSpPr>
          <p:nvPr>
            <p:ph type="title"/>
          </p:nvPr>
        </p:nvSpPr>
        <p:spPr>
          <a:xfrm>
            <a:off x="1447800" y="0"/>
            <a:ext cx="7696200"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2800" dirty="0">
                <a:latin typeface="Times New Roman" pitchFamily="18" charset="0"/>
                <a:cs typeface="Times New Roman" pitchFamily="18" charset="0"/>
                <a:sym typeface="Arial" charset="0"/>
              </a:rPr>
              <a:t>Program Educational Objectives</a:t>
            </a:r>
            <a:endParaRPr lang="en-US" sz="2800" kern="1200" dirty="0">
              <a:latin typeface="Times New Roman" pitchFamily="18" charset="0"/>
              <a:cs typeface="Times New Roman" pitchFamily="18" charset="0"/>
              <a:sym typeface="Arial" charset="0"/>
            </a:endParaRPr>
          </a:p>
        </p:txBody>
      </p:sp>
      <p:sp>
        <p:nvSpPr>
          <p:cNvPr id="51205" name="Footer Placeholder 4">
            <a:extLst>
              <a:ext uri="{FF2B5EF4-FFF2-40B4-BE49-F238E27FC236}">
                <a16:creationId xmlns="" xmlns:a16="http://schemas.microsoft.com/office/drawing/2014/main" id="{E06A0733-3464-4B1A-8891-1F50800773C0}"/>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en-US" altLang="en-US" sz="1200" dirty="0" smtClean="0">
                <a:solidFill>
                  <a:srgbClr val="888888"/>
                </a:solidFill>
                <a:latin typeface="Calibri" panose="020F0502020204030204" pitchFamily="34" charset="0"/>
                <a:sym typeface="Calibri" panose="020F0502020204030204" pitchFamily="34" charset="0"/>
              </a:rPr>
              <a:t>Ankur Kumar Varshney       ACSE0404 (TAFL)                  Unit V</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1206" name="Slide Number Placeholder 8">
            <a:extLst>
              <a:ext uri="{FF2B5EF4-FFF2-40B4-BE49-F238E27FC236}">
                <a16:creationId xmlns="" xmlns:a16="http://schemas.microsoft.com/office/drawing/2014/main" id="{4F201249-2C63-4BA2-81F9-CAB8A91173A3}"/>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20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1207" name="Date Placeholder 7">
            <a:extLst>
              <a:ext uri="{FF2B5EF4-FFF2-40B4-BE49-F238E27FC236}">
                <a16:creationId xmlns="" xmlns:a16="http://schemas.microsoft.com/office/drawing/2014/main" id="{A41018FE-3E90-4314-9132-DA54949E7A2B}"/>
              </a:ext>
            </a:extLst>
          </p:cNvPr>
          <p:cNvSpPr>
            <a:spLocks noGrp="1"/>
          </p:cNvSpPr>
          <p:nvPr>
            <p:ph type="dt" sz="quarter" idx="11"/>
          </p:nvPr>
        </p:nvSpPr>
        <p:spPr>
          <a:xfrm>
            <a:off x="-228600" y="6356350"/>
            <a:ext cx="3276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FD1C5243-3978-4C00-AB09-20ED61F9834C}" type="datetime1">
              <a:rPr lang="en-US" altLang="en-US" sz="1200" smtClean="0">
                <a:solidFill>
                  <a:srgbClr val="888888"/>
                </a:solidFill>
                <a:latin typeface="Calibri" panose="020F0502020204030204" pitchFamily="34" charset="0"/>
                <a:sym typeface="Calibri" panose="020F0502020204030204" pitchFamily="34" charset="0"/>
              </a:rPr>
              <a:t>5/1/2024</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 xmlns:a16="http://schemas.microsoft.com/office/drawing/2014/main" id="{B0C00753-8844-4AF2-B6E9-CB4E7048E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spTree>
    <p:extLst>
      <p:ext uri="{BB962C8B-B14F-4D97-AF65-F5344CB8AC3E}">
        <p14:creationId xmlns:p14="http://schemas.microsoft.com/office/powerpoint/2010/main" val="589173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28FFF6-ECEB-45E2-BEF9-CE1877048BF6}" type="datetime1">
              <a:rPr lang="en-US" smtClean="0"/>
              <a:t>5/1/2024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smtClean="0">
                <a:ln>
                  <a:noFill/>
                </a:ln>
                <a:solidFill>
                  <a:schemeClr val="dk1"/>
                </a:solidFill>
                <a:effectLst/>
                <a:uLnTx/>
                <a:uFillTx/>
                <a:latin typeface="+mn-lt"/>
                <a:ea typeface="+mn-ea"/>
                <a:cs typeface="+mn-cs"/>
              </a:rPr>
              <a:t>CO-PEO Mapping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a:extLst>
              <a:ext uri="{FF2B5EF4-FFF2-40B4-BE49-F238E27FC236}">
                <a16:creationId xmlns="" xmlns:a16="http://schemas.microsoft.com/office/drawing/2014/main" id="{6C59D850-EB0E-4B73-86E3-A12F3920B36B}"/>
              </a:ext>
            </a:extLst>
          </p:cNvPr>
          <p:cNvSpPr>
            <a:spLocks noGrp="1"/>
          </p:cNvSpPr>
          <p:nvPr>
            <p:ph type="ftr" sz="quarter" idx="11"/>
          </p:nvPr>
        </p:nvSpPr>
        <p:spPr>
          <a:xfrm>
            <a:off x="2514600" y="6356350"/>
            <a:ext cx="5029200" cy="501650"/>
          </a:xfrm>
        </p:spPr>
        <p:txBody>
          <a:bodyPr anchor="ctr"/>
          <a:lstStyle/>
          <a:p>
            <a:r>
              <a:rPr lang="en-US" dirty="0" smtClean="0"/>
              <a:t>Ankur Kumar Varshney       ACSE0404 (TAFL)                  Unit V</a:t>
            </a:r>
            <a:endParaRPr lang="en-US" dirty="0"/>
          </a:p>
        </p:txBody>
      </p:sp>
      <p:sp>
        <p:nvSpPr>
          <p:cNvPr id="10" name="Content Placeholder 9">
            <a:extLst>
              <a:ext uri="{FF2B5EF4-FFF2-40B4-BE49-F238E27FC236}">
                <a16:creationId xmlns="" xmlns:a16="http://schemas.microsoft.com/office/drawing/2014/main" id="{9D6D1D6D-7DEB-4229-B916-4E50AB6C79E4}"/>
              </a:ext>
            </a:extLst>
          </p:cNvPr>
          <p:cNvSpPr>
            <a:spLocks noGrp="1"/>
          </p:cNvSpPr>
          <p:nvPr>
            <p:ph idx="1"/>
          </p:nvPr>
        </p:nvSpPr>
        <p:spPr>
          <a:xfrm>
            <a:off x="723900" y="1549000"/>
            <a:ext cx="8229600" cy="5309000"/>
          </a:xfrm>
        </p:spPr>
        <p:txBody>
          <a:bodyPr>
            <a:normAutofit/>
          </a:bodyPr>
          <a:lstStyle/>
          <a:p>
            <a:r>
              <a:rPr lang="en-IN" sz="2600" dirty="0" smtClean="0"/>
              <a:t>CO-PEO </a:t>
            </a:r>
            <a:r>
              <a:rPr lang="en-IN" sz="2600" dirty="0"/>
              <a:t>C</a:t>
            </a:r>
            <a:r>
              <a:rPr lang="en-IN" sz="2600" dirty="0" smtClean="0"/>
              <a:t>orrelation </a:t>
            </a:r>
            <a:r>
              <a:rPr lang="en-IN" sz="2600" dirty="0"/>
              <a:t>M</a:t>
            </a:r>
            <a:r>
              <a:rPr lang="en-IN" sz="2600" dirty="0" smtClean="0"/>
              <a:t>atrix</a:t>
            </a:r>
            <a:endParaRPr lang="en-IN" sz="2600" dirty="0"/>
          </a:p>
          <a:p>
            <a:endParaRPr lang="en-IN" sz="2600" dirty="0"/>
          </a:p>
          <a:p>
            <a:endParaRPr lang="en-IN" sz="2600" dirty="0"/>
          </a:p>
          <a:p>
            <a:endParaRPr lang="en-IN" sz="2600" dirty="0"/>
          </a:p>
          <a:p>
            <a:endParaRPr lang="en-IN" sz="2600" dirty="0"/>
          </a:p>
          <a:p>
            <a:endParaRPr lang="en-IN" sz="2600" dirty="0"/>
          </a:p>
          <a:p>
            <a:endParaRPr lang="en-IN" sz="2600" dirty="0"/>
          </a:p>
          <a:p>
            <a:endParaRPr lang="en-IN" sz="2600" dirty="0"/>
          </a:p>
        </p:txBody>
      </p:sp>
      <p:graphicFrame>
        <p:nvGraphicFramePr>
          <p:cNvPr id="12" name="Table 11">
            <a:extLst>
              <a:ext uri="{FF2B5EF4-FFF2-40B4-BE49-F238E27FC236}">
                <a16:creationId xmlns="" xmlns:a16="http://schemas.microsoft.com/office/drawing/2014/main" id="{D9C022FA-57F1-470C-9B1C-3E954ADE226A}"/>
              </a:ext>
            </a:extLst>
          </p:cNvPr>
          <p:cNvGraphicFramePr>
            <a:graphicFrameLocks noGrp="1"/>
          </p:cNvGraphicFramePr>
          <p:nvPr>
            <p:extLst>
              <p:ext uri="{D42A27DB-BD31-4B8C-83A1-F6EECF244321}">
                <p14:modId xmlns:p14="http://schemas.microsoft.com/office/powerpoint/2010/main" val="1203061360"/>
              </p:ext>
            </p:extLst>
          </p:nvPr>
        </p:nvGraphicFramePr>
        <p:xfrm>
          <a:off x="838200" y="2438400"/>
          <a:ext cx="7086600" cy="2085525"/>
        </p:xfrm>
        <a:graphic>
          <a:graphicData uri="http://schemas.openxmlformats.org/drawingml/2006/table">
            <a:tbl>
              <a:tblPr firstRow="1" firstCol="1" bandRow="1">
                <a:tableStyleId>{5C22544A-7EE6-4342-B048-85BDC9FD1C3A}</a:tableStyleId>
              </a:tblPr>
              <a:tblGrid>
                <a:gridCol w="1102788">
                  <a:extLst>
                    <a:ext uri="{9D8B030D-6E8A-4147-A177-3AD203B41FA5}">
                      <a16:colId xmlns="" xmlns:a16="http://schemas.microsoft.com/office/drawing/2014/main" val="4089712999"/>
                    </a:ext>
                  </a:extLst>
                </a:gridCol>
                <a:gridCol w="1881228">
                  <a:extLst>
                    <a:ext uri="{9D8B030D-6E8A-4147-A177-3AD203B41FA5}">
                      <a16:colId xmlns="" xmlns:a16="http://schemas.microsoft.com/office/drawing/2014/main" val="222512407"/>
                    </a:ext>
                  </a:extLst>
                </a:gridCol>
                <a:gridCol w="902184">
                  <a:extLst>
                    <a:ext uri="{9D8B030D-6E8A-4147-A177-3AD203B41FA5}">
                      <a16:colId xmlns="" xmlns:a16="http://schemas.microsoft.com/office/drawing/2014/main" val="205788904"/>
                    </a:ext>
                  </a:extLst>
                </a:gridCol>
                <a:gridCol w="990600">
                  <a:extLst>
                    <a:ext uri="{9D8B030D-6E8A-4147-A177-3AD203B41FA5}">
                      <a16:colId xmlns="" xmlns:a16="http://schemas.microsoft.com/office/drawing/2014/main" val="3301208248"/>
                    </a:ext>
                  </a:extLst>
                </a:gridCol>
                <a:gridCol w="1157856">
                  <a:extLst>
                    <a:ext uri="{9D8B030D-6E8A-4147-A177-3AD203B41FA5}">
                      <a16:colId xmlns="" xmlns:a16="http://schemas.microsoft.com/office/drawing/2014/main" val="264460343"/>
                    </a:ext>
                  </a:extLst>
                </a:gridCol>
                <a:gridCol w="1051944">
                  <a:extLst>
                    <a:ext uri="{9D8B030D-6E8A-4147-A177-3AD203B41FA5}">
                      <a16:colId xmlns="" xmlns:a16="http://schemas.microsoft.com/office/drawing/2014/main" val="2939575329"/>
                    </a:ext>
                  </a:extLst>
                </a:gridCol>
              </a:tblGrid>
              <a:tr h="508185">
                <a:tc>
                  <a:txBody>
                    <a:bodyPr/>
                    <a:lstStyle/>
                    <a:p>
                      <a:pPr algn="ctr">
                        <a:lnSpc>
                          <a:spcPct val="115000"/>
                        </a:lnSpc>
                        <a:spcAft>
                          <a:spcPts val="0"/>
                        </a:spcAft>
                      </a:pPr>
                      <a:r>
                        <a:rPr lang="en-US" sz="1800" dirty="0">
                          <a:effectLst/>
                        </a:rPr>
                        <a:t>Sr. </a:t>
                      </a:r>
                      <a:r>
                        <a:rPr lang="en-US" sz="1800" dirty="0" smtClean="0">
                          <a:effectLst/>
                        </a:rPr>
                        <a:t>No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a:effectLst/>
                        </a:rPr>
                        <a:t>Course  Outcome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smtClean="0">
                          <a:effectLst/>
                        </a:rPr>
                        <a:t>PEO1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smtClean="0">
                          <a:effectLst/>
                        </a:rPr>
                        <a:t>PEO2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smtClean="0">
                          <a:effectLst/>
                        </a:rPr>
                        <a:t>PEO3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smtClean="0">
                          <a:effectLst/>
                        </a:rPr>
                        <a:t>PEO4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573619273"/>
                  </a:ext>
                </a:extLst>
              </a:tr>
              <a:tr h="246426">
                <a:tc>
                  <a:txBody>
                    <a:bodyPr/>
                    <a:lstStyle/>
                    <a:p>
                      <a:pPr algn="ctr">
                        <a:lnSpc>
                          <a:spcPct val="115000"/>
                        </a:lnSpc>
                        <a:spcAft>
                          <a:spcPts val="0"/>
                        </a:spcAft>
                      </a:pPr>
                      <a:r>
                        <a:rPr lang="en-US" sz="1800" dirty="0">
                          <a:ln>
                            <a:noFill/>
                          </a:ln>
                          <a:effectLst/>
                        </a:rPr>
                        <a:t>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a:ln>
                            <a:noFill/>
                          </a:ln>
                          <a:effectLst/>
                        </a:rPr>
                        <a:t>CO 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n>
                            <a:noFill/>
                          </a:ln>
                          <a:effectLst/>
                        </a:rPr>
                        <a:t>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625107501"/>
                  </a:ext>
                </a:extLst>
              </a:tr>
              <a:tr h="246426">
                <a:tc>
                  <a:txBody>
                    <a:bodyPr/>
                    <a:lstStyle/>
                    <a:p>
                      <a:pPr algn="ctr">
                        <a:lnSpc>
                          <a:spcPct val="115000"/>
                        </a:lnSpc>
                        <a:spcAft>
                          <a:spcPts val="0"/>
                        </a:spcAft>
                      </a:pPr>
                      <a:r>
                        <a:rPr lang="en-US" sz="1800" dirty="0">
                          <a:ln>
                            <a:noFill/>
                          </a:ln>
                          <a:effectLst/>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n>
                            <a:noFill/>
                          </a:ln>
                          <a:effectLst/>
                        </a:rPr>
                        <a:t>CO 2</a:t>
                      </a:r>
                      <a:endParaRPr lang="en-IN" sz="180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3</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156934398"/>
                  </a:ext>
                </a:extLst>
              </a:tr>
              <a:tr h="246426">
                <a:tc>
                  <a:txBody>
                    <a:bodyPr/>
                    <a:lstStyle/>
                    <a:p>
                      <a:pPr algn="ctr">
                        <a:lnSpc>
                          <a:spcPct val="115000"/>
                        </a:lnSpc>
                        <a:spcAft>
                          <a:spcPts val="0"/>
                        </a:spcAft>
                      </a:pPr>
                      <a:r>
                        <a:rPr lang="en-US" sz="1800" dirty="0">
                          <a:ln>
                            <a:noFill/>
                          </a:ln>
                          <a:effectLst/>
                        </a:rPr>
                        <a:t>3</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a:ln>
                            <a:noFill/>
                          </a:ln>
                          <a:effectLst/>
                        </a:rPr>
                        <a:t>CO 3</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IN" sz="1800" dirty="0" smtClean="0">
                          <a:ln>
                            <a:noFill/>
                          </a:ln>
                          <a:effectLst/>
                          <a:latin typeface="Calibri" panose="020F0502020204030204" pitchFamily="34" charset="0"/>
                          <a:ea typeface="Calibri" panose="020F0502020204030204" pitchFamily="34" charset="0"/>
                          <a:cs typeface="Times New Roman" panose="02020603050405020304" pitchFamily="18" charset="0"/>
                        </a:rPr>
                        <a:t>3</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036773999"/>
                  </a:ext>
                </a:extLst>
              </a:tr>
              <a:tr h="246426">
                <a:tc>
                  <a:txBody>
                    <a:bodyPr/>
                    <a:lstStyle/>
                    <a:p>
                      <a:pPr algn="ctr">
                        <a:lnSpc>
                          <a:spcPct val="115000"/>
                        </a:lnSpc>
                        <a:spcAft>
                          <a:spcPts val="0"/>
                        </a:spcAft>
                      </a:pPr>
                      <a:r>
                        <a:rPr lang="en-US" sz="1800" dirty="0">
                          <a:ln>
                            <a:noFill/>
                          </a:ln>
                          <a:effectLst/>
                        </a:rPr>
                        <a:t>4</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n>
                            <a:noFill/>
                          </a:ln>
                          <a:effectLst/>
                        </a:rPr>
                        <a:t>CO 4</a:t>
                      </a:r>
                      <a:endParaRPr lang="en-IN" sz="180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3</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3</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048106868"/>
                  </a:ext>
                </a:extLst>
              </a:tr>
              <a:tr h="246426">
                <a:tc>
                  <a:txBody>
                    <a:bodyPr/>
                    <a:lstStyle/>
                    <a:p>
                      <a:pPr algn="ctr">
                        <a:lnSpc>
                          <a:spcPct val="115000"/>
                        </a:lnSpc>
                        <a:spcAft>
                          <a:spcPts val="0"/>
                        </a:spcAft>
                      </a:pPr>
                      <a:r>
                        <a:rPr lang="en-US" sz="1800" dirty="0">
                          <a:ln>
                            <a:noFill/>
                          </a:ln>
                          <a:effectLst/>
                        </a:rPr>
                        <a:t>5</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a:ln>
                            <a:noFill/>
                          </a:ln>
                          <a:effectLst/>
                        </a:rPr>
                        <a:t>CO 5</a:t>
                      </a:r>
                      <a:endParaRPr lang="en-IN" sz="180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2</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smtClean="0">
                          <a:ln>
                            <a:noFill/>
                          </a:ln>
                          <a:effectLst/>
                          <a:latin typeface="+mn-lt"/>
                          <a:ea typeface="+mn-ea"/>
                          <a:cs typeface="+mn-cs"/>
                        </a:rPr>
                        <a:t>1</a:t>
                      </a:r>
                      <a:endParaRPr lang="en-IN" sz="1800" dirty="0">
                        <a:ln>
                          <a:noFill/>
                        </a:ln>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540863223"/>
                  </a:ext>
                </a:extLst>
              </a:tr>
            </a:tbl>
          </a:graphicData>
        </a:graphic>
      </p:graphicFrame>
    </p:spTree>
    <p:extLst>
      <p:ext uri="{BB962C8B-B14F-4D97-AF65-F5344CB8AC3E}">
        <p14:creationId xmlns:p14="http://schemas.microsoft.com/office/powerpoint/2010/main" val="751765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0B38CFF-350F-4AFC-8490-773099F40B29}" type="datetime1">
              <a:rPr lang="en-US" smtClean="0"/>
              <a:t>5/1/2024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1" name="Content Placeholder 10"/>
          <p:cNvSpPr>
            <a:spLocks noGrp="1"/>
          </p:cNvSpPr>
          <p:nvPr>
            <p:ph idx="1"/>
          </p:nvPr>
        </p:nvSpPr>
        <p:spPr/>
        <p:txBody>
          <a:bodyPr>
            <a:normAutofit/>
          </a:bodyPr>
          <a:lstStyle/>
          <a:p>
            <a:pPr marL="0" indent="0" algn="just">
              <a:lnSpc>
                <a:spcPct val="150000"/>
              </a:lnSpc>
              <a:buNone/>
            </a:pPr>
            <a:r>
              <a:rPr lang="en-US" sz="2000" dirty="0"/>
              <a:t>Turing Machine Model, Representation of Turing Machines, Language Acceptability of </a:t>
            </a:r>
            <a:r>
              <a:rPr lang="en-US" sz="2000" dirty="0" smtClean="0"/>
              <a:t>Turing Machines</a:t>
            </a:r>
            <a:r>
              <a:rPr lang="en-US" sz="2000" dirty="0"/>
              <a:t>, Techniques for Turing Machine Construction, Variations of Turing Machine, </a:t>
            </a:r>
            <a:r>
              <a:rPr lang="en-US" sz="2000" dirty="0" smtClean="0"/>
              <a:t>Turing Machine </a:t>
            </a:r>
            <a:r>
              <a:rPr lang="en-US" sz="2000" dirty="0"/>
              <a:t>as Computer of Integer Functions, Universal Turing machine, Linear Bounded Automata</a:t>
            </a:r>
            <a:r>
              <a:rPr lang="en-US" sz="2000" dirty="0" smtClean="0"/>
              <a:t>,</a:t>
            </a:r>
            <a:r>
              <a:rPr lang="en-US" sz="2000" dirty="0"/>
              <a:t> Church’s Thesis, Recursive and Recursively Enumerable language, Closure Properties of </a:t>
            </a:r>
            <a:r>
              <a:rPr lang="en-US" sz="2000" dirty="0" smtClean="0"/>
              <a:t>Recursive and </a:t>
            </a:r>
            <a:r>
              <a:rPr lang="en-US" sz="2000" dirty="0"/>
              <a:t>Recursively Enumerable Languages, Non-Recursively Enumerable and Non-Recursive </a:t>
            </a:r>
            <a:r>
              <a:rPr lang="en-US" sz="2000" dirty="0" smtClean="0"/>
              <a:t>Languages, Undecidability</a:t>
            </a:r>
            <a:r>
              <a:rPr lang="en-US" sz="2000" dirty="0"/>
              <a:t>, Halting Problem, Undecidability of Halting Problem, Post’s Correspondence Problem.</a:t>
            </a:r>
            <a:endParaRPr lang="en-US" sz="2000" dirty="0">
              <a:cs typeface="Times New Roman" panose="02020603050405020304" pitchFamily="18" charset="0"/>
            </a:endParaRPr>
          </a:p>
        </p:txBody>
      </p:sp>
      <p:sp>
        <p:nvSpPr>
          <p:cNvPr id="12" name="TextBox 11"/>
          <p:cNvSpPr txBox="1"/>
          <p:nvPr/>
        </p:nvSpPr>
        <p:spPr>
          <a:xfrm>
            <a:off x="3809509" y="1143682"/>
            <a:ext cx="1448291" cy="400110"/>
          </a:xfrm>
          <a:prstGeom prst="rect">
            <a:avLst/>
          </a:prstGeom>
          <a:noFill/>
        </p:spPr>
        <p:txBody>
          <a:bodyPr wrap="square" rtlCol="0">
            <a:spAutoFit/>
          </a:bodyPr>
          <a:lstStyle/>
          <a:p>
            <a:pPr algn="ctr"/>
            <a:r>
              <a:rPr lang="en-US" sz="2000" b="1" dirty="0" smtClean="0"/>
              <a:t>UNIT-5</a:t>
            </a:r>
            <a:endParaRPr lang="en-US" sz="2000" b="1" dirty="0"/>
          </a:p>
        </p:txBody>
      </p:sp>
      <p:sp>
        <p:nvSpPr>
          <p:cNvPr id="13"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Syllabus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261252760"/>
              </p:ext>
            </p:extLst>
          </p:nvPr>
        </p:nvGraphicFramePr>
        <p:xfrm>
          <a:off x="730827" y="1142419"/>
          <a:ext cx="7620000" cy="3764280"/>
        </p:xfrm>
        <a:graphic>
          <a:graphicData uri="http://schemas.openxmlformats.org/drawingml/2006/table">
            <a:tbl>
              <a:tblPr firstRow="1" bandRow="1">
                <a:tableStyleId>{5C22544A-7EE6-4342-B048-85BDC9FD1C3A}</a:tableStyleId>
              </a:tblPr>
              <a:tblGrid>
                <a:gridCol w="4898571">
                  <a:extLst>
                    <a:ext uri="{9D8B030D-6E8A-4147-A177-3AD203B41FA5}">
                      <a16:colId xmlns="" xmlns:a16="http://schemas.microsoft.com/office/drawing/2014/main" val="20000"/>
                    </a:ext>
                  </a:extLst>
                </a:gridCol>
                <a:gridCol w="2721429">
                  <a:extLst>
                    <a:ext uri="{9D8B030D-6E8A-4147-A177-3AD203B41FA5}">
                      <a16:colId xmlns="" xmlns:a16="http://schemas.microsoft.com/office/drawing/2014/main" val="20001"/>
                    </a:ext>
                  </a:extLst>
                </a:gridCol>
              </a:tblGrid>
              <a:tr h="370840">
                <a:tc>
                  <a:txBody>
                    <a:bodyPr/>
                    <a:lstStyle/>
                    <a:p>
                      <a:r>
                        <a:rPr lang="en-US" sz="2200" dirty="0" smtClean="0">
                          <a:solidFill>
                            <a:schemeClr val="tx1"/>
                          </a:solidFill>
                        </a:rPr>
                        <a:t>Topics</a:t>
                      </a:r>
                      <a:endParaRPr lang="en-US" sz="22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smtClean="0">
                          <a:solidFill>
                            <a:schemeClr val="tx1"/>
                          </a:solidFill>
                        </a:rPr>
                        <a:t>Duration (in Hours)</a:t>
                      </a:r>
                      <a:endParaRPr lang="en-US" sz="22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0"/>
                  </a:ext>
                </a:extLst>
              </a:tr>
              <a:tr h="370840">
                <a:tc>
                  <a:txBody>
                    <a:bodyPr/>
                    <a:lstStyle/>
                    <a:p>
                      <a:pPr algn="l"/>
                      <a:r>
                        <a:rPr lang="en-US" sz="2000" dirty="0" smtClean="0">
                          <a:latin typeface="Times New Roman" panose="02020603050405020304" pitchFamily="18" charset="0"/>
                          <a:cs typeface="Times New Roman" panose="02020603050405020304" pitchFamily="18" charset="0"/>
                        </a:rPr>
                        <a:t>TURING MACHINE</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2</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1"/>
                  </a:ext>
                </a:extLst>
              </a:tr>
              <a:tr h="370840">
                <a:tc>
                  <a:txBody>
                    <a:bodyPr/>
                    <a:lstStyle/>
                    <a:p>
                      <a:pPr algn="l"/>
                      <a:r>
                        <a:rPr lang="en-US" sz="2000" dirty="0" smtClean="0">
                          <a:latin typeface="Times New Roman" panose="02020603050405020304" pitchFamily="18" charset="0"/>
                          <a:cs typeface="Times New Roman" panose="02020603050405020304" pitchFamily="18" charset="0"/>
                        </a:rPr>
                        <a:t>Techniques for Turing Machine Construction</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3</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2"/>
                  </a:ext>
                </a:extLst>
              </a:tr>
              <a:tr h="370840">
                <a:tc>
                  <a:txBody>
                    <a:bodyPr/>
                    <a:lstStyle/>
                    <a:p>
                      <a:pPr algn="l"/>
                      <a:r>
                        <a:rPr lang="en-US" sz="2000" dirty="0" smtClean="0">
                          <a:latin typeface="Times New Roman" panose="02020603050405020304" pitchFamily="18" charset="0"/>
                          <a:cs typeface="Times New Roman" panose="02020603050405020304" pitchFamily="18" charset="0"/>
                        </a:rPr>
                        <a:t>Universal Turing machine, Linear Bounded Automata,</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1</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3"/>
                  </a:ext>
                </a:extLst>
              </a:tr>
              <a:tr h="370840">
                <a:tc>
                  <a:txBody>
                    <a:bodyPr/>
                    <a:lstStyle/>
                    <a:p>
                      <a:pPr algn="l"/>
                      <a:r>
                        <a:rPr lang="en-US" sz="2000" dirty="0" smtClean="0">
                          <a:latin typeface="Times New Roman" panose="02020603050405020304" pitchFamily="18" charset="0"/>
                          <a:cs typeface="Times New Roman" panose="02020603050405020304" pitchFamily="18" charset="0"/>
                        </a:rPr>
                        <a:t>Church’s Thesis, Recursive and Recursively Enumerable language,</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1</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4"/>
                  </a:ext>
                </a:extLst>
              </a:tr>
              <a:tr h="370840">
                <a:tc>
                  <a:txBody>
                    <a:bodyPr/>
                    <a:lstStyle/>
                    <a:p>
                      <a:pPr marL="0" marR="0" indent="0" algn="l">
                        <a:lnSpc>
                          <a:spcPct val="115000"/>
                        </a:lnSpc>
                        <a:spcAft>
                          <a:spcPts val="0"/>
                        </a:spcAft>
                        <a:buNone/>
                      </a:pPr>
                      <a:r>
                        <a:rPr lang="en-US" sz="2000" dirty="0" smtClean="0">
                          <a:latin typeface="Times New Roman" panose="02020603050405020304" pitchFamily="18" charset="0"/>
                          <a:cs typeface="Times New Roman" panose="02020603050405020304" pitchFamily="18" charset="0"/>
                        </a:rPr>
                        <a:t>Halting Problem, Post’s </a:t>
                      </a:r>
                      <a:r>
                        <a:rPr lang="en-US" sz="2000" dirty="0" err="1" smtClean="0">
                          <a:latin typeface="Times New Roman" panose="02020603050405020304" pitchFamily="18" charset="0"/>
                          <a:cs typeface="Times New Roman" panose="02020603050405020304" pitchFamily="18" charset="0"/>
                        </a:rPr>
                        <a:t>Correspondance</a:t>
                      </a:r>
                      <a:r>
                        <a:rPr lang="en-US" sz="2000" dirty="0" smtClean="0">
                          <a:latin typeface="Times New Roman" panose="02020603050405020304" pitchFamily="18" charset="0"/>
                          <a:cs typeface="Times New Roman" panose="02020603050405020304" pitchFamily="18" charset="0"/>
                        </a:rPr>
                        <a:t> Problem, Introduction to Recursive Function Theory.</a:t>
                      </a:r>
                      <a:endParaRPr lang="en-US" sz="2000" dirty="0">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2</a:t>
                      </a:r>
                      <a:endParaRPr lang="en-US" sz="2000" dirty="0">
                        <a:solidFill>
                          <a:schemeClr val="tx1"/>
                        </a:solidFill>
                        <a:latin typeface="Times New Roman" panose="02020603050405020304" pitchFamily="18" charset="0"/>
                        <a:cs typeface="Times New Roman" panose="02020603050405020304" pitchFamily="18" charset="0"/>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fld id="{19C3C264-1D9B-4C17-AFF0-9B56D0008BF9}" type="datetime1">
              <a:rPr lang="en-US" smtClean="0"/>
              <a:t>5/1/2024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UNIT-5</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lnSpcReduction="10000"/>
          </a:bodyPr>
          <a:lstStyle/>
          <a:p>
            <a:pPr algn="just"/>
            <a:endParaRPr lang="en-US" dirty="0" smtClean="0"/>
          </a:p>
          <a:p>
            <a:pPr marL="0" indent="0" algn="just">
              <a:buNone/>
            </a:pPr>
            <a:r>
              <a:rPr lang="en-US" sz="2200" b="1" dirty="0"/>
              <a:t>Topic Objective:</a:t>
            </a:r>
            <a:r>
              <a:rPr lang="en-US" sz="2200" dirty="0"/>
              <a:t> To understand the formal definition of Turing Machine. </a:t>
            </a:r>
          </a:p>
          <a:p>
            <a:pPr marL="0" indent="0" algn="just">
              <a:buNone/>
            </a:pPr>
            <a:r>
              <a:rPr lang="en-US" sz="2200" dirty="0"/>
              <a:t>Mathematical representation of Turing Machine</a:t>
            </a:r>
          </a:p>
          <a:p>
            <a:pPr marL="0" indent="0" algn="just">
              <a:buNone/>
            </a:pPr>
            <a:r>
              <a:rPr lang="en-US" sz="2200" dirty="0"/>
              <a:t>IDs of Turing Machine</a:t>
            </a:r>
          </a:p>
          <a:p>
            <a:pPr marL="0" indent="0" algn="just">
              <a:buNone/>
            </a:pPr>
            <a:endParaRPr lang="en-US" sz="2200" dirty="0"/>
          </a:p>
          <a:p>
            <a:pPr marL="0" indent="0" algn="just">
              <a:buNone/>
            </a:pPr>
            <a:endParaRPr lang="en-US" sz="2200" b="1" dirty="0"/>
          </a:p>
          <a:p>
            <a:pPr marL="0" indent="0" algn="just">
              <a:buNone/>
            </a:pPr>
            <a:r>
              <a:rPr lang="en-US" sz="2200" b="1" dirty="0"/>
              <a:t>Recap: </a:t>
            </a:r>
            <a:r>
              <a:rPr lang="en-US" sz="2200" dirty="0"/>
              <a:t>In previous unit we have studied about Push Down Automata.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000" dirty="0"/>
              <a:t>Basic review of model to perform different operations like addition, subtraction, multiplication.</a:t>
            </a:r>
          </a:p>
          <a:p>
            <a:pPr algn="just"/>
            <a:endParaRPr lang="en-US" sz="2200" dirty="0" smtClean="0"/>
          </a:p>
          <a:p>
            <a:pPr algn="just"/>
            <a:endParaRPr lang="en-US" sz="2000" dirty="0"/>
          </a:p>
        </p:txBody>
      </p:sp>
      <p:sp>
        <p:nvSpPr>
          <p:cNvPr id="4" name="Date Placeholder 3"/>
          <p:cNvSpPr>
            <a:spLocks noGrp="1"/>
          </p:cNvSpPr>
          <p:nvPr>
            <p:ph type="dt" sz="half" idx="10"/>
          </p:nvPr>
        </p:nvSpPr>
        <p:spPr/>
        <p:txBody>
          <a:bodyPr/>
          <a:lstStyle/>
          <a:p>
            <a:fld id="{FCD2ABF8-1CE4-4635-9D54-2F30976B7067}" type="datetime1">
              <a:rPr lang="en-US" smtClean="0"/>
              <a:t>5/1/2024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Objective of Unit</a:t>
            </a:r>
          </a:p>
        </p:txBody>
      </p:sp>
      <p:sp>
        <p:nvSpPr>
          <p:cNvPr id="9"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973DEF3-CC42-43AB-8E25-9771CEAD30E9}" type="datetime1">
              <a:rPr lang="en-US" smtClean="0"/>
              <a:t>5/1/2024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CO-PO correlation matrix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3" name="Rectangle 12"/>
          <p:cNvSpPr/>
          <p:nvPr/>
        </p:nvSpPr>
        <p:spPr>
          <a:xfrm>
            <a:off x="533400" y="1447800"/>
            <a:ext cx="5775042" cy="523220"/>
          </a:xfrm>
          <a:prstGeom prst="rect">
            <a:avLst/>
          </a:prstGeom>
        </p:spPr>
        <p:txBody>
          <a:bodyPr wrap="none">
            <a:spAutoFit/>
          </a:bodyPr>
          <a:lstStyle/>
          <a:p>
            <a:r>
              <a:rPr lang="en-US" sz="2800" b="1" dirty="0" smtClean="0">
                <a:solidFill>
                  <a:schemeClr val="dk1"/>
                </a:solidFill>
              </a:rPr>
              <a:t>CO-PO correlation matrix w.r.t. Unit-5</a:t>
            </a:r>
            <a:endParaRPr lang="en-US" sz="2800" b="1" dirty="0"/>
          </a:p>
        </p:txBody>
      </p:sp>
      <p:graphicFrame>
        <p:nvGraphicFramePr>
          <p:cNvPr id="2" name="Table 1"/>
          <p:cNvGraphicFramePr>
            <a:graphicFrameLocks noGrp="1"/>
          </p:cNvGraphicFramePr>
          <p:nvPr>
            <p:extLst>
              <p:ext uri="{D42A27DB-BD31-4B8C-83A1-F6EECF244321}">
                <p14:modId xmlns:p14="http://schemas.microsoft.com/office/powerpoint/2010/main" val="2330555041"/>
              </p:ext>
            </p:extLst>
          </p:nvPr>
        </p:nvGraphicFramePr>
        <p:xfrm>
          <a:off x="457200" y="1600200"/>
          <a:ext cx="8382003" cy="1447800"/>
        </p:xfrm>
        <a:graphic>
          <a:graphicData uri="http://schemas.openxmlformats.org/drawingml/2006/table">
            <a:tbl>
              <a:tblPr/>
              <a:tblGrid>
                <a:gridCol w="990601">
                  <a:extLst>
                    <a:ext uri="{9D8B030D-6E8A-4147-A177-3AD203B41FA5}">
                      <a16:colId xmlns="" xmlns:a16="http://schemas.microsoft.com/office/drawing/2014/main" val="3229247425"/>
                    </a:ext>
                  </a:extLst>
                </a:gridCol>
                <a:gridCol w="721694">
                  <a:extLst>
                    <a:ext uri="{9D8B030D-6E8A-4147-A177-3AD203B41FA5}">
                      <a16:colId xmlns="" xmlns:a16="http://schemas.microsoft.com/office/drawing/2014/main" val="622649637"/>
                    </a:ext>
                  </a:extLst>
                </a:gridCol>
                <a:gridCol w="577233">
                  <a:extLst>
                    <a:ext uri="{9D8B030D-6E8A-4147-A177-3AD203B41FA5}">
                      <a16:colId xmlns="" xmlns:a16="http://schemas.microsoft.com/office/drawing/2014/main" val="187473328"/>
                    </a:ext>
                  </a:extLst>
                </a:gridCol>
                <a:gridCol w="577233">
                  <a:extLst>
                    <a:ext uri="{9D8B030D-6E8A-4147-A177-3AD203B41FA5}">
                      <a16:colId xmlns="" xmlns:a16="http://schemas.microsoft.com/office/drawing/2014/main" val="3740575741"/>
                    </a:ext>
                  </a:extLst>
                </a:gridCol>
                <a:gridCol w="577233">
                  <a:extLst>
                    <a:ext uri="{9D8B030D-6E8A-4147-A177-3AD203B41FA5}">
                      <a16:colId xmlns="" xmlns:a16="http://schemas.microsoft.com/office/drawing/2014/main" val="459678442"/>
                    </a:ext>
                  </a:extLst>
                </a:gridCol>
                <a:gridCol w="577233">
                  <a:extLst>
                    <a:ext uri="{9D8B030D-6E8A-4147-A177-3AD203B41FA5}">
                      <a16:colId xmlns="" xmlns:a16="http://schemas.microsoft.com/office/drawing/2014/main" val="4028466576"/>
                    </a:ext>
                  </a:extLst>
                </a:gridCol>
                <a:gridCol w="577233">
                  <a:extLst>
                    <a:ext uri="{9D8B030D-6E8A-4147-A177-3AD203B41FA5}">
                      <a16:colId xmlns="" xmlns:a16="http://schemas.microsoft.com/office/drawing/2014/main" val="3812024722"/>
                    </a:ext>
                  </a:extLst>
                </a:gridCol>
                <a:gridCol w="577233">
                  <a:extLst>
                    <a:ext uri="{9D8B030D-6E8A-4147-A177-3AD203B41FA5}">
                      <a16:colId xmlns="" xmlns:a16="http://schemas.microsoft.com/office/drawing/2014/main" val="3097281106"/>
                    </a:ext>
                  </a:extLst>
                </a:gridCol>
                <a:gridCol w="577233">
                  <a:extLst>
                    <a:ext uri="{9D8B030D-6E8A-4147-A177-3AD203B41FA5}">
                      <a16:colId xmlns="" xmlns:a16="http://schemas.microsoft.com/office/drawing/2014/main" val="2571410227"/>
                    </a:ext>
                  </a:extLst>
                </a:gridCol>
                <a:gridCol w="577233">
                  <a:extLst>
                    <a:ext uri="{9D8B030D-6E8A-4147-A177-3AD203B41FA5}">
                      <a16:colId xmlns="" xmlns:a16="http://schemas.microsoft.com/office/drawing/2014/main" val="3109448116"/>
                    </a:ext>
                  </a:extLst>
                </a:gridCol>
                <a:gridCol w="683948">
                  <a:extLst>
                    <a:ext uri="{9D8B030D-6E8A-4147-A177-3AD203B41FA5}">
                      <a16:colId xmlns="" xmlns:a16="http://schemas.microsoft.com/office/drawing/2014/main" val="4067150303"/>
                    </a:ext>
                  </a:extLst>
                </a:gridCol>
                <a:gridCol w="683948">
                  <a:extLst>
                    <a:ext uri="{9D8B030D-6E8A-4147-A177-3AD203B41FA5}">
                      <a16:colId xmlns="" xmlns:a16="http://schemas.microsoft.com/office/drawing/2014/main" val="787994650"/>
                    </a:ext>
                  </a:extLst>
                </a:gridCol>
                <a:gridCol w="683948">
                  <a:extLst>
                    <a:ext uri="{9D8B030D-6E8A-4147-A177-3AD203B41FA5}">
                      <a16:colId xmlns="" xmlns:a16="http://schemas.microsoft.com/office/drawing/2014/main" val="3456399429"/>
                    </a:ext>
                  </a:extLst>
                </a:gridCol>
              </a:tblGrid>
              <a:tr h="723900">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CO4</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1</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3</a:t>
                      </a:r>
                      <a:endParaRPr lang="en-US" sz="1800" dirty="0">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2204835910"/>
                  </a:ext>
                </a:extLst>
              </a:tr>
              <a:tr h="723900">
                <a:tc>
                  <a:txBody>
                    <a:bodyPr/>
                    <a:lstStyle/>
                    <a:p>
                      <a:pPr marL="0" marR="0">
                        <a:lnSpc>
                          <a:spcPct val="115000"/>
                        </a:lnSpc>
                        <a:spcBef>
                          <a:spcPts val="0"/>
                        </a:spcBef>
                        <a:spcAft>
                          <a:spcPts val="0"/>
                        </a:spcAft>
                      </a:pPr>
                      <a:r>
                        <a:rPr lang="en-US" sz="1800" b="1" kern="1200" dirty="0" smtClean="0">
                          <a:solidFill>
                            <a:schemeClr val="accent5">
                              <a:lumMod val="60000"/>
                              <a:lumOff val="40000"/>
                            </a:schemeClr>
                          </a:solidFill>
                          <a:latin typeface="+mn-lt"/>
                          <a:ea typeface="Calibri" panose="020F0502020204030204"/>
                          <a:cs typeface="Times New Roman" panose="02020603050405020304"/>
                        </a:rPr>
                        <a:t>CO5</a:t>
                      </a:r>
                      <a:endParaRPr lang="en-US" sz="1800" dirty="0">
                        <a:solidFill>
                          <a:schemeClr val="accent5">
                            <a:lumMod val="60000"/>
                            <a:lumOff val="40000"/>
                          </a:schemeClr>
                        </a:solidFill>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3</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2</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2</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2</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2</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2</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2</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1</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1</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1</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tc>
                  <a:txBody>
                    <a:bodyPr/>
                    <a:lstStyle/>
                    <a:p>
                      <a:pPr marL="0" marR="0">
                        <a:lnSpc>
                          <a:spcPct val="115000"/>
                        </a:lnSpc>
                        <a:spcBef>
                          <a:spcPts val="0"/>
                        </a:spcBef>
                        <a:spcAft>
                          <a:spcPts val="1000"/>
                        </a:spcAft>
                      </a:pPr>
                      <a:r>
                        <a:rPr lang="en-US" sz="1800" dirty="0">
                          <a:solidFill>
                            <a:schemeClr val="accent5">
                              <a:lumMod val="60000"/>
                              <a:lumOff val="40000"/>
                            </a:schemeClr>
                          </a:solidFill>
                          <a:latin typeface="Times New Roman" panose="02020603050405020304"/>
                          <a:ea typeface="Calibri" panose="020F0502020204030204"/>
                          <a:cs typeface="Times New Roman" panose="02020603050405020304"/>
                        </a:rPr>
                        <a:t>2</a:t>
                      </a:r>
                      <a:endParaRPr lang="en-US" sz="1800" dirty="0">
                        <a:solidFill>
                          <a:schemeClr val="accent5">
                            <a:lumMod val="60000"/>
                            <a:lumOff val="40000"/>
                          </a:schemeClr>
                        </a:solidFill>
                        <a:latin typeface="Calibri" panose="020F0502020204030204"/>
                        <a:ea typeface="Calibri" panose="020F0502020204030204"/>
                        <a:cs typeface="Times New Roman" panose="02020603050405020304"/>
                      </a:endParaRPr>
                    </a:p>
                  </a:txBody>
                  <a:tcPr marL="68580" marR="68580"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1"/>
                    </a:solidFill>
                  </a:tcPr>
                </a:tc>
                <a:extLst>
                  <a:ext uri="{0D108BD9-81ED-4DB2-BD59-A6C34878D82A}">
                    <a16:rowId xmlns="" xmlns:a16="http://schemas.microsoft.com/office/drawing/2014/main" val="2419054712"/>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9997755-C82B-4854-8C47-6F7A8B883E97}" type="datetime1">
              <a:rPr lang="en-US" smtClean="0"/>
              <a:t>5/1/2024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CO-PSO correlation matrix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3" name="Rectangle 12"/>
          <p:cNvSpPr/>
          <p:nvPr/>
        </p:nvSpPr>
        <p:spPr>
          <a:xfrm>
            <a:off x="1094508" y="1447800"/>
            <a:ext cx="5944961" cy="523220"/>
          </a:xfrm>
          <a:prstGeom prst="rect">
            <a:avLst/>
          </a:prstGeom>
        </p:spPr>
        <p:txBody>
          <a:bodyPr wrap="none">
            <a:spAutoFit/>
          </a:bodyPr>
          <a:lstStyle/>
          <a:p>
            <a:r>
              <a:rPr lang="en-US" sz="2800" b="1" dirty="0" smtClean="0">
                <a:solidFill>
                  <a:schemeClr val="dk1"/>
                </a:solidFill>
              </a:rPr>
              <a:t>CO-PSO correlation matrix w.r.t. Unit-5</a:t>
            </a:r>
            <a:endParaRPr lang="en-US" sz="2800" b="1" dirty="0"/>
          </a:p>
        </p:txBody>
      </p:sp>
      <p:graphicFrame>
        <p:nvGraphicFramePr>
          <p:cNvPr id="17" name="Table 16"/>
          <p:cNvGraphicFramePr>
            <a:graphicFrameLocks noGrp="1"/>
          </p:cNvGraphicFramePr>
          <p:nvPr>
            <p:extLst>
              <p:ext uri="{D42A27DB-BD31-4B8C-83A1-F6EECF244321}">
                <p14:modId xmlns:p14="http://schemas.microsoft.com/office/powerpoint/2010/main" val="162678218"/>
              </p:ext>
            </p:extLst>
          </p:nvPr>
        </p:nvGraphicFramePr>
        <p:xfrm>
          <a:off x="1094508" y="2807950"/>
          <a:ext cx="6553201" cy="350520"/>
        </p:xfrm>
        <a:graphic>
          <a:graphicData uri="http://schemas.openxmlformats.org/drawingml/2006/table">
            <a:tbl>
              <a:tblPr/>
              <a:tblGrid>
                <a:gridCol w="1034718">
                  <a:extLst>
                    <a:ext uri="{9D8B030D-6E8A-4147-A177-3AD203B41FA5}">
                      <a16:colId xmlns="" xmlns:a16="http://schemas.microsoft.com/office/drawing/2014/main" val="3746254191"/>
                    </a:ext>
                  </a:extLst>
                </a:gridCol>
                <a:gridCol w="2223421">
                  <a:extLst>
                    <a:ext uri="{9D8B030D-6E8A-4147-A177-3AD203B41FA5}">
                      <a16:colId xmlns="" xmlns:a16="http://schemas.microsoft.com/office/drawing/2014/main" val="559658432"/>
                    </a:ext>
                  </a:extLst>
                </a:gridCol>
                <a:gridCol w="1098354">
                  <a:extLst>
                    <a:ext uri="{9D8B030D-6E8A-4147-A177-3AD203B41FA5}">
                      <a16:colId xmlns="" xmlns:a16="http://schemas.microsoft.com/office/drawing/2014/main" val="1158985748"/>
                    </a:ext>
                  </a:extLst>
                </a:gridCol>
                <a:gridCol w="1098354">
                  <a:extLst>
                    <a:ext uri="{9D8B030D-6E8A-4147-A177-3AD203B41FA5}">
                      <a16:colId xmlns="" xmlns:a16="http://schemas.microsoft.com/office/drawing/2014/main" val="4291628264"/>
                    </a:ext>
                  </a:extLst>
                </a:gridCol>
                <a:gridCol w="1098354">
                  <a:extLst>
                    <a:ext uri="{9D8B030D-6E8A-4147-A177-3AD203B41FA5}">
                      <a16:colId xmlns="" xmlns:a16="http://schemas.microsoft.com/office/drawing/2014/main" val="3104523655"/>
                    </a:ext>
                  </a:extLst>
                </a:gridCol>
              </a:tblGrid>
              <a:tr h="342900">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CO5</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2">
                        <a:lumMod val="40000"/>
                        <a:lumOff val="60000"/>
                        <a:alpha val="25000"/>
                      </a:schemeClr>
                    </a:solidFill>
                  </a:tcPr>
                </a:tc>
                <a:extLst>
                  <a:ext uri="{0D108BD9-81ED-4DB2-BD59-A6C34878D82A}">
                    <a16:rowId xmlns="" xmlns:a16="http://schemas.microsoft.com/office/drawing/2014/main" val="2414053289"/>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endParaRPr lang="en-US" dirty="0" smtClean="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smtClean="0"/>
          </a:p>
          <a:p>
            <a:pPr marL="0" indent="0" algn="just">
              <a:buNone/>
            </a:pPr>
            <a:r>
              <a:rPr lang="en-US" sz="2200" b="1" dirty="0" smtClean="0"/>
              <a:t>Recap</a:t>
            </a:r>
            <a:r>
              <a:rPr lang="en-US" sz="2200" b="1" dirty="0"/>
              <a:t>: </a:t>
            </a:r>
            <a:r>
              <a:rPr lang="en-US" sz="2200" dirty="0"/>
              <a:t>In previous unit we have studied about Push Down Automata. </a:t>
            </a:r>
          </a:p>
          <a:p>
            <a:pPr algn="just"/>
            <a:endParaRPr lang="en-US" sz="2000" dirty="0"/>
          </a:p>
        </p:txBody>
      </p:sp>
      <p:sp>
        <p:nvSpPr>
          <p:cNvPr id="4" name="Date Placeholder 3"/>
          <p:cNvSpPr>
            <a:spLocks noGrp="1"/>
          </p:cNvSpPr>
          <p:nvPr>
            <p:ph type="dt" sz="half" idx="10"/>
          </p:nvPr>
        </p:nvSpPr>
        <p:spPr/>
        <p:txBody>
          <a:bodyPr/>
          <a:lstStyle/>
          <a:p>
            <a:fld id="{94A99DD4-85F1-433C-8DB8-276AFE9A81A2}" type="datetime1">
              <a:rPr lang="en-US" smtClean="0"/>
              <a:t>5/1/2024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Prerequisite and Recap</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9037"/>
            <a:ext cx="822960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Objective of the Topic</a:t>
            </a:r>
            <a:endParaRPr lang="en-US" sz="2400" b="1" dirty="0" smtClean="0"/>
          </a:p>
          <a:p>
            <a:pPr algn="just">
              <a:lnSpc>
                <a:spcPct val="150000"/>
              </a:lnSpc>
              <a:spcBef>
                <a:spcPts val="0"/>
              </a:spcBef>
              <a:buNone/>
            </a:pPr>
            <a:r>
              <a:rPr lang="en-US" sz="2200" dirty="0" smtClean="0"/>
              <a:t>The objective of the topic is to make the student able to:</a:t>
            </a:r>
          </a:p>
          <a:p>
            <a:pPr algn="just">
              <a:lnSpc>
                <a:spcPct val="150000"/>
              </a:lnSpc>
              <a:spcBef>
                <a:spcPts val="0"/>
              </a:spcBef>
            </a:pPr>
            <a:r>
              <a:rPr lang="en-US" sz="2200" dirty="0" smtClean="0"/>
              <a:t>To </a:t>
            </a:r>
            <a:r>
              <a:rPr lang="en-US" sz="2200" dirty="0"/>
              <a:t>understand the formal definition of Turing Machine. </a:t>
            </a:r>
          </a:p>
          <a:p>
            <a:pPr algn="just"/>
            <a:r>
              <a:rPr lang="en-US" sz="2200" dirty="0"/>
              <a:t>Mathematical representation of Turing Machine</a:t>
            </a:r>
          </a:p>
          <a:p>
            <a:pPr algn="just"/>
            <a:r>
              <a:rPr lang="en-US" sz="2200" dirty="0"/>
              <a:t>IDs of Turing Machine</a:t>
            </a:r>
          </a:p>
          <a:p>
            <a:pPr algn="just"/>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A204B6D5-1846-4911-83C8-61741578C339}" type="datetime1">
              <a:rPr lang="en-US" smtClean="0"/>
              <a:t>5/1/2024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Turing Machine(CO5)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Topic mapping with Course Outcome</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77ECA4BA-C145-4581-947A-8CE9A5F0F9F1}" type="datetime1">
              <a:rPr lang="en-US" smtClean="0"/>
              <a:t>5/1/2024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Turing Machine(CO5)</a:t>
            </a:r>
          </a:p>
        </p:txBody>
      </p:sp>
      <p:graphicFrame>
        <p:nvGraphicFramePr>
          <p:cNvPr id="9" name="Content Placeholder 11"/>
          <p:cNvGraphicFramePr>
            <a:graphicFrameLocks/>
          </p:cNvGraphicFramePr>
          <p:nvPr>
            <p:extLst>
              <p:ext uri="{D42A27DB-BD31-4B8C-83A1-F6EECF244321}">
                <p14:modId xmlns:p14="http://schemas.microsoft.com/office/powerpoint/2010/main" val="2719255249"/>
              </p:ext>
            </p:extLst>
          </p:nvPr>
        </p:nvGraphicFramePr>
        <p:xfrm>
          <a:off x="609600" y="2514602"/>
          <a:ext cx="7391399" cy="1293450"/>
        </p:xfrm>
        <a:graphic>
          <a:graphicData uri="http://schemas.openxmlformats.org/drawingml/2006/table">
            <a:tbl>
              <a:tblPr/>
              <a:tblGrid>
                <a:gridCol w="2209800">
                  <a:extLst>
                    <a:ext uri="{9D8B030D-6E8A-4147-A177-3AD203B41FA5}">
                      <a16:colId xmlns="" xmlns:a16="http://schemas.microsoft.com/office/drawing/2014/main" val="20000"/>
                    </a:ext>
                  </a:extLst>
                </a:gridCol>
                <a:gridCol w="850055">
                  <a:extLst>
                    <a:ext uri="{9D8B030D-6E8A-4147-A177-3AD203B41FA5}">
                      <a16:colId xmlns="" xmlns:a16="http://schemas.microsoft.com/office/drawing/2014/main" val="20001"/>
                    </a:ext>
                  </a:extLst>
                </a:gridCol>
                <a:gridCol w="1082886">
                  <a:extLst>
                    <a:ext uri="{9D8B030D-6E8A-4147-A177-3AD203B41FA5}">
                      <a16:colId xmlns="" xmlns:a16="http://schemas.microsoft.com/office/drawing/2014/main" val="20002"/>
                    </a:ext>
                  </a:extLst>
                </a:gridCol>
                <a:gridCol w="1082886">
                  <a:extLst>
                    <a:ext uri="{9D8B030D-6E8A-4147-A177-3AD203B41FA5}">
                      <a16:colId xmlns="" xmlns:a16="http://schemas.microsoft.com/office/drawing/2014/main" val="20003"/>
                    </a:ext>
                  </a:extLst>
                </a:gridCol>
                <a:gridCol w="1082886">
                  <a:extLst>
                    <a:ext uri="{9D8B030D-6E8A-4147-A177-3AD203B41FA5}">
                      <a16:colId xmlns="" xmlns:a16="http://schemas.microsoft.com/office/drawing/2014/main" val="20004"/>
                    </a:ext>
                  </a:extLst>
                </a:gridCol>
                <a:gridCol w="1082886">
                  <a:extLst>
                    <a:ext uri="{9D8B030D-6E8A-4147-A177-3AD203B41FA5}">
                      <a16:colId xmlns="" xmlns:a16="http://schemas.microsoft.com/office/drawing/2014/main" val="20005"/>
                    </a:ext>
                  </a:extLst>
                </a:gridCol>
              </a:tblGrid>
              <a:tr h="609598">
                <a:tc>
                  <a:txBody>
                    <a:bodyPr/>
                    <a:lstStyle/>
                    <a:p>
                      <a:pPr marL="0" marR="0" algn="ctr">
                        <a:lnSpc>
                          <a:spcPct val="115000"/>
                        </a:lnSpc>
                        <a:spcBef>
                          <a:spcPts val="0"/>
                        </a:spcBef>
                        <a:spcAft>
                          <a:spcPts val="0"/>
                        </a:spcAft>
                      </a:pPr>
                      <a:r>
                        <a:rPr lang="en-US" sz="2000" b="1" dirty="0" smtClean="0">
                          <a:latin typeface="Calibri"/>
                          <a:ea typeface="Calibri"/>
                          <a:cs typeface="Times New Roman"/>
                        </a:rPr>
                        <a:t>Topic</a:t>
                      </a:r>
                      <a:endParaRPr lang="en-US" sz="2000" b="1"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CO1</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CO2</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CO3</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O4</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O5</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683852">
                <a:tc>
                  <a:txBody>
                    <a:bodyPr/>
                    <a:lstStyle/>
                    <a:p>
                      <a:pPr marL="0" marR="0" algn="ctr">
                        <a:lnSpc>
                          <a:spcPct val="115000"/>
                        </a:lnSpc>
                        <a:spcBef>
                          <a:spcPts val="0"/>
                        </a:spcBef>
                        <a:spcAft>
                          <a:spcPts val="0"/>
                        </a:spcAft>
                      </a:pPr>
                      <a:r>
                        <a:rPr lang="en-US" sz="2000" b="1" kern="1200" dirty="0" smtClean="0">
                          <a:latin typeface="Calibri"/>
                          <a:ea typeface="Times New Roman"/>
                          <a:cs typeface="Times New Roman"/>
                        </a:rPr>
                        <a:t>Turing</a:t>
                      </a:r>
                      <a:r>
                        <a:rPr lang="en-US" sz="2000" b="1" kern="1200" baseline="0" dirty="0" smtClean="0">
                          <a:latin typeface="Calibri"/>
                          <a:ea typeface="Times New Roman"/>
                          <a:cs typeface="Times New Roman"/>
                        </a:rPr>
                        <a:t> Machine</a:t>
                      </a:r>
                      <a:endParaRPr lang="en-US" sz="2000" dirty="0">
                        <a:latin typeface="Calibri"/>
                        <a:ea typeface="Times New Roman"/>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3</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bl>
          </a:graphicData>
        </a:graphic>
      </p:graphicFrame>
      <p:sp>
        <p:nvSpPr>
          <p:cNvPr id="11"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a:extLst>
              <a:ext uri="{FF2B5EF4-FFF2-40B4-BE49-F238E27FC236}">
                <a16:creationId xmlns="" xmlns:a16="http://schemas.microsoft.com/office/drawing/2014/main" id="{AA8E83D7-607A-4080-925F-87D94BD4206E}"/>
              </a:ext>
            </a:extLst>
          </p:cNvPr>
          <p:cNvSpPr txBox="1">
            <a:spLocks noGrp="1"/>
          </p:cNvSpPr>
          <p:nvPr>
            <p:ph idx="1"/>
          </p:nvPr>
        </p:nvSpPr>
        <p:spPr>
          <a:xfrm>
            <a:off x="533400" y="1214438"/>
            <a:ext cx="8001000" cy="4729162"/>
          </a:xfrm>
        </p:spPr>
        <p:txBody>
          <a:bodyPr>
            <a:normAutofit/>
          </a:bodyPr>
          <a:lstStyle/>
          <a:p>
            <a:pPr algn="just">
              <a:spcBef>
                <a:spcPct val="0"/>
              </a:spcBef>
              <a:spcAft>
                <a:spcPct val="0"/>
              </a:spcAft>
              <a:buClr>
                <a:srgbClr val="000000"/>
              </a:buClr>
              <a:buFont typeface="Arial" panose="020B0604020202020204" pitchFamily="34" charset="0"/>
              <a:buNone/>
            </a:pPr>
            <a:r>
              <a:rPr lang="en-IN" altLang="en-US" sz="3200" dirty="0">
                <a:latin typeface="Times New Roman" panose="02020603050405020304" pitchFamily="18" charset="0"/>
                <a:cs typeface="Times New Roman" panose="02020603050405020304" pitchFamily="18" charset="0"/>
              </a:rPr>
              <a:t>Subject Result</a:t>
            </a:r>
            <a:r>
              <a:rPr lang="en-IN" altLang="en-US" sz="3200" dirty="0" smtClean="0">
                <a:latin typeface="Times New Roman" panose="02020603050405020304" pitchFamily="18" charset="0"/>
                <a:cs typeface="Times New Roman" panose="02020603050405020304" pitchFamily="18" charset="0"/>
              </a:rPr>
              <a:t>:</a:t>
            </a:r>
            <a:endParaRPr lang="en-IN" altLang="en-US" sz="32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3200" dirty="0">
                <a:latin typeface="Times New Roman" panose="02020603050405020304" pitchFamily="18" charset="0"/>
                <a:cs typeface="Times New Roman" panose="02020603050405020304" pitchFamily="18" charset="0"/>
              </a:rPr>
              <a:t>Department Result</a:t>
            </a:r>
            <a:r>
              <a:rPr lang="en-IN" altLang="en-US" sz="3200" dirty="0" smtClean="0">
                <a:latin typeface="Times New Roman" panose="02020603050405020304" pitchFamily="18" charset="0"/>
                <a:cs typeface="Times New Roman" panose="02020603050405020304" pitchFamily="18" charset="0"/>
              </a:rPr>
              <a:t>:</a:t>
            </a:r>
            <a:endParaRPr lang="en-IN" altLang="en-US" sz="32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3200" dirty="0">
                <a:latin typeface="Times New Roman" panose="02020603050405020304" pitchFamily="18" charset="0"/>
                <a:cs typeface="Times New Roman" panose="02020603050405020304" pitchFamily="18" charset="0"/>
              </a:rPr>
              <a:t>Faculty-Wise Result:</a:t>
            </a:r>
          </a:p>
          <a:p>
            <a:pPr algn="just">
              <a:spcBef>
                <a:spcPct val="0"/>
              </a:spcBef>
              <a:spcAft>
                <a:spcPct val="0"/>
              </a:spcAft>
              <a:buClr>
                <a:srgbClr val="000000"/>
              </a:buClr>
              <a:buFont typeface="Arial" panose="020B0604020202020204" pitchFamily="34" charset="0"/>
              <a:buNone/>
            </a:pPr>
            <a:endParaRPr lang="en-IN" altLang="en-US" sz="32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 xmlns:a16="http://schemas.microsoft.com/office/drawing/2014/main" id="{6C269D1B-1C71-46D4-97DD-E9E98F1F98FA}"/>
              </a:ext>
            </a:extLst>
          </p:cNvPr>
          <p:cNvSpPr txBox="1">
            <a:spLocks noGrp="1"/>
          </p:cNvSpPr>
          <p:nvPr>
            <p:ph type="title"/>
          </p:nvPr>
        </p:nvSpPr>
        <p:spPr>
          <a:xfrm>
            <a:off x="1785938" y="0"/>
            <a:ext cx="7358062"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3200" kern="1200" dirty="0">
                <a:latin typeface="Times New Roman" pitchFamily="18" charset="0"/>
                <a:cs typeface="Times New Roman" pitchFamily="18" charset="0"/>
                <a:sym typeface="Arial" charset="0"/>
              </a:rPr>
              <a:t>Result Analysis</a:t>
            </a:r>
          </a:p>
        </p:txBody>
      </p:sp>
      <p:sp>
        <p:nvSpPr>
          <p:cNvPr id="52230" name="Slide Number Placeholder 8">
            <a:extLst>
              <a:ext uri="{FF2B5EF4-FFF2-40B4-BE49-F238E27FC236}">
                <a16:creationId xmlns="" xmlns:a16="http://schemas.microsoft.com/office/drawing/2014/main" id="{D79C5C8A-AFC2-4C7D-99A7-FECD9C2BCD46}"/>
              </a:ext>
            </a:extLst>
          </p:cNvPr>
          <p:cNvSpPr>
            <a:spLocks noGrp="1"/>
          </p:cNvSpPr>
          <p:nvPr>
            <p:ph type="sldNum" sz="quarter" idx="4294967295"/>
          </p:nvPr>
        </p:nvSpPr>
        <p:spPr bwMode="auto">
          <a:xfrm>
            <a:off x="7239000" y="6320008"/>
            <a:ext cx="1651782"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3</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 xmlns:a16="http://schemas.microsoft.com/office/drawing/2014/main" id="{CDB1F6B5-4FD2-4335-B29D-A22D58C63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447800" cy="581757"/>
          </a:xfrm>
          <a:prstGeom prst="rect">
            <a:avLst/>
          </a:prstGeom>
        </p:spPr>
      </p:pic>
      <p:sp>
        <p:nvSpPr>
          <p:cNvPr id="2" name="Date Placeholder 1"/>
          <p:cNvSpPr>
            <a:spLocks noGrp="1"/>
          </p:cNvSpPr>
          <p:nvPr>
            <p:ph type="dt" sz="half" idx="10"/>
          </p:nvPr>
        </p:nvSpPr>
        <p:spPr/>
        <p:txBody>
          <a:bodyPr/>
          <a:lstStyle/>
          <a:p>
            <a:fld id="{ED428D74-6D33-4583-9F07-4F0640105B8D}" type="datetime1">
              <a:rPr lang="en-US" smtClean="0"/>
              <a:t>5/1/2024</a:t>
            </a:fld>
            <a:endParaRPr lang="en-US"/>
          </a:p>
        </p:txBody>
      </p:sp>
      <p:sp>
        <p:nvSpPr>
          <p:cNvPr id="9"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marL="0" indent="0" algn="just">
              <a:lnSpc>
                <a:spcPct val="150000"/>
              </a:lnSpc>
              <a:buNone/>
            </a:pPr>
            <a:r>
              <a:rPr lang="en-US" sz="2400" dirty="0"/>
              <a:t>Turing Machine Model, Representation of Turing Machines, Language Acceptability of Turing Machines, Techniques for Turing Machine Construction, Variations of Turing Machine, Turing Machine as Computer of Integer Functions, Universal Turing machine, Linear Bounded Automata, Church’s Thesis, Recursive and Recursively Enumerable language, Closure Properties of Recursive and Recursively Enumerable Languages, Non-Recursively Enumerable and Non-Recursive Languages, Undecidability, Halting Problem, Undecidability of Halting Problem, Post’s Correspondence Problem.</a:t>
            </a:r>
            <a:endParaRPr lang="en-US" sz="2400" dirty="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DAB4D59A-A7E4-4989-B775-717806FA7191}"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Unit-5 </a:t>
            </a: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761673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a:bodyPr>
          <a:lstStyle/>
          <a:p>
            <a:pPr marL="0" indent="0" algn="just">
              <a:buNone/>
            </a:pPr>
            <a:r>
              <a:rPr lang="en-US" sz="2200" b="1" dirty="0"/>
              <a:t>Topic Objective:</a:t>
            </a:r>
            <a:r>
              <a:rPr lang="en-US" sz="2200" dirty="0"/>
              <a:t> To understand the formal definition of Turing Machine. </a:t>
            </a:r>
          </a:p>
          <a:p>
            <a:pPr marL="0" indent="0" algn="just">
              <a:buNone/>
            </a:pPr>
            <a:r>
              <a:rPr lang="en-US" sz="2200" dirty="0"/>
              <a:t>Mathematical representation of Turing Machine</a:t>
            </a:r>
          </a:p>
          <a:p>
            <a:pPr marL="0" indent="0" algn="just">
              <a:buNone/>
            </a:pPr>
            <a:r>
              <a:rPr lang="en-US" sz="2200" dirty="0"/>
              <a:t>IDs of Turing Machine</a:t>
            </a:r>
          </a:p>
          <a:p>
            <a:pPr marL="0" indent="0" algn="just">
              <a:buNone/>
            </a:pPr>
            <a:endParaRPr lang="en-US" sz="2200" dirty="0"/>
          </a:p>
          <a:p>
            <a:pPr marL="0" indent="0" algn="just">
              <a:buNone/>
            </a:pPr>
            <a:endParaRPr lang="en-US" sz="2200" b="1" dirty="0"/>
          </a:p>
          <a:p>
            <a:pPr marL="0" indent="0" algn="just">
              <a:buNone/>
            </a:pPr>
            <a:r>
              <a:rPr lang="en-US" sz="2200" b="1" dirty="0"/>
              <a:t>Recap: </a:t>
            </a:r>
            <a:r>
              <a:rPr lang="en-US" sz="2200" dirty="0"/>
              <a:t>In previous unit we have studied about Push Down Automata.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0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endParaRPr lang="en-US" sz="2200" dirty="0"/>
          </a:p>
          <a:p>
            <a:pPr algn="just"/>
            <a:endParaRPr lang="en-US" sz="2200" dirty="0"/>
          </a:p>
          <a:p>
            <a:pPr algn="just"/>
            <a:endParaRPr lang="en-US" sz="2200" dirty="0"/>
          </a:p>
          <a:p>
            <a:endParaRPr lang="en-US" sz="2200" dirty="0"/>
          </a:p>
        </p:txBody>
      </p:sp>
      <p:sp>
        <p:nvSpPr>
          <p:cNvPr id="4" name="Date Placeholder 3"/>
          <p:cNvSpPr>
            <a:spLocks noGrp="1"/>
          </p:cNvSpPr>
          <p:nvPr>
            <p:ph type="dt" sz="half" idx="10"/>
          </p:nvPr>
        </p:nvSpPr>
        <p:spPr/>
        <p:txBody>
          <a:bodyPr/>
          <a:lstStyle/>
          <a:p>
            <a:fld id="{C502B88C-81E1-4D5D-8981-1D16B43DB6DD}"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6245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Introduction </a:t>
            </a:r>
            <a:r>
              <a:rPr kumimoji="0" lang="en-US" sz="3200" b="1" i="0" u="none" strike="noStrike" kern="1200" cap="none" spc="0" normalizeH="0" baseline="0" noProof="0" dirty="0" smtClean="0">
                <a:ln>
                  <a:noFill/>
                </a:ln>
                <a:solidFill>
                  <a:schemeClr val="dk1"/>
                </a:solidFill>
                <a:effectLst/>
                <a:uLnTx/>
                <a:uFillTx/>
                <a:latin typeface="+mn-lt"/>
                <a:ea typeface="+mn-ea"/>
                <a:cs typeface="+mn-cs"/>
              </a:rPr>
              <a:t>(CO5)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032815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ircle(in)">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fontScale="25000" lnSpcReduction="20000"/>
          </a:bodyPr>
          <a:lstStyle/>
          <a:p>
            <a:pPr marL="0" indent="0" algn="just">
              <a:buNone/>
            </a:pPr>
            <a:r>
              <a:rPr lang="en-US" sz="8800" b="1" dirty="0"/>
              <a:t>Objective:</a:t>
            </a:r>
            <a:r>
              <a:rPr lang="en-US" sz="8800" dirty="0"/>
              <a:t> To understand the formal definition of Turing Machine. </a:t>
            </a:r>
          </a:p>
          <a:p>
            <a:pPr marL="0" indent="0" algn="just">
              <a:buNone/>
            </a:pPr>
            <a:endParaRPr lang="en-US" sz="8800" dirty="0"/>
          </a:p>
          <a:p>
            <a:pPr marL="0" indent="0" algn="just">
              <a:buNone/>
            </a:pPr>
            <a:r>
              <a:rPr lang="en-US" sz="8800" dirty="0"/>
              <a:t>Turing machine was invented in 1936 by </a:t>
            </a:r>
            <a:r>
              <a:rPr lang="en-US" sz="8800" b="1" dirty="0"/>
              <a:t>Alan Turing</a:t>
            </a:r>
            <a:r>
              <a:rPr lang="en-US" sz="8800" dirty="0"/>
              <a:t>. It is an accepting device which accepts Recursive Enumerable Language generated by type 0 grammar.</a:t>
            </a:r>
          </a:p>
          <a:p>
            <a:pPr marL="0" indent="0" algn="just">
              <a:buNone/>
            </a:pPr>
            <a:endParaRPr lang="en-US" sz="8800" dirty="0"/>
          </a:p>
          <a:p>
            <a:pPr marL="0" indent="0" algn="just">
              <a:buNone/>
            </a:pPr>
            <a:r>
              <a:rPr lang="en-US" sz="8800" dirty="0"/>
              <a:t>There are various features of the Turing machine:</a:t>
            </a:r>
          </a:p>
          <a:p>
            <a:pPr marL="0" indent="0" algn="just">
              <a:buNone/>
            </a:pPr>
            <a:endParaRPr lang="en-US" sz="8800" dirty="0"/>
          </a:p>
          <a:p>
            <a:pPr algn="just"/>
            <a:r>
              <a:rPr lang="en-US" sz="8800" dirty="0"/>
              <a:t>It has an external memory which remembers arbitrary long sequence of input.</a:t>
            </a:r>
          </a:p>
          <a:p>
            <a:pPr algn="just"/>
            <a:r>
              <a:rPr lang="en-US" sz="8800" dirty="0" smtClean="0"/>
              <a:t>It </a:t>
            </a:r>
            <a:r>
              <a:rPr lang="en-US" sz="8800" dirty="0"/>
              <a:t>has unlimited memory capability.</a:t>
            </a:r>
          </a:p>
          <a:p>
            <a:pPr algn="just"/>
            <a:r>
              <a:rPr lang="en-US" sz="8800" dirty="0" smtClean="0"/>
              <a:t>The </a:t>
            </a:r>
            <a:r>
              <a:rPr lang="en-US" sz="8800" dirty="0"/>
              <a:t>model has a facility by which the input at left or right on the tape can be read easily.</a:t>
            </a:r>
          </a:p>
          <a:p>
            <a:pPr algn="just"/>
            <a:endParaRPr lang="en-US" sz="8800" dirty="0"/>
          </a:p>
          <a:p>
            <a:pPr algn="just"/>
            <a:endParaRPr lang="en-US" sz="2400" dirty="0"/>
          </a:p>
          <a:p>
            <a:endParaRPr lang="en-US" dirty="0"/>
          </a:p>
        </p:txBody>
      </p:sp>
      <p:sp>
        <p:nvSpPr>
          <p:cNvPr id="4" name="Date Placeholder 3"/>
          <p:cNvSpPr>
            <a:spLocks noGrp="1"/>
          </p:cNvSpPr>
          <p:nvPr>
            <p:ph type="dt" sz="half" idx="10"/>
          </p:nvPr>
        </p:nvSpPr>
        <p:spPr/>
        <p:txBody>
          <a:bodyPr/>
          <a:lstStyle/>
          <a:p>
            <a:fld id="{BBFB1E0F-97D5-4DFD-9655-5B318721131B}"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6245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Introduction </a:t>
            </a:r>
            <a:r>
              <a:rPr kumimoji="0" lang="en-US" sz="3200" b="1" i="0" u="none" strike="noStrike" kern="1200" cap="none" spc="0" normalizeH="0" baseline="0" noProof="0" dirty="0" smtClean="0">
                <a:ln>
                  <a:noFill/>
                </a:ln>
                <a:solidFill>
                  <a:schemeClr val="dk1"/>
                </a:solidFill>
                <a:effectLst/>
                <a:uLnTx/>
                <a:uFillTx/>
                <a:latin typeface="+mn-lt"/>
                <a:ea typeface="+mn-ea"/>
                <a:cs typeface="+mn-cs"/>
              </a:rPr>
              <a:t>(CO5)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570164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2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circle(in)">
                                      <p:cBhvr>
                                        <p:cTn id="3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33</a:t>
            </a:fld>
            <a:endParaRPr lang="en-US" altLang="en-US" sz="1400" dirty="0"/>
          </a:p>
        </p:txBody>
      </p:sp>
      <p:sp>
        <p:nvSpPr>
          <p:cNvPr id="4100" name="Rectangle 3"/>
          <p:cNvSpPr>
            <a:spLocks noGrp="1"/>
          </p:cNvSpPr>
          <p:nvPr>
            <p:ph idx="1"/>
          </p:nvPr>
        </p:nvSpPr>
        <p:spPr>
          <a:xfrm>
            <a:off x="685800" y="1166774"/>
            <a:ext cx="7696200" cy="5386426"/>
          </a:xfrm>
          <a:ln/>
        </p:spPr>
        <p:txBody>
          <a:bodyPr vert="horz" wrap="square" lIns="91440" tIns="45720" rIns="91440" bIns="45720" anchor="t" anchorCtr="0">
            <a:normAutofit/>
          </a:bodyPr>
          <a:lstStyle/>
          <a:p>
            <a:pPr eaLnBrk="1" hangingPunct="1"/>
            <a:r>
              <a:rPr lang="en-US" altLang="en-US" sz="2000" b="1" dirty="0">
                <a:cs typeface="Times New Roman" panose="02020603050405020304" pitchFamily="18" charset="0"/>
              </a:rPr>
              <a:t>Generalize the class of CFLs:</a:t>
            </a:r>
            <a:endParaRPr lang="en-US" altLang="en-US" sz="2000" b="1" dirty="0">
              <a:ea typeface="Times New Roman" panose="02020603050405020304" pitchFamily="18" charset="0"/>
            </a:endParaRPr>
          </a:p>
        </p:txBody>
      </p:sp>
      <p:grpSp>
        <p:nvGrpSpPr>
          <p:cNvPr id="4101" name="Group 40"/>
          <p:cNvGrpSpPr/>
          <p:nvPr/>
        </p:nvGrpSpPr>
        <p:grpSpPr>
          <a:xfrm>
            <a:off x="1295400" y="1676400"/>
            <a:ext cx="6248400" cy="4267200"/>
            <a:chOff x="1488" y="1440"/>
            <a:chExt cx="2352" cy="2064"/>
          </a:xfrm>
        </p:grpSpPr>
        <p:sp>
          <p:nvSpPr>
            <p:cNvPr id="4102" name="Oval 31"/>
            <p:cNvSpPr/>
            <p:nvPr/>
          </p:nvSpPr>
          <p:spPr>
            <a:xfrm>
              <a:off x="2256" y="2832"/>
              <a:ext cx="864" cy="384"/>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r>
                <a:rPr lang="en-US" altLang="en-US" sz="1200" dirty="0"/>
                <a:t>Regular Languages</a:t>
              </a:r>
            </a:p>
          </p:txBody>
        </p:sp>
        <p:sp>
          <p:nvSpPr>
            <p:cNvPr id="4103" name="Oval 32"/>
            <p:cNvSpPr/>
            <p:nvPr/>
          </p:nvSpPr>
          <p:spPr>
            <a:xfrm>
              <a:off x="1968" y="2448"/>
              <a:ext cx="1440" cy="864"/>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endParaRPr lang="en-US" altLang="en-US" sz="1200" dirty="0"/>
            </a:p>
          </p:txBody>
        </p:sp>
        <p:sp>
          <p:nvSpPr>
            <p:cNvPr id="4104" name="Oval 33"/>
            <p:cNvSpPr/>
            <p:nvPr/>
          </p:nvSpPr>
          <p:spPr>
            <a:xfrm>
              <a:off x="1728" y="2064"/>
              <a:ext cx="1920" cy="1344"/>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4105" name="Rectangle 34"/>
            <p:cNvSpPr/>
            <p:nvPr/>
          </p:nvSpPr>
          <p:spPr>
            <a:xfrm>
              <a:off x="2160" y="2592"/>
              <a:ext cx="1065" cy="17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r>
                <a:rPr lang="en-US" altLang="en-US" sz="1200" dirty="0"/>
                <a:t>Context-Free Languages</a:t>
              </a:r>
            </a:p>
          </p:txBody>
        </p:sp>
        <p:sp>
          <p:nvSpPr>
            <p:cNvPr id="4106" name="Rectangle 35"/>
            <p:cNvSpPr/>
            <p:nvPr/>
          </p:nvSpPr>
          <p:spPr>
            <a:xfrm>
              <a:off x="2208" y="2208"/>
              <a:ext cx="942" cy="17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r>
                <a:rPr lang="en-US" altLang="en-US" sz="1200" dirty="0"/>
                <a:t>Recursive Languages</a:t>
              </a:r>
            </a:p>
          </p:txBody>
        </p:sp>
        <p:sp>
          <p:nvSpPr>
            <p:cNvPr id="4107" name="Oval 36"/>
            <p:cNvSpPr/>
            <p:nvPr/>
          </p:nvSpPr>
          <p:spPr>
            <a:xfrm>
              <a:off x="1488" y="1680"/>
              <a:ext cx="2352" cy="1824"/>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4108" name="Rectangle 37"/>
            <p:cNvSpPr/>
            <p:nvPr/>
          </p:nvSpPr>
          <p:spPr>
            <a:xfrm>
              <a:off x="1920" y="1872"/>
              <a:ext cx="1507" cy="17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r>
                <a:rPr lang="en-US" altLang="en-US" sz="1200" dirty="0"/>
                <a:t>Recursively Enumerable Languages</a:t>
              </a:r>
            </a:p>
          </p:txBody>
        </p:sp>
        <p:sp>
          <p:nvSpPr>
            <p:cNvPr id="4109" name="Rectangle 39"/>
            <p:cNvSpPr/>
            <p:nvPr/>
          </p:nvSpPr>
          <p:spPr>
            <a:xfrm>
              <a:off x="1824" y="1440"/>
              <a:ext cx="1704" cy="17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r>
                <a:rPr lang="en-US" altLang="en-US" sz="1200" dirty="0"/>
                <a:t>Non-Recursively Enumerable Languages</a:t>
              </a:r>
            </a:p>
          </p:txBody>
        </p:sp>
      </p:grpSp>
      <p:sp>
        <p:nvSpPr>
          <p:cNvPr id="14" name="Title 1"/>
          <p:cNvSpPr txBox="1">
            <a:spLocks/>
          </p:cNvSpPr>
          <p:nvPr/>
        </p:nvSpPr>
        <p:spPr>
          <a:xfrm>
            <a:off x="136245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Introduction </a:t>
            </a:r>
            <a:r>
              <a:rPr kumimoji="0" lang="en-US" sz="3200" b="1" i="0" u="none" strike="noStrike" kern="1200" cap="none" spc="0" normalizeH="0" baseline="0" noProof="0" dirty="0" smtClean="0">
                <a:ln>
                  <a:noFill/>
                </a:ln>
                <a:solidFill>
                  <a:schemeClr val="dk1"/>
                </a:solidFill>
                <a:effectLst/>
                <a:uLnTx/>
                <a:uFillTx/>
                <a:latin typeface="+mn-lt"/>
                <a:ea typeface="+mn-ea"/>
                <a:cs typeface="+mn-cs"/>
              </a:rPr>
              <a:t>(CO5)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15"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6" name="Date Placeholder 3"/>
          <p:cNvSpPr>
            <a:spLocks noGrp="1"/>
          </p:cNvSpPr>
          <p:nvPr>
            <p:ph type="dt" sz="half" idx="10"/>
          </p:nvPr>
        </p:nvSpPr>
        <p:spPr>
          <a:xfrm>
            <a:off x="533400" y="6293211"/>
            <a:ext cx="2133600" cy="365125"/>
          </a:xfrm>
        </p:spPr>
        <p:txBody>
          <a:bodyPr/>
          <a:lstStyle/>
          <a:p>
            <a:fld id="{3999D076-22D7-4C18-B413-B822F112EFA6}" type="datetime1">
              <a:rPr lang="en-US" smtClean="0"/>
              <a:t>5/1/2024</a:t>
            </a:fld>
            <a:endParaRPr lang="en-US"/>
          </a:p>
        </p:txBody>
      </p:sp>
      <p:sp>
        <p:nvSpPr>
          <p:cNvPr id="17" name="Footer Placeholder 12"/>
          <p:cNvSpPr>
            <a:spLocks noGrp="1"/>
          </p:cNvSpPr>
          <p:nvPr>
            <p:ph type="ftr" sz="quarter" idx="11"/>
          </p:nvPr>
        </p:nvSpPr>
        <p:spPr>
          <a:xfrm>
            <a:off x="3177401" y="624840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1745052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499"/>
            <a:ext cx="8229600" cy="5028901"/>
          </a:xfrm>
        </p:spPr>
        <p:txBody>
          <a:bodyPr>
            <a:noAutofit/>
          </a:bodyPr>
          <a:lstStyle/>
          <a:p>
            <a:pPr marL="0" indent="0">
              <a:buNone/>
            </a:pPr>
            <a:endParaRPr lang="en-US" sz="2200" dirty="0"/>
          </a:p>
          <a:p>
            <a:pPr marL="0" indent="0">
              <a:buNone/>
            </a:pPr>
            <a:r>
              <a:rPr lang="en-US" sz="2200" dirty="0"/>
              <a:t>A Turing machine can be defined as a collection of 7 components:</a:t>
            </a:r>
          </a:p>
          <a:p>
            <a:pPr marL="0" indent="0">
              <a:buNone/>
            </a:pPr>
            <a:r>
              <a:rPr lang="en-US" sz="2200" b="1" dirty="0"/>
              <a:t>Q</a:t>
            </a:r>
            <a:r>
              <a:rPr lang="en-US" sz="2200" dirty="0"/>
              <a:t>: the finite set of states</a:t>
            </a:r>
            <a:br>
              <a:rPr lang="en-US" sz="2200" dirty="0"/>
            </a:br>
            <a:r>
              <a:rPr lang="en-US" sz="2200" b="1" dirty="0"/>
              <a:t>∑</a:t>
            </a:r>
            <a:r>
              <a:rPr lang="en-US" sz="2200" dirty="0"/>
              <a:t>: the finite set of input symbols</a:t>
            </a:r>
            <a:br>
              <a:rPr lang="en-US" sz="2200" dirty="0"/>
            </a:br>
            <a:r>
              <a:rPr lang="en-US" sz="2200" b="1" dirty="0"/>
              <a:t>T</a:t>
            </a:r>
            <a:r>
              <a:rPr lang="en-US" sz="2200" dirty="0"/>
              <a:t>: the tape symbol</a:t>
            </a:r>
            <a:br>
              <a:rPr lang="en-US" sz="2200" dirty="0"/>
            </a:br>
            <a:r>
              <a:rPr lang="en-US" sz="2200" b="1" dirty="0"/>
              <a:t>q0</a:t>
            </a:r>
            <a:r>
              <a:rPr lang="en-US" sz="2200" dirty="0"/>
              <a:t>: the initial state</a:t>
            </a:r>
            <a:br>
              <a:rPr lang="en-US" sz="2200" dirty="0"/>
            </a:br>
            <a:r>
              <a:rPr lang="en-US" sz="2200" b="1" dirty="0"/>
              <a:t>F</a:t>
            </a:r>
            <a:r>
              <a:rPr lang="en-US" sz="2200" dirty="0"/>
              <a:t>: a set of final states</a:t>
            </a:r>
            <a:br>
              <a:rPr lang="en-US" sz="2200" dirty="0"/>
            </a:br>
            <a:r>
              <a:rPr lang="en-US" sz="2200" b="1" dirty="0"/>
              <a:t>B</a:t>
            </a:r>
            <a:r>
              <a:rPr lang="en-US" sz="2200" dirty="0"/>
              <a:t>: a blank symbol used as a end marker for input</a:t>
            </a:r>
            <a:br>
              <a:rPr lang="en-US" sz="2200" dirty="0"/>
            </a:br>
            <a:r>
              <a:rPr lang="en-US" sz="2200" b="1" dirty="0"/>
              <a:t>δ</a:t>
            </a:r>
            <a:r>
              <a:rPr lang="en-US" sz="2200" dirty="0"/>
              <a:t>: a transition or mapping function.</a:t>
            </a:r>
          </a:p>
          <a:p>
            <a:endParaRPr lang="en-US" sz="2200" dirty="0"/>
          </a:p>
          <a:p>
            <a:r>
              <a:rPr lang="en-US" sz="2200" dirty="0"/>
              <a:t>(q0, a) → (q1, X, R)  </a:t>
            </a:r>
          </a:p>
          <a:p>
            <a:r>
              <a:rPr lang="en-US" sz="2200" dirty="0"/>
              <a:t>That means in q0 state, if we read symbol 'a' then it will go to state q1, replaced a by X and move ahead right(R stands for right).</a:t>
            </a:r>
          </a:p>
        </p:txBody>
      </p:sp>
      <p:sp>
        <p:nvSpPr>
          <p:cNvPr id="4" name="Date Placeholder 3"/>
          <p:cNvSpPr>
            <a:spLocks noGrp="1"/>
          </p:cNvSpPr>
          <p:nvPr>
            <p:ph type="dt" sz="half" idx="10"/>
          </p:nvPr>
        </p:nvSpPr>
        <p:spPr/>
        <p:txBody>
          <a:bodyPr/>
          <a:lstStyle/>
          <a:p>
            <a:fld id="{843E347B-D6C9-40FC-BBF0-B7702902A775}"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Formal definition of Turing </a:t>
            </a:r>
            <a:r>
              <a:rPr lang="en-US" sz="3200" b="1" dirty="0" smtClean="0"/>
              <a:t>machine(CO5)</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218181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200" dirty="0"/>
              <a:t>Construct TM for the language L ={0</a:t>
            </a:r>
            <a:r>
              <a:rPr lang="en-US" sz="2200" baseline="30000" dirty="0"/>
              <a:t>n</a:t>
            </a:r>
            <a:r>
              <a:rPr lang="en-US" sz="2200" dirty="0"/>
              <a:t>1</a:t>
            </a:r>
            <a:r>
              <a:rPr lang="en-US" sz="2200" baseline="30000" dirty="0"/>
              <a:t>n</a:t>
            </a:r>
            <a:r>
              <a:rPr lang="en-US" sz="2200" dirty="0"/>
              <a:t>} where n&gt;=1.</a:t>
            </a:r>
          </a:p>
          <a:p>
            <a:pPr algn="just"/>
            <a:endParaRPr lang="en-US" sz="2200" dirty="0"/>
          </a:p>
          <a:p>
            <a:pPr algn="just"/>
            <a:r>
              <a:rPr lang="en-US" sz="2200" dirty="0"/>
              <a:t>We have already solved this problem by PDA. In PDA, we have a stack to remember the previous symbol. The main advantage of the Turing machine is we have a tape head which can be moved forward or backward, and the input tape can be scanned.</a:t>
            </a:r>
          </a:p>
          <a:p>
            <a:pPr algn="just"/>
            <a:endParaRPr lang="en-US" sz="2200" dirty="0"/>
          </a:p>
          <a:p>
            <a:pPr algn="just"/>
            <a:r>
              <a:rPr lang="en-US" sz="2200" dirty="0"/>
              <a:t>The simple logic which we will apply is read out each '0' mark it by A and then move ahead along with the input tape and find out 1 convert it to B. Now, repeat this process for all a's and b's.</a:t>
            </a:r>
          </a:p>
          <a:p>
            <a:pPr algn="just"/>
            <a:endParaRPr lang="en-US" sz="2200" dirty="0"/>
          </a:p>
          <a:p>
            <a:pPr algn="just"/>
            <a:r>
              <a:rPr lang="en-US" sz="2200" dirty="0"/>
              <a:t>Now we will see how this Turing machine work for 0011.</a:t>
            </a:r>
          </a:p>
          <a:p>
            <a:endParaRPr lang="en-US" sz="2200" dirty="0"/>
          </a:p>
          <a:p>
            <a:endParaRPr lang="en-US" dirty="0"/>
          </a:p>
        </p:txBody>
      </p:sp>
      <p:sp>
        <p:nvSpPr>
          <p:cNvPr id="4" name="Date Placeholder 3"/>
          <p:cNvSpPr>
            <a:spLocks noGrp="1"/>
          </p:cNvSpPr>
          <p:nvPr>
            <p:ph type="dt" sz="half" idx="10"/>
          </p:nvPr>
        </p:nvSpPr>
        <p:spPr/>
        <p:txBody>
          <a:bodyPr/>
          <a:lstStyle/>
          <a:p>
            <a:fld id="{977FC15E-0D59-42A8-967E-861C07700397}"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TM Example(CO5)</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2560778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simulation for 0011 can be shown as below:</a:t>
            </a:r>
          </a:p>
          <a:p>
            <a:endParaRPr lang="en-US" sz="2400" dirty="0"/>
          </a:p>
          <a:p>
            <a:endParaRPr lang="en-US" sz="2400" dirty="0"/>
          </a:p>
          <a:p>
            <a:endParaRPr lang="en-US" sz="2400" dirty="0"/>
          </a:p>
          <a:p>
            <a:endParaRPr lang="en-US" sz="2400" dirty="0"/>
          </a:p>
          <a:p>
            <a:r>
              <a:rPr lang="en-US" sz="2400" dirty="0"/>
              <a:t>Now, we will see how this </a:t>
            </a:r>
            <a:r>
              <a:rPr lang="en-US" sz="2400" dirty="0" err="1"/>
              <a:t>turing</a:t>
            </a:r>
            <a:r>
              <a:rPr lang="en-US" sz="2400" dirty="0"/>
              <a:t> machine will works for 0011. Initially, state is q0 and head points to 0 as:</a:t>
            </a:r>
          </a:p>
        </p:txBody>
      </p:sp>
      <p:sp>
        <p:nvSpPr>
          <p:cNvPr id="4" name="Date Placeholder 3"/>
          <p:cNvSpPr>
            <a:spLocks noGrp="1"/>
          </p:cNvSpPr>
          <p:nvPr>
            <p:ph type="dt" sz="half" idx="10"/>
          </p:nvPr>
        </p:nvSpPr>
        <p:spPr/>
        <p:txBody>
          <a:bodyPr/>
          <a:lstStyle/>
          <a:p>
            <a:fld id="{0509BE4B-EFA5-458A-8621-25B3112B6F19}"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7"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076449"/>
            <a:ext cx="3924300" cy="5905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612" y="4514849"/>
            <a:ext cx="3343275" cy="847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1984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ircle(in)">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will be δ(q0, 0) = δ(q1, A, R) which means it will go to state q1, replaced 0 by A and head will move to the right as:</a:t>
            </a:r>
          </a:p>
          <a:p>
            <a:endParaRPr lang="en-US" sz="2400" dirty="0"/>
          </a:p>
          <a:p>
            <a:endParaRPr lang="en-US" sz="2400" dirty="0"/>
          </a:p>
          <a:p>
            <a:r>
              <a:rPr lang="en-US" sz="2400" dirty="0"/>
              <a:t>The move will be δ(q1, 0) = δ(q1, 0, R) which means it will not change any symbol, remain in the same state and move to the right as:</a:t>
            </a:r>
          </a:p>
        </p:txBody>
      </p:sp>
      <p:sp>
        <p:nvSpPr>
          <p:cNvPr id="4" name="Date Placeholder 3"/>
          <p:cNvSpPr>
            <a:spLocks noGrp="1"/>
          </p:cNvSpPr>
          <p:nvPr>
            <p:ph type="dt" sz="half" idx="10"/>
          </p:nvPr>
        </p:nvSpPr>
        <p:spPr/>
        <p:txBody>
          <a:bodyPr/>
          <a:lstStyle/>
          <a:p>
            <a:fld id="{F8860677-3417-4F2B-96FC-B5230685C553}"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09800"/>
            <a:ext cx="33432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257800"/>
            <a:ext cx="334327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2249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will be δ(q1, 1) = δ(q2, B, L) which means it will go to state q2, replaced 1 by B and head will move to left as:</a:t>
            </a:r>
          </a:p>
          <a:p>
            <a:endParaRPr lang="en-US" sz="2400" dirty="0"/>
          </a:p>
          <a:p>
            <a:endParaRPr lang="en-US" sz="2400" dirty="0"/>
          </a:p>
          <a:p>
            <a:endParaRPr lang="en-US" sz="2400" dirty="0"/>
          </a:p>
          <a:p>
            <a:r>
              <a:rPr lang="en-US" sz="2400" dirty="0"/>
              <a:t>Now move will be δ(q2, 0) = δ(q2, 0, L) which means it will not change any symbol, remain in the same state and move to left as:</a:t>
            </a:r>
          </a:p>
        </p:txBody>
      </p:sp>
      <p:sp>
        <p:nvSpPr>
          <p:cNvPr id="4" name="Date Placeholder 3"/>
          <p:cNvSpPr>
            <a:spLocks noGrp="1"/>
          </p:cNvSpPr>
          <p:nvPr>
            <p:ph type="dt" sz="half" idx="10"/>
          </p:nvPr>
        </p:nvSpPr>
        <p:spPr/>
        <p:txBody>
          <a:bodyPr/>
          <a:lstStyle/>
          <a:p>
            <a:fld id="{C4E6AB3E-F628-4A20-8F4A-0ED830548997}"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597" y="2209800"/>
            <a:ext cx="3343275" cy="8477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724400"/>
            <a:ext cx="3343275" cy="847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411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will be δ(q2, A) = δ(q0, A, R), it means will go to state q0, replaced A by A and head will move to the right as:</a:t>
            </a:r>
          </a:p>
          <a:p>
            <a:endParaRPr lang="en-US" sz="2400" dirty="0"/>
          </a:p>
          <a:p>
            <a:endParaRPr lang="en-US" sz="2400" dirty="0"/>
          </a:p>
          <a:p>
            <a:r>
              <a:rPr lang="en-US" sz="2400" dirty="0"/>
              <a:t>The move will be δ(q0, 0) = δ(q1, A, R) which means it will go to state q1, replaced 0 by A, and head will move to right as:</a:t>
            </a:r>
          </a:p>
        </p:txBody>
      </p:sp>
      <p:sp>
        <p:nvSpPr>
          <p:cNvPr id="4" name="Date Placeholder 3"/>
          <p:cNvSpPr>
            <a:spLocks noGrp="1"/>
          </p:cNvSpPr>
          <p:nvPr>
            <p:ph type="dt" sz="half" idx="10"/>
          </p:nvPr>
        </p:nvSpPr>
        <p:spPr/>
        <p:txBody>
          <a:bodyPr/>
          <a:lstStyle/>
          <a:p>
            <a:fld id="{749849A3-2A48-4DDB-B384-B4366CC466AC}"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1981200"/>
            <a:ext cx="33432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3745" y="4402073"/>
            <a:ext cx="3343275" cy="876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8760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B0A8DAA4-CEF2-4B83-AFD9-7336B16DFF0F}" type="datetime1">
              <a:rPr lang="en-US" altLang="en-US" sz="1200" smtClean="0">
                <a:solidFill>
                  <a:srgbClr val="888888"/>
                </a:solidFill>
                <a:latin typeface="Calibri" panose="020F0502020204030204" pitchFamily="34" charset="0"/>
                <a:sym typeface="Calibri" panose="020F0502020204030204" pitchFamily="34" charset="0"/>
              </a:rPr>
              <a:t>5/1/2024</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 xmlns:a16="http://schemas.microsoft.com/office/drawing/2014/main" id="{CB647E03-879D-4188-B9F7-4A741850D4F7}"/>
              </a:ext>
            </a:extLst>
          </p:cNvPr>
          <p:cNvSpPr txBox="1">
            <a:spLocks/>
          </p:cNvSpPr>
          <p:nvPr/>
        </p:nvSpPr>
        <p:spPr>
          <a:xfrm>
            <a:off x="1371600" y="0"/>
            <a:ext cx="75438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2" name="Content Placeholder 1">
            <a:extLst>
              <a:ext uri="{FF2B5EF4-FFF2-40B4-BE49-F238E27FC236}">
                <a16:creationId xmlns=""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smtClean="0">
                <a:sym typeface="Arial" charset="0"/>
              </a:rPr>
              <a:t>B</a:t>
            </a:r>
            <a:r>
              <a:rPr lang="en-IN" sz="2000" dirty="0">
                <a:sym typeface="Arial" charset="0"/>
              </a:rPr>
              <a:t>.</a:t>
            </a:r>
            <a:r>
              <a:rPr lang="en-IN" sz="2000" dirty="0" smtClean="0">
                <a:sym typeface="Arial" charset="0"/>
              </a:rPr>
              <a:t>TECH </a:t>
            </a:r>
            <a:endParaRPr lang="en-IN" sz="2000" dirty="0">
              <a:sym typeface="Arial" charset="0"/>
            </a:endParaRPr>
          </a:p>
          <a:p>
            <a:pPr marL="0" indent="0" algn="ctr">
              <a:buFont typeface="Arial" panose="020B0604020202020204" pitchFamily="34" charset="0"/>
              <a:buNone/>
              <a:defRPr/>
            </a:pPr>
            <a:r>
              <a:rPr lang="en-IN" sz="2000" dirty="0">
                <a:sym typeface="Arial" charset="0"/>
              </a:rPr>
              <a:t>(</a:t>
            </a:r>
            <a:r>
              <a:rPr lang="en-IN" sz="2000" dirty="0" smtClean="0">
                <a:sym typeface="Arial" charset="0"/>
              </a:rPr>
              <a:t>SEM-IV) </a:t>
            </a:r>
            <a:r>
              <a:rPr lang="en-IN" sz="2000" dirty="0">
                <a:sym typeface="Arial" charset="0"/>
              </a:rPr>
              <a:t>THEORY EXAMINATION 20__-20__</a:t>
            </a:r>
          </a:p>
          <a:p>
            <a:pPr marL="0" indent="0" algn="ctr">
              <a:buFont typeface="Arial" panose="020B0604020202020204" pitchFamily="34" charset="0"/>
              <a:buNone/>
              <a:defRPr/>
            </a:pPr>
            <a:r>
              <a:rPr lang="en-IN" sz="2000" dirty="0" smtClean="0">
                <a:sym typeface="Arial" charset="0"/>
              </a:rPr>
              <a:t>THEORY OF AUTOMATA &amp; FORMAL LANGUAGES</a:t>
            </a:r>
            <a:endParaRPr lang="en-IN" sz="2000" dirty="0">
              <a:sym typeface="Arial" charset="0"/>
            </a:endParaRP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 xmlns:a16="http://schemas.microsoft.com/office/drawing/2014/main" val="20000"/>
                    </a:ext>
                  </a:extLst>
                </a:gridCol>
                <a:gridCol w="5334000">
                  <a:extLst>
                    <a:ext uri="{9D8B030D-6E8A-4147-A177-3AD203B41FA5}">
                      <a16:colId xmlns="" xmlns:a16="http://schemas.microsoft.com/office/drawing/2014/main" val="20001"/>
                    </a:ext>
                  </a:extLst>
                </a:gridCol>
                <a:gridCol w="838200">
                  <a:extLst>
                    <a:ext uri="{9D8B030D-6E8A-4147-A177-3AD203B41FA5}">
                      <a16:colId xmlns="" xmlns:a16="http://schemas.microsoft.com/office/drawing/2014/main" val="20002"/>
                    </a:ext>
                  </a:extLst>
                </a:gridCol>
                <a:gridCol w="838200">
                  <a:extLst>
                    <a:ext uri="{9D8B030D-6E8A-4147-A177-3AD203B41FA5}">
                      <a16:colId xmlns=""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
        <p:nvSpPr>
          <p:cNvPr id="53288" name="Slide Number Placeholder 12">
            <a:extLst>
              <a:ext uri="{FF2B5EF4-FFF2-40B4-BE49-F238E27FC236}">
                <a16:creationId xmlns=""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4</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0" name="Picture 9">
            <a:extLst>
              <a:ext uri="{FF2B5EF4-FFF2-40B4-BE49-F238E27FC236}">
                <a16:creationId xmlns="" xmlns:a16="http://schemas.microsoft.com/office/drawing/2014/main" id="{C2336DCB-2E2B-4BD9-8F82-78F905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73844"/>
          </a:xfrm>
          <a:prstGeom prst="rect">
            <a:avLst/>
          </a:prstGeom>
        </p:spPr>
      </p:pic>
      <p:sp>
        <p:nvSpPr>
          <p:cNvPr id="11" name="Footer Placeholder 9"/>
          <p:cNvSpPr txBox="1">
            <a:spLocks/>
          </p:cNvSpPr>
          <p:nvPr/>
        </p:nvSpPr>
        <p:spPr>
          <a:xfrm>
            <a:off x="25146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Ankur Kumar Varshney             ACSE0404 (TAFL)                  Unit V</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will be δ(q1, B) = δ(q1, B, R) which means it will not change any symbol, remain in the same state and move to right as:</a:t>
            </a:r>
          </a:p>
          <a:p>
            <a:endParaRPr lang="en-US" sz="2400" dirty="0"/>
          </a:p>
          <a:p>
            <a:endParaRPr lang="en-US" sz="2400" dirty="0"/>
          </a:p>
          <a:p>
            <a:endParaRPr lang="en-US" sz="2400" dirty="0"/>
          </a:p>
          <a:p>
            <a:r>
              <a:rPr lang="en-US" sz="2400" dirty="0"/>
              <a:t>The move will be δ(q1, 1) = δ(q2, B, L) which means it will go to state q2, replaced 1 by B and head will move to left as:</a:t>
            </a:r>
          </a:p>
        </p:txBody>
      </p:sp>
      <p:sp>
        <p:nvSpPr>
          <p:cNvPr id="4" name="Date Placeholder 3"/>
          <p:cNvSpPr>
            <a:spLocks noGrp="1"/>
          </p:cNvSpPr>
          <p:nvPr>
            <p:ph type="dt" sz="half" idx="10"/>
          </p:nvPr>
        </p:nvSpPr>
        <p:spPr/>
        <p:txBody>
          <a:bodyPr/>
          <a:lstStyle/>
          <a:p>
            <a:fld id="{5D01007B-B73B-4421-B88B-7049D1A976A1}"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2032" y="2500313"/>
            <a:ext cx="3343275" cy="8858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272" y="4724400"/>
            <a:ext cx="3343275" cy="85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3029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δ(q2, B) = (q2, B, L) which means it will not change any symbol, remain in the same state and move to left as:</a:t>
            </a:r>
          </a:p>
          <a:p>
            <a:endParaRPr lang="en-US" sz="2400" dirty="0"/>
          </a:p>
          <a:p>
            <a:endParaRPr lang="en-US" sz="2400" dirty="0"/>
          </a:p>
          <a:p>
            <a:r>
              <a:rPr lang="en-US" sz="2400" dirty="0"/>
              <a:t>Now immediately before B is A that means all the 0?s are market by A. So we will move right to ensure that no 1 is present. The move will be δ(q2, A) = (q0, A, R) which means it will go to state q0, will not change any symbol, and move to right as:</a:t>
            </a:r>
          </a:p>
        </p:txBody>
      </p:sp>
      <p:sp>
        <p:nvSpPr>
          <p:cNvPr id="4" name="Date Placeholder 3"/>
          <p:cNvSpPr>
            <a:spLocks noGrp="1"/>
          </p:cNvSpPr>
          <p:nvPr>
            <p:ph type="dt" sz="half" idx="10"/>
          </p:nvPr>
        </p:nvSpPr>
        <p:spPr/>
        <p:txBody>
          <a:bodyPr/>
          <a:lstStyle/>
          <a:p>
            <a:fld id="{B52A80F6-DD5D-4DEC-9758-4FB78E27380C}"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981200"/>
            <a:ext cx="3343275" cy="8953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953000"/>
            <a:ext cx="3343275" cy="88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4266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δ(q0, B) = (q3, B, R) which means it will go to state q3, will not change any symbol, and move to right as:</a:t>
            </a:r>
          </a:p>
          <a:p>
            <a:endParaRPr lang="en-US" sz="2400" dirty="0"/>
          </a:p>
          <a:p>
            <a:endParaRPr lang="en-US" sz="2400" dirty="0"/>
          </a:p>
          <a:p>
            <a:endParaRPr lang="en-US" sz="2400" dirty="0"/>
          </a:p>
          <a:p>
            <a:r>
              <a:rPr lang="en-US" sz="2400" dirty="0"/>
              <a:t>The move δ(q3, B) = (q3, B, R) which means it will not change any symbol, remain in the same state and move to right as:</a:t>
            </a:r>
          </a:p>
        </p:txBody>
      </p:sp>
      <p:sp>
        <p:nvSpPr>
          <p:cNvPr id="4" name="Date Placeholder 3"/>
          <p:cNvSpPr>
            <a:spLocks noGrp="1"/>
          </p:cNvSpPr>
          <p:nvPr>
            <p:ph type="dt" sz="half" idx="10"/>
          </p:nvPr>
        </p:nvSpPr>
        <p:spPr/>
        <p:txBody>
          <a:bodyPr/>
          <a:lstStyle/>
          <a:p>
            <a:fld id="{7DD73266-1256-4F2F-ACF4-CA1CEDC17A3A}"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399" y="2326196"/>
            <a:ext cx="3343275" cy="8667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442078"/>
            <a:ext cx="3343275" cy="85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2521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δ(q3, Δ) = (q4, Δ, R) which means it will go to state q4 which is the HALT state and HALT state is always an accept state for any TM.</a:t>
            </a:r>
          </a:p>
          <a:p>
            <a:endParaRPr lang="en-US" sz="2400" dirty="0"/>
          </a:p>
          <a:p>
            <a:endParaRPr lang="en-US" sz="2400" dirty="0"/>
          </a:p>
          <a:p>
            <a:r>
              <a:rPr lang="en-US" sz="2400" dirty="0"/>
              <a:t>The same TM can be represented by Transition Diagram:</a:t>
            </a:r>
          </a:p>
        </p:txBody>
      </p:sp>
      <p:sp>
        <p:nvSpPr>
          <p:cNvPr id="4" name="Date Placeholder 3"/>
          <p:cNvSpPr>
            <a:spLocks noGrp="1"/>
          </p:cNvSpPr>
          <p:nvPr>
            <p:ph type="dt" sz="half" idx="10"/>
          </p:nvPr>
        </p:nvSpPr>
        <p:spPr/>
        <p:txBody>
          <a:bodyPr/>
          <a:lstStyle/>
          <a:p>
            <a:fld id="{F315F4BE-83CD-447F-A753-4C4749904C5A}"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362200"/>
            <a:ext cx="33432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040" y="3809999"/>
            <a:ext cx="5765800" cy="184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0853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circle(in)">
                                      <p:cBhvr>
                                        <p:cTn id="2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44</a:t>
            </a:fld>
            <a:endParaRPr lang="en-US" altLang="en-US" sz="1400" dirty="0"/>
          </a:p>
        </p:txBody>
      </p:sp>
      <p:sp>
        <p:nvSpPr>
          <p:cNvPr id="11267" name="Rectangle 2"/>
          <p:cNvSpPr>
            <a:spLocks noGrp="1"/>
          </p:cNvSpPr>
          <p:nvPr>
            <p:ph idx="1"/>
          </p:nvPr>
        </p:nvSpPr>
        <p:spPr>
          <a:xfrm>
            <a:off x="685800" y="304800"/>
            <a:ext cx="7772400" cy="6305550"/>
          </a:xfrm>
          <a:ln/>
        </p:spPr>
        <p:txBody>
          <a:bodyPr vert="horz" wrap="square" lIns="91440" tIns="45720" rIns="91440" bIns="45720" anchor="t" anchorCtr="0">
            <a:normAutofit fontScale="77500" lnSpcReduction="20000"/>
          </a:bodyPr>
          <a:lstStyle/>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600" b="1" dirty="0">
              <a:cs typeface="Times New Roman" panose="02020603050405020304" pitchFamily="18" charset="0"/>
            </a:endParaRPr>
          </a:p>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600" b="1" dirty="0" smtClean="0">
              <a:cs typeface="Times New Roman" panose="02020603050405020304" pitchFamily="18" charset="0"/>
            </a:endParaRPr>
          </a:p>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600" b="1" dirty="0">
              <a:cs typeface="Times New Roman" panose="02020603050405020304" pitchFamily="18" charset="0"/>
            </a:endParaRPr>
          </a:p>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b="1" dirty="0" smtClean="0">
                <a:cs typeface="Times New Roman" panose="02020603050405020304" pitchFamily="18" charset="0"/>
              </a:rPr>
              <a:t>Example </a:t>
            </a:r>
            <a:r>
              <a:rPr lang="en-US" altLang="en-US" sz="2900" b="1" dirty="0">
                <a:cs typeface="Times New Roman" panose="02020603050405020304" pitchFamily="18" charset="0"/>
              </a:rPr>
              <a:t>#1:</a:t>
            </a:r>
            <a:r>
              <a:rPr lang="en-US" altLang="en-US" sz="2900" dirty="0">
                <a:cs typeface="Times New Roman" panose="02020603050405020304" pitchFamily="18" charset="0"/>
              </a:rPr>
              <a:t>  {w | w is in {0,1}* and w ends with a 0}</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	</a:t>
            </a:r>
            <a:r>
              <a:rPr lang="en-US" altLang="en-US" sz="2900" dirty="0" smtClean="0">
                <a:cs typeface="Times New Roman" panose="02020603050405020304" pitchFamily="18" charset="0"/>
              </a:rPr>
              <a:t>0,</a:t>
            </a:r>
            <a:r>
              <a:rPr lang="en-US" altLang="en-US" sz="2900" dirty="0">
                <a:cs typeface="Times New Roman" panose="02020603050405020304" pitchFamily="18" charset="0"/>
              </a:rPr>
              <a:t>	</a:t>
            </a:r>
            <a:r>
              <a:rPr lang="en-US" altLang="en-US" sz="2900" dirty="0" smtClean="0">
                <a:cs typeface="Times New Roman" panose="02020603050405020304" pitchFamily="18" charset="0"/>
              </a:rPr>
              <a:t>00, </a:t>
            </a:r>
            <a:r>
              <a:rPr lang="en-US" altLang="en-US" sz="2900" dirty="0">
                <a:cs typeface="Times New Roman" panose="02020603050405020304" pitchFamily="18" charset="0"/>
              </a:rPr>
              <a:t>	</a:t>
            </a:r>
            <a:r>
              <a:rPr lang="en-US" altLang="en-US" sz="2900" dirty="0" smtClean="0">
                <a:cs typeface="Times New Roman" panose="02020603050405020304" pitchFamily="18" charset="0"/>
              </a:rPr>
              <a:t>10, </a:t>
            </a:r>
            <a:r>
              <a:rPr lang="en-US" altLang="en-US" sz="2900" dirty="0">
                <a:cs typeface="Times New Roman" panose="02020603050405020304" pitchFamily="18" charset="0"/>
              </a:rPr>
              <a:t>	10110</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	</a:t>
            </a:r>
            <a:r>
              <a:rPr lang="en-US" altLang="en-US" sz="2900" b="1" dirty="0" err="1" smtClean="0">
                <a:cs typeface="Times New Roman" panose="02020603050405020304" pitchFamily="18" charset="0"/>
              </a:rPr>
              <a:t>Notε</a:t>
            </a:r>
            <a:endParaRPr lang="en-US" altLang="en-US" sz="2900" b="1"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	Q = {q</a:t>
            </a:r>
            <a:r>
              <a:rPr lang="en-US" altLang="en-US" sz="2900" baseline="-25000" dirty="0">
                <a:cs typeface="Times New Roman" panose="02020603050405020304" pitchFamily="18" charset="0"/>
              </a:rPr>
              <a:t>0</a:t>
            </a:r>
            <a:r>
              <a:rPr lang="en-US" altLang="en-US" sz="2900" dirty="0">
                <a:cs typeface="Times New Roman" panose="02020603050405020304" pitchFamily="18" charset="0"/>
              </a:rPr>
              <a:t>, q</a:t>
            </a:r>
            <a:r>
              <a:rPr lang="en-US" altLang="en-US" sz="2900" baseline="-25000" dirty="0">
                <a:cs typeface="Times New Roman" panose="02020603050405020304" pitchFamily="18" charset="0"/>
              </a:rPr>
              <a:t>1</a:t>
            </a:r>
            <a:r>
              <a:rPr lang="en-US" altLang="en-US" sz="2900" dirty="0">
                <a:cs typeface="Times New Roman" panose="02020603050405020304" pitchFamily="18" charset="0"/>
              </a:rPr>
              <a:t>, q</a:t>
            </a:r>
            <a:r>
              <a:rPr lang="en-US" altLang="en-US" sz="2900" baseline="-25000" dirty="0">
                <a:cs typeface="Times New Roman" panose="02020603050405020304" pitchFamily="18" charset="0"/>
              </a:rPr>
              <a:t>2</a:t>
            </a:r>
            <a:r>
              <a:rPr lang="en-US" altLang="en-US" sz="2900" dirty="0">
                <a:cs typeface="Times New Roman" panose="02020603050405020304" pitchFamily="18" charset="0"/>
              </a:rPr>
              <a:t>}</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	Γ = {0, 1, B}</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	Σ = {0, 1}</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	F = {q</a:t>
            </a:r>
            <a:r>
              <a:rPr lang="en-US" altLang="en-US" sz="2900" baseline="-25000" dirty="0">
                <a:cs typeface="Times New Roman" panose="02020603050405020304" pitchFamily="18" charset="0"/>
              </a:rPr>
              <a:t>2</a:t>
            </a:r>
            <a:r>
              <a:rPr lang="en-US" altLang="en-US" sz="2900" dirty="0">
                <a:cs typeface="Times New Roman" panose="02020603050405020304" pitchFamily="18" charset="0"/>
              </a:rPr>
              <a:t>}</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	δ</a:t>
            </a:r>
            <a:r>
              <a:rPr lang="en-US" altLang="en-US" sz="2900" dirty="0" smtClean="0">
                <a:cs typeface="Times New Roman" panose="02020603050405020304" pitchFamily="18" charset="0"/>
              </a:rPr>
              <a:t>:</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smtClean="0">
                <a:cs typeface="Times New Roman" panose="02020603050405020304" pitchFamily="18" charset="0"/>
              </a:rPr>
              <a:t>			0			1			B</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	 -&gt;q</a:t>
            </a:r>
            <a:r>
              <a:rPr lang="en-US" altLang="en-US" sz="2900" baseline="-25000" dirty="0">
                <a:cs typeface="Times New Roman" panose="02020603050405020304" pitchFamily="18" charset="0"/>
              </a:rPr>
              <a:t>0	 </a:t>
            </a:r>
            <a:r>
              <a:rPr lang="en-US" altLang="en-US" sz="2900" dirty="0">
                <a:cs typeface="Times New Roman" panose="02020603050405020304" pitchFamily="18" charset="0"/>
              </a:rPr>
              <a:t>(q</a:t>
            </a:r>
            <a:r>
              <a:rPr lang="en-US" altLang="en-US" sz="2900" baseline="-25000" dirty="0">
                <a:cs typeface="Times New Roman" panose="02020603050405020304" pitchFamily="18" charset="0"/>
              </a:rPr>
              <a:t>0</a:t>
            </a:r>
            <a:r>
              <a:rPr lang="en-US" altLang="en-US" sz="2900" dirty="0">
                <a:cs typeface="Times New Roman" panose="02020603050405020304" pitchFamily="18" charset="0"/>
              </a:rPr>
              <a:t>, 0, R)		(q</a:t>
            </a:r>
            <a:r>
              <a:rPr lang="en-US" altLang="en-US" sz="2900" baseline="-25000" dirty="0">
                <a:cs typeface="Times New Roman" panose="02020603050405020304" pitchFamily="18" charset="0"/>
              </a:rPr>
              <a:t>0</a:t>
            </a:r>
            <a:r>
              <a:rPr lang="en-US" altLang="en-US" sz="2900" dirty="0">
                <a:cs typeface="Times New Roman" panose="02020603050405020304" pitchFamily="18" charset="0"/>
              </a:rPr>
              <a:t>, 1, R)		(q</a:t>
            </a:r>
            <a:r>
              <a:rPr lang="en-US" altLang="en-US" sz="2900" baseline="-25000" dirty="0">
                <a:cs typeface="Times New Roman" panose="02020603050405020304" pitchFamily="18" charset="0"/>
              </a:rPr>
              <a:t>1</a:t>
            </a:r>
            <a:r>
              <a:rPr lang="en-US" altLang="en-US" sz="2900" dirty="0">
                <a:cs typeface="Times New Roman" panose="02020603050405020304" pitchFamily="18" charset="0"/>
              </a:rPr>
              <a:t>, B, </a:t>
            </a:r>
            <a:r>
              <a:rPr lang="en-US" altLang="en-US" sz="2900" dirty="0">
                <a:solidFill>
                  <a:srgbClr val="FF0000"/>
                </a:solidFill>
                <a:cs typeface="Times New Roman" panose="02020603050405020304" pitchFamily="18" charset="0"/>
              </a:rPr>
              <a:t>L</a:t>
            </a:r>
            <a:r>
              <a:rPr lang="en-US" altLang="en-US" sz="2900" dirty="0">
                <a:cs typeface="Times New Roman" panose="02020603050405020304" pitchFamily="18" charset="0"/>
              </a:rPr>
              <a:t>)</a:t>
            </a:r>
            <a:endParaRPr lang="en-US" altLang="en-US" sz="2900" baseline="-25000"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baseline="-25000" dirty="0">
                <a:cs typeface="Times New Roman" panose="02020603050405020304" pitchFamily="18" charset="0"/>
              </a:rPr>
              <a:t>		 </a:t>
            </a:r>
            <a:r>
              <a:rPr lang="en-US" altLang="en-US" sz="2900" dirty="0">
                <a:cs typeface="Times New Roman" panose="02020603050405020304" pitchFamily="18" charset="0"/>
              </a:rPr>
              <a:t>q</a:t>
            </a:r>
            <a:r>
              <a:rPr lang="en-US" altLang="en-US" sz="2900" baseline="-25000" dirty="0">
                <a:cs typeface="Times New Roman" panose="02020603050405020304" pitchFamily="18" charset="0"/>
              </a:rPr>
              <a:t>1 	 </a:t>
            </a:r>
            <a:r>
              <a:rPr lang="en-US" altLang="en-US" sz="2900" dirty="0">
                <a:cs typeface="Times New Roman" panose="02020603050405020304" pitchFamily="18" charset="0"/>
              </a:rPr>
              <a:t>(q</a:t>
            </a:r>
            <a:r>
              <a:rPr lang="en-US" altLang="en-US" sz="2900" baseline="-25000" dirty="0">
                <a:cs typeface="Times New Roman" panose="02020603050405020304" pitchFamily="18" charset="0"/>
              </a:rPr>
              <a:t>2</a:t>
            </a:r>
            <a:r>
              <a:rPr lang="en-US" altLang="en-US" sz="2900" dirty="0">
                <a:cs typeface="Times New Roman" panose="02020603050405020304" pitchFamily="18" charset="0"/>
              </a:rPr>
              <a:t>, 0, R)		-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baseline="-25000" dirty="0">
                <a:cs typeface="Times New Roman" panose="02020603050405020304" pitchFamily="18" charset="0"/>
              </a:rPr>
              <a:t>		 </a:t>
            </a:r>
            <a:r>
              <a:rPr lang="en-US" altLang="en-US" sz="2900" dirty="0">
                <a:cs typeface="Times New Roman" panose="02020603050405020304" pitchFamily="18" charset="0"/>
              </a:rPr>
              <a:t>q</a:t>
            </a:r>
            <a:r>
              <a:rPr lang="en-US" altLang="en-US" sz="2900" baseline="-25000" dirty="0">
                <a:cs typeface="Times New Roman" panose="02020603050405020304" pitchFamily="18" charset="0"/>
              </a:rPr>
              <a:t>2</a:t>
            </a:r>
            <a:r>
              <a:rPr lang="en-US" altLang="en-US" sz="2900" baseline="30000" dirty="0">
                <a:cs typeface="Times New Roman" panose="02020603050405020304" pitchFamily="18" charset="0"/>
              </a:rPr>
              <a:t>*</a:t>
            </a:r>
            <a:r>
              <a:rPr lang="en-US" altLang="en-US" sz="2900" baseline="-25000" dirty="0">
                <a:cs typeface="Times New Roman" panose="02020603050405020304" pitchFamily="18" charset="0"/>
              </a:rPr>
              <a:t>	 </a:t>
            </a:r>
            <a:r>
              <a:rPr lang="en-US" altLang="en-US" sz="2900" dirty="0">
                <a:cs typeface="Times New Roman" panose="02020603050405020304" pitchFamily="18" charset="0"/>
              </a:rPr>
              <a:t>-			-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2900" baseline="-25000"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baseline="-25000" dirty="0">
                <a:cs typeface="Times New Roman" panose="02020603050405020304" pitchFamily="18" charset="0"/>
              </a:rPr>
              <a:t>		</a:t>
            </a:r>
            <a:r>
              <a:rPr lang="en-US" altLang="en-US" sz="2900" baseline="-25000" dirty="0" smtClean="0">
                <a:cs typeface="Times New Roman" panose="02020603050405020304" pitchFamily="18" charset="0"/>
              </a:rPr>
              <a:t>       </a:t>
            </a:r>
            <a:r>
              <a:rPr lang="en-US" altLang="en-US" sz="2900" dirty="0" smtClean="0">
                <a:cs typeface="Times New Roman" panose="02020603050405020304" pitchFamily="18" charset="0"/>
              </a:rPr>
              <a:t>q</a:t>
            </a:r>
            <a:r>
              <a:rPr lang="en-US" altLang="en-US" sz="2900" baseline="-25000" dirty="0" smtClean="0">
                <a:cs typeface="Times New Roman" panose="02020603050405020304" pitchFamily="18" charset="0"/>
              </a:rPr>
              <a:t>0</a:t>
            </a:r>
            <a:r>
              <a:rPr lang="en-US" altLang="en-US" sz="2900" dirty="0" smtClean="0">
                <a:cs typeface="Times New Roman" panose="02020603050405020304" pitchFamily="18" charset="0"/>
              </a:rPr>
              <a:t> </a:t>
            </a:r>
            <a:r>
              <a:rPr lang="en-US" altLang="en-US" sz="2900" dirty="0">
                <a:cs typeface="Times New Roman" panose="02020603050405020304" pitchFamily="18" charset="0"/>
              </a:rPr>
              <a:t>is the start state and the “scan right” state, until hits B</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q</a:t>
            </a:r>
            <a:r>
              <a:rPr lang="en-US" altLang="en-US" sz="2900" baseline="-25000" dirty="0">
                <a:cs typeface="Times New Roman" panose="02020603050405020304" pitchFamily="18" charset="0"/>
              </a:rPr>
              <a:t>1</a:t>
            </a:r>
            <a:r>
              <a:rPr lang="en-US" altLang="en-US" sz="2900" dirty="0">
                <a:cs typeface="Times New Roman" panose="02020603050405020304" pitchFamily="18" charset="0"/>
              </a:rPr>
              <a:t> is the verify 0 state</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900" dirty="0">
                <a:cs typeface="Times New Roman" panose="02020603050405020304" pitchFamily="18" charset="0"/>
              </a:rPr>
              <a:t>q</a:t>
            </a:r>
            <a:r>
              <a:rPr lang="en-US" altLang="en-US" sz="2900" baseline="-25000" dirty="0">
                <a:cs typeface="Times New Roman" panose="02020603050405020304" pitchFamily="18" charset="0"/>
              </a:rPr>
              <a:t>2</a:t>
            </a:r>
            <a:r>
              <a:rPr lang="en-US" altLang="en-US" sz="2900" dirty="0">
                <a:cs typeface="Times New Roman" panose="02020603050405020304" pitchFamily="18" charset="0"/>
              </a:rPr>
              <a:t> is the final state</a:t>
            </a:r>
            <a:endParaRPr lang="en-US" altLang="en-US" sz="2900" dirty="0">
              <a:ea typeface="Times New Roman" panose="02020603050405020304" pitchFamily="18" charset="0"/>
            </a:endParaRPr>
          </a:p>
        </p:txBody>
      </p:sp>
      <p:sp>
        <p:nvSpPr>
          <p:cNvPr id="11268" name="Line 3"/>
          <p:cNvSpPr/>
          <p:nvPr/>
        </p:nvSpPr>
        <p:spPr>
          <a:xfrm flipV="1">
            <a:off x="1676400" y="3851275"/>
            <a:ext cx="5334000" cy="34925"/>
          </a:xfrm>
          <a:prstGeom prst="line">
            <a:avLst/>
          </a:prstGeom>
          <a:ln w="9525" cap="flat" cmpd="sng">
            <a:solidFill>
              <a:schemeClr val="tx1"/>
            </a:solidFill>
            <a:prstDash val="solid"/>
            <a:headEnd type="none" w="med" len="med"/>
            <a:tailEnd type="none" w="med" len="med"/>
          </a:ln>
        </p:spPr>
      </p:sp>
      <p:sp>
        <p:nvSpPr>
          <p:cNvPr id="11269" name="Line 4"/>
          <p:cNvSpPr/>
          <p:nvPr/>
        </p:nvSpPr>
        <p:spPr>
          <a:xfrm>
            <a:off x="1676400" y="3962400"/>
            <a:ext cx="0" cy="1143000"/>
          </a:xfrm>
          <a:prstGeom prst="line">
            <a:avLst/>
          </a:prstGeom>
          <a:ln w="9525" cap="flat" cmpd="sng">
            <a:solidFill>
              <a:schemeClr val="tx1"/>
            </a:solidFill>
            <a:prstDash val="solid"/>
            <a:headEnd type="none" w="med" len="med"/>
            <a:tailEnd type="none" w="med" len="med"/>
          </a:ln>
        </p:spPr>
      </p:sp>
      <p:sp>
        <p:nvSpPr>
          <p:cNvPr id="6" name="Date Placeholder 3"/>
          <p:cNvSpPr>
            <a:spLocks noGrp="1"/>
          </p:cNvSpPr>
          <p:nvPr>
            <p:ph type="dt" sz="half" idx="10"/>
          </p:nvPr>
        </p:nvSpPr>
        <p:spPr>
          <a:xfrm>
            <a:off x="457200" y="6356350"/>
            <a:ext cx="2133600" cy="365125"/>
          </a:xfrm>
        </p:spPr>
        <p:txBody>
          <a:bodyPr/>
          <a:lstStyle/>
          <a:p>
            <a:fld id="{59433890-35BB-4107-8FA6-673550B2144F}" type="datetime1">
              <a:rPr lang="en-US" smtClean="0"/>
              <a:t>5/1/2024</a:t>
            </a:fld>
            <a:endParaRPr lang="en-US"/>
          </a:p>
        </p:txBody>
      </p:sp>
      <p:sp>
        <p:nvSpPr>
          <p:cNvPr id="7"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8" name="Title 1"/>
          <p:cNvSpPr txBox="1">
            <a:spLocks/>
          </p:cNvSpPr>
          <p:nvPr/>
        </p:nvSpPr>
        <p:spPr>
          <a:xfrm>
            <a:off x="1447800" y="-317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61937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45</a:t>
            </a:fld>
            <a:endParaRPr lang="en-US" altLang="en-US" sz="1400" dirty="0"/>
          </a:p>
        </p:txBody>
      </p:sp>
      <p:sp>
        <p:nvSpPr>
          <p:cNvPr id="12291" name="Rectangle 2"/>
          <p:cNvSpPr>
            <a:spLocks noGrp="1"/>
          </p:cNvSpPr>
          <p:nvPr>
            <p:ph idx="1"/>
          </p:nvPr>
        </p:nvSpPr>
        <p:spPr>
          <a:xfrm>
            <a:off x="689264" y="988180"/>
            <a:ext cx="7772400" cy="3048000"/>
          </a:xfrm>
          <a:ln/>
        </p:spPr>
        <p:txBody>
          <a:bodyPr vert="horz" wrap="square" lIns="91440" tIns="45720" rIns="91440" bIns="45720" anchor="t" anchorCtr="0">
            <a:normAutofit fontScale="77500" lnSpcReduction="20000"/>
          </a:bodyPr>
          <a:lstStyle/>
          <a:p>
            <a:pPr defTabSz="914400" eaLnBrk="1" hangingPunct="1">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600" b="1" dirty="0">
                <a:cs typeface="Times New Roman" panose="02020603050405020304" pitchFamily="18" charset="0"/>
              </a:rPr>
              <a:t>Example #2:</a:t>
            </a:r>
            <a:r>
              <a:rPr lang="en-US" altLang="en-US" sz="2600" dirty="0">
                <a:cs typeface="Times New Roman" panose="02020603050405020304" pitchFamily="18" charset="0"/>
              </a:rPr>
              <a:t>  {0</a:t>
            </a:r>
            <a:r>
              <a:rPr lang="en-US" altLang="en-US" sz="2600" baseline="30000" dirty="0">
                <a:cs typeface="Times New Roman" panose="02020603050405020304" pitchFamily="18" charset="0"/>
              </a:rPr>
              <a:t>n</a:t>
            </a:r>
            <a:r>
              <a:rPr lang="en-US" altLang="en-US" sz="2600" dirty="0">
                <a:cs typeface="Times New Roman" panose="02020603050405020304" pitchFamily="18" charset="0"/>
              </a:rPr>
              <a:t>1</a:t>
            </a:r>
            <a:r>
              <a:rPr lang="en-US" altLang="en-US" sz="2600" baseline="30000" dirty="0">
                <a:cs typeface="Times New Roman" panose="02020603050405020304" pitchFamily="18" charset="0"/>
              </a:rPr>
              <a:t>n</a:t>
            </a:r>
            <a:r>
              <a:rPr lang="en-US" altLang="en-US" sz="2600" dirty="0">
                <a:cs typeface="Times New Roman" panose="02020603050405020304" pitchFamily="18" charset="0"/>
              </a:rPr>
              <a:t> | n </a:t>
            </a:r>
            <a:r>
              <a:rPr lang="en-US" altLang="en-US" sz="2600" b="1" dirty="0">
                <a:cs typeface="Times New Roman" panose="02020603050405020304" pitchFamily="18" charset="0"/>
              </a:rPr>
              <a:t>≥ 1</a:t>
            </a:r>
            <a:r>
              <a:rPr lang="en-US" altLang="en-US" sz="2600" dirty="0">
                <a:cs typeface="Times New Roman" panose="02020603050405020304" pitchFamily="18" charset="0"/>
              </a:rPr>
              <a:t>}</a:t>
            </a:r>
          </a:p>
          <a:p>
            <a:pPr defTabSz="914400" eaLnBrk="1" hangingPunct="1">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400" dirty="0">
              <a:cs typeface="Times New Roman" panose="02020603050405020304" pitchFamily="18" charset="0"/>
            </a:endParaRPr>
          </a:p>
          <a:p>
            <a:pPr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400" dirty="0">
                <a:cs typeface="Times New Roman" panose="02020603050405020304" pitchFamily="18" charset="0"/>
              </a:rPr>
              <a:t>			</a:t>
            </a:r>
            <a:r>
              <a:rPr lang="en-US" altLang="en-US" sz="2200" dirty="0">
                <a:cs typeface="Times New Roman" panose="02020603050405020304" pitchFamily="18" charset="0"/>
              </a:rPr>
              <a:t>0			1			X			Y		B</a:t>
            </a:r>
          </a:p>
          <a:p>
            <a:pPr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200" dirty="0">
                <a:cs typeface="Times New Roman" panose="02020603050405020304" pitchFamily="18" charset="0"/>
              </a:rPr>
              <a:t>	-&gt;q</a:t>
            </a:r>
            <a:r>
              <a:rPr lang="en-US" altLang="en-US" sz="2200" baseline="-25000" dirty="0">
                <a:cs typeface="Times New Roman" panose="02020603050405020304" pitchFamily="18" charset="0"/>
              </a:rPr>
              <a:t>0	 </a:t>
            </a:r>
            <a:r>
              <a:rPr lang="en-US" altLang="en-US" sz="2200" dirty="0">
                <a:cs typeface="Times New Roman" panose="02020603050405020304" pitchFamily="18" charset="0"/>
              </a:rPr>
              <a:t>(q</a:t>
            </a:r>
            <a:r>
              <a:rPr lang="en-US" altLang="en-US" sz="2200" baseline="-25000" dirty="0">
                <a:cs typeface="Times New Roman" panose="02020603050405020304" pitchFamily="18" charset="0"/>
              </a:rPr>
              <a:t>1</a:t>
            </a:r>
            <a:r>
              <a:rPr lang="en-US" altLang="en-US" sz="2200" dirty="0">
                <a:cs typeface="Times New Roman" panose="02020603050405020304" pitchFamily="18" charset="0"/>
              </a:rPr>
              <a:t>, X, R)</a:t>
            </a:r>
            <a:r>
              <a:rPr lang="en-US" altLang="en-US" sz="2200" baseline="-25000" dirty="0">
                <a:cs typeface="Times New Roman" panose="02020603050405020304" pitchFamily="18" charset="0"/>
              </a:rPr>
              <a:t>	 	</a:t>
            </a:r>
            <a:r>
              <a:rPr lang="en-US" altLang="en-US" sz="2200" dirty="0">
                <a:cs typeface="Times New Roman" panose="02020603050405020304" pitchFamily="18" charset="0"/>
              </a:rPr>
              <a:t>-			-			(q</a:t>
            </a:r>
            <a:r>
              <a:rPr lang="en-US" altLang="en-US" sz="2200" baseline="-25000" dirty="0">
                <a:cs typeface="Times New Roman" panose="02020603050405020304" pitchFamily="18" charset="0"/>
              </a:rPr>
              <a:t>3</a:t>
            </a:r>
            <a:r>
              <a:rPr lang="en-US" altLang="en-US" sz="2200" dirty="0">
                <a:cs typeface="Times New Roman" panose="02020603050405020304" pitchFamily="18" charset="0"/>
              </a:rPr>
              <a:t>, Y, R)</a:t>
            </a:r>
            <a:r>
              <a:rPr lang="en-US" altLang="en-US" sz="2200" b="1" i="1" dirty="0">
                <a:cs typeface="Times New Roman" panose="02020603050405020304" pitchFamily="18" charset="0"/>
              </a:rPr>
              <a:t>0’s finished</a:t>
            </a:r>
            <a:r>
              <a:rPr lang="en-US" altLang="en-US" sz="2200" dirty="0">
                <a:cs typeface="Times New Roman" panose="02020603050405020304" pitchFamily="18" charset="0"/>
              </a:rPr>
              <a:t>	-</a:t>
            </a:r>
            <a:endParaRPr lang="en-US" altLang="en-US" sz="2200" baseline="-25000" dirty="0">
              <a:cs typeface="Times New Roman" panose="02020603050405020304" pitchFamily="18" charset="0"/>
            </a:endParaRPr>
          </a:p>
          <a:p>
            <a:pPr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200" baseline="-25000" dirty="0">
                <a:cs typeface="Times New Roman" panose="02020603050405020304" pitchFamily="18" charset="0"/>
              </a:rPr>
              <a:t>		 </a:t>
            </a:r>
            <a:r>
              <a:rPr lang="en-US" altLang="en-US" sz="2200" dirty="0">
                <a:cs typeface="Times New Roman" panose="02020603050405020304" pitchFamily="18" charset="0"/>
              </a:rPr>
              <a:t>q</a:t>
            </a:r>
            <a:r>
              <a:rPr lang="en-US" altLang="en-US" sz="2200" baseline="-25000" dirty="0">
                <a:cs typeface="Times New Roman" panose="02020603050405020304" pitchFamily="18" charset="0"/>
              </a:rPr>
              <a:t>1 	 </a:t>
            </a:r>
            <a:r>
              <a:rPr lang="en-US" altLang="en-US" sz="2200" dirty="0">
                <a:cs typeface="Times New Roman" panose="02020603050405020304" pitchFamily="18" charset="0"/>
              </a:rPr>
              <a:t>(q</a:t>
            </a:r>
            <a:r>
              <a:rPr lang="en-US" altLang="en-US" sz="2200" baseline="-25000" dirty="0">
                <a:cs typeface="Times New Roman" panose="02020603050405020304" pitchFamily="18" charset="0"/>
              </a:rPr>
              <a:t>1</a:t>
            </a:r>
            <a:r>
              <a:rPr lang="en-US" altLang="en-US" sz="2200" dirty="0">
                <a:cs typeface="Times New Roman" panose="02020603050405020304" pitchFamily="18" charset="0"/>
              </a:rPr>
              <a:t>, 0, R)</a:t>
            </a:r>
            <a:r>
              <a:rPr lang="en-US" altLang="en-US" sz="2200" b="1" i="1" dirty="0">
                <a:cs typeface="Times New Roman" panose="02020603050405020304" pitchFamily="18" charset="0"/>
              </a:rPr>
              <a:t>ignore1</a:t>
            </a:r>
            <a:r>
              <a:rPr lang="en-US" altLang="en-US" sz="2200" dirty="0">
                <a:cs typeface="Times New Roman" panose="02020603050405020304" pitchFamily="18" charset="0"/>
              </a:rPr>
              <a:t>	(q</a:t>
            </a:r>
            <a:r>
              <a:rPr lang="en-US" altLang="en-US" sz="2200" baseline="-25000" dirty="0">
                <a:cs typeface="Times New Roman" panose="02020603050405020304" pitchFamily="18" charset="0"/>
              </a:rPr>
              <a:t>2</a:t>
            </a:r>
            <a:r>
              <a:rPr lang="en-US" altLang="en-US" sz="2200" dirty="0">
                <a:cs typeface="Times New Roman" panose="02020603050405020304" pitchFamily="18" charset="0"/>
              </a:rPr>
              <a:t>, Y, L)		-			(q</a:t>
            </a:r>
            <a:r>
              <a:rPr lang="en-US" altLang="en-US" sz="2200" baseline="-25000" dirty="0">
                <a:cs typeface="Times New Roman" panose="02020603050405020304" pitchFamily="18" charset="0"/>
              </a:rPr>
              <a:t>1</a:t>
            </a:r>
            <a:r>
              <a:rPr lang="en-US" altLang="en-US" sz="2200" dirty="0">
                <a:cs typeface="Times New Roman" panose="02020603050405020304" pitchFamily="18" charset="0"/>
              </a:rPr>
              <a:t>, Y, R)</a:t>
            </a:r>
            <a:r>
              <a:rPr lang="en-US" altLang="en-US" sz="2200" b="1" i="1" dirty="0">
                <a:solidFill>
                  <a:srgbClr val="000000"/>
                </a:solidFill>
                <a:cs typeface="Times New Roman" panose="02020603050405020304" pitchFamily="18" charset="0"/>
              </a:rPr>
              <a:t> ignore2</a:t>
            </a:r>
            <a:r>
              <a:rPr lang="en-US" altLang="en-US" sz="2200" dirty="0">
                <a:cs typeface="Times New Roman" panose="02020603050405020304" pitchFamily="18" charset="0"/>
              </a:rPr>
              <a:t>	- (more 0’s)</a:t>
            </a:r>
          </a:p>
          <a:p>
            <a:pPr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200" baseline="-25000" dirty="0">
                <a:cs typeface="Times New Roman" panose="02020603050405020304" pitchFamily="18" charset="0"/>
              </a:rPr>
              <a:t>		 </a:t>
            </a:r>
            <a:r>
              <a:rPr lang="en-US" altLang="en-US" sz="2200" dirty="0">
                <a:cs typeface="Times New Roman" panose="02020603050405020304" pitchFamily="18" charset="0"/>
              </a:rPr>
              <a:t>q</a:t>
            </a:r>
            <a:r>
              <a:rPr lang="en-US" altLang="en-US" sz="2200" baseline="-25000" dirty="0">
                <a:cs typeface="Times New Roman" panose="02020603050405020304" pitchFamily="18" charset="0"/>
              </a:rPr>
              <a:t>2 	 </a:t>
            </a:r>
            <a:r>
              <a:rPr lang="en-US" altLang="en-US" sz="2200" dirty="0">
                <a:cs typeface="Times New Roman" panose="02020603050405020304" pitchFamily="18" charset="0"/>
              </a:rPr>
              <a:t>(q</a:t>
            </a:r>
            <a:r>
              <a:rPr lang="en-US" altLang="en-US" sz="2200" baseline="-25000" dirty="0">
                <a:cs typeface="Times New Roman" panose="02020603050405020304" pitchFamily="18" charset="0"/>
              </a:rPr>
              <a:t>2</a:t>
            </a:r>
            <a:r>
              <a:rPr lang="en-US" altLang="en-US" sz="2200" dirty="0">
                <a:cs typeface="Times New Roman" panose="02020603050405020304" pitchFamily="18" charset="0"/>
              </a:rPr>
              <a:t>, 0, L)</a:t>
            </a:r>
            <a:r>
              <a:rPr lang="en-US" altLang="en-US" sz="2200" b="1" i="1" dirty="0">
                <a:solidFill>
                  <a:srgbClr val="000000"/>
                </a:solidFill>
                <a:cs typeface="Times New Roman" panose="02020603050405020304" pitchFamily="18" charset="0"/>
              </a:rPr>
              <a:t> ignore2</a:t>
            </a:r>
            <a:r>
              <a:rPr lang="en-US" altLang="en-US" sz="2200" dirty="0">
                <a:cs typeface="Times New Roman" panose="02020603050405020304" pitchFamily="18" charset="0"/>
              </a:rPr>
              <a:t>	-			(q</a:t>
            </a:r>
            <a:r>
              <a:rPr lang="en-US" altLang="en-US" sz="2200" baseline="-25000" dirty="0">
                <a:cs typeface="Times New Roman" panose="02020603050405020304" pitchFamily="18" charset="0"/>
              </a:rPr>
              <a:t>0</a:t>
            </a:r>
            <a:r>
              <a:rPr lang="en-US" altLang="en-US" sz="2200" dirty="0">
                <a:cs typeface="Times New Roman" panose="02020603050405020304" pitchFamily="18" charset="0"/>
              </a:rPr>
              <a:t>, X, R)		(q</a:t>
            </a:r>
            <a:r>
              <a:rPr lang="en-US" altLang="en-US" sz="2200" baseline="-25000" dirty="0">
                <a:cs typeface="Times New Roman" panose="02020603050405020304" pitchFamily="18" charset="0"/>
              </a:rPr>
              <a:t>2</a:t>
            </a:r>
            <a:r>
              <a:rPr lang="en-US" altLang="en-US" sz="2200" dirty="0">
                <a:cs typeface="Times New Roman" panose="02020603050405020304" pitchFamily="18" charset="0"/>
              </a:rPr>
              <a:t>, Y, L)</a:t>
            </a:r>
            <a:r>
              <a:rPr lang="en-US" altLang="en-US" sz="2200" b="1" i="1" dirty="0">
                <a:solidFill>
                  <a:srgbClr val="000000"/>
                </a:solidFill>
                <a:cs typeface="Times New Roman" panose="02020603050405020304" pitchFamily="18" charset="0"/>
              </a:rPr>
              <a:t> ignore1</a:t>
            </a:r>
            <a:r>
              <a:rPr lang="en-US" altLang="en-US" sz="2200" dirty="0">
                <a:cs typeface="Times New Roman" panose="02020603050405020304" pitchFamily="18" charset="0"/>
              </a:rPr>
              <a:t>	-</a:t>
            </a:r>
          </a:p>
          <a:p>
            <a:pPr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200" baseline="-25000" dirty="0">
                <a:cs typeface="Times New Roman" panose="02020603050405020304" pitchFamily="18" charset="0"/>
              </a:rPr>
              <a:t>		 </a:t>
            </a:r>
            <a:r>
              <a:rPr lang="en-US" altLang="en-US" sz="2200" dirty="0">
                <a:cs typeface="Times New Roman" panose="02020603050405020304" pitchFamily="18" charset="0"/>
              </a:rPr>
              <a:t>q</a:t>
            </a:r>
            <a:r>
              <a:rPr lang="en-US" altLang="en-US" sz="2200" baseline="-25000" dirty="0">
                <a:cs typeface="Times New Roman" panose="02020603050405020304" pitchFamily="18" charset="0"/>
              </a:rPr>
              <a:t>3 	 </a:t>
            </a:r>
            <a:r>
              <a:rPr lang="en-US" altLang="en-US" sz="2200" dirty="0">
                <a:cs typeface="Times New Roman" panose="02020603050405020304" pitchFamily="18" charset="0"/>
              </a:rPr>
              <a:t>-			- (more 1’s)		-			(q</a:t>
            </a:r>
            <a:r>
              <a:rPr lang="en-US" altLang="en-US" sz="2200" baseline="-25000" dirty="0">
                <a:cs typeface="Times New Roman" panose="02020603050405020304" pitchFamily="18" charset="0"/>
              </a:rPr>
              <a:t>3</a:t>
            </a:r>
            <a:r>
              <a:rPr lang="en-US" altLang="en-US" sz="2200" dirty="0">
                <a:cs typeface="Times New Roman" panose="02020603050405020304" pitchFamily="18" charset="0"/>
              </a:rPr>
              <a:t>, Y, R)</a:t>
            </a:r>
            <a:r>
              <a:rPr lang="en-US" altLang="en-US" sz="2200" b="1" i="1" dirty="0">
                <a:solidFill>
                  <a:srgbClr val="000000"/>
                </a:solidFill>
                <a:cs typeface="Times New Roman" panose="02020603050405020304" pitchFamily="18" charset="0"/>
              </a:rPr>
              <a:t> ignore</a:t>
            </a:r>
            <a:r>
              <a:rPr lang="en-US" altLang="en-US" sz="2200" dirty="0">
                <a:cs typeface="Times New Roman" panose="02020603050405020304" pitchFamily="18" charset="0"/>
              </a:rPr>
              <a:t>	(q</a:t>
            </a:r>
            <a:r>
              <a:rPr lang="en-US" altLang="en-US" sz="2200" baseline="-25000" dirty="0">
                <a:cs typeface="Times New Roman" panose="02020603050405020304" pitchFamily="18" charset="0"/>
              </a:rPr>
              <a:t>4</a:t>
            </a:r>
            <a:r>
              <a:rPr lang="en-US" altLang="en-US" sz="2200" dirty="0">
                <a:cs typeface="Times New Roman" panose="02020603050405020304" pitchFamily="18" charset="0"/>
              </a:rPr>
              <a:t>, B, R)</a:t>
            </a:r>
          </a:p>
          <a:p>
            <a:pPr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200" baseline="-25000" dirty="0">
                <a:cs typeface="Times New Roman" panose="02020603050405020304" pitchFamily="18" charset="0"/>
              </a:rPr>
              <a:t>		 </a:t>
            </a:r>
            <a:r>
              <a:rPr lang="en-US" altLang="en-US" sz="2200" dirty="0">
                <a:cs typeface="Times New Roman" panose="02020603050405020304" pitchFamily="18" charset="0"/>
              </a:rPr>
              <a:t>q</a:t>
            </a:r>
            <a:r>
              <a:rPr lang="en-US" altLang="en-US" sz="2200" baseline="-25000" dirty="0">
                <a:cs typeface="Times New Roman" panose="02020603050405020304" pitchFamily="18" charset="0"/>
              </a:rPr>
              <a:t>4</a:t>
            </a:r>
            <a:r>
              <a:rPr lang="en-US" altLang="en-US" sz="2200" dirty="0">
                <a:cs typeface="Times New Roman" panose="02020603050405020304" pitchFamily="18" charset="0"/>
              </a:rPr>
              <a:t>*</a:t>
            </a:r>
            <a:r>
              <a:rPr lang="en-US" altLang="en-US" sz="2200" baseline="-25000" dirty="0">
                <a:cs typeface="Times New Roman" panose="02020603050405020304" pitchFamily="18" charset="0"/>
              </a:rPr>
              <a:t>	 </a:t>
            </a:r>
            <a:r>
              <a:rPr lang="en-US" altLang="en-US" sz="2200" dirty="0">
                <a:cs typeface="Times New Roman" panose="02020603050405020304" pitchFamily="18" charset="0"/>
              </a:rPr>
              <a:t>-			-			-			-		-</a:t>
            </a:r>
          </a:p>
          <a:p>
            <a:pPr defTabSz="914400" eaLnBrk="1" hangingPunct="1">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2200" dirty="0">
              <a:cs typeface="Times New Roman" panose="02020603050405020304" pitchFamily="18" charset="0"/>
            </a:endParaRPr>
          </a:p>
          <a:p>
            <a:pPr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200" dirty="0">
                <a:cs typeface="Times New Roman" panose="02020603050405020304" pitchFamily="18" charset="0"/>
              </a:rPr>
              <a:t>	</a:t>
            </a:r>
          </a:p>
          <a:p>
            <a:pPr defTabSz="914400" eaLnBrk="1" hangingPunct="1">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200" b="1" dirty="0">
                <a:cs typeface="Times New Roman" panose="02020603050405020304" pitchFamily="18" charset="0"/>
              </a:rPr>
              <a:t>Sample Computation: </a:t>
            </a:r>
            <a:r>
              <a:rPr lang="en-US" altLang="en-US" sz="2200" dirty="0">
                <a:cs typeface="Times New Roman" panose="02020603050405020304" pitchFamily="18" charset="0"/>
              </a:rPr>
              <a:t>(on 0011),   </a:t>
            </a:r>
            <a:r>
              <a:rPr lang="en-US" altLang="en-US" sz="2200" i="1" dirty="0">
                <a:cs typeface="Times New Roman" panose="02020603050405020304" pitchFamily="18" charset="0"/>
              </a:rPr>
              <a:t>presume state q  looks rightward</a:t>
            </a:r>
            <a:endParaRPr lang="en-US" altLang="en-US" sz="2200" dirty="0">
              <a:cs typeface="Times New Roman" panose="02020603050405020304" pitchFamily="18" charset="0"/>
            </a:endParaRPr>
          </a:p>
          <a:p>
            <a:pPr defTabSz="914400" eaLnBrk="1" hangingPunct="1">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2200" b="1" dirty="0">
              <a:cs typeface="Times New Roman" panose="02020603050405020304" pitchFamily="18" charset="0"/>
            </a:endParaRPr>
          </a:p>
          <a:p>
            <a:pPr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2200" dirty="0">
              <a:ea typeface="Times New Roman" panose="02020603050405020304" pitchFamily="18" charset="0"/>
            </a:endParaRPr>
          </a:p>
        </p:txBody>
      </p:sp>
      <p:grpSp>
        <p:nvGrpSpPr>
          <p:cNvPr id="2" name="Group 1"/>
          <p:cNvGrpSpPr/>
          <p:nvPr/>
        </p:nvGrpSpPr>
        <p:grpSpPr>
          <a:xfrm>
            <a:off x="1524000" y="1629225"/>
            <a:ext cx="6629400" cy="1219200"/>
            <a:chOff x="1524000" y="1066800"/>
            <a:chExt cx="6629400" cy="1219200"/>
          </a:xfrm>
        </p:grpSpPr>
        <p:sp>
          <p:nvSpPr>
            <p:cNvPr id="12292" name="Line 123"/>
            <p:cNvSpPr/>
            <p:nvPr/>
          </p:nvSpPr>
          <p:spPr>
            <a:xfrm>
              <a:off x="1524000" y="1066800"/>
              <a:ext cx="6629400" cy="0"/>
            </a:xfrm>
            <a:prstGeom prst="line">
              <a:avLst/>
            </a:prstGeom>
            <a:ln w="9525" cap="flat" cmpd="sng">
              <a:solidFill>
                <a:schemeClr val="tx1"/>
              </a:solidFill>
              <a:prstDash val="solid"/>
              <a:headEnd type="none" w="med" len="med"/>
              <a:tailEnd type="none" w="med" len="med"/>
            </a:ln>
          </p:spPr>
        </p:sp>
        <p:sp>
          <p:nvSpPr>
            <p:cNvPr id="12293" name="Line 124"/>
            <p:cNvSpPr/>
            <p:nvPr/>
          </p:nvSpPr>
          <p:spPr>
            <a:xfrm>
              <a:off x="1524000" y="1066800"/>
              <a:ext cx="0" cy="1219200"/>
            </a:xfrm>
            <a:prstGeom prst="line">
              <a:avLst/>
            </a:prstGeom>
            <a:ln w="9525" cap="flat" cmpd="sng">
              <a:solidFill>
                <a:schemeClr val="tx1"/>
              </a:solidFill>
              <a:prstDash val="solid"/>
              <a:headEnd type="none" w="med" len="med"/>
              <a:tailEnd type="none" w="med" len="med"/>
            </a:ln>
          </p:spPr>
        </p:sp>
      </p:grpSp>
      <p:sp>
        <p:nvSpPr>
          <p:cNvPr id="14461" name="Rectangle 125"/>
          <p:cNvSpPr/>
          <p:nvPr/>
        </p:nvSpPr>
        <p:spPr>
          <a:xfrm>
            <a:off x="914400" y="4040687"/>
            <a:ext cx="3290888" cy="194087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q</a:t>
            </a:r>
            <a:r>
              <a:rPr lang="en-US" altLang="en-US" sz="1800" baseline="-25000" dirty="0">
                <a:cs typeface="Times New Roman" panose="02020603050405020304" pitchFamily="18" charset="0"/>
              </a:rPr>
              <a:t>0</a:t>
            </a:r>
            <a:r>
              <a:rPr lang="en-US" altLang="en-US" sz="1800" dirty="0">
                <a:cs typeface="Times New Roman" panose="02020603050405020304" pitchFamily="18" charset="0"/>
              </a:rPr>
              <a:t>0011BB..  |— Xq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011</a:t>
            </a:r>
            <a:endParaRPr lang="en-US" altLang="en-US" sz="2000" dirty="0">
              <a:cs typeface="Times New Roman" panose="02020603050405020304" pitchFamily="18" charset="0"/>
            </a:endParaRP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a:t>
            </a:r>
            <a:r>
              <a:rPr lang="en-US" altLang="en-US" sz="1800" dirty="0">
                <a:cs typeface="Times New Roman" panose="02020603050405020304" pitchFamily="18" charset="0"/>
              </a:rPr>
              <a:t>|— X0q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11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a:t>
            </a:r>
            <a:r>
              <a:rPr lang="en-US" altLang="en-US" sz="1800" dirty="0">
                <a:cs typeface="Times New Roman" panose="02020603050405020304" pitchFamily="18" charset="0"/>
              </a:rPr>
              <a:t>|— Xq</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0Y1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 q</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X0Y1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 Xq</a:t>
            </a:r>
            <a:r>
              <a:rPr lang="en-US" altLang="en-US" sz="1800" baseline="-25000" dirty="0">
                <a:cs typeface="Times New Roman" panose="02020603050405020304" pitchFamily="18" charset="0"/>
              </a:rPr>
              <a:t>0</a:t>
            </a:r>
            <a:r>
              <a:rPr lang="en-US" altLang="en-US" sz="1800" dirty="0">
                <a:cs typeface="Times New Roman" panose="02020603050405020304" pitchFamily="18" charset="0"/>
              </a:rPr>
              <a:t>0Y1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 XXq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Y1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a:t>
            </a:r>
            <a:endParaRPr lang="en-US" altLang="en-US" sz="1800" dirty="0">
              <a:ea typeface="Times New Roman" panose="02020603050405020304" pitchFamily="18" charset="0"/>
            </a:endParaRPr>
          </a:p>
        </p:txBody>
      </p:sp>
      <p:sp>
        <p:nvSpPr>
          <p:cNvPr id="7" name="Date Placeholder 3"/>
          <p:cNvSpPr>
            <a:spLocks noGrp="1"/>
          </p:cNvSpPr>
          <p:nvPr>
            <p:ph type="dt" sz="half" idx="10"/>
          </p:nvPr>
        </p:nvSpPr>
        <p:spPr>
          <a:xfrm>
            <a:off x="457200" y="6356350"/>
            <a:ext cx="2133600" cy="365125"/>
          </a:xfrm>
        </p:spPr>
        <p:txBody>
          <a:bodyPr/>
          <a:lstStyle/>
          <a:p>
            <a:fld id="{9CDCCF1D-CD41-44EC-86DF-7E71E2B6F079}" type="datetime1">
              <a:rPr lang="en-US" smtClean="0"/>
              <a:t>5/1/2024</a:t>
            </a:fld>
            <a:endParaRPr lang="en-US"/>
          </a:p>
        </p:txBody>
      </p:sp>
      <p:sp>
        <p:nvSpPr>
          <p:cNvPr id="8"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9" name="Title 1"/>
          <p:cNvSpPr txBox="1">
            <a:spLocks/>
          </p:cNvSpPr>
          <p:nvPr/>
        </p:nvSpPr>
        <p:spPr>
          <a:xfrm>
            <a:off x="1219200" y="7273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TM Example(CO5) </a:t>
            </a:r>
            <a:endParaRPr lang="en-US" sz="3200" b="1" dirty="0"/>
          </a:p>
        </p:txBody>
      </p:sp>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Rectangle 2"/>
          <p:cNvSpPr/>
          <p:nvPr/>
        </p:nvSpPr>
        <p:spPr>
          <a:xfrm>
            <a:off x="3731852" y="4036180"/>
            <a:ext cx="4572000" cy="1837426"/>
          </a:xfrm>
          <a:prstGeom prst="rect">
            <a:avLst/>
          </a:prstGeom>
        </p:spPr>
        <p:txBody>
          <a:bodyPr>
            <a:spAutoFit/>
          </a:bodyPr>
          <a:lstStyle/>
          <a:p>
            <a:pPr marL="342900" indent="-342900">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dirty="0" smtClean="0">
                <a:cs typeface="Times New Roman" panose="02020603050405020304" pitchFamily="18" charset="0"/>
              </a:rPr>
              <a:t>			</a:t>
            </a:r>
            <a:r>
              <a:rPr lang="en-US" altLang="en-US" dirty="0">
                <a:cs typeface="Times New Roman" panose="02020603050405020304" pitchFamily="18" charset="0"/>
              </a:rPr>
              <a:t>|— XXYq</a:t>
            </a:r>
            <a:r>
              <a:rPr lang="en-US" altLang="en-US" baseline="-25000" dirty="0">
                <a:cs typeface="Times New Roman" panose="02020603050405020304" pitchFamily="18" charset="0"/>
              </a:rPr>
              <a:t>1</a:t>
            </a:r>
            <a:r>
              <a:rPr lang="en-US" altLang="en-US" dirty="0">
                <a:cs typeface="Times New Roman" panose="02020603050405020304" pitchFamily="18" charset="0"/>
              </a:rPr>
              <a:t>1</a:t>
            </a:r>
          </a:p>
          <a:p>
            <a:pPr marL="342900" lvl="0" indent="-342900">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dirty="0">
                <a:cs typeface="Times New Roman" panose="02020603050405020304" pitchFamily="18" charset="0"/>
              </a:rPr>
              <a:t>	</a:t>
            </a:r>
            <a:r>
              <a:rPr lang="en-US" altLang="en-US" dirty="0" smtClean="0">
                <a:cs typeface="Times New Roman" panose="02020603050405020304" pitchFamily="18" charset="0"/>
              </a:rPr>
              <a:t>		|— </a:t>
            </a:r>
            <a:r>
              <a:rPr lang="en-US" altLang="en-US" dirty="0">
                <a:cs typeface="Times New Roman" panose="02020603050405020304" pitchFamily="18" charset="0"/>
              </a:rPr>
              <a:t>XXq</a:t>
            </a:r>
            <a:r>
              <a:rPr lang="en-US" altLang="en-US" baseline="-25000" dirty="0">
                <a:cs typeface="Times New Roman" panose="02020603050405020304" pitchFamily="18" charset="0"/>
              </a:rPr>
              <a:t>2</a:t>
            </a:r>
            <a:r>
              <a:rPr lang="en-US" altLang="en-US" dirty="0">
                <a:cs typeface="Times New Roman" panose="02020603050405020304" pitchFamily="18" charset="0"/>
              </a:rPr>
              <a:t>YY</a:t>
            </a:r>
          </a:p>
          <a:p>
            <a:pPr marL="342900" lvl="0" indent="-342900">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dirty="0">
                <a:cs typeface="Times New Roman" panose="02020603050405020304" pitchFamily="18" charset="0"/>
              </a:rPr>
              <a:t>			|— Xq</a:t>
            </a:r>
            <a:r>
              <a:rPr lang="en-US" altLang="en-US" baseline="-25000" dirty="0">
                <a:cs typeface="Times New Roman" panose="02020603050405020304" pitchFamily="18" charset="0"/>
              </a:rPr>
              <a:t>2</a:t>
            </a:r>
            <a:r>
              <a:rPr lang="en-US" altLang="en-US" dirty="0">
                <a:cs typeface="Times New Roman" panose="02020603050405020304" pitchFamily="18" charset="0"/>
              </a:rPr>
              <a:t>XYY</a:t>
            </a:r>
          </a:p>
          <a:p>
            <a:pPr marL="342900" lvl="0" indent="-342900">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dirty="0">
                <a:cs typeface="Times New Roman" panose="02020603050405020304" pitchFamily="18" charset="0"/>
              </a:rPr>
              <a:t>			|— XXq</a:t>
            </a:r>
            <a:r>
              <a:rPr lang="en-US" altLang="en-US" baseline="-25000" dirty="0">
                <a:cs typeface="Times New Roman" panose="02020603050405020304" pitchFamily="18" charset="0"/>
              </a:rPr>
              <a:t>0</a:t>
            </a:r>
            <a:r>
              <a:rPr lang="en-US" altLang="en-US" dirty="0">
                <a:cs typeface="Times New Roman" panose="02020603050405020304" pitchFamily="18" charset="0"/>
              </a:rPr>
              <a:t>YY</a:t>
            </a:r>
          </a:p>
          <a:p>
            <a:pPr marL="342900" lvl="0" indent="-342900">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dirty="0">
                <a:cs typeface="Times New Roman" panose="02020603050405020304" pitchFamily="18" charset="0"/>
              </a:rPr>
              <a:t>			|— XXYq</a:t>
            </a:r>
            <a:r>
              <a:rPr lang="en-US" altLang="en-US" baseline="-25000" dirty="0">
                <a:cs typeface="Times New Roman" panose="02020603050405020304" pitchFamily="18" charset="0"/>
              </a:rPr>
              <a:t>3</a:t>
            </a:r>
            <a:r>
              <a:rPr lang="en-US" altLang="en-US" dirty="0">
                <a:cs typeface="Times New Roman" panose="02020603050405020304" pitchFamily="18" charset="0"/>
              </a:rPr>
              <a:t>Y B…</a:t>
            </a:r>
          </a:p>
          <a:p>
            <a:pPr marL="342900" lvl="0" indent="-342900">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dirty="0">
                <a:cs typeface="Times New Roman" panose="02020603050405020304" pitchFamily="18" charset="0"/>
              </a:rPr>
              <a:t>			|— XXYYq</a:t>
            </a:r>
            <a:r>
              <a:rPr lang="en-US" altLang="en-US" baseline="-25000" dirty="0">
                <a:cs typeface="Times New Roman" panose="02020603050405020304" pitchFamily="18" charset="0"/>
              </a:rPr>
              <a:t>3 </a:t>
            </a:r>
            <a:r>
              <a:rPr lang="en-US" altLang="en-US" dirty="0">
                <a:cs typeface="Times New Roman" panose="02020603050405020304" pitchFamily="18" charset="0"/>
              </a:rPr>
              <a:t>BB…</a:t>
            </a:r>
          </a:p>
          <a:p>
            <a:pPr marL="342900" lvl="0" indent="-342900">
              <a:lnSpc>
                <a:spcPct val="90000"/>
              </a:lnSpc>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dirty="0">
                <a:cs typeface="Times New Roman" panose="02020603050405020304" pitchFamily="18" charset="0"/>
              </a:rPr>
              <a:t>			|— XXYYBq</a:t>
            </a:r>
            <a:r>
              <a:rPr lang="en-US" altLang="en-US" baseline="-25000" dirty="0">
                <a:cs typeface="Times New Roman" panose="02020603050405020304" pitchFamily="18" charset="0"/>
              </a:rPr>
              <a:t>4</a:t>
            </a:r>
            <a:endParaRPr lang="en-US" altLang="en-US" dirty="0">
              <a:ea typeface="Times New Roman" panose="02020603050405020304" pitchFamily="18" charset="0"/>
            </a:endParaRPr>
          </a:p>
        </p:txBody>
      </p:sp>
    </p:spTree>
    <p:extLst>
      <p:ext uri="{BB962C8B-B14F-4D97-AF65-F5344CB8AC3E}">
        <p14:creationId xmlns:p14="http://schemas.microsoft.com/office/powerpoint/2010/main" val="302650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4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4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4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6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noChangeArrowheads="1"/>
          </p:cNvSpPr>
          <p:nvPr>
            <p:ph idx="1"/>
          </p:nvPr>
        </p:nvSpPr>
        <p:spPr>
          <a:xfrm>
            <a:off x="533400" y="1143000"/>
            <a:ext cx="8229600" cy="4525963"/>
          </a:xfrm>
        </p:spPr>
        <p:txBody>
          <a:bodyPr/>
          <a:lstStyle/>
          <a:p>
            <a:pPr algn="just">
              <a:buFont typeface="Arial" panose="020B0604020202020204" pitchFamily="34" charset="0"/>
              <a:buNone/>
            </a:pPr>
            <a:r>
              <a:rPr lang="en-IN" altLang="en-US" sz="2200" dirty="0" smtClean="0"/>
              <a:t>Definition of Turing Machine.</a:t>
            </a:r>
          </a:p>
          <a:p>
            <a:pPr algn="just">
              <a:buFont typeface="Arial" panose="020B0604020202020204" pitchFamily="34" charset="0"/>
              <a:buNone/>
            </a:pPr>
            <a:r>
              <a:rPr lang="en-IN" altLang="en-US" sz="2200" dirty="0" smtClean="0"/>
              <a:t>Representation of Turing Machine</a:t>
            </a:r>
          </a:p>
          <a:p>
            <a:pPr algn="just">
              <a:buFont typeface="Arial" panose="020B0604020202020204" pitchFamily="34" charset="0"/>
              <a:buNone/>
            </a:pPr>
            <a:r>
              <a:rPr lang="en-IN" altLang="en-US" sz="2200" dirty="0" smtClean="0"/>
              <a:t>Acceptability and ID’s of Turing Machine.</a:t>
            </a:r>
          </a:p>
          <a:p>
            <a:pPr algn="just">
              <a:buFont typeface="Arial" panose="020B0604020202020204" pitchFamily="34" charset="0"/>
              <a:buNone/>
            </a:pPr>
            <a:endParaRPr lang="en-IN" altLang="en-US" sz="2200" dirty="0" smtClean="0"/>
          </a:p>
          <a:p>
            <a:pPr>
              <a:buFont typeface="Arial" panose="020B0604020202020204" pitchFamily="34" charset="0"/>
              <a:buNone/>
            </a:pPr>
            <a:r>
              <a:rPr lang="en-US" altLang="en-US" sz="2200" dirty="0" smtClean="0"/>
              <a:t>	</a:t>
            </a:r>
            <a:endParaRPr lang="en-US" altLang="en-US" sz="2400" dirty="0" smtClean="0"/>
          </a:p>
        </p:txBody>
      </p:sp>
      <p:sp>
        <p:nvSpPr>
          <p:cNvPr id="4" name="Date Placeholder 3"/>
          <p:cNvSpPr>
            <a:spLocks noGrp="1"/>
          </p:cNvSpPr>
          <p:nvPr>
            <p:ph type="dt" sz="quarter" idx="10"/>
          </p:nvPr>
        </p:nvSpPr>
        <p:spPr/>
        <p:txBody>
          <a:bodyPr/>
          <a:lstStyle/>
          <a:p>
            <a:pPr>
              <a:defRPr/>
            </a:pPr>
            <a:fld id="{72A17C1D-8685-423D-9B73-9B6C92AE5CD3}" type="datetime1">
              <a:rPr lang="en-US" smtClean="0"/>
              <a:t>5/1/2024</a:t>
            </a:fld>
            <a:endParaRPr lang="en-US"/>
          </a:p>
        </p:txBody>
      </p:sp>
      <p:sp>
        <p:nvSpPr>
          <p:cNvPr id="2355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fld id="{14058B09-6589-4448-B59F-38845D911B6E}" type="slidenum">
              <a:rPr lang="en-US" altLang="zh-CN" smtClean="0"/>
              <a:pPr/>
              <a:t>46</a:t>
            </a:fld>
            <a:endParaRPr lang="en-US" altLang="zh-CN" smtClean="0"/>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Recap</a:t>
            </a:r>
          </a:p>
        </p:txBody>
      </p:sp>
      <p:pic>
        <p:nvPicPr>
          <p:cNvPr id="2355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64275"/>
            <a:ext cx="5029200" cy="365125"/>
          </a:xfrm>
        </p:spPr>
        <p:txBody>
          <a:bodyPr/>
          <a:lstStyle/>
          <a:p>
            <a:pPr>
              <a:defRPr/>
            </a:pPr>
            <a:r>
              <a:rPr lang="en-US" dirty="0" smtClean="0"/>
              <a:t>Ankur Kumar Varshney       ACSE0404 (TAFL)                  Unit V</a:t>
            </a:r>
            <a:endParaRPr lang="en-US" dirty="0"/>
          </a:p>
        </p:txBody>
      </p:sp>
    </p:spTree>
    <p:extLst>
      <p:ext uri="{BB962C8B-B14F-4D97-AF65-F5344CB8AC3E}">
        <p14:creationId xmlns:p14="http://schemas.microsoft.com/office/powerpoint/2010/main" val="3151317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noChangeArrowheads="1"/>
          </p:cNvSpPr>
          <p:nvPr>
            <p:ph idx="1"/>
          </p:nvPr>
        </p:nvSpPr>
        <p:spPr>
          <a:xfrm>
            <a:off x="533400" y="1143000"/>
            <a:ext cx="8229600" cy="4525963"/>
          </a:xfrm>
        </p:spPr>
        <p:txBody>
          <a:bodyPr/>
          <a:lstStyle/>
          <a:p>
            <a:pPr algn="just">
              <a:buFont typeface="Arial" panose="020B0604020202020204" pitchFamily="34" charset="0"/>
              <a:buNone/>
            </a:pPr>
            <a:r>
              <a:rPr lang="en-IN" altLang="en-US" sz="2200" dirty="0" smtClean="0"/>
              <a:t>Q1: Definition of Turing Machine.</a:t>
            </a:r>
          </a:p>
          <a:p>
            <a:pPr algn="just">
              <a:buFont typeface="Arial" panose="020B0604020202020204" pitchFamily="34" charset="0"/>
              <a:buNone/>
            </a:pPr>
            <a:r>
              <a:rPr lang="en-IN" altLang="en-US" sz="2200" dirty="0" smtClean="0"/>
              <a:t>Q2: How we can represent of Turing Machine</a:t>
            </a:r>
          </a:p>
          <a:p>
            <a:pPr algn="just">
              <a:buFont typeface="Arial" panose="020B0604020202020204" pitchFamily="34" charset="0"/>
              <a:buNone/>
            </a:pPr>
            <a:r>
              <a:rPr lang="en-IN" altLang="en-US" sz="2200" dirty="0" smtClean="0"/>
              <a:t>Q3: what is ID’s of Turing Machine.</a:t>
            </a:r>
          </a:p>
          <a:p>
            <a:pPr algn="just">
              <a:buFont typeface="Arial" panose="020B0604020202020204" pitchFamily="34" charset="0"/>
              <a:buNone/>
            </a:pPr>
            <a:endParaRPr lang="en-IN" altLang="en-US" sz="2200" dirty="0" smtClean="0"/>
          </a:p>
          <a:p>
            <a:pPr>
              <a:buFont typeface="Arial" panose="020B0604020202020204" pitchFamily="34" charset="0"/>
              <a:buNone/>
            </a:pPr>
            <a:r>
              <a:rPr lang="en-US" altLang="en-US" sz="2200" dirty="0" smtClean="0"/>
              <a:t>	</a:t>
            </a:r>
            <a:endParaRPr lang="en-US" altLang="en-US" sz="2400" dirty="0" smtClean="0"/>
          </a:p>
        </p:txBody>
      </p:sp>
      <p:sp>
        <p:nvSpPr>
          <p:cNvPr id="4" name="Date Placeholder 3"/>
          <p:cNvSpPr>
            <a:spLocks noGrp="1"/>
          </p:cNvSpPr>
          <p:nvPr>
            <p:ph type="dt" sz="quarter" idx="10"/>
          </p:nvPr>
        </p:nvSpPr>
        <p:spPr/>
        <p:txBody>
          <a:bodyPr/>
          <a:lstStyle/>
          <a:p>
            <a:pPr>
              <a:defRPr/>
            </a:pPr>
            <a:fld id="{BB7B0E0C-D2E3-4100-8230-1D275C551ABB}" type="datetime1">
              <a:rPr lang="en-US" smtClean="0"/>
              <a:t>5/1/2024</a:t>
            </a:fld>
            <a:endParaRPr lang="en-US"/>
          </a:p>
        </p:txBody>
      </p:sp>
      <p:sp>
        <p:nvSpPr>
          <p:cNvPr id="2355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fld id="{14058B09-6589-4448-B59F-38845D911B6E}" type="slidenum">
              <a:rPr lang="en-US" altLang="zh-CN" smtClean="0"/>
              <a:pPr/>
              <a:t>47</a:t>
            </a:fld>
            <a:endParaRPr lang="en-US" altLang="zh-CN" smtClean="0"/>
          </a:p>
        </p:txBody>
      </p:sp>
      <p:sp>
        <p:nvSpPr>
          <p:cNvPr id="7" name="Title 1"/>
          <p:cNvSpPr txBox="1"/>
          <p:nvPr/>
        </p:nvSpPr>
        <p:spPr>
          <a:xfrm>
            <a:off x="1371600" y="86519"/>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smtClean="0"/>
              <a:t>Daily Quiz</a:t>
            </a:r>
            <a:endParaRPr lang="en-US" sz="3200" b="1" dirty="0"/>
          </a:p>
        </p:txBody>
      </p:sp>
      <p:pic>
        <p:nvPicPr>
          <p:cNvPr id="2355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64275"/>
            <a:ext cx="5029200" cy="365125"/>
          </a:xfrm>
        </p:spPr>
        <p:txBody>
          <a:bodyPr/>
          <a:lstStyle/>
          <a:p>
            <a:pPr>
              <a:defRPr/>
            </a:pPr>
            <a:r>
              <a:rPr lang="en-US" dirty="0" smtClean="0"/>
              <a:t>Ankur Kumar Varshney       ACSE0404 (TAFL)                  Unit V</a:t>
            </a:r>
            <a:endParaRPr lang="en-US" dirty="0"/>
          </a:p>
        </p:txBody>
      </p:sp>
    </p:spTree>
    <p:extLst>
      <p:ext uri="{BB962C8B-B14F-4D97-AF65-F5344CB8AC3E}">
        <p14:creationId xmlns:p14="http://schemas.microsoft.com/office/powerpoint/2010/main" val="2859298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Objective of the Topic</a:t>
            </a:r>
            <a:endParaRPr lang="en-US" sz="2400" b="1" dirty="0" smtClean="0"/>
          </a:p>
          <a:p>
            <a:pPr algn="just">
              <a:lnSpc>
                <a:spcPct val="150000"/>
              </a:lnSpc>
              <a:spcBef>
                <a:spcPts val="0"/>
              </a:spcBef>
              <a:buNone/>
            </a:pPr>
            <a:r>
              <a:rPr lang="en-US" sz="2200" dirty="0" smtClean="0"/>
              <a:t>The objective of the topic is to make the student able to:</a:t>
            </a:r>
          </a:p>
          <a:p>
            <a:pPr indent="114300" algn="just">
              <a:lnSpc>
                <a:spcPct val="150000"/>
              </a:lnSpc>
              <a:spcBef>
                <a:spcPts val="0"/>
              </a:spcBef>
            </a:pPr>
            <a:r>
              <a:rPr lang="en-US" sz="2200" dirty="0" smtClean="0"/>
              <a:t>	How to design Turing machine for different mathematical  </a:t>
            </a:r>
            <a:br>
              <a:rPr lang="en-US" sz="2200" dirty="0" smtClean="0"/>
            </a:br>
            <a:r>
              <a:rPr lang="en-US" sz="2200" dirty="0" smtClean="0"/>
              <a:t>         models</a:t>
            </a:r>
            <a:r>
              <a:rPr lang="en-US" sz="2200" dirty="0"/>
              <a:t>.</a:t>
            </a:r>
            <a:endParaRPr lang="en-US" sz="2200" dirty="0" smtClean="0"/>
          </a:p>
          <a:p>
            <a:pPr algn="just">
              <a:buNone/>
            </a:pPr>
            <a:endParaRPr lang="en-US" sz="2400" b="1" dirty="0" smtClean="0"/>
          </a:p>
        </p:txBody>
      </p:sp>
      <p:sp>
        <p:nvSpPr>
          <p:cNvPr id="4" name="Date Placeholder 3"/>
          <p:cNvSpPr>
            <a:spLocks noGrp="1"/>
          </p:cNvSpPr>
          <p:nvPr>
            <p:ph type="dt" sz="half" idx="10"/>
          </p:nvPr>
        </p:nvSpPr>
        <p:spPr/>
        <p:txBody>
          <a:bodyPr/>
          <a:lstStyle/>
          <a:p>
            <a:fld id="{E5FA16DC-EB1F-456D-9304-A341B58A5177}" type="datetime1">
              <a:rPr lang="en-US" smtClean="0"/>
              <a:t>5/1/2024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800" b="1" dirty="0" smtClean="0"/>
              <a:t>Techniques of Turing Machine Construction(CO5)</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endParaRPr lang="en-US" dirty="0" smtClean="0"/>
          </a:p>
          <a:p>
            <a:pPr marL="0" indent="0" algn="just">
              <a:buNone/>
            </a:pPr>
            <a:r>
              <a:rPr lang="en-US" sz="2800" b="1" dirty="0"/>
              <a:t>Prerequisite: </a:t>
            </a:r>
            <a:r>
              <a:rPr lang="en-US" sz="2400" dirty="0" smtClean="0"/>
              <a:t>Representation of Turing Machine.</a:t>
            </a:r>
            <a:endParaRPr lang="en-US" sz="2400" dirty="0"/>
          </a:p>
          <a:p>
            <a:pPr marL="0" indent="0" algn="just">
              <a:buNone/>
            </a:pPr>
            <a:endParaRPr lang="en-US" sz="2000" b="1" dirty="0" smtClean="0"/>
          </a:p>
          <a:p>
            <a:pPr marL="0" indent="0" algn="just">
              <a:buNone/>
            </a:pPr>
            <a:r>
              <a:rPr lang="en-US" sz="2400" b="1" dirty="0" smtClean="0"/>
              <a:t>Recap</a:t>
            </a:r>
            <a:r>
              <a:rPr lang="en-US" sz="2400" b="1" dirty="0"/>
              <a:t>: </a:t>
            </a:r>
            <a:r>
              <a:rPr lang="en-US" sz="2400" dirty="0"/>
              <a:t>In previous </a:t>
            </a:r>
            <a:r>
              <a:rPr lang="en-US" sz="2400" dirty="0" smtClean="0"/>
              <a:t>lecture we </a:t>
            </a:r>
            <a:r>
              <a:rPr lang="en-US" sz="2400" dirty="0"/>
              <a:t>have studied </a:t>
            </a:r>
            <a:r>
              <a:rPr lang="en-US" sz="2400" dirty="0" smtClean="0"/>
              <a:t>about representation and working of </a:t>
            </a:r>
            <a:r>
              <a:rPr lang="en-US" sz="2400" dirty="0" err="1" smtClean="0"/>
              <a:t>turing</a:t>
            </a:r>
            <a:r>
              <a:rPr lang="en-US" sz="2400" dirty="0" smtClean="0"/>
              <a:t> machine. </a:t>
            </a:r>
            <a:endParaRPr lang="en-US" sz="2400" dirty="0"/>
          </a:p>
          <a:p>
            <a:pPr algn="just"/>
            <a:endParaRPr lang="en-US" sz="2000" dirty="0"/>
          </a:p>
        </p:txBody>
      </p:sp>
      <p:sp>
        <p:nvSpPr>
          <p:cNvPr id="4" name="Date Placeholder 3"/>
          <p:cNvSpPr>
            <a:spLocks noGrp="1"/>
          </p:cNvSpPr>
          <p:nvPr>
            <p:ph type="dt" sz="half" idx="10"/>
          </p:nvPr>
        </p:nvSpPr>
        <p:spPr/>
        <p:txBody>
          <a:bodyPr/>
          <a:lstStyle/>
          <a:p>
            <a:fld id="{B99872EF-397B-452A-8892-6E1B5C8957E6}" type="datetime1">
              <a:rPr lang="en-US" smtClean="0"/>
              <a:t>5/1/2024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Prerequisite and Recap</a:t>
            </a:r>
          </a:p>
        </p:txBody>
      </p:sp>
    </p:spTree>
    <p:extLst>
      <p:ext uri="{BB962C8B-B14F-4D97-AF65-F5344CB8AC3E}">
        <p14:creationId xmlns:p14="http://schemas.microsoft.com/office/powerpoint/2010/main" val="3802284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 xmlns:a16="http://schemas.microsoft.com/office/drawing/2014/main" id="{1583C611-A80D-43ED-8102-CB220BA542E2}"/>
              </a:ext>
            </a:extLst>
          </p:cNvPr>
          <p:cNvSpPr>
            <a:spLocks noGrp="1"/>
          </p:cNvSpPr>
          <p:nvPr>
            <p:ph type="dt" sz="quarter" idx="11"/>
          </p:nvPr>
        </p:nvSpPr>
        <p:spPr>
          <a:xfrm>
            <a:off x="228600" y="6492875"/>
            <a:ext cx="2895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BC4E2780-2633-429B-A17D-145FA2EFE83B}" type="datetime1">
              <a:rPr lang="en-US" altLang="en-US" sz="1200" smtClean="0">
                <a:solidFill>
                  <a:srgbClr val="888888"/>
                </a:solidFill>
                <a:latin typeface="Calibri" panose="020F0502020204030204" pitchFamily="34" charset="0"/>
                <a:sym typeface="Calibri" panose="020F0502020204030204" pitchFamily="34" charset="0"/>
              </a:rPr>
              <a:t>5/1/2024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 xmlns:a16="http://schemas.microsoft.com/office/drawing/2014/main" id="{DF84A163-333C-46E8-8954-FD528A9C5648}"/>
              </a:ext>
            </a:extLst>
          </p:cNvPr>
          <p:cNvSpPr txBox="1">
            <a:spLocks/>
          </p:cNvSpPr>
          <p:nvPr/>
        </p:nvSpPr>
        <p:spPr>
          <a:xfrm>
            <a:off x="1371600" y="0"/>
            <a:ext cx="754380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4278" name="Content Placeholder 1">
            <a:extLst>
              <a:ext uri="{FF2B5EF4-FFF2-40B4-BE49-F238E27FC236}">
                <a16:creationId xmlns=""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 xmlns:a16="http://schemas.microsoft.com/office/drawing/2014/main" id="{3BD8A6D9-09A0-45D8-BC21-C175B99CE0F0}"/>
              </a:ext>
            </a:extLst>
          </p:cNvPr>
          <p:cNvGraphicFramePr>
            <a:graphicFrameLocks noGrp="1"/>
          </p:cNvGraphicFramePr>
          <p:nvPr/>
        </p:nvGraphicFramePr>
        <p:xfrm>
          <a:off x="835025" y="2365375"/>
          <a:ext cx="7839075" cy="1828800"/>
        </p:xfrm>
        <a:graphic>
          <a:graphicData uri="http://schemas.openxmlformats.org/drawingml/2006/table">
            <a:tbl>
              <a:tblPr firstRow="1" bandRow="1">
                <a:tableStyleId>{5C22544A-7EE6-4342-B048-85BDC9FD1C3A}</a:tableStyleId>
              </a:tblPr>
              <a:tblGrid>
                <a:gridCol w="904509">
                  <a:extLst>
                    <a:ext uri="{9D8B030D-6E8A-4147-A177-3AD203B41FA5}">
                      <a16:colId xmlns="" xmlns:a16="http://schemas.microsoft.com/office/drawing/2014/main" val="20000"/>
                    </a:ext>
                  </a:extLst>
                </a:gridCol>
                <a:gridCol w="5276300">
                  <a:extLst>
                    <a:ext uri="{9D8B030D-6E8A-4147-A177-3AD203B41FA5}">
                      <a16:colId xmlns="" xmlns:a16="http://schemas.microsoft.com/office/drawing/2014/main" val="20001"/>
                    </a:ext>
                  </a:extLst>
                </a:gridCol>
                <a:gridCol w="829133">
                  <a:extLst>
                    <a:ext uri="{9D8B030D-6E8A-4147-A177-3AD203B41FA5}">
                      <a16:colId xmlns="" xmlns:a16="http://schemas.microsoft.com/office/drawing/2014/main" val="20002"/>
                    </a:ext>
                  </a:extLst>
                </a:gridCol>
                <a:gridCol w="829133">
                  <a:extLst>
                    <a:ext uri="{9D8B030D-6E8A-4147-A177-3AD203B41FA5}">
                      <a16:colId xmlns=""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graphicFrame>
        <p:nvGraphicFramePr>
          <p:cNvPr id="10" name="Table 9">
            <a:extLst>
              <a:ext uri="{FF2B5EF4-FFF2-40B4-BE49-F238E27FC236}">
                <a16:creationId xmlns="" xmlns:a16="http://schemas.microsoft.com/office/drawing/2014/main" id="{E72EFC8D-CA57-40F5-AD3E-D559506685CE}"/>
              </a:ext>
            </a:extLst>
          </p:cNvPr>
          <p:cNvGraphicFramePr>
            <a:graphicFrameLocks noGrp="1"/>
          </p:cNvGraphicFramePr>
          <p:nvPr>
            <p:extLst>
              <p:ext uri="{D42A27DB-BD31-4B8C-83A1-F6EECF244321}">
                <p14:modId xmlns:p14="http://schemas.microsoft.com/office/powerpoint/2010/main" val="3936884659"/>
              </p:ext>
            </p:extLst>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 xmlns:a16="http://schemas.microsoft.com/office/drawing/2014/main" val="20000"/>
                    </a:ext>
                  </a:extLst>
                </a:gridCol>
                <a:gridCol w="5375672">
                  <a:extLst>
                    <a:ext uri="{9D8B030D-6E8A-4147-A177-3AD203B41FA5}">
                      <a16:colId xmlns="" xmlns:a16="http://schemas.microsoft.com/office/drawing/2014/main" val="20001"/>
                    </a:ext>
                  </a:extLst>
                </a:gridCol>
                <a:gridCol w="844748">
                  <a:extLst>
                    <a:ext uri="{9D8B030D-6E8A-4147-A177-3AD203B41FA5}">
                      <a16:colId xmlns="" xmlns:a16="http://schemas.microsoft.com/office/drawing/2014/main" val="20002"/>
                    </a:ext>
                  </a:extLst>
                </a:gridCol>
                <a:gridCol w="844748">
                  <a:extLst>
                    <a:ext uri="{9D8B030D-6E8A-4147-A177-3AD203B41FA5}">
                      <a16:colId xmlns=""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54333" name="Footer Placeholder 10">
            <a:extLst>
              <a:ext uri="{FF2B5EF4-FFF2-40B4-BE49-F238E27FC236}">
                <a16:creationId xmlns="" xmlns:a16="http://schemas.microsoft.com/office/drawing/2014/main" id="{9BF3E96D-C40D-48C4-B41D-E4E0DF60ED3B}"/>
              </a:ext>
            </a:extLst>
          </p:cNvPr>
          <p:cNvSpPr>
            <a:spLocks noGrp="1"/>
          </p:cNvSpPr>
          <p:nvPr>
            <p:ph type="ftr" sz="quarter" idx="12"/>
          </p:nvPr>
        </p:nvSpPr>
        <p:spPr>
          <a:xfrm>
            <a:off x="2362200" y="6356350"/>
            <a:ext cx="4648200"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dirty="0" smtClean="0">
                <a:solidFill>
                  <a:srgbClr val="888888"/>
                </a:solidFill>
                <a:latin typeface="Calibri" panose="020F0502020204030204" pitchFamily="34" charset="0"/>
                <a:sym typeface="Calibri" panose="020F0502020204030204" pitchFamily="34" charset="0"/>
              </a:rPr>
              <a:t>Ankur Kumar Varshney       ACSE0404 (TAFL)                  Unit V</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5</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 xmlns:a16="http://schemas.microsoft.com/office/drawing/2014/main" id="{159C66C8-54E5-488F-9DC5-22C925D3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93577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Topic mapping with Course Outcome</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3C66F0BC-7FD9-409D-955A-A80CC4E25664}" type="datetime1">
              <a:rPr lang="en-US" smtClean="0"/>
              <a:t>5/1/2024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graphicFrame>
        <p:nvGraphicFramePr>
          <p:cNvPr id="9" name="Content Placeholder 11"/>
          <p:cNvGraphicFramePr>
            <a:graphicFrameLocks/>
          </p:cNvGraphicFramePr>
          <p:nvPr>
            <p:extLst>
              <p:ext uri="{D42A27DB-BD31-4B8C-83A1-F6EECF244321}">
                <p14:modId xmlns:p14="http://schemas.microsoft.com/office/powerpoint/2010/main" val="802338652"/>
              </p:ext>
            </p:extLst>
          </p:nvPr>
        </p:nvGraphicFramePr>
        <p:xfrm>
          <a:off x="609600" y="2514602"/>
          <a:ext cx="7391399" cy="1310638"/>
        </p:xfrm>
        <a:graphic>
          <a:graphicData uri="http://schemas.openxmlformats.org/drawingml/2006/table">
            <a:tbl>
              <a:tblPr/>
              <a:tblGrid>
                <a:gridCol w="2209800">
                  <a:extLst>
                    <a:ext uri="{9D8B030D-6E8A-4147-A177-3AD203B41FA5}">
                      <a16:colId xmlns="" xmlns:a16="http://schemas.microsoft.com/office/drawing/2014/main" val="20000"/>
                    </a:ext>
                  </a:extLst>
                </a:gridCol>
                <a:gridCol w="850055">
                  <a:extLst>
                    <a:ext uri="{9D8B030D-6E8A-4147-A177-3AD203B41FA5}">
                      <a16:colId xmlns="" xmlns:a16="http://schemas.microsoft.com/office/drawing/2014/main" val="20001"/>
                    </a:ext>
                  </a:extLst>
                </a:gridCol>
                <a:gridCol w="1082886">
                  <a:extLst>
                    <a:ext uri="{9D8B030D-6E8A-4147-A177-3AD203B41FA5}">
                      <a16:colId xmlns="" xmlns:a16="http://schemas.microsoft.com/office/drawing/2014/main" val="20002"/>
                    </a:ext>
                  </a:extLst>
                </a:gridCol>
                <a:gridCol w="1082886">
                  <a:extLst>
                    <a:ext uri="{9D8B030D-6E8A-4147-A177-3AD203B41FA5}">
                      <a16:colId xmlns="" xmlns:a16="http://schemas.microsoft.com/office/drawing/2014/main" val="20003"/>
                    </a:ext>
                  </a:extLst>
                </a:gridCol>
                <a:gridCol w="1082886">
                  <a:extLst>
                    <a:ext uri="{9D8B030D-6E8A-4147-A177-3AD203B41FA5}">
                      <a16:colId xmlns="" xmlns:a16="http://schemas.microsoft.com/office/drawing/2014/main" val="20004"/>
                    </a:ext>
                  </a:extLst>
                </a:gridCol>
                <a:gridCol w="1082886">
                  <a:extLst>
                    <a:ext uri="{9D8B030D-6E8A-4147-A177-3AD203B41FA5}">
                      <a16:colId xmlns="" xmlns:a16="http://schemas.microsoft.com/office/drawing/2014/main" val="20005"/>
                    </a:ext>
                  </a:extLst>
                </a:gridCol>
              </a:tblGrid>
              <a:tr h="609598">
                <a:tc>
                  <a:txBody>
                    <a:bodyPr/>
                    <a:lstStyle/>
                    <a:p>
                      <a:pPr marL="0" marR="0" algn="ctr">
                        <a:lnSpc>
                          <a:spcPct val="115000"/>
                        </a:lnSpc>
                        <a:spcBef>
                          <a:spcPts val="0"/>
                        </a:spcBef>
                        <a:spcAft>
                          <a:spcPts val="0"/>
                        </a:spcAft>
                      </a:pPr>
                      <a:r>
                        <a:rPr lang="en-US" sz="2000" b="1" dirty="0" smtClean="0">
                          <a:latin typeface="Calibri"/>
                          <a:ea typeface="Calibri"/>
                          <a:cs typeface="Times New Roman"/>
                        </a:rPr>
                        <a:t>Topic</a:t>
                      </a:r>
                      <a:endParaRPr lang="en-US" sz="2000" b="1"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CO1</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CO2</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CO3</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O4</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O5</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0"/>
                  </a:ext>
                </a:extLst>
              </a:tr>
              <a:tr h="683852">
                <a:tc>
                  <a:txBody>
                    <a:bodyPr/>
                    <a:lstStyle/>
                    <a:p>
                      <a:pPr marL="0" marR="0" algn="ctr">
                        <a:lnSpc>
                          <a:spcPct val="115000"/>
                        </a:lnSpc>
                        <a:spcBef>
                          <a:spcPts val="0"/>
                        </a:spcBef>
                        <a:spcAft>
                          <a:spcPts val="0"/>
                        </a:spcAft>
                      </a:pPr>
                      <a:r>
                        <a:rPr lang="en-US" sz="2000" b="1" kern="1200" dirty="0" smtClean="0">
                          <a:latin typeface="Calibri"/>
                          <a:ea typeface="Times New Roman"/>
                          <a:cs typeface="Times New Roman"/>
                        </a:rPr>
                        <a:t>Construction</a:t>
                      </a:r>
                      <a:r>
                        <a:rPr lang="en-US" sz="2000" b="1" kern="1200" baseline="0" dirty="0" smtClean="0">
                          <a:latin typeface="Calibri"/>
                          <a:ea typeface="Times New Roman"/>
                          <a:cs typeface="Times New Roman"/>
                        </a:rPr>
                        <a:t> of Turing machine</a:t>
                      </a:r>
                      <a:endParaRPr lang="en-US" sz="2000" dirty="0">
                        <a:latin typeface="Calibri"/>
                        <a:ea typeface="Times New Roman"/>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2</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 xmlns:a16="http://schemas.microsoft.com/office/drawing/2014/main" val="10001"/>
                  </a:ext>
                </a:extLst>
              </a:tr>
            </a:tbl>
          </a:graphicData>
        </a:graphic>
      </p:graphicFrame>
      <p:sp>
        <p:nvSpPr>
          <p:cNvPr id="11"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51</a:t>
            </a:fld>
            <a:endParaRPr lang="en-US" altLang="en-US" sz="1400" dirty="0"/>
          </a:p>
        </p:txBody>
      </p:sp>
      <p:sp>
        <p:nvSpPr>
          <p:cNvPr id="13315" name="Text Box 4"/>
          <p:cNvSpPr txBox="1"/>
          <p:nvPr/>
        </p:nvSpPr>
        <p:spPr>
          <a:xfrm>
            <a:off x="411595" y="1114714"/>
            <a:ext cx="7970405" cy="53245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just" eaLnBrk="1" hangingPunct="1">
              <a:spcBef>
                <a:spcPct val="0"/>
              </a:spcBef>
              <a:buNone/>
            </a:pPr>
            <a:r>
              <a:rPr lang="en-US" altLang="en-US" sz="2000" dirty="0" smtClean="0"/>
              <a:t>Making </a:t>
            </a:r>
            <a:r>
              <a:rPr lang="en-US" altLang="en-US" sz="2000" dirty="0"/>
              <a:t>a TM for </a:t>
            </a:r>
            <a:r>
              <a:rPr lang="en-US" altLang="en-US" sz="2400" dirty="0"/>
              <a:t>{0</a:t>
            </a:r>
            <a:r>
              <a:rPr lang="en-US" altLang="en-US" sz="2400" baseline="30000" dirty="0"/>
              <a:t>n</a:t>
            </a:r>
            <a:r>
              <a:rPr lang="en-US" altLang="en-US" sz="2400" dirty="0"/>
              <a:t>1</a:t>
            </a:r>
            <a:r>
              <a:rPr lang="en-US" altLang="en-US" sz="2400" baseline="30000" dirty="0"/>
              <a:t>n</a:t>
            </a:r>
            <a:r>
              <a:rPr lang="en-US" altLang="en-US" sz="2400" dirty="0"/>
              <a:t> | n &gt;= 1}</a:t>
            </a:r>
          </a:p>
          <a:p>
            <a:pPr marL="0" lvl="0" indent="0" algn="just" eaLnBrk="1" hangingPunct="1">
              <a:spcBef>
                <a:spcPct val="0"/>
              </a:spcBef>
              <a:buNone/>
            </a:pPr>
            <a:r>
              <a:rPr lang="en-US" altLang="en-US" sz="2000" dirty="0" smtClean="0"/>
              <a:t>Try </a:t>
            </a:r>
            <a:r>
              <a:rPr lang="en-US" altLang="en-US" sz="2000" dirty="0"/>
              <a:t>n=2 or 3 first.</a:t>
            </a:r>
          </a:p>
          <a:p>
            <a:pPr marL="0" lvl="0" indent="0" algn="just" eaLnBrk="1" hangingPunct="1">
              <a:spcBef>
                <a:spcPct val="0"/>
              </a:spcBef>
            </a:pPr>
            <a:r>
              <a:rPr lang="en-US" altLang="en-US" sz="2000" dirty="0"/>
              <a:t> q0 is on 0, replaces with the character to X, changes state to q1, moves right</a:t>
            </a:r>
          </a:p>
          <a:p>
            <a:pPr marL="0" lvl="0" indent="0" algn="just" eaLnBrk="1" hangingPunct="1">
              <a:spcBef>
                <a:spcPct val="0"/>
              </a:spcBef>
            </a:pPr>
            <a:r>
              <a:rPr lang="en-US" altLang="en-US" sz="2000" dirty="0"/>
              <a:t> q1 sees next 0, ignores (both 0’s and X’s) and keeps moving right</a:t>
            </a:r>
          </a:p>
          <a:p>
            <a:pPr marL="0" lvl="0" indent="0" algn="just" eaLnBrk="1" hangingPunct="1">
              <a:spcBef>
                <a:spcPct val="0"/>
              </a:spcBef>
            </a:pPr>
            <a:r>
              <a:rPr lang="en-US" altLang="en-US" sz="2000" dirty="0"/>
              <a:t> q1 hits a 1, replaces it with Y,  state to q2, moves left</a:t>
            </a:r>
          </a:p>
          <a:p>
            <a:pPr marL="0" lvl="0" indent="0" algn="just" eaLnBrk="1" hangingPunct="1">
              <a:spcBef>
                <a:spcPct val="0"/>
              </a:spcBef>
            </a:pPr>
            <a:r>
              <a:rPr lang="en-US" altLang="en-US" sz="2000" dirty="0"/>
              <a:t> q2 sees a Y or 0, ignores, continues left</a:t>
            </a:r>
          </a:p>
          <a:p>
            <a:pPr marL="0" lvl="0" indent="0" algn="just" eaLnBrk="1" hangingPunct="1">
              <a:spcBef>
                <a:spcPct val="0"/>
              </a:spcBef>
            </a:pPr>
            <a:r>
              <a:rPr lang="en-US" altLang="en-US" sz="2000" dirty="0"/>
              <a:t> when q2 sees X, moves right, returns to q0 for looping step 1 through 5</a:t>
            </a:r>
          </a:p>
          <a:p>
            <a:pPr marL="0" lvl="0" indent="0" algn="just" eaLnBrk="1" hangingPunct="1">
              <a:spcBef>
                <a:spcPct val="0"/>
              </a:spcBef>
            </a:pPr>
            <a:r>
              <a:rPr lang="en-US" altLang="en-US" sz="2000" dirty="0"/>
              <a:t> when finished, q0 sees Y (no more 0’s), changes to pre-final state q3</a:t>
            </a:r>
          </a:p>
          <a:p>
            <a:pPr marL="0" lvl="0" indent="0" algn="just" eaLnBrk="1" hangingPunct="1">
              <a:spcBef>
                <a:spcPct val="0"/>
              </a:spcBef>
            </a:pPr>
            <a:r>
              <a:rPr lang="en-US" altLang="en-US" sz="2000" dirty="0"/>
              <a:t> q3 scans over all Y’s to ensure there is no extra 1 at the end (to crash on seeing any 0 or 1)</a:t>
            </a:r>
          </a:p>
          <a:p>
            <a:pPr marL="0" lvl="0" indent="0" algn="just" eaLnBrk="1" hangingPunct="1">
              <a:spcBef>
                <a:spcPct val="0"/>
              </a:spcBef>
            </a:pPr>
            <a:r>
              <a:rPr lang="en-US" altLang="en-US" sz="2000" dirty="0"/>
              <a:t> when q3 sees B, all 0’s matched 1’s, done, changes to final state q4</a:t>
            </a:r>
          </a:p>
          <a:p>
            <a:pPr marL="0" lvl="0" indent="0" algn="just" eaLnBrk="1" hangingPunct="1">
              <a:spcBef>
                <a:spcPct val="0"/>
              </a:spcBef>
            </a:pPr>
            <a:r>
              <a:rPr lang="en-US" altLang="en-US" sz="2000" dirty="0"/>
              <a:t> blank line for final state q4</a:t>
            </a:r>
          </a:p>
          <a:p>
            <a:pPr marL="0" lvl="0" indent="0" algn="just" eaLnBrk="1" hangingPunct="1">
              <a:spcBef>
                <a:spcPct val="0"/>
              </a:spcBef>
              <a:buNone/>
            </a:pPr>
            <a:r>
              <a:rPr lang="en-US" altLang="en-US" sz="2000" dirty="0" smtClean="0"/>
              <a:t>Try </a:t>
            </a:r>
            <a:r>
              <a:rPr lang="en-US" altLang="en-US" sz="2000" dirty="0"/>
              <a:t>n=1 next.</a:t>
            </a:r>
          </a:p>
          <a:p>
            <a:pPr marL="0" lvl="0" indent="0" algn="just" eaLnBrk="1" hangingPunct="1">
              <a:spcBef>
                <a:spcPct val="0"/>
              </a:spcBef>
              <a:buNone/>
            </a:pPr>
            <a:r>
              <a:rPr lang="en-US" altLang="en-US" sz="2000" dirty="0" smtClean="0"/>
              <a:t>Make </a:t>
            </a:r>
            <a:r>
              <a:rPr lang="en-US" altLang="en-US" sz="2000" dirty="0"/>
              <a:t>sure unbalanced 0’s and 1’s, or mixture of 0-1’s</a:t>
            </a:r>
            <a:r>
              <a:rPr lang="en-US" altLang="en-US" sz="2000" dirty="0" smtClean="0"/>
              <a:t>,“ crashes</a:t>
            </a:r>
            <a:r>
              <a:rPr lang="en-US" altLang="en-US" sz="2000" dirty="0"/>
              <a:t>” in a state not q4, as it should be</a:t>
            </a:r>
          </a:p>
          <a:p>
            <a:pPr marL="0" lvl="0" indent="0" algn="just" eaLnBrk="1" hangingPunct="1">
              <a:spcBef>
                <a:spcPct val="0"/>
              </a:spcBef>
              <a:buNone/>
            </a:pPr>
            <a:endParaRPr lang="en-US" altLang="en-US" sz="1600" dirty="0"/>
          </a:p>
        </p:txBody>
      </p:sp>
      <p:sp>
        <p:nvSpPr>
          <p:cNvPr id="13316" name="Text Box 5"/>
          <p:cNvSpPr txBox="1"/>
          <p:nvPr/>
        </p:nvSpPr>
        <p:spPr>
          <a:xfrm>
            <a:off x="5118100" y="879475"/>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7" name="Date Placeholder 3"/>
          <p:cNvSpPr>
            <a:spLocks noGrp="1"/>
          </p:cNvSpPr>
          <p:nvPr>
            <p:ph type="dt" sz="half" idx="10"/>
          </p:nvPr>
        </p:nvSpPr>
        <p:spPr>
          <a:xfrm>
            <a:off x="457200" y="6356350"/>
            <a:ext cx="2133600" cy="365125"/>
          </a:xfrm>
        </p:spPr>
        <p:txBody>
          <a:bodyPr/>
          <a:lstStyle/>
          <a:p>
            <a:fld id="{EFB5BA6C-F639-4166-8F7C-2296740FFC46}" type="datetime1">
              <a:rPr lang="en-US" smtClean="0"/>
              <a:t>5/1/2024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10"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11362202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52</a:t>
            </a:fld>
            <a:endParaRPr lang="en-US" altLang="en-US" sz="1400" dirty="0"/>
          </a:p>
        </p:txBody>
      </p:sp>
      <p:sp>
        <p:nvSpPr>
          <p:cNvPr id="13316" name="Text Box 5"/>
          <p:cNvSpPr txBox="1"/>
          <p:nvPr/>
        </p:nvSpPr>
        <p:spPr>
          <a:xfrm>
            <a:off x="5118100" y="879475"/>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en-US" altLang="en-US" sz="2400" dirty="0"/>
          </a:p>
        </p:txBody>
      </p:sp>
      <p:sp>
        <p:nvSpPr>
          <p:cNvPr id="6" name="Rectangle 125"/>
          <p:cNvSpPr/>
          <p:nvPr/>
        </p:nvSpPr>
        <p:spPr>
          <a:xfrm>
            <a:off x="2855116" y="1108074"/>
            <a:ext cx="3698083" cy="43783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0</a:t>
            </a:r>
            <a:r>
              <a:rPr lang="en-US" altLang="en-US" sz="2000" dirty="0">
                <a:cs typeface="Times New Roman" panose="02020603050405020304" pitchFamily="18" charset="0"/>
              </a:rPr>
              <a:t>0011BB..  |— Xq</a:t>
            </a:r>
            <a:r>
              <a:rPr lang="en-US" altLang="en-US" sz="2000" baseline="-25000" dirty="0">
                <a:cs typeface="Times New Roman" panose="02020603050405020304" pitchFamily="18" charset="0"/>
              </a:rPr>
              <a:t>1</a:t>
            </a:r>
            <a:r>
              <a:rPr lang="en-US" altLang="en-US" sz="2000" dirty="0">
                <a:cs typeface="Times New Roman" panose="02020603050405020304" pitchFamily="18" charset="0"/>
              </a:rPr>
              <a:t>011</a:t>
            </a:r>
            <a:endParaRPr lang="en-US" altLang="en-US" sz="2400" dirty="0">
              <a:cs typeface="Times New Roman" panose="02020603050405020304" pitchFamily="18" charset="0"/>
            </a:endParaRP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400" dirty="0">
                <a:cs typeface="Times New Roman" panose="02020603050405020304" pitchFamily="18" charset="0"/>
              </a:rPr>
              <a:t>			</a:t>
            </a:r>
            <a:r>
              <a:rPr lang="en-US" altLang="en-US" sz="2000" dirty="0">
                <a:cs typeface="Times New Roman" panose="02020603050405020304" pitchFamily="18" charset="0"/>
              </a:rPr>
              <a:t>|— X0q</a:t>
            </a:r>
            <a:r>
              <a:rPr lang="en-US" altLang="en-US" sz="2000" baseline="-25000" dirty="0">
                <a:cs typeface="Times New Roman" panose="02020603050405020304" pitchFamily="18" charset="0"/>
              </a:rPr>
              <a:t>1</a:t>
            </a:r>
            <a:r>
              <a:rPr lang="en-US" altLang="en-US" sz="2000" dirty="0">
                <a:cs typeface="Times New Roman" panose="02020603050405020304" pitchFamily="18" charset="0"/>
              </a:rPr>
              <a:t>11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400" dirty="0">
                <a:cs typeface="Times New Roman" panose="02020603050405020304" pitchFamily="18" charset="0"/>
              </a:rPr>
              <a:t>			</a:t>
            </a:r>
            <a:r>
              <a:rPr lang="en-US" altLang="en-US" sz="2000" dirty="0">
                <a:cs typeface="Times New Roman" panose="02020603050405020304" pitchFamily="18" charset="0"/>
              </a:rPr>
              <a:t>|— Xq</a:t>
            </a:r>
            <a:r>
              <a:rPr lang="en-US" altLang="en-US" sz="2000" baseline="-25000" dirty="0">
                <a:cs typeface="Times New Roman" panose="02020603050405020304" pitchFamily="18" charset="0"/>
              </a:rPr>
              <a:t>2</a:t>
            </a:r>
            <a:r>
              <a:rPr lang="en-US" altLang="en-US" sz="2000" dirty="0">
                <a:cs typeface="Times New Roman" panose="02020603050405020304" pitchFamily="18" charset="0"/>
              </a:rPr>
              <a:t>0Y1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q</a:t>
            </a:r>
            <a:r>
              <a:rPr lang="en-US" altLang="en-US" sz="2000" baseline="-25000" dirty="0">
                <a:cs typeface="Times New Roman" panose="02020603050405020304" pitchFamily="18" charset="0"/>
              </a:rPr>
              <a:t>2</a:t>
            </a:r>
            <a:r>
              <a:rPr lang="en-US" altLang="en-US" sz="2000" dirty="0">
                <a:cs typeface="Times New Roman" panose="02020603050405020304" pitchFamily="18" charset="0"/>
              </a:rPr>
              <a:t>X0Y1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Xq</a:t>
            </a:r>
            <a:r>
              <a:rPr lang="en-US" altLang="en-US" sz="2000" baseline="-25000" dirty="0">
                <a:cs typeface="Times New Roman" panose="02020603050405020304" pitchFamily="18" charset="0"/>
              </a:rPr>
              <a:t>0</a:t>
            </a:r>
            <a:r>
              <a:rPr lang="en-US" altLang="en-US" sz="2000" dirty="0">
                <a:cs typeface="Times New Roman" panose="02020603050405020304" pitchFamily="18" charset="0"/>
              </a:rPr>
              <a:t>0Y1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XXq</a:t>
            </a:r>
            <a:r>
              <a:rPr lang="en-US" altLang="en-US" sz="2000" baseline="-25000" dirty="0">
                <a:cs typeface="Times New Roman" panose="02020603050405020304" pitchFamily="18" charset="0"/>
              </a:rPr>
              <a:t>1</a:t>
            </a:r>
            <a:r>
              <a:rPr lang="en-US" altLang="en-US" sz="2000" dirty="0">
                <a:cs typeface="Times New Roman" panose="02020603050405020304" pitchFamily="18" charset="0"/>
              </a:rPr>
              <a:t>Y1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XXYq</a:t>
            </a:r>
            <a:r>
              <a:rPr lang="en-US" altLang="en-US" sz="2000" baseline="-25000" dirty="0">
                <a:cs typeface="Times New Roman" panose="02020603050405020304" pitchFamily="18" charset="0"/>
              </a:rPr>
              <a:t>1</a:t>
            </a:r>
            <a:r>
              <a:rPr lang="en-US" altLang="en-US" sz="2000" dirty="0">
                <a:cs typeface="Times New Roman" panose="02020603050405020304" pitchFamily="18" charset="0"/>
              </a:rPr>
              <a:t>1</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XXq</a:t>
            </a:r>
            <a:r>
              <a:rPr lang="en-US" altLang="en-US" sz="2000" baseline="-25000" dirty="0">
                <a:cs typeface="Times New Roman" panose="02020603050405020304" pitchFamily="18" charset="0"/>
              </a:rPr>
              <a:t>2</a:t>
            </a:r>
            <a:r>
              <a:rPr lang="en-US" altLang="en-US" sz="2000" dirty="0">
                <a:cs typeface="Times New Roman" panose="02020603050405020304" pitchFamily="18" charset="0"/>
              </a:rPr>
              <a:t>YY</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Xq</a:t>
            </a:r>
            <a:r>
              <a:rPr lang="en-US" altLang="en-US" sz="2000" baseline="-25000" dirty="0">
                <a:cs typeface="Times New Roman" panose="02020603050405020304" pitchFamily="18" charset="0"/>
              </a:rPr>
              <a:t>2</a:t>
            </a:r>
            <a:r>
              <a:rPr lang="en-US" altLang="en-US" sz="2000" dirty="0">
                <a:cs typeface="Times New Roman" panose="02020603050405020304" pitchFamily="18" charset="0"/>
              </a:rPr>
              <a:t>XYY</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XXq</a:t>
            </a:r>
            <a:r>
              <a:rPr lang="en-US" altLang="en-US" sz="2000" baseline="-25000" dirty="0">
                <a:cs typeface="Times New Roman" panose="02020603050405020304" pitchFamily="18" charset="0"/>
              </a:rPr>
              <a:t>0</a:t>
            </a:r>
            <a:r>
              <a:rPr lang="en-US" altLang="en-US" sz="2000" dirty="0">
                <a:cs typeface="Times New Roman" panose="02020603050405020304" pitchFamily="18" charset="0"/>
              </a:rPr>
              <a:t>YY</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XXYq</a:t>
            </a:r>
            <a:r>
              <a:rPr lang="en-US" altLang="en-US" sz="2000" baseline="-25000" dirty="0">
                <a:cs typeface="Times New Roman" panose="02020603050405020304" pitchFamily="18" charset="0"/>
              </a:rPr>
              <a:t>3</a:t>
            </a:r>
            <a:r>
              <a:rPr lang="en-US" altLang="en-US" sz="2000" dirty="0">
                <a:cs typeface="Times New Roman" panose="02020603050405020304" pitchFamily="18" charset="0"/>
              </a:rPr>
              <a:t>Y B…</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XXYYq</a:t>
            </a:r>
            <a:r>
              <a:rPr lang="en-US" altLang="en-US" sz="2000" baseline="-25000" dirty="0">
                <a:cs typeface="Times New Roman" panose="02020603050405020304" pitchFamily="18" charset="0"/>
              </a:rPr>
              <a:t>3 </a:t>
            </a:r>
            <a:r>
              <a:rPr lang="en-US" altLang="en-US" sz="2000" dirty="0">
                <a:cs typeface="Times New Roman" panose="02020603050405020304" pitchFamily="18" charset="0"/>
              </a:rPr>
              <a:t>BB…</a:t>
            </a:r>
          </a:p>
          <a:p>
            <a:pPr marL="342900" lvl="0" indent="-342900" defTabSz="914400" eaLnBrk="1" hangingPunct="1">
              <a:lnSpc>
                <a:spcPct val="90000"/>
              </a:lnSpc>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 XXYYBq</a:t>
            </a:r>
            <a:r>
              <a:rPr lang="en-US" altLang="en-US" sz="2000" baseline="-25000" dirty="0">
                <a:cs typeface="Times New Roman" panose="02020603050405020304" pitchFamily="18" charset="0"/>
              </a:rPr>
              <a:t>4</a:t>
            </a:r>
            <a:endParaRPr lang="en-US" altLang="en-US" sz="2000" dirty="0">
              <a:ea typeface="Times New Roman" panose="02020603050405020304" pitchFamily="18" charset="0"/>
            </a:endParaRPr>
          </a:p>
        </p:txBody>
      </p:sp>
      <p:sp>
        <p:nvSpPr>
          <p:cNvPr id="7" name="Date Placeholder 3"/>
          <p:cNvSpPr>
            <a:spLocks noGrp="1"/>
          </p:cNvSpPr>
          <p:nvPr>
            <p:ph type="dt" sz="half" idx="10"/>
          </p:nvPr>
        </p:nvSpPr>
        <p:spPr>
          <a:xfrm>
            <a:off x="457200" y="6356350"/>
            <a:ext cx="2133600" cy="365125"/>
          </a:xfrm>
        </p:spPr>
        <p:txBody>
          <a:bodyPr/>
          <a:lstStyle/>
          <a:p>
            <a:fld id="{F78CD9DE-FF3D-4CCC-824C-95E4D30C0415}" type="datetime1">
              <a:rPr lang="en-US" smtClean="0"/>
              <a:t>5/1/2024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10"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258427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53</a:t>
            </a:fld>
            <a:endParaRPr lang="en-US" altLang="en-US" sz="1400" dirty="0"/>
          </a:p>
        </p:txBody>
      </p:sp>
      <p:sp>
        <p:nvSpPr>
          <p:cNvPr id="14339" name="Rectangle 2"/>
          <p:cNvSpPr>
            <a:spLocks noGrp="1" noChangeArrowheads="1"/>
          </p:cNvSpPr>
          <p:nvPr>
            <p:ph idx="1"/>
          </p:nvPr>
        </p:nvSpPr>
        <p:spPr>
          <a:xfrm>
            <a:off x="685800" y="793750"/>
            <a:ext cx="8305800" cy="5562600"/>
          </a:xfrm>
        </p:spPr>
        <p:txBody>
          <a:bodyPr vert="horz" wrap="square" lIns="91440" tIns="45720" rIns="91440" bIns="45720" numCol="1" anchor="t" anchorCtr="0" compatLnSpc="1">
            <a:noAutofit/>
          </a:bodyPr>
          <a:lstStyle/>
          <a:p>
            <a:pPr marL="0" indent="0"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b="1" dirty="0" smtClean="0">
                <a:cs typeface="Times New Roman" panose="02020603050405020304" pitchFamily="18" charset="0"/>
              </a:rPr>
              <a:t>Same </a:t>
            </a:r>
            <a:r>
              <a:rPr lang="en-US" altLang="en-US" sz="2000" b="1" dirty="0">
                <a:cs typeface="Times New Roman" panose="02020603050405020304" pitchFamily="18" charset="0"/>
              </a:rPr>
              <a:t>Example #2:</a:t>
            </a:r>
            <a:r>
              <a:rPr lang="en-US" altLang="en-US" sz="2000" dirty="0">
                <a:cs typeface="Times New Roman" panose="02020603050405020304" pitchFamily="18" charset="0"/>
              </a:rPr>
              <a:t>  {0</a:t>
            </a:r>
            <a:r>
              <a:rPr lang="en-US" altLang="en-US" sz="2000" baseline="30000" dirty="0">
                <a:cs typeface="Times New Roman" panose="02020603050405020304" pitchFamily="18" charset="0"/>
              </a:rPr>
              <a:t>n</a:t>
            </a:r>
            <a:r>
              <a:rPr lang="en-US" altLang="en-US" sz="2000" dirty="0">
                <a:cs typeface="Times New Roman" panose="02020603050405020304" pitchFamily="18" charset="0"/>
              </a:rPr>
              <a:t>1</a:t>
            </a:r>
            <a:r>
              <a:rPr lang="en-US" altLang="en-US" sz="2000" baseline="30000" dirty="0">
                <a:cs typeface="Times New Roman" panose="02020603050405020304" pitchFamily="18" charset="0"/>
              </a:rPr>
              <a:t>n</a:t>
            </a:r>
            <a:r>
              <a:rPr lang="en-US" altLang="en-US" sz="2000" dirty="0">
                <a:cs typeface="Times New Roman" panose="02020603050405020304" pitchFamily="18" charset="0"/>
              </a:rPr>
              <a:t> | n ≥ 1}</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smtClean="0">
                <a:cs typeface="Times New Roman" panose="02020603050405020304" pitchFamily="18" charset="0"/>
              </a:rPr>
              <a:t>	</a:t>
            </a:r>
            <a:r>
              <a:rPr lang="en-US" altLang="en-US" sz="1800" dirty="0">
                <a:cs typeface="Times New Roman" panose="02020603050405020304" pitchFamily="18" charset="0"/>
              </a:rPr>
              <a:t>		0			1			X			Y		B</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q</a:t>
            </a:r>
            <a:r>
              <a:rPr lang="en-US" altLang="en-US" sz="1800" baseline="-25000" dirty="0">
                <a:cs typeface="Times New Roman" panose="02020603050405020304" pitchFamily="18" charset="0"/>
              </a:rPr>
              <a:t>0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X, R)</a:t>
            </a:r>
            <a:r>
              <a:rPr lang="en-US" altLang="en-US" sz="1800" baseline="-25000" dirty="0">
                <a:cs typeface="Times New Roman" panose="02020603050405020304" pitchFamily="18" charset="0"/>
              </a:rPr>
              <a:t>	 	</a:t>
            </a:r>
            <a:r>
              <a:rPr lang="en-US" altLang="en-US" sz="1800" dirty="0">
                <a:cs typeface="Times New Roman" panose="02020603050405020304" pitchFamily="18" charset="0"/>
              </a:rPr>
              <a:t>-			-			(q</a:t>
            </a:r>
            <a:r>
              <a:rPr lang="en-US" altLang="en-US" sz="1800" baseline="-25000" dirty="0">
                <a:cs typeface="Times New Roman" panose="02020603050405020304" pitchFamily="18" charset="0"/>
              </a:rPr>
              <a:t>3</a:t>
            </a:r>
            <a:r>
              <a:rPr lang="en-US" altLang="en-US" sz="1800" dirty="0">
                <a:cs typeface="Times New Roman" panose="02020603050405020304" pitchFamily="18" charset="0"/>
              </a:rPr>
              <a:t>, Y, R)	-</a:t>
            </a:r>
            <a:endParaRPr lang="en-US" altLang="en-US" sz="1800" baseline="-25000"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0, R)		(q</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Y, L)		-			(q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Y, R)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2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0, L)		-			(q</a:t>
            </a:r>
            <a:r>
              <a:rPr lang="en-US" altLang="en-US" sz="1800" baseline="-25000" dirty="0">
                <a:cs typeface="Times New Roman" panose="02020603050405020304" pitchFamily="18" charset="0"/>
              </a:rPr>
              <a:t>0</a:t>
            </a:r>
            <a:r>
              <a:rPr lang="en-US" altLang="en-US" sz="1800" dirty="0">
                <a:cs typeface="Times New Roman" panose="02020603050405020304" pitchFamily="18" charset="0"/>
              </a:rPr>
              <a:t>, X, R)		(q</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Y, L)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3 	 </a:t>
            </a:r>
            <a:r>
              <a:rPr lang="en-US" altLang="en-US" sz="1800" dirty="0">
                <a:cs typeface="Times New Roman" panose="02020603050405020304" pitchFamily="18" charset="0"/>
              </a:rPr>
              <a:t>-			-			-			(q</a:t>
            </a:r>
            <a:r>
              <a:rPr lang="en-US" altLang="en-US" sz="1800" baseline="-25000" dirty="0">
                <a:cs typeface="Times New Roman" panose="02020603050405020304" pitchFamily="18" charset="0"/>
              </a:rPr>
              <a:t>3</a:t>
            </a:r>
            <a:r>
              <a:rPr lang="en-US" altLang="en-US" sz="1800" dirty="0">
                <a:cs typeface="Times New Roman" panose="02020603050405020304" pitchFamily="18" charset="0"/>
              </a:rPr>
              <a:t>, Y, R)	(q</a:t>
            </a:r>
            <a:r>
              <a:rPr lang="en-US" altLang="en-US" sz="1800" baseline="-25000" dirty="0">
                <a:cs typeface="Times New Roman" panose="02020603050405020304" pitchFamily="18" charset="0"/>
              </a:rPr>
              <a:t>4</a:t>
            </a:r>
            <a:r>
              <a:rPr lang="en-US" altLang="en-US" sz="1800" dirty="0">
                <a:cs typeface="Times New Roman" panose="02020603050405020304" pitchFamily="18" charset="0"/>
              </a:rPr>
              <a:t>, B, R)</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4 	 </a:t>
            </a:r>
            <a:r>
              <a:rPr lang="en-US" altLang="en-US" sz="1800" dirty="0">
                <a:cs typeface="Times New Roman" panose="02020603050405020304" pitchFamily="18" charset="0"/>
              </a:rPr>
              <a:t>-			-			-			-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a:t>
            </a:r>
            <a:r>
              <a:rPr lang="en-US" altLang="en-US" sz="1800" b="1" i="1" dirty="0"/>
              <a:t>Logic</a:t>
            </a:r>
            <a:r>
              <a:rPr lang="en-US" altLang="en-US" sz="1800" dirty="0"/>
              <a:t>: cross 0’s with X’s, scan right to look for corresponding 1, on finding it cross it with Y, and scan left to find next leftmost 0, keep iterating until no more 0’s, then scan right looking for B</a:t>
            </a:r>
            <a:r>
              <a:rPr lang="en-US" altLang="en-US" sz="1600" dirty="0" smtClean="0"/>
              <a:t>.</a:t>
            </a:r>
            <a:endParaRPr lang="en-US" altLang="en-US" sz="1600" dirty="0">
              <a:cs typeface="Times New Roman" panose="02020603050405020304" pitchFamily="18" charset="0"/>
            </a:endParaRPr>
          </a:p>
        </p:txBody>
      </p:sp>
      <p:sp>
        <p:nvSpPr>
          <p:cNvPr id="14340" name="Line 3"/>
          <p:cNvSpPr/>
          <p:nvPr/>
        </p:nvSpPr>
        <p:spPr>
          <a:xfrm>
            <a:off x="1524000" y="1371600"/>
            <a:ext cx="6629400" cy="0"/>
          </a:xfrm>
          <a:prstGeom prst="line">
            <a:avLst/>
          </a:prstGeom>
          <a:ln w="9525" cap="flat" cmpd="sng">
            <a:solidFill>
              <a:schemeClr val="tx1"/>
            </a:solidFill>
            <a:prstDash val="solid"/>
            <a:headEnd type="none" w="med" len="med"/>
            <a:tailEnd type="none" w="med" len="med"/>
          </a:ln>
        </p:spPr>
      </p:sp>
      <p:sp>
        <p:nvSpPr>
          <p:cNvPr id="14341" name="Line 4"/>
          <p:cNvSpPr/>
          <p:nvPr/>
        </p:nvSpPr>
        <p:spPr>
          <a:xfrm>
            <a:off x="1524000" y="1371600"/>
            <a:ext cx="0" cy="1828800"/>
          </a:xfrm>
          <a:prstGeom prst="line">
            <a:avLst/>
          </a:prstGeom>
          <a:ln w="9525" cap="flat" cmpd="sng">
            <a:solidFill>
              <a:schemeClr val="tx1"/>
            </a:solidFill>
            <a:prstDash val="solid"/>
            <a:headEnd type="none" w="med" len="med"/>
            <a:tailEnd type="none" w="med" len="med"/>
          </a:ln>
        </p:spPr>
      </p:sp>
      <p:sp>
        <p:nvSpPr>
          <p:cNvPr id="6" name="Date Placeholder 3"/>
          <p:cNvSpPr>
            <a:spLocks noGrp="1"/>
          </p:cNvSpPr>
          <p:nvPr>
            <p:ph type="dt" sz="half" idx="10"/>
          </p:nvPr>
        </p:nvSpPr>
        <p:spPr>
          <a:xfrm>
            <a:off x="457200" y="6356350"/>
            <a:ext cx="2133600" cy="365125"/>
          </a:xfrm>
        </p:spPr>
        <p:txBody>
          <a:bodyPr/>
          <a:lstStyle/>
          <a:p>
            <a:fld id="{5AB8AA7D-5775-4127-8AC0-7A46D254E44F}" type="datetime1">
              <a:rPr lang="en-US" smtClean="0"/>
              <a:t>5/1/2024</a:t>
            </a:fld>
            <a:endParaRPr lang="en-US"/>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9"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239509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54</a:t>
            </a:fld>
            <a:endParaRPr lang="en-US" altLang="en-US" sz="1400" dirty="0"/>
          </a:p>
        </p:txBody>
      </p:sp>
      <p:sp>
        <p:nvSpPr>
          <p:cNvPr id="14339" name="Rectangle 2"/>
          <p:cNvSpPr>
            <a:spLocks noGrp="1" noChangeArrowheads="1"/>
          </p:cNvSpPr>
          <p:nvPr>
            <p:ph idx="1"/>
          </p:nvPr>
        </p:nvSpPr>
        <p:spPr>
          <a:xfrm>
            <a:off x="685800" y="793750"/>
            <a:ext cx="8305800" cy="5562600"/>
          </a:xfrm>
        </p:spPr>
        <p:txBody>
          <a:bodyPr vert="horz" wrap="square" lIns="91440" tIns="45720" rIns="91440" bIns="45720" numCol="1" anchor="t" anchorCtr="0" compatLnSpc="1">
            <a:noAutofit/>
          </a:bodyPr>
          <a:lstStyle/>
          <a:p>
            <a:pPr marL="0" indent="0"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600" dirty="0">
              <a:cs typeface="Times New Roman" panose="02020603050405020304" pitchFamily="18" charset="0"/>
            </a:endParaRP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The TM matches up 0’s and 1’s</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1</a:t>
            </a:r>
            <a:r>
              <a:rPr lang="en-US" altLang="en-US" sz="2000" dirty="0">
                <a:cs typeface="Times New Roman" panose="02020603050405020304" pitchFamily="18" charset="0"/>
              </a:rPr>
              <a:t> is the “scan right” state, looking for 1</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2</a:t>
            </a:r>
            <a:r>
              <a:rPr lang="en-US" altLang="en-US" sz="2000" dirty="0">
                <a:cs typeface="Times New Roman" panose="02020603050405020304" pitchFamily="18" charset="0"/>
              </a:rPr>
              <a:t> is the “scan left” state, looking for X</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3</a:t>
            </a:r>
            <a:r>
              <a:rPr lang="en-US" altLang="en-US" sz="2000" dirty="0">
                <a:cs typeface="Times New Roman" panose="02020603050405020304" pitchFamily="18" charset="0"/>
              </a:rPr>
              <a:t> is “scan right”, looking for B</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4</a:t>
            </a:r>
            <a:r>
              <a:rPr lang="en-US" altLang="en-US" sz="2000" dirty="0">
                <a:cs typeface="Times New Roman" panose="02020603050405020304" pitchFamily="18" charset="0"/>
              </a:rPr>
              <a:t> is the final </a:t>
            </a:r>
            <a:r>
              <a:rPr lang="en-US" altLang="en-US" sz="2000" dirty="0" smtClean="0">
                <a:cs typeface="Times New Roman" panose="02020603050405020304" pitchFamily="18" charset="0"/>
              </a:rPr>
              <a:t>state</a:t>
            </a:r>
          </a:p>
          <a:p>
            <a:pPr marL="457200" lvl="1" indent="0"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b="1" u="sng" dirty="0" smtClean="0"/>
              <a:t>Can you extend the machine to include n=0? How does the input-tape look like for string epsilon?</a:t>
            </a:r>
            <a:endParaRPr lang="en-US" altLang="en-US" sz="2000" b="1" u="sng" dirty="0" smtClean="0">
              <a:cs typeface="Times New Roman" panose="02020603050405020304" pitchFamily="18" charset="0"/>
            </a:endParaRPr>
          </a:p>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400" b="1" dirty="0" smtClean="0">
                <a:cs typeface="Times New Roman" panose="02020603050405020304" pitchFamily="18" charset="0"/>
              </a:rPr>
              <a:t>Other </a:t>
            </a:r>
            <a:r>
              <a:rPr lang="en-US" altLang="en-US" sz="2400" b="1" dirty="0">
                <a:cs typeface="Times New Roman" panose="02020603050405020304" pitchFamily="18" charset="0"/>
              </a:rPr>
              <a:t>Examples:</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000111			00</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11				001</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011</a:t>
            </a:r>
            <a:endParaRPr lang="en-US" altLang="en-US" sz="2000" dirty="0">
              <a:ea typeface="Times New Roman" panose="02020603050405020304" pitchFamily="18" charset="0"/>
            </a:endParaRPr>
          </a:p>
        </p:txBody>
      </p:sp>
      <p:sp>
        <p:nvSpPr>
          <p:cNvPr id="6" name="Date Placeholder 3"/>
          <p:cNvSpPr>
            <a:spLocks noGrp="1"/>
          </p:cNvSpPr>
          <p:nvPr>
            <p:ph type="dt" sz="half" idx="10"/>
          </p:nvPr>
        </p:nvSpPr>
        <p:spPr>
          <a:xfrm>
            <a:off x="457200" y="6356350"/>
            <a:ext cx="2133600" cy="365125"/>
          </a:xfrm>
        </p:spPr>
        <p:txBody>
          <a:bodyPr/>
          <a:lstStyle/>
          <a:p>
            <a:fld id="{73018301-1F99-4BDA-B4CE-F4DC4373D2AC}" type="datetime1">
              <a:rPr lang="en-US" smtClean="0"/>
              <a:t>5/1/2024</a:t>
            </a:fld>
            <a:endParaRPr lang="en-US"/>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9"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4738691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55</a:t>
            </a:fld>
            <a:endParaRPr lang="en-US" altLang="en-US" sz="1400" dirty="0"/>
          </a:p>
        </p:txBody>
      </p:sp>
      <p:sp>
        <p:nvSpPr>
          <p:cNvPr id="14339" name="Rectangle 2"/>
          <p:cNvSpPr>
            <a:spLocks noGrp="1" noChangeArrowheads="1"/>
          </p:cNvSpPr>
          <p:nvPr>
            <p:ph idx="1"/>
          </p:nvPr>
        </p:nvSpPr>
        <p:spPr>
          <a:xfrm>
            <a:off x="685800" y="990600"/>
            <a:ext cx="7772400" cy="5105400"/>
          </a:xfrm>
        </p:spPr>
        <p:txBody>
          <a:bodyPr vert="horz" wrap="square" lIns="91440" tIns="45720" rIns="91440" bIns="45720" numCol="1" anchor="t" anchorCtr="0" compatLnSpc="1"/>
          <a:lstStyle/>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600" b="1" dirty="0">
                <a:cs typeface="Times New Roman" panose="02020603050405020304" pitchFamily="18" charset="0"/>
              </a:rPr>
              <a:t>Roger Ballard’s TM for Example #2, without any extra Tape Symbol:</a:t>
            </a:r>
            <a:r>
              <a:rPr lang="en-US" altLang="en-US" sz="1600" dirty="0">
                <a:cs typeface="Times New Roman" panose="02020603050405020304" pitchFamily="18" charset="0"/>
              </a:rPr>
              <a:t>  {0</a:t>
            </a:r>
            <a:r>
              <a:rPr lang="en-US" altLang="en-US" sz="1600" baseline="30000" dirty="0">
                <a:cs typeface="Times New Roman" panose="02020603050405020304" pitchFamily="18" charset="0"/>
              </a:rPr>
              <a:t>n</a:t>
            </a:r>
            <a:r>
              <a:rPr lang="en-US" altLang="en-US" sz="1600" dirty="0">
                <a:cs typeface="Times New Roman" panose="02020603050405020304" pitchFamily="18" charset="0"/>
              </a:rPr>
              <a:t>1</a:t>
            </a:r>
            <a:r>
              <a:rPr lang="en-US" altLang="en-US" sz="1600" baseline="30000" dirty="0">
                <a:cs typeface="Times New Roman" panose="02020603050405020304" pitchFamily="18" charset="0"/>
              </a:rPr>
              <a:t>n</a:t>
            </a:r>
            <a:r>
              <a:rPr lang="en-US" altLang="en-US" sz="1600" dirty="0">
                <a:cs typeface="Times New Roman" panose="02020603050405020304" pitchFamily="18" charset="0"/>
              </a:rPr>
              <a:t> | n ≥ 0}</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400" dirty="0">
                <a:cs typeface="Times New Roman" panose="02020603050405020304" pitchFamily="18" charset="0"/>
              </a:rPr>
              <a:t>		</a:t>
            </a:r>
            <a:r>
              <a:rPr lang="en-US" altLang="en-US" sz="1800" dirty="0">
                <a:cs typeface="Times New Roman" panose="02020603050405020304" pitchFamily="18" charset="0"/>
              </a:rPr>
              <a:t>	0			1			B</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q</a:t>
            </a:r>
            <a:r>
              <a:rPr lang="en-US" altLang="en-US" sz="1800" baseline="-25000" dirty="0">
                <a:cs typeface="Times New Roman" panose="02020603050405020304" pitchFamily="18" charset="0"/>
              </a:rPr>
              <a:t>0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B, R)</a:t>
            </a:r>
            <a:r>
              <a:rPr lang="en-US" altLang="en-US" sz="1800" baseline="-25000" dirty="0">
                <a:cs typeface="Times New Roman" panose="02020603050405020304" pitchFamily="18" charset="0"/>
              </a:rPr>
              <a:t>	 	</a:t>
            </a:r>
            <a:r>
              <a:rPr lang="en-US" altLang="en-US" sz="1800" dirty="0">
                <a:cs typeface="Times New Roman" panose="02020603050405020304" pitchFamily="18" charset="0"/>
              </a:rPr>
              <a:t>			(q</a:t>
            </a:r>
            <a:r>
              <a:rPr lang="en-US" altLang="en-US" sz="1800" baseline="-25000" dirty="0">
                <a:cs typeface="Times New Roman" panose="02020603050405020304" pitchFamily="18" charset="0"/>
              </a:rPr>
              <a:t>4</a:t>
            </a:r>
            <a:r>
              <a:rPr lang="en-US" altLang="en-US" sz="1800" dirty="0">
                <a:cs typeface="Times New Roman" panose="02020603050405020304" pitchFamily="18" charset="0"/>
              </a:rPr>
              <a:t>, B, R)	</a:t>
            </a:r>
            <a:endParaRPr lang="en-US" altLang="en-US" sz="1800" baseline="-25000"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0, R)		(q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1, R)		(q</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B, L)</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2 	</a:t>
            </a:r>
            <a:r>
              <a:rPr lang="en-US" altLang="en-US" sz="1800" dirty="0">
                <a:cs typeface="Times New Roman" panose="02020603050405020304" pitchFamily="18" charset="0"/>
              </a:rPr>
              <a:t>-			(q</a:t>
            </a:r>
            <a:r>
              <a:rPr lang="en-US" altLang="en-US" sz="1800" baseline="-25000" dirty="0">
                <a:cs typeface="Times New Roman" panose="02020603050405020304" pitchFamily="18" charset="0"/>
              </a:rPr>
              <a:t>3</a:t>
            </a:r>
            <a:r>
              <a:rPr lang="en-US" altLang="en-US" sz="1800" dirty="0">
                <a:cs typeface="Times New Roman" panose="02020603050405020304" pitchFamily="18" charset="0"/>
              </a:rPr>
              <a:t>, B, L)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3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3</a:t>
            </a:r>
            <a:r>
              <a:rPr lang="en-US" altLang="en-US" sz="1800" dirty="0">
                <a:cs typeface="Times New Roman" panose="02020603050405020304" pitchFamily="18" charset="0"/>
              </a:rPr>
              <a:t>, 0, L)		(q</a:t>
            </a:r>
            <a:r>
              <a:rPr lang="en-US" altLang="en-US" sz="1800" baseline="-25000" dirty="0">
                <a:cs typeface="Times New Roman" panose="02020603050405020304" pitchFamily="18" charset="0"/>
              </a:rPr>
              <a:t>3</a:t>
            </a:r>
            <a:r>
              <a:rPr lang="en-US" altLang="en-US" sz="1800" dirty="0">
                <a:cs typeface="Times New Roman" panose="02020603050405020304" pitchFamily="18" charset="0"/>
              </a:rPr>
              <a:t>, 1, L)</a:t>
            </a: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0</a:t>
            </a:r>
            <a:r>
              <a:rPr lang="en-US" altLang="en-US" sz="1800" dirty="0">
                <a:cs typeface="Times New Roman" panose="02020603050405020304" pitchFamily="18" charset="0"/>
              </a:rPr>
              <a:t>, B, R)</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4</a:t>
            </a:r>
            <a:r>
              <a:rPr lang="en-US" altLang="en-US" sz="1800" baseline="30000" dirty="0">
                <a:cs typeface="Times New Roman" panose="02020603050405020304" pitchFamily="18" charset="0"/>
              </a:rPr>
              <a:t>*</a:t>
            </a:r>
            <a:r>
              <a:rPr lang="en-US" altLang="en-US" sz="1800" baseline="-25000" dirty="0">
                <a:cs typeface="Times New Roman" panose="02020603050405020304" pitchFamily="18" charset="0"/>
              </a:rPr>
              <a:t> 	 </a:t>
            </a:r>
            <a:r>
              <a:rPr lang="en-US" altLang="en-US" sz="1800" dirty="0">
                <a:cs typeface="Times New Roman" panose="02020603050405020304" pitchFamily="18" charset="0"/>
              </a:rPr>
              <a:t>-			-			-	</a:t>
            </a:r>
            <a:r>
              <a:rPr lang="en-US" altLang="en-US" sz="1400" dirty="0">
                <a:cs typeface="Times New Roman" panose="02020603050405020304" pitchFamily="18" charset="0"/>
              </a:rPr>
              <a:t>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400"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400" dirty="0">
                <a:cs typeface="Times New Roman" panose="02020603050405020304" pitchFamily="18" charset="0"/>
              </a:rPr>
              <a:t>	</a:t>
            </a:r>
            <a:endParaRPr lang="en-US" altLang="en-US" sz="1400" dirty="0">
              <a:ea typeface="Times New Roman" panose="02020603050405020304" pitchFamily="18" charset="0"/>
            </a:endParaRPr>
          </a:p>
        </p:txBody>
      </p:sp>
      <p:sp>
        <p:nvSpPr>
          <p:cNvPr id="15364" name="Line 3"/>
          <p:cNvSpPr/>
          <p:nvPr/>
        </p:nvSpPr>
        <p:spPr>
          <a:xfrm>
            <a:off x="1524000" y="1295400"/>
            <a:ext cx="6629400" cy="0"/>
          </a:xfrm>
          <a:prstGeom prst="line">
            <a:avLst/>
          </a:prstGeom>
          <a:ln w="9525" cap="flat" cmpd="sng">
            <a:solidFill>
              <a:schemeClr val="tx1"/>
            </a:solidFill>
            <a:prstDash val="solid"/>
            <a:headEnd type="none" w="med" len="med"/>
            <a:tailEnd type="none" w="med" len="med"/>
          </a:ln>
        </p:spPr>
      </p:sp>
      <p:sp>
        <p:nvSpPr>
          <p:cNvPr id="15365" name="Line 4"/>
          <p:cNvSpPr/>
          <p:nvPr/>
        </p:nvSpPr>
        <p:spPr>
          <a:xfrm>
            <a:off x="1524000" y="1295400"/>
            <a:ext cx="0" cy="1905000"/>
          </a:xfrm>
          <a:prstGeom prst="line">
            <a:avLst/>
          </a:prstGeom>
          <a:ln w="9525" cap="flat" cmpd="sng">
            <a:solidFill>
              <a:schemeClr val="tx1"/>
            </a:solidFill>
            <a:prstDash val="solid"/>
            <a:headEnd type="none" w="med" len="med"/>
            <a:tailEnd type="none" w="med" len="med"/>
          </a:ln>
        </p:spPr>
      </p:sp>
      <p:sp>
        <p:nvSpPr>
          <p:cNvPr id="6" name="Date Placeholder 3"/>
          <p:cNvSpPr>
            <a:spLocks noGrp="1"/>
          </p:cNvSpPr>
          <p:nvPr>
            <p:ph type="dt" sz="half" idx="10"/>
          </p:nvPr>
        </p:nvSpPr>
        <p:spPr>
          <a:xfrm>
            <a:off x="457200" y="6356350"/>
            <a:ext cx="2133600" cy="365125"/>
          </a:xfrm>
        </p:spPr>
        <p:txBody>
          <a:bodyPr/>
          <a:lstStyle/>
          <a:p>
            <a:fld id="{45E180F8-B7CC-4017-9B59-126AB1F2B8F5}" type="datetime1">
              <a:rPr lang="en-US" smtClean="0"/>
              <a:t>5/1/2024</a:t>
            </a:fld>
            <a:endParaRPr lang="en-US"/>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9"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1457755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56</a:t>
            </a:fld>
            <a:endParaRPr lang="en-US" altLang="en-US" sz="1400" dirty="0"/>
          </a:p>
        </p:txBody>
      </p:sp>
      <p:sp>
        <p:nvSpPr>
          <p:cNvPr id="14339" name="Rectangle 2"/>
          <p:cNvSpPr>
            <a:spLocks noGrp="1" noChangeArrowheads="1"/>
          </p:cNvSpPr>
          <p:nvPr>
            <p:ph idx="1"/>
          </p:nvPr>
        </p:nvSpPr>
        <p:spPr>
          <a:xfrm>
            <a:off x="685800" y="793750"/>
            <a:ext cx="8305800" cy="5562600"/>
          </a:xfrm>
        </p:spPr>
        <p:txBody>
          <a:bodyPr vert="horz" wrap="square" lIns="91440" tIns="45720" rIns="91440" bIns="45720" numCol="1" anchor="t" anchorCtr="0" compatLnSpc="1">
            <a:noAutofit/>
          </a:bodyPr>
          <a:lstStyle/>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600" dirty="0">
                <a:cs typeface="Times New Roman" panose="02020603050405020304" pitchFamily="18" charset="0"/>
              </a:rPr>
              <a:t>	</a:t>
            </a:r>
            <a:r>
              <a:rPr lang="en-US" altLang="en-US" sz="2000" b="1" i="1" dirty="0"/>
              <a:t>Logic</a:t>
            </a:r>
            <a:r>
              <a:rPr lang="en-US" altLang="en-US" sz="2000" dirty="0"/>
              <a:t>: cross 0’s with X’s, scan right to look for corresponding 1, on finding it cross it with Y, and scan left to find next leftmost 0, keep iterating until no more 0’s, then scan right looking for B.</a:t>
            </a:r>
            <a:endParaRPr lang="en-US" altLang="en-US" sz="2000" dirty="0">
              <a:cs typeface="Times New Roman" panose="02020603050405020304" pitchFamily="18" charset="0"/>
            </a:endParaRP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The TM matches up 0’s and 1’s</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1</a:t>
            </a:r>
            <a:r>
              <a:rPr lang="en-US" altLang="en-US" sz="2000" dirty="0">
                <a:cs typeface="Times New Roman" panose="02020603050405020304" pitchFamily="18" charset="0"/>
              </a:rPr>
              <a:t> is the “scan right” state, looking for 1</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2</a:t>
            </a:r>
            <a:r>
              <a:rPr lang="en-US" altLang="en-US" sz="2000" dirty="0">
                <a:cs typeface="Times New Roman" panose="02020603050405020304" pitchFamily="18" charset="0"/>
              </a:rPr>
              <a:t> is the “scan left” state, looking for X</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3</a:t>
            </a:r>
            <a:r>
              <a:rPr lang="en-US" altLang="en-US" sz="2000" dirty="0">
                <a:cs typeface="Times New Roman" panose="02020603050405020304" pitchFamily="18" charset="0"/>
              </a:rPr>
              <a:t> is “scan right”, looking for B</a:t>
            </a:r>
          </a:p>
          <a:p>
            <a:pPr lvl="1"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q</a:t>
            </a:r>
            <a:r>
              <a:rPr lang="en-US" altLang="en-US" sz="2000" baseline="-25000" dirty="0">
                <a:cs typeface="Times New Roman" panose="02020603050405020304" pitchFamily="18" charset="0"/>
              </a:rPr>
              <a:t>4</a:t>
            </a:r>
            <a:r>
              <a:rPr lang="en-US" altLang="en-US" sz="2000" dirty="0">
                <a:cs typeface="Times New Roman" panose="02020603050405020304" pitchFamily="18" charset="0"/>
              </a:rPr>
              <a:t> is the final </a:t>
            </a:r>
            <a:r>
              <a:rPr lang="en-US" altLang="en-US" sz="2000" dirty="0" smtClean="0">
                <a:cs typeface="Times New Roman" panose="02020603050405020304" pitchFamily="18" charset="0"/>
              </a:rPr>
              <a:t>state</a:t>
            </a:r>
          </a:p>
          <a:p>
            <a:pPr marL="457200" lvl="1" indent="0"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b="1" u="sng" dirty="0" smtClean="0"/>
              <a:t>Can you extend the machine to include n=0? How does the input-tape look like for string epsilon?</a:t>
            </a:r>
            <a:endParaRPr lang="en-US" altLang="en-US" sz="2000" b="1" u="sng" dirty="0" smtClean="0">
              <a:cs typeface="Times New Roman" panose="02020603050405020304" pitchFamily="18" charset="0"/>
            </a:endParaRPr>
          </a:p>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400" b="1" dirty="0" smtClean="0">
                <a:cs typeface="Times New Roman" panose="02020603050405020304" pitchFamily="18" charset="0"/>
              </a:rPr>
              <a:t>Other </a:t>
            </a:r>
            <a:r>
              <a:rPr lang="en-US" altLang="en-US" sz="2400" b="1" dirty="0">
                <a:cs typeface="Times New Roman" panose="02020603050405020304" pitchFamily="18" charset="0"/>
              </a:rPr>
              <a:t>Examples:</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000111			00</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11				001</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2000" dirty="0">
                <a:cs typeface="Times New Roman" panose="02020603050405020304" pitchFamily="18" charset="0"/>
              </a:rPr>
              <a:t>			011</a:t>
            </a:r>
            <a:endParaRPr lang="en-US" altLang="en-US" sz="2000" dirty="0">
              <a:ea typeface="Times New Roman" panose="02020603050405020304" pitchFamily="18" charset="0"/>
            </a:endParaRPr>
          </a:p>
        </p:txBody>
      </p:sp>
      <p:sp>
        <p:nvSpPr>
          <p:cNvPr id="6" name="Date Placeholder 3"/>
          <p:cNvSpPr>
            <a:spLocks noGrp="1"/>
          </p:cNvSpPr>
          <p:nvPr>
            <p:ph type="dt" sz="half" idx="10"/>
          </p:nvPr>
        </p:nvSpPr>
        <p:spPr>
          <a:xfrm>
            <a:off x="457200" y="6356350"/>
            <a:ext cx="2133600" cy="365125"/>
          </a:xfrm>
        </p:spPr>
        <p:txBody>
          <a:bodyPr/>
          <a:lstStyle/>
          <a:p>
            <a:fld id="{113CE563-47E0-4BA9-BEF3-880D4217D0E2}" type="datetime1">
              <a:rPr lang="en-US" smtClean="0"/>
              <a:t>5/1/2024</a:t>
            </a:fld>
            <a:endParaRPr lang="en-US"/>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9"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37596336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57</a:t>
            </a:fld>
            <a:endParaRPr lang="en-US" altLang="en-US" sz="1400" dirty="0"/>
          </a:p>
        </p:txBody>
      </p:sp>
      <p:sp>
        <p:nvSpPr>
          <p:cNvPr id="16387" name="Rectangle 2"/>
          <p:cNvSpPr>
            <a:spLocks noGrp="1"/>
          </p:cNvSpPr>
          <p:nvPr>
            <p:ph idx="1"/>
          </p:nvPr>
        </p:nvSpPr>
        <p:spPr>
          <a:xfrm>
            <a:off x="609600" y="1524000"/>
            <a:ext cx="7772400" cy="4495800"/>
          </a:xfrm>
          <a:ln/>
        </p:spPr>
        <p:txBody>
          <a:bodyPr vert="horz" wrap="square" lIns="91440" tIns="45720" rIns="91440" bIns="45720" anchor="t" anchorCtr="0">
            <a:noAutofit/>
          </a:bodyPr>
          <a:lstStyle/>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1" dirty="0">
                <a:cs typeface="Times New Roman" panose="02020603050405020304" pitchFamily="18" charset="0"/>
              </a:rPr>
              <a:t>And his example of a correct TM for the language that goes on infinite loop outside language:</a:t>
            </a:r>
            <a:r>
              <a:rPr lang="en-US" altLang="en-US" sz="1800" dirty="0">
                <a:cs typeface="Times New Roman" panose="02020603050405020304" pitchFamily="18" charset="0"/>
              </a:rPr>
              <a:t>  {0</a:t>
            </a:r>
            <a:r>
              <a:rPr lang="en-US" altLang="en-US" sz="1800" baseline="30000" dirty="0">
                <a:cs typeface="Times New Roman" panose="02020603050405020304" pitchFamily="18" charset="0"/>
              </a:rPr>
              <a:t>n</a:t>
            </a:r>
            <a:r>
              <a:rPr lang="en-US" altLang="en-US" sz="1800" dirty="0">
                <a:cs typeface="Times New Roman" panose="02020603050405020304" pitchFamily="18" charset="0"/>
              </a:rPr>
              <a:t>1</a:t>
            </a:r>
            <a:r>
              <a:rPr lang="en-US" altLang="en-US" sz="1800" baseline="30000" dirty="0">
                <a:cs typeface="Times New Roman" panose="02020603050405020304" pitchFamily="18" charset="0"/>
              </a:rPr>
              <a:t>n</a:t>
            </a:r>
            <a:r>
              <a:rPr lang="en-US" altLang="en-US" sz="1800" dirty="0">
                <a:cs typeface="Times New Roman" panose="02020603050405020304" pitchFamily="18" charset="0"/>
              </a:rPr>
              <a:t> | n ≥ 0}</a:t>
            </a:r>
          </a:p>
          <a:p>
            <a:pPr defTabSz="914400" eaLnBrk="1" hangingPunct="1">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800"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0			1			B</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q</a:t>
            </a:r>
            <a:r>
              <a:rPr lang="en-US" altLang="en-US" sz="1800" baseline="-25000" dirty="0">
                <a:cs typeface="Times New Roman" panose="02020603050405020304" pitchFamily="18" charset="0"/>
              </a:rPr>
              <a:t>0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B, R)</a:t>
            </a:r>
            <a:r>
              <a:rPr lang="en-US" altLang="en-US" sz="1800" baseline="-25000" dirty="0">
                <a:cs typeface="Times New Roman" panose="02020603050405020304" pitchFamily="18" charset="0"/>
              </a:rPr>
              <a:t>	 	</a:t>
            </a:r>
            <a:r>
              <a:rPr lang="en-US" altLang="en-US" sz="1800" dirty="0">
                <a:solidFill>
                  <a:srgbClr val="FF0000"/>
                </a:solidFill>
                <a:cs typeface="Times New Roman" panose="02020603050405020304" pitchFamily="18" charset="0"/>
              </a:rPr>
              <a:t>(q</a:t>
            </a:r>
            <a:r>
              <a:rPr lang="en-US" altLang="en-US" sz="1800" baseline="-25000" dirty="0">
                <a:solidFill>
                  <a:srgbClr val="FF0000"/>
                </a:solidFill>
                <a:cs typeface="Times New Roman" panose="02020603050405020304" pitchFamily="18" charset="0"/>
              </a:rPr>
              <a:t>3</a:t>
            </a:r>
            <a:r>
              <a:rPr lang="en-US" altLang="en-US" sz="1800" dirty="0">
                <a:solidFill>
                  <a:srgbClr val="FF0000"/>
                </a:solidFill>
                <a:cs typeface="Times New Roman" panose="02020603050405020304" pitchFamily="18" charset="0"/>
              </a:rPr>
              <a:t>, 1, L)</a:t>
            </a:r>
            <a:r>
              <a:rPr lang="en-US" altLang="en-US" sz="1800" dirty="0">
                <a:cs typeface="Times New Roman" panose="02020603050405020304" pitchFamily="18" charset="0"/>
              </a:rPr>
              <a:t>		(q</a:t>
            </a:r>
            <a:r>
              <a:rPr lang="en-US" altLang="en-US" sz="1800" baseline="-25000" dirty="0">
                <a:cs typeface="Times New Roman" panose="02020603050405020304" pitchFamily="18" charset="0"/>
              </a:rPr>
              <a:t>4</a:t>
            </a:r>
            <a:r>
              <a:rPr lang="en-US" altLang="en-US" sz="1800" dirty="0">
                <a:cs typeface="Times New Roman" panose="02020603050405020304" pitchFamily="18" charset="0"/>
              </a:rPr>
              <a:t>, B, R)	</a:t>
            </a:r>
            <a:endParaRPr lang="en-US" altLang="en-US" sz="1800" baseline="-25000"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0, R)		(q</a:t>
            </a:r>
            <a:r>
              <a:rPr lang="en-US" altLang="en-US" sz="1800" baseline="-25000" dirty="0">
                <a:cs typeface="Times New Roman" panose="02020603050405020304" pitchFamily="18" charset="0"/>
              </a:rPr>
              <a:t>1</a:t>
            </a:r>
            <a:r>
              <a:rPr lang="en-US" altLang="en-US" sz="1800" dirty="0">
                <a:cs typeface="Times New Roman" panose="02020603050405020304" pitchFamily="18" charset="0"/>
              </a:rPr>
              <a:t>, 1, R)		(q</a:t>
            </a:r>
            <a:r>
              <a:rPr lang="en-US" altLang="en-US" sz="1800" baseline="-25000" dirty="0">
                <a:cs typeface="Times New Roman" panose="02020603050405020304" pitchFamily="18" charset="0"/>
              </a:rPr>
              <a:t>2</a:t>
            </a:r>
            <a:r>
              <a:rPr lang="en-US" altLang="en-US" sz="1800" dirty="0">
                <a:cs typeface="Times New Roman" panose="02020603050405020304" pitchFamily="18" charset="0"/>
              </a:rPr>
              <a:t>, B, L)</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2 	</a:t>
            </a:r>
            <a:r>
              <a:rPr lang="en-US" altLang="en-US" sz="1800" dirty="0">
                <a:cs typeface="Times New Roman" panose="02020603050405020304" pitchFamily="18" charset="0"/>
              </a:rPr>
              <a:t>-			(q</a:t>
            </a:r>
            <a:r>
              <a:rPr lang="en-US" altLang="en-US" sz="1800" baseline="-25000" dirty="0">
                <a:cs typeface="Times New Roman" panose="02020603050405020304" pitchFamily="18" charset="0"/>
              </a:rPr>
              <a:t>3</a:t>
            </a:r>
            <a:r>
              <a:rPr lang="en-US" altLang="en-US" sz="1800" dirty="0">
                <a:cs typeface="Times New Roman" panose="02020603050405020304" pitchFamily="18" charset="0"/>
              </a:rPr>
              <a:t>, B, L)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3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3</a:t>
            </a:r>
            <a:r>
              <a:rPr lang="en-US" altLang="en-US" sz="1800" dirty="0">
                <a:cs typeface="Times New Roman" panose="02020603050405020304" pitchFamily="18" charset="0"/>
              </a:rPr>
              <a:t>, 0, L)		(q</a:t>
            </a:r>
            <a:r>
              <a:rPr lang="en-US" altLang="en-US" sz="1800" baseline="-25000" dirty="0">
                <a:cs typeface="Times New Roman" panose="02020603050405020304" pitchFamily="18" charset="0"/>
              </a:rPr>
              <a:t>3</a:t>
            </a:r>
            <a:r>
              <a:rPr lang="en-US" altLang="en-US" sz="1800" dirty="0">
                <a:cs typeface="Times New Roman" panose="02020603050405020304" pitchFamily="18" charset="0"/>
              </a:rPr>
              <a:t>, 1, L)</a:t>
            </a: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0</a:t>
            </a:r>
            <a:r>
              <a:rPr lang="en-US" altLang="en-US" sz="1800" dirty="0">
                <a:cs typeface="Times New Roman" panose="02020603050405020304" pitchFamily="18" charset="0"/>
              </a:rPr>
              <a:t>, B, R)</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baseline="-25000" dirty="0">
                <a:cs typeface="Times New Roman" panose="02020603050405020304" pitchFamily="18" charset="0"/>
              </a:rPr>
              <a:t>		 </a:t>
            </a:r>
            <a:r>
              <a:rPr lang="en-US" altLang="en-US" sz="1800" dirty="0">
                <a:cs typeface="Times New Roman" panose="02020603050405020304" pitchFamily="18" charset="0"/>
              </a:rPr>
              <a:t>q</a:t>
            </a:r>
            <a:r>
              <a:rPr lang="en-US" altLang="en-US" sz="1800" baseline="-25000" dirty="0">
                <a:cs typeface="Times New Roman" panose="02020603050405020304" pitchFamily="18" charset="0"/>
              </a:rPr>
              <a:t>4</a:t>
            </a:r>
            <a:r>
              <a:rPr lang="en-US" altLang="en-US" sz="1800" baseline="30000" dirty="0">
                <a:cs typeface="Times New Roman" panose="02020603050405020304" pitchFamily="18" charset="0"/>
              </a:rPr>
              <a:t>*</a:t>
            </a:r>
            <a:r>
              <a:rPr lang="en-US" altLang="en-US" sz="1800" baseline="-25000" dirty="0">
                <a:cs typeface="Times New Roman" panose="02020603050405020304" pitchFamily="18" charset="0"/>
              </a:rPr>
              <a:t> 	 </a:t>
            </a:r>
            <a:r>
              <a:rPr lang="en-US" altLang="en-US" sz="1800" dirty="0">
                <a:cs typeface="Times New Roman" panose="02020603050405020304" pitchFamily="18" charset="0"/>
              </a:rPr>
              <a:t>-			-			-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800" dirty="0">
              <a:cs typeface="Times New Roman" panose="02020603050405020304" pitchFamily="18" charset="0"/>
            </a:endParaRP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a:t>
            </a:r>
            <a:r>
              <a:rPr lang="en-US" altLang="en-US" sz="1800" i="1" dirty="0"/>
              <a:t>Logic</a:t>
            </a:r>
            <a:r>
              <a:rPr lang="en-US" altLang="en-US" sz="1800" dirty="0"/>
              <a:t>: This machine still works correctly for all strings in the language, but</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t>	start a string with 1 (not in the language), </a:t>
            </a:r>
          </a:p>
          <a:p>
            <a:pPr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r>
              <a:rPr lang="en-US" altLang="en-US" sz="1800" dirty="0">
                <a:cs typeface="Times New Roman" panose="02020603050405020304" pitchFamily="18" charset="0"/>
              </a:rPr>
              <a:t>	and it loops on B1 for ever.</a:t>
            </a:r>
          </a:p>
          <a:p>
            <a:pPr marL="457200" lvl="1" indent="0" defTabSz="914400" eaLnBrk="1" hangingPunct="1">
              <a:buNone/>
              <a:tabLst>
                <a:tab pos="450850" algn="l"/>
                <a:tab pos="917575" algn="l"/>
                <a:tab pos="1368425" algn="l"/>
                <a:tab pos="1835150" algn="l"/>
                <a:tab pos="2286000" algn="l"/>
                <a:tab pos="2736850" algn="l"/>
                <a:tab pos="3203575" algn="l"/>
                <a:tab pos="3654425" algn="l"/>
                <a:tab pos="4121150" algn="l"/>
                <a:tab pos="4572000" algn="l"/>
                <a:tab pos="5022850" algn="l"/>
                <a:tab pos="5489575" algn="l"/>
              </a:tabLst>
            </a:pPr>
            <a:endParaRPr lang="en-US" altLang="en-US" sz="1800" i="1" dirty="0">
              <a:ea typeface="Times New Roman" panose="02020603050405020304" pitchFamily="18" charset="0"/>
            </a:endParaRPr>
          </a:p>
        </p:txBody>
      </p:sp>
      <p:sp>
        <p:nvSpPr>
          <p:cNvPr id="6" name="Date Placeholder 3"/>
          <p:cNvSpPr>
            <a:spLocks noGrp="1"/>
          </p:cNvSpPr>
          <p:nvPr>
            <p:ph type="dt" sz="half" idx="10"/>
          </p:nvPr>
        </p:nvSpPr>
        <p:spPr>
          <a:xfrm>
            <a:off x="457200" y="6356350"/>
            <a:ext cx="2133600" cy="365125"/>
          </a:xfrm>
        </p:spPr>
        <p:txBody>
          <a:bodyPr/>
          <a:lstStyle/>
          <a:p>
            <a:fld id="{3F356042-50EC-4A04-B318-94B0A7C48649}" type="datetime1">
              <a:rPr lang="en-US" smtClean="0"/>
              <a:t>5/1/2024</a:t>
            </a:fld>
            <a:endParaRPr lang="en-US"/>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9"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28019165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txBox="1">
            <a:spLocks noGrp="1"/>
          </p:cNvSpPr>
          <p:nvPr>
            <p:ph type="sldNum" sz="quarter" idx="12"/>
          </p:nvPr>
        </p:nvSpPr>
        <p:spPr>
          <a:ln/>
        </p:spPr>
        <p:txBody>
          <a:bodyPr/>
          <a:lstStyle/>
          <a:p>
            <a:pPr marL="0" indent="0" algn="r" eaLnBrk="1" hangingPunct="1">
              <a:spcBef>
                <a:spcPct val="0"/>
              </a:spcBef>
              <a:buNone/>
            </a:pPr>
            <a:fld id="{9A0DB2DC-4C9A-4742-B13C-FB6460FD3503}" type="slidenum">
              <a:rPr lang="en-US" altLang="en-US" sz="1400" dirty="0"/>
              <a:t>58</a:t>
            </a:fld>
            <a:endParaRPr lang="en-US" altLang="en-US" sz="1400" dirty="0"/>
          </a:p>
        </p:txBody>
      </p:sp>
      <p:sp>
        <p:nvSpPr>
          <p:cNvPr id="17411" name="Rectangle 2"/>
          <p:cNvSpPr>
            <a:spLocks noGrp="1"/>
          </p:cNvSpPr>
          <p:nvPr>
            <p:ph idx="1"/>
          </p:nvPr>
        </p:nvSpPr>
        <p:spPr>
          <a:xfrm>
            <a:off x="685800" y="304800"/>
            <a:ext cx="7772400" cy="6248400"/>
          </a:xfrm>
          <a:ln/>
        </p:spPr>
        <p:txBody>
          <a:bodyPr vert="horz" wrap="square" lIns="91440" tIns="45720" rIns="91440" bIns="45720" anchor="t" anchorCtr="0"/>
          <a:lstStyle/>
          <a:p>
            <a:pPr eaLnBrk="1" hangingPunct="1"/>
            <a:endParaRPr lang="en-US" altLang="en-US" sz="1600" b="1" dirty="0">
              <a:cs typeface="Times New Roman" panose="02020603050405020304" pitchFamily="18" charset="0"/>
            </a:endParaRPr>
          </a:p>
          <a:p>
            <a:pPr eaLnBrk="1" hangingPunct="1"/>
            <a:endParaRPr lang="en-US" altLang="en-US" sz="1600" b="1" dirty="0">
              <a:cs typeface="Times New Roman" panose="02020603050405020304" pitchFamily="18" charset="0"/>
            </a:endParaRPr>
          </a:p>
          <a:p>
            <a:pPr eaLnBrk="1" hangingPunct="1"/>
            <a:endParaRPr lang="en-US" altLang="en-US" sz="1600" b="1" dirty="0">
              <a:cs typeface="Times New Roman" panose="02020603050405020304" pitchFamily="18" charset="0"/>
            </a:endParaRPr>
          </a:p>
          <a:p>
            <a:pPr eaLnBrk="1" hangingPunct="1"/>
            <a:endParaRPr lang="en-US" altLang="en-US" sz="1600" b="1" dirty="0">
              <a:cs typeface="Times New Roman" panose="02020603050405020304" pitchFamily="18" charset="0"/>
            </a:endParaRPr>
          </a:p>
          <a:p>
            <a:pPr eaLnBrk="1" hangingPunct="1"/>
            <a:endParaRPr lang="en-US" altLang="en-US" sz="1600" b="1" dirty="0">
              <a:cs typeface="Times New Roman" panose="02020603050405020304" pitchFamily="18" charset="0"/>
            </a:endParaRPr>
          </a:p>
          <a:p>
            <a:pPr eaLnBrk="1" hangingPunct="1"/>
            <a:endParaRPr lang="en-US" altLang="en-US" sz="1600" b="1" dirty="0">
              <a:cs typeface="Times New Roman" panose="02020603050405020304" pitchFamily="18" charset="0"/>
            </a:endParaRPr>
          </a:p>
          <a:p>
            <a:pPr eaLnBrk="1" hangingPunct="1"/>
            <a:r>
              <a:rPr lang="en-US" altLang="en-US" sz="2200" b="1" dirty="0">
                <a:cs typeface="Times New Roman" panose="02020603050405020304" pitchFamily="18" charset="0"/>
              </a:rPr>
              <a:t>Exercises:</a:t>
            </a:r>
            <a:r>
              <a:rPr lang="en-US" altLang="en-US" sz="2200" dirty="0">
                <a:cs typeface="Times New Roman" panose="02020603050405020304" pitchFamily="18" charset="0"/>
              </a:rPr>
              <a:t> Construct a DTM for each of the following.</a:t>
            </a:r>
          </a:p>
          <a:p>
            <a:pPr eaLnBrk="1" hangingPunct="1"/>
            <a:endParaRPr lang="en-US" altLang="en-US" sz="2200" dirty="0">
              <a:cs typeface="Times New Roman" panose="02020603050405020304" pitchFamily="18" charset="0"/>
            </a:endParaRPr>
          </a:p>
          <a:p>
            <a:pPr lvl="1" eaLnBrk="1" hangingPunct="1"/>
            <a:r>
              <a:rPr lang="en-US" altLang="en-US" sz="2200" dirty="0">
                <a:cs typeface="Times New Roman" panose="02020603050405020304" pitchFamily="18" charset="0"/>
              </a:rPr>
              <a:t>{w | w is in {0,1}* and w ends in 00}</a:t>
            </a:r>
          </a:p>
          <a:p>
            <a:pPr lvl="1" eaLnBrk="1" hangingPunct="1"/>
            <a:r>
              <a:rPr lang="en-US" altLang="en-US" sz="2200" dirty="0">
                <a:cs typeface="Times New Roman" panose="02020603050405020304" pitchFamily="18" charset="0"/>
              </a:rPr>
              <a:t>{w | w is in {0,1}* and w contains at least two 0’s}</a:t>
            </a:r>
          </a:p>
          <a:p>
            <a:pPr lvl="1" eaLnBrk="1" hangingPunct="1"/>
            <a:r>
              <a:rPr lang="en-US" altLang="en-US" sz="2200" dirty="0">
                <a:cs typeface="Times New Roman" panose="02020603050405020304" pitchFamily="18" charset="0"/>
              </a:rPr>
              <a:t>{w | w is in {0,1}* and w contains at least one 0 and one 1}</a:t>
            </a:r>
          </a:p>
          <a:p>
            <a:pPr lvl="1" eaLnBrk="1" hangingPunct="1"/>
            <a:r>
              <a:rPr lang="en-US" altLang="en-US" sz="2200" dirty="0">
                <a:cs typeface="Times New Roman" panose="02020603050405020304" pitchFamily="18" charset="0"/>
              </a:rPr>
              <a:t>Just about anything else (simple) you can think of</a:t>
            </a:r>
          </a:p>
          <a:p>
            <a:pPr eaLnBrk="1" hangingPunct="1"/>
            <a:endParaRPr lang="en-US" altLang="en-US" sz="2200" dirty="0">
              <a:cs typeface="Times New Roman" panose="02020603050405020304" pitchFamily="18" charset="0"/>
            </a:endParaRPr>
          </a:p>
          <a:p>
            <a:pPr eaLnBrk="1" hangingPunct="1"/>
            <a:endParaRPr lang="en-US" altLang="en-US" sz="2200" dirty="0">
              <a:ea typeface="Times New Roman" panose="02020603050405020304" pitchFamily="18" charset="0"/>
            </a:endParaRPr>
          </a:p>
        </p:txBody>
      </p:sp>
      <p:sp>
        <p:nvSpPr>
          <p:cNvPr id="4" name="Date Placeholder 3"/>
          <p:cNvSpPr>
            <a:spLocks noGrp="1"/>
          </p:cNvSpPr>
          <p:nvPr>
            <p:ph type="dt" sz="half" idx="10"/>
          </p:nvPr>
        </p:nvSpPr>
        <p:spPr>
          <a:xfrm>
            <a:off x="457200" y="6356350"/>
            <a:ext cx="2133600" cy="365125"/>
          </a:xfrm>
        </p:spPr>
        <p:txBody>
          <a:bodyPr/>
          <a:lstStyle/>
          <a:p>
            <a:fld id="{070B282F-D13E-4B62-96DA-85689F228556}" type="datetime1">
              <a:rPr lang="en-US" smtClean="0"/>
              <a:t>5/1/2024</a:t>
            </a:fld>
            <a:endParaRPr lang="en-US"/>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7"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Tree>
    <p:extLst>
      <p:ext uri="{BB962C8B-B14F-4D97-AF65-F5344CB8AC3E}">
        <p14:creationId xmlns:p14="http://schemas.microsoft.com/office/powerpoint/2010/main" val="12150080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97840" y="1517395"/>
            <a:ext cx="7826375" cy="3639457"/>
          </a:xfrm>
          <a:prstGeom prst="rect">
            <a:avLst/>
          </a:prstGeom>
        </p:spPr>
        <p:txBody>
          <a:bodyPr vert="horz" wrap="square" lIns="0" tIns="104139" rIns="0" bIns="0" rtlCol="0">
            <a:spAutoFit/>
          </a:bodyPr>
          <a:lstStyle/>
          <a:p>
            <a:pPr marL="393700" indent="-342900" algn="just">
              <a:lnSpc>
                <a:spcPct val="100000"/>
              </a:lnSpc>
              <a:spcBef>
                <a:spcPts val="820"/>
              </a:spcBef>
              <a:buFont typeface="Arial MT"/>
              <a:buChar char="•"/>
              <a:tabLst>
                <a:tab pos="393065" algn="l"/>
                <a:tab pos="393700" algn="l"/>
              </a:tabLst>
            </a:pPr>
            <a:r>
              <a:rPr sz="2200" dirty="0">
                <a:latin typeface="Calibri" panose="020F0502020204030204"/>
                <a:cs typeface="Calibri" panose="020F0502020204030204"/>
              </a:rPr>
              <a:t>{</a:t>
            </a:r>
            <a:r>
              <a:rPr sz="2200" spc="-45" dirty="0">
                <a:latin typeface="Calibri" panose="020F0502020204030204"/>
                <a:cs typeface="Calibri" panose="020F0502020204030204"/>
              </a:rPr>
              <a:t> </a:t>
            </a:r>
            <a:r>
              <a:rPr sz="2200" dirty="0">
                <a:latin typeface="Calibri" panose="020F0502020204030204"/>
                <a:cs typeface="Calibri" panose="020F0502020204030204"/>
              </a:rPr>
              <a:t>0</a:t>
            </a:r>
            <a:r>
              <a:rPr sz="2200" baseline="25000" dirty="0">
                <a:latin typeface="Calibri" panose="020F0502020204030204"/>
                <a:cs typeface="Calibri" panose="020F0502020204030204"/>
              </a:rPr>
              <a:t>2^n</a:t>
            </a:r>
            <a:r>
              <a:rPr sz="2200" spc="637" baseline="25000" dirty="0">
                <a:latin typeface="Calibri" panose="020F0502020204030204"/>
                <a:cs typeface="Calibri" panose="020F0502020204030204"/>
              </a:rPr>
              <a:t> </a:t>
            </a:r>
            <a:r>
              <a:rPr sz="2200" dirty="0">
                <a:latin typeface="Calibri" panose="020F0502020204030204"/>
                <a:cs typeface="Calibri" panose="020F0502020204030204"/>
              </a:rPr>
              <a:t>|</a:t>
            </a:r>
            <a:r>
              <a:rPr sz="2200" spc="-15" dirty="0">
                <a:latin typeface="Calibri" panose="020F0502020204030204"/>
                <a:cs typeface="Calibri" panose="020F0502020204030204"/>
              </a:rPr>
              <a:t> </a:t>
            </a:r>
            <a:r>
              <a:rPr sz="2200" dirty="0">
                <a:latin typeface="Calibri" panose="020F0502020204030204"/>
                <a:cs typeface="Calibri" panose="020F0502020204030204"/>
              </a:rPr>
              <a:t>n</a:t>
            </a:r>
            <a:r>
              <a:rPr sz="2200" spc="-15" dirty="0">
                <a:latin typeface="Calibri" panose="020F0502020204030204"/>
                <a:cs typeface="Calibri" panose="020F0502020204030204"/>
              </a:rPr>
              <a:t> </a:t>
            </a:r>
            <a:r>
              <a:rPr sz="2200" dirty="0">
                <a:latin typeface="Calibri" panose="020F0502020204030204"/>
                <a:cs typeface="Calibri" panose="020F0502020204030204"/>
              </a:rPr>
              <a:t>≥</a:t>
            </a:r>
            <a:r>
              <a:rPr sz="2200" spc="-20" dirty="0">
                <a:latin typeface="Calibri" panose="020F0502020204030204"/>
                <a:cs typeface="Calibri" panose="020F0502020204030204"/>
              </a:rPr>
              <a:t> </a:t>
            </a:r>
            <a:r>
              <a:rPr sz="2200" dirty="0">
                <a:latin typeface="Calibri" panose="020F0502020204030204"/>
                <a:cs typeface="Calibri" panose="020F0502020204030204"/>
              </a:rPr>
              <a:t>0}</a:t>
            </a:r>
          </a:p>
          <a:p>
            <a:pPr marL="393700" indent="-342900" algn="just">
              <a:lnSpc>
                <a:spcPct val="100000"/>
              </a:lnSpc>
              <a:spcBef>
                <a:spcPts val="720"/>
              </a:spcBef>
              <a:buFont typeface="Arial MT"/>
              <a:buChar char="•"/>
              <a:tabLst>
                <a:tab pos="393065" algn="l"/>
                <a:tab pos="393700" algn="l"/>
              </a:tabLst>
            </a:pPr>
            <a:r>
              <a:rPr sz="2200" spc="-15" dirty="0">
                <a:latin typeface="Calibri" panose="020F0502020204030204"/>
                <a:cs typeface="Calibri" panose="020F0502020204030204"/>
              </a:rPr>
              <a:t>Stages</a:t>
            </a:r>
            <a:endParaRPr sz="2200" dirty="0">
              <a:latin typeface="Calibri" panose="020F0502020204030204"/>
              <a:cs typeface="Calibri" panose="020F0502020204030204"/>
            </a:endParaRPr>
          </a:p>
          <a:p>
            <a:pPr marL="1022985" marR="488315" lvl="1" indent="-515620" algn="just">
              <a:lnSpc>
                <a:spcPct val="100000"/>
              </a:lnSpc>
              <a:spcBef>
                <a:spcPts val="650"/>
              </a:spcBef>
              <a:buAutoNum type="arabicPeriod"/>
              <a:tabLst>
                <a:tab pos="1022985" algn="l"/>
                <a:tab pos="1022985" algn="l"/>
              </a:tabLst>
            </a:pPr>
            <a:r>
              <a:rPr sz="2200" spc="-10" dirty="0">
                <a:latin typeface="Calibri" panose="020F0502020204030204"/>
                <a:cs typeface="Calibri" panose="020F0502020204030204"/>
              </a:rPr>
              <a:t>Sweep left </a:t>
            </a:r>
            <a:r>
              <a:rPr sz="2200" spc="-15" dirty="0">
                <a:latin typeface="Calibri" panose="020F0502020204030204"/>
                <a:cs typeface="Calibri" panose="020F0502020204030204"/>
              </a:rPr>
              <a:t>to </a:t>
            </a:r>
            <a:r>
              <a:rPr sz="2200" spc="-5" dirty="0">
                <a:latin typeface="Calibri" panose="020F0502020204030204"/>
                <a:cs typeface="Calibri" panose="020F0502020204030204"/>
              </a:rPr>
              <a:t>right </a:t>
            </a:r>
            <a:r>
              <a:rPr sz="2200" spc="-10" dirty="0">
                <a:latin typeface="Calibri" panose="020F0502020204030204"/>
                <a:cs typeface="Calibri" panose="020F0502020204030204"/>
              </a:rPr>
              <a:t>across </a:t>
            </a:r>
            <a:r>
              <a:rPr sz="2200" dirty="0">
                <a:latin typeface="Calibri" panose="020F0502020204030204"/>
                <a:cs typeface="Calibri" panose="020F0502020204030204"/>
              </a:rPr>
              <a:t>the </a:t>
            </a:r>
            <a:r>
              <a:rPr sz="2200" spc="-10" dirty="0">
                <a:latin typeface="Calibri" panose="020F0502020204030204"/>
                <a:cs typeface="Calibri" panose="020F0502020204030204"/>
              </a:rPr>
              <a:t>tape. </a:t>
            </a:r>
            <a:r>
              <a:rPr sz="2200" spc="-5" dirty="0">
                <a:latin typeface="Calibri" panose="020F0502020204030204"/>
                <a:cs typeface="Calibri" panose="020F0502020204030204"/>
              </a:rPr>
              <a:t>Crossing </a:t>
            </a:r>
            <a:r>
              <a:rPr sz="2200" spc="-15" dirty="0">
                <a:latin typeface="Calibri" panose="020F0502020204030204"/>
                <a:cs typeface="Calibri" panose="020F0502020204030204"/>
              </a:rPr>
              <a:t>off </a:t>
            </a:r>
            <a:r>
              <a:rPr sz="2200" spc="-575" dirty="0">
                <a:latin typeface="Calibri" panose="020F0502020204030204"/>
                <a:cs typeface="Calibri" panose="020F0502020204030204"/>
              </a:rPr>
              <a:t> </a:t>
            </a:r>
            <a:r>
              <a:rPr sz="2200" spc="-5" dirty="0">
                <a:latin typeface="Calibri" panose="020F0502020204030204"/>
                <a:cs typeface="Calibri" panose="020F0502020204030204"/>
              </a:rPr>
              <a:t>every</a:t>
            </a:r>
            <a:r>
              <a:rPr sz="2200" spc="-45" dirty="0">
                <a:latin typeface="Calibri" panose="020F0502020204030204"/>
                <a:cs typeface="Calibri" panose="020F0502020204030204"/>
              </a:rPr>
              <a:t> </a:t>
            </a:r>
            <a:r>
              <a:rPr sz="2200" spc="-5" dirty="0">
                <a:latin typeface="Calibri" panose="020F0502020204030204"/>
                <a:cs typeface="Calibri" panose="020F0502020204030204"/>
              </a:rPr>
              <a:t>other</a:t>
            </a:r>
            <a:r>
              <a:rPr sz="2200" dirty="0">
                <a:latin typeface="Calibri" panose="020F0502020204030204"/>
                <a:cs typeface="Calibri" panose="020F0502020204030204"/>
              </a:rPr>
              <a:t> 0</a:t>
            </a:r>
          </a:p>
          <a:p>
            <a:pPr marL="1022985" lvl="1" indent="-516255" algn="just">
              <a:lnSpc>
                <a:spcPct val="100000"/>
              </a:lnSpc>
              <a:spcBef>
                <a:spcPts val="625"/>
              </a:spcBef>
              <a:buAutoNum type="arabicPeriod"/>
              <a:tabLst>
                <a:tab pos="1022985" algn="l"/>
                <a:tab pos="1022985" algn="l"/>
              </a:tabLst>
            </a:pPr>
            <a:r>
              <a:rPr sz="2200" dirty="0">
                <a:latin typeface="Calibri" panose="020F0502020204030204"/>
                <a:cs typeface="Calibri" panose="020F0502020204030204"/>
              </a:rPr>
              <a:t>If</a:t>
            </a:r>
            <a:r>
              <a:rPr sz="2200" spc="-30" dirty="0">
                <a:latin typeface="Calibri" panose="020F0502020204030204"/>
                <a:cs typeface="Calibri" panose="020F0502020204030204"/>
              </a:rPr>
              <a:t> </a:t>
            </a:r>
            <a:r>
              <a:rPr sz="2200" dirty="0">
                <a:latin typeface="Calibri" panose="020F0502020204030204"/>
                <a:cs typeface="Calibri" panose="020F0502020204030204"/>
              </a:rPr>
              <a:t>in</a:t>
            </a:r>
            <a:r>
              <a:rPr sz="2200" spc="-15" dirty="0">
                <a:latin typeface="Calibri" panose="020F0502020204030204"/>
                <a:cs typeface="Calibri" panose="020F0502020204030204"/>
              </a:rPr>
              <a:t> </a:t>
            </a:r>
            <a:r>
              <a:rPr sz="2200" spc="-20" dirty="0">
                <a:latin typeface="Calibri" panose="020F0502020204030204"/>
                <a:cs typeface="Calibri" panose="020F0502020204030204"/>
              </a:rPr>
              <a:t>stage</a:t>
            </a:r>
            <a:r>
              <a:rPr sz="2200" spc="-10" dirty="0">
                <a:latin typeface="Calibri" panose="020F0502020204030204"/>
                <a:cs typeface="Calibri" panose="020F0502020204030204"/>
              </a:rPr>
              <a:t> </a:t>
            </a:r>
            <a:r>
              <a:rPr sz="2200" dirty="0">
                <a:latin typeface="Calibri" panose="020F0502020204030204"/>
                <a:cs typeface="Calibri" panose="020F0502020204030204"/>
              </a:rPr>
              <a:t>1,</a:t>
            </a:r>
            <a:r>
              <a:rPr sz="2200" spc="-5" dirty="0">
                <a:latin typeface="Calibri" panose="020F0502020204030204"/>
                <a:cs typeface="Calibri" panose="020F0502020204030204"/>
              </a:rPr>
              <a:t> </a:t>
            </a:r>
            <a:r>
              <a:rPr sz="2200" dirty="0">
                <a:latin typeface="Calibri" panose="020F0502020204030204"/>
                <a:cs typeface="Calibri" panose="020F0502020204030204"/>
              </a:rPr>
              <a:t>the</a:t>
            </a:r>
            <a:r>
              <a:rPr sz="2200" spc="-25" dirty="0">
                <a:latin typeface="Calibri" panose="020F0502020204030204"/>
                <a:cs typeface="Calibri" panose="020F0502020204030204"/>
              </a:rPr>
              <a:t> </a:t>
            </a:r>
            <a:r>
              <a:rPr sz="2200" spc="-10" dirty="0">
                <a:latin typeface="Calibri" panose="020F0502020204030204"/>
                <a:cs typeface="Calibri" panose="020F0502020204030204"/>
              </a:rPr>
              <a:t>tape</a:t>
            </a:r>
            <a:r>
              <a:rPr sz="2200" spc="10" dirty="0">
                <a:latin typeface="Calibri" panose="020F0502020204030204"/>
                <a:cs typeface="Calibri" panose="020F0502020204030204"/>
              </a:rPr>
              <a:t> </a:t>
            </a:r>
            <a:r>
              <a:rPr sz="2200" spc="-10" dirty="0">
                <a:latin typeface="Calibri" panose="020F0502020204030204"/>
                <a:cs typeface="Calibri" panose="020F0502020204030204"/>
              </a:rPr>
              <a:t>conatined</a:t>
            </a:r>
            <a:r>
              <a:rPr sz="2200" spc="-20" dirty="0">
                <a:latin typeface="Calibri" panose="020F0502020204030204"/>
                <a:cs typeface="Calibri" panose="020F0502020204030204"/>
              </a:rPr>
              <a:t> </a:t>
            </a:r>
            <a:r>
              <a:rPr sz="2200" dirty="0">
                <a:latin typeface="Calibri" panose="020F0502020204030204"/>
                <a:cs typeface="Calibri" panose="020F0502020204030204"/>
              </a:rPr>
              <a:t>a </a:t>
            </a:r>
            <a:r>
              <a:rPr sz="2200" spc="-5" dirty="0">
                <a:latin typeface="Calibri" panose="020F0502020204030204"/>
                <a:cs typeface="Calibri" panose="020F0502020204030204"/>
              </a:rPr>
              <a:t>single</a:t>
            </a:r>
            <a:r>
              <a:rPr sz="2200" spc="-25" dirty="0">
                <a:latin typeface="Calibri" panose="020F0502020204030204"/>
                <a:cs typeface="Calibri" panose="020F0502020204030204"/>
              </a:rPr>
              <a:t> </a:t>
            </a:r>
            <a:r>
              <a:rPr sz="2200" dirty="0">
                <a:latin typeface="Calibri" panose="020F0502020204030204"/>
                <a:cs typeface="Calibri" panose="020F0502020204030204"/>
              </a:rPr>
              <a:t>0, accept</a:t>
            </a:r>
          </a:p>
          <a:p>
            <a:pPr marL="1022985" marR="17780" lvl="1" indent="-515620" algn="just">
              <a:lnSpc>
                <a:spcPct val="100000"/>
              </a:lnSpc>
              <a:spcBef>
                <a:spcPts val="625"/>
              </a:spcBef>
              <a:buAutoNum type="arabicPeriod"/>
              <a:tabLst>
                <a:tab pos="1022985" algn="l"/>
                <a:tab pos="1022985" algn="l"/>
              </a:tabLst>
            </a:pPr>
            <a:r>
              <a:rPr sz="2200" dirty="0">
                <a:latin typeface="Calibri" panose="020F0502020204030204"/>
                <a:cs typeface="Calibri" panose="020F0502020204030204"/>
              </a:rPr>
              <a:t>If in </a:t>
            </a:r>
            <a:r>
              <a:rPr sz="2200" spc="-20" dirty="0">
                <a:latin typeface="Calibri" panose="020F0502020204030204"/>
                <a:cs typeface="Calibri" panose="020F0502020204030204"/>
              </a:rPr>
              <a:t>stage </a:t>
            </a:r>
            <a:r>
              <a:rPr sz="2200" dirty="0">
                <a:latin typeface="Calibri" panose="020F0502020204030204"/>
                <a:cs typeface="Calibri" panose="020F0502020204030204"/>
              </a:rPr>
              <a:t>1, the </a:t>
            </a:r>
            <a:r>
              <a:rPr sz="2200" spc="-10" dirty="0">
                <a:latin typeface="Calibri" panose="020F0502020204030204"/>
                <a:cs typeface="Calibri" panose="020F0502020204030204"/>
              </a:rPr>
              <a:t>tape contained </a:t>
            </a:r>
            <a:r>
              <a:rPr sz="2200" spc="-15" dirty="0">
                <a:latin typeface="Calibri" panose="020F0502020204030204"/>
                <a:cs typeface="Calibri" panose="020F0502020204030204"/>
              </a:rPr>
              <a:t>more </a:t>
            </a:r>
            <a:r>
              <a:rPr sz="2200" spc="-5" dirty="0">
                <a:latin typeface="Calibri" panose="020F0502020204030204"/>
                <a:cs typeface="Calibri" panose="020F0502020204030204"/>
              </a:rPr>
              <a:t>than </a:t>
            </a:r>
            <a:r>
              <a:rPr sz="2200" dirty="0">
                <a:latin typeface="Calibri" panose="020F0502020204030204"/>
                <a:cs typeface="Calibri" panose="020F0502020204030204"/>
              </a:rPr>
              <a:t>a </a:t>
            </a:r>
            <a:r>
              <a:rPr sz="2200" spc="-5" dirty="0">
                <a:latin typeface="Calibri" panose="020F0502020204030204"/>
                <a:cs typeface="Calibri" panose="020F0502020204030204"/>
              </a:rPr>
              <a:t>single </a:t>
            </a:r>
            <a:r>
              <a:rPr sz="2200" spc="-575" dirty="0">
                <a:latin typeface="Calibri" panose="020F0502020204030204"/>
                <a:cs typeface="Calibri" panose="020F0502020204030204"/>
              </a:rPr>
              <a:t> </a:t>
            </a:r>
            <a:r>
              <a:rPr sz="2200" dirty="0">
                <a:latin typeface="Calibri" panose="020F0502020204030204"/>
                <a:cs typeface="Calibri" panose="020F0502020204030204"/>
              </a:rPr>
              <a:t>0,</a:t>
            </a:r>
            <a:r>
              <a:rPr sz="2200" spc="-30" dirty="0">
                <a:latin typeface="Calibri" panose="020F0502020204030204"/>
                <a:cs typeface="Calibri" panose="020F0502020204030204"/>
              </a:rPr>
              <a:t> </a:t>
            </a:r>
            <a:r>
              <a:rPr sz="2200" dirty="0">
                <a:latin typeface="Calibri" panose="020F0502020204030204"/>
                <a:cs typeface="Calibri" panose="020F0502020204030204"/>
              </a:rPr>
              <a:t>and the</a:t>
            </a:r>
            <a:r>
              <a:rPr sz="2200" spc="-30" dirty="0">
                <a:latin typeface="Calibri" panose="020F0502020204030204"/>
                <a:cs typeface="Calibri" panose="020F0502020204030204"/>
              </a:rPr>
              <a:t> </a:t>
            </a:r>
            <a:r>
              <a:rPr sz="2200" spc="-5" dirty="0">
                <a:latin typeface="Calibri" panose="020F0502020204030204"/>
                <a:cs typeface="Calibri" panose="020F0502020204030204"/>
              </a:rPr>
              <a:t>number</a:t>
            </a:r>
            <a:r>
              <a:rPr sz="2200" spc="-25" dirty="0">
                <a:latin typeface="Calibri" panose="020F0502020204030204"/>
                <a:cs typeface="Calibri" panose="020F0502020204030204"/>
              </a:rPr>
              <a:t> </a:t>
            </a:r>
            <a:r>
              <a:rPr sz="2200" spc="-5" dirty="0">
                <a:latin typeface="Calibri" panose="020F0502020204030204"/>
                <a:cs typeface="Calibri" panose="020F0502020204030204"/>
              </a:rPr>
              <a:t>of </a:t>
            </a:r>
            <a:r>
              <a:rPr sz="2200" spc="-55" dirty="0">
                <a:latin typeface="Calibri" panose="020F0502020204030204"/>
                <a:cs typeface="Calibri" panose="020F0502020204030204"/>
              </a:rPr>
              <a:t>0’s</a:t>
            </a:r>
            <a:r>
              <a:rPr sz="2200" spc="-15" dirty="0">
                <a:latin typeface="Calibri" panose="020F0502020204030204"/>
                <a:cs typeface="Calibri" panose="020F0502020204030204"/>
              </a:rPr>
              <a:t> </a:t>
            </a:r>
            <a:r>
              <a:rPr sz="2200" spc="-10" dirty="0">
                <a:latin typeface="Calibri" panose="020F0502020204030204"/>
                <a:cs typeface="Calibri" panose="020F0502020204030204"/>
              </a:rPr>
              <a:t>was </a:t>
            </a:r>
            <a:r>
              <a:rPr sz="2200" spc="-5" dirty="0">
                <a:latin typeface="Calibri" panose="020F0502020204030204"/>
                <a:cs typeface="Calibri" panose="020F0502020204030204"/>
              </a:rPr>
              <a:t>odd, reject</a:t>
            </a:r>
            <a:endParaRPr sz="2200" dirty="0">
              <a:latin typeface="Calibri" panose="020F0502020204030204"/>
              <a:cs typeface="Calibri" panose="020F0502020204030204"/>
            </a:endParaRPr>
          </a:p>
          <a:p>
            <a:pPr marL="1023620" lvl="1" indent="-515620" algn="just">
              <a:lnSpc>
                <a:spcPct val="100000"/>
              </a:lnSpc>
              <a:spcBef>
                <a:spcPts val="625"/>
              </a:spcBef>
              <a:buAutoNum type="arabicPeriod"/>
              <a:tabLst>
                <a:tab pos="1022985" algn="l"/>
                <a:tab pos="1024255" algn="l"/>
              </a:tabLst>
            </a:pPr>
            <a:r>
              <a:rPr sz="2200" spc="-10" dirty="0">
                <a:latin typeface="Calibri" panose="020F0502020204030204"/>
                <a:cs typeface="Calibri" panose="020F0502020204030204"/>
              </a:rPr>
              <a:t>Return</a:t>
            </a:r>
            <a:r>
              <a:rPr sz="2200" spc="-45" dirty="0">
                <a:latin typeface="Calibri" panose="020F0502020204030204"/>
                <a:cs typeface="Calibri" panose="020F0502020204030204"/>
              </a:rPr>
              <a:t> </a:t>
            </a:r>
            <a:r>
              <a:rPr sz="2200" dirty="0">
                <a:latin typeface="Calibri" panose="020F0502020204030204"/>
                <a:cs typeface="Calibri" panose="020F0502020204030204"/>
              </a:rPr>
              <a:t>the</a:t>
            </a:r>
            <a:r>
              <a:rPr sz="2200" spc="-15" dirty="0">
                <a:latin typeface="Calibri" panose="020F0502020204030204"/>
                <a:cs typeface="Calibri" panose="020F0502020204030204"/>
              </a:rPr>
              <a:t> </a:t>
            </a:r>
            <a:r>
              <a:rPr sz="2200" spc="-5" dirty="0">
                <a:latin typeface="Calibri" panose="020F0502020204030204"/>
                <a:cs typeface="Calibri" panose="020F0502020204030204"/>
              </a:rPr>
              <a:t>head</a:t>
            </a:r>
            <a:r>
              <a:rPr sz="2200" spc="-30" dirty="0">
                <a:latin typeface="Calibri" panose="020F0502020204030204"/>
                <a:cs typeface="Calibri" panose="020F0502020204030204"/>
              </a:rPr>
              <a:t> </a:t>
            </a:r>
            <a:r>
              <a:rPr sz="2200" spc="-15" dirty="0">
                <a:latin typeface="Calibri" panose="020F0502020204030204"/>
                <a:cs typeface="Calibri" panose="020F0502020204030204"/>
              </a:rPr>
              <a:t>to</a:t>
            </a:r>
            <a:r>
              <a:rPr sz="2200" dirty="0">
                <a:latin typeface="Calibri" panose="020F0502020204030204"/>
                <a:cs typeface="Calibri" panose="020F0502020204030204"/>
              </a:rPr>
              <a:t> the</a:t>
            </a:r>
            <a:r>
              <a:rPr sz="2200" spc="-25" dirty="0">
                <a:latin typeface="Calibri" panose="020F0502020204030204"/>
                <a:cs typeface="Calibri" panose="020F0502020204030204"/>
              </a:rPr>
              <a:t> </a:t>
            </a:r>
            <a:r>
              <a:rPr sz="2200" spc="-5" dirty="0">
                <a:latin typeface="Calibri" panose="020F0502020204030204"/>
                <a:cs typeface="Calibri" panose="020F0502020204030204"/>
              </a:rPr>
              <a:t>left-hand</a:t>
            </a:r>
            <a:r>
              <a:rPr sz="2200" spc="-15" dirty="0">
                <a:latin typeface="Calibri" panose="020F0502020204030204"/>
                <a:cs typeface="Calibri" panose="020F0502020204030204"/>
              </a:rPr>
              <a:t> </a:t>
            </a:r>
            <a:r>
              <a:rPr sz="2200" dirty="0">
                <a:latin typeface="Calibri" panose="020F0502020204030204"/>
                <a:cs typeface="Calibri" panose="020F0502020204030204"/>
              </a:rPr>
              <a:t>end</a:t>
            </a:r>
            <a:r>
              <a:rPr sz="2200" spc="-25" dirty="0">
                <a:latin typeface="Calibri" panose="020F0502020204030204"/>
                <a:cs typeface="Calibri" panose="020F0502020204030204"/>
              </a:rPr>
              <a:t> </a:t>
            </a:r>
            <a:r>
              <a:rPr sz="2200" spc="-5" dirty="0">
                <a:latin typeface="Calibri" panose="020F0502020204030204"/>
                <a:cs typeface="Calibri" panose="020F0502020204030204"/>
              </a:rPr>
              <a:t>of</a:t>
            </a:r>
            <a:r>
              <a:rPr sz="2200" spc="-10" dirty="0">
                <a:latin typeface="Calibri" panose="020F0502020204030204"/>
                <a:cs typeface="Calibri" panose="020F0502020204030204"/>
              </a:rPr>
              <a:t> </a:t>
            </a:r>
            <a:r>
              <a:rPr sz="2200" dirty="0">
                <a:latin typeface="Calibri" panose="020F0502020204030204"/>
                <a:cs typeface="Calibri" panose="020F0502020204030204"/>
              </a:rPr>
              <a:t>the</a:t>
            </a:r>
            <a:r>
              <a:rPr sz="2200" spc="-15" dirty="0">
                <a:latin typeface="Calibri" panose="020F0502020204030204"/>
                <a:cs typeface="Calibri" panose="020F0502020204030204"/>
              </a:rPr>
              <a:t> </a:t>
            </a:r>
            <a:r>
              <a:rPr sz="2200" spc="-10" dirty="0">
                <a:latin typeface="Calibri" panose="020F0502020204030204"/>
                <a:cs typeface="Calibri" panose="020F0502020204030204"/>
              </a:rPr>
              <a:t>tape</a:t>
            </a:r>
            <a:endParaRPr sz="2200" dirty="0">
              <a:latin typeface="Calibri" panose="020F0502020204030204"/>
              <a:cs typeface="Calibri" panose="020F0502020204030204"/>
            </a:endParaRPr>
          </a:p>
          <a:p>
            <a:pPr marL="1023620" lvl="1" indent="-515620" algn="just">
              <a:lnSpc>
                <a:spcPct val="100000"/>
              </a:lnSpc>
              <a:spcBef>
                <a:spcPts val="625"/>
              </a:spcBef>
              <a:buAutoNum type="arabicPeriod"/>
              <a:tabLst>
                <a:tab pos="1022985" algn="l"/>
                <a:tab pos="1024255" algn="l"/>
              </a:tabLst>
            </a:pPr>
            <a:r>
              <a:rPr sz="2200" spc="-10" dirty="0">
                <a:latin typeface="Calibri" panose="020F0502020204030204"/>
                <a:cs typeface="Calibri" panose="020F0502020204030204"/>
              </a:rPr>
              <a:t>Goto</a:t>
            </a:r>
            <a:r>
              <a:rPr sz="2200" spc="-40" dirty="0">
                <a:latin typeface="Calibri" panose="020F0502020204030204"/>
                <a:cs typeface="Calibri" panose="020F0502020204030204"/>
              </a:rPr>
              <a:t> </a:t>
            </a:r>
            <a:r>
              <a:rPr sz="2200" spc="-20" dirty="0">
                <a:latin typeface="Calibri" panose="020F0502020204030204"/>
                <a:cs typeface="Calibri" panose="020F0502020204030204"/>
              </a:rPr>
              <a:t>stage</a:t>
            </a:r>
            <a:r>
              <a:rPr sz="2200" spc="-30" dirty="0">
                <a:latin typeface="Calibri" panose="020F0502020204030204"/>
                <a:cs typeface="Calibri" panose="020F0502020204030204"/>
              </a:rPr>
              <a:t> </a:t>
            </a:r>
            <a:r>
              <a:rPr sz="2200" dirty="0">
                <a:latin typeface="Calibri" panose="020F0502020204030204"/>
                <a:cs typeface="Calibri" panose="020F0502020204030204"/>
              </a:rPr>
              <a:t>1.</a:t>
            </a:r>
          </a:p>
        </p:txBody>
      </p:sp>
      <p:sp>
        <p:nvSpPr>
          <p:cNvPr id="4" name="Date Placeholder 3"/>
          <p:cNvSpPr>
            <a:spLocks noGrp="1"/>
          </p:cNvSpPr>
          <p:nvPr>
            <p:ph type="dt" sz="half" idx="10"/>
          </p:nvPr>
        </p:nvSpPr>
        <p:spPr>
          <a:xfrm>
            <a:off x="457200" y="6356350"/>
            <a:ext cx="2133600" cy="365125"/>
          </a:xfrm>
        </p:spPr>
        <p:txBody>
          <a:bodyPr/>
          <a:lstStyle/>
          <a:p>
            <a:fld id="{C404A497-DA68-4BF2-A878-FA5EC08A14DE}" type="datetime1">
              <a:rPr lang="en-US" smtClean="0"/>
              <a:t>5/1/2024</a:t>
            </a:fld>
            <a:endParaRPr lang="en-US"/>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7"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476734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 xmlns:a16="http://schemas.microsoft.com/office/drawing/2014/main" id="{12272BC1-981B-462C-8FCD-ACAF5146F8A5}"/>
              </a:ext>
            </a:extLst>
          </p:cNvPr>
          <p:cNvSpPr>
            <a:spLocks noGrp="1"/>
          </p:cNvSpPr>
          <p:nvPr>
            <p:ph type="dt" sz="quarter" idx="11"/>
          </p:nvPr>
        </p:nvSpPr>
        <p:spPr>
          <a:xfrm>
            <a:off x="228600" y="6324600"/>
            <a:ext cx="2895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503AB14C-E4F2-4F7F-900C-D53078D78B73}" type="datetime1">
              <a:rPr lang="en-US" altLang="en-US" sz="1200" smtClean="0">
                <a:solidFill>
                  <a:srgbClr val="888888"/>
                </a:solidFill>
                <a:latin typeface="Calibri" panose="020F0502020204030204" pitchFamily="34" charset="0"/>
                <a:sym typeface="Calibri" panose="020F0502020204030204" pitchFamily="34" charset="0"/>
              </a:rPr>
              <a:t>5/1/2024</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 xmlns:a16="http://schemas.microsoft.com/office/drawing/2014/main" id="{088450A4-FBEE-4806-BD4D-F699B6D492FF}"/>
              </a:ext>
            </a:extLst>
          </p:cNvPr>
          <p:cNvSpPr txBox="1">
            <a:spLocks/>
          </p:cNvSpPr>
          <p:nvPr/>
        </p:nvSpPr>
        <p:spPr>
          <a:xfrm>
            <a:off x="1371600" y="0"/>
            <a:ext cx="75438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5302" name="Content Placeholder 1">
            <a:extLst>
              <a:ext uri="{FF2B5EF4-FFF2-40B4-BE49-F238E27FC236}">
                <a16:creationId xmlns="" xmlns:a16="http://schemas.microsoft.com/office/drawing/2014/main"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 xmlns:a16="http://schemas.microsoft.com/office/drawing/2014/main"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 xmlns:a16="http://schemas.microsoft.com/office/drawing/2014/main" val="20000"/>
                    </a:ext>
                  </a:extLst>
                </a:gridCol>
                <a:gridCol w="5413071">
                  <a:extLst>
                    <a:ext uri="{9D8B030D-6E8A-4147-A177-3AD203B41FA5}">
                      <a16:colId xmlns="" xmlns:a16="http://schemas.microsoft.com/office/drawing/2014/main" val="20001"/>
                    </a:ext>
                  </a:extLst>
                </a:gridCol>
                <a:gridCol w="850625">
                  <a:extLst>
                    <a:ext uri="{9D8B030D-6E8A-4147-A177-3AD203B41FA5}">
                      <a16:colId xmlns="" xmlns:a16="http://schemas.microsoft.com/office/drawing/2014/main" val="20002"/>
                    </a:ext>
                  </a:extLst>
                </a:gridCol>
                <a:gridCol w="850625">
                  <a:extLst>
                    <a:ext uri="{9D8B030D-6E8A-4147-A177-3AD203B41FA5}">
                      <a16:colId xmlns=""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1" name="Table 10">
            <a:extLst>
              <a:ext uri="{FF2B5EF4-FFF2-40B4-BE49-F238E27FC236}">
                <a16:creationId xmlns="" xmlns:a16="http://schemas.microsoft.com/office/drawing/2014/main"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 xmlns:a16="http://schemas.microsoft.com/office/drawing/2014/main" val="20000"/>
                    </a:ext>
                  </a:extLst>
                </a:gridCol>
                <a:gridCol w="5369262">
                  <a:extLst>
                    <a:ext uri="{9D8B030D-6E8A-4147-A177-3AD203B41FA5}">
                      <a16:colId xmlns="" xmlns:a16="http://schemas.microsoft.com/office/drawing/2014/main" val="20001"/>
                    </a:ext>
                  </a:extLst>
                </a:gridCol>
                <a:gridCol w="843741">
                  <a:extLst>
                    <a:ext uri="{9D8B030D-6E8A-4147-A177-3AD203B41FA5}">
                      <a16:colId xmlns="" xmlns:a16="http://schemas.microsoft.com/office/drawing/2014/main" val="20002"/>
                    </a:ext>
                  </a:extLst>
                </a:gridCol>
                <a:gridCol w="843741">
                  <a:extLst>
                    <a:ext uri="{9D8B030D-6E8A-4147-A177-3AD203B41FA5}">
                      <a16:colId xmlns=""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2" name="Table 11">
            <a:extLst>
              <a:ext uri="{FF2B5EF4-FFF2-40B4-BE49-F238E27FC236}">
                <a16:creationId xmlns="" xmlns:a16="http://schemas.microsoft.com/office/drawing/2014/main"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 xmlns:a16="http://schemas.microsoft.com/office/drawing/2014/main" val="20000"/>
                    </a:ext>
                  </a:extLst>
                </a:gridCol>
                <a:gridCol w="5210054">
                  <a:extLst>
                    <a:ext uri="{9D8B030D-6E8A-4147-A177-3AD203B41FA5}">
                      <a16:colId xmlns="" xmlns:a16="http://schemas.microsoft.com/office/drawing/2014/main" val="20001"/>
                    </a:ext>
                  </a:extLst>
                </a:gridCol>
                <a:gridCol w="818722">
                  <a:extLst>
                    <a:ext uri="{9D8B030D-6E8A-4147-A177-3AD203B41FA5}">
                      <a16:colId xmlns="" xmlns:a16="http://schemas.microsoft.com/office/drawing/2014/main" val="20002"/>
                    </a:ext>
                  </a:extLst>
                </a:gridCol>
                <a:gridCol w="818722">
                  <a:extLst>
                    <a:ext uri="{9D8B030D-6E8A-4147-A177-3AD203B41FA5}">
                      <a16:colId xmlns=""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55369" name="Slide Number Placeholder 12">
            <a:extLst>
              <a:ext uri="{FF2B5EF4-FFF2-40B4-BE49-F238E27FC236}">
                <a16:creationId xmlns=""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6</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3" name="Picture 12">
            <a:extLst>
              <a:ext uri="{FF2B5EF4-FFF2-40B4-BE49-F238E27FC236}">
                <a16:creationId xmlns="" xmlns:a16="http://schemas.microsoft.com/office/drawing/2014/main" id="{30B45E5D-48C8-4BE4-825C-8F7BB0BA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30982"/>
          </a:xfrm>
          <a:prstGeom prst="rect">
            <a:avLst/>
          </a:prstGeom>
        </p:spPr>
      </p:pic>
      <p:sp>
        <p:nvSpPr>
          <p:cNvPr id="14" name="Footer Placeholder 9"/>
          <p:cNvSpPr txBox="1">
            <a:spLocks/>
          </p:cNvSpPr>
          <p:nvPr/>
        </p:nvSpPr>
        <p:spPr>
          <a:xfrm>
            <a:off x="25146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Ankur Kumar Varshney             ACSE0404 (TAFL)                  Unit V</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1527" y="1138482"/>
            <a:ext cx="4153535" cy="382797"/>
          </a:xfrm>
          <a:prstGeom prst="rect">
            <a:avLst/>
          </a:prstGeom>
        </p:spPr>
        <p:txBody>
          <a:bodyPr vert="horz" wrap="square" lIns="0" tIns="13335" rIns="0" bIns="0" rtlCol="0">
            <a:spAutoFit/>
          </a:bodyPr>
          <a:lstStyle/>
          <a:p>
            <a:pPr marL="12700">
              <a:lnSpc>
                <a:spcPct val="100000"/>
              </a:lnSpc>
              <a:spcBef>
                <a:spcPts val="105"/>
              </a:spcBef>
            </a:pPr>
            <a:r>
              <a:rPr sz="2400" b="1" spc="-5" dirty="0">
                <a:latin typeface="+mn-lt"/>
              </a:rPr>
              <a:t>What</a:t>
            </a:r>
            <a:r>
              <a:rPr sz="2400" b="1" spc="-65" dirty="0">
                <a:latin typeface="+mn-lt"/>
              </a:rPr>
              <a:t> </a:t>
            </a:r>
            <a:r>
              <a:rPr sz="2400" b="1" spc="-5" dirty="0">
                <a:latin typeface="+mn-lt"/>
              </a:rPr>
              <a:t>is</a:t>
            </a:r>
            <a:r>
              <a:rPr sz="2400" b="1" spc="-35" dirty="0">
                <a:latin typeface="+mn-lt"/>
              </a:rPr>
              <a:t> </a:t>
            </a:r>
            <a:r>
              <a:rPr sz="2400" b="1" spc="-10" dirty="0">
                <a:latin typeface="+mn-lt"/>
              </a:rPr>
              <a:t>important</a:t>
            </a:r>
            <a:endParaRPr sz="2400" b="1" dirty="0">
              <a:latin typeface="+mn-lt"/>
            </a:endParaRPr>
          </a:p>
        </p:txBody>
      </p:sp>
      <p:sp>
        <p:nvSpPr>
          <p:cNvPr id="3" name="object 3"/>
          <p:cNvSpPr txBox="1"/>
          <p:nvPr/>
        </p:nvSpPr>
        <p:spPr>
          <a:xfrm>
            <a:off x="535940" y="1558544"/>
            <a:ext cx="7708900" cy="2922338"/>
          </a:xfrm>
          <a:prstGeom prst="rect">
            <a:avLst/>
          </a:prstGeom>
        </p:spPr>
        <p:txBody>
          <a:bodyPr vert="horz" wrap="square" lIns="0" tIns="67945" rIns="0" bIns="0" rtlCol="0">
            <a:spAutoFit/>
          </a:bodyPr>
          <a:lstStyle/>
          <a:p>
            <a:pPr marL="355600" marR="86360" indent="-343535" algn="just">
              <a:lnSpc>
                <a:spcPts val="3460"/>
              </a:lnSpc>
              <a:spcBef>
                <a:spcPts val="535"/>
              </a:spcBef>
              <a:buFont typeface="Arial MT"/>
              <a:buChar char="•"/>
              <a:tabLst>
                <a:tab pos="355600" algn="l"/>
                <a:tab pos="356235" algn="l"/>
              </a:tabLst>
            </a:pPr>
            <a:r>
              <a:rPr sz="2200" spc="-55" dirty="0">
                <a:cs typeface="Calibri" panose="020F0502020204030204"/>
              </a:rPr>
              <a:t>We</a:t>
            </a:r>
            <a:r>
              <a:rPr sz="2200" spc="-30" dirty="0">
                <a:cs typeface="Calibri" panose="020F0502020204030204"/>
              </a:rPr>
              <a:t> </a:t>
            </a:r>
            <a:r>
              <a:rPr sz="2200" spc="-5" dirty="0">
                <a:cs typeface="Calibri" panose="020F0502020204030204"/>
              </a:rPr>
              <a:t>seek</a:t>
            </a:r>
            <a:r>
              <a:rPr sz="2200" spc="-25" dirty="0">
                <a:cs typeface="Calibri" panose="020F0502020204030204"/>
              </a:rPr>
              <a:t> to</a:t>
            </a:r>
            <a:r>
              <a:rPr sz="2200" spc="5" dirty="0">
                <a:cs typeface="Calibri" panose="020F0502020204030204"/>
              </a:rPr>
              <a:t> </a:t>
            </a:r>
            <a:r>
              <a:rPr sz="2200" spc="-15" dirty="0">
                <a:cs typeface="Calibri" panose="020F0502020204030204"/>
              </a:rPr>
              <a:t>convince</a:t>
            </a:r>
            <a:r>
              <a:rPr sz="2200" dirty="0">
                <a:cs typeface="Calibri" panose="020F0502020204030204"/>
              </a:rPr>
              <a:t> </a:t>
            </a:r>
            <a:r>
              <a:rPr sz="2200" spc="-5" dirty="0">
                <a:cs typeface="Calibri" panose="020F0502020204030204"/>
              </a:rPr>
              <a:t>the</a:t>
            </a:r>
            <a:r>
              <a:rPr sz="2200" spc="5" dirty="0">
                <a:cs typeface="Calibri" panose="020F0502020204030204"/>
              </a:rPr>
              <a:t> </a:t>
            </a:r>
            <a:r>
              <a:rPr sz="2200" spc="-15" dirty="0">
                <a:cs typeface="Calibri" panose="020F0502020204030204"/>
              </a:rPr>
              <a:t>student</a:t>
            </a:r>
            <a:r>
              <a:rPr sz="2200" spc="10" dirty="0">
                <a:cs typeface="Calibri" panose="020F0502020204030204"/>
              </a:rPr>
              <a:t> </a:t>
            </a:r>
            <a:r>
              <a:rPr sz="2200" spc="-10" dirty="0">
                <a:cs typeface="Calibri" panose="020F0502020204030204"/>
              </a:rPr>
              <a:t>that</a:t>
            </a:r>
            <a:r>
              <a:rPr sz="2200" spc="15" dirty="0">
                <a:cs typeface="Calibri" panose="020F0502020204030204"/>
              </a:rPr>
              <a:t> </a:t>
            </a:r>
            <a:r>
              <a:rPr sz="2200" spc="-40" dirty="0">
                <a:cs typeface="Calibri" panose="020F0502020204030204"/>
              </a:rPr>
              <a:t>Turing </a:t>
            </a:r>
            <a:r>
              <a:rPr sz="2200" spc="-710" dirty="0">
                <a:cs typeface="Calibri" panose="020F0502020204030204"/>
              </a:rPr>
              <a:t> </a:t>
            </a:r>
            <a:r>
              <a:rPr sz="2200" spc="-5" dirty="0">
                <a:cs typeface="Calibri" panose="020F0502020204030204"/>
              </a:rPr>
              <a:t>machines </a:t>
            </a:r>
            <a:r>
              <a:rPr sz="2200" spc="-15" dirty="0">
                <a:cs typeface="Calibri" panose="020F0502020204030204"/>
              </a:rPr>
              <a:t>are </a:t>
            </a:r>
            <a:r>
              <a:rPr sz="2200" dirty="0">
                <a:cs typeface="Calibri" panose="020F0502020204030204"/>
              </a:rPr>
              <a:t>a</a:t>
            </a:r>
            <a:r>
              <a:rPr sz="2200" spc="-5" dirty="0">
                <a:cs typeface="Calibri" panose="020F0502020204030204"/>
              </a:rPr>
              <a:t> </a:t>
            </a:r>
            <a:r>
              <a:rPr sz="2200" spc="-10" dirty="0">
                <a:cs typeface="Calibri" panose="020F0502020204030204"/>
              </a:rPr>
              <a:t>powerful</a:t>
            </a:r>
            <a:r>
              <a:rPr sz="2200" dirty="0">
                <a:cs typeface="Calibri" panose="020F0502020204030204"/>
              </a:rPr>
              <a:t> </a:t>
            </a:r>
            <a:r>
              <a:rPr sz="2200" spc="-10" dirty="0">
                <a:cs typeface="Calibri" panose="020F0502020204030204"/>
              </a:rPr>
              <a:t>tool</a:t>
            </a:r>
            <a:r>
              <a:rPr sz="2200" dirty="0">
                <a:cs typeface="Calibri" panose="020F0502020204030204"/>
              </a:rPr>
              <a:t> </a:t>
            </a:r>
            <a:r>
              <a:rPr sz="2200" spc="-25" dirty="0">
                <a:cs typeface="Calibri" panose="020F0502020204030204"/>
              </a:rPr>
              <a:t>to</a:t>
            </a:r>
            <a:r>
              <a:rPr sz="2200" spc="5" dirty="0">
                <a:cs typeface="Calibri" panose="020F0502020204030204"/>
              </a:rPr>
              <a:t> </a:t>
            </a:r>
            <a:r>
              <a:rPr sz="2200" spc="-5" dirty="0">
                <a:cs typeface="Calibri" panose="020F0502020204030204"/>
              </a:rPr>
              <a:t>describe </a:t>
            </a:r>
            <a:r>
              <a:rPr sz="2200" dirty="0">
                <a:cs typeface="Calibri" panose="020F0502020204030204"/>
              </a:rPr>
              <a:t> </a:t>
            </a:r>
            <a:r>
              <a:rPr sz="2200" spc="-5" dirty="0">
                <a:cs typeface="Calibri" panose="020F0502020204030204"/>
              </a:rPr>
              <a:t>algorithms</a:t>
            </a:r>
            <a:endParaRPr sz="2200" dirty="0">
              <a:cs typeface="Calibri" panose="020F0502020204030204"/>
            </a:endParaRPr>
          </a:p>
          <a:p>
            <a:pPr marL="355600" marR="30480" indent="-343535" algn="just">
              <a:lnSpc>
                <a:spcPts val="3460"/>
              </a:lnSpc>
              <a:spcBef>
                <a:spcPts val="755"/>
              </a:spcBef>
              <a:buFont typeface="Arial MT"/>
              <a:buChar char="•"/>
              <a:tabLst>
                <a:tab pos="355600" algn="l"/>
                <a:tab pos="356235" algn="l"/>
              </a:tabLst>
            </a:pPr>
            <a:r>
              <a:rPr sz="2200" spc="-5" dirty="0">
                <a:cs typeface="Calibri" panose="020F0502020204030204"/>
              </a:rPr>
              <a:t>The</a:t>
            </a:r>
            <a:r>
              <a:rPr sz="2200" spc="-10" dirty="0">
                <a:cs typeface="Calibri" panose="020F0502020204030204"/>
              </a:rPr>
              <a:t> full</a:t>
            </a:r>
            <a:r>
              <a:rPr sz="2200" spc="10" dirty="0">
                <a:cs typeface="Calibri" panose="020F0502020204030204"/>
              </a:rPr>
              <a:t> </a:t>
            </a:r>
            <a:r>
              <a:rPr sz="2200" spc="-10" dirty="0">
                <a:cs typeface="Calibri" panose="020F0502020204030204"/>
              </a:rPr>
              <a:t>set </a:t>
            </a:r>
            <a:r>
              <a:rPr sz="2200" dirty="0">
                <a:cs typeface="Calibri" panose="020F0502020204030204"/>
              </a:rPr>
              <a:t>of</a:t>
            </a:r>
            <a:r>
              <a:rPr sz="2200" spc="-10" dirty="0">
                <a:cs typeface="Calibri" panose="020F0502020204030204"/>
              </a:rPr>
              <a:t> details</a:t>
            </a:r>
            <a:r>
              <a:rPr sz="2200" spc="10" dirty="0">
                <a:cs typeface="Calibri" panose="020F0502020204030204"/>
              </a:rPr>
              <a:t> </a:t>
            </a:r>
            <a:r>
              <a:rPr sz="2200" spc="-5" dirty="0">
                <a:cs typeface="Calibri" panose="020F0502020204030204"/>
              </a:rPr>
              <a:t>is </a:t>
            </a:r>
            <a:r>
              <a:rPr sz="2200" spc="-10" dirty="0">
                <a:cs typeface="Calibri" panose="020F0502020204030204"/>
              </a:rPr>
              <a:t>often</a:t>
            </a:r>
            <a:r>
              <a:rPr sz="2200" dirty="0">
                <a:cs typeface="Calibri" panose="020F0502020204030204"/>
              </a:rPr>
              <a:t> </a:t>
            </a:r>
            <a:r>
              <a:rPr sz="2200" spc="-15" dirty="0">
                <a:cs typeface="Calibri" panose="020F0502020204030204"/>
              </a:rPr>
              <a:t>too</a:t>
            </a:r>
            <a:r>
              <a:rPr sz="2200" spc="-5" dirty="0">
                <a:cs typeface="Calibri" panose="020F0502020204030204"/>
              </a:rPr>
              <a:t> </a:t>
            </a:r>
            <a:r>
              <a:rPr sz="2200" spc="-15" dirty="0">
                <a:cs typeface="Calibri" panose="020F0502020204030204"/>
              </a:rPr>
              <a:t>complex</a:t>
            </a:r>
            <a:r>
              <a:rPr sz="2200" dirty="0">
                <a:cs typeface="Calibri" panose="020F0502020204030204"/>
              </a:rPr>
              <a:t> </a:t>
            </a:r>
            <a:r>
              <a:rPr sz="2200" spc="-25" dirty="0">
                <a:cs typeface="Calibri" panose="020F0502020204030204"/>
              </a:rPr>
              <a:t>to </a:t>
            </a:r>
            <a:r>
              <a:rPr sz="2200" spc="-705" dirty="0">
                <a:cs typeface="Calibri" panose="020F0502020204030204"/>
              </a:rPr>
              <a:t> </a:t>
            </a:r>
            <a:r>
              <a:rPr sz="2200" spc="-5" dirty="0">
                <a:cs typeface="Calibri" panose="020F0502020204030204"/>
              </a:rPr>
              <a:t>describe</a:t>
            </a:r>
            <a:r>
              <a:rPr sz="2200" spc="-20" dirty="0">
                <a:cs typeface="Calibri" panose="020F0502020204030204"/>
              </a:rPr>
              <a:t> </a:t>
            </a:r>
            <a:r>
              <a:rPr sz="2200" spc="-30" dirty="0">
                <a:cs typeface="Calibri" panose="020F0502020204030204"/>
              </a:rPr>
              <a:t>completely,</a:t>
            </a:r>
            <a:r>
              <a:rPr sz="2200" spc="-5" dirty="0">
                <a:cs typeface="Calibri" panose="020F0502020204030204"/>
              </a:rPr>
              <a:t> </a:t>
            </a:r>
            <a:r>
              <a:rPr sz="2200" spc="-10" dirty="0">
                <a:cs typeface="Calibri" panose="020F0502020204030204"/>
              </a:rPr>
              <a:t>because</a:t>
            </a:r>
            <a:r>
              <a:rPr sz="2200" spc="-5" dirty="0">
                <a:cs typeface="Calibri" panose="020F0502020204030204"/>
              </a:rPr>
              <a:t> the</a:t>
            </a:r>
            <a:r>
              <a:rPr sz="2200" dirty="0">
                <a:cs typeface="Calibri" panose="020F0502020204030204"/>
              </a:rPr>
              <a:t> </a:t>
            </a:r>
            <a:r>
              <a:rPr sz="2200" spc="-10" dirty="0">
                <a:cs typeface="Calibri" panose="020F0502020204030204"/>
              </a:rPr>
              <a:t>details</a:t>
            </a:r>
            <a:r>
              <a:rPr sz="2200" spc="-5" dirty="0">
                <a:cs typeface="Calibri" panose="020F0502020204030204"/>
              </a:rPr>
              <a:t> do </a:t>
            </a:r>
            <a:r>
              <a:rPr sz="2200" dirty="0">
                <a:cs typeface="Calibri" panose="020F0502020204030204"/>
              </a:rPr>
              <a:t> not</a:t>
            </a:r>
            <a:r>
              <a:rPr sz="2200" spc="-15" dirty="0">
                <a:cs typeface="Calibri" panose="020F0502020204030204"/>
              </a:rPr>
              <a:t> </a:t>
            </a:r>
            <a:r>
              <a:rPr sz="2200" spc="-5" dirty="0">
                <a:cs typeface="Calibri" panose="020F0502020204030204"/>
              </a:rPr>
              <a:t>add</a:t>
            </a:r>
            <a:r>
              <a:rPr sz="2200" spc="10" dirty="0">
                <a:cs typeface="Calibri" panose="020F0502020204030204"/>
              </a:rPr>
              <a:t> </a:t>
            </a:r>
            <a:r>
              <a:rPr sz="2200" spc="-25" dirty="0">
                <a:cs typeface="Calibri" panose="020F0502020204030204"/>
              </a:rPr>
              <a:t>to</a:t>
            </a:r>
            <a:r>
              <a:rPr sz="2200" spc="5" dirty="0">
                <a:cs typeface="Calibri" panose="020F0502020204030204"/>
              </a:rPr>
              <a:t> </a:t>
            </a:r>
            <a:r>
              <a:rPr sz="2200" spc="-5" dirty="0">
                <a:cs typeface="Calibri" panose="020F0502020204030204"/>
              </a:rPr>
              <a:t>our</a:t>
            </a:r>
            <a:r>
              <a:rPr sz="2200" spc="-10" dirty="0">
                <a:cs typeface="Calibri" panose="020F0502020204030204"/>
              </a:rPr>
              <a:t> </a:t>
            </a:r>
            <a:r>
              <a:rPr sz="2200" spc="-15" dirty="0">
                <a:cs typeface="Calibri" panose="020F0502020204030204"/>
              </a:rPr>
              <a:t>understanding.</a:t>
            </a:r>
            <a:endParaRPr sz="2200" dirty="0">
              <a:cs typeface="Calibri" panose="020F0502020204030204"/>
            </a:endParaRPr>
          </a:p>
          <a:p>
            <a:pPr marL="355600" marR="5080" indent="-343535" algn="just">
              <a:lnSpc>
                <a:spcPts val="3460"/>
              </a:lnSpc>
              <a:spcBef>
                <a:spcPts val="760"/>
              </a:spcBef>
              <a:buFont typeface="Arial MT"/>
              <a:buChar char="•"/>
              <a:tabLst>
                <a:tab pos="355600" algn="l"/>
                <a:tab pos="356235" algn="l"/>
              </a:tabLst>
            </a:pPr>
            <a:r>
              <a:rPr sz="2200" spc="-5" dirty="0">
                <a:cs typeface="Calibri" panose="020F0502020204030204"/>
              </a:rPr>
              <a:t>But, </a:t>
            </a:r>
            <a:r>
              <a:rPr sz="2200" spc="-15" dirty="0">
                <a:cs typeface="Calibri" panose="020F0502020204030204"/>
              </a:rPr>
              <a:t>we</a:t>
            </a:r>
            <a:r>
              <a:rPr sz="2200" spc="-20" dirty="0">
                <a:cs typeface="Calibri" panose="020F0502020204030204"/>
              </a:rPr>
              <a:t> </a:t>
            </a:r>
            <a:r>
              <a:rPr sz="2200" spc="-10" dirty="0">
                <a:cs typeface="Calibri" panose="020F0502020204030204"/>
              </a:rPr>
              <a:t>could</a:t>
            </a:r>
            <a:r>
              <a:rPr sz="2200" spc="-5" dirty="0">
                <a:cs typeface="Calibri" panose="020F0502020204030204"/>
              </a:rPr>
              <a:t> use</a:t>
            </a:r>
            <a:r>
              <a:rPr sz="2200" dirty="0">
                <a:cs typeface="Calibri" panose="020F0502020204030204"/>
              </a:rPr>
              <a:t> </a:t>
            </a:r>
            <a:r>
              <a:rPr sz="2200" spc="-5" dirty="0">
                <a:cs typeface="Calibri" panose="020F0502020204030204"/>
              </a:rPr>
              <a:t>our</a:t>
            </a:r>
            <a:r>
              <a:rPr sz="2200" spc="-15" dirty="0">
                <a:cs typeface="Calibri" panose="020F0502020204030204"/>
              </a:rPr>
              <a:t> </a:t>
            </a:r>
            <a:r>
              <a:rPr sz="2200" spc="-5" dirty="0">
                <a:cs typeface="Calibri" panose="020F0502020204030204"/>
              </a:rPr>
              <a:t>high</a:t>
            </a:r>
            <a:r>
              <a:rPr sz="2200" spc="5" dirty="0">
                <a:cs typeface="Calibri" panose="020F0502020204030204"/>
              </a:rPr>
              <a:t> </a:t>
            </a:r>
            <a:r>
              <a:rPr sz="2200" spc="-10" dirty="0">
                <a:cs typeface="Calibri" panose="020F0502020204030204"/>
              </a:rPr>
              <a:t>level</a:t>
            </a:r>
            <a:r>
              <a:rPr sz="2200" spc="-15" dirty="0">
                <a:cs typeface="Calibri" panose="020F0502020204030204"/>
              </a:rPr>
              <a:t> </a:t>
            </a:r>
            <a:r>
              <a:rPr sz="2200" spc="-5" dirty="0">
                <a:cs typeface="Calibri" panose="020F0502020204030204"/>
              </a:rPr>
              <a:t>descriptions </a:t>
            </a:r>
            <a:r>
              <a:rPr sz="2200" spc="-710" dirty="0">
                <a:cs typeface="Calibri" panose="020F0502020204030204"/>
              </a:rPr>
              <a:t> </a:t>
            </a:r>
            <a:r>
              <a:rPr sz="2200" spc="-25" dirty="0">
                <a:cs typeface="Calibri" panose="020F0502020204030204"/>
              </a:rPr>
              <a:t>to</a:t>
            </a:r>
            <a:r>
              <a:rPr sz="2200" spc="-10" dirty="0">
                <a:cs typeface="Calibri" panose="020F0502020204030204"/>
              </a:rPr>
              <a:t> </a:t>
            </a:r>
            <a:r>
              <a:rPr sz="2200" spc="-15" dirty="0">
                <a:cs typeface="Calibri" panose="020F0502020204030204"/>
              </a:rPr>
              <a:t>complete</a:t>
            </a:r>
            <a:r>
              <a:rPr sz="2200" spc="-5" dirty="0">
                <a:cs typeface="Calibri" panose="020F0502020204030204"/>
              </a:rPr>
              <a:t> the</a:t>
            </a:r>
            <a:r>
              <a:rPr sz="2200" spc="5" dirty="0">
                <a:cs typeface="Calibri" panose="020F0502020204030204"/>
              </a:rPr>
              <a:t> </a:t>
            </a:r>
            <a:r>
              <a:rPr sz="2200" spc="-15" dirty="0">
                <a:cs typeface="Calibri" panose="020F0502020204030204"/>
              </a:rPr>
              <a:t>formal</a:t>
            </a:r>
            <a:r>
              <a:rPr sz="2200" dirty="0">
                <a:cs typeface="Calibri" panose="020F0502020204030204"/>
              </a:rPr>
              <a:t> </a:t>
            </a:r>
            <a:r>
              <a:rPr sz="2200" spc="-5" dirty="0">
                <a:cs typeface="Calibri" panose="020F0502020204030204"/>
              </a:rPr>
              <a:t>description</a:t>
            </a:r>
            <a:r>
              <a:rPr sz="2200" spc="10" dirty="0">
                <a:cs typeface="Calibri" panose="020F0502020204030204"/>
              </a:rPr>
              <a:t> </a:t>
            </a:r>
            <a:r>
              <a:rPr sz="2200" spc="-5" dirty="0">
                <a:cs typeface="Calibri" panose="020F0502020204030204"/>
              </a:rPr>
              <a:t>if </a:t>
            </a:r>
            <a:r>
              <a:rPr sz="2200" spc="-15" dirty="0">
                <a:cs typeface="Calibri" panose="020F0502020204030204"/>
              </a:rPr>
              <a:t>we </a:t>
            </a:r>
            <a:r>
              <a:rPr sz="2200" spc="-10" dirty="0">
                <a:cs typeface="Calibri" panose="020F0502020204030204"/>
              </a:rPr>
              <a:t> desired.</a:t>
            </a:r>
            <a:endParaRPr sz="2200" dirty="0">
              <a:cs typeface="Calibri" panose="020F0502020204030204"/>
            </a:endParaRPr>
          </a:p>
        </p:txBody>
      </p:sp>
      <p:sp>
        <p:nvSpPr>
          <p:cNvPr id="4" name="Date Placeholder 3"/>
          <p:cNvSpPr>
            <a:spLocks noGrp="1"/>
          </p:cNvSpPr>
          <p:nvPr>
            <p:ph type="dt" sz="half" idx="10"/>
          </p:nvPr>
        </p:nvSpPr>
        <p:spPr>
          <a:xfrm>
            <a:off x="457200" y="6356350"/>
            <a:ext cx="2133600" cy="365125"/>
          </a:xfrm>
        </p:spPr>
        <p:txBody>
          <a:bodyPr/>
          <a:lstStyle/>
          <a:p>
            <a:fld id="{C693CDA2-A670-4DB8-8843-E45BDBA073AC}" type="datetime1">
              <a:rPr lang="en-US" smtClean="0"/>
              <a:t>5/1/2024</a:t>
            </a:fld>
            <a:endParaRPr lang="en-US"/>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7"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36978552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8575" y="1060504"/>
            <a:ext cx="6543040" cy="382797"/>
          </a:xfrm>
          <a:prstGeom prst="rect">
            <a:avLst/>
          </a:prstGeom>
        </p:spPr>
        <p:txBody>
          <a:bodyPr vert="horz" wrap="square" lIns="0" tIns="13335" rIns="0" bIns="0" rtlCol="0">
            <a:spAutoFit/>
          </a:bodyPr>
          <a:lstStyle/>
          <a:p>
            <a:pPr marL="12700">
              <a:lnSpc>
                <a:spcPct val="100000"/>
              </a:lnSpc>
              <a:spcBef>
                <a:spcPts val="105"/>
              </a:spcBef>
            </a:pPr>
            <a:r>
              <a:rPr sz="2400" b="1" spc="-50" dirty="0">
                <a:latin typeface="+mn-lt"/>
              </a:rPr>
              <a:t>Turing</a:t>
            </a:r>
            <a:r>
              <a:rPr sz="2400" b="1" spc="-25" dirty="0">
                <a:latin typeface="+mn-lt"/>
              </a:rPr>
              <a:t> </a:t>
            </a:r>
            <a:r>
              <a:rPr sz="2400" b="1" dirty="0">
                <a:latin typeface="+mn-lt"/>
              </a:rPr>
              <a:t>machines</a:t>
            </a:r>
            <a:r>
              <a:rPr sz="2400" b="1" spc="-30" dirty="0">
                <a:latin typeface="+mn-lt"/>
              </a:rPr>
              <a:t> </a:t>
            </a:r>
            <a:r>
              <a:rPr sz="2400" b="1" spc="-5" dirty="0">
                <a:latin typeface="+mn-lt"/>
              </a:rPr>
              <a:t>with </a:t>
            </a:r>
            <a:r>
              <a:rPr sz="2400" b="1" dirty="0">
                <a:latin typeface="+mn-lt"/>
              </a:rPr>
              <a:t>output</a:t>
            </a:r>
          </a:p>
        </p:txBody>
      </p:sp>
      <p:sp>
        <p:nvSpPr>
          <p:cNvPr id="3" name="object 3"/>
          <p:cNvSpPr txBox="1"/>
          <p:nvPr/>
        </p:nvSpPr>
        <p:spPr>
          <a:xfrm>
            <a:off x="535940" y="1607312"/>
            <a:ext cx="7919084" cy="1367682"/>
          </a:xfrm>
          <a:prstGeom prst="rect">
            <a:avLst/>
          </a:prstGeom>
        </p:spPr>
        <p:txBody>
          <a:bodyPr vert="horz" wrap="square" lIns="0" tIns="13335" rIns="0" bIns="0" rtlCol="0">
            <a:spAutoFit/>
          </a:bodyPr>
          <a:lstStyle/>
          <a:p>
            <a:pPr marL="354965" marR="251460" indent="-342900" algn="just">
              <a:lnSpc>
                <a:spcPct val="100000"/>
              </a:lnSpc>
              <a:spcBef>
                <a:spcPts val="105"/>
              </a:spcBef>
              <a:buFont typeface="Arial MT"/>
              <a:buChar char="•"/>
              <a:tabLst>
                <a:tab pos="354965" algn="l"/>
                <a:tab pos="355600" algn="l"/>
              </a:tabLst>
            </a:pPr>
            <a:r>
              <a:rPr sz="2200" dirty="0">
                <a:cs typeface="Calibri" panose="020F0502020204030204"/>
              </a:rPr>
              <a:t>A</a:t>
            </a:r>
            <a:r>
              <a:rPr sz="2200" spc="-15" dirty="0">
                <a:cs typeface="Calibri" panose="020F0502020204030204"/>
              </a:rPr>
              <a:t> </a:t>
            </a:r>
            <a:r>
              <a:rPr sz="2200" spc="-40" dirty="0">
                <a:cs typeface="Calibri" panose="020F0502020204030204"/>
              </a:rPr>
              <a:t>Turing</a:t>
            </a:r>
            <a:r>
              <a:rPr sz="2200" spc="25" dirty="0">
                <a:cs typeface="Calibri" panose="020F0502020204030204"/>
              </a:rPr>
              <a:t> </a:t>
            </a:r>
            <a:r>
              <a:rPr sz="2200" spc="-5" dirty="0">
                <a:cs typeface="Calibri" panose="020F0502020204030204"/>
              </a:rPr>
              <a:t>machine</a:t>
            </a:r>
            <a:r>
              <a:rPr sz="2200" spc="20" dirty="0">
                <a:cs typeface="Calibri" panose="020F0502020204030204"/>
              </a:rPr>
              <a:t> </a:t>
            </a:r>
            <a:r>
              <a:rPr sz="2200" spc="-10" dirty="0">
                <a:cs typeface="Calibri" panose="020F0502020204030204"/>
              </a:rPr>
              <a:t>can </a:t>
            </a:r>
            <a:r>
              <a:rPr sz="2200" spc="-15" dirty="0">
                <a:cs typeface="Calibri" panose="020F0502020204030204"/>
              </a:rPr>
              <a:t>compute</a:t>
            </a:r>
            <a:r>
              <a:rPr sz="2200" spc="10" dirty="0">
                <a:cs typeface="Calibri" panose="020F0502020204030204"/>
              </a:rPr>
              <a:t> </a:t>
            </a:r>
            <a:r>
              <a:rPr sz="2200" dirty="0">
                <a:cs typeface="Calibri" panose="020F0502020204030204"/>
              </a:rPr>
              <a:t>an</a:t>
            </a:r>
            <a:r>
              <a:rPr sz="2200" spc="5" dirty="0">
                <a:cs typeface="Calibri" panose="020F0502020204030204"/>
              </a:rPr>
              <a:t> </a:t>
            </a:r>
            <a:r>
              <a:rPr sz="2200" spc="-5" dirty="0">
                <a:cs typeface="Calibri" panose="020F0502020204030204"/>
              </a:rPr>
              <a:t>output</a:t>
            </a:r>
            <a:r>
              <a:rPr sz="2200" spc="40" dirty="0">
                <a:cs typeface="Calibri" panose="020F0502020204030204"/>
              </a:rPr>
              <a:t> </a:t>
            </a:r>
            <a:r>
              <a:rPr sz="2200" spc="-10" dirty="0">
                <a:cs typeface="Calibri" panose="020F0502020204030204"/>
              </a:rPr>
              <a:t>by </a:t>
            </a:r>
            <a:r>
              <a:rPr sz="2200" spc="-710" dirty="0">
                <a:cs typeface="Calibri" panose="020F0502020204030204"/>
              </a:rPr>
              <a:t> </a:t>
            </a:r>
            <a:r>
              <a:rPr sz="2200" spc="-10" dirty="0">
                <a:cs typeface="Calibri" panose="020F0502020204030204"/>
              </a:rPr>
              <a:t>leaving </a:t>
            </a:r>
            <a:r>
              <a:rPr sz="2200" dirty="0">
                <a:cs typeface="Calibri" panose="020F0502020204030204"/>
              </a:rPr>
              <a:t>an </a:t>
            </a:r>
            <a:r>
              <a:rPr sz="2200" spc="-10" dirty="0">
                <a:cs typeface="Calibri" panose="020F0502020204030204"/>
              </a:rPr>
              <a:t>answer</a:t>
            </a:r>
            <a:r>
              <a:rPr sz="2200" spc="-20" dirty="0">
                <a:cs typeface="Calibri" panose="020F0502020204030204"/>
              </a:rPr>
              <a:t> </a:t>
            </a:r>
            <a:r>
              <a:rPr sz="2200" dirty="0">
                <a:cs typeface="Calibri" panose="020F0502020204030204"/>
              </a:rPr>
              <a:t>on </a:t>
            </a:r>
            <a:r>
              <a:rPr sz="2200" spc="-5" dirty="0">
                <a:cs typeface="Calibri" panose="020F0502020204030204"/>
              </a:rPr>
              <a:t>the</a:t>
            </a:r>
            <a:r>
              <a:rPr sz="2200" spc="5" dirty="0">
                <a:cs typeface="Calibri" panose="020F0502020204030204"/>
              </a:rPr>
              <a:t> </a:t>
            </a:r>
            <a:r>
              <a:rPr sz="2200" spc="-15" dirty="0">
                <a:cs typeface="Calibri" panose="020F0502020204030204"/>
              </a:rPr>
              <a:t>tape</a:t>
            </a:r>
            <a:r>
              <a:rPr sz="2200" spc="5" dirty="0">
                <a:cs typeface="Calibri" panose="020F0502020204030204"/>
              </a:rPr>
              <a:t> </a:t>
            </a:r>
            <a:r>
              <a:rPr sz="2200" spc="-5" dirty="0">
                <a:cs typeface="Calibri" panose="020F0502020204030204"/>
              </a:rPr>
              <a:t>when</a:t>
            </a:r>
            <a:r>
              <a:rPr sz="2200" spc="-10" dirty="0">
                <a:cs typeface="Calibri" panose="020F0502020204030204"/>
              </a:rPr>
              <a:t> </a:t>
            </a:r>
            <a:r>
              <a:rPr sz="2200" spc="-5" dirty="0">
                <a:cs typeface="Calibri" panose="020F0502020204030204"/>
              </a:rPr>
              <a:t>it</a:t>
            </a:r>
            <a:r>
              <a:rPr sz="2200" spc="5" dirty="0">
                <a:cs typeface="Calibri" panose="020F0502020204030204"/>
              </a:rPr>
              <a:t> </a:t>
            </a:r>
            <a:r>
              <a:rPr sz="2200" spc="-5" dirty="0">
                <a:cs typeface="Calibri" panose="020F0502020204030204"/>
              </a:rPr>
              <a:t>halts.</a:t>
            </a:r>
            <a:endParaRPr sz="2200" dirty="0">
              <a:cs typeface="Calibri" panose="020F0502020204030204"/>
            </a:endParaRPr>
          </a:p>
          <a:p>
            <a:pPr algn="just">
              <a:lnSpc>
                <a:spcPct val="100000"/>
              </a:lnSpc>
              <a:buFont typeface="Arial MT"/>
              <a:buChar char="•"/>
            </a:pPr>
            <a:endParaRPr sz="2200" dirty="0">
              <a:cs typeface="Calibri" panose="020F0502020204030204"/>
            </a:endParaRPr>
          </a:p>
          <a:p>
            <a:pPr marL="355600" marR="5080" indent="-343535" algn="just">
              <a:lnSpc>
                <a:spcPct val="100000"/>
              </a:lnSpc>
              <a:buFont typeface="Arial MT"/>
              <a:buChar char="•"/>
              <a:tabLst>
                <a:tab pos="355600" algn="l"/>
                <a:tab pos="356235" algn="l"/>
              </a:tabLst>
            </a:pPr>
            <a:r>
              <a:rPr sz="2200" spc="-55" dirty="0">
                <a:cs typeface="Calibri" panose="020F0502020204030204"/>
              </a:rPr>
              <a:t>We</a:t>
            </a:r>
            <a:r>
              <a:rPr sz="2200" spc="-35" dirty="0">
                <a:cs typeface="Calibri" panose="020F0502020204030204"/>
              </a:rPr>
              <a:t> </a:t>
            </a:r>
            <a:r>
              <a:rPr sz="2200" spc="-15" dirty="0">
                <a:cs typeface="Calibri" panose="020F0502020204030204"/>
              </a:rPr>
              <a:t>must</a:t>
            </a:r>
            <a:r>
              <a:rPr sz="2200" spc="25" dirty="0">
                <a:cs typeface="Calibri" panose="020F0502020204030204"/>
              </a:rPr>
              <a:t> </a:t>
            </a:r>
            <a:r>
              <a:rPr sz="2200" spc="-5" dirty="0">
                <a:cs typeface="Calibri" panose="020F0502020204030204"/>
              </a:rPr>
              <a:t>specify</a:t>
            </a:r>
            <a:r>
              <a:rPr sz="2200" spc="5" dirty="0">
                <a:cs typeface="Calibri" panose="020F0502020204030204"/>
              </a:rPr>
              <a:t> </a:t>
            </a:r>
            <a:r>
              <a:rPr sz="2200" spc="-5" dirty="0">
                <a:cs typeface="Calibri" panose="020F0502020204030204"/>
              </a:rPr>
              <a:t>the</a:t>
            </a:r>
            <a:r>
              <a:rPr sz="2200" dirty="0">
                <a:cs typeface="Calibri" panose="020F0502020204030204"/>
              </a:rPr>
              <a:t> </a:t>
            </a:r>
            <a:r>
              <a:rPr sz="2200" spc="-20" dirty="0">
                <a:cs typeface="Calibri" panose="020F0502020204030204"/>
              </a:rPr>
              <a:t>form</a:t>
            </a:r>
            <a:r>
              <a:rPr sz="2200" spc="5" dirty="0">
                <a:cs typeface="Calibri" panose="020F0502020204030204"/>
              </a:rPr>
              <a:t> </a:t>
            </a:r>
            <a:r>
              <a:rPr sz="2200" dirty="0">
                <a:cs typeface="Calibri" panose="020F0502020204030204"/>
              </a:rPr>
              <a:t>of</a:t>
            </a:r>
            <a:r>
              <a:rPr sz="2200" spc="-10" dirty="0">
                <a:cs typeface="Calibri" panose="020F0502020204030204"/>
              </a:rPr>
              <a:t> </a:t>
            </a:r>
            <a:r>
              <a:rPr sz="2200" spc="-5" dirty="0">
                <a:cs typeface="Calibri" panose="020F0502020204030204"/>
              </a:rPr>
              <a:t>the</a:t>
            </a:r>
            <a:r>
              <a:rPr sz="2200" dirty="0">
                <a:cs typeface="Calibri" panose="020F0502020204030204"/>
              </a:rPr>
              <a:t> </a:t>
            </a:r>
            <a:r>
              <a:rPr sz="2200" spc="-5" dirty="0">
                <a:cs typeface="Calibri" panose="020F0502020204030204"/>
              </a:rPr>
              <a:t>output</a:t>
            </a:r>
            <a:r>
              <a:rPr sz="2200" spc="25" dirty="0">
                <a:cs typeface="Calibri" panose="020F0502020204030204"/>
              </a:rPr>
              <a:t> </a:t>
            </a:r>
            <a:r>
              <a:rPr sz="2200" spc="-5" dirty="0">
                <a:cs typeface="Calibri" panose="020F0502020204030204"/>
              </a:rPr>
              <a:t>when </a:t>
            </a:r>
            <a:r>
              <a:rPr sz="2200" spc="-710" dirty="0">
                <a:cs typeface="Calibri" panose="020F0502020204030204"/>
              </a:rPr>
              <a:t> </a:t>
            </a:r>
            <a:r>
              <a:rPr sz="2200" spc="-5" dirty="0">
                <a:cs typeface="Calibri" panose="020F0502020204030204"/>
              </a:rPr>
              <a:t>the</a:t>
            </a:r>
            <a:r>
              <a:rPr sz="2200" spc="-10" dirty="0">
                <a:cs typeface="Calibri" panose="020F0502020204030204"/>
              </a:rPr>
              <a:t> </a:t>
            </a:r>
            <a:r>
              <a:rPr sz="2200" spc="-5" dirty="0">
                <a:cs typeface="Calibri" panose="020F0502020204030204"/>
              </a:rPr>
              <a:t>machine</a:t>
            </a:r>
            <a:r>
              <a:rPr sz="2200" spc="15" dirty="0">
                <a:cs typeface="Calibri" panose="020F0502020204030204"/>
              </a:rPr>
              <a:t> </a:t>
            </a:r>
            <a:r>
              <a:rPr sz="2200" spc="-5" dirty="0">
                <a:cs typeface="Calibri" panose="020F0502020204030204"/>
              </a:rPr>
              <a:t>halts</a:t>
            </a:r>
            <a:r>
              <a:rPr sz="2200" spc="-5" dirty="0">
                <a:latin typeface="Calibri" panose="020F0502020204030204"/>
                <a:cs typeface="Calibri" panose="020F0502020204030204"/>
              </a:rPr>
              <a:t>.</a:t>
            </a:r>
            <a:endParaRPr sz="2200" dirty="0">
              <a:latin typeface="Calibri" panose="020F0502020204030204"/>
              <a:cs typeface="Calibri" panose="020F0502020204030204"/>
            </a:endParaRPr>
          </a:p>
        </p:txBody>
      </p:sp>
      <p:sp>
        <p:nvSpPr>
          <p:cNvPr id="4" name="Date Placeholder 3"/>
          <p:cNvSpPr>
            <a:spLocks noGrp="1"/>
          </p:cNvSpPr>
          <p:nvPr>
            <p:ph type="dt" sz="half" idx="10"/>
          </p:nvPr>
        </p:nvSpPr>
        <p:spPr>
          <a:xfrm>
            <a:off x="457200" y="6356350"/>
            <a:ext cx="2133600" cy="365125"/>
          </a:xfrm>
        </p:spPr>
        <p:txBody>
          <a:bodyPr/>
          <a:lstStyle/>
          <a:p>
            <a:fld id="{8B9E1A24-DEDF-4BC3-9A17-9CD43F474CB3}" type="datetime1">
              <a:rPr lang="en-US" smtClean="0"/>
              <a:t>5/1/2024</a:t>
            </a:fld>
            <a:endParaRPr lang="en-US"/>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7"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29447786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218302"/>
            <a:ext cx="7534909" cy="382797"/>
          </a:xfrm>
          <a:prstGeom prst="rect">
            <a:avLst/>
          </a:prstGeom>
        </p:spPr>
        <p:txBody>
          <a:bodyPr vert="horz" wrap="square" lIns="0" tIns="13335" rIns="0" bIns="0" rtlCol="0">
            <a:spAutoFit/>
          </a:bodyPr>
          <a:lstStyle/>
          <a:p>
            <a:pPr marL="12700">
              <a:lnSpc>
                <a:spcPct val="100000"/>
              </a:lnSpc>
              <a:spcBef>
                <a:spcPts val="105"/>
              </a:spcBef>
            </a:pPr>
            <a:r>
              <a:rPr sz="2400" b="1" dirty="0">
                <a:latin typeface="+mn-lt"/>
              </a:rPr>
              <a:t>Adding</a:t>
            </a:r>
            <a:r>
              <a:rPr sz="2400" b="1" spc="-30" dirty="0">
                <a:latin typeface="+mn-lt"/>
              </a:rPr>
              <a:t> </a:t>
            </a:r>
            <a:r>
              <a:rPr sz="2400" b="1" spc="-15" dirty="0">
                <a:latin typeface="+mn-lt"/>
              </a:rPr>
              <a:t>two</a:t>
            </a:r>
            <a:r>
              <a:rPr sz="2400" b="1" spc="-5" dirty="0">
                <a:latin typeface="+mn-lt"/>
              </a:rPr>
              <a:t> </a:t>
            </a:r>
            <a:r>
              <a:rPr sz="2400" b="1" spc="-25" dirty="0">
                <a:latin typeface="+mn-lt"/>
              </a:rPr>
              <a:t>to</a:t>
            </a:r>
            <a:r>
              <a:rPr sz="2400" b="1" spc="10" dirty="0">
                <a:latin typeface="+mn-lt"/>
              </a:rPr>
              <a:t> </a:t>
            </a:r>
            <a:r>
              <a:rPr sz="2400" b="1" dirty="0">
                <a:latin typeface="+mn-lt"/>
              </a:rPr>
              <a:t>a</a:t>
            </a:r>
            <a:r>
              <a:rPr sz="2400" b="1" spc="-10" dirty="0">
                <a:latin typeface="+mn-lt"/>
              </a:rPr>
              <a:t> </a:t>
            </a:r>
            <a:r>
              <a:rPr sz="2400" b="1" dirty="0">
                <a:latin typeface="+mn-lt"/>
              </a:rPr>
              <a:t>number</a:t>
            </a:r>
            <a:r>
              <a:rPr sz="2400" b="1" spc="-30" dirty="0">
                <a:latin typeface="+mn-lt"/>
              </a:rPr>
              <a:t> </a:t>
            </a:r>
            <a:r>
              <a:rPr sz="2400" b="1" spc="-5" dirty="0">
                <a:latin typeface="+mn-lt"/>
              </a:rPr>
              <a:t>in</a:t>
            </a:r>
            <a:r>
              <a:rPr sz="2400" b="1" spc="-10" dirty="0">
                <a:latin typeface="+mn-lt"/>
              </a:rPr>
              <a:t> </a:t>
            </a:r>
            <a:r>
              <a:rPr sz="2400" b="1" spc="5" dirty="0">
                <a:latin typeface="+mn-lt"/>
              </a:rPr>
              <a:t>unary</a:t>
            </a:r>
            <a:endParaRPr sz="2400" b="1" dirty="0">
              <a:latin typeface="+mn-lt"/>
            </a:endParaRPr>
          </a:p>
        </p:txBody>
      </p:sp>
      <p:graphicFrame>
        <p:nvGraphicFramePr>
          <p:cNvPr id="3" name="object 3"/>
          <p:cNvGraphicFramePr>
            <a:graphicFrameLocks noGrp="1"/>
          </p:cNvGraphicFramePr>
          <p:nvPr>
            <p:extLst>
              <p:ext uri="{D42A27DB-BD31-4B8C-83A1-F6EECF244321}">
                <p14:modId xmlns:p14="http://schemas.microsoft.com/office/powerpoint/2010/main" val="3797034637"/>
              </p:ext>
            </p:extLst>
          </p:nvPr>
        </p:nvGraphicFramePr>
        <p:xfrm>
          <a:off x="504190" y="2438400"/>
          <a:ext cx="4020819" cy="3232341"/>
        </p:xfrm>
        <a:graphic>
          <a:graphicData uri="http://schemas.openxmlformats.org/drawingml/2006/table">
            <a:tbl>
              <a:tblPr firstRow="1" bandRow="1">
                <a:tableStyleId>{2D5ABB26-0587-4C30-8999-92F81FD0307C}</a:tableStyleId>
              </a:tblPr>
              <a:tblGrid>
                <a:gridCol w="509905">
                  <a:extLst>
                    <a:ext uri="{9D8B030D-6E8A-4147-A177-3AD203B41FA5}">
                      <a16:colId xmlns="" xmlns:a16="http://schemas.microsoft.com/office/drawing/2014/main" val="20000"/>
                    </a:ext>
                  </a:extLst>
                </a:gridCol>
                <a:gridCol w="1090930">
                  <a:extLst>
                    <a:ext uri="{9D8B030D-6E8A-4147-A177-3AD203B41FA5}">
                      <a16:colId xmlns="" xmlns:a16="http://schemas.microsoft.com/office/drawing/2014/main" val="20001"/>
                    </a:ext>
                  </a:extLst>
                </a:gridCol>
                <a:gridCol w="546100">
                  <a:extLst>
                    <a:ext uri="{9D8B030D-6E8A-4147-A177-3AD203B41FA5}">
                      <a16:colId xmlns="" xmlns:a16="http://schemas.microsoft.com/office/drawing/2014/main" val="20002"/>
                    </a:ext>
                  </a:extLst>
                </a:gridCol>
                <a:gridCol w="409575">
                  <a:extLst>
                    <a:ext uri="{9D8B030D-6E8A-4147-A177-3AD203B41FA5}">
                      <a16:colId xmlns="" xmlns:a16="http://schemas.microsoft.com/office/drawing/2014/main" val="20003"/>
                    </a:ext>
                  </a:extLst>
                </a:gridCol>
                <a:gridCol w="1090930">
                  <a:extLst>
                    <a:ext uri="{9D8B030D-6E8A-4147-A177-3AD203B41FA5}">
                      <a16:colId xmlns="" xmlns:a16="http://schemas.microsoft.com/office/drawing/2014/main" val="20004"/>
                    </a:ext>
                  </a:extLst>
                </a:gridCol>
                <a:gridCol w="373379">
                  <a:extLst>
                    <a:ext uri="{9D8B030D-6E8A-4147-A177-3AD203B41FA5}">
                      <a16:colId xmlns="" xmlns:a16="http://schemas.microsoft.com/office/drawing/2014/main" val="20005"/>
                    </a:ext>
                  </a:extLst>
                </a:gridCol>
              </a:tblGrid>
              <a:tr h="294072">
                <a:tc>
                  <a:txBody>
                    <a:bodyPr/>
                    <a:lstStyle/>
                    <a:p>
                      <a:pPr marL="31750">
                        <a:lnSpc>
                          <a:spcPts val="1860"/>
                        </a:lnSpc>
                      </a:pPr>
                      <a:r>
                        <a:rPr sz="2000" b="0" spc="-5" dirty="0">
                          <a:latin typeface="+mn-lt"/>
                          <a:cs typeface="Courier New" panose="02070309020205020404"/>
                        </a:rPr>
                        <a:t>TM</a:t>
                      </a:r>
                      <a:endParaRPr sz="2000" b="0" dirty="0">
                        <a:latin typeface="+mn-lt"/>
                        <a:cs typeface="Courier New" panose="02070309020205020404"/>
                      </a:endParaRPr>
                    </a:p>
                  </a:txBody>
                  <a:tcPr marL="0" marR="0" marT="0" marB="0"/>
                </a:tc>
                <a:tc>
                  <a:txBody>
                    <a:bodyPr/>
                    <a:lstStyle/>
                    <a:p>
                      <a:pPr marL="203835">
                        <a:lnSpc>
                          <a:spcPts val="1860"/>
                        </a:lnSpc>
                      </a:pPr>
                      <a:r>
                        <a:rPr sz="2000" b="0" dirty="0">
                          <a:latin typeface="+mn-lt"/>
                          <a:cs typeface="Courier New" panose="02070309020205020404"/>
                        </a:rPr>
                        <a:t>Q</a:t>
                      </a:r>
                      <a:endParaRPr sz="2000" b="0">
                        <a:latin typeface="+mn-lt"/>
                        <a:cs typeface="Courier New" panose="02070309020205020404"/>
                      </a:endParaRPr>
                    </a:p>
                  </a:txBody>
                  <a:tcPr marL="0" marR="0" marT="0" marB="0"/>
                </a:tc>
                <a:tc>
                  <a:txBody>
                    <a:bodyPr/>
                    <a:lstStyle/>
                    <a:p>
                      <a:pPr marL="67945">
                        <a:lnSpc>
                          <a:spcPts val="1860"/>
                        </a:lnSpc>
                      </a:pPr>
                      <a:r>
                        <a:rPr sz="2000" b="0" spc="-10" dirty="0">
                          <a:latin typeface="+mn-lt"/>
                          <a:cs typeface="Courier New" panose="02070309020205020404"/>
                        </a:rPr>
                        <a:t>{0,</a:t>
                      </a:r>
                      <a:endParaRPr sz="2000" b="0">
                        <a:latin typeface="+mn-lt"/>
                        <a:cs typeface="Courier New" panose="02070309020205020404"/>
                      </a:endParaRPr>
                    </a:p>
                  </a:txBody>
                  <a:tcPr marL="0" marR="0" marT="0" marB="0"/>
                </a:tc>
                <a:tc>
                  <a:txBody>
                    <a:bodyPr/>
                    <a:lstStyle/>
                    <a:p>
                      <a:pPr algn="ctr">
                        <a:lnSpc>
                          <a:spcPts val="1860"/>
                        </a:lnSpc>
                      </a:pPr>
                      <a:r>
                        <a:rPr sz="2000" b="0" spc="-5" dirty="0">
                          <a:latin typeface="+mn-lt"/>
                          <a:cs typeface="Courier New" panose="02070309020205020404"/>
                        </a:rPr>
                        <a:t>1,</a:t>
                      </a:r>
                      <a:endParaRPr sz="2000" b="0">
                        <a:latin typeface="+mn-lt"/>
                        <a:cs typeface="Courier New" panose="02070309020205020404"/>
                      </a:endParaRPr>
                    </a:p>
                  </a:txBody>
                  <a:tcPr marL="0" marR="0" marT="0" marB="0"/>
                </a:tc>
                <a:tc>
                  <a:txBody>
                    <a:bodyPr/>
                    <a:lstStyle/>
                    <a:p>
                      <a:pPr marL="67310">
                        <a:lnSpc>
                          <a:spcPts val="1860"/>
                        </a:lnSpc>
                      </a:pPr>
                      <a:r>
                        <a:rPr sz="2000" b="0" spc="-5" dirty="0">
                          <a:latin typeface="+mn-lt"/>
                          <a:cs typeface="Courier New" panose="02070309020205020404"/>
                        </a:rPr>
                        <a:t>H,</a:t>
                      </a:r>
                      <a:r>
                        <a:rPr sz="2000" b="0" spc="-85" dirty="0">
                          <a:latin typeface="+mn-lt"/>
                          <a:cs typeface="Courier New" panose="02070309020205020404"/>
                        </a:rPr>
                        <a:t> </a:t>
                      </a:r>
                      <a:r>
                        <a:rPr sz="2000" b="0" spc="-5" dirty="0">
                          <a:latin typeface="+mn-lt"/>
                          <a:cs typeface="Courier New" panose="02070309020205020404"/>
                        </a:rPr>
                        <a:t>R}</a:t>
                      </a:r>
                      <a:endParaRPr sz="2000" b="0">
                        <a:latin typeface="+mn-lt"/>
                        <a:cs typeface="Courier New" panose="02070309020205020404"/>
                      </a:endParaRPr>
                    </a:p>
                  </a:txBody>
                  <a:tcPr marL="0" marR="0" marT="0" marB="0"/>
                </a:tc>
                <a:tc rowSpan="3">
                  <a:txBody>
                    <a:bodyPr/>
                    <a:lstStyle/>
                    <a:p>
                      <a:pPr>
                        <a:lnSpc>
                          <a:spcPct val="100000"/>
                        </a:lnSpc>
                      </a:pPr>
                      <a:endParaRPr sz="2300">
                        <a:latin typeface="Times New Roman" panose="02020603050405020304"/>
                        <a:cs typeface="Times New Roman" panose="02020603050405020304"/>
                      </a:endParaRPr>
                    </a:p>
                  </a:txBody>
                  <a:tcPr marL="0" marR="0" marT="0" marB="0"/>
                </a:tc>
                <a:extLst>
                  <a:ext uri="{0D108BD9-81ED-4DB2-BD59-A6C34878D82A}">
                    <a16:rowId xmlns="" xmlns:a16="http://schemas.microsoft.com/office/drawing/2014/main" val="10000"/>
                  </a:ext>
                </a:extLst>
              </a:tr>
              <a:tr h="329184">
                <a:tc>
                  <a:txBody>
                    <a:bodyPr/>
                    <a:lstStyle/>
                    <a:p>
                      <a:pPr>
                        <a:lnSpc>
                          <a:spcPct val="100000"/>
                        </a:lnSpc>
                      </a:pPr>
                      <a:endParaRPr sz="2000" b="0" dirty="0">
                        <a:latin typeface="+mn-lt"/>
                        <a:cs typeface="Times New Roman" panose="02020603050405020304"/>
                      </a:endParaRPr>
                    </a:p>
                  </a:txBody>
                  <a:tcPr marL="0" marR="0" marT="0" marB="0"/>
                </a:tc>
                <a:tc>
                  <a:txBody>
                    <a:bodyPr/>
                    <a:lstStyle/>
                    <a:p>
                      <a:pPr marL="203835">
                        <a:lnSpc>
                          <a:spcPts val="2135"/>
                        </a:lnSpc>
                      </a:pPr>
                      <a:r>
                        <a:rPr sz="2000" b="0" spc="-5" dirty="0">
                          <a:latin typeface="+mn-lt"/>
                          <a:cs typeface="Courier New" panose="02070309020205020404"/>
                        </a:rPr>
                        <a:t>Sigma</a:t>
                      </a:r>
                      <a:endParaRPr sz="2000" b="0" dirty="0">
                        <a:latin typeface="+mn-lt"/>
                        <a:cs typeface="Courier New" panose="02070309020205020404"/>
                      </a:endParaRPr>
                    </a:p>
                  </a:txBody>
                  <a:tcPr marL="0" marR="0" marT="0" marB="0"/>
                </a:tc>
                <a:tc>
                  <a:txBody>
                    <a:bodyPr/>
                    <a:lstStyle/>
                    <a:p>
                      <a:pPr marL="67945">
                        <a:lnSpc>
                          <a:spcPts val="2135"/>
                        </a:lnSpc>
                      </a:pPr>
                      <a:r>
                        <a:rPr sz="2000" b="0" spc="-10" dirty="0">
                          <a:latin typeface="+mn-lt"/>
                          <a:cs typeface="Courier New" panose="02070309020205020404"/>
                        </a:rPr>
                        <a:t>{1}</a:t>
                      </a:r>
                      <a:endParaRPr sz="2000" b="0">
                        <a:latin typeface="+mn-lt"/>
                        <a:cs typeface="Courier New" panose="02070309020205020404"/>
                      </a:endParaRPr>
                    </a:p>
                  </a:txBody>
                  <a:tcPr marL="0" marR="0" marT="0" marB="0"/>
                </a:tc>
                <a:tc>
                  <a:txBody>
                    <a:bodyPr/>
                    <a:lstStyle/>
                    <a:p>
                      <a:pPr>
                        <a:lnSpc>
                          <a:spcPct val="100000"/>
                        </a:lnSpc>
                      </a:pPr>
                      <a:endParaRPr sz="2000" b="0">
                        <a:latin typeface="+mn-lt"/>
                        <a:cs typeface="Times New Roman" panose="02020603050405020304"/>
                      </a:endParaRPr>
                    </a:p>
                  </a:txBody>
                  <a:tcPr marL="0" marR="0" marT="0" marB="0"/>
                </a:tc>
                <a:tc>
                  <a:txBody>
                    <a:bodyPr/>
                    <a:lstStyle/>
                    <a:p>
                      <a:pPr>
                        <a:lnSpc>
                          <a:spcPct val="100000"/>
                        </a:lnSpc>
                      </a:pPr>
                      <a:endParaRPr sz="2000" b="0">
                        <a:latin typeface="+mn-lt"/>
                        <a:cs typeface="Times New Roman" panose="02020603050405020304"/>
                      </a:endParaRPr>
                    </a:p>
                  </a:txBody>
                  <a:tcPr marL="0" marR="0" marT="0" marB="0"/>
                </a:tc>
                <a:tc vMerge="1">
                  <a:txBody>
                    <a:bodyPr/>
                    <a:lstStyle/>
                    <a:p>
                      <a:endParaRPr lang="en-US"/>
                    </a:p>
                  </a:txBody>
                  <a:tcPr marL="0" marR="0" marT="0" marB="0"/>
                </a:tc>
                <a:extLst>
                  <a:ext uri="{0D108BD9-81ED-4DB2-BD59-A6C34878D82A}">
                    <a16:rowId xmlns="" xmlns:a16="http://schemas.microsoft.com/office/drawing/2014/main" val="10001"/>
                  </a:ext>
                </a:extLst>
              </a:tr>
              <a:tr h="329183">
                <a:tc>
                  <a:txBody>
                    <a:bodyPr/>
                    <a:lstStyle/>
                    <a:p>
                      <a:pPr>
                        <a:lnSpc>
                          <a:spcPct val="100000"/>
                        </a:lnSpc>
                      </a:pPr>
                      <a:endParaRPr sz="2000" b="0">
                        <a:latin typeface="+mn-lt"/>
                        <a:cs typeface="Times New Roman" panose="02020603050405020304"/>
                      </a:endParaRPr>
                    </a:p>
                  </a:txBody>
                  <a:tcPr marL="0" marR="0" marT="0" marB="0"/>
                </a:tc>
                <a:tc>
                  <a:txBody>
                    <a:bodyPr/>
                    <a:lstStyle/>
                    <a:p>
                      <a:pPr marL="204470">
                        <a:lnSpc>
                          <a:spcPts val="2135"/>
                        </a:lnSpc>
                      </a:pPr>
                      <a:r>
                        <a:rPr sz="2000" b="0" spc="-5" dirty="0">
                          <a:latin typeface="+mn-lt"/>
                          <a:cs typeface="Courier New" panose="02070309020205020404"/>
                        </a:rPr>
                        <a:t>Gamma</a:t>
                      </a:r>
                      <a:endParaRPr sz="2000" b="0" dirty="0">
                        <a:latin typeface="+mn-lt"/>
                        <a:cs typeface="Courier New" panose="02070309020205020404"/>
                      </a:endParaRPr>
                    </a:p>
                  </a:txBody>
                  <a:tcPr marL="0" marR="0" marT="0" marB="0"/>
                </a:tc>
                <a:tc>
                  <a:txBody>
                    <a:bodyPr/>
                    <a:lstStyle/>
                    <a:p>
                      <a:pPr marL="68580">
                        <a:lnSpc>
                          <a:spcPts val="2135"/>
                        </a:lnSpc>
                      </a:pPr>
                      <a:r>
                        <a:rPr sz="2000" b="0" spc="-10" dirty="0">
                          <a:latin typeface="+mn-lt"/>
                          <a:cs typeface="Courier New" panose="02070309020205020404"/>
                        </a:rPr>
                        <a:t>{1,</a:t>
                      </a:r>
                      <a:endParaRPr sz="2000" b="0">
                        <a:latin typeface="+mn-lt"/>
                        <a:cs typeface="Courier New" panose="02070309020205020404"/>
                      </a:endParaRPr>
                    </a:p>
                  </a:txBody>
                  <a:tcPr marL="0" marR="0" marT="0" marB="0"/>
                </a:tc>
                <a:tc>
                  <a:txBody>
                    <a:bodyPr/>
                    <a:lstStyle/>
                    <a:p>
                      <a:pPr algn="ctr">
                        <a:lnSpc>
                          <a:spcPts val="2135"/>
                        </a:lnSpc>
                      </a:pPr>
                      <a:r>
                        <a:rPr sz="2000" b="0" spc="-5" dirty="0">
                          <a:latin typeface="+mn-lt"/>
                          <a:cs typeface="Courier New" panose="02070309020205020404"/>
                        </a:rPr>
                        <a:t>^}</a:t>
                      </a:r>
                      <a:endParaRPr sz="2000" b="0">
                        <a:latin typeface="+mn-lt"/>
                        <a:cs typeface="Courier New" panose="02070309020205020404"/>
                      </a:endParaRPr>
                    </a:p>
                  </a:txBody>
                  <a:tcPr marL="0" marR="0" marT="0" marB="0"/>
                </a:tc>
                <a:tc>
                  <a:txBody>
                    <a:bodyPr/>
                    <a:lstStyle/>
                    <a:p>
                      <a:pPr>
                        <a:lnSpc>
                          <a:spcPct val="100000"/>
                        </a:lnSpc>
                      </a:pPr>
                      <a:endParaRPr sz="2000" b="0">
                        <a:latin typeface="+mn-lt"/>
                        <a:cs typeface="Times New Roman" panose="02020603050405020304"/>
                      </a:endParaRPr>
                    </a:p>
                  </a:txBody>
                  <a:tcPr marL="0" marR="0" marT="0" marB="0"/>
                </a:tc>
                <a:tc vMerge="1">
                  <a:txBody>
                    <a:bodyPr/>
                    <a:lstStyle/>
                    <a:p>
                      <a:endParaRPr lang="en-US"/>
                    </a:p>
                  </a:txBody>
                  <a:tcPr marL="0" marR="0" marT="0" marB="0"/>
                </a:tc>
                <a:extLst>
                  <a:ext uri="{0D108BD9-81ED-4DB2-BD59-A6C34878D82A}">
                    <a16:rowId xmlns="" xmlns:a16="http://schemas.microsoft.com/office/drawing/2014/main" val="10002"/>
                  </a:ext>
                </a:extLst>
              </a:tr>
              <a:tr h="329184">
                <a:tc>
                  <a:txBody>
                    <a:bodyPr/>
                    <a:lstStyle/>
                    <a:p>
                      <a:pPr>
                        <a:lnSpc>
                          <a:spcPct val="100000"/>
                        </a:lnSpc>
                      </a:pPr>
                      <a:endParaRPr sz="2000" b="0">
                        <a:latin typeface="+mn-lt"/>
                        <a:cs typeface="Times New Roman" panose="02020603050405020304"/>
                      </a:endParaRPr>
                    </a:p>
                  </a:txBody>
                  <a:tcPr marL="0" marR="0" marT="0" marB="0"/>
                </a:tc>
                <a:tc>
                  <a:txBody>
                    <a:bodyPr/>
                    <a:lstStyle/>
                    <a:p>
                      <a:pPr marL="204470">
                        <a:lnSpc>
                          <a:spcPts val="2135"/>
                        </a:lnSpc>
                      </a:pPr>
                      <a:r>
                        <a:rPr sz="2000" b="0" spc="-5" dirty="0">
                          <a:latin typeface="+mn-lt"/>
                          <a:cs typeface="Courier New" panose="02070309020205020404"/>
                        </a:rPr>
                        <a:t>Delta</a:t>
                      </a:r>
                      <a:endParaRPr sz="2000" b="0" dirty="0">
                        <a:latin typeface="+mn-lt"/>
                        <a:cs typeface="Courier New" panose="02070309020205020404"/>
                      </a:endParaRPr>
                    </a:p>
                  </a:txBody>
                  <a:tcPr marL="0" marR="0" marT="0" marB="0"/>
                </a:tc>
                <a:tc>
                  <a:txBody>
                    <a:bodyPr/>
                    <a:lstStyle/>
                    <a:p>
                      <a:pPr marL="68580">
                        <a:lnSpc>
                          <a:spcPts val="2135"/>
                        </a:lnSpc>
                      </a:pPr>
                      <a:r>
                        <a:rPr sz="2000" b="0" spc="-5" dirty="0">
                          <a:latin typeface="+mn-lt"/>
                          <a:cs typeface="Courier New" panose="02070309020205020404"/>
                        </a:rPr>
                        <a:t>0</a:t>
                      </a:r>
                      <a:r>
                        <a:rPr sz="2000" b="0" spc="-80" dirty="0">
                          <a:latin typeface="+mn-lt"/>
                          <a:cs typeface="Courier New" panose="02070309020205020404"/>
                        </a:rPr>
                        <a:t> </a:t>
                      </a:r>
                      <a:r>
                        <a:rPr sz="2000" b="0" spc="-5" dirty="0">
                          <a:latin typeface="+mn-lt"/>
                          <a:cs typeface="Courier New" panose="02070309020205020404"/>
                        </a:rPr>
                        <a:t>1</a:t>
                      </a:r>
                      <a:endParaRPr sz="2000" b="0" dirty="0">
                        <a:latin typeface="+mn-lt"/>
                        <a:cs typeface="Courier New" panose="02070309020205020404"/>
                      </a:endParaRPr>
                    </a:p>
                  </a:txBody>
                  <a:tcPr marL="0" marR="0" marT="0" marB="0"/>
                </a:tc>
                <a:tc>
                  <a:txBody>
                    <a:bodyPr/>
                    <a:lstStyle/>
                    <a:p>
                      <a:pPr algn="ctr">
                        <a:lnSpc>
                          <a:spcPts val="2135"/>
                        </a:lnSpc>
                      </a:pPr>
                      <a:r>
                        <a:rPr sz="2000" b="0" spc="-5" dirty="0">
                          <a:latin typeface="+mn-lt"/>
                          <a:cs typeface="Courier New" panose="02070309020205020404"/>
                        </a:rPr>
                        <a:t>-&gt;</a:t>
                      </a:r>
                      <a:endParaRPr sz="2000" b="0">
                        <a:latin typeface="+mn-lt"/>
                        <a:cs typeface="Courier New" panose="02070309020205020404"/>
                      </a:endParaRPr>
                    </a:p>
                  </a:txBody>
                  <a:tcPr marL="0" marR="0" marT="0" marB="0"/>
                </a:tc>
                <a:tc>
                  <a:txBody>
                    <a:bodyPr/>
                    <a:lstStyle/>
                    <a:p>
                      <a:pPr marR="59690" algn="r">
                        <a:lnSpc>
                          <a:spcPts val="2135"/>
                        </a:lnSpc>
                      </a:pPr>
                      <a:r>
                        <a:rPr sz="2000" b="0" spc="-15" dirty="0">
                          <a:latin typeface="+mn-lt"/>
                          <a:cs typeface="Courier New" panose="02070309020205020404"/>
                        </a:rPr>
                        <a:t>(1,</a:t>
                      </a:r>
                      <a:r>
                        <a:rPr sz="2000" b="0" spc="-60" dirty="0">
                          <a:latin typeface="+mn-lt"/>
                          <a:cs typeface="Courier New" panose="02070309020205020404"/>
                        </a:rPr>
                        <a:t> </a:t>
                      </a:r>
                      <a:r>
                        <a:rPr sz="2000" b="0" spc="-10" dirty="0">
                          <a:latin typeface="+mn-lt"/>
                          <a:cs typeface="Courier New" panose="02070309020205020404"/>
                        </a:rPr>
                        <a:t>R,</a:t>
                      </a:r>
                      <a:endParaRPr sz="2000" b="0">
                        <a:latin typeface="+mn-lt"/>
                        <a:cs typeface="Courier New" panose="02070309020205020404"/>
                      </a:endParaRPr>
                    </a:p>
                  </a:txBody>
                  <a:tcPr marL="0" marR="0" marT="0" marB="0"/>
                </a:tc>
                <a:tc>
                  <a:txBody>
                    <a:bodyPr/>
                    <a:lstStyle/>
                    <a:p>
                      <a:pPr marR="24130" algn="r">
                        <a:lnSpc>
                          <a:spcPts val="2135"/>
                        </a:lnSpc>
                      </a:pPr>
                      <a:r>
                        <a:rPr sz="1800" b="1" spc="-5" dirty="0">
                          <a:latin typeface="Courier New" panose="02070309020205020404"/>
                          <a:cs typeface="Courier New" panose="02070309020205020404"/>
                        </a:rPr>
                        <a:t>0)</a:t>
                      </a:r>
                      <a:endParaRPr sz="1800">
                        <a:latin typeface="Courier New" panose="02070309020205020404"/>
                        <a:cs typeface="Courier New" panose="02070309020205020404"/>
                      </a:endParaRPr>
                    </a:p>
                  </a:txBody>
                  <a:tcPr marL="0" marR="0" marT="0" marB="0"/>
                </a:tc>
                <a:extLst>
                  <a:ext uri="{0D108BD9-81ED-4DB2-BD59-A6C34878D82A}">
                    <a16:rowId xmlns="" xmlns:a16="http://schemas.microsoft.com/office/drawing/2014/main" val="10003"/>
                  </a:ext>
                </a:extLst>
              </a:tr>
              <a:tr h="329183">
                <a:tc>
                  <a:txBody>
                    <a:bodyPr/>
                    <a:lstStyle/>
                    <a:p>
                      <a:pPr>
                        <a:lnSpc>
                          <a:spcPct val="100000"/>
                        </a:lnSpc>
                      </a:pPr>
                      <a:endParaRPr sz="2000" b="0">
                        <a:latin typeface="+mn-lt"/>
                        <a:cs typeface="Times New Roman" panose="02020603050405020304"/>
                      </a:endParaRPr>
                    </a:p>
                  </a:txBody>
                  <a:tcPr marL="0" marR="0" marT="0" marB="0"/>
                </a:tc>
                <a:tc>
                  <a:txBody>
                    <a:bodyPr/>
                    <a:lstStyle/>
                    <a:p>
                      <a:pPr>
                        <a:lnSpc>
                          <a:spcPct val="100000"/>
                        </a:lnSpc>
                      </a:pPr>
                      <a:endParaRPr sz="2000" b="0">
                        <a:latin typeface="+mn-lt"/>
                        <a:cs typeface="Times New Roman" panose="02020603050405020304"/>
                      </a:endParaRPr>
                    </a:p>
                  </a:txBody>
                  <a:tcPr marL="0" marR="0" marT="0" marB="0"/>
                </a:tc>
                <a:tc>
                  <a:txBody>
                    <a:bodyPr/>
                    <a:lstStyle/>
                    <a:p>
                      <a:pPr marL="68580">
                        <a:lnSpc>
                          <a:spcPts val="2135"/>
                        </a:lnSpc>
                      </a:pPr>
                      <a:r>
                        <a:rPr sz="2000" b="0" spc="-5" dirty="0">
                          <a:latin typeface="+mn-lt"/>
                          <a:cs typeface="Courier New" panose="02070309020205020404"/>
                        </a:rPr>
                        <a:t>0</a:t>
                      </a:r>
                      <a:r>
                        <a:rPr sz="2000" b="0" spc="-80" dirty="0">
                          <a:latin typeface="+mn-lt"/>
                          <a:cs typeface="Courier New" panose="02070309020205020404"/>
                        </a:rPr>
                        <a:t> </a:t>
                      </a:r>
                      <a:r>
                        <a:rPr sz="2000" b="0" spc="-5" dirty="0">
                          <a:latin typeface="+mn-lt"/>
                          <a:cs typeface="Courier New" panose="02070309020205020404"/>
                        </a:rPr>
                        <a:t>^</a:t>
                      </a:r>
                      <a:endParaRPr sz="2000" b="0" dirty="0">
                        <a:latin typeface="+mn-lt"/>
                        <a:cs typeface="Courier New" panose="02070309020205020404"/>
                      </a:endParaRPr>
                    </a:p>
                  </a:txBody>
                  <a:tcPr marL="0" marR="0" marT="0" marB="0"/>
                </a:tc>
                <a:tc>
                  <a:txBody>
                    <a:bodyPr/>
                    <a:lstStyle/>
                    <a:p>
                      <a:pPr algn="ctr">
                        <a:lnSpc>
                          <a:spcPts val="2135"/>
                        </a:lnSpc>
                      </a:pPr>
                      <a:r>
                        <a:rPr sz="2000" b="0" spc="-5" dirty="0">
                          <a:latin typeface="+mn-lt"/>
                          <a:cs typeface="Courier New" panose="02070309020205020404"/>
                        </a:rPr>
                        <a:t>-&gt;</a:t>
                      </a:r>
                      <a:endParaRPr sz="2000" b="0" dirty="0">
                        <a:latin typeface="+mn-lt"/>
                        <a:cs typeface="Courier New" panose="02070309020205020404"/>
                      </a:endParaRPr>
                    </a:p>
                  </a:txBody>
                  <a:tcPr marL="0" marR="0" marT="0" marB="0"/>
                </a:tc>
                <a:tc>
                  <a:txBody>
                    <a:bodyPr/>
                    <a:lstStyle/>
                    <a:p>
                      <a:pPr marR="59690" algn="r">
                        <a:lnSpc>
                          <a:spcPts val="2135"/>
                        </a:lnSpc>
                      </a:pPr>
                      <a:r>
                        <a:rPr sz="2000" b="0" spc="-15" dirty="0">
                          <a:latin typeface="+mn-lt"/>
                          <a:cs typeface="Courier New" panose="02070309020205020404"/>
                        </a:rPr>
                        <a:t>(1,</a:t>
                      </a:r>
                      <a:r>
                        <a:rPr sz="2000" b="0" spc="-60" dirty="0">
                          <a:latin typeface="+mn-lt"/>
                          <a:cs typeface="Courier New" panose="02070309020205020404"/>
                        </a:rPr>
                        <a:t> </a:t>
                      </a:r>
                      <a:r>
                        <a:rPr sz="2000" b="0" spc="-10" dirty="0">
                          <a:latin typeface="+mn-lt"/>
                          <a:cs typeface="Courier New" panose="02070309020205020404"/>
                        </a:rPr>
                        <a:t>R,</a:t>
                      </a:r>
                      <a:endParaRPr sz="2000" b="0">
                        <a:latin typeface="+mn-lt"/>
                        <a:cs typeface="Courier New" panose="02070309020205020404"/>
                      </a:endParaRPr>
                    </a:p>
                  </a:txBody>
                  <a:tcPr marL="0" marR="0" marT="0" marB="0"/>
                </a:tc>
                <a:tc>
                  <a:txBody>
                    <a:bodyPr/>
                    <a:lstStyle/>
                    <a:p>
                      <a:pPr marR="24130" algn="r">
                        <a:lnSpc>
                          <a:spcPts val="2135"/>
                        </a:lnSpc>
                      </a:pPr>
                      <a:r>
                        <a:rPr sz="1800" b="1" spc="-5" dirty="0">
                          <a:latin typeface="Courier New" panose="02070309020205020404"/>
                          <a:cs typeface="Courier New" panose="02070309020205020404"/>
                        </a:rPr>
                        <a:t>1)</a:t>
                      </a:r>
                      <a:endParaRPr sz="1800">
                        <a:latin typeface="Courier New" panose="02070309020205020404"/>
                        <a:cs typeface="Courier New" panose="02070309020205020404"/>
                      </a:endParaRPr>
                    </a:p>
                  </a:txBody>
                  <a:tcPr marL="0" marR="0" marT="0" marB="0"/>
                </a:tc>
                <a:extLst>
                  <a:ext uri="{0D108BD9-81ED-4DB2-BD59-A6C34878D82A}">
                    <a16:rowId xmlns="" xmlns:a16="http://schemas.microsoft.com/office/drawing/2014/main" val="10004"/>
                  </a:ext>
                </a:extLst>
              </a:tr>
              <a:tr h="329184">
                <a:tc>
                  <a:txBody>
                    <a:bodyPr/>
                    <a:lstStyle/>
                    <a:p>
                      <a:pPr>
                        <a:lnSpc>
                          <a:spcPct val="100000"/>
                        </a:lnSpc>
                      </a:pPr>
                      <a:endParaRPr sz="2000" b="0">
                        <a:latin typeface="+mn-lt"/>
                        <a:cs typeface="Times New Roman" panose="02020603050405020304"/>
                      </a:endParaRPr>
                    </a:p>
                  </a:txBody>
                  <a:tcPr marL="0" marR="0" marT="0" marB="0"/>
                </a:tc>
                <a:tc>
                  <a:txBody>
                    <a:bodyPr/>
                    <a:lstStyle/>
                    <a:p>
                      <a:pPr>
                        <a:lnSpc>
                          <a:spcPct val="100000"/>
                        </a:lnSpc>
                      </a:pPr>
                      <a:endParaRPr sz="2000" b="0">
                        <a:latin typeface="+mn-lt"/>
                        <a:cs typeface="Times New Roman" panose="02020603050405020304"/>
                      </a:endParaRPr>
                    </a:p>
                  </a:txBody>
                  <a:tcPr marL="0" marR="0" marT="0" marB="0"/>
                </a:tc>
                <a:tc>
                  <a:txBody>
                    <a:bodyPr/>
                    <a:lstStyle/>
                    <a:p>
                      <a:pPr marL="68580">
                        <a:lnSpc>
                          <a:spcPts val="2135"/>
                        </a:lnSpc>
                      </a:pPr>
                      <a:r>
                        <a:rPr sz="2000" b="0" spc="-5" dirty="0">
                          <a:latin typeface="+mn-lt"/>
                          <a:cs typeface="Courier New" panose="02070309020205020404"/>
                        </a:rPr>
                        <a:t>1</a:t>
                      </a:r>
                      <a:r>
                        <a:rPr sz="2000" b="0" spc="-80" dirty="0">
                          <a:latin typeface="+mn-lt"/>
                          <a:cs typeface="Courier New" panose="02070309020205020404"/>
                        </a:rPr>
                        <a:t> </a:t>
                      </a:r>
                      <a:r>
                        <a:rPr sz="2000" b="0" spc="-5" dirty="0">
                          <a:latin typeface="+mn-lt"/>
                          <a:cs typeface="Courier New" panose="02070309020205020404"/>
                        </a:rPr>
                        <a:t>^</a:t>
                      </a:r>
                      <a:endParaRPr sz="2000" b="0">
                        <a:latin typeface="+mn-lt"/>
                        <a:cs typeface="Courier New" panose="02070309020205020404"/>
                      </a:endParaRPr>
                    </a:p>
                  </a:txBody>
                  <a:tcPr marL="0" marR="0" marT="0" marB="0"/>
                </a:tc>
                <a:tc>
                  <a:txBody>
                    <a:bodyPr/>
                    <a:lstStyle/>
                    <a:p>
                      <a:pPr algn="ctr">
                        <a:lnSpc>
                          <a:spcPts val="2135"/>
                        </a:lnSpc>
                      </a:pPr>
                      <a:r>
                        <a:rPr sz="2000" b="0" spc="-5" dirty="0">
                          <a:latin typeface="+mn-lt"/>
                          <a:cs typeface="Courier New" panose="02070309020205020404"/>
                        </a:rPr>
                        <a:t>-&gt;</a:t>
                      </a:r>
                      <a:endParaRPr sz="2000" b="0" dirty="0">
                        <a:latin typeface="+mn-lt"/>
                        <a:cs typeface="Courier New" panose="02070309020205020404"/>
                      </a:endParaRPr>
                    </a:p>
                  </a:txBody>
                  <a:tcPr marL="0" marR="0" marT="0" marB="0"/>
                </a:tc>
                <a:tc>
                  <a:txBody>
                    <a:bodyPr/>
                    <a:lstStyle/>
                    <a:p>
                      <a:pPr marR="59690" algn="r">
                        <a:lnSpc>
                          <a:spcPts val="2135"/>
                        </a:lnSpc>
                      </a:pPr>
                      <a:r>
                        <a:rPr sz="2000" b="0" spc="-15" dirty="0">
                          <a:latin typeface="+mn-lt"/>
                          <a:cs typeface="Courier New" panose="02070309020205020404"/>
                        </a:rPr>
                        <a:t>(1,</a:t>
                      </a:r>
                      <a:r>
                        <a:rPr sz="2000" b="0" spc="-60" dirty="0">
                          <a:latin typeface="+mn-lt"/>
                          <a:cs typeface="Courier New" panose="02070309020205020404"/>
                        </a:rPr>
                        <a:t> </a:t>
                      </a:r>
                      <a:r>
                        <a:rPr sz="2000" b="0" spc="-10" dirty="0">
                          <a:latin typeface="+mn-lt"/>
                          <a:cs typeface="Courier New" panose="02070309020205020404"/>
                        </a:rPr>
                        <a:t>S,</a:t>
                      </a:r>
                      <a:endParaRPr sz="2000" b="0" dirty="0">
                        <a:latin typeface="+mn-lt"/>
                        <a:cs typeface="Courier New" panose="02070309020205020404"/>
                      </a:endParaRPr>
                    </a:p>
                  </a:txBody>
                  <a:tcPr marL="0" marR="0" marT="0" marB="0"/>
                </a:tc>
                <a:tc>
                  <a:txBody>
                    <a:bodyPr/>
                    <a:lstStyle/>
                    <a:p>
                      <a:pPr marR="24130" algn="r">
                        <a:lnSpc>
                          <a:spcPts val="2135"/>
                        </a:lnSpc>
                      </a:pPr>
                      <a:r>
                        <a:rPr sz="1800" b="1" spc="-5" dirty="0">
                          <a:latin typeface="Courier New" panose="02070309020205020404"/>
                          <a:cs typeface="Courier New" panose="02070309020205020404"/>
                        </a:rPr>
                        <a:t>H)</a:t>
                      </a:r>
                      <a:endParaRPr sz="1800">
                        <a:latin typeface="Courier New" panose="02070309020205020404"/>
                        <a:cs typeface="Courier New" panose="02070309020205020404"/>
                      </a:endParaRPr>
                    </a:p>
                  </a:txBody>
                  <a:tcPr marL="0" marR="0" marT="0" marB="0"/>
                </a:tc>
                <a:extLst>
                  <a:ext uri="{0D108BD9-81ED-4DB2-BD59-A6C34878D82A}">
                    <a16:rowId xmlns="" xmlns:a16="http://schemas.microsoft.com/office/drawing/2014/main" val="10005"/>
                  </a:ext>
                </a:extLst>
              </a:tr>
              <a:tr h="329184">
                <a:tc>
                  <a:txBody>
                    <a:bodyPr/>
                    <a:lstStyle/>
                    <a:p>
                      <a:pPr>
                        <a:lnSpc>
                          <a:spcPct val="100000"/>
                        </a:lnSpc>
                      </a:pPr>
                      <a:endParaRPr sz="2000" b="0">
                        <a:latin typeface="+mn-lt"/>
                        <a:cs typeface="Times New Roman" panose="02020603050405020304"/>
                      </a:endParaRPr>
                    </a:p>
                  </a:txBody>
                  <a:tcPr marL="0" marR="0" marT="0" marB="0"/>
                </a:tc>
                <a:tc>
                  <a:txBody>
                    <a:bodyPr/>
                    <a:lstStyle/>
                    <a:p>
                      <a:pPr marL="204470">
                        <a:lnSpc>
                          <a:spcPts val="2135"/>
                        </a:lnSpc>
                      </a:pPr>
                      <a:r>
                        <a:rPr sz="2000" b="0" spc="-5" dirty="0">
                          <a:latin typeface="+mn-lt"/>
                          <a:cs typeface="Courier New" panose="02070309020205020404"/>
                        </a:rPr>
                        <a:t>q0</a:t>
                      </a:r>
                      <a:endParaRPr sz="2000" b="0">
                        <a:latin typeface="+mn-lt"/>
                        <a:cs typeface="Courier New" panose="02070309020205020404"/>
                      </a:endParaRPr>
                    </a:p>
                  </a:txBody>
                  <a:tcPr marL="0" marR="0" marT="0" marB="0"/>
                </a:tc>
                <a:tc>
                  <a:txBody>
                    <a:bodyPr/>
                    <a:lstStyle/>
                    <a:p>
                      <a:pPr marL="68580">
                        <a:lnSpc>
                          <a:spcPts val="2135"/>
                        </a:lnSpc>
                      </a:pPr>
                      <a:r>
                        <a:rPr sz="2000" b="0" dirty="0">
                          <a:latin typeface="+mn-lt"/>
                          <a:cs typeface="Courier New" panose="02070309020205020404"/>
                        </a:rPr>
                        <a:t>0</a:t>
                      </a:r>
                      <a:endParaRPr sz="2000" b="0">
                        <a:latin typeface="+mn-lt"/>
                        <a:cs typeface="Courier New" panose="02070309020205020404"/>
                      </a:endParaRPr>
                    </a:p>
                  </a:txBody>
                  <a:tcPr marL="0" marR="0" marT="0" marB="0"/>
                </a:tc>
                <a:tc rowSpan="4" gridSpan="3">
                  <a:txBody>
                    <a:bodyPr/>
                    <a:lstStyle/>
                    <a:p>
                      <a:pPr>
                        <a:lnSpc>
                          <a:spcPct val="100000"/>
                        </a:lnSpc>
                      </a:pPr>
                      <a:endParaRPr sz="2000" b="0" dirty="0">
                        <a:latin typeface="+mn-lt"/>
                        <a:cs typeface="Times New Roman" panose="02020603050405020304"/>
                      </a:endParaRPr>
                    </a:p>
                  </a:txBody>
                  <a:tcPr marL="0" marR="0" marT="0" marB="0"/>
                </a:tc>
                <a:tc rowSpan="4" hMerge="1">
                  <a:txBody>
                    <a:bodyPr/>
                    <a:lstStyle/>
                    <a:p>
                      <a:endParaRPr lang="en-US"/>
                    </a:p>
                  </a:txBody>
                  <a:tcPr marL="0" marR="0" marT="0" marB="0"/>
                </a:tc>
                <a:tc rowSpan="4" hMerge="1">
                  <a:txBody>
                    <a:bodyPr/>
                    <a:lstStyle/>
                    <a:p>
                      <a:endParaRPr lang="en-US"/>
                    </a:p>
                  </a:txBody>
                  <a:tcPr marL="0" marR="0" marT="0" marB="0"/>
                </a:tc>
                <a:extLst>
                  <a:ext uri="{0D108BD9-81ED-4DB2-BD59-A6C34878D82A}">
                    <a16:rowId xmlns="" xmlns:a16="http://schemas.microsoft.com/office/drawing/2014/main" val="10006"/>
                  </a:ext>
                </a:extLst>
              </a:tr>
              <a:tr h="329183">
                <a:tc>
                  <a:txBody>
                    <a:bodyPr/>
                    <a:lstStyle/>
                    <a:p>
                      <a:pPr>
                        <a:lnSpc>
                          <a:spcPct val="100000"/>
                        </a:lnSpc>
                      </a:pPr>
                      <a:endParaRPr sz="2000" b="0">
                        <a:latin typeface="+mn-lt"/>
                        <a:cs typeface="Times New Roman" panose="02020603050405020304"/>
                      </a:endParaRPr>
                    </a:p>
                  </a:txBody>
                  <a:tcPr marL="0" marR="0" marT="0" marB="0"/>
                </a:tc>
                <a:tc>
                  <a:txBody>
                    <a:bodyPr/>
                    <a:lstStyle/>
                    <a:p>
                      <a:pPr marL="204470">
                        <a:lnSpc>
                          <a:spcPts val="2135"/>
                        </a:lnSpc>
                      </a:pPr>
                      <a:r>
                        <a:rPr sz="2000" b="0" spc="-10" dirty="0">
                          <a:latin typeface="+mn-lt"/>
                          <a:cs typeface="Courier New" panose="02070309020205020404"/>
                        </a:rPr>
                        <a:t>Accept</a:t>
                      </a:r>
                      <a:endParaRPr sz="2000" b="0">
                        <a:latin typeface="+mn-lt"/>
                        <a:cs typeface="Courier New" panose="02070309020205020404"/>
                      </a:endParaRPr>
                    </a:p>
                  </a:txBody>
                  <a:tcPr marL="0" marR="0" marT="0" marB="0"/>
                </a:tc>
                <a:tc>
                  <a:txBody>
                    <a:bodyPr/>
                    <a:lstStyle/>
                    <a:p>
                      <a:pPr marL="68580">
                        <a:lnSpc>
                          <a:spcPts val="2135"/>
                        </a:lnSpc>
                      </a:pPr>
                      <a:r>
                        <a:rPr sz="2000" b="0" dirty="0">
                          <a:latin typeface="+mn-lt"/>
                          <a:cs typeface="Courier New" panose="02070309020205020404"/>
                        </a:rPr>
                        <a:t>H</a:t>
                      </a:r>
                    </a:p>
                  </a:txBody>
                  <a:tcPr marL="0" marR="0" marT="0" marB="0"/>
                </a:tc>
                <a:tc gridSpan="3" vMerge="1">
                  <a:txBody>
                    <a:bodyPr/>
                    <a:lstStyle/>
                    <a:p>
                      <a:endParaRPr lang="en-US"/>
                    </a:p>
                  </a:txBody>
                  <a:tcPr marL="0" marR="0" marT="0" marB="0"/>
                </a:tc>
                <a:tc hMerge="1" vMerge="1">
                  <a:txBody>
                    <a:bodyPr/>
                    <a:lstStyle/>
                    <a:p>
                      <a:endParaRPr lang="en-US"/>
                    </a:p>
                  </a:txBody>
                  <a:tcPr marL="0" marR="0" marT="0" marB="0"/>
                </a:tc>
                <a:tc hMerge="1" vMerge="1">
                  <a:txBody>
                    <a:bodyPr/>
                    <a:lstStyle/>
                    <a:p>
                      <a:endParaRPr lang="en-US"/>
                    </a:p>
                  </a:txBody>
                  <a:tcPr marL="0" marR="0" marT="0" marB="0"/>
                </a:tc>
                <a:extLst>
                  <a:ext uri="{0D108BD9-81ED-4DB2-BD59-A6C34878D82A}">
                    <a16:rowId xmlns="" xmlns:a16="http://schemas.microsoft.com/office/drawing/2014/main" val="10007"/>
                  </a:ext>
                </a:extLst>
              </a:tr>
              <a:tr h="329184">
                <a:tc>
                  <a:txBody>
                    <a:bodyPr/>
                    <a:lstStyle/>
                    <a:p>
                      <a:pPr>
                        <a:lnSpc>
                          <a:spcPct val="100000"/>
                        </a:lnSpc>
                      </a:pPr>
                      <a:endParaRPr sz="2000" b="0">
                        <a:latin typeface="+mn-lt"/>
                        <a:cs typeface="Times New Roman" panose="02020603050405020304"/>
                      </a:endParaRPr>
                    </a:p>
                  </a:txBody>
                  <a:tcPr marL="0" marR="0" marT="0" marB="0"/>
                </a:tc>
                <a:tc>
                  <a:txBody>
                    <a:bodyPr/>
                    <a:lstStyle/>
                    <a:p>
                      <a:pPr marL="204470">
                        <a:lnSpc>
                          <a:spcPts val="2135"/>
                        </a:lnSpc>
                      </a:pPr>
                      <a:r>
                        <a:rPr sz="2000" b="0" spc="-10" dirty="0">
                          <a:latin typeface="+mn-lt"/>
                          <a:cs typeface="Courier New" panose="02070309020205020404"/>
                        </a:rPr>
                        <a:t>Reject</a:t>
                      </a:r>
                      <a:endParaRPr sz="2000" b="0">
                        <a:latin typeface="+mn-lt"/>
                        <a:cs typeface="Courier New" panose="02070309020205020404"/>
                      </a:endParaRPr>
                    </a:p>
                  </a:txBody>
                  <a:tcPr marL="0" marR="0" marT="0" marB="0"/>
                </a:tc>
                <a:tc>
                  <a:txBody>
                    <a:bodyPr/>
                    <a:lstStyle/>
                    <a:p>
                      <a:pPr marL="68580">
                        <a:lnSpc>
                          <a:spcPts val="2135"/>
                        </a:lnSpc>
                      </a:pPr>
                      <a:r>
                        <a:rPr sz="2000" b="0" dirty="0">
                          <a:latin typeface="+mn-lt"/>
                          <a:cs typeface="Courier New" panose="02070309020205020404"/>
                        </a:rPr>
                        <a:t>R</a:t>
                      </a:r>
                    </a:p>
                  </a:txBody>
                  <a:tcPr marL="0" marR="0" marT="0" marB="0"/>
                </a:tc>
                <a:tc gridSpan="3" vMerge="1">
                  <a:txBody>
                    <a:bodyPr/>
                    <a:lstStyle/>
                    <a:p>
                      <a:endParaRPr lang="en-US"/>
                    </a:p>
                  </a:txBody>
                  <a:tcPr marL="0" marR="0" marT="0" marB="0"/>
                </a:tc>
                <a:tc hMerge="1" vMerge="1">
                  <a:txBody>
                    <a:bodyPr/>
                    <a:lstStyle/>
                    <a:p>
                      <a:endParaRPr lang="en-US"/>
                    </a:p>
                  </a:txBody>
                  <a:tcPr marL="0" marR="0" marT="0" marB="0"/>
                </a:tc>
                <a:tc hMerge="1" vMerge="1">
                  <a:txBody>
                    <a:bodyPr/>
                    <a:lstStyle/>
                    <a:p>
                      <a:endParaRPr lang="en-US"/>
                    </a:p>
                  </a:txBody>
                  <a:tcPr marL="0" marR="0" marT="0" marB="0"/>
                </a:tc>
                <a:extLst>
                  <a:ext uri="{0D108BD9-81ED-4DB2-BD59-A6C34878D82A}">
                    <a16:rowId xmlns="" xmlns:a16="http://schemas.microsoft.com/office/drawing/2014/main" val="10008"/>
                  </a:ext>
                </a:extLst>
              </a:tr>
              <a:tr h="294072">
                <a:tc>
                  <a:txBody>
                    <a:bodyPr/>
                    <a:lstStyle/>
                    <a:p>
                      <a:pPr>
                        <a:lnSpc>
                          <a:spcPct val="100000"/>
                        </a:lnSpc>
                      </a:pPr>
                      <a:endParaRPr sz="2000" b="0">
                        <a:latin typeface="+mn-lt"/>
                        <a:cs typeface="Times New Roman" panose="02020603050405020304"/>
                      </a:endParaRPr>
                    </a:p>
                  </a:txBody>
                  <a:tcPr marL="0" marR="0" marT="0" marB="0"/>
                </a:tc>
                <a:tc>
                  <a:txBody>
                    <a:bodyPr/>
                    <a:lstStyle/>
                    <a:p>
                      <a:pPr marL="204470">
                        <a:lnSpc>
                          <a:spcPts val="2135"/>
                        </a:lnSpc>
                      </a:pPr>
                      <a:r>
                        <a:rPr sz="2000" b="0" spc="-5" dirty="0">
                          <a:latin typeface="+mn-lt"/>
                          <a:cs typeface="Courier New" panose="02070309020205020404"/>
                        </a:rPr>
                        <a:t>Blank</a:t>
                      </a:r>
                      <a:endParaRPr sz="2000" b="0">
                        <a:latin typeface="+mn-lt"/>
                        <a:cs typeface="Courier New" panose="02070309020205020404"/>
                      </a:endParaRPr>
                    </a:p>
                  </a:txBody>
                  <a:tcPr marL="0" marR="0" marT="0" marB="0"/>
                </a:tc>
                <a:tc>
                  <a:txBody>
                    <a:bodyPr/>
                    <a:lstStyle/>
                    <a:p>
                      <a:pPr marL="68580">
                        <a:lnSpc>
                          <a:spcPts val="2135"/>
                        </a:lnSpc>
                      </a:pPr>
                      <a:r>
                        <a:rPr sz="2000" b="0" dirty="0">
                          <a:latin typeface="+mn-lt"/>
                          <a:cs typeface="Courier New" panose="02070309020205020404"/>
                        </a:rPr>
                        <a:t>^</a:t>
                      </a:r>
                    </a:p>
                  </a:txBody>
                  <a:tcPr marL="0" marR="0" marT="0" marB="0"/>
                </a:tc>
                <a:tc gridSpan="3" vMerge="1">
                  <a:txBody>
                    <a:bodyPr/>
                    <a:lstStyle/>
                    <a:p>
                      <a:endParaRPr lang="en-US"/>
                    </a:p>
                  </a:txBody>
                  <a:tcPr marL="0" marR="0" marT="0" marB="0"/>
                </a:tc>
                <a:tc hMerge="1" vMerge="1">
                  <a:txBody>
                    <a:bodyPr/>
                    <a:lstStyle/>
                    <a:p>
                      <a:endParaRPr lang="en-US"/>
                    </a:p>
                  </a:txBody>
                  <a:tcPr marL="0" marR="0" marT="0" marB="0"/>
                </a:tc>
                <a:tc hMerge="1" vMerge="1">
                  <a:txBody>
                    <a:bodyPr/>
                    <a:lstStyle/>
                    <a:p>
                      <a:endParaRPr lang="en-US"/>
                    </a:p>
                  </a:txBody>
                  <a:tcPr marL="0" marR="0" marT="0" marB="0"/>
                </a:tc>
                <a:extLst>
                  <a:ext uri="{0D108BD9-81ED-4DB2-BD59-A6C34878D82A}">
                    <a16:rowId xmlns="" xmlns:a16="http://schemas.microsoft.com/office/drawing/2014/main" val="10009"/>
                  </a:ext>
                </a:extLst>
              </a:tr>
            </a:tbl>
          </a:graphicData>
        </a:graphic>
      </p:graphicFrame>
      <p:pic>
        <p:nvPicPr>
          <p:cNvPr id="4" name="object 4"/>
          <p:cNvPicPr/>
          <p:nvPr/>
        </p:nvPicPr>
        <p:blipFill>
          <a:blip r:embed="rId2" cstate="print"/>
          <a:stretch>
            <a:fillRect/>
          </a:stretch>
        </p:blipFill>
        <p:spPr>
          <a:xfrm>
            <a:off x="5315952" y="2209800"/>
            <a:ext cx="3576386" cy="3751846"/>
          </a:xfrm>
          <a:prstGeom prst="rect">
            <a:avLst/>
          </a:prstGeom>
        </p:spPr>
      </p:pic>
      <p:sp>
        <p:nvSpPr>
          <p:cNvPr id="5" name="Date Placeholder 3"/>
          <p:cNvSpPr>
            <a:spLocks noGrp="1"/>
          </p:cNvSpPr>
          <p:nvPr>
            <p:ph type="dt" sz="half" idx="10"/>
          </p:nvPr>
        </p:nvSpPr>
        <p:spPr>
          <a:xfrm>
            <a:off x="457200" y="6356350"/>
            <a:ext cx="2133600" cy="365125"/>
          </a:xfrm>
        </p:spPr>
        <p:txBody>
          <a:bodyPr/>
          <a:lstStyle/>
          <a:p>
            <a:fld id="{403BC142-D1E5-4FB2-94A4-29727A877231}" type="datetime1">
              <a:rPr lang="en-US" smtClean="0"/>
              <a:t>5/1/2024</a:t>
            </a:fld>
            <a:endParaRPr lang="en-US"/>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8"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13318182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2666" y="984304"/>
            <a:ext cx="6597650" cy="382797"/>
          </a:xfrm>
          <a:prstGeom prst="rect">
            <a:avLst/>
          </a:prstGeom>
        </p:spPr>
        <p:txBody>
          <a:bodyPr vert="horz" wrap="square" lIns="0" tIns="13335" rIns="0" bIns="0" rtlCol="0">
            <a:spAutoFit/>
          </a:bodyPr>
          <a:lstStyle/>
          <a:p>
            <a:pPr marL="12700">
              <a:lnSpc>
                <a:spcPct val="100000"/>
              </a:lnSpc>
              <a:spcBef>
                <a:spcPts val="105"/>
              </a:spcBef>
            </a:pPr>
            <a:r>
              <a:rPr sz="2400" b="1" dirty="0">
                <a:latin typeface="+mn-lt"/>
              </a:rPr>
              <a:t>Adding</a:t>
            </a:r>
            <a:r>
              <a:rPr sz="2400" b="1" spc="-30" dirty="0">
                <a:latin typeface="+mn-lt"/>
              </a:rPr>
              <a:t> </a:t>
            </a:r>
            <a:r>
              <a:rPr sz="2400" b="1" dirty="0">
                <a:latin typeface="+mn-lt"/>
              </a:rPr>
              <a:t>1</a:t>
            </a:r>
            <a:r>
              <a:rPr sz="2400" b="1" spc="-10" dirty="0">
                <a:latin typeface="+mn-lt"/>
              </a:rPr>
              <a:t> </a:t>
            </a:r>
            <a:r>
              <a:rPr sz="2400" b="1" spc="-25" dirty="0">
                <a:latin typeface="+mn-lt"/>
              </a:rPr>
              <a:t>to</a:t>
            </a:r>
            <a:r>
              <a:rPr sz="2400" b="1" spc="-10" dirty="0">
                <a:latin typeface="+mn-lt"/>
              </a:rPr>
              <a:t> </a:t>
            </a:r>
            <a:r>
              <a:rPr sz="2400" b="1" dirty="0">
                <a:latin typeface="+mn-lt"/>
              </a:rPr>
              <a:t>a Binary</a:t>
            </a:r>
            <a:r>
              <a:rPr sz="2400" b="1" spc="-30" dirty="0">
                <a:latin typeface="+mn-lt"/>
              </a:rPr>
              <a:t> </a:t>
            </a:r>
            <a:r>
              <a:rPr sz="2400" b="1" dirty="0">
                <a:latin typeface="+mn-lt"/>
              </a:rPr>
              <a:t>Number</a:t>
            </a:r>
          </a:p>
        </p:txBody>
      </p:sp>
      <p:sp>
        <p:nvSpPr>
          <p:cNvPr id="3" name="object 3"/>
          <p:cNvSpPr txBox="1"/>
          <p:nvPr/>
        </p:nvSpPr>
        <p:spPr>
          <a:xfrm>
            <a:off x="535940" y="1569211"/>
            <a:ext cx="2221230" cy="1671320"/>
          </a:xfrm>
          <a:prstGeom prst="rect">
            <a:avLst/>
          </a:prstGeom>
        </p:spPr>
        <p:txBody>
          <a:bodyPr vert="horz" wrap="square" lIns="0" tIns="12700" rIns="0" bIns="0" rtlCol="0">
            <a:spAutoFit/>
          </a:bodyPr>
          <a:lstStyle/>
          <a:p>
            <a:pPr marL="12700">
              <a:lnSpc>
                <a:spcPct val="100000"/>
              </a:lnSpc>
              <a:spcBef>
                <a:spcPts val="100"/>
              </a:spcBef>
              <a:tabLst>
                <a:tab pos="474345" algn="l"/>
                <a:tab pos="942340" algn="l"/>
              </a:tabLst>
            </a:pPr>
            <a:r>
              <a:rPr sz="1800" spc="-5" dirty="0">
                <a:latin typeface="Calibri" panose="020F0502020204030204"/>
                <a:cs typeface="Calibri" panose="020F0502020204030204"/>
              </a:rPr>
              <a:t>TM	</a:t>
            </a:r>
            <a:r>
              <a:rPr sz="1800" dirty="0">
                <a:latin typeface="Calibri" panose="020F0502020204030204"/>
                <a:cs typeface="Calibri" panose="020F0502020204030204"/>
              </a:rPr>
              <a:t>Q	</a:t>
            </a:r>
            <a:r>
              <a:rPr sz="1800" spc="-5" dirty="0">
                <a:latin typeface="Calibri" panose="020F0502020204030204"/>
                <a:cs typeface="Calibri" panose="020F0502020204030204"/>
              </a:rPr>
              <a:t>{0,</a:t>
            </a:r>
            <a:r>
              <a:rPr sz="1800" spc="-15" dirty="0">
                <a:latin typeface="Calibri" panose="020F0502020204030204"/>
                <a:cs typeface="Calibri" panose="020F0502020204030204"/>
              </a:rPr>
              <a:t> </a:t>
            </a:r>
            <a:r>
              <a:rPr sz="1800" dirty="0">
                <a:latin typeface="Calibri" panose="020F0502020204030204"/>
                <a:cs typeface="Calibri" panose="020F0502020204030204"/>
              </a:rPr>
              <a:t>1,</a:t>
            </a:r>
            <a:r>
              <a:rPr sz="1800" spc="-10" dirty="0">
                <a:latin typeface="Calibri" panose="020F0502020204030204"/>
                <a:cs typeface="Calibri" panose="020F0502020204030204"/>
              </a:rPr>
              <a:t> </a:t>
            </a:r>
            <a:r>
              <a:rPr sz="1800" dirty="0">
                <a:latin typeface="Calibri" panose="020F0502020204030204"/>
                <a:cs typeface="Calibri" panose="020F0502020204030204"/>
              </a:rPr>
              <a:t>2,</a:t>
            </a:r>
            <a:r>
              <a:rPr sz="1800" spc="-10" dirty="0">
                <a:latin typeface="Calibri" panose="020F0502020204030204"/>
                <a:cs typeface="Calibri" panose="020F0502020204030204"/>
              </a:rPr>
              <a:t> </a:t>
            </a:r>
            <a:r>
              <a:rPr sz="1800" spc="-5" dirty="0">
                <a:latin typeface="Calibri" panose="020F0502020204030204"/>
                <a:cs typeface="Calibri" panose="020F0502020204030204"/>
              </a:rPr>
              <a:t>H, </a:t>
            </a:r>
            <a:r>
              <a:rPr sz="1800" spc="-10" dirty="0">
                <a:latin typeface="Calibri" panose="020F0502020204030204"/>
                <a:cs typeface="Calibri" panose="020F0502020204030204"/>
              </a:rPr>
              <a:t>R}</a:t>
            </a:r>
            <a:endParaRPr sz="1800" dirty="0">
              <a:latin typeface="Calibri" panose="020F0502020204030204"/>
              <a:cs typeface="Calibri" panose="020F0502020204030204"/>
            </a:endParaRPr>
          </a:p>
          <a:p>
            <a:pPr marL="273050">
              <a:lnSpc>
                <a:spcPct val="100000"/>
              </a:lnSpc>
            </a:pPr>
            <a:r>
              <a:rPr sz="1800" spc="-5" dirty="0">
                <a:latin typeface="Calibri" panose="020F0502020204030204"/>
                <a:cs typeface="Calibri" panose="020F0502020204030204"/>
              </a:rPr>
              <a:t>Sigma</a:t>
            </a:r>
            <a:r>
              <a:rPr sz="1800" spc="385" dirty="0">
                <a:latin typeface="Calibri" panose="020F0502020204030204"/>
                <a:cs typeface="Calibri" panose="020F0502020204030204"/>
              </a:rPr>
              <a:t> </a:t>
            </a:r>
            <a:r>
              <a:rPr sz="1800" spc="-5" dirty="0">
                <a:latin typeface="Calibri" panose="020F0502020204030204"/>
                <a:cs typeface="Calibri" panose="020F0502020204030204"/>
              </a:rPr>
              <a:t>{1,</a:t>
            </a:r>
            <a:r>
              <a:rPr sz="1800" spc="-10" dirty="0">
                <a:latin typeface="Calibri" panose="020F0502020204030204"/>
                <a:cs typeface="Calibri" panose="020F0502020204030204"/>
              </a:rPr>
              <a:t> </a:t>
            </a:r>
            <a:r>
              <a:rPr sz="1800" dirty="0">
                <a:latin typeface="Calibri" panose="020F0502020204030204"/>
                <a:cs typeface="Calibri" panose="020F0502020204030204"/>
              </a:rPr>
              <a:t>0,</a:t>
            </a:r>
            <a:r>
              <a:rPr sz="1800" spc="-5" dirty="0">
                <a:latin typeface="Calibri" panose="020F0502020204030204"/>
                <a:cs typeface="Calibri" panose="020F0502020204030204"/>
              </a:rPr>
              <a:t> </a:t>
            </a:r>
            <a:r>
              <a:rPr sz="1800" dirty="0">
                <a:latin typeface="Calibri" panose="020F0502020204030204"/>
                <a:cs typeface="Calibri" panose="020F0502020204030204"/>
              </a:rPr>
              <a:t>^}</a:t>
            </a:r>
          </a:p>
          <a:p>
            <a:pPr marL="273050">
              <a:lnSpc>
                <a:spcPct val="100000"/>
              </a:lnSpc>
            </a:pPr>
            <a:r>
              <a:rPr sz="1800" dirty="0">
                <a:latin typeface="Calibri" panose="020F0502020204030204"/>
                <a:cs typeface="Calibri" panose="020F0502020204030204"/>
              </a:rPr>
              <a:t>Gamma</a:t>
            </a:r>
            <a:r>
              <a:rPr sz="1800" spc="370" dirty="0">
                <a:latin typeface="Calibri" panose="020F0502020204030204"/>
                <a:cs typeface="Calibri" panose="020F0502020204030204"/>
              </a:rPr>
              <a:t> </a:t>
            </a:r>
            <a:r>
              <a:rPr sz="1800" spc="-5" dirty="0">
                <a:latin typeface="Calibri" panose="020F0502020204030204"/>
                <a:cs typeface="Calibri" panose="020F0502020204030204"/>
              </a:rPr>
              <a:t>{1,</a:t>
            </a:r>
            <a:r>
              <a:rPr sz="1800" spc="-10" dirty="0">
                <a:latin typeface="Calibri" panose="020F0502020204030204"/>
                <a:cs typeface="Calibri" panose="020F0502020204030204"/>
              </a:rPr>
              <a:t> </a:t>
            </a:r>
            <a:r>
              <a:rPr sz="1800" dirty="0">
                <a:latin typeface="Calibri" panose="020F0502020204030204"/>
                <a:cs typeface="Calibri" panose="020F0502020204030204"/>
              </a:rPr>
              <a:t>0,</a:t>
            </a:r>
            <a:r>
              <a:rPr sz="1800" spc="-20" dirty="0">
                <a:latin typeface="Calibri" panose="020F0502020204030204"/>
                <a:cs typeface="Calibri" panose="020F0502020204030204"/>
              </a:rPr>
              <a:t> </a:t>
            </a:r>
            <a:r>
              <a:rPr sz="1800" dirty="0">
                <a:latin typeface="Calibri" panose="020F0502020204030204"/>
                <a:cs typeface="Calibri" panose="020F0502020204030204"/>
              </a:rPr>
              <a:t>^}</a:t>
            </a:r>
          </a:p>
          <a:p>
            <a:pPr marL="273050">
              <a:lnSpc>
                <a:spcPct val="100000"/>
              </a:lnSpc>
            </a:pPr>
            <a:r>
              <a:rPr sz="1800" spc="-10" dirty="0">
                <a:latin typeface="Calibri" panose="020F0502020204030204"/>
                <a:cs typeface="Calibri" panose="020F0502020204030204"/>
              </a:rPr>
              <a:t>Delta</a:t>
            </a:r>
            <a:r>
              <a:rPr sz="1800" spc="405" dirty="0">
                <a:latin typeface="Calibri" panose="020F0502020204030204"/>
                <a:cs typeface="Calibri" panose="020F0502020204030204"/>
              </a:rPr>
              <a:t> </a:t>
            </a:r>
            <a:r>
              <a:rPr sz="1800" dirty="0">
                <a:latin typeface="Calibri" panose="020F0502020204030204"/>
                <a:cs typeface="Calibri" panose="020F0502020204030204"/>
              </a:rPr>
              <a:t>0</a:t>
            </a:r>
            <a:r>
              <a:rPr sz="1800" spc="-10" dirty="0">
                <a:latin typeface="Calibri" panose="020F0502020204030204"/>
                <a:cs typeface="Calibri" panose="020F0502020204030204"/>
              </a:rPr>
              <a:t> </a:t>
            </a:r>
            <a:r>
              <a:rPr sz="1800" dirty="0">
                <a:latin typeface="Calibri" panose="020F0502020204030204"/>
                <a:cs typeface="Calibri" panose="020F0502020204030204"/>
              </a:rPr>
              <a:t>0 -&gt;</a:t>
            </a:r>
            <a:r>
              <a:rPr sz="1800" spc="390" dirty="0">
                <a:latin typeface="Calibri" panose="020F0502020204030204"/>
                <a:cs typeface="Calibri" panose="020F0502020204030204"/>
              </a:rPr>
              <a:t> </a:t>
            </a:r>
            <a:r>
              <a:rPr sz="1800" spc="-5" dirty="0">
                <a:latin typeface="Calibri" panose="020F0502020204030204"/>
                <a:cs typeface="Calibri" panose="020F0502020204030204"/>
              </a:rPr>
              <a:t>(0,</a:t>
            </a:r>
            <a:r>
              <a:rPr sz="1800" spc="10" dirty="0">
                <a:latin typeface="Calibri" panose="020F0502020204030204"/>
                <a:cs typeface="Calibri" panose="020F0502020204030204"/>
              </a:rPr>
              <a:t> </a:t>
            </a:r>
            <a:r>
              <a:rPr sz="1800" spc="-5" dirty="0">
                <a:latin typeface="Calibri" panose="020F0502020204030204"/>
                <a:cs typeface="Calibri" panose="020F0502020204030204"/>
              </a:rPr>
              <a:t>R,</a:t>
            </a:r>
            <a:r>
              <a:rPr sz="1800" spc="-10" dirty="0">
                <a:latin typeface="Calibri" panose="020F0502020204030204"/>
                <a:cs typeface="Calibri" panose="020F0502020204030204"/>
              </a:rPr>
              <a:t> </a:t>
            </a:r>
            <a:r>
              <a:rPr sz="1800" dirty="0">
                <a:latin typeface="Calibri" panose="020F0502020204030204"/>
                <a:cs typeface="Calibri" panose="020F0502020204030204"/>
              </a:rPr>
              <a:t>0)</a:t>
            </a:r>
          </a:p>
          <a:p>
            <a:pPr marL="848995">
              <a:lnSpc>
                <a:spcPct val="100000"/>
              </a:lnSpc>
            </a:pPr>
            <a:r>
              <a:rPr sz="1800" dirty="0">
                <a:latin typeface="Calibri" panose="020F0502020204030204"/>
                <a:cs typeface="Calibri" panose="020F0502020204030204"/>
              </a:rPr>
              <a:t>0</a:t>
            </a:r>
            <a:r>
              <a:rPr sz="1800" spc="-20" dirty="0">
                <a:latin typeface="Calibri" panose="020F0502020204030204"/>
                <a:cs typeface="Calibri" panose="020F0502020204030204"/>
              </a:rPr>
              <a:t> </a:t>
            </a:r>
            <a:r>
              <a:rPr sz="1800" dirty="0">
                <a:latin typeface="Calibri" panose="020F0502020204030204"/>
                <a:cs typeface="Calibri" panose="020F0502020204030204"/>
              </a:rPr>
              <a:t>1</a:t>
            </a:r>
            <a:r>
              <a:rPr sz="1800" spc="-10" dirty="0">
                <a:latin typeface="Calibri" panose="020F0502020204030204"/>
                <a:cs typeface="Calibri" panose="020F0502020204030204"/>
              </a:rPr>
              <a:t> </a:t>
            </a:r>
            <a:r>
              <a:rPr sz="1800" dirty="0">
                <a:latin typeface="Calibri" panose="020F0502020204030204"/>
                <a:cs typeface="Calibri" panose="020F0502020204030204"/>
              </a:rPr>
              <a:t>-&gt;</a:t>
            </a:r>
            <a:r>
              <a:rPr sz="1800" spc="380" dirty="0">
                <a:latin typeface="Calibri" panose="020F0502020204030204"/>
                <a:cs typeface="Calibri" panose="020F0502020204030204"/>
              </a:rPr>
              <a:t> </a:t>
            </a:r>
            <a:r>
              <a:rPr sz="1800" spc="-5" dirty="0">
                <a:latin typeface="Calibri" panose="020F0502020204030204"/>
                <a:cs typeface="Calibri" panose="020F0502020204030204"/>
              </a:rPr>
              <a:t>(1,</a:t>
            </a:r>
            <a:r>
              <a:rPr sz="1800" dirty="0">
                <a:latin typeface="Calibri" panose="020F0502020204030204"/>
                <a:cs typeface="Calibri" panose="020F0502020204030204"/>
              </a:rPr>
              <a:t> </a:t>
            </a:r>
            <a:r>
              <a:rPr sz="1800" spc="-5" dirty="0">
                <a:latin typeface="Calibri" panose="020F0502020204030204"/>
                <a:cs typeface="Calibri" panose="020F0502020204030204"/>
              </a:rPr>
              <a:t>R,</a:t>
            </a:r>
            <a:r>
              <a:rPr sz="1800" spc="-10" dirty="0">
                <a:latin typeface="Calibri" panose="020F0502020204030204"/>
                <a:cs typeface="Calibri" panose="020F0502020204030204"/>
              </a:rPr>
              <a:t> </a:t>
            </a:r>
            <a:r>
              <a:rPr sz="1800" dirty="0">
                <a:latin typeface="Calibri" panose="020F0502020204030204"/>
                <a:cs typeface="Calibri" panose="020F0502020204030204"/>
              </a:rPr>
              <a:t>0)</a:t>
            </a:r>
          </a:p>
          <a:p>
            <a:pPr marL="848995">
              <a:lnSpc>
                <a:spcPct val="100000"/>
              </a:lnSpc>
            </a:pPr>
            <a:r>
              <a:rPr sz="1800" dirty="0">
                <a:latin typeface="Calibri" panose="020F0502020204030204"/>
                <a:cs typeface="Calibri" panose="020F0502020204030204"/>
              </a:rPr>
              <a:t>0</a:t>
            </a:r>
            <a:r>
              <a:rPr sz="1800" spc="-15" dirty="0">
                <a:latin typeface="Calibri" panose="020F0502020204030204"/>
                <a:cs typeface="Calibri" panose="020F0502020204030204"/>
              </a:rPr>
              <a:t> </a:t>
            </a:r>
            <a:r>
              <a:rPr sz="1800" dirty="0">
                <a:latin typeface="Calibri" panose="020F0502020204030204"/>
                <a:cs typeface="Calibri" panose="020F0502020204030204"/>
              </a:rPr>
              <a:t>^</a:t>
            </a:r>
            <a:r>
              <a:rPr sz="1800" spc="-5" dirty="0">
                <a:latin typeface="Calibri" panose="020F0502020204030204"/>
                <a:cs typeface="Calibri" panose="020F0502020204030204"/>
              </a:rPr>
              <a:t> </a:t>
            </a:r>
            <a:r>
              <a:rPr sz="1800" dirty="0">
                <a:latin typeface="Calibri" panose="020F0502020204030204"/>
                <a:cs typeface="Calibri" panose="020F0502020204030204"/>
              </a:rPr>
              <a:t>-&gt;</a:t>
            </a:r>
            <a:r>
              <a:rPr sz="1800" spc="385" dirty="0">
                <a:latin typeface="Calibri" panose="020F0502020204030204"/>
                <a:cs typeface="Calibri" panose="020F0502020204030204"/>
              </a:rPr>
              <a:t> </a:t>
            </a:r>
            <a:r>
              <a:rPr sz="1800" spc="-5" dirty="0">
                <a:latin typeface="Calibri" panose="020F0502020204030204"/>
                <a:cs typeface="Calibri" panose="020F0502020204030204"/>
              </a:rPr>
              <a:t>(^,</a:t>
            </a:r>
            <a:r>
              <a:rPr sz="1800" spc="10" dirty="0">
                <a:latin typeface="Calibri" panose="020F0502020204030204"/>
                <a:cs typeface="Calibri" panose="020F0502020204030204"/>
              </a:rPr>
              <a:t> </a:t>
            </a:r>
            <a:r>
              <a:rPr sz="1800" spc="5" dirty="0">
                <a:latin typeface="Calibri" panose="020F0502020204030204"/>
                <a:cs typeface="Calibri" panose="020F0502020204030204"/>
              </a:rPr>
              <a:t>L, </a:t>
            </a:r>
            <a:r>
              <a:rPr sz="1800" dirty="0">
                <a:latin typeface="Calibri" panose="020F0502020204030204"/>
                <a:cs typeface="Calibri" panose="020F0502020204030204"/>
              </a:rPr>
              <a:t>1)</a:t>
            </a:r>
          </a:p>
        </p:txBody>
      </p:sp>
      <p:graphicFrame>
        <p:nvGraphicFramePr>
          <p:cNvPr id="4" name="object 4"/>
          <p:cNvGraphicFramePr>
            <a:graphicFrameLocks noGrp="1"/>
          </p:cNvGraphicFramePr>
          <p:nvPr/>
        </p:nvGraphicFramePr>
        <p:xfrm>
          <a:off x="1300988" y="3284982"/>
          <a:ext cx="1424305" cy="1600197"/>
        </p:xfrm>
        <a:graphic>
          <a:graphicData uri="http://schemas.openxmlformats.org/drawingml/2006/table">
            <a:tbl>
              <a:tblPr firstRow="1" bandRow="1">
                <a:tableStyleId>{2D5ABB26-0587-4C30-8999-92F81FD0307C}</a:tableStyleId>
              </a:tblPr>
              <a:tblGrid>
                <a:gridCol w="603250">
                  <a:extLst>
                    <a:ext uri="{9D8B030D-6E8A-4147-A177-3AD203B41FA5}">
                      <a16:colId xmlns="" xmlns:a16="http://schemas.microsoft.com/office/drawing/2014/main" val="20000"/>
                    </a:ext>
                  </a:extLst>
                </a:gridCol>
                <a:gridCol w="821055">
                  <a:extLst>
                    <a:ext uri="{9D8B030D-6E8A-4147-A177-3AD203B41FA5}">
                      <a16:colId xmlns="" xmlns:a16="http://schemas.microsoft.com/office/drawing/2014/main" val="20001"/>
                    </a:ext>
                  </a:extLst>
                </a:gridCol>
              </a:tblGrid>
              <a:tr h="251460">
                <a:tc>
                  <a:txBody>
                    <a:bodyPr/>
                    <a:lstStyle/>
                    <a:p>
                      <a:pPr marL="32385">
                        <a:lnSpc>
                          <a:spcPts val="1710"/>
                        </a:lnSpc>
                      </a:pPr>
                      <a:r>
                        <a:rPr sz="1800" dirty="0">
                          <a:latin typeface="Calibri" panose="020F0502020204030204"/>
                          <a:cs typeface="Calibri" panose="020F0502020204030204"/>
                        </a:rPr>
                        <a:t>1</a:t>
                      </a:r>
                      <a:r>
                        <a:rPr sz="1800" spc="-35" dirty="0">
                          <a:latin typeface="Calibri" panose="020F0502020204030204"/>
                          <a:cs typeface="Calibri" panose="020F0502020204030204"/>
                        </a:rPr>
                        <a:t> </a:t>
                      </a:r>
                      <a:r>
                        <a:rPr sz="1800" dirty="0">
                          <a:latin typeface="Calibri" panose="020F0502020204030204"/>
                          <a:cs typeface="Calibri" panose="020F0502020204030204"/>
                        </a:rPr>
                        <a:t>0</a:t>
                      </a:r>
                      <a:r>
                        <a:rPr sz="1800" spc="-30" dirty="0">
                          <a:latin typeface="Calibri" panose="020F0502020204030204"/>
                          <a:cs typeface="Calibri" panose="020F0502020204030204"/>
                        </a:rPr>
                        <a:t> </a:t>
                      </a:r>
                      <a:r>
                        <a:rPr sz="1800" spc="-5" dirty="0">
                          <a:latin typeface="Calibri" panose="020F0502020204030204"/>
                          <a:cs typeface="Calibri" panose="020F0502020204030204"/>
                        </a:rPr>
                        <a:t>-&gt;</a:t>
                      </a:r>
                      <a:endParaRPr sz="1800" dirty="0">
                        <a:latin typeface="Calibri" panose="020F0502020204030204"/>
                        <a:cs typeface="Calibri" panose="020F0502020204030204"/>
                      </a:endParaRPr>
                    </a:p>
                  </a:txBody>
                  <a:tcPr marL="0" marR="0" marT="0" marB="0"/>
                </a:tc>
                <a:tc>
                  <a:txBody>
                    <a:bodyPr/>
                    <a:lstStyle/>
                    <a:p>
                      <a:pPr marL="53340">
                        <a:lnSpc>
                          <a:spcPts val="1710"/>
                        </a:lnSpc>
                      </a:pPr>
                      <a:r>
                        <a:rPr sz="1800" spc="-5" dirty="0">
                          <a:latin typeface="Calibri" panose="020F0502020204030204"/>
                          <a:cs typeface="Calibri" panose="020F0502020204030204"/>
                        </a:rPr>
                        <a:t>(1,</a:t>
                      </a:r>
                      <a:r>
                        <a:rPr sz="1800" spc="-10" dirty="0">
                          <a:latin typeface="Calibri" panose="020F0502020204030204"/>
                          <a:cs typeface="Calibri" panose="020F0502020204030204"/>
                        </a:rPr>
                        <a:t> </a:t>
                      </a:r>
                      <a:r>
                        <a:rPr sz="1800" spc="5" dirty="0">
                          <a:latin typeface="Calibri" panose="020F0502020204030204"/>
                          <a:cs typeface="Calibri" panose="020F0502020204030204"/>
                        </a:rPr>
                        <a:t>L,</a:t>
                      </a:r>
                      <a:r>
                        <a:rPr sz="1800" spc="-25" dirty="0">
                          <a:latin typeface="Calibri" panose="020F0502020204030204"/>
                          <a:cs typeface="Calibri" panose="020F0502020204030204"/>
                        </a:rPr>
                        <a:t> </a:t>
                      </a:r>
                      <a:r>
                        <a:rPr sz="1800" dirty="0">
                          <a:latin typeface="Calibri" panose="020F0502020204030204"/>
                          <a:cs typeface="Calibri" panose="020F0502020204030204"/>
                        </a:rPr>
                        <a:t>2)</a:t>
                      </a:r>
                    </a:p>
                  </a:txBody>
                  <a:tcPr marL="0" marR="0" marT="0" marB="0"/>
                </a:tc>
                <a:extLst>
                  <a:ext uri="{0D108BD9-81ED-4DB2-BD59-A6C34878D82A}">
                    <a16:rowId xmlns="" xmlns:a16="http://schemas.microsoft.com/office/drawing/2014/main" val="10000"/>
                  </a:ext>
                </a:extLst>
              </a:tr>
              <a:tr h="274319">
                <a:tc>
                  <a:txBody>
                    <a:bodyPr/>
                    <a:lstStyle/>
                    <a:p>
                      <a:pPr marL="32385">
                        <a:lnSpc>
                          <a:spcPts val="1890"/>
                        </a:lnSpc>
                      </a:pPr>
                      <a:r>
                        <a:rPr sz="1800" dirty="0">
                          <a:latin typeface="Calibri" panose="020F0502020204030204"/>
                          <a:cs typeface="Calibri" panose="020F0502020204030204"/>
                        </a:rPr>
                        <a:t>1</a:t>
                      </a:r>
                      <a:r>
                        <a:rPr sz="1800" spc="-35" dirty="0">
                          <a:latin typeface="Calibri" panose="020F0502020204030204"/>
                          <a:cs typeface="Calibri" panose="020F0502020204030204"/>
                        </a:rPr>
                        <a:t> </a:t>
                      </a:r>
                      <a:r>
                        <a:rPr sz="1800" dirty="0">
                          <a:latin typeface="Calibri" panose="020F0502020204030204"/>
                          <a:cs typeface="Calibri" panose="020F0502020204030204"/>
                        </a:rPr>
                        <a:t>1</a:t>
                      </a:r>
                      <a:r>
                        <a:rPr sz="1800" spc="-30" dirty="0">
                          <a:latin typeface="Calibri" panose="020F0502020204030204"/>
                          <a:cs typeface="Calibri" panose="020F0502020204030204"/>
                        </a:rPr>
                        <a:t> </a:t>
                      </a:r>
                      <a:r>
                        <a:rPr sz="1800" spc="-5" dirty="0">
                          <a:latin typeface="Calibri" panose="020F0502020204030204"/>
                          <a:cs typeface="Calibri" panose="020F0502020204030204"/>
                        </a:rPr>
                        <a:t>-&gt;</a:t>
                      </a:r>
                      <a:endParaRPr sz="1800" dirty="0">
                        <a:latin typeface="Calibri" panose="020F0502020204030204"/>
                        <a:cs typeface="Calibri" panose="020F0502020204030204"/>
                      </a:endParaRPr>
                    </a:p>
                  </a:txBody>
                  <a:tcPr marL="0" marR="0" marT="0" marB="0"/>
                </a:tc>
                <a:tc>
                  <a:txBody>
                    <a:bodyPr/>
                    <a:lstStyle/>
                    <a:p>
                      <a:pPr marL="53340">
                        <a:lnSpc>
                          <a:spcPts val="1890"/>
                        </a:lnSpc>
                      </a:pPr>
                      <a:r>
                        <a:rPr sz="1800" spc="-5" dirty="0">
                          <a:latin typeface="Calibri" panose="020F0502020204030204"/>
                          <a:cs typeface="Calibri" panose="020F0502020204030204"/>
                        </a:rPr>
                        <a:t>(0,</a:t>
                      </a:r>
                      <a:r>
                        <a:rPr sz="1800" spc="-10" dirty="0">
                          <a:latin typeface="Calibri" panose="020F0502020204030204"/>
                          <a:cs typeface="Calibri" panose="020F0502020204030204"/>
                        </a:rPr>
                        <a:t> </a:t>
                      </a:r>
                      <a:r>
                        <a:rPr sz="1800" spc="5" dirty="0">
                          <a:latin typeface="Calibri" panose="020F0502020204030204"/>
                          <a:cs typeface="Calibri" panose="020F0502020204030204"/>
                        </a:rPr>
                        <a:t>L,</a:t>
                      </a:r>
                      <a:r>
                        <a:rPr sz="1800" spc="-25" dirty="0">
                          <a:latin typeface="Calibri" panose="020F0502020204030204"/>
                          <a:cs typeface="Calibri" panose="020F0502020204030204"/>
                        </a:rPr>
                        <a:t> </a:t>
                      </a:r>
                      <a:r>
                        <a:rPr sz="1800" dirty="0">
                          <a:latin typeface="Calibri" panose="020F0502020204030204"/>
                          <a:cs typeface="Calibri" panose="020F0502020204030204"/>
                        </a:rPr>
                        <a:t>1)</a:t>
                      </a:r>
                    </a:p>
                  </a:txBody>
                  <a:tcPr marL="0" marR="0" marT="0" marB="0"/>
                </a:tc>
                <a:extLst>
                  <a:ext uri="{0D108BD9-81ED-4DB2-BD59-A6C34878D82A}">
                    <a16:rowId xmlns="" xmlns:a16="http://schemas.microsoft.com/office/drawing/2014/main" val="10001"/>
                  </a:ext>
                </a:extLst>
              </a:tr>
              <a:tr h="274320">
                <a:tc>
                  <a:txBody>
                    <a:bodyPr/>
                    <a:lstStyle/>
                    <a:p>
                      <a:pPr marL="31750">
                        <a:lnSpc>
                          <a:spcPts val="1890"/>
                        </a:lnSpc>
                      </a:pPr>
                      <a:r>
                        <a:rPr sz="1800" dirty="0">
                          <a:latin typeface="Calibri" panose="020F0502020204030204"/>
                          <a:cs typeface="Calibri" panose="020F0502020204030204"/>
                        </a:rPr>
                        <a:t>1</a:t>
                      </a:r>
                      <a:r>
                        <a:rPr sz="1800" spc="-35" dirty="0">
                          <a:latin typeface="Calibri" panose="020F0502020204030204"/>
                          <a:cs typeface="Calibri" panose="020F0502020204030204"/>
                        </a:rPr>
                        <a:t> </a:t>
                      </a:r>
                      <a:r>
                        <a:rPr sz="1800" dirty="0">
                          <a:latin typeface="Calibri" panose="020F0502020204030204"/>
                          <a:cs typeface="Calibri" panose="020F0502020204030204"/>
                        </a:rPr>
                        <a:t>^</a:t>
                      </a:r>
                      <a:r>
                        <a:rPr sz="1800" spc="-25" dirty="0">
                          <a:latin typeface="Calibri" panose="020F0502020204030204"/>
                          <a:cs typeface="Calibri" panose="020F0502020204030204"/>
                        </a:rPr>
                        <a:t> </a:t>
                      </a:r>
                      <a:r>
                        <a:rPr sz="1800" spc="-5" dirty="0">
                          <a:latin typeface="Calibri" panose="020F0502020204030204"/>
                          <a:cs typeface="Calibri" panose="020F0502020204030204"/>
                        </a:rPr>
                        <a:t>-&gt;</a:t>
                      </a:r>
                      <a:endParaRPr sz="1800">
                        <a:latin typeface="Calibri" panose="020F0502020204030204"/>
                        <a:cs typeface="Calibri" panose="020F0502020204030204"/>
                      </a:endParaRPr>
                    </a:p>
                  </a:txBody>
                  <a:tcPr marL="0" marR="0" marT="0" marB="0"/>
                </a:tc>
                <a:tc>
                  <a:txBody>
                    <a:bodyPr/>
                    <a:lstStyle/>
                    <a:p>
                      <a:pPr marL="52070">
                        <a:lnSpc>
                          <a:spcPts val="1890"/>
                        </a:lnSpc>
                      </a:pPr>
                      <a:r>
                        <a:rPr sz="1800" spc="-5" dirty="0">
                          <a:latin typeface="Calibri" panose="020F0502020204030204"/>
                          <a:cs typeface="Calibri" panose="020F0502020204030204"/>
                        </a:rPr>
                        <a:t>(1,</a:t>
                      </a:r>
                      <a:r>
                        <a:rPr sz="1800" spc="-15" dirty="0">
                          <a:latin typeface="Calibri" panose="020F0502020204030204"/>
                          <a:cs typeface="Calibri" panose="020F0502020204030204"/>
                        </a:rPr>
                        <a:t> </a:t>
                      </a:r>
                      <a:r>
                        <a:rPr sz="1800" dirty="0">
                          <a:latin typeface="Calibri" panose="020F0502020204030204"/>
                          <a:cs typeface="Calibri" panose="020F0502020204030204"/>
                        </a:rPr>
                        <a:t>S,</a:t>
                      </a:r>
                      <a:r>
                        <a:rPr sz="1800" spc="-40" dirty="0">
                          <a:latin typeface="Calibri" panose="020F0502020204030204"/>
                          <a:cs typeface="Calibri" panose="020F0502020204030204"/>
                        </a:rPr>
                        <a:t> </a:t>
                      </a:r>
                      <a:r>
                        <a:rPr sz="1800" spc="-10" dirty="0">
                          <a:latin typeface="Calibri" panose="020F0502020204030204"/>
                          <a:cs typeface="Calibri" panose="020F0502020204030204"/>
                        </a:rPr>
                        <a:t>H)</a:t>
                      </a:r>
                      <a:endParaRPr sz="1800" dirty="0">
                        <a:latin typeface="Calibri" panose="020F0502020204030204"/>
                        <a:cs typeface="Calibri" panose="020F0502020204030204"/>
                      </a:endParaRPr>
                    </a:p>
                  </a:txBody>
                  <a:tcPr marL="0" marR="0" marT="0" marB="0"/>
                </a:tc>
                <a:extLst>
                  <a:ext uri="{0D108BD9-81ED-4DB2-BD59-A6C34878D82A}">
                    <a16:rowId xmlns="" xmlns:a16="http://schemas.microsoft.com/office/drawing/2014/main" val="10002"/>
                  </a:ext>
                </a:extLst>
              </a:tr>
              <a:tr h="274319">
                <a:tc>
                  <a:txBody>
                    <a:bodyPr/>
                    <a:lstStyle/>
                    <a:p>
                      <a:pPr marL="31750">
                        <a:lnSpc>
                          <a:spcPts val="1890"/>
                        </a:lnSpc>
                      </a:pPr>
                      <a:r>
                        <a:rPr sz="1800" dirty="0">
                          <a:latin typeface="Calibri" panose="020F0502020204030204"/>
                          <a:cs typeface="Calibri" panose="020F0502020204030204"/>
                        </a:rPr>
                        <a:t>2</a:t>
                      </a:r>
                      <a:r>
                        <a:rPr sz="1800" spc="-35" dirty="0">
                          <a:latin typeface="Calibri" panose="020F0502020204030204"/>
                          <a:cs typeface="Calibri" panose="020F0502020204030204"/>
                        </a:rPr>
                        <a:t> </a:t>
                      </a:r>
                      <a:r>
                        <a:rPr sz="1800" dirty="0">
                          <a:latin typeface="Calibri" panose="020F0502020204030204"/>
                          <a:cs typeface="Calibri" panose="020F0502020204030204"/>
                        </a:rPr>
                        <a:t>0</a:t>
                      </a:r>
                      <a:r>
                        <a:rPr sz="1800" spc="-30" dirty="0">
                          <a:latin typeface="Calibri" panose="020F0502020204030204"/>
                          <a:cs typeface="Calibri" panose="020F0502020204030204"/>
                        </a:rPr>
                        <a:t> </a:t>
                      </a:r>
                      <a:r>
                        <a:rPr sz="1800" spc="-5" dirty="0">
                          <a:latin typeface="Calibri" panose="020F0502020204030204"/>
                          <a:cs typeface="Calibri" panose="020F0502020204030204"/>
                        </a:rPr>
                        <a:t>-&gt;</a:t>
                      </a:r>
                      <a:endParaRPr sz="1800">
                        <a:latin typeface="Calibri" panose="020F0502020204030204"/>
                        <a:cs typeface="Calibri" panose="020F0502020204030204"/>
                      </a:endParaRPr>
                    </a:p>
                  </a:txBody>
                  <a:tcPr marL="0" marR="0" marT="0" marB="0"/>
                </a:tc>
                <a:tc>
                  <a:txBody>
                    <a:bodyPr/>
                    <a:lstStyle/>
                    <a:p>
                      <a:pPr marL="53340">
                        <a:lnSpc>
                          <a:spcPts val="1890"/>
                        </a:lnSpc>
                      </a:pPr>
                      <a:r>
                        <a:rPr sz="1800" spc="-5" dirty="0">
                          <a:latin typeface="Calibri" panose="020F0502020204030204"/>
                          <a:cs typeface="Calibri" panose="020F0502020204030204"/>
                        </a:rPr>
                        <a:t>(0,</a:t>
                      </a:r>
                      <a:r>
                        <a:rPr sz="1800" spc="-10" dirty="0">
                          <a:latin typeface="Calibri" panose="020F0502020204030204"/>
                          <a:cs typeface="Calibri" panose="020F0502020204030204"/>
                        </a:rPr>
                        <a:t> </a:t>
                      </a:r>
                      <a:r>
                        <a:rPr sz="1800" spc="5" dirty="0">
                          <a:latin typeface="Calibri" panose="020F0502020204030204"/>
                          <a:cs typeface="Calibri" panose="020F0502020204030204"/>
                        </a:rPr>
                        <a:t>L,</a:t>
                      </a:r>
                      <a:r>
                        <a:rPr sz="1800" spc="-25" dirty="0">
                          <a:latin typeface="Calibri" panose="020F0502020204030204"/>
                          <a:cs typeface="Calibri" panose="020F0502020204030204"/>
                        </a:rPr>
                        <a:t> </a:t>
                      </a:r>
                      <a:r>
                        <a:rPr sz="1800" dirty="0">
                          <a:latin typeface="Calibri" panose="020F0502020204030204"/>
                          <a:cs typeface="Calibri" panose="020F0502020204030204"/>
                        </a:rPr>
                        <a:t>2)</a:t>
                      </a:r>
                    </a:p>
                  </a:txBody>
                  <a:tcPr marL="0" marR="0" marT="0" marB="0"/>
                </a:tc>
                <a:extLst>
                  <a:ext uri="{0D108BD9-81ED-4DB2-BD59-A6C34878D82A}">
                    <a16:rowId xmlns="" xmlns:a16="http://schemas.microsoft.com/office/drawing/2014/main" val="10003"/>
                  </a:ext>
                </a:extLst>
              </a:tr>
              <a:tr h="274320">
                <a:tc>
                  <a:txBody>
                    <a:bodyPr/>
                    <a:lstStyle/>
                    <a:p>
                      <a:pPr marL="31750">
                        <a:lnSpc>
                          <a:spcPts val="1890"/>
                        </a:lnSpc>
                      </a:pPr>
                      <a:r>
                        <a:rPr sz="1800" dirty="0">
                          <a:latin typeface="Calibri" panose="020F0502020204030204"/>
                          <a:cs typeface="Calibri" panose="020F0502020204030204"/>
                        </a:rPr>
                        <a:t>2</a:t>
                      </a:r>
                      <a:r>
                        <a:rPr sz="1800" spc="-35" dirty="0">
                          <a:latin typeface="Calibri" panose="020F0502020204030204"/>
                          <a:cs typeface="Calibri" panose="020F0502020204030204"/>
                        </a:rPr>
                        <a:t> </a:t>
                      </a:r>
                      <a:r>
                        <a:rPr sz="1800" dirty="0">
                          <a:latin typeface="Calibri" panose="020F0502020204030204"/>
                          <a:cs typeface="Calibri" panose="020F0502020204030204"/>
                        </a:rPr>
                        <a:t>1</a:t>
                      </a:r>
                      <a:r>
                        <a:rPr sz="1800" spc="-30" dirty="0">
                          <a:latin typeface="Calibri" panose="020F0502020204030204"/>
                          <a:cs typeface="Calibri" panose="020F0502020204030204"/>
                        </a:rPr>
                        <a:t> </a:t>
                      </a:r>
                      <a:r>
                        <a:rPr sz="1800" spc="-5" dirty="0">
                          <a:latin typeface="Calibri" panose="020F0502020204030204"/>
                          <a:cs typeface="Calibri" panose="020F0502020204030204"/>
                        </a:rPr>
                        <a:t>-&gt;</a:t>
                      </a:r>
                      <a:endParaRPr sz="1800">
                        <a:latin typeface="Calibri" panose="020F0502020204030204"/>
                        <a:cs typeface="Calibri" panose="020F0502020204030204"/>
                      </a:endParaRPr>
                    </a:p>
                  </a:txBody>
                  <a:tcPr marL="0" marR="0" marT="0" marB="0"/>
                </a:tc>
                <a:tc>
                  <a:txBody>
                    <a:bodyPr/>
                    <a:lstStyle/>
                    <a:p>
                      <a:pPr marL="52705">
                        <a:lnSpc>
                          <a:spcPts val="1890"/>
                        </a:lnSpc>
                      </a:pPr>
                      <a:r>
                        <a:rPr sz="1800" spc="-5" dirty="0">
                          <a:latin typeface="Calibri" panose="020F0502020204030204"/>
                          <a:cs typeface="Calibri" panose="020F0502020204030204"/>
                        </a:rPr>
                        <a:t>(1,</a:t>
                      </a:r>
                      <a:r>
                        <a:rPr sz="1800" spc="-10" dirty="0">
                          <a:latin typeface="Calibri" panose="020F0502020204030204"/>
                          <a:cs typeface="Calibri" panose="020F0502020204030204"/>
                        </a:rPr>
                        <a:t> </a:t>
                      </a:r>
                      <a:r>
                        <a:rPr sz="1800" spc="5" dirty="0">
                          <a:latin typeface="Calibri" panose="020F0502020204030204"/>
                          <a:cs typeface="Calibri" panose="020F0502020204030204"/>
                        </a:rPr>
                        <a:t>L,</a:t>
                      </a:r>
                      <a:r>
                        <a:rPr sz="1800" spc="-25" dirty="0">
                          <a:latin typeface="Calibri" panose="020F0502020204030204"/>
                          <a:cs typeface="Calibri" panose="020F0502020204030204"/>
                        </a:rPr>
                        <a:t> </a:t>
                      </a:r>
                      <a:r>
                        <a:rPr sz="1800" dirty="0">
                          <a:latin typeface="Calibri" panose="020F0502020204030204"/>
                          <a:cs typeface="Calibri" panose="020F0502020204030204"/>
                        </a:rPr>
                        <a:t>2)</a:t>
                      </a:r>
                      <a:endParaRPr sz="1800">
                        <a:latin typeface="Calibri" panose="020F0502020204030204"/>
                        <a:cs typeface="Calibri" panose="020F0502020204030204"/>
                      </a:endParaRPr>
                    </a:p>
                  </a:txBody>
                  <a:tcPr marL="0" marR="0" marT="0" marB="0"/>
                </a:tc>
                <a:extLst>
                  <a:ext uri="{0D108BD9-81ED-4DB2-BD59-A6C34878D82A}">
                    <a16:rowId xmlns="" xmlns:a16="http://schemas.microsoft.com/office/drawing/2014/main" val="10004"/>
                  </a:ext>
                </a:extLst>
              </a:tr>
              <a:tr h="251459">
                <a:tc>
                  <a:txBody>
                    <a:bodyPr/>
                    <a:lstStyle/>
                    <a:p>
                      <a:pPr marL="31750">
                        <a:lnSpc>
                          <a:spcPts val="1880"/>
                        </a:lnSpc>
                      </a:pPr>
                      <a:r>
                        <a:rPr sz="1800" dirty="0">
                          <a:latin typeface="Calibri" panose="020F0502020204030204"/>
                          <a:cs typeface="Calibri" panose="020F0502020204030204"/>
                        </a:rPr>
                        <a:t>2</a:t>
                      </a:r>
                      <a:r>
                        <a:rPr sz="1800" spc="-35" dirty="0">
                          <a:latin typeface="Calibri" panose="020F0502020204030204"/>
                          <a:cs typeface="Calibri" panose="020F0502020204030204"/>
                        </a:rPr>
                        <a:t> </a:t>
                      </a:r>
                      <a:r>
                        <a:rPr sz="1800" dirty="0">
                          <a:latin typeface="Calibri" panose="020F0502020204030204"/>
                          <a:cs typeface="Calibri" panose="020F0502020204030204"/>
                        </a:rPr>
                        <a:t>^</a:t>
                      </a:r>
                      <a:r>
                        <a:rPr sz="1800" spc="-25" dirty="0">
                          <a:latin typeface="Calibri" panose="020F0502020204030204"/>
                          <a:cs typeface="Calibri" panose="020F0502020204030204"/>
                        </a:rPr>
                        <a:t> </a:t>
                      </a:r>
                      <a:r>
                        <a:rPr sz="1800" spc="-5" dirty="0">
                          <a:latin typeface="Calibri" panose="020F0502020204030204"/>
                          <a:cs typeface="Calibri" panose="020F0502020204030204"/>
                        </a:rPr>
                        <a:t>-&gt;</a:t>
                      </a:r>
                      <a:endParaRPr sz="1800">
                        <a:latin typeface="Calibri" panose="020F0502020204030204"/>
                        <a:cs typeface="Calibri" panose="020F0502020204030204"/>
                      </a:endParaRPr>
                    </a:p>
                  </a:txBody>
                  <a:tcPr marL="0" marR="0" marT="0" marB="0"/>
                </a:tc>
                <a:tc>
                  <a:txBody>
                    <a:bodyPr/>
                    <a:lstStyle/>
                    <a:p>
                      <a:pPr marL="51435">
                        <a:lnSpc>
                          <a:spcPts val="1880"/>
                        </a:lnSpc>
                      </a:pPr>
                      <a:r>
                        <a:rPr sz="1800" spc="-5" dirty="0">
                          <a:latin typeface="Calibri" panose="020F0502020204030204"/>
                          <a:cs typeface="Calibri" panose="020F0502020204030204"/>
                        </a:rPr>
                        <a:t>(^,</a:t>
                      </a:r>
                      <a:r>
                        <a:rPr sz="1800" spc="-20" dirty="0">
                          <a:latin typeface="Calibri" panose="020F0502020204030204"/>
                          <a:cs typeface="Calibri" panose="020F0502020204030204"/>
                        </a:rPr>
                        <a:t> </a:t>
                      </a:r>
                      <a:r>
                        <a:rPr sz="1800" spc="-5" dirty="0">
                          <a:latin typeface="Calibri" panose="020F0502020204030204"/>
                          <a:cs typeface="Calibri" panose="020F0502020204030204"/>
                        </a:rPr>
                        <a:t>R,</a:t>
                      </a:r>
                      <a:r>
                        <a:rPr sz="1800" spc="-30" dirty="0">
                          <a:latin typeface="Calibri" panose="020F0502020204030204"/>
                          <a:cs typeface="Calibri" panose="020F0502020204030204"/>
                        </a:rPr>
                        <a:t> </a:t>
                      </a:r>
                      <a:r>
                        <a:rPr sz="1800" spc="-10" dirty="0">
                          <a:latin typeface="Calibri" panose="020F0502020204030204"/>
                          <a:cs typeface="Calibri" panose="020F0502020204030204"/>
                        </a:rPr>
                        <a:t>H)</a:t>
                      </a:r>
                      <a:endParaRPr sz="1800" dirty="0">
                        <a:latin typeface="Calibri" panose="020F0502020204030204"/>
                        <a:cs typeface="Calibri" panose="020F0502020204030204"/>
                      </a:endParaRPr>
                    </a:p>
                  </a:txBody>
                  <a:tcPr marL="0" marR="0" marT="0" marB="0"/>
                </a:tc>
                <a:extLst>
                  <a:ext uri="{0D108BD9-81ED-4DB2-BD59-A6C34878D82A}">
                    <a16:rowId xmlns="" xmlns:a16="http://schemas.microsoft.com/office/drawing/2014/main" val="10005"/>
                  </a:ext>
                </a:extLst>
              </a:tr>
            </a:tbl>
          </a:graphicData>
        </a:graphic>
      </p:graphicFrame>
      <p:sp>
        <p:nvSpPr>
          <p:cNvPr id="5" name="object 5"/>
          <p:cNvSpPr txBox="1"/>
          <p:nvPr/>
        </p:nvSpPr>
        <p:spPr>
          <a:xfrm>
            <a:off x="795858" y="4861052"/>
            <a:ext cx="855344" cy="1122680"/>
          </a:xfrm>
          <a:prstGeom prst="rect">
            <a:avLst/>
          </a:prstGeom>
        </p:spPr>
        <p:txBody>
          <a:bodyPr vert="horz" wrap="square" lIns="0" tIns="12700" rIns="0" bIns="0" rtlCol="0">
            <a:spAutoFit/>
          </a:bodyPr>
          <a:lstStyle/>
          <a:p>
            <a:pPr marL="12700" marR="5080">
              <a:lnSpc>
                <a:spcPct val="100000"/>
              </a:lnSpc>
              <a:spcBef>
                <a:spcPts val="100"/>
              </a:spcBef>
              <a:tabLst>
                <a:tab pos="511175" algn="l"/>
              </a:tabLst>
            </a:pPr>
            <a:r>
              <a:rPr sz="1800" dirty="0">
                <a:latin typeface="Calibri" panose="020F0502020204030204"/>
                <a:cs typeface="Calibri" panose="020F0502020204030204"/>
              </a:rPr>
              <a:t>q0	0 </a:t>
            </a:r>
            <a:r>
              <a:rPr sz="1800" spc="5" dirty="0">
                <a:latin typeface="Calibri" panose="020F0502020204030204"/>
                <a:cs typeface="Calibri" panose="020F0502020204030204"/>
              </a:rPr>
              <a:t> </a:t>
            </a:r>
            <a:r>
              <a:rPr sz="1800" spc="-5" dirty="0">
                <a:latin typeface="Calibri" panose="020F0502020204030204"/>
                <a:cs typeface="Calibri" panose="020F0502020204030204"/>
              </a:rPr>
              <a:t>Accept</a:t>
            </a:r>
            <a:r>
              <a:rPr sz="1800" spc="-90" dirty="0">
                <a:latin typeface="Calibri" panose="020F0502020204030204"/>
                <a:cs typeface="Calibri" panose="020F0502020204030204"/>
              </a:rPr>
              <a:t> </a:t>
            </a:r>
            <a:r>
              <a:rPr sz="1800" dirty="0">
                <a:latin typeface="Calibri" panose="020F0502020204030204"/>
                <a:cs typeface="Calibri" panose="020F0502020204030204"/>
              </a:rPr>
              <a:t>H </a:t>
            </a:r>
            <a:r>
              <a:rPr sz="1800" spc="-390" dirty="0">
                <a:latin typeface="Calibri" panose="020F0502020204030204"/>
                <a:cs typeface="Calibri" panose="020F0502020204030204"/>
              </a:rPr>
              <a:t> </a:t>
            </a:r>
            <a:r>
              <a:rPr sz="1800" spc="-10" dirty="0">
                <a:latin typeface="Calibri" panose="020F0502020204030204"/>
                <a:cs typeface="Calibri" panose="020F0502020204030204"/>
              </a:rPr>
              <a:t>Reject </a:t>
            </a:r>
            <a:r>
              <a:rPr sz="1800" dirty="0">
                <a:latin typeface="Calibri" panose="020F0502020204030204"/>
                <a:cs typeface="Calibri" panose="020F0502020204030204"/>
              </a:rPr>
              <a:t>R </a:t>
            </a:r>
            <a:r>
              <a:rPr sz="1800" spc="5" dirty="0">
                <a:latin typeface="Calibri" panose="020F0502020204030204"/>
                <a:cs typeface="Calibri" panose="020F0502020204030204"/>
              </a:rPr>
              <a:t> </a:t>
            </a:r>
            <a:r>
              <a:rPr sz="1800" dirty="0">
                <a:latin typeface="Calibri" panose="020F0502020204030204"/>
                <a:cs typeface="Calibri" panose="020F0502020204030204"/>
              </a:rPr>
              <a:t>Blank</a:t>
            </a:r>
            <a:r>
              <a:rPr sz="1800" spc="355" dirty="0">
                <a:latin typeface="Calibri" panose="020F0502020204030204"/>
                <a:cs typeface="Calibri" panose="020F0502020204030204"/>
              </a:rPr>
              <a:t> </a:t>
            </a:r>
            <a:r>
              <a:rPr sz="1800" dirty="0">
                <a:latin typeface="Calibri" panose="020F0502020204030204"/>
                <a:cs typeface="Calibri" panose="020F0502020204030204"/>
              </a:rPr>
              <a:t>^</a:t>
            </a:r>
          </a:p>
        </p:txBody>
      </p:sp>
      <p:pic>
        <p:nvPicPr>
          <p:cNvPr id="6" name="object 6"/>
          <p:cNvPicPr/>
          <p:nvPr/>
        </p:nvPicPr>
        <p:blipFill>
          <a:blip r:embed="rId2" cstate="print"/>
          <a:stretch>
            <a:fillRect/>
          </a:stretch>
        </p:blipFill>
        <p:spPr>
          <a:xfrm>
            <a:off x="4038600" y="1456974"/>
            <a:ext cx="4419600" cy="3800825"/>
          </a:xfrm>
          <a:prstGeom prst="rect">
            <a:avLst/>
          </a:prstGeom>
        </p:spPr>
      </p:pic>
      <p:sp>
        <p:nvSpPr>
          <p:cNvPr id="7" name="object 7"/>
          <p:cNvSpPr txBox="1"/>
          <p:nvPr/>
        </p:nvSpPr>
        <p:spPr>
          <a:xfrm>
            <a:off x="1829472" y="4929630"/>
            <a:ext cx="717550" cy="112268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panose="020F0502020204030204"/>
                <a:cs typeface="Calibri" panose="020F0502020204030204"/>
              </a:rPr>
              <a:t>^1011^</a:t>
            </a:r>
          </a:p>
          <a:p>
            <a:pPr marL="12700">
              <a:lnSpc>
                <a:spcPct val="100000"/>
              </a:lnSpc>
            </a:pPr>
            <a:r>
              <a:rPr sz="1800" dirty="0">
                <a:latin typeface="Calibri" panose="020F0502020204030204"/>
                <a:cs typeface="Calibri" panose="020F0502020204030204"/>
              </a:rPr>
              <a:t>^1010^</a:t>
            </a:r>
          </a:p>
          <a:p>
            <a:pPr marL="12700">
              <a:lnSpc>
                <a:spcPct val="100000"/>
              </a:lnSpc>
            </a:pPr>
            <a:r>
              <a:rPr sz="1800" dirty="0">
                <a:latin typeface="Calibri" panose="020F0502020204030204"/>
                <a:cs typeface="Calibri" panose="020F0502020204030204"/>
              </a:rPr>
              <a:t>^1000^</a:t>
            </a:r>
          </a:p>
          <a:p>
            <a:pPr marL="12700">
              <a:lnSpc>
                <a:spcPct val="100000"/>
              </a:lnSpc>
            </a:pPr>
            <a:r>
              <a:rPr sz="1800" dirty="0">
                <a:latin typeface="Calibri" panose="020F0502020204030204"/>
                <a:cs typeface="Calibri" panose="020F0502020204030204"/>
              </a:rPr>
              <a:t>^1100^</a:t>
            </a:r>
          </a:p>
        </p:txBody>
      </p:sp>
      <p:sp>
        <p:nvSpPr>
          <p:cNvPr id="8" name="Date Placeholder 3"/>
          <p:cNvSpPr>
            <a:spLocks noGrp="1"/>
          </p:cNvSpPr>
          <p:nvPr>
            <p:ph type="dt" sz="half" idx="10"/>
          </p:nvPr>
        </p:nvSpPr>
        <p:spPr>
          <a:xfrm>
            <a:off x="457200" y="6356350"/>
            <a:ext cx="2133600" cy="365125"/>
          </a:xfrm>
        </p:spPr>
        <p:txBody>
          <a:bodyPr/>
          <a:lstStyle/>
          <a:p>
            <a:fld id="{52A477AF-AA07-4A9D-977D-3EB49B256250}" type="datetime1">
              <a:rPr lang="en-US" smtClean="0"/>
              <a:t>5/1/2024</a:t>
            </a:fld>
            <a:endParaRPr lang="en-US"/>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11"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35812763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61942" y="827405"/>
            <a:ext cx="3629660" cy="382797"/>
          </a:xfrm>
          <a:prstGeom prst="rect">
            <a:avLst/>
          </a:prstGeom>
        </p:spPr>
        <p:txBody>
          <a:bodyPr vert="horz" wrap="square" lIns="0" tIns="13335" rIns="0" bIns="0" rtlCol="0">
            <a:spAutoFit/>
          </a:bodyPr>
          <a:lstStyle/>
          <a:p>
            <a:pPr marL="12700">
              <a:lnSpc>
                <a:spcPct val="100000"/>
              </a:lnSpc>
              <a:spcBef>
                <a:spcPts val="105"/>
              </a:spcBef>
            </a:pPr>
            <a:r>
              <a:rPr sz="2400" b="1" spc="-5" dirty="0">
                <a:cs typeface="Calibri" panose="020F0502020204030204"/>
              </a:rPr>
              <a:t>An</a:t>
            </a:r>
            <a:r>
              <a:rPr sz="2400" b="1" spc="-35" dirty="0">
                <a:cs typeface="Calibri" panose="020F0502020204030204"/>
              </a:rPr>
              <a:t> </a:t>
            </a:r>
            <a:r>
              <a:rPr sz="2400" b="1" dirty="0">
                <a:cs typeface="Calibri" panose="020F0502020204030204"/>
              </a:rPr>
              <a:t>equality</a:t>
            </a:r>
            <a:r>
              <a:rPr sz="2400" b="1" spc="-50" dirty="0">
                <a:cs typeface="Calibri" panose="020F0502020204030204"/>
              </a:rPr>
              <a:t> </a:t>
            </a:r>
            <a:r>
              <a:rPr sz="2400" b="1" spc="-110" dirty="0">
                <a:cs typeface="Calibri" panose="020F0502020204030204"/>
              </a:rPr>
              <a:t>Test</a:t>
            </a:r>
            <a:endParaRPr sz="2400" b="1" dirty="0">
              <a:cs typeface="Calibri" panose="020F0502020204030204"/>
            </a:endParaRPr>
          </a:p>
        </p:txBody>
      </p:sp>
      <p:sp>
        <p:nvSpPr>
          <p:cNvPr id="3" name="object 3"/>
          <p:cNvSpPr txBox="1"/>
          <p:nvPr/>
        </p:nvSpPr>
        <p:spPr>
          <a:xfrm>
            <a:off x="840739" y="2072448"/>
            <a:ext cx="1139190" cy="4140200"/>
          </a:xfrm>
          <a:prstGeom prst="rect">
            <a:avLst/>
          </a:prstGeom>
        </p:spPr>
        <p:txBody>
          <a:bodyPr vert="horz" wrap="square" lIns="0" tIns="12700" rIns="0" bIns="0" rtlCol="0">
            <a:spAutoFit/>
          </a:bodyPr>
          <a:lstStyle/>
          <a:p>
            <a:pPr marL="167640" marR="13335" indent="-155575">
              <a:lnSpc>
                <a:spcPct val="100000"/>
              </a:lnSpc>
              <a:spcBef>
                <a:spcPts val="100"/>
              </a:spcBef>
            </a:pPr>
            <a:r>
              <a:rPr sz="1800" spc="-10" dirty="0">
                <a:latin typeface="Calibri" panose="020F0502020204030204"/>
                <a:cs typeface="Calibri" panose="020F0502020204030204"/>
              </a:rPr>
              <a:t>delta </a:t>
            </a:r>
            <a:r>
              <a:rPr sz="1800" dirty="0">
                <a:latin typeface="Calibri" panose="020F0502020204030204"/>
                <a:cs typeface="Calibri" panose="020F0502020204030204"/>
              </a:rPr>
              <a:t>= </a:t>
            </a:r>
            <a:r>
              <a:rPr sz="1800" spc="5" dirty="0">
                <a:latin typeface="Calibri" panose="020F0502020204030204"/>
                <a:cs typeface="Calibri" panose="020F0502020204030204"/>
              </a:rPr>
              <a:t> </a:t>
            </a:r>
            <a:r>
              <a:rPr sz="1800" spc="-10" dirty="0">
                <a:latin typeface="Calibri" panose="020F0502020204030204"/>
                <a:cs typeface="Calibri" panose="020F0502020204030204"/>
              </a:rPr>
              <a:t>(</a:t>
            </a:r>
            <a:r>
              <a:rPr sz="1800" spc="-5" dirty="0">
                <a:latin typeface="Calibri" panose="020F0502020204030204"/>
                <a:cs typeface="Calibri" panose="020F0502020204030204"/>
              </a:rPr>
              <a:t>0,</a:t>
            </a:r>
            <a:r>
              <a:rPr sz="1800" dirty="0">
                <a:latin typeface="Calibri" panose="020F0502020204030204"/>
                <a:cs typeface="Calibri" panose="020F0502020204030204"/>
              </a:rPr>
              <a:t>1</a:t>
            </a:r>
            <a:r>
              <a:rPr sz="1800" spc="-5" dirty="0">
                <a:latin typeface="Calibri" panose="020F0502020204030204"/>
                <a:cs typeface="Calibri" panose="020F0502020204030204"/>
              </a:rPr>
              <a:t>,</a:t>
            </a:r>
            <a:r>
              <a:rPr sz="1800" dirty="0">
                <a:latin typeface="Calibri" panose="020F0502020204030204"/>
                <a:cs typeface="Calibri" panose="020F0502020204030204"/>
              </a:rPr>
              <a:t>^</a:t>
            </a:r>
            <a:r>
              <a:rPr sz="1800" spc="-5" dirty="0">
                <a:latin typeface="Calibri" panose="020F0502020204030204"/>
                <a:cs typeface="Calibri" panose="020F0502020204030204"/>
              </a:rPr>
              <a:t>,R,</a:t>
            </a:r>
            <a:r>
              <a:rPr sz="1800" dirty="0">
                <a:latin typeface="Calibri" panose="020F0502020204030204"/>
                <a:cs typeface="Calibri" panose="020F0502020204030204"/>
              </a:rPr>
              <a:t>1)</a:t>
            </a:r>
          </a:p>
          <a:p>
            <a:pPr marL="167640">
              <a:lnSpc>
                <a:spcPct val="100000"/>
              </a:lnSpc>
            </a:pPr>
            <a:r>
              <a:rPr sz="1800" spc="-5" dirty="0">
                <a:latin typeface="Calibri" panose="020F0502020204030204"/>
                <a:cs typeface="Calibri" panose="020F0502020204030204"/>
              </a:rPr>
              <a:t>(0,^,^,R,4)</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(0,#,#,R,4)</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(1,1,1,R,1)</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(1,^,^,L,2)</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(1,#,#,R,1)</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(2,1,^,L,3)</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(2,#,1,S,H)</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(3,1,1,L,3)</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(3,^,^,R,0)</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(3,#,#,L,3)</a:t>
            </a:r>
            <a:endParaRPr sz="1800" dirty="0">
              <a:latin typeface="Calibri" panose="020F0502020204030204"/>
              <a:cs typeface="Calibri" panose="020F0502020204030204"/>
            </a:endParaRPr>
          </a:p>
          <a:p>
            <a:pPr marL="167640">
              <a:lnSpc>
                <a:spcPct val="100000"/>
              </a:lnSpc>
            </a:pPr>
            <a:r>
              <a:rPr sz="1800" spc="-10" dirty="0">
                <a:latin typeface="Calibri" panose="020F0502020204030204"/>
                <a:cs typeface="Calibri" panose="020F0502020204030204"/>
              </a:rPr>
              <a:t>(</a:t>
            </a:r>
            <a:r>
              <a:rPr sz="1800" spc="-5" dirty="0">
                <a:latin typeface="Calibri" panose="020F0502020204030204"/>
                <a:cs typeface="Calibri" panose="020F0502020204030204"/>
              </a:rPr>
              <a:t>4,</a:t>
            </a:r>
            <a:r>
              <a:rPr sz="1800" dirty="0">
                <a:latin typeface="Calibri" panose="020F0502020204030204"/>
                <a:cs typeface="Calibri" panose="020F0502020204030204"/>
              </a:rPr>
              <a:t>1</a:t>
            </a:r>
            <a:r>
              <a:rPr sz="1800" spc="-5" dirty="0">
                <a:latin typeface="Calibri" panose="020F0502020204030204"/>
                <a:cs typeface="Calibri" panose="020F0502020204030204"/>
              </a:rPr>
              <a:t>,</a:t>
            </a:r>
            <a:r>
              <a:rPr sz="1800" dirty="0">
                <a:latin typeface="Calibri" panose="020F0502020204030204"/>
                <a:cs typeface="Calibri" panose="020F0502020204030204"/>
              </a:rPr>
              <a:t>1</a:t>
            </a:r>
            <a:r>
              <a:rPr sz="1800" spc="-5" dirty="0">
                <a:latin typeface="Calibri" panose="020F0502020204030204"/>
                <a:cs typeface="Calibri" panose="020F0502020204030204"/>
              </a:rPr>
              <a:t>,</a:t>
            </a:r>
            <a:r>
              <a:rPr sz="1800" dirty="0">
                <a:latin typeface="Calibri" panose="020F0502020204030204"/>
                <a:cs typeface="Calibri" panose="020F0502020204030204"/>
              </a:rPr>
              <a:t>S</a:t>
            </a:r>
            <a:r>
              <a:rPr sz="1800" spc="-5" dirty="0">
                <a:latin typeface="Calibri" panose="020F0502020204030204"/>
                <a:cs typeface="Calibri" panose="020F0502020204030204"/>
              </a:rPr>
              <a:t>,H)</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(4,^,^,S,H)</a:t>
            </a:r>
            <a:endParaRPr sz="1800" dirty="0">
              <a:latin typeface="Calibri" panose="020F0502020204030204"/>
              <a:cs typeface="Calibri" panose="020F0502020204030204"/>
            </a:endParaRPr>
          </a:p>
          <a:p>
            <a:pPr marL="167640">
              <a:lnSpc>
                <a:spcPct val="100000"/>
              </a:lnSpc>
            </a:pPr>
            <a:r>
              <a:rPr sz="1800" spc="-5" dirty="0">
                <a:latin typeface="Calibri" panose="020F0502020204030204"/>
                <a:cs typeface="Calibri" panose="020F0502020204030204"/>
              </a:rPr>
              <a:t>(4,#,#,R,4)</a:t>
            </a:r>
            <a:endParaRPr sz="1800" dirty="0">
              <a:latin typeface="Calibri" panose="020F0502020204030204"/>
              <a:cs typeface="Calibri" panose="020F0502020204030204"/>
            </a:endParaRPr>
          </a:p>
        </p:txBody>
      </p:sp>
      <p:sp>
        <p:nvSpPr>
          <p:cNvPr id="4" name="object 4"/>
          <p:cNvSpPr txBox="1">
            <a:spLocks noGrp="1"/>
          </p:cNvSpPr>
          <p:nvPr>
            <p:ph type="title"/>
          </p:nvPr>
        </p:nvSpPr>
        <p:spPr>
          <a:xfrm>
            <a:off x="2514600" y="1603522"/>
            <a:ext cx="6324600" cy="628377"/>
          </a:xfrm>
          <a:prstGeom prst="rect">
            <a:avLst/>
          </a:prstGeom>
        </p:spPr>
        <p:txBody>
          <a:bodyPr vert="horz" wrap="square" lIns="0" tIns="12700" rIns="0" bIns="0" rtlCol="0">
            <a:spAutoFit/>
          </a:bodyPr>
          <a:lstStyle/>
          <a:p>
            <a:pPr marL="12700" marR="5080" algn="just">
              <a:lnSpc>
                <a:spcPct val="100000"/>
              </a:lnSpc>
              <a:spcBef>
                <a:spcPts val="100"/>
              </a:spcBef>
            </a:pPr>
            <a:r>
              <a:rPr sz="2000" spc="-20" dirty="0"/>
              <a:t>states</a:t>
            </a:r>
            <a:r>
              <a:rPr sz="2000" spc="370" dirty="0"/>
              <a:t> </a:t>
            </a:r>
            <a:r>
              <a:rPr sz="2000" dirty="0"/>
              <a:t>= </a:t>
            </a:r>
            <a:r>
              <a:rPr sz="2000" spc="-5" dirty="0"/>
              <a:t>0,1,2,3,4,H </a:t>
            </a:r>
            <a:r>
              <a:rPr sz="2000" spc="-395" dirty="0"/>
              <a:t> </a:t>
            </a:r>
            <a:r>
              <a:rPr sz="2000" spc="-10" dirty="0"/>
              <a:t>tape </a:t>
            </a:r>
            <a:r>
              <a:rPr sz="2000" spc="-5" dirty="0"/>
              <a:t>alphabet</a:t>
            </a:r>
            <a:r>
              <a:rPr sz="2000" dirty="0"/>
              <a:t> = </a:t>
            </a:r>
            <a:r>
              <a:rPr sz="2000" spc="-5" dirty="0"/>
              <a:t>1,0,#,^ </a:t>
            </a:r>
            <a:r>
              <a:rPr sz="2000" spc="-395" dirty="0"/>
              <a:t> </a:t>
            </a:r>
            <a:r>
              <a:rPr sz="2000" spc="-5" dirty="0"/>
              <a:t>input</a:t>
            </a:r>
            <a:r>
              <a:rPr sz="2000" spc="-15" dirty="0"/>
              <a:t> </a:t>
            </a:r>
            <a:r>
              <a:rPr sz="2000" spc="-5" dirty="0"/>
              <a:t>alphabet</a:t>
            </a:r>
            <a:r>
              <a:rPr sz="2000" dirty="0"/>
              <a:t> =</a:t>
            </a:r>
            <a:r>
              <a:rPr sz="2000" spc="10" dirty="0"/>
              <a:t> </a:t>
            </a:r>
            <a:r>
              <a:rPr sz="2000" spc="-5" dirty="0"/>
              <a:t>1,0,#</a:t>
            </a:r>
          </a:p>
        </p:txBody>
      </p:sp>
      <p:sp>
        <p:nvSpPr>
          <p:cNvPr id="5" name="object 5"/>
          <p:cNvSpPr txBox="1"/>
          <p:nvPr/>
        </p:nvSpPr>
        <p:spPr>
          <a:xfrm>
            <a:off x="307416" y="1069351"/>
            <a:ext cx="532130" cy="848360"/>
          </a:xfrm>
          <a:prstGeom prst="rect">
            <a:avLst/>
          </a:prstGeom>
        </p:spPr>
        <p:txBody>
          <a:bodyPr vert="horz" wrap="square" lIns="0" tIns="12700" rIns="0" bIns="0" rtlCol="0">
            <a:spAutoFit/>
          </a:bodyPr>
          <a:lstStyle/>
          <a:p>
            <a:pPr marL="12700" marR="5080">
              <a:lnSpc>
                <a:spcPct val="100000"/>
              </a:lnSpc>
              <a:spcBef>
                <a:spcPts val="100"/>
              </a:spcBef>
            </a:pPr>
            <a:r>
              <a:rPr sz="1800" spc="-15" dirty="0">
                <a:latin typeface="Calibri" panose="020F0502020204030204"/>
                <a:cs typeface="Calibri" panose="020F0502020204030204"/>
              </a:rPr>
              <a:t>start </a:t>
            </a:r>
            <a:r>
              <a:rPr sz="1800" spc="-10" dirty="0">
                <a:latin typeface="Calibri" panose="020F0502020204030204"/>
                <a:cs typeface="Calibri" panose="020F0502020204030204"/>
              </a:rPr>
              <a:t> </a:t>
            </a:r>
            <a:r>
              <a:rPr sz="1800" dirty="0">
                <a:latin typeface="Calibri" panose="020F0502020204030204"/>
                <a:cs typeface="Calibri" panose="020F0502020204030204"/>
              </a:rPr>
              <a:t>b</a:t>
            </a:r>
            <a:r>
              <a:rPr sz="1800" spc="-5" dirty="0">
                <a:latin typeface="Calibri" panose="020F0502020204030204"/>
                <a:cs typeface="Calibri" panose="020F0502020204030204"/>
              </a:rPr>
              <a:t>l</a:t>
            </a:r>
            <a:r>
              <a:rPr sz="1800" dirty="0">
                <a:latin typeface="Calibri" panose="020F0502020204030204"/>
                <a:cs typeface="Calibri" panose="020F0502020204030204"/>
              </a:rPr>
              <a:t>ank  </a:t>
            </a:r>
            <a:r>
              <a:rPr sz="1800" spc="-5" dirty="0">
                <a:latin typeface="Calibri" panose="020F0502020204030204"/>
                <a:cs typeface="Calibri" panose="020F0502020204030204"/>
              </a:rPr>
              <a:t>final</a:t>
            </a:r>
            <a:endParaRPr sz="1800" dirty="0">
              <a:latin typeface="Calibri" panose="020F0502020204030204"/>
              <a:cs typeface="Calibri" panose="020F0502020204030204"/>
            </a:endParaRPr>
          </a:p>
        </p:txBody>
      </p:sp>
      <p:sp>
        <p:nvSpPr>
          <p:cNvPr id="6" name="object 6"/>
          <p:cNvSpPr txBox="1"/>
          <p:nvPr/>
        </p:nvSpPr>
        <p:spPr>
          <a:xfrm>
            <a:off x="1234617" y="1069351"/>
            <a:ext cx="514984" cy="848360"/>
          </a:xfrm>
          <a:prstGeom prst="rect">
            <a:avLst/>
          </a:prstGeom>
        </p:spPr>
        <p:txBody>
          <a:bodyPr vert="horz" wrap="square" lIns="0" tIns="12700" rIns="0" bIns="0" rtlCol="0">
            <a:spAutoFit/>
          </a:bodyPr>
          <a:lstStyle/>
          <a:p>
            <a:pPr marL="33655">
              <a:lnSpc>
                <a:spcPct val="100000"/>
              </a:lnSpc>
              <a:spcBef>
                <a:spcPts val="100"/>
              </a:spcBef>
            </a:pPr>
            <a:r>
              <a:rPr sz="1800" dirty="0">
                <a:latin typeface="Calibri" panose="020F0502020204030204"/>
                <a:cs typeface="Calibri" panose="020F0502020204030204"/>
              </a:rPr>
              <a:t>=</a:t>
            </a:r>
            <a:r>
              <a:rPr sz="1800" spc="-40" dirty="0">
                <a:latin typeface="Calibri" panose="020F0502020204030204"/>
                <a:cs typeface="Calibri" panose="020F0502020204030204"/>
              </a:rPr>
              <a:t> </a:t>
            </a:r>
            <a:r>
              <a:rPr sz="1800" dirty="0">
                <a:latin typeface="Calibri" panose="020F0502020204030204"/>
                <a:cs typeface="Calibri" panose="020F0502020204030204"/>
              </a:rPr>
              <a:t>0</a:t>
            </a:r>
          </a:p>
          <a:p>
            <a:pPr marL="114300">
              <a:lnSpc>
                <a:spcPct val="100000"/>
              </a:lnSpc>
            </a:pPr>
            <a:r>
              <a:rPr sz="1800" dirty="0">
                <a:latin typeface="Calibri" panose="020F0502020204030204"/>
                <a:cs typeface="Calibri" panose="020F0502020204030204"/>
              </a:rPr>
              <a:t>=</a:t>
            </a:r>
            <a:r>
              <a:rPr sz="1800" spc="-70" dirty="0">
                <a:latin typeface="Calibri" panose="020F0502020204030204"/>
                <a:cs typeface="Calibri" panose="020F0502020204030204"/>
              </a:rPr>
              <a:t> </a:t>
            </a:r>
            <a:r>
              <a:rPr sz="1800" spc="-5" dirty="0">
                <a:latin typeface="Calibri" panose="020F0502020204030204"/>
                <a:cs typeface="Calibri" panose="020F0502020204030204"/>
              </a:rPr>
              <a:t>‘^'</a:t>
            </a:r>
            <a:endParaRPr sz="1800" dirty="0">
              <a:latin typeface="Calibri" panose="020F0502020204030204"/>
              <a:cs typeface="Calibri" panose="020F0502020204030204"/>
            </a:endParaRPr>
          </a:p>
          <a:p>
            <a:pPr marL="12700">
              <a:lnSpc>
                <a:spcPct val="100000"/>
              </a:lnSpc>
            </a:pPr>
            <a:r>
              <a:rPr sz="1800" dirty="0">
                <a:latin typeface="Calibri" panose="020F0502020204030204"/>
                <a:cs typeface="Calibri" panose="020F0502020204030204"/>
              </a:rPr>
              <a:t>=</a:t>
            </a:r>
            <a:r>
              <a:rPr sz="1800" spc="-30" dirty="0">
                <a:latin typeface="Calibri" panose="020F0502020204030204"/>
                <a:cs typeface="Calibri" panose="020F0502020204030204"/>
              </a:rPr>
              <a:t> </a:t>
            </a:r>
            <a:r>
              <a:rPr sz="1800" dirty="0">
                <a:latin typeface="Calibri" panose="020F0502020204030204"/>
                <a:cs typeface="Calibri" panose="020F0502020204030204"/>
              </a:rPr>
              <a:t>H</a:t>
            </a:r>
          </a:p>
        </p:txBody>
      </p:sp>
      <p:pic>
        <p:nvPicPr>
          <p:cNvPr id="7" name="object 7"/>
          <p:cNvPicPr/>
          <p:nvPr/>
        </p:nvPicPr>
        <p:blipFill>
          <a:blip r:embed="rId2" cstate="print"/>
          <a:stretch>
            <a:fillRect/>
          </a:stretch>
        </p:blipFill>
        <p:spPr>
          <a:xfrm>
            <a:off x="3009900" y="2438400"/>
            <a:ext cx="5467350" cy="3543300"/>
          </a:xfrm>
          <a:prstGeom prst="rect">
            <a:avLst/>
          </a:prstGeom>
        </p:spPr>
      </p:pic>
      <p:sp>
        <p:nvSpPr>
          <p:cNvPr id="8" name="Date Placeholder 3"/>
          <p:cNvSpPr>
            <a:spLocks noGrp="1"/>
          </p:cNvSpPr>
          <p:nvPr>
            <p:ph type="dt" sz="half" idx="10"/>
          </p:nvPr>
        </p:nvSpPr>
        <p:spPr>
          <a:xfrm>
            <a:off x="457200" y="6492875"/>
            <a:ext cx="2133600" cy="365125"/>
          </a:xfrm>
        </p:spPr>
        <p:txBody>
          <a:bodyPr/>
          <a:lstStyle/>
          <a:p>
            <a:fld id="{49F22899-3271-429F-9BC3-360E93C3A8E8}" type="datetime1">
              <a:rPr lang="en-US" smtClean="0"/>
              <a:t>5/1/2024</a:t>
            </a:fld>
            <a:endParaRPr lang="en-US"/>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136525"/>
            <a:ext cx="1447800" cy="817163"/>
          </a:xfrm>
          <a:prstGeom prst="rect">
            <a:avLst/>
          </a:prstGeom>
          <a:noFill/>
        </p:spPr>
      </p:pic>
      <p:sp>
        <p:nvSpPr>
          <p:cNvPr id="10" name="Title 1"/>
          <p:cNvSpPr txBox="1">
            <a:spLocks/>
          </p:cNvSpPr>
          <p:nvPr/>
        </p:nvSpPr>
        <p:spPr>
          <a:xfrm>
            <a:off x="1262326" y="-2889"/>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11" name="Footer Placeholder 9"/>
          <p:cNvSpPr>
            <a:spLocks noGrp="1"/>
          </p:cNvSpPr>
          <p:nvPr>
            <p:ph type="ftr" sz="quarter" idx="11"/>
          </p:nvPr>
        </p:nvSpPr>
        <p:spPr>
          <a:xfrm>
            <a:off x="2514600" y="6492875"/>
            <a:ext cx="5029200" cy="365125"/>
          </a:xfrm>
        </p:spPr>
        <p:txBody>
          <a:bodyPr/>
          <a:lstStyle/>
          <a:p>
            <a:r>
              <a:rPr lang="en-US" dirty="0" smtClean="0"/>
              <a:t>Ankur Kumar Varshney       ACSE0404 (TAFL)                  Unit V</a:t>
            </a:r>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24769137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4657" y="225361"/>
            <a:ext cx="2733675" cy="574040"/>
          </a:xfrm>
          <a:prstGeom prst="rect">
            <a:avLst/>
          </a:prstGeom>
        </p:spPr>
        <p:txBody>
          <a:bodyPr vert="horz" wrap="square" lIns="0" tIns="12700" rIns="0" bIns="0" rtlCol="0">
            <a:spAutoFit/>
          </a:bodyPr>
          <a:lstStyle/>
          <a:p>
            <a:pPr marL="12700">
              <a:lnSpc>
                <a:spcPct val="100000"/>
              </a:lnSpc>
              <a:spcBef>
                <a:spcPts val="100"/>
              </a:spcBef>
            </a:pPr>
            <a:r>
              <a:rPr sz="3600" spc="-5" dirty="0"/>
              <a:t>Co</a:t>
            </a:r>
            <a:r>
              <a:rPr sz="3600" spc="-20" dirty="0"/>
              <a:t>n</a:t>
            </a:r>
            <a:r>
              <a:rPr sz="3600" spc="5" dirty="0"/>
              <a:t>f</a:t>
            </a:r>
            <a:r>
              <a:rPr sz="3600" dirty="0"/>
              <a:t>i</a:t>
            </a:r>
            <a:r>
              <a:rPr sz="3600" spc="-5" dirty="0"/>
              <a:t>g</a:t>
            </a:r>
            <a:r>
              <a:rPr sz="3600" spc="5" dirty="0"/>
              <a:t>u</a:t>
            </a:r>
            <a:r>
              <a:rPr sz="3600" spc="-70" dirty="0"/>
              <a:t>r</a:t>
            </a:r>
            <a:r>
              <a:rPr sz="3600" spc="-35" dirty="0"/>
              <a:t>a</a:t>
            </a:r>
            <a:r>
              <a:rPr sz="3600" spc="-10" dirty="0"/>
              <a:t>t</a:t>
            </a:r>
            <a:r>
              <a:rPr sz="3600" dirty="0"/>
              <a:t>i</a:t>
            </a:r>
            <a:r>
              <a:rPr sz="3600" spc="-5" dirty="0"/>
              <a:t>o</a:t>
            </a:r>
            <a:r>
              <a:rPr sz="3600" spc="5" dirty="0"/>
              <a:t>n</a:t>
            </a:r>
            <a:r>
              <a:rPr sz="3600" dirty="0"/>
              <a:t>s</a:t>
            </a:r>
            <a:endParaRPr sz="3600"/>
          </a:p>
        </p:txBody>
      </p:sp>
      <p:sp>
        <p:nvSpPr>
          <p:cNvPr id="3" name="object 3"/>
          <p:cNvSpPr txBox="1"/>
          <p:nvPr/>
        </p:nvSpPr>
        <p:spPr>
          <a:xfrm>
            <a:off x="5737605" y="428053"/>
            <a:ext cx="162433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libri" panose="020F0502020204030204"/>
                <a:cs typeface="Calibri" panose="020F0502020204030204"/>
              </a:rPr>
              <a:t>(Sipser</a:t>
            </a:r>
            <a:r>
              <a:rPr sz="2000" spc="-15" dirty="0">
                <a:latin typeface="Calibri" panose="020F0502020204030204"/>
                <a:cs typeface="Calibri" panose="020F0502020204030204"/>
              </a:rPr>
              <a:t> </a:t>
            </a:r>
            <a:r>
              <a:rPr sz="2000" dirty="0">
                <a:latin typeface="Calibri" panose="020F0502020204030204"/>
                <a:cs typeface="Calibri" panose="020F0502020204030204"/>
              </a:rPr>
              <a:t>pg.</a:t>
            </a:r>
            <a:r>
              <a:rPr sz="2000" spc="-55" dirty="0">
                <a:latin typeface="Calibri" panose="020F0502020204030204"/>
                <a:cs typeface="Calibri" panose="020F0502020204030204"/>
              </a:rPr>
              <a:t> </a:t>
            </a:r>
            <a:r>
              <a:rPr sz="2000" dirty="0">
                <a:latin typeface="Calibri" panose="020F0502020204030204"/>
                <a:cs typeface="Calibri" panose="020F0502020204030204"/>
              </a:rPr>
              <a:t>140)</a:t>
            </a:r>
            <a:endParaRPr sz="2000">
              <a:latin typeface="Calibri" panose="020F0502020204030204"/>
              <a:cs typeface="Calibri" panose="020F0502020204030204"/>
            </a:endParaRPr>
          </a:p>
        </p:txBody>
      </p:sp>
      <p:sp>
        <p:nvSpPr>
          <p:cNvPr id="4" name="object 4"/>
          <p:cNvSpPr txBox="1"/>
          <p:nvPr/>
        </p:nvSpPr>
        <p:spPr>
          <a:xfrm>
            <a:off x="472440" y="1547876"/>
            <a:ext cx="8010525" cy="3387851"/>
          </a:xfrm>
          <a:prstGeom prst="rect">
            <a:avLst/>
          </a:prstGeom>
        </p:spPr>
        <p:txBody>
          <a:bodyPr vert="horz" wrap="square" lIns="0" tIns="12700" rIns="0" bIns="0" rtlCol="0">
            <a:spAutoFit/>
          </a:bodyPr>
          <a:lstStyle/>
          <a:p>
            <a:pPr marL="362585" indent="-287020" algn="just">
              <a:lnSpc>
                <a:spcPts val="2590"/>
              </a:lnSpc>
              <a:spcBef>
                <a:spcPts val="100"/>
              </a:spcBef>
              <a:buFont typeface="Arial MT"/>
              <a:buChar char="•"/>
              <a:tabLst>
                <a:tab pos="362585" algn="l"/>
                <a:tab pos="363220" algn="l"/>
                <a:tab pos="6171565" algn="l"/>
              </a:tabLst>
            </a:pPr>
            <a:r>
              <a:rPr sz="2200" spc="-15" dirty="0">
                <a:cs typeface="Calibri" panose="020F0502020204030204"/>
              </a:rPr>
              <a:t>configurations</a:t>
            </a:r>
            <a:r>
              <a:rPr sz="2200" spc="-10" dirty="0">
                <a:cs typeface="Calibri" panose="020F0502020204030204"/>
              </a:rPr>
              <a:t> </a:t>
            </a:r>
            <a:r>
              <a:rPr sz="2200" spc="-20" dirty="0">
                <a:cs typeface="Calibri" panose="020F0502020204030204"/>
              </a:rPr>
              <a:t>for</a:t>
            </a:r>
            <a:r>
              <a:rPr sz="2200" spc="10" dirty="0">
                <a:cs typeface="Calibri" panose="020F0502020204030204"/>
              </a:rPr>
              <a:t> </a:t>
            </a:r>
            <a:r>
              <a:rPr sz="2200" spc="-5" dirty="0">
                <a:cs typeface="Calibri" panose="020F0502020204030204"/>
              </a:rPr>
              <a:t>TM's</a:t>
            </a:r>
            <a:r>
              <a:rPr sz="2200" dirty="0">
                <a:cs typeface="Calibri" panose="020F0502020204030204"/>
              </a:rPr>
              <a:t> </a:t>
            </a:r>
            <a:r>
              <a:rPr sz="2200" spc="-15" dirty="0">
                <a:cs typeface="Calibri" panose="020F0502020204030204"/>
              </a:rPr>
              <a:t>are</a:t>
            </a:r>
            <a:r>
              <a:rPr sz="2200" spc="15" dirty="0">
                <a:cs typeface="Calibri" panose="020F0502020204030204"/>
              </a:rPr>
              <a:t> </a:t>
            </a:r>
            <a:r>
              <a:rPr sz="2200" spc="-10" dirty="0">
                <a:cs typeface="Calibri" panose="020F0502020204030204"/>
              </a:rPr>
              <a:t>strings </a:t>
            </a:r>
            <a:r>
              <a:rPr sz="2200" spc="-5" dirty="0">
                <a:cs typeface="Calibri" panose="020F0502020204030204"/>
              </a:rPr>
              <a:t>of</a:t>
            </a:r>
            <a:r>
              <a:rPr sz="2200" spc="5" dirty="0">
                <a:cs typeface="Calibri" panose="020F0502020204030204"/>
              </a:rPr>
              <a:t> </a:t>
            </a:r>
            <a:r>
              <a:rPr sz="2200" dirty="0">
                <a:cs typeface="Calibri" panose="020F0502020204030204"/>
              </a:rPr>
              <a:t>the</a:t>
            </a:r>
            <a:r>
              <a:rPr sz="2200" spc="15" dirty="0">
                <a:cs typeface="Calibri" panose="020F0502020204030204"/>
              </a:rPr>
              <a:t> </a:t>
            </a:r>
            <a:r>
              <a:rPr sz="2200" spc="-15" dirty="0">
                <a:cs typeface="Calibri" panose="020F0502020204030204"/>
              </a:rPr>
              <a:t>form	</a:t>
            </a:r>
            <a:r>
              <a:rPr sz="2200" dirty="0">
                <a:cs typeface="Symbol" panose="05050102010706020507"/>
              </a:rPr>
              <a:t></a:t>
            </a:r>
            <a:r>
              <a:rPr sz="2200" spc="-80" dirty="0">
                <a:cs typeface="Times New Roman" panose="02020603050405020304"/>
              </a:rPr>
              <a:t> </a:t>
            </a:r>
            <a:r>
              <a:rPr sz="2200" dirty="0">
                <a:cs typeface="Calibri" panose="020F0502020204030204"/>
              </a:rPr>
              <a:t>q</a:t>
            </a:r>
            <a:r>
              <a:rPr sz="2200" spc="-20" dirty="0">
                <a:cs typeface="Calibri" panose="020F0502020204030204"/>
              </a:rPr>
              <a:t> </a:t>
            </a:r>
            <a:r>
              <a:rPr sz="2200" dirty="0">
                <a:cs typeface="Symbol" panose="05050102010706020507"/>
              </a:rPr>
              <a:t></a:t>
            </a:r>
            <a:r>
              <a:rPr sz="2200" spc="-85" dirty="0">
                <a:cs typeface="Times New Roman" panose="02020603050405020304"/>
              </a:rPr>
              <a:t> </a:t>
            </a:r>
            <a:r>
              <a:rPr sz="2200" dirty="0">
                <a:cs typeface="Calibri" panose="020F0502020204030204"/>
              </a:rPr>
              <a:t>,</a:t>
            </a:r>
            <a:r>
              <a:rPr sz="2200" spc="-20" dirty="0">
                <a:cs typeface="Calibri" panose="020F0502020204030204"/>
              </a:rPr>
              <a:t> </a:t>
            </a:r>
            <a:r>
              <a:rPr sz="2200" spc="-10" dirty="0">
                <a:cs typeface="Calibri" panose="020F0502020204030204"/>
              </a:rPr>
              <a:t>where</a:t>
            </a:r>
            <a:endParaRPr sz="2200" dirty="0">
              <a:cs typeface="Calibri" panose="020F0502020204030204"/>
            </a:endParaRPr>
          </a:p>
          <a:p>
            <a:pPr marL="362585" marR="81280" algn="just">
              <a:lnSpc>
                <a:spcPct val="80000"/>
              </a:lnSpc>
              <a:spcBef>
                <a:spcPts val="285"/>
              </a:spcBef>
              <a:tabLst>
                <a:tab pos="5551805" algn="l"/>
              </a:tabLst>
            </a:pPr>
            <a:r>
              <a:rPr sz="2200" spc="-5" dirty="0">
                <a:cs typeface="Symbol" panose="05050102010706020507"/>
              </a:rPr>
              <a:t></a:t>
            </a:r>
            <a:r>
              <a:rPr sz="2200" spc="-5" dirty="0">
                <a:cs typeface="Calibri" panose="020F0502020204030204"/>
              </a:rPr>
              <a:t>,</a:t>
            </a:r>
            <a:r>
              <a:rPr sz="2200" spc="-10" dirty="0">
                <a:cs typeface="Calibri" panose="020F0502020204030204"/>
              </a:rPr>
              <a:t> </a:t>
            </a:r>
            <a:r>
              <a:rPr sz="2200" dirty="0">
                <a:cs typeface="Symbol" panose="05050102010706020507"/>
              </a:rPr>
              <a:t></a:t>
            </a:r>
            <a:r>
              <a:rPr sz="2200" spc="-65" dirty="0">
                <a:cs typeface="Times New Roman" panose="02020603050405020304"/>
              </a:rPr>
              <a:t> </a:t>
            </a:r>
            <a:r>
              <a:rPr sz="2200" dirty="0">
                <a:cs typeface="Symbol" panose="05050102010706020507"/>
              </a:rPr>
              <a:t></a:t>
            </a:r>
            <a:r>
              <a:rPr sz="2200" spc="-65" dirty="0">
                <a:cs typeface="Times New Roman" panose="02020603050405020304"/>
              </a:rPr>
              <a:t> </a:t>
            </a:r>
            <a:r>
              <a:rPr sz="2200" spc="-5" dirty="0">
                <a:cs typeface="Symbol" panose="05050102010706020507"/>
              </a:rPr>
              <a:t></a:t>
            </a:r>
            <a:r>
              <a:rPr sz="2200" spc="-7" baseline="24000" dirty="0">
                <a:cs typeface="Calibri" panose="020F0502020204030204"/>
              </a:rPr>
              <a:t>*</a:t>
            </a:r>
            <a:r>
              <a:rPr sz="2200" spc="284" baseline="24000" dirty="0">
                <a:cs typeface="Calibri" panose="020F0502020204030204"/>
              </a:rPr>
              <a:t> </a:t>
            </a:r>
            <a:r>
              <a:rPr sz="2200" spc="-5" dirty="0">
                <a:cs typeface="Calibri" panose="020F0502020204030204"/>
              </a:rPr>
              <a:t>and</a:t>
            </a:r>
            <a:r>
              <a:rPr sz="2200" dirty="0">
                <a:cs typeface="Calibri" panose="020F0502020204030204"/>
              </a:rPr>
              <a:t> q</a:t>
            </a:r>
            <a:r>
              <a:rPr sz="2200" spc="5" dirty="0">
                <a:cs typeface="Calibri" panose="020F0502020204030204"/>
              </a:rPr>
              <a:t> </a:t>
            </a:r>
            <a:r>
              <a:rPr sz="2200" dirty="0">
                <a:cs typeface="Symbol" panose="05050102010706020507"/>
              </a:rPr>
              <a:t></a:t>
            </a:r>
            <a:r>
              <a:rPr sz="2200" spc="-60" dirty="0">
                <a:cs typeface="Times New Roman" panose="02020603050405020304"/>
              </a:rPr>
              <a:t> </a:t>
            </a:r>
            <a:r>
              <a:rPr sz="2200" dirty="0">
                <a:cs typeface="Calibri" panose="020F0502020204030204"/>
              </a:rPr>
              <a:t>Q.</a:t>
            </a:r>
            <a:r>
              <a:rPr sz="2200" spc="-5" dirty="0">
                <a:cs typeface="Calibri" panose="020F0502020204030204"/>
              </a:rPr>
              <a:t> (Assume</a:t>
            </a:r>
            <a:r>
              <a:rPr sz="2200" spc="-20" dirty="0">
                <a:cs typeface="Calibri" panose="020F0502020204030204"/>
              </a:rPr>
              <a:t> </a:t>
            </a:r>
            <a:r>
              <a:rPr sz="2200" spc="-10" dirty="0">
                <a:cs typeface="Calibri" panose="020F0502020204030204"/>
              </a:rPr>
              <a:t>that </a:t>
            </a:r>
            <a:r>
              <a:rPr sz="2200" dirty="0">
                <a:cs typeface="Calibri" panose="020F0502020204030204"/>
              </a:rPr>
              <a:t>Q</a:t>
            </a:r>
            <a:r>
              <a:rPr sz="2200" spc="5" dirty="0">
                <a:cs typeface="Calibri" panose="020F0502020204030204"/>
              </a:rPr>
              <a:t> </a:t>
            </a:r>
            <a:r>
              <a:rPr sz="2200" spc="-5" dirty="0">
                <a:cs typeface="Calibri" panose="020F0502020204030204"/>
              </a:rPr>
              <a:t>and	</a:t>
            </a:r>
            <a:r>
              <a:rPr sz="2200" spc="-5" dirty="0">
                <a:cs typeface="Symbol" panose="05050102010706020507"/>
              </a:rPr>
              <a:t></a:t>
            </a:r>
            <a:r>
              <a:rPr sz="2200" spc="-7" baseline="24000" dirty="0">
                <a:cs typeface="Calibri" panose="020F0502020204030204"/>
              </a:rPr>
              <a:t>*</a:t>
            </a:r>
            <a:r>
              <a:rPr sz="2200" spc="254" baseline="24000" dirty="0">
                <a:cs typeface="Calibri" panose="020F0502020204030204"/>
              </a:rPr>
              <a:t> </a:t>
            </a:r>
            <a:r>
              <a:rPr sz="2200" spc="-15" dirty="0">
                <a:cs typeface="Calibri" panose="020F0502020204030204"/>
              </a:rPr>
              <a:t>are </a:t>
            </a:r>
            <a:r>
              <a:rPr sz="2200" spc="-10" dirty="0">
                <a:cs typeface="Calibri" panose="020F0502020204030204"/>
              </a:rPr>
              <a:t>disjoint</a:t>
            </a:r>
            <a:r>
              <a:rPr sz="2200" spc="-30" dirty="0">
                <a:cs typeface="Calibri" panose="020F0502020204030204"/>
              </a:rPr>
              <a:t> </a:t>
            </a:r>
            <a:r>
              <a:rPr sz="2200" spc="-5" dirty="0">
                <a:cs typeface="Calibri" panose="020F0502020204030204"/>
              </a:rPr>
              <a:t>sets, </a:t>
            </a:r>
            <a:r>
              <a:rPr sz="2200" spc="-525" dirty="0">
                <a:cs typeface="Calibri" panose="020F0502020204030204"/>
              </a:rPr>
              <a:t> </a:t>
            </a:r>
            <a:r>
              <a:rPr sz="2200" spc="-10" dirty="0">
                <a:cs typeface="Calibri" panose="020F0502020204030204"/>
              </a:rPr>
              <a:t>guaranteeing</a:t>
            </a:r>
            <a:r>
              <a:rPr sz="2200" spc="-30" dirty="0">
                <a:cs typeface="Calibri" panose="020F0502020204030204"/>
              </a:rPr>
              <a:t> </a:t>
            </a:r>
            <a:r>
              <a:rPr sz="2200" spc="-5" dirty="0">
                <a:cs typeface="Calibri" panose="020F0502020204030204"/>
              </a:rPr>
              <a:t>unique</a:t>
            </a:r>
            <a:r>
              <a:rPr sz="2200" dirty="0">
                <a:cs typeface="Calibri" panose="020F0502020204030204"/>
              </a:rPr>
              <a:t> </a:t>
            </a:r>
            <a:r>
              <a:rPr sz="2200" spc="-10" dirty="0">
                <a:cs typeface="Calibri" panose="020F0502020204030204"/>
              </a:rPr>
              <a:t>parsing</a:t>
            </a:r>
            <a:r>
              <a:rPr sz="2200" spc="-20" dirty="0">
                <a:cs typeface="Calibri" panose="020F0502020204030204"/>
              </a:rPr>
              <a:t> </a:t>
            </a:r>
            <a:r>
              <a:rPr sz="2200" spc="-5" dirty="0">
                <a:cs typeface="Calibri" panose="020F0502020204030204"/>
              </a:rPr>
              <a:t>of</a:t>
            </a:r>
            <a:r>
              <a:rPr sz="2200" spc="15" dirty="0">
                <a:cs typeface="Calibri" panose="020F0502020204030204"/>
              </a:rPr>
              <a:t> </a:t>
            </a:r>
            <a:r>
              <a:rPr sz="2200" spc="-15" dirty="0">
                <a:cs typeface="Calibri" panose="020F0502020204030204"/>
              </a:rPr>
              <a:t>configurations.)</a:t>
            </a:r>
            <a:endParaRPr sz="2200" dirty="0">
              <a:cs typeface="Calibri" panose="020F0502020204030204"/>
            </a:endParaRPr>
          </a:p>
          <a:p>
            <a:pPr marL="362585" marR="283845" indent="-287020" algn="just">
              <a:lnSpc>
                <a:spcPct val="80000"/>
              </a:lnSpc>
              <a:spcBef>
                <a:spcPts val="580"/>
              </a:spcBef>
              <a:buFont typeface="Arial MT"/>
              <a:buChar char="•"/>
              <a:tabLst>
                <a:tab pos="362585" algn="l"/>
                <a:tab pos="363220" algn="l"/>
                <a:tab pos="1724660" algn="l"/>
                <a:tab pos="2052320" algn="l"/>
              </a:tabLst>
            </a:pPr>
            <a:r>
              <a:rPr sz="2200" spc="-5" dirty="0">
                <a:cs typeface="Calibri" panose="020F0502020204030204"/>
              </a:rPr>
              <a:t>The</a:t>
            </a:r>
            <a:r>
              <a:rPr sz="2200" spc="5" dirty="0">
                <a:cs typeface="Calibri" panose="020F0502020204030204"/>
              </a:rPr>
              <a:t> </a:t>
            </a:r>
            <a:r>
              <a:rPr sz="2200" spc="-10" dirty="0">
                <a:cs typeface="Calibri" panose="020F0502020204030204"/>
              </a:rPr>
              <a:t>string	</a:t>
            </a:r>
            <a:r>
              <a:rPr sz="2200" dirty="0">
                <a:cs typeface="Symbol" panose="05050102010706020507"/>
              </a:rPr>
              <a:t></a:t>
            </a:r>
            <a:r>
              <a:rPr sz="2200" dirty="0">
                <a:cs typeface="Times New Roman" panose="02020603050405020304"/>
              </a:rPr>
              <a:t>	</a:t>
            </a:r>
            <a:r>
              <a:rPr sz="2200" spc="-10" dirty="0">
                <a:cs typeface="Calibri" panose="020F0502020204030204"/>
              </a:rPr>
              <a:t>represents </a:t>
            </a:r>
            <a:r>
              <a:rPr sz="2200" dirty="0">
                <a:cs typeface="Calibri" panose="020F0502020204030204"/>
              </a:rPr>
              <a:t>the </a:t>
            </a:r>
            <a:r>
              <a:rPr sz="2200" spc="-10" dirty="0">
                <a:cs typeface="Calibri" panose="020F0502020204030204"/>
              </a:rPr>
              <a:t>tape </a:t>
            </a:r>
            <a:r>
              <a:rPr sz="2200" spc="-15" dirty="0">
                <a:cs typeface="Calibri" panose="020F0502020204030204"/>
              </a:rPr>
              <a:t>contents to </a:t>
            </a:r>
            <a:r>
              <a:rPr sz="2200" dirty="0">
                <a:cs typeface="Calibri" panose="020F0502020204030204"/>
              </a:rPr>
              <a:t>the </a:t>
            </a:r>
            <a:r>
              <a:rPr sz="2200" spc="-10" dirty="0">
                <a:cs typeface="Calibri" panose="020F0502020204030204"/>
              </a:rPr>
              <a:t>left </a:t>
            </a:r>
            <a:r>
              <a:rPr sz="2200" spc="-5" dirty="0">
                <a:cs typeface="Calibri" panose="020F0502020204030204"/>
              </a:rPr>
              <a:t>of </a:t>
            </a:r>
            <a:r>
              <a:rPr sz="2200" dirty="0">
                <a:cs typeface="Calibri" panose="020F0502020204030204"/>
              </a:rPr>
              <a:t>the </a:t>
            </a:r>
            <a:r>
              <a:rPr sz="2200" spc="-525" dirty="0">
                <a:cs typeface="Calibri" panose="020F0502020204030204"/>
              </a:rPr>
              <a:t> </a:t>
            </a:r>
            <a:r>
              <a:rPr sz="2200" spc="-5" dirty="0">
                <a:cs typeface="Calibri" panose="020F0502020204030204"/>
              </a:rPr>
              <a:t>head.</a:t>
            </a:r>
            <a:endParaRPr sz="2200" dirty="0">
              <a:cs typeface="Calibri" panose="020F0502020204030204"/>
            </a:endParaRPr>
          </a:p>
          <a:p>
            <a:pPr marL="362585" marR="280035" indent="-287020" algn="just">
              <a:lnSpc>
                <a:spcPct val="80000"/>
              </a:lnSpc>
              <a:spcBef>
                <a:spcPts val="575"/>
              </a:spcBef>
              <a:buFont typeface="Arial MT"/>
              <a:buChar char="•"/>
              <a:tabLst>
                <a:tab pos="362585" algn="l"/>
                <a:tab pos="363220" algn="l"/>
                <a:tab pos="1724660" algn="l"/>
                <a:tab pos="2027555" algn="l"/>
                <a:tab pos="4316095" algn="l"/>
              </a:tabLst>
            </a:pPr>
            <a:r>
              <a:rPr sz="2200" spc="-5" dirty="0">
                <a:cs typeface="Calibri" panose="020F0502020204030204"/>
              </a:rPr>
              <a:t>The</a:t>
            </a:r>
            <a:r>
              <a:rPr sz="2200" spc="5" dirty="0">
                <a:cs typeface="Calibri" panose="020F0502020204030204"/>
              </a:rPr>
              <a:t> </a:t>
            </a:r>
            <a:r>
              <a:rPr sz="2200" spc="-10" dirty="0">
                <a:cs typeface="Calibri" panose="020F0502020204030204"/>
              </a:rPr>
              <a:t>string	</a:t>
            </a:r>
            <a:r>
              <a:rPr sz="2200" dirty="0">
                <a:cs typeface="Symbol" panose="05050102010706020507"/>
              </a:rPr>
              <a:t></a:t>
            </a:r>
            <a:r>
              <a:rPr sz="2200" dirty="0">
                <a:cs typeface="Times New Roman" panose="02020603050405020304"/>
              </a:rPr>
              <a:t>	</a:t>
            </a:r>
            <a:r>
              <a:rPr sz="2200" spc="-10" dirty="0">
                <a:cs typeface="Calibri" panose="020F0502020204030204"/>
              </a:rPr>
              <a:t>represents </a:t>
            </a:r>
            <a:r>
              <a:rPr sz="2200" dirty="0">
                <a:cs typeface="Calibri" panose="020F0502020204030204"/>
              </a:rPr>
              <a:t>the </a:t>
            </a:r>
            <a:r>
              <a:rPr sz="2200" spc="-5" dirty="0">
                <a:cs typeface="Calibri" panose="020F0502020204030204"/>
              </a:rPr>
              <a:t>non-blank </a:t>
            </a:r>
            <a:r>
              <a:rPr sz="2200" spc="-10" dirty="0">
                <a:cs typeface="Calibri" panose="020F0502020204030204"/>
              </a:rPr>
              <a:t>tape </a:t>
            </a:r>
            <a:r>
              <a:rPr sz="2200" spc="-15" dirty="0">
                <a:cs typeface="Calibri" panose="020F0502020204030204"/>
              </a:rPr>
              <a:t>contents to </a:t>
            </a:r>
            <a:r>
              <a:rPr sz="2200" dirty="0">
                <a:cs typeface="Calibri" panose="020F0502020204030204"/>
              </a:rPr>
              <a:t>the </a:t>
            </a:r>
            <a:r>
              <a:rPr sz="2200" spc="-525" dirty="0">
                <a:cs typeface="Calibri" panose="020F0502020204030204"/>
              </a:rPr>
              <a:t> </a:t>
            </a:r>
            <a:r>
              <a:rPr sz="2200" spc="-10" dirty="0">
                <a:cs typeface="Calibri" panose="020F0502020204030204"/>
              </a:rPr>
              <a:t>right</a:t>
            </a:r>
            <a:r>
              <a:rPr sz="2200" spc="-25" dirty="0">
                <a:cs typeface="Calibri" panose="020F0502020204030204"/>
              </a:rPr>
              <a:t> </a:t>
            </a:r>
            <a:r>
              <a:rPr sz="2200" spc="-5" dirty="0">
                <a:cs typeface="Calibri" panose="020F0502020204030204"/>
              </a:rPr>
              <a:t>of</a:t>
            </a:r>
            <a:r>
              <a:rPr sz="2200" spc="15" dirty="0">
                <a:cs typeface="Calibri" panose="020F0502020204030204"/>
              </a:rPr>
              <a:t> </a:t>
            </a:r>
            <a:r>
              <a:rPr sz="2200" dirty="0">
                <a:cs typeface="Calibri" panose="020F0502020204030204"/>
              </a:rPr>
              <a:t>the </a:t>
            </a:r>
            <a:r>
              <a:rPr sz="2200" spc="-5" dirty="0">
                <a:cs typeface="Calibri" panose="020F0502020204030204"/>
              </a:rPr>
              <a:t>head,</a:t>
            </a:r>
            <a:r>
              <a:rPr sz="2200" dirty="0">
                <a:cs typeface="Calibri" panose="020F0502020204030204"/>
              </a:rPr>
              <a:t> </a:t>
            </a:r>
            <a:r>
              <a:rPr sz="2200" spc="-5" dirty="0">
                <a:cs typeface="Calibri" panose="020F0502020204030204"/>
              </a:rPr>
              <a:t>including</a:t>
            </a:r>
            <a:r>
              <a:rPr sz="2200" dirty="0">
                <a:cs typeface="Calibri" panose="020F0502020204030204"/>
              </a:rPr>
              <a:t> the	</a:t>
            </a:r>
            <a:r>
              <a:rPr sz="2200" spc="-10" dirty="0">
                <a:cs typeface="Calibri" panose="020F0502020204030204"/>
              </a:rPr>
              <a:t>currently</a:t>
            </a:r>
            <a:r>
              <a:rPr sz="2200" spc="-15" dirty="0">
                <a:cs typeface="Calibri" panose="020F0502020204030204"/>
              </a:rPr>
              <a:t> </a:t>
            </a:r>
            <a:r>
              <a:rPr sz="2200" spc="-5" dirty="0">
                <a:cs typeface="Calibri" panose="020F0502020204030204"/>
              </a:rPr>
              <a:t>scanned</a:t>
            </a:r>
            <a:r>
              <a:rPr sz="2200" spc="-10" dirty="0">
                <a:cs typeface="Calibri" panose="020F0502020204030204"/>
              </a:rPr>
              <a:t> </a:t>
            </a:r>
            <a:r>
              <a:rPr sz="2200" dirty="0">
                <a:cs typeface="Calibri" panose="020F0502020204030204"/>
              </a:rPr>
              <a:t>cell.</a:t>
            </a:r>
          </a:p>
          <a:p>
            <a:pPr algn="just">
              <a:lnSpc>
                <a:spcPct val="100000"/>
              </a:lnSpc>
              <a:spcBef>
                <a:spcPts val="20"/>
              </a:spcBef>
              <a:buFont typeface="Arial MT"/>
              <a:buChar char="•"/>
            </a:pPr>
            <a:endParaRPr sz="2200" dirty="0">
              <a:cs typeface="Calibri" panose="020F0502020204030204"/>
            </a:endParaRPr>
          </a:p>
          <a:p>
            <a:pPr marL="362585" marR="159385" indent="-287020" algn="just">
              <a:lnSpc>
                <a:spcPts val="2300"/>
              </a:lnSpc>
              <a:buFont typeface="Arial MT"/>
              <a:buChar char="•"/>
              <a:tabLst>
                <a:tab pos="362585" algn="l"/>
                <a:tab pos="363220" algn="l"/>
              </a:tabLst>
            </a:pPr>
            <a:r>
              <a:rPr sz="2200" spc="-5" dirty="0">
                <a:cs typeface="Calibri" panose="020F0502020204030204"/>
              </a:rPr>
              <a:t>Adding or deleting </a:t>
            </a:r>
            <a:r>
              <a:rPr sz="2200" dirty="0">
                <a:cs typeface="Calibri" panose="020F0502020204030204"/>
              </a:rPr>
              <a:t>a </a:t>
            </a:r>
            <a:r>
              <a:rPr sz="2200" spc="-25" dirty="0">
                <a:cs typeface="Calibri" panose="020F0502020204030204"/>
              </a:rPr>
              <a:t>few </a:t>
            </a:r>
            <a:r>
              <a:rPr sz="2200" spc="-5" dirty="0">
                <a:cs typeface="Calibri" panose="020F0502020204030204"/>
              </a:rPr>
              <a:t>blank </a:t>
            </a:r>
            <a:r>
              <a:rPr sz="2200" spc="-10" dirty="0">
                <a:cs typeface="Calibri" panose="020F0502020204030204"/>
              </a:rPr>
              <a:t>symbols </a:t>
            </a:r>
            <a:r>
              <a:rPr sz="2200" spc="-15" dirty="0">
                <a:cs typeface="Calibri" panose="020F0502020204030204"/>
              </a:rPr>
              <a:t>at </a:t>
            </a:r>
            <a:r>
              <a:rPr sz="2200" dirty="0">
                <a:cs typeface="Calibri" panose="020F0502020204030204"/>
              </a:rPr>
              <a:t>the </a:t>
            </a:r>
            <a:r>
              <a:rPr sz="2200" spc="-5" dirty="0">
                <a:cs typeface="Calibri" panose="020F0502020204030204"/>
              </a:rPr>
              <a:t>beginning or </a:t>
            </a:r>
            <a:r>
              <a:rPr sz="2200" dirty="0">
                <a:cs typeface="Calibri" panose="020F0502020204030204"/>
              </a:rPr>
              <a:t> end </a:t>
            </a:r>
            <a:r>
              <a:rPr sz="2200" spc="-5" dirty="0">
                <a:cs typeface="Calibri" panose="020F0502020204030204"/>
              </a:rPr>
              <a:t>of </a:t>
            </a:r>
            <a:r>
              <a:rPr sz="2200" dirty="0">
                <a:cs typeface="Calibri" panose="020F0502020204030204"/>
              </a:rPr>
              <a:t>an </a:t>
            </a:r>
            <a:r>
              <a:rPr sz="2200" spc="-15" dirty="0">
                <a:cs typeface="Calibri" panose="020F0502020204030204"/>
              </a:rPr>
              <a:t>confiuration </a:t>
            </a:r>
            <a:r>
              <a:rPr sz="2200" spc="-10" dirty="0">
                <a:cs typeface="Calibri" panose="020F0502020204030204"/>
              </a:rPr>
              <a:t>results </a:t>
            </a:r>
            <a:r>
              <a:rPr sz="2200" dirty="0">
                <a:cs typeface="Calibri" panose="020F0502020204030204"/>
              </a:rPr>
              <a:t>in an </a:t>
            </a:r>
            <a:r>
              <a:rPr sz="2200" spc="-10" dirty="0">
                <a:cs typeface="Calibri" panose="020F0502020204030204"/>
              </a:rPr>
              <a:t>equivalent </a:t>
            </a:r>
            <a:r>
              <a:rPr sz="2200" spc="-5" dirty="0">
                <a:cs typeface="Calibri" panose="020F0502020204030204"/>
              </a:rPr>
              <a:t>configuartion. </a:t>
            </a:r>
            <a:r>
              <a:rPr sz="2200" spc="-530" dirty="0">
                <a:cs typeface="Calibri" panose="020F0502020204030204"/>
              </a:rPr>
              <a:t> </a:t>
            </a:r>
            <a:r>
              <a:rPr sz="2200" spc="-5" dirty="0">
                <a:cs typeface="Calibri" panose="020F0502020204030204"/>
              </a:rPr>
              <a:t>Both</a:t>
            </a:r>
            <a:r>
              <a:rPr sz="2200" spc="-35" dirty="0">
                <a:cs typeface="Calibri" panose="020F0502020204030204"/>
              </a:rPr>
              <a:t> </a:t>
            </a:r>
            <a:r>
              <a:rPr sz="2200" spc="-10" dirty="0">
                <a:cs typeface="Calibri" panose="020F0502020204030204"/>
              </a:rPr>
              <a:t>represent</a:t>
            </a:r>
            <a:r>
              <a:rPr sz="2200" spc="5" dirty="0">
                <a:cs typeface="Calibri" panose="020F0502020204030204"/>
              </a:rPr>
              <a:t> </a:t>
            </a:r>
            <a:r>
              <a:rPr sz="2200" dirty="0">
                <a:cs typeface="Calibri" panose="020F0502020204030204"/>
              </a:rPr>
              <a:t>the</a:t>
            </a:r>
            <a:r>
              <a:rPr sz="2200" spc="-10" dirty="0">
                <a:cs typeface="Calibri" panose="020F0502020204030204"/>
              </a:rPr>
              <a:t> </a:t>
            </a:r>
            <a:r>
              <a:rPr sz="2200" spc="-5" dirty="0">
                <a:cs typeface="Calibri" panose="020F0502020204030204"/>
              </a:rPr>
              <a:t>same</a:t>
            </a:r>
            <a:r>
              <a:rPr sz="2200" spc="-15" dirty="0">
                <a:cs typeface="Calibri" panose="020F0502020204030204"/>
              </a:rPr>
              <a:t> instant </a:t>
            </a:r>
            <a:r>
              <a:rPr sz="2200" dirty="0">
                <a:cs typeface="Calibri" panose="020F0502020204030204"/>
              </a:rPr>
              <a:t>in</a:t>
            </a:r>
            <a:r>
              <a:rPr sz="2200" spc="-5" dirty="0">
                <a:cs typeface="Calibri" panose="020F0502020204030204"/>
              </a:rPr>
              <a:t> </a:t>
            </a:r>
            <a:r>
              <a:rPr sz="2200" dirty="0">
                <a:cs typeface="Calibri" panose="020F0502020204030204"/>
              </a:rPr>
              <a:t>the </a:t>
            </a:r>
            <a:r>
              <a:rPr sz="2200" spc="-15" dirty="0">
                <a:cs typeface="Calibri" panose="020F0502020204030204"/>
              </a:rPr>
              <a:t>execution</a:t>
            </a:r>
            <a:r>
              <a:rPr sz="2200" spc="-35" dirty="0">
                <a:cs typeface="Calibri" panose="020F0502020204030204"/>
              </a:rPr>
              <a:t> </a:t>
            </a:r>
            <a:r>
              <a:rPr sz="2200" spc="-5" dirty="0">
                <a:cs typeface="Calibri" panose="020F0502020204030204"/>
              </a:rPr>
              <a:t>of</a:t>
            </a:r>
            <a:r>
              <a:rPr sz="2200" spc="5" dirty="0">
                <a:cs typeface="Calibri" panose="020F0502020204030204"/>
              </a:rPr>
              <a:t> </a:t>
            </a:r>
            <a:r>
              <a:rPr sz="2200" dirty="0">
                <a:cs typeface="Calibri" panose="020F0502020204030204"/>
              </a:rPr>
              <a:t>a</a:t>
            </a:r>
            <a:r>
              <a:rPr sz="2200" spc="-15" dirty="0">
                <a:cs typeface="Calibri" panose="020F0502020204030204"/>
              </a:rPr>
              <a:t> </a:t>
            </a:r>
            <a:r>
              <a:rPr sz="2200" spc="-5" dirty="0">
                <a:cs typeface="Calibri" panose="020F0502020204030204"/>
              </a:rPr>
              <a:t>TM.</a:t>
            </a:r>
            <a:endParaRPr sz="2200" dirty="0">
              <a:cs typeface="Calibri" panose="020F0502020204030204"/>
            </a:endParaRPr>
          </a:p>
        </p:txBody>
      </p:sp>
      <p:sp>
        <p:nvSpPr>
          <p:cNvPr id="5" name="Date Placeholder 3"/>
          <p:cNvSpPr>
            <a:spLocks noGrp="1"/>
          </p:cNvSpPr>
          <p:nvPr>
            <p:ph type="dt" sz="half" idx="10"/>
          </p:nvPr>
        </p:nvSpPr>
        <p:spPr>
          <a:xfrm>
            <a:off x="457200" y="6356350"/>
            <a:ext cx="2133600" cy="365125"/>
          </a:xfrm>
        </p:spPr>
        <p:txBody>
          <a:bodyPr/>
          <a:lstStyle/>
          <a:p>
            <a:fld id="{C997C0B4-3EF4-4E93-AF6C-9C6579FFD8CF}" type="datetime1">
              <a:rPr lang="en-US" smtClean="0"/>
              <a:t>5/1/2024</a:t>
            </a:fld>
            <a:endParaRPr lang="en-US"/>
          </a:p>
        </p:txBody>
      </p:sp>
      <p:pic>
        <p:nvPicPr>
          <p:cNvPr id="6"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8"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3621842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0938" y="1060504"/>
            <a:ext cx="4279900" cy="382797"/>
          </a:xfrm>
          <a:prstGeom prst="rect">
            <a:avLst/>
          </a:prstGeom>
        </p:spPr>
        <p:txBody>
          <a:bodyPr vert="horz" wrap="square" lIns="0" tIns="13335" rIns="0" bIns="0" rtlCol="0">
            <a:spAutoFit/>
          </a:bodyPr>
          <a:lstStyle/>
          <a:p>
            <a:pPr marL="12700">
              <a:lnSpc>
                <a:spcPct val="100000"/>
              </a:lnSpc>
              <a:spcBef>
                <a:spcPts val="105"/>
              </a:spcBef>
            </a:pPr>
            <a:r>
              <a:rPr sz="2400" b="1" spc="-5" dirty="0"/>
              <a:t>Sipser</a:t>
            </a:r>
            <a:r>
              <a:rPr sz="2400" b="1" spc="-85" dirty="0"/>
              <a:t> </a:t>
            </a:r>
            <a:r>
              <a:rPr sz="2400" b="1" spc="-5" dirty="0"/>
              <a:t>terminology</a:t>
            </a:r>
            <a:endParaRPr sz="2400" b="1" dirty="0"/>
          </a:p>
        </p:txBody>
      </p:sp>
      <p:sp>
        <p:nvSpPr>
          <p:cNvPr id="3" name="object 3"/>
          <p:cNvSpPr txBox="1"/>
          <p:nvPr/>
        </p:nvSpPr>
        <p:spPr>
          <a:xfrm>
            <a:off x="535940" y="1607312"/>
            <a:ext cx="5779770" cy="629018"/>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2000" spc="-5" dirty="0">
                <a:latin typeface="Calibri" panose="020F0502020204030204"/>
                <a:cs typeface="Calibri" panose="020F0502020204030204"/>
              </a:rPr>
              <a:t>Other</a:t>
            </a:r>
            <a:r>
              <a:rPr sz="2000" spc="-15" dirty="0">
                <a:latin typeface="Calibri" panose="020F0502020204030204"/>
                <a:cs typeface="Calibri" panose="020F0502020204030204"/>
              </a:rPr>
              <a:t> </a:t>
            </a:r>
            <a:r>
              <a:rPr sz="2000" spc="-10" dirty="0">
                <a:latin typeface="Calibri" panose="020F0502020204030204"/>
                <a:cs typeface="Calibri" panose="020F0502020204030204"/>
              </a:rPr>
              <a:t>authors</a:t>
            </a:r>
            <a:r>
              <a:rPr sz="2000" spc="5" dirty="0">
                <a:latin typeface="Calibri" panose="020F0502020204030204"/>
                <a:cs typeface="Calibri" panose="020F0502020204030204"/>
              </a:rPr>
              <a:t> </a:t>
            </a:r>
            <a:r>
              <a:rPr sz="2000" spc="-10" dirty="0">
                <a:latin typeface="Calibri" panose="020F0502020204030204"/>
                <a:cs typeface="Calibri" panose="020F0502020204030204"/>
              </a:rPr>
              <a:t>call </a:t>
            </a:r>
            <a:r>
              <a:rPr sz="2000" spc="-15" dirty="0">
                <a:latin typeface="Calibri" panose="020F0502020204030204"/>
                <a:cs typeface="Calibri" panose="020F0502020204030204"/>
              </a:rPr>
              <a:t>configurations </a:t>
            </a:r>
            <a:r>
              <a:rPr sz="2000" spc="-710" dirty="0">
                <a:latin typeface="Calibri" panose="020F0502020204030204"/>
                <a:cs typeface="Calibri" panose="020F0502020204030204"/>
              </a:rPr>
              <a:t> </a:t>
            </a:r>
            <a:r>
              <a:rPr sz="2000" spc="-15" dirty="0">
                <a:latin typeface="Calibri" panose="020F0502020204030204"/>
                <a:cs typeface="Calibri" panose="020F0502020204030204"/>
              </a:rPr>
              <a:t>instantaneous</a:t>
            </a:r>
            <a:r>
              <a:rPr sz="2000" dirty="0">
                <a:latin typeface="Calibri" panose="020F0502020204030204"/>
                <a:cs typeface="Calibri" panose="020F0502020204030204"/>
              </a:rPr>
              <a:t> </a:t>
            </a:r>
            <a:r>
              <a:rPr sz="2000" spc="-5" dirty="0">
                <a:latin typeface="Calibri" panose="020F0502020204030204"/>
                <a:cs typeface="Calibri" panose="020F0502020204030204"/>
              </a:rPr>
              <a:t>descriptions</a:t>
            </a:r>
            <a:endParaRPr sz="2000" dirty="0">
              <a:latin typeface="Calibri" panose="020F0502020204030204"/>
              <a:cs typeface="Calibri" panose="020F0502020204030204"/>
            </a:endParaRPr>
          </a:p>
        </p:txBody>
      </p:sp>
      <p:sp>
        <p:nvSpPr>
          <p:cNvPr id="4" name="object 4"/>
          <p:cNvSpPr txBox="1"/>
          <p:nvPr/>
        </p:nvSpPr>
        <p:spPr>
          <a:xfrm>
            <a:off x="535940" y="3168580"/>
            <a:ext cx="4332605" cy="1424108"/>
          </a:xfrm>
          <a:prstGeom prst="rect">
            <a:avLst/>
          </a:prstGeom>
        </p:spPr>
        <p:txBody>
          <a:bodyPr vert="horz" wrap="square" lIns="0" tIns="109855" rIns="0" bIns="0" rtlCol="0">
            <a:spAutoFit/>
          </a:bodyPr>
          <a:lstStyle/>
          <a:p>
            <a:pPr marL="355600" indent="-343535">
              <a:lnSpc>
                <a:spcPct val="100000"/>
              </a:lnSpc>
              <a:spcBef>
                <a:spcPts val="865"/>
              </a:spcBef>
              <a:buFont typeface="Arial MT"/>
              <a:buChar char="•"/>
              <a:tabLst>
                <a:tab pos="355600" algn="l"/>
                <a:tab pos="356235" algn="l"/>
              </a:tabLst>
            </a:pPr>
            <a:r>
              <a:rPr sz="2400" spc="-10" dirty="0">
                <a:latin typeface="Calibri" panose="020F0502020204030204"/>
                <a:cs typeface="Calibri" panose="020F0502020204030204"/>
              </a:rPr>
              <a:t>Starting</a:t>
            </a:r>
            <a:r>
              <a:rPr sz="2400" spc="-5" dirty="0">
                <a:latin typeface="Calibri" panose="020F0502020204030204"/>
                <a:cs typeface="Calibri" panose="020F0502020204030204"/>
              </a:rPr>
              <a:t> </a:t>
            </a:r>
            <a:r>
              <a:rPr sz="2400" spc="-15" dirty="0">
                <a:latin typeface="Calibri" panose="020F0502020204030204"/>
                <a:cs typeface="Calibri" panose="020F0502020204030204"/>
              </a:rPr>
              <a:t>Configuration</a:t>
            </a:r>
            <a:endParaRPr sz="2400" dirty="0">
              <a:latin typeface="Calibri" panose="020F0502020204030204"/>
              <a:cs typeface="Calibri" panose="020F0502020204030204"/>
            </a:endParaRPr>
          </a:p>
          <a:p>
            <a:pPr marL="355600" indent="-343535">
              <a:lnSpc>
                <a:spcPct val="100000"/>
              </a:lnSpc>
              <a:spcBef>
                <a:spcPts val="765"/>
              </a:spcBef>
              <a:buFont typeface="Arial MT"/>
              <a:buChar char="•"/>
              <a:tabLst>
                <a:tab pos="355600" algn="l"/>
                <a:tab pos="356235" algn="l"/>
              </a:tabLst>
            </a:pPr>
            <a:r>
              <a:rPr sz="2400" spc="-5" dirty="0">
                <a:latin typeface="Calibri" panose="020F0502020204030204"/>
                <a:cs typeface="Calibri" panose="020F0502020204030204"/>
              </a:rPr>
              <a:t>Accepting</a:t>
            </a:r>
            <a:r>
              <a:rPr sz="2400" spc="-35" dirty="0">
                <a:latin typeface="Calibri" panose="020F0502020204030204"/>
                <a:cs typeface="Calibri" panose="020F0502020204030204"/>
              </a:rPr>
              <a:t> </a:t>
            </a:r>
            <a:r>
              <a:rPr sz="2400" spc="-15" dirty="0">
                <a:latin typeface="Calibri" panose="020F0502020204030204"/>
                <a:cs typeface="Calibri" panose="020F0502020204030204"/>
              </a:rPr>
              <a:t>Configuration</a:t>
            </a:r>
            <a:endParaRPr sz="2400" dirty="0">
              <a:latin typeface="Calibri" panose="020F0502020204030204"/>
              <a:cs typeface="Calibri" panose="020F0502020204030204"/>
            </a:endParaRPr>
          </a:p>
          <a:p>
            <a:pPr marL="355600" indent="-343535">
              <a:lnSpc>
                <a:spcPct val="100000"/>
              </a:lnSpc>
              <a:spcBef>
                <a:spcPts val="770"/>
              </a:spcBef>
              <a:buFont typeface="Arial MT"/>
              <a:buChar char="•"/>
              <a:tabLst>
                <a:tab pos="355600" algn="l"/>
                <a:tab pos="356235" algn="l"/>
              </a:tabLst>
            </a:pPr>
            <a:r>
              <a:rPr sz="2400" spc="-10" dirty="0">
                <a:latin typeface="Calibri" panose="020F0502020204030204"/>
                <a:cs typeface="Calibri" panose="020F0502020204030204"/>
              </a:rPr>
              <a:t>Rejecting</a:t>
            </a:r>
            <a:r>
              <a:rPr sz="2400" spc="-40" dirty="0">
                <a:latin typeface="Calibri" panose="020F0502020204030204"/>
                <a:cs typeface="Calibri" panose="020F0502020204030204"/>
              </a:rPr>
              <a:t> </a:t>
            </a:r>
            <a:r>
              <a:rPr sz="2400" spc="-15" dirty="0">
                <a:latin typeface="Calibri" panose="020F0502020204030204"/>
                <a:cs typeface="Calibri" panose="020F0502020204030204"/>
              </a:rPr>
              <a:t>Configuration</a:t>
            </a:r>
            <a:endParaRPr sz="2400" dirty="0">
              <a:latin typeface="Calibri" panose="020F0502020204030204"/>
              <a:cs typeface="Calibri" panose="020F0502020204030204"/>
            </a:endParaRPr>
          </a:p>
        </p:txBody>
      </p:sp>
      <p:grpSp>
        <p:nvGrpSpPr>
          <p:cNvPr id="5" name="object 5"/>
          <p:cNvGrpSpPr/>
          <p:nvPr/>
        </p:nvGrpSpPr>
        <p:grpSpPr>
          <a:xfrm>
            <a:off x="5719767" y="3576777"/>
            <a:ext cx="2971800" cy="1457325"/>
            <a:chOff x="5719767" y="3576777"/>
            <a:chExt cx="2971800" cy="1457325"/>
          </a:xfrm>
        </p:grpSpPr>
        <p:sp>
          <p:nvSpPr>
            <p:cNvPr id="6" name="object 6"/>
            <p:cNvSpPr/>
            <p:nvPr/>
          </p:nvSpPr>
          <p:spPr>
            <a:xfrm>
              <a:off x="5724530" y="3581539"/>
              <a:ext cx="2962275" cy="1447800"/>
            </a:xfrm>
            <a:custGeom>
              <a:avLst/>
              <a:gdLst/>
              <a:ahLst/>
              <a:cxnLst/>
              <a:rect l="l" t="t" r="r" b="b"/>
              <a:pathLst>
                <a:path w="2962275" h="1447800">
                  <a:moveTo>
                    <a:pt x="1803882" y="0"/>
                  </a:moveTo>
                  <a:lnTo>
                    <a:pt x="1744916" y="190"/>
                  </a:lnTo>
                  <a:lnTo>
                    <a:pt x="1686644" y="2133"/>
                  </a:lnTo>
                  <a:lnTo>
                    <a:pt x="1629134" y="5788"/>
                  </a:lnTo>
                  <a:lnTo>
                    <a:pt x="1572455" y="11114"/>
                  </a:lnTo>
                  <a:lnTo>
                    <a:pt x="1516676" y="18071"/>
                  </a:lnTo>
                  <a:lnTo>
                    <a:pt x="1461867" y="26619"/>
                  </a:lnTo>
                  <a:lnTo>
                    <a:pt x="1408095" y="36715"/>
                  </a:lnTo>
                  <a:lnTo>
                    <a:pt x="1355431" y="48321"/>
                  </a:lnTo>
                  <a:lnTo>
                    <a:pt x="1303942" y="61394"/>
                  </a:lnTo>
                  <a:lnTo>
                    <a:pt x="1253699" y="75895"/>
                  </a:lnTo>
                  <a:lnTo>
                    <a:pt x="1204769" y="91782"/>
                  </a:lnTo>
                  <a:lnTo>
                    <a:pt x="1157222" y="109016"/>
                  </a:lnTo>
                  <a:lnTo>
                    <a:pt x="1111127" y="127555"/>
                  </a:lnTo>
                  <a:lnTo>
                    <a:pt x="1066553" y="147359"/>
                  </a:lnTo>
                  <a:lnTo>
                    <a:pt x="1023568" y="168386"/>
                  </a:lnTo>
                  <a:lnTo>
                    <a:pt x="982242" y="190598"/>
                  </a:lnTo>
                  <a:lnTo>
                    <a:pt x="942644" y="213952"/>
                  </a:lnTo>
                  <a:lnTo>
                    <a:pt x="904842" y="238407"/>
                  </a:lnTo>
                  <a:lnTo>
                    <a:pt x="868906" y="263925"/>
                  </a:lnTo>
                  <a:lnTo>
                    <a:pt x="834904" y="290463"/>
                  </a:lnTo>
                  <a:lnTo>
                    <a:pt x="802906" y="317981"/>
                  </a:lnTo>
                  <a:lnTo>
                    <a:pt x="772980" y="346439"/>
                  </a:lnTo>
                  <a:lnTo>
                    <a:pt x="745195" y="375795"/>
                  </a:lnTo>
                  <a:lnTo>
                    <a:pt x="719621" y="406009"/>
                  </a:lnTo>
                  <a:lnTo>
                    <a:pt x="696326" y="437041"/>
                  </a:lnTo>
                  <a:lnTo>
                    <a:pt x="656849" y="501394"/>
                  </a:lnTo>
                  <a:lnTo>
                    <a:pt x="627316" y="568528"/>
                  </a:lnTo>
                  <a:lnTo>
                    <a:pt x="608279" y="638119"/>
                  </a:lnTo>
                  <a:lnTo>
                    <a:pt x="600290" y="709841"/>
                  </a:lnTo>
                  <a:lnTo>
                    <a:pt x="0" y="914247"/>
                  </a:lnTo>
                  <a:lnTo>
                    <a:pt x="677760" y="981976"/>
                  </a:lnTo>
                  <a:lnTo>
                    <a:pt x="699585" y="1014613"/>
                  </a:lnTo>
                  <a:lnTo>
                    <a:pt x="723787" y="1046338"/>
                  </a:lnTo>
                  <a:lnTo>
                    <a:pt x="750290" y="1077118"/>
                  </a:lnTo>
                  <a:lnTo>
                    <a:pt x="779017" y="1106920"/>
                  </a:lnTo>
                  <a:lnTo>
                    <a:pt x="809889" y="1135710"/>
                  </a:lnTo>
                  <a:lnTo>
                    <a:pt x="842829" y="1163454"/>
                  </a:lnTo>
                  <a:lnTo>
                    <a:pt x="877760" y="1190120"/>
                  </a:lnTo>
                  <a:lnTo>
                    <a:pt x="914604" y="1215673"/>
                  </a:lnTo>
                  <a:lnTo>
                    <a:pt x="953283" y="1240081"/>
                  </a:lnTo>
                  <a:lnTo>
                    <a:pt x="993720" y="1263310"/>
                  </a:lnTo>
                  <a:lnTo>
                    <a:pt x="1035837" y="1285326"/>
                  </a:lnTo>
                  <a:lnTo>
                    <a:pt x="1079556" y="1306096"/>
                  </a:lnTo>
                  <a:lnTo>
                    <a:pt x="1124801" y="1325587"/>
                  </a:lnTo>
                  <a:lnTo>
                    <a:pt x="1171493" y="1343765"/>
                  </a:lnTo>
                  <a:lnTo>
                    <a:pt x="1219555" y="1360597"/>
                  </a:lnTo>
                  <a:lnTo>
                    <a:pt x="1268910" y="1376050"/>
                  </a:lnTo>
                  <a:lnTo>
                    <a:pt x="1319479" y="1390089"/>
                  </a:lnTo>
                  <a:lnTo>
                    <a:pt x="1371185" y="1402681"/>
                  </a:lnTo>
                  <a:lnTo>
                    <a:pt x="1423951" y="1413794"/>
                  </a:lnTo>
                  <a:lnTo>
                    <a:pt x="1477699" y="1423394"/>
                  </a:lnTo>
                  <a:lnTo>
                    <a:pt x="1532351" y="1431446"/>
                  </a:lnTo>
                  <a:lnTo>
                    <a:pt x="1587831" y="1437919"/>
                  </a:lnTo>
                  <a:lnTo>
                    <a:pt x="1644059" y="1442777"/>
                  </a:lnTo>
                  <a:lnTo>
                    <a:pt x="1700960" y="1445989"/>
                  </a:lnTo>
                  <a:lnTo>
                    <a:pt x="1758454" y="1447520"/>
                  </a:lnTo>
                  <a:lnTo>
                    <a:pt x="1817420" y="1447330"/>
                  </a:lnTo>
                  <a:lnTo>
                    <a:pt x="1875692" y="1445387"/>
                  </a:lnTo>
                  <a:lnTo>
                    <a:pt x="1933202" y="1441732"/>
                  </a:lnTo>
                  <a:lnTo>
                    <a:pt x="1989881" y="1436405"/>
                  </a:lnTo>
                  <a:lnTo>
                    <a:pt x="2045660" y="1429448"/>
                  </a:lnTo>
                  <a:lnTo>
                    <a:pt x="2100470" y="1420901"/>
                  </a:lnTo>
                  <a:lnTo>
                    <a:pt x="2154241" y="1410804"/>
                  </a:lnTo>
                  <a:lnTo>
                    <a:pt x="2206906" y="1399199"/>
                  </a:lnTo>
                  <a:lnTo>
                    <a:pt x="2258394" y="1386126"/>
                  </a:lnTo>
                  <a:lnTo>
                    <a:pt x="2308638" y="1371625"/>
                  </a:lnTo>
                  <a:lnTo>
                    <a:pt x="2357567" y="1355737"/>
                  </a:lnTo>
                  <a:lnTo>
                    <a:pt x="2405114" y="1338504"/>
                  </a:lnTo>
                  <a:lnTo>
                    <a:pt x="2451209" y="1319965"/>
                  </a:lnTo>
                  <a:lnTo>
                    <a:pt x="2495783" y="1300161"/>
                  </a:lnTo>
                  <a:lnTo>
                    <a:pt x="2538768" y="1279133"/>
                  </a:lnTo>
                  <a:lnTo>
                    <a:pt x="2580094" y="1256922"/>
                  </a:lnTo>
                  <a:lnTo>
                    <a:pt x="2619692" y="1233568"/>
                  </a:lnTo>
                  <a:lnTo>
                    <a:pt x="2657494" y="1209112"/>
                  </a:lnTo>
                  <a:lnTo>
                    <a:pt x="2693430" y="1183595"/>
                  </a:lnTo>
                  <a:lnTo>
                    <a:pt x="2727432" y="1157057"/>
                  </a:lnTo>
                  <a:lnTo>
                    <a:pt x="2759430" y="1129539"/>
                  </a:lnTo>
                  <a:lnTo>
                    <a:pt x="2789356" y="1101081"/>
                  </a:lnTo>
                  <a:lnTo>
                    <a:pt x="2817141" y="1071725"/>
                  </a:lnTo>
                  <a:lnTo>
                    <a:pt x="2842716" y="1041510"/>
                  </a:lnTo>
                  <a:lnTo>
                    <a:pt x="2866011" y="1010479"/>
                  </a:lnTo>
                  <a:lnTo>
                    <a:pt x="2905488" y="946126"/>
                  </a:lnTo>
                  <a:lnTo>
                    <a:pt x="2935020" y="878991"/>
                  </a:lnTo>
                  <a:lnTo>
                    <a:pt x="2954057" y="809401"/>
                  </a:lnTo>
                  <a:lnTo>
                    <a:pt x="2962046" y="737679"/>
                  </a:lnTo>
                  <a:lnTo>
                    <a:pt x="2961735" y="701539"/>
                  </a:lnTo>
                  <a:lnTo>
                    <a:pt x="2952599" y="630576"/>
                  </a:lnTo>
                  <a:lnTo>
                    <a:pt x="2932556" y="561651"/>
                  </a:lnTo>
                  <a:lnTo>
                    <a:pt x="2902136" y="495102"/>
                  </a:lnTo>
                  <a:lnTo>
                    <a:pt x="2861869" y="431266"/>
                  </a:lnTo>
                  <a:lnTo>
                    <a:pt x="2838210" y="400472"/>
                  </a:lnTo>
                  <a:lnTo>
                    <a:pt x="2812288" y="370483"/>
                  </a:lnTo>
                  <a:lnTo>
                    <a:pt x="2784169" y="341341"/>
                  </a:lnTo>
                  <a:lnTo>
                    <a:pt x="2753921" y="313090"/>
                  </a:lnTo>
                  <a:lnTo>
                    <a:pt x="2721609" y="285770"/>
                  </a:lnTo>
                  <a:lnTo>
                    <a:pt x="2687301" y="259424"/>
                  </a:lnTo>
                  <a:lnTo>
                    <a:pt x="2651061" y="234096"/>
                  </a:lnTo>
                  <a:lnTo>
                    <a:pt x="2612957" y="209826"/>
                  </a:lnTo>
                  <a:lnTo>
                    <a:pt x="2573055" y="186657"/>
                  </a:lnTo>
                  <a:lnTo>
                    <a:pt x="2531422" y="164631"/>
                  </a:lnTo>
                  <a:lnTo>
                    <a:pt x="2488123" y="143792"/>
                  </a:lnTo>
                  <a:lnTo>
                    <a:pt x="2443225" y="124180"/>
                  </a:lnTo>
                  <a:lnTo>
                    <a:pt x="2396794" y="105838"/>
                  </a:lnTo>
                  <a:lnTo>
                    <a:pt x="2348897" y="88809"/>
                  </a:lnTo>
                  <a:lnTo>
                    <a:pt x="2299601" y="73134"/>
                  </a:lnTo>
                  <a:lnTo>
                    <a:pt x="2248970" y="58857"/>
                  </a:lnTo>
                  <a:lnTo>
                    <a:pt x="2197073" y="46018"/>
                  </a:lnTo>
                  <a:lnTo>
                    <a:pt x="2143975" y="34662"/>
                  </a:lnTo>
                  <a:lnTo>
                    <a:pt x="2089742" y="24829"/>
                  </a:lnTo>
                  <a:lnTo>
                    <a:pt x="2034441" y="16562"/>
                  </a:lnTo>
                  <a:lnTo>
                    <a:pt x="1978138" y="9903"/>
                  </a:lnTo>
                  <a:lnTo>
                    <a:pt x="1920900" y="4895"/>
                  </a:lnTo>
                  <a:lnTo>
                    <a:pt x="1862792" y="1580"/>
                  </a:lnTo>
                  <a:lnTo>
                    <a:pt x="1803882" y="0"/>
                  </a:lnTo>
                  <a:close/>
                </a:path>
              </a:pathLst>
            </a:custGeom>
            <a:solidFill>
              <a:srgbClr val="4F81BD"/>
            </a:solidFill>
          </p:spPr>
          <p:txBody>
            <a:bodyPr wrap="square" lIns="0" tIns="0" rIns="0" bIns="0" rtlCol="0"/>
            <a:lstStyle/>
            <a:p>
              <a:endParaRPr/>
            </a:p>
          </p:txBody>
        </p:sp>
        <p:sp>
          <p:nvSpPr>
            <p:cNvPr id="7" name="object 7"/>
            <p:cNvSpPr/>
            <p:nvPr/>
          </p:nvSpPr>
          <p:spPr>
            <a:xfrm>
              <a:off x="5724530" y="3581539"/>
              <a:ext cx="2962275" cy="1447800"/>
            </a:xfrm>
            <a:custGeom>
              <a:avLst/>
              <a:gdLst/>
              <a:ahLst/>
              <a:cxnLst/>
              <a:rect l="l" t="t" r="r" b="b"/>
              <a:pathLst>
                <a:path w="2962275" h="1447800">
                  <a:moveTo>
                    <a:pt x="0" y="914247"/>
                  </a:moveTo>
                  <a:lnTo>
                    <a:pt x="600290" y="709841"/>
                  </a:lnTo>
                  <a:lnTo>
                    <a:pt x="602869" y="673734"/>
                  </a:lnTo>
                  <a:lnTo>
                    <a:pt x="608279" y="638119"/>
                  </a:lnTo>
                  <a:lnTo>
                    <a:pt x="627316" y="568528"/>
                  </a:lnTo>
                  <a:lnTo>
                    <a:pt x="656849" y="501394"/>
                  </a:lnTo>
                  <a:lnTo>
                    <a:pt x="696326" y="437041"/>
                  </a:lnTo>
                  <a:lnTo>
                    <a:pt x="719621" y="406009"/>
                  </a:lnTo>
                  <a:lnTo>
                    <a:pt x="745195" y="375795"/>
                  </a:lnTo>
                  <a:lnTo>
                    <a:pt x="772980" y="346439"/>
                  </a:lnTo>
                  <a:lnTo>
                    <a:pt x="802906" y="317981"/>
                  </a:lnTo>
                  <a:lnTo>
                    <a:pt x="834904" y="290463"/>
                  </a:lnTo>
                  <a:lnTo>
                    <a:pt x="868906" y="263925"/>
                  </a:lnTo>
                  <a:lnTo>
                    <a:pt x="904842" y="238407"/>
                  </a:lnTo>
                  <a:lnTo>
                    <a:pt x="942644" y="213952"/>
                  </a:lnTo>
                  <a:lnTo>
                    <a:pt x="982242" y="190598"/>
                  </a:lnTo>
                  <a:lnTo>
                    <a:pt x="1023568" y="168386"/>
                  </a:lnTo>
                  <a:lnTo>
                    <a:pt x="1066553" y="147359"/>
                  </a:lnTo>
                  <a:lnTo>
                    <a:pt x="1111127" y="127555"/>
                  </a:lnTo>
                  <a:lnTo>
                    <a:pt x="1157222" y="109016"/>
                  </a:lnTo>
                  <a:lnTo>
                    <a:pt x="1204769" y="91782"/>
                  </a:lnTo>
                  <a:lnTo>
                    <a:pt x="1253699" y="75895"/>
                  </a:lnTo>
                  <a:lnTo>
                    <a:pt x="1303942" y="61394"/>
                  </a:lnTo>
                  <a:lnTo>
                    <a:pt x="1355431" y="48321"/>
                  </a:lnTo>
                  <a:lnTo>
                    <a:pt x="1408095" y="36715"/>
                  </a:lnTo>
                  <a:lnTo>
                    <a:pt x="1461867" y="26619"/>
                  </a:lnTo>
                  <a:lnTo>
                    <a:pt x="1516676" y="18071"/>
                  </a:lnTo>
                  <a:lnTo>
                    <a:pt x="1572455" y="11114"/>
                  </a:lnTo>
                  <a:lnTo>
                    <a:pt x="1629134" y="5788"/>
                  </a:lnTo>
                  <a:lnTo>
                    <a:pt x="1686644" y="2133"/>
                  </a:lnTo>
                  <a:lnTo>
                    <a:pt x="1744916" y="190"/>
                  </a:lnTo>
                  <a:lnTo>
                    <a:pt x="1803882" y="0"/>
                  </a:lnTo>
                  <a:lnTo>
                    <a:pt x="1862792" y="1580"/>
                  </a:lnTo>
                  <a:lnTo>
                    <a:pt x="1920900" y="4895"/>
                  </a:lnTo>
                  <a:lnTo>
                    <a:pt x="1978138" y="9903"/>
                  </a:lnTo>
                  <a:lnTo>
                    <a:pt x="2034441" y="16562"/>
                  </a:lnTo>
                  <a:lnTo>
                    <a:pt x="2089742" y="24829"/>
                  </a:lnTo>
                  <a:lnTo>
                    <a:pt x="2143975" y="34662"/>
                  </a:lnTo>
                  <a:lnTo>
                    <a:pt x="2197073" y="46018"/>
                  </a:lnTo>
                  <a:lnTo>
                    <a:pt x="2248970" y="58857"/>
                  </a:lnTo>
                  <a:lnTo>
                    <a:pt x="2299601" y="73134"/>
                  </a:lnTo>
                  <a:lnTo>
                    <a:pt x="2348897" y="88809"/>
                  </a:lnTo>
                  <a:lnTo>
                    <a:pt x="2396794" y="105838"/>
                  </a:lnTo>
                  <a:lnTo>
                    <a:pt x="2443225" y="124180"/>
                  </a:lnTo>
                  <a:lnTo>
                    <a:pt x="2488123" y="143792"/>
                  </a:lnTo>
                  <a:lnTo>
                    <a:pt x="2531422" y="164631"/>
                  </a:lnTo>
                  <a:lnTo>
                    <a:pt x="2573055" y="186657"/>
                  </a:lnTo>
                  <a:lnTo>
                    <a:pt x="2612957" y="209826"/>
                  </a:lnTo>
                  <a:lnTo>
                    <a:pt x="2651061" y="234096"/>
                  </a:lnTo>
                  <a:lnTo>
                    <a:pt x="2687301" y="259424"/>
                  </a:lnTo>
                  <a:lnTo>
                    <a:pt x="2721609" y="285770"/>
                  </a:lnTo>
                  <a:lnTo>
                    <a:pt x="2753921" y="313090"/>
                  </a:lnTo>
                  <a:lnTo>
                    <a:pt x="2784169" y="341341"/>
                  </a:lnTo>
                  <a:lnTo>
                    <a:pt x="2812288" y="370483"/>
                  </a:lnTo>
                  <a:lnTo>
                    <a:pt x="2838210" y="400472"/>
                  </a:lnTo>
                  <a:lnTo>
                    <a:pt x="2861869" y="431266"/>
                  </a:lnTo>
                  <a:lnTo>
                    <a:pt x="2902136" y="495102"/>
                  </a:lnTo>
                  <a:lnTo>
                    <a:pt x="2932556" y="561651"/>
                  </a:lnTo>
                  <a:lnTo>
                    <a:pt x="2952599" y="630576"/>
                  </a:lnTo>
                  <a:lnTo>
                    <a:pt x="2961735" y="701539"/>
                  </a:lnTo>
                  <a:lnTo>
                    <a:pt x="2962046" y="737679"/>
                  </a:lnTo>
                  <a:lnTo>
                    <a:pt x="2959467" y="773786"/>
                  </a:lnTo>
                  <a:lnTo>
                    <a:pt x="2945885" y="844483"/>
                  </a:lnTo>
                  <a:lnTo>
                    <a:pt x="2921531" y="912886"/>
                  </a:lnTo>
                  <a:lnTo>
                    <a:pt x="2886958" y="978670"/>
                  </a:lnTo>
                  <a:lnTo>
                    <a:pt x="2842716" y="1041510"/>
                  </a:lnTo>
                  <a:lnTo>
                    <a:pt x="2817141" y="1071725"/>
                  </a:lnTo>
                  <a:lnTo>
                    <a:pt x="2789356" y="1101081"/>
                  </a:lnTo>
                  <a:lnTo>
                    <a:pt x="2759430" y="1129539"/>
                  </a:lnTo>
                  <a:lnTo>
                    <a:pt x="2727432" y="1157057"/>
                  </a:lnTo>
                  <a:lnTo>
                    <a:pt x="2693430" y="1183595"/>
                  </a:lnTo>
                  <a:lnTo>
                    <a:pt x="2657494" y="1209112"/>
                  </a:lnTo>
                  <a:lnTo>
                    <a:pt x="2619692" y="1233568"/>
                  </a:lnTo>
                  <a:lnTo>
                    <a:pt x="2580094" y="1256922"/>
                  </a:lnTo>
                  <a:lnTo>
                    <a:pt x="2538768" y="1279133"/>
                  </a:lnTo>
                  <a:lnTo>
                    <a:pt x="2495783" y="1300161"/>
                  </a:lnTo>
                  <a:lnTo>
                    <a:pt x="2451209" y="1319965"/>
                  </a:lnTo>
                  <a:lnTo>
                    <a:pt x="2405114" y="1338504"/>
                  </a:lnTo>
                  <a:lnTo>
                    <a:pt x="2357567" y="1355737"/>
                  </a:lnTo>
                  <a:lnTo>
                    <a:pt x="2308638" y="1371625"/>
                  </a:lnTo>
                  <a:lnTo>
                    <a:pt x="2258394" y="1386126"/>
                  </a:lnTo>
                  <a:lnTo>
                    <a:pt x="2206906" y="1399199"/>
                  </a:lnTo>
                  <a:lnTo>
                    <a:pt x="2154241" y="1410804"/>
                  </a:lnTo>
                  <a:lnTo>
                    <a:pt x="2100470" y="1420901"/>
                  </a:lnTo>
                  <a:lnTo>
                    <a:pt x="2045660" y="1429448"/>
                  </a:lnTo>
                  <a:lnTo>
                    <a:pt x="1989881" y="1436405"/>
                  </a:lnTo>
                  <a:lnTo>
                    <a:pt x="1933202" y="1441732"/>
                  </a:lnTo>
                  <a:lnTo>
                    <a:pt x="1875692" y="1445387"/>
                  </a:lnTo>
                  <a:lnTo>
                    <a:pt x="1817420" y="1447330"/>
                  </a:lnTo>
                  <a:lnTo>
                    <a:pt x="1758454" y="1447520"/>
                  </a:lnTo>
                  <a:lnTo>
                    <a:pt x="1700960" y="1445989"/>
                  </a:lnTo>
                  <a:lnTo>
                    <a:pt x="1644059" y="1442777"/>
                  </a:lnTo>
                  <a:lnTo>
                    <a:pt x="1587831" y="1437919"/>
                  </a:lnTo>
                  <a:lnTo>
                    <a:pt x="1532351" y="1431446"/>
                  </a:lnTo>
                  <a:lnTo>
                    <a:pt x="1477699" y="1423394"/>
                  </a:lnTo>
                  <a:lnTo>
                    <a:pt x="1423951" y="1413794"/>
                  </a:lnTo>
                  <a:lnTo>
                    <a:pt x="1371185" y="1402681"/>
                  </a:lnTo>
                  <a:lnTo>
                    <a:pt x="1319479" y="1390089"/>
                  </a:lnTo>
                  <a:lnTo>
                    <a:pt x="1268910" y="1376050"/>
                  </a:lnTo>
                  <a:lnTo>
                    <a:pt x="1219555" y="1360597"/>
                  </a:lnTo>
                  <a:lnTo>
                    <a:pt x="1171493" y="1343765"/>
                  </a:lnTo>
                  <a:lnTo>
                    <a:pt x="1124801" y="1325587"/>
                  </a:lnTo>
                  <a:lnTo>
                    <a:pt x="1079556" y="1306096"/>
                  </a:lnTo>
                  <a:lnTo>
                    <a:pt x="1035837" y="1285326"/>
                  </a:lnTo>
                  <a:lnTo>
                    <a:pt x="993720" y="1263310"/>
                  </a:lnTo>
                  <a:lnTo>
                    <a:pt x="953283" y="1240081"/>
                  </a:lnTo>
                  <a:lnTo>
                    <a:pt x="914604" y="1215673"/>
                  </a:lnTo>
                  <a:lnTo>
                    <a:pt x="877760" y="1190120"/>
                  </a:lnTo>
                  <a:lnTo>
                    <a:pt x="842829" y="1163454"/>
                  </a:lnTo>
                  <a:lnTo>
                    <a:pt x="809889" y="1135710"/>
                  </a:lnTo>
                  <a:lnTo>
                    <a:pt x="779017" y="1106920"/>
                  </a:lnTo>
                  <a:lnTo>
                    <a:pt x="750290" y="1077118"/>
                  </a:lnTo>
                  <a:lnTo>
                    <a:pt x="723787" y="1046338"/>
                  </a:lnTo>
                  <a:lnTo>
                    <a:pt x="699585" y="1014613"/>
                  </a:lnTo>
                  <a:lnTo>
                    <a:pt x="677760" y="981976"/>
                  </a:lnTo>
                  <a:lnTo>
                    <a:pt x="0" y="914247"/>
                  </a:lnTo>
                  <a:close/>
                </a:path>
              </a:pathLst>
            </a:custGeom>
            <a:ln w="9525">
              <a:solidFill>
                <a:srgbClr val="000000"/>
              </a:solidFill>
            </a:ln>
          </p:spPr>
          <p:txBody>
            <a:bodyPr wrap="square" lIns="0" tIns="0" rIns="0" bIns="0" rtlCol="0"/>
            <a:lstStyle/>
            <a:p>
              <a:endParaRPr/>
            </a:p>
          </p:txBody>
        </p:sp>
      </p:grpSp>
      <p:sp>
        <p:nvSpPr>
          <p:cNvPr id="8" name="object 8"/>
          <p:cNvSpPr txBox="1"/>
          <p:nvPr/>
        </p:nvSpPr>
        <p:spPr>
          <a:xfrm>
            <a:off x="6829221" y="3811205"/>
            <a:ext cx="1351280" cy="848360"/>
          </a:xfrm>
          <a:prstGeom prst="rect">
            <a:avLst/>
          </a:prstGeom>
        </p:spPr>
        <p:txBody>
          <a:bodyPr vert="horz" wrap="square" lIns="0" tIns="12700" rIns="0" bIns="0" rtlCol="0">
            <a:spAutoFit/>
          </a:bodyPr>
          <a:lstStyle/>
          <a:p>
            <a:pPr marL="12700" marR="5080" indent="-635" algn="ctr">
              <a:lnSpc>
                <a:spcPct val="100000"/>
              </a:lnSpc>
              <a:spcBef>
                <a:spcPts val="100"/>
              </a:spcBef>
            </a:pPr>
            <a:r>
              <a:rPr sz="1800" spc="-5" dirty="0">
                <a:latin typeface="Calibri" panose="020F0502020204030204"/>
                <a:cs typeface="Calibri" panose="020F0502020204030204"/>
              </a:rPr>
              <a:t>Both of these </a:t>
            </a:r>
            <a:r>
              <a:rPr sz="1800" dirty="0">
                <a:latin typeface="Calibri" panose="020F0502020204030204"/>
                <a:cs typeface="Calibri" panose="020F0502020204030204"/>
              </a:rPr>
              <a:t> </a:t>
            </a:r>
            <a:r>
              <a:rPr sz="1800" spc="-10" dirty="0">
                <a:latin typeface="Calibri" panose="020F0502020204030204"/>
                <a:cs typeface="Calibri" panose="020F0502020204030204"/>
              </a:rPr>
              <a:t>are </a:t>
            </a:r>
            <a:r>
              <a:rPr sz="1800" spc="-5" dirty="0">
                <a:latin typeface="Calibri" panose="020F0502020204030204"/>
                <a:cs typeface="Calibri" panose="020F0502020204030204"/>
              </a:rPr>
              <a:t>halting </a:t>
            </a:r>
            <a:r>
              <a:rPr sz="1800" dirty="0">
                <a:latin typeface="Calibri" panose="020F0502020204030204"/>
                <a:cs typeface="Calibri" panose="020F0502020204030204"/>
              </a:rPr>
              <a:t> </a:t>
            </a:r>
            <a:r>
              <a:rPr sz="1800" spc="-20" dirty="0">
                <a:latin typeface="Calibri" panose="020F0502020204030204"/>
                <a:cs typeface="Calibri" panose="020F0502020204030204"/>
              </a:rPr>
              <a:t>c</a:t>
            </a:r>
            <a:r>
              <a:rPr sz="1800" spc="-5" dirty="0">
                <a:latin typeface="Calibri" panose="020F0502020204030204"/>
                <a:cs typeface="Calibri" panose="020F0502020204030204"/>
              </a:rPr>
              <a:t>o</a:t>
            </a:r>
            <a:r>
              <a:rPr sz="1800" spc="-10" dirty="0">
                <a:latin typeface="Calibri" panose="020F0502020204030204"/>
                <a:cs typeface="Calibri" panose="020F0502020204030204"/>
              </a:rPr>
              <a:t>n</a:t>
            </a:r>
            <a:r>
              <a:rPr sz="1800" dirty="0">
                <a:latin typeface="Calibri" panose="020F0502020204030204"/>
                <a:cs typeface="Calibri" panose="020F0502020204030204"/>
              </a:rPr>
              <a:t>f</a:t>
            </a:r>
            <a:r>
              <a:rPr sz="1800" spc="-5" dirty="0">
                <a:latin typeface="Calibri" panose="020F0502020204030204"/>
                <a:cs typeface="Calibri" panose="020F0502020204030204"/>
              </a:rPr>
              <a:t>i</a:t>
            </a:r>
            <a:r>
              <a:rPr sz="1800" dirty="0">
                <a:latin typeface="Calibri" panose="020F0502020204030204"/>
                <a:cs typeface="Calibri" panose="020F0502020204030204"/>
              </a:rPr>
              <a:t>gu</a:t>
            </a:r>
            <a:r>
              <a:rPr sz="1800" spc="-40" dirty="0">
                <a:latin typeface="Calibri" panose="020F0502020204030204"/>
                <a:cs typeface="Calibri" panose="020F0502020204030204"/>
              </a:rPr>
              <a:t>r</a:t>
            </a:r>
            <a:r>
              <a:rPr sz="1800" spc="-15" dirty="0">
                <a:latin typeface="Calibri" panose="020F0502020204030204"/>
                <a:cs typeface="Calibri" panose="020F0502020204030204"/>
              </a:rPr>
              <a:t>a</a:t>
            </a:r>
            <a:r>
              <a:rPr sz="1800" spc="-5" dirty="0">
                <a:latin typeface="Calibri" panose="020F0502020204030204"/>
                <a:cs typeface="Calibri" panose="020F0502020204030204"/>
              </a:rPr>
              <a:t>tio</a:t>
            </a:r>
            <a:r>
              <a:rPr sz="1800" dirty="0">
                <a:latin typeface="Calibri" panose="020F0502020204030204"/>
                <a:cs typeface="Calibri" panose="020F0502020204030204"/>
              </a:rPr>
              <a:t>ns</a:t>
            </a:r>
            <a:endParaRPr sz="1800">
              <a:latin typeface="Calibri" panose="020F0502020204030204"/>
              <a:cs typeface="Calibri" panose="020F0502020204030204"/>
            </a:endParaRPr>
          </a:p>
        </p:txBody>
      </p:sp>
      <p:sp>
        <p:nvSpPr>
          <p:cNvPr id="9" name="object 9"/>
          <p:cNvSpPr/>
          <p:nvPr/>
        </p:nvSpPr>
        <p:spPr>
          <a:xfrm>
            <a:off x="5410200" y="4114800"/>
            <a:ext cx="381000" cy="762000"/>
          </a:xfrm>
          <a:custGeom>
            <a:avLst/>
            <a:gdLst/>
            <a:ahLst/>
            <a:cxnLst/>
            <a:rect l="l" t="t" r="r" b="b"/>
            <a:pathLst>
              <a:path w="381000" h="762000">
                <a:moveTo>
                  <a:pt x="0" y="0"/>
                </a:moveTo>
                <a:lnTo>
                  <a:pt x="60211" y="3237"/>
                </a:lnTo>
                <a:lnTo>
                  <a:pt x="112505" y="12253"/>
                </a:lnTo>
                <a:lnTo>
                  <a:pt x="153743" y="26000"/>
                </a:lnTo>
                <a:lnTo>
                  <a:pt x="190500" y="63500"/>
                </a:lnTo>
                <a:lnTo>
                  <a:pt x="190500" y="317500"/>
                </a:lnTo>
                <a:lnTo>
                  <a:pt x="200212" y="337568"/>
                </a:lnTo>
                <a:lnTo>
                  <a:pt x="227256" y="354999"/>
                </a:lnTo>
                <a:lnTo>
                  <a:pt x="268494" y="368746"/>
                </a:lnTo>
                <a:lnTo>
                  <a:pt x="320788" y="377762"/>
                </a:lnTo>
                <a:lnTo>
                  <a:pt x="381000" y="381000"/>
                </a:lnTo>
                <a:lnTo>
                  <a:pt x="320788" y="384237"/>
                </a:lnTo>
                <a:lnTo>
                  <a:pt x="268494" y="393253"/>
                </a:lnTo>
                <a:lnTo>
                  <a:pt x="227256" y="407000"/>
                </a:lnTo>
                <a:lnTo>
                  <a:pt x="190500" y="444500"/>
                </a:lnTo>
                <a:lnTo>
                  <a:pt x="190500" y="698500"/>
                </a:lnTo>
                <a:lnTo>
                  <a:pt x="180787" y="718568"/>
                </a:lnTo>
                <a:lnTo>
                  <a:pt x="153743" y="735999"/>
                </a:lnTo>
                <a:lnTo>
                  <a:pt x="112505" y="749746"/>
                </a:lnTo>
                <a:lnTo>
                  <a:pt x="60211" y="758762"/>
                </a:lnTo>
                <a:lnTo>
                  <a:pt x="0" y="762000"/>
                </a:lnTo>
              </a:path>
            </a:pathLst>
          </a:custGeom>
          <a:ln w="9525">
            <a:solidFill>
              <a:srgbClr val="000000"/>
            </a:solidFill>
          </a:ln>
        </p:spPr>
        <p:txBody>
          <a:bodyPr wrap="square" lIns="0" tIns="0" rIns="0" bIns="0" rtlCol="0"/>
          <a:lstStyle/>
          <a:p>
            <a:endParaRPr/>
          </a:p>
        </p:txBody>
      </p:sp>
      <p:sp>
        <p:nvSpPr>
          <p:cNvPr id="10" name="Date Placeholder 3"/>
          <p:cNvSpPr>
            <a:spLocks noGrp="1"/>
          </p:cNvSpPr>
          <p:nvPr>
            <p:ph type="dt" sz="half" idx="10"/>
          </p:nvPr>
        </p:nvSpPr>
        <p:spPr>
          <a:xfrm>
            <a:off x="457200" y="6416675"/>
            <a:ext cx="2133600" cy="365125"/>
          </a:xfrm>
        </p:spPr>
        <p:txBody>
          <a:bodyPr/>
          <a:lstStyle/>
          <a:p>
            <a:fld id="{8E59DE11-E960-4616-B1CD-723BF2C2B57C}" type="datetime1">
              <a:rPr lang="en-US" smtClean="0"/>
              <a:t>5/1/2024</a:t>
            </a:fld>
            <a:endParaRPr lang="en-US"/>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0" y="60325"/>
            <a:ext cx="1447800" cy="817163"/>
          </a:xfrm>
          <a:prstGeom prst="rect">
            <a:avLst/>
          </a:prstGeom>
          <a:noFill/>
        </p:spPr>
      </p:pic>
      <p:sp>
        <p:nvSpPr>
          <p:cNvPr id="12" name="Title 1"/>
          <p:cNvSpPr txBox="1">
            <a:spLocks/>
          </p:cNvSpPr>
          <p:nvPr/>
        </p:nvSpPr>
        <p:spPr>
          <a:xfrm>
            <a:off x="1371600" y="60325"/>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13" name="Footer Placeholder 9"/>
          <p:cNvSpPr>
            <a:spLocks noGrp="1"/>
          </p:cNvSpPr>
          <p:nvPr>
            <p:ph type="ftr" sz="quarter" idx="11"/>
          </p:nvPr>
        </p:nvSpPr>
        <p:spPr>
          <a:xfrm>
            <a:off x="2514600" y="6416675"/>
            <a:ext cx="5029200" cy="365125"/>
          </a:xfrm>
        </p:spPr>
        <p:txBody>
          <a:bodyPr/>
          <a:lstStyle/>
          <a:p>
            <a:r>
              <a:rPr lang="en-US" dirty="0" smtClean="0"/>
              <a:t>Ankur Kumar Varshney       ACSE0404 (TAFL)                  Unit V</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6680448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7766" y="245014"/>
            <a:ext cx="4746625" cy="635000"/>
          </a:xfrm>
          <a:prstGeom prst="rect">
            <a:avLst/>
          </a:prstGeom>
        </p:spPr>
        <p:txBody>
          <a:bodyPr vert="horz" wrap="square" lIns="0" tIns="12065" rIns="0" bIns="0" rtlCol="0">
            <a:spAutoFit/>
          </a:bodyPr>
          <a:lstStyle/>
          <a:p>
            <a:pPr marL="12700">
              <a:lnSpc>
                <a:spcPct val="100000"/>
              </a:lnSpc>
              <a:spcBef>
                <a:spcPts val="95"/>
              </a:spcBef>
            </a:pPr>
            <a:r>
              <a:rPr sz="4000" spc="-20" dirty="0"/>
              <a:t>Relating</a:t>
            </a:r>
            <a:r>
              <a:rPr sz="4000" spc="-65" dirty="0"/>
              <a:t> </a:t>
            </a:r>
            <a:r>
              <a:rPr sz="4000" spc="-20" dirty="0"/>
              <a:t>configurations</a:t>
            </a:r>
            <a:endParaRPr sz="4000"/>
          </a:p>
        </p:txBody>
      </p:sp>
      <p:sp>
        <p:nvSpPr>
          <p:cNvPr id="3" name="object 3"/>
          <p:cNvSpPr txBox="1">
            <a:spLocks noGrp="1"/>
          </p:cNvSpPr>
          <p:nvPr>
            <p:ph type="body" idx="1"/>
          </p:nvPr>
        </p:nvSpPr>
        <p:spPr>
          <a:xfrm>
            <a:off x="456278" y="1067974"/>
            <a:ext cx="8229600" cy="4332981"/>
          </a:xfrm>
          <a:prstGeom prst="rect">
            <a:avLst/>
          </a:prstGeom>
        </p:spPr>
        <p:txBody>
          <a:bodyPr vert="horz" wrap="square" lIns="0" tIns="12700" rIns="0" bIns="0" rtlCol="0">
            <a:spAutoFit/>
          </a:bodyPr>
          <a:lstStyle/>
          <a:p>
            <a:pPr marL="370205" indent="-287020" algn="just">
              <a:lnSpc>
                <a:spcPts val="2735"/>
              </a:lnSpc>
              <a:spcBef>
                <a:spcPts val="100"/>
              </a:spcBef>
              <a:buFont typeface="Arial MT"/>
              <a:buChar char="•"/>
              <a:tabLst>
                <a:tab pos="370205" algn="l"/>
                <a:tab pos="370840" algn="l"/>
              </a:tabLst>
            </a:pPr>
            <a:r>
              <a:rPr sz="2200" spc="-5" dirty="0"/>
              <a:t>TM's</a:t>
            </a:r>
            <a:r>
              <a:rPr sz="2200" spc="-15" dirty="0"/>
              <a:t> </a:t>
            </a:r>
            <a:r>
              <a:rPr sz="2200" spc="-10" dirty="0"/>
              <a:t>transitions</a:t>
            </a:r>
            <a:r>
              <a:rPr sz="2200" spc="-5" dirty="0"/>
              <a:t> induce </a:t>
            </a:r>
            <a:r>
              <a:rPr sz="2200" dirty="0"/>
              <a:t>the</a:t>
            </a:r>
            <a:r>
              <a:rPr sz="2200" spc="5" dirty="0"/>
              <a:t> </a:t>
            </a:r>
            <a:r>
              <a:rPr sz="2200" spc="-10" dirty="0"/>
              <a:t>relation</a:t>
            </a:r>
            <a:r>
              <a:rPr sz="2200" dirty="0"/>
              <a:t> </a:t>
            </a:r>
            <a:r>
              <a:rPr sz="2200" spc="-5" dirty="0"/>
              <a:t>|-</a:t>
            </a:r>
            <a:r>
              <a:rPr sz="2200" spc="5" dirty="0"/>
              <a:t> </a:t>
            </a:r>
            <a:r>
              <a:rPr sz="2200" spc="-5" dirty="0"/>
              <a:t>between</a:t>
            </a:r>
            <a:r>
              <a:rPr sz="2200" spc="-10" dirty="0"/>
              <a:t> </a:t>
            </a:r>
            <a:r>
              <a:rPr sz="2200" spc="-15" dirty="0"/>
              <a:t>configurations.</a:t>
            </a:r>
          </a:p>
          <a:p>
            <a:pPr marL="370205" indent="-287020" algn="just">
              <a:lnSpc>
                <a:spcPts val="2735"/>
              </a:lnSpc>
              <a:buFont typeface="Arial MT"/>
              <a:buChar char="•"/>
              <a:tabLst>
                <a:tab pos="370205" algn="l"/>
                <a:tab pos="370840" algn="l"/>
                <a:tab pos="1022350" algn="l"/>
              </a:tabLst>
            </a:pPr>
            <a:r>
              <a:rPr sz="2200" spc="-5" dirty="0"/>
              <a:t>Let	</a:t>
            </a:r>
            <a:r>
              <a:rPr sz="2200" dirty="0">
                <a:cs typeface="Symbol" panose="05050102010706020507"/>
              </a:rPr>
              <a:t></a:t>
            </a:r>
            <a:r>
              <a:rPr sz="2200" spc="-70" dirty="0">
                <a:cs typeface="Times New Roman" panose="02020603050405020304"/>
              </a:rPr>
              <a:t> </a:t>
            </a:r>
            <a:r>
              <a:rPr sz="2200" spc="-5" dirty="0"/>
              <a:t>=X</a:t>
            </a:r>
            <a:r>
              <a:rPr sz="2200" spc="-7" baseline="-21000" dirty="0"/>
              <a:t>1</a:t>
            </a:r>
            <a:r>
              <a:rPr sz="2200" spc="-5" dirty="0"/>
              <a:t>. </a:t>
            </a:r>
            <a:r>
              <a:rPr sz="2200" dirty="0"/>
              <a:t>. .</a:t>
            </a:r>
            <a:r>
              <a:rPr sz="2200" spc="75" dirty="0"/>
              <a:t> </a:t>
            </a:r>
            <a:r>
              <a:rPr sz="2200" dirty="0"/>
              <a:t>X</a:t>
            </a:r>
            <a:r>
              <a:rPr sz="2200" baseline="-21000" dirty="0"/>
              <a:t>i-1</a:t>
            </a:r>
            <a:r>
              <a:rPr sz="2200" spc="254" baseline="-21000" dirty="0"/>
              <a:t> </a:t>
            </a:r>
            <a:r>
              <a:rPr sz="2200" dirty="0"/>
              <a:t>q</a:t>
            </a:r>
            <a:r>
              <a:rPr sz="2200" spc="-5" dirty="0"/>
              <a:t> X</a:t>
            </a:r>
            <a:r>
              <a:rPr sz="2200" spc="-7" baseline="-21000" dirty="0"/>
              <a:t>i</a:t>
            </a:r>
            <a:r>
              <a:rPr sz="2200" spc="-15" baseline="-21000" dirty="0"/>
              <a:t> </a:t>
            </a:r>
            <a:r>
              <a:rPr sz="2200" dirty="0"/>
              <a:t>.</a:t>
            </a:r>
            <a:r>
              <a:rPr sz="2200" spc="-15" dirty="0"/>
              <a:t> </a:t>
            </a:r>
            <a:r>
              <a:rPr sz="2200" dirty="0"/>
              <a:t>.</a:t>
            </a:r>
            <a:r>
              <a:rPr sz="2200" spc="-5" dirty="0"/>
              <a:t> </a:t>
            </a:r>
            <a:r>
              <a:rPr sz="2200" dirty="0"/>
              <a:t>.</a:t>
            </a:r>
            <a:r>
              <a:rPr sz="2200" spc="75" dirty="0"/>
              <a:t> </a:t>
            </a:r>
            <a:r>
              <a:rPr sz="2200" spc="-5" dirty="0"/>
              <a:t>X</a:t>
            </a:r>
            <a:r>
              <a:rPr sz="2200" spc="-7" baseline="-21000" dirty="0"/>
              <a:t>k</a:t>
            </a:r>
            <a:r>
              <a:rPr sz="2200" spc="254" baseline="-21000" dirty="0"/>
              <a:t> </a:t>
            </a:r>
            <a:r>
              <a:rPr sz="2200" spc="-5" dirty="0"/>
              <a:t>be</a:t>
            </a:r>
            <a:r>
              <a:rPr sz="2200" dirty="0"/>
              <a:t> an</a:t>
            </a:r>
            <a:r>
              <a:rPr sz="2200" spc="-5" dirty="0"/>
              <a:t> </a:t>
            </a:r>
            <a:r>
              <a:rPr sz="2200" spc="-15" dirty="0"/>
              <a:t>configuration.</a:t>
            </a:r>
            <a:endParaRPr sz="2200" dirty="0">
              <a:cs typeface="Times New Roman" panose="02020603050405020304"/>
            </a:endParaRPr>
          </a:p>
          <a:p>
            <a:pPr marL="7620" algn="just">
              <a:lnSpc>
                <a:spcPct val="100000"/>
              </a:lnSpc>
              <a:spcBef>
                <a:spcPts val="55"/>
              </a:spcBef>
              <a:buFont typeface="Arial MT"/>
              <a:buChar char="•"/>
            </a:pPr>
            <a:endParaRPr sz="2200" dirty="0"/>
          </a:p>
          <a:p>
            <a:pPr marL="370205" marR="529590" indent="-287020" algn="just">
              <a:lnSpc>
                <a:spcPct val="70000"/>
              </a:lnSpc>
              <a:buFont typeface="Arial MT"/>
              <a:buChar char="•"/>
              <a:tabLst>
                <a:tab pos="370205" algn="l"/>
                <a:tab pos="370840" algn="l"/>
                <a:tab pos="675005" algn="l"/>
                <a:tab pos="1648460" algn="l"/>
                <a:tab pos="7330440" algn="l"/>
              </a:tabLst>
            </a:pPr>
            <a:r>
              <a:rPr sz="2200" spc="-5" dirty="0"/>
              <a:t>I</a:t>
            </a:r>
            <a:r>
              <a:rPr sz="2200" dirty="0"/>
              <a:t>f	</a:t>
            </a:r>
            <a:r>
              <a:rPr sz="2200" spc="-10" dirty="0">
                <a:cs typeface="Symbol" panose="05050102010706020507"/>
              </a:rPr>
              <a:t></a:t>
            </a:r>
            <a:r>
              <a:rPr sz="2200" dirty="0"/>
              <a:t>(</a:t>
            </a:r>
            <a:r>
              <a:rPr sz="2200" spc="-5" dirty="0"/>
              <a:t>q</a:t>
            </a:r>
            <a:r>
              <a:rPr sz="2200" spc="10" dirty="0"/>
              <a:t>,</a:t>
            </a:r>
            <a:r>
              <a:rPr sz="2200" dirty="0"/>
              <a:t>X</a:t>
            </a:r>
            <a:r>
              <a:rPr sz="2200" baseline="-21000" dirty="0"/>
              <a:t>i</a:t>
            </a:r>
            <a:r>
              <a:rPr sz="2200" dirty="0"/>
              <a:t>)</a:t>
            </a:r>
            <a:r>
              <a:rPr sz="2200" spc="-15" dirty="0"/>
              <a:t> </a:t>
            </a:r>
            <a:r>
              <a:rPr sz="2200" dirty="0"/>
              <a:t>is</a:t>
            </a:r>
            <a:r>
              <a:rPr sz="2200" spc="-10" dirty="0"/>
              <a:t> </a:t>
            </a:r>
            <a:r>
              <a:rPr sz="2200" spc="-5" dirty="0"/>
              <a:t>und</a:t>
            </a:r>
            <a:r>
              <a:rPr sz="2200" spc="-25" dirty="0"/>
              <a:t>e</a:t>
            </a:r>
            <a:r>
              <a:rPr sz="2200" spc="-5" dirty="0"/>
              <a:t>f</a:t>
            </a:r>
            <a:r>
              <a:rPr sz="2200" dirty="0"/>
              <a:t>i</a:t>
            </a:r>
            <a:r>
              <a:rPr sz="2200" spc="-5" dirty="0"/>
              <a:t>n</a:t>
            </a:r>
            <a:r>
              <a:rPr sz="2200" dirty="0"/>
              <a:t>e</a:t>
            </a:r>
            <a:r>
              <a:rPr sz="2200" spc="-5" dirty="0"/>
              <a:t>d</a:t>
            </a:r>
            <a:r>
              <a:rPr sz="2200" dirty="0"/>
              <a:t>,</a:t>
            </a:r>
            <a:r>
              <a:rPr sz="2200" spc="5" dirty="0"/>
              <a:t> </a:t>
            </a:r>
            <a:r>
              <a:rPr sz="2200" dirty="0"/>
              <a:t>then</a:t>
            </a:r>
            <a:r>
              <a:rPr sz="2200" spc="-5" dirty="0"/>
              <a:t> </a:t>
            </a:r>
            <a:r>
              <a:rPr sz="2200" dirty="0"/>
              <a:t>the</a:t>
            </a:r>
            <a:r>
              <a:rPr sz="2200" spc="-35" dirty="0"/>
              <a:t>r</a:t>
            </a:r>
            <a:r>
              <a:rPr sz="2200" dirty="0"/>
              <a:t>e a</a:t>
            </a:r>
            <a:r>
              <a:rPr sz="2200" spc="-35" dirty="0"/>
              <a:t>r</a:t>
            </a:r>
            <a:r>
              <a:rPr sz="2200" dirty="0"/>
              <a:t>e </a:t>
            </a:r>
            <a:r>
              <a:rPr sz="2200" spc="-5" dirty="0"/>
              <a:t>n</a:t>
            </a:r>
            <a:r>
              <a:rPr sz="2200" dirty="0"/>
              <a:t>o</a:t>
            </a:r>
            <a:r>
              <a:rPr sz="2200" spc="-10" dirty="0"/>
              <a:t> </a:t>
            </a:r>
            <a:r>
              <a:rPr sz="2200" spc="-20" dirty="0"/>
              <a:t>c</a:t>
            </a:r>
            <a:r>
              <a:rPr sz="2200" spc="-10" dirty="0"/>
              <a:t>o</a:t>
            </a:r>
            <a:r>
              <a:rPr sz="2200" spc="-15" dirty="0"/>
              <a:t>n</a:t>
            </a:r>
            <a:r>
              <a:rPr sz="2200" spc="-5" dirty="0"/>
              <a:t>f</a:t>
            </a:r>
            <a:r>
              <a:rPr sz="2200" dirty="0"/>
              <a:t>i</a:t>
            </a:r>
            <a:r>
              <a:rPr sz="2200" spc="-5" dirty="0"/>
              <a:t>gu</a:t>
            </a:r>
            <a:r>
              <a:rPr sz="2200" spc="-50" dirty="0"/>
              <a:t>r</a:t>
            </a:r>
            <a:r>
              <a:rPr sz="2200" spc="-25" dirty="0"/>
              <a:t>a</a:t>
            </a:r>
            <a:r>
              <a:rPr sz="2200" dirty="0"/>
              <a:t>ti</a:t>
            </a:r>
            <a:r>
              <a:rPr sz="2200" spc="-10" dirty="0"/>
              <a:t>o</a:t>
            </a:r>
            <a:r>
              <a:rPr sz="2200" spc="-5" dirty="0"/>
              <a:t>n</a:t>
            </a:r>
            <a:r>
              <a:rPr sz="2200" dirty="0"/>
              <a:t>s	</a:t>
            </a:r>
            <a:r>
              <a:rPr sz="2200" dirty="0">
                <a:cs typeface="Symbol" panose="05050102010706020507"/>
              </a:rPr>
              <a:t></a:t>
            </a:r>
            <a:r>
              <a:rPr sz="2200" spc="-55" dirty="0">
                <a:cs typeface="Times New Roman" panose="02020603050405020304"/>
              </a:rPr>
              <a:t> </a:t>
            </a:r>
            <a:r>
              <a:rPr sz="2200" dirty="0"/>
              <a:t>'  </a:t>
            </a:r>
            <a:r>
              <a:rPr sz="2200" spc="-5" dirty="0"/>
              <a:t>such</a:t>
            </a:r>
            <a:r>
              <a:rPr sz="2200" spc="-15" dirty="0"/>
              <a:t> </a:t>
            </a:r>
            <a:r>
              <a:rPr sz="2200" spc="-10" dirty="0"/>
              <a:t>that	</a:t>
            </a:r>
            <a:r>
              <a:rPr sz="2200" dirty="0">
                <a:cs typeface="Symbol" panose="05050102010706020507"/>
              </a:rPr>
              <a:t></a:t>
            </a:r>
            <a:r>
              <a:rPr sz="2200" spc="-65" dirty="0">
                <a:cs typeface="Times New Roman" panose="02020603050405020304"/>
              </a:rPr>
              <a:t> </a:t>
            </a:r>
            <a:r>
              <a:rPr sz="2200" spc="-5" dirty="0"/>
              <a:t>|-</a:t>
            </a:r>
            <a:r>
              <a:rPr sz="2200" spc="-10" dirty="0"/>
              <a:t> </a:t>
            </a:r>
            <a:r>
              <a:rPr sz="2200" dirty="0">
                <a:cs typeface="Symbol" panose="05050102010706020507"/>
              </a:rPr>
              <a:t></a:t>
            </a:r>
            <a:r>
              <a:rPr sz="2200" spc="-70" dirty="0">
                <a:cs typeface="Times New Roman" panose="02020603050405020304"/>
              </a:rPr>
              <a:t> </a:t>
            </a:r>
            <a:r>
              <a:rPr sz="2200" spc="-5" dirty="0"/>
              <a:t>'.</a:t>
            </a:r>
            <a:endParaRPr sz="2200" dirty="0">
              <a:cs typeface="Times New Roman" panose="02020603050405020304"/>
            </a:endParaRPr>
          </a:p>
          <a:p>
            <a:pPr marL="370205" indent="-287020" algn="just">
              <a:lnSpc>
                <a:spcPts val="2735"/>
              </a:lnSpc>
              <a:spcBef>
                <a:spcPts val="2305"/>
              </a:spcBef>
              <a:buFont typeface="Arial MT"/>
              <a:buChar char="•"/>
              <a:tabLst>
                <a:tab pos="370205" algn="l"/>
                <a:tab pos="370840" algn="l"/>
                <a:tab pos="675005" algn="l"/>
              </a:tabLst>
            </a:pPr>
            <a:r>
              <a:rPr sz="2200" spc="-5" dirty="0"/>
              <a:t>If	</a:t>
            </a:r>
            <a:r>
              <a:rPr sz="2200" spc="-35" dirty="0">
                <a:cs typeface="Symbol" panose="05050102010706020507"/>
              </a:rPr>
              <a:t></a:t>
            </a:r>
            <a:r>
              <a:rPr sz="2200" spc="-35" dirty="0"/>
              <a:t>(q,X</a:t>
            </a:r>
            <a:r>
              <a:rPr sz="2200" spc="-52" baseline="-21000" dirty="0"/>
              <a:t>i</a:t>
            </a:r>
            <a:r>
              <a:rPr sz="2200" spc="-35" dirty="0"/>
              <a:t>)=(p,Y,R)</a:t>
            </a:r>
            <a:r>
              <a:rPr sz="2200" spc="-50" dirty="0"/>
              <a:t> </a:t>
            </a:r>
            <a:r>
              <a:rPr sz="2200" dirty="0"/>
              <a:t>then</a:t>
            </a:r>
            <a:endParaRPr sz="2200" dirty="0">
              <a:cs typeface="Symbol" panose="05050102010706020507"/>
            </a:endParaRPr>
          </a:p>
          <a:p>
            <a:pPr marL="767715" algn="just">
              <a:lnSpc>
                <a:spcPts val="2735"/>
              </a:lnSpc>
              <a:tabLst>
                <a:tab pos="2988310" algn="l"/>
              </a:tabLst>
            </a:pPr>
            <a:r>
              <a:rPr sz="2200" dirty="0">
                <a:cs typeface="Symbol" panose="05050102010706020507"/>
              </a:rPr>
              <a:t></a:t>
            </a:r>
            <a:r>
              <a:rPr sz="2200" spc="-65" dirty="0">
                <a:cs typeface="Times New Roman" panose="02020603050405020304"/>
              </a:rPr>
              <a:t> </a:t>
            </a:r>
            <a:r>
              <a:rPr sz="2200" spc="-5" dirty="0"/>
              <a:t>|-</a:t>
            </a:r>
            <a:r>
              <a:rPr sz="2200" spc="-10" dirty="0"/>
              <a:t> </a:t>
            </a:r>
            <a:r>
              <a:rPr sz="2200" dirty="0">
                <a:cs typeface="Symbol" panose="05050102010706020507"/>
              </a:rPr>
              <a:t></a:t>
            </a:r>
            <a:r>
              <a:rPr sz="2200" spc="-65" dirty="0">
                <a:cs typeface="Times New Roman" panose="02020603050405020304"/>
              </a:rPr>
              <a:t> </a:t>
            </a:r>
            <a:r>
              <a:rPr sz="2200" dirty="0"/>
              <a:t>' </a:t>
            </a:r>
            <a:r>
              <a:rPr sz="2200" spc="-5" dirty="0"/>
              <a:t>holds</a:t>
            </a:r>
            <a:r>
              <a:rPr sz="2200" spc="-10" dirty="0"/>
              <a:t> </a:t>
            </a:r>
            <a:r>
              <a:rPr sz="2200" spc="-20" dirty="0"/>
              <a:t>for	</a:t>
            </a:r>
            <a:r>
              <a:rPr sz="2200" dirty="0">
                <a:cs typeface="Symbol" panose="05050102010706020507"/>
              </a:rPr>
              <a:t></a:t>
            </a:r>
            <a:r>
              <a:rPr sz="2200" spc="-55" dirty="0">
                <a:cs typeface="Times New Roman" panose="02020603050405020304"/>
              </a:rPr>
              <a:t> </a:t>
            </a:r>
            <a:r>
              <a:rPr sz="2200" dirty="0"/>
              <a:t>'</a:t>
            </a:r>
            <a:r>
              <a:rPr sz="2200" spc="-25" dirty="0"/>
              <a:t> </a:t>
            </a:r>
            <a:r>
              <a:rPr sz="2200" dirty="0"/>
              <a:t>=</a:t>
            </a:r>
            <a:r>
              <a:rPr sz="2200" spc="-5" dirty="0"/>
              <a:t> X</a:t>
            </a:r>
            <a:r>
              <a:rPr sz="2200" spc="-7" baseline="-21000" dirty="0"/>
              <a:t>1</a:t>
            </a:r>
            <a:r>
              <a:rPr sz="2200" spc="-5" dirty="0"/>
              <a:t>. </a:t>
            </a:r>
            <a:r>
              <a:rPr sz="2200" dirty="0"/>
              <a:t>.</a:t>
            </a:r>
            <a:r>
              <a:rPr sz="2200" spc="-20" dirty="0"/>
              <a:t> </a:t>
            </a:r>
            <a:r>
              <a:rPr sz="2200" dirty="0"/>
              <a:t>.</a:t>
            </a:r>
            <a:r>
              <a:rPr sz="2200" spc="80" dirty="0"/>
              <a:t> </a:t>
            </a:r>
            <a:r>
              <a:rPr sz="2200" dirty="0"/>
              <a:t>X</a:t>
            </a:r>
            <a:r>
              <a:rPr sz="2200" baseline="-21000" dirty="0"/>
              <a:t>i-1</a:t>
            </a:r>
            <a:r>
              <a:rPr sz="2200" spc="232" baseline="-21000" dirty="0"/>
              <a:t> </a:t>
            </a:r>
            <a:r>
              <a:rPr sz="2200" dirty="0"/>
              <a:t>Y p</a:t>
            </a:r>
            <a:r>
              <a:rPr sz="2200" spc="-10" dirty="0"/>
              <a:t> </a:t>
            </a:r>
            <a:r>
              <a:rPr sz="2200" spc="-5" dirty="0"/>
              <a:t>X</a:t>
            </a:r>
            <a:r>
              <a:rPr sz="2200" spc="-7" baseline="-21000" dirty="0"/>
              <a:t>i+1</a:t>
            </a:r>
            <a:r>
              <a:rPr sz="2200" spc="-5" dirty="0"/>
              <a:t>. </a:t>
            </a:r>
            <a:r>
              <a:rPr sz="2200" dirty="0"/>
              <a:t>.</a:t>
            </a:r>
            <a:r>
              <a:rPr sz="2200" spc="-20" dirty="0"/>
              <a:t> </a:t>
            </a:r>
            <a:r>
              <a:rPr sz="2200" dirty="0"/>
              <a:t>.</a:t>
            </a:r>
            <a:r>
              <a:rPr sz="2200" spc="70" dirty="0"/>
              <a:t> </a:t>
            </a:r>
            <a:r>
              <a:rPr sz="2200" spc="-5" dirty="0"/>
              <a:t>X</a:t>
            </a:r>
            <a:r>
              <a:rPr sz="2200" spc="-7" baseline="-21000" dirty="0"/>
              <a:t>k</a:t>
            </a:r>
            <a:endParaRPr sz="2200" baseline="-21000" dirty="0">
              <a:cs typeface="Times New Roman" panose="02020603050405020304"/>
            </a:endParaRPr>
          </a:p>
          <a:p>
            <a:pPr marL="370205" indent="-287020" algn="just">
              <a:lnSpc>
                <a:spcPts val="2735"/>
              </a:lnSpc>
              <a:spcBef>
                <a:spcPts val="2300"/>
              </a:spcBef>
              <a:buFont typeface="Arial MT"/>
              <a:buChar char="•"/>
              <a:tabLst>
                <a:tab pos="370205" algn="l"/>
                <a:tab pos="370840" algn="l"/>
                <a:tab pos="1843405" algn="l"/>
              </a:tabLst>
            </a:pPr>
            <a:r>
              <a:rPr sz="2200" spc="-20" dirty="0"/>
              <a:t>Similarly,</a:t>
            </a:r>
            <a:r>
              <a:rPr sz="2200" spc="-40" dirty="0"/>
              <a:t> </a:t>
            </a:r>
            <a:r>
              <a:rPr sz="2200" dirty="0"/>
              <a:t>if	</a:t>
            </a:r>
            <a:r>
              <a:rPr sz="2200" spc="-35" dirty="0">
                <a:cs typeface="Symbol" panose="05050102010706020507"/>
              </a:rPr>
              <a:t></a:t>
            </a:r>
            <a:r>
              <a:rPr sz="2200" spc="-35" dirty="0"/>
              <a:t>(q,X_i)=(p,Y,L)</a:t>
            </a:r>
          </a:p>
          <a:p>
            <a:pPr marL="423545" algn="just">
              <a:lnSpc>
                <a:spcPts val="2735"/>
              </a:lnSpc>
              <a:tabLst>
                <a:tab pos="1134745" algn="l"/>
                <a:tab pos="3296285" algn="l"/>
              </a:tabLst>
            </a:pPr>
            <a:r>
              <a:rPr sz="2200" dirty="0"/>
              <a:t>then	</a:t>
            </a:r>
            <a:r>
              <a:rPr sz="2200" dirty="0">
                <a:cs typeface="Symbol" panose="05050102010706020507"/>
              </a:rPr>
              <a:t></a:t>
            </a:r>
            <a:r>
              <a:rPr sz="2200" spc="-65" dirty="0">
                <a:cs typeface="Times New Roman" panose="02020603050405020304"/>
              </a:rPr>
              <a:t> </a:t>
            </a:r>
            <a:r>
              <a:rPr sz="2200" spc="-5" dirty="0"/>
              <a:t>|-</a:t>
            </a:r>
            <a:r>
              <a:rPr sz="2200" spc="-10" dirty="0"/>
              <a:t> </a:t>
            </a:r>
            <a:r>
              <a:rPr sz="2200" spc="-20" dirty="0">
                <a:cs typeface="Symbol" panose="05050102010706020507"/>
              </a:rPr>
              <a:t></a:t>
            </a:r>
            <a:r>
              <a:rPr sz="2200" spc="-20" dirty="0"/>
              <a:t>’</a:t>
            </a:r>
            <a:r>
              <a:rPr sz="2200" spc="35" dirty="0"/>
              <a:t> </a:t>
            </a:r>
            <a:r>
              <a:rPr sz="2200" spc="-5" dirty="0"/>
              <a:t>holds</a:t>
            </a:r>
            <a:r>
              <a:rPr sz="2200" spc="5" dirty="0"/>
              <a:t> </a:t>
            </a:r>
            <a:r>
              <a:rPr sz="2200" spc="-20" dirty="0"/>
              <a:t>for	</a:t>
            </a:r>
            <a:r>
              <a:rPr sz="2200" spc="-20" dirty="0">
                <a:cs typeface="Symbol" panose="05050102010706020507"/>
              </a:rPr>
              <a:t></a:t>
            </a:r>
            <a:r>
              <a:rPr sz="2200" spc="-20" dirty="0"/>
              <a:t>’</a:t>
            </a:r>
            <a:r>
              <a:rPr sz="2200" spc="35" dirty="0"/>
              <a:t> </a:t>
            </a:r>
            <a:r>
              <a:rPr sz="2200" spc="-5" dirty="0"/>
              <a:t>=X</a:t>
            </a:r>
            <a:r>
              <a:rPr sz="2200" spc="-7" baseline="-21000" dirty="0"/>
              <a:t>1</a:t>
            </a:r>
            <a:r>
              <a:rPr sz="2200" spc="-5" dirty="0"/>
              <a:t>. </a:t>
            </a:r>
            <a:r>
              <a:rPr sz="2200" dirty="0"/>
              <a:t>.</a:t>
            </a:r>
            <a:r>
              <a:rPr sz="2200" spc="-20" dirty="0"/>
              <a:t> </a:t>
            </a:r>
            <a:r>
              <a:rPr sz="2200" dirty="0"/>
              <a:t>.</a:t>
            </a:r>
            <a:r>
              <a:rPr sz="2200" spc="70" dirty="0"/>
              <a:t> </a:t>
            </a:r>
            <a:r>
              <a:rPr sz="2200" spc="-5" dirty="0"/>
              <a:t>pX</a:t>
            </a:r>
            <a:r>
              <a:rPr sz="2200" spc="-7" baseline="-21000" dirty="0"/>
              <a:t>i-1</a:t>
            </a:r>
            <a:r>
              <a:rPr sz="2200" spc="-5" dirty="0"/>
              <a:t>YX</a:t>
            </a:r>
            <a:r>
              <a:rPr sz="2200" spc="-7" baseline="-21000" dirty="0"/>
              <a:t>i+1</a:t>
            </a:r>
            <a:r>
              <a:rPr sz="2200" spc="284" baseline="-21000" dirty="0"/>
              <a:t> </a:t>
            </a:r>
            <a:r>
              <a:rPr sz="2200" dirty="0"/>
              <a:t>.</a:t>
            </a:r>
            <a:r>
              <a:rPr sz="2200" spc="-20" dirty="0"/>
              <a:t> </a:t>
            </a:r>
            <a:r>
              <a:rPr sz="2200" dirty="0"/>
              <a:t>.</a:t>
            </a:r>
            <a:r>
              <a:rPr sz="2200" spc="-20" dirty="0"/>
              <a:t> </a:t>
            </a:r>
            <a:r>
              <a:rPr sz="2200" dirty="0"/>
              <a:t>.</a:t>
            </a:r>
            <a:r>
              <a:rPr sz="2200" spc="70" dirty="0"/>
              <a:t> </a:t>
            </a:r>
            <a:r>
              <a:rPr sz="2200" spc="-5" dirty="0"/>
              <a:t>X</a:t>
            </a:r>
            <a:r>
              <a:rPr sz="2200" spc="-7" baseline="-21000" dirty="0"/>
              <a:t>k</a:t>
            </a:r>
            <a:endParaRPr sz="2200" baseline="-21000" dirty="0">
              <a:cs typeface="Symbol" panose="05050102010706020507"/>
            </a:endParaRPr>
          </a:p>
          <a:p>
            <a:pPr marL="370205" indent="-287020" algn="just">
              <a:lnSpc>
                <a:spcPct val="100000"/>
              </a:lnSpc>
              <a:spcBef>
                <a:spcPts val="1660"/>
              </a:spcBef>
              <a:buFont typeface="Arial MT"/>
              <a:buChar char="•"/>
              <a:tabLst>
                <a:tab pos="370205" algn="l"/>
                <a:tab pos="370840" algn="l"/>
                <a:tab pos="2456180" algn="l"/>
                <a:tab pos="4274185" algn="l"/>
                <a:tab pos="4537710" algn="l"/>
                <a:tab pos="4900930" algn="l"/>
                <a:tab pos="6176645" algn="l"/>
              </a:tabLst>
            </a:pPr>
            <a:r>
              <a:rPr sz="2200" dirty="0"/>
              <a:t>When</a:t>
            </a:r>
            <a:r>
              <a:rPr sz="2200" spc="-20" dirty="0"/>
              <a:t> </a:t>
            </a:r>
            <a:r>
              <a:rPr sz="2200" dirty="0">
                <a:cs typeface="Symbol" panose="05050102010706020507"/>
              </a:rPr>
              <a:t></a:t>
            </a:r>
            <a:r>
              <a:rPr sz="2200" spc="-55" dirty="0">
                <a:cs typeface="Times New Roman" panose="02020603050405020304"/>
              </a:rPr>
              <a:t> </a:t>
            </a:r>
            <a:r>
              <a:rPr sz="2200" spc="-5" dirty="0"/>
              <a:t>|- </a:t>
            </a:r>
            <a:r>
              <a:rPr sz="2200" spc="-20" dirty="0">
                <a:cs typeface="Symbol" panose="05050102010706020507"/>
              </a:rPr>
              <a:t></a:t>
            </a:r>
            <a:r>
              <a:rPr sz="2200" spc="-20" dirty="0"/>
              <a:t>’	</a:t>
            </a:r>
            <a:r>
              <a:rPr sz="2200" spc="-5" dirty="0"/>
              <a:t>Sipser</a:t>
            </a:r>
            <a:r>
              <a:rPr sz="2200" spc="-10" dirty="0"/>
              <a:t> </a:t>
            </a:r>
            <a:r>
              <a:rPr sz="2200" spc="-20" dirty="0"/>
              <a:t>says:	</a:t>
            </a:r>
            <a:r>
              <a:rPr sz="2200" dirty="0"/>
              <a:t>“	</a:t>
            </a:r>
            <a:r>
              <a:rPr sz="2200" dirty="0">
                <a:cs typeface="Symbol" panose="05050102010706020507"/>
              </a:rPr>
              <a:t></a:t>
            </a:r>
            <a:r>
              <a:rPr sz="2200" dirty="0">
                <a:cs typeface="Times New Roman" panose="02020603050405020304"/>
              </a:rPr>
              <a:t>	</a:t>
            </a:r>
            <a:r>
              <a:rPr sz="2200" dirty="0">
                <a:solidFill>
                  <a:srgbClr val="FF3300"/>
                </a:solidFill>
              </a:rPr>
              <a:t>yields</a:t>
            </a:r>
            <a:r>
              <a:rPr sz="2200" spc="45" dirty="0">
                <a:solidFill>
                  <a:srgbClr val="FF3300"/>
                </a:solidFill>
              </a:rPr>
              <a:t> </a:t>
            </a:r>
            <a:r>
              <a:rPr sz="2200" spc="-20" dirty="0">
                <a:cs typeface="Symbol" panose="05050102010706020507"/>
              </a:rPr>
              <a:t></a:t>
            </a:r>
            <a:r>
              <a:rPr sz="2200" spc="-20" dirty="0"/>
              <a:t>’	</a:t>
            </a:r>
            <a:r>
              <a:rPr sz="2200" dirty="0"/>
              <a:t>”</a:t>
            </a:r>
          </a:p>
        </p:txBody>
      </p:sp>
      <p:sp>
        <p:nvSpPr>
          <p:cNvPr id="4" name="Date Placeholder 3"/>
          <p:cNvSpPr>
            <a:spLocks noGrp="1"/>
          </p:cNvSpPr>
          <p:nvPr>
            <p:ph type="dt" sz="half" idx="10"/>
          </p:nvPr>
        </p:nvSpPr>
        <p:spPr>
          <a:xfrm>
            <a:off x="457200" y="6356350"/>
            <a:ext cx="2133600" cy="365125"/>
          </a:xfrm>
        </p:spPr>
        <p:txBody>
          <a:bodyPr/>
          <a:lstStyle/>
          <a:p>
            <a:fld id="{79CC1A90-1CF6-4D63-BFF9-51D0552BDFBE}" type="datetime1">
              <a:rPr lang="en-US" smtClean="0"/>
              <a:t>5/1/2024</a:t>
            </a:fld>
            <a:endParaRPr lang="en-US"/>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7"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13454634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6515" y="191833"/>
            <a:ext cx="1033144" cy="635000"/>
          </a:xfrm>
          <a:prstGeom prst="rect">
            <a:avLst/>
          </a:prstGeom>
        </p:spPr>
        <p:txBody>
          <a:bodyPr vert="horz" wrap="square" lIns="0" tIns="12065" rIns="0" bIns="0" rtlCol="0">
            <a:spAutoFit/>
          </a:bodyPr>
          <a:lstStyle/>
          <a:p>
            <a:pPr marL="12700">
              <a:lnSpc>
                <a:spcPct val="100000"/>
              </a:lnSpc>
              <a:spcBef>
                <a:spcPts val="95"/>
              </a:spcBef>
            </a:pPr>
            <a:r>
              <a:rPr sz="4000" spc="-5" dirty="0"/>
              <a:t>N</a:t>
            </a:r>
            <a:r>
              <a:rPr sz="4000" dirty="0"/>
              <a:t>o</a:t>
            </a:r>
            <a:r>
              <a:rPr sz="4000" spc="-50" dirty="0"/>
              <a:t>te</a:t>
            </a:r>
            <a:endParaRPr sz="4000"/>
          </a:p>
        </p:txBody>
      </p:sp>
      <p:sp>
        <p:nvSpPr>
          <p:cNvPr id="3" name="object 3"/>
          <p:cNvSpPr txBox="1"/>
          <p:nvPr/>
        </p:nvSpPr>
        <p:spPr>
          <a:xfrm>
            <a:off x="485140" y="1610360"/>
            <a:ext cx="8051800" cy="2729273"/>
          </a:xfrm>
          <a:prstGeom prst="rect">
            <a:avLst/>
          </a:prstGeom>
        </p:spPr>
        <p:txBody>
          <a:bodyPr vert="horz" wrap="square" lIns="0" tIns="12065" rIns="0" bIns="0" rtlCol="0">
            <a:spAutoFit/>
          </a:bodyPr>
          <a:lstStyle/>
          <a:p>
            <a:pPr marL="349885" marR="30480" indent="-287020" algn="just">
              <a:lnSpc>
                <a:spcPct val="100000"/>
              </a:lnSpc>
              <a:spcBef>
                <a:spcPts val="95"/>
              </a:spcBef>
              <a:buFont typeface="Arial MT"/>
              <a:buChar char="•"/>
              <a:tabLst>
                <a:tab pos="349885" algn="l"/>
                <a:tab pos="350520" algn="l"/>
              </a:tabLst>
            </a:pPr>
            <a:r>
              <a:rPr sz="2200" spc="-60" dirty="0">
                <a:cs typeface="Calibri" panose="020F0502020204030204"/>
              </a:rPr>
              <a:t>If,</a:t>
            </a:r>
            <a:r>
              <a:rPr sz="2200" spc="-25" dirty="0">
                <a:cs typeface="Calibri" panose="020F0502020204030204"/>
              </a:rPr>
              <a:t> </a:t>
            </a:r>
            <a:r>
              <a:rPr sz="2200" spc="-10" dirty="0">
                <a:cs typeface="Calibri" panose="020F0502020204030204"/>
              </a:rPr>
              <a:t>in</a:t>
            </a:r>
            <a:r>
              <a:rPr sz="2200" spc="10" dirty="0">
                <a:cs typeface="Calibri" panose="020F0502020204030204"/>
              </a:rPr>
              <a:t> </a:t>
            </a:r>
            <a:r>
              <a:rPr sz="2200" spc="-5" dirty="0">
                <a:cs typeface="Calibri" panose="020F0502020204030204"/>
              </a:rPr>
              <a:t>the</a:t>
            </a:r>
            <a:r>
              <a:rPr sz="2200" spc="20" dirty="0">
                <a:cs typeface="Calibri" panose="020F0502020204030204"/>
              </a:rPr>
              <a:t> </a:t>
            </a:r>
            <a:r>
              <a:rPr sz="2200" spc="-25" dirty="0">
                <a:cs typeface="Calibri" panose="020F0502020204030204"/>
              </a:rPr>
              <a:t>first</a:t>
            </a:r>
            <a:r>
              <a:rPr sz="2200" spc="25" dirty="0">
                <a:cs typeface="Calibri" panose="020F0502020204030204"/>
              </a:rPr>
              <a:t> </a:t>
            </a:r>
            <a:r>
              <a:rPr sz="2200" spc="-10" dirty="0">
                <a:cs typeface="Calibri" panose="020F0502020204030204"/>
              </a:rPr>
              <a:t>case,</a:t>
            </a:r>
            <a:r>
              <a:rPr sz="2200" spc="-5" dirty="0">
                <a:cs typeface="Calibri" panose="020F0502020204030204"/>
              </a:rPr>
              <a:t> </a:t>
            </a:r>
            <a:r>
              <a:rPr sz="2200" spc="-15" dirty="0">
                <a:cs typeface="Calibri" panose="020F0502020204030204"/>
              </a:rPr>
              <a:t>we</a:t>
            </a:r>
            <a:r>
              <a:rPr sz="2200" spc="-5" dirty="0">
                <a:cs typeface="Calibri" panose="020F0502020204030204"/>
              </a:rPr>
              <a:t> </a:t>
            </a:r>
            <a:r>
              <a:rPr sz="2200" spc="-25" dirty="0">
                <a:cs typeface="Calibri" panose="020F0502020204030204"/>
              </a:rPr>
              <a:t>have</a:t>
            </a:r>
            <a:r>
              <a:rPr sz="2200" spc="15" dirty="0">
                <a:cs typeface="Calibri" panose="020F0502020204030204"/>
              </a:rPr>
              <a:t> </a:t>
            </a:r>
            <a:r>
              <a:rPr sz="2200" spc="-10" dirty="0">
                <a:cs typeface="Calibri" panose="020F0502020204030204"/>
              </a:rPr>
              <a:t>i=k,</a:t>
            </a:r>
            <a:r>
              <a:rPr sz="2200" spc="10" dirty="0">
                <a:cs typeface="Calibri" panose="020F0502020204030204"/>
              </a:rPr>
              <a:t> </a:t>
            </a:r>
            <a:r>
              <a:rPr sz="2200" spc="-10" dirty="0">
                <a:cs typeface="Calibri" panose="020F0502020204030204"/>
              </a:rPr>
              <a:t>(that</a:t>
            </a:r>
            <a:r>
              <a:rPr sz="2200" spc="5" dirty="0">
                <a:cs typeface="Calibri" panose="020F0502020204030204"/>
              </a:rPr>
              <a:t> </a:t>
            </a:r>
            <a:r>
              <a:rPr sz="2200" spc="-10" dirty="0">
                <a:cs typeface="Calibri" panose="020F0502020204030204"/>
              </a:rPr>
              <a:t>is</a:t>
            </a:r>
            <a:r>
              <a:rPr sz="2200" spc="10" dirty="0">
                <a:cs typeface="Calibri" panose="020F0502020204030204"/>
              </a:rPr>
              <a:t> </a:t>
            </a:r>
            <a:r>
              <a:rPr sz="2200" spc="-15" dirty="0">
                <a:cs typeface="Calibri" panose="020F0502020204030204"/>
              </a:rPr>
              <a:t>we</a:t>
            </a:r>
            <a:r>
              <a:rPr sz="2200" dirty="0">
                <a:cs typeface="Calibri" panose="020F0502020204030204"/>
              </a:rPr>
              <a:t> </a:t>
            </a:r>
            <a:r>
              <a:rPr sz="2200" spc="-15" dirty="0">
                <a:cs typeface="Calibri" panose="020F0502020204030204"/>
              </a:rPr>
              <a:t>are</a:t>
            </a:r>
            <a:r>
              <a:rPr sz="2200" spc="-5" dirty="0">
                <a:cs typeface="Calibri" panose="020F0502020204030204"/>
              </a:rPr>
              <a:t> </a:t>
            </a:r>
            <a:r>
              <a:rPr sz="2200" spc="-15" dirty="0">
                <a:cs typeface="Calibri" panose="020F0502020204030204"/>
              </a:rPr>
              <a:t>at</a:t>
            </a:r>
            <a:r>
              <a:rPr sz="2200" dirty="0">
                <a:cs typeface="Calibri" panose="020F0502020204030204"/>
              </a:rPr>
              <a:t> </a:t>
            </a:r>
            <a:r>
              <a:rPr sz="2200" spc="-5" dirty="0">
                <a:cs typeface="Calibri" panose="020F0502020204030204"/>
              </a:rPr>
              <a:t>the </a:t>
            </a:r>
            <a:r>
              <a:rPr sz="2200" dirty="0">
                <a:cs typeface="Calibri" panose="020F0502020204030204"/>
              </a:rPr>
              <a:t> </a:t>
            </a:r>
            <a:r>
              <a:rPr sz="2200" spc="-5" dirty="0">
                <a:cs typeface="Calibri" panose="020F0502020204030204"/>
              </a:rPr>
              <a:t>end</a:t>
            </a:r>
            <a:r>
              <a:rPr sz="2200" spc="5" dirty="0">
                <a:cs typeface="Calibri" panose="020F0502020204030204"/>
              </a:rPr>
              <a:t> </a:t>
            </a:r>
            <a:r>
              <a:rPr sz="2200" spc="-5" dirty="0">
                <a:cs typeface="Calibri" panose="020F0502020204030204"/>
              </a:rPr>
              <a:t>of</a:t>
            </a:r>
            <a:r>
              <a:rPr sz="2200" spc="-10" dirty="0">
                <a:cs typeface="Calibri" panose="020F0502020204030204"/>
              </a:rPr>
              <a:t> </a:t>
            </a:r>
            <a:r>
              <a:rPr sz="2200" spc="-5" dirty="0">
                <a:cs typeface="Calibri" panose="020F0502020204030204"/>
              </a:rPr>
              <a:t>the</a:t>
            </a:r>
            <a:r>
              <a:rPr sz="2200" spc="15" dirty="0">
                <a:cs typeface="Calibri" panose="020F0502020204030204"/>
              </a:rPr>
              <a:t> </a:t>
            </a:r>
            <a:r>
              <a:rPr sz="2200" spc="-10" dirty="0">
                <a:cs typeface="Calibri" panose="020F0502020204030204"/>
              </a:rPr>
              <a:t>non-blank</a:t>
            </a:r>
            <a:r>
              <a:rPr sz="2200" spc="50" dirty="0">
                <a:cs typeface="Calibri" panose="020F0502020204030204"/>
              </a:rPr>
              <a:t> </a:t>
            </a:r>
            <a:r>
              <a:rPr sz="2200" spc="-5" dirty="0">
                <a:cs typeface="Calibri" panose="020F0502020204030204"/>
              </a:rPr>
              <a:t>portion</a:t>
            </a:r>
            <a:r>
              <a:rPr sz="2200" spc="20" dirty="0">
                <a:cs typeface="Calibri" panose="020F0502020204030204"/>
              </a:rPr>
              <a:t> </a:t>
            </a:r>
            <a:r>
              <a:rPr sz="2200" spc="-5" dirty="0">
                <a:cs typeface="Calibri" panose="020F0502020204030204"/>
              </a:rPr>
              <a:t>of</a:t>
            </a:r>
            <a:r>
              <a:rPr sz="2200" dirty="0">
                <a:cs typeface="Calibri" panose="020F0502020204030204"/>
              </a:rPr>
              <a:t> </a:t>
            </a:r>
            <a:r>
              <a:rPr sz="2200" spc="-5" dirty="0">
                <a:cs typeface="Calibri" panose="020F0502020204030204"/>
              </a:rPr>
              <a:t>the</a:t>
            </a:r>
            <a:r>
              <a:rPr sz="2200" spc="15" dirty="0">
                <a:cs typeface="Calibri" panose="020F0502020204030204"/>
              </a:rPr>
              <a:t> </a:t>
            </a:r>
            <a:r>
              <a:rPr sz="2200" spc="-15" dirty="0">
                <a:cs typeface="Calibri" panose="020F0502020204030204"/>
              </a:rPr>
              <a:t>tape</a:t>
            </a:r>
            <a:r>
              <a:rPr sz="2200" dirty="0">
                <a:cs typeface="Calibri" panose="020F0502020204030204"/>
              </a:rPr>
              <a:t> </a:t>
            </a:r>
            <a:r>
              <a:rPr sz="2200" spc="-20" dirty="0">
                <a:cs typeface="Calibri" panose="020F0502020204030204"/>
              </a:rPr>
              <a:t>to</a:t>
            </a:r>
            <a:r>
              <a:rPr sz="2200" dirty="0">
                <a:cs typeface="Calibri" panose="020F0502020204030204"/>
              </a:rPr>
              <a:t> </a:t>
            </a:r>
            <a:r>
              <a:rPr sz="2200" spc="-5" dirty="0">
                <a:cs typeface="Calibri" panose="020F0502020204030204"/>
              </a:rPr>
              <a:t>the</a:t>
            </a:r>
            <a:r>
              <a:rPr sz="2200" spc="15" dirty="0">
                <a:cs typeface="Calibri" panose="020F0502020204030204"/>
              </a:rPr>
              <a:t> </a:t>
            </a:r>
            <a:r>
              <a:rPr sz="2200" spc="-10" dirty="0">
                <a:cs typeface="Calibri" panose="020F0502020204030204"/>
              </a:rPr>
              <a:t>right) </a:t>
            </a:r>
            <a:r>
              <a:rPr sz="2200" spc="-620" dirty="0">
                <a:cs typeface="Calibri" panose="020F0502020204030204"/>
              </a:rPr>
              <a:t> </a:t>
            </a:r>
            <a:r>
              <a:rPr sz="2200" spc="-5" dirty="0">
                <a:cs typeface="Calibri" panose="020F0502020204030204"/>
              </a:rPr>
              <a:t>then</a:t>
            </a:r>
            <a:r>
              <a:rPr sz="2200" spc="10" dirty="0">
                <a:cs typeface="Calibri" panose="020F0502020204030204"/>
              </a:rPr>
              <a:t> </a:t>
            </a:r>
            <a:r>
              <a:rPr sz="2200" spc="-15" dirty="0">
                <a:cs typeface="Calibri" panose="020F0502020204030204"/>
              </a:rPr>
              <a:t>we</a:t>
            </a:r>
            <a:r>
              <a:rPr sz="2200" spc="-5" dirty="0">
                <a:cs typeface="Calibri" panose="020F0502020204030204"/>
              </a:rPr>
              <a:t> need</a:t>
            </a:r>
            <a:r>
              <a:rPr sz="2200" spc="15" dirty="0">
                <a:cs typeface="Calibri" panose="020F0502020204030204"/>
              </a:rPr>
              <a:t> </a:t>
            </a:r>
            <a:r>
              <a:rPr sz="2200" spc="-20" dirty="0">
                <a:cs typeface="Calibri" panose="020F0502020204030204"/>
              </a:rPr>
              <a:t>to</a:t>
            </a:r>
            <a:r>
              <a:rPr sz="2200" spc="5" dirty="0">
                <a:cs typeface="Calibri" panose="020F0502020204030204"/>
              </a:rPr>
              <a:t> </a:t>
            </a:r>
            <a:r>
              <a:rPr sz="2200" spc="-10" dirty="0">
                <a:cs typeface="Calibri" panose="020F0502020204030204"/>
              </a:rPr>
              <a:t>use</a:t>
            </a:r>
            <a:r>
              <a:rPr sz="2200" spc="30" dirty="0">
                <a:cs typeface="Calibri" panose="020F0502020204030204"/>
              </a:rPr>
              <a:t> </a:t>
            </a:r>
            <a:r>
              <a:rPr sz="2200" spc="-5" dirty="0">
                <a:cs typeface="Calibri" panose="020F0502020204030204"/>
              </a:rPr>
              <a:t>the</a:t>
            </a:r>
            <a:r>
              <a:rPr sz="2200" spc="5" dirty="0">
                <a:cs typeface="Calibri" panose="020F0502020204030204"/>
              </a:rPr>
              <a:t> </a:t>
            </a:r>
            <a:r>
              <a:rPr sz="2200" spc="-15" dirty="0">
                <a:cs typeface="Calibri" panose="020F0502020204030204"/>
              </a:rPr>
              <a:t>equivalent</a:t>
            </a:r>
            <a:r>
              <a:rPr sz="2200" spc="30" dirty="0">
                <a:cs typeface="Calibri" panose="020F0502020204030204"/>
              </a:rPr>
              <a:t> </a:t>
            </a:r>
            <a:r>
              <a:rPr sz="2200" spc="-20" dirty="0">
                <a:cs typeface="Calibri" panose="020F0502020204030204"/>
              </a:rPr>
              <a:t>representation</a:t>
            </a:r>
            <a:endParaRPr sz="2200" dirty="0">
              <a:cs typeface="Calibri" panose="020F0502020204030204"/>
            </a:endParaRPr>
          </a:p>
          <a:p>
            <a:pPr algn="just">
              <a:lnSpc>
                <a:spcPct val="100000"/>
              </a:lnSpc>
              <a:spcBef>
                <a:spcPts val="40"/>
              </a:spcBef>
              <a:buFont typeface="Arial MT"/>
              <a:buChar char="•"/>
            </a:pPr>
            <a:endParaRPr sz="2200" dirty="0">
              <a:cs typeface="Calibri" panose="020F0502020204030204"/>
            </a:endParaRPr>
          </a:p>
          <a:p>
            <a:pPr marL="428625" indent="-365760" algn="just">
              <a:lnSpc>
                <a:spcPct val="100000"/>
              </a:lnSpc>
              <a:buFont typeface="Arial MT"/>
              <a:buChar char="•"/>
              <a:tabLst>
                <a:tab pos="428625" algn="l"/>
                <a:tab pos="428625" algn="l"/>
              </a:tabLst>
            </a:pPr>
            <a:r>
              <a:rPr sz="2200" spc="-5" dirty="0">
                <a:cs typeface="Symbol" panose="05050102010706020507"/>
              </a:rPr>
              <a:t></a:t>
            </a:r>
            <a:r>
              <a:rPr sz="2200" spc="-60" dirty="0">
                <a:cs typeface="Times New Roman" panose="02020603050405020304"/>
              </a:rPr>
              <a:t> </a:t>
            </a:r>
            <a:r>
              <a:rPr sz="2200" spc="-5" dirty="0">
                <a:cs typeface="Calibri" panose="020F0502020204030204"/>
              </a:rPr>
              <a:t>= </a:t>
            </a:r>
            <a:r>
              <a:rPr sz="2200" dirty="0">
                <a:cs typeface="Calibri" panose="020F0502020204030204"/>
              </a:rPr>
              <a:t>X</a:t>
            </a:r>
            <a:r>
              <a:rPr sz="2200" baseline="-21000" dirty="0">
                <a:cs typeface="Calibri" panose="020F0502020204030204"/>
              </a:rPr>
              <a:t>1</a:t>
            </a:r>
            <a:r>
              <a:rPr sz="2200" spc="330" baseline="-21000" dirty="0">
                <a:cs typeface="Calibri" panose="020F0502020204030204"/>
              </a:rPr>
              <a:t> </a:t>
            </a:r>
            <a:r>
              <a:rPr sz="2200" dirty="0">
                <a:cs typeface="Calibri" panose="020F0502020204030204"/>
              </a:rPr>
              <a:t>.</a:t>
            </a:r>
            <a:r>
              <a:rPr sz="2200" spc="-30" dirty="0">
                <a:cs typeface="Calibri" panose="020F0502020204030204"/>
              </a:rPr>
              <a:t> </a:t>
            </a:r>
            <a:r>
              <a:rPr sz="2200" dirty="0">
                <a:cs typeface="Calibri" panose="020F0502020204030204"/>
              </a:rPr>
              <a:t>.</a:t>
            </a:r>
            <a:r>
              <a:rPr sz="2200" spc="-15" dirty="0">
                <a:cs typeface="Calibri" panose="020F0502020204030204"/>
              </a:rPr>
              <a:t> </a:t>
            </a:r>
            <a:r>
              <a:rPr sz="2200" dirty="0">
                <a:cs typeface="Calibri" panose="020F0502020204030204"/>
              </a:rPr>
              <a:t>.</a:t>
            </a:r>
            <a:r>
              <a:rPr sz="2200" spc="80" dirty="0">
                <a:cs typeface="Calibri" panose="020F0502020204030204"/>
              </a:rPr>
              <a:t> </a:t>
            </a:r>
            <a:r>
              <a:rPr sz="2200" spc="5" dirty="0">
                <a:cs typeface="Calibri" panose="020F0502020204030204"/>
              </a:rPr>
              <a:t>X</a:t>
            </a:r>
            <a:r>
              <a:rPr sz="2200" spc="7" baseline="-21000" dirty="0">
                <a:cs typeface="Calibri" panose="020F0502020204030204"/>
              </a:rPr>
              <a:t>k-1</a:t>
            </a:r>
            <a:r>
              <a:rPr sz="2200" spc="307" baseline="-21000" dirty="0">
                <a:cs typeface="Calibri" panose="020F0502020204030204"/>
              </a:rPr>
              <a:t> </a:t>
            </a:r>
            <a:r>
              <a:rPr sz="2200" spc="-5" dirty="0">
                <a:cs typeface="Calibri" panose="020F0502020204030204"/>
              </a:rPr>
              <a:t>q</a:t>
            </a:r>
            <a:r>
              <a:rPr sz="2200" spc="5" dirty="0">
                <a:cs typeface="Calibri" panose="020F0502020204030204"/>
              </a:rPr>
              <a:t> </a:t>
            </a:r>
            <a:r>
              <a:rPr sz="2200" dirty="0">
                <a:cs typeface="Calibri" panose="020F0502020204030204"/>
              </a:rPr>
              <a:t>X</a:t>
            </a:r>
            <a:r>
              <a:rPr sz="2200" baseline="-21000" dirty="0">
                <a:cs typeface="Calibri" panose="020F0502020204030204"/>
              </a:rPr>
              <a:t>k</a:t>
            </a:r>
            <a:r>
              <a:rPr sz="2200" spc="307" baseline="-21000" dirty="0">
                <a:cs typeface="Calibri" panose="020F0502020204030204"/>
              </a:rPr>
              <a:t> </a:t>
            </a:r>
            <a:r>
              <a:rPr sz="2200" spc="-5" dirty="0">
                <a:cs typeface="Calibri" panose="020F0502020204030204"/>
              </a:rPr>
              <a:t>B</a:t>
            </a:r>
            <a:endParaRPr sz="2200" dirty="0">
              <a:cs typeface="Calibri" panose="020F0502020204030204"/>
            </a:endParaRPr>
          </a:p>
          <a:p>
            <a:pPr algn="just">
              <a:lnSpc>
                <a:spcPct val="100000"/>
              </a:lnSpc>
              <a:spcBef>
                <a:spcPts val="50"/>
              </a:spcBef>
              <a:buFont typeface="Arial MT"/>
              <a:buChar char="•"/>
            </a:pPr>
            <a:endParaRPr sz="2200" dirty="0">
              <a:cs typeface="Calibri" panose="020F0502020204030204"/>
            </a:endParaRPr>
          </a:p>
          <a:p>
            <a:pPr marL="349885" marR="224790" indent="-287020" algn="just">
              <a:lnSpc>
                <a:spcPct val="101000"/>
              </a:lnSpc>
              <a:spcBef>
                <a:spcPts val="5"/>
              </a:spcBef>
              <a:buFont typeface="Arial MT"/>
              <a:buChar char="•"/>
              <a:tabLst>
                <a:tab pos="349885" algn="l"/>
                <a:tab pos="350520" algn="l"/>
                <a:tab pos="3254375" algn="l"/>
                <a:tab pos="3661410" algn="l"/>
              </a:tabLst>
            </a:pPr>
            <a:r>
              <a:rPr sz="2200" spc="-25" dirty="0">
                <a:cs typeface="Calibri" panose="020F0502020204030204"/>
              </a:rPr>
              <a:t>for</a:t>
            </a:r>
            <a:r>
              <a:rPr sz="2200" spc="-20" dirty="0">
                <a:cs typeface="Calibri" panose="020F0502020204030204"/>
              </a:rPr>
              <a:t> </a:t>
            </a:r>
            <a:r>
              <a:rPr sz="2200" spc="-5" dirty="0">
                <a:cs typeface="Calibri" panose="020F0502020204030204"/>
              </a:rPr>
              <a:t>our</a:t>
            </a:r>
            <a:r>
              <a:rPr sz="2200" spc="5" dirty="0">
                <a:cs typeface="Calibri" panose="020F0502020204030204"/>
              </a:rPr>
              <a:t> </a:t>
            </a:r>
            <a:r>
              <a:rPr sz="2200" spc="-15" dirty="0">
                <a:cs typeface="Calibri" panose="020F0502020204030204"/>
              </a:rPr>
              <a:t>formula</a:t>
            </a:r>
            <a:r>
              <a:rPr sz="2200" spc="25" dirty="0">
                <a:cs typeface="Calibri" panose="020F0502020204030204"/>
              </a:rPr>
              <a:t> </a:t>
            </a:r>
            <a:r>
              <a:rPr sz="2200" spc="-20" dirty="0">
                <a:cs typeface="Calibri" panose="020F0502020204030204"/>
              </a:rPr>
              <a:t>to</a:t>
            </a:r>
            <a:r>
              <a:rPr sz="2200" spc="-10" dirty="0">
                <a:cs typeface="Calibri" panose="020F0502020204030204"/>
              </a:rPr>
              <a:t> </a:t>
            </a:r>
            <a:r>
              <a:rPr sz="2200" spc="-25" dirty="0">
                <a:cs typeface="Calibri" panose="020F0502020204030204"/>
              </a:rPr>
              <a:t>make</a:t>
            </a:r>
            <a:r>
              <a:rPr sz="2200" spc="-5" dirty="0">
                <a:cs typeface="Calibri" panose="020F0502020204030204"/>
              </a:rPr>
              <a:t> sense.</a:t>
            </a:r>
            <a:r>
              <a:rPr sz="2200" spc="20" dirty="0">
                <a:cs typeface="Calibri" panose="020F0502020204030204"/>
              </a:rPr>
              <a:t> </a:t>
            </a:r>
            <a:r>
              <a:rPr sz="2200" spc="-30" dirty="0">
                <a:cs typeface="Calibri" panose="020F0502020204030204"/>
              </a:rPr>
              <a:t>Similarly,</a:t>
            </a:r>
            <a:r>
              <a:rPr sz="2200" spc="25" dirty="0">
                <a:cs typeface="Calibri" panose="020F0502020204030204"/>
              </a:rPr>
              <a:t> </a:t>
            </a:r>
            <a:r>
              <a:rPr sz="2200" spc="-15" dirty="0">
                <a:cs typeface="Calibri" panose="020F0502020204030204"/>
              </a:rPr>
              <a:t>we </a:t>
            </a:r>
            <a:r>
              <a:rPr sz="2200" spc="-5" dirty="0">
                <a:cs typeface="Calibri" panose="020F0502020204030204"/>
              </a:rPr>
              <a:t>add</a:t>
            </a:r>
            <a:r>
              <a:rPr sz="2200" spc="15" dirty="0">
                <a:cs typeface="Calibri" panose="020F0502020204030204"/>
              </a:rPr>
              <a:t> </a:t>
            </a:r>
            <a:r>
              <a:rPr sz="2200" spc="-5" dirty="0">
                <a:cs typeface="Calibri" panose="020F0502020204030204"/>
              </a:rPr>
              <a:t>a</a:t>
            </a:r>
            <a:r>
              <a:rPr sz="2200" spc="-10" dirty="0">
                <a:cs typeface="Calibri" panose="020F0502020204030204"/>
              </a:rPr>
              <a:t> </a:t>
            </a:r>
            <a:r>
              <a:rPr sz="2200" spc="-5" dirty="0">
                <a:cs typeface="Calibri" panose="020F0502020204030204"/>
              </a:rPr>
              <a:t>B </a:t>
            </a:r>
            <a:r>
              <a:rPr sz="2200" spc="-615" dirty="0">
                <a:cs typeface="Calibri" panose="020F0502020204030204"/>
              </a:rPr>
              <a:t> </a:t>
            </a:r>
            <a:r>
              <a:rPr sz="2200" spc="-20" dirty="0">
                <a:cs typeface="Calibri" panose="020F0502020204030204"/>
              </a:rPr>
              <a:t>to</a:t>
            </a:r>
            <a:r>
              <a:rPr sz="2200" dirty="0">
                <a:cs typeface="Calibri" panose="020F0502020204030204"/>
              </a:rPr>
              <a:t> </a:t>
            </a:r>
            <a:r>
              <a:rPr sz="2200" spc="-5" dirty="0">
                <a:cs typeface="Calibri" panose="020F0502020204030204"/>
              </a:rPr>
              <a:t>the</a:t>
            </a:r>
            <a:r>
              <a:rPr sz="2200" spc="35" dirty="0">
                <a:cs typeface="Calibri" panose="020F0502020204030204"/>
              </a:rPr>
              <a:t> </a:t>
            </a:r>
            <a:r>
              <a:rPr sz="2200" spc="-10" dirty="0">
                <a:cs typeface="Calibri" panose="020F0502020204030204"/>
              </a:rPr>
              <a:t>beginning</a:t>
            </a:r>
            <a:r>
              <a:rPr sz="2200" spc="45" dirty="0">
                <a:cs typeface="Calibri" panose="020F0502020204030204"/>
              </a:rPr>
              <a:t> </a:t>
            </a:r>
            <a:r>
              <a:rPr sz="2200" spc="-5" dirty="0">
                <a:cs typeface="Calibri" panose="020F0502020204030204"/>
              </a:rPr>
              <a:t>of	</a:t>
            </a:r>
            <a:r>
              <a:rPr sz="2200" spc="-5" dirty="0">
                <a:cs typeface="Symbol" panose="05050102010706020507"/>
              </a:rPr>
              <a:t></a:t>
            </a:r>
            <a:r>
              <a:rPr sz="2200" spc="-5" dirty="0">
                <a:cs typeface="Times New Roman" panose="02020603050405020304"/>
              </a:rPr>
              <a:t>	</a:t>
            </a:r>
            <a:r>
              <a:rPr sz="2200" spc="-10" dirty="0">
                <a:cs typeface="Calibri" panose="020F0502020204030204"/>
              </a:rPr>
              <a:t>whenever</a:t>
            </a:r>
            <a:r>
              <a:rPr sz="2200" spc="-5" dirty="0">
                <a:cs typeface="Calibri" panose="020F0502020204030204"/>
              </a:rPr>
              <a:t> </a:t>
            </a:r>
            <a:r>
              <a:rPr sz="2200" spc="-25" dirty="0">
                <a:cs typeface="Calibri" panose="020F0502020204030204"/>
              </a:rPr>
              <a:t>necessary.</a:t>
            </a:r>
            <a:endParaRPr sz="2200" dirty="0">
              <a:cs typeface="Calibri" panose="020F0502020204030204"/>
            </a:endParaRPr>
          </a:p>
        </p:txBody>
      </p:sp>
      <p:sp>
        <p:nvSpPr>
          <p:cNvPr id="4" name="Date Placeholder 3"/>
          <p:cNvSpPr>
            <a:spLocks noGrp="1"/>
          </p:cNvSpPr>
          <p:nvPr>
            <p:ph type="dt" sz="half" idx="10"/>
          </p:nvPr>
        </p:nvSpPr>
        <p:spPr>
          <a:xfrm>
            <a:off x="457200" y="6356350"/>
            <a:ext cx="2133600" cy="365125"/>
          </a:xfrm>
        </p:spPr>
        <p:txBody>
          <a:bodyPr/>
          <a:lstStyle/>
          <a:p>
            <a:fld id="{019CF196-5196-4417-928F-8213455FCFB0}" type="datetime1">
              <a:rPr lang="en-US" smtClean="0"/>
              <a:t>5/1/2024</a:t>
            </a:fld>
            <a:endParaRPr lang="en-US"/>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7"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28738486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6046" y="899669"/>
            <a:ext cx="3873651" cy="4455106"/>
          </a:xfrm>
          <a:prstGeom prst="rect">
            <a:avLst/>
          </a:prstGeom>
        </p:spPr>
      </p:pic>
      <p:sp>
        <p:nvSpPr>
          <p:cNvPr id="3" name="object 3"/>
          <p:cNvSpPr txBox="1">
            <a:spLocks noGrp="1"/>
          </p:cNvSpPr>
          <p:nvPr>
            <p:ph type="title"/>
          </p:nvPr>
        </p:nvSpPr>
        <p:spPr>
          <a:xfrm>
            <a:off x="3387850" y="191833"/>
            <a:ext cx="1768475" cy="635000"/>
          </a:xfrm>
          <a:prstGeom prst="rect">
            <a:avLst/>
          </a:prstGeom>
        </p:spPr>
        <p:txBody>
          <a:bodyPr vert="horz" wrap="square" lIns="0" tIns="12065" rIns="0" bIns="0" rtlCol="0">
            <a:spAutoFit/>
          </a:bodyPr>
          <a:lstStyle/>
          <a:p>
            <a:pPr marL="12700">
              <a:lnSpc>
                <a:spcPct val="100000"/>
              </a:lnSpc>
              <a:spcBef>
                <a:spcPts val="95"/>
              </a:spcBef>
            </a:pPr>
            <a:r>
              <a:rPr sz="4000" spc="-5" dirty="0"/>
              <a:t>E</a:t>
            </a:r>
            <a:r>
              <a:rPr sz="4000" spc="-85" dirty="0"/>
              <a:t>x</a:t>
            </a:r>
            <a:r>
              <a:rPr sz="4000" spc="-5" dirty="0"/>
              <a:t>amp</a:t>
            </a:r>
            <a:r>
              <a:rPr sz="4000" spc="-10" dirty="0"/>
              <a:t>l</a:t>
            </a:r>
            <a:r>
              <a:rPr sz="4000" spc="-5" dirty="0"/>
              <a:t>e</a:t>
            </a:r>
            <a:endParaRPr sz="4000"/>
          </a:p>
        </p:txBody>
      </p:sp>
      <p:sp>
        <p:nvSpPr>
          <p:cNvPr id="4" name="object 4"/>
          <p:cNvSpPr txBox="1"/>
          <p:nvPr/>
        </p:nvSpPr>
        <p:spPr>
          <a:xfrm>
            <a:off x="4345940" y="973328"/>
            <a:ext cx="4232910" cy="4507644"/>
          </a:xfrm>
          <a:prstGeom prst="rect">
            <a:avLst/>
          </a:prstGeom>
        </p:spPr>
        <p:txBody>
          <a:bodyPr vert="horz" wrap="square" lIns="0" tIns="49530" rIns="0" bIns="0" rtlCol="0">
            <a:spAutoFit/>
          </a:bodyPr>
          <a:lstStyle/>
          <a:p>
            <a:pPr marL="299085" marR="386715" indent="-287020" algn="just">
              <a:lnSpc>
                <a:spcPts val="2380"/>
              </a:lnSpc>
              <a:spcBef>
                <a:spcPts val="390"/>
              </a:spcBef>
              <a:buFont typeface="Arial MT"/>
              <a:buChar char="•"/>
              <a:tabLst>
                <a:tab pos="299085" algn="l"/>
                <a:tab pos="299720" algn="l"/>
              </a:tabLst>
            </a:pPr>
            <a:r>
              <a:rPr sz="2200" spc="-15" dirty="0">
                <a:latin typeface="Calibri" panose="020F0502020204030204"/>
                <a:cs typeface="Calibri" panose="020F0502020204030204"/>
              </a:rPr>
              <a:t>Here</a:t>
            </a:r>
            <a:r>
              <a:rPr sz="2200" spc="-5" dirty="0">
                <a:latin typeface="Calibri" panose="020F0502020204030204"/>
                <a:cs typeface="Calibri" panose="020F0502020204030204"/>
              </a:rPr>
              <a:t> is </a:t>
            </a:r>
            <a:r>
              <a:rPr sz="2200" spc="-10" dirty="0">
                <a:latin typeface="Calibri" panose="020F0502020204030204"/>
                <a:cs typeface="Calibri" panose="020F0502020204030204"/>
              </a:rPr>
              <a:t>the</a:t>
            </a:r>
            <a:r>
              <a:rPr sz="2200" spc="10" dirty="0">
                <a:latin typeface="Calibri" panose="020F0502020204030204"/>
                <a:cs typeface="Calibri" panose="020F0502020204030204"/>
              </a:rPr>
              <a:t> </a:t>
            </a:r>
            <a:r>
              <a:rPr sz="2200" spc="-10" dirty="0">
                <a:latin typeface="Calibri" panose="020F0502020204030204"/>
                <a:cs typeface="Calibri" panose="020F0502020204030204"/>
              </a:rPr>
              <a:t>sequence</a:t>
            </a:r>
            <a:r>
              <a:rPr sz="2200" spc="15" dirty="0">
                <a:latin typeface="Calibri" panose="020F0502020204030204"/>
                <a:cs typeface="Calibri" panose="020F0502020204030204"/>
              </a:rPr>
              <a:t> </a:t>
            </a:r>
            <a:r>
              <a:rPr sz="2200" dirty="0">
                <a:latin typeface="Calibri" panose="020F0502020204030204"/>
                <a:cs typeface="Calibri" panose="020F0502020204030204"/>
              </a:rPr>
              <a:t>of </a:t>
            </a:r>
            <a:r>
              <a:rPr sz="2200" spc="5" dirty="0">
                <a:latin typeface="Calibri" panose="020F0502020204030204"/>
                <a:cs typeface="Calibri" panose="020F0502020204030204"/>
              </a:rPr>
              <a:t> </a:t>
            </a:r>
            <a:r>
              <a:rPr sz="2200" spc="-15" dirty="0">
                <a:latin typeface="Calibri" panose="020F0502020204030204"/>
                <a:cs typeface="Calibri" panose="020F0502020204030204"/>
              </a:rPr>
              <a:t>configurations </a:t>
            </a:r>
            <a:r>
              <a:rPr sz="2200" dirty="0">
                <a:latin typeface="Calibri" panose="020F0502020204030204"/>
                <a:cs typeface="Calibri" panose="020F0502020204030204"/>
              </a:rPr>
              <a:t>of </a:t>
            </a:r>
            <a:r>
              <a:rPr sz="2200" spc="-5" dirty="0">
                <a:latin typeface="Calibri" panose="020F0502020204030204"/>
                <a:cs typeface="Calibri" panose="020F0502020204030204"/>
              </a:rPr>
              <a:t>our </a:t>
            </a:r>
            <a:r>
              <a:rPr sz="2200" spc="-15" dirty="0">
                <a:latin typeface="Calibri" panose="020F0502020204030204"/>
                <a:cs typeface="Calibri" panose="020F0502020204030204"/>
              </a:rPr>
              <a:t>example </a:t>
            </a:r>
            <a:r>
              <a:rPr sz="2200" spc="-10" dirty="0">
                <a:latin typeface="Calibri" panose="020F0502020204030204"/>
                <a:cs typeface="Calibri" panose="020F0502020204030204"/>
              </a:rPr>
              <a:t> machine, showing </a:t>
            </a:r>
            <a:r>
              <a:rPr sz="2200" spc="-5" dirty="0">
                <a:latin typeface="Calibri" panose="020F0502020204030204"/>
                <a:cs typeface="Calibri" panose="020F0502020204030204"/>
              </a:rPr>
              <a:t>its </a:t>
            </a:r>
            <a:r>
              <a:rPr sz="2200" spc="-15" dirty="0">
                <a:latin typeface="Calibri" panose="020F0502020204030204"/>
                <a:cs typeface="Calibri" panose="020F0502020204030204"/>
              </a:rPr>
              <a:t>execution </a:t>
            </a:r>
            <a:r>
              <a:rPr sz="2200" spc="-484" dirty="0">
                <a:latin typeface="Calibri" panose="020F0502020204030204"/>
                <a:cs typeface="Calibri" panose="020F0502020204030204"/>
              </a:rPr>
              <a:t> </a:t>
            </a:r>
            <a:r>
              <a:rPr sz="2200" spc="-5" dirty="0">
                <a:latin typeface="Calibri" panose="020F0502020204030204"/>
                <a:cs typeface="Calibri" panose="020F0502020204030204"/>
              </a:rPr>
              <a:t>with</a:t>
            </a:r>
            <a:r>
              <a:rPr sz="2200" spc="-15" dirty="0">
                <a:latin typeface="Calibri" panose="020F0502020204030204"/>
                <a:cs typeface="Calibri" panose="020F0502020204030204"/>
              </a:rPr>
              <a:t> </a:t>
            </a:r>
            <a:r>
              <a:rPr sz="2200" spc="-10" dirty="0">
                <a:latin typeface="Calibri" panose="020F0502020204030204"/>
                <a:cs typeface="Calibri" panose="020F0502020204030204"/>
              </a:rPr>
              <a:t>the</a:t>
            </a:r>
            <a:r>
              <a:rPr sz="2200" dirty="0">
                <a:latin typeface="Calibri" panose="020F0502020204030204"/>
                <a:cs typeface="Calibri" panose="020F0502020204030204"/>
              </a:rPr>
              <a:t> </a:t>
            </a:r>
            <a:r>
              <a:rPr sz="2200" spc="-10" dirty="0">
                <a:latin typeface="Calibri" panose="020F0502020204030204"/>
                <a:cs typeface="Calibri" panose="020F0502020204030204"/>
              </a:rPr>
              <a:t>given</a:t>
            </a:r>
            <a:r>
              <a:rPr sz="2200" spc="5" dirty="0">
                <a:latin typeface="Calibri" panose="020F0502020204030204"/>
                <a:cs typeface="Calibri" panose="020F0502020204030204"/>
              </a:rPr>
              <a:t> </a:t>
            </a:r>
            <a:r>
              <a:rPr sz="2200" spc="-10" dirty="0">
                <a:latin typeface="Calibri" panose="020F0502020204030204"/>
                <a:cs typeface="Calibri" panose="020F0502020204030204"/>
              </a:rPr>
              <a:t>input</a:t>
            </a:r>
            <a:r>
              <a:rPr sz="2200" spc="-5" dirty="0">
                <a:latin typeface="Calibri" panose="020F0502020204030204"/>
                <a:cs typeface="Calibri" panose="020F0502020204030204"/>
              </a:rPr>
              <a:t> 0101:</a:t>
            </a:r>
            <a:endParaRPr sz="2200" dirty="0">
              <a:latin typeface="Calibri" panose="020F0502020204030204"/>
              <a:cs typeface="Calibri" panose="020F0502020204030204"/>
            </a:endParaRPr>
          </a:p>
          <a:p>
            <a:pPr algn="just">
              <a:lnSpc>
                <a:spcPct val="100000"/>
              </a:lnSpc>
              <a:spcBef>
                <a:spcPts val="5"/>
              </a:spcBef>
              <a:buFont typeface="Arial MT"/>
              <a:buChar char="•"/>
            </a:pPr>
            <a:endParaRPr sz="2200" dirty="0">
              <a:latin typeface="Calibri" panose="020F0502020204030204"/>
              <a:cs typeface="Calibri" panose="020F0502020204030204"/>
            </a:endParaRPr>
          </a:p>
          <a:p>
            <a:pPr marL="361315" indent="-349250" algn="just">
              <a:lnSpc>
                <a:spcPct val="100000"/>
              </a:lnSpc>
              <a:spcBef>
                <a:spcPts val="5"/>
              </a:spcBef>
              <a:buFont typeface="Arial MT"/>
              <a:buChar char="•"/>
              <a:tabLst>
                <a:tab pos="361315" algn="l"/>
                <a:tab pos="361950" algn="l"/>
              </a:tabLst>
            </a:pPr>
            <a:r>
              <a:rPr sz="2200" spc="-5" dirty="0">
                <a:latin typeface="Calibri" panose="020F0502020204030204"/>
                <a:cs typeface="Calibri" panose="020F0502020204030204"/>
              </a:rPr>
              <a:t>p0101</a:t>
            </a:r>
            <a:r>
              <a:rPr sz="2200" spc="-25" dirty="0">
                <a:latin typeface="Calibri" panose="020F0502020204030204"/>
                <a:cs typeface="Calibri" panose="020F0502020204030204"/>
              </a:rPr>
              <a:t> </a:t>
            </a:r>
            <a:r>
              <a:rPr sz="2200" spc="-5" dirty="0">
                <a:latin typeface="Calibri" panose="020F0502020204030204"/>
                <a:cs typeface="Calibri" panose="020F0502020204030204"/>
              </a:rPr>
              <a:t>|-</a:t>
            </a:r>
            <a:r>
              <a:rPr sz="2200" dirty="0">
                <a:latin typeface="Calibri" panose="020F0502020204030204"/>
                <a:cs typeface="Calibri" panose="020F0502020204030204"/>
              </a:rPr>
              <a:t> </a:t>
            </a:r>
            <a:r>
              <a:rPr sz="2200" spc="-5" dirty="0">
                <a:latin typeface="Calibri" panose="020F0502020204030204"/>
                <a:cs typeface="Calibri" panose="020F0502020204030204"/>
              </a:rPr>
              <a:t>0q101</a:t>
            </a:r>
            <a:r>
              <a:rPr sz="2200" spc="-15" dirty="0">
                <a:latin typeface="Calibri" panose="020F0502020204030204"/>
                <a:cs typeface="Calibri" panose="020F0502020204030204"/>
              </a:rPr>
              <a:t> </a:t>
            </a:r>
            <a:r>
              <a:rPr sz="2200" spc="-5" dirty="0">
                <a:latin typeface="Calibri" panose="020F0502020204030204"/>
                <a:cs typeface="Calibri" panose="020F0502020204030204"/>
              </a:rPr>
              <a:t>|-01r01</a:t>
            </a:r>
            <a:r>
              <a:rPr sz="2200" spc="-25" dirty="0">
                <a:latin typeface="Calibri" panose="020F0502020204030204"/>
                <a:cs typeface="Calibri" panose="020F0502020204030204"/>
              </a:rPr>
              <a:t> </a:t>
            </a:r>
            <a:r>
              <a:rPr sz="2200" spc="-5" dirty="0">
                <a:latin typeface="Calibri" panose="020F0502020204030204"/>
                <a:cs typeface="Calibri" panose="020F0502020204030204"/>
              </a:rPr>
              <a:t>|-</a:t>
            </a:r>
            <a:r>
              <a:rPr sz="2200" spc="5" dirty="0">
                <a:latin typeface="Calibri" panose="020F0502020204030204"/>
                <a:cs typeface="Calibri" panose="020F0502020204030204"/>
              </a:rPr>
              <a:t> </a:t>
            </a:r>
            <a:r>
              <a:rPr sz="2200" spc="-5" dirty="0">
                <a:latin typeface="Calibri" panose="020F0502020204030204"/>
                <a:cs typeface="Calibri" panose="020F0502020204030204"/>
              </a:rPr>
              <a:t>0s101</a:t>
            </a:r>
            <a:endParaRPr sz="2200" dirty="0">
              <a:latin typeface="Calibri" panose="020F0502020204030204"/>
              <a:cs typeface="Calibri" panose="020F0502020204030204"/>
            </a:endParaRPr>
          </a:p>
          <a:p>
            <a:pPr algn="just">
              <a:lnSpc>
                <a:spcPct val="100000"/>
              </a:lnSpc>
              <a:spcBef>
                <a:spcPts val="45"/>
              </a:spcBef>
              <a:buFont typeface="Arial MT"/>
              <a:buChar char="•"/>
            </a:pPr>
            <a:endParaRPr sz="2200" dirty="0">
              <a:latin typeface="Calibri" panose="020F0502020204030204"/>
              <a:cs typeface="Calibri" panose="020F0502020204030204"/>
            </a:endParaRPr>
          </a:p>
          <a:p>
            <a:pPr marL="299085" marR="47625" indent="-287020" algn="just">
              <a:lnSpc>
                <a:spcPts val="2380"/>
              </a:lnSpc>
              <a:buFont typeface="Arial MT"/>
              <a:buChar char="•"/>
              <a:tabLst>
                <a:tab pos="299085" algn="l"/>
                <a:tab pos="299720" algn="l"/>
              </a:tabLst>
            </a:pPr>
            <a:r>
              <a:rPr sz="2200" spc="-10" dirty="0">
                <a:latin typeface="Calibri" panose="020F0502020204030204"/>
                <a:cs typeface="Calibri" panose="020F0502020204030204"/>
              </a:rPr>
              <a:t>The</a:t>
            </a:r>
            <a:r>
              <a:rPr sz="2200" spc="-5" dirty="0">
                <a:latin typeface="Calibri" panose="020F0502020204030204"/>
                <a:cs typeface="Calibri" panose="020F0502020204030204"/>
              </a:rPr>
              <a:t> </a:t>
            </a:r>
            <a:r>
              <a:rPr sz="2200" spc="-10" dirty="0">
                <a:latin typeface="Calibri" panose="020F0502020204030204"/>
                <a:cs typeface="Calibri" panose="020F0502020204030204"/>
              </a:rPr>
              <a:t>machine</a:t>
            </a:r>
            <a:r>
              <a:rPr sz="2200" spc="-5" dirty="0">
                <a:latin typeface="Calibri" panose="020F0502020204030204"/>
                <a:cs typeface="Calibri" panose="020F0502020204030204"/>
              </a:rPr>
              <a:t> halts, </a:t>
            </a:r>
            <a:r>
              <a:rPr sz="2200" spc="-10" dirty="0">
                <a:latin typeface="Calibri" panose="020F0502020204030204"/>
                <a:cs typeface="Calibri" panose="020F0502020204030204"/>
              </a:rPr>
              <a:t>since</a:t>
            </a:r>
            <a:r>
              <a:rPr sz="2200" spc="-5" dirty="0">
                <a:latin typeface="Calibri" panose="020F0502020204030204"/>
                <a:cs typeface="Calibri" panose="020F0502020204030204"/>
              </a:rPr>
              <a:t> </a:t>
            </a:r>
            <a:r>
              <a:rPr sz="2200" spc="-10" dirty="0">
                <a:latin typeface="Calibri" panose="020F0502020204030204"/>
                <a:cs typeface="Calibri" panose="020F0502020204030204"/>
              </a:rPr>
              <a:t>there</a:t>
            </a:r>
            <a:r>
              <a:rPr sz="2200" spc="-5" dirty="0">
                <a:latin typeface="Calibri" panose="020F0502020204030204"/>
                <a:cs typeface="Calibri" panose="020F0502020204030204"/>
              </a:rPr>
              <a:t> </a:t>
            </a:r>
            <a:r>
              <a:rPr sz="2200" spc="-15" dirty="0">
                <a:latin typeface="Calibri" panose="020F0502020204030204"/>
                <a:cs typeface="Calibri" panose="020F0502020204030204"/>
              </a:rPr>
              <a:t>are </a:t>
            </a:r>
            <a:r>
              <a:rPr sz="2200" spc="-480" dirty="0">
                <a:latin typeface="Calibri" panose="020F0502020204030204"/>
                <a:cs typeface="Calibri" panose="020F0502020204030204"/>
              </a:rPr>
              <a:t> </a:t>
            </a:r>
            <a:r>
              <a:rPr sz="2200" spc="-5" dirty="0">
                <a:latin typeface="Calibri" panose="020F0502020204030204"/>
                <a:cs typeface="Calibri" panose="020F0502020204030204"/>
              </a:rPr>
              <a:t>no</a:t>
            </a:r>
            <a:r>
              <a:rPr sz="2200" spc="-20" dirty="0">
                <a:latin typeface="Calibri" panose="020F0502020204030204"/>
                <a:cs typeface="Calibri" panose="020F0502020204030204"/>
              </a:rPr>
              <a:t> </a:t>
            </a:r>
            <a:r>
              <a:rPr sz="2200" spc="-10" dirty="0">
                <a:latin typeface="Calibri" panose="020F0502020204030204"/>
                <a:cs typeface="Calibri" panose="020F0502020204030204"/>
              </a:rPr>
              <a:t>moves</a:t>
            </a:r>
            <a:r>
              <a:rPr sz="2200" spc="15" dirty="0">
                <a:latin typeface="Calibri" panose="020F0502020204030204"/>
                <a:cs typeface="Calibri" panose="020F0502020204030204"/>
              </a:rPr>
              <a:t> </a:t>
            </a:r>
            <a:r>
              <a:rPr sz="2200" spc="-10" dirty="0">
                <a:latin typeface="Calibri" panose="020F0502020204030204"/>
                <a:cs typeface="Calibri" panose="020F0502020204030204"/>
              </a:rPr>
              <a:t>from</a:t>
            </a:r>
            <a:r>
              <a:rPr sz="2200" dirty="0">
                <a:latin typeface="Calibri" panose="020F0502020204030204"/>
                <a:cs typeface="Calibri" panose="020F0502020204030204"/>
              </a:rPr>
              <a:t> </a:t>
            </a:r>
            <a:r>
              <a:rPr sz="2200" spc="-10" dirty="0">
                <a:latin typeface="Calibri" panose="020F0502020204030204"/>
                <a:cs typeface="Calibri" panose="020F0502020204030204"/>
              </a:rPr>
              <a:t>the</a:t>
            </a:r>
            <a:r>
              <a:rPr sz="2200" spc="10" dirty="0">
                <a:latin typeface="Calibri" panose="020F0502020204030204"/>
                <a:cs typeface="Calibri" panose="020F0502020204030204"/>
              </a:rPr>
              <a:t> </a:t>
            </a:r>
            <a:r>
              <a:rPr sz="2200" spc="-25" dirty="0">
                <a:latin typeface="Calibri" panose="020F0502020204030204"/>
                <a:cs typeface="Calibri" panose="020F0502020204030204"/>
              </a:rPr>
              <a:t>state</a:t>
            </a:r>
            <a:r>
              <a:rPr sz="2200" spc="10" dirty="0">
                <a:latin typeface="Calibri" panose="020F0502020204030204"/>
                <a:cs typeface="Calibri" panose="020F0502020204030204"/>
              </a:rPr>
              <a:t> </a:t>
            </a:r>
            <a:r>
              <a:rPr sz="2200" spc="-5" dirty="0">
                <a:latin typeface="Calibri" panose="020F0502020204030204"/>
                <a:cs typeface="Calibri" panose="020F0502020204030204"/>
              </a:rPr>
              <a:t>s.</a:t>
            </a:r>
            <a:r>
              <a:rPr sz="2200" spc="480" dirty="0">
                <a:latin typeface="Calibri" panose="020F0502020204030204"/>
                <a:cs typeface="Calibri" panose="020F0502020204030204"/>
              </a:rPr>
              <a:t> </a:t>
            </a:r>
            <a:r>
              <a:rPr sz="2200" spc="-10" dirty="0">
                <a:latin typeface="Calibri" panose="020F0502020204030204"/>
                <a:cs typeface="Calibri" panose="020F0502020204030204"/>
              </a:rPr>
              <a:t>When </a:t>
            </a:r>
            <a:r>
              <a:rPr sz="2200" spc="-5" dirty="0">
                <a:latin typeface="Calibri" panose="020F0502020204030204"/>
                <a:cs typeface="Calibri" panose="020F0502020204030204"/>
              </a:rPr>
              <a:t> </a:t>
            </a:r>
            <a:r>
              <a:rPr sz="2200" spc="-10" dirty="0">
                <a:latin typeface="Calibri" panose="020F0502020204030204"/>
                <a:cs typeface="Calibri" panose="020F0502020204030204"/>
              </a:rPr>
              <a:t>the</a:t>
            </a:r>
            <a:r>
              <a:rPr sz="2200" dirty="0">
                <a:latin typeface="Calibri" panose="020F0502020204030204"/>
                <a:cs typeface="Calibri" panose="020F0502020204030204"/>
              </a:rPr>
              <a:t> </a:t>
            </a:r>
            <a:r>
              <a:rPr sz="2200" spc="-5" dirty="0">
                <a:latin typeface="Calibri" panose="020F0502020204030204"/>
                <a:cs typeface="Calibri" panose="020F0502020204030204"/>
              </a:rPr>
              <a:t>input</a:t>
            </a:r>
            <a:r>
              <a:rPr sz="2200" spc="-15" dirty="0">
                <a:latin typeface="Calibri" panose="020F0502020204030204"/>
                <a:cs typeface="Calibri" panose="020F0502020204030204"/>
              </a:rPr>
              <a:t> </a:t>
            </a:r>
            <a:r>
              <a:rPr sz="2200" spc="-5" dirty="0">
                <a:latin typeface="Calibri" panose="020F0502020204030204"/>
                <a:cs typeface="Calibri" panose="020F0502020204030204"/>
              </a:rPr>
              <a:t>is 0111,</a:t>
            </a:r>
            <a:r>
              <a:rPr sz="2200" spc="-20" dirty="0">
                <a:latin typeface="Calibri" panose="020F0502020204030204"/>
                <a:cs typeface="Calibri" panose="020F0502020204030204"/>
              </a:rPr>
              <a:t> </a:t>
            </a:r>
            <a:r>
              <a:rPr sz="2200" spc="-10" dirty="0">
                <a:latin typeface="Calibri" panose="020F0502020204030204"/>
                <a:cs typeface="Calibri" panose="020F0502020204030204"/>
              </a:rPr>
              <a:t>the</a:t>
            </a:r>
            <a:r>
              <a:rPr sz="2200" spc="15" dirty="0">
                <a:latin typeface="Calibri" panose="020F0502020204030204"/>
                <a:cs typeface="Calibri" panose="020F0502020204030204"/>
              </a:rPr>
              <a:t> </a:t>
            </a:r>
            <a:r>
              <a:rPr sz="2200" spc="-10" dirty="0">
                <a:latin typeface="Calibri" panose="020F0502020204030204"/>
                <a:cs typeface="Calibri" panose="020F0502020204030204"/>
              </a:rPr>
              <a:t>machine </a:t>
            </a:r>
            <a:r>
              <a:rPr sz="2200" spc="-5" dirty="0">
                <a:latin typeface="Calibri" panose="020F0502020204030204"/>
                <a:cs typeface="Calibri" panose="020F0502020204030204"/>
              </a:rPr>
              <a:t> </a:t>
            </a:r>
            <a:r>
              <a:rPr sz="2200" spc="-10" dirty="0">
                <a:latin typeface="Calibri" panose="020F0502020204030204"/>
                <a:cs typeface="Calibri" panose="020F0502020204030204"/>
              </a:rPr>
              <a:t>goes </a:t>
            </a:r>
            <a:r>
              <a:rPr sz="2200" spc="-40" dirty="0">
                <a:latin typeface="Calibri" panose="020F0502020204030204"/>
                <a:cs typeface="Calibri" panose="020F0502020204030204"/>
              </a:rPr>
              <a:t>forever,</a:t>
            </a:r>
            <a:r>
              <a:rPr sz="2200" spc="5" dirty="0">
                <a:latin typeface="Calibri" panose="020F0502020204030204"/>
                <a:cs typeface="Calibri" panose="020F0502020204030204"/>
              </a:rPr>
              <a:t> </a:t>
            </a:r>
            <a:r>
              <a:rPr sz="2200" spc="-5" dirty="0">
                <a:latin typeface="Calibri" panose="020F0502020204030204"/>
                <a:cs typeface="Calibri" panose="020F0502020204030204"/>
              </a:rPr>
              <a:t>as</a:t>
            </a:r>
            <a:r>
              <a:rPr sz="2200" spc="-10" dirty="0">
                <a:latin typeface="Calibri" panose="020F0502020204030204"/>
                <a:cs typeface="Calibri" panose="020F0502020204030204"/>
              </a:rPr>
              <a:t> </a:t>
            </a:r>
            <a:r>
              <a:rPr sz="2200" spc="-15" dirty="0">
                <a:latin typeface="Calibri" panose="020F0502020204030204"/>
                <a:cs typeface="Calibri" panose="020F0502020204030204"/>
              </a:rPr>
              <a:t>follows:</a:t>
            </a:r>
            <a:endParaRPr sz="2200" dirty="0">
              <a:latin typeface="Calibri" panose="020F0502020204030204"/>
              <a:cs typeface="Calibri" panose="020F0502020204030204"/>
            </a:endParaRPr>
          </a:p>
          <a:p>
            <a:pPr algn="just">
              <a:lnSpc>
                <a:spcPct val="100000"/>
              </a:lnSpc>
              <a:spcBef>
                <a:spcPts val="5"/>
              </a:spcBef>
              <a:buFont typeface="Arial MT"/>
              <a:buChar char="•"/>
            </a:pPr>
            <a:endParaRPr sz="2200" dirty="0">
              <a:latin typeface="Calibri" panose="020F0502020204030204"/>
              <a:cs typeface="Calibri" panose="020F0502020204030204"/>
            </a:endParaRPr>
          </a:p>
          <a:p>
            <a:pPr marL="299085" indent="-287020" algn="just">
              <a:lnSpc>
                <a:spcPts val="2510"/>
              </a:lnSpc>
              <a:buFont typeface="Arial MT"/>
              <a:buChar char="•"/>
              <a:tabLst>
                <a:tab pos="298450" algn="l"/>
                <a:tab pos="299720" algn="l"/>
              </a:tabLst>
            </a:pPr>
            <a:r>
              <a:rPr sz="2200" spc="-5" dirty="0">
                <a:latin typeface="Calibri" panose="020F0502020204030204"/>
                <a:cs typeface="Calibri" panose="020F0502020204030204"/>
              </a:rPr>
              <a:t>p0111</a:t>
            </a:r>
            <a:r>
              <a:rPr sz="2200" spc="-35" dirty="0">
                <a:latin typeface="Calibri" panose="020F0502020204030204"/>
                <a:cs typeface="Calibri" panose="020F0502020204030204"/>
              </a:rPr>
              <a:t> </a:t>
            </a:r>
            <a:r>
              <a:rPr sz="2200" spc="-5" dirty="0">
                <a:latin typeface="Calibri" panose="020F0502020204030204"/>
                <a:cs typeface="Calibri" panose="020F0502020204030204"/>
              </a:rPr>
              <a:t>|-</a:t>
            </a:r>
            <a:r>
              <a:rPr sz="2200" spc="5" dirty="0">
                <a:latin typeface="Calibri" panose="020F0502020204030204"/>
                <a:cs typeface="Calibri" panose="020F0502020204030204"/>
              </a:rPr>
              <a:t> </a:t>
            </a:r>
            <a:r>
              <a:rPr sz="2200" spc="-5" dirty="0">
                <a:latin typeface="Calibri" panose="020F0502020204030204"/>
                <a:cs typeface="Calibri" panose="020F0502020204030204"/>
              </a:rPr>
              <a:t>0q111</a:t>
            </a:r>
            <a:r>
              <a:rPr sz="2200" spc="-20" dirty="0">
                <a:latin typeface="Calibri" panose="020F0502020204030204"/>
                <a:cs typeface="Calibri" panose="020F0502020204030204"/>
              </a:rPr>
              <a:t> </a:t>
            </a:r>
            <a:r>
              <a:rPr sz="2200" spc="-10" dirty="0">
                <a:latin typeface="Calibri" panose="020F0502020204030204"/>
                <a:cs typeface="Calibri" panose="020F0502020204030204"/>
              </a:rPr>
              <a:t>|-</a:t>
            </a:r>
            <a:r>
              <a:rPr sz="2200" dirty="0">
                <a:latin typeface="Calibri" panose="020F0502020204030204"/>
                <a:cs typeface="Calibri" panose="020F0502020204030204"/>
              </a:rPr>
              <a:t> </a:t>
            </a:r>
            <a:r>
              <a:rPr sz="2200" spc="-5" dirty="0">
                <a:latin typeface="Calibri" panose="020F0502020204030204"/>
                <a:cs typeface="Calibri" panose="020F0502020204030204"/>
              </a:rPr>
              <a:t>01r11</a:t>
            </a:r>
            <a:r>
              <a:rPr sz="2200" spc="-20" dirty="0">
                <a:latin typeface="Calibri" panose="020F0502020204030204"/>
                <a:cs typeface="Calibri" panose="020F0502020204030204"/>
              </a:rPr>
              <a:t> </a:t>
            </a:r>
            <a:r>
              <a:rPr sz="2200" spc="-5" dirty="0">
                <a:latin typeface="Calibri" panose="020F0502020204030204"/>
                <a:cs typeface="Calibri" panose="020F0502020204030204"/>
              </a:rPr>
              <a:t>|-</a:t>
            </a:r>
            <a:r>
              <a:rPr sz="2200" spc="10" dirty="0">
                <a:latin typeface="Calibri" panose="020F0502020204030204"/>
                <a:cs typeface="Calibri" panose="020F0502020204030204"/>
              </a:rPr>
              <a:t> </a:t>
            </a:r>
            <a:r>
              <a:rPr sz="2200" spc="-5" dirty="0">
                <a:latin typeface="Calibri" panose="020F0502020204030204"/>
                <a:cs typeface="Calibri" panose="020F0502020204030204"/>
              </a:rPr>
              <a:t>011t1</a:t>
            </a:r>
            <a:endParaRPr sz="2200" dirty="0">
              <a:latin typeface="Calibri" panose="020F0502020204030204"/>
              <a:cs typeface="Calibri" panose="020F0502020204030204"/>
            </a:endParaRPr>
          </a:p>
          <a:p>
            <a:pPr marL="299085" algn="just">
              <a:lnSpc>
                <a:spcPts val="2510"/>
              </a:lnSpc>
            </a:pPr>
            <a:r>
              <a:rPr sz="2200" spc="-5" dirty="0">
                <a:latin typeface="Calibri" panose="020F0502020204030204"/>
                <a:cs typeface="Calibri" panose="020F0502020204030204"/>
              </a:rPr>
              <a:t>|-</a:t>
            </a:r>
            <a:r>
              <a:rPr sz="2200" spc="-20" dirty="0">
                <a:latin typeface="Calibri" panose="020F0502020204030204"/>
                <a:cs typeface="Calibri" panose="020F0502020204030204"/>
              </a:rPr>
              <a:t> </a:t>
            </a:r>
            <a:r>
              <a:rPr sz="2200" spc="-5" dirty="0">
                <a:latin typeface="Calibri" panose="020F0502020204030204"/>
                <a:cs typeface="Calibri" panose="020F0502020204030204"/>
              </a:rPr>
              <a:t>0111t</a:t>
            </a:r>
            <a:r>
              <a:rPr sz="2200" spc="-15" dirty="0">
                <a:latin typeface="Calibri" panose="020F0502020204030204"/>
                <a:cs typeface="Calibri" panose="020F0502020204030204"/>
              </a:rPr>
              <a:t> </a:t>
            </a:r>
            <a:r>
              <a:rPr sz="2200" spc="-5" dirty="0">
                <a:latin typeface="Calibri" panose="020F0502020204030204"/>
                <a:cs typeface="Calibri" panose="020F0502020204030204"/>
              </a:rPr>
              <a:t>|-</a:t>
            </a:r>
            <a:r>
              <a:rPr sz="2200" spc="10" dirty="0">
                <a:latin typeface="Calibri" panose="020F0502020204030204"/>
                <a:cs typeface="Calibri" panose="020F0502020204030204"/>
              </a:rPr>
              <a:t> </a:t>
            </a:r>
            <a:r>
              <a:rPr sz="2200" spc="-10" dirty="0">
                <a:latin typeface="Calibri" panose="020F0502020204030204"/>
                <a:cs typeface="Calibri" panose="020F0502020204030204"/>
              </a:rPr>
              <a:t>0111Bt</a:t>
            </a:r>
            <a:r>
              <a:rPr sz="2200" spc="-15" dirty="0">
                <a:latin typeface="Calibri" panose="020F0502020204030204"/>
                <a:cs typeface="Calibri" panose="020F0502020204030204"/>
              </a:rPr>
              <a:t> </a:t>
            </a:r>
            <a:r>
              <a:rPr sz="2200" spc="-5" dirty="0">
                <a:latin typeface="Calibri" panose="020F0502020204030204"/>
                <a:cs typeface="Calibri" panose="020F0502020204030204"/>
              </a:rPr>
              <a:t>|-</a:t>
            </a:r>
            <a:r>
              <a:rPr sz="2200" dirty="0">
                <a:latin typeface="Calibri" panose="020F0502020204030204"/>
                <a:cs typeface="Calibri" panose="020F0502020204030204"/>
              </a:rPr>
              <a:t> </a:t>
            </a:r>
            <a:r>
              <a:rPr sz="2200" spc="-5" dirty="0">
                <a:latin typeface="Calibri" panose="020F0502020204030204"/>
                <a:cs typeface="Calibri" panose="020F0502020204030204"/>
              </a:rPr>
              <a:t>0111BBt</a:t>
            </a:r>
            <a:r>
              <a:rPr sz="2200" spc="-15" dirty="0">
                <a:latin typeface="Calibri" panose="020F0502020204030204"/>
                <a:cs typeface="Calibri" panose="020F0502020204030204"/>
              </a:rPr>
              <a:t> </a:t>
            </a:r>
            <a:r>
              <a:rPr sz="2200" spc="-5" dirty="0" smtClean="0">
                <a:latin typeface="Calibri" panose="020F0502020204030204"/>
                <a:cs typeface="Calibri" panose="020F0502020204030204"/>
              </a:rPr>
              <a:t>|-</a:t>
            </a:r>
            <a:endParaRPr sz="2000" dirty="0">
              <a:latin typeface="Calibri" panose="020F0502020204030204"/>
              <a:cs typeface="Calibri" panose="020F0502020204030204"/>
            </a:endParaRPr>
          </a:p>
        </p:txBody>
      </p:sp>
      <p:sp>
        <p:nvSpPr>
          <p:cNvPr id="5" name="Date Placeholder 3"/>
          <p:cNvSpPr>
            <a:spLocks noGrp="1"/>
          </p:cNvSpPr>
          <p:nvPr>
            <p:ph type="dt" sz="half" idx="10"/>
          </p:nvPr>
        </p:nvSpPr>
        <p:spPr>
          <a:xfrm>
            <a:off x="457200" y="6356350"/>
            <a:ext cx="2133600" cy="365125"/>
          </a:xfrm>
        </p:spPr>
        <p:txBody>
          <a:bodyPr/>
          <a:lstStyle/>
          <a:p>
            <a:fld id="{B4B57424-2A6B-48D4-B28A-124B984085B1}" type="datetime1">
              <a:rPr lang="en-US" smtClean="0"/>
              <a:t>5/1/2024</a:t>
            </a:fld>
            <a:endParaRPr lang="en-US"/>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8"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1789902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a:extLst>
              <a:ext uri="{FF2B5EF4-FFF2-40B4-BE49-F238E27FC236}">
                <a16:creationId xmlns="" xmlns:a16="http://schemas.microsoft.com/office/drawing/2014/main" id="{D9CF9955-9DE6-4E3A-999C-16EE3FBDC17E}"/>
              </a:ext>
            </a:extLst>
          </p:cNvPr>
          <p:cNvSpPr>
            <a:spLocks noGrp="1"/>
          </p:cNvSpPr>
          <p:nvPr>
            <p:ph type="dt" sz="quarter" idx="11"/>
          </p:nvPr>
        </p:nvSpPr>
        <p:spPr>
          <a:xfrm>
            <a:off x="228600" y="6248400"/>
            <a:ext cx="2895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F1087E13-80AD-4B16-80AC-824D54A93EEE}" type="datetime1">
              <a:rPr lang="en-US" altLang="en-US" sz="1200" smtClean="0">
                <a:solidFill>
                  <a:srgbClr val="888888"/>
                </a:solidFill>
                <a:latin typeface="Calibri" panose="020F0502020204030204" pitchFamily="34" charset="0"/>
                <a:sym typeface="Calibri" panose="020F0502020204030204" pitchFamily="34" charset="0"/>
              </a:rPr>
              <a:t>5/1/2024</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 xmlns:a16="http://schemas.microsoft.com/office/drawing/2014/main" id="{83838BA3-2FEE-41D2-9860-B0EA794D6130}"/>
              </a:ext>
            </a:extLst>
          </p:cNvPr>
          <p:cNvSpPr txBox="1">
            <a:spLocks/>
          </p:cNvSpPr>
          <p:nvPr/>
        </p:nvSpPr>
        <p:spPr>
          <a:xfrm>
            <a:off x="1371600" y="0"/>
            <a:ext cx="7543800" cy="9461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6325" name="Rectangle 2">
            <a:extLst>
              <a:ext uri="{FF2B5EF4-FFF2-40B4-BE49-F238E27FC236}">
                <a16:creationId xmlns="" xmlns:a16="http://schemas.microsoft.com/office/drawing/2014/main" id="{11DD943F-E100-4221-AE1C-65C73F726586}"/>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6326" name="Content Placeholder 1">
            <a:extLst>
              <a:ext uri="{FF2B5EF4-FFF2-40B4-BE49-F238E27FC236}">
                <a16:creationId xmlns="" xmlns:a16="http://schemas.microsoft.com/office/drawing/2014/main" id="{850CB3C4-0DF1-4372-9344-D7C63EF877C2}"/>
              </a:ext>
            </a:extLst>
          </p:cNvPr>
          <p:cNvSpPr txBox="1">
            <a:spLocks noGrp="1"/>
          </p:cNvSpPr>
          <p:nvPr>
            <p:ph idx="1"/>
          </p:nvPr>
        </p:nvSpPr>
        <p:spPr>
          <a:xfrm>
            <a:off x="457200" y="1225550"/>
            <a:ext cx="8229600" cy="4754563"/>
          </a:xfrm>
        </p:spPr>
        <p:txBody>
          <a:bodyPr/>
          <a:lstStyle/>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7.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 xmlns:a16="http://schemas.microsoft.com/office/drawing/2014/main" id="{35F2DE29-FA94-4512-9656-1413A399A757}"/>
              </a:ext>
            </a:extLst>
          </p:cNvPr>
          <p:cNvGraphicFramePr>
            <a:graphicFrameLocks noGrp="1"/>
          </p:cNvGraphicFramePr>
          <p:nvPr/>
        </p:nvGraphicFramePr>
        <p:xfrm>
          <a:off x="850900" y="1985963"/>
          <a:ext cx="7829550" cy="1371600"/>
        </p:xfrm>
        <a:graphic>
          <a:graphicData uri="http://schemas.openxmlformats.org/drawingml/2006/table">
            <a:tbl>
              <a:tblPr firstRow="1" bandRow="1">
                <a:tableStyleId>{5C22544A-7EE6-4342-B048-85BDC9FD1C3A}</a:tableStyleId>
              </a:tblPr>
              <a:tblGrid>
                <a:gridCol w="903410">
                  <a:extLst>
                    <a:ext uri="{9D8B030D-6E8A-4147-A177-3AD203B41FA5}">
                      <a16:colId xmlns="" xmlns:a16="http://schemas.microsoft.com/office/drawing/2014/main" val="20000"/>
                    </a:ext>
                  </a:extLst>
                </a:gridCol>
                <a:gridCol w="5269890">
                  <a:extLst>
                    <a:ext uri="{9D8B030D-6E8A-4147-A177-3AD203B41FA5}">
                      <a16:colId xmlns="" xmlns:a16="http://schemas.microsoft.com/office/drawing/2014/main" val="20001"/>
                    </a:ext>
                  </a:extLst>
                </a:gridCol>
                <a:gridCol w="828125">
                  <a:extLst>
                    <a:ext uri="{9D8B030D-6E8A-4147-A177-3AD203B41FA5}">
                      <a16:colId xmlns="" xmlns:a16="http://schemas.microsoft.com/office/drawing/2014/main" val="20002"/>
                    </a:ext>
                  </a:extLst>
                </a:gridCol>
                <a:gridCol w="828125">
                  <a:extLst>
                    <a:ext uri="{9D8B030D-6E8A-4147-A177-3AD203B41FA5}">
                      <a16:colId xmlns="" xmlns:a16="http://schemas.microsoft.com/office/drawing/2014/main" val="20003"/>
                    </a:ext>
                  </a:extLst>
                </a:gridCol>
              </a:tblGrid>
              <a:tr h="640112">
                <a:tc>
                  <a:txBody>
                    <a:bodyPr/>
                    <a:lstStyle/>
                    <a:p>
                      <a:r>
                        <a:rPr lang="en-IN" sz="1800" dirty="0" err="1">
                          <a:solidFill>
                            <a:schemeClr val="tx1"/>
                          </a:solidFill>
                        </a:rPr>
                        <a:t>Q.No</a:t>
                      </a:r>
                      <a:r>
                        <a:rPr lang="en-IN" sz="1800" dirty="0">
                          <a:solidFill>
                            <a:schemeClr val="tx1"/>
                          </a:solidFill>
                        </a:rPr>
                        <a:t>.</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5744">
                <a:tc>
                  <a:txBody>
                    <a:bodyPr/>
                    <a:lstStyle/>
                    <a:p>
                      <a:r>
                        <a:rPr lang="en-IN" sz="1800" dirty="0"/>
                        <a:t>1</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5744">
                <a:tc>
                  <a:txBody>
                    <a:bodyPr/>
                    <a:lstStyle/>
                    <a:p>
                      <a:r>
                        <a:rPr lang="en-IN" sz="1800" dirty="0"/>
                        <a:t>2</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56349" name="Slide Number Placeholder 10">
            <a:extLst>
              <a:ext uri="{FF2B5EF4-FFF2-40B4-BE49-F238E27FC236}">
                <a16:creationId xmlns="" xmlns:a16="http://schemas.microsoft.com/office/drawing/2014/main" id="{207B9BE5-933E-4ECF-8203-AD8A5290F118}"/>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7</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 xmlns:a16="http://schemas.microsoft.com/office/drawing/2014/main" id="{6C37903E-2228-43A5-88EB-F08993F65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842107"/>
          </a:xfrm>
          <a:prstGeom prst="rect">
            <a:avLst/>
          </a:prstGeom>
        </p:spPr>
      </p:pic>
      <p:sp>
        <p:nvSpPr>
          <p:cNvPr id="12" name="Footer Placeholder 9"/>
          <p:cNvSpPr txBox="1">
            <a:spLocks/>
          </p:cNvSpPr>
          <p:nvPr/>
        </p:nvSpPr>
        <p:spPr>
          <a:xfrm>
            <a:off x="25146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Ankur Kumar Varshney             ACSE0404 (TAFL)                  Unit V</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1492" y="191833"/>
            <a:ext cx="4552315" cy="635000"/>
          </a:xfrm>
          <a:prstGeom prst="rect">
            <a:avLst/>
          </a:prstGeom>
        </p:spPr>
        <p:txBody>
          <a:bodyPr vert="horz" wrap="square" lIns="0" tIns="12065" rIns="0" bIns="0" rtlCol="0">
            <a:spAutoFit/>
          </a:bodyPr>
          <a:lstStyle/>
          <a:p>
            <a:pPr marL="12700">
              <a:lnSpc>
                <a:spcPct val="100000"/>
              </a:lnSpc>
              <a:spcBef>
                <a:spcPts val="95"/>
              </a:spcBef>
            </a:pPr>
            <a:r>
              <a:rPr sz="4000" spc="-10" dirty="0"/>
              <a:t>The</a:t>
            </a:r>
            <a:r>
              <a:rPr sz="4000" spc="-40" dirty="0"/>
              <a:t> </a:t>
            </a:r>
            <a:r>
              <a:rPr sz="4000" spc="-10" dirty="0"/>
              <a:t>Language</a:t>
            </a:r>
            <a:r>
              <a:rPr sz="4000" spc="-20" dirty="0"/>
              <a:t> </a:t>
            </a:r>
            <a:r>
              <a:rPr sz="4000" dirty="0"/>
              <a:t>of</a:t>
            </a:r>
            <a:r>
              <a:rPr sz="4000" spc="-25" dirty="0"/>
              <a:t> </a:t>
            </a:r>
            <a:r>
              <a:rPr sz="4000" spc="-5" dirty="0"/>
              <a:t>a</a:t>
            </a:r>
            <a:r>
              <a:rPr sz="4000" spc="-30" dirty="0"/>
              <a:t> </a:t>
            </a:r>
            <a:r>
              <a:rPr sz="4000" spc="-10" dirty="0"/>
              <a:t>TM</a:t>
            </a:r>
            <a:endParaRPr sz="4000"/>
          </a:p>
        </p:txBody>
      </p:sp>
      <p:sp>
        <p:nvSpPr>
          <p:cNvPr id="3" name="object 3"/>
          <p:cNvSpPr txBox="1"/>
          <p:nvPr/>
        </p:nvSpPr>
        <p:spPr>
          <a:xfrm>
            <a:off x="459740" y="1547876"/>
            <a:ext cx="8094345" cy="4553298"/>
          </a:xfrm>
          <a:prstGeom prst="rect">
            <a:avLst/>
          </a:prstGeom>
        </p:spPr>
        <p:txBody>
          <a:bodyPr vert="horz" wrap="square" lIns="0" tIns="83820" rIns="0" bIns="0" rtlCol="0">
            <a:spAutoFit/>
          </a:bodyPr>
          <a:lstStyle/>
          <a:p>
            <a:pPr marL="375285" marR="217170" indent="-287020" algn="just">
              <a:lnSpc>
                <a:spcPts val="2300"/>
              </a:lnSpc>
              <a:spcBef>
                <a:spcPts val="660"/>
              </a:spcBef>
              <a:buFont typeface="Arial MT"/>
              <a:buChar char="•"/>
              <a:tabLst>
                <a:tab pos="375285" algn="l"/>
                <a:tab pos="375920" algn="l"/>
              </a:tabLst>
            </a:pPr>
            <a:r>
              <a:rPr sz="2200" spc="-45" dirty="0">
                <a:cs typeface="Calibri" panose="020F0502020204030204"/>
              </a:rPr>
              <a:t>We</a:t>
            </a:r>
            <a:r>
              <a:rPr sz="2200" spc="-15" dirty="0">
                <a:cs typeface="Calibri" panose="020F0502020204030204"/>
              </a:rPr>
              <a:t> </a:t>
            </a:r>
            <a:r>
              <a:rPr sz="2200" spc="-10" dirty="0">
                <a:cs typeface="Calibri" panose="020F0502020204030204"/>
              </a:rPr>
              <a:t>define</a:t>
            </a:r>
            <a:r>
              <a:rPr sz="2200" dirty="0">
                <a:cs typeface="Calibri" panose="020F0502020204030204"/>
              </a:rPr>
              <a:t> the </a:t>
            </a:r>
            <a:r>
              <a:rPr sz="2200" spc="-10" dirty="0">
                <a:cs typeface="Calibri" panose="020F0502020204030204"/>
              </a:rPr>
              <a:t>language</a:t>
            </a:r>
            <a:r>
              <a:rPr sz="2200" dirty="0">
                <a:cs typeface="Calibri" panose="020F0502020204030204"/>
              </a:rPr>
              <a:t> </a:t>
            </a:r>
            <a:r>
              <a:rPr sz="2200" spc="-5" dirty="0">
                <a:cs typeface="Calibri" panose="020F0502020204030204"/>
              </a:rPr>
              <a:t>of</a:t>
            </a:r>
            <a:r>
              <a:rPr sz="2200" spc="-10" dirty="0">
                <a:cs typeface="Calibri" panose="020F0502020204030204"/>
              </a:rPr>
              <a:t> </a:t>
            </a:r>
            <a:r>
              <a:rPr sz="2200" dirty="0">
                <a:cs typeface="Calibri" panose="020F0502020204030204"/>
              </a:rPr>
              <a:t>the </a:t>
            </a:r>
            <a:r>
              <a:rPr sz="2200" spc="-5" dirty="0">
                <a:cs typeface="Calibri" panose="020F0502020204030204"/>
              </a:rPr>
              <a:t>TM </a:t>
            </a:r>
            <a:r>
              <a:rPr sz="2200" dirty="0">
                <a:cs typeface="Calibri" panose="020F0502020204030204"/>
              </a:rPr>
              <a:t>M</a:t>
            </a:r>
            <a:r>
              <a:rPr sz="2200" spc="-5" dirty="0">
                <a:cs typeface="Calibri" panose="020F0502020204030204"/>
              </a:rPr>
              <a:t> </a:t>
            </a:r>
            <a:r>
              <a:rPr sz="2200" spc="-15" dirty="0">
                <a:cs typeface="Calibri" panose="020F0502020204030204"/>
              </a:rPr>
              <a:t>to</a:t>
            </a:r>
            <a:r>
              <a:rPr sz="2200" spc="-10" dirty="0">
                <a:cs typeface="Calibri" panose="020F0502020204030204"/>
              </a:rPr>
              <a:t> </a:t>
            </a:r>
            <a:r>
              <a:rPr sz="2200" spc="-5" dirty="0">
                <a:cs typeface="Calibri" panose="020F0502020204030204"/>
              </a:rPr>
              <a:t>be </a:t>
            </a:r>
            <a:r>
              <a:rPr sz="2200" dirty="0">
                <a:cs typeface="Calibri" panose="020F0502020204030204"/>
              </a:rPr>
              <a:t>the</a:t>
            </a:r>
            <a:r>
              <a:rPr sz="2200" spc="-10" dirty="0">
                <a:cs typeface="Calibri" panose="020F0502020204030204"/>
              </a:rPr>
              <a:t> </a:t>
            </a:r>
            <a:r>
              <a:rPr sz="2200" spc="-5" dirty="0">
                <a:cs typeface="Calibri" panose="020F0502020204030204"/>
              </a:rPr>
              <a:t>set L(M)</a:t>
            </a:r>
            <a:r>
              <a:rPr sz="2200" spc="-10" dirty="0">
                <a:cs typeface="Calibri" panose="020F0502020204030204"/>
              </a:rPr>
              <a:t> </a:t>
            </a:r>
            <a:r>
              <a:rPr sz="2200" spc="-5" dirty="0">
                <a:cs typeface="Calibri" panose="020F0502020204030204"/>
              </a:rPr>
              <a:t>of </a:t>
            </a:r>
            <a:r>
              <a:rPr sz="2200" dirty="0">
                <a:cs typeface="Calibri" panose="020F0502020204030204"/>
              </a:rPr>
              <a:t>all </a:t>
            </a:r>
            <a:r>
              <a:rPr sz="2200" spc="-530" dirty="0">
                <a:cs typeface="Calibri" panose="020F0502020204030204"/>
              </a:rPr>
              <a:t> </a:t>
            </a:r>
            <a:r>
              <a:rPr sz="2200" spc="-10" dirty="0">
                <a:cs typeface="Calibri" panose="020F0502020204030204"/>
              </a:rPr>
              <a:t>strings</a:t>
            </a:r>
            <a:r>
              <a:rPr sz="2200" spc="-35" dirty="0">
                <a:cs typeface="Calibri" panose="020F0502020204030204"/>
              </a:rPr>
              <a:t> </a:t>
            </a:r>
            <a:r>
              <a:rPr sz="2200" dirty="0">
                <a:cs typeface="Calibri" panose="020F0502020204030204"/>
              </a:rPr>
              <a:t>w </a:t>
            </a:r>
            <a:r>
              <a:rPr sz="2200" dirty="0">
                <a:cs typeface="Symbol" panose="05050102010706020507"/>
              </a:rPr>
              <a:t></a:t>
            </a:r>
            <a:r>
              <a:rPr sz="2200" spc="-70" dirty="0">
                <a:cs typeface="Times New Roman" panose="02020603050405020304"/>
              </a:rPr>
              <a:t> </a:t>
            </a:r>
            <a:r>
              <a:rPr sz="2200" spc="-5" dirty="0">
                <a:cs typeface="Symbol" panose="05050102010706020507"/>
              </a:rPr>
              <a:t></a:t>
            </a:r>
            <a:r>
              <a:rPr sz="2200" spc="-7" baseline="24000" dirty="0">
                <a:cs typeface="Calibri" panose="020F0502020204030204"/>
              </a:rPr>
              <a:t>*</a:t>
            </a:r>
            <a:endParaRPr sz="2200" baseline="24000" dirty="0">
              <a:cs typeface="Calibri" panose="020F0502020204030204"/>
            </a:endParaRPr>
          </a:p>
          <a:p>
            <a:pPr algn="just">
              <a:lnSpc>
                <a:spcPct val="100000"/>
              </a:lnSpc>
              <a:spcBef>
                <a:spcPts val="35"/>
              </a:spcBef>
              <a:buFont typeface="Arial MT"/>
              <a:buChar char="•"/>
            </a:pPr>
            <a:endParaRPr sz="2200" dirty="0">
              <a:cs typeface="Calibri" panose="020F0502020204030204"/>
            </a:endParaRPr>
          </a:p>
          <a:p>
            <a:pPr marL="375285" indent="-287020" algn="just">
              <a:lnSpc>
                <a:spcPct val="100000"/>
              </a:lnSpc>
              <a:buFont typeface="Arial MT"/>
              <a:buChar char="•"/>
              <a:tabLst>
                <a:tab pos="375285" algn="l"/>
                <a:tab pos="375920" algn="l"/>
                <a:tab pos="1938655" algn="l"/>
              </a:tabLst>
            </a:pPr>
            <a:r>
              <a:rPr sz="2200" spc="-5" dirty="0">
                <a:cs typeface="Calibri" panose="020F0502020204030204"/>
              </a:rPr>
              <a:t>such</a:t>
            </a:r>
            <a:r>
              <a:rPr sz="2200" spc="-20" dirty="0">
                <a:cs typeface="Calibri" panose="020F0502020204030204"/>
              </a:rPr>
              <a:t> </a:t>
            </a:r>
            <a:r>
              <a:rPr sz="2200" spc="-5" dirty="0">
                <a:cs typeface="Calibri" panose="020F0502020204030204"/>
              </a:rPr>
              <a:t>that:	</a:t>
            </a:r>
            <a:r>
              <a:rPr sz="2200" dirty="0">
                <a:cs typeface="Calibri" panose="020F0502020204030204"/>
              </a:rPr>
              <a:t>Q</a:t>
            </a:r>
            <a:r>
              <a:rPr sz="2200" baseline="-21000" dirty="0">
                <a:cs typeface="Calibri" panose="020F0502020204030204"/>
              </a:rPr>
              <a:t>0 </a:t>
            </a:r>
            <a:r>
              <a:rPr sz="2200" dirty="0">
                <a:cs typeface="Calibri" panose="020F0502020204030204"/>
              </a:rPr>
              <a:t>w</a:t>
            </a:r>
            <a:r>
              <a:rPr sz="2200" spc="-30" dirty="0">
                <a:cs typeface="Calibri" panose="020F0502020204030204"/>
              </a:rPr>
              <a:t> </a:t>
            </a:r>
            <a:r>
              <a:rPr sz="2200" spc="-5" dirty="0">
                <a:cs typeface="Calibri" panose="020F0502020204030204"/>
              </a:rPr>
              <a:t>|-</a:t>
            </a:r>
            <a:r>
              <a:rPr sz="2200" spc="-7" baseline="24000" dirty="0">
                <a:cs typeface="Calibri" panose="020F0502020204030204"/>
              </a:rPr>
              <a:t>*</a:t>
            </a:r>
            <a:r>
              <a:rPr sz="2200" spc="270" baseline="24000" dirty="0">
                <a:cs typeface="Calibri" panose="020F0502020204030204"/>
              </a:rPr>
              <a:t> </a:t>
            </a:r>
            <a:r>
              <a:rPr sz="2200" dirty="0">
                <a:cs typeface="Symbol" panose="05050102010706020507"/>
              </a:rPr>
              <a:t></a:t>
            </a:r>
            <a:r>
              <a:rPr sz="2200" spc="-75" dirty="0">
                <a:cs typeface="Times New Roman" panose="02020603050405020304"/>
              </a:rPr>
              <a:t> </a:t>
            </a:r>
            <a:r>
              <a:rPr sz="2200" spc="-10" dirty="0">
                <a:cs typeface="Calibri" panose="020F0502020204030204"/>
              </a:rPr>
              <a:t>q</a:t>
            </a:r>
            <a:r>
              <a:rPr sz="2200" spc="-15" baseline="-21000" dirty="0">
                <a:cs typeface="Calibri" panose="020F0502020204030204"/>
              </a:rPr>
              <a:t>accept</a:t>
            </a:r>
            <a:r>
              <a:rPr sz="2200" spc="254" baseline="-21000" dirty="0">
                <a:cs typeface="Calibri" panose="020F0502020204030204"/>
              </a:rPr>
              <a:t> </a:t>
            </a:r>
            <a:r>
              <a:rPr sz="2200" dirty="0">
                <a:cs typeface="Symbol" panose="05050102010706020507"/>
              </a:rPr>
              <a:t></a:t>
            </a:r>
          </a:p>
          <a:p>
            <a:pPr marL="375285" indent="-287655" algn="just">
              <a:lnSpc>
                <a:spcPct val="100000"/>
              </a:lnSpc>
              <a:buFont typeface="Arial MT"/>
              <a:buChar char="•"/>
              <a:tabLst>
                <a:tab pos="375285" algn="l"/>
                <a:tab pos="375920" algn="l"/>
                <a:tab pos="1371600" algn="l"/>
              </a:tabLst>
            </a:pPr>
            <a:r>
              <a:rPr sz="2200" spc="-20" dirty="0">
                <a:cs typeface="Calibri" panose="020F0502020204030204"/>
              </a:rPr>
              <a:t>for</a:t>
            </a:r>
            <a:r>
              <a:rPr sz="2200" spc="-15" dirty="0">
                <a:cs typeface="Calibri" panose="020F0502020204030204"/>
              </a:rPr>
              <a:t> </a:t>
            </a:r>
            <a:r>
              <a:rPr sz="2200" spc="-20" dirty="0">
                <a:cs typeface="Calibri" panose="020F0502020204030204"/>
              </a:rPr>
              <a:t>any	</a:t>
            </a:r>
            <a:r>
              <a:rPr sz="2200" spc="-5" dirty="0">
                <a:cs typeface="Symbol" panose="05050102010706020507"/>
              </a:rPr>
              <a:t></a:t>
            </a:r>
            <a:r>
              <a:rPr sz="2200" spc="-5" dirty="0">
                <a:cs typeface="Calibri" panose="020F0502020204030204"/>
              </a:rPr>
              <a:t>,</a:t>
            </a:r>
            <a:r>
              <a:rPr sz="2200" spc="-50" dirty="0">
                <a:cs typeface="Calibri" panose="020F0502020204030204"/>
              </a:rPr>
              <a:t> </a:t>
            </a:r>
            <a:r>
              <a:rPr sz="2200" dirty="0">
                <a:cs typeface="Symbol" panose="05050102010706020507"/>
              </a:rPr>
              <a:t></a:t>
            </a:r>
          </a:p>
          <a:p>
            <a:pPr algn="just">
              <a:lnSpc>
                <a:spcPct val="100000"/>
              </a:lnSpc>
              <a:buFont typeface="Arial MT"/>
              <a:buChar char="•"/>
            </a:pPr>
            <a:endParaRPr sz="2200" dirty="0">
              <a:cs typeface="Symbol" panose="05050102010706020507"/>
            </a:endParaRPr>
          </a:p>
          <a:p>
            <a:pPr marL="375285" indent="-287020" algn="just">
              <a:lnSpc>
                <a:spcPts val="2590"/>
              </a:lnSpc>
              <a:buFont typeface="Arial MT"/>
              <a:buChar char="•"/>
              <a:tabLst>
                <a:tab pos="375285" algn="l"/>
                <a:tab pos="375920" algn="l"/>
              </a:tabLst>
            </a:pPr>
            <a:r>
              <a:rPr sz="2200" spc="-5" dirty="0">
                <a:cs typeface="Calibri" panose="020F0502020204030204"/>
              </a:rPr>
              <a:t>Languages</a:t>
            </a:r>
            <a:r>
              <a:rPr sz="2200" spc="-30" dirty="0">
                <a:cs typeface="Calibri" panose="020F0502020204030204"/>
              </a:rPr>
              <a:t> </a:t>
            </a:r>
            <a:r>
              <a:rPr sz="2200" spc="-5" dirty="0">
                <a:cs typeface="Calibri" panose="020F0502020204030204"/>
              </a:rPr>
              <a:t>accepted</a:t>
            </a:r>
            <a:r>
              <a:rPr sz="2200" spc="-25" dirty="0">
                <a:cs typeface="Calibri" panose="020F0502020204030204"/>
              </a:rPr>
              <a:t> </a:t>
            </a:r>
            <a:r>
              <a:rPr sz="2200" spc="-10" dirty="0">
                <a:cs typeface="Calibri" panose="020F0502020204030204"/>
              </a:rPr>
              <a:t>by</a:t>
            </a:r>
            <a:r>
              <a:rPr sz="2200" spc="-15" dirty="0">
                <a:cs typeface="Calibri" panose="020F0502020204030204"/>
              </a:rPr>
              <a:t> </a:t>
            </a:r>
            <a:r>
              <a:rPr sz="2200" spc="-5" dirty="0">
                <a:cs typeface="Calibri" panose="020F0502020204030204"/>
              </a:rPr>
              <a:t>TM's</a:t>
            </a:r>
            <a:r>
              <a:rPr sz="2200" dirty="0">
                <a:cs typeface="Calibri" panose="020F0502020204030204"/>
              </a:rPr>
              <a:t> </a:t>
            </a:r>
            <a:r>
              <a:rPr sz="2200" spc="-15" dirty="0">
                <a:cs typeface="Calibri" panose="020F0502020204030204"/>
              </a:rPr>
              <a:t>are</a:t>
            </a:r>
            <a:r>
              <a:rPr sz="2200" spc="-5" dirty="0">
                <a:cs typeface="Calibri" panose="020F0502020204030204"/>
              </a:rPr>
              <a:t> call</a:t>
            </a:r>
            <a:r>
              <a:rPr sz="2200" spc="-20" dirty="0">
                <a:cs typeface="Calibri" panose="020F0502020204030204"/>
              </a:rPr>
              <a:t> </a:t>
            </a:r>
            <a:r>
              <a:rPr sz="2200" i="1" dirty="0">
                <a:cs typeface="Calibri" panose="020F0502020204030204"/>
              </a:rPr>
              <a:t>recursively</a:t>
            </a:r>
            <a:r>
              <a:rPr sz="2200" i="1" spc="-15" dirty="0">
                <a:cs typeface="Calibri" panose="020F0502020204030204"/>
              </a:rPr>
              <a:t> </a:t>
            </a:r>
            <a:r>
              <a:rPr sz="2200" i="1" dirty="0">
                <a:cs typeface="Calibri" panose="020F0502020204030204"/>
              </a:rPr>
              <a:t>enumerable</a:t>
            </a:r>
            <a:endParaRPr sz="2200" dirty="0">
              <a:cs typeface="Calibri" panose="020F0502020204030204"/>
            </a:endParaRPr>
          </a:p>
          <a:p>
            <a:pPr marL="375285" algn="just">
              <a:lnSpc>
                <a:spcPts val="2590"/>
              </a:lnSpc>
              <a:tabLst>
                <a:tab pos="1085215" algn="l"/>
                <a:tab pos="3086735" algn="l"/>
              </a:tabLst>
            </a:pPr>
            <a:r>
              <a:rPr sz="2200" dirty="0">
                <a:cs typeface="Calibri" panose="020F0502020204030204"/>
              </a:rPr>
              <a:t>(RE).	</a:t>
            </a:r>
            <a:r>
              <a:rPr sz="2200" spc="-5" dirty="0">
                <a:cs typeface="Calibri" panose="020F0502020204030204"/>
              </a:rPr>
              <a:t>Sipser</a:t>
            </a:r>
            <a:r>
              <a:rPr sz="2200" spc="-10" dirty="0">
                <a:cs typeface="Calibri" panose="020F0502020204030204"/>
              </a:rPr>
              <a:t> </a:t>
            </a:r>
            <a:r>
              <a:rPr sz="2200" spc="-5" dirty="0">
                <a:cs typeface="Calibri" panose="020F0502020204030204"/>
              </a:rPr>
              <a:t>calls</a:t>
            </a:r>
            <a:r>
              <a:rPr sz="2200" spc="-10" dirty="0">
                <a:cs typeface="Calibri" panose="020F0502020204030204"/>
              </a:rPr>
              <a:t> </a:t>
            </a:r>
            <a:r>
              <a:rPr sz="2200" spc="-5" dirty="0">
                <a:cs typeface="Calibri" panose="020F0502020204030204"/>
              </a:rPr>
              <a:t>this	</a:t>
            </a:r>
            <a:r>
              <a:rPr sz="2200" spc="-15" dirty="0">
                <a:cs typeface="Calibri" panose="020F0502020204030204"/>
              </a:rPr>
              <a:t>Turing-recognizable</a:t>
            </a:r>
            <a:endParaRPr sz="2200" dirty="0">
              <a:cs typeface="Calibri" panose="020F0502020204030204"/>
            </a:endParaRPr>
          </a:p>
          <a:p>
            <a:pPr algn="just">
              <a:lnSpc>
                <a:spcPct val="100000"/>
              </a:lnSpc>
              <a:spcBef>
                <a:spcPts val="20"/>
              </a:spcBef>
            </a:pPr>
            <a:endParaRPr sz="2200" dirty="0">
              <a:cs typeface="Calibri" panose="020F0502020204030204"/>
            </a:endParaRPr>
          </a:p>
          <a:p>
            <a:pPr marL="375285" marR="1390015" indent="-287020" algn="just">
              <a:lnSpc>
                <a:spcPts val="2300"/>
              </a:lnSpc>
              <a:buFont typeface="Arial MT"/>
              <a:buChar char="•"/>
              <a:tabLst>
                <a:tab pos="375285" algn="l"/>
                <a:tab pos="375920" algn="l"/>
              </a:tabLst>
            </a:pPr>
            <a:r>
              <a:rPr sz="2200" b="1" spc="-10" dirty="0">
                <a:cs typeface="Calibri" panose="020F0502020204030204"/>
              </a:rPr>
              <a:t>Example</a:t>
            </a:r>
            <a:r>
              <a:rPr sz="2200" spc="-10" dirty="0">
                <a:cs typeface="Calibri" panose="020F0502020204030204"/>
              </a:rPr>
              <a:t>. </a:t>
            </a:r>
            <a:r>
              <a:rPr sz="2200" spc="-15" dirty="0">
                <a:cs typeface="Calibri" panose="020F0502020204030204"/>
              </a:rPr>
              <a:t>For </a:t>
            </a:r>
            <a:r>
              <a:rPr sz="2200" spc="-5" dirty="0">
                <a:cs typeface="Calibri" panose="020F0502020204030204"/>
              </a:rPr>
              <a:t>our </a:t>
            </a:r>
            <a:r>
              <a:rPr sz="2200" spc="-15" dirty="0">
                <a:cs typeface="Calibri" panose="020F0502020204030204"/>
              </a:rPr>
              <a:t>example </a:t>
            </a:r>
            <a:r>
              <a:rPr sz="2200" dirty="0">
                <a:cs typeface="Calibri" panose="020F0502020204030204"/>
              </a:rPr>
              <a:t>machine, </a:t>
            </a:r>
            <a:r>
              <a:rPr sz="2200" spc="-15" dirty="0">
                <a:cs typeface="Calibri" panose="020F0502020204030204"/>
              </a:rPr>
              <a:t>we </a:t>
            </a:r>
            <a:r>
              <a:rPr sz="2200" spc="-20" dirty="0">
                <a:cs typeface="Calibri" panose="020F0502020204030204"/>
              </a:rPr>
              <a:t>have </a:t>
            </a:r>
            <a:r>
              <a:rPr sz="2200" spc="-5" dirty="0">
                <a:cs typeface="Calibri" panose="020F0502020204030204"/>
              </a:rPr>
              <a:t>L(M)= </a:t>
            </a:r>
            <a:r>
              <a:rPr sz="2200" spc="-530" dirty="0">
                <a:cs typeface="Calibri" panose="020F0502020204030204"/>
              </a:rPr>
              <a:t> </a:t>
            </a:r>
            <a:r>
              <a:rPr sz="2200" spc="-5" dirty="0">
                <a:cs typeface="Calibri" panose="020F0502020204030204"/>
              </a:rPr>
              <a:t>(0+1)(0+1)0(0+1)</a:t>
            </a:r>
            <a:r>
              <a:rPr sz="2200" spc="-7" baseline="24000" dirty="0">
                <a:cs typeface="Calibri" panose="020F0502020204030204"/>
              </a:rPr>
              <a:t>*</a:t>
            </a:r>
            <a:endParaRPr sz="2200" baseline="24000" dirty="0">
              <a:cs typeface="Calibri" panose="020F0502020204030204"/>
            </a:endParaRPr>
          </a:p>
          <a:p>
            <a:pPr algn="just">
              <a:lnSpc>
                <a:spcPct val="100000"/>
              </a:lnSpc>
              <a:spcBef>
                <a:spcPts val="5"/>
              </a:spcBef>
              <a:buFont typeface="Arial MT"/>
              <a:buChar char="•"/>
            </a:pPr>
            <a:endParaRPr sz="2200" dirty="0">
              <a:cs typeface="Calibri" panose="020F0502020204030204"/>
            </a:endParaRPr>
          </a:p>
          <a:p>
            <a:pPr marL="375285" marR="17780" indent="-287020" algn="just">
              <a:lnSpc>
                <a:spcPts val="2300"/>
              </a:lnSpc>
              <a:buFont typeface="Arial MT"/>
              <a:buChar char="•"/>
              <a:tabLst>
                <a:tab pos="375285" algn="l"/>
                <a:tab pos="375920" algn="l"/>
              </a:tabLst>
            </a:pPr>
            <a:r>
              <a:rPr sz="2200" spc="-5" dirty="0">
                <a:cs typeface="Calibri" panose="020F0502020204030204"/>
              </a:rPr>
              <a:t>If the machine </a:t>
            </a:r>
            <a:r>
              <a:rPr sz="2200" spc="-15" dirty="0">
                <a:cs typeface="Calibri" panose="020F0502020204030204"/>
              </a:rPr>
              <a:t>recognizes </a:t>
            </a:r>
            <a:r>
              <a:rPr sz="2200" spc="-5" dirty="0">
                <a:cs typeface="Calibri" panose="020F0502020204030204"/>
              </a:rPr>
              <a:t>some language, </a:t>
            </a:r>
            <a:r>
              <a:rPr sz="2200" dirty="0">
                <a:cs typeface="Calibri" panose="020F0502020204030204"/>
              </a:rPr>
              <a:t>and </a:t>
            </a:r>
            <a:r>
              <a:rPr sz="2200" spc="-5" dirty="0">
                <a:cs typeface="Calibri" panose="020F0502020204030204"/>
              </a:rPr>
              <a:t>also halts </a:t>
            </a:r>
            <a:r>
              <a:rPr sz="2200" spc="-20" dirty="0">
                <a:cs typeface="Calibri" panose="020F0502020204030204"/>
              </a:rPr>
              <a:t>for </a:t>
            </a:r>
            <a:r>
              <a:rPr sz="2200" dirty="0">
                <a:cs typeface="Calibri" panose="020F0502020204030204"/>
              </a:rPr>
              <a:t>all </a:t>
            </a:r>
            <a:r>
              <a:rPr sz="2200" spc="-530" dirty="0">
                <a:cs typeface="Calibri" panose="020F0502020204030204"/>
              </a:rPr>
              <a:t> </a:t>
            </a:r>
            <a:r>
              <a:rPr sz="2200" spc="-5" dirty="0">
                <a:cs typeface="Calibri" panose="020F0502020204030204"/>
              </a:rPr>
              <a:t>inputs.</a:t>
            </a:r>
            <a:r>
              <a:rPr sz="2200" spc="-30" dirty="0">
                <a:cs typeface="Calibri" panose="020F0502020204030204"/>
              </a:rPr>
              <a:t> </a:t>
            </a:r>
            <a:r>
              <a:rPr sz="2200" spc="-45" dirty="0">
                <a:cs typeface="Calibri" panose="020F0502020204030204"/>
              </a:rPr>
              <a:t>We</a:t>
            </a:r>
            <a:r>
              <a:rPr sz="2200" dirty="0">
                <a:cs typeface="Calibri" panose="020F0502020204030204"/>
              </a:rPr>
              <a:t> </a:t>
            </a:r>
            <a:r>
              <a:rPr sz="2200" spc="-20" dirty="0">
                <a:cs typeface="Calibri" panose="020F0502020204030204"/>
              </a:rPr>
              <a:t>say</a:t>
            </a:r>
            <a:r>
              <a:rPr sz="2200" spc="-10" dirty="0">
                <a:cs typeface="Calibri" panose="020F0502020204030204"/>
              </a:rPr>
              <a:t> </a:t>
            </a:r>
            <a:r>
              <a:rPr sz="2200" dirty="0">
                <a:cs typeface="Calibri" panose="020F0502020204030204"/>
              </a:rPr>
              <a:t>the</a:t>
            </a:r>
            <a:r>
              <a:rPr sz="2200" spc="-5" dirty="0">
                <a:cs typeface="Calibri" panose="020F0502020204030204"/>
              </a:rPr>
              <a:t> </a:t>
            </a:r>
            <a:r>
              <a:rPr sz="2200" spc="-10" dirty="0">
                <a:cs typeface="Calibri" panose="020F0502020204030204"/>
              </a:rPr>
              <a:t>language</a:t>
            </a:r>
            <a:r>
              <a:rPr sz="2200" dirty="0">
                <a:cs typeface="Calibri" panose="020F0502020204030204"/>
              </a:rPr>
              <a:t> is</a:t>
            </a:r>
            <a:r>
              <a:rPr sz="2200" spc="-20" dirty="0">
                <a:cs typeface="Calibri" panose="020F0502020204030204"/>
              </a:rPr>
              <a:t> </a:t>
            </a:r>
            <a:r>
              <a:rPr sz="2200" spc="-10" dirty="0">
                <a:cs typeface="Calibri" panose="020F0502020204030204"/>
              </a:rPr>
              <a:t>Turing-decidable.</a:t>
            </a:r>
            <a:endParaRPr sz="2200" dirty="0">
              <a:cs typeface="Calibri" panose="020F0502020204030204"/>
            </a:endParaRPr>
          </a:p>
        </p:txBody>
      </p:sp>
      <p:sp>
        <p:nvSpPr>
          <p:cNvPr id="4" name="Date Placeholder 3"/>
          <p:cNvSpPr>
            <a:spLocks noGrp="1"/>
          </p:cNvSpPr>
          <p:nvPr>
            <p:ph type="dt" sz="half" idx="10"/>
          </p:nvPr>
        </p:nvSpPr>
        <p:spPr>
          <a:xfrm>
            <a:off x="457200" y="6356350"/>
            <a:ext cx="2133600" cy="365125"/>
          </a:xfrm>
        </p:spPr>
        <p:txBody>
          <a:bodyPr/>
          <a:lstStyle/>
          <a:p>
            <a:fld id="{D9670A5E-33FD-493B-87A7-E3073A13BA29}" type="datetime1">
              <a:rPr lang="en-US" smtClean="0"/>
              <a:t>5/1/2024</a:t>
            </a:fld>
            <a:endParaRPr lang="en-US"/>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7"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26649421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6178" y="191833"/>
            <a:ext cx="4591685" cy="635000"/>
          </a:xfrm>
          <a:prstGeom prst="rect">
            <a:avLst/>
          </a:prstGeom>
        </p:spPr>
        <p:txBody>
          <a:bodyPr vert="horz" wrap="square" lIns="0" tIns="12065" rIns="0" bIns="0" rtlCol="0">
            <a:spAutoFit/>
          </a:bodyPr>
          <a:lstStyle/>
          <a:p>
            <a:pPr marL="12700">
              <a:lnSpc>
                <a:spcPct val="100000"/>
              </a:lnSpc>
              <a:spcBef>
                <a:spcPts val="95"/>
              </a:spcBef>
            </a:pPr>
            <a:r>
              <a:rPr sz="4000" spc="-10" dirty="0"/>
              <a:t>Acceptance</a:t>
            </a:r>
            <a:r>
              <a:rPr sz="4000" spc="-100" dirty="0"/>
              <a:t> </a:t>
            </a:r>
            <a:r>
              <a:rPr sz="4000" spc="-20" dirty="0"/>
              <a:t>by</a:t>
            </a:r>
            <a:r>
              <a:rPr sz="4000" spc="-25" dirty="0"/>
              <a:t> </a:t>
            </a:r>
            <a:r>
              <a:rPr sz="4000" spc="-5" dirty="0"/>
              <a:t>Halting</a:t>
            </a:r>
            <a:endParaRPr sz="4000"/>
          </a:p>
        </p:txBody>
      </p:sp>
      <p:sp>
        <p:nvSpPr>
          <p:cNvPr id="3" name="object 3"/>
          <p:cNvSpPr txBox="1"/>
          <p:nvPr/>
        </p:nvSpPr>
        <p:spPr>
          <a:xfrm>
            <a:off x="1010602" y="1230820"/>
            <a:ext cx="7544434" cy="3700115"/>
          </a:xfrm>
          <a:prstGeom prst="rect">
            <a:avLst/>
          </a:prstGeom>
        </p:spPr>
        <p:txBody>
          <a:bodyPr vert="horz" wrap="square" lIns="0" tIns="12700" rIns="0" bIns="0" rtlCol="0">
            <a:spAutoFit/>
          </a:bodyPr>
          <a:lstStyle/>
          <a:p>
            <a:pPr marL="362585" marR="81280" indent="-287020" algn="just">
              <a:lnSpc>
                <a:spcPct val="100000"/>
              </a:lnSpc>
              <a:spcBef>
                <a:spcPts val="100"/>
              </a:spcBef>
              <a:buFont typeface="Arial MT"/>
              <a:buChar char="•"/>
              <a:tabLst>
                <a:tab pos="362585" algn="l"/>
                <a:tab pos="363220" algn="l"/>
              </a:tabLst>
            </a:pPr>
            <a:r>
              <a:rPr sz="2200" spc="-5" dirty="0">
                <a:cs typeface="Calibri" panose="020F0502020204030204"/>
              </a:rPr>
              <a:t>Some</a:t>
            </a:r>
            <a:r>
              <a:rPr sz="2200" spc="-25" dirty="0">
                <a:cs typeface="Calibri" panose="020F0502020204030204"/>
              </a:rPr>
              <a:t> </a:t>
            </a:r>
            <a:r>
              <a:rPr sz="2200" spc="-15" dirty="0">
                <a:cs typeface="Calibri" panose="020F0502020204030204"/>
              </a:rPr>
              <a:t>text</a:t>
            </a:r>
            <a:r>
              <a:rPr sz="2200" spc="-30" dirty="0">
                <a:cs typeface="Calibri" panose="020F0502020204030204"/>
              </a:rPr>
              <a:t> </a:t>
            </a:r>
            <a:r>
              <a:rPr sz="2200" spc="-10" dirty="0">
                <a:cs typeface="Calibri" panose="020F0502020204030204"/>
              </a:rPr>
              <a:t>books define</a:t>
            </a:r>
            <a:r>
              <a:rPr sz="2200" spc="10" dirty="0">
                <a:cs typeface="Calibri" panose="020F0502020204030204"/>
              </a:rPr>
              <a:t> </a:t>
            </a:r>
            <a:r>
              <a:rPr sz="2200" dirty="0">
                <a:cs typeface="Calibri" panose="020F0502020204030204"/>
              </a:rPr>
              <a:t>an</a:t>
            </a:r>
            <a:r>
              <a:rPr sz="2200" spc="-5" dirty="0">
                <a:cs typeface="Calibri" panose="020F0502020204030204"/>
              </a:rPr>
              <a:t> </a:t>
            </a:r>
            <a:r>
              <a:rPr sz="2200" spc="-10" dirty="0">
                <a:cs typeface="Calibri" panose="020F0502020204030204"/>
              </a:rPr>
              <a:t>alternative </a:t>
            </a:r>
            <a:r>
              <a:rPr sz="2200" spc="-25" dirty="0">
                <a:cs typeface="Calibri" panose="020F0502020204030204"/>
              </a:rPr>
              <a:t>way</a:t>
            </a:r>
            <a:r>
              <a:rPr sz="2200" spc="-5" dirty="0">
                <a:cs typeface="Calibri" panose="020F0502020204030204"/>
              </a:rPr>
              <a:t> of </a:t>
            </a:r>
            <a:r>
              <a:rPr sz="2200" spc="-10" dirty="0">
                <a:cs typeface="Calibri" panose="020F0502020204030204"/>
              </a:rPr>
              <a:t>defining</a:t>
            </a:r>
            <a:r>
              <a:rPr sz="2200" spc="5" dirty="0">
                <a:cs typeface="Calibri" panose="020F0502020204030204"/>
              </a:rPr>
              <a:t> </a:t>
            </a:r>
            <a:r>
              <a:rPr sz="2200" dirty="0">
                <a:cs typeface="Calibri" panose="020F0502020204030204"/>
              </a:rPr>
              <a:t>a </a:t>
            </a:r>
            <a:r>
              <a:rPr sz="2200" spc="5" dirty="0">
                <a:cs typeface="Calibri" panose="020F0502020204030204"/>
              </a:rPr>
              <a:t> </a:t>
            </a:r>
            <a:r>
              <a:rPr sz="2200" spc="-10" dirty="0">
                <a:cs typeface="Calibri" panose="020F0502020204030204"/>
              </a:rPr>
              <a:t>language associated </a:t>
            </a:r>
            <a:r>
              <a:rPr sz="2200" dirty="0">
                <a:cs typeface="Calibri" panose="020F0502020204030204"/>
              </a:rPr>
              <a:t>with a </a:t>
            </a:r>
            <a:r>
              <a:rPr sz="2200" spc="-5" dirty="0">
                <a:cs typeface="Calibri" panose="020F0502020204030204"/>
              </a:rPr>
              <a:t>TM </a:t>
            </a:r>
            <a:r>
              <a:rPr sz="2200" dirty="0">
                <a:cs typeface="Calibri" panose="020F0502020204030204"/>
              </a:rPr>
              <a:t>M. </a:t>
            </a:r>
            <a:r>
              <a:rPr sz="2200" spc="-5" dirty="0">
                <a:cs typeface="Calibri" panose="020F0502020204030204"/>
              </a:rPr>
              <a:t>(But not </a:t>
            </a:r>
            <a:r>
              <a:rPr sz="2200" spc="-35" dirty="0">
                <a:cs typeface="Calibri" panose="020F0502020204030204"/>
              </a:rPr>
              <a:t>Sipser, </a:t>
            </a:r>
            <a:r>
              <a:rPr sz="2200" spc="-5" dirty="0">
                <a:cs typeface="Calibri" panose="020F0502020204030204"/>
              </a:rPr>
              <a:t>though </a:t>
            </a:r>
            <a:r>
              <a:rPr sz="2200" spc="-530" dirty="0">
                <a:cs typeface="Calibri" panose="020F0502020204030204"/>
              </a:rPr>
              <a:t> </a:t>
            </a:r>
            <a:r>
              <a:rPr sz="2200" spc="-5" dirty="0">
                <a:cs typeface="Calibri" panose="020F0502020204030204"/>
              </a:rPr>
              <a:t>the</a:t>
            </a:r>
            <a:r>
              <a:rPr sz="2200" spc="-15" dirty="0">
                <a:cs typeface="Calibri" panose="020F0502020204030204"/>
              </a:rPr>
              <a:t> </a:t>
            </a:r>
            <a:r>
              <a:rPr sz="2200" dirty="0">
                <a:cs typeface="Calibri" panose="020F0502020204030204"/>
              </a:rPr>
              <a:t>idea</a:t>
            </a:r>
            <a:r>
              <a:rPr sz="2200" spc="-15" dirty="0">
                <a:cs typeface="Calibri" panose="020F0502020204030204"/>
              </a:rPr>
              <a:t> </a:t>
            </a:r>
            <a:r>
              <a:rPr sz="2200" dirty="0">
                <a:cs typeface="Calibri" panose="020F0502020204030204"/>
              </a:rPr>
              <a:t>is</a:t>
            </a:r>
            <a:r>
              <a:rPr sz="2200" spc="-10" dirty="0">
                <a:cs typeface="Calibri" panose="020F0502020204030204"/>
              </a:rPr>
              <a:t> still</a:t>
            </a:r>
            <a:r>
              <a:rPr sz="2200" spc="-15" dirty="0">
                <a:cs typeface="Calibri" panose="020F0502020204030204"/>
              </a:rPr>
              <a:t> </a:t>
            </a:r>
            <a:r>
              <a:rPr sz="2200" spc="-10" dirty="0">
                <a:cs typeface="Calibri" panose="020F0502020204030204"/>
              </a:rPr>
              <a:t>interesting).</a:t>
            </a:r>
            <a:endParaRPr sz="2200" dirty="0">
              <a:cs typeface="Calibri" panose="020F0502020204030204"/>
            </a:endParaRPr>
          </a:p>
          <a:p>
            <a:pPr marL="362585" marR="154305" indent="-287020" algn="just">
              <a:lnSpc>
                <a:spcPct val="101000"/>
              </a:lnSpc>
              <a:spcBef>
                <a:spcPts val="550"/>
              </a:spcBef>
              <a:buFont typeface="Arial MT"/>
              <a:buChar char="•"/>
              <a:tabLst>
                <a:tab pos="362585" algn="l"/>
                <a:tab pos="363220" algn="l"/>
                <a:tab pos="5902960" algn="l"/>
              </a:tabLst>
            </a:pPr>
            <a:r>
              <a:rPr sz="2200" spc="-45" dirty="0">
                <a:cs typeface="Calibri" panose="020F0502020204030204"/>
              </a:rPr>
              <a:t>We</a:t>
            </a:r>
            <a:r>
              <a:rPr sz="2200" spc="-5" dirty="0">
                <a:cs typeface="Calibri" panose="020F0502020204030204"/>
              </a:rPr>
              <a:t> </a:t>
            </a:r>
            <a:r>
              <a:rPr sz="2200" spc="-10" dirty="0">
                <a:cs typeface="Calibri" panose="020F0502020204030204"/>
              </a:rPr>
              <a:t>denote</a:t>
            </a:r>
            <a:r>
              <a:rPr sz="2200" spc="-5" dirty="0">
                <a:cs typeface="Calibri" panose="020F0502020204030204"/>
              </a:rPr>
              <a:t> </a:t>
            </a:r>
            <a:r>
              <a:rPr sz="2200" dirty="0">
                <a:cs typeface="Calibri" panose="020F0502020204030204"/>
              </a:rPr>
              <a:t>it</a:t>
            </a:r>
            <a:r>
              <a:rPr sz="2200" spc="5" dirty="0">
                <a:cs typeface="Calibri" panose="020F0502020204030204"/>
              </a:rPr>
              <a:t> </a:t>
            </a:r>
            <a:r>
              <a:rPr sz="2200" dirty="0">
                <a:cs typeface="Calibri" panose="020F0502020204030204"/>
              </a:rPr>
              <a:t>H(M),</a:t>
            </a:r>
            <a:r>
              <a:rPr sz="2200" spc="-20" dirty="0">
                <a:cs typeface="Calibri" panose="020F0502020204030204"/>
              </a:rPr>
              <a:t> </a:t>
            </a:r>
            <a:r>
              <a:rPr sz="2200" spc="-5" dirty="0">
                <a:cs typeface="Calibri" panose="020F0502020204030204"/>
              </a:rPr>
              <a:t>and</a:t>
            </a:r>
            <a:r>
              <a:rPr sz="2200" dirty="0">
                <a:cs typeface="Calibri" panose="020F0502020204030204"/>
              </a:rPr>
              <a:t> it</a:t>
            </a:r>
            <a:r>
              <a:rPr sz="2200" spc="5" dirty="0">
                <a:cs typeface="Calibri" panose="020F0502020204030204"/>
              </a:rPr>
              <a:t> </a:t>
            </a:r>
            <a:r>
              <a:rPr sz="2200" spc="-10" dirty="0">
                <a:cs typeface="Calibri" panose="020F0502020204030204"/>
              </a:rPr>
              <a:t>consists</a:t>
            </a:r>
            <a:r>
              <a:rPr sz="2200" spc="-15" dirty="0">
                <a:cs typeface="Calibri" panose="020F0502020204030204"/>
              </a:rPr>
              <a:t> </a:t>
            </a:r>
            <a:r>
              <a:rPr sz="2200" spc="-5" dirty="0">
                <a:cs typeface="Calibri" panose="020F0502020204030204"/>
              </a:rPr>
              <a:t>of</a:t>
            </a:r>
            <a:r>
              <a:rPr sz="2200" spc="15" dirty="0">
                <a:cs typeface="Calibri" panose="020F0502020204030204"/>
              </a:rPr>
              <a:t> </a:t>
            </a:r>
            <a:r>
              <a:rPr sz="2200" spc="-10" dirty="0">
                <a:cs typeface="Calibri" panose="020F0502020204030204"/>
              </a:rPr>
              <a:t>strings	that cause </a:t>
            </a:r>
            <a:r>
              <a:rPr sz="2200" spc="-5" dirty="0">
                <a:cs typeface="Calibri" panose="020F0502020204030204"/>
              </a:rPr>
              <a:t> </a:t>
            </a:r>
            <a:r>
              <a:rPr sz="2200" dirty="0">
                <a:cs typeface="Calibri" panose="020F0502020204030204"/>
              </a:rPr>
              <a:t>the</a:t>
            </a:r>
            <a:r>
              <a:rPr sz="2200" spc="-15" dirty="0">
                <a:cs typeface="Calibri" panose="020F0502020204030204"/>
              </a:rPr>
              <a:t> </a:t>
            </a:r>
            <a:r>
              <a:rPr sz="2200" spc="-5" dirty="0">
                <a:cs typeface="Calibri" panose="020F0502020204030204"/>
              </a:rPr>
              <a:t>TM </a:t>
            </a:r>
            <a:r>
              <a:rPr sz="2200" spc="-15" dirty="0">
                <a:cs typeface="Calibri" panose="020F0502020204030204"/>
              </a:rPr>
              <a:t>to</a:t>
            </a:r>
            <a:r>
              <a:rPr sz="2200" spc="-10" dirty="0">
                <a:cs typeface="Calibri" panose="020F0502020204030204"/>
              </a:rPr>
              <a:t> </a:t>
            </a:r>
            <a:r>
              <a:rPr sz="2200" spc="-5" dirty="0">
                <a:cs typeface="Calibri" panose="020F0502020204030204"/>
              </a:rPr>
              <a:t>halt.</a:t>
            </a:r>
            <a:r>
              <a:rPr sz="2200" spc="-20" dirty="0">
                <a:cs typeface="Calibri" panose="020F0502020204030204"/>
              </a:rPr>
              <a:t> Precisely,</a:t>
            </a:r>
            <a:r>
              <a:rPr sz="2200" spc="-15" dirty="0">
                <a:cs typeface="Calibri" panose="020F0502020204030204"/>
              </a:rPr>
              <a:t> </a:t>
            </a:r>
            <a:r>
              <a:rPr sz="2200" dirty="0">
                <a:cs typeface="Calibri" panose="020F0502020204030204"/>
              </a:rPr>
              <a:t>a</a:t>
            </a:r>
            <a:r>
              <a:rPr sz="2200" spc="-5" dirty="0">
                <a:cs typeface="Calibri" panose="020F0502020204030204"/>
              </a:rPr>
              <a:t> </a:t>
            </a:r>
            <a:r>
              <a:rPr sz="2200" spc="-10" dirty="0">
                <a:cs typeface="Calibri" panose="020F0502020204030204"/>
              </a:rPr>
              <a:t>string</a:t>
            </a:r>
            <a:r>
              <a:rPr sz="2200" spc="-30" dirty="0">
                <a:cs typeface="Calibri" panose="020F0502020204030204"/>
              </a:rPr>
              <a:t> </a:t>
            </a:r>
            <a:r>
              <a:rPr sz="2200" dirty="0">
                <a:cs typeface="Calibri" panose="020F0502020204030204"/>
              </a:rPr>
              <a:t>w</a:t>
            </a:r>
            <a:r>
              <a:rPr sz="2200" spc="-5" dirty="0">
                <a:cs typeface="Calibri" panose="020F0502020204030204"/>
              </a:rPr>
              <a:t> </a:t>
            </a:r>
            <a:r>
              <a:rPr sz="2200" dirty="0">
                <a:cs typeface="Symbol" panose="05050102010706020507"/>
              </a:rPr>
              <a:t></a:t>
            </a:r>
            <a:r>
              <a:rPr sz="2200" spc="-75" dirty="0">
                <a:cs typeface="Times New Roman" panose="02020603050405020304"/>
              </a:rPr>
              <a:t> </a:t>
            </a:r>
            <a:r>
              <a:rPr sz="2200" spc="-5" dirty="0">
                <a:cs typeface="Symbol" panose="05050102010706020507"/>
              </a:rPr>
              <a:t></a:t>
            </a:r>
            <a:r>
              <a:rPr sz="2200" spc="-7" baseline="24000" dirty="0">
                <a:cs typeface="Calibri" panose="020F0502020204030204"/>
              </a:rPr>
              <a:t>*</a:t>
            </a:r>
            <a:r>
              <a:rPr sz="2200" spc="300" baseline="24000" dirty="0">
                <a:cs typeface="Calibri" panose="020F0502020204030204"/>
              </a:rPr>
              <a:t> </a:t>
            </a:r>
            <a:r>
              <a:rPr sz="2200" spc="-5" dirty="0">
                <a:cs typeface="Calibri" panose="020F0502020204030204"/>
              </a:rPr>
              <a:t>belongs</a:t>
            </a:r>
            <a:r>
              <a:rPr sz="2200" spc="-10" dirty="0">
                <a:cs typeface="Calibri" panose="020F0502020204030204"/>
              </a:rPr>
              <a:t> </a:t>
            </a:r>
            <a:r>
              <a:rPr sz="2200" spc="-15" dirty="0">
                <a:cs typeface="Calibri" panose="020F0502020204030204"/>
              </a:rPr>
              <a:t>to</a:t>
            </a:r>
            <a:r>
              <a:rPr sz="2200" spc="-30" dirty="0">
                <a:cs typeface="Calibri" panose="020F0502020204030204"/>
              </a:rPr>
              <a:t> </a:t>
            </a:r>
            <a:r>
              <a:rPr sz="2200" spc="-5" dirty="0">
                <a:cs typeface="Calibri" panose="020F0502020204030204"/>
              </a:rPr>
              <a:t>H(M)</a:t>
            </a:r>
            <a:endParaRPr sz="2200" dirty="0">
              <a:cs typeface="Calibri" panose="020F0502020204030204"/>
            </a:endParaRPr>
          </a:p>
          <a:p>
            <a:pPr marL="362585" indent="-287655" algn="just">
              <a:lnSpc>
                <a:spcPct val="100000"/>
              </a:lnSpc>
              <a:spcBef>
                <a:spcPts val="575"/>
              </a:spcBef>
              <a:buFont typeface="Arial MT"/>
              <a:buChar char="•"/>
              <a:tabLst>
                <a:tab pos="362585" algn="l"/>
                <a:tab pos="363220" algn="l"/>
                <a:tab pos="751205" algn="l"/>
              </a:tabLst>
            </a:pPr>
            <a:r>
              <a:rPr sz="2200" spc="-10" dirty="0">
                <a:cs typeface="Calibri" panose="020F0502020204030204"/>
              </a:rPr>
              <a:t>iff	</a:t>
            </a:r>
            <a:r>
              <a:rPr sz="2200" spc="-5" dirty="0">
                <a:cs typeface="Calibri" panose="020F0502020204030204"/>
              </a:rPr>
              <a:t>q</a:t>
            </a:r>
            <a:r>
              <a:rPr sz="2200" spc="-7" baseline="-21000" dirty="0">
                <a:cs typeface="Calibri" panose="020F0502020204030204"/>
              </a:rPr>
              <a:t>0 </a:t>
            </a:r>
            <a:r>
              <a:rPr sz="2200" dirty="0">
                <a:cs typeface="Calibri" panose="020F0502020204030204"/>
              </a:rPr>
              <a:t>w</a:t>
            </a:r>
            <a:r>
              <a:rPr sz="2200" spc="-20" dirty="0">
                <a:cs typeface="Calibri" panose="020F0502020204030204"/>
              </a:rPr>
              <a:t> </a:t>
            </a:r>
            <a:r>
              <a:rPr sz="2200" spc="-5" dirty="0">
                <a:cs typeface="Calibri" panose="020F0502020204030204"/>
              </a:rPr>
              <a:t>|-</a:t>
            </a:r>
            <a:r>
              <a:rPr sz="2200" spc="-7" baseline="24000" dirty="0">
                <a:cs typeface="Calibri" panose="020F0502020204030204"/>
              </a:rPr>
              <a:t>*</a:t>
            </a:r>
            <a:r>
              <a:rPr sz="2200" spc="262" baseline="24000" dirty="0">
                <a:cs typeface="Calibri" panose="020F0502020204030204"/>
              </a:rPr>
              <a:t> </a:t>
            </a:r>
            <a:r>
              <a:rPr sz="2200" dirty="0">
                <a:cs typeface="Symbol" panose="05050102010706020507"/>
              </a:rPr>
              <a:t></a:t>
            </a:r>
            <a:r>
              <a:rPr sz="2200" spc="-90" dirty="0">
                <a:cs typeface="Times New Roman" panose="02020603050405020304"/>
              </a:rPr>
              <a:t> </a:t>
            </a:r>
            <a:r>
              <a:rPr sz="2200" dirty="0">
                <a:cs typeface="Calibri" panose="020F0502020204030204"/>
              </a:rPr>
              <a:t>p</a:t>
            </a:r>
            <a:r>
              <a:rPr sz="2200" spc="-15" dirty="0">
                <a:cs typeface="Calibri" panose="020F0502020204030204"/>
              </a:rPr>
              <a:t> </a:t>
            </a:r>
            <a:r>
              <a:rPr sz="2200" dirty="0">
                <a:cs typeface="Calibri" panose="020F0502020204030204"/>
              </a:rPr>
              <a:t>X</a:t>
            </a:r>
            <a:r>
              <a:rPr sz="2200" spc="-20" dirty="0">
                <a:cs typeface="Calibri" panose="020F0502020204030204"/>
              </a:rPr>
              <a:t> </a:t>
            </a:r>
            <a:r>
              <a:rPr sz="2200" dirty="0">
                <a:cs typeface="Symbol" panose="05050102010706020507"/>
              </a:rPr>
              <a:t></a:t>
            </a:r>
          </a:p>
          <a:p>
            <a:pPr marL="362585" indent="-287655" algn="just">
              <a:lnSpc>
                <a:spcPct val="100000"/>
              </a:lnSpc>
              <a:spcBef>
                <a:spcPts val="580"/>
              </a:spcBef>
              <a:buFont typeface="Arial MT"/>
              <a:buChar char="•"/>
              <a:tabLst>
                <a:tab pos="362585" algn="l"/>
                <a:tab pos="363220" algn="l"/>
                <a:tab pos="1282700" algn="l"/>
              </a:tabLst>
            </a:pPr>
            <a:r>
              <a:rPr sz="2200" spc="-10" dirty="0">
                <a:cs typeface="Calibri" panose="020F0502020204030204"/>
              </a:rPr>
              <a:t>where	</a:t>
            </a:r>
            <a:r>
              <a:rPr sz="2200" spc="-5" dirty="0">
                <a:cs typeface="Symbol" panose="05050102010706020507"/>
              </a:rPr>
              <a:t></a:t>
            </a:r>
            <a:r>
              <a:rPr sz="2200" spc="-5" dirty="0">
                <a:cs typeface="Calibri" panose="020F0502020204030204"/>
              </a:rPr>
              <a:t>(p,X)</a:t>
            </a:r>
            <a:r>
              <a:rPr sz="2200" spc="-15" dirty="0">
                <a:cs typeface="Calibri" panose="020F0502020204030204"/>
              </a:rPr>
              <a:t> </a:t>
            </a:r>
            <a:r>
              <a:rPr sz="2200" dirty="0">
                <a:cs typeface="Calibri" panose="020F0502020204030204"/>
              </a:rPr>
              <a:t>is</a:t>
            </a:r>
            <a:r>
              <a:rPr sz="2200" spc="-25" dirty="0">
                <a:cs typeface="Calibri" panose="020F0502020204030204"/>
              </a:rPr>
              <a:t> </a:t>
            </a:r>
            <a:r>
              <a:rPr sz="2200" spc="-10" dirty="0">
                <a:cs typeface="Calibri" panose="020F0502020204030204"/>
              </a:rPr>
              <a:t>undefined.</a:t>
            </a:r>
            <a:endParaRPr sz="2200" dirty="0">
              <a:cs typeface="Calibri" panose="020F0502020204030204"/>
            </a:endParaRPr>
          </a:p>
          <a:p>
            <a:pPr algn="just">
              <a:lnSpc>
                <a:spcPct val="100000"/>
              </a:lnSpc>
              <a:spcBef>
                <a:spcPts val="40"/>
              </a:spcBef>
              <a:buChar char="•"/>
            </a:pPr>
            <a:endParaRPr sz="2200" dirty="0">
              <a:cs typeface="Calibri" panose="020F0502020204030204"/>
            </a:endParaRPr>
          </a:p>
          <a:p>
            <a:pPr marL="362585" indent="-287020" algn="just">
              <a:lnSpc>
                <a:spcPct val="100000"/>
              </a:lnSpc>
              <a:buFont typeface="Arial MT"/>
              <a:buChar char="•"/>
              <a:tabLst>
                <a:tab pos="362585" algn="l"/>
                <a:tab pos="363220" algn="l"/>
              </a:tabLst>
            </a:pPr>
            <a:r>
              <a:rPr sz="2200" b="1" spc="-10" dirty="0">
                <a:cs typeface="Calibri" panose="020F0502020204030204"/>
              </a:rPr>
              <a:t>Example</a:t>
            </a:r>
            <a:r>
              <a:rPr sz="2200" spc="-10" dirty="0">
                <a:cs typeface="Calibri" panose="020F0502020204030204"/>
              </a:rPr>
              <a:t>.</a:t>
            </a:r>
            <a:r>
              <a:rPr sz="2200" spc="-40" dirty="0">
                <a:cs typeface="Calibri" panose="020F0502020204030204"/>
              </a:rPr>
              <a:t> </a:t>
            </a:r>
            <a:r>
              <a:rPr sz="2200" spc="-15" dirty="0">
                <a:cs typeface="Calibri" panose="020F0502020204030204"/>
              </a:rPr>
              <a:t>For</a:t>
            </a:r>
            <a:r>
              <a:rPr sz="2200" spc="-5" dirty="0">
                <a:cs typeface="Calibri" panose="020F0502020204030204"/>
              </a:rPr>
              <a:t> our</a:t>
            </a:r>
            <a:r>
              <a:rPr sz="2200" dirty="0">
                <a:cs typeface="Calibri" panose="020F0502020204030204"/>
              </a:rPr>
              <a:t> </a:t>
            </a:r>
            <a:r>
              <a:rPr sz="2200" spc="-15" dirty="0">
                <a:cs typeface="Calibri" panose="020F0502020204030204"/>
              </a:rPr>
              <a:t>example</a:t>
            </a:r>
            <a:r>
              <a:rPr sz="2200" spc="-20" dirty="0">
                <a:cs typeface="Calibri" panose="020F0502020204030204"/>
              </a:rPr>
              <a:t> </a:t>
            </a:r>
            <a:r>
              <a:rPr sz="2200" dirty="0">
                <a:cs typeface="Calibri" panose="020F0502020204030204"/>
              </a:rPr>
              <a:t>machine,</a:t>
            </a:r>
            <a:r>
              <a:rPr sz="2200" spc="-35" dirty="0">
                <a:cs typeface="Calibri" panose="020F0502020204030204"/>
              </a:rPr>
              <a:t> </a:t>
            </a:r>
            <a:r>
              <a:rPr sz="2200" spc="-15" dirty="0">
                <a:cs typeface="Calibri" panose="020F0502020204030204"/>
              </a:rPr>
              <a:t>we</a:t>
            </a:r>
            <a:r>
              <a:rPr sz="2200" dirty="0">
                <a:cs typeface="Calibri" panose="020F0502020204030204"/>
              </a:rPr>
              <a:t> </a:t>
            </a:r>
            <a:r>
              <a:rPr sz="2200" spc="-20" dirty="0">
                <a:cs typeface="Calibri" panose="020F0502020204030204"/>
              </a:rPr>
              <a:t>have</a:t>
            </a:r>
            <a:endParaRPr sz="2200" dirty="0">
              <a:cs typeface="Calibri" panose="020F0502020204030204"/>
            </a:endParaRPr>
          </a:p>
          <a:p>
            <a:pPr marL="362585" indent="-287020" algn="just">
              <a:lnSpc>
                <a:spcPct val="100000"/>
              </a:lnSpc>
              <a:spcBef>
                <a:spcPts val="530"/>
              </a:spcBef>
              <a:buFont typeface="Arial MT"/>
              <a:buChar char="•"/>
              <a:tabLst>
                <a:tab pos="362585" algn="l"/>
                <a:tab pos="363220" algn="l"/>
              </a:tabLst>
            </a:pPr>
            <a:r>
              <a:rPr sz="2200" dirty="0">
                <a:cs typeface="Calibri" panose="020F0502020204030204"/>
              </a:rPr>
              <a:t>H(M)=</a:t>
            </a:r>
            <a:r>
              <a:rPr sz="2200" spc="-15" dirty="0">
                <a:cs typeface="Calibri" panose="020F0502020204030204"/>
              </a:rPr>
              <a:t> </a:t>
            </a:r>
            <a:r>
              <a:rPr sz="2200" dirty="0">
                <a:cs typeface="Symbol" panose="05050102010706020507"/>
              </a:rPr>
              <a:t></a:t>
            </a:r>
            <a:r>
              <a:rPr sz="2200" spc="-65" dirty="0">
                <a:cs typeface="Times New Roman" panose="02020603050405020304"/>
              </a:rPr>
              <a:t> </a:t>
            </a:r>
            <a:r>
              <a:rPr sz="2200" dirty="0">
                <a:cs typeface="Calibri" panose="020F0502020204030204"/>
              </a:rPr>
              <a:t>+</a:t>
            </a:r>
            <a:r>
              <a:rPr sz="2200" spc="-5" dirty="0">
                <a:cs typeface="Calibri" panose="020F0502020204030204"/>
              </a:rPr>
              <a:t> </a:t>
            </a:r>
            <a:r>
              <a:rPr sz="2200" dirty="0">
                <a:cs typeface="Calibri" panose="020F0502020204030204"/>
              </a:rPr>
              <a:t>0</a:t>
            </a:r>
            <a:r>
              <a:rPr sz="2200" spc="-10" dirty="0">
                <a:cs typeface="Calibri" panose="020F0502020204030204"/>
              </a:rPr>
              <a:t> </a:t>
            </a:r>
            <a:r>
              <a:rPr sz="2200" dirty="0">
                <a:cs typeface="Calibri" panose="020F0502020204030204"/>
              </a:rPr>
              <a:t>+</a:t>
            </a:r>
            <a:r>
              <a:rPr sz="2200" spc="-5" dirty="0">
                <a:cs typeface="Calibri" panose="020F0502020204030204"/>
              </a:rPr>
              <a:t> </a:t>
            </a:r>
            <a:r>
              <a:rPr sz="2200" dirty="0">
                <a:cs typeface="Calibri" panose="020F0502020204030204"/>
              </a:rPr>
              <a:t>1</a:t>
            </a:r>
            <a:r>
              <a:rPr sz="2200" spc="-10" dirty="0">
                <a:cs typeface="Calibri" panose="020F0502020204030204"/>
              </a:rPr>
              <a:t> </a:t>
            </a:r>
            <a:r>
              <a:rPr sz="2200" dirty="0">
                <a:cs typeface="Calibri" panose="020F0502020204030204"/>
              </a:rPr>
              <a:t>+</a:t>
            </a:r>
            <a:r>
              <a:rPr sz="2200" spc="-20" dirty="0">
                <a:cs typeface="Calibri" panose="020F0502020204030204"/>
              </a:rPr>
              <a:t> </a:t>
            </a:r>
            <a:r>
              <a:rPr sz="2200" dirty="0">
                <a:cs typeface="Calibri" panose="020F0502020204030204"/>
              </a:rPr>
              <a:t>(0+1)(0+1)</a:t>
            </a:r>
            <a:r>
              <a:rPr sz="2200" spc="-15" dirty="0">
                <a:cs typeface="Calibri" panose="020F0502020204030204"/>
              </a:rPr>
              <a:t> </a:t>
            </a:r>
            <a:r>
              <a:rPr sz="2200" dirty="0">
                <a:cs typeface="Calibri" panose="020F0502020204030204"/>
              </a:rPr>
              <a:t>+</a:t>
            </a:r>
            <a:r>
              <a:rPr sz="2200" spc="-5" dirty="0">
                <a:cs typeface="Calibri" panose="020F0502020204030204"/>
              </a:rPr>
              <a:t> </a:t>
            </a:r>
            <a:r>
              <a:rPr sz="2200" dirty="0">
                <a:cs typeface="Calibri" panose="020F0502020204030204"/>
              </a:rPr>
              <a:t>(0+1)(0+1)0(0+1)</a:t>
            </a:r>
            <a:r>
              <a:rPr sz="2200" baseline="26000" dirty="0">
                <a:cs typeface="Calibri" panose="020F0502020204030204"/>
              </a:rPr>
              <a:t>*</a:t>
            </a:r>
          </a:p>
        </p:txBody>
      </p:sp>
      <p:sp>
        <p:nvSpPr>
          <p:cNvPr id="4" name="Date Placeholder 3"/>
          <p:cNvSpPr>
            <a:spLocks noGrp="1"/>
          </p:cNvSpPr>
          <p:nvPr>
            <p:ph type="dt" sz="half" idx="10"/>
          </p:nvPr>
        </p:nvSpPr>
        <p:spPr>
          <a:xfrm>
            <a:off x="457200" y="6356350"/>
            <a:ext cx="2133600" cy="365125"/>
          </a:xfrm>
        </p:spPr>
        <p:txBody>
          <a:bodyPr/>
          <a:lstStyle/>
          <a:p>
            <a:fld id="{897D0D9C-23A4-4F26-927A-DC4EB6AC661F}" type="datetime1">
              <a:rPr lang="en-US" smtClean="0"/>
              <a:t>5/1/2024</a:t>
            </a:fld>
            <a:endParaRPr lang="en-US"/>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7"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11953155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457200" y="6356350"/>
            <a:ext cx="2133600" cy="365125"/>
          </a:xfrm>
        </p:spPr>
        <p:txBody>
          <a:bodyPr/>
          <a:lstStyle/>
          <a:p>
            <a:fld id="{7340D90D-57BD-4F75-BE0C-AB66BAF2602F}" type="datetime1">
              <a:rPr lang="en-US" smtClean="0"/>
              <a:t>5/1/2024</a:t>
            </a:fld>
            <a:endParaRPr lang="en-US"/>
          </a:p>
        </p:txBody>
      </p:sp>
      <p:pic>
        <p:nvPicPr>
          <p:cNvPr id="4"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5"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Construction of Turing Machine(CO5)</a:t>
            </a:r>
          </a:p>
        </p:txBody>
      </p:sp>
      <p:sp>
        <p:nvSpPr>
          <p:cNvPr id="6"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sp>
        <p:nvSpPr>
          <p:cNvPr id="8" name="TextBox 7"/>
          <p:cNvSpPr txBox="1"/>
          <p:nvPr/>
        </p:nvSpPr>
        <p:spPr>
          <a:xfrm>
            <a:off x="457200" y="1752600"/>
            <a:ext cx="7239000" cy="2841804"/>
          </a:xfrm>
          <a:prstGeom prst="rect">
            <a:avLst/>
          </a:prstGeom>
          <a:noFill/>
        </p:spPr>
        <p:txBody>
          <a:bodyPr wrap="square" rtlCol="0">
            <a:spAutoFit/>
          </a:bodyPr>
          <a:lstStyle/>
          <a:p>
            <a:pPr marL="12065" algn="just">
              <a:tabLst>
                <a:tab pos="299720" algn="l"/>
              </a:tabLst>
            </a:pPr>
            <a:r>
              <a:rPr lang="en-US" sz="2200" spc="-15" dirty="0">
                <a:cs typeface="Calibri" panose="020F0502020204030204"/>
              </a:rPr>
              <a:t>Equivalence</a:t>
            </a:r>
            <a:r>
              <a:rPr lang="en-US" sz="2200" spc="10" dirty="0">
                <a:cs typeface="Calibri" panose="020F0502020204030204"/>
              </a:rPr>
              <a:t> </a:t>
            </a:r>
            <a:r>
              <a:rPr lang="en-US" sz="2200" dirty="0">
                <a:cs typeface="Calibri" panose="020F0502020204030204"/>
              </a:rPr>
              <a:t>of </a:t>
            </a:r>
            <a:r>
              <a:rPr lang="en-US" sz="2200" spc="5" dirty="0">
                <a:cs typeface="Calibri" panose="020F0502020204030204"/>
              </a:rPr>
              <a:t> </a:t>
            </a:r>
            <a:r>
              <a:rPr lang="en-US" sz="2200" spc="-10" dirty="0">
                <a:cs typeface="Calibri" panose="020F0502020204030204"/>
              </a:rPr>
              <a:t>Acceptance</a:t>
            </a:r>
            <a:r>
              <a:rPr lang="en-US" sz="2200" spc="-30" dirty="0">
                <a:cs typeface="Calibri" panose="020F0502020204030204"/>
              </a:rPr>
              <a:t> </a:t>
            </a:r>
            <a:r>
              <a:rPr lang="en-US" sz="2200" spc="-10" dirty="0">
                <a:cs typeface="Calibri" panose="020F0502020204030204"/>
              </a:rPr>
              <a:t>by</a:t>
            </a:r>
            <a:r>
              <a:rPr lang="en-US" sz="2200" spc="5" dirty="0">
                <a:cs typeface="Calibri" panose="020F0502020204030204"/>
              </a:rPr>
              <a:t> </a:t>
            </a:r>
            <a:r>
              <a:rPr lang="en-US" sz="2200" spc="-5" dirty="0">
                <a:cs typeface="Calibri" panose="020F0502020204030204"/>
              </a:rPr>
              <a:t>Final</a:t>
            </a:r>
            <a:r>
              <a:rPr lang="en-US" sz="2200" spc="10" dirty="0">
                <a:cs typeface="Calibri" panose="020F0502020204030204"/>
              </a:rPr>
              <a:t> </a:t>
            </a:r>
            <a:r>
              <a:rPr lang="en-US" sz="2200" spc="-25" dirty="0">
                <a:cs typeface="Calibri" panose="020F0502020204030204"/>
              </a:rPr>
              <a:t>State</a:t>
            </a:r>
            <a:r>
              <a:rPr lang="en-US" sz="2200" spc="-5" dirty="0">
                <a:cs typeface="Calibri" panose="020F0502020204030204"/>
              </a:rPr>
              <a:t> and</a:t>
            </a:r>
            <a:r>
              <a:rPr lang="en-US" sz="2200" spc="10" dirty="0">
                <a:cs typeface="Calibri" panose="020F0502020204030204"/>
              </a:rPr>
              <a:t> </a:t>
            </a:r>
            <a:r>
              <a:rPr lang="en-US" sz="2200" spc="-5" dirty="0">
                <a:cs typeface="Calibri" panose="020F0502020204030204"/>
              </a:rPr>
              <a:t>Halting</a:t>
            </a:r>
            <a:endParaRPr lang="en-US" sz="2200" dirty="0">
              <a:cs typeface="Calibri" panose="020F0502020204030204"/>
            </a:endParaRPr>
          </a:p>
          <a:p>
            <a:pPr marL="299085" indent="-287020" algn="just">
              <a:lnSpc>
                <a:spcPct val="100000"/>
              </a:lnSpc>
              <a:buFont typeface="Arial MT"/>
              <a:buChar char="•"/>
              <a:tabLst>
                <a:tab pos="299720" algn="l"/>
              </a:tabLst>
            </a:pPr>
            <a:r>
              <a:rPr lang="en-US" sz="2200" spc="-5" dirty="0" smtClean="0">
                <a:cs typeface="Calibri" panose="020F0502020204030204"/>
              </a:rPr>
              <a:t>How</a:t>
            </a:r>
            <a:r>
              <a:rPr lang="en-US" sz="2200" spc="-15" dirty="0" smtClean="0">
                <a:cs typeface="Calibri" panose="020F0502020204030204"/>
              </a:rPr>
              <a:t> </a:t>
            </a:r>
            <a:r>
              <a:rPr lang="en-US" sz="2200" spc="-10" dirty="0">
                <a:cs typeface="Calibri" panose="020F0502020204030204"/>
              </a:rPr>
              <a:t>would</a:t>
            </a:r>
            <a:r>
              <a:rPr lang="en-US" sz="2200" spc="5" dirty="0">
                <a:cs typeface="Calibri" panose="020F0502020204030204"/>
              </a:rPr>
              <a:t> </a:t>
            </a:r>
            <a:r>
              <a:rPr lang="en-US" sz="2200" spc="-15" dirty="0">
                <a:cs typeface="Calibri" panose="020F0502020204030204"/>
              </a:rPr>
              <a:t>we </a:t>
            </a:r>
            <a:r>
              <a:rPr lang="en-US" sz="2200" spc="-25" dirty="0">
                <a:cs typeface="Calibri" panose="020F0502020204030204"/>
              </a:rPr>
              <a:t>prove</a:t>
            </a:r>
            <a:r>
              <a:rPr lang="en-US" sz="2200" dirty="0">
                <a:cs typeface="Calibri" panose="020F0502020204030204"/>
              </a:rPr>
              <a:t> </a:t>
            </a:r>
            <a:r>
              <a:rPr lang="en-US" sz="2200" spc="-5" dirty="0">
                <a:cs typeface="Calibri" panose="020F0502020204030204"/>
              </a:rPr>
              <a:t>such</a:t>
            </a:r>
            <a:r>
              <a:rPr lang="en-US" sz="2200" spc="5" dirty="0">
                <a:cs typeface="Calibri" panose="020F0502020204030204"/>
              </a:rPr>
              <a:t> </a:t>
            </a:r>
            <a:r>
              <a:rPr lang="en-US" sz="2200" dirty="0">
                <a:cs typeface="Calibri" panose="020F0502020204030204"/>
              </a:rPr>
              <a:t>an </a:t>
            </a:r>
            <a:r>
              <a:rPr lang="en-US" sz="2200" spc="-10" dirty="0">
                <a:cs typeface="Calibri" panose="020F0502020204030204"/>
              </a:rPr>
              <a:t>equivalence?</a:t>
            </a:r>
            <a:endParaRPr lang="en-US" sz="2200" dirty="0">
              <a:cs typeface="Calibri" panose="020F0502020204030204"/>
            </a:endParaRPr>
          </a:p>
          <a:p>
            <a:pPr algn="just">
              <a:lnSpc>
                <a:spcPct val="100000"/>
              </a:lnSpc>
              <a:spcBef>
                <a:spcPts val="5"/>
              </a:spcBef>
              <a:buFont typeface="Arial MT"/>
              <a:buChar char="•"/>
            </a:pPr>
            <a:endParaRPr lang="en-US" sz="2200" dirty="0">
              <a:cs typeface="Calibri" panose="020F0502020204030204"/>
            </a:endParaRPr>
          </a:p>
          <a:p>
            <a:pPr marL="299085" marR="5080" indent="-287020" algn="just">
              <a:lnSpc>
                <a:spcPct val="100000"/>
              </a:lnSpc>
              <a:buFont typeface="Arial MT"/>
              <a:buChar char="•"/>
              <a:tabLst>
                <a:tab pos="299720" algn="l"/>
              </a:tabLst>
            </a:pPr>
            <a:r>
              <a:rPr lang="en-US" sz="2200" spc="-5" dirty="0">
                <a:cs typeface="Calibri" panose="020F0502020204030204"/>
              </a:rPr>
              <a:t>1. </a:t>
            </a:r>
            <a:r>
              <a:rPr lang="en-US" sz="2200" spc="-10" dirty="0">
                <a:cs typeface="Calibri" panose="020F0502020204030204"/>
              </a:rPr>
              <a:t>Construct</a:t>
            </a:r>
            <a:r>
              <a:rPr lang="en-US" sz="2200" spc="10" dirty="0">
                <a:cs typeface="Calibri" panose="020F0502020204030204"/>
              </a:rPr>
              <a:t> </a:t>
            </a:r>
            <a:r>
              <a:rPr lang="en-US" sz="2200" dirty="0">
                <a:cs typeface="Calibri" panose="020F0502020204030204"/>
              </a:rPr>
              <a:t>a</a:t>
            </a:r>
            <a:r>
              <a:rPr lang="en-US" sz="2200" spc="5" dirty="0">
                <a:cs typeface="Calibri" panose="020F0502020204030204"/>
              </a:rPr>
              <a:t> </a:t>
            </a:r>
            <a:r>
              <a:rPr lang="en-US" sz="2200" dirty="0">
                <a:cs typeface="Calibri" panose="020F0502020204030204"/>
              </a:rPr>
              <a:t>TM</a:t>
            </a:r>
            <a:r>
              <a:rPr lang="en-US" sz="2200" spc="-10" dirty="0">
                <a:cs typeface="Calibri" panose="020F0502020204030204"/>
              </a:rPr>
              <a:t> that</a:t>
            </a:r>
            <a:r>
              <a:rPr lang="en-US" sz="2200" spc="10" dirty="0">
                <a:cs typeface="Calibri" panose="020F0502020204030204"/>
              </a:rPr>
              <a:t> </a:t>
            </a:r>
            <a:r>
              <a:rPr lang="en-US" sz="2200" spc="-5" dirty="0">
                <a:cs typeface="Calibri" panose="020F0502020204030204"/>
              </a:rPr>
              <a:t>accepts</a:t>
            </a:r>
            <a:r>
              <a:rPr lang="en-US" sz="2200" spc="-10" dirty="0">
                <a:cs typeface="Calibri" panose="020F0502020204030204"/>
              </a:rPr>
              <a:t> by</a:t>
            </a:r>
            <a:r>
              <a:rPr lang="en-US" sz="2200" dirty="0">
                <a:cs typeface="Calibri" panose="020F0502020204030204"/>
              </a:rPr>
              <a:t> </a:t>
            </a:r>
            <a:r>
              <a:rPr lang="en-US" sz="2200" spc="-5" dirty="0">
                <a:cs typeface="Calibri" panose="020F0502020204030204"/>
              </a:rPr>
              <a:t>Halting</a:t>
            </a:r>
            <a:r>
              <a:rPr lang="en-US" sz="2200" spc="30" dirty="0">
                <a:cs typeface="Calibri" panose="020F0502020204030204"/>
              </a:rPr>
              <a:t> </a:t>
            </a:r>
            <a:r>
              <a:rPr lang="en-US" sz="2200" spc="-15" dirty="0">
                <a:cs typeface="Calibri" panose="020F0502020204030204"/>
              </a:rPr>
              <a:t>from </a:t>
            </a:r>
            <a:r>
              <a:rPr lang="en-US" sz="2200" spc="-705" dirty="0">
                <a:cs typeface="Calibri" panose="020F0502020204030204"/>
              </a:rPr>
              <a:t> </a:t>
            </a:r>
            <a:r>
              <a:rPr lang="en-US" sz="2200" dirty="0">
                <a:cs typeface="Calibri" panose="020F0502020204030204"/>
              </a:rPr>
              <a:t>an</a:t>
            </a:r>
            <a:r>
              <a:rPr lang="en-US" sz="2200" spc="-15" dirty="0">
                <a:cs typeface="Calibri" panose="020F0502020204030204"/>
              </a:rPr>
              <a:t> </a:t>
            </a:r>
            <a:r>
              <a:rPr lang="en-US" sz="2200" spc="-10" dirty="0">
                <a:cs typeface="Calibri" panose="020F0502020204030204"/>
              </a:rPr>
              <a:t>ordinary</a:t>
            </a:r>
            <a:r>
              <a:rPr lang="en-US" sz="2200" spc="20" dirty="0">
                <a:cs typeface="Calibri" panose="020F0502020204030204"/>
              </a:rPr>
              <a:t> </a:t>
            </a:r>
            <a:r>
              <a:rPr lang="en-US" sz="2200" spc="-5" dirty="0">
                <a:cs typeface="Calibri" panose="020F0502020204030204"/>
              </a:rPr>
              <a:t>one.</a:t>
            </a:r>
            <a:endParaRPr lang="en-US" sz="2200" dirty="0">
              <a:cs typeface="Calibri" panose="020F0502020204030204"/>
            </a:endParaRPr>
          </a:p>
          <a:p>
            <a:pPr marL="299085" marR="682625" indent="-287020" algn="just">
              <a:lnSpc>
                <a:spcPct val="100000"/>
              </a:lnSpc>
              <a:spcBef>
                <a:spcPts val="765"/>
              </a:spcBef>
              <a:buFont typeface="Arial MT"/>
              <a:buChar char="•"/>
              <a:tabLst>
                <a:tab pos="299720" algn="l"/>
              </a:tabLst>
            </a:pPr>
            <a:r>
              <a:rPr lang="en-US" sz="2200" spc="-5" dirty="0">
                <a:cs typeface="Calibri" panose="020F0502020204030204"/>
              </a:rPr>
              <a:t>2. </a:t>
            </a:r>
            <a:r>
              <a:rPr lang="en-US" sz="2200" spc="-10" dirty="0">
                <a:cs typeface="Calibri" panose="020F0502020204030204"/>
              </a:rPr>
              <a:t>Construct</a:t>
            </a:r>
            <a:r>
              <a:rPr lang="en-US" sz="2200" spc="10" dirty="0">
                <a:cs typeface="Calibri" panose="020F0502020204030204"/>
              </a:rPr>
              <a:t> </a:t>
            </a:r>
            <a:r>
              <a:rPr lang="en-US" sz="2200" dirty="0">
                <a:cs typeface="Calibri" panose="020F0502020204030204"/>
              </a:rPr>
              <a:t>an</a:t>
            </a:r>
            <a:r>
              <a:rPr lang="en-US" sz="2200" spc="-5" dirty="0">
                <a:cs typeface="Calibri" panose="020F0502020204030204"/>
              </a:rPr>
              <a:t> </a:t>
            </a:r>
            <a:r>
              <a:rPr lang="en-US" sz="2200" spc="-10" dirty="0">
                <a:cs typeface="Calibri" panose="020F0502020204030204"/>
              </a:rPr>
              <a:t>ordinary</a:t>
            </a:r>
            <a:r>
              <a:rPr lang="en-US" sz="2200" spc="20" dirty="0">
                <a:cs typeface="Calibri" panose="020F0502020204030204"/>
              </a:rPr>
              <a:t> </a:t>
            </a:r>
            <a:r>
              <a:rPr lang="en-US" sz="2200" dirty="0">
                <a:cs typeface="Calibri" panose="020F0502020204030204"/>
              </a:rPr>
              <a:t>TM</a:t>
            </a:r>
            <a:r>
              <a:rPr lang="en-US" sz="2200" spc="-5" dirty="0">
                <a:cs typeface="Calibri" panose="020F0502020204030204"/>
              </a:rPr>
              <a:t> </a:t>
            </a:r>
            <a:r>
              <a:rPr lang="en-US" sz="2200" spc="-15" dirty="0">
                <a:cs typeface="Calibri" panose="020F0502020204030204"/>
              </a:rPr>
              <a:t>from</a:t>
            </a:r>
            <a:r>
              <a:rPr lang="en-US" sz="2200" spc="-5" dirty="0">
                <a:cs typeface="Calibri" panose="020F0502020204030204"/>
              </a:rPr>
              <a:t> </a:t>
            </a:r>
            <a:r>
              <a:rPr lang="en-US" sz="2200" dirty="0">
                <a:cs typeface="Calibri" panose="020F0502020204030204"/>
              </a:rPr>
              <a:t>one</a:t>
            </a:r>
            <a:r>
              <a:rPr lang="en-US" sz="2200" spc="-10" dirty="0">
                <a:cs typeface="Calibri" panose="020F0502020204030204"/>
              </a:rPr>
              <a:t> that </a:t>
            </a:r>
            <a:r>
              <a:rPr lang="en-US" sz="2200" spc="-710" dirty="0">
                <a:cs typeface="Calibri" panose="020F0502020204030204"/>
              </a:rPr>
              <a:t> </a:t>
            </a:r>
            <a:r>
              <a:rPr lang="en-US" sz="2200" spc="-5" dirty="0">
                <a:cs typeface="Calibri" panose="020F0502020204030204"/>
              </a:rPr>
              <a:t>accepts</a:t>
            </a:r>
            <a:r>
              <a:rPr lang="en-US" sz="2200" spc="-25" dirty="0">
                <a:cs typeface="Calibri" panose="020F0502020204030204"/>
              </a:rPr>
              <a:t> </a:t>
            </a:r>
            <a:r>
              <a:rPr lang="en-US" sz="2200" spc="-10" dirty="0">
                <a:cs typeface="Calibri" panose="020F0502020204030204"/>
              </a:rPr>
              <a:t>by</a:t>
            </a:r>
            <a:r>
              <a:rPr lang="en-US" sz="2200" spc="5" dirty="0">
                <a:cs typeface="Calibri" panose="020F0502020204030204"/>
              </a:rPr>
              <a:t> </a:t>
            </a:r>
            <a:r>
              <a:rPr lang="en-US" sz="2200" spc="-5" dirty="0">
                <a:cs typeface="Calibri" panose="020F0502020204030204"/>
              </a:rPr>
              <a:t>halting.</a:t>
            </a:r>
            <a:endParaRPr lang="en-US" sz="2200" dirty="0">
              <a:cs typeface="Calibri" panose="020F0502020204030204"/>
            </a:endParaRPr>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7343938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noChangeArrowheads="1"/>
          </p:cNvSpPr>
          <p:nvPr>
            <p:ph idx="1"/>
          </p:nvPr>
        </p:nvSpPr>
        <p:spPr>
          <a:xfrm>
            <a:off x="533400" y="1143000"/>
            <a:ext cx="8229600" cy="4525963"/>
          </a:xfrm>
        </p:spPr>
        <p:txBody>
          <a:bodyPr/>
          <a:lstStyle/>
          <a:p>
            <a:pPr algn="just">
              <a:buFont typeface="Arial" panose="020B0604020202020204" pitchFamily="34" charset="0"/>
              <a:buNone/>
            </a:pPr>
            <a:r>
              <a:rPr lang="en-IN" altLang="en-US" sz="2200" dirty="0" smtClean="0"/>
              <a:t>Construction method of Turing Machine.</a:t>
            </a:r>
          </a:p>
          <a:p>
            <a:pPr algn="just">
              <a:buFont typeface="Arial" panose="020B0604020202020204" pitchFamily="34" charset="0"/>
              <a:buNone/>
            </a:pPr>
            <a:r>
              <a:rPr lang="en-IN" altLang="en-US" sz="2200" dirty="0" smtClean="0"/>
              <a:t>Numerical of Turing Machine.</a:t>
            </a:r>
          </a:p>
          <a:p>
            <a:pPr>
              <a:buFont typeface="Arial" panose="020B0604020202020204" pitchFamily="34" charset="0"/>
              <a:buNone/>
            </a:pPr>
            <a:r>
              <a:rPr lang="en-US" altLang="en-US" sz="2200" dirty="0" smtClean="0"/>
              <a:t>	</a:t>
            </a:r>
            <a:endParaRPr lang="en-US" altLang="en-US" sz="2400" dirty="0" smtClean="0"/>
          </a:p>
        </p:txBody>
      </p:sp>
      <p:sp>
        <p:nvSpPr>
          <p:cNvPr id="4" name="Date Placeholder 3"/>
          <p:cNvSpPr>
            <a:spLocks noGrp="1"/>
          </p:cNvSpPr>
          <p:nvPr>
            <p:ph type="dt" sz="quarter" idx="10"/>
          </p:nvPr>
        </p:nvSpPr>
        <p:spPr/>
        <p:txBody>
          <a:bodyPr/>
          <a:lstStyle/>
          <a:p>
            <a:pPr>
              <a:defRPr/>
            </a:pPr>
            <a:fld id="{D3CB12AB-11E5-4E93-A69D-EF1BB1AFBBF2}" type="datetime1">
              <a:rPr lang="en-US" smtClean="0"/>
              <a:t>5/1/2024</a:t>
            </a:fld>
            <a:endParaRPr lang="en-US"/>
          </a:p>
        </p:txBody>
      </p:sp>
      <p:sp>
        <p:nvSpPr>
          <p:cNvPr id="2355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fld id="{14058B09-6589-4448-B59F-38845D911B6E}" type="slidenum">
              <a:rPr lang="en-US" altLang="zh-CN" smtClean="0"/>
              <a:pPr/>
              <a:t>73</a:t>
            </a:fld>
            <a:endParaRPr lang="en-US" altLang="zh-CN" smtClean="0"/>
          </a:p>
        </p:txBody>
      </p:sp>
      <p:sp>
        <p:nvSpPr>
          <p:cNvPr id="7"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Recap</a:t>
            </a:r>
          </a:p>
        </p:txBody>
      </p:sp>
      <p:pic>
        <p:nvPicPr>
          <p:cNvPr id="2355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64275"/>
            <a:ext cx="5029200" cy="365125"/>
          </a:xfrm>
        </p:spPr>
        <p:txBody>
          <a:bodyPr/>
          <a:lstStyle/>
          <a:p>
            <a:pPr>
              <a:defRPr/>
            </a:pPr>
            <a:r>
              <a:rPr lang="en-US" dirty="0" smtClean="0"/>
              <a:t>Ankur Kumar Varshney       ACSE0404 (TAFL)                  Unit V</a:t>
            </a:r>
            <a:endParaRPr lang="en-US" dirty="0"/>
          </a:p>
        </p:txBody>
      </p:sp>
    </p:spTree>
    <p:extLst>
      <p:ext uri="{BB962C8B-B14F-4D97-AF65-F5344CB8AC3E}">
        <p14:creationId xmlns:p14="http://schemas.microsoft.com/office/powerpoint/2010/main" val="5085084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noChangeArrowheads="1"/>
          </p:cNvSpPr>
          <p:nvPr>
            <p:ph idx="1"/>
          </p:nvPr>
        </p:nvSpPr>
        <p:spPr>
          <a:xfrm>
            <a:off x="533400" y="1143000"/>
            <a:ext cx="8229600" cy="4525963"/>
          </a:xfrm>
        </p:spPr>
        <p:txBody>
          <a:bodyPr/>
          <a:lstStyle/>
          <a:p>
            <a:pPr algn="just">
              <a:buFont typeface="Arial" panose="020B0604020202020204" pitchFamily="34" charset="0"/>
              <a:buNone/>
            </a:pPr>
            <a:r>
              <a:rPr lang="en-IN" altLang="en-US" sz="2200" dirty="0" smtClean="0"/>
              <a:t>Q1: Design a Turing machine for 0n1n2n, n&gt;0;</a:t>
            </a:r>
          </a:p>
          <a:p>
            <a:pPr algn="just">
              <a:buFont typeface="Arial" panose="020B0604020202020204" pitchFamily="34" charset="0"/>
              <a:buNone/>
            </a:pPr>
            <a:r>
              <a:rPr lang="en-IN" altLang="en-US" sz="2200" dirty="0" smtClean="0"/>
              <a:t>Q2:Desing a Turing machine for f(</a:t>
            </a:r>
            <a:r>
              <a:rPr lang="en-IN" altLang="en-US" sz="2200" dirty="0" err="1" smtClean="0"/>
              <a:t>m,n</a:t>
            </a:r>
            <a:r>
              <a:rPr lang="en-IN" altLang="en-US" sz="2200" dirty="0" smtClean="0"/>
              <a:t>)=m*n;</a:t>
            </a:r>
          </a:p>
          <a:p>
            <a:pPr algn="just">
              <a:buFont typeface="Arial" panose="020B0604020202020204" pitchFamily="34" charset="0"/>
              <a:buNone/>
            </a:pPr>
            <a:endParaRPr lang="en-IN" altLang="en-US" sz="2200" dirty="0" smtClean="0"/>
          </a:p>
          <a:p>
            <a:pPr>
              <a:buFont typeface="Arial" panose="020B0604020202020204" pitchFamily="34" charset="0"/>
              <a:buNone/>
            </a:pPr>
            <a:r>
              <a:rPr lang="en-US" altLang="en-US" sz="2200" dirty="0" smtClean="0"/>
              <a:t>	</a:t>
            </a:r>
            <a:endParaRPr lang="en-US" altLang="en-US" sz="2400" dirty="0" smtClean="0"/>
          </a:p>
        </p:txBody>
      </p:sp>
      <p:sp>
        <p:nvSpPr>
          <p:cNvPr id="4" name="Date Placeholder 3"/>
          <p:cNvSpPr>
            <a:spLocks noGrp="1"/>
          </p:cNvSpPr>
          <p:nvPr>
            <p:ph type="dt" sz="quarter" idx="10"/>
          </p:nvPr>
        </p:nvSpPr>
        <p:spPr/>
        <p:txBody>
          <a:bodyPr/>
          <a:lstStyle/>
          <a:p>
            <a:pPr>
              <a:defRPr/>
            </a:pPr>
            <a:fld id="{6FA84ADD-3714-456D-BED4-9C2851A07F6D}" type="datetime1">
              <a:rPr lang="en-US" smtClean="0"/>
              <a:t>5/1/2024</a:t>
            </a:fld>
            <a:endParaRPr lang="en-US"/>
          </a:p>
        </p:txBody>
      </p:sp>
      <p:sp>
        <p:nvSpPr>
          <p:cNvPr id="2355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fld id="{14058B09-6589-4448-B59F-38845D911B6E}" type="slidenum">
              <a:rPr lang="en-US" altLang="zh-CN" smtClean="0"/>
              <a:pPr/>
              <a:t>74</a:t>
            </a:fld>
            <a:endParaRPr lang="en-US" altLang="zh-CN" smtClean="0"/>
          </a:p>
        </p:txBody>
      </p:sp>
      <p:sp>
        <p:nvSpPr>
          <p:cNvPr id="7" name="Title 1"/>
          <p:cNvSpPr txBox="1"/>
          <p:nvPr/>
        </p:nvSpPr>
        <p:spPr>
          <a:xfrm>
            <a:off x="1371600" y="86519"/>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smtClean="0"/>
              <a:t>Daily Quiz</a:t>
            </a:r>
            <a:endParaRPr lang="en-US" sz="3200" b="1" dirty="0"/>
          </a:p>
        </p:txBody>
      </p:sp>
      <p:pic>
        <p:nvPicPr>
          <p:cNvPr id="2355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64275"/>
            <a:ext cx="5029200" cy="365125"/>
          </a:xfrm>
        </p:spPr>
        <p:txBody>
          <a:bodyPr/>
          <a:lstStyle/>
          <a:p>
            <a:pPr>
              <a:defRPr/>
            </a:pPr>
            <a:r>
              <a:rPr lang="en-US" dirty="0" smtClean="0"/>
              <a:t>Ankur Kumar Varshney       ACSE0404 (TAFL)                  Unit V</a:t>
            </a:r>
            <a:endParaRPr lang="en-US" dirty="0"/>
          </a:p>
        </p:txBody>
      </p:sp>
    </p:spTree>
    <p:extLst>
      <p:ext uri="{BB962C8B-B14F-4D97-AF65-F5344CB8AC3E}">
        <p14:creationId xmlns:p14="http://schemas.microsoft.com/office/powerpoint/2010/main" val="28925360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rmAutofit/>
          </a:bodyPr>
          <a:lstStyle/>
          <a:p>
            <a:pPr marL="0" indent="0" algn="just">
              <a:buNone/>
            </a:pPr>
            <a:r>
              <a:rPr lang="en-US" sz="2200" b="1" dirty="0"/>
              <a:t>Topic Objective:</a:t>
            </a:r>
            <a:r>
              <a:rPr lang="en-US" sz="2200" dirty="0"/>
              <a:t> To understand the Universal Turing Machine.</a:t>
            </a:r>
          </a:p>
          <a:p>
            <a:pPr marL="0" indent="0" algn="just">
              <a:buNone/>
            </a:pPr>
            <a:endParaRPr lang="en-US" sz="2200" b="1" dirty="0"/>
          </a:p>
          <a:p>
            <a:pPr marL="0" indent="0" algn="just">
              <a:buNone/>
            </a:pPr>
            <a:r>
              <a:rPr lang="en-US" sz="2200" b="1" dirty="0"/>
              <a:t>Recap: </a:t>
            </a:r>
            <a:r>
              <a:rPr lang="en-US" sz="2200" dirty="0"/>
              <a:t> Till now we have studied about Turing Machine.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endParaRPr lang="en-US" sz="2200" dirty="0"/>
          </a:p>
        </p:txBody>
      </p:sp>
      <p:sp>
        <p:nvSpPr>
          <p:cNvPr id="4" name="Date Placeholder 3"/>
          <p:cNvSpPr>
            <a:spLocks noGrp="1"/>
          </p:cNvSpPr>
          <p:nvPr>
            <p:ph type="dt" sz="half" idx="10"/>
          </p:nvPr>
        </p:nvSpPr>
        <p:spPr/>
        <p:txBody>
          <a:bodyPr/>
          <a:lstStyle/>
          <a:p>
            <a:fld id="{0A8FAB32-3E94-4841-97BE-6211C7216F3D}"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Universal Turing Machine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736684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ircle(in)">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rmAutofit/>
          </a:bodyPr>
          <a:lstStyle/>
          <a:p>
            <a:pPr marL="0" indent="0" algn="just">
              <a:buNone/>
            </a:pPr>
            <a:r>
              <a:rPr lang="en-US" sz="2200" b="1" dirty="0"/>
              <a:t>Objective:</a:t>
            </a:r>
            <a:r>
              <a:rPr lang="en-US" sz="2200" dirty="0"/>
              <a:t> To understand the Universal Turing Machine.</a:t>
            </a:r>
          </a:p>
          <a:p>
            <a:pPr algn="just"/>
            <a:r>
              <a:rPr lang="en-US" sz="2200" dirty="0" smtClean="0"/>
              <a:t>A </a:t>
            </a:r>
            <a:r>
              <a:rPr lang="en-US" sz="2200" dirty="0"/>
              <a:t>Turing Machine is the mathematical tool equivalent to a digital computer. </a:t>
            </a:r>
          </a:p>
          <a:p>
            <a:pPr algn="just"/>
            <a:r>
              <a:rPr lang="en-US" sz="2200" dirty="0"/>
              <a:t>It was suggested by the mathematician Turing in the 30s, and has been since then the most widely used model of computation in computability and complexity theory. </a:t>
            </a:r>
          </a:p>
          <a:p>
            <a:pPr algn="just"/>
            <a:r>
              <a:rPr lang="en-US" sz="2200" dirty="0"/>
              <a:t>The model consists of an input output relation that the machine computes. </a:t>
            </a:r>
          </a:p>
          <a:p>
            <a:pPr algn="just"/>
            <a:r>
              <a:rPr lang="en-US" sz="2200" dirty="0"/>
              <a:t>The input is given in binary form on the machine's tape, and the output consists of the contents of the tape when the machine halts. </a:t>
            </a:r>
          </a:p>
        </p:txBody>
      </p:sp>
      <p:sp>
        <p:nvSpPr>
          <p:cNvPr id="4" name="Date Placeholder 3"/>
          <p:cNvSpPr>
            <a:spLocks noGrp="1"/>
          </p:cNvSpPr>
          <p:nvPr>
            <p:ph type="dt" sz="half" idx="10"/>
          </p:nvPr>
        </p:nvSpPr>
        <p:spPr/>
        <p:txBody>
          <a:bodyPr/>
          <a:lstStyle/>
          <a:p>
            <a:fld id="{723351B2-92D0-4D1E-9B4D-A6106F705948}"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Universal Turing Machine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050" name="Picture 2" descr="Turing Machine Schemat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495800"/>
            <a:ext cx="4352924" cy="175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7370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050"/>
                                        </p:tgtEl>
                                        <p:attrNameLst>
                                          <p:attrName>style.visibility</p:attrName>
                                        </p:attrNameLst>
                                      </p:cBhvr>
                                      <p:to>
                                        <p:strVal val="visible"/>
                                      </p:to>
                                    </p:set>
                                    <p:animEffect transition="in" filter="circle(in)">
                                      <p:cBhvr>
                                        <p:cTn id="32"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04087"/>
            <a:ext cx="8229600" cy="5909438"/>
          </a:xfrm>
        </p:spPr>
        <p:txBody>
          <a:bodyPr>
            <a:noAutofit/>
          </a:bodyPr>
          <a:lstStyle/>
          <a:p>
            <a:pPr algn="just"/>
            <a:r>
              <a:rPr lang="en-US" sz="2000" dirty="0"/>
              <a:t>What determines how the contents of the tape change is a finite state machine (or FSM, also called a finite automaton) inside the Turing Machine. </a:t>
            </a:r>
          </a:p>
          <a:p>
            <a:pPr algn="just"/>
            <a:r>
              <a:rPr lang="en-US" sz="2000" dirty="0"/>
              <a:t>The FSM is determined by the number of states it has, and the transitions between them. </a:t>
            </a:r>
          </a:p>
          <a:p>
            <a:pPr algn="just"/>
            <a:r>
              <a:rPr lang="en-US" sz="2000" dirty="0"/>
              <a:t>At every step, the current state and the character read on the tape determine the next state the FSM will be in, the character that the machine will output on the tape (possibly the one read, leaving the contents unchanged), and which direction the head moves in, left or right. </a:t>
            </a:r>
          </a:p>
          <a:p>
            <a:pPr algn="just"/>
            <a:r>
              <a:rPr lang="en-US" sz="2000" dirty="0"/>
              <a:t>The problem with Turing Machines is that a different one must be constructed for every new computation to be performed, for every input output relation. </a:t>
            </a:r>
          </a:p>
          <a:p>
            <a:pPr algn="just"/>
            <a:r>
              <a:rPr lang="en-US" sz="2000" dirty="0"/>
              <a:t>This is why </a:t>
            </a:r>
            <a:r>
              <a:rPr lang="en-US" sz="2000"/>
              <a:t>we </a:t>
            </a:r>
            <a:r>
              <a:rPr lang="en-US" sz="2000" smtClean="0"/>
              <a:t>introduce </a:t>
            </a:r>
            <a:r>
              <a:rPr lang="en-US" sz="2000" dirty="0"/>
              <a:t>the notion of a universal </a:t>
            </a:r>
            <a:r>
              <a:rPr lang="en-US" sz="2000" dirty="0" err="1"/>
              <a:t>turing</a:t>
            </a:r>
            <a:r>
              <a:rPr lang="en-US" sz="2000" dirty="0"/>
              <a:t> machine (UTM), which along with the input on the tape, takes in the description of a machine M. </a:t>
            </a:r>
          </a:p>
          <a:p>
            <a:pPr algn="just"/>
            <a:r>
              <a:rPr lang="en-US" sz="2000" dirty="0"/>
              <a:t>The UTM can go on then to simulate M on the rest of the contents of the input tape. A universal </a:t>
            </a:r>
            <a:r>
              <a:rPr lang="en-US" sz="2000" dirty="0" err="1"/>
              <a:t>turing</a:t>
            </a:r>
            <a:r>
              <a:rPr lang="en-US" sz="2000" dirty="0"/>
              <a:t> machine can thus simulate any other machine. </a:t>
            </a:r>
          </a:p>
        </p:txBody>
      </p:sp>
      <p:sp>
        <p:nvSpPr>
          <p:cNvPr id="4" name="Date Placeholder 3"/>
          <p:cNvSpPr>
            <a:spLocks noGrp="1"/>
          </p:cNvSpPr>
          <p:nvPr>
            <p:ph type="dt" sz="half" idx="10"/>
          </p:nvPr>
        </p:nvSpPr>
        <p:spPr/>
        <p:txBody>
          <a:bodyPr/>
          <a:lstStyle/>
          <a:p>
            <a:fld id="{9F3AC6AE-11AF-40BB-AE87-B358C26D43F7}"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Universal Turing Machine (CO5)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9367487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754563"/>
          </a:xfrm>
        </p:spPr>
        <p:txBody>
          <a:bodyPr>
            <a:normAutofit/>
          </a:bodyPr>
          <a:lstStyle/>
          <a:p>
            <a:pPr marL="0" indent="0" algn="just">
              <a:buNone/>
            </a:pPr>
            <a:r>
              <a:rPr lang="en-US" sz="2200" b="1" dirty="0"/>
              <a:t>Topic Objective:</a:t>
            </a:r>
            <a:r>
              <a:rPr lang="en-US" sz="2200" dirty="0"/>
              <a:t> To understand the Linear Bounded Automata.</a:t>
            </a:r>
          </a:p>
          <a:p>
            <a:pPr marL="0" indent="0" algn="just">
              <a:buNone/>
            </a:pPr>
            <a:endParaRPr lang="en-US" sz="2200" b="1" dirty="0"/>
          </a:p>
          <a:p>
            <a:pPr marL="0" indent="0" algn="just">
              <a:buNone/>
            </a:pPr>
            <a:r>
              <a:rPr lang="en-US" sz="2200" b="1" dirty="0"/>
              <a:t>Recap: </a:t>
            </a:r>
            <a:r>
              <a:rPr lang="en-US" sz="2200" dirty="0"/>
              <a:t> Till now we have studied about Turing Machine and Universal Turing Machine.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endParaRPr lang="en-US" sz="2200" b="1" dirty="0"/>
          </a:p>
          <a:p>
            <a:pPr marL="0" indent="0" algn="just">
              <a:buNone/>
            </a:pPr>
            <a:endParaRPr lang="en-US" sz="2200" dirty="0"/>
          </a:p>
          <a:p>
            <a:endParaRPr lang="en-US" sz="2200" dirty="0"/>
          </a:p>
        </p:txBody>
      </p:sp>
      <p:sp>
        <p:nvSpPr>
          <p:cNvPr id="4" name="Date Placeholder 3"/>
          <p:cNvSpPr>
            <a:spLocks noGrp="1"/>
          </p:cNvSpPr>
          <p:nvPr>
            <p:ph type="dt" sz="half" idx="10"/>
          </p:nvPr>
        </p:nvSpPr>
        <p:spPr/>
        <p:txBody>
          <a:bodyPr/>
          <a:lstStyle/>
          <a:p>
            <a:fld id="{DBFC394E-8788-4D3D-A9E8-1893D4C72CDD}"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7" name="Title 1"/>
          <p:cNvSpPr txBox="1">
            <a:spLocks/>
          </p:cNvSpPr>
          <p:nvPr/>
        </p:nvSpPr>
        <p:spPr>
          <a:xfrm>
            <a:off x="135940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Linear Bounded Automata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017645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ircle(in)">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10586"/>
          </a:xfrm>
        </p:spPr>
        <p:txBody>
          <a:bodyPr>
            <a:noAutofit/>
          </a:bodyPr>
          <a:lstStyle/>
          <a:p>
            <a:pPr marL="0" indent="0" algn="just">
              <a:buNone/>
            </a:pPr>
            <a:r>
              <a:rPr lang="en-US" sz="2200" b="1" dirty="0"/>
              <a:t>Objective:</a:t>
            </a:r>
            <a:r>
              <a:rPr lang="en-US" sz="2200" dirty="0"/>
              <a:t> To understand the Linear Bounded Automata.</a:t>
            </a:r>
          </a:p>
          <a:p>
            <a:pPr marL="0" indent="0" algn="just">
              <a:buNone/>
            </a:pPr>
            <a:endParaRPr lang="en-US" sz="2200" dirty="0"/>
          </a:p>
          <a:p>
            <a:pPr marL="0" indent="0" algn="just">
              <a:buNone/>
            </a:pPr>
            <a:r>
              <a:rPr lang="en-US" sz="2200" dirty="0"/>
              <a:t>A linear bounded automaton is a multi-track non-deterministic Turing machine with a tape of some bounded finite length.</a:t>
            </a:r>
          </a:p>
          <a:p>
            <a:r>
              <a:rPr lang="en-US" sz="2200" b="1" dirty="0" smtClean="0"/>
              <a:t>Length </a:t>
            </a:r>
            <a:r>
              <a:rPr lang="en-US" sz="2200" b="1" dirty="0"/>
              <a:t>= function (Length of the initial input string, constant c)</a:t>
            </a:r>
            <a:endParaRPr lang="en-US" sz="2200" dirty="0"/>
          </a:p>
          <a:p>
            <a:pPr marL="0" indent="0">
              <a:buNone/>
            </a:pPr>
            <a:r>
              <a:rPr lang="en-US" sz="2200" dirty="0"/>
              <a:t> Here</a:t>
            </a:r>
            <a:r>
              <a:rPr lang="en-US" sz="2200" dirty="0" smtClean="0"/>
              <a:t>, </a:t>
            </a:r>
            <a:endParaRPr lang="en-US" sz="2200" dirty="0"/>
          </a:p>
          <a:p>
            <a:r>
              <a:rPr lang="en-US" sz="2200" b="1" dirty="0"/>
              <a:t>Memory information ≤ c × Input information</a:t>
            </a:r>
          </a:p>
          <a:p>
            <a:endParaRPr lang="en-US" sz="2200" b="1" dirty="0" smtClean="0"/>
          </a:p>
          <a:p>
            <a:endParaRPr lang="en-US" sz="2200" b="1" dirty="0"/>
          </a:p>
          <a:p>
            <a:endParaRPr lang="en-US" sz="2200" b="1" dirty="0"/>
          </a:p>
          <a:p>
            <a:endParaRPr lang="en-US" sz="2200" b="1" dirty="0" smtClean="0"/>
          </a:p>
          <a:p>
            <a:endParaRPr lang="en-US" sz="2200" b="1" dirty="0"/>
          </a:p>
          <a:p>
            <a:r>
              <a:rPr lang="en-US" sz="2200" b="1" dirty="0" smtClean="0"/>
              <a:t>Link</a:t>
            </a:r>
            <a:r>
              <a:rPr lang="en-US" sz="2200" b="1" dirty="0"/>
              <a:t>: </a:t>
            </a:r>
            <a:r>
              <a:rPr lang="en-US" sz="2200" b="1" dirty="0">
                <a:hlinkClick r:id="rId2"/>
              </a:rPr>
              <a:t>https://www.youtube.com/watch?v=kFH4X69L1JU</a:t>
            </a:r>
            <a:endParaRPr lang="en-US" sz="2200" b="1" dirty="0"/>
          </a:p>
          <a:p>
            <a:endParaRPr lang="en-US" sz="2200" dirty="0"/>
          </a:p>
        </p:txBody>
      </p:sp>
      <p:sp>
        <p:nvSpPr>
          <p:cNvPr id="4" name="Date Placeholder 3"/>
          <p:cNvSpPr>
            <a:spLocks noGrp="1"/>
          </p:cNvSpPr>
          <p:nvPr>
            <p:ph type="dt" sz="half" idx="10"/>
          </p:nvPr>
        </p:nvSpPr>
        <p:spPr/>
        <p:txBody>
          <a:bodyPr/>
          <a:lstStyle/>
          <a:p>
            <a:fld id="{5834E906-889B-45E7-993F-BFD59E2FA448}"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7" name="Title 1"/>
          <p:cNvSpPr txBox="1">
            <a:spLocks/>
          </p:cNvSpPr>
          <p:nvPr/>
        </p:nvSpPr>
        <p:spPr>
          <a:xfrm>
            <a:off x="135940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Linear Bounded Automata </a:t>
            </a:r>
            <a:r>
              <a:rPr lang="en-US" sz="3200" b="1" dirty="0" smtClean="0"/>
              <a:t>(CO5) </a:t>
            </a:r>
            <a:endParaRPr lang="en-US" sz="3200" b="1"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0" name="Picture 2" descr="Linear Bounded Autom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1" y="3810000"/>
            <a:ext cx="60198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1306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circle(in)">
                                      <p:cBhvr>
                                        <p:cTn id="32" dur="20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ircle(in)">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359CE6-B55D-40D6-8FD5-2C0A50276413}" type="datetime1">
              <a:rPr lang="en-US" smtClean="0"/>
              <a:t>5/1/2024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i="0" u="none" strike="noStrike" kern="1200" cap="none" spc="0" normalizeH="0" baseline="0" noProof="0" dirty="0">
                <a:ln>
                  <a:noFill/>
                </a:ln>
                <a:solidFill>
                  <a:schemeClr val="dk1"/>
                </a:solidFill>
                <a:effectLst/>
                <a:uLnTx/>
                <a:uFillTx/>
                <a:latin typeface="+mj-lt"/>
                <a:ea typeface="+mn-ea"/>
                <a:cs typeface="+mn-cs"/>
              </a:rPr>
              <a:t>Evaluation Scheme</a:t>
            </a:r>
          </a:p>
        </p:txBody>
      </p:sp>
      <p:pic>
        <p:nvPicPr>
          <p:cNvPr id="12" name="Picture 11" descr="Logo11.png"/>
          <p:cNvPicPr>
            <a:picLocks noChangeAspect="1"/>
          </p:cNvPicPr>
          <p:nvPr/>
        </p:nvPicPr>
        <p:blipFill>
          <a:blip r:embed="rId2"/>
          <a:stretch>
            <a:fillRect/>
          </a:stretch>
        </p:blipFill>
        <p:spPr>
          <a:xfrm>
            <a:off x="0" y="36838"/>
            <a:ext cx="1352550" cy="725162"/>
          </a:xfrm>
          <a:prstGeom prst="rect">
            <a:avLst/>
          </a:prstGeom>
        </p:spPr>
      </p:pic>
      <p:sp>
        <p:nvSpPr>
          <p:cNvPr id="10"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762000"/>
            <a:ext cx="8305800" cy="5562600"/>
          </a:xfr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a:bodyPr>
          <a:lstStyle/>
          <a:p>
            <a:pPr marL="0" indent="0">
              <a:buNone/>
            </a:pPr>
            <a:r>
              <a:rPr lang="en-US" sz="2400" dirty="0"/>
              <a:t>A linear bounded automaton can be defined as an 8-tuple (Q, X, ∑, q</a:t>
            </a:r>
            <a:r>
              <a:rPr lang="en-US" sz="2400" baseline="-25000" dirty="0"/>
              <a:t>0</a:t>
            </a:r>
            <a:r>
              <a:rPr lang="en-US" sz="2400" dirty="0"/>
              <a:t>, ML, MR, δ, F) where −</a:t>
            </a:r>
          </a:p>
          <a:p>
            <a:r>
              <a:rPr lang="en-US" sz="2400" b="1" dirty="0"/>
              <a:t>Q</a:t>
            </a:r>
            <a:r>
              <a:rPr lang="en-US" sz="2400" dirty="0"/>
              <a:t> is a finite set of states</a:t>
            </a:r>
          </a:p>
          <a:p>
            <a:r>
              <a:rPr lang="en-US" sz="2400" b="1" dirty="0"/>
              <a:t>X</a:t>
            </a:r>
            <a:r>
              <a:rPr lang="en-US" sz="2400" dirty="0"/>
              <a:t> is the tape alphabet</a:t>
            </a:r>
          </a:p>
          <a:p>
            <a:r>
              <a:rPr lang="en-US" sz="2400" b="1" dirty="0"/>
              <a:t>∑</a:t>
            </a:r>
            <a:r>
              <a:rPr lang="en-US" sz="2400" dirty="0"/>
              <a:t> is the input alphabet</a:t>
            </a:r>
          </a:p>
          <a:p>
            <a:r>
              <a:rPr lang="en-US" sz="2400" b="1" dirty="0"/>
              <a:t>q</a:t>
            </a:r>
            <a:r>
              <a:rPr lang="en-US" sz="2400" b="1" baseline="-25000" dirty="0"/>
              <a:t>0</a:t>
            </a:r>
            <a:r>
              <a:rPr lang="en-US" sz="2400" dirty="0"/>
              <a:t> is the initial state</a:t>
            </a:r>
          </a:p>
          <a:p>
            <a:r>
              <a:rPr lang="en-US" sz="2400" b="1" dirty="0"/>
              <a:t>M</a:t>
            </a:r>
            <a:r>
              <a:rPr lang="en-US" sz="2400" b="1" baseline="-25000" dirty="0"/>
              <a:t>L</a:t>
            </a:r>
            <a:r>
              <a:rPr lang="en-US" sz="2400" dirty="0"/>
              <a:t> is the left end marker</a:t>
            </a:r>
          </a:p>
          <a:p>
            <a:r>
              <a:rPr lang="en-US" sz="2400" b="1" dirty="0"/>
              <a:t>M</a:t>
            </a:r>
            <a:r>
              <a:rPr lang="en-US" sz="2400" b="1" baseline="-25000" dirty="0"/>
              <a:t>R</a:t>
            </a:r>
            <a:r>
              <a:rPr lang="en-US" sz="2400" dirty="0"/>
              <a:t> is the right end marker where M</a:t>
            </a:r>
            <a:r>
              <a:rPr lang="en-US" sz="2400" baseline="-25000" dirty="0"/>
              <a:t>R</a:t>
            </a:r>
            <a:r>
              <a:rPr lang="en-US" sz="2400" dirty="0"/>
              <a:t> ≠ M</a:t>
            </a:r>
            <a:r>
              <a:rPr lang="en-US" sz="2400" baseline="-25000" dirty="0"/>
              <a:t>L</a:t>
            </a:r>
            <a:endParaRPr lang="en-US" sz="2400" dirty="0"/>
          </a:p>
          <a:p>
            <a:r>
              <a:rPr lang="en-US" sz="2400" b="1" dirty="0"/>
              <a:t>δ</a:t>
            </a:r>
            <a:r>
              <a:rPr lang="en-US" sz="2400" dirty="0"/>
              <a:t> is a transition function which maps each pair (state, tape symbol) to (state, tape symbol, Constant ‘c’) where c can be 0 or +1 or -1</a:t>
            </a:r>
          </a:p>
          <a:p>
            <a:r>
              <a:rPr lang="en-US" sz="2400" b="1" dirty="0"/>
              <a:t>F</a:t>
            </a:r>
            <a:r>
              <a:rPr lang="en-US" sz="2400" dirty="0"/>
              <a:t> is the set of final states</a:t>
            </a:r>
          </a:p>
        </p:txBody>
      </p:sp>
      <p:sp>
        <p:nvSpPr>
          <p:cNvPr id="4" name="Date Placeholder 3"/>
          <p:cNvSpPr>
            <a:spLocks noGrp="1"/>
          </p:cNvSpPr>
          <p:nvPr>
            <p:ph type="dt" sz="half" idx="10"/>
          </p:nvPr>
        </p:nvSpPr>
        <p:spPr/>
        <p:txBody>
          <a:bodyPr/>
          <a:lstStyle/>
          <a:p>
            <a:fld id="{17E9497A-3843-4A4E-B6B9-010CE23EE3B4}"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Linear Bounded </a:t>
            </a:r>
            <a:r>
              <a:rPr lang="en-US" sz="3200" b="1" dirty="0" smtClean="0"/>
              <a:t>Automata(CO5)</a:t>
            </a:r>
            <a:endParaRPr lang="en-US" sz="32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3391468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81600"/>
          </a:xfrm>
        </p:spPr>
        <p:txBody>
          <a:bodyPr>
            <a:normAutofit/>
          </a:bodyPr>
          <a:lstStyle/>
          <a:p>
            <a:pPr marL="0" indent="0" algn="just">
              <a:buNone/>
            </a:pPr>
            <a:r>
              <a:rPr lang="en-US" sz="2200" b="1" dirty="0"/>
              <a:t>Topic Objective: </a:t>
            </a:r>
            <a:r>
              <a:rPr lang="en-US" sz="2200" dirty="0"/>
              <a:t>To understand the importance of  Church Thesis in Theory of Computation. </a:t>
            </a:r>
          </a:p>
          <a:p>
            <a:pPr marL="0" indent="0" algn="just">
              <a:buNone/>
            </a:pPr>
            <a:endParaRPr lang="en-US" sz="2200" b="1" dirty="0"/>
          </a:p>
          <a:p>
            <a:pPr marL="0" indent="0" algn="just">
              <a:buNone/>
            </a:pPr>
            <a:r>
              <a:rPr lang="en-US" sz="2200" b="1" dirty="0"/>
              <a:t>Recap: </a:t>
            </a:r>
            <a:r>
              <a:rPr lang="en-US" sz="2200" dirty="0"/>
              <a:t> Till now we have studied about Turing Machine, Universal Turing Machine and Linear Bounded Automata. </a:t>
            </a:r>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algn="just"/>
            <a:endParaRPr lang="en-US" sz="2200" dirty="0"/>
          </a:p>
          <a:p>
            <a:pPr marL="0" indent="0" algn="just">
              <a:buNone/>
            </a:pPr>
            <a:endParaRPr lang="en-US" sz="2200" dirty="0"/>
          </a:p>
          <a:p>
            <a:pPr algn="just"/>
            <a:endParaRPr lang="en-US" sz="2200" dirty="0"/>
          </a:p>
          <a:p>
            <a:pPr algn="just"/>
            <a:endParaRPr lang="en-US" sz="2200" dirty="0"/>
          </a:p>
        </p:txBody>
      </p:sp>
      <p:sp>
        <p:nvSpPr>
          <p:cNvPr id="4" name="Date Placeholder 3"/>
          <p:cNvSpPr>
            <a:spLocks noGrp="1"/>
          </p:cNvSpPr>
          <p:nvPr>
            <p:ph type="dt" sz="half" idx="10"/>
          </p:nvPr>
        </p:nvSpPr>
        <p:spPr/>
        <p:txBody>
          <a:bodyPr/>
          <a:lstStyle/>
          <a:p>
            <a:fld id="{26981C8D-2854-49D0-A3D3-D78BF4C108F3}"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Church’s Thesis (CO5)</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2324068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81600"/>
          </a:xfrm>
        </p:spPr>
        <p:txBody>
          <a:bodyPr>
            <a:normAutofit fontScale="85000" lnSpcReduction="10000"/>
          </a:bodyPr>
          <a:lstStyle/>
          <a:p>
            <a:pPr marL="0" indent="0" algn="just">
              <a:buNone/>
            </a:pPr>
            <a:r>
              <a:rPr lang="en-US" sz="2600" b="1" dirty="0"/>
              <a:t>Objective: </a:t>
            </a:r>
            <a:r>
              <a:rPr lang="en-US" sz="2600" dirty="0"/>
              <a:t>To understand the importance of  Church Thesis in Theory of Computation. </a:t>
            </a:r>
          </a:p>
          <a:p>
            <a:pPr algn="just"/>
            <a:r>
              <a:rPr lang="en-US" sz="2600" dirty="0" smtClean="0"/>
              <a:t>In </a:t>
            </a:r>
            <a:r>
              <a:rPr lang="en-US" sz="2600" dirty="0"/>
              <a:t>1936, Alonzo Church created a method for defining functions called the λ-calculus. Within λ-calculus, he defined an encoding of the natural numbers called the Church numerals.</a:t>
            </a:r>
          </a:p>
          <a:p>
            <a:pPr algn="just"/>
            <a:r>
              <a:rPr lang="en-US" sz="2600" dirty="0" smtClean="0"/>
              <a:t>Also </a:t>
            </a:r>
            <a:r>
              <a:rPr lang="en-US" sz="2600" dirty="0"/>
              <a:t>in 1936, before learning of Church's work, Alan Turing created a theoretical model for machines, now called Turing machines, that could carry out calculations from inputs by manipulating symbols on a tape.</a:t>
            </a:r>
          </a:p>
          <a:p>
            <a:pPr algn="just"/>
            <a:r>
              <a:rPr lang="en-US" sz="2600" dirty="0" smtClean="0"/>
              <a:t>A </a:t>
            </a:r>
            <a:r>
              <a:rPr lang="en-US" sz="2600" dirty="0"/>
              <a:t>Turing machine is an abstract representation of a computing device.</a:t>
            </a:r>
          </a:p>
          <a:p>
            <a:pPr algn="just"/>
            <a:r>
              <a:rPr lang="en-US" sz="2600" dirty="0" smtClean="0"/>
              <a:t>It </a:t>
            </a:r>
            <a:r>
              <a:rPr lang="en-US" sz="2600" dirty="0"/>
              <a:t>is more like a computer hardware than a computer software.</a:t>
            </a:r>
          </a:p>
          <a:p>
            <a:pPr algn="just"/>
            <a:endParaRPr lang="en-US" sz="2600" dirty="0"/>
          </a:p>
          <a:p>
            <a:pPr algn="just"/>
            <a:r>
              <a:rPr lang="en-US" sz="2600" dirty="0"/>
              <a:t>Link: </a:t>
            </a:r>
            <a:r>
              <a:rPr lang="en-US" sz="2600" dirty="0">
                <a:hlinkClick r:id="rId2"/>
              </a:rPr>
              <a:t>https://www.youtube.com/watch?v=EEfNU8AoA-8</a:t>
            </a:r>
            <a:endParaRPr lang="en-US" sz="2600" dirty="0"/>
          </a:p>
          <a:p>
            <a:pPr algn="just"/>
            <a:endParaRPr lang="en-US" sz="2400" dirty="0"/>
          </a:p>
          <a:p>
            <a:pPr algn="just"/>
            <a:endParaRPr lang="en-US" sz="2400" dirty="0"/>
          </a:p>
          <a:p>
            <a:pPr algn="just"/>
            <a:endParaRPr lang="en-US" dirty="0"/>
          </a:p>
        </p:txBody>
      </p:sp>
      <p:sp>
        <p:nvSpPr>
          <p:cNvPr id="4" name="Date Placeholder 3"/>
          <p:cNvSpPr>
            <a:spLocks noGrp="1"/>
          </p:cNvSpPr>
          <p:nvPr>
            <p:ph type="dt" sz="half" idx="10"/>
          </p:nvPr>
        </p:nvSpPr>
        <p:spPr/>
        <p:txBody>
          <a:bodyPr/>
          <a:lstStyle/>
          <a:p>
            <a:fld id="{7539E8C2-B57D-4B18-A191-E0C97E6BC8C6}"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Church’s Thesis (CO5)</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3759504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r>
              <a:rPr lang="en-US" sz="2400" dirty="0"/>
              <a:t>The Church-Turing thesis concerns an effective or mechanical method in logic and mathematics.</a:t>
            </a:r>
          </a:p>
          <a:p>
            <a:endParaRPr lang="en-US" sz="2400" dirty="0"/>
          </a:p>
          <a:p>
            <a:r>
              <a:rPr lang="en-US" sz="2400" dirty="0"/>
              <a:t>A method, M, is called ‘effective’ or ‘mechanical’ just in case:</a:t>
            </a:r>
          </a:p>
          <a:p>
            <a:endParaRPr lang="en-US" sz="2400" dirty="0"/>
          </a:p>
          <a:p>
            <a:r>
              <a:rPr lang="en-US" sz="2400" dirty="0"/>
              <a:t>M is set out in terms of a finite number of exact instructions (each instruction being expressed by means of a finite number of symbols);</a:t>
            </a:r>
          </a:p>
          <a:p>
            <a:endParaRPr lang="en-US" sz="2400" dirty="0"/>
          </a:p>
          <a:p>
            <a:r>
              <a:rPr lang="en-US" sz="2400" dirty="0"/>
              <a:t>M will, if carried out without error, always produce the desired result in a finite number of steps;</a:t>
            </a:r>
            <a:endParaRPr lang="en-US" dirty="0"/>
          </a:p>
        </p:txBody>
      </p:sp>
      <p:sp>
        <p:nvSpPr>
          <p:cNvPr id="4" name="Date Placeholder 3"/>
          <p:cNvSpPr>
            <a:spLocks noGrp="1"/>
          </p:cNvSpPr>
          <p:nvPr>
            <p:ph type="dt" sz="half" idx="10"/>
          </p:nvPr>
        </p:nvSpPr>
        <p:spPr/>
        <p:txBody>
          <a:bodyPr/>
          <a:lstStyle/>
          <a:p>
            <a:fld id="{D1A1F5B7-9775-4EF2-8F0B-666FBDBC5310}"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Church’s Thesis (CO5)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960168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a:bodyPr>
          <a:lstStyle/>
          <a:p>
            <a:pPr algn="just"/>
            <a:r>
              <a:rPr lang="en-US" sz="2400" dirty="0"/>
              <a:t>M can (in practice or in principle) be carried out by a human being unaided by any machinery except for paper and pencil;</a:t>
            </a:r>
          </a:p>
          <a:p>
            <a:pPr algn="just"/>
            <a:r>
              <a:rPr lang="en-US" sz="2400" dirty="0"/>
              <a:t>M demands no insight or ingenuity on the part of the human being carrying it out.</a:t>
            </a:r>
          </a:p>
          <a:p>
            <a:pPr algn="just"/>
            <a:r>
              <a:rPr lang="en-US" sz="2400" dirty="0"/>
              <a:t>They gave an hypothesis which means proposing certain facts.</a:t>
            </a:r>
          </a:p>
          <a:p>
            <a:pPr algn="just"/>
            <a:r>
              <a:rPr lang="en-US" sz="2400" dirty="0"/>
              <a:t>The Church’s hypothesis or Church’s </a:t>
            </a:r>
            <a:r>
              <a:rPr lang="en-US" sz="2400" dirty="0" err="1"/>
              <a:t>turing</a:t>
            </a:r>
            <a:r>
              <a:rPr lang="en-US" sz="2400" dirty="0"/>
              <a:t> thesis can be stated as:</a:t>
            </a:r>
          </a:p>
          <a:p>
            <a:pPr algn="just"/>
            <a:r>
              <a:rPr lang="en-US" sz="2400" dirty="0"/>
              <a:t>The assumption that the intuitive notion of computable functions can be identified with partial recursive functions.</a:t>
            </a:r>
          </a:p>
          <a:p>
            <a:pPr algn="just"/>
            <a:r>
              <a:rPr lang="en-US" sz="2400" dirty="0"/>
              <a:t>This statement was first formulated by Alonzo Church in the 1930s and is usually referred to as Church’s thesis, or the Church-Turing thesis.</a:t>
            </a:r>
          </a:p>
          <a:p>
            <a:pPr algn="just"/>
            <a:r>
              <a:rPr lang="en-US" sz="2400" dirty="0"/>
              <a:t>However, this hypothesis cannot be proved.</a:t>
            </a:r>
          </a:p>
          <a:p>
            <a:pPr algn="just"/>
            <a:endParaRPr lang="en-US" dirty="0"/>
          </a:p>
        </p:txBody>
      </p:sp>
      <p:sp>
        <p:nvSpPr>
          <p:cNvPr id="4" name="Date Placeholder 3"/>
          <p:cNvSpPr>
            <a:spLocks noGrp="1"/>
          </p:cNvSpPr>
          <p:nvPr>
            <p:ph type="dt" sz="half" idx="10"/>
          </p:nvPr>
        </p:nvSpPr>
        <p:spPr/>
        <p:txBody>
          <a:bodyPr/>
          <a:lstStyle/>
          <a:p>
            <a:fld id="{ADF1F0D1-34EF-4CA8-A4B1-F3F6E89FB6CE}" type="datetime1">
              <a:rPr lang="en-US" smtClean="0"/>
              <a:t>5/1/2024</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7" name="Title 1"/>
          <p:cNvSpPr txBox="1">
            <a:spLocks/>
          </p:cNvSpPr>
          <p:nvPr/>
        </p:nvSpPr>
        <p:spPr>
          <a:xfrm>
            <a:off x="1368552"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Church’s Thesis (CO5)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699844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02385" y="1047526"/>
            <a:ext cx="7160559" cy="3779591"/>
          </a:xfrm>
          <a:prstGeom prst="rect">
            <a:avLst/>
          </a:prstGeom>
        </p:spPr>
        <p:txBody>
          <a:bodyPr vert="horz" wrap="square" lIns="0" tIns="11206" rIns="0" bIns="0" rtlCol="0">
            <a:spAutoFit/>
          </a:bodyPr>
          <a:lstStyle/>
          <a:p>
            <a:pPr marL="333953" marR="4483" indent="-322747" algn="just">
              <a:lnSpc>
                <a:spcPct val="119200"/>
              </a:lnSpc>
              <a:spcBef>
                <a:spcPts val="88"/>
              </a:spcBef>
              <a:buFont typeface="Wingdings"/>
              <a:buChar char=""/>
              <a:tabLst>
                <a:tab pos="333393" algn="l"/>
                <a:tab pos="333953" algn="l"/>
              </a:tabLst>
            </a:pPr>
            <a:r>
              <a:rPr sz="2200" spc="-18" dirty="0">
                <a:cs typeface="Arial MT"/>
              </a:rPr>
              <a:t>Informally,</a:t>
            </a:r>
            <a:r>
              <a:rPr sz="2200" spc="-26" dirty="0">
                <a:cs typeface="Arial MT"/>
              </a:rPr>
              <a:t> </a:t>
            </a:r>
            <a:r>
              <a:rPr sz="2200" dirty="0">
                <a:cs typeface="Arial MT"/>
              </a:rPr>
              <a:t>a</a:t>
            </a:r>
            <a:r>
              <a:rPr sz="2200" spc="-22" dirty="0">
                <a:cs typeface="Arial MT"/>
              </a:rPr>
              <a:t> </a:t>
            </a:r>
            <a:r>
              <a:rPr sz="2200" spc="-18" dirty="0">
                <a:cs typeface="Arial MT"/>
              </a:rPr>
              <a:t>(decision)</a:t>
            </a:r>
            <a:r>
              <a:rPr sz="2200" spc="-22" dirty="0">
                <a:cs typeface="Arial MT"/>
              </a:rPr>
              <a:t> </a:t>
            </a:r>
            <a:r>
              <a:rPr sz="2200" spc="-18" dirty="0">
                <a:cs typeface="Arial MT"/>
              </a:rPr>
              <a:t>“problem” </a:t>
            </a:r>
            <a:r>
              <a:rPr sz="2200" spc="-4" dirty="0">
                <a:cs typeface="Arial MT"/>
              </a:rPr>
              <a:t>is</a:t>
            </a:r>
            <a:r>
              <a:rPr sz="2200" spc="-31" dirty="0">
                <a:cs typeface="Arial MT"/>
              </a:rPr>
              <a:t> </a:t>
            </a:r>
            <a:r>
              <a:rPr sz="2200" dirty="0">
                <a:cs typeface="Arial MT"/>
              </a:rPr>
              <a:t>a</a:t>
            </a:r>
            <a:r>
              <a:rPr sz="2200" spc="-22" dirty="0">
                <a:cs typeface="Arial MT"/>
              </a:rPr>
              <a:t> </a:t>
            </a:r>
            <a:r>
              <a:rPr sz="2200" spc="-18" dirty="0">
                <a:cs typeface="Arial MT"/>
              </a:rPr>
              <a:t>yes/no</a:t>
            </a:r>
            <a:r>
              <a:rPr sz="2200" spc="-26" dirty="0">
                <a:cs typeface="Arial MT"/>
              </a:rPr>
              <a:t> </a:t>
            </a:r>
            <a:r>
              <a:rPr sz="2200" spc="-18" dirty="0">
                <a:cs typeface="Arial MT"/>
              </a:rPr>
              <a:t>question </a:t>
            </a:r>
            <a:r>
              <a:rPr sz="2200" spc="-622" dirty="0">
                <a:cs typeface="Arial MT"/>
              </a:rPr>
              <a:t> </a:t>
            </a:r>
            <a:r>
              <a:rPr sz="2200" spc="-18" dirty="0">
                <a:cs typeface="Arial MT"/>
              </a:rPr>
              <a:t>about</a:t>
            </a:r>
            <a:r>
              <a:rPr sz="2200" spc="-35" dirty="0">
                <a:cs typeface="Arial MT"/>
              </a:rPr>
              <a:t> </a:t>
            </a:r>
            <a:r>
              <a:rPr sz="2200" spc="-9" dirty="0">
                <a:cs typeface="Arial MT"/>
              </a:rPr>
              <a:t>an</a:t>
            </a:r>
            <a:r>
              <a:rPr sz="2200" spc="-35" dirty="0">
                <a:cs typeface="Arial MT"/>
              </a:rPr>
              <a:t> </a:t>
            </a:r>
            <a:r>
              <a:rPr sz="2200" spc="-13" dirty="0">
                <a:cs typeface="Arial MT"/>
              </a:rPr>
              <a:t>infinite</a:t>
            </a:r>
            <a:r>
              <a:rPr sz="2200" spc="-35" dirty="0">
                <a:cs typeface="Arial MT"/>
              </a:rPr>
              <a:t> </a:t>
            </a:r>
            <a:r>
              <a:rPr sz="2200" spc="-13" dirty="0">
                <a:cs typeface="Arial MT"/>
              </a:rPr>
              <a:t>set</a:t>
            </a:r>
            <a:r>
              <a:rPr sz="2200" spc="-31" dirty="0">
                <a:cs typeface="Arial MT"/>
              </a:rPr>
              <a:t> </a:t>
            </a:r>
            <a:r>
              <a:rPr sz="2200" spc="-9" dirty="0">
                <a:cs typeface="Arial MT"/>
              </a:rPr>
              <a:t>of</a:t>
            </a:r>
            <a:r>
              <a:rPr sz="2200" spc="-31" dirty="0">
                <a:cs typeface="Arial MT"/>
              </a:rPr>
              <a:t> </a:t>
            </a:r>
            <a:r>
              <a:rPr sz="2200" spc="-13" dirty="0">
                <a:cs typeface="Arial MT"/>
              </a:rPr>
              <a:t>possible</a:t>
            </a:r>
            <a:r>
              <a:rPr sz="2200" spc="-31" dirty="0">
                <a:cs typeface="Arial MT"/>
              </a:rPr>
              <a:t> </a:t>
            </a:r>
            <a:r>
              <a:rPr sz="2200" i="1" spc="-18" dirty="0">
                <a:solidFill>
                  <a:srgbClr val="C00000"/>
                </a:solidFill>
                <a:cs typeface="Arial"/>
              </a:rPr>
              <a:t>instances</a:t>
            </a:r>
            <a:r>
              <a:rPr sz="2200" spc="-18" dirty="0">
                <a:solidFill>
                  <a:srgbClr val="C00000"/>
                </a:solidFill>
                <a:cs typeface="Arial MT"/>
              </a:rPr>
              <a:t>.</a:t>
            </a:r>
            <a:endParaRPr sz="2200" dirty="0">
              <a:cs typeface="Arial MT"/>
            </a:endParaRPr>
          </a:p>
          <a:p>
            <a:pPr marL="333953" indent="-322747" algn="just">
              <a:spcBef>
                <a:spcPts val="1037"/>
              </a:spcBef>
              <a:buFont typeface="Wingdings"/>
              <a:buChar char=""/>
              <a:tabLst>
                <a:tab pos="333393" algn="l"/>
                <a:tab pos="333953" algn="l"/>
              </a:tabLst>
            </a:pPr>
            <a:r>
              <a:rPr sz="2200" spc="-18" dirty="0">
                <a:cs typeface="Arial MT"/>
              </a:rPr>
              <a:t>Example</a:t>
            </a:r>
            <a:r>
              <a:rPr sz="2200" spc="-40" dirty="0">
                <a:cs typeface="Arial MT"/>
              </a:rPr>
              <a:t> </a:t>
            </a:r>
            <a:r>
              <a:rPr sz="2200" spc="-13" dirty="0">
                <a:cs typeface="Arial MT"/>
              </a:rPr>
              <a:t>1:</a:t>
            </a:r>
            <a:r>
              <a:rPr sz="2200" spc="-31" dirty="0">
                <a:cs typeface="Arial MT"/>
              </a:rPr>
              <a:t> </a:t>
            </a:r>
            <a:r>
              <a:rPr sz="2200" spc="-18" dirty="0">
                <a:cs typeface="Arial MT"/>
              </a:rPr>
              <a:t>“Does</a:t>
            </a:r>
            <a:r>
              <a:rPr sz="2200" spc="-40" dirty="0">
                <a:cs typeface="Arial MT"/>
              </a:rPr>
              <a:t> </a:t>
            </a:r>
            <a:r>
              <a:rPr sz="2200" spc="-18" dirty="0">
                <a:cs typeface="Arial MT"/>
              </a:rPr>
              <a:t>graph</a:t>
            </a:r>
            <a:r>
              <a:rPr sz="2200" spc="-35" dirty="0">
                <a:cs typeface="Arial MT"/>
              </a:rPr>
              <a:t> </a:t>
            </a:r>
            <a:r>
              <a:rPr sz="2200" dirty="0">
                <a:cs typeface="Arial MT"/>
              </a:rPr>
              <a:t>G</a:t>
            </a:r>
            <a:r>
              <a:rPr sz="2200" spc="-53" dirty="0">
                <a:cs typeface="Arial MT"/>
              </a:rPr>
              <a:t> </a:t>
            </a:r>
            <a:r>
              <a:rPr sz="2200" spc="-18" dirty="0">
                <a:cs typeface="Arial MT"/>
              </a:rPr>
              <a:t>have</a:t>
            </a:r>
            <a:r>
              <a:rPr sz="2200" spc="-35" dirty="0">
                <a:cs typeface="Arial MT"/>
              </a:rPr>
              <a:t> </a:t>
            </a:r>
            <a:r>
              <a:rPr sz="2200" dirty="0">
                <a:cs typeface="Arial MT"/>
              </a:rPr>
              <a:t>a</a:t>
            </a:r>
            <a:r>
              <a:rPr sz="2200" spc="-22" dirty="0">
                <a:cs typeface="Arial MT"/>
              </a:rPr>
              <a:t> </a:t>
            </a:r>
            <a:r>
              <a:rPr sz="2200" i="1" spc="-18" dirty="0">
                <a:solidFill>
                  <a:srgbClr val="C00000"/>
                </a:solidFill>
                <a:cs typeface="Arial"/>
              </a:rPr>
              <a:t>Hamilton</a:t>
            </a:r>
            <a:r>
              <a:rPr sz="2200" i="1" spc="-31" dirty="0">
                <a:solidFill>
                  <a:srgbClr val="C00000"/>
                </a:solidFill>
                <a:cs typeface="Arial"/>
              </a:rPr>
              <a:t> </a:t>
            </a:r>
            <a:r>
              <a:rPr sz="2200" i="1" spc="-18" dirty="0">
                <a:solidFill>
                  <a:srgbClr val="C00000"/>
                </a:solidFill>
                <a:cs typeface="Arial"/>
              </a:rPr>
              <a:t>cycle</a:t>
            </a:r>
            <a:endParaRPr sz="2200" dirty="0">
              <a:cs typeface="Arial"/>
            </a:endParaRPr>
          </a:p>
          <a:p>
            <a:pPr marL="333953" algn="just">
              <a:spcBef>
                <a:spcPts val="507"/>
              </a:spcBef>
            </a:pPr>
            <a:r>
              <a:rPr sz="2200" spc="-18" dirty="0">
                <a:cs typeface="Arial MT"/>
              </a:rPr>
              <a:t>(cycle</a:t>
            </a:r>
            <a:r>
              <a:rPr sz="2200" spc="-40" dirty="0">
                <a:cs typeface="Arial MT"/>
              </a:rPr>
              <a:t> </a:t>
            </a:r>
            <a:r>
              <a:rPr sz="2200" spc="-18" dirty="0">
                <a:cs typeface="Arial MT"/>
              </a:rPr>
              <a:t>that</a:t>
            </a:r>
            <a:r>
              <a:rPr sz="2200" spc="-31" dirty="0">
                <a:cs typeface="Arial MT"/>
              </a:rPr>
              <a:t> </a:t>
            </a:r>
            <a:r>
              <a:rPr sz="2200" spc="-18" dirty="0">
                <a:cs typeface="Arial MT"/>
              </a:rPr>
              <a:t>touches</a:t>
            </a:r>
            <a:r>
              <a:rPr sz="2200" spc="-31" dirty="0">
                <a:cs typeface="Arial MT"/>
              </a:rPr>
              <a:t> </a:t>
            </a:r>
            <a:r>
              <a:rPr sz="2200" spc="-18" dirty="0">
                <a:cs typeface="Arial MT"/>
              </a:rPr>
              <a:t>each</a:t>
            </a:r>
            <a:r>
              <a:rPr sz="2200" spc="-40" dirty="0">
                <a:cs typeface="Arial MT"/>
              </a:rPr>
              <a:t> </a:t>
            </a:r>
            <a:r>
              <a:rPr sz="2200" spc="-18" dirty="0">
                <a:cs typeface="Arial MT"/>
              </a:rPr>
              <a:t>node</a:t>
            </a:r>
            <a:r>
              <a:rPr sz="2200" spc="-35" dirty="0">
                <a:cs typeface="Arial MT"/>
              </a:rPr>
              <a:t> </a:t>
            </a:r>
            <a:r>
              <a:rPr sz="2200" spc="-18" dirty="0">
                <a:cs typeface="Arial MT"/>
              </a:rPr>
              <a:t>exactly</a:t>
            </a:r>
            <a:r>
              <a:rPr sz="2200" spc="-35" dirty="0">
                <a:cs typeface="Arial MT"/>
              </a:rPr>
              <a:t> </a:t>
            </a:r>
            <a:r>
              <a:rPr sz="2200" spc="-22" dirty="0">
                <a:cs typeface="Arial MT"/>
              </a:rPr>
              <a:t>once)?</a:t>
            </a:r>
            <a:endParaRPr sz="2200" dirty="0">
              <a:cs typeface="Arial MT"/>
            </a:endParaRPr>
          </a:p>
          <a:p>
            <a:pPr marL="553600" marR="294730" lvl="1" indent="-221328" algn="just">
              <a:lnSpc>
                <a:spcPct val="115199"/>
              </a:lnSpc>
              <a:spcBef>
                <a:spcPts val="441"/>
              </a:spcBef>
              <a:buChar char="•"/>
              <a:tabLst>
                <a:tab pos="553600" algn="l"/>
                <a:tab pos="554160" algn="l"/>
              </a:tabLst>
            </a:pPr>
            <a:r>
              <a:rPr sz="2200" spc="9" dirty="0">
                <a:cs typeface="Arial MT"/>
              </a:rPr>
              <a:t>Each undirected</a:t>
            </a:r>
            <a:r>
              <a:rPr sz="2200" spc="13" dirty="0">
                <a:cs typeface="Arial MT"/>
              </a:rPr>
              <a:t> </a:t>
            </a:r>
            <a:r>
              <a:rPr sz="2200" spc="9" dirty="0">
                <a:cs typeface="Arial MT"/>
              </a:rPr>
              <a:t>graph</a:t>
            </a:r>
            <a:r>
              <a:rPr sz="2200" spc="13" dirty="0">
                <a:cs typeface="Arial MT"/>
              </a:rPr>
              <a:t> </a:t>
            </a:r>
            <a:r>
              <a:rPr sz="2200" spc="4" dirty="0">
                <a:cs typeface="Arial MT"/>
              </a:rPr>
              <a:t>is</a:t>
            </a:r>
            <a:r>
              <a:rPr sz="2200" spc="9" dirty="0">
                <a:cs typeface="Arial MT"/>
              </a:rPr>
              <a:t> </a:t>
            </a:r>
            <a:r>
              <a:rPr sz="2200" spc="4" dirty="0">
                <a:cs typeface="Arial MT"/>
              </a:rPr>
              <a:t>an</a:t>
            </a:r>
            <a:r>
              <a:rPr sz="2200" spc="13" dirty="0">
                <a:cs typeface="Arial MT"/>
              </a:rPr>
              <a:t> </a:t>
            </a:r>
            <a:r>
              <a:rPr sz="2200" spc="9" dirty="0">
                <a:cs typeface="Arial MT"/>
              </a:rPr>
              <a:t>instance</a:t>
            </a:r>
            <a:r>
              <a:rPr sz="2200" spc="13" dirty="0">
                <a:cs typeface="Arial MT"/>
              </a:rPr>
              <a:t> </a:t>
            </a:r>
            <a:r>
              <a:rPr sz="2200" spc="4" dirty="0">
                <a:cs typeface="Arial MT"/>
              </a:rPr>
              <a:t>of</a:t>
            </a:r>
            <a:r>
              <a:rPr sz="2200" dirty="0">
                <a:cs typeface="Arial MT"/>
              </a:rPr>
              <a:t> </a:t>
            </a:r>
            <a:r>
              <a:rPr sz="2200" spc="4" dirty="0">
                <a:cs typeface="Arial MT"/>
              </a:rPr>
              <a:t>the</a:t>
            </a:r>
            <a:r>
              <a:rPr sz="2200" spc="13" dirty="0">
                <a:cs typeface="Arial MT"/>
              </a:rPr>
              <a:t> </a:t>
            </a:r>
            <a:r>
              <a:rPr sz="2200" spc="9" dirty="0">
                <a:cs typeface="Arial MT"/>
              </a:rPr>
              <a:t>“Hamilton-cycle </a:t>
            </a:r>
            <a:r>
              <a:rPr sz="2200" spc="-503" dirty="0">
                <a:cs typeface="Arial MT"/>
              </a:rPr>
              <a:t> </a:t>
            </a:r>
            <a:r>
              <a:rPr sz="2200" spc="9" dirty="0">
                <a:cs typeface="Arial MT"/>
              </a:rPr>
              <a:t>problem.”</a:t>
            </a:r>
            <a:endParaRPr sz="2200" dirty="0">
              <a:cs typeface="Arial MT"/>
            </a:endParaRPr>
          </a:p>
          <a:p>
            <a:pPr marL="412959" indent="-402313" algn="just">
              <a:spcBef>
                <a:spcPts val="852"/>
              </a:spcBef>
              <a:buFont typeface="Wingdings"/>
              <a:buChar char=""/>
              <a:tabLst>
                <a:tab pos="412959" algn="l"/>
                <a:tab pos="413519" algn="l"/>
              </a:tabLst>
            </a:pPr>
            <a:r>
              <a:rPr sz="2200" spc="-18" dirty="0">
                <a:cs typeface="Arial MT"/>
              </a:rPr>
              <a:t>Example</a:t>
            </a:r>
            <a:r>
              <a:rPr sz="2200" spc="-49" dirty="0">
                <a:cs typeface="Arial MT"/>
              </a:rPr>
              <a:t> </a:t>
            </a:r>
            <a:r>
              <a:rPr sz="2200" spc="-13" dirty="0">
                <a:cs typeface="Arial MT"/>
              </a:rPr>
              <a:t>2:</a:t>
            </a:r>
            <a:r>
              <a:rPr sz="2200" spc="-40" dirty="0">
                <a:cs typeface="Arial MT"/>
              </a:rPr>
              <a:t> </a:t>
            </a:r>
            <a:r>
              <a:rPr sz="2200" spc="-13" dirty="0">
                <a:cs typeface="Arial MT"/>
              </a:rPr>
              <a:t>“Is</a:t>
            </a:r>
            <a:r>
              <a:rPr sz="2200" spc="-44" dirty="0">
                <a:cs typeface="Arial MT"/>
              </a:rPr>
              <a:t> </a:t>
            </a:r>
            <a:r>
              <a:rPr sz="2200" spc="-18" dirty="0">
                <a:cs typeface="Arial MT"/>
              </a:rPr>
              <a:t>graph</a:t>
            </a:r>
            <a:r>
              <a:rPr sz="2200" spc="-44" dirty="0">
                <a:cs typeface="Arial MT"/>
              </a:rPr>
              <a:t> </a:t>
            </a:r>
            <a:r>
              <a:rPr sz="2200" dirty="0">
                <a:cs typeface="Arial MT"/>
              </a:rPr>
              <a:t>G</a:t>
            </a:r>
            <a:r>
              <a:rPr sz="2200" spc="-57" dirty="0">
                <a:cs typeface="Arial MT"/>
              </a:rPr>
              <a:t> </a:t>
            </a:r>
            <a:r>
              <a:rPr sz="2200" spc="-13" dirty="0">
                <a:cs typeface="Arial MT"/>
              </a:rPr>
              <a:t>k-colorable</a:t>
            </a:r>
            <a:r>
              <a:rPr sz="2200" spc="-44" dirty="0">
                <a:cs typeface="Arial MT"/>
              </a:rPr>
              <a:t> </a:t>
            </a:r>
            <a:r>
              <a:rPr sz="2200" dirty="0">
                <a:cs typeface="Arial MT"/>
              </a:rPr>
              <a:t>?</a:t>
            </a:r>
          </a:p>
          <a:p>
            <a:pPr marL="553600" marR="522782" lvl="1" indent="-221328" algn="just">
              <a:lnSpc>
                <a:spcPct val="111400"/>
              </a:lnSpc>
              <a:spcBef>
                <a:spcPts val="613"/>
              </a:spcBef>
              <a:buChar char="•"/>
              <a:tabLst>
                <a:tab pos="553600" algn="l"/>
                <a:tab pos="554160" algn="l"/>
                <a:tab pos="4509488" algn="l"/>
              </a:tabLst>
            </a:pPr>
            <a:r>
              <a:rPr sz="2200" spc="9" dirty="0">
                <a:cs typeface="Arial MT"/>
              </a:rPr>
              <a:t>Each</a:t>
            </a:r>
            <a:r>
              <a:rPr sz="2200" spc="22" dirty="0">
                <a:cs typeface="Arial MT"/>
              </a:rPr>
              <a:t> </a:t>
            </a:r>
            <a:r>
              <a:rPr sz="2200" spc="9" dirty="0">
                <a:cs typeface="Arial MT"/>
              </a:rPr>
              <a:t>undirected</a:t>
            </a:r>
            <a:r>
              <a:rPr sz="2200" spc="22" dirty="0">
                <a:cs typeface="Arial MT"/>
              </a:rPr>
              <a:t> </a:t>
            </a:r>
            <a:r>
              <a:rPr sz="2200" spc="9" dirty="0">
                <a:cs typeface="Arial MT"/>
              </a:rPr>
              <a:t>graph,</a:t>
            </a:r>
            <a:r>
              <a:rPr sz="2200" spc="4" dirty="0">
                <a:cs typeface="Arial MT"/>
              </a:rPr>
              <a:t> </a:t>
            </a:r>
            <a:r>
              <a:rPr sz="2200" spc="9" dirty="0">
                <a:cs typeface="Arial MT"/>
              </a:rPr>
              <a:t>and</a:t>
            </a:r>
            <a:r>
              <a:rPr sz="2200" spc="22" dirty="0">
                <a:cs typeface="Arial MT"/>
              </a:rPr>
              <a:t> </a:t>
            </a:r>
            <a:r>
              <a:rPr sz="2200" spc="9" dirty="0">
                <a:cs typeface="Arial MT"/>
              </a:rPr>
              <a:t>value</a:t>
            </a:r>
            <a:r>
              <a:rPr sz="2200" spc="26" dirty="0">
                <a:cs typeface="Arial MT"/>
              </a:rPr>
              <a:t> </a:t>
            </a:r>
            <a:r>
              <a:rPr sz="2200" spc="4" dirty="0">
                <a:cs typeface="Arial MT"/>
              </a:rPr>
              <a:t>k,	is an </a:t>
            </a:r>
            <a:r>
              <a:rPr sz="2200" spc="9" dirty="0">
                <a:cs typeface="Arial MT"/>
              </a:rPr>
              <a:t>instance </a:t>
            </a:r>
            <a:r>
              <a:rPr sz="2200" spc="4" dirty="0">
                <a:cs typeface="Arial MT"/>
              </a:rPr>
              <a:t>of the </a:t>
            </a:r>
            <a:r>
              <a:rPr sz="2200" spc="-503" dirty="0">
                <a:cs typeface="Arial MT"/>
              </a:rPr>
              <a:t> </a:t>
            </a:r>
            <a:r>
              <a:rPr sz="2200" spc="4" dirty="0">
                <a:cs typeface="Arial MT"/>
              </a:rPr>
              <a:t>“graph</a:t>
            </a:r>
            <a:r>
              <a:rPr sz="2200" spc="13" dirty="0">
                <a:cs typeface="Arial MT"/>
              </a:rPr>
              <a:t> </a:t>
            </a:r>
            <a:r>
              <a:rPr sz="2200" spc="9" dirty="0">
                <a:cs typeface="Arial MT"/>
              </a:rPr>
              <a:t>coloring</a:t>
            </a:r>
            <a:r>
              <a:rPr sz="2200" spc="18" dirty="0">
                <a:cs typeface="Arial MT"/>
              </a:rPr>
              <a:t> </a:t>
            </a:r>
            <a:r>
              <a:rPr sz="2200" spc="9" dirty="0">
                <a:cs typeface="Arial MT"/>
              </a:rPr>
              <a:t>problem.”</a:t>
            </a:r>
            <a:endParaRPr sz="2200" dirty="0">
              <a:cs typeface="Arial MT"/>
            </a:endParaRPr>
          </a:p>
        </p:txBody>
      </p:sp>
      <p:sp>
        <p:nvSpPr>
          <p:cNvPr id="5" name="Date Placeholder 3"/>
          <p:cNvSpPr>
            <a:spLocks noGrp="1"/>
          </p:cNvSpPr>
          <p:nvPr>
            <p:ph type="dt" sz="half" idx="10"/>
          </p:nvPr>
        </p:nvSpPr>
        <p:spPr>
          <a:xfrm>
            <a:off x="457200" y="6356350"/>
            <a:ext cx="2133600" cy="365125"/>
          </a:xfrm>
        </p:spPr>
        <p:txBody>
          <a:bodyPr/>
          <a:lstStyle/>
          <a:p>
            <a:fld id="{1446E700-EF03-46A3-8C70-714D04A04ECC}" type="datetime1">
              <a:rPr lang="en-US" smtClean="0"/>
              <a:t>5/1/2024</a:t>
            </a:fld>
            <a:endParaRPr lang="en-US"/>
          </a:p>
        </p:txBody>
      </p:sp>
      <p:sp>
        <p:nvSpPr>
          <p:cNvPr id="6"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Decision Problems(CO5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16518991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98302" y="1055594"/>
            <a:ext cx="7897346" cy="1793311"/>
          </a:xfrm>
          <a:prstGeom prst="rect">
            <a:avLst/>
          </a:prstGeom>
        </p:spPr>
        <p:txBody>
          <a:bodyPr vert="horz" wrap="square" lIns="0" tIns="142875" rIns="0" bIns="0" rtlCol="0">
            <a:spAutoFit/>
          </a:bodyPr>
          <a:lstStyle/>
          <a:p>
            <a:pPr marL="333953" indent="-322747">
              <a:spcBef>
                <a:spcPts val="1125"/>
              </a:spcBef>
              <a:buFont typeface="Wingdings"/>
              <a:buChar char=""/>
              <a:tabLst>
                <a:tab pos="333393" algn="l"/>
                <a:tab pos="333953" algn="l"/>
              </a:tabLst>
            </a:pPr>
            <a:r>
              <a:rPr sz="2200" spc="-18" dirty="0">
                <a:cs typeface="Arial MT"/>
              </a:rPr>
              <a:t>Formally,</a:t>
            </a:r>
            <a:r>
              <a:rPr sz="2200" spc="-35" dirty="0">
                <a:cs typeface="Arial MT"/>
              </a:rPr>
              <a:t> </a:t>
            </a:r>
            <a:r>
              <a:rPr sz="2200" dirty="0">
                <a:cs typeface="Arial MT"/>
              </a:rPr>
              <a:t>a</a:t>
            </a:r>
            <a:r>
              <a:rPr sz="2200" spc="-35" dirty="0">
                <a:cs typeface="Arial MT"/>
              </a:rPr>
              <a:t> </a:t>
            </a:r>
            <a:r>
              <a:rPr sz="2200" spc="-13" dirty="0">
                <a:cs typeface="Arial MT"/>
              </a:rPr>
              <a:t>problem</a:t>
            </a:r>
            <a:r>
              <a:rPr sz="2200" spc="-49" dirty="0">
                <a:cs typeface="Arial MT"/>
              </a:rPr>
              <a:t> </a:t>
            </a:r>
            <a:r>
              <a:rPr sz="2200" spc="-4" dirty="0">
                <a:cs typeface="Arial MT"/>
              </a:rPr>
              <a:t>is</a:t>
            </a:r>
            <a:r>
              <a:rPr sz="2200" spc="-40" dirty="0">
                <a:cs typeface="Arial MT"/>
              </a:rPr>
              <a:t> </a:t>
            </a:r>
            <a:r>
              <a:rPr sz="2200" dirty="0">
                <a:cs typeface="Arial MT"/>
              </a:rPr>
              <a:t>a</a:t>
            </a:r>
            <a:r>
              <a:rPr sz="2200" spc="-35" dirty="0">
                <a:cs typeface="Arial MT"/>
              </a:rPr>
              <a:t> </a:t>
            </a:r>
            <a:r>
              <a:rPr sz="2200" spc="-18" dirty="0">
                <a:cs typeface="Arial MT"/>
              </a:rPr>
              <a:t>language.</a:t>
            </a:r>
            <a:endParaRPr sz="2200" dirty="0">
              <a:cs typeface="Arial MT"/>
            </a:endParaRPr>
          </a:p>
          <a:p>
            <a:pPr marL="333953" indent="-322747">
              <a:spcBef>
                <a:spcPts val="1037"/>
              </a:spcBef>
              <a:buFont typeface="Wingdings"/>
              <a:buChar char=""/>
              <a:tabLst>
                <a:tab pos="333393" algn="l"/>
                <a:tab pos="333953" algn="l"/>
              </a:tabLst>
            </a:pPr>
            <a:r>
              <a:rPr sz="2200" spc="-18" dirty="0">
                <a:cs typeface="Arial MT"/>
              </a:rPr>
              <a:t>Each</a:t>
            </a:r>
            <a:r>
              <a:rPr sz="2200" spc="-44" dirty="0">
                <a:cs typeface="Arial MT"/>
              </a:rPr>
              <a:t> </a:t>
            </a:r>
            <a:r>
              <a:rPr sz="2200" spc="-13" dirty="0">
                <a:cs typeface="Arial MT"/>
              </a:rPr>
              <a:t>string</a:t>
            </a:r>
            <a:r>
              <a:rPr sz="2200" spc="-44" dirty="0">
                <a:cs typeface="Arial MT"/>
              </a:rPr>
              <a:t> </a:t>
            </a:r>
            <a:r>
              <a:rPr sz="2200" spc="-22" dirty="0">
                <a:cs typeface="Arial MT"/>
              </a:rPr>
              <a:t>encodes</a:t>
            </a:r>
            <a:r>
              <a:rPr sz="2200" spc="-40" dirty="0">
                <a:cs typeface="Arial MT"/>
              </a:rPr>
              <a:t> </a:t>
            </a:r>
            <a:r>
              <a:rPr sz="2200" spc="-18" dirty="0">
                <a:cs typeface="Arial MT"/>
              </a:rPr>
              <a:t>some</a:t>
            </a:r>
            <a:r>
              <a:rPr sz="2200" spc="-44" dirty="0">
                <a:cs typeface="Arial MT"/>
              </a:rPr>
              <a:t> </a:t>
            </a:r>
            <a:r>
              <a:rPr sz="2200" spc="-18" dirty="0">
                <a:cs typeface="Arial MT"/>
              </a:rPr>
              <a:t>instance.</a:t>
            </a:r>
            <a:endParaRPr sz="2200" dirty="0">
              <a:cs typeface="Arial MT"/>
            </a:endParaRPr>
          </a:p>
          <a:p>
            <a:pPr marL="333393" marR="4483" indent="-322747">
              <a:lnSpc>
                <a:spcPct val="119200"/>
              </a:lnSpc>
              <a:spcBef>
                <a:spcPts val="507"/>
              </a:spcBef>
              <a:buFont typeface="Wingdings"/>
              <a:buChar char=""/>
              <a:tabLst>
                <a:tab pos="333393" algn="l"/>
                <a:tab pos="333953" algn="l"/>
              </a:tabLst>
            </a:pPr>
            <a:r>
              <a:rPr sz="2200" spc="-18" dirty="0">
                <a:cs typeface="Arial MT"/>
              </a:rPr>
              <a:t>The</a:t>
            </a:r>
            <a:r>
              <a:rPr sz="2200" spc="-31" dirty="0">
                <a:cs typeface="Arial MT"/>
              </a:rPr>
              <a:t> </a:t>
            </a:r>
            <a:r>
              <a:rPr sz="2200" spc="-13" dirty="0">
                <a:cs typeface="Arial MT"/>
              </a:rPr>
              <a:t>string</a:t>
            </a:r>
            <a:r>
              <a:rPr sz="2200" spc="-31" dirty="0">
                <a:cs typeface="Arial MT"/>
              </a:rPr>
              <a:t> </a:t>
            </a:r>
            <a:r>
              <a:rPr sz="2200" spc="-4" dirty="0">
                <a:cs typeface="Arial MT"/>
              </a:rPr>
              <a:t>is</a:t>
            </a:r>
            <a:r>
              <a:rPr sz="2200" spc="-31" dirty="0">
                <a:cs typeface="Arial MT"/>
              </a:rPr>
              <a:t> </a:t>
            </a:r>
            <a:r>
              <a:rPr sz="2200" spc="-4" dirty="0">
                <a:cs typeface="Arial MT"/>
              </a:rPr>
              <a:t>in</a:t>
            </a:r>
            <a:r>
              <a:rPr sz="2200" spc="-31" dirty="0">
                <a:cs typeface="Arial MT"/>
              </a:rPr>
              <a:t> </a:t>
            </a:r>
            <a:r>
              <a:rPr sz="2200" spc="-13" dirty="0">
                <a:cs typeface="Arial MT"/>
              </a:rPr>
              <a:t>the</a:t>
            </a:r>
            <a:r>
              <a:rPr sz="2200" spc="-31" dirty="0">
                <a:cs typeface="Arial MT"/>
              </a:rPr>
              <a:t> </a:t>
            </a:r>
            <a:r>
              <a:rPr sz="2200" spc="-18" dirty="0">
                <a:cs typeface="Arial MT"/>
              </a:rPr>
              <a:t>language</a:t>
            </a:r>
            <a:r>
              <a:rPr sz="2200" spc="-26" dirty="0">
                <a:cs typeface="Arial MT"/>
              </a:rPr>
              <a:t> </a:t>
            </a:r>
            <a:r>
              <a:rPr sz="2200" spc="-4" dirty="0">
                <a:cs typeface="Arial MT"/>
              </a:rPr>
              <a:t>if</a:t>
            </a:r>
            <a:r>
              <a:rPr sz="2200" spc="-31" dirty="0">
                <a:cs typeface="Arial MT"/>
              </a:rPr>
              <a:t> </a:t>
            </a:r>
            <a:r>
              <a:rPr sz="2200" spc="-13" dirty="0">
                <a:cs typeface="Arial MT"/>
              </a:rPr>
              <a:t>and</a:t>
            </a:r>
            <a:r>
              <a:rPr sz="2200" spc="-26" dirty="0">
                <a:cs typeface="Arial MT"/>
              </a:rPr>
              <a:t> </a:t>
            </a:r>
            <a:r>
              <a:rPr sz="2200" spc="-13" dirty="0">
                <a:cs typeface="Arial MT"/>
              </a:rPr>
              <a:t>only</a:t>
            </a:r>
            <a:r>
              <a:rPr sz="2200" spc="-35" dirty="0">
                <a:cs typeface="Arial MT"/>
              </a:rPr>
              <a:t> </a:t>
            </a:r>
            <a:r>
              <a:rPr sz="2200" spc="-4" dirty="0">
                <a:cs typeface="Arial MT"/>
              </a:rPr>
              <a:t>if</a:t>
            </a:r>
            <a:r>
              <a:rPr sz="2200" spc="-31" dirty="0">
                <a:cs typeface="Arial MT"/>
              </a:rPr>
              <a:t> </a:t>
            </a:r>
            <a:r>
              <a:rPr sz="2200" spc="-13" dirty="0">
                <a:cs typeface="Arial MT"/>
              </a:rPr>
              <a:t>the</a:t>
            </a:r>
            <a:r>
              <a:rPr sz="2200" spc="-26" dirty="0">
                <a:cs typeface="Arial MT"/>
              </a:rPr>
              <a:t> </a:t>
            </a:r>
            <a:r>
              <a:rPr sz="2200" spc="-18" dirty="0">
                <a:cs typeface="Arial MT"/>
              </a:rPr>
              <a:t>answer</a:t>
            </a:r>
            <a:r>
              <a:rPr sz="2200" spc="-26" dirty="0">
                <a:cs typeface="Arial MT"/>
              </a:rPr>
              <a:t> </a:t>
            </a:r>
            <a:r>
              <a:rPr sz="2200" spc="-9" dirty="0">
                <a:cs typeface="Arial MT"/>
              </a:rPr>
              <a:t>to</a:t>
            </a:r>
            <a:r>
              <a:rPr sz="2200" spc="-31" dirty="0">
                <a:cs typeface="Arial MT"/>
              </a:rPr>
              <a:t> </a:t>
            </a:r>
            <a:r>
              <a:rPr sz="2200" spc="-13" dirty="0">
                <a:cs typeface="Arial MT"/>
              </a:rPr>
              <a:t>this </a:t>
            </a:r>
            <a:r>
              <a:rPr sz="2200" spc="-622" dirty="0">
                <a:cs typeface="Arial MT"/>
              </a:rPr>
              <a:t> </a:t>
            </a:r>
            <a:r>
              <a:rPr sz="2200" spc="-18" dirty="0">
                <a:cs typeface="Arial MT"/>
              </a:rPr>
              <a:t>instance</a:t>
            </a:r>
            <a:r>
              <a:rPr sz="2200" spc="-40" dirty="0">
                <a:cs typeface="Arial MT"/>
              </a:rPr>
              <a:t> </a:t>
            </a:r>
            <a:r>
              <a:rPr sz="2200" spc="-9" dirty="0">
                <a:cs typeface="Arial MT"/>
              </a:rPr>
              <a:t>of</a:t>
            </a:r>
            <a:r>
              <a:rPr sz="2200" spc="-31" dirty="0">
                <a:cs typeface="Arial MT"/>
              </a:rPr>
              <a:t> </a:t>
            </a:r>
            <a:r>
              <a:rPr sz="2200" spc="-13" dirty="0">
                <a:cs typeface="Arial MT"/>
              </a:rPr>
              <a:t>the</a:t>
            </a:r>
            <a:r>
              <a:rPr sz="2200" spc="-35" dirty="0">
                <a:cs typeface="Arial MT"/>
              </a:rPr>
              <a:t> </a:t>
            </a:r>
            <a:r>
              <a:rPr sz="2200" spc="-13" dirty="0">
                <a:cs typeface="Arial MT"/>
              </a:rPr>
              <a:t>problem</a:t>
            </a:r>
            <a:r>
              <a:rPr sz="2200" spc="-44" dirty="0">
                <a:cs typeface="Arial MT"/>
              </a:rPr>
              <a:t> </a:t>
            </a:r>
            <a:r>
              <a:rPr sz="2200" spc="-4" dirty="0">
                <a:cs typeface="Arial MT"/>
              </a:rPr>
              <a:t>is</a:t>
            </a:r>
            <a:r>
              <a:rPr sz="2200" spc="-35" dirty="0">
                <a:cs typeface="Arial MT"/>
              </a:rPr>
              <a:t> </a:t>
            </a:r>
            <a:r>
              <a:rPr sz="2200" spc="-18" dirty="0">
                <a:cs typeface="Arial MT"/>
              </a:rPr>
              <a:t>“yes.”</a:t>
            </a:r>
            <a:endParaRPr sz="2200" dirty="0">
              <a:cs typeface="Arial MT"/>
            </a:endParaRPr>
          </a:p>
        </p:txBody>
      </p:sp>
      <p:sp>
        <p:nvSpPr>
          <p:cNvPr id="5" name="Date Placeholder 3"/>
          <p:cNvSpPr>
            <a:spLocks noGrp="1"/>
          </p:cNvSpPr>
          <p:nvPr>
            <p:ph type="dt" sz="half" idx="10"/>
          </p:nvPr>
        </p:nvSpPr>
        <p:spPr>
          <a:xfrm>
            <a:off x="457200" y="6356350"/>
            <a:ext cx="2133600" cy="365125"/>
          </a:xfrm>
        </p:spPr>
        <p:txBody>
          <a:bodyPr/>
          <a:lstStyle/>
          <a:p>
            <a:fld id="{19926F8C-16DC-4917-80BB-1F75CDB44DAF}" type="datetime1">
              <a:rPr lang="en-US" smtClean="0"/>
              <a:t>5/1/2024</a:t>
            </a:fld>
            <a:endParaRPr lang="en-US"/>
          </a:p>
        </p:txBody>
      </p:sp>
      <p:sp>
        <p:nvSpPr>
          <p:cNvPr id="6"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Decision Problems(CO5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34092013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98302" y="1122829"/>
            <a:ext cx="7850281" cy="1171709"/>
          </a:xfrm>
          <a:prstGeom prst="rect">
            <a:avLst/>
          </a:prstGeom>
        </p:spPr>
        <p:txBody>
          <a:bodyPr vert="horz" wrap="square" lIns="0" tIns="10646" rIns="0" bIns="0" rtlCol="0">
            <a:spAutoFit/>
          </a:bodyPr>
          <a:lstStyle/>
          <a:p>
            <a:pPr marL="333393" marR="4483" indent="-322747" algn="just">
              <a:lnSpc>
                <a:spcPct val="118500"/>
              </a:lnSpc>
              <a:spcBef>
                <a:spcPts val="84"/>
              </a:spcBef>
              <a:buFont typeface="Wingdings"/>
              <a:buChar char=""/>
              <a:tabLst>
                <a:tab pos="333393" algn="l"/>
                <a:tab pos="333953" algn="l"/>
              </a:tabLst>
            </a:pPr>
            <a:r>
              <a:rPr sz="2200" b="1" spc="-18" dirty="0">
                <a:cs typeface="Arial MT"/>
              </a:rPr>
              <a:t>Recursive</a:t>
            </a:r>
            <a:r>
              <a:rPr sz="2200" b="1" spc="-26" dirty="0">
                <a:cs typeface="Arial MT"/>
              </a:rPr>
              <a:t> </a:t>
            </a:r>
            <a:r>
              <a:rPr sz="2200" b="1" spc="-18" dirty="0">
                <a:cs typeface="Arial MT"/>
              </a:rPr>
              <a:t>Language:</a:t>
            </a:r>
            <a:r>
              <a:rPr sz="2200" b="1" spc="-26" dirty="0">
                <a:cs typeface="Arial MT"/>
              </a:rPr>
              <a:t> </a:t>
            </a:r>
            <a:r>
              <a:rPr sz="2200" dirty="0">
                <a:cs typeface="Arial MT"/>
              </a:rPr>
              <a:t>A</a:t>
            </a:r>
            <a:r>
              <a:rPr sz="2200" spc="-35" dirty="0">
                <a:cs typeface="Arial MT"/>
              </a:rPr>
              <a:t> </a:t>
            </a:r>
            <a:r>
              <a:rPr sz="2200" spc="-18" dirty="0">
                <a:cs typeface="Arial MT"/>
              </a:rPr>
              <a:t>language</a:t>
            </a:r>
            <a:r>
              <a:rPr sz="2200" spc="-26" dirty="0">
                <a:cs typeface="Arial MT"/>
              </a:rPr>
              <a:t> </a:t>
            </a:r>
            <a:r>
              <a:rPr sz="2200" dirty="0">
                <a:cs typeface="Arial MT"/>
              </a:rPr>
              <a:t>L</a:t>
            </a:r>
            <a:r>
              <a:rPr sz="2200" spc="-22" dirty="0">
                <a:cs typeface="Arial MT"/>
              </a:rPr>
              <a:t> </a:t>
            </a:r>
            <a:r>
              <a:rPr sz="2200" spc="-4" dirty="0">
                <a:cs typeface="Arial MT"/>
              </a:rPr>
              <a:t>is</a:t>
            </a:r>
            <a:r>
              <a:rPr sz="2200" spc="-31" dirty="0">
                <a:cs typeface="Arial MT"/>
              </a:rPr>
              <a:t> </a:t>
            </a:r>
            <a:r>
              <a:rPr sz="2200" spc="-18" dirty="0">
                <a:cs typeface="Arial MT"/>
              </a:rPr>
              <a:t>recursive</a:t>
            </a:r>
            <a:r>
              <a:rPr sz="2200" spc="-26" dirty="0">
                <a:cs typeface="Arial MT"/>
              </a:rPr>
              <a:t> </a:t>
            </a:r>
            <a:r>
              <a:rPr sz="2200" spc="-18" dirty="0">
                <a:cs typeface="Arial MT"/>
              </a:rPr>
              <a:t>language</a:t>
            </a:r>
            <a:r>
              <a:rPr sz="2200" spc="-26" dirty="0">
                <a:cs typeface="Arial MT"/>
              </a:rPr>
              <a:t> </a:t>
            </a:r>
            <a:r>
              <a:rPr sz="2200" spc="-4" dirty="0">
                <a:cs typeface="Arial MT"/>
              </a:rPr>
              <a:t>if </a:t>
            </a:r>
            <a:r>
              <a:rPr sz="2200" spc="-622" dirty="0">
                <a:cs typeface="Arial MT"/>
              </a:rPr>
              <a:t> </a:t>
            </a:r>
            <a:r>
              <a:rPr sz="2200" spc="-13" dirty="0">
                <a:cs typeface="Arial MT"/>
              </a:rPr>
              <a:t>there</a:t>
            </a:r>
            <a:r>
              <a:rPr sz="2200" spc="-35" dirty="0">
                <a:cs typeface="Arial MT"/>
              </a:rPr>
              <a:t> </a:t>
            </a:r>
            <a:r>
              <a:rPr sz="2200" spc="-4" dirty="0">
                <a:cs typeface="Arial MT"/>
              </a:rPr>
              <a:t>is</a:t>
            </a:r>
            <a:r>
              <a:rPr sz="2200" spc="-35" dirty="0">
                <a:cs typeface="Arial MT"/>
              </a:rPr>
              <a:t> </a:t>
            </a:r>
            <a:r>
              <a:rPr sz="2200" dirty="0">
                <a:cs typeface="Arial MT"/>
              </a:rPr>
              <a:t>a</a:t>
            </a:r>
            <a:r>
              <a:rPr sz="2200" spc="-35" dirty="0">
                <a:cs typeface="Arial MT"/>
              </a:rPr>
              <a:t> </a:t>
            </a:r>
            <a:r>
              <a:rPr sz="2200" spc="-13" dirty="0">
                <a:cs typeface="Arial MT"/>
              </a:rPr>
              <a:t>Turing</a:t>
            </a:r>
            <a:r>
              <a:rPr sz="2200" spc="-31" dirty="0">
                <a:cs typeface="Arial MT"/>
              </a:rPr>
              <a:t> </a:t>
            </a:r>
            <a:r>
              <a:rPr sz="2200" spc="-18" dirty="0">
                <a:cs typeface="Arial MT"/>
              </a:rPr>
              <a:t>machine</a:t>
            </a:r>
            <a:r>
              <a:rPr sz="2200" spc="-31" dirty="0">
                <a:cs typeface="Arial MT"/>
              </a:rPr>
              <a:t> </a:t>
            </a:r>
            <a:r>
              <a:rPr sz="2200" spc="-13" dirty="0">
                <a:cs typeface="Arial MT"/>
              </a:rPr>
              <a:t>that</a:t>
            </a:r>
            <a:r>
              <a:rPr sz="2200" spc="-35" dirty="0">
                <a:cs typeface="Arial MT"/>
              </a:rPr>
              <a:t> </a:t>
            </a:r>
            <a:r>
              <a:rPr sz="2200" spc="-18" dirty="0">
                <a:cs typeface="Arial MT"/>
              </a:rPr>
              <a:t>accepts</a:t>
            </a:r>
            <a:r>
              <a:rPr sz="2200" spc="-35" dirty="0">
                <a:cs typeface="Arial MT"/>
              </a:rPr>
              <a:t> </a:t>
            </a:r>
            <a:r>
              <a:rPr sz="2200" spc="-13" dirty="0">
                <a:cs typeface="Arial MT"/>
              </a:rPr>
              <a:t>the</a:t>
            </a:r>
            <a:r>
              <a:rPr sz="2200" spc="-31" dirty="0">
                <a:cs typeface="Arial MT"/>
              </a:rPr>
              <a:t> </a:t>
            </a:r>
            <a:r>
              <a:rPr sz="2200" spc="-18" dirty="0">
                <a:cs typeface="Arial MT"/>
              </a:rPr>
              <a:t>language</a:t>
            </a:r>
            <a:r>
              <a:rPr sz="2200" spc="-35" dirty="0">
                <a:cs typeface="Arial MT"/>
              </a:rPr>
              <a:t> </a:t>
            </a:r>
            <a:r>
              <a:rPr sz="2200" spc="-13" dirty="0" smtClean="0">
                <a:cs typeface="Arial MT"/>
              </a:rPr>
              <a:t>and</a:t>
            </a:r>
            <a:r>
              <a:rPr lang="en-US" sz="2200" spc="-13" dirty="0">
                <a:cs typeface="Arial MT"/>
              </a:rPr>
              <a:t> halts</a:t>
            </a:r>
            <a:r>
              <a:rPr lang="en-US" sz="2200" spc="-57" dirty="0">
                <a:cs typeface="Arial MT"/>
              </a:rPr>
              <a:t> </a:t>
            </a:r>
            <a:r>
              <a:rPr lang="en-US" sz="2200" spc="-9" dirty="0">
                <a:cs typeface="Arial MT"/>
              </a:rPr>
              <a:t>on</a:t>
            </a:r>
            <a:r>
              <a:rPr lang="en-US" sz="2200" spc="-53" dirty="0">
                <a:cs typeface="Arial MT"/>
              </a:rPr>
              <a:t> </a:t>
            </a:r>
            <a:r>
              <a:rPr lang="en-US" sz="2200" spc="-9" dirty="0">
                <a:cs typeface="Arial MT"/>
              </a:rPr>
              <a:t>all</a:t>
            </a:r>
            <a:r>
              <a:rPr lang="en-US" sz="2200" spc="-49" dirty="0">
                <a:cs typeface="Arial MT"/>
              </a:rPr>
              <a:t> </a:t>
            </a:r>
            <a:r>
              <a:rPr lang="en-US" sz="2200" spc="-13" dirty="0" smtClean="0">
                <a:cs typeface="Arial MT"/>
              </a:rPr>
              <a:t>inputs.</a:t>
            </a:r>
            <a:endParaRPr lang="en-US" sz="2200" dirty="0">
              <a:cs typeface="Arial MT"/>
            </a:endParaRPr>
          </a:p>
          <a:p>
            <a:pPr marL="333393" marR="4483" indent="-322747">
              <a:lnSpc>
                <a:spcPct val="118500"/>
              </a:lnSpc>
              <a:spcBef>
                <a:spcPts val="84"/>
              </a:spcBef>
              <a:buFont typeface="Wingdings"/>
              <a:buChar char=""/>
              <a:tabLst>
                <a:tab pos="333393" algn="l"/>
                <a:tab pos="333953" algn="l"/>
              </a:tabLst>
            </a:pPr>
            <a:endParaRPr sz="2000" dirty="0">
              <a:cs typeface="Arial MT"/>
            </a:endParaRPr>
          </a:p>
        </p:txBody>
      </p:sp>
      <p:sp>
        <p:nvSpPr>
          <p:cNvPr id="5" name="object 5"/>
          <p:cNvSpPr txBox="1"/>
          <p:nvPr/>
        </p:nvSpPr>
        <p:spPr>
          <a:xfrm>
            <a:off x="498302" y="3398071"/>
            <a:ext cx="8264698" cy="1999051"/>
          </a:xfrm>
          <a:prstGeom prst="rect">
            <a:avLst/>
          </a:prstGeom>
        </p:spPr>
        <p:txBody>
          <a:bodyPr vert="horz" wrap="square" lIns="0" tIns="10646" rIns="0" bIns="0" rtlCol="0">
            <a:spAutoFit/>
          </a:bodyPr>
          <a:lstStyle/>
          <a:p>
            <a:pPr marL="333393" marR="328350" indent="-322747" algn="just">
              <a:lnSpc>
                <a:spcPct val="118500"/>
              </a:lnSpc>
              <a:spcBef>
                <a:spcPts val="84"/>
              </a:spcBef>
              <a:buFont typeface="Wingdings"/>
              <a:buChar char=""/>
              <a:tabLst>
                <a:tab pos="333953" algn="l"/>
              </a:tabLst>
            </a:pPr>
            <a:r>
              <a:rPr sz="2200" b="1" spc="-18" dirty="0">
                <a:cs typeface="Arial MT"/>
              </a:rPr>
              <a:t>Recursively </a:t>
            </a:r>
            <a:r>
              <a:rPr sz="2200" b="1" spc="-22" dirty="0">
                <a:cs typeface="Arial MT"/>
              </a:rPr>
              <a:t>Enumerable Language: </a:t>
            </a:r>
            <a:r>
              <a:rPr sz="2200" spc="-4" dirty="0">
                <a:cs typeface="Arial MT"/>
              </a:rPr>
              <a:t>if </a:t>
            </a:r>
            <a:r>
              <a:rPr sz="2200" spc="-18" dirty="0">
                <a:cs typeface="Arial MT"/>
              </a:rPr>
              <a:t>there </a:t>
            </a:r>
            <a:r>
              <a:rPr sz="2200" spc="-4" dirty="0">
                <a:cs typeface="Arial MT"/>
              </a:rPr>
              <a:t>is </a:t>
            </a:r>
            <a:r>
              <a:rPr sz="2200" dirty="0">
                <a:cs typeface="Arial MT"/>
              </a:rPr>
              <a:t>a </a:t>
            </a:r>
            <a:r>
              <a:rPr sz="2200" spc="-18" dirty="0">
                <a:cs typeface="Arial MT"/>
              </a:rPr>
              <a:t>Turing </a:t>
            </a:r>
            <a:r>
              <a:rPr sz="2200" spc="-13" dirty="0">
                <a:cs typeface="Arial MT"/>
              </a:rPr>
              <a:t> </a:t>
            </a:r>
            <a:r>
              <a:rPr sz="2200" spc="-18" dirty="0">
                <a:cs typeface="Arial MT"/>
              </a:rPr>
              <a:t>machine</a:t>
            </a:r>
            <a:r>
              <a:rPr sz="2200" spc="-35" dirty="0">
                <a:cs typeface="Arial MT"/>
              </a:rPr>
              <a:t> </a:t>
            </a:r>
            <a:r>
              <a:rPr sz="2200" spc="-13" dirty="0">
                <a:cs typeface="Arial MT"/>
              </a:rPr>
              <a:t>that</a:t>
            </a:r>
            <a:r>
              <a:rPr sz="2200" spc="-31" dirty="0">
                <a:cs typeface="Arial MT"/>
              </a:rPr>
              <a:t> </a:t>
            </a:r>
            <a:r>
              <a:rPr sz="2200" spc="-18" dirty="0">
                <a:cs typeface="Arial MT"/>
              </a:rPr>
              <a:t>accepts</a:t>
            </a:r>
            <a:r>
              <a:rPr sz="2200" spc="-35" dirty="0">
                <a:cs typeface="Arial MT"/>
              </a:rPr>
              <a:t> </a:t>
            </a:r>
            <a:r>
              <a:rPr sz="2200" spc="-13" dirty="0">
                <a:cs typeface="Arial MT"/>
              </a:rPr>
              <a:t>the</a:t>
            </a:r>
            <a:r>
              <a:rPr sz="2200" spc="-35" dirty="0">
                <a:cs typeface="Arial MT"/>
              </a:rPr>
              <a:t> </a:t>
            </a:r>
            <a:r>
              <a:rPr sz="2200" spc="-18" dirty="0">
                <a:cs typeface="Arial MT"/>
              </a:rPr>
              <a:t>language</a:t>
            </a:r>
            <a:r>
              <a:rPr sz="2200" spc="-31" dirty="0">
                <a:cs typeface="Arial MT"/>
              </a:rPr>
              <a:t> </a:t>
            </a:r>
            <a:r>
              <a:rPr sz="2200" spc="-9" dirty="0">
                <a:cs typeface="Arial MT"/>
              </a:rPr>
              <a:t>by</a:t>
            </a:r>
            <a:r>
              <a:rPr sz="2200" spc="-35" dirty="0">
                <a:cs typeface="Arial MT"/>
              </a:rPr>
              <a:t> </a:t>
            </a:r>
            <a:r>
              <a:rPr sz="2200" spc="-13" dirty="0">
                <a:cs typeface="Arial MT"/>
              </a:rPr>
              <a:t>halting</a:t>
            </a:r>
            <a:r>
              <a:rPr sz="2200" spc="-35" dirty="0">
                <a:cs typeface="Arial MT"/>
              </a:rPr>
              <a:t> </a:t>
            </a:r>
            <a:r>
              <a:rPr sz="2200" spc="-18" dirty="0">
                <a:cs typeface="Arial MT"/>
              </a:rPr>
              <a:t>when</a:t>
            </a:r>
            <a:r>
              <a:rPr sz="2200" spc="-35" dirty="0">
                <a:cs typeface="Arial MT"/>
              </a:rPr>
              <a:t> </a:t>
            </a:r>
            <a:r>
              <a:rPr sz="2200" spc="-13" dirty="0">
                <a:cs typeface="Arial MT"/>
              </a:rPr>
              <a:t>the </a:t>
            </a:r>
            <a:r>
              <a:rPr sz="2200" spc="-627" dirty="0">
                <a:cs typeface="Arial MT"/>
              </a:rPr>
              <a:t> </a:t>
            </a:r>
            <a:r>
              <a:rPr sz="2200" spc="-13" dirty="0">
                <a:cs typeface="Arial MT"/>
              </a:rPr>
              <a:t>input</a:t>
            </a:r>
            <a:r>
              <a:rPr sz="2200" spc="-35" dirty="0">
                <a:cs typeface="Arial MT"/>
              </a:rPr>
              <a:t> </a:t>
            </a:r>
            <a:r>
              <a:rPr sz="2200" spc="-13" dirty="0">
                <a:cs typeface="Arial MT"/>
              </a:rPr>
              <a:t>string</a:t>
            </a:r>
            <a:r>
              <a:rPr sz="2200" spc="-35" dirty="0">
                <a:cs typeface="Arial MT"/>
              </a:rPr>
              <a:t> </a:t>
            </a:r>
            <a:r>
              <a:rPr sz="2200" spc="-4" dirty="0">
                <a:cs typeface="Arial MT"/>
              </a:rPr>
              <a:t>is</a:t>
            </a:r>
            <a:r>
              <a:rPr sz="2200" spc="-35" dirty="0">
                <a:cs typeface="Arial MT"/>
              </a:rPr>
              <a:t> </a:t>
            </a:r>
            <a:r>
              <a:rPr sz="2200" spc="-4" dirty="0">
                <a:cs typeface="Arial MT"/>
              </a:rPr>
              <a:t>in</a:t>
            </a:r>
            <a:r>
              <a:rPr sz="2200" spc="-35" dirty="0">
                <a:cs typeface="Arial MT"/>
              </a:rPr>
              <a:t> </a:t>
            </a:r>
            <a:r>
              <a:rPr sz="2200" spc="-13" dirty="0">
                <a:cs typeface="Arial MT"/>
              </a:rPr>
              <a:t>the</a:t>
            </a:r>
            <a:r>
              <a:rPr sz="2200" spc="-35" dirty="0">
                <a:cs typeface="Arial MT"/>
              </a:rPr>
              <a:t> </a:t>
            </a:r>
            <a:r>
              <a:rPr sz="2200" spc="-18" dirty="0" smtClean="0">
                <a:cs typeface="Arial MT"/>
              </a:rPr>
              <a:t>language</a:t>
            </a:r>
            <a:r>
              <a:rPr lang="en-US" sz="2200" spc="-18" dirty="0" smtClean="0">
                <a:cs typeface="Arial MT"/>
              </a:rPr>
              <a:t>.</a:t>
            </a:r>
            <a:endParaRPr sz="2200" dirty="0">
              <a:cs typeface="Arial MT"/>
            </a:endParaRPr>
          </a:p>
          <a:p>
            <a:pPr marL="553600" lvl="1" indent="-221888" algn="just">
              <a:spcBef>
                <a:spcPts val="781"/>
              </a:spcBef>
              <a:buChar char="•"/>
              <a:tabLst>
                <a:tab pos="553600" algn="l"/>
                <a:tab pos="554160" algn="l"/>
              </a:tabLst>
            </a:pPr>
            <a:r>
              <a:rPr sz="2200" spc="9" dirty="0">
                <a:cs typeface="Arial MT"/>
              </a:rPr>
              <a:t>The</a:t>
            </a:r>
            <a:r>
              <a:rPr sz="2200" spc="13" dirty="0">
                <a:cs typeface="Arial MT"/>
              </a:rPr>
              <a:t> </a:t>
            </a:r>
            <a:r>
              <a:rPr sz="2200" spc="9" dirty="0">
                <a:cs typeface="Arial MT"/>
              </a:rPr>
              <a:t>machine</a:t>
            </a:r>
            <a:r>
              <a:rPr sz="2200" spc="18" dirty="0">
                <a:cs typeface="Arial MT"/>
              </a:rPr>
              <a:t> </a:t>
            </a:r>
            <a:r>
              <a:rPr sz="2200" spc="9" dirty="0">
                <a:cs typeface="Arial MT"/>
              </a:rPr>
              <a:t>may</a:t>
            </a:r>
            <a:r>
              <a:rPr sz="2200" spc="13" dirty="0">
                <a:cs typeface="Arial MT"/>
              </a:rPr>
              <a:t> </a:t>
            </a:r>
            <a:r>
              <a:rPr sz="2200" spc="4" dirty="0">
                <a:cs typeface="Arial MT"/>
              </a:rPr>
              <a:t>or </a:t>
            </a:r>
            <a:r>
              <a:rPr sz="2200" spc="9" dirty="0">
                <a:cs typeface="Arial MT"/>
              </a:rPr>
              <a:t>may</a:t>
            </a:r>
            <a:r>
              <a:rPr sz="2200" spc="18" dirty="0">
                <a:cs typeface="Arial MT"/>
              </a:rPr>
              <a:t> </a:t>
            </a:r>
            <a:r>
              <a:rPr sz="2200" spc="9" dirty="0">
                <a:cs typeface="Arial MT"/>
              </a:rPr>
              <a:t>not</a:t>
            </a:r>
            <a:r>
              <a:rPr sz="2200" dirty="0">
                <a:cs typeface="Arial MT"/>
              </a:rPr>
              <a:t> </a:t>
            </a:r>
            <a:r>
              <a:rPr sz="2200" spc="9" dirty="0">
                <a:cs typeface="Arial MT"/>
              </a:rPr>
              <a:t>halt</a:t>
            </a:r>
            <a:r>
              <a:rPr sz="2200" spc="4" dirty="0">
                <a:cs typeface="Arial MT"/>
              </a:rPr>
              <a:t> if the</a:t>
            </a:r>
            <a:r>
              <a:rPr sz="2200" spc="13" dirty="0">
                <a:cs typeface="Arial MT"/>
              </a:rPr>
              <a:t> </a:t>
            </a:r>
            <a:r>
              <a:rPr sz="2200" spc="4" dirty="0">
                <a:cs typeface="Arial MT"/>
              </a:rPr>
              <a:t>string</a:t>
            </a:r>
            <a:r>
              <a:rPr sz="2200" spc="18" dirty="0">
                <a:cs typeface="Arial MT"/>
              </a:rPr>
              <a:t> </a:t>
            </a:r>
            <a:r>
              <a:rPr sz="2200" spc="4" dirty="0">
                <a:cs typeface="Arial MT"/>
              </a:rPr>
              <a:t>is</a:t>
            </a:r>
            <a:r>
              <a:rPr sz="2200" spc="18" dirty="0">
                <a:cs typeface="Arial MT"/>
              </a:rPr>
              <a:t> </a:t>
            </a:r>
            <a:r>
              <a:rPr sz="2200" spc="9" dirty="0">
                <a:cs typeface="Arial MT"/>
              </a:rPr>
              <a:t>not</a:t>
            </a:r>
            <a:r>
              <a:rPr sz="2200" dirty="0">
                <a:cs typeface="Arial MT"/>
              </a:rPr>
              <a:t> </a:t>
            </a:r>
            <a:r>
              <a:rPr sz="2200" spc="4" dirty="0">
                <a:cs typeface="Arial MT"/>
              </a:rPr>
              <a:t>in</a:t>
            </a:r>
            <a:r>
              <a:rPr sz="2200" spc="18" dirty="0">
                <a:cs typeface="Arial MT"/>
              </a:rPr>
              <a:t> </a:t>
            </a:r>
            <a:r>
              <a:rPr sz="2200" spc="4" dirty="0">
                <a:cs typeface="Arial MT"/>
              </a:rPr>
              <a:t>the</a:t>
            </a:r>
            <a:r>
              <a:rPr sz="2200" spc="18" dirty="0">
                <a:cs typeface="Arial MT"/>
              </a:rPr>
              <a:t> </a:t>
            </a:r>
            <a:r>
              <a:rPr sz="2200" spc="9" dirty="0" smtClean="0">
                <a:cs typeface="Arial MT"/>
              </a:rPr>
              <a:t>language</a:t>
            </a:r>
            <a:r>
              <a:rPr lang="en-US" sz="2200" spc="9" dirty="0" smtClean="0">
                <a:cs typeface="Arial MT"/>
              </a:rPr>
              <a:t>.</a:t>
            </a:r>
            <a:endParaRPr sz="2200" dirty="0">
              <a:cs typeface="Arial MT"/>
            </a:endParaRPr>
          </a:p>
        </p:txBody>
      </p:sp>
      <p:sp>
        <p:nvSpPr>
          <p:cNvPr id="6" name="object 6"/>
          <p:cNvSpPr/>
          <p:nvPr/>
        </p:nvSpPr>
        <p:spPr>
          <a:xfrm>
            <a:off x="3639670" y="2533331"/>
            <a:ext cx="717176" cy="71718"/>
          </a:xfrm>
          <a:custGeom>
            <a:avLst/>
            <a:gdLst/>
            <a:ahLst/>
            <a:cxnLst/>
            <a:rect l="l" t="t" r="r" b="b"/>
            <a:pathLst>
              <a:path w="812800" h="81280">
                <a:moveTo>
                  <a:pt x="731519" y="47412"/>
                </a:moveTo>
                <a:lnTo>
                  <a:pt x="731519" y="81280"/>
                </a:lnTo>
                <a:lnTo>
                  <a:pt x="799254" y="47412"/>
                </a:lnTo>
                <a:lnTo>
                  <a:pt x="731519" y="47412"/>
                </a:lnTo>
                <a:close/>
              </a:path>
              <a:path w="812800" h="81280">
                <a:moveTo>
                  <a:pt x="731519" y="33865"/>
                </a:moveTo>
                <a:lnTo>
                  <a:pt x="731519" y="47412"/>
                </a:lnTo>
                <a:lnTo>
                  <a:pt x="745067" y="47412"/>
                </a:lnTo>
                <a:lnTo>
                  <a:pt x="745067" y="33865"/>
                </a:lnTo>
                <a:lnTo>
                  <a:pt x="731519" y="33865"/>
                </a:lnTo>
                <a:close/>
              </a:path>
              <a:path w="812800" h="81280">
                <a:moveTo>
                  <a:pt x="731519" y="0"/>
                </a:moveTo>
                <a:lnTo>
                  <a:pt x="731519" y="33865"/>
                </a:lnTo>
                <a:lnTo>
                  <a:pt x="745067" y="33865"/>
                </a:lnTo>
                <a:lnTo>
                  <a:pt x="745067" y="47412"/>
                </a:lnTo>
                <a:lnTo>
                  <a:pt x="799256" y="47411"/>
                </a:lnTo>
                <a:lnTo>
                  <a:pt x="812800" y="40639"/>
                </a:lnTo>
                <a:lnTo>
                  <a:pt x="731519" y="0"/>
                </a:lnTo>
                <a:close/>
              </a:path>
              <a:path w="812800" h="81280">
                <a:moveTo>
                  <a:pt x="0" y="33864"/>
                </a:moveTo>
                <a:lnTo>
                  <a:pt x="0" y="47411"/>
                </a:lnTo>
                <a:lnTo>
                  <a:pt x="731519" y="47412"/>
                </a:lnTo>
                <a:lnTo>
                  <a:pt x="731519" y="33865"/>
                </a:lnTo>
                <a:lnTo>
                  <a:pt x="0" y="33864"/>
                </a:lnTo>
                <a:close/>
              </a:path>
            </a:pathLst>
          </a:custGeom>
          <a:solidFill>
            <a:srgbClr val="000000"/>
          </a:solidFill>
        </p:spPr>
        <p:txBody>
          <a:bodyPr wrap="square" lIns="0" tIns="0" rIns="0" bIns="0" rtlCol="0"/>
          <a:lstStyle/>
          <a:p>
            <a:endParaRPr sz="1588"/>
          </a:p>
        </p:txBody>
      </p:sp>
      <p:sp>
        <p:nvSpPr>
          <p:cNvPr id="7" name="object 7"/>
          <p:cNvSpPr/>
          <p:nvPr/>
        </p:nvSpPr>
        <p:spPr>
          <a:xfrm>
            <a:off x="5647765" y="2519539"/>
            <a:ext cx="717176" cy="71718"/>
          </a:xfrm>
          <a:custGeom>
            <a:avLst/>
            <a:gdLst/>
            <a:ahLst/>
            <a:cxnLst/>
            <a:rect l="l" t="t" r="r" b="b"/>
            <a:pathLst>
              <a:path w="812800" h="81280">
                <a:moveTo>
                  <a:pt x="731520" y="47412"/>
                </a:moveTo>
                <a:lnTo>
                  <a:pt x="731520" y="81279"/>
                </a:lnTo>
                <a:lnTo>
                  <a:pt x="799254" y="47412"/>
                </a:lnTo>
                <a:lnTo>
                  <a:pt x="731520" y="47412"/>
                </a:lnTo>
                <a:close/>
              </a:path>
              <a:path w="812800" h="81280">
                <a:moveTo>
                  <a:pt x="731520" y="0"/>
                </a:moveTo>
                <a:lnTo>
                  <a:pt x="731520" y="47412"/>
                </a:lnTo>
                <a:lnTo>
                  <a:pt x="745067" y="47412"/>
                </a:lnTo>
                <a:lnTo>
                  <a:pt x="745067" y="33865"/>
                </a:lnTo>
                <a:lnTo>
                  <a:pt x="799251" y="33865"/>
                </a:lnTo>
                <a:lnTo>
                  <a:pt x="731520" y="0"/>
                </a:lnTo>
                <a:close/>
              </a:path>
              <a:path w="812800" h="81280">
                <a:moveTo>
                  <a:pt x="799251" y="33865"/>
                </a:moveTo>
                <a:lnTo>
                  <a:pt x="745067" y="33865"/>
                </a:lnTo>
                <a:lnTo>
                  <a:pt x="745067" y="47412"/>
                </a:lnTo>
                <a:lnTo>
                  <a:pt x="799256" y="47411"/>
                </a:lnTo>
                <a:lnTo>
                  <a:pt x="812800" y="40639"/>
                </a:lnTo>
                <a:lnTo>
                  <a:pt x="799251" y="33865"/>
                </a:lnTo>
                <a:close/>
              </a:path>
              <a:path w="812800" h="81280">
                <a:moveTo>
                  <a:pt x="731520" y="33865"/>
                </a:moveTo>
                <a:lnTo>
                  <a:pt x="0" y="33865"/>
                </a:lnTo>
                <a:lnTo>
                  <a:pt x="0" y="47411"/>
                </a:lnTo>
                <a:lnTo>
                  <a:pt x="731520" y="47412"/>
                </a:lnTo>
                <a:lnTo>
                  <a:pt x="731520" y="33865"/>
                </a:lnTo>
                <a:close/>
              </a:path>
            </a:pathLst>
          </a:custGeom>
          <a:solidFill>
            <a:srgbClr val="000000"/>
          </a:solidFill>
        </p:spPr>
        <p:txBody>
          <a:bodyPr wrap="square" lIns="0" tIns="0" rIns="0" bIns="0" rtlCol="0"/>
          <a:lstStyle/>
          <a:p>
            <a:endParaRPr sz="1588"/>
          </a:p>
        </p:txBody>
      </p:sp>
      <p:sp>
        <p:nvSpPr>
          <p:cNvPr id="8" name="object 8"/>
          <p:cNvSpPr/>
          <p:nvPr/>
        </p:nvSpPr>
        <p:spPr>
          <a:xfrm>
            <a:off x="5647765" y="2891920"/>
            <a:ext cx="717176" cy="71718"/>
          </a:xfrm>
          <a:custGeom>
            <a:avLst/>
            <a:gdLst/>
            <a:ahLst/>
            <a:cxnLst/>
            <a:rect l="l" t="t" r="r" b="b"/>
            <a:pathLst>
              <a:path w="812800" h="81279">
                <a:moveTo>
                  <a:pt x="731520" y="47412"/>
                </a:moveTo>
                <a:lnTo>
                  <a:pt x="731520" y="81280"/>
                </a:lnTo>
                <a:lnTo>
                  <a:pt x="799254" y="47412"/>
                </a:lnTo>
                <a:lnTo>
                  <a:pt x="731520" y="47412"/>
                </a:lnTo>
                <a:close/>
              </a:path>
              <a:path w="812800" h="81279">
                <a:moveTo>
                  <a:pt x="731520" y="0"/>
                </a:moveTo>
                <a:lnTo>
                  <a:pt x="731520" y="47412"/>
                </a:lnTo>
                <a:lnTo>
                  <a:pt x="745067" y="47412"/>
                </a:lnTo>
                <a:lnTo>
                  <a:pt x="745067" y="33865"/>
                </a:lnTo>
                <a:lnTo>
                  <a:pt x="799251" y="33865"/>
                </a:lnTo>
                <a:lnTo>
                  <a:pt x="731520" y="0"/>
                </a:lnTo>
                <a:close/>
              </a:path>
              <a:path w="812800" h="81279">
                <a:moveTo>
                  <a:pt x="799251" y="33865"/>
                </a:moveTo>
                <a:lnTo>
                  <a:pt x="745067" y="33865"/>
                </a:lnTo>
                <a:lnTo>
                  <a:pt x="745067" y="47412"/>
                </a:lnTo>
                <a:lnTo>
                  <a:pt x="799256" y="47411"/>
                </a:lnTo>
                <a:lnTo>
                  <a:pt x="812800" y="40639"/>
                </a:lnTo>
                <a:lnTo>
                  <a:pt x="799251" y="33865"/>
                </a:lnTo>
                <a:close/>
              </a:path>
              <a:path w="812800" h="81279">
                <a:moveTo>
                  <a:pt x="731520" y="33865"/>
                </a:moveTo>
                <a:lnTo>
                  <a:pt x="0" y="33865"/>
                </a:lnTo>
                <a:lnTo>
                  <a:pt x="0" y="47411"/>
                </a:lnTo>
                <a:lnTo>
                  <a:pt x="731520" y="47412"/>
                </a:lnTo>
                <a:lnTo>
                  <a:pt x="731520" y="33865"/>
                </a:lnTo>
                <a:close/>
              </a:path>
            </a:pathLst>
          </a:custGeom>
          <a:solidFill>
            <a:srgbClr val="000000"/>
          </a:solidFill>
        </p:spPr>
        <p:txBody>
          <a:bodyPr wrap="square" lIns="0" tIns="0" rIns="0" bIns="0" rtlCol="0"/>
          <a:lstStyle/>
          <a:p>
            <a:endParaRPr sz="1588"/>
          </a:p>
        </p:txBody>
      </p:sp>
      <p:sp>
        <p:nvSpPr>
          <p:cNvPr id="9" name="object 9"/>
          <p:cNvSpPr txBox="1"/>
          <p:nvPr/>
        </p:nvSpPr>
        <p:spPr>
          <a:xfrm>
            <a:off x="4356846" y="2354037"/>
            <a:ext cx="1290918" cy="717580"/>
          </a:xfrm>
          <a:prstGeom prst="rect">
            <a:avLst/>
          </a:prstGeom>
          <a:solidFill>
            <a:srgbClr val="00CC99">
              <a:alpha val="14898"/>
            </a:srgbClr>
          </a:solidFill>
          <a:ln w="23706">
            <a:solidFill>
              <a:srgbClr val="000000"/>
            </a:solidFill>
          </a:ln>
        </p:spPr>
        <p:txBody>
          <a:bodyPr vert="horz" wrap="square" lIns="0" tIns="113740" rIns="0" bIns="0" rtlCol="0">
            <a:spAutoFit/>
          </a:bodyPr>
          <a:lstStyle/>
          <a:p>
            <a:pPr marR="36421" algn="ctr">
              <a:lnSpc>
                <a:spcPts val="2744"/>
              </a:lnSpc>
              <a:spcBef>
                <a:spcPts val="896"/>
              </a:spcBef>
            </a:pPr>
            <a:r>
              <a:rPr sz="2294" dirty="0">
                <a:latin typeface="Arial MT"/>
                <a:cs typeface="Arial MT"/>
              </a:rPr>
              <a:t>M</a:t>
            </a:r>
            <a:endParaRPr sz="2294">
              <a:latin typeface="Arial MT"/>
              <a:cs typeface="Arial MT"/>
            </a:endParaRPr>
          </a:p>
          <a:p>
            <a:pPr marR="40904" algn="ctr">
              <a:lnSpc>
                <a:spcPts val="2003"/>
              </a:lnSpc>
            </a:pPr>
            <a:r>
              <a:rPr sz="1677" i="1" dirty="0">
                <a:latin typeface="Times New Roman"/>
                <a:cs typeface="Times New Roman"/>
              </a:rPr>
              <a:t>w</a:t>
            </a:r>
            <a:r>
              <a:rPr sz="1677" i="1" spc="-13" dirty="0">
                <a:latin typeface="Times New Roman"/>
                <a:cs typeface="Times New Roman"/>
              </a:rPr>
              <a:t> </a:t>
            </a:r>
            <a:r>
              <a:rPr sz="1677" i="1" dirty="0">
                <a:latin typeface="Times New Roman"/>
                <a:cs typeface="Times New Roman"/>
              </a:rPr>
              <a:t>ϵ</a:t>
            </a:r>
            <a:r>
              <a:rPr sz="1677" i="1" spc="-13" dirty="0">
                <a:latin typeface="Times New Roman"/>
                <a:cs typeface="Times New Roman"/>
              </a:rPr>
              <a:t> </a:t>
            </a:r>
            <a:r>
              <a:rPr sz="1677" i="1" spc="4" dirty="0">
                <a:latin typeface="Times New Roman"/>
                <a:cs typeface="Times New Roman"/>
              </a:rPr>
              <a:t>L(M)</a:t>
            </a:r>
            <a:endParaRPr sz="1677">
              <a:latin typeface="Times New Roman"/>
              <a:cs typeface="Times New Roman"/>
            </a:endParaRPr>
          </a:p>
        </p:txBody>
      </p:sp>
      <p:sp>
        <p:nvSpPr>
          <p:cNvPr id="10" name="object 10"/>
          <p:cNvSpPr txBox="1"/>
          <p:nvPr/>
        </p:nvSpPr>
        <p:spPr>
          <a:xfrm>
            <a:off x="6349737" y="2263589"/>
            <a:ext cx="372596" cy="801019"/>
          </a:xfrm>
          <a:prstGeom prst="rect">
            <a:avLst/>
          </a:prstGeom>
        </p:spPr>
        <p:txBody>
          <a:bodyPr vert="horz" wrap="square" lIns="0" tIns="11206" rIns="0" bIns="0" rtlCol="0">
            <a:spAutoFit/>
          </a:bodyPr>
          <a:lstStyle/>
          <a:p>
            <a:pPr marL="11206" marR="4483">
              <a:lnSpc>
                <a:spcPct val="152600"/>
              </a:lnSpc>
              <a:spcBef>
                <a:spcPts val="88"/>
              </a:spcBef>
            </a:pPr>
            <a:r>
              <a:rPr sz="1677" spc="-146" dirty="0">
                <a:latin typeface="Arial MT"/>
                <a:cs typeface="Arial MT"/>
              </a:rPr>
              <a:t>Y</a:t>
            </a:r>
            <a:r>
              <a:rPr sz="1677" spc="4" dirty="0">
                <a:latin typeface="Arial MT"/>
                <a:cs typeface="Arial MT"/>
              </a:rPr>
              <a:t>e</a:t>
            </a:r>
            <a:r>
              <a:rPr sz="1677" dirty="0">
                <a:latin typeface="Arial MT"/>
                <a:cs typeface="Arial MT"/>
              </a:rPr>
              <a:t>s  </a:t>
            </a:r>
            <a:r>
              <a:rPr sz="1677" spc="4" dirty="0">
                <a:latin typeface="Arial MT"/>
                <a:cs typeface="Arial MT"/>
              </a:rPr>
              <a:t>No</a:t>
            </a:r>
            <a:endParaRPr sz="1677">
              <a:latin typeface="Arial MT"/>
              <a:cs typeface="Arial MT"/>
            </a:endParaRPr>
          </a:p>
        </p:txBody>
      </p:sp>
      <p:sp>
        <p:nvSpPr>
          <p:cNvPr id="11" name="object 11"/>
          <p:cNvSpPr txBox="1"/>
          <p:nvPr/>
        </p:nvSpPr>
        <p:spPr>
          <a:xfrm>
            <a:off x="3863887" y="2241177"/>
            <a:ext cx="179854" cy="296458"/>
          </a:xfrm>
          <a:prstGeom prst="rect">
            <a:avLst/>
          </a:prstGeom>
        </p:spPr>
        <p:txBody>
          <a:bodyPr vert="horz" wrap="square" lIns="0" tIns="11206" rIns="0" bIns="0" rtlCol="0">
            <a:spAutoFit/>
          </a:bodyPr>
          <a:lstStyle/>
          <a:p>
            <a:pPr marL="11206">
              <a:spcBef>
                <a:spcPts val="88"/>
              </a:spcBef>
            </a:pPr>
            <a:r>
              <a:rPr sz="1853" i="1" dirty="0">
                <a:latin typeface="Times New Roman"/>
                <a:cs typeface="Times New Roman"/>
              </a:rPr>
              <a:t>w</a:t>
            </a:r>
            <a:endParaRPr sz="1853">
              <a:latin typeface="Times New Roman"/>
              <a:cs typeface="Times New Roman"/>
            </a:endParaRPr>
          </a:p>
        </p:txBody>
      </p:sp>
      <p:sp>
        <p:nvSpPr>
          <p:cNvPr id="12" name="object 12"/>
          <p:cNvSpPr/>
          <p:nvPr/>
        </p:nvSpPr>
        <p:spPr>
          <a:xfrm>
            <a:off x="2900902" y="5703995"/>
            <a:ext cx="717176" cy="71718"/>
          </a:xfrm>
          <a:custGeom>
            <a:avLst/>
            <a:gdLst/>
            <a:ahLst/>
            <a:cxnLst/>
            <a:rect l="l" t="t" r="r" b="b"/>
            <a:pathLst>
              <a:path w="812800" h="81279">
                <a:moveTo>
                  <a:pt x="731520" y="47412"/>
                </a:moveTo>
                <a:lnTo>
                  <a:pt x="731520" y="81279"/>
                </a:lnTo>
                <a:lnTo>
                  <a:pt x="799253" y="47412"/>
                </a:lnTo>
                <a:lnTo>
                  <a:pt x="731520" y="47412"/>
                </a:lnTo>
                <a:close/>
              </a:path>
              <a:path w="812800" h="81279">
                <a:moveTo>
                  <a:pt x="731520" y="0"/>
                </a:moveTo>
                <a:lnTo>
                  <a:pt x="731520" y="47412"/>
                </a:lnTo>
                <a:lnTo>
                  <a:pt x="745067" y="47412"/>
                </a:lnTo>
                <a:lnTo>
                  <a:pt x="745067" y="33865"/>
                </a:lnTo>
                <a:lnTo>
                  <a:pt x="799252" y="33865"/>
                </a:lnTo>
                <a:lnTo>
                  <a:pt x="731520" y="0"/>
                </a:lnTo>
                <a:close/>
              </a:path>
              <a:path w="812800" h="81279">
                <a:moveTo>
                  <a:pt x="799252" y="33865"/>
                </a:moveTo>
                <a:lnTo>
                  <a:pt x="745067" y="33865"/>
                </a:lnTo>
                <a:lnTo>
                  <a:pt x="745067" y="47412"/>
                </a:lnTo>
                <a:lnTo>
                  <a:pt x="799255" y="47412"/>
                </a:lnTo>
                <a:lnTo>
                  <a:pt x="812800" y="40639"/>
                </a:lnTo>
                <a:lnTo>
                  <a:pt x="799252" y="33865"/>
                </a:lnTo>
                <a:close/>
              </a:path>
              <a:path w="812800" h="81279">
                <a:moveTo>
                  <a:pt x="731520" y="33865"/>
                </a:moveTo>
                <a:lnTo>
                  <a:pt x="0" y="33865"/>
                </a:lnTo>
                <a:lnTo>
                  <a:pt x="0" y="47412"/>
                </a:lnTo>
                <a:lnTo>
                  <a:pt x="731520" y="47412"/>
                </a:lnTo>
                <a:lnTo>
                  <a:pt x="731520" y="33865"/>
                </a:lnTo>
                <a:close/>
              </a:path>
            </a:pathLst>
          </a:custGeom>
          <a:solidFill>
            <a:srgbClr val="000000"/>
          </a:solidFill>
        </p:spPr>
        <p:txBody>
          <a:bodyPr wrap="square" lIns="0" tIns="0" rIns="0" bIns="0" rtlCol="0"/>
          <a:lstStyle/>
          <a:p>
            <a:endParaRPr sz="1588"/>
          </a:p>
        </p:txBody>
      </p:sp>
      <p:sp>
        <p:nvSpPr>
          <p:cNvPr id="13" name="object 13"/>
          <p:cNvSpPr/>
          <p:nvPr/>
        </p:nvSpPr>
        <p:spPr>
          <a:xfrm>
            <a:off x="4908996" y="5690203"/>
            <a:ext cx="717176" cy="71718"/>
          </a:xfrm>
          <a:custGeom>
            <a:avLst/>
            <a:gdLst/>
            <a:ahLst/>
            <a:cxnLst/>
            <a:rect l="l" t="t" r="r" b="b"/>
            <a:pathLst>
              <a:path w="812800" h="81279">
                <a:moveTo>
                  <a:pt x="731520" y="33867"/>
                </a:moveTo>
                <a:lnTo>
                  <a:pt x="731520" y="81280"/>
                </a:lnTo>
                <a:lnTo>
                  <a:pt x="799254" y="47412"/>
                </a:lnTo>
                <a:lnTo>
                  <a:pt x="745065" y="47412"/>
                </a:lnTo>
                <a:lnTo>
                  <a:pt x="745065" y="33867"/>
                </a:lnTo>
                <a:lnTo>
                  <a:pt x="731520" y="33867"/>
                </a:lnTo>
                <a:close/>
              </a:path>
              <a:path w="812800" h="81279">
                <a:moveTo>
                  <a:pt x="0" y="33865"/>
                </a:moveTo>
                <a:lnTo>
                  <a:pt x="0" y="47412"/>
                </a:lnTo>
                <a:lnTo>
                  <a:pt x="731520" y="47412"/>
                </a:lnTo>
                <a:lnTo>
                  <a:pt x="731520" y="33867"/>
                </a:lnTo>
                <a:lnTo>
                  <a:pt x="0" y="33865"/>
                </a:lnTo>
                <a:close/>
              </a:path>
              <a:path w="812800" h="81279">
                <a:moveTo>
                  <a:pt x="731520" y="0"/>
                </a:moveTo>
                <a:lnTo>
                  <a:pt x="731520" y="33867"/>
                </a:lnTo>
                <a:lnTo>
                  <a:pt x="745065" y="33867"/>
                </a:lnTo>
                <a:lnTo>
                  <a:pt x="745065" y="47412"/>
                </a:lnTo>
                <a:lnTo>
                  <a:pt x="799254" y="47412"/>
                </a:lnTo>
                <a:lnTo>
                  <a:pt x="812800" y="40640"/>
                </a:lnTo>
                <a:lnTo>
                  <a:pt x="731520" y="0"/>
                </a:lnTo>
                <a:close/>
              </a:path>
            </a:pathLst>
          </a:custGeom>
          <a:solidFill>
            <a:srgbClr val="000000"/>
          </a:solidFill>
        </p:spPr>
        <p:txBody>
          <a:bodyPr wrap="square" lIns="0" tIns="0" rIns="0" bIns="0" rtlCol="0"/>
          <a:lstStyle/>
          <a:p>
            <a:endParaRPr sz="1588"/>
          </a:p>
        </p:txBody>
      </p:sp>
      <p:sp>
        <p:nvSpPr>
          <p:cNvPr id="14" name="object 14"/>
          <p:cNvSpPr txBox="1"/>
          <p:nvPr/>
        </p:nvSpPr>
        <p:spPr>
          <a:xfrm>
            <a:off x="3618078" y="5524701"/>
            <a:ext cx="1290918" cy="717580"/>
          </a:xfrm>
          <a:prstGeom prst="rect">
            <a:avLst/>
          </a:prstGeom>
          <a:solidFill>
            <a:srgbClr val="00CC99">
              <a:alpha val="14898"/>
            </a:srgbClr>
          </a:solidFill>
          <a:ln w="23706">
            <a:solidFill>
              <a:srgbClr val="000000"/>
            </a:solidFill>
          </a:ln>
        </p:spPr>
        <p:txBody>
          <a:bodyPr vert="horz" wrap="square" lIns="0" tIns="113740" rIns="0" bIns="0" rtlCol="0">
            <a:spAutoFit/>
          </a:bodyPr>
          <a:lstStyle/>
          <a:p>
            <a:pPr marR="36421" algn="ctr">
              <a:lnSpc>
                <a:spcPts val="2744"/>
              </a:lnSpc>
              <a:spcBef>
                <a:spcPts val="896"/>
              </a:spcBef>
            </a:pPr>
            <a:r>
              <a:rPr sz="2294" dirty="0">
                <a:latin typeface="Arial MT"/>
                <a:cs typeface="Arial MT"/>
              </a:rPr>
              <a:t>M</a:t>
            </a:r>
            <a:endParaRPr sz="2294">
              <a:latin typeface="Arial MT"/>
              <a:cs typeface="Arial MT"/>
            </a:endParaRPr>
          </a:p>
          <a:p>
            <a:pPr marR="40904" algn="ctr">
              <a:lnSpc>
                <a:spcPts val="2003"/>
              </a:lnSpc>
            </a:pPr>
            <a:r>
              <a:rPr sz="1677" i="1" dirty="0">
                <a:latin typeface="Times New Roman"/>
                <a:cs typeface="Times New Roman"/>
              </a:rPr>
              <a:t>w</a:t>
            </a:r>
            <a:r>
              <a:rPr sz="1677" i="1" spc="-13" dirty="0">
                <a:latin typeface="Times New Roman"/>
                <a:cs typeface="Times New Roman"/>
              </a:rPr>
              <a:t> </a:t>
            </a:r>
            <a:r>
              <a:rPr sz="1677" i="1" dirty="0">
                <a:latin typeface="Times New Roman"/>
                <a:cs typeface="Times New Roman"/>
              </a:rPr>
              <a:t>ϵ</a:t>
            </a:r>
            <a:r>
              <a:rPr sz="1677" i="1" spc="-13" dirty="0">
                <a:latin typeface="Times New Roman"/>
                <a:cs typeface="Times New Roman"/>
              </a:rPr>
              <a:t> </a:t>
            </a:r>
            <a:r>
              <a:rPr sz="1677" i="1" spc="4" dirty="0">
                <a:latin typeface="Times New Roman"/>
                <a:cs typeface="Times New Roman"/>
              </a:rPr>
              <a:t>L(M)</a:t>
            </a:r>
            <a:endParaRPr sz="1677">
              <a:latin typeface="Times New Roman"/>
              <a:cs typeface="Times New Roman"/>
            </a:endParaRPr>
          </a:p>
        </p:txBody>
      </p:sp>
      <p:sp>
        <p:nvSpPr>
          <p:cNvPr id="15" name="object 15"/>
          <p:cNvSpPr txBox="1"/>
          <p:nvPr/>
        </p:nvSpPr>
        <p:spPr>
          <a:xfrm>
            <a:off x="5611340" y="5515087"/>
            <a:ext cx="372596" cy="269399"/>
          </a:xfrm>
          <a:prstGeom prst="rect">
            <a:avLst/>
          </a:prstGeom>
        </p:spPr>
        <p:txBody>
          <a:bodyPr vert="horz" wrap="square" lIns="0" tIns="11206" rIns="0" bIns="0" rtlCol="0">
            <a:spAutoFit/>
          </a:bodyPr>
          <a:lstStyle/>
          <a:p>
            <a:pPr marL="11206">
              <a:spcBef>
                <a:spcPts val="88"/>
              </a:spcBef>
            </a:pPr>
            <a:r>
              <a:rPr sz="1677" spc="-146" dirty="0">
                <a:latin typeface="Arial MT"/>
                <a:cs typeface="Arial MT"/>
              </a:rPr>
              <a:t>Y</a:t>
            </a:r>
            <a:r>
              <a:rPr sz="1677" spc="4" dirty="0">
                <a:latin typeface="Arial MT"/>
                <a:cs typeface="Arial MT"/>
              </a:rPr>
              <a:t>e</a:t>
            </a:r>
            <a:r>
              <a:rPr sz="1677" dirty="0">
                <a:latin typeface="Arial MT"/>
                <a:cs typeface="Arial MT"/>
              </a:rPr>
              <a:t>s</a:t>
            </a:r>
            <a:endParaRPr sz="1677">
              <a:latin typeface="Arial MT"/>
              <a:cs typeface="Arial MT"/>
            </a:endParaRPr>
          </a:p>
        </p:txBody>
      </p:sp>
      <p:sp>
        <p:nvSpPr>
          <p:cNvPr id="16" name="object 16"/>
          <p:cNvSpPr txBox="1"/>
          <p:nvPr/>
        </p:nvSpPr>
        <p:spPr>
          <a:xfrm>
            <a:off x="3075574" y="5430819"/>
            <a:ext cx="179854" cy="296458"/>
          </a:xfrm>
          <a:prstGeom prst="rect">
            <a:avLst/>
          </a:prstGeom>
        </p:spPr>
        <p:txBody>
          <a:bodyPr vert="horz" wrap="square" lIns="0" tIns="11206" rIns="0" bIns="0" rtlCol="0">
            <a:spAutoFit/>
          </a:bodyPr>
          <a:lstStyle/>
          <a:p>
            <a:pPr marL="11206">
              <a:spcBef>
                <a:spcPts val="88"/>
              </a:spcBef>
            </a:pPr>
            <a:r>
              <a:rPr sz="1853" i="1" dirty="0">
                <a:latin typeface="Times New Roman"/>
                <a:cs typeface="Times New Roman"/>
              </a:rPr>
              <a:t>w</a:t>
            </a:r>
            <a:endParaRPr sz="1853">
              <a:latin typeface="Times New Roman"/>
              <a:cs typeface="Times New Roman"/>
            </a:endParaRPr>
          </a:p>
        </p:txBody>
      </p:sp>
      <p:sp>
        <p:nvSpPr>
          <p:cNvPr id="18" name="Date Placeholder 3"/>
          <p:cNvSpPr>
            <a:spLocks noGrp="1"/>
          </p:cNvSpPr>
          <p:nvPr>
            <p:ph type="dt" sz="half" idx="10"/>
          </p:nvPr>
        </p:nvSpPr>
        <p:spPr>
          <a:xfrm>
            <a:off x="457200" y="6356350"/>
            <a:ext cx="2133600" cy="365125"/>
          </a:xfrm>
        </p:spPr>
        <p:txBody>
          <a:bodyPr/>
          <a:lstStyle/>
          <a:p>
            <a:fld id="{CF9B2AB9-2001-49DF-B826-8C5376B97B26}" type="datetime1">
              <a:rPr lang="en-US" smtClean="0"/>
              <a:t>5/1/2024</a:t>
            </a:fld>
            <a:endParaRPr lang="en-US"/>
          </a:p>
        </p:txBody>
      </p:sp>
      <p:sp>
        <p:nvSpPr>
          <p:cNvPr id="19"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2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Decision Problems(CO5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31118974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23900" y="1600862"/>
            <a:ext cx="7859246" cy="2678478"/>
          </a:xfrm>
          <a:prstGeom prst="rect">
            <a:avLst/>
          </a:prstGeom>
        </p:spPr>
        <p:txBody>
          <a:bodyPr vert="horz" wrap="square" lIns="0" tIns="133910" rIns="0" bIns="0" rtlCol="0">
            <a:spAutoFit/>
          </a:bodyPr>
          <a:lstStyle/>
          <a:p>
            <a:pPr marL="333953" indent="-322747" algn="just">
              <a:spcBef>
                <a:spcPts val="1054"/>
              </a:spcBef>
              <a:buFont typeface="Wingdings"/>
              <a:buChar char=""/>
              <a:tabLst>
                <a:tab pos="333393" algn="l"/>
                <a:tab pos="333953" algn="l"/>
                <a:tab pos="3398365" algn="l"/>
              </a:tabLst>
            </a:pPr>
            <a:r>
              <a:rPr sz="2200" dirty="0">
                <a:cs typeface="Arial MT"/>
              </a:rPr>
              <a:t>A</a:t>
            </a:r>
            <a:r>
              <a:rPr sz="2200" spc="-35" dirty="0">
                <a:cs typeface="Arial MT"/>
              </a:rPr>
              <a:t> </a:t>
            </a:r>
            <a:r>
              <a:rPr sz="2200" spc="-18" dirty="0">
                <a:cs typeface="Arial MT"/>
              </a:rPr>
              <a:t>problem</a:t>
            </a:r>
            <a:r>
              <a:rPr sz="2200" spc="-40" dirty="0">
                <a:cs typeface="Arial MT"/>
              </a:rPr>
              <a:t> </a:t>
            </a:r>
            <a:r>
              <a:rPr sz="2200" spc="-4" dirty="0">
                <a:cs typeface="Arial MT"/>
              </a:rPr>
              <a:t>is</a:t>
            </a:r>
            <a:r>
              <a:rPr sz="2200" spc="-22" dirty="0">
                <a:cs typeface="Arial MT"/>
              </a:rPr>
              <a:t> </a:t>
            </a:r>
            <a:r>
              <a:rPr sz="2200" i="1" spc="-13" dirty="0">
                <a:solidFill>
                  <a:srgbClr val="C00000"/>
                </a:solidFill>
                <a:cs typeface="Arial"/>
              </a:rPr>
              <a:t>decidable	</a:t>
            </a:r>
            <a:endParaRPr lang="en-US" sz="2200" i="1" spc="-13" dirty="0" smtClean="0">
              <a:solidFill>
                <a:srgbClr val="C00000"/>
              </a:solidFill>
              <a:cs typeface="Arial"/>
            </a:endParaRPr>
          </a:p>
          <a:p>
            <a:pPr marL="333953" indent="-322747" algn="just">
              <a:spcBef>
                <a:spcPts val="1054"/>
              </a:spcBef>
              <a:buFont typeface="Wingdings"/>
              <a:buChar char=""/>
              <a:tabLst>
                <a:tab pos="333393" algn="l"/>
                <a:tab pos="333953" algn="l"/>
                <a:tab pos="3398365" algn="l"/>
              </a:tabLst>
            </a:pPr>
            <a:r>
              <a:rPr sz="2200" spc="-4" dirty="0" smtClean="0">
                <a:cs typeface="Arial MT"/>
              </a:rPr>
              <a:t>if</a:t>
            </a:r>
            <a:r>
              <a:rPr sz="2200" spc="-40" dirty="0" smtClean="0">
                <a:cs typeface="Arial MT"/>
              </a:rPr>
              <a:t> </a:t>
            </a:r>
            <a:r>
              <a:rPr sz="2200" spc="-13" dirty="0">
                <a:cs typeface="Arial MT"/>
              </a:rPr>
              <a:t>there</a:t>
            </a:r>
            <a:r>
              <a:rPr sz="2200" spc="-44" dirty="0">
                <a:cs typeface="Arial MT"/>
              </a:rPr>
              <a:t> </a:t>
            </a:r>
            <a:r>
              <a:rPr sz="2200" spc="-4" dirty="0">
                <a:cs typeface="Arial MT"/>
              </a:rPr>
              <a:t>is</a:t>
            </a:r>
            <a:r>
              <a:rPr sz="2200" spc="-40" dirty="0">
                <a:cs typeface="Arial MT"/>
              </a:rPr>
              <a:t> </a:t>
            </a:r>
            <a:r>
              <a:rPr sz="2200" spc="-9" dirty="0">
                <a:cs typeface="Arial MT"/>
              </a:rPr>
              <a:t>an</a:t>
            </a:r>
            <a:r>
              <a:rPr sz="2200" spc="-44" dirty="0">
                <a:cs typeface="Arial MT"/>
              </a:rPr>
              <a:t> </a:t>
            </a:r>
            <a:r>
              <a:rPr sz="2200" spc="-13" dirty="0">
                <a:cs typeface="Arial MT"/>
              </a:rPr>
              <a:t>algorithm</a:t>
            </a:r>
            <a:r>
              <a:rPr sz="2200" spc="-53" dirty="0">
                <a:cs typeface="Arial MT"/>
              </a:rPr>
              <a:t> </a:t>
            </a:r>
            <a:r>
              <a:rPr sz="2200" spc="-9" dirty="0">
                <a:cs typeface="Arial MT"/>
              </a:rPr>
              <a:t>to</a:t>
            </a:r>
            <a:r>
              <a:rPr sz="2200" spc="-44" dirty="0">
                <a:cs typeface="Arial MT"/>
              </a:rPr>
              <a:t> </a:t>
            </a:r>
            <a:r>
              <a:rPr sz="2200" spc="-18" dirty="0">
                <a:cs typeface="Arial MT"/>
              </a:rPr>
              <a:t>answer</a:t>
            </a:r>
            <a:r>
              <a:rPr sz="2200" spc="-35" dirty="0">
                <a:cs typeface="Arial MT"/>
              </a:rPr>
              <a:t> </a:t>
            </a:r>
            <a:r>
              <a:rPr sz="2200" spc="-9" dirty="0">
                <a:cs typeface="Arial MT"/>
              </a:rPr>
              <a:t>it.</a:t>
            </a:r>
            <a:endParaRPr sz="2200" dirty="0">
              <a:cs typeface="Arial MT"/>
            </a:endParaRPr>
          </a:p>
          <a:p>
            <a:pPr marL="553600" marR="674630" lvl="1" indent="-221328" algn="just">
              <a:lnSpc>
                <a:spcPct val="115199"/>
              </a:lnSpc>
              <a:spcBef>
                <a:spcPts val="441"/>
              </a:spcBef>
              <a:buChar char="•"/>
              <a:tabLst>
                <a:tab pos="553600" algn="l"/>
                <a:tab pos="554160" algn="l"/>
              </a:tabLst>
            </a:pPr>
            <a:r>
              <a:rPr sz="2200" spc="9" dirty="0">
                <a:solidFill>
                  <a:srgbClr val="990000"/>
                </a:solidFill>
                <a:cs typeface="Arial MT"/>
              </a:rPr>
              <a:t>Recall</a:t>
            </a:r>
            <a:r>
              <a:rPr sz="2200" spc="9" dirty="0">
                <a:cs typeface="Arial MT"/>
              </a:rPr>
              <a:t>:</a:t>
            </a:r>
            <a:r>
              <a:rPr sz="2200" spc="4" dirty="0">
                <a:cs typeface="Arial MT"/>
              </a:rPr>
              <a:t> </a:t>
            </a:r>
            <a:r>
              <a:rPr sz="2200" spc="9" dirty="0">
                <a:cs typeface="Arial MT"/>
              </a:rPr>
              <a:t>An</a:t>
            </a:r>
            <a:r>
              <a:rPr sz="2200" spc="22" dirty="0">
                <a:cs typeface="Arial MT"/>
              </a:rPr>
              <a:t> </a:t>
            </a:r>
            <a:r>
              <a:rPr sz="2200" spc="4" dirty="0">
                <a:cs typeface="Arial MT"/>
              </a:rPr>
              <a:t>“algorithm,”</a:t>
            </a:r>
            <a:r>
              <a:rPr sz="2200" spc="9" dirty="0">
                <a:cs typeface="Arial MT"/>
              </a:rPr>
              <a:t> formally, </a:t>
            </a:r>
            <a:r>
              <a:rPr sz="2200" spc="4" dirty="0">
                <a:cs typeface="Arial MT"/>
              </a:rPr>
              <a:t>is</a:t>
            </a:r>
            <a:r>
              <a:rPr sz="2200" spc="22" dirty="0">
                <a:cs typeface="Arial MT"/>
              </a:rPr>
              <a:t> </a:t>
            </a:r>
            <a:r>
              <a:rPr sz="2200" dirty="0">
                <a:cs typeface="Arial MT"/>
              </a:rPr>
              <a:t>a</a:t>
            </a:r>
            <a:r>
              <a:rPr sz="2200" spc="18" dirty="0">
                <a:cs typeface="Arial MT"/>
              </a:rPr>
              <a:t> </a:t>
            </a:r>
            <a:r>
              <a:rPr sz="2200" spc="9" dirty="0">
                <a:cs typeface="Arial MT"/>
              </a:rPr>
              <a:t>TM</a:t>
            </a:r>
            <a:r>
              <a:rPr sz="2200" spc="26" dirty="0">
                <a:cs typeface="Arial MT"/>
              </a:rPr>
              <a:t> </a:t>
            </a:r>
            <a:r>
              <a:rPr sz="2200" spc="4" dirty="0">
                <a:cs typeface="Arial MT"/>
              </a:rPr>
              <a:t>that halts</a:t>
            </a:r>
            <a:r>
              <a:rPr sz="2200" spc="22" dirty="0">
                <a:cs typeface="Arial MT"/>
              </a:rPr>
              <a:t> </a:t>
            </a:r>
            <a:r>
              <a:rPr sz="2200" spc="4" dirty="0">
                <a:cs typeface="Arial MT"/>
              </a:rPr>
              <a:t>on</a:t>
            </a:r>
            <a:r>
              <a:rPr sz="2200" spc="22" dirty="0">
                <a:cs typeface="Arial MT"/>
              </a:rPr>
              <a:t> </a:t>
            </a:r>
            <a:r>
              <a:rPr sz="2200" spc="4" dirty="0">
                <a:cs typeface="Arial MT"/>
              </a:rPr>
              <a:t>all</a:t>
            </a:r>
            <a:r>
              <a:rPr sz="2200" spc="13" dirty="0">
                <a:cs typeface="Arial MT"/>
              </a:rPr>
              <a:t> </a:t>
            </a:r>
            <a:r>
              <a:rPr sz="2200" spc="9" dirty="0">
                <a:cs typeface="Arial MT"/>
              </a:rPr>
              <a:t>inputs, </a:t>
            </a:r>
            <a:r>
              <a:rPr sz="2200" spc="-499" dirty="0">
                <a:cs typeface="Arial MT"/>
              </a:rPr>
              <a:t> </a:t>
            </a:r>
            <a:r>
              <a:rPr sz="2200" spc="9" dirty="0">
                <a:cs typeface="Arial MT"/>
              </a:rPr>
              <a:t>accepted</a:t>
            </a:r>
            <a:r>
              <a:rPr sz="2200" spc="13" dirty="0">
                <a:cs typeface="Arial MT"/>
              </a:rPr>
              <a:t> </a:t>
            </a:r>
            <a:r>
              <a:rPr sz="2200" spc="4" dirty="0">
                <a:cs typeface="Arial MT"/>
              </a:rPr>
              <a:t>or not.</a:t>
            </a:r>
            <a:endParaRPr sz="2200" dirty="0">
              <a:cs typeface="Arial MT"/>
            </a:endParaRPr>
          </a:p>
          <a:p>
            <a:pPr marL="553600" lvl="1" indent="-221888" algn="just">
              <a:spcBef>
                <a:spcPts val="675"/>
              </a:spcBef>
              <a:buChar char="•"/>
              <a:tabLst>
                <a:tab pos="553600" algn="l"/>
                <a:tab pos="554160" algn="l"/>
              </a:tabLst>
            </a:pPr>
            <a:r>
              <a:rPr sz="2200" spc="9" dirty="0">
                <a:cs typeface="Arial MT"/>
              </a:rPr>
              <a:t>Put</a:t>
            </a:r>
            <a:r>
              <a:rPr sz="2200" dirty="0">
                <a:cs typeface="Arial MT"/>
              </a:rPr>
              <a:t> </a:t>
            </a:r>
            <a:r>
              <a:rPr sz="2200" spc="9" dirty="0">
                <a:cs typeface="Arial MT"/>
              </a:rPr>
              <a:t>another</a:t>
            </a:r>
            <a:r>
              <a:rPr sz="2200" spc="4" dirty="0">
                <a:cs typeface="Arial MT"/>
              </a:rPr>
              <a:t> </a:t>
            </a:r>
            <a:r>
              <a:rPr sz="2200" spc="9" dirty="0">
                <a:cs typeface="Arial MT"/>
              </a:rPr>
              <a:t>way,</a:t>
            </a:r>
            <a:r>
              <a:rPr sz="2200" spc="4" dirty="0">
                <a:cs typeface="Arial MT"/>
              </a:rPr>
              <a:t> </a:t>
            </a:r>
            <a:r>
              <a:rPr sz="2200" spc="9" dirty="0">
                <a:cs typeface="Arial MT"/>
              </a:rPr>
              <a:t>“decidable</a:t>
            </a:r>
            <a:r>
              <a:rPr sz="2200" spc="13" dirty="0">
                <a:cs typeface="Arial MT"/>
              </a:rPr>
              <a:t> </a:t>
            </a:r>
            <a:r>
              <a:rPr sz="2200" spc="9" dirty="0">
                <a:cs typeface="Arial MT"/>
              </a:rPr>
              <a:t>problem”</a:t>
            </a:r>
            <a:r>
              <a:rPr sz="2200" spc="4" dirty="0">
                <a:cs typeface="Arial MT"/>
              </a:rPr>
              <a:t> </a:t>
            </a:r>
            <a:r>
              <a:rPr sz="2200" dirty="0">
                <a:cs typeface="Arial MT"/>
              </a:rPr>
              <a:t>=</a:t>
            </a:r>
            <a:r>
              <a:rPr sz="2200" spc="13" dirty="0">
                <a:cs typeface="Arial MT"/>
              </a:rPr>
              <a:t> </a:t>
            </a:r>
            <a:r>
              <a:rPr sz="2200" spc="9" dirty="0">
                <a:cs typeface="Arial MT"/>
              </a:rPr>
              <a:t>“recursive</a:t>
            </a:r>
            <a:r>
              <a:rPr sz="2200" spc="13" dirty="0">
                <a:cs typeface="Arial MT"/>
              </a:rPr>
              <a:t> </a:t>
            </a:r>
            <a:r>
              <a:rPr sz="2200" spc="9" dirty="0">
                <a:cs typeface="Arial MT"/>
              </a:rPr>
              <a:t>language.”</a:t>
            </a:r>
            <a:endParaRPr sz="2200" dirty="0">
              <a:cs typeface="Arial MT"/>
            </a:endParaRPr>
          </a:p>
          <a:p>
            <a:pPr marL="333953" indent="-322747" algn="just">
              <a:spcBef>
                <a:spcPts val="957"/>
              </a:spcBef>
              <a:buFont typeface="Wingdings"/>
              <a:buChar char=""/>
              <a:tabLst>
                <a:tab pos="333393" algn="l"/>
                <a:tab pos="333953" algn="l"/>
              </a:tabLst>
            </a:pPr>
            <a:r>
              <a:rPr sz="2200" spc="-18" dirty="0">
                <a:cs typeface="Arial MT"/>
              </a:rPr>
              <a:t>Otherwise,</a:t>
            </a:r>
            <a:r>
              <a:rPr sz="2200" spc="-35" dirty="0">
                <a:cs typeface="Arial MT"/>
              </a:rPr>
              <a:t> </a:t>
            </a:r>
            <a:r>
              <a:rPr sz="2200" spc="-13" dirty="0">
                <a:cs typeface="Arial MT"/>
              </a:rPr>
              <a:t>the</a:t>
            </a:r>
            <a:r>
              <a:rPr sz="2200" spc="-35" dirty="0">
                <a:cs typeface="Arial MT"/>
              </a:rPr>
              <a:t> </a:t>
            </a:r>
            <a:r>
              <a:rPr sz="2200" spc="-13" dirty="0">
                <a:cs typeface="Arial MT"/>
              </a:rPr>
              <a:t>problem</a:t>
            </a:r>
            <a:r>
              <a:rPr sz="2200" spc="-49" dirty="0">
                <a:cs typeface="Arial MT"/>
              </a:rPr>
              <a:t> </a:t>
            </a:r>
            <a:r>
              <a:rPr sz="2200" spc="-4" dirty="0">
                <a:cs typeface="Arial MT"/>
              </a:rPr>
              <a:t>is</a:t>
            </a:r>
            <a:r>
              <a:rPr sz="2200" spc="-49" dirty="0">
                <a:cs typeface="Arial MT"/>
              </a:rPr>
              <a:t> </a:t>
            </a:r>
            <a:r>
              <a:rPr sz="2200" i="1" spc="-18" dirty="0">
                <a:solidFill>
                  <a:srgbClr val="C00000"/>
                </a:solidFill>
                <a:cs typeface="Arial"/>
              </a:rPr>
              <a:t>undecidable</a:t>
            </a:r>
            <a:r>
              <a:rPr sz="2200" spc="-18" dirty="0">
                <a:cs typeface="Arial MT"/>
              </a:rPr>
              <a:t>.</a:t>
            </a:r>
            <a:endParaRPr sz="2200" dirty="0">
              <a:cs typeface="Arial MT"/>
            </a:endParaRPr>
          </a:p>
        </p:txBody>
      </p:sp>
      <p:sp>
        <p:nvSpPr>
          <p:cNvPr id="5" name="Date Placeholder 3"/>
          <p:cNvSpPr>
            <a:spLocks noGrp="1"/>
          </p:cNvSpPr>
          <p:nvPr>
            <p:ph type="dt" sz="half" idx="10"/>
          </p:nvPr>
        </p:nvSpPr>
        <p:spPr>
          <a:xfrm>
            <a:off x="457200" y="6356350"/>
            <a:ext cx="2133600" cy="365125"/>
          </a:xfrm>
        </p:spPr>
        <p:txBody>
          <a:bodyPr/>
          <a:lstStyle/>
          <a:p>
            <a:fld id="{2B8BCDC7-B18F-4E03-8DAF-6C1E61A17F10}" type="datetime1">
              <a:rPr lang="en-US" smtClean="0"/>
              <a:t>5/1/2024</a:t>
            </a:fld>
            <a:endParaRPr lang="en-US"/>
          </a:p>
        </p:txBody>
      </p:sp>
      <p:sp>
        <p:nvSpPr>
          <p:cNvPr id="6"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Decision Problems(CO5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9" name="Rectangle 8"/>
          <p:cNvSpPr/>
          <p:nvPr/>
        </p:nvSpPr>
        <p:spPr>
          <a:xfrm>
            <a:off x="457200" y="1069388"/>
            <a:ext cx="2521139" cy="430887"/>
          </a:xfrm>
          <a:prstGeom prst="rect">
            <a:avLst/>
          </a:prstGeom>
        </p:spPr>
        <p:txBody>
          <a:bodyPr wrap="none">
            <a:spAutoFit/>
          </a:bodyPr>
          <a:lstStyle/>
          <a:p>
            <a:pPr marL="11206">
              <a:spcBef>
                <a:spcPts val="88"/>
              </a:spcBef>
            </a:pPr>
            <a:r>
              <a:rPr lang="en-US" sz="2200" b="1" dirty="0"/>
              <a:t>Decidable</a:t>
            </a:r>
            <a:r>
              <a:rPr lang="en-US" sz="2200" b="1" spc="-31" dirty="0"/>
              <a:t> </a:t>
            </a:r>
            <a:r>
              <a:rPr lang="en-US" sz="2200" b="1" dirty="0"/>
              <a:t>Problems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41005503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424952" y="1810871"/>
            <a:ext cx="4372299" cy="4168587"/>
          </a:xfrm>
          <a:prstGeom prst="rect">
            <a:avLst/>
          </a:prstGeom>
        </p:spPr>
      </p:pic>
      <p:sp>
        <p:nvSpPr>
          <p:cNvPr id="4" name="object 4"/>
          <p:cNvSpPr txBox="1"/>
          <p:nvPr/>
        </p:nvSpPr>
        <p:spPr>
          <a:xfrm>
            <a:off x="3703170" y="3220570"/>
            <a:ext cx="1453963" cy="1401507"/>
          </a:xfrm>
          <a:prstGeom prst="rect">
            <a:avLst/>
          </a:prstGeom>
        </p:spPr>
        <p:txBody>
          <a:bodyPr vert="horz" wrap="square" lIns="0" tIns="17369" rIns="0" bIns="0" rtlCol="0">
            <a:spAutoFit/>
          </a:bodyPr>
          <a:lstStyle/>
          <a:p>
            <a:pPr marL="11206" marR="4483" indent="74523" algn="just">
              <a:lnSpc>
                <a:spcPct val="98200"/>
              </a:lnSpc>
              <a:spcBef>
                <a:spcPts val="137"/>
              </a:spcBef>
            </a:pPr>
            <a:r>
              <a:rPr sz="2294" spc="-18" dirty="0">
                <a:latin typeface="Arial MT"/>
                <a:cs typeface="Arial MT"/>
              </a:rPr>
              <a:t>Decidable </a:t>
            </a:r>
            <a:r>
              <a:rPr sz="2294" spc="-631" dirty="0">
                <a:latin typeface="Arial MT"/>
                <a:cs typeface="Arial MT"/>
              </a:rPr>
              <a:t> </a:t>
            </a:r>
            <a:r>
              <a:rPr sz="2294" spc="-18" dirty="0">
                <a:latin typeface="Arial MT"/>
                <a:cs typeface="Arial MT"/>
              </a:rPr>
              <a:t>problems</a:t>
            </a:r>
            <a:r>
              <a:rPr sz="2294" spc="-97" dirty="0">
                <a:latin typeface="Arial MT"/>
                <a:cs typeface="Arial MT"/>
              </a:rPr>
              <a:t> </a:t>
            </a:r>
            <a:r>
              <a:rPr sz="2294" dirty="0">
                <a:latin typeface="Arial MT"/>
                <a:cs typeface="Arial MT"/>
              </a:rPr>
              <a:t>= </a:t>
            </a:r>
            <a:r>
              <a:rPr sz="2294" spc="-627" dirty="0">
                <a:latin typeface="Arial MT"/>
                <a:cs typeface="Arial MT"/>
              </a:rPr>
              <a:t> </a:t>
            </a:r>
            <a:r>
              <a:rPr sz="2294" spc="-18" dirty="0">
                <a:latin typeface="Arial MT"/>
                <a:cs typeface="Arial MT"/>
              </a:rPr>
              <a:t>Recursive </a:t>
            </a:r>
            <a:r>
              <a:rPr sz="2294" spc="-13" dirty="0">
                <a:latin typeface="Arial MT"/>
                <a:cs typeface="Arial MT"/>
              </a:rPr>
              <a:t> </a:t>
            </a:r>
            <a:r>
              <a:rPr sz="2294" spc="-18" dirty="0">
                <a:latin typeface="Arial MT"/>
                <a:cs typeface="Arial MT"/>
              </a:rPr>
              <a:t>languages</a:t>
            </a:r>
            <a:endParaRPr sz="2294">
              <a:latin typeface="Arial MT"/>
              <a:cs typeface="Arial MT"/>
            </a:endParaRPr>
          </a:p>
        </p:txBody>
      </p:sp>
      <p:sp>
        <p:nvSpPr>
          <p:cNvPr id="5" name="object 5"/>
          <p:cNvSpPr txBox="1"/>
          <p:nvPr/>
        </p:nvSpPr>
        <p:spPr>
          <a:xfrm>
            <a:off x="1048124" y="5097781"/>
            <a:ext cx="1543049" cy="935776"/>
          </a:xfrm>
          <a:prstGeom prst="rect">
            <a:avLst/>
          </a:prstGeom>
        </p:spPr>
        <p:txBody>
          <a:bodyPr vert="horz" wrap="square" lIns="0" tIns="12326" rIns="0" bIns="0" rtlCol="0">
            <a:spAutoFit/>
          </a:bodyPr>
          <a:lstStyle/>
          <a:p>
            <a:pPr marL="11206" marR="4483" indent="16249" algn="just">
              <a:lnSpc>
                <a:spcPct val="99600"/>
              </a:lnSpc>
              <a:spcBef>
                <a:spcPts val="97"/>
              </a:spcBef>
            </a:pPr>
            <a:r>
              <a:rPr sz="2000" spc="-18" dirty="0">
                <a:cs typeface="Arial MT"/>
              </a:rPr>
              <a:t>Recursively </a:t>
            </a:r>
            <a:r>
              <a:rPr sz="2000" spc="-631" dirty="0">
                <a:cs typeface="Arial MT"/>
              </a:rPr>
              <a:t> </a:t>
            </a:r>
            <a:r>
              <a:rPr sz="2000" spc="-18" dirty="0">
                <a:cs typeface="Arial MT"/>
              </a:rPr>
              <a:t>enu</a:t>
            </a:r>
            <a:r>
              <a:rPr sz="2000" spc="-31" dirty="0">
                <a:cs typeface="Arial MT"/>
              </a:rPr>
              <a:t>m</a:t>
            </a:r>
            <a:r>
              <a:rPr sz="2000" spc="-18" dirty="0">
                <a:cs typeface="Arial MT"/>
              </a:rPr>
              <a:t>e</a:t>
            </a:r>
            <a:r>
              <a:rPr sz="2000" spc="-13" dirty="0">
                <a:cs typeface="Arial MT"/>
              </a:rPr>
              <a:t>r</a:t>
            </a:r>
            <a:r>
              <a:rPr sz="2000" spc="-18" dirty="0">
                <a:cs typeface="Arial MT"/>
              </a:rPr>
              <a:t>ab</a:t>
            </a:r>
            <a:r>
              <a:rPr sz="2000" spc="-4" dirty="0">
                <a:cs typeface="Arial MT"/>
              </a:rPr>
              <a:t>l</a:t>
            </a:r>
            <a:r>
              <a:rPr sz="2000" dirty="0">
                <a:cs typeface="Arial MT"/>
              </a:rPr>
              <a:t>e  </a:t>
            </a:r>
            <a:r>
              <a:rPr sz="2000" spc="-18" dirty="0">
                <a:cs typeface="Arial MT"/>
              </a:rPr>
              <a:t>languages</a:t>
            </a:r>
            <a:endParaRPr sz="2000" dirty="0">
              <a:cs typeface="Arial MT"/>
            </a:endParaRPr>
          </a:p>
        </p:txBody>
      </p:sp>
      <p:sp>
        <p:nvSpPr>
          <p:cNvPr id="6" name="object 6"/>
          <p:cNvSpPr txBox="1"/>
          <p:nvPr/>
        </p:nvSpPr>
        <p:spPr>
          <a:xfrm>
            <a:off x="908423" y="2244314"/>
            <a:ext cx="1923490" cy="1062508"/>
          </a:xfrm>
          <a:prstGeom prst="rect">
            <a:avLst/>
          </a:prstGeom>
        </p:spPr>
        <p:txBody>
          <a:bodyPr vert="horz" wrap="square" lIns="0" tIns="23532" rIns="0" bIns="0" rtlCol="0">
            <a:spAutoFit/>
          </a:bodyPr>
          <a:lstStyle/>
          <a:p>
            <a:pPr marL="11206" marR="4483" algn="ctr">
              <a:lnSpc>
                <a:spcPts val="2735"/>
              </a:lnSpc>
              <a:spcBef>
                <a:spcPts val="185"/>
              </a:spcBef>
            </a:pPr>
            <a:r>
              <a:rPr sz="2000" spc="-13" dirty="0">
                <a:cs typeface="Arial MT"/>
              </a:rPr>
              <a:t>Not</a:t>
            </a:r>
            <a:r>
              <a:rPr sz="2000" spc="-79" dirty="0">
                <a:cs typeface="Arial MT"/>
              </a:rPr>
              <a:t> </a:t>
            </a:r>
            <a:r>
              <a:rPr sz="2000" spc="-18" dirty="0">
                <a:cs typeface="Arial MT"/>
              </a:rPr>
              <a:t>recursively </a:t>
            </a:r>
            <a:r>
              <a:rPr sz="2000" spc="-622" dirty="0">
                <a:cs typeface="Arial MT"/>
              </a:rPr>
              <a:t> </a:t>
            </a:r>
            <a:r>
              <a:rPr sz="2000" spc="-18" dirty="0">
                <a:cs typeface="Arial MT"/>
              </a:rPr>
              <a:t>enumerable </a:t>
            </a:r>
            <a:r>
              <a:rPr sz="2000" spc="-13" dirty="0">
                <a:cs typeface="Arial MT"/>
              </a:rPr>
              <a:t> </a:t>
            </a:r>
            <a:r>
              <a:rPr sz="2000" spc="-18" dirty="0">
                <a:cs typeface="Arial MT"/>
              </a:rPr>
              <a:t>languages</a:t>
            </a:r>
            <a:endParaRPr sz="2000" dirty="0">
              <a:cs typeface="Arial MT"/>
            </a:endParaRPr>
          </a:p>
        </p:txBody>
      </p:sp>
      <p:sp>
        <p:nvSpPr>
          <p:cNvPr id="7" name="object 7"/>
          <p:cNvSpPr txBox="1"/>
          <p:nvPr/>
        </p:nvSpPr>
        <p:spPr>
          <a:xfrm>
            <a:off x="7337611" y="3064585"/>
            <a:ext cx="342340" cy="364361"/>
          </a:xfrm>
          <a:prstGeom prst="rect">
            <a:avLst/>
          </a:prstGeom>
        </p:spPr>
        <p:txBody>
          <a:bodyPr vert="horz" wrap="square" lIns="0" tIns="11206" rIns="0" bIns="0" rtlCol="0">
            <a:spAutoFit/>
          </a:bodyPr>
          <a:lstStyle/>
          <a:p>
            <a:pPr marL="11206">
              <a:spcBef>
                <a:spcPts val="88"/>
              </a:spcBef>
            </a:pPr>
            <a:r>
              <a:rPr sz="2294" spc="-18" dirty="0">
                <a:latin typeface="Arial MT"/>
                <a:cs typeface="Arial MT"/>
              </a:rPr>
              <a:t>??</a:t>
            </a:r>
            <a:endParaRPr sz="2294">
              <a:latin typeface="Arial MT"/>
              <a:cs typeface="Arial MT"/>
            </a:endParaRPr>
          </a:p>
        </p:txBody>
      </p:sp>
      <p:pic>
        <p:nvPicPr>
          <p:cNvPr id="8" name="object 8"/>
          <p:cNvPicPr/>
          <p:nvPr/>
        </p:nvPicPr>
        <p:blipFill>
          <a:blip r:embed="rId3" cstate="print"/>
          <a:stretch>
            <a:fillRect/>
          </a:stretch>
        </p:blipFill>
        <p:spPr>
          <a:xfrm>
            <a:off x="7077635" y="3438258"/>
            <a:ext cx="152399" cy="152399"/>
          </a:xfrm>
          <a:prstGeom prst="rect">
            <a:avLst/>
          </a:prstGeom>
        </p:spPr>
      </p:pic>
      <p:sp>
        <p:nvSpPr>
          <p:cNvPr id="9" name="object 9"/>
          <p:cNvSpPr txBox="1"/>
          <p:nvPr/>
        </p:nvSpPr>
        <p:spPr>
          <a:xfrm>
            <a:off x="6928970" y="5170394"/>
            <a:ext cx="1891553" cy="1050815"/>
          </a:xfrm>
          <a:prstGeom prst="rect">
            <a:avLst/>
          </a:prstGeom>
        </p:spPr>
        <p:txBody>
          <a:bodyPr vert="horz" wrap="square" lIns="0" tIns="24652" rIns="0" bIns="0" rtlCol="0">
            <a:spAutoFit/>
          </a:bodyPr>
          <a:lstStyle/>
          <a:p>
            <a:pPr marL="11206" marR="4483" indent="344039">
              <a:lnSpc>
                <a:spcPts val="2735"/>
              </a:lnSpc>
              <a:spcBef>
                <a:spcPts val="193"/>
              </a:spcBef>
            </a:pPr>
            <a:r>
              <a:rPr sz="2000" spc="-13" dirty="0">
                <a:cs typeface="Arial MT"/>
              </a:rPr>
              <a:t>Are </a:t>
            </a:r>
            <a:r>
              <a:rPr sz="2000" spc="-18" dirty="0">
                <a:cs typeface="Arial MT"/>
              </a:rPr>
              <a:t>there </a:t>
            </a:r>
            <a:r>
              <a:rPr sz="2000" spc="-13" dirty="0">
                <a:cs typeface="Arial MT"/>
              </a:rPr>
              <a:t> any</a:t>
            </a:r>
            <a:r>
              <a:rPr sz="2000" spc="-106" dirty="0">
                <a:cs typeface="Arial MT"/>
              </a:rPr>
              <a:t> </a:t>
            </a:r>
            <a:r>
              <a:rPr sz="2000" spc="-18" dirty="0">
                <a:cs typeface="Arial MT"/>
              </a:rPr>
              <a:t>languages</a:t>
            </a:r>
            <a:endParaRPr sz="2000" dirty="0">
              <a:cs typeface="Arial MT"/>
            </a:endParaRPr>
          </a:p>
          <a:p>
            <a:pPr marL="577694">
              <a:lnSpc>
                <a:spcPts val="2638"/>
              </a:lnSpc>
            </a:pPr>
            <a:r>
              <a:rPr sz="2000" spc="-18" dirty="0">
                <a:cs typeface="Arial MT"/>
              </a:rPr>
              <a:t>here?</a:t>
            </a:r>
            <a:endParaRPr sz="2000" dirty="0">
              <a:cs typeface="Arial MT"/>
            </a:endParaRPr>
          </a:p>
        </p:txBody>
      </p:sp>
      <p:sp>
        <p:nvSpPr>
          <p:cNvPr id="10" name="object 10"/>
          <p:cNvSpPr/>
          <p:nvPr/>
        </p:nvSpPr>
        <p:spPr>
          <a:xfrm>
            <a:off x="7224073" y="3657894"/>
            <a:ext cx="722779" cy="1505510"/>
          </a:xfrm>
          <a:custGeom>
            <a:avLst/>
            <a:gdLst/>
            <a:ahLst/>
            <a:cxnLst/>
            <a:rect l="l" t="t" r="r" b="b"/>
            <a:pathLst>
              <a:path w="819150" h="1706245">
                <a:moveTo>
                  <a:pt x="41262" y="71169"/>
                </a:moveTo>
                <a:lnTo>
                  <a:pt x="32093" y="75544"/>
                </a:lnTo>
                <a:lnTo>
                  <a:pt x="809891" y="1705648"/>
                </a:lnTo>
                <a:lnTo>
                  <a:pt x="819061" y="1701272"/>
                </a:lnTo>
                <a:lnTo>
                  <a:pt x="41262" y="71169"/>
                </a:lnTo>
                <a:close/>
              </a:path>
              <a:path w="819150" h="1706245">
                <a:moveTo>
                  <a:pt x="1676" y="0"/>
                </a:moveTo>
                <a:lnTo>
                  <a:pt x="0" y="90858"/>
                </a:lnTo>
                <a:lnTo>
                  <a:pt x="32093" y="75544"/>
                </a:lnTo>
                <a:lnTo>
                  <a:pt x="26261" y="63320"/>
                </a:lnTo>
                <a:lnTo>
                  <a:pt x="35430" y="58945"/>
                </a:lnTo>
                <a:lnTo>
                  <a:pt x="66880" y="58945"/>
                </a:lnTo>
                <a:lnTo>
                  <a:pt x="73356" y="55855"/>
                </a:lnTo>
                <a:lnTo>
                  <a:pt x="1676" y="0"/>
                </a:lnTo>
                <a:close/>
              </a:path>
              <a:path w="819150" h="1706245">
                <a:moveTo>
                  <a:pt x="35430" y="58945"/>
                </a:moveTo>
                <a:lnTo>
                  <a:pt x="26261" y="63320"/>
                </a:lnTo>
                <a:lnTo>
                  <a:pt x="32093" y="75544"/>
                </a:lnTo>
                <a:lnTo>
                  <a:pt x="41262" y="71169"/>
                </a:lnTo>
                <a:lnTo>
                  <a:pt x="35430" y="58945"/>
                </a:lnTo>
                <a:close/>
              </a:path>
              <a:path w="819150" h="1706245">
                <a:moveTo>
                  <a:pt x="66880" y="58945"/>
                </a:moveTo>
                <a:lnTo>
                  <a:pt x="35430" y="58945"/>
                </a:lnTo>
                <a:lnTo>
                  <a:pt x="41262" y="71169"/>
                </a:lnTo>
                <a:lnTo>
                  <a:pt x="66880" y="58945"/>
                </a:lnTo>
                <a:close/>
              </a:path>
            </a:pathLst>
          </a:custGeom>
          <a:solidFill>
            <a:srgbClr val="000000"/>
          </a:solidFill>
        </p:spPr>
        <p:txBody>
          <a:bodyPr wrap="square" lIns="0" tIns="0" rIns="0" bIns="0" rtlCol="0"/>
          <a:lstStyle/>
          <a:p>
            <a:endParaRPr sz="1588"/>
          </a:p>
        </p:txBody>
      </p:sp>
      <p:sp>
        <p:nvSpPr>
          <p:cNvPr id="12" name="Date Placeholder 3"/>
          <p:cNvSpPr>
            <a:spLocks noGrp="1"/>
          </p:cNvSpPr>
          <p:nvPr>
            <p:ph type="dt" sz="half" idx="10"/>
          </p:nvPr>
        </p:nvSpPr>
        <p:spPr>
          <a:xfrm>
            <a:off x="457200" y="6356350"/>
            <a:ext cx="2133600" cy="365125"/>
          </a:xfrm>
        </p:spPr>
        <p:txBody>
          <a:bodyPr/>
          <a:lstStyle/>
          <a:p>
            <a:fld id="{0A516087-22FA-4A86-8EBF-CC72F36EFF99}" type="datetime1">
              <a:rPr lang="en-US" smtClean="0"/>
              <a:t>5/1/2024</a:t>
            </a:fld>
            <a:endParaRPr lang="en-US"/>
          </a:p>
        </p:txBody>
      </p:sp>
      <p:sp>
        <p:nvSpPr>
          <p:cNvPr id="13"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14"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
        <p:nvSpPr>
          <p:cNvPr id="15"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Decision Problems(CO5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val="4217788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E2D69DB-A89D-455E-B4F0-B7D981D3BD67}" type="datetime1">
              <a:rPr lang="en-US" smtClean="0"/>
              <a:t>5/1/2024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pic>
        <p:nvPicPr>
          <p:cNvPr id="8" name="Picture 7" descr="Logo, company name&#10;&#10;Description automatically generated">
            <a:extLst>
              <a:ext uri="{FF2B5EF4-FFF2-40B4-BE49-F238E27FC236}">
                <a16:creationId xmlns="" xmlns:a16="http://schemas.microsoft.com/office/drawing/2014/main" id="{4D530794-9E1B-47E3-BA12-31755C3A4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371600" cy="801666"/>
          </a:xfrm>
          <a:prstGeom prst="rect">
            <a:avLst/>
          </a:prstGeom>
        </p:spPr>
      </p:pic>
      <p:sp>
        <p:nvSpPr>
          <p:cNvPr id="10" name="Title 1">
            <a:extLst>
              <a:ext uri="{FF2B5EF4-FFF2-40B4-BE49-F238E27FC236}">
                <a16:creationId xmlns="" xmlns:a16="http://schemas.microsoft.com/office/drawing/2014/main" id="{F3CC3EBE-5D36-4581-AD22-E6DFC241C48D}"/>
              </a:ext>
            </a:extLst>
          </p:cNvPr>
          <p:cNvSpPr txBox="1">
            <a:spLocks/>
          </p:cNvSpPr>
          <p:nvPr/>
        </p:nvSpPr>
        <p:spPr>
          <a:xfrm>
            <a:off x="1523999" y="-11515"/>
            <a:ext cx="7586471"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lang="en-US" sz="3200" dirty="0">
                <a:latin typeface="+mj-lt"/>
              </a:rPr>
              <a:t>Subject Syllabus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sp>
        <p:nvSpPr>
          <p:cNvPr id="9" name="Footer Placeholder 9"/>
          <p:cNvSpPr>
            <a:spLocks noGrp="1"/>
          </p:cNvSpPr>
          <p:nvPr>
            <p:ph type="ftr" sz="quarter" idx="11"/>
          </p:nvPr>
        </p:nvSpPr>
        <p:spPr>
          <a:xfrm>
            <a:off x="2514600" y="6356350"/>
            <a:ext cx="5029200" cy="365125"/>
          </a:xfrm>
        </p:spPr>
        <p:txBody>
          <a:bodyPr/>
          <a:lstStyle/>
          <a:p>
            <a:r>
              <a:rPr lang="en-US" dirty="0" smtClean="0"/>
              <a:t>Ankur Kumar Varshney             ACSE0404 (TAFL)                  Unit V</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914400"/>
            <a:ext cx="7467600" cy="5522934"/>
          </a:xfrm>
          <a:prstGeom prst="rect">
            <a:avLst/>
          </a:prstGeom>
        </p:spPr>
      </p:pic>
    </p:spTree>
    <p:extLst>
      <p:ext uri="{BB962C8B-B14F-4D97-AF65-F5344CB8AC3E}">
        <p14:creationId xmlns:p14="http://schemas.microsoft.com/office/powerpoint/2010/main" val="9539741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524000"/>
            <a:ext cx="7287746" cy="3575390"/>
          </a:xfrm>
          <a:prstGeom prst="rect">
            <a:avLst/>
          </a:prstGeom>
        </p:spPr>
        <p:txBody>
          <a:bodyPr vert="horz" wrap="square" lIns="0" tIns="133910" rIns="0" bIns="0" rtlCol="0">
            <a:spAutoFit/>
          </a:bodyPr>
          <a:lstStyle/>
          <a:p>
            <a:pPr marL="333953" indent="-322747" algn="just">
              <a:spcBef>
                <a:spcPts val="1054"/>
              </a:spcBef>
              <a:buFont typeface="Wingdings"/>
              <a:buChar char=""/>
              <a:tabLst>
                <a:tab pos="333393" algn="l"/>
                <a:tab pos="333953" algn="l"/>
              </a:tabLst>
            </a:pPr>
            <a:r>
              <a:rPr sz="2200" b="1" spc="-18" dirty="0">
                <a:cs typeface="Arial MT"/>
              </a:rPr>
              <a:t>Next</a:t>
            </a:r>
            <a:r>
              <a:rPr sz="2200" b="1" spc="-49" dirty="0">
                <a:cs typeface="Arial MT"/>
              </a:rPr>
              <a:t> </a:t>
            </a:r>
            <a:r>
              <a:rPr sz="2200" b="1" spc="-13" dirty="0">
                <a:cs typeface="Arial MT"/>
              </a:rPr>
              <a:t>topic</a:t>
            </a:r>
            <a:r>
              <a:rPr sz="2200" b="1" spc="-49" dirty="0">
                <a:cs typeface="Arial MT"/>
              </a:rPr>
              <a:t> </a:t>
            </a:r>
            <a:r>
              <a:rPr sz="2200" b="1" spc="-4" dirty="0">
                <a:cs typeface="Arial MT"/>
              </a:rPr>
              <a:t>is</a:t>
            </a:r>
            <a:r>
              <a:rPr sz="2200" b="1" spc="-49" dirty="0">
                <a:cs typeface="Arial MT"/>
              </a:rPr>
              <a:t> </a:t>
            </a:r>
            <a:r>
              <a:rPr sz="2200" b="1" spc="-13" dirty="0">
                <a:cs typeface="Arial MT"/>
              </a:rPr>
              <a:t>Decidability</a:t>
            </a:r>
            <a:endParaRPr sz="2200" b="1" dirty="0">
              <a:cs typeface="Arial MT"/>
            </a:endParaRPr>
          </a:p>
          <a:p>
            <a:pPr marL="553600" lvl="1" indent="-221888" algn="just">
              <a:spcBef>
                <a:spcPts val="777"/>
              </a:spcBef>
              <a:buChar char="•"/>
              <a:tabLst>
                <a:tab pos="553600" algn="l"/>
                <a:tab pos="554160" algn="l"/>
              </a:tabLst>
            </a:pPr>
            <a:r>
              <a:rPr sz="2200" spc="9" dirty="0">
                <a:cs typeface="Arial MT"/>
              </a:rPr>
              <a:t>Review</a:t>
            </a:r>
            <a:r>
              <a:rPr sz="2200" spc="26" dirty="0">
                <a:cs typeface="Arial MT"/>
              </a:rPr>
              <a:t> </a:t>
            </a:r>
            <a:r>
              <a:rPr sz="2200" spc="9" dirty="0">
                <a:cs typeface="Arial MT"/>
              </a:rPr>
              <a:t>Lab</a:t>
            </a:r>
            <a:r>
              <a:rPr sz="2200" spc="18" dirty="0">
                <a:cs typeface="Arial MT"/>
              </a:rPr>
              <a:t> </a:t>
            </a:r>
            <a:r>
              <a:rPr sz="2200" spc="4" dirty="0">
                <a:cs typeface="Arial MT"/>
              </a:rPr>
              <a:t>notes</a:t>
            </a:r>
            <a:r>
              <a:rPr sz="2200" spc="13" dirty="0">
                <a:cs typeface="Arial MT"/>
              </a:rPr>
              <a:t> </a:t>
            </a:r>
            <a:r>
              <a:rPr sz="2200" spc="4" dirty="0">
                <a:cs typeface="Arial MT"/>
              </a:rPr>
              <a:t>on</a:t>
            </a:r>
            <a:r>
              <a:rPr sz="2200" spc="18" dirty="0">
                <a:cs typeface="Arial MT"/>
              </a:rPr>
              <a:t> </a:t>
            </a:r>
            <a:r>
              <a:rPr sz="2200" spc="4" dirty="0">
                <a:cs typeface="Arial MT"/>
              </a:rPr>
              <a:t>Math</a:t>
            </a:r>
            <a:r>
              <a:rPr sz="2200" spc="18" dirty="0">
                <a:cs typeface="Arial MT"/>
              </a:rPr>
              <a:t> </a:t>
            </a:r>
            <a:r>
              <a:rPr sz="2200" spc="9" dirty="0">
                <a:cs typeface="Arial MT"/>
              </a:rPr>
              <a:t>review</a:t>
            </a:r>
            <a:r>
              <a:rPr sz="2200" spc="18" dirty="0">
                <a:cs typeface="Arial MT"/>
              </a:rPr>
              <a:t> </a:t>
            </a:r>
            <a:r>
              <a:rPr sz="2200" dirty="0">
                <a:cs typeface="Arial MT"/>
              </a:rPr>
              <a:t>–</a:t>
            </a:r>
            <a:r>
              <a:rPr sz="2200" spc="18" dirty="0">
                <a:cs typeface="Arial MT"/>
              </a:rPr>
              <a:t> </a:t>
            </a:r>
            <a:r>
              <a:rPr sz="2200" spc="9" dirty="0">
                <a:cs typeface="Arial MT"/>
              </a:rPr>
              <a:t>diagonalization</a:t>
            </a:r>
            <a:r>
              <a:rPr sz="2200" spc="18" dirty="0">
                <a:cs typeface="Arial MT"/>
              </a:rPr>
              <a:t> </a:t>
            </a:r>
            <a:r>
              <a:rPr sz="2200" spc="4" dirty="0">
                <a:cs typeface="Arial MT"/>
              </a:rPr>
              <a:t>etc.</a:t>
            </a:r>
            <a:endParaRPr sz="2200" dirty="0">
              <a:cs typeface="Arial MT"/>
            </a:endParaRPr>
          </a:p>
          <a:p>
            <a:pPr marL="333953" marR="53231" indent="-322747" algn="just">
              <a:lnSpc>
                <a:spcPct val="118500"/>
              </a:lnSpc>
              <a:spcBef>
                <a:spcPts val="449"/>
              </a:spcBef>
              <a:buFont typeface="Wingdings"/>
              <a:buChar char=""/>
              <a:tabLst>
                <a:tab pos="333393" algn="l"/>
                <a:tab pos="333953" algn="l"/>
              </a:tabLst>
            </a:pPr>
            <a:r>
              <a:rPr sz="2200" spc="-13" dirty="0">
                <a:cs typeface="Arial MT"/>
              </a:rPr>
              <a:t>First</a:t>
            </a:r>
            <a:r>
              <a:rPr sz="2200" spc="-31" dirty="0">
                <a:cs typeface="Arial MT"/>
              </a:rPr>
              <a:t> </a:t>
            </a:r>
            <a:r>
              <a:rPr sz="2200" spc="-9" dirty="0">
                <a:cs typeface="Arial MT"/>
              </a:rPr>
              <a:t>let’s</a:t>
            </a:r>
            <a:r>
              <a:rPr sz="2200" spc="-31" dirty="0">
                <a:cs typeface="Arial MT"/>
              </a:rPr>
              <a:t> </a:t>
            </a:r>
            <a:r>
              <a:rPr sz="2200" spc="-13" dirty="0">
                <a:cs typeface="Arial MT"/>
              </a:rPr>
              <a:t>look</a:t>
            </a:r>
            <a:r>
              <a:rPr sz="2200" spc="-35" dirty="0">
                <a:cs typeface="Arial MT"/>
              </a:rPr>
              <a:t> </a:t>
            </a:r>
            <a:r>
              <a:rPr sz="2200" spc="-9" dirty="0">
                <a:cs typeface="Arial MT"/>
              </a:rPr>
              <a:t>at</a:t>
            </a:r>
            <a:r>
              <a:rPr sz="2200" spc="-26" dirty="0">
                <a:cs typeface="Arial MT"/>
              </a:rPr>
              <a:t> </a:t>
            </a:r>
            <a:r>
              <a:rPr sz="2200" spc="-18" dirty="0">
                <a:cs typeface="Arial MT"/>
              </a:rPr>
              <a:t>closure</a:t>
            </a:r>
            <a:r>
              <a:rPr sz="2200" spc="-31" dirty="0">
                <a:cs typeface="Arial MT"/>
              </a:rPr>
              <a:t> </a:t>
            </a:r>
            <a:r>
              <a:rPr sz="2200" spc="-18" dirty="0">
                <a:cs typeface="Arial MT"/>
              </a:rPr>
              <a:t>properties</a:t>
            </a:r>
            <a:r>
              <a:rPr sz="2200" spc="-31" dirty="0">
                <a:cs typeface="Arial MT"/>
              </a:rPr>
              <a:t> </a:t>
            </a:r>
            <a:r>
              <a:rPr sz="2200" spc="-9" dirty="0">
                <a:cs typeface="Arial MT"/>
              </a:rPr>
              <a:t>of</a:t>
            </a:r>
            <a:r>
              <a:rPr sz="2200" spc="-31" dirty="0">
                <a:cs typeface="Arial MT"/>
              </a:rPr>
              <a:t> </a:t>
            </a:r>
            <a:r>
              <a:rPr sz="2200" spc="-18" dirty="0">
                <a:cs typeface="Arial MT"/>
              </a:rPr>
              <a:t>these</a:t>
            </a:r>
            <a:r>
              <a:rPr sz="2200" spc="-26" dirty="0">
                <a:cs typeface="Arial MT"/>
              </a:rPr>
              <a:t> </a:t>
            </a:r>
            <a:r>
              <a:rPr sz="2200" spc="-18" dirty="0">
                <a:cs typeface="Arial MT"/>
              </a:rPr>
              <a:t>classes</a:t>
            </a:r>
            <a:r>
              <a:rPr sz="2200" spc="-35" dirty="0">
                <a:cs typeface="Arial MT"/>
              </a:rPr>
              <a:t> </a:t>
            </a:r>
            <a:r>
              <a:rPr sz="2200" spc="-9" dirty="0">
                <a:cs typeface="Arial MT"/>
              </a:rPr>
              <a:t>of </a:t>
            </a:r>
            <a:r>
              <a:rPr sz="2200" spc="-622" dirty="0">
                <a:cs typeface="Arial MT"/>
              </a:rPr>
              <a:t> </a:t>
            </a:r>
            <a:r>
              <a:rPr sz="2200" spc="-18" dirty="0">
                <a:cs typeface="Arial MT"/>
              </a:rPr>
              <a:t>languages</a:t>
            </a:r>
            <a:endParaRPr sz="2200" dirty="0">
              <a:cs typeface="Arial MT"/>
            </a:endParaRPr>
          </a:p>
          <a:p>
            <a:pPr marL="333953" marR="4483" indent="-322747" algn="just">
              <a:lnSpc>
                <a:spcPct val="118500"/>
              </a:lnSpc>
              <a:spcBef>
                <a:spcPts val="529"/>
              </a:spcBef>
              <a:buFont typeface="Wingdings"/>
              <a:buChar char=""/>
              <a:tabLst>
                <a:tab pos="333393" algn="l"/>
                <a:tab pos="333953" algn="l"/>
              </a:tabLst>
            </a:pPr>
            <a:r>
              <a:rPr sz="2200" u="heavy" spc="-18" dirty="0">
                <a:uFill>
                  <a:solidFill>
                    <a:srgbClr val="000000"/>
                  </a:solidFill>
                </a:uFill>
                <a:cs typeface="Arial MT"/>
              </a:rPr>
              <a:t>Both</a:t>
            </a:r>
            <a:r>
              <a:rPr sz="2200" u="heavy" spc="-40" dirty="0">
                <a:uFill>
                  <a:solidFill>
                    <a:srgbClr val="000000"/>
                  </a:solidFill>
                </a:uFill>
                <a:cs typeface="Arial MT"/>
              </a:rPr>
              <a:t> </a:t>
            </a:r>
            <a:r>
              <a:rPr sz="2200" u="heavy" spc="-18" dirty="0">
                <a:uFill>
                  <a:solidFill>
                    <a:srgbClr val="000000"/>
                  </a:solidFill>
                </a:uFill>
                <a:cs typeface="Arial MT"/>
              </a:rPr>
              <a:t>closed</a:t>
            </a:r>
            <a:r>
              <a:rPr sz="2200" u="heavy" spc="-31" dirty="0">
                <a:uFill>
                  <a:solidFill>
                    <a:srgbClr val="000000"/>
                  </a:solidFill>
                </a:uFill>
                <a:cs typeface="Arial MT"/>
              </a:rPr>
              <a:t> </a:t>
            </a:r>
            <a:r>
              <a:rPr sz="2200" spc="-18" dirty="0">
                <a:cs typeface="Arial MT"/>
              </a:rPr>
              <a:t>under</a:t>
            </a:r>
            <a:r>
              <a:rPr sz="2200" spc="-26" dirty="0">
                <a:cs typeface="Arial MT"/>
              </a:rPr>
              <a:t> </a:t>
            </a:r>
            <a:r>
              <a:rPr sz="2200" spc="-13" dirty="0">
                <a:cs typeface="Arial MT"/>
              </a:rPr>
              <a:t>union,</a:t>
            </a:r>
            <a:r>
              <a:rPr sz="2200" spc="-31" dirty="0">
                <a:cs typeface="Arial MT"/>
              </a:rPr>
              <a:t> </a:t>
            </a:r>
            <a:r>
              <a:rPr sz="2200" spc="-18" dirty="0">
                <a:cs typeface="Arial MT"/>
              </a:rPr>
              <a:t>concatenation,</a:t>
            </a:r>
            <a:r>
              <a:rPr sz="2200" spc="-31" dirty="0">
                <a:cs typeface="Arial MT"/>
              </a:rPr>
              <a:t> </a:t>
            </a:r>
            <a:r>
              <a:rPr sz="2200" spc="-13" dirty="0">
                <a:cs typeface="Arial MT"/>
              </a:rPr>
              <a:t>star,</a:t>
            </a:r>
            <a:r>
              <a:rPr sz="2200" spc="-31" dirty="0">
                <a:cs typeface="Arial MT"/>
              </a:rPr>
              <a:t> </a:t>
            </a:r>
            <a:r>
              <a:rPr sz="2200" spc="-13" dirty="0">
                <a:cs typeface="Arial MT"/>
              </a:rPr>
              <a:t>reversal, </a:t>
            </a:r>
            <a:r>
              <a:rPr sz="2200" spc="-627" dirty="0">
                <a:cs typeface="Arial MT"/>
              </a:rPr>
              <a:t> </a:t>
            </a:r>
            <a:r>
              <a:rPr sz="2200" spc="-18" dirty="0">
                <a:cs typeface="Arial MT"/>
              </a:rPr>
              <a:t>intersection,</a:t>
            </a:r>
            <a:r>
              <a:rPr sz="2200" spc="-31" dirty="0">
                <a:cs typeface="Arial MT"/>
              </a:rPr>
              <a:t> </a:t>
            </a:r>
            <a:r>
              <a:rPr sz="2200" spc="-13" dirty="0">
                <a:cs typeface="Arial MT"/>
              </a:rPr>
              <a:t>inverse</a:t>
            </a:r>
            <a:r>
              <a:rPr sz="2200" spc="-35" dirty="0">
                <a:cs typeface="Arial MT"/>
              </a:rPr>
              <a:t> </a:t>
            </a:r>
            <a:r>
              <a:rPr sz="2200" spc="-22" dirty="0">
                <a:cs typeface="Arial MT"/>
              </a:rPr>
              <a:t>homomorphism.</a:t>
            </a:r>
            <a:endParaRPr sz="2200" dirty="0">
              <a:cs typeface="Arial MT"/>
            </a:endParaRPr>
          </a:p>
          <a:p>
            <a:pPr marL="333953" indent="-322747" algn="just">
              <a:spcBef>
                <a:spcPts val="1037"/>
              </a:spcBef>
              <a:buFont typeface="Wingdings"/>
              <a:buChar char=""/>
              <a:tabLst>
                <a:tab pos="333393" algn="l"/>
                <a:tab pos="333953" algn="l"/>
              </a:tabLst>
            </a:pPr>
            <a:r>
              <a:rPr sz="2200" spc="-18" dirty="0">
                <a:cs typeface="Arial MT"/>
              </a:rPr>
              <a:t>Recursive</a:t>
            </a:r>
            <a:r>
              <a:rPr sz="2200" spc="-31" dirty="0">
                <a:cs typeface="Arial MT"/>
              </a:rPr>
              <a:t> </a:t>
            </a:r>
            <a:r>
              <a:rPr sz="2200" spc="-18" dirty="0">
                <a:cs typeface="Arial MT"/>
              </a:rPr>
              <a:t>closed</a:t>
            </a:r>
            <a:r>
              <a:rPr sz="2200" spc="-26" dirty="0">
                <a:cs typeface="Arial MT"/>
              </a:rPr>
              <a:t> </a:t>
            </a:r>
            <a:r>
              <a:rPr sz="2200" spc="-18" dirty="0">
                <a:cs typeface="Arial MT"/>
              </a:rPr>
              <a:t>under</a:t>
            </a:r>
            <a:r>
              <a:rPr sz="2200" spc="-26" dirty="0">
                <a:cs typeface="Arial MT"/>
              </a:rPr>
              <a:t> </a:t>
            </a:r>
            <a:r>
              <a:rPr sz="2200" spc="-18" dirty="0">
                <a:cs typeface="Arial MT"/>
              </a:rPr>
              <a:t>difference,</a:t>
            </a:r>
            <a:r>
              <a:rPr sz="2200" spc="-26" dirty="0">
                <a:cs typeface="Arial MT"/>
              </a:rPr>
              <a:t> </a:t>
            </a:r>
            <a:r>
              <a:rPr sz="2200" spc="-18" dirty="0">
                <a:cs typeface="Arial MT"/>
              </a:rPr>
              <a:t>complementation.</a:t>
            </a:r>
            <a:endParaRPr sz="2200" dirty="0">
              <a:cs typeface="Arial MT"/>
            </a:endParaRPr>
          </a:p>
          <a:p>
            <a:pPr marL="333953" indent="-322747" algn="just">
              <a:spcBef>
                <a:spcPts val="1037"/>
              </a:spcBef>
              <a:buFont typeface="Wingdings"/>
              <a:buChar char=""/>
              <a:tabLst>
                <a:tab pos="333393" algn="l"/>
                <a:tab pos="333953" algn="l"/>
              </a:tabLst>
            </a:pPr>
            <a:r>
              <a:rPr sz="2200" spc="-13" dirty="0">
                <a:cs typeface="Arial MT"/>
              </a:rPr>
              <a:t>RE</a:t>
            </a:r>
            <a:r>
              <a:rPr sz="2200" spc="-40" dirty="0">
                <a:cs typeface="Arial MT"/>
              </a:rPr>
              <a:t> </a:t>
            </a:r>
            <a:r>
              <a:rPr sz="2200" spc="-18" dirty="0">
                <a:cs typeface="Arial MT"/>
              </a:rPr>
              <a:t>closed</a:t>
            </a:r>
            <a:r>
              <a:rPr sz="2200" spc="-31" dirty="0">
                <a:cs typeface="Arial MT"/>
              </a:rPr>
              <a:t> </a:t>
            </a:r>
            <a:r>
              <a:rPr sz="2200" spc="-18" dirty="0">
                <a:cs typeface="Arial MT"/>
              </a:rPr>
              <a:t>under</a:t>
            </a:r>
            <a:r>
              <a:rPr sz="2200" spc="-26" dirty="0">
                <a:cs typeface="Arial MT"/>
              </a:rPr>
              <a:t> </a:t>
            </a:r>
            <a:r>
              <a:rPr sz="2200" spc="-22" dirty="0">
                <a:cs typeface="Arial MT"/>
              </a:rPr>
              <a:t>homomorphism.</a:t>
            </a:r>
            <a:endParaRPr sz="2200" dirty="0">
              <a:cs typeface="Arial MT"/>
            </a:endParaRPr>
          </a:p>
        </p:txBody>
      </p:sp>
      <p:sp>
        <p:nvSpPr>
          <p:cNvPr id="4" name="Date Placeholder 3"/>
          <p:cNvSpPr>
            <a:spLocks noGrp="1"/>
          </p:cNvSpPr>
          <p:nvPr>
            <p:ph type="dt" sz="half" idx="10"/>
          </p:nvPr>
        </p:nvSpPr>
        <p:spPr>
          <a:xfrm>
            <a:off x="457200" y="6356350"/>
            <a:ext cx="2133600" cy="365125"/>
          </a:xfrm>
        </p:spPr>
        <p:txBody>
          <a:bodyPr/>
          <a:lstStyle/>
          <a:p>
            <a:fld id="{BE9E3CA8-9E1E-4CDB-AE46-248BB3F717BF}" type="datetime1">
              <a:rPr lang="en-US" smtClean="0"/>
              <a:t>5/1/2024</a:t>
            </a:fld>
            <a:endParaRPr lang="en-US"/>
          </a:p>
        </p:txBody>
      </p:sp>
      <p:sp>
        <p:nvSpPr>
          <p:cNvPr id="5"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6"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Closure</a:t>
            </a:r>
            <a:r>
              <a:rPr lang="en-US" sz="3200" b="1" spc="4" dirty="0"/>
              <a:t> </a:t>
            </a:r>
            <a:r>
              <a:rPr lang="en-US" sz="3200" b="1" dirty="0"/>
              <a:t>Properties</a:t>
            </a:r>
            <a:r>
              <a:rPr lang="en-US" sz="3200" b="1" spc="4" dirty="0"/>
              <a:t> of</a:t>
            </a:r>
            <a:r>
              <a:rPr lang="en-US" sz="3200" b="1" dirty="0"/>
              <a:t> Recursive</a:t>
            </a:r>
            <a:r>
              <a:rPr lang="en-US" sz="3200" b="1" spc="9" dirty="0"/>
              <a:t> </a:t>
            </a:r>
            <a:r>
              <a:rPr lang="en-US" sz="3200" b="1" dirty="0"/>
              <a:t>and RE</a:t>
            </a:r>
            <a:r>
              <a:rPr lang="en-US" sz="3200" b="1" spc="9" dirty="0"/>
              <a:t> </a:t>
            </a:r>
            <a:r>
              <a:rPr lang="en-US" sz="3200" b="1" dirty="0"/>
              <a:t>Languages</a:t>
            </a:r>
            <a:r>
              <a:rPr lang="en-US" sz="3200" b="1" dirty="0" smtClean="0"/>
              <a:t>(CO5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28234155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1975" y="1693768"/>
            <a:ext cx="8007724" cy="3297034"/>
          </a:xfrm>
          <a:prstGeom prst="rect">
            <a:avLst/>
          </a:prstGeom>
        </p:spPr>
        <p:txBody>
          <a:bodyPr vert="horz" wrap="square" lIns="0" tIns="10646" rIns="0" bIns="0" rtlCol="0">
            <a:spAutoFit/>
          </a:bodyPr>
          <a:lstStyle/>
          <a:p>
            <a:pPr marL="333393" marR="95255" indent="-322747" algn="just">
              <a:lnSpc>
                <a:spcPct val="118500"/>
              </a:lnSpc>
              <a:spcBef>
                <a:spcPts val="84"/>
              </a:spcBef>
              <a:buFont typeface="Wingdings"/>
              <a:buChar char=""/>
              <a:tabLst>
                <a:tab pos="333393" algn="l"/>
                <a:tab pos="333953" algn="l"/>
              </a:tabLst>
            </a:pPr>
            <a:r>
              <a:rPr sz="2200" b="1" i="1" spc="-22" dirty="0">
                <a:cs typeface="Arial"/>
              </a:rPr>
              <a:t>Observe:</a:t>
            </a:r>
            <a:r>
              <a:rPr sz="2200" i="1" spc="-22" dirty="0">
                <a:cs typeface="Arial"/>
              </a:rPr>
              <a:t> </a:t>
            </a:r>
            <a:r>
              <a:rPr sz="2200" i="1" spc="-13" dirty="0">
                <a:cs typeface="Arial"/>
              </a:rPr>
              <a:t>To </a:t>
            </a:r>
            <a:r>
              <a:rPr sz="2200" i="1" spc="-18" dirty="0">
                <a:cs typeface="Arial"/>
              </a:rPr>
              <a:t>prove </a:t>
            </a:r>
            <a:r>
              <a:rPr sz="2200" i="1" spc="-13" dirty="0">
                <a:cs typeface="Arial"/>
              </a:rPr>
              <a:t>the </a:t>
            </a:r>
            <a:r>
              <a:rPr sz="2200" i="1" spc="-18" dirty="0">
                <a:cs typeface="Arial"/>
              </a:rPr>
              <a:t>closure properties </a:t>
            </a:r>
            <a:r>
              <a:rPr sz="2200" i="1" spc="-13" dirty="0">
                <a:cs typeface="Arial"/>
              </a:rPr>
              <a:t>we have </a:t>
            </a:r>
            <a:r>
              <a:rPr sz="2200" i="1" spc="-9" dirty="0">
                <a:cs typeface="Arial"/>
              </a:rPr>
              <a:t>to </a:t>
            </a:r>
            <a:r>
              <a:rPr sz="2200" i="1" spc="-4" dirty="0">
                <a:cs typeface="Arial"/>
              </a:rPr>
              <a:t> </a:t>
            </a:r>
            <a:r>
              <a:rPr sz="2200" i="1" spc="-18" dirty="0">
                <a:cs typeface="Arial"/>
              </a:rPr>
              <a:t>construct </a:t>
            </a:r>
            <a:r>
              <a:rPr sz="2200" i="1" dirty="0">
                <a:cs typeface="Arial"/>
              </a:rPr>
              <a:t>a </a:t>
            </a:r>
            <a:r>
              <a:rPr sz="2200" i="1" spc="-18" dirty="0">
                <a:cs typeface="Arial"/>
              </a:rPr>
              <a:t>Turing </a:t>
            </a:r>
            <a:r>
              <a:rPr sz="2200" i="1" spc="-22" dirty="0">
                <a:cs typeface="Arial"/>
              </a:rPr>
              <a:t>machine, </a:t>
            </a:r>
            <a:r>
              <a:rPr sz="2200" i="1" spc="-13" dirty="0">
                <a:cs typeface="Arial"/>
              </a:rPr>
              <a:t>i.e., an </a:t>
            </a:r>
            <a:r>
              <a:rPr sz="2200" i="1" spc="-18" dirty="0">
                <a:cs typeface="Arial"/>
              </a:rPr>
              <a:t>algorithm </a:t>
            </a:r>
            <a:r>
              <a:rPr sz="2200" i="1" spc="-13" dirty="0">
                <a:cs typeface="Arial"/>
              </a:rPr>
              <a:t>(!!!), </a:t>
            </a:r>
            <a:r>
              <a:rPr sz="2200" i="1" spc="-9" dirty="0">
                <a:cs typeface="Arial"/>
              </a:rPr>
              <a:t>to </a:t>
            </a:r>
            <a:r>
              <a:rPr sz="2200" i="1" spc="-22" dirty="0">
                <a:cs typeface="Arial"/>
              </a:rPr>
              <a:t>accept </a:t>
            </a:r>
            <a:r>
              <a:rPr sz="2200" i="1" spc="-627" dirty="0">
                <a:cs typeface="Arial"/>
              </a:rPr>
              <a:t> </a:t>
            </a:r>
            <a:r>
              <a:rPr sz="2200" i="1" spc="-13" dirty="0">
                <a:cs typeface="Arial"/>
              </a:rPr>
              <a:t>the</a:t>
            </a:r>
            <a:r>
              <a:rPr sz="2200" i="1" spc="-35" dirty="0">
                <a:cs typeface="Arial"/>
              </a:rPr>
              <a:t> </a:t>
            </a:r>
            <a:r>
              <a:rPr sz="2200" i="1" spc="-18" dirty="0">
                <a:cs typeface="Arial"/>
              </a:rPr>
              <a:t>language</a:t>
            </a:r>
            <a:endParaRPr sz="2200" dirty="0">
              <a:cs typeface="Arial"/>
            </a:endParaRPr>
          </a:p>
          <a:p>
            <a:pPr marL="553600" lvl="1" indent="-221888" algn="just">
              <a:spcBef>
                <a:spcPts val="781"/>
              </a:spcBef>
              <a:buFont typeface="Arial MT"/>
              <a:buChar char="•"/>
              <a:tabLst>
                <a:tab pos="553600" algn="l"/>
                <a:tab pos="554160" algn="l"/>
              </a:tabLst>
            </a:pPr>
            <a:r>
              <a:rPr sz="2200" i="1" spc="9" dirty="0">
                <a:cs typeface="Arial"/>
              </a:rPr>
              <a:t>Construction </a:t>
            </a:r>
            <a:r>
              <a:rPr sz="2200" i="1" spc="13" dirty="0">
                <a:cs typeface="Arial"/>
              </a:rPr>
              <a:t>shown </a:t>
            </a:r>
            <a:r>
              <a:rPr sz="2200" i="1" spc="9" dirty="0">
                <a:cs typeface="Arial"/>
              </a:rPr>
              <a:t>using</a:t>
            </a:r>
            <a:r>
              <a:rPr sz="2200" i="1" spc="13" dirty="0">
                <a:cs typeface="Arial"/>
              </a:rPr>
              <a:t> </a:t>
            </a:r>
            <a:r>
              <a:rPr sz="2200" i="1" dirty="0">
                <a:cs typeface="Arial"/>
              </a:rPr>
              <a:t>a</a:t>
            </a:r>
            <a:r>
              <a:rPr sz="2200" i="1" spc="13" dirty="0">
                <a:cs typeface="Arial"/>
              </a:rPr>
              <a:t> </a:t>
            </a:r>
            <a:r>
              <a:rPr sz="2200" i="1" spc="9" dirty="0">
                <a:cs typeface="Arial"/>
              </a:rPr>
              <a:t>flowchart</a:t>
            </a:r>
            <a:r>
              <a:rPr sz="2200" i="1" spc="4" dirty="0">
                <a:cs typeface="Arial"/>
              </a:rPr>
              <a:t> </a:t>
            </a:r>
            <a:r>
              <a:rPr sz="2200" i="1" dirty="0">
                <a:cs typeface="Arial"/>
              </a:rPr>
              <a:t>&amp;</a:t>
            </a:r>
            <a:r>
              <a:rPr sz="2200" i="1" spc="18" dirty="0">
                <a:cs typeface="Arial"/>
              </a:rPr>
              <a:t> </a:t>
            </a:r>
            <a:r>
              <a:rPr sz="2200" i="1" spc="9" dirty="0">
                <a:cs typeface="Arial"/>
              </a:rPr>
              <a:t>combining</a:t>
            </a:r>
            <a:r>
              <a:rPr sz="2200" i="1" spc="13" dirty="0">
                <a:cs typeface="Arial"/>
              </a:rPr>
              <a:t> </a:t>
            </a:r>
            <a:r>
              <a:rPr sz="2200" i="1" spc="9" dirty="0">
                <a:cs typeface="Arial"/>
              </a:rPr>
              <a:t>other</a:t>
            </a:r>
            <a:r>
              <a:rPr sz="2200" i="1" spc="4" dirty="0">
                <a:cs typeface="Arial"/>
              </a:rPr>
              <a:t> </a:t>
            </a:r>
            <a:r>
              <a:rPr sz="2200" i="1" spc="9" dirty="0">
                <a:cs typeface="Arial"/>
              </a:rPr>
              <a:t>”algorithms”</a:t>
            </a:r>
            <a:endParaRPr sz="2200" dirty="0">
              <a:cs typeface="Arial"/>
            </a:endParaRPr>
          </a:p>
          <a:p>
            <a:pPr marL="764282" algn="just">
              <a:spcBef>
                <a:spcPts val="702"/>
              </a:spcBef>
            </a:pPr>
            <a:r>
              <a:rPr sz="2200" dirty="0">
                <a:cs typeface="Lucida Sans Unicode"/>
              </a:rPr>
              <a:t>-</a:t>
            </a:r>
            <a:r>
              <a:rPr sz="2200" spc="-18" dirty="0">
                <a:cs typeface="Lucida Sans Unicode"/>
              </a:rPr>
              <a:t> </a:t>
            </a:r>
            <a:r>
              <a:rPr sz="2200" i="1" spc="4" dirty="0">
                <a:cs typeface="Arial"/>
              </a:rPr>
              <a:t>Getting</a:t>
            </a:r>
            <a:r>
              <a:rPr sz="2200" i="1" spc="13" dirty="0">
                <a:cs typeface="Arial"/>
              </a:rPr>
              <a:t> </a:t>
            </a:r>
            <a:r>
              <a:rPr sz="2200" i="1" spc="9" dirty="0">
                <a:cs typeface="Arial"/>
              </a:rPr>
              <a:t>more</a:t>
            </a:r>
            <a:r>
              <a:rPr sz="2200" i="1" spc="18" dirty="0">
                <a:cs typeface="Arial"/>
              </a:rPr>
              <a:t> </a:t>
            </a:r>
            <a:r>
              <a:rPr sz="2200" i="1" spc="9" dirty="0">
                <a:cs typeface="Arial"/>
              </a:rPr>
              <a:t>and</a:t>
            </a:r>
            <a:r>
              <a:rPr sz="2200" i="1" spc="13" dirty="0">
                <a:cs typeface="Arial"/>
              </a:rPr>
              <a:t> </a:t>
            </a:r>
            <a:r>
              <a:rPr sz="2200" i="1" spc="9" dirty="0">
                <a:cs typeface="Arial"/>
              </a:rPr>
              <a:t>more</a:t>
            </a:r>
            <a:r>
              <a:rPr sz="2200" i="1" spc="18" dirty="0">
                <a:cs typeface="Arial"/>
              </a:rPr>
              <a:t> </a:t>
            </a:r>
            <a:r>
              <a:rPr sz="2200" i="1" spc="4" dirty="0">
                <a:cs typeface="Arial"/>
              </a:rPr>
              <a:t>like</a:t>
            </a:r>
            <a:r>
              <a:rPr sz="2200" i="1" spc="13" dirty="0">
                <a:cs typeface="Arial"/>
              </a:rPr>
              <a:t> </a:t>
            </a:r>
            <a:r>
              <a:rPr sz="2200" i="1" spc="9" dirty="0">
                <a:cs typeface="Arial"/>
              </a:rPr>
              <a:t>programming!</a:t>
            </a:r>
            <a:endParaRPr sz="2200" dirty="0">
              <a:cs typeface="Arial"/>
            </a:endParaRPr>
          </a:p>
          <a:p>
            <a:pPr marL="333393" marR="4483" indent="-322747" algn="just">
              <a:lnSpc>
                <a:spcPct val="118800"/>
              </a:lnSpc>
              <a:spcBef>
                <a:spcPts val="247"/>
              </a:spcBef>
              <a:buFont typeface="Wingdings"/>
              <a:buChar char=""/>
              <a:tabLst>
                <a:tab pos="333393" algn="l"/>
                <a:tab pos="333953" algn="l"/>
              </a:tabLst>
            </a:pPr>
            <a:r>
              <a:rPr sz="2200" spc="-13" dirty="0">
                <a:cs typeface="Arial MT"/>
              </a:rPr>
              <a:t>To </a:t>
            </a:r>
            <a:r>
              <a:rPr sz="2200" spc="-18" dirty="0">
                <a:cs typeface="Arial MT"/>
              </a:rPr>
              <a:t>prove </a:t>
            </a:r>
            <a:r>
              <a:rPr sz="2200" dirty="0">
                <a:cs typeface="Arial MT"/>
              </a:rPr>
              <a:t>a </a:t>
            </a:r>
            <a:r>
              <a:rPr sz="2200" spc="-18" dirty="0">
                <a:cs typeface="Arial MT"/>
              </a:rPr>
              <a:t>language </a:t>
            </a:r>
            <a:r>
              <a:rPr sz="2200" dirty="0">
                <a:cs typeface="Arial MT"/>
              </a:rPr>
              <a:t>L </a:t>
            </a:r>
            <a:r>
              <a:rPr sz="2200" spc="-18" dirty="0">
                <a:cs typeface="Arial MT"/>
              </a:rPr>
              <a:t>(constructed </a:t>
            </a:r>
            <a:r>
              <a:rPr sz="2200" spc="-13" dirty="0">
                <a:cs typeface="Arial MT"/>
              </a:rPr>
              <a:t>from </a:t>
            </a:r>
            <a:r>
              <a:rPr sz="2200" spc="-18" dirty="0">
                <a:cs typeface="Arial MT"/>
              </a:rPr>
              <a:t>other recursive </a:t>
            </a:r>
            <a:r>
              <a:rPr sz="2200" spc="-13" dirty="0">
                <a:cs typeface="Arial MT"/>
              </a:rPr>
              <a:t> </a:t>
            </a:r>
            <a:r>
              <a:rPr sz="2200" spc="-18" dirty="0">
                <a:cs typeface="Arial MT"/>
              </a:rPr>
              <a:t>languages)</a:t>
            </a:r>
            <a:r>
              <a:rPr sz="2200" spc="-22" dirty="0">
                <a:cs typeface="Arial MT"/>
              </a:rPr>
              <a:t> </a:t>
            </a:r>
            <a:r>
              <a:rPr sz="2200" spc="-4" dirty="0">
                <a:cs typeface="Arial MT"/>
              </a:rPr>
              <a:t>is</a:t>
            </a:r>
            <a:r>
              <a:rPr sz="2200" spc="-35" dirty="0">
                <a:cs typeface="Arial MT"/>
              </a:rPr>
              <a:t> </a:t>
            </a:r>
            <a:r>
              <a:rPr sz="2200" spc="-18" dirty="0">
                <a:cs typeface="Arial MT"/>
              </a:rPr>
              <a:t>recursive,</a:t>
            </a:r>
            <a:r>
              <a:rPr sz="2200" spc="-26" dirty="0">
                <a:cs typeface="Arial MT"/>
              </a:rPr>
              <a:t> </a:t>
            </a:r>
            <a:r>
              <a:rPr sz="2200" spc="-13" dirty="0">
                <a:cs typeface="Arial MT"/>
              </a:rPr>
              <a:t>provide</a:t>
            </a:r>
            <a:r>
              <a:rPr sz="2200" spc="-31" dirty="0">
                <a:cs typeface="Arial MT"/>
              </a:rPr>
              <a:t> </a:t>
            </a:r>
            <a:r>
              <a:rPr sz="2200" spc="-9" dirty="0">
                <a:cs typeface="Arial MT"/>
              </a:rPr>
              <a:t>an</a:t>
            </a:r>
            <a:r>
              <a:rPr sz="2200" spc="-31" dirty="0">
                <a:cs typeface="Arial MT"/>
              </a:rPr>
              <a:t> </a:t>
            </a:r>
            <a:r>
              <a:rPr sz="2200" spc="-13" dirty="0">
                <a:cs typeface="Arial MT"/>
              </a:rPr>
              <a:t>algorithm</a:t>
            </a:r>
            <a:r>
              <a:rPr sz="2200" spc="-40" dirty="0">
                <a:cs typeface="Arial MT"/>
              </a:rPr>
              <a:t> </a:t>
            </a:r>
            <a:r>
              <a:rPr sz="2200" spc="-18" dirty="0">
                <a:cs typeface="Arial MT"/>
              </a:rPr>
              <a:t>described</a:t>
            </a:r>
            <a:r>
              <a:rPr sz="2200" spc="-31" dirty="0">
                <a:cs typeface="Arial MT"/>
              </a:rPr>
              <a:t> </a:t>
            </a:r>
            <a:r>
              <a:rPr sz="2200" spc="-9" dirty="0">
                <a:cs typeface="Arial MT"/>
              </a:rPr>
              <a:t>by</a:t>
            </a:r>
            <a:r>
              <a:rPr sz="2200" spc="-31" dirty="0">
                <a:cs typeface="Arial MT"/>
              </a:rPr>
              <a:t> </a:t>
            </a:r>
            <a:r>
              <a:rPr sz="2200" dirty="0">
                <a:cs typeface="Arial MT"/>
              </a:rPr>
              <a:t>a </a:t>
            </a:r>
            <a:r>
              <a:rPr sz="2200" spc="-622" dirty="0">
                <a:cs typeface="Arial MT"/>
              </a:rPr>
              <a:t> </a:t>
            </a:r>
            <a:r>
              <a:rPr sz="2200" spc="-18" dirty="0">
                <a:cs typeface="Arial MT"/>
              </a:rPr>
              <a:t>‘flowchart’</a:t>
            </a:r>
            <a:r>
              <a:rPr sz="2200" spc="-26" dirty="0">
                <a:cs typeface="Arial MT"/>
              </a:rPr>
              <a:t> </a:t>
            </a:r>
            <a:r>
              <a:rPr sz="2200" spc="-13" dirty="0">
                <a:cs typeface="Arial MT"/>
              </a:rPr>
              <a:t>below</a:t>
            </a:r>
            <a:endParaRPr sz="2200" dirty="0">
              <a:cs typeface="Arial MT"/>
            </a:endParaRPr>
          </a:p>
          <a:p>
            <a:pPr marL="553600" lvl="1" indent="-221888" algn="just">
              <a:spcBef>
                <a:spcPts val="759"/>
              </a:spcBef>
              <a:buChar char="•"/>
              <a:tabLst>
                <a:tab pos="553600" algn="l"/>
                <a:tab pos="554160" algn="l"/>
              </a:tabLst>
            </a:pPr>
            <a:r>
              <a:rPr sz="2200" spc="9" dirty="0">
                <a:cs typeface="Arial MT"/>
              </a:rPr>
              <a:t>To</a:t>
            </a:r>
            <a:r>
              <a:rPr sz="2200" spc="13" dirty="0">
                <a:cs typeface="Arial MT"/>
              </a:rPr>
              <a:t> </a:t>
            </a:r>
            <a:r>
              <a:rPr sz="2200" spc="9" dirty="0">
                <a:cs typeface="Arial MT"/>
              </a:rPr>
              <a:t>show</a:t>
            </a:r>
            <a:r>
              <a:rPr sz="2200" spc="26" dirty="0">
                <a:cs typeface="Arial MT"/>
              </a:rPr>
              <a:t> </a:t>
            </a:r>
            <a:r>
              <a:rPr sz="2200" spc="4" dirty="0">
                <a:cs typeface="Arial MT"/>
              </a:rPr>
              <a:t>it is</a:t>
            </a:r>
            <a:r>
              <a:rPr sz="2200" spc="9" dirty="0">
                <a:cs typeface="Arial MT"/>
              </a:rPr>
              <a:t> </a:t>
            </a:r>
            <a:r>
              <a:rPr sz="2200" spc="13" dirty="0">
                <a:cs typeface="Arial MT"/>
              </a:rPr>
              <a:t>RE,</a:t>
            </a:r>
            <a:r>
              <a:rPr sz="2200" spc="4" dirty="0">
                <a:cs typeface="Arial MT"/>
              </a:rPr>
              <a:t> the</a:t>
            </a:r>
            <a:r>
              <a:rPr sz="2200" spc="18" dirty="0">
                <a:cs typeface="Arial MT"/>
              </a:rPr>
              <a:t> </a:t>
            </a:r>
            <a:r>
              <a:rPr sz="2200" spc="9" dirty="0">
                <a:cs typeface="Arial MT"/>
              </a:rPr>
              <a:t>machine</a:t>
            </a:r>
            <a:r>
              <a:rPr sz="2200" spc="13" dirty="0">
                <a:cs typeface="Arial MT"/>
              </a:rPr>
              <a:t> </a:t>
            </a:r>
            <a:r>
              <a:rPr sz="2200" spc="4" dirty="0">
                <a:cs typeface="Arial MT"/>
              </a:rPr>
              <a:t>halts</a:t>
            </a:r>
            <a:r>
              <a:rPr sz="2200" spc="18" dirty="0">
                <a:cs typeface="Arial MT"/>
              </a:rPr>
              <a:t> </a:t>
            </a:r>
            <a:r>
              <a:rPr sz="2200" spc="9" dirty="0">
                <a:cs typeface="Arial MT"/>
              </a:rPr>
              <a:t>only</a:t>
            </a:r>
            <a:r>
              <a:rPr sz="2200" spc="18" dirty="0">
                <a:cs typeface="Arial MT"/>
              </a:rPr>
              <a:t> </a:t>
            </a:r>
            <a:r>
              <a:rPr sz="2200" spc="4" dirty="0">
                <a:cs typeface="Arial MT"/>
              </a:rPr>
              <a:t>if</a:t>
            </a:r>
            <a:r>
              <a:rPr sz="2200" dirty="0">
                <a:cs typeface="Arial MT"/>
              </a:rPr>
              <a:t> w</a:t>
            </a:r>
            <a:r>
              <a:rPr sz="2200" spc="26" dirty="0">
                <a:cs typeface="Arial MT"/>
              </a:rPr>
              <a:t> </a:t>
            </a:r>
            <a:r>
              <a:rPr sz="2200" spc="4" dirty="0">
                <a:cs typeface="Arial MT"/>
              </a:rPr>
              <a:t>is</a:t>
            </a:r>
            <a:r>
              <a:rPr sz="2200" spc="13" dirty="0">
                <a:cs typeface="Arial MT"/>
              </a:rPr>
              <a:t> </a:t>
            </a:r>
            <a:r>
              <a:rPr sz="2200" spc="4" dirty="0">
                <a:cs typeface="Arial MT"/>
              </a:rPr>
              <a:t>in</a:t>
            </a:r>
            <a:r>
              <a:rPr sz="2200" spc="13" dirty="0">
                <a:cs typeface="Arial MT"/>
              </a:rPr>
              <a:t> </a:t>
            </a:r>
            <a:r>
              <a:rPr sz="2200" spc="4" dirty="0">
                <a:cs typeface="Arial MT"/>
              </a:rPr>
              <a:t>the</a:t>
            </a:r>
            <a:r>
              <a:rPr sz="2200" spc="18" dirty="0">
                <a:cs typeface="Arial MT"/>
              </a:rPr>
              <a:t> </a:t>
            </a:r>
            <a:r>
              <a:rPr sz="2200" spc="9" dirty="0">
                <a:cs typeface="Arial MT"/>
              </a:rPr>
              <a:t>language</a:t>
            </a:r>
            <a:endParaRPr sz="2200" dirty="0">
              <a:cs typeface="Arial MT"/>
            </a:endParaRPr>
          </a:p>
        </p:txBody>
      </p:sp>
      <p:sp>
        <p:nvSpPr>
          <p:cNvPr id="4" name="object 4"/>
          <p:cNvSpPr/>
          <p:nvPr/>
        </p:nvSpPr>
        <p:spPr>
          <a:xfrm>
            <a:off x="4141694" y="5329518"/>
            <a:ext cx="717176" cy="71718"/>
          </a:xfrm>
          <a:custGeom>
            <a:avLst/>
            <a:gdLst/>
            <a:ahLst/>
            <a:cxnLst/>
            <a:rect l="l" t="t" r="r" b="b"/>
            <a:pathLst>
              <a:path w="812800" h="81279">
                <a:moveTo>
                  <a:pt x="731519" y="47412"/>
                </a:moveTo>
                <a:lnTo>
                  <a:pt x="731519" y="81280"/>
                </a:lnTo>
                <a:lnTo>
                  <a:pt x="799254" y="47412"/>
                </a:lnTo>
                <a:lnTo>
                  <a:pt x="731519" y="47412"/>
                </a:lnTo>
                <a:close/>
              </a:path>
              <a:path w="812800" h="81279">
                <a:moveTo>
                  <a:pt x="731519" y="0"/>
                </a:moveTo>
                <a:lnTo>
                  <a:pt x="731519" y="47412"/>
                </a:lnTo>
                <a:lnTo>
                  <a:pt x="745067" y="47412"/>
                </a:lnTo>
                <a:lnTo>
                  <a:pt x="745067" y="33865"/>
                </a:lnTo>
                <a:lnTo>
                  <a:pt x="799251" y="33865"/>
                </a:lnTo>
                <a:lnTo>
                  <a:pt x="731519" y="0"/>
                </a:lnTo>
                <a:close/>
              </a:path>
              <a:path w="812800" h="81279">
                <a:moveTo>
                  <a:pt x="799251" y="33865"/>
                </a:moveTo>
                <a:lnTo>
                  <a:pt x="745067" y="33865"/>
                </a:lnTo>
                <a:lnTo>
                  <a:pt x="745067" y="47412"/>
                </a:lnTo>
                <a:lnTo>
                  <a:pt x="799256" y="47411"/>
                </a:lnTo>
                <a:lnTo>
                  <a:pt x="812800" y="40639"/>
                </a:lnTo>
                <a:lnTo>
                  <a:pt x="799251" y="33865"/>
                </a:lnTo>
                <a:close/>
              </a:path>
              <a:path w="812800" h="81279">
                <a:moveTo>
                  <a:pt x="731519" y="33865"/>
                </a:moveTo>
                <a:lnTo>
                  <a:pt x="0" y="33865"/>
                </a:lnTo>
                <a:lnTo>
                  <a:pt x="0" y="47411"/>
                </a:lnTo>
                <a:lnTo>
                  <a:pt x="731519" y="47412"/>
                </a:lnTo>
                <a:lnTo>
                  <a:pt x="731519" y="33865"/>
                </a:lnTo>
                <a:close/>
              </a:path>
            </a:pathLst>
          </a:custGeom>
          <a:solidFill>
            <a:srgbClr val="000000"/>
          </a:solidFill>
        </p:spPr>
        <p:txBody>
          <a:bodyPr wrap="square" lIns="0" tIns="0" rIns="0" bIns="0" rtlCol="0"/>
          <a:lstStyle/>
          <a:p>
            <a:endParaRPr sz="1588"/>
          </a:p>
        </p:txBody>
      </p:sp>
      <p:sp>
        <p:nvSpPr>
          <p:cNvPr id="5" name="object 5"/>
          <p:cNvSpPr/>
          <p:nvPr/>
        </p:nvSpPr>
        <p:spPr>
          <a:xfrm>
            <a:off x="6149788" y="5315726"/>
            <a:ext cx="717176" cy="71718"/>
          </a:xfrm>
          <a:custGeom>
            <a:avLst/>
            <a:gdLst/>
            <a:ahLst/>
            <a:cxnLst/>
            <a:rect l="l" t="t" r="r" b="b"/>
            <a:pathLst>
              <a:path w="812800" h="81279">
                <a:moveTo>
                  <a:pt x="731520" y="47412"/>
                </a:moveTo>
                <a:lnTo>
                  <a:pt x="731520" y="81279"/>
                </a:lnTo>
                <a:lnTo>
                  <a:pt x="799254" y="47412"/>
                </a:lnTo>
                <a:lnTo>
                  <a:pt x="731520" y="47412"/>
                </a:lnTo>
                <a:close/>
              </a:path>
              <a:path w="812800" h="81279">
                <a:moveTo>
                  <a:pt x="731520" y="33867"/>
                </a:moveTo>
                <a:lnTo>
                  <a:pt x="731520" y="47412"/>
                </a:lnTo>
                <a:lnTo>
                  <a:pt x="745067" y="47412"/>
                </a:lnTo>
                <a:lnTo>
                  <a:pt x="745067" y="33867"/>
                </a:lnTo>
                <a:lnTo>
                  <a:pt x="731520" y="33867"/>
                </a:lnTo>
                <a:close/>
              </a:path>
              <a:path w="812800" h="81279">
                <a:moveTo>
                  <a:pt x="731520" y="0"/>
                </a:moveTo>
                <a:lnTo>
                  <a:pt x="731520" y="33867"/>
                </a:lnTo>
                <a:lnTo>
                  <a:pt x="745067" y="33867"/>
                </a:lnTo>
                <a:lnTo>
                  <a:pt x="745067" y="47412"/>
                </a:lnTo>
                <a:lnTo>
                  <a:pt x="799256" y="47411"/>
                </a:lnTo>
                <a:lnTo>
                  <a:pt x="812800" y="40639"/>
                </a:lnTo>
                <a:lnTo>
                  <a:pt x="731520" y="0"/>
                </a:lnTo>
                <a:close/>
              </a:path>
              <a:path w="812800" h="81279">
                <a:moveTo>
                  <a:pt x="0" y="33865"/>
                </a:moveTo>
                <a:lnTo>
                  <a:pt x="0" y="47411"/>
                </a:lnTo>
                <a:lnTo>
                  <a:pt x="731520" y="47412"/>
                </a:lnTo>
                <a:lnTo>
                  <a:pt x="731520" y="33867"/>
                </a:lnTo>
                <a:lnTo>
                  <a:pt x="0" y="33865"/>
                </a:lnTo>
                <a:close/>
              </a:path>
            </a:pathLst>
          </a:custGeom>
          <a:solidFill>
            <a:srgbClr val="000000"/>
          </a:solidFill>
        </p:spPr>
        <p:txBody>
          <a:bodyPr wrap="square" lIns="0" tIns="0" rIns="0" bIns="0" rtlCol="0"/>
          <a:lstStyle/>
          <a:p>
            <a:endParaRPr sz="1588"/>
          </a:p>
        </p:txBody>
      </p:sp>
      <p:sp>
        <p:nvSpPr>
          <p:cNvPr id="6" name="object 6"/>
          <p:cNvSpPr/>
          <p:nvPr/>
        </p:nvSpPr>
        <p:spPr>
          <a:xfrm>
            <a:off x="6149788" y="5688107"/>
            <a:ext cx="717176" cy="71718"/>
          </a:xfrm>
          <a:custGeom>
            <a:avLst/>
            <a:gdLst/>
            <a:ahLst/>
            <a:cxnLst/>
            <a:rect l="l" t="t" r="r" b="b"/>
            <a:pathLst>
              <a:path w="812800" h="81279">
                <a:moveTo>
                  <a:pt x="731520" y="47412"/>
                </a:moveTo>
                <a:lnTo>
                  <a:pt x="731520" y="81279"/>
                </a:lnTo>
                <a:lnTo>
                  <a:pt x="799254" y="47412"/>
                </a:lnTo>
                <a:lnTo>
                  <a:pt x="731520" y="47412"/>
                </a:lnTo>
                <a:close/>
              </a:path>
              <a:path w="812800" h="81279">
                <a:moveTo>
                  <a:pt x="731520" y="33865"/>
                </a:moveTo>
                <a:lnTo>
                  <a:pt x="731520" y="47412"/>
                </a:lnTo>
                <a:lnTo>
                  <a:pt x="745067" y="47412"/>
                </a:lnTo>
                <a:lnTo>
                  <a:pt x="745067" y="33865"/>
                </a:lnTo>
                <a:lnTo>
                  <a:pt x="731520" y="33865"/>
                </a:lnTo>
                <a:close/>
              </a:path>
              <a:path w="812800" h="81279">
                <a:moveTo>
                  <a:pt x="731520" y="0"/>
                </a:moveTo>
                <a:lnTo>
                  <a:pt x="731520" y="33865"/>
                </a:lnTo>
                <a:lnTo>
                  <a:pt x="745067" y="33865"/>
                </a:lnTo>
                <a:lnTo>
                  <a:pt x="745067" y="47412"/>
                </a:lnTo>
                <a:lnTo>
                  <a:pt x="799256" y="47411"/>
                </a:lnTo>
                <a:lnTo>
                  <a:pt x="812800" y="40640"/>
                </a:lnTo>
                <a:lnTo>
                  <a:pt x="731520" y="0"/>
                </a:lnTo>
                <a:close/>
              </a:path>
              <a:path w="812800" h="81279">
                <a:moveTo>
                  <a:pt x="0" y="33864"/>
                </a:moveTo>
                <a:lnTo>
                  <a:pt x="0" y="47411"/>
                </a:lnTo>
                <a:lnTo>
                  <a:pt x="731520" y="47412"/>
                </a:lnTo>
                <a:lnTo>
                  <a:pt x="731520" y="33865"/>
                </a:lnTo>
                <a:lnTo>
                  <a:pt x="0" y="33864"/>
                </a:lnTo>
                <a:close/>
              </a:path>
            </a:pathLst>
          </a:custGeom>
          <a:solidFill>
            <a:srgbClr val="000000"/>
          </a:solidFill>
        </p:spPr>
        <p:txBody>
          <a:bodyPr wrap="square" lIns="0" tIns="0" rIns="0" bIns="0" rtlCol="0"/>
          <a:lstStyle/>
          <a:p>
            <a:endParaRPr sz="1588"/>
          </a:p>
        </p:txBody>
      </p:sp>
      <p:sp>
        <p:nvSpPr>
          <p:cNvPr id="7" name="object 7"/>
          <p:cNvSpPr txBox="1"/>
          <p:nvPr/>
        </p:nvSpPr>
        <p:spPr>
          <a:xfrm>
            <a:off x="4858870" y="5260629"/>
            <a:ext cx="1290918" cy="718144"/>
          </a:xfrm>
          <a:prstGeom prst="rect">
            <a:avLst/>
          </a:prstGeom>
          <a:solidFill>
            <a:srgbClr val="00CC99">
              <a:alpha val="14898"/>
            </a:srgbClr>
          </a:solidFill>
          <a:ln w="23706">
            <a:solidFill>
              <a:srgbClr val="000000"/>
            </a:solidFill>
          </a:ln>
        </p:spPr>
        <p:txBody>
          <a:bodyPr vert="horz" wrap="square" lIns="0" tIns="114299" rIns="0" bIns="0" rtlCol="0">
            <a:spAutoFit/>
          </a:bodyPr>
          <a:lstStyle/>
          <a:p>
            <a:pPr marR="43145" algn="ctr">
              <a:lnSpc>
                <a:spcPts val="2744"/>
              </a:lnSpc>
              <a:spcBef>
                <a:spcPts val="899"/>
              </a:spcBef>
            </a:pPr>
            <a:r>
              <a:rPr sz="2294" spc="-31" dirty="0">
                <a:latin typeface="Arial MT"/>
                <a:cs typeface="Arial MT"/>
              </a:rPr>
              <a:t>M’</a:t>
            </a:r>
            <a:endParaRPr sz="2294">
              <a:latin typeface="Arial MT"/>
              <a:cs typeface="Arial MT"/>
            </a:endParaRPr>
          </a:p>
          <a:p>
            <a:pPr marR="41464" algn="ctr">
              <a:lnSpc>
                <a:spcPts val="2003"/>
              </a:lnSpc>
            </a:pPr>
            <a:r>
              <a:rPr sz="1677" i="1" dirty="0">
                <a:latin typeface="Times New Roman"/>
                <a:cs typeface="Times New Roman"/>
              </a:rPr>
              <a:t>w</a:t>
            </a:r>
            <a:r>
              <a:rPr sz="1677" i="1" spc="-35" dirty="0">
                <a:latin typeface="Times New Roman"/>
                <a:cs typeface="Times New Roman"/>
              </a:rPr>
              <a:t> </a:t>
            </a:r>
            <a:r>
              <a:rPr sz="1677" i="1" dirty="0">
                <a:latin typeface="Times New Roman"/>
                <a:cs typeface="Times New Roman"/>
              </a:rPr>
              <a:t>ϵ</a:t>
            </a:r>
            <a:r>
              <a:rPr sz="1677" i="1" spc="-31" dirty="0">
                <a:latin typeface="Times New Roman"/>
                <a:cs typeface="Times New Roman"/>
              </a:rPr>
              <a:t> </a:t>
            </a:r>
            <a:r>
              <a:rPr sz="1677" i="1" dirty="0">
                <a:latin typeface="Times New Roman"/>
                <a:cs typeface="Times New Roman"/>
              </a:rPr>
              <a:t>L</a:t>
            </a:r>
            <a:endParaRPr sz="1677">
              <a:latin typeface="Times New Roman"/>
              <a:cs typeface="Times New Roman"/>
            </a:endParaRPr>
          </a:p>
        </p:txBody>
      </p:sp>
      <p:sp>
        <p:nvSpPr>
          <p:cNvPr id="8" name="object 8"/>
          <p:cNvSpPr txBox="1"/>
          <p:nvPr/>
        </p:nvSpPr>
        <p:spPr>
          <a:xfrm>
            <a:off x="6851760" y="5060577"/>
            <a:ext cx="372596" cy="801019"/>
          </a:xfrm>
          <a:prstGeom prst="rect">
            <a:avLst/>
          </a:prstGeom>
        </p:spPr>
        <p:txBody>
          <a:bodyPr vert="horz" wrap="square" lIns="0" tIns="11206" rIns="0" bIns="0" rtlCol="0">
            <a:spAutoFit/>
          </a:bodyPr>
          <a:lstStyle/>
          <a:p>
            <a:pPr marL="11206" marR="4483">
              <a:lnSpc>
                <a:spcPct val="152600"/>
              </a:lnSpc>
              <a:spcBef>
                <a:spcPts val="88"/>
              </a:spcBef>
            </a:pPr>
            <a:r>
              <a:rPr sz="1677" spc="-146" dirty="0">
                <a:latin typeface="Arial MT"/>
                <a:cs typeface="Arial MT"/>
              </a:rPr>
              <a:t>Y</a:t>
            </a:r>
            <a:r>
              <a:rPr sz="1677" spc="4" dirty="0">
                <a:latin typeface="Arial MT"/>
                <a:cs typeface="Arial MT"/>
              </a:rPr>
              <a:t>e</a:t>
            </a:r>
            <a:r>
              <a:rPr sz="1677" dirty="0">
                <a:latin typeface="Arial MT"/>
                <a:cs typeface="Arial MT"/>
              </a:rPr>
              <a:t>s  </a:t>
            </a:r>
            <a:r>
              <a:rPr sz="1677" spc="4" dirty="0">
                <a:latin typeface="Arial MT"/>
                <a:cs typeface="Arial MT"/>
              </a:rPr>
              <a:t>No</a:t>
            </a:r>
            <a:endParaRPr sz="1677">
              <a:latin typeface="Arial MT"/>
              <a:cs typeface="Arial MT"/>
            </a:endParaRPr>
          </a:p>
        </p:txBody>
      </p:sp>
      <p:sp>
        <p:nvSpPr>
          <p:cNvPr id="9" name="object 9"/>
          <p:cNvSpPr txBox="1"/>
          <p:nvPr/>
        </p:nvSpPr>
        <p:spPr>
          <a:xfrm>
            <a:off x="4365910" y="5038165"/>
            <a:ext cx="179854" cy="296458"/>
          </a:xfrm>
          <a:prstGeom prst="rect">
            <a:avLst/>
          </a:prstGeom>
        </p:spPr>
        <p:txBody>
          <a:bodyPr vert="horz" wrap="square" lIns="0" tIns="11206" rIns="0" bIns="0" rtlCol="0">
            <a:spAutoFit/>
          </a:bodyPr>
          <a:lstStyle/>
          <a:p>
            <a:pPr marL="11206">
              <a:spcBef>
                <a:spcPts val="88"/>
              </a:spcBef>
            </a:pPr>
            <a:r>
              <a:rPr sz="1853" i="1" dirty="0">
                <a:latin typeface="Times New Roman"/>
                <a:cs typeface="Times New Roman"/>
              </a:rPr>
              <a:t>w</a:t>
            </a:r>
            <a:endParaRPr sz="1853">
              <a:latin typeface="Times New Roman"/>
              <a:cs typeface="Times New Roman"/>
            </a:endParaRPr>
          </a:p>
        </p:txBody>
      </p:sp>
      <p:sp>
        <p:nvSpPr>
          <p:cNvPr id="11" name="Date Placeholder 3"/>
          <p:cNvSpPr>
            <a:spLocks noGrp="1"/>
          </p:cNvSpPr>
          <p:nvPr>
            <p:ph type="dt" sz="half" idx="10"/>
          </p:nvPr>
        </p:nvSpPr>
        <p:spPr>
          <a:xfrm>
            <a:off x="457200" y="6356350"/>
            <a:ext cx="2133600" cy="365125"/>
          </a:xfrm>
        </p:spPr>
        <p:txBody>
          <a:bodyPr/>
          <a:lstStyle/>
          <a:p>
            <a:fld id="{1AE182FC-8F21-4D4E-8EB1-7884209035F5}" type="datetime1">
              <a:rPr lang="en-US" smtClean="0"/>
              <a:t>5/1/2024</a:t>
            </a:fld>
            <a:endParaRPr lang="en-US"/>
          </a:p>
        </p:txBody>
      </p:sp>
      <p:sp>
        <p:nvSpPr>
          <p:cNvPr id="12"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13"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4"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Proving</a:t>
            </a:r>
            <a:r>
              <a:rPr lang="en-US" sz="3200" spc="13" dirty="0"/>
              <a:t> </a:t>
            </a:r>
            <a:r>
              <a:rPr lang="en-US" sz="3200" dirty="0"/>
              <a:t>Closure</a:t>
            </a:r>
            <a:r>
              <a:rPr lang="en-US" sz="3200" spc="31" dirty="0"/>
              <a:t> </a:t>
            </a:r>
            <a:r>
              <a:rPr lang="en-US" sz="3200" dirty="0"/>
              <a:t>Properties…methodology</a:t>
            </a:r>
            <a:r>
              <a:rPr lang="en-US" sz="3200" b="1" dirty="0" smtClean="0"/>
              <a:t>(CO5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val="968331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941384" y="6121475"/>
            <a:ext cx="235324" cy="192360"/>
          </a:xfrm>
          <a:prstGeom prst="rect">
            <a:avLst/>
          </a:prstGeom>
        </p:spPr>
        <p:txBody>
          <a:bodyPr vert="horz" wrap="square" lIns="0" tIns="0" rIns="0" bIns="0" rtlCol="0">
            <a:spAutoFit/>
          </a:bodyPr>
          <a:lstStyle/>
          <a:p>
            <a:pPr marL="33619">
              <a:lnSpc>
                <a:spcPts val="1531"/>
              </a:lnSpc>
            </a:pPr>
            <a:fld id="{81D60167-4931-47E6-BA6A-407CBD079E47}" type="slidenum">
              <a:rPr sz="1324" dirty="0">
                <a:latin typeface="Times New Roman"/>
                <a:cs typeface="Times New Roman"/>
              </a:rPr>
              <a:pPr marL="33619">
                <a:lnSpc>
                  <a:spcPts val="1531"/>
                </a:lnSpc>
              </a:pPr>
              <a:t>92</a:t>
            </a:fld>
            <a:endParaRPr sz="1324">
              <a:latin typeface="Times New Roman"/>
              <a:cs typeface="Times New Roman"/>
            </a:endParaRPr>
          </a:p>
        </p:txBody>
      </p:sp>
      <p:sp>
        <p:nvSpPr>
          <p:cNvPr id="3" name="object 3"/>
          <p:cNvSpPr txBox="1"/>
          <p:nvPr/>
        </p:nvSpPr>
        <p:spPr>
          <a:xfrm>
            <a:off x="457200" y="1295998"/>
            <a:ext cx="8051987" cy="3935886"/>
          </a:xfrm>
          <a:prstGeom prst="rect">
            <a:avLst/>
          </a:prstGeom>
        </p:spPr>
        <p:txBody>
          <a:bodyPr vert="horz" wrap="square" lIns="0" tIns="142875" rIns="0" bIns="0" rtlCol="0">
            <a:spAutoFit/>
          </a:bodyPr>
          <a:lstStyle/>
          <a:p>
            <a:pPr marL="356366" indent="-322747" algn="just">
              <a:spcBef>
                <a:spcPts val="1125"/>
              </a:spcBef>
              <a:buFont typeface="Wingdings"/>
              <a:buChar char=""/>
              <a:tabLst>
                <a:tab pos="355806" algn="l"/>
                <a:tab pos="356366" algn="l"/>
              </a:tabLst>
            </a:pPr>
            <a:r>
              <a:rPr sz="2200" spc="-13" dirty="0">
                <a:cs typeface="Arial MT"/>
              </a:rPr>
              <a:t>Let</a:t>
            </a:r>
            <a:r>
              <a:rPr sz="2200" spc="-40" dirty="0">
                <a:cs typeface="Arial MT"/>
              </a:rPr>
              <a:t> </a:t>
            </a:r>
            <a:r>
              <a:rPr sz="2200" spc="-13" dirty="0">
                <a:cs typeface="Times New Roman"/>
              </a:rPr>
              <a:t>L</a:t>
            </a:r>
            <a:r>
              <a:rPr sz="2200" spc="-19" baseline="-16339" dirty="0">
                <a:cs typeface="Times New Roman"/>
              </a:rPr>
              <a:t>1</a:t>
            </a:r>
            <a:r>
              <a:rPr sz="2200" spc="271" baseline="-16339" dirty="0">
                <a:cs typeface="Times New Roman"/>
              </a:rPr>
              <a:t> </a:t>
            </a:r>
            <a:r>
              <a:rPr sz="2200" dirty="0">
                <a:cs typeface="Times New Roman"/>
              </a:rPr>
              <a:t>=</a:t>
            </a:r>
            <a:r>
              <a:rPr sz="2200" spc="-44" dirty="0">
                <a:cs typeface="Times New Roman"/>
              </a:rPr>
              <a:t> </a:t>
            </a:r>
            <a:r>
              <a:rPr sz="2200" spc="-13" dirty="0">
                <a:cs typeface="Times New Roman"/>
              </a:rPr>
              <a:t>L(M</a:t>
            </a:r>
            <a:r>
              <a:rPr sz="2200" spc="-19" baseline="-16339" dirty="0">
                <a:cs typeface="Times New Roman"/>
              </a:rPr>
              <a:t>1</a:t>
            </a:r>
            <a:r>
              <a:rPr sz="2200" spc="-13" dirty="0">
                <a:cs typeface="Times New Roman"/>
              </a:rPr>
              <a:t>)</a:t>
            </a:r>
            <a:r>
              <a:rPr sz="2200" spc="-31" dirty="0">
                <a:cs typeface="Times New Roman"/>
              </a:rPr>
              <a:t> </a:t>
            </a:r>
            <a:r>
              <a:rPr sz="2200" spc="-13" dirty="0">
                <a:cs typeface="Arial MT"/>
              </a:rPr>
              <a:t>and</a:t>
            </a:r>
            <a:r>
              <a:rPr sz="2200" spc="-40" dirty="0">
                <a:cs typeface="Arial MT"/>
              </a:rPr>
              <a:t> </a:t>
            </a:r>
            <a:r>
              <a:rPr sz="2200" spc="-13" dirty="0">
                <a:cs typeface="Times New Roman"/>
              </a:rPr>
              <a:t>L</a:t>
            </a:r>
            <a:r>
              <a:rPr sz="2200" spc="-19" baseline="-16339" dirty="0">
                <a:cs typeface="Times New Roman"/>
              </a:rPr>
              <a:t>2</a:t>
            </a:r>
            <a:r>
              <a:rPr sz="2200" spc="278" baseline="-16339" dirty="0">
                <a:cs typeface="Times New Roman"/>
              </a:rPr>
              <a:t> </a:t>
            </a:r>
            <a:r>
              <a:rPr sz="2200" dirty="0">
                <a:cs typeface="Times New Roman"/>
              </a:rPr>
              <a:t>=</a:t>
            </a:r>
            <a:r>
              <a:rPr sz="2200" spc="-44" dirty="0">
                <a:cs typeface="Times New Roman"/>
              </a:rPr>
              <a:t> </a:t>
            </a:r>
            <a:r>
              <a:rPr sz="2200" spc="-18" dirty="0">
                <a:cs typeface="Times New Roman"/>
              </a:rPr>
              <a:t>L(M</a:t>
            </a:r>
            <a:r>
              <a:rPr sz="2200" spc="-26" baseline="-16339" dirty="0">
                <a:cs typeface="Times New Roman"/>
              </a:rPr>
              <a:t>2</a:t>
            </a:r>
            <a:r>
              <a:rPr sz="2200" spc="-18" dirty="0">
                <a:cs typeface="Times New Roman"/>
              </a:rPr>
              <a:t>).</a:t>
            </a:r>
            <a:endParaRPr sz="2200" dirty="0">
              <a:cs typeface="Times New Roman"/>
            </a:endParaRPr>
          </a:p>
          <a:p>
            <a:pPr marL="356366" indent="-322747" algn="just">
              <a:spcBef>
                <a:spcPts val="1037"/>
              </a:spcBef>
              <a:buFont typeface="Wingdings"/>
              <a:buChar char=""/>
              <a:tabLst>
                <a:tab pos="355806" algn="l"/>
                <a:tab pos="356366" algn="l"/>
              </a:tabLst>
            </a:pPr>
            <a:r>
              <a:rPr sz="2200" spc="-22" dirty="0">
                <a:cs typeface="Arial MT"/>
              </a:rPr>
              <a:t>Assume</a:t>
            </a:r>
            <a:r>
              <a:rPr sz="2200" spc="-26" dirty="0">
                <a:cs typeface="Arial MT"/>
              </a:rPr>
              <a:t> </a:t>
            </a:r>
            <a:r>
              <a:rPr sz="2200" spc="-18" dirty="0">
                <a:cs typeface="Times New Roman"/>
              </a:rPr>
              <a:t>M</a:t>
            </a:r>
            <a:r>
              <a:rPr sz="2200" spc="-26" baseline="-16339" dirty="0">
                <a:cs typeface="Times New Roman"/>
              </a:rPr>
              <a:t>1</a:t>
            </a:r>
            <a:r>
              <a:rPr sz="2200" spc="390" baseline="-16339" dirty="0">
                <a:cs typeface="Times New Roman"/>
              </a:rPr>
              <a:t> </a:t>
            </a:r>
            <a:r>
              <a:rPr sz="2200" spc="-13" dirty="0">
                <a:cs typeface="Arial MT"/>
              </a:rPr>
              <a:t>and</a:t>
            </a:r>
            <a:r>
              <a:rPr sz="2200" spc="-26" dirty="0">
                <a:cs typeface="Arial MT"/>
              </a:rPr>
              <a:t> </a:t>
            </a:r>
            <a:r>
              <a:rPr sz="2200" spc="-18" dirty="0">
                <a:cs typeface="Times New Roman"/>
              </a:rPr>
              <a:t>M</a:t>
            </a:r>
            <a:r>
              <a:rPr sz="2200" spc="-26" baseline="-16339" dirty="0">
                <a:cs typeface="Times New Roman"/>
              </a:rPr>
              <a:t>2</a:t>
            </a:r>
            <a:r>
              <a:rPr sz="2200" spc="390" baseline="-16339" dirty="0">
                <a:cs typeface="Times New Roman"/>
              </a:rPr>
              <a:t> </a:t>
            </a:r>
            <a:r>
              <a:rPr sz="2200" spc="-13" dirty="0">
                <a:cs typeface="Arial MT"/>
              </a:rPr>
              <a:t>are</a:t>
            </a:r>
            <a:r>
              <a:rPr sz="2200" spc="-31" dirty="0">
                <a:cs typeface="Arial MT"/>
              </a:rPr>
              <a:t> </a:t>
            </a:r>
            <a:r>
              <a:rPr sz="2200" spc="-18" dirty="0">
                <a:cs typeface="Arial MT"/>
              </a:rPr>
              <a:t>single-semi-infinite-tape</a:t>
            </a:r>
            <a:r>
              <a:rPr sz="2200" spc="-22" dirty="0">
                <a:cs typeface="Arial MT"/>
              </a:rPr>
              <a:t> </a:t>
            </a:r>
            <a:r>
              <a:rPr sz="2200" spc="-18" dirty="0">
                <a:cs typeface="Arial MT"/>
              </a:rPr>
              <a:t>TM’s.</a:t>
            </a:r>
            <a:endParaRPr sz="2200" dirty="0">
              <a:cs typeface="Arial MT"/>
            </a:endParaRPr>
          </a:p>
          <a:p>
            <a:pPr marL="355806" marR="319945" indent="-322747" algn="just">
              <a:lnSpc>
                <a:spcPct val="118800"/>
              </a:lnSpc>
              <a:spcBef>
                <a:spcPts val="521"/>
              </a:spcBef>
              <a:buFont typeface="Wingdings"/>
              <a:buChar char=""/>
              <a:tabLst>
                <a:tab pos="355806" algn="l"/>
                <a:tab pos="356366" algn="l"/>
              </a:tabLst>
            </a:pPr>
            <a:r>
              <a:rPr sz="2200" spc="-18" dirty="0">
                <a:cs typeface="Arial MT"/>
              </a:rPr>
              <a:t>Construct 2-tape </a:t>
            </a:r>
            <a:r>
              <a:rPr sz="2200" spc="-13" dirty="0">
                <a:cs typeface="Arial MT"/>
              </a:rPr>
              <a:t>TM </a:t>
            </a:r>
            <a:r>
              <a:rPr sz="2200" dirty="0">
                <a:cs typeface="Times New Roman"/>
              </a:rPr>
              <a:t>M </a:t>
            </a:r>
            <a:r>
              <a:rPr sz="2200" spc="-9" dirty="0">
                <a:cs typeface="Arial MT"/>
              </a:rPr>
              <a:t>to </a:t>
            </a:r>
            <a:r>
              <a:rPr sz="2200" spc="-18" dirty="0">
                <a:cs typeface="Arial MT"/>
              </a:rPr>
              <a:t>copy </a:t>
            </a:r>
            <a:r>
              <a:rPr sz="2200" spc="-9" dirty="0">
                <a:cs typeface="Arial MT"/>
              </a:rPr>
              <a:t>its </a:t>
            </a:r>
            <a:r>
              <a:rPr sz="2200" spc="-13" dirty="0">
                <a:cs typeface="Arial MT"/>
              </a:rPr>
              <a:t>input onto the </a:t>
            </a:r>
            <a:r>
              <a:rPr sz="2200" spc="-18" dirty="0">
                <a:cs typeface="Arial MT"/>
              </a:rPr>
              <a:t>second </a:t>
            </a:r>
            <a:r>
              <a:rPr sz="2200" spc="-13" dirty="0">
                <a:cs typeface="Arial MT"/>
              </a:rPr>
              <a:t> tape</a:t>
            </a:r>
            <a:r>
              <a:rPr sz="2200" spc="-35" dirty="0">
                <a:cs typeface="Arial MT"/>
              </a:rPr>
              <a:t> </a:t>
            </a:r>
            <a:r>
              <a:rPr sz="2200" spc="-13" dirty="0">
                <a:cs typeface="Arial MT"/>
              </a:rPr>
              <a:t>and</a:t>
            </a:r>
            <a:r>
              <a:rPr sz="2200" spc="-31" dirty="0">
                <a:cs typeface="Arial MT"/>
              </a:rPr>
              <a:t> </a:t>
            </a:r>
            <a:r>
              <a:rPr sz="2200" spc="-18" dirty="0">
                <a:cs typeface="Arial MT"/>
              </a:rPr>
              <a:t>simulate</a:t>
            </a:r>
            <a:r>
              <a:rPr sz="2200" spc="-35" dirty="0">
                <a:cs typeface="Arial MT"/>
              </a:rPr>
              <a:t> </a:t>
            </a:r>
            <a:r>
              <a:rPr sz="2200" spc="-13" dirty="0">
                <a:cs typeface="Arial MT"/>
              </a:rPr>
              <a:t>the</a:t>
            </a:r>
            <a:r>
              <a:rPr sz="2200" spc="-31" dirty="0">
                <a:cs typeface="Arial MT"/>
              </a:rPr>
              <a:t> </a:t>
            </a:r>
            <a:r>
              <a:rPr sz="2200" spc="-13" dirty="0">
                <a:cs typeface="Arial MT"/>
              </a:rPr>
              <a:t>two</a:t>
            </a:r>
            <a:r>
              <a:rPr sz="2200" spc="-35" dirty="0">
                <a:cs typeface="Arial MT"/>
              </a:rPr>
              <a:t> </a:t>
            </a:r>
            <a:r>
              <a:rPr sz="2200" spc="-18" dirty="0">
                <a:cs typeface="Arial MT"/>
              </a:rPr>
              <a:t>TM’s</a:t>
            </a:r>
            <a:r>
              <a:rPr sz="2200" spc="-40" dirty="0">
                <a:cs typeface="Arial MT"/>
              </a:rPr>
              <a:t> </a:t>
            </a:r>
            <a:r>
              <a:rPr sz="2200" spc="-18" dirty="0">
                <a:cs typeface="Times New Roman"/>
              </a:rPr>
              <a:t>M</a:t>
            </a:r>
            <a:r>
              <a:rPr sz="2200" spc="-26" baseline="-16339" dirty="0">
                <a:cs typeface="Times New Roman"/>
              </a:rPr>
              <a:t>1</a:t>
            </a:r>
            <a:r>
              <a:rPr sz="2200" spc="370" baseline="-16339" dirty="0">
                <a:cs typeface="Times New Roman"/>
              </a:rPr>
              <a:t> </a:t>
            </a:r>
            <a:r>
              <a:rPr sz="2200" spc="-13" dirty="0">
                <a:cs typeface="Arial MT"/>
              </a:rPr>
              <a:t>and</a:t>
            </a:r>
            <a:r>
              <a:rPr sz="2200" spc="-31" dirty="0">
                <a:cs typeface="Arial MT"/>
              </a:rPr>
              <a:t> </a:t>
            </a:r>
            <a:r>
              <a:rPr sz="2200" spc="-18" dirty="0">
                <a:cs typeface="Times New Roman"/>
              </a:rPr>
              <a:t>M</a:t>
            </a:r>
            <a:r>
              <a:rPr sz="2200" spc="-26" baseline="-16339" dirty="0">
                <a:cs typeface="Times New Roman"/>
              </a:rPr>
              <a:t>2</a:t>
            </a:r>
            <a:r>
              <a:rPr sz="2200" spc="370" baseline="-16339" dirty="0">
                <a:cs typeface="Times New Roman"/>
              </a:rPr>
              <a:t> </a:t>
            </a:r>
            <a:r>
              <a:rPr sz="2200" spc="-13" dirty="0">
                <a:cs typeface="Arial MT"/>
              </a:rPr>
              <a:t>each</a:t>
            </a:r>
            <a:r>
              <a:rPr sz="2200" spc="-35" dirty="0">
                <a:cs typeface="Arial MT"/>
              </a:rPr>
              <a:t> </a:t>
            </a:r>
            <a:r>
              <a:rPr sz="2200" spc="-9" dirty="0">
                <a:cs typeface="Arial MT"/>
              </a:rPr>
              <a:t>on</a:t>
            </a:r>
            <a:r>
              <a:rPr sz="2200" spc="-40" dirty="0">
                <a:cs typeface="Arial MT"/>
              </a:rPr>
              <a:t> </a:t>
            </a:r>
            <a:r>
              <a:rPr sz="2200" spc="-13" dirty="0">
                <a:cs typeface="Arial MT"/>
              </a:rPr>
              <a:t>one</a:t>
            </a:r>
            <a:r>
              <a:rPr sz="2200" spc="-35" dirty="0">
                <a:cs typeface="Arial MT"/>
              </a:rPr>
              <a:t> </a:t>
            </a:r>
            <a:r>
              <a:rPr sz="2200" spc="-18" dirty="0">
                <a:cs typeface="Arial MT"/>
              </a:rPr>
              <a:t>of </a:t>
            </a:r>
            <a:r>
              <a:rPr sz="2200" spc="-627" dirty="0">
                <a:cs typeface="Arial MT"/>
              </a:rPr>
              <a:t> </a:t>
            </a:r>
            <a:r>
              <a:rPr sz="2200" spc="-13" dirty="0">
                <a:cs typeface="Arial MT"/>
              </a:rPr>
              <a:t>the</a:t>
            </a:r>
            <a:r>
              <a:rPr sz="2200" spc="-35" dirty="0">
                <a:cs typeface="Arial MT"/>
              </a:rPr>
              <a:t> </a:t>
            </a:r>
            <a:r>
              <a:rPr sz="2200" spc="-13" dirty="0">
                <a:cs typeface="Arial MT"/>
              </a:rPr>
              <a:t>two</a:t>
            </a:r>
            <a:r>
              <a:rPr sz="2200" spc="-31" dirty="0">
                <a:cs typeface="Arial MT"/>
              </a:rPr>
              <a:t> </a:t>
            </a:r>
            <a:r>
              <a:rPr sz="2200" spc="-18" dirty="0">
                <a:cs typeface="Arial MT"/>
              </a:rPr>
              <a:t>tapes,</a:t>
            </a:r>
            <a:r>
              <a:rPr sz="2200" spc="-31" dirty="0">
                <a:cs typeface="Arial MT"/>
              </a:rPr>
              <a:t> </a:t>
            </a:r>
            <a:r>
              <a:rPr sz="2200" spc="-9" dirty="0">
                <a:cs typeface="Arial MT"/>
              </a:rPr>
              <a:t>“in</a:t>
            </a:r>
            <a:r>
              <a:rPr sz="2200" spc="-31" dirty="0">
                <a:cs typeface="Arial MT"/>
              </a:rPr>
              <a:t> </a:t>
            </a:r>
            <a:r>
              <a:rPr sz="2200" spc="-18" dirty="0">
                <a:cs typeface="Arial MT"/>
              </a:rPr>
              <a:t>parallel.”</a:t>
            </a:r>
            <a:endParaRPr sz="2200" dirty="0">
              <a:cs typeface="Arial MT"/>
            </a:endParaRPr>
          </a:p>
          <a:p>
            <a:pPr marL="355806" marR="26896" indent="-322747" algn="just">
              <a:lnSpc>
                <a:spcPct val="118500"/>
              </a:lnSpc>
              <a:spcBef>
                <a:spcPts val="529"/>
              </a:spcBef>
              <a:buFont typeface="Wingdings"/>
              <a:buChar char=""/>
              <a:tabLst>
                <a:tab pos="355806" algn="l"/>
                <a:tab pos="356366" algn="l"/>
              </a:tabLst>
            </a:pPr>
            <a:r>
              <a:rPr sz="2200" spc="-18" dirty="0">
                <a:solidFill>
                  <a:srgbClr val="990000"/>
                </a:solidFill>
                <a:cs typeface="Arial MT"/>
              </a:rPr>
              <a:t>Recursive</a:t>
            </a:r>
            <a:r>
              <a:rPr sz="2200" spc="-31" dirty="0">
                <a:solidFill>
                  <a:srgbClr val="990000"/>
                </a:solidFill>
                <a:cs typeface="Arial MT"/>
              </a:rPr>
              <a:t> </a:t>
            </a:r>
            <a:r>
              <a:rPr sz="2200" spc="-18" dirty="0">
                <a:solidFill>
                  <a:srgbClr val="990000"/>
                </a:solidFill>
                <a:cs typeface="Arial MT"/>
              </a:rPr>
              <a:t>languages</a:t>
            </a:r>
            <a:r>
              <a:rPr sz="2200" spc="-18" dirty="0">
                <a:cs typeface="Arial MT"/>
              </a:rPr>
              <a:t>:</a:t>
            </a:r>
            <a:r>
              <a:rPr sz="2200" spc="-31" dirty="0">
                <a:cs typeface="Arial MT"/>
              </a:rPr>
              <a:t> </a:t>
            </a:r>
            <a:r>
              <a:rPr sz="2200" spc="-9" dirty="0">
                <a:cs typeface="Arial MT"/>
              </a:rPr>
              <a:t>If</a:t>
            </a:r>
            <a:r>
              <a:rPr sz="2200" spc="-26" dirty="0">
                <a:cs typeface="Arial MT"/>
              </a:rPr>
              <a:t> </a:t>
            </a:r>
            <a:r>
              <a:rPr sz="2200" spc="-18" dirty="0">
                <a:cs typeface="Arial MT"/>
              </a:rPr>
              <a:t>M</a:t>
            </a:r>
            <a:r>
              <a:rPr sz="2200" spc="-26" baseline="-16339" dirty="0">
                <a:cs typeface="Arial MT"/>
              </a:rPr>
              <a:t>1</a:t>
            </a:r>
            <a:r>
              <a:rPr sz="2200" spc="311" baseline="-16339" dirty="0">
                <a:cs typeface="Arial MT"/>
              </a:rPr>
              <a:t> </a:t>
            </a:r>
            <a:r>
              <a:rPr sz="2200" spc="-13" dirty="0">
                <a:cs typeface="Arial MT"/>
              </a:rPr>
              <a:t>and</a:t>
            </a:r>
            <a:r>
              <a:rPr sz="2200" spc="-31" dirty="0">
                <a:cs typeface="Arial MT"/>
              </a:rPr>
              <a:t> </a:t>
            </a:r>
            <a:r>
              <a:rPr sz="2200" spc="-18" dirty="0">
                <a:cs typeface="Arial MT"/>
              </a:rPr>
              <a:t>M</a:t>
            </a:r>
            <a:r>
              <a:rPr sz="2200" spc="-26" baseline="-16339" dirty="0">
                <a:cs typeface="Arial MT"/>
              </a:rPr>
              <a:t>2</a:t>
            </a:r>
            <a:r>
              <a:rPr sz="2200" spc="311" baseline="-16339" dirty="0">
                <a:cs typeface="Arial MT"/>
              </a:rPr>
              <a:t> </a:t>
            </a:r>
            <a:r>
              <a:rPr sz="2200" spc="-13" dirty="0">
                <a:cs typeface="Arial MT"/>
              </a:rPr>
              <a:t>are</a:t>
            </a:r>
            <a:r>
              <a:rPr sz="2200" spc="-31" dirty="0">
                <a:cs typeface="Arial MT"/>
              </a:rPr>
              <a:t> </a:t>
            </a:r>
            <a:r>
              <a:rPr sz="2200" spc="-13" dirty="0">
                <a:cs typeface="Arial MT"/>
              </a:rPr>
              <a:t>both</a:t>
            </a:r>
            <a:r>
              <a:rPr sz="2200" spc="-35" dirty="0">
                <a:cs typeface="Arial MT"/>
              </a:rPr>
              <a:t> </a:t>
            </a:r>
            <a:r>
              <a:rPr sz="2200" spc="-18" dirty="0">
                <a:cs typeface="Arial MT"/>
              </a:rPr>
              <a:t>algorithms,</a:t>
            </a:r>
            <a:r>
              <a:rPr sz="2200" spc="-31" dirty="0">
                <a:cs typeface="Arial MT"/>
              </a:rPr>
              <a:t> </a:t>
            </a:r>
            <a:r>
              <a:rPr sz="2200" spc="-18" dirty="0">
                <a:cs typeface="Arial MT"/>
              </a:rPr>
              <a:t>then </a:t>
            </a:r>
            <a:r>
              <a:rPr sz="2200" spc="-622" dirty="0">
                <a:cs typeface="Arial MT"/>
              </a:rPr>
              <a:t> </a:t>
            </a:r>
            <a:r>
              <a:rPr sz="2200" dirty="0">
                <a:cs typeface="Arial MT"/>
              </a:rPr>
              <a:t>M</a:t>
            </a:r>
            <a:r>
              <a:rPr sz="2200" spc="-49" dirty="0">
                <a:cs typeface="Arial MT"/>
              </a:rPr>
              <a:t> </a:t>
            </a:r>
            <a:r>
              <a:rPr sz="2200" spc="-9" dirty="0">
                <a:cs typeface="Arial MT"/>
              </a:rPr>
              <a:t>will</a:t>
            </a:r>
            <a:r>
              <a:rPr sz="2200" spc="-22" dirty="0">
                <a:cs typeface="Arial MT"/>
              </a:rPr>
              <a:t> </a:t>
            </a:r>
            <a:r>
              <a:rPr sz="2200" spc="-18" dirty="0">
                <a:cs typeface="Arial MT"/>
              </a:rPr>
              <a:t>always</a:t>
            </a:r>
            <a:r>
              <a:rPr sz="2200" spc="-35" dirty="0">
                <a:cs typeface="Arial MT"/>
              </a:rPr>
              <a:t> </a:t>
            </a:r>
            <a:r>
              <a:rPr sz="2200" spc="-13" dirty="0">
                <a:cs typeface="Arial MT"/>
              </a:rPr>
              <a:t>halt</a:t>
            </a:r>
            <a:r>
              <a:rPr sz="2200" spc="-31" dirty="0">
                <a:cs typeface="Arial MT"/>
              </a:rPr>
              <a:t> </a:t>
            </a:r>
            <a:r>
              <a:rPr sz="2200" spc="-4" dirty="0">
                <a:cs typeface="Arial MT"/>
              </a:rPr>
              <a:t>in</a:t>
            </a:r>
            <a:r>
              <a:rPr sz="2200" spc="-35" dirty="0">
                <a:cs typeface="Arial MT"/>
              </a:rPr>
              <a:t> </a:t>
            </a:r>
            <a:r>
              <a:rPr sz="2200" spc="-13" dirty="0">
                <a:cs typeface="Arial MT"/>
              </a:rPr>
              <a:t>both</a:t>
            </a:r>
            <a:r>
              <a:rPr sz="2200" spc="-35" dirty="0">
                <a:cs typeface="Arial MT"/>
              </a:rPr>
              <a:t> </a:t>
            </a:r>
            <a:r>
              <a:rPr sz="2200" spc="-18" dirty="0">
                <a:cs typeface="Arial MT"/>
              </a:rPr>
              <a:t>simulations.</a:t>
            </a:r>
            <a:endParaRPr sz="2200" dirty="0">
              <a:cs typeface="Arial MT"/>
            </a:endParaRPr>
          </a:p>
          <a:p>
            <a:pPr marL="355806" marR="525024" indent="-322747" algn="just">
              <a:lnSpc>
                <a:spcPct val="118500"/>
              </a:lnSpc>
              <a:spcBef>
                <a:spcPts val="529"/>
              </a:spcBef>
              <a:buFont typeface="Wingdings"/>
              <a:buChar char=""/>
              <a:tabLst>
                <a:tab pos="355806" algn="l"/>
                <a:tab pos="356366" algn="l"/>
              </a:tabLst>
            </a:pPr>
            <a:r>
              <a:rPr sz="2200" spc="-13" dirty="0">
                <a:solidFill>
                  <a:srgbClr val="990000"/>
                </a:solidFill>
                <a:cs typeface="Arial MT"/>
              </a:rPr>
              <a:t>RE</a:t>
            </a:r>
            <a:r>
              <a:rPr sz="2200" spc="-44" dirty="0">
                <a:solidFill>
                  <a:srgbClr val="990000"/>
                </a:solidFill>
                <a:cs typeface="Arial MT"/>
              </a:rPr>
              <a:t> </a:t>
            </a:r>
            <a:r>
              <a:rPr sz="2200" spc="-18" dirty="0">
                <a:solidFill>
                  <a:srgbClr val="990000"/>
                </a:solidFill>
                <a:cs typeface="Arial MT"/>
              </a:rPr>
              <a:t>languages</a:t>
            </a:r>
            <a:r>
              <a:rPr sz="2200" spc="-18" dirty="0">
                <a:cs typeface="Arial MT"/>
              </a:rPr>
              <a:t>:</a:t>
            </a:r>
            <a:r>
              <a:rPr sz="2200" spc="-31" dirty="0">
                <a:cs typeface="Arial MT"/>
              </a:rPr>
              <a:t> </a:t>
            </a:r>
            <a:r>
              <a:rPr sz="2200" spc="-18" dirty="0">
                <a:cs typeface="Arial MT"/>
              </a:rPr>
              <a:t>accept</a:t>
            </a:r>
            <a:r>
              <a:rPr sz="2200" spc="-31" dirty="0">
                <a:cs typeface="Arial MT"/>
              </a:rPr>
              <a:t> </a:t>
            </a:r>
            <a:r>
              <a:rPr sz="2200" spc="-4" dirty="0">
                <a:cs typeface="Arial MT"/>
              </a:rPr>
              <a:t>if</a:t>
            </a:r>
            <a:r>
              <a:rPr sz="2200" spc="-35" dirty="0">
                <a:cs typeface="Arial MT"/>
              </a:rPr>
              <a:t> </a:t>
            </a:r>
            <a:r>
              <a:rPr sz="2200" spc="-13" dirty="0">
                <a:cs typeface="Arial MT"/>
              </a:rPr>
              <a:t>either</a:t>
            </a:r>
            <a:r>
              <a:rPr sz="2200" spc="-26" dirty="0">
                <a:cs typeface="Arial MT"/>
              </a:rPr>
              <a:t> </a:t>
            </a:r>
            <a:r>
              <a:rPr sz="2200" spc="-18" dirty="0">
                <a:cs typeface="Arial MT"/>
              </a:rPr>
              <a:t>accepts,</a:t>
            </a:r>
            <a:r>
              <a:rPr sz="2200" spc="-31" dirty="0">
                <a:cs typeface="Arial MT"/>
              </a:rPr>
              <a:t> </a:t>
            </a:r>
            <a:r>
              <a:rPr sz="2200" spc="-13" dirty="0">
                <a:cs typeface="Arial MT"/>
              </a:rPr>
              <a:t>but</a:t>
            </a:r>
            <a:r>
              <a:rPr sz="2200" spc="-35" dirty="0">
                <a:cs typeface="Arial MT"/>
              </a:rPr>
              <a:t> </a:t>
            </a:r>
            <a:r>
              <a:rPr sz="2200" spc="-13" dirty="0">
                <a:cs typeface="Arial MT"/>
              </a:rPr>
              <a:t>you</a:t>
            </a:r>
            <a:r>
              <a:rPr sz="2200" spc="-31" dirty="0">
                <a:cs typeface="Arial MT"/>
              </a:rPr>
              <a:t> </a:t>
            </a:r>
            <a:r>
              <a:rPr sz="2200" spc="-18" dirty="0">
                <a:cs typeface="Arial MT"/>
              </a:rPr>
              <a:t>may</a:t>
            </a:r>
            <a:r>
              <a:rPr sz="2200" spc="-35" dirty="0">
                <a:cs typeface="Arial MT"/>
              </a:rPr>
              <a:t> </a:t>
            </a:r>
            <a:r>
              <a:rPr sz="2200" spc="-13" dirty="0">
                <a:cs typeface="Arial MT"/>
              </a:rPr>
              <a:t>find </a:t>
            </a:r>
            <a:r>
              <a:rPr sz="2200" spc="-627" dirty="0">
                <a:cs typeface="Arial MT"/>
              </a:rPr>
              <a:t> </a:t>
            </a:r>
            <a:r>
              <a:rPr sz="2200" spc="-13" dirty="0">
                <a:cs typeface="Arial MT"/>
              </a:rPr>
              <a:t>both</a:t>
            </a:r>
            <a:r>
              <a:rPr sz="2200" spc="-35" dirty="0">
                <a:cs typeface="Arial MT"/>
              </a:rPr>
              <a:t> </a:t>
            </a:r>
            <a:r>
              <a:rPr sz="2200" spc="-18" dirty="0">
                <a:cs typeface="Arial MT"/>
              </a:rPr>
              <a:t>TM’s</a:t>
            </a:r>
            <a:r>
              <a:rPr sz="2200" spc="-31" dirty="0">
                <a:cs typeface="Arial MT"/>
              </a:rPr>
              <a:t> </a:t>
            </a:r>
            <a:r>
              <a:rPr sz="2200" spc="-13" dirty="0">
                <a:cs typeface="Arial MT"/>
              </a:rPr>
              <a:t>run</a:t>
            </a:r>
            <a:r>
              <a:rPr sz="2200" spc="-35" dirty="0">
                <a:cs typeface="Arial MT"/>
              </a:rPr>
              <a:t> </a:t>
            </a:r>
            <a:r>
              <a:rPr sz="2200" spc="-18" dirty="0">
                <a:cs typeface="Arial MT"/>
              </a:rPr>
              <a:t>forever</a:t>
            </a:r>
            <a:r>
              <a:rPr sz="2200" spc="-26" dirty="0">
                <a:cs typeface="Arial MT"/>
              </a:rPr>
              <a:t> </a:t>
            </a:r>
            <a:r>
              <a:rPr sz="2200" spc="-18" dirty="0">
                <a:cs typeface="Arial MT"/>
              </a:rPr>
              <a:t>without</a:t>
            </a:r>
            <a:r>
              <a:rPr sz="2200" spc="-31" dirty="0">
                <a:cs typeface="Arial MT"/>
              </a:rPr>
              <a:t> </a:t>
            </a:r>
            <a:r>
              <a:rPr sz="2200" spc="-13" dirty="0">
                <a:cs typeface="Arial MT"/>
              </a:rPr>
              <a:t>halting</a:t>
            </a:r>
            <a:r>
              <a:rPr sz="2200" spc="-35" dirty="0">
                <a:cs typeface="Arial MT"/>
              </a:rPr>
              <a:t> </a:t>
            </a:r>
            <a:r>
              <a:rPr sz="2200" spc="-9" dirty="0">
                <a:cs typeface="Arial MT"/>
              </a:rPr>
              <a:t>or</a:t>
            </a:r>
            <a:r>
              <a:rPr sz="2200" spc="-26" dirty="0">
                <a:cs typeface="Arial MT"/>
              </a:rPr>
              <a:t> </a:t>
            </a:r>
            <a:r>
              <a:rPr sz="2200" spc="-18" dirty="0">
                <a:cs typeface="Arial MT"/>
              </a:rPr>
              <a:t>accepting.</a:t>
            </a:r>
            <a:endParaRPr sz="2200" dirty="0">
              <a:cs typeface="Arial MT"/>
            </a:endParaRPr>
          </a:p>
        </p:txBody>
      </p:sp>
      <p:sp>
        <p:nvSpPr>
          <p:cNvPr id="5" name="Date Placeholder 3"/>
          <p:cNvSpPr>
            <a:spLocks noGrp="1"/>
          </p:cNvSpPr>
          <p:nvPr>
            <p:ph type="dt" sz="half" idx="10"/>
          </p:nvPr>
        </p:nvSpPr>
        <p:spPr>
          <a:xfrm>
            <a:off x="457200" y="6356350"/>
            <a:ext cx="2133600" cy="365125"/>
          </a:xfrm>
        </p:spPr>
        <p:txBody>
          <a:bodyPr/>
          <a:lstStyle/>
          <a:p>
            <a:fld id="{D80F7025-A47B-47F8-B38E-1C51676F1502}" type="datetime1">
              <a:rPr lang="en-US" smtClean="0"/>
              <a:t>5/1/2024</a:t>
            </a:fld>
            <a:endParaRPr lang="en-US"/>
          </a:p>
        </p:txBody>
      </p:sp>
      <p:sp>
        <p:nvSpPr>
          <p:cNvPr id="6"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Closure</a:t>
            </a:r>
            <a:r>
              <a:rPr lang="en-US" sz="3200" spc="-13" dirty="0"/>
              <a:t> </a:t>
            </a:r>
            <a:r>
              <a:rPr lang="en-US" sz="3200" dirty="0"/>
              <a:t>under</a:t>
            </a:r>
            <a:r>
              <a:rPr lang="en-US" sz="3200" spc="-13" dirty="0"/>
              <a:t> </a:t>
            </a:r>
            <a:r>
              <a:rPr lang="en-US" sz="3200" dirty="0"/>
              <a:t>Union</a:t>
            </a:r>
            <a:r>
              <a:rPr lang="en-US" sz="3200" b="1" dirty="0" smtClean="0"/>
              <a:t>(CO5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92</a:t>
            </a:fld>
            <a:endParaRPr lang="en-US"/>
          </a:p>
        </p:txBody>
      </p:sp>
    </p:spTree>
    <p:extLst>
      <p:ext uri="{BB962C8B-B14F-4D97-AF65-F5344CB8AC3E}">
        <p14:creationId xmlns:p14="http://schemas.microsoft.com/office/powerpoint/2010/main" val="7201775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950" y="605555"/>
            <a:ext cx="7320243" cy="418671"/>
          </a:xfrm>
          <a:prstGeom prst="rect">
            <a:avLst/>
          </a:prstGeom>
        </p:spPr>
        <p:txBody>
          <a:bodyPr vert="horz" wrap="square" lIns="0" tIns="11206" rIns="0" bIns="0" rtlCol="0" anchor="ctr">
            <a:spAutoFit/>
          </a:bodyPr>
          <a:lstStyle/>
          <a:p>
            <a:pPr marL="11206">
              <a:spcBef>
                <a:spcPts val="88"/>
              </a:spcBef>
            </a:pPr>
            <a:r>
              <a:rPr sz="2647" spc="-4" dirty="0" smtClean="0">
                <a:latin typeface="Arial"/>
                <a:cs typeface="Arial"/>
              </a:rPr>
              <a:t>for</a:t>
            </a:r>
            <a:r>
              <a:rPr sz="2647" spc="-13" dirty="0" smtClean="0">
                <a:latin typeface="Arial"/>
                <a:cs typeface="Arial"/>
              </a:rPr>
              <a:t> </a:t>
            </a:r>
            <a:r>
              <a:rPr sz="2647" spc="-9" dirty="0">
                <a:latin typeface="Arial"/>
                <a:cs typeface="Arial"/>
              </a:rPr>
              <a:t>Recursive </a:t>
            </a:r>
            <a:r>
              <a:rPr sz="2647" spc="-4" dirty="0">
                <a:latin typeface="Arial"/>
                <a:cs typeface="Arial"/>
              </a:rPr>
              <a:t>Sets</a:t>
            </a:r>
            <a:endParaRPr sz="2647" dirty="0">
              <a:latin typeface="Arial"/>
              <a:cs typeface="Arial"/>
            </a:endParaRPr>
          </a:p>
        </p:txBody>
      </p:sp>
      <p:sp>
        <p:nvSpPr>
          <p:cNvPr id="3" name="object 3"/>
          <p:cNvSpPr txBox="1"/>
          <p:nvPr/>
        </p:nvSpPr>
        <p:spPr>
          <a:xfrm>
            <a:off x="2779059" y="2281518"/>
            <a:ext cx="860612" cy="600851"/>
          </a:xfrm>
          <a:prstGeom prst="rect">
            <a:avLst/>
          </a:prstGeom>
          <a:solidFill>
            <a:srgbClr val="00CC99">
              <a:alpha val="50199"/>
            </a:srgbClr>
          </a:solidFill>
          <a:ln w="10159">
            <a:solidFill>
              <a:srgbClr val="000000"/>
            </a:solidFill>
          </a:ln>
        </p:spPr>
        <p:txBody>
          <a:bodyPr vert="horz" wrap="square" lIns="0" tIns="245409" rIns="0" bIns="0" rtlCol="0">
            <a:spAutoFit/>
          </a:bodyPr>
          <a:lstStyle/>
          <a:p>
            <a:pPr marL="257749">
              <a:spcBef>
                <a:spcPts val="1932"/>
              </a:spcBef>
            </a:pPr>
            <a:r>
              <a:rPr sz="2294" spc="-18" dirty="0">
                <a:latin typeface="Arial MT"/>
                <a:cs typeface="Arial MT"/>
              </a:rPr>
              <a:t>M</a:t>
            </a:r>
            <a:r>
              <a:rPr sz="2250" spc="-26" baseline="-16339" dirty="0">
                <a:latin typeface="Arial MT"/>
                <a:cs typeface="Arial MT"/>
              </a:rPr>
              <a:t>1</a:t>
            </a:r>
            <a:endParaRPr sz="2250" baseline="-16339">
              <a:latin typeface="Arial MT"/>
              <a:cs typeface="Arial MT"/>
            </a:endParaRPr>
          </a:p>
        </p:txBody>
      </p:sp>
      <p:sp>
        <p:nvSpPr>
          <p:cNvPr id="4" name="object 4"/>
          <p:cNvSpPr txBox="1"/>
          <p:nvPr/>
        </p:nvSpPr>
        <p:spPr>
          <a:xfrm>
            <a:off x="2779059" y="4146177"/>
            <a:ext cx="860612" cy="602548"/>
          </a:xfrm>
          <a:prstGeom prst="rect">
            <a:avLst/>
          </a:prstGeom>
          <a:solidFill>
            <a:srgbClr val="00CC99">
              <a:alpha val="50199"/>
            </a:srgbClr>
          </a:solidFill>
          <a:ln w="10159">
            <a:solidFill>
              <a:srgbClr val="000000"/>
            </a:solidFill>
          </a:ln>
        </p:spPr>
        <p:txBody>
          <a:bodyPr vert="horz" wrap="square" lIns="0" tIns="247090" rIns="0" bIns="0" rtlCol="0">
            <a:spAutoFit/>
          </a:bodyPr>
          <a:lstStyle/>
          <a:p>
            <a:pPr marL="257749">
              <a:spcBef>
                <a:spcPts val="1946"/>
              </a:spcBef>
            </a:pPr>
            <a:r>
              <a:rPr sz="2294" spc="-18" dirty="0">
                <a:latin typeface="Arial MT"/>
                <a:cs typeface="Arial MT"/>
              </a:rPr>
              <a:t>M</a:t>
            </a:r>
            <a:r>
              <a:rPr sz="2250" spc="-26" baseline="-16339" dirty="0">
                <a:latin typeface="Arial MT"/>
                <a:cs typeface="Arial MT"/>
              </a:rPr>
              <a:t>2</a:t>
            </a:r>
            <a:endParaRPr sz="2250" baseline="-16339">
              <a:latin typeface="Arial MT"/>
              <a:cs typeface="Arial MT"/>
            </a:endParaRPr>
          </a:p>
        </p:txBody>
      </p:sp>
      <p:sp>
        <p:nvSpPr>
          <p:cNvPr id="5" name="object 5"/>
          <p:cNvSpPr txBox="1"/>
          <p:nvPr/>
        </p:nvSpPr>
        <p:spPr>
          <a:xfrm>
            <a:off x="1019735" y="3376557"/>
            <a:ext cx="950259" cy="364361"/>
          </a:xfrm>
          <a:prstGeom prst="rect">
            <a:avLst/>
          </a:prstGeom>
        </p:spPr>
        <p:txBody>
          <a:bodyPr vert="horz" wrap="square" lIns="0" tIns="11206" rIns="0" bIns="0" rtlCol="0">
            <a:spAutoFit/>
          </a:bodyPr>
          <a:lstStyle/>
          <a:p>
            <a:pPr marL="11206">
              <a:spcBef>
                <a:spcPts val="88"/>
              </a:spcBef>
            </a:pPr>
            <a:r>
              <a:rPr sz="2294" spc="-18" dirty="0">
                <a:latin typeface="Arial MT"/>
                <a:cs typeface="Arial MT"/>
              </a:rPr>
              <a:t>Input</a:t>
            </a:r>
            <a:r>
              <a:rPr sz="2294" spc="-93" dirty="0">
                <a:latin typeface="Arial MT"/>
                <a:cs typeface="Arial MT"/>
              </a:rPr>
              <a:t> </a:t>
            </a:r>
            <a:r>
              <a:rPr sz="2294" dirty="0">
                <a:latin typeface="Arial MT"/>
                <a:cs typeface="Arial MT"/>
              </a:rPr>
              <a:t>w</a:t>
            </a:r>
          </a:p>
        </p:txBody>
      </p:sp>
      <p:sp>
        <p:nvSpPr>
          <p:cNvPr id="6" name="object 6"/>
          <p:cNvSpPr/>
          <p:nvPr/>
        </p:nvSpPr>
        <p:spPr>
          <a:xfrm>
            <a:off x="1915410" y="2460823"/>
            <a:ext cx="2513479" cy="2366682"/>
          </a:xfrm>
          <a:custGeom>
            <a:avLst/>
            <a:gdLst/>
            <a:ahLst/>
            <a:cxnLst/>
            <a:rect l="l" t="t" r="r" b="b"/>
            <a:pathLst>
              <a:path w="2848610" h="2682240">
                <a:moveTo>
                  <a:pt x="978801" y="2397747"/>
                </a:moveTo>
                <a:lnTo>
                  <a:pt x="962723" y="2355723"/>
                </a:lnTo>
                <a:lnTo>
                  <a:pt x="946340" y="2312873"/>
                </a:lnTo>
                <a:lnTo>
                  <a:pt x="922312" y="2339086"/>
                </a:lnTo>
                <a:lnTo>
                  <a:pt x="6870" y="1499933"/>
                </a:lnTo>
                <a:lnTo>
                  <a:pt x="0" y="1507413"/>
                </a:lnTo>
                <a:lnTo>
                  <a:pt x="915441" y="2346579"/>
                </a:lnTo>
                <a:lnTo>
                  <a:pt x="891413" y="2372791"/>
                </a:lnTo>
                <a:lnTo>
                  <a:pt x="978801" y="2397747"/>
                </a:lnTo>
                <a:close/>
              </a:path>
              <a:path w="2848610" h="2682240">
                <a:moveTo>
                  <a:pt x="978801" y="284467"/>
                </a:moveTo>
                <a:lnTo>
                  <a:pt x="890333" y="305282"/>
                </a:lnTo>
                <a:lnTo>
                  <a:pt x="913104" y="332600"/>
                </a:lnTo>
                <a:lnTo>
                  <a:pt x="177" y="1093368"/>
                </a:lnTo>
                <a:lnTo>
                  <a:pt x="6692" y="1101178"/>
                </a:lnTo>
                <a:lnTo>
                  <a:pt x="919607" y="340410"/>
                </a:lnTo>
                <a:lnTo>
                  <a:pt x="942378" y="367728"/>
                </a:lnTo>
                <a:lnTo>
                  <a:pt x="961529" y="323926"/>
                </a:lnTo>
                <a:lnTo>
                  <a:pt x="978801" y="284467"/>
                </a:lnTo>
                <a:close/>
              </a:path>
              <a:path w="2848610" h="2682240">
                <a:moveTo>
                  <a:pt x="2848241" y="2641600"/>
                </a:moveTo>
                <a:lnTo>
                  <a:pt x="2766961" y="2600960"/>
                </a:lnTo>
                <a:lnTo>
                  <a:pt x="2766961" y="2636520"/>
                </a:lnTo>
                <a:lnTo>
                  <a:pt x="1954161" y="2636507"/>
                </a:lnTo>
                <a:lnTo>
                  <a:pt x="1954161" y="2646667"/>
                </a:lnTo>
                <a:lnTo>
                  <a:pt x="2766961" y="2646680"/>
                </a:lnTo>
                <a:lnTo>
                  <a:pt x="2766961" y="2682240"/>
                </a:lnTo>
                <a:lnTo>
                  <a:pt x="2838081" y="2646680"/>
                </a:lnTo>
                <a:lnTo>
                  <a:pt x="2780500" y="2646680"/>
                </a:lnTo>
                <a:lnTo>
                  <a:pt x="2838081" y="2646667"/>
                </a:lnTo>
                <a:lnTo>
                  <a:pt x="2848241" y="2641600"/>
                </a:lnTo>
                <a:close/>
              </a:path>
              <a:path w="2848610" h="2682240">
                <a:moveTo>
                  <a:pt x="2848241" y="2153920"/>
                </a:moveTo>
                <a:lnTo>
                  <a:pt x="2766961" y="2113280"/>
                </a:lnTo>
                <a:lnTo>
                  <a:pt x="2766961" y="2148840"/>
                </a:lnTo>
                <a:lnTo>
                  <a:pt x="1954161" y="2148827"/>
                </a:lnTo>
                <a:lnTo>
                  <a:pt x="1954161" y="2158987"/>
                </a:lnTo>
                <a:lnTo>
                  <a:pt x="2766961" y="2159000"/>
                </a:lnTo>
                <a:lnTo>
                  <a:pt x="2766961" y="2194560"/>
                </a:lnTo>
                <a:lnTo>
                  <a:pt x="2838081" y="2159000"/>
                </a:lnTo>
                <a:lnTo>
                  <a:pt x="2780500" y="2159000"/>
                </a:lnTo>
                <a:lnTo>
                  <a:pt x="2838081" y="2158987"/>
                </a:lnTo>
                <a:lnTo>
                  <a:pt x="2848241" y="2153920"/>
                </a:lnTo>
                <a:close/>
              </a:path>
              <a:path w="2848610" h="2682240">
                <a:moveTo>
                  <a:pt x="2848241" y="528320"/>
                </a:moveTo>
                <a:lnTo>
                  <a:pt x="2766961" y="487680"/>
                </a:lnTo>
                <a:lnTo>
                  <a:pt x="2766961" y="523240"/>
                </a:lnTo>
                <a:lnTo>
                  <a:pt x="1954161" y="523227"/>
                </a:lnTo>
                <a:lnTo>
                  <a:pt x="1954161" y="533387"/>
                </a:lnTo>
                <a:lnTo>
                  <a:pt x="2766961" y="533400"/>
                </a:lnTo>
                <a:lnTo>
                  <a:pt x="2766961" y="568960"/>
                </a:lnTo>
                <a:lnTo>
                  <a:pt x="2838081" y="533400"/>
                </a:lnTo>
                <a:lnTo>
                  <a:pt x="2780500" y="533400"/>
                </a:lnTo>
                <a:lnTo>
                  <a:pt x="2838081" y="533387"/>
                </a:lnTo>
                <a:lnTo>
                  <a:pt x="2848241" y="528320"/>
                </a:lnTo>
                <a:close/>
              </a:path>
              <a:path w="2848610" h="2682240">
                <a:moveTo>
                  <a:pt x="2848241" y="40640"/>
                </a:moveTo>
                <a:lnTo>
                  <a:pt x="2766961" y="0"/>
                </a:lnTo>
                <a:lnTo>
                  <a:pt x="2766961" y="35560"/>
                </a:lnTo>
                <a:lnTo>
                  <a:pt x="1954161" y="35547"/>
                </a:lnTo>
                <a:lnTo>
                  <a:pt x="1954161" y="45707"/>
                </a:lnTo>
                <a:lnTo>
                  <a:pt x="2766961" y="45720"/>
                </a:lnTo>
                <a:lnTo>
                  <a:pt x="2766961" y="81280"/>
                </a:lnTo>
                <a:lnTo>
                  <a:pt x="2838069" y="45720"/>
                </a:lnTo>
                <a:lnTo>
                  <a:pt x="2848241" y="40640"/>
                </a:lnTo>
                <a:close/>
              </a:path>
            </a:pathLst>
          </a:custGeom>
          <a:solidFill>
            <a:srgbClr val="000000"/>
          </a:solidFill>
        </p:spPr>
        <p:txBody>
          <a:bodyPr wrap="square" lIns="0" tIns="0" rIns="0" bIns="0" rtlCol="0"/>
          <a:lstStyle/>
          <a:p>
            <a:endParaRPr sz="1588"/>
          </a:p>
        </p:txBody>
      </p:sp>
      <p:sp>
        <p:nvSpPr>
          <p:cNvPr id="7" name="object 7"/>
          <p:cNvSpPr txBox="1"/>
          <p:nvPr/>
        </p:nvSpPr>
        <p:spPr>
          <a:xfrm>
            <a:off x="4486835" y="2230867"/>
            <a:ext cx="901513" cy="364361"/>
          </a:xfrm>
          <a:prstGeom prst="rect">
            <a:avLst/>
          </a:prstGeom>
        </p:spPr>
        <p:txBody>
          <a:bodyPr vert="horz" wrap="square" lIns="0" tIns="11206" rIns="0" bIns="0" rtlCol="0">
            <a:spAutoFit/>
          </a:bodyPr>
          <a:lstStyle/>
          <a:p>
            <a:pPr marL="11206">
              <a:spcBef>
                <a:spcPts val="88"/>
              </a:spcBef>
            </a:pPr>
            <a:r>
              <a:rPr sz="2294" spc="-26" dirty="0">
                <a:latin typeface="Arial MT"/>
                <a:cs typeface="Arial MT"/>
              </a:rPr>
              <a:t>A</a:t>
            </a:r>
            <a:r>
              <a:rPr sz="2294" spc="-18" dirty="0">
                <a:latin typeface="Arial MT"/>
                <a:cs typeface="Arial MT"/>
              </a:rPr>
              <a:t>cc</a:t>
            </a:r>
            <a:r>
              <a:rPr sz="2294" spc="-22" dirty="0">
                <a:latin typeface="Arial MT"/>
                <a:cs typeface="Arial MT"/>
              </a:rPr>
              <a:t>ep</a:t>
            </a:r>
            <a:r>
              <a:rPr sz="2294" dirty="0">
                <a:latin typeface="Arial MT"/>
                <a:cs typeface="Arial MT"/>
              </a:rPr>
              <a:t>t</a:t>
            </a:r>
            <a:endParaRPr sz="2294">
              <a:latin typeface="Arial MT"/>
              <a:cs typeface="Arial MT"/>
            </a:endParaRPr>
          </a:p>
        </p:txBody>
      </p:sp>
      <p:sp>
        <p:nvSpPr>
          <p:cNvPr id="8" name="object 8"/>
          <p:cNvSpPr txBox="1"/>
          <p:nvPr/>
        </p:nvSpPr>
        <p:spPr>
          <a:xfrm>
            <a:off x="4476377" y="2690757"/>
            <a:ext cx="838759" cy="364361"/>
          </a:xfrm>
          <a:prstGeom prst="rect">
            <a:avLst/>
          </a:prstGeom>
        </p:spPr>
        <p:txBody>
          <a:bodyPr vert="horz" wrap="square" lIns="0" tIns="11206" rIns="0" bIns="0" rtlCol="0">
            <a:spAutoFit/>
          </a:bodyPr>
          <a:lstStyle/>
          <a:p>
            <a:pPr marL="11206">
              <a:spcBef>
                <a:spcPts val="88"/>
              </a:spcBef>
            </a:pPr>
            <a:r>
              <a:rPr sz="2294" spc="-22" dirty="0">
                <a:latin typeface="Arial MT"/>
                <a:cs typeface="Arial MT"/>
              </a:rPr>
              <a:t>R</a:t>
            </a:r>
            <a:r>
              <a:rPr sz="2294" spc="-18" dirty="0">
                <a:latin typeface="Arial MT"/>
                <a:cs typeface="Arial MT"/>
              </a:rPr>
              <a:t>e</a:t>
            </a:r>
            <a:r>
              <a:rPr sz="2294" spc="-4" dirty="0">
                <a:latin typeface="Arial MT"/>
                <a:cs typeface="Arial MT"/>
              </a:rPr>
              <a:t>j</a:t>
            </a:r>
            <a:r>
              <a:rPr sz="2294" spc="-18" dirty="0">
                <a:latin typeface="Arial MT"/>
                <a:cs typeface="Arial MT"/>
              </a:rPr>
              <a:t>e</a:t>
            </a:r>
            <a:r>
              <a:rPr sz="2294" spc="-22" dirty="0">
                <a:latin typeface="Arial MT"/>
                <a:cs typeface="Arial MT"/>
              </a:rPr>
              <a:t>c</a:t>
            </a:r>
            <a:r>
              <a:rPr sz="2294" dirty="0">
                <a:latin typeface="Arial MT"/>
                <a:cs typeface="Arial MT"/>
              </a:rPr>
              <a:t>t</a:t>
            </a:r>
            <a:endParaRPr sz="2294">
              <a:latin typeface="Arial MT"/>
              <a:cs typeface="Arial MT"/>
            </a:endParaRPr>
          </a:p>
        </p:txBody>
      </p:sp>
      <p:sp>
        <p:nvSpPr>
          <p:cNvPr id="9" name="object 9"/>
          <p:cNvSpPr txBox="1"/>
          <p:nvPr/>
        </p:nvSpPr>
        <p:spPr>
          <a:xfrm>
            <a:off x="4486835" y="3941333"/>
            <a:ext cx="901513" cy="1028132"/>
          </a:xfrm>
          <a:prstGeom prst="rect">
            <a:avLst/>
          </a:prstGeom>
        </p:spPr>
        <p:txBody>
          <a:bodyPr vert="horz" wrap="square" lIns="0" tIns="11206" rIns="0" bIns="0" rtlCol="0">
            <a:spAutoFit/>
          </a:bodyPr>
          <a:lstStyle/>
          <a:p>
            <a:pPr marL="15689" marR="4483" indent="-4483">
              <a:lnSpc>
                <a:spcPct val="143800"/>
              </a:lnSpc>
              <a:spcBef>
                <a:spcPts val="88"/>
              </a:spcBef>
            </a:pPr>
            <a:r>
              <a:rPr sz="2294" spc="-26" dirty="0">
                <a:latin typeface="Arial MT"/>
                <a:cs typeface="Arial MT"/>
              </a:rPr>
              <a:t>A</a:t>
            </a:r>
            <a:r>
              <a:rPr sz="2294" spc="-18" dirty="0">
                <a:latin typeface="Arial MT"/>
                <a:cs typeface="Arial MT"/>
              </a:rPr>
              <a:t>cc</a:t>
            </a:r>
            <a:r>
              <a:rPr sz="2294" spc="-22" dirty="0">
                <a:latin typeface="Arial MT"/>
                <a:cs typeface="Arial MT"/>
              </a:rPr>
              <a:t>ep</a:t>
            </a:r>
            <a:r>
              <a:rPr sz="2294" dirty="0">
                <a:latin typeface="Arial MT"/>
                <a:cs typeface="Arial MT"/>
              </a:rPr>
              <a:t>t  </a:t>
            </a:r>
            <a:r>
              <a:rPr sz="2294" spc="-18" dirty="0">
                <a:latin typeface="Arial MT"/>
                <a:cs typeface="Arial MT"/>
              </a:rPr>
              <a:t>Reject</a:t>
            </a:r>
            <a:endParaRPr sz="2294">
              <a:latin typeface="Arial MT"/>
              <a:cs typeface="Arial MT"/>
            </a:endParaRPr>
          </a:p>
        </p:txBody>
      </p:sp>
      <p:sp>
        <p:nvSpPr>
          <p:cNvPr id="10" name="object 10"/>
          <p:cNvSpPr/>
          <p:nvPr/>
        </p:nvSpPr>
        <p:spPr>
          <a:xfrm>
            <a:off x="5791199" y="2855259"/>
            <a:ext cx="554691" cy="430306"/>
          </a:xfrm>
          <a:custGeom>
            <a:avLst/>
            <a:gdLst/>
            <a:ahLst/>
            <a:cxnLst/>
            <a:rect l="l" t="t" r="r" b="b"/>
            <a:pathLst>
              <a:path w="628650" h="487679">
                <a:moveTo>
                  <a:pt x="0" y="0"/>
                </a:moveTo>
                <a:lnTo>
                  <a:pt x="628227" y="0"/>
                </a:lnTo>
                <a:lnTo>
                  <a:pt x="628227" y="487679"/>
                </a:lnTo>
                <a:lnTo>
                  <a:pt x="0" y="487679"/>
                </a:lnTo>
                <a:lnTo>
                  <a:pt x="0" y="0"/>
                </a:lnTo>
                <a:close/>
              </a:path>
            </a:pathLst>
          </a:custGeom>
          <a:ln w="10159">
            <a:solidFill>
              <a:srgbClr val="1D27F5"/>
            </a:solidFill>
          </a:ln>
        </p:spPr>
        <p:txBody>
          <a:bodyPr wrap="square" lIns="0" tIns="0" rIns="0" bIns="0" rtlCol="0"/>
          <a:lstStyle/>
          <a:p>
            <a:endParaRPr sz="1588"/>
          </a:p>
        </p:txBody>
      </p:sp>
      <p:sp>
        <p:nvSpPr>
          <p:cNvPr id="11" name="object 11"/>
          <p:cNvSpPr txBox="1"/>
          <p:nvPr/>
        </p:nvSpPr>
        <p:spPr>
          <a:xfrm>
            <a:off x="5842000" y="2876325"/>
            <a:ext cx="1995768" cy="364361"/>
          </a:xfrm>
          <a:prstGeom prst="rect">
            <a:avLst/>
          </a:prstGeom>
        </p:spPr>
        <p:txBody>
          <a:bodyPr vert="horz" wrap="square" lIns="0" tIns="11206" rIns="0" bIns="0" rtlCol="0">
            <a:spAutoFit/>
          </a:bodyPr>
          <a:lstStyle/>
          <a:p>
            <a:pPr marL="11206">
              <a:spcBef>
                <a:spcPts val="88"/>
              </a:spcBef>
              <a:tabLst>
                <a:tab pos="1025393" algn="l"/>
              </a:tabLst>
            </a:pPr>
            <a:r>
              <a:rPr sz="2294" spc="-35" dirty="0">
                <a:latin typeface="Arial MT"/>
                <a:cs typeface="Arial MT"/>
              </a:rPr>
              <a:t>O</a:t>
            </a:r>
            <a:r>
              <a:rPr sz="2294" dirty="0">
                <a:latin typeface="Arial MT"/>
                <a:cs typeface="Arial MT"/>
              </a:rPr>
              <a:t>R	</a:t>
            </a:r>
            <a:r>
              <a:rPr sz="2294" b="1" spc="-22" dirty="0">
                <a:solidFill>
                  <a:srgbClr val="1D27F5"/>
                </a:solidFill>
                <a:latin typeface="Arial"/>
                <a:cs typeface="Arial"/>
              </a:rPr>
              <a:t>A</a:t>
            </a:r>
            <a:r>
              <a:rPr sz="2294" b="1" spc="-18" dirty="0">
                <a:solidFill>
                  <a:srgbClr val="1D27F5"/>
                </a:solidFill>
                <a:latin typeface="Arial"/>
                <a:cs typeface="Arial"/>
              </a:rPr>
              <a:t>cce</a:t>
            </a:r>
            <a:r>
              <a:rPr sz="2294" b="1" spc="-26" dirty="0">
                <a:solidFill>
                  <a:srgbClr val="1D27F5"/>
                </a:solidFill>
                <a:latin typeface="Arial"/>
                <a:cs typeface="Arial"/>
              </a:rPr>
              <a:t>p</a:t>
            </a:r>
            <a:r>
              <a:rPr sz="2294" b="1" dirty="0">
                <a:solidFill>
                  <a:srgbClr val="1D27F5"/>
                </a:solidFill>
                <a:latin typeface="Arial"/>
                <a:cs typeface="Arial"/>
              </a:rPr>
              <a:t>t</a:t>
            </a:r>
            <a:endParaRPr sz="2294">
              <a:latin typeface="Arial"/>
              <a:cs typeface="Arial"/>
            </a:endParaRPr>
          </a:p>
        </p:txBody>
      </p:sp>
      <p:sp>
        <p:nvSpPr>
          <p:cNvPr id="12" name="object 12"/>
          <p:cNvSpPr txBox="1"/>
          <p:nvPr/>
        </p:nvSpPr>
        <p:spPr>
          <a:xfrm>
            <a:off x="6875929" y="4309783"/>
            <a:ext cx="886384" cy="364361"/>
          </a:xfrm>
          <a:prstGeom prst="rect">
            <a:avLst/>
          </a:prstGeom>
        </p:spPr>
        <p:txBody>
          <a:bodyPr vert="horz" wrap="square" lIns="0" tIns="11206" rIns="0" bIns="0" rtlCol="0">
            <a:spAutoFit/>
          </a:bodyPr>
          <a:lstStyle/>
          <a:p>
            <a:pPr marL="11206">
              <a:spcBef>
                <a:spcPts val="88"/>
              </a:spcBef>
            </a:pPr>
            <a:r>
              <a:rPr sz="2294" b="1" spc="-22" dirty="0">
                <a:solidFill>
                  <a:srgbClr val="1D27F5"/>
                </a:solidFill>
                <a:latin typeface="Arial"/>
                <a:cs typeface="Arial"/>
              </a:rPr>
              <a:t>R</a:t>
            </a:r>
            <a:r>
              <a:rPr sz="2294" b="1" spc="-18" dirty="0">
                <a:solidFill>
                  <a:srgbClr val="1D27F5"/>
                </a:solidFill>
                <a:latin typeface="Arial"/>
                <a:cs typeface="Arial"/>
              </a:rPr>
              <a:t>ejec</a:t>
            </a:r>
            <a:r>
              <a:rPr sz="2294" b="1" dirty="0">
                <a:solidFill>
                  <a:srgbClr val="1D27F5"/>
                </a:solidFill>
                <a:latin typeface="Arial"/>
                <a:cs typeface="Arial"/>
              </a:rPr>
              <a:t>t</a:t>
            </a:r>
            <a:endParaRPr sz="2294">
              <a:latin typeface="Arial"/>
              <a:cs typeface="Arial"/>
            </a:endParaRPr>
          </a:p>
        </p:txBody>
      </p:sp>
      <p:sp>
        <p:nvSpPr>
          <p:cNvPr id="13" name="object 13"/>
          <p:cNvSpPr/>
          <p:nvPr/>
        </p:nvSpPr>
        <p:spPr>
          <a:xfrm>
            <a:off x="5776259" y="4320989"/>
            <a:ext cx="730624" cy="430306"/>
          </a:xfrm>
          <a:custGeom>
            <a:avLst/>
            <a:gdLst/>
            <a:ahLst/>
            <a:cxnLst/>
            <a:rect l="l" t="t" r="r" b="b"/>
            <a:pathLst>
              <a:path w="828040" h="487679">
                <a:moveTo>
                  <a:pt x="0" y="0"/>
                </a:moveTo>
                <a:lnTo>
                  <a:pt x="828040" y="0"/>
                </a:lnTo>
                <a:lnTo>
                  <a:pt x="828040" y="487679"/>
                </a:lnTo>
                <a:lnTo>
                  <a:pt x="0" y="487679"/>
                </a:lnTo>
                <a:lnTo>
                  <a:pt x="0" y="0"/>
                </a:lnTo>
                <a:close/>
              </a:path>
            </a:pathLst>
          </a:custGeom>
          <a:ln w="10159">
            <a:solidFill>
              <a:srgbClr val="1D27F5"/>
            </a:solidFill>
          </a:ln>
        </p:spPr>
        <p:txBody>
          <a:bodyPr wrap="square" lIns="0" tIns="0" rIns="0" bIns="0" rtlCol="0"/>
          <a:lstStyle/>
          <a:p>
            <a:endParaRPr sz="1588"/>
          </a:p>
        </p:txBody>
      </p:sp>
      <p:sp>
        <p:nvSpPr>
          <p:cNvPr id="14" name="object 14"/>
          <p:cNvSpPr txBox="1"/>
          <p:nvPr/>
        </p:nvSpPr>
        <p:spPr>
          <a:xfrm>
            <a:off x="5827059" y="4342056"/>
            <a:ext cx="632012" cy="364361"/>
          </a:xfrm>
          <a:prstGeom prst="rect">
            <a:avLst/>
          </a:prstGeom>
        </p:spPr>
        <p:txBody>
          <a:bodyPr vert="horz" wrap="square" lIns="0" tIns="11206" rIns="0" bIns="0" rtlCol="0">
            <a:spAutoFit/>
          </a:bodyPr>
          <a:lstStyle/>
          <a:p>
            <a:pPr marL="11206">
              <a:spcBef>
                <a:spcPts val="88"/>
              </a:spcBef>
            </a:pPr>
            <a:r>
              <a:rPr sz="2294" spc="-26" dirty="0">
                <a:latin typeface="Arial MT"/>
                <a:cs typeface="Arial MT"/>
              </a:rPr>
              <a:t>A</a:t>
            </a:r>
            <a:r>
              <a:rPr sz="2294" spc="-22" dirty="0">
                <a:latin typeface="Arial MT"/>
                <a:cs typeface="Arial MT"/>
              </a:rPr>
              <a:t>N</a:t>
            </a:r>
            <a:r>
              <a:rPr sz="2294" dirty="0">
                <a:latin typeface="Arial MT"/>
                <a:cs typeface="Arial MT"/>
              </a:rPr>
              <a:t>D</a:t>
            </a:r>
            <a:endParaRPr sz="2294">
              <a:latin typeface="Arial MT"/>
              <a:cs typeface="Arial MT"/>
            </a:endParaRPr>
          </a:p>
        </p:txBody>
      </p:sp>
      <p:grpSp>
        <p:nvGrpSpPr>
          <p:cNvPr id="15" name="object 15"/>
          <p:cNvGrpSpPr/>
          <p:nvPr/>
        </p:nvGrpSpPr>
        <p:grpSpPr>
          <a:xfrm>
            <a:off x="2200835" y="2287194"/>
            <a:ext cx="4675094" cy="3325906"/>
            <a:chOff x="2331720" y="2245360"/>
            <a:chExt cx="5298440" cy="3769360"/>
          </a:xfrm>
        </p:grpSpPr>
        <p:sp>
          <p:nvSpPr>
            <p:cNvPr id="16" name="object 16"/>
            <p:cNvSpPr/>
            <p:nvPr/>
          </p:nvSpPr>
          <p:spPr>
            <a:xfrm>
              <a:off x="5918479" y="2745333"/>
              <a:ext cx="1711960" cy="2771140"/>
            </a:xfrm>
            <a:custGeom>
              <a:avLst/>
              <a:gdLst/>
              <a:ahLst/>
              <a:cxnLst/>
              <a:rect l="l" t="t" r="r" b="b"/>
              <a:pathLst>
                <a:path w="1711959" h="2771140">
                  <a:moveTo>
                    <a:pt x="430491" y="2575458"/>
                  </a:moveTo>
                  <a:lnTo>
                    <a:pt x="424395" y="2567330"/>
                  </a:lnTo>
                  <a:lnTo>
                    <a:pt x="164312" y="2762402"/>
                  </a:lnTo>
                  <a:lnTo>
                    <a:pt x="170408" y="2770530"/>
                  </a:lnTo>
                  <a:lnTo>
                    <a:pt x="430491" y="2575458"/>
                  </a:lnTo>
                  <a:close/>
                </a:path>
                <a:path w="1711959" h="2771140">
                  <a:moveTo>
                    <a:pt x="492480" y="2522626"/>
                  </a:moveTo>
                  <a:lnTo>
                    <a:pt x="403072" y="2538882"/>
                  </a:lnTo>
                  <a:lnTo>
                    <a:pt x="424395" y="2567330"/>
                  </a:lnTo>
                  <a:lnTo>
                    <a:pt x="430491" y="2575458"/>
                  </a:lnTo>
                  <a:lnTo>
                    <a:pt x="451840" y="2603906"/>
                  </a:lnTo>
                  <a:lnTo>
                    <a:pt x="474192" y="2559202"/>
                  </a:lnTo>
                  <a:lnTo>
                    <a:pt x="492480" y="2522626"/>
                  </a:lnTo>
                  <a:close/>
                </a:path>
                <a:path w="1711959" h="2771140">
                  <a:moveTo>
                    <a:pt x="573760" y="571906"/>
                  </a:moveTo>
                  <a:lnTo>
                    <a:pt x="565518" y="519747"/>
                  </a:lnTo>
                  <a:lnTo>
                    <a:pt x="559587" y="482155"/>
                  </a:lnTo>
                  <a:lnTo>
                    <a:pt x="530644" y="502818"/>
                  </a:lnTo>
                  <a:lnTo>
                    <a:pt x="171488" y="0"/>
                  </a:lnTo>
                  <a:lnTo>
                    <a:pt x="163220" y="5905"/>
                  </a:lnTo>
                  <a:lnTo>
                    <a:pt x="522376" y="508723"/>
                  </a:lnTo>
                  <a:lnTo>
                    <a:pt x="493445" y="529399"/>
                  </a:lnTo>
                  <a:lnTo>
                    <a:pt x="573760" y="571906"/>
                  </a:lnTo>
                  <a:close/>
                </a:path>
                <a:path w="1711959" h="2771140">
                  <a:moveTo>
                    <a:pt x="585266" y="2107374"/>
                  </a:moveTo>
                  <a:lnTo>
                    <a:pt x="551700" y="2119122"/>
                  </a:lnTo>
                  <a:lnTo>
                    <a:pt x="363626" y="1581772"/>
                  </a:lnTo>
                  <a:lnTo>
                    <a:pt x="551205" y="1056563"/>
                  </a:lnTo>
                  <a:lnTo>
                    <a:pt x="584695" y="1068527"/>
                  </a:lnTo>
                  <a:lnTo>
                    <a:pt x="581279" y="1040396"/>
                  </a:lnTo>
                  <a:lnTo>
                    <a:pt x="573760" y="978306"/>
                  </a:lnTo>
                  <a:lnTo>
                    <a:pt x="508139" y="1041184"/>
                  </a:lnTo>
                  <a:lnTo>
                    <a:pt x="541629" y="1053147"/>
                  </a:lnTo>
                  <a:lnTo>
                    <a:pt x="358279" y="1566519"/>
                  </a:lnTo>
                  <a:lnTo>
                    <a:pt x="9588" y="570230"/>
                  </a:lnTo>
                  <a:lnTo>
                    <a:pt x="0" y="573595"/>
                  </a:lnTo>
                  <a:lnTo>
                    <a:pt x="352844" y="1581746"/>
                  </a:lnTo>
                  <a:lnTo>
                    <a:pt x="162572" y="2114524"/>
                  </a:lnTo>
                  <a:lnTo>
                    <a:pt x="172135" y="2117941"/>
                  </a:lnTo>
                  <a:lnTo>
                    <a:pt x="358190" y="1596999"/>
                  </a:lnTo>
                  <a:lnTo>
                    <a:pt x="542112" y="2122474"/>
                  </a:lnTo>
                  <a:lnTo>
                    <a:pt x="508546" y="2134222"/>
                  </a:lnTo>
                  <a:lnTo>
                    <a:pt x="573760" y="2197506"/>
                  </a:lnTo>
                  <a:lnTo>
                    <a:pt x="581698" y="2135263"/>
                  </a:lnTo>
                  <a:lnTo>
                    <a:pt x="585266" y="2107374"/>
                  </a:lnTo>
                  <a:close/>
                </a:path>
                <a:path w="1711959" h="2771140">
                  <a:moveTo>
                    <a:pt x="1711680" y="2360079"/>
                  </a:moveTo>
                  <a:lnTo>
                    <a:pt x="1630400" y="2319439"/>
                  </a:lnTo>
                  <a:lnTo>
                    <a:pt x="1630400" y="2354999"/>
                  </a:lnTo>
                  <a:lnTo>
                    <a:pt x="1224000" y="2354986"/>
                  </a:lnTo>
                  <a:lnTo>
                    <a:pt x="1224000" y="2365146"/>
                  </a:lnTo>
                  <a:lnTo>
                    <a:pt x="1630400" y="2365159"/>
                  </a:lnTo>
                  <a:lnTo>
                    <a:pt x="1630400" y="2400719"/>
                  </a:lnTo>
                  <a:lnTo>
                    <a:pt x="1701520" y="2365159"/>
                  </a:lnTo>
                  <a:lnTo>
                    <a:pt x="1643938" y="2365159"/>
                  </a:lnTo>
                  <a:lnTo>
                    <a:pt x="1701520" y="2365146"/>
                  </a:lnTo>
                  <a:lnTo>
                    <a:pt x="1711680" y="2360079"/>
                  </a:lnTo>
                  <a:close/>
                </a:path>
                <a:path w="1711959" h="2771140">
                  <a:moveTo>
                    <a:pt x="1711680" y="734479"/>
                  </a:moveTo>
                  <a:lnTo>
                    <a:pt x="1630400" y="693839"/>
                  </a:lnTo>
                  <a:lnTo>
                    <a:pt x="1630400" y="729399"/>
                  </a:lnTo>
                  <a:lnTo>
                    <a:pt x="1142707" y="729386"/>
                  </a:lnTo>
                  <a:lnTo>
                    <a:pt x="1142707" y="739546"/>
                  </a:lnTo>
                  <a:lnTo>
                    <a:pt x="1630400" y="739559"/>
                  </a:lnTo>
                  <a:lnTo>
                    <a:pt x="1630400" y="775119"/>
                  </a:lnTo>
                  <a:lnTo>
                    <a:pt x="1701507" y="739559"/>
                  </a:lnTo>
                  <a:lnTo>
                    <a:pt x="1711680" y="734479"/>
                  </a:lnTo>
                  <a:close/>
                </a:path>
              </a:pathLst>
            </a:custGeom>
            <a:solidFill>
              <a:srgbClr val="000000"/>
            </a:solidFill>
          </p:spPr>
          <p:txBody>
            <a:bodyPr wrap="square" lIns="0" tIns="0" rIns="0" bIns="0" rtlCol="0"/>
            <a:lstStyle/>
            <a:p>
              <a:endParaRPr sz="1588"/>
            </a:p>
          </p:txBody>
        </p:sp>
        <p:sp>
          <p:nvSpPr>
            <p:cNvPr id="17" name="object 17"/>
            <p:cNvSpPr/>
            <p:nvPr/>
          </p:nvSpPr>
          <p:spPr>
            <a:xfrm>
              <a:off x="2346960" y="2260600"/>
              <a:ext cx="5039360" cy="3738879"/>
            </a:xfrm>
            <a:custGeom>
              <a:avLst/>
              <a:gdLst/>
              <a:ahLst/>
              <a:cxnLst/>
              <a:rect l="l" t="t" r="r" b="b"/>
              <a:pathLst>
                <a:path w="5039359" h="3738879">
                  <a:moveTo>
                    <a:pt x="0" y="0"/>
                  </a:moveTo>
                  <a:lnTo>
                    <a:pt x="5039359" y="0"/>
                  </a:lnTo>
                  <a:lnTo>
                    <a:pt x="5039359" y="3738879"/>
                  </a:lnTo>
                  <a:lnTo>
                    <a:pt x="0" y="3738879"/>
                  </a:lnTo>
                  <a:lnTo>
                    <a:pt x="0" y="0"/>
                  </a:lnTo>
                  <a:close/>
                </a:path>
              </a:pathLst>
            </a:custGeom>
            <a:ln w="30479">
              <a:solidFill>
                <a:srgbClr val="1D27F5"/>
              </a:solidFill>
            </a:ln>
          </p:spPr>
          <p:txBody>
            <a:bodyPr wrap="square" lIns="0" tIns="0" rIns="0" bIns="0" rtlCol="0"/>
            <a:lstStyle/>
            <a:p>
              <a:endParaRPr sz="1588"/>
            </a:p>
          </p:txBody>
        </p:sp>
      </p:grpSp>
      <p:sp>
        <p:nvSpPr>
          <p:cNvPr id="18" name="object 18"/>
          <p:cNvSpPr txBox="1"/>
          <p:nvPr/>
        </p:nvSpPr>
        <p:spPr>
          <a:xfrm>
            <a:off x="3978087" y="3481443"/>
            <a:ext cx="265579" cy="364361"/>
          </a:xfrm>
          <a:prstGeom prst="rect">
            <a:avLst/>
          </a:prstGeom>
        </p:spPr>
        <p:txBody>
          <a:bodyPr vert="horz" wrap="square" lIns="0" tIns="11206" rIns="0" bIns="0" rtlCol="0">
            <a:spAutoFit/>
          </a:bodyPr>
          <a:lstStyle/>
          <a:p>
            <a:pPr marL="11206">
              <a:spcBef>
                <a:spcPts val="88"/>
              </a:spcBef>
            </a:pPr>
            <a:r>
              <a:rPr sz="2294" b="1" dirty="0">
                <a:solidFill>
                  <a:srgbClr val="1D27F5"/>
                </a:solidFill>
                <a:latin typeface="Arial"/>
                <a:cs typeface="Arial"/>
              </a:rPr>
              <a:t>M</a:t>
            </a:r>
            <a:endParaRPr sz="2294">
              <a:latin typeface="Arial"/>
              <a:cs typeface="Arial"/>
            </a:endParaRPr>
          </a:p>
        </p:txBody>
      </p:sp>
      <p:sp>
        <p:nvSpPr>
          <p:cNvPr id="19" name="object 19"/>
          <p:cNvSpPr txBox="1"/>
          <p:nvPr/>
        </p:nvSpPr>
        <p:spPr>
          <a:xfrm>
            <a:off x="3910106" y="5541085"/>
            <a:ext cx="1940859" cy="586888"/>
          </a:xfrm>
          <a:prstGeom prst="rect">
            <a:avLst/>
          </a:prstGeom>
        </p:spPr>
        <p:txBody>
          <a:bodyPr vert="horz" wrap="square" lIns="0" tIns="22412" rIns="0" bIns="0" rtlCol="0">
            <a:spAutoFit/>
          </a:bodyPr>
          <a:lstStyle/>
          <a:p>
            <a:pPr marL="45946" marR="4483" indent="-35300">
              <a:lnSpc>
                <a:spcPts val="2206"/>
              </a:lnSpc>
              <a:spcBef>
                <a:spcPts val="176"/>
              </a:spcBef>
            </a:pPr>
            <a:r>
              <a:rPr sz="1853" spc="13" dirty="0">
                <a:solidFill>
                  <a:srgbClr val="990000"/>
                </a:solidFill>
                <a:latin typeface="Arial MT"/>
                <a:cs typeface="Arial MT"/>
              </a:rPr>
              <a:t>Remember</a:t>
            </a:r>
            <a:r>
              <a:rPr sz="1853" spc="-31" dirty="0">
                <a:solidFill>
                  <a:srgbClr val="990000"/>
                </a:solidFill>
                <a:latin typeface="Arial MT"/>
                <a:cs typeface="Arial MT"/>
              </a:rPr>
              <a:t> </a:t>
            </a:r>
            <a:r>
              <a:rPr sz="1853" dirty="0">
                <a:latin typeface="Arial MT"/>
                <a:cs typeface="Arial MT"/>
              </a:rPr>
              <a:t>=</a:t>
            </a:r>
            <a:r>
              <a:rPr sz="1853" spc="-26" dirty="0">
                <a:latin typeface="Arial MT"/>
                <a:cs typeface="Arial MT"/>
              </a:rPr>
              <a:t> </a:t>
            </a:r>
            <a:r>
              <a:rPr sz="1853" spc="9" dirty="0">
                <a:latin typeface="Arial MT"/>
                <a:cs typeface="Arial MT"/>
              </a:rPr>
              <a:t>“halt </a:t>
            </a:r>
            <a:r>
              <a:rPr sz="1853" spc="-499" dirty="0">
                <a:latin typeface="Arial MT"/>
                <a:cs typeface="Arial MT"/>
              </a:rPr>
              <a:t> </a:t>
            </a:r>
            <a:r>
              <a:rPr sz="1853" spc="9" dirty="0">
                <a:latin typeface="Arial MT"/>
                <a:cs typeface="Arial MT"/>
              </a:rPr>
              <a:t>without</a:t>
            </a:r>
            <a:r>
              <a:rPr sz="1853" spc="-35" dirty="0">
                <a:latin typeface="Arial MT"/>
                <a:cs typeface="Arial MT"/>
              </a:rPr>
              <a:t> </a:t>
            </a:r>
            <a:r>
              <a:rPr sz="1853" spc="9" dirty="0">
                <a:latin typeface="Arial MT"/>
                <a:cs typeface="Arial MT"/>
              </a:rPr>
              <a:t>accepting</a:t>
            </a:r>
            <a:endParaRPr sz="1853">
              <a:latin typeface="Arial MT"/>
              <a:cs typeface="Arial MT"/>
            </a:endParaRPr>
          </a:p>
        </p:txBody>
      </p:sp>
      <p:sp>
        <p:nvSpPr>
          <p:cNvPr id="20" name="object 20"/>
          <p:cNvSpPr/>
          <p:nvPr/>
        </p:nvSpPr>
        <p:spPr>
          <a:xfrm>
            <a:off x="4567652" y="4935070"/>
            <a:ext cx="165287" cy="574862"/>
          </a:xfrm>
          <a:custGeom>
            <a:avLst/>
            <a:gdLst/>
            <a:ahLst/>
            <a:cxnLst/>
            <a:rect l="l" t="t" r="r" b="b"/>
            <a:pathLst>
              <a:path w="187325" h="651510">
                <a:moveTo>
                  <a:pt x="142847" y="77620"/>
                </a:moveTo>
                <a:lnTo>
                  <a:pt x="0" y="649008"/>
                </a:lnTo>
                <a:lnTo>
                  <a:pt x="9856" y="651471"/>
                </a:lnTo>
                <a:lnTo>
                  <a:pt x="152703" y="80085"/>
                </a:lnTo>
                <a:lnTo>
                  <a:pt x="142847" y="77620"/>
                </a:lnTo>
                <a:close/>
              </a:path>
              <a:path w="187325" h="651510">
                <a:moveTo>
                  <a:pt x="181817" y="64479"/>
                </a:moveTo>
                <a:lnTo>
                  <a:pt x="146132" y="64479"/>
                </a:lnTo>
                <a:lnTo>
                  <a:pt x="155989" y="66942"/>
                </a:lnTo>
                <a:lnTo>
                  <a:pt x="152703" y="80085"/>
                </a:lnTo>
                <a:lnTo>
                  <a:pt x="187201" y="88709"/>
                </a:lnTo>
                <a:lnTo>
                  <a:pt x="181817" y="64479"/>
                </a:lnTo>
                <a:close/>
              </a:path>
              <a:path w="187325" h="651510">
                <a:moveTo>
                  <a:pt x="146132" y="64479"/>
                </a:moveTo>
                <a:lnTo>
                  <a:pt x="142847" y="77620"/>
                </a:lnTo>
                <a:lnTo>
                  <a:pt x="152703" y="80085"/>
                </a:lnTo>
                <a:lnTo>
                  <a:pt x="155989" y="66942"/>
                </a:lnTo>
                <a:lnTo>
                  <a:pt x="146132" y="64479"/>
                </a:lnTo>
                <a:close/>
              </a:path>
              <a:path w="187325" h="651510">
                <a:moveTo>
                  <a:pt x="167488" y="0"/>
                </a:moveTo>
                <a:lnTo>
                  <a:pt x="108348" y="68996"/>
                </a:lnTo>
                <a:lnTo>
                  <a:pt x="142847" y="77620"/>
                </a:lnTo>
                <a:lnTo>
                  <a:pt x="146132" y="64479"/>
                </a:lnTo>
                <a:lnTo>
                  <a:pt x="181817" y="64479"/>
                </a:lnTo>
                <a:lnTo>
                  <a:pt x="167488" y="0"/>
                </a:lnTo>
                <a:close/>
              </a:path>
            </a:pathLst>
          </a:custGeom>
          <a:solidFill>
            <a:srgbClr val="000000"/>
          </a:solidFill>
        </p:spPr>
        <p:txBody>
          <a:bodyPr wrap="square" lIns="0" tIns="0" rIns="0" bIns="0" rtlCol="0"/>
          <a:lstStyle/>
          <a:p>
            <a:endParaRPr sz="1588"/>
          </a:p>
        </p:txBody>
      </p:sp>
      <p:sp>
        <p:nvSpPr>
          <p:cNvPr id="21" name="object 21"/>
          <p:cNvSpPr txBox="1"/>
          <p:nvPr/>
        </p:nvSpPr>
        <p:spPr>
          <a:xfrm>
            <a:off x="1001196" y="1063663"/>
            <a:ext cx="5529543" cy="703813"/>
          </a:xfrm>
          <a:prstGeom prst="rect">
            <a:avLst/>
          </a:prstGeom>
        </p:spPr>
        <p:txBody>
          <a:bodyPr vert="horz" wrap="square" lIns="0" tIns="11206" rIns="0" bIns="0" rtlCol="0">
            <a:spAutoFit/>
          </a:bodyPr>
          <a:lstStyle/>
          <a:p>
            <a:pPr marL="11206">
              <a:lnSpc>
                <a:spcPts val="2744"/>
              </a:lnSpc>
              <a:spcBef>
                <a:spcPts val="88"/>
              </a:spcBef>
            </a:pPr>
            <a:r>
              <a:rPr sz="2200" dirty="0">
                <a:cs typeface="Times New Roman"/>
              </a:rPr>
              <a:t>M</a:t>
            </a:r>
            <a:r>
              <a:rPr sz="2200" spc="-53" dirty="0">
                <a:cs typeface="Times New Roman"/>
              </a:rPr>
              <a:t> </a:t>
            </a:r>
            <a:r>
              <a:rPr sz="2200" spc="-18" dirty="0">
                <a:cs typeface="Times New Roman"/>
              </a:rPr>
              <a:t>must</a:t>
            </a:r>
            <a:r>
              <a:rPr sz="2200" spc="-35" dirty="0">
                <a:cs typeface="Times New Roman"/>
              </a:rPr>
              <a:t> </a:t>
            </a:r>
            <a:r>
              <a:rPr sz="2200" spc="-18" dirty="0">
                <a:cs typeface="Times New Roman"/>
              </a:rPr>
              <a:t>halt</a:t>
            </a:r>
            <a:r>
              <a:rPr sz="2200" spc="-40" dirty="0">
                <a:cs typeface="Times New Roman"/>
              </a:rPr>
              <a:t> </a:t>
            </a:r>
            <a:r>
              <a:rPr sz="2200" spc="-13" dirty="0">
                <a:cs typeface="Times New Roman"/>
              </a:rPr>
              <a:t>on</a:t>
            </a:r>
            <a:r>
              <a:rPr sz="2200" spc="-40" dirty="0">
                <a:cs typeface="Times New Roman"/>
              </a:rPr>
              <a:t> </a:t>
            </a:r>
            <a:r>
              <a:rPr sz="2200" spc="-13" dirty="0">
                <a:cs typeface="Times New Roman"/>
              </a:rPr>
              <a:t>all</a:t>
            </a:r>
            <a:r>
              <a:rPr sz="2200" spc="-35" dirty="0">
                <a:cs typeface="Times New Roman"/>
              </a:rPr>
              <a:t> </a:t>
            </a:r>
            <a:r>
              <a:rPr sz="2200" spc="-18" dirty="0">
                <a:cs typeface="Times New Roman"/>
              </a:rPr>
              <a:t>inputs:</a:t>
            </a:r>
            <a:endParaRPr sz="2200" dirty="0">
              <a:cs typeface="Times New Roman"/>
            </a:endParaRPr>
          </a:p>
          <a:p>
            <a:pPr marL="11206">
              <a:lnSpc>
                <a:spcPts val="2744"/>
              </a:lnSpc>
            </a:pPr>
            <a:r>
              <a:rPr sz="2200" spc="-22" dirty="0">
                <a:cs typeface="Times New Roman"/>
              </a:rPr>
              <a:t>accepts</a:t>
            </a:r>
            <a:r>
              <a:rPr sz="2200" spc="-26" dirty="0">
                <a:cs typeface="Times New Roman"/>
              </a:rPr>
              <a:t> </a:t>
            </a:r>
            <a:r>
              <a:rPr sz="2200" spc="-9" dirty="0">
                <a:cs typeface="Times New Roman"/>
              </a:rPr>
              <a:t>if</a:t>
            </a:r>
            <a:r>
              <a:rPr sz="2200" spc="-22" dirty="0">
                <a:cs typeface="Times New Roman"/>
              </a:rPr>
              <a:t> </a:t>
            </a:r>
            <a:r>
              <a:rPr sz="2200" dirty="0">
                <a:cs typeface="Times New Roman"/>
              </a:rPr>
              <a:t>w</a:t>
            </a:r>
            <a:r>
              <a:rPr sz="2200" spc="-35" dirty="0">
                <a:cs typeface="Times New Roman"/>
              </a:rPr>
              <a:t> </a:t>
            </a:r>
            <a:r>
              <a:rPr sz="2200" spc="-9" dirty="0">
                <a:cs typeface="Times New Roman"/>
              </a:rPr>
              <a:t>is</a:t>
            </a:r>
            <a:r>
              <a:rPr sz="2200" spc="-22" dirty="0">
                <a:cs typeface="Times New Roman"/>
              </a:rPr>
              <a:t> </a:t>
            </a:r>
            <a:r>
              <a:rPr sz="2200" spc="-9" dirty="0">
                <a:cs typeface="Times New Roman"/>
              </a:rPr>
              <a:t>in</a:t>
            </a:r>
            <a:r>
              <a:rPr sz="2200" spc="-35" dirty="0">
                <a:cs typeface="Times New Roman"/>
              </a:rPr>
              <a:t> </a:t>
            </a:r>
            <a:r>
              <a:rPr sz="2200" spc="-31" dirty="0">
                <a:cs typeface="Times New Roman"/>
              </a:rPr>
              <a:t>either,</a:t>
            </a:r>
            <a:r>
              <a:rPr sz="2200" spc="-22" dirty="0">
                <a:cs typeface="Times New Roman"/>
              </a:rPr>
              <a:t> </a:t>
            </a:r>
            <a:r>
              <a:rPr sz="2200" spc="-18" dirty="0">
                <a:cs typeface="Times New Roman"/>
              </a:rPr>
              <a:t>rejects</a:t>
            </a:r>
            <a:r>
              <a:rPr sz="2200" spc="-26" dirty="0">
                <a:cs typeface="Times New Roman"/>
              </a:rPr>
              <a:t> </a:t>
            </a:r>
            <a:r>
              <a:rPr sz="2200" spc="-9" dirty="0">
                <a:cs typeface="Times New Roman"/>
              </a:rPr>
              <a:t>if</a:t>
            </a:r>
            <a:r>
              <a:rPr sz="2200" spc="-22" dirty="0">
                <a:cs typeface="Times New Roman"/>
              </a:rPr>
              <a:t> </a:t>
            </a:r>
            <a:r>
              <a:rPr sz="2200" dirty="0">
                <a:cs typeface="Times New Roman"/>
              </a:rPr>
              <a:t>w</a:t>
            </a:r>
            <a:r>
              <a:rPr sz="2200" spc="-31" dirty="0">
                <a:cs typeface="Times New Roman"/>
              </a:rPr>
              <a:t> </a:t>
            </a:r>
            <a:r>
              <a:rPr sz="2200" spc="-18" dirty="0">
                <a:cs typeface="Times New Roman"/>
              </a:rPr>
              <a:t>not</a:t>
            </a:r>
            <a:r>
              <a:rPr sz="2200" spc="-31" dirty="0">
                <a:cs typeface="Times New Roman"/>
              </a:rPr>
              <a:t> </a:t>
            </a:r>
            <a:r>
              <a:rPr sz="2200" spc="-9" dirty="0">
                <a:cs typeface="Times New Roman"/>
              </a:rPr>
              <a:t>in</a:t>
            </a:r>
            <a:r>
              <a:rPr sz="2200" spc="-31" dirty="0">
                <a:cs typeface="Times New Roman"/>
              </a:rPr>
              <a:t> </a:t>
            </a:r>
            <a:r>
              <a:rPr sz="2200" spc="-22" dirty="0">
                <a:cs typeface="Times New Roman"/>
              </a:rPr>
              <a:t>either</a:t>
            </a:r>
            <a:endParaRPr sz="2200" dirty="0">
              <a:cs typeface="Times New Roman"/>
            </a:endParaRPr>
          </a:p>
        </p:txBody>
      </p:sp>
      <p:sp>
        <p:nvSpPr>
          <p:cNvPr id="22" name="object 22"/>
          <p:cNvSpPr txBox="1"/>
          <p:nvPr/>
        </p:nvSpPr>
        <p:spPr>
          <a:xfrm>
            <a:off x="7941384" y="6121475"/>
            <a:ext cx="235324" cy="192360"/>
          </a:xfrm>
          <a:prstGeom prst="rect">
            <a:avLst/>
          </a:prstGeom>
        </p:spPr>
        <p:txBody>
          <a:bodyPr vert="horz" wrap="square" lIns="0" tIns="0" rIns="0" bIns="0" rtlCol="0">
            <a:spAutoFit/>
          </a:bodyPr>
          <a:lstStyle/>
          <a:p>
            <a:pPr marL="33619">
              <a:lnSpc>
                <a:spcPts val="1531"/>
              </a:lnSpc>
            </a:pPr>
            <a:fld id="{81D60167-4931-47E6-BA6A-407CBD079E47}" type="slidenum">
              <a:rPr sz="1324" dirty="0">
                <a:latin typeface="Times New Roman"/>
                <a:cs typeface="Times New Roman"/>
              </a:rPr>
              <a:pPr marL="33619">
                <a:lnSpc>
                  <a:spcPts val="1531"/>
                </a:lnSpc>
              </a:pPr>
              <a:t>93</a:t>
            </a:fld>
            <a:endParaRPr sz="1324">
              <a:latin typeface="Times New Roman"/>
              <a:cs typeface="Times New Roman"/>
            </a:endParaRPr>
          </a:p>
        </p:txBody>
      </p:sp>
      <p:sp>
        <p:nvSpPr>
          <p:cNvPr id="23" name="Date Placeholder 3"/>
          <p:cNvSpPr>
            <a:spLocks noGrp="1"/>
          </p:cNvSpPr>
          <p:nvPr>
            <p:ph type="dt" sz="half" idx="10"/>
          </p:nvPr>
        </p:nvSpPr>
        <p:spPr>
          <a:xfrm>
            <a:off x="457200" y="6356350"/>
            <a:ext cx="2133600" cy="365125"/>
          </a:xfrm>
        </p:spPr>
        <p:txBody>
          <a:bodyPr/>
          <a:lstStyle/>
          <a:p>
            <a:fld id="{2DC47299-ADA6-4105-816E-86DEBE6CAFF9}" type="datetime1">
              <a:rPr lang="en-US" smtClean="0"/>
              <a:t>5/1/2024</a:t>
            </a:fld>
            <a:endParaRPr lang="en-US"/>
          </a:p>
        </p:txBody>
      </p:sp>
      <p:sp>
        <p:nvSpPr>
          <p:cNvPr id="24"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25"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6"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spc="-9" dirty="0">
                <a:latin typeface="Arial"/>
                <a:cs typeface="Arial"/>
              </a:rPr>
              <a:t>Algorithm/Picture</a:t>
            </a:r>
            <a:r>
              <a:rPr lang="en-US" sz="3200" spc="-18" dirty="0">
                <a:latin typeface="Arial"/>
                <a:cs typeface="Arial"/>
              </a:rPr>
              <a:t> </a:t>
            </a:r>
            <a:r>
              <a:rPr lang="en-US" sz="3200" spc="-4" dirty="0">
                <a:latin typeface="Arial"/>
                <a:cs typeface="Arial"/>
              </a:rPr>
              <a:t>of </a:t>
            </a:r>
            <a:r>
              <a:rPr lang="en-US" sz="3200" spc="-9" dirty="0">
                <a:latin typeface="Arial"/>
                <a:cs typeface="Arial"/>
              </a:rPr>
              <a:t>Union</a:t>
            </a:r>
            <a:r>
              <a:rPr lang="en-US" sz="3200" b="1" dirty="0" smtClean="0"/>
              <a:t>(CO5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27" name="Slide Number Placeholder 26"/>
          <p:cNvSpPr>
            <a:spLocks noGrp="1"/>
          </p:cNvSpPr>
          <p:nvPr>
            <p:ph type="sldNum" sz="quarter" idx="12"/>
          </p:nvPr>
        </p:nvSpPr>
        <p:spPr/>
        <p:txBody>
          <a:bodyPr/>
          <a:lstStyle/>
          <a:p>
            <a:fld id="{B6F15528-21DE-4FAA-801E-634DDDAF4B2B}" type="slidenum">
              <a:rPr lang="en-US" smtClean="0"/>
              <a:pPr/>
              <a:t>93</a:t>
            </a:fld>
            <a:endParaRPr lang="en-US"/>
          </a:p>
        </p:txBody>
      </p:sp>
    </p:spTree>
    <p:extLst>
      <p:ext uri="{BB962C8B-B14F-4D97-AF65-F5344CB8AC3E}">
        <p14:creationId xmlns:p14="http://schemas.microsoft.com/office/powerpoint/2010/main" val="10043733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149602" y="2341271"/>
            <a:ext cx="860612" cy="600285"/>
          </a:xfrm>
          <a:prstGeom prst="rect">
            <a:avLst/>
          </a:prstGeom>
          <a:solidFill>
            <a:srgbClr val="00CC99">
              <a:alpha val="50199"/>
            </a:srgbClr>
          </a:solidFill>
          <a:ln w="10159">
            <a:solidFill>
              <a:srgbClr val="000000"/>
            </a:solidFill>
          </a:ln>
        </p:spPr>
        <p:txBody>
          <a:bodyPr vert="horz" wrap="square" lIns="0" tIns="244849" rIns="0" bIns="0" rtlCol="0">
            <a:spAutoFit/>
          </a:bodyPr>
          <a:lstStyle/>
          <a:p>
            <a:pPr marL="257749">
              <a:spcBef>
                <a:spcPts val="1928"/>
              </a:spcBef>
            </a:pPr>
            <a:r>
              <a:rPr sz="2294" spc="-18" dirty="0">
                <a:latin typeface="Arial MT"/>
                <a:cs typeface="Arial MT"/>
              </a:rPr>
              <a:t>M</a:t>
            </a:r>
            <a:r>
              <a:rPr sz="2250" spc="-26" baseline="-16339" dirty="0">
                <a:latin typeface="Arial MT"/>
                <a:cs typeface="Arial MT"/>
              </a:rPr>
              <a:t>1</a:t>
            </a:r>
            <a:endParaRPr sz="2250" baseline="-16339">
              <a:latin typeface="Arial MT"/>
              <a:cs typeface="Arial MT"/>
            </a:endParaRPr>
          </a:p>
        </p:txBody>
      </p:sp>
      <p:sp>
        <p:nvSpPr>
          <p:cNvPr id="4" name="object 4"/>
          <p:cNvSpPr txBox="1"/>
          <p:nvPr/>
        </p:nvSpPr>
        <p:spPr>
          <a:xfrm>
            <a:off x="3149602" y="4205930"/>
            <a:ext cx="860612" cy="601982"/>
          </a:xfrm>
          <a:prstGeom prst="rect">
            <a:avLst/>
          </a:prstGeom>
          <a:solidFill>
            <a:srgbClr val="00CC99">
              <a:alpha val="50199"/>
            </a:srgbClr>
          </a:solidFill>
          <a:ln w="10159">
            <a:solidFill>
              <a:srgbClr val="000000"/>
            </a:solidFill>
          </a:ln>
        </p:spPr>
        <p:txBody>
          <a:bodyPr vert="horz" wrap="square" lIns="0" tIns="246529" rIns="0" bIns="0" rtlCol="0">
            <a:spAutoFit/>
          </a:bodyPr>
          <a:lstStyle/>
          <a:p>
            <a:pPr marL="257749">
              <a:spcBef>
                <a:spcPts val="1941"/>
              </a:spcBef>
            </a:pPr>
            <a:r>
              <a:rPr sz="2294" spc="-18" dirty="0">
                <a:latin typeface="Arial MT"/>
                <a:cs typeface="Arial MT"/>
              </a:rPr>
              <a:t>M</a:t>
            </a:r>
            <a:r>
              <a:rPr sz="2250" spc="-26" baseline="-16339" dirty="0">
                <a:latin typeface="Arial MT"/>
                <a:cs typeface="Arial MT"/>
              </a:rPr>
              <a:t>2</a:t>
            </a:r>
            <a:endParaRPr sz="2250" baseline="-16339">
              <a:latin typeface="Arial MT"/>
              <a:cs typeface="Arial MT"/>
            </a:endParaRPr>
          </a:p>
        </p:txBody>
      </p:sp>
      <p:sp>
        <p:nvSpPr>
          <p:cNvPr id="5" name="object 5"/>
          <p:cNvSpPr txBox="1"/>
          <p:nvPr/>
        </p:nvSpPr>
        <p:spPr>
          <a:xfrm>
            <a:off x="1390278" y="3435724"/>
            <a:ext cx="950259" cy="364361"/>
          </a:xfrm>
          <a:prstGeom prst="rect">
            <a:avLst/>
          </a:prstGeom>
        </p:spPr>
        <p:txBody>
          <a:bodyPr vert="horz" wrap="square" lIns="0" tIns="11206" rIns="0" bIns="0" rtlCol="0">
            <a:spAutoFit/>
          </a:bodyPr>
          <a:lstStyle/>
          <a:p>
            <a:pPr marL="11206">
              <a:spcBef>
                <a:spcPts val="88"/>
              </a:spcBef>
            </a:pPr>
            <a:r>
              <a:rPr sz="2294" spc="-18" dirty="0">
                <a:latin typeface="Arial MT"/>
                <a:cs typeface="Arial MT"/>
              </a:rPr>
              <a:t>Input</a:t>
            </a:r>
            <a:r>
              <a:rPr sz="2294" spc="-93" dirty="0">
                <a:latin typeface="Arial MT"/>
                <a:cs typeface="Arial MT"/>
              </a:rPr>
              <a:t> </a:t>
            </a:r>
            <a:r>
              <a:rPr sz="2294" dirty="0">
                <a:latin typeface="Arial MT"/>
                <a:cs typeface="Arial MT"/>
              </a:rPr>
              <a:t>w</a:t>
            </a:r>
            <a:endParaRPr sz="2294">
              <a:latin typeface="Arial MT"/>
              <a:cs typeface="Arial MT"/>
            </a:endParaRPr>
          </a:p>
        </p:txBody>
      </p:sp>
      <p:sp>
        <p:nvSpPr>
          <p:cNvPr id="6" name="object 6"/>
          <p:cNvSpPr/>
          <p:nvPr/>
        </p:nvSpPr>
        <p:spPr>
          <a:xfrm>
            <a:off x="2214721" y="2771578"/>
            <a:ext cx="935131" cy="649381"/>
          </a:xfrm>
          <a:custGeom>
            <a:avLst/>
            <a:gdLst/>
            <a:ahLst/>
            <a:cxnLst/>
            <a:rect l="l" t="t" r="r" b="b"/>
            <a:pathLst>
              <a:path w="1059814" h="735964">
                <a:moveTo>
                  <a:pt x="989812" y="42088"/>
                </a:moveTo>
                <a:lnTo>
                  <a:pt x="0" y="727344"/>
                </a:lnTo>
                <a:lnTo>
                  <a:pt x="5783" y="735697"/>
                </a:lnTo>
                <a:lnTo>
                  <a:pt x="995596" y="50442"/>
                </a:lnTo>
                <a:lnTo>
                  <a:pt x="989812" y="42088"/>
                </a:lnTo>
                <a:close/>
              </a:path>
              <a:path w="1059814" h="735964">
                <a:moveTo>
                  <a:pt x="1040679" y="34378"/>
                </a:moveTo>
                <a:lnTo>
                  <a:pt x="1000949" y="34378"/>
                </a:lnTo>
                <a:lnTo>
                  <a:pt x="1006732" y="42732"/>
                </a:lnTo>
                <a:lnTo>
                  <a:pt x="995596" y="50442"/>
                </a:lnTo>
                <a:lnTo>
                  <a:pt x="1015837" y="79679"/>
                </a:lnTo>
                <a:lnTo>
                  <a:pt x="1040679" y="34378"/>
                </a:lnTo>
                <a:close/>
              </a:path>
              <a:path w="1059814" h="735964">
                <a:moveTo>
                  <a:pt x="1000949" y="34378"/>
                </a:moveTo>
                <a:lnTo>
                  <a:pt x="989812" y="42088"/>
                </a:lnTo>
                <a:lnTo>
                  <a:pt x="995596" y="50442"/>
                </a:lnTo>
                <a:lnTo>
                  <a:pt x="1006732" y="42732"/>
                </a:lnTo>
                <a:lnTo>
                  <a:pt x="1000949" y="34378"/>
                </a:lnTo>
                <a:close/>
              </a:path>
              <a:path w="1059814" h="735964">
                <a:moveTo>
                  <a:pt x="1059531" y="0"/>
                </a:moveTo>
                <a:lnTo>
                  <a:pt x="969571" y="12852"/>
                </a:lnTo>
                <a:lnTo>
                  <a:pt x="989812" y="42088"/>
                </a:lnTo>
                <a:lnTo>
                  <a:pt x="1000949" y="34378"/>
                </a:lnTo>
                <a:lnTo>
                  <a:pt x="1040679" y="34378"/>
                </a:lnTo>
                <a:lnTo>
                  <a:pt x="1059531" y="0"/>
                </a:lnTo>
                <a:close/>
              </a:path>
            </a:pathLst>
          </a:custGeom>
          <a:solidFill>
            <a:srgbClr val="000000"/>
          </a:solidFill>
        </p:spPr>
        <p:txBody>
          <a:bodyPr wrap="square" lIns="0" tIns="0" rIns="0" bIns="0" rtlCol="0"/>
          <a:lstStyle/>
          <a:p>
            <a:endParaRPr sz="1588"/>
          </a:p>
        </p:txBody>
      </p:sp>
      <p:sp>
        <p:nvSpPr>
          <p:cNvPr id="7" name="object 7"/>
          <p:cNvSpPr/>
          <p:nvPr/>
        </p:nvSpPr>
        <p:spPr>
          <a:xfrm>
            <a:off x="2286121" y="3915616"/>
            <a:ext cx="863973" cy="721098"/>
          </a:xfrm>
          <a:custGeom>
            <a:avLst/>
            <a:gdLst/>
            <a:ahLst/>
            <a:cxnLst/>
            <a:rect l="l" t="t" r="r" b="b"/>
            <a:pathLst>
              <a:path w="979170" h="817245">
                <a:moveTo>
                  <a:pt x="912919" y="768570"/>
                </a:moveTo>
                <a:lnTo>
                  <a:pt x="890154" y="795888"/>
                </a:lnTo>
                <a:lnTo>
                  <a:pt x="978612" y="816702"/>
                </a:lnTo>
                <a:lnTo>
                  <a:pt x="961349" y="777243"/>
                </a:lnTo>
                <a:lnTo>
                  <a:pt x="923326" y="777243"/>
                </a:lnTo>
                <a:lnTo>
                  <a:pt x="912919" y="768570"/>
                </a:lnTo>
                <a:close/>
              </a:path>
              <a:path w="979170" h="817245">
                <a:moveTo>
                  <a:pt x="919423" y="760765"/>
                </a:moveTo>
                <a:lnTo>
                  <a:pt x="912919" y="768570"/>
                </a:lnTo>
                <a:lnTo>
                  <a:pt x="923326" y="777243"/>
                </a:lnTo>
                <a:lnTo>
                  <a:pt x="929830" y="769438"/>
                </a:lnTo>
                <a:lnTo>
                  <a:pt x="919423" y="760765"/>
                </a:lnTo>
                <a:close/>
              </a:path>
              <a:path w="979170" h="817245">
                <a:moveTo>
                  <a:pt x="942188" y="733447"/>
                </a:moveTo>
                <a:lnTo>
                  <a:pt x="919423" y="760765"/>
                </a:lnTo>
                <a:lnTo>
                  <a:pt x="929830" y="769438"/>
                </a:lnTo>
                <a:lnTo>
                  <a:pt x="923326" y="777243"/>
                </a:lnTo>
                <a:lnTo>
                  <a:pt x="961349" y="777243"/>
                </a:lnTo>
                <a:lnTo>
                  <a:pt x="942188" y="733447"/>
                </a:lnTo>
                <a:close/>
              </a:path>
              <a:path w="979170" h="817245">
                <a:moveTo>
                  <a:pt x="6504" y="0"/>
                </a:moveTo>
                <a:lnTo>
                  <a:pt x="0" y="7805"/>
                </a:lnTo>
                <a:lnTo>
                  <a:pt x="912919" y="768570"/>
                </a:lnTo>
                <a:lnTo>
                  <a:pt x="919423" y="760765"/>
                </a:lnTo>
                <a:lnTo>
                  <a:pt x="6504" y="0"/>
                </a:lnTo>
                <a:close/>
              </a:path>
            </a:pathLst>
          </a:custGeom>
          <a:solidFill>
            <a:srgbClr val="000000"/>
          </a:solidFill>
        </p:spPr>
        <p:txBody>
          <a:bodyPr wrap="square" lIns="0" tIns="0" rIns="0" bIns="0" rtlCol="0"/>
          <a:lstStyle/>
          <a:p>
            <a:endParaRPr sz="1588"/>
          </a:p>
        </p:txBody>
      </p:sp>
      <p:sp>
        <p:nvSpPr>
          <p:cNvPr id="8" name="object 8"/>
          <p:cNvSpPr/>
          <p:nvPr/>
        </p:nvSpPr>
        <p:spPr>
          <a:xfrm>
            <a:off x="4010214" y="2520566"/>
            <a:ext cx="788894" cy="71718"/>
          </a:xfrm>
          <a:custGeom>
            <a:avLst/>
            <a:gdLst/>
            <a:ahLst/>
            <a:cxnLst/>
            <a:rect l="l" t="t" r="r" b="b"/>
            <a:pathLst>
              <a:path w="894079" h="81280">
                <a:moveTo>
                  <a:pt x="812800" y="45719"/>
                </a:moveTo>
                <a:lnTo>
                  <a:pt x="812800" y="81279"/>
                </a:lnTo>
                <a:lnTo>
                  <a:pt x="883919" y="45720"/>
                </a:lnTo>
                <a:lnTo>
                  <a:pt x="812800" y="45719"/>
                </a:lnTo>
                <a:close/>
              </a:path>
              <a:path w="894079" h="81280">
                <a:moveTo>
                  <a:pt x="812800" y="35559"/>
                </a:moveTo>
                <a:lnTo>
                  <a:pt x="812800" y="45719"/>
                </a:lnTo>
                <a:lnTo>
                  <a:pt x="826347" y="45720"/>
                </a:lnTo>
                <a:lnTo>
                  <a:pt x="826347" y="35560"/>
                </a:lnTo>
                <a:lnTo>
                  <a:pt x="812800" y="35559"/>
                </a:lnTo>
                <a:close/>
              </a:path>
              <a:path w="894079" h="81280">
                <a:moveTo>
                  <a:pt x="812800" y="0"/>
                </a:moveTo>
                <a:lnTo>
                  <a:pt x="812800" y="35559"/>
                </a:lnTo>
                <a:lnTo>
                  <a:pt x="826347" y="35560"/>
                </a:lnTo>
                <a:lnTo>
                  <a:pt x="826347" y="45720"/>
                </a:lnTo>
                <a:lnTo>
                  <a:pt x="883922" y="45718"/>
                </a:lnTo>
                <a:lnTo>
                  <a:pt x="894080" y="40639"/>
                </a:lnTo>
                <a:lnTo>
                  <a:pt x="812800" y="0"/>
                </a:lnTo>
                <a:close/>
              </a:path>
              <a:path w="894079" h="81280">
                <a:moveTo>
                  <a:pt x="0" y="35558"/>
                </a:moveTo>
                <a:lnTo>
                  <a:pt x="0" y="45718"/>
                </a:lnTo>
                <a:lnTo>
                  <a:pt x="812800" y="45719"/>
                </a:lnTo>
                <a:lnTo>
                  <a:pt x="812800" y="35559"/>
                </a:lnTo>
                <a:lnTo>
                  <a:pt x="0" y="35558"/>
                </a:lnTo>
                <a:close/>
              </a:path>
            </a:pathLst>
          </a:custGeom>
          <a:solidFill>
            <a:srgbClr val="000000"/>
          </a:solidFill>
        </p:spPr>
        <p:txBody>
          <a:bodyPr wrap="square" lIns="0" tIns="0" rIns="0" bIns="0" rtlCol="0"/>
          <a:lstStyle/>
          <a:p>
            <a:endParaRPr sz="1588"/>
          </a:p>
        </p:txBody>
      </p:sp>
      <p:sp>
        <p:nvSpPr>
          <p:cNvPr id="9" name="object 9"/>
          <p:cNvSpPr/>
          <p:nvPr/>
        </p:nvSpPr>
        <p:spPr>
          <a:xfrm>
            <a:off x="4010214" y="4385225"/>
            <a:ext cx="788894" cy="71718"/>
          </a:xfrm>
          <a:custGeom>
            <a:avLst/>
            <a:gdLst/>
            <a:ahLst/>
            <a:cxnLst/>
            <a:rect l="l" t="t" r="r" b="b"/>
            <a:pathLst>
              <a:path w="894079" h="81279">
                <a:moveTo>
                  <a:pt x="812800" y="45719"/>
                </a:moveTo>
                <a:lnTo>
                  <a:pt x="812800" y="81280"/>
                </a:lnTo>
                <a:lnTo>
                  <a:pt x="883920" y="45720"/>
                </a:lnTo>
                <a:lnTo>
                  <a:pt x="812800" y="45719"/>
                </a:lnTo>
                <a:close/>
              </a:path>
              <a:path w="894079" h="81279">
                <a:moveTo>
                  <a:pt x="812800" y="35559"/>
                </a:moveTo>
                <a:lnTo>
                  <a:pt x="812800" y="45719"/>
                </a:lnTo>
                <a:lnTo>
                  <a:pt x="826347" y="45720"/>
                </a:lnTo>
                <a:lnTo>
                  <a:pt x="826347" y="35560"/>
                </a:lnTo>
                <a:lnTo>
                  <a:pt x="812800" y="35559"/>
                </a:lnTo>
                <a:close/>
              </a:path>
              <a:path w="894079" h="81279">
                <a:moveTo>
                  <a:pt x="812800" y="0"/>
                </a:moveTo>
                <a:lnTo>
                  <a:pt x="812800" y="35559"/>
                </a:lnTo>
                <a:lnTo>
                  <a:pt x="826347" y="35560"/>
                </a:lnTo>
                <a:lnTo>
                  <a:pt x="826347" y="45720"/>
                </a:lnTo>
                <a:lnTo>
                  <a:pt x="883922" y="45718"/>
                </a:lnTo>
                <a:lnTo>
                  <a:pt x="894080" y="40640"/>
                </a:lnTo>
                <a:lnTo>
                  <a:pt x="812800" y="0"/>
                </a:lnTo>
                <a:close/>
              </a:path>
              <a:path w="894079" h="81279">
                <a:moveTo>
                  <a:pt x="0" y="35558"/>
                </a:moveTo>
                <a:lnTo>
                  <a:pt x="0" y="45718"/>
                </a:lnTo>
                <a:lnTo>
                  <a:pt x="812800" y="45719"/>
                </a:lnTo>
                <a:lnTo>
                  <a:pt x="812800" y="35559"/>
                </a:lnTo>
                <a:lnTo>
                  <a:pt x="0" y="35558"/>
                </a:lnTo>
                <a:close/>
              </a:path>
            </a:pathLst>
          </a:custGeom>
          <a:solidFill>
            <a:srgbClr val="000000"/>
          </a:solidFill>
        </p:spPr>
        <p:txBody>
          <a:bodyPr wrap="square" lIns="0" tIns="0" rIns="0" bIns="0" rtlCol="0"/>
          <a:lstStyle/>
          <a:p>
            <a:endParaRPr sz="1588"/>
          </a:p>
        </p:txBody>
      </p:sp>
      <p:grpSp>
        <p:nvGrpSpPr>
          <p:cNvPr id="10" name="object 10"/>
          <p:cNvGrpSpPr/>
          <p:nvPr/>
        </p:nvGrpSpPr>
        <p:grpSpPr>
          <a:xfrm>
            <a:off x="5870651" y="2482101"/>
            <a:ext cx="1295400" cy="1869141"/>
            <a:chOff x="6501005" y="2813048"/>
            <a:chExt cx="1468120" cy="2118360"/>
          </a:xfrm>
        </p:grpSpPr>
        <p:sp>
          <p:nvSpPr>
            <p:cNvPr id="11" name="object 11"/>
            <p:cNvSpPr/>
            <p:nvPr/>
          </p:nvSpPr>
          <p:spPr>
            <a:xfrm>
              <a:off x="6830909" y="3303681"/>
              <a:ext cx="628650" cy="487680"/>
            </a:xfrm>
            <a:custGeom>
              <a:avLst/>
              <a:gdLst/>
              <a:ahLst/>
              <a:cxnLst/>
              <a:rect l="l" t="t" r="r" b="b"/>
              <a:pathLst>
                <a:path w="628650" h="487679">
                  <a:moveTo>
                    <a:pt x="0" y="0"/>
                  </a:moveTo>
                  <a:lnTo>
                    <a:pt x="628227" y="0"/>
                  </a:lnTo>
                  <a:lnTo>
                    <a:pt x="628227" y="487679"/>
                  </a:lnTo>
                  <a:lnTo>
                    <a:pt x="0" y="487679"/>
                  </a:lnTo>
                  <a:lnTo>
                    <a:pt x="0" y="0"/>
                  </a:lnTo>
                  <a:close/>
                </a:path>
              </a:pathLst>
            </a:custGeom>
            <a:ln w="10159">
              <a:solidFill>
                <a:srgbClr val="1D27F5"/>
              </a:solidFill>
            </a:ln>
          </p:spPr>
          <p:txBody>
            <a:bodyPr wrap="square" lIns="0" tIns="0" rIns="0" bIns="0" rtlCol="0"/>
            <a:lstStyle/>
            <a:p>
              <a:endParaRPr sz="1588"/>
            </a:p>
          </p:txBody>
        </p:sp>
        <p:sp>
          <p:nvSpPr>
            <p:cNvPr id="12" name="object 12"/>
            <p:cNvSpPr/>
            <p:nvPr/>
          </p:nvSpPr>
          <p:spPr>
            <a:xfrm>
              <a:off x="6501003" y="2813049"/>
              <a:ext cx="1468120" cy="2118360"/>
            </a:xfrm>
            <a:custGeom>
              <a:avLst/>
              <a:gdLst/>
              <a:ahLst/>
              <a:cxnLst/>
              <a:rect l="l" t="t" r="r" b="b"/>
              <a:pathLst>
                <a:path w="1468120" h="2118360">
                  <a:moveTo>
                    <a:pt x="411175" y="571919"/>
                  </a:moveTo>
                  <a:lnTo>
                    <a:pt x="402945" y="519747"/>
                  </a:lnTo>
                  <a:lnTo>
                    <a:pt x="397002" y="482155"/>
                  </a:lnTo>
                  <a:lnTo>
                    <a:pt x="368071" y="502831"/>
                  </a:lnTo>
                  <a:lnTo>
                    <a:pt x="8915" y="0"/>
                  </a:lnTo>
                  <a:lnTo>
                    <a:pt x="647" y="5905"/>
                  </a:lnTo>
                  <a:lnTo>
                    <a:pt x="359803" y="508736"/>
                  </a:lnTo>
                  <a:lnTo>
                    <a:pt x="330873" y="529399"/>
                  </a:lnTo>
                  <a:lnTo>
                    <a:pt x="411175" y="571919"/>
                  </a:lnTo>
                  <a:close/>
                </a:path>
                <a:path w="1468120" h="2118360">
                  <a:moveTo>
                    <a:pt x="422109" y="1068527"/>
                  </a:moveTo>
                  <a:lnTo>
                    <a:pt x="418706" y="1040396"/>
                  </a:lnTo>
                  <a:lnTo>
                    <a:pt x="411175" y="978319"/>
                  </a:lnTo>
                  <a:lnTo>
                    <a:pt x="345567" y="1041196"/>
                  </a:lnTo>
                  <a:lnTo>
                    <a:pt x="379056" y="1053160"/>
                  </a:lnTo>
                  <a:lnTo>
                    <a:pt x="0" y="2114524"/>
                  </a:lnTo>
                  <a:lnTo>
                    <a:pt x="9563" y="2117941"/>
                  </a:lnTo>
                  <a:lnTo>
                    <a:pt x="388632" y="1056576"/>
                  </a:lnTo>
                  <a:lnTo>
                    <a:pt x="422109" y="1068527"/>
                  </a:lnTo>
                  <a:close/>
                </a:path>
                <a:path w="1468120" h="2118360">
                  <a:moveTo>
                    <a:pt x="1467815" y="734479"/>
                  </a:moveTo>
                  <a:lnTo>
                    <a:pt x="1386535" y="693839"/>
                  </a:lnTo>
                  <a:lnTo>
                    <a:pt x="1386535" y="729399"/>
                  </a:lnTo>
                  <a:lnTo>
                    <a:pt x="980135" y="729399"/>
                  </a:lnTo>
                  <a:lnTo>
                    <a:pt x="980135" y="739559"/>
                  </a:lnTo>
                  <a:lnTo>
                    <a:pt x="1386535" y="739559"/>
                  </a:lnTo>
                  <a:lnTo>
                    <a:pt x="1386535" y="775119"/>
                  </a:lnTo>
                  <a:lnTo>
                    <a:pt x="1457655" y="739559"/>
                  </a:lnTo>
                  <a:lnTo>
                    <a:pt x="1467815" y="734479"/>
                  </a:lnTo>
                  <a:close/>
                </a:path>
              </a:pathLst>
            </a:custGeom>
            <a:solidFill>
              <a:srgbClr val="000000"/>
            </a:solidFill>
          </p:spPr>
          <p:txBody>
            <a:bodyPr wrap="square" lIns="0" tIns="0" rIns="0" bIns="0" rtlCol="0"/>
            <a:lstStyle/>
            <a:p>
              <a:endParaRPr sz="1588"/>
            </a:p>
          </p:txBody>
        </p:sp>
      </p:grpSp>
      <p:sp>
        <p:nvSpPr>
          <p:cNvPr id="13" name="object 13"/>
          <p:cNvSpPr txBox="1"/>
          <p:nvPr/>
        </p:nvSpPr>
        <p:spPr>
          <a:xfrm>
            <a:off x="2575861" y="2054401"/>
            <a:ext cx="4446494" cy="2492371"/>
          </a:xfrm>
          <a:prstGeom prst="rect">
            <a:avLst/>
          </a:prstGeom>
          <a:ln w="23706">
            <a:solidFill>
              <a:srgbClr val="1D27F5"/>
            </a:solidFill>
          </a:ln>
        </p:spPr>
        <p:txBody>
          <a:bodyPr vert="horz" wrap="square" lIns="0" tIns="246529" rIns="0" bIns="0" rtlCol="0">
            <a:spAutoFit/>
          </a:bodyPr>
          <a:lstStyle/>
          <a:p>
            <a:pPr marL="2292846">
              <a:spcBef>
                <a:spcPts val="1941"/>
              </a:spcBef>
            </a:pPr>
            <a:r>
              <a:rPr sz="2294" spc="-18" dirty="0">
                <a:latin typeface="Arial MT"/>
                <a:cs typeface="Arial MT"/>
              </a:rPr>
              <a:t>Accept</a:t>
            </a:r>
            <a:endParaRPr sz="2294">
              <a:latin typeface="Arial MT"/>
              <a:cs typeface="Arial MT"/>
            </a:endParaRPr>
          </a:p>
          <a:p>
            <a:pPr>
              <a:spcBef>
                <a:spcPts val="49"/>
              </a:spcBef>
            </a:pPr>
            <a:endParaRPr sz="1985">
              <a:latin typeface="Arial MT"/>
              <a:cs typeface="Arial MT"/>
            </a:endParaRPr>
          </a:p>
          <a:p>
            <a:pPr marR="362530" algn="r"/>
            <a:r>
              <a:rPr sz="2294" spc="-35" dirty="0">
                <a:latin typeface="Arial MT"/>
                <a:cs typeface="Arial MT"/>
              </a:rPr>
              <a:t>OR</a:t>
            </a:r>
            <a:endParaRPr sz="2294">
              <a:latin typeface="Arial MT"/>
              <a:cs typeface="Arial MT"/>
            </a:endParaRPr>
          </a:p>
          <a:p>
            <a:pPr marR="628684" algn="ctr">
              <a:spcBef>
                <a:spcPts val="2012"/>
              </a:spcBef>
            </a:pPr>
            <a:r>
              <a:rPr sz="2294" b="1" dirty="0">
                <a:solidFill>
                  <a:srgbClr val="1D27F5"/>
                </a:solidFill>
                <a:latin typeface="Arial"/>
                <a:cs typeface="Arial"/>
              </a:rPr>
              <a:t>M</a:t>
            </a:r>
            <a:endParaRPr sz="2294">
              <a:latin typeface="Arial"/>
              <a:cs typeface="Arial"/>
            </a:endParaRPr>
          </a:p>
          <a:p>
            <a:pPr marL="2292846">
              <a:spcBef>
                <a:spcPts val="2074"/>
              </a:spcBef>
            </a:pPr>
            <a:r>
              <a:rPr sz="2294" spc="-18" dirty="0">
                <a:latin typeface="Arial MT"/>
                <a:cs typeface="Arial MT"/>
              </a:rPr>
              <a:t>Accept</a:t>
            </a:r>
            <a:endParaRPr sz="2294">
              <a:latin typeface="Arial MT"/>
              <a:cs typeface="Arial MT"/>
            </a:endParaRPr>
          </a:p>
        </p:txBody>
      </p:sp>
      <p:sp>
        <p:nvSpPr>
          <p:cNvPr id="16" name="object 16"/>
          <p:cNvSpPr txBox="1"/>
          <p:nvPr/>
        </p:nvSpPr>
        <p:spPr>
          <a:xfrm>
            <a:off x="7941384" y="6121475"/>
            <a:ext cx="235324" cy="192360"/>
          </a:xfrm>
          <a:prstGeom prst="rect">
            <a:avLst/>
          </a:prstGeom>
        </p:spPr>
        <p:txBody>
          <a:bodyPr vert="horz" wrap="square" lIns="0" tIns="0" rIns="0" bIns="0" rtlCol="0">
            <a:spAutoFit/>
          </a:bodyPr>
          <a:lstStyle/>
          <a:p>
            <a:pPr marL="33619">
              <a:lnSpc>
                <a:spcPts val="1531"/>
              </a:lnSpc>
            </a:pPr>
            <a:fld id="{81D60167-4931-47E6-BA6A-407CBD079E47}" type="slidenum">
              <a:rPr sz="1324" dirty="0">
                <a:latin typeface="Times New Roman"/>
                <a:cs typeface="Times New Roman"/>
              </a:rPr>
              <a:pPr marL="33619">
                <a:lnSpc>
                  <a:spcPts val="1531"/>
                </a:lnSpc>
              </a:pPr>
              <a:t>94</a:t>
            </a:fld>
            <a:endParaRPr sz="1324">
              <a:latin typeface="Times New Roman"/>
              <a:cs typeface="Times New Roman"/>
            </a:endParaRPr>
          </a:p>
        </p:txBody>
      </p:sp>
      <p:sp>
        <p:nvSpPr>
          <p:cNvPr id="14" name="object 14"/>
          <p:cNvSpPr txBox="1"/>
          <p:nvPr/>
        </p:nvSpPr>
        <p:spPr>
          <a:xfrm>
            <a:off x="7171768" y="2935492"/>
            <a:ext cx="981635" cy="364361"/>
          </a:xfrm>
          <a:prstGeom prst="rect">
            <a:avLst/>
          </a:prstGeom>
        </p:spPr>
        <p:txBody>
          <a:bodyPr vert="horz" wrap="square" lIns="0" tIns="11206" rIns="0" bIns="0" rtlCol="0">
            <a:spAutoFit/>
          </a:bodyPr>
          <a:lstStyle/>
          <a:p>
            <a:pPr marL="11206">
              <a:spcBef>
                <a:spcPts val="88"/>
              </a:spcBef>
            </a:pPr>
            <a:r>
              <a:rPr sz="2294" b="1" spc="-22" dirty="0">
                <a:solidFill>
                  <a:srgbClr val="1D27F5"/>
                </a:solidFill>
                <a:latin typeface="Arial"/>
                <a:cs typeface="Arial"/>
              </a:rPr>
              <a:t>A</a:t>
            </a:r>
            <a:r>
              <a:rPr sz="2294" b="1" spc="-18" dirty="0">
                <a:solidFill>
                  <a:srgbClr val="1D27F5"/>
                </a:solidFill>
                <a:latin typeface="Arial"/>
                <a:cs typeface="Arial"/>
              </a:rPr>
              <a:t>cce</a:t>
            </a:r>
            <a:r>
              <a:rPr sz="2294" b="1" spc="-26" dirty="0">
                <a:solidFill>
                  <a:srgbClr val="1D27F5"/>
                </a:solidFill>
                <a:latin typeface="Arial"/>
                <a:cs typeface="Arial"/>
              </a:rPr>
              <a:t>p</a:t>
            </a:r>
            <a:r>
              <a:rPr sz="2294" b="1" dirty="0">
                <a:solidFill>
                  <a:srgbClr val="1D27F5"/>
                </a:solidFill>
                <a:latin typeface="Arial"/>
                <a:cs typeface="Arial"/>
              </a:rPr>
              <a:t>t</a:t>
            </a:r>
            <a:endParaRPr sz="2294">
              <a:latin typeface="Arial"/>
              <a:cs typeface="Arial"/>
            </a:endParaRPr>
          </a:p>
        </p:txBody>
      </p:sp>
      <p:sp>
        <p:nvSpPr>
          <p:cNvPr id="15" name="object 15"/>
          <p:cNvSpPr txBox="1"/>
          <p:nvPr/>
        </p:nvSpPr>
        <p:spPr>
          <a:xfrm>
            <a:off x="1001197" y="1063663"/>
            <a:ext cx="5678581" cy="716826"/>
          </a:xfrm>
          <a:prstGeom prst="rect">
            <a:avLst/>
          </a:prstGeom>
        </p:spPr>
        <p:txBody>
          <a:bodyPr vert="horz" wrap="square" lIns="0" tIns="24093" rIns="0" bIns="0" rtlCol="0">
            <a:spAutoFit/>
          </a:bodyPr>
          <a:lstStyle/>
          <a:p>
            <a:pPr marL="11206" marR="4483">
              <a:lnSpc>
                <a:spcPts val="2735"/>
              </a:lnSpc>
              <a:spcBef>
                <a:spcPts val="190"/>
              </a:spcBef>
            </a:pPr>
            <a:r>
              <a:rPr sz="2200" dirty="0">
                <a:cs typeface="Times New Roman"/>
              </a:rPr>
              <a:t>M</a:t>
            </a:r>
            <a:r>
              <a:rPr sz="2200" spc="-44" dirty="0">
                <a:cs typeface="Times New Roman"/>
              </a:rPr>
              <a:t> </a:t>
            </a:r>
            <a:r>
              <a:rPr sz="2200" spc="-18" dirty="0">
                <a:cs typeface="Times New Roman"/>
              </a:rPr>
              <a:t>must</a:t>
            </a:r>
            <a:r>
              <a:rPr sz="2200" spc="-26" dirty="0">
                <a:cs typeface="Times New Roman"/>
              </a:rPr>
              <a:t> </a:t>
            </a:r>
            <a:r>
              <a:rPr sz="2200" spc="-18" dirty="0">
                <a:cs typeface="Times New Roman"/>
              </a:rPr>
              <a:t>halt</a:t>
            </a:r>
            <a:r>
              <a:rPr sz="2200" spc="-31" dirty="0">
                <a:cs typeface="Times New Roman"/>
              </a:rPr>
              <a:t> </a:t>
            </a:r>
            <a:r>
              <a:rPr sz="2200" spc="-18" dirty="0">
                <a:cs typeface="Times New Roman"/>
              </a:rPr>
              <a:t>and</a:t>
            </a:r>
            <a:r>
              <a:rPr sz="2200" spc="-31" dirty="0">
                <a:cs typeface="Times New Roman"/>
              </a:rPr>
              <a:t> </a:t>
            </a:r>
            <a:r>
              <a:rPr sz="2200" spc="-22" dirty="0">
                <a:cs typeface="Times New Roman"/>
              </a:rPr>
              <a:t>accept</a:t>
            </a:r>
            <a:r>
              <a:rPr sz="2200" spc="-26" dirty="0">
                <a:cs typeface="Times New Roman"/>
              </a:rPr>
              <a:t> </a:t>
            </a:r>
            <a:r>
              <a:rPr sz="2200" spc="-9" dirty="0">
                <a:cs typeface="Times New Roman"/>
              </a:rPr>
              <a:t>if</a:t>
            </a:r>
            <a:r>
              <a:rPr sz="2200" spc="-26" dirty="0">
                <a:cs typeface="Times New Roman"/>
              </a:rPr>
              <a:t> </a:t>
            </a:r>
            <a:r>
              <a:rPr sz="2200" dirty="0">
                <a:cs typeface="Times New Roman"/>
              </a:rPr>
              <a:t>w</a:t>
            </a:r>
            <a:r>
              <a:rPr sz="2200" spc="-31" dirty="0">
                <a:cs typeface="Times New Roman"/>
              </a:rPr>
              <a:t> </a:t>
            </a:r>
            <a:r>
              <a:rPr sz="2200" spc="-9" dirty="0">
                <a:cs typeface="Times New Roman"/>
              </a:rPr>
              <a:t>is</a:t>
            </a:r>
            <a:r>
              <a:rPr sz="2200" spc="-26" dirty="0">
                <a:cs typeface="Times New Roman"/>
              </a:rPr>
              <a:t> </a:t>
            </a:r>
            <a:r>
              <a:rPr sz="2200" spc="-9" dirty="0">
                <a:cs typeface="Times New Roman"/>
              </a:rPr>
              <a:t>in</a:t>
            </a:r>
            <a:r>
              <a:rPr sz="2200" spc="-31" dirty="0">
                <a:cs typeface="Times New Roman"/>
              </a:rPr>
              <a:t> </a:t>
            </a:r>
            <a:r>
              <a:rPr sz="2200" spc="-18" dirty="0">
                <a:cs typeface="Times New Roman"/>
              </a:rPr>
              <a:t>either</a:t>
            </a:r>
            <a:r>
              <a:rPr sz="2200" spc="-22" dirty="0">
                <a:cs typeface="Times New Roman"/>
              </a:rPr>
              <a:t> language, </a:t>
            </a:r>
            <a:r>
              <a:rPr sz="2200" spc="-560" dirty="0">
                <a:cs typeface="Times New Roman"/>
              </a:rPr>
              <a:t> </a:t>
            </a:r>
            <a:r>
              <a:rPr sz="2200" spc="-13" dirty="0">
                <a:cs typeface="Times New Roman"/>
              </a:rPr>
              <a:t>else</a:t>
            </a:r>
            <a:r>
              <a:rPr sz="2200" spc="-35" dirty="0">
                <a:cs typeface="Times New Roman"/>
              </a:rPr>
              <a:t> </a:t>
            </a:r>
            <a:r>
              <a:rPr sz="2200" spc="-9" dirty="0">
                <a:cs typeface="Times New Roman"/>
              </a:rPr>
              <a:t>it</a:t>
            </a:r>
            <a:r>
              <a:rPr sz="2200" spc="-26" dirty="0">
                <a:cs typeface="Times New Roman"/>
              </a:rPr>
              <a:t> </a:t>
            </a:r>
            <a:r>
              <a:rPr sz="2200" spc="-22" dirty="0">
                <a:cs typeface="Times New Roman"/>
              </a:rPr>
              <a:t>may</a:t>
            </a:r>
            <a:r>
              <a:rPr sz="2200" spc="-31" dirty="0">
                <a:cs typeface="Times New Roman"/>
              </a:rPr>
              <a:t> </a:t>
            </a:r>
            <a:r>
              <a:rPr sz="2200" spc="-18" dirty="0">
                <a:cs typeface="Times New Roman"/>
              </a:rPr>
              <a:t>reject</a:t>
            </a:r>
            <a:r>
              <a:rPr sz="2200" spc="-26" dirty="0">
                <a:cs typeface="Times New Roman"/>
              </a:rPr>
              <a:t> </a:t>
            </a:r>
            <a:r>
              <a:rPr sz="2200" spc="-18" dirty="0">
                <a:cs typeface="Times New Roman"/>
              </a:rPr>
              <a:t>and</a:t>
            </a:r>
            <a:r>
              <a:rPr sz="2200" spc="-35" dirty="0">
                <a:cs typeface="Times New Roman"/>
              </a:rPr>
              <a:t> </a:t>
            </a:r>
            <a:r>
              <a:rPr sz="2200" spc="-18" dirty="0">
                <a:cs typeface="Times New Roman"/>
              </a:rPr>
              <a:t>halt</a:t>
            </a:r>
            <a:r>
              <a:rPr sz="2200" spc="-26" dirty="0">
                <a:cs typeface="Times New Roman"/>
              </a:rPr>
              <a:t> </a:t>
            </a:r>
            <a:r>
              <a:rPr sz="2200" spc="-13" dirty="0">
                <a:cs typeface="Times New Roman"/>
              </a:rPr>
              <a:t>or</a:t>
            </a:r>
            <a:r>
              <a:rPr sz="2200" spc="-22" dirty="0">
                <a:cs typeface="Times New Roman"/>
              </a:rPr>
              <a:t> may</a:t>
            </a:r>
            <a:r>
              <a:rPr sz="2200" spc="-31" dirty="0">
                <a:cs typeface="Times New Roman"/>
              </a:rPr>
              <a:t> </a:t>
            </a:r>
            <a:r>
              <a:rPr sz="2200" spc="-18" dirty="0">
                <a:cs typeface="Times New Roman"/>
              </a:rPr>
              <a:t>not</a:t>
            </a:r>
            <a:r>
              <a:rPr sz="2200" spc="-31" dirty="0">
                <a:cs typeface="Times New Roman"/>
              </a:rPr>
              <a:t> </a:t>
            </a:r>
            <a:r>
              <a:rPr sz="2200" spc="-18" dirty="0">
                <a:cs typeface="Times New Roman"/>
              </a:rPr>
              <a:t>halt</a:t>
            </a:r>
            <a:endParaRPr sz="2200" dirty="0">
              <a:cs typeface="Times New Roman"/>
            </a:endParaRPr>
          </a:p>
        </p:txBody>
      </p:sp>
      <p:sp>
        <p:nvSpPr>
          <p:cNvPr id="17" name="Date Placeholder 3"/>
          <p:cNvSpPr>
            <a:spLocks noGrp="1"/>
          </p:cNvSpPr>
          <p:nvPr>
            <p:ph type="dt" sz="half" idx="10"/>
          </p:nvPr>
        </p:nvSpPr>
        <p:spPr>
          <a:xfrm>
            <a:off x="457200" y="6356350"/>
            <a:ext cx="2133600" cy="365125"/>
          </a:xfrm>
        </p:spPr>
        <p:txBody>
          <a:bodyPr/>
          <a:lstStyle/>
          <a:p>
            <a:fld id="{ECD4BB7D-8409-4708-A354-41BB9B105A68}" type="datetime1">
              <a:rPr lang="en-US" smtClean="0"/>
              <a:t>5/1/2024</a:t>
            </a:fld>
            <a:endParaRPr lang="en-US"/>
          </a:p>
        </p:txBody>
      </p:sp>
      <p:sp>
        <p:nvSpPr>
          <p:cNvPr id="18"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1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0"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spc="-9" dirty="0">
                <a:cs typeface="Arial"/>
              </a:rPr>
              <a:t>Picture</a:t>
            </a:r>
            <a:r>
              <a:rPr lang="en-US" sz="2800" spc="-26" dirty="0">
                <a:cs typeface="Arial"/>
              </a:rPr>
              <a:t> </a:t>
            </a:r>
            <a:r>
              <a:rPr lang="en-US" sz="2800" spc="-4" dirty="0">
                <a:cs typeface="Arial"/>
              </a:rPr>
              <a:t>of</a:t>
            </a:r>
            <a:r>
              <a:rPr lang="en-US" sz="2800" spc="-13" dirty="0">
                <a:cs typeface="Arial"/>
              </a:rPr>
              <a:t> </a:t>
            </a:r>
            <a:r>
              <a:rPr lang="en-US" sz="2800" spc="-9" dirty="0">
                <a:cs typeface="Arial"/>
              </a:rPr>
              <a:t>Union</a:t>
            </a:r>
            <a:r>
              <a:rPr lang="en-US" sz="2800" spc="-22" dirty="0">
                <a:cs typeface="Arial"/>
              </a:rPr>
              <a:t> </a:t>
            </a:r>
            <a:r>
              <a:rPr lang="en-US" sz="2800" spc="-4" dirty="0">
                <a:cs typeface="Arial"/>
              </a:rPr>
              <a:t>of</a:t>
            </a:r>
            <a:r>
              <a:rPr lang="en-US" sz="2800" spc="-18" dirty="0">
                <a:cs typeface="Arial"/>
              </a:rPr>
              <a:t> </a:t>
            </a:r>
            <a:r>
              <a:rPr lang="en-US" sz="2800" spc="-4" dirty="0">
                <a:cs typeface="Arial"/>
              </a:rPr>
              <a:t>RE</a:t>
            </a:r>
            <a:r>
              <a:rPr lang="en-US" sz="2800" spc="-31" dirty="0">
                <a:cs typeface="Arial"/>
              </a:rPr>
              <a:t> </a:t>
            </a:r>
            <a:r>
              <a:rPr lang="en-US" sz="2800" spc="-4" dirty="0">
                <a:cs typeface="Arial"/>
              </a:rPr>
              <a:t>Sets</a:t>
            </a:r>
            <a:r>
              <a:rPr lang="en-US" sz="2800" b="1" dirty="0" smtClean="0"/>
              <a:t>(CO5</a:t>
            </a:r>
            <a:r>
              <a:rPr lang="en-US" sz="2800" b="1" dirty="0"/>
              <a:t>)</a:t>
            </a:r>
            <a:endParaRPr kumimoji="0" lang="en-US" sz="28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94</a:t>
            </a:fld>
            <a:endParaRPr lang="en-US"/>
          </a:p>
        </p:txBody>
      </p:sp>
    </p:spTree>
    <p:extLst>
      <p:ext uri="{BB962C8B-B14F-4D97-AF65-F5344CB8AC3E}">
        <p14:creationId xmlns:p14="http://schemas.microsoft.com/office/powerpoint/2010/main" val="17576694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295400"/>
            <a:ext cx="7752229" cy="4418442"/>
          </a:xfrm>
          <a:prstGeom prst="rect">
            <a:avLst/>
          </a:prstGeom>
        </p:spPr>
        <p:txBody>
          <a:bodyPr vert="horz" wrap="square" lIns="0" tIns="133910" rIns="0" bIns="0" rtlCol="0">
            <a:spAutoFit/>
          </a:bodyPr>
          <a:lstStyle/>
          <a:p>
            <a:pPr marL="333953" indent="-322747" algn="just">
              <a:spcBef>
                <a:spcPts val="1054"/>
              </a:spcBef>
              <a:buFont typeface="Wingdings"/>
              <a:buChar char=""/>
              <a:tabLst>
                <a:tab pos="333393" algn="l"/>
                <a:tab pos="333953" algn="l"/>
              </a:tabLst>
            </a:pPr>
            <a:r>
              <a:rPr sz="2200" spc="-18" dirty="0">
                <a:cs typeface="Arial MT"/>
              </a:rPr>
              <a:t>Recursive</a:t>
            </a:r>
            <a:r>
              <a:rPr sz="2200" spc="-35" dirty="0">
                <a:cs typeface="Arial MT"/>
              </a:rPr>
              <a:t> </a:t>
            </a:r>
            <a:r>
              <a:rPr sz="2200" spc="-18" dirty="0">
                <a:cs typeface="Arial MT"/>
              </a:rPr>
              <a:t>Languages</a:t>
            </a:r>
            <a:r>
              <a:rPr sz="2200" spc="-35" dirty="0">
                <a:cs typeface="Arial MT"/>
              </a:rPr>
              <a:t> </a:t>
            </a:r>
            <a:r>
              <a:rPr sz="2200" spc="-13" dirty="0">
                <a:cs typeface="Arial MT"/>
              </a:rPr>
              <a:t>are</a:t>
            </a:r>
            <a:r>
              <a:rPr sz="2200" spc="-31" dirty="0">
                <a:cs typeface="Arial MT"/>
              </a:rPr>
              <a:t> </a:t>
            </a:r>
            <a:r>
              <a:rPr sz="2200" spc="-18" dirty="0">
                <a:cs typeface="Arial MT"/>
              </a:rPr>
              <a:t>closed</a:t>
            </a:r>
            <a:r>
              <a:rPr sz="2200" spc="-31" dirty="0">
                <a:cs typeface="Arial MT"/>
              </a:rPr>
              <a:t> </a:t>
            </a:r>
            <a:r>
              <a:rPr sz="2200" spc="-18" dirty="0">
                <a:cs typeface="Arial MT"/>
              </a:rPr>
              <a:t>under</a:t>
            </a:r>
            <a:endParaRPr sz="2200" dirty="0">
              <a:cs typeface="Arial MT"/>
            </a:endParaRPr>
          </a:p>
          <a:p>
            <a:pPr marL="553600" lvl="1" indent="-221888" algn="just">
              <a:spcBef>
                <a:spcPts val="777"/>
              </a:spcBef>
              <a:buChar char="•"/>
              <a:tabLst>
                <a:tab pos="553600" algn="l"/>
                <a:tab pos="554160" algn="l"/>
              </a:tabLst>
            </a:pPr>
            <a:r>
              <a:rPr sz="2200" spc="9" dirty="0">
                <a:cs typeface="Arial MT"/>
              </a:rPr>
              <a:t>Union, </a:t>
            </a:r>
            <a:r>
              <a:rPr sz="2200" spc="4" dirty="0">
                <a:cs typeface="Arial MT"/>
              </a:rPr>
              <a:t>Intersection,</a:t>
            </a:r>
            <a:r>
              <a:rPr sz="2200" spc="9" dirty="0">
                <a:cs typeface="Arial MT"/>
              </a:rPr>
              <a:t> Concatenation,</a:t>
            </a:r>
            <a:r>
              <a:rPr sz="2200" spc="13" dirty="0">
                <a:cs typeface="Arial MT"/>
              </a:rPr>
              <a:t> </a:t>
            </a:r>
            <a:r>
              <a:rPr sz="2200" spc="9" dirty="0">
                <a:cs typeface="Arial MT"/>
              </a:rPr>
              <a:t>Star</a:t>
            </a:r>
            <a:r>
              <a:rPr sz="2200" spc="13" dirty="0">
                <a:cs typeface="Arial MT"/>
              </a:rPr>
              <a:t> </a:t>
            </a:r>
            <a:r>
              <a:rPr sz="2200" spc="9" dirty="0">
                <a:cs typeface="Arial MT"/>
              </a:rPr>
              <a:t>Closure</a:t>
            </a:r>
            <a:endParaRPr sz="2200" dirty="0">
              <a:cs typeface="Arial MT"/>
            </a:endParaRPr>
          </a:p>
          <a:p>
            <a:pPr marL="553600" lvl="1" indent="-221888" algn="just">
              <a:spcBef>
                <a:spcPts val="785"/>
              </a:spcBef>
              <a:buChar char="•"/>
              <a:tabLst>
                <a:tab pos="553600" algn="l"/>
                <a:tab pos="554160" algn="l"/>
              </a:tabLst>
            </a:pPr>
            <a:r>
              <a:rPr sz="2200" spc="9" dirty="0">
                <a:cs typeface="Arial MT"/>
              </a:rPr>
              <a:t>Complementation.</a:t>
            </a:r>
            <a:r>
              <a:rPr sz="2200" spc="4" dirty="0">
                <a:cs typeface="Arial MT"/>
              </a:rPr>
              <a:t> </a:t>
            </a:r>
            <a:r>
              <a:rPr sz="2200" spc="9" dirty="0">
                <a:cs typeface="Arial MT"/>
              </a:rPr>
              <a:t>Set</a:t>
            </a:r>
            <a:r>
              <a:rPr sz="2200" spc="4" dirty="0">
                <a:cs typeface="Arial MT"/>
              </a:rPr>
              <a:t> difference</a:t>
            </a:r>
            <a:endParaRPr sz="2200" dirty="0">
              <a:cs typeface="Arial MT"/>
            </a:endParaRPr>
          </a:p>
          <a:p>
            <a:pPr marL="553600" lvl="1" indent="-221888" algn="just">
              <a:spcBef>
                <a:spcPts val="679"/>
              </a:spcBef>
              <a:buChar char="•"/>
              <a:tabLst>
                <a:tab pos="553600" algn="l"/>
                <a:tab pos="554160" algn="l"/>
              </a:tabLst>
            </a:pPr>
            <a:r>
              <a:rPr sz="2200" spc="9" dirty="0">
                <a:cs typeface="Arial MT"/>
              </a:rPr>
              <a:t>Reversal</a:t>
            </a:r>
            <a:endParaRPr sz="2200" dirty="0">
              <a:cs typeface="Arial MT"/>
            </a:endParaRPr>
          </a:p>
          <a:p>
            <a:pPr marL="553600" lvl="1" indent="-221888" algn="just">
              <a:spcBef>
                <a:spcPts val="697"/>
              </a:spcBef>
              <a:buChar char="•"/>
              <a:tabLst>
                <a:tab pos="553600" algn="l"/>
                <a:tab pos="554160" algn="l"/>
              </a:tabLst>
            </a:pPr>
            <a:r>
              <a:rPr sz="2200" spc="9" dirty="0">
                <a:cs typeface="Arial MT"/>
              </a:rPr>
              <a:t>Inverse</a:t>
            </a:r>
            <a:r>
              <a:rPr sz="2200" spc="-4" dirty="0">
                <a:cs typeface="Arial MT"/>
              </a:rPr>
              <a:t> </a:t>
            </a:r>
            <a:r>
              <a:rPr sz="2200" spc="9" dirty="0">
                <a:cs typeface="Arial MT"/>
              </a:rPr>
              <a:t>Homomorphism</a:t>
            </a:r>
            <a:endParaRPr sz="2200" dirty="0">
              <a:cs typeface="Arial MT"/>
            </a:endParaRPr>
          </a:p>
          <a:p>
            <a:pPr marL="333953" indent="-322747" algn="just">
              <a:spcBef>
                <a:spcPts val="935"/>
              </a:spcBef>
              <a:buFont typeface="Wingdings"/>
              <a:buChar char=""/>
              <a:tabLst>
                <a:tab pos="333393" algn="l"/>
                <a:tab pos="333953" algn="l"/>
              </a:tabLst>
            </a:pPr>
            <a:r>
              <a:rPr sz="2200" spc="-18" dirty="0">
                <a:cs typeface="Arial MT"/>
              </a:rPr>
              <a:t>Recursively</a:t>
            </a:r>
            <a:r>
              <a:rPr sz="2200" spc="-26" dirty="0">
                <a:cs typeface="Arial MT"/>
              </a:rPr>
              <a:t> </a:t>
            </a:r>
            <a:r>
              <a:rPr sz="2200" spc="-22" dirty="0">
                <a:cs typeface="Arial MT"/>
              </a:rPr>
              <a:t>Enumerable </a:t>
            </a:r>
            <a:r>
              <a:rPr sz="2200" spc="-18" dirty="0">
                <a:cs typeface="Arial MT"/>
              </a:rPr>
              <a:t>(RE) languages</a:t>
            </a:r>
            <a:r>
              <a:rPr sz="2200" spc="-22" dirty="0">
                <a:cs typeface="Arial MT"/>
              </a:rPr>
              <a:t> </a:t>
            </a:r>
            <a:r>
              <a:rPr sz="2200" spc="-13" dirty="0">
                <a:cs typeface="Arial MT"/>
              </a:rPr>
              <a:t>are</a:t>
            </a:r>
            <a:r>
              <a:rPr sz="2200" spc="-31" dirty="0">
                <a:cs typeface="Arial MT"/>
              </a:rPr>
              <a:t> </a:t>
            </a:r>
            <a:r>
              <a:rPr sz="2200" spc="-18" dirty="0">
                <a:cs typeface="Arial MT"/>
              </a:rPr>
              <a:t>closed</a:t>
            </a:r>
            <a:r>
              <a:rPr sz="2200" spc="-22" dirty="0">
                <a:cs typeface="Arial MT"/>
              </a:rPr>
              <a:t> </a:t>
            </a:r>
            <a:r>
              <a:rPr sz="2200" spc="-18" dirty="0">
                <a:cs typeface="Arial MT"/>
              </a:rPr>
              <a:t>under</a:t>
            </a:r>
            <a:endParaRPr sz="2200" dirty="0">
              <a:cs typeface="Arial MT"/>
            </a:endParaRPr>
          </a:p>
          <a:p>
            <a:pPr marL="553600" lvl="1" indent="-221888" algn="just">
              <a:spcBef>
                <a:spcPts val="865"/>
              </a:spcBef>
              <a:buChar char="•"/>
              <a:tabLst>
                <a:tab pos="553600" algn="l"/>
                <a:tab pos="554160" algn="l"/>
              </a:tabLst>
            </a:pPr>
            <a:r>
              <a:rPr sz="2200" spc="9" dirty="0">
                <a:cs typeface="Arial MT"/>
              </a:rPr>
              <a:t>Union, </a:t>
            </a:r>
            <a:r>
              <a:rPr sz="2200" spc="4" dirty="0">
                <a:cs typeface="Arial MT"/>
              </a:rPr>
              <a:t>Intersection,</a:t>
            </a:r>
            <a:r>
              <a:rPr sz="2200" spc="9" dirty="0">
                <a:cs typeface="Arial MT"/>
              </a:rPr>
              <a:t> Concatenation,</a:t>
            </a:r>
            <a:r>
              <a:rPr sz="2200" spc="13" dirty="0">
                <a:cs typeface="Arial MT"/>
              </a:rPr>
              <a:t> </a:t>
            </a:r>
            <a:r>
              <a:rPr sz="2200" spc="9" dirty="0">
                <a:cs typeface="Arial MT"/>
              </a:rPr>
              <a:t>Star</a:t>
            </a:r>
            <a:r>
              <a:rPr sz="2200" spc="13" dirty="0">
                <a:cs typeface="Arial MT"/>
              </a:rPr>
              <a:t> </a:t>
            </a:r>
            <a:r>
              <a:rPr sz="2200" spc="9" dirty="0">
                <a:cs typeface="Arial MT"/>
              </a:rPr>
              <a:t>Closure</a:t>
            </a:r>
            <a:endParaRPr sz="2200" dirty="0">
              <a:cs typeface="Arial MT"/>
            </a:endParaRPr>
          </a:p>
          <a:p>
            <a:pPr marL="553600" lvl="1" indent="-221888" algn="just">
              <a:spcBef>
                <a:spcPts val="697"/>
              </a:spcBef>
              <a:buChar char="•"/>
              <a:tabLst>
                <a:tab pos="553600" algn="l"/>
                <a:tab pos="554160" algn="l"/>
              </a:tabLst>
            </a:pPr>
            <a:r>
              <a:rPr sz="2200" spc="9" dirty="0">
                <a:cs typeface="Arial MT"/>
              </a:rPr>
              <a:t>Reversal</a:t>
            </a:r>
            <a:endParaRPr sz="2200" dirty="0">
              <a:cs typeface="Arial MT"/>
            </a:endParaRPr>
          </a:p>
          <a:p>
            <a:pPr marL="553600" lvl="1" indent="-221888" algn="just">
              <a:spcBef>
                <a:spcPts val="785"/>
              </a:spcBef>
              <a:buChar char="•"/>
              <a:tabLst>
                <a:tab pos="553600" algn="l"/>
                <a:tab pos="554160" algn="l"/>
              </a:tabLst>
            </a:pPr>
            <a:r>
              <a:rPr sz="2200" spc="9" dirty="0">
                <a:cs typeface="Arial MT"/>
              </a:rPr>
              <a:t>Homomorphism</a:t>
            </a:r>
            <a:endParaRPr sz="2200" dirty="0">
              <a:cs typeface="Arial MT"/>
            </a:endParaRPr>
          </a:p>
          <a:p>
            <a:pPr marL="553600" lvl="1" indent="-221888" algn="just">
              <a:spcBef>
                <a:spcPts val="679"/>
              </a:spcBef>
              <a:buChar char="•"/>
              <a:tabLst>
                <a:tab pos="553600" algn="l"/>
                <a:tab pos="554160" algn="l"/>
              </a:tabLst>
            </a:pPr>
            <a:r>
              <a:rPr sz="2200" spc="9" dirty="0">
                <a:cs typeface="Arial MT"/>
              </a:rPr>
              <a:t>Inverse</a:t>
            </a:r>
            <a:r>
              <a:rPr sz="2200" spc="-9" dirty="0">
                <a:cs typeface="Arial MT"/>
              </a:rPr>
              <a:t> </a:t>
            </a:r>
            <a:r>
              <a:rPr sz="2200" spc="9" dirty="0">
                <a:cs typeface="Arial MT"/>
              </a:rPr>
              <a:t>Homomorphism</a:t>
            </a:r>
            <a:endParaRPr sz="2200" dirty="0">
              <a:cs typeface="Arial MT"/>
            </a:endParaRPr>
          </a:p>
        </p:txBody>
      </p:sp>
      <p:sp>
        <p:nvSpPr>
          <p:cNvPr id="4" name="Date Placeholder 3"/>
          <p:cNvSpPr>
            <a:spLocks noGrp="1"/>
          </p:cNvSpPr>
          <p:nvPr>
            <p:ph type="dt" sz="half" idx="10"/>
          </p:nvPr>
        </p:nvSpPr>
        <p:spPr>
          <a:xfrm>
            <a:off x="457200" y="6356350"/>
            <a:ext cx="2133600" cy="365125"/>
          </a:xfrm>
        </p:spPr>
        <p:txBody>
          <a:bodyPr/>
          <a:lstStyle/>
          <a:p>
            <a:fld id="{30A23624-8351-4F11-AC42-4731CFE74363}" type="datetime1">
              <a:rPr lang="en-US" smtClean="0"/>
              <a:t>5/1/2024</a:t>
            </a:fld>
            <a:endParaRPr lang="en-US" dirty="0"/>
          </a:p>
        </p:txBody>
      </p:sp>
      <p:sp>
        <p:nvSpPr>
          <p:cNvPr id="5"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6"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Closure</a:t>
            </a:r>
            <a:r>
              <a:rPr lang="en-US" sz="3200" spc="4" dirty="0"/>
              <a:t> </a:t>
            </a:r>
            <a:r>
              <a:rPr lang="en-US" sz="3200" dirty="0"/>
              <a:t>under</a:t>
            </a:r>
            <a:r>
              <a:rPr lang="en-US" sz="3200" spc="9" dirty="0"/>
              <a:t> </a:t>
            </a:r>
            <a:r>
              <a:rPr lang="en-US" sz="3200" dirty="0"/>
              <a:t>other</a:t>
            </a:r>
            <a:r>
              <a:rPr lang="en-US" sz="3200" spc="9" dirty="0"/>
              <a:t> </a:t>
            </a:r>
            <a:r>
              <a:rPr lang="en-US" sz="3200" dirty="0"/>
              <a:t>set</a:t>
            </a:r>
            <a:r>
              <a:rPr lang="en-US" sz="3200" spc="9" dirty="0"/>
              <a:t> </a:t>
            </a:r>
            <a:r>
              <a:rPr lang="en-US" sz="3200" dirty="0"/>
              <a:t>operations</a:t>
            </a:r>
            <a:r>
              <a:rPr lang="en-US" sz="3200" b="1" dirty="0" smtClean="0"/>
              <a:t>(CO5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p14="http://schemas.microsoft.com/office/powerpoint/2010/main" val="42680313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63796" y="6103172"/>
            <a:ext cx="189940" cy="215089"/>
          </a:xfrm>
          <a:prstGeom prst="rect">
            <a:avLst/>
          </a:prstGeom>
        </p:spPr>
        <p:txBody>
          <a:bodyPr vert="horz" wrap="square" lIns="0" tIns="11206" rIns="0" bIns="0" rtlCol="0">
            <a:spAutoFit/>
          </a:bodyPr>
          <a:lstStyle/>
          <a:p>
            <a:pPr marL="11206">
              <a:spcBef>
                <a:spcPts val="88"/>
              </a:spcBef>
            </a:pPr>
            <a:r>
              <a:rPr sz="1324" spc="-4" dirty="0">
                <a:latin typeface="Times New Roman"/>
                <a:cs typeface="Times New Roman"/>
              </a:rPr>
              <a:t>13</a:t>
            </a:r>
            <a:endParaRPr sz="1324">
              <a:latin typeface="Times New Roman"/>
              <a:cs typeface="Times New Roman"/>
            </a:endParaRPr>
          </a:p>
        </p:txBody>
      </p:sp>
      <p:sp>
        <p:nvSpPr>
          <p:cNvPr id="4" name="object 4"/>
          <p:cNvSpPr txBox="1"/>
          <p:nvPr/>
        </p:nvSpPr>
        <p:spPr>
          <a:xfrm>
            <a:off x="2635623" y="2281518"/>
            <a:ext cx="860612" cy="600851"/>
          </a:xfrm>
          <a:prstGeom prst="rect">
            <a:avLst/>
          </a:prstGeom>
          <a:solidFill>
            <a:srgbClr val="00CC99">
              <a:alpha val="50199"/>
            </a:srgbClr>
          </a:solidFill>
          <a:ln w="10159">
            <a:solidFill>
              <a:srgbClr val="000000"/>
            </a:solidFill>
          </a:ln>
        </p:spPr>
        <p:txBody>
          <a:bodyPr vert="horz" wrap="square" lIns="0" tIns="245409" rIns="0" bIns="0" rtlCol="0">
            <a:spAutoFit/>
          </a:bodyPr>
          <a:lstStyle/>
          <a:p>
            <a:pPr marL="257749">
              <a:spcBef>
                <a:spcPts val="1932"/>
              </a:spcBef>
            </a:pPr>
            <a:r>
              <a:rPr sz="2294" spc="-18" dirty="0">
                <a:latin typeface="Arial MT"/>
                <a:cs typeface="Arial MT"/>
              </a:rPr>
              <a:t>M</a:t>
            </a:r>
            <a:r>
              <a:rPr sz="2250" spc="-26" baseline="-16339" dirty="0">
                <a:latin typeface="Arial MT"/>
                <a:cs typeface="Arial MT"/>
              </a:rPr>
              <a:t>1</a:t>
            </a:r>
            <a:endParaRPr sz="2250" baseline="-16339">
              <a:latin typeface="Arial MT"/>
              <a:cs typeface="Arial MT"/>
            </a:endParaRPr>
          </a:p>
        </p:txBody>
      </p:sp>
      <p:sp>
        <p:nvSpPr>
          <p:cNvPr id="5" name="object 5"/>
          <p:cNvSpPr txBox="1"/>
          <p:nvPr/>
        </p:nvSpPr>
        <p:spPr>
          <a:xfrm>
            <a:off x="2635623" y="4146177"/>
            <a:ext cx="860612" cy="602548"/>
          </a:xfrm>
          <a:prstGeom prst="rect">
            <a:avLst/>
          </a:prstGeom>
          <a:solidFill>
            <a:srgbClr val="00CC99">
              <a:alpha val="50199"/>
            </a:srgbClr>
          </a:solidFill>
          <a:ln w="10159">
            <a:solidFill>
              <a:srgbClr val="000000"/>
            </a:solidFill>
          </a:ln>
        </p:spPr>
        <p:txBody>
          <a:bodyPr vert="horz" wrap="square" lIns="0" tIns="247090" rIns="0" bIns="0" rtlCol="0">
            <a:spAutoFit/>
          </a:bodyPr>
          <a:lstStyle/>
          <a:p>
            <a:pPr marL="257749">
              <a:spcBef>
                <a:spcPts val="1946"/>
              </a:spcBef>
            </a:pPr>
            <a:r>
              <a:rPr sz="2294" spc="-18" dirty="0">
                <a:latin typeface="Arial MT"/>
                <a:cs typeface="Arial MT"/>
              </a:rPr>
              <a:t>M</a:t>
            </a:r>
            <a:r>
              <a:rPr sz="2250" spc="-26" baseline="-16339" dirty="0">
                <a:latin typeface="Arial MT"/>
                <a:cs typeface="Arial MT"/>
              </a:rPr>
              <a:t>2</a:t>
            </a:r>
            <a:endParaRPr sz="2250" baseline="-16339">
              <a:latin typeface="Arial MT"/>
              <a:cs typeface="Arial MT"/>
            </a:endParaRPr>
          </a:p>
        </p:txBody>
      </p:sp>
      <p:sp>
        <p:nvSpPr>
          <p:cNvPr id="6" name="object 6"/>
          <p:cNvSpPr txBox="1"/>
          <p:nvPr/>
        </p:nvSpPr>
        <p:spPr>
          <a:xfrm>
            <a:off x="876299" y="3376557"/>
            <a:ext cx="950259" cy="364361"/>
          </a:xfrm>
          <a:prstGeom prst="rect">
            <a:avLst/>
          </a:prstGeom>
        </p:spPr>
        <p:txBody>
          <a:bodyPr vert="horz" wrap="square" lIns="0" tIns="11206" rIns="0" bIns="0" rtlCol="0">
            <a:spAutoFit/>
          </a:bodyPr>
          <a:lstStyle/>
          <a:p>
            <a:pPr marL="11206">
              <a:spcBef>
                <a:spcPts val="88"/>
              </a:spcBef>
            </a:pPr>
            <a:r>
              <a:rPr sz="2294" spc="-18" dirty="0">
                <a:latin typeface="Arial MT"/>
                <a:cs typeface="Arial MT"/>
              </a:rPr>
              <a:t>Input</a:t>
            </a:r>
            <a:r>
              <a:rPr sz="2294" spc="-93" dirty="0">
                <a:latin typeface="Arial MT"/>
                <a:cs typeface="Arial MT"/>
              </a:rPr>
              <a:t> </a:t>
            </a:r>
            <a:r>
              <a:rPr sz="2294" dirty="0">
                <a:latin typeface="Arial MT"/>
                <a:cs typeface="Arial MT"/>
              </a:rPr>
              <a:t>w</a:t>
            </a:r>
            <a:endParaRPr sz="2294">
              <a:latin typeface="Arial MT"/>
              <a:cs typeface="Arial MT"/>
            </a:endParaRPr>
          </a:p>
        </p:txBody>
      </p:sp>
      <p:sp>
        <p:nvSpPr>
          <p:cNvPr id="7" name="object 7"/>
          <p:cNvSpPr/>
          <p:nvPr/>
        </p:nvSpPr>
        <p:spPr>
          <a:xfrm>
            <a:off x="1616874" y="2460823"/>
            <a:ext cx="2668681" cy="2366682"/>
          </a:xfrm>
          <a:custGeom>
            <a:avLst/>
            <a:gdLst/>
            <a:ahLst/>
            <a:cxnLst/>
            <a:rect l="l" t="t" r="r" b="b"/>
            <a:pathLst>
              <a:path w="3024504" h="2682240">
                <a:moveTo>
                  <a:pt x="1154582" y="2397747"/>
                </a:moveTo>
                <a:lnTo>
                  <a:pt x="1136586" y="2360218"/>
                </a:lnTo>
                <a:lnTo>
                  <a:pt x="1115301" y="2315807"/>
                </a:lnTo>
                <a:lnTo>
                  <a:pt x="1093495" y="2343886"/>
                </a:lnTo>
                <a:lnTo>
                  <a:pt x="6223" y="1499666"/>
                </a:lnTo>
                <a:lnTo>
                  <a:pt x="0" y="1507680"/>
                </a:lnTo>
                <a:lnTo>
                  <a:pt x="1087259" y="2351913"/>
                </a:lnTo>
                <a:lnTo>
                  <a:pt x="1065453" y="2380005"/>
                </a:lnTo>
                <a:lnTo>
                  <a:pt x="1154582" y="2397747"/>
                </a:lnTo>
                <a:close/>
              </a:path>
              <a:path w="3024504" h="2682240">
                <a:moveTo>
                  <a:pt x="1154582" y="284467"/>
                </a:moveTo>
                <a:lnTo>
                  <a:pt x="1064056" y="292455"/>
                </a:lnTo>
                <a:lnTo>
                  <a:pt x="1082687" y="322745"/>
                </a:lnTo>
                <a:lnTo>
                  <a:pt x="95275" y="930389"/>
                </a:lnTo>
                <a:lnTo>
                  <a:pt x="100596" y="939038"/>
                </a:lnTo>
                <a:lnTo>
                  <a:pt x="1088021" y="331393"/>
                </a:lnTo>
                <a:lnTo>
                  <a:pt x="1106652" y="361683"/>
                </a:lnTo>
                <a:lnTo>
                  <a:pt x="1135227" y="315645"/>
                </a:lnTo>
                <a:lnTo>
                  <a:pt x="1154582" y="284467"/>
                </a:lnTo>
                <a:close/>
              </a:path>
              <a:path w="3024504" h="2682240">
                <a:moveTo>
                  <a:pt x="3024022" y="2641600"/>
                </a:moveTo>
                <a:lnTo>
                  <a:pt x="2942742" y="2600960"/>
                </a:lnTo>
                <a:lnTo>
                  <a:pt x="2942742" y="2636520"/>
                </a:lnTo>
                <a:lnTo>
                  <a:pt x="2129942" y="2636507"/>
                </a:lnTo>
                <a:lnTo>
                  <a:pt x="2129942" y="2646667"/>
                </a:lnTo>
                <a:lnTo>
                  <a:pt x="2942742" y="2646680"/>
                </a:lnTo>
                <a:lnTo>
                  <a:pt x="2942742" y="2682240"/>
                </a:lnTo>
                <a:lnTo>
                  <a:pt x="3013849" y="2646680"/>
                </a:lnTo>
                <a:lnTo>
                  <a:pt x="3024022" y="2641600"/>
                </a:lnTo>
                <a:close/>
              </a:path>
              <a:path w="3024504" h="2682240">
                <a:moveTo>
                  <a:pt x="3024022" y="2153920"/>
                </a:moveTo>
                <a:lnTo>
                  <a:pt x="2942742" y="2113280"/>
                </a:lnTo>
                <a:lnTo>
                  <a:pt x="2942742" y="2148840"/>
                </a:lnTo>
                <a:lnTo>
                  <a:pt x="2129942" y="2148827"/>
                </a:lnTo>
                <a:lnTo>
                  <a:pt x="2129942" y="2158987"/>
                </a:lnTo>
                <a:lnTo>
                  <a:pt x="2942742" y="2159000"/>
                </a:lnTo>
                <a:lnTo>
                  <a:pt x="2942742" y="2194560"/>
                </a:lnTo>
                <a:lnTo>
                  <a:pt x="3013849" y="2159000"/>
                </a:lnTo>
                <a:lnTo>
                  <a:pt x="3024022" y="2153920"/>
                </a:lnTo>
                <a:close/>
              </a:path>
              <a:path w="3024504" h="2682240">
                <a:moveTo>
                  <a:pt x="3024022" y="528320"/>
                </a:moveTo>
                <a:lnTo>
                  <a:pt x="2942742" y="487680"/>
                </a:lnTo>
                <a:lnTo>
                  <a:pt x="2942742" y="523240"/>
                </a:lnTo>
                <a:lnTo>
                  <a:pt x="2129942" y="523227"/>
                </a:lnTo>
                <a:lnTo>
                  <a:pt x="2129942" y="533387"/>
                </a:lnTo>
                <a:lnTo>
                  <a:pt x="2942742" y="533400"/>
                </a:lnTo>
                <a:lnTo>
                  <a:pt x="2942742" y="568960"/>
                </a:lnTo>
                <a:lnTo>
                  <a:pt x="3013862" y="533400"/>
                </a:lnTo>
                <a:lnTo>
                  <a:pt x="2956280" y="533400"/>
                </a:lnTo>
                <a:lnTo>
                  <a:pt x="3013862" y="533387"/>
                </a:lnTo>
                <a:lnTo>
                  <a:pt x="3024022" y="528320"/>
                </a:lnTo>
                <a:close/>
              </a:path>
              <a:path w="3024504" h="2682240">
                <a:moveTo>
                  <a:pt x="3024022" y="40640"/>
                </a:moveTo>
                <a:lnTo>
                  <a:pt x="2942742" y="0"/>
                </a:lnTo>
                <a:lnTo>
                  <a:pt x="2942742" y="35560"/>
                </a:lnTo>
                <a:lnTo>
                  <a:pt x="2129942" y="35547"/>
                </a:lnTo>
                <a:lnTo>
                  <a:pt x="2129942" y="45707"/>
                </a:lnTo>
                <a:lnTo>
                  <a:pt x="2942742" y="45720"/>
                </a:lnTo>
                <a:lnTo>
                  <a:pt x="2942742" y="81280"/>
                </a:lnTo>
                <a:lnTo>
                  <a:pt x="3013849" y="45720"/>
                </a:lnTo>
                <a:lnTo>
                  <a:pt x="3024022" y="40640"/>
                </a:lnTo>
                <a:close/>
              </a:path>
            </a:pathLst>
          </a:custGeom>
          <a:solidFill>
            <a:srgbClr val="000000"/>
          </a:solidFill>
        </p:spPr>
        <p:txBody>
          <a:bodyPr wrap="square" lIns="0" tIns="0" rIns="0" bIns="0" rtlCol="0"/>
          <a:lstStyle/>
          <a:p>
            <a:endParaRPr sz="1588"/>
          </a:p>
        </p:txBody>
      </p:sp>
      <p:sp>
        <p:nvSpPr>
          <p:cNvPr id="8" name="object 8"/>
          <p:cNvSpPr txBox="1"/>
          <p:nvPr/>
        </p:nvSpPr>
        <p:spPr>
          <a:xfrm>
            <a:off x="4412129" y="2241177"/>
            <a:ext cx="757517" cy="761136"/>
          </a:xfrm>
          <a:prstGeom prst="rect">
            <a:avLst/>
          </a:prstGeom>
        </p:spPr>
        <p:txBody>
          <a:bodyPr vert="horz" wrap="square" lIns="0" tIns="11206" rIns="0" bIns="0" rtlCol="0">
            <a:spAutoFit/>
          </a:bodyPr>
          <a:lstStyle/>
          <a:p>
            <a:pPr marL="15689">
              <a:spcBef>
                <a:spcPts val="88"/>
              </a:spcBef>
            </a:pPr>
            <a:r>
              <a:rPr sz="1853" spc="9" dirty="0">
                <a:latin typeface="Arial MT"/>
                <a:cs typeface="Arial MT"/>
              </a:rPr>
              <a:t>Accept</a:t>
            </a:r>
            <a:endParaRPr sz="1853">
              <a:latin typeface="Arial MT"/>
              <a:cs typeface="Arial MT"/>
            </a:endParaRPr>
          </a:p>
          <a:p>
            <a:pPr>
              <a:spcBef>
                <a:spcPts val="1416"/>
              </a:spcBef>
            </a:pPr>
            <a:r>
              <a:rPr sz="1853" spc="9" dirty="0">
                <a:latin typeface="Arial MT"/>
                <a:cs typeface="Arial MT"/>
              </a:rPr>
              <a:t>Reject</a:t>
            </a:r>
            <a:endParaRPr sz="1853">
              <a:latin typeface="Arial MT"/>
              <a:cs typeface="Arial MT"/>
            </a:endParaRPr>
          </a:p>
        </p:txBody>
      </p:sp>
      <p:sp>
        <p:nvSpPr>
          <p:cNvPr id="9" name="object 9"/>
          <p:cNvSpPr txBox="1"/>
          <p:nvPr/>
        </p:nvSpPr>
        <p:spPr>
          <a:xfrm>
            <a:off x="4427069" y="4104939"/>
            <a:ext cx="742390" cy="799608"/>
          </a:xfrm>
          <a:prstGeom prst="rect">
            <a:avLst/>
          </a:prstGeom>
        </p:spPr>
        <p:txBody>
          <a:bodyPr vert="horz" wrap="square" lIns="0" tIns="11206" rIns="0" bIns="0" rtlCol="0">
            <a:spAutoFit/>
          </a:bodyPr>
          <a:lstStyle/>
          <a:p>
            <a:pPr marL="560">
              <a:spcBef>
                <a:spcPts val="88"/>
              </a:spcBef>
            </a:pPr>
            <a:r>
              <a:rPr sz="1853" spc="9" dirty="0">
                <a:latin typeface="Arial MT"/>
                <a:cs typeface="Arial MT"/>
              </a:rPr>
              <a:t>Accept</a:t>
            </a:r>
            <a:endParaRPr sz="1853">
              <a:latin typeface="Arial MT"/>
              <a:cs typeface="Arial MT"/>
            </a:endParaRPr>
          </a:p>
          <a:p>
            <a:pPr>
              <a:spcBef>
                <a:spcPts val="1733"/>
              </a:spcBef>
            </a:pPr>
            <a:r>
              <a:rPr sz="1853" spc="9" dirty="0">
                <a:latin typeface="Arial MT"/>
                <a:cs typeface="Arial MT"/>
              </a:rPr>
              <a:t>Reject</a:t>
            </a:r>
            <a:endParaRPr sz="1853">
              <a:latin typeface="Arial MT"/>
              <a:cs typeface="Arial MT"/>
            </a:endParaRPr>
          </a:p>
        </p:txBody>
      </p:sp>
      <p:sp>
        <p:nvSpPr>
          <p:cNvPr id="10" name="object 10"/>
          <p:cNvSpPr/>
          <p:nvPr/>
        </p:nvSpPr>
        <p:spPr>
          <a:xfrm>
            <a:off x="5647764" y="2855259"/>
            <a:ext cx="730624" cy="430306"/>
          </a:xfrm>
          <a:custGeom>
            <a:avLst/>
            <a:gdLst/>
            <a:ahLst/>
            <a:cxnLst/>
            <a:rect l="l" t="t" r="r" b="b"/>
            <a:pathLst>
              <a:path w="828040" h="487679">
                <a:moveTo>
                  <a:pt x="0" y="0"/>
                </a:moveTo>
                <a:lnTo>
                  <a:pt x="828040" y="0"/>
                </a:lnTo>
                <a:lnTo>
                  <a:pt x="828040" y="487679"/>
                </a:lnTo>
                <a:lnTo>
                  <a:pt x="0" y="487679"/>
                </a:lnTo>
                <a:lnTo>
                  <a:pt x="0" y="0"/>
                </a:lnTo>
                <a:close/>
              </a:path>
            </a:pathLst>
          </a:custGeom>
          <a:ln w="10159">
            <a:solidFill>
              <a:srgbClr val="1D27F5"/>
            </a:solidFill>
          </a:ln>
        </p:spPr>
        <p:txBody>
          <a:bodyPr wrap="square" lIns="0" tIns="0" rIns="0" bIns="0" rtlCol="0"/>
          <a:lstStyle/>
          <a:p>
            <a:endParaRPr sz="1588"/>
          </a:p>
        </p:txBody>
      </p:sp>
      <p:sp>
        <p:nvSpPr>
          <p:cNvPr id="11" name="object 11"/>
          <p:cNvSpPr txBox="1"/>
          <p:nvPr/>
        </p:nvSpPr>
        <p:spPr>
          <a:xfrm>
            <a:off x="5709769" y="2876325"/>
            <a:ext cx="1929653" cy="364361"/>
          </a:xfrm>
          <a:prstGeom prst="rect">
            <a:avLst/>
          </a:prstGeom>
        </p:spPr>
        <p:txBody>
          <a:bodyPr vert="horz" wrap="square" lIns="0" tIns="11206" rIns="0" bIns="0" rtlCol="0">
            <a:spAutoFit/>
          </a:bodyPr>
          <a:lstStyle/>
          <a:p>
            <a:pPr>
              <a:spcBef>
                <a:spcPts val="88"/>
              </a:spcBef>
              <a:tabLst>
                <a:tab pos="958714" algn="l"/>
              </a:tabLst>
            </a:pPr>
            <a:r>
              <a:rPr sz="2294" spc="-26" dirty="0">
                <a:latin typeface="Arial MT"/>
                <a:cs typeface="Arial MT"/>
              </a:rPr>
              <a:t>A</a:t>
            </a:r>
            <a:r>
              <a:rPr sz="2294" spc="-22" dirty="0">
                <a:latin typeface="Arial MT"/>
                <a:cs typeface="Arial MT"/>
              </a:rPr>
              <a:t>N</a:t>
            </a:r>
            <a:r>
              <a:rPr sz="2294" dirty="0">
                <a:latin typeface="Arial MT"/>
                <a:cs typeface="Arial MT"/>
              </a:rPr>
              <a:t>D	</a:t>
            </a:r>
            <a:r>
              <a:rPr sz="2294" b="1" spc="-22" dirty="0">
                <a:solidFill>
                  <a:srgbClr val="1D27F5"/>
                </a:solidFill>
                <a:latin typeface="Arial"/>
                <a:cs typeface="Arial"/>
              </a:rPr>
              <a:t>A</a:t>
            </a:r>
            <a:r>
              <a:rPr sz="2294" b="1" spc="-18" dirty="0">
                <a:solidFill>
                  <a:srgbClr val="1D27F5"/>
                </a:solidFill>
                <a:latin typeface="Arial"/>
                <a:cs typeface="Arial"/>
              </a:rPr>
              <a:t>cce</a:t>
            </a:r>
            <a:r>
              <a:rPr sz="2294" b="1" spc="-26" dirty="0">
                <a:solidFill>
                  <a:srgbClr val="1D27F5"/>
                </a:solidFill>
                <a:latin typeface="Arial"/>
                <a:cs typeface="Arial"/>
              </a:rPr>
              <a:t>p</a:t>
            </a:r>
            <a:r>
              <a:rPr sz="2294" b="1" dirty="0">
                <a:solidFill>
                  <a:srgbClr val="1D27F5"/>
                </a:solidFill>
                <a:latin typeface="Arial"/>
                <a:cs typeface="Arial"/>
              </a:rPr>
              <a:t>t</a:t>
            </a:r>
            <a:endParaRPr sz="2294">
              <a:latin typeface="Arial"/>
              <a:cs typeface="Arial"/>
            </a:endParaRPr>
          </a:p>
        </p:txBody>
      </p:sp>
      <p:sp>
        <p:nvSpPr>
          <p:cNvPr id="12" name="object 12"/>
          <p:cNvSpPr txBox="1"/>
          <p:nvPr/>
        </p:nvSpPr>
        <p:spPr>
          <a:xfrm>
            <a:off x="6732494" y="4309783"/>
            <a:ext cx="886384" cy="364361"/>
          </a:xfrm>
          <a:prstGeom prst="rect">
            <a:avLst/>
          </a:prstGeom>
        </p:spPr>
        <p:txBody>
          <a:bodyPr vert="horz" wrap="square" lIns="0" tIns="11206" rIns="0" bIns="0" rtlCol="0">
            <a:spAutoFit/>
          </a:bodyPr>
          <a:lstStyle/>
          <a:p>
            <a:pPr marL="11206">
              <a:spcBef>
                <a:spcPts val="88"/>
              </a:spcBef>
            </a:pPr>
            <a:r>
              <a:rPr sz="2294" b="1" spc="-22" dirty="0">
                <a:solidFill>
                  <a:srgbClr val="1D27F5"/>
                </a:solidFill>
                <a:latin typeface="Arial"/>
                <a:cs typeface="Arial"/>
              </a:rPr>
              <a:t>R</a:t>
            </a:r>
            <a:r>
              <a:rPr sz="2294" b="1" spc="-18" dirty="0">
                <a:solidFill>
                  <a:srgbClr val="1D27F5"/>
                </a:solidFill>
                <a:latin typeface="Arial"/>
                <a:cs typeface="Arial"/>
              </a:rPr>
              <a:t>ejec</a:t>
            </a:r>
            <a:r>
              <a:rPr sz="2294" b="1" dirty="0">
                <a:solidFill>
                  <a:srgbClr val="1D27F5"/>
                </a:solidFill>
                <a:latin typeface="Arial"/>
                <a:cs typeface="Arial"/>
              </a:rPr>
              <a:t>t</a:t>
            </a:r>
            <a:endParaRPr sz="2294">
              <a:latin typeface="Arial"/>
              <a:cs typeface="Arial"/>
            </a:endParaRPr>
          </a:p>
        </p:txBody>
      </p:sp>
      <p:sp>
        <p:nvSpPr>
          <p:cNvPr id="13" name="object 13"/>
          <p:cNvSpPr/>
          <p:nvPr/>
        </p:nvSpPr>
        <p:spPr>
          <a:xfrm>
            <a:off x="5632823" y="4320989"/>
            <a:ext cx="554691" cy="430306"/>
          </a:xfrm>
          <a:custGeom>
            <a:avLst/>
            <a:gdLst/>
            <a:ahLst/>
            <a:cxnLst/>
            <a:rect l="l" t="t" r="r" b="b"/>
            <a:pathLst>
              <a:path w="628650" h="487679">
                <a:moveTo>
                  <a:pt x="0" y="0"/>
                </a:moveTo>
                <a:lnTo>
                  <a:pt x="628227" y="0"/>
                </a:lnTo>
                <a:lnTo>
                  <a:pt x="628227" y="487679"/>
                </a:lnTo>
                <a:lnTo>
                  <a:pt x="0" y="487679"/>
                </a:lnTo>
                <a:lnTo>
                  <a:pt x="0" y="0"/>
                </a:lnTo>
                <a:close/>
              </a:path>
            </a:pathLst>
          </a:custGeom>
          <a:ln w="10159">
            <a:solidFill>
              <a:srgbClr val="1D27F5"/>
            </a:solidFill>
          </a:ln>
        </p:spPr>
        <p:txBody>
          <a:bodyPr wrap="square" lIns="0" tIns="0" rIns="0" bIns="0" rtlCol="0"/>
          <a:lstStyle/>
          <a:p>
            <a:endParaRPr sz="1588"/>
          </a:p>
        </p:txBody>
      </p:sp>
      <p:sp>
        <p:nvSpPr>
          <p:cNvPr id="14" name="object 14"/>
          <p:cNvSpPr txBox="1"/>
          <p:nvPr/>
        </p:nvSpPr>
        <p:spPr>
          <a:xfrm>
            <a:off x="5694830" y="4342056"/>
            <a:ext cx="440390" cy="364361"/>
          </a:xfrm>
          <a:prstGeom prst="rect">
            <a:avLst/>
          </a:prstGeom>
        </p:spPr>
        <p:txBody>
          <a:bodyPr vert="horz" wrap="square" lIns="0" tIns="11206" rIns="0" bIns="0" rtlCol="0">
            <a:spAutoFit/>
          </a:bodyPr>
          <a:lstStyle/>
          <a:p>
            <a:pPr>
              <a:spcBef>
                <a:spcPts val="88"/>
              </a:spcBef>
            </a:pPr>
            <a:r>
              <a:rPr sz="2294" spc="-35" dirty="0">
                <a:latin typeface="Arial MT"/>
                <a:cs typeface="Arial MT"/>
              </a:rPr>
              <a:t>OR</a:t>
            </a:r>
            <a:endParaRPr sz="2294">
              <a:latin typeface="Arial MT"/>
              <a:cs typeface="Arial MT"/>
            </a:endParaRPr>
          </a:p>
        </p:txBody>
      </p:sp>
      <p:grpSp>
        <p:nvGrpSpPr>
          <p:cNvPr id="15" name="object 15"/>
          <p:cNvGrpSpPr/>
          <p:nvPr/>
        </p:nvGrpSpPr>
        <p:grpSpPr>
          <a:xfrm>
            <a:off x="2051423" y="1984188"/>
            <a:ext cx="4672293" cy="3320303"/>
            <a:chOff x="2172546" y="2248746"/>
            <a:chExt cx="5295265" cy="3763010"/>
          </a:xfrm>
        </p:grpSpPr>
        <p:sp>
          <p:nvSpPr>
            <p:cNvPr id="16" name="object 16"/>
            <p:cNvSpPr/>
            <p:nvPr/>
          </p:nvSpPr>
          <p:spPr>
            <a:xfrm>
              <a:off x="5755919" y="2745333"/>
              <a:ext cx="1711960" cy="2771140"/>
            </a:xfrm>
            <a:custGeom>
              <a:avLst/>
              <a:gdLst/>
              <a:ahLst/>
              <a:cxnLst/>
              <a:rect l="l" t="t" r="r" b="b"/>
              <a:pathLst>
                <a:path w="1711959" h="2771140">
                  <a:moveTo>
                    <a:pt x="430491" y="2575458"/>
                  </a:moveTo>
                  <a:lnTo>
                    <a:pt x="424395" y="2567330"/>
                  </a:lnTo>
                  <a:lnTo>
                    <a:pt x="164312" y="2762402"/>
                  </a:lnTo>
                  <a:lnTo>
                    <a:pt x="170408" y="2770530"/>
                  </a:lnTo>
                  <a:lnTo>
                    <a:pt x="430491" y="2575458"/>
                  </a:lnTo>
                  <a:close/>
                </a:path>
                <a:path w="1711959" h="2771140">
                  <a:moveTo>
                    <a:pt x="492480" y="2522626"/>
                  </a:moveTo>
                  <a:lnTo>
                    <a:pt x="403072" y="2538882"/>
                  </a:lnTo>
                  <a:lnTo>
                    <a:pt x="424395" y="2567330"/>
                  </a:lnTo>
                  <a:lnTo>
                    <a:pt x="430491" y="2575458"/>
                  </a:lnTo>
                  <a:lnTo>
                    <a:pt x="451840" y="2603906"/>
                  </a:lnTo>
                  <a:lnTo>
                    <a:pt x="474192" y="2559202"/>
                  </a:lnTo>
                  <a:lnTo>
                    <a:pt x="492480" y="2522626"/>
                  </a:lnTo>
                  <a:close/>
                </a:path>
                <a:path w="1711959" h="2771140">
                  <a:moveTo>
                    <a:pt x="573760" y="571906"/>
                  </a:moveTo>
                  <a:lnTo>
                    <a:pt x="565518" y="519747"/>
                  </a:lnTo>
                  <a:lnTo>
                    <a:pt x="559587" y="482155"/>
                  </a:lnTo>
                  <a:lnTo>
                    <a:pt x="530644" y="502818"/>
                  </a:lnTo>
                  <a:lnTo>
                    <a:pt x="171488" y="0"/>
                  </a:lnTo>
                  <a:lnTo>
                    <a:pt x="163220" y="5905"/>
                  </a:lnTo>
                  <a:lnTo>
                    <a:pt x="522376" y="508723"/>
                  </a:lnTo>
                  <a:lnTo>
                    <a:pt x="493445" y="529399"/>
                  </a:lnTo>
                  <a:lnTo>
                    <a:pt x="573760" y="571906"/>
                  </a:lnTo>
                  <a:close/>
                </a:path>
                <a:path w="1711959" h="2771140">
                  <a:moveTo>
                    <a:pt x="585266" y="2107374"/>
                  </a:moveTo>
                  <a:lnTo>
                    <a:pt x="551700" y="2119122"/>
                  </a:lnTo>
                  <a:lnTo>
                    <a:pt x="363626" y="1581772"/>
                  </a:lnTo>
                  <a:lnTo>
                    <a:pt x="551205" y="1056563"/>
                  </a:lnTo>
                  <a:lnTo>
                    <a:pt x="584695" y="1068527"/>
                  </a:lnTo>
                  <a:lnTo>
                    <a:pt x="581279" y="1040396"/>
                  </a:lnTo>
                  <a:lnTo>
                    <a:pt x="573760" y="978306"/>
                  </a:lnTo>
                  <a:lnTo>
                    <a:pt x="508139" y="1041184"/>
                  </a:lnTo>
                  <a:lnTo>
                    <a:pt x="541629" y="1053147"/>
                  </a:lnTo>
                  <a:lnTo>
                    <a:pt x="358279" y="1566519"/>
                  </a:lnTo>
                  <a:lnTo>
                    <a:pt x="9588" y="570230"/>
                  </a:lnTo>
                  <a:lnTo>
                    <a:pt x="0" y="573595"/>
                  </a:lnTo>
                  <a:lnTo>
                    <a:pt x="352844" y="1581746"/>
                  </a:lnTo>
                  <a:lnTo>
                    <a:pt x="162572" y="2114524"/>
                  </a:lnTo>
                  <a:lnTo>
                    <a:pt x="172135" y="2117941"/>
                  </a:lnTo>
                  <a:lnTo>
                    <a:pt x="358190" y="1596999"/>
                  </a:lnTo>
                  <a:lnTo>
                    <a:pt x="542112" y="2122474"/>
                  </a:lnTo>
                  <a:lnTo>
                    <a:pt x="508546" y="2134222"/>
                  </a:lnTo>
                  <a:lnTo>
                    <a:pt x="573760" y="2197506"/>
                  </a:lnTo>
                  <a:lnTo>
                    <a:pt x="581698" y="2135263"/>
                  </a:lnTo>
                  <a:lnTo>
                    <a:pt x="585266" y="2107374"/>
                  </a:lnTo>
                  <a:close/>
                </a:path>
                <a:path w="1711959" h="2771140">
                  <a:moveTo>
                    <a:pt x="1630400" y="734479"/>
                  </a:moveTo>
                  <a:lnTo>
                    <a:pt x="1549120" y="693839"/>
                  </a:lnTo>
                  <a:lnTo>
                    <a:pt x="1549120" y="729399"/>
                  </a:lnTo>
                  <a:lnTo>
                    <a:pt x="1142720" y="729386"/>
                  </a:lnTo>
                  <a:lnTo>
                    <a:pt x="1142720" y="739546"/>
                  </a:lnTo>
                  <a:lnTo>
                    <a:pt x="1549120" y="739559"/>
                  </a:lnTo>
                  <a:lnTo>
                    <a:pt x="1549120" y="775119"/>
                  </a:lnTo>
                  <a:lnTo>
                    <a:pt x="1620240" y="739559"/>
                  </a:lnTo>
                  <a:lnTo>
                    <a:pt x="1562658" y="739559"/>
                  </a:lnTo>
                  <a:lnTo>
                    <a:pt x="1620240" y="739546"/>
                  </a:lnTo>
                  <a:lnTo>
                    <a:pt x="1630400" y="734479"/>
                  </a:lnTo>
                  <a:close/>
                </a:path>
                <a:path w="1711959" h="2771140">
                  <a:moveTo>
                    <a:pt x="1711680" y="2360079"/>
                  </a:moveTo>
                  <a:lnTo>
                    <a:pt x="1630400" y="2319439"/>
                  </a:lnTo>
                  <a:lnTo>
                    <a:pt x="1630400" y="2354999"/>
                  </a:lnTo>
                  <a:lnTo>
                    <a:pt x="1224000" y="2354986"/>
                  </a:lnTo>
                  <a:lnTo>
                    <a:pt x="1224000" y="2365146"/>
                  </a:lnTo>
                  <a:lnTo>
                    <a:pt x="1630400" y="2365159"/>
                  </a:lnTo>
                  <a:lnTo>
                    <a:pt x="1630400" y="2400719"/>
                  </a:lnTo>
                  <a:lnTo>
                    <a:pt x="1701520" y="2365159"/>
                  </a:lnTo>
                  <a:lnTo>
                    <a:pt x="1643938" y="2365159"/>
                  </a:lnTo>
                  <a:lnTo>
                    <a:pt x="1701520" y="2365146"/>
                  </a:lnTo>
                  <a:lnTo>
                    <a:pt x="1711680" y="2360079"/>
                  </a:lnTo>
                  <a:close/>
                </a:path>
              </a:pathLst>
            </a:custGeom>
            <a:solidFill>
              <a:srgbClr val="000000"/>
            </a:solidFill>
          </p:spPr>
          <p:txBody>
            <a:bodyPr wrap="square" lIns="0" tIns="0" rIns="0" bIns="0" rtlCol="0"/>
            <a:lstStyle/>
            <a:p>
              <a:endParaRPr sz="1588"/>
            </a:p>
          </p:txBody>
        </p:sp>
        <p:sp>
          <p:nvSpPr>
            <p:cNvPr id="17" name="object 17"/>
            <p:cNvSpPr/>
            <p:nvPr/>
          </p:nvSpPr>
          <p:spPr>
            <a:xfrm>
              <a:off x="2184399" y="2260599"/>
              <a:ext cx="5039360" cy="3738879"/>
            </a:xfrm>
            <a:custGeom>
              <a:avLst/>
              <a:gdLst/>
              <a:ahLst/>
              <a:cxnLst/>
              <a:rect l="l" t="t" r="r" b="b"/>
              <a:pathLst>
                <a:path w="5039359" h="3738879">
                  <a:moveTo>
                    <a:pt x="0" y="0"/>
                  </a:moveTo>
                  <a:lnTo>
                    <a:pt x="5039359" y="0"/>
                  </a:lnTo>
                  <a:lnTo>
                    <a:pt x="5039359" y="3738879"/>
                  </a:lnTo>
                  <a:lnTo>
                    <a:pt x="0" y="3738879"/>
                  </a:lnTo>
                  <a:lnTo>
                    <a:pt x="0" y="0"/>
                  </a:lnTo>
                  <a:close/>
                </a:path>
              </a:pathLst>
            </a:custGeom>
            <a:ln w="23706">
              <a:solidFill>
                <a:srgbClr val="1D27F5"/>
              </a:solidFill>
            </a:ln>
          </p:spPr>
          <p:txBody>
            <a:bodyPr wrap="square" lIns="0" tIns="0" rIns="0" bIns="0" rtlCol="0"/>
            <a:lstStyle/>
            <a:p>
              <a:endParaRPr sz="1588"/>
            </a:p>
          </p:txBody>
        </p:sp>
      </p:grpSp>
      <p:sp>
        <p:nvSpPr>
          <p:cNvPr id="18" name="object 18"/>
          <p:cNvSpPr txBox="1"/>
          <p:nvPr/>
        </p:nvSpPr>
        <p:spPr>
          <a:xfrm>
            <a:off x="3845859" y="3481443"/>
            <a:ext cx="254374" cy="364361"/>
          </a:xfrm>
          <a:prstGeom prst="rect">
            <a:avLst/>
          </a:prstGeom>
        </p:spPr>
        <p:txBody>
          <a:bodyPr vert="horz" wrap="square" lIns="0" tIns="11206" rIns="0" bIns="0" rtlCol="0">
            <a:spAutoFit/>
          </a:bodyPr>
          <a:lstStyle/>
          <a:p>
            <a:pPr>
              <a:spcBef>
                <a:spcPts val="88"/>
              </a:spcBef>
            </a:pPr>
            <a:r>
              <a:rPr sz="2294" b="1" dirty="0">
                <a:solidFill>
                  <a:srgbClr val="1D27F5"/>
                </a:solidFill>
                <a:latin typeface="Arial"/>
                <a:cs typeface="Arial"/>
              </a:rPr>
              <a:t>M</a:t>
            </a:r>
            <a:endParaRPr sz="2294">
              <a:latin typeface="Arial"/>
              <a:cs typeface="Arial"/>
            </a:endParaRPr>
          </a:p>
        </p:txBody>
      </p:sp>
      <p:sp>
        <p:nvSpPr>
          <p:cNvPr id="20" name="Date Placeholder 3"/>
          <p:cNvSpPr>
            <a:spLocks noGrp="1"/>
          </p:cNvSpPr>
          <p:nvPr>
            <p:ph type="dt" sz="half" idx="10"/>
          </p:nvPr>
        </p:nvSpPr>
        <p:spPr>
          <a:xfrm>
            <a:off x="457200" y="6356350"/>
            <a:ext cx="2133600" cy="365125"/>
          </a:xfrm>
        </p:spPr>
        <p:txBody>
          <a:bodyPr/>
          <a:lstStyle/>
          <a:p>
            <a:fld id="{1C50316F-D494-422F-803C-D757E529338E}" type="datetime1">
              <a:rPr lang="en-US" smtClean="0"/>
              <a:t>5/1/2024</a:t>
            </a:fld>
            <a:endParaRPr lang="en-US"/>
          </a:p>
        </p:txBody>
      </p:sp>
      <p:sp>
        <p:nvSpPr>
          <p:cNvPr id="21" name="Footer Placeholder 12"/>
          <p:cNvSpPr>
            <a:spLocks noGrp="1"/>
          </p:cNvSpPr>
          <p:nvPr>
            <p:ph type="ftr" sz="quarter" idx="11"/>
          </p:nvPr>
        </p:nvSpPr>
        <p:spPr>
          <a:xfrm>
            <a:off x="2286000" y="6248400"/>
            <a:ext cx="5029200" cy="365125"/>
          </a:xfrm>
        </p:spPr>
        <p:txBody>
          <a:bodyPr/>
          <a:lstStyle/>
          <a:p>
            <a:r>
              <a:rPr lang="en-US" dirty="0" smtClean="0"/>
              <a:t>Ankur Kumar Varshney       ACSE0404 (TAFL)                  Unit V</a:t>
            </a:r>
            <a:endParaRPr lang="en-US" dirty="0"/>
          </a:p>
        </p:txBody>
      </p:sp>
      <p:pic>
        <p:nvPicPr>
          <p:cNvPr id="22"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3"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spc="-9" dirty="0">
                <a:cs typeface="Arial"/>
              </a:rPr>
              <a:t>Intersection</a:t>
            </a:r>
            <a:r>
              <a:rPr lang="en-US" sz="2800" spc="-18" dirty="0">
                <a:cs typeface="Arial"/>
              </a:rPr>
              <a:t> </a:t>
            </a:r>
            <a:r>
              <a:rPr lang="en-US" sz="2800" spc="-4" dirty="0">
                <a:cs typeface="Arial"/>
              </a:rPr>
              <a:t>of </a:t>
            </a:r>
            <a:r>
              <a:rPr lang="en-US" sz="2800" spc="-9" dirty="0">
                <a:cs typeface="Arial"/>
              </a:rPr>
              <a:t>Recursive</a:t>
            </a:r>
            <a:r>
              <a:rPr lang="en-US" sz="2800" spc="-13" dirty="0">
                <a:cs typeface="Arial"/>
              </a:rPr>
              <a:t> </a:t>
            </a:r>
            <a:r>
              <a:rPr lang="en-US" sz="2800" spc="-4" dirty="0">
                <a:cs typeface="Arial"/>
              </a:rPr>
              <a:t>Sets</a:t>
            </a:r>
            <a:r>
              <a:rPr lang="en-US" sz="2800" spc="-13" dirty="0">
                <a:cs typeface="Arial"/>
              </a:rPr>
              <a:t> </a:t>
            </a:r>
            <a:r>
              <a:rPr lang="en-US" sz="2800" dirty="0">
                <a:cs typeface="Arial"/>
              </a:rPr>
              <a:t>–</a:t>
            </a:r>
            <a:r>
              <a:rPr lang="en-US" sz="2800" spc="-13" dirty="0">
                <a:cs typeface="Arial"/>
              </a:rPr>
              <a:t> </a:t>
            </a:r>
            <a:r>
              <a:rPr lang="en-US" sz="2800" spc="-9" dirty="0">
                <a:cs typeface="Arial"/>
              </a:rPr>
              <a:t>Same</a:t>
            </a:r>
            <a:r>
              <a:rPr lang="en-US" sz="2800" spc="-13" dirty="0">
                <a:cs typeface="Arial"/>
              </a:rPr>
              <a:t> </a:t>
            </a:r>
            <a:r>
              <a:rPr lang="en-US" sz="2800" spc="-4" dirty="0">
                <a:cs typeface="Arial"/>
              </a:rPr>
              <a:t>Idea</a:t>
            </a:r>
            <a:r>
              <a:rPr lang="en-US" sz="2800" b="1" dirty="0" smtClean="0"/>
              <a:t>(CO5</a:t>
            </a:r>
            <a:r>
              <a:rPr lang="en-US" sz="2800" b="1" dirty="0"/>
              <a:t>)</a:t>
            </a:r>
            <a:endParaRPr kumimoji="0" lang="en-US" sz="2800" b="1" i="0" u="none" strike="noStrike" kern="1200" cap="none" spc="0" normalizeH="0" baseline="0" noProof="0" dirty="0">
              <a:ln>
                <a:noFill/>
              </a:ln>
              <a:solidFill>
                <a:schemeClr val="dk1"/>
              </a:solidFill>
              <a:effectLst/>
              <a:uLnTx/>
              <a:uFillTx/>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96</a:t>
            </a:fld>
            <a:endParaRPr lang="en-US"/>
          </a:p>
        </p:txBody>
      </p:sp>
    </p:spTree>
    <p:extLst>
      <p:ext uri="{BB962C8B-B14F-4D97-AF65-F5344CB8AC3E}">
        <p14:creationId xmlns:p14="http://schemas.microsoft.com/office/powerpoint/2010/main" val="35012176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63796" y="6103172"/>
            <a:ext cx="189940" cy="215089"/>
          </a:xfrm>
          <a:prstGeom prst="rect">
            <a:avLst/>
          </a:prstGeom>
        </p:spPr>
        <p:txBody>
          <a:bodyPr vert="horz" wrap="square" lIns="0" tIns="11206" rIns="0" bIns="0" rtlCol="0">
            <a:spAutoFit/>
          </a:bodyPr>
          <a:lstStyle/>
          <a:p>
            <a:pPr marL="11206">
              <a:spcBef>
                <a:spcPts val="88"/>
              </a:spcBef>
            </a:pPr>
            <a:r>
              <a:rPr sz="1324" spc="-4" dirty="0">
                <a:latin typeface="Times New Roman"/>
                <a:cs typeface="Times New Roman"/>
              </a:rPr>
              <a:t>14</a:t>
            </a:r>
            <a:endParaRPr sz="1324">
              <a:latin typeface="Times New Roman"/>
              <a:cs typeface="Times New Roman"/>
            </a:endParaRPr>
          </a:p>
        </p:txBody>
      </p:sp>
      <p:sp>
        <p:nvSpPr>
          <p:cNvPr id="3" name="object 3"/>
          <p:cNvSpPr txBox="1">
            <a:spLocks noGrp="1"/>
          </p:cNvSpPr>
          <p:nvPr>
            <p:ph type="title"/>
          </p:nvPr>
        </p:nvSpPr>
        <p:spPr>
          <a:xfrm>
            <a:off x="558950" y="425366"/>
            <a:ext cx="3691217" cy="418671"/>
          </a:xfrm>
          <a:prstGeom prst="rect">
            <a:avLst/>
          </a:prstGeom>
        </p:spPr>
        <p:txBody>
          <a:bodyPr vert="horz" wrap="square" lIns="0" tIns="11206" rIns="0" bIns="0" rtlCol="0" anchor="ctr">
            <a:spAutoFit/>
          </a:bodyPr>
          <a:lstStyle/>
          <a:p>
            <a:pPr marL="11206">
              <a:spcBef>
                <a:spcPts val="88"/>
              </a:spcBef>
            </a:pPr>
            <a:endParaRPr sz="2647" dirty="0">
              <a:latin typeface="Arial"/>
              <a:cs typeface="Arial"/>
            </a:endParaRPr>
          </a:p>
        </p:txBody>
      </p:sp>
      <p:sp>
        <p:nvSpPr>
          <p:cNvPr id="4" name="object 4"/>
          <p:cNvSpPr txBox="1"/>
          <p:nvPr/>
        </p:nvSpPr>
        <p:spPr>
          <a:xfrm>
            <a:off x="3149602" y="2127190"/>
            <a:ext cx="860612" cy="601982"/>
          </a:xfrm>
          <a:prstGeom prst="rect">
            <a:avLst/>
          </a:prstGeom>
          <a:solidFill>
            <a:srgbClr val="00CC99">
              <a:alpha val="50199"/>
            </a:srgbClr>
          </a:solidFill>
          <a:ln w="10159">
            <a:solidFill>
              <a:srgbClr val="000000"/>
            </a:solidFill>
          </a:ln>
        </p:spPr>
        <p:txBody>
          <a:bodyPr vert="horz" wrap="square" lIns="0" tIns="246529" rIns="0" bIns="0" rtlCol="0">
            <a:spAutoFit/>
          </a:bodyPr>
          <a:lstStyle/>
          <a:p>
            <a:pPr marL="257749">
              <a:spcBef>
                <a:spcPts val="1941"/>
              </a:spcBef>
            </a:pPr>
            <a:r>
              <a:rPr sz="2294" spc="-18" dirty="0">
                <a:latin typeface="Arial MT"/>
                <a:cs typeface="Arial MT"/>
              </a:rPr>
              <a:t>M</a:t>
            </a:r>
            <a:r>
              <a:rPr sz="2250" spc="-26" baseline="-16339" dirty="0">
                <a:latin typeface="Arial MT"/>
                <a:cs typeface="Arial MT"/>
              </a:rPr>
              <a:t>1</a:t>
            </a:r>
            <a:endParaRPr sz="2250" baseline="-16339">
              <a:latin typeface="Arial MT"/>
              <a:cs typeface="Arial MT"/>
            </a:endParaRPr>
          </a:p>
        </p:txBody>
      </p:sp>
      <p:sp>
        <p:nvSpPr>
          <p:cNvPr id="5" name="object 5"/>
          <p:cNvSpPr txBox="1"/>
          <p:nvPr/>
        </p:nvSpPr>
        <p:spPr>
          <a:xfrm>
            <a:off x="3149602" y="3991849"/>
            <a:ext cx="860612" cy="600851"/>
          </a:xfrm>
          <a:prstGeom prst="rect">
            <a:avLst/>
          </a:prstGeom>
          <a:solidFill>
            <a:srgbClr val="00CC99">
              <a:alpha val="50199"/>
            </a:srgbClr>
          </a:solidFill>
          <a:ln w="10159">
            <a:solidFill>
              <a:srgbClr val="000000"/>
            </a:solidFill>
          </a:ln>
        </p:spPr>
        <p:txBody>
          <a:bodyPr vert="horz" wrap="square" lIns="0" tIns="245409" rIns="0" bIns="0" rtlCol="0">
            <a:spAutoFit/>
          </a:bodyPr>
          <a:lstStyle/>
          <a:p>
            <a:pPr marL="257749">
              <a:spcBef>
                <a:spcPts val="1932"/>
              </a:spcBef>
            </a:pPr>
            <a:r>
              <a:rPr sz="2294" spc="-18" dirty="0">
                <a:latin typeface="Arial MT"/>
                <a:cs typeface="Arial MT"/>
              </a:rPr>
              <a:t>M</a:t>
            </a:r>
            <a:r>
              <a:rPr sz="2250" spc="-26" baseline="-16339" dirty="0">
                <a:latin typeface="Arial MT"/>
                <a:cs typeface="Arial MT"/>
              </a:rPr>
              <a:t>2</a:t>
            </a:r>
            <a:endParaRPr sz="2250" baseline="-16339">
              <a:latin typeface="Arial MT"/>
              <a:cs typeface="Arial MT"/>
            </a:endParaRPr>
          </a:p>
        </p:txBody>
      </p:sp>
      <p:sp>
        <p:nvSpPr>
          <p:cNvPr id="6" name="object 6"/>
          <p:cNvSpPr txBox="1"/>
          <p:nvPr/>
        </p:nvSpPr>
        <p:spPr>
          <a:xfrm>
            <a:off x="1390278" y="3223260"/>
            <a:ext cx="950259" cy="364361"/>
          </a:xfrm>
          <a:prstGeom prst="rect">
            <a:avLst/>
          </a:prstGeom>
        </p:spPr>
        <p:txBody>
          <a:bodyPr vert="horz" wrap="square" lIns="0" tIns="11206" rIns="0" bIns="0" rtlCol="0">
            <a:spAutoFit/>
          </a:bodyPr>
          <a:lstStyle/>
          <a:p>
            <a:pPr marL="11206">
              <a:spcBef>
                <a:spcPts val="88"/>
              </a:spcBef>
            </a:pPr>
            <a:r>
              <a:rPr sz="2294" spc="-18" dirty="0">
                <a:latin typeface="Arial MT"/>
                <a:cs typeface="Arial MT"/>
              </a:rPr>
              <a:t>Input</a:t>
            </a:r>
            <a:r>
              <a:rPr sz="2294" spc="-93" dirty="0">
                <a:latin typeface="Arial MT"/>
                <a:cs typeface="Arial MT"/>
              </a:rPr>
              <a:t> </a:t>
            </a:r>
            <a:r>
              <a:rPr sz="2294" dirty="0">
                <a:latin typeface="Arial MT"/>
                <a:cs typeface="Arial MT"/>
              </a:rPr>
              <a:t>w</a:t>
            </a:r>
            <a:endParaRPr sz="2294">
              <a:latin typeface="Arial MT"/>
              <a:cs typeface="Arial MT"/>
            </a:endParaRPr>
          </a:p>
        </p:txBody>
      </p:sp>
      <p:sp>
        <p:nvSpPr>
          <p:cNvPr id="7" name="object 7"/>
          <p:cNvSpPr/>
          <p:nvPr/>
        </p:nvSpPr>
        <p:spPr>
          <a:xfrm>
            <a:off x="2214721" y="2557496"/>
            <a:ext cx="935131" cy="649381"/>
          </a:xfrm>
          <a:custGeom>
            <a:avLst/>
            <a:gdLst/>
            <a:ahLst/>
            <a:cxnLst/>
            <a:rect l="l" t="t" r="r" b="b"/>
            <a:pathLst>
              <a:path w="1059814" h="735964">
                <a:moveTo>
                  <a:pt x="989812" y="42088"/>
                </a:moveTo>
                <a:lnTo>
                  <a:pt x="0" y="727342"/>
                </a:lnTo>
                <a:lnTo>
                  <a:pt x="5783" y="735697"/>
                </a:lnTo>
                <a:lnTo>
                  <a:pt x="995595" y="50441"/>
                </a:lnTo>
                <a:lnTo>
                  <a:pt x="989812" y="42088"/>
                </a:lnTo>
                <a:close/>
              </a:path>
              <a:path w="1059814" h="735964">
                <a:moveTo>
                  <a:pt x="1040679" y="34378"/>
                </a:moveTo>
                <a:lnTo>
                  <a:pt x="1000949" y="34378"/>
                </a:lnTo>
                <a:lnTo>
                  <a:pt x="1006732" y="42731"/>
                </a:lnTo>
                <a:lnTo>
                  <a:pt x="995595" y="50441"/>
                </a:lnTo>
                <a:lnTo>
                  <a:pt x="1015837" y="79679"/>
                </a:lnTo>
                <a:lnTo>
                  <a:pt x="1040679" y="34378"/>
                </a:lnTo>
                <a:close/>
              </a:path>
              <a:path w="1059814" h="735964">
                <a:moveTo>
                  <a:pt x="1000949" y="34378"/>
                </a:moveTo>
                <a:lnTo>
                  <a:pt x="989812" y="42088"/>
                </a:lnTo>
                <a:lnTo>
                  <a:pt x="995595" y="50441"/>
                </a:lnTo>
                <a:lnTo>
                  <a:pt x="1006732" y="42731"/>
                </a:lnTo>
                <a:lnTo>
                  <a:pt x="1000949" y="34378"/>
                </a:lnTo>
                <a:close/>
              </a:path>
              <a:path w="1059814" h="735964">
                <a:moveTo>
                  <a:pt x="1059531" y="0"/>
                </a:moveTo>
                <a:lnTo>
                  <a:pt x="969571" y="12851"/>
                </a:lnTo>
                <a:lnTo>
                  <a:pt x="989812" y="42088"/>
                </a:lnTo>
                <a:lnTo>
                  <a:pt x="1000949" y="34378"/>
                </a:lnTo>
                <a:lnTo>
                  <a:pt x="1040679" y="34378"/>
                </a:lnTo>
                <a:lnTo>
                  <a:pt x="1059531" y="0"/>
                </a:lnTo>
                <a:close/>
              </a:path>
            </a:pathLst>
          </a:custGeom>
          <a:solidFill>
            <a:srgbClr val="000000"/>
          </a:solidFill>
        </p:spPr>
        <p:txBody>
          <a:bodyPr wrap="square" lIns="0" tIns="0" rIns="0" bIns="0" rtlCol="0"/>
          <a:lstStyle/>
          <a:p>
            <a:endParaRPr sz="1588"/>
          </a:p>
        </p:txBody>
      </p:sp>
      <p:sp>
        <p:nvSpPr>
          <p:cNvPr id="8" name="object 8"/>
          <p:cNvSpPr/>
          <p:nvPr/>
        </p:nvSpPr>
        <p:spPr>
          <a:xfrm>
            <a:off x="2214378" y="3629839"/>
            <a:ext cx="935691" cy="792816"/>
          </a:xfrm>
          <a:custGeom>
            <a:avLst/>
            <a:gdLst/>
            <a:ahLst/>
            <a:cxnLst/>
            <a:rect l="l" t="t" r="r" b="b"/>
            <a:pathLst>
              <a:path w="1060450" h="898525">
                <a:moveTo>
                  <a:pt x="994592" y="849334"/>
                </a:moveTo>
                <a:lnTo>
                  <a:pt x="971622" y="876480"/>
                </a:lnTo>
                <a:lnTo>
                  <a:pt x="1059921" y="897958"/>
                </a:lnTo>
                <a:lnTo>
                  <a:pt x="1042833" y="858084"/>
                </a:lnTo>
                <a:lnTo>
                  <a:pt x="1004933" y="858084"/>
                </a:lnTo>
                <a:lnTo>
                  <a:pt x="994592" y="849334"/>
                </a:lnTo>
                <a:close/>
              </a:path>
              <a:path w="1060450" h="898525">
                <a:moveTo>
                  <a:pt x="1001155" y="841578"/>
                </a:moveTo>
                <a:lnTo>
                  <a:pt x="994592" y="849334"/>
                </a:lnTo>
                <a:lnTo>
                  <a:pt x="1004933" y="858084"/>
                </a:lnTo>
                <a:lnTo>
                  <a:pt x="1011496" y="850328"/>
                </a:lnTo>
                <a:lnTo>
                  <a:pt x="1001155" y="841578"/>
                </a:lnTo>
                <a:close/>
              </a:path>
              <a:path w="1060450" h="898525">
                <a:moveTo>
                  <a:pt x="1024125" y="814431"/>
                </a:moveTo>
                <a:lnTo>
                  <a:pt x="1001155" y="841578"/>
                </a:lnTo>
                <a:lnTo>
                  <a:pt x="1011496" y="850328"/>
                </a:lnTo>
                <a:lnTo>
                  <a:pt x="1004933" y="858084"/>
                </a:lnTo>
                <a:lnTo>
                  <a:pt x="1042833" y="858084"/>
                </a:lnTo>
                <a:lnTo>
                  <a:pt x="1024125" y="814431"/>
                </a:lnTo>
                <a:close/>
              </a:path>
              <a:path w="1060450" h="898525">
                <a:moveTo>
                  <a:pt x="6563" y="0"/>
                </a:moveTo>
                <a:lnTo>
                  <a:pt x="0" y="7755"/>
                </a:lnTo>
                <a:lnTo>
                  <a:pt x="994592" y="849334"/>
                </a:lnTo>
                <a:lnTo>
                  <a:pt x="1001155" y="841578"/>
                </a:lnTo>
                <a:lnTo>
                  <a:pt x="6563" y="0"/>
                </a:lnTo>
                <a:close/>
              </a:path>
            </a:pathLst>
          </a:custGeom>
          <a:solidFill>
            <a:srgbClr val="000000"/>
          </a:solidFill>
        </p:spPr>
        <p:txBody>
          <a:bodyPr wrap="square" lIns="0" tIns="0" rIns="0" bIns="0" rtlCol="0"/>
          <a:lstStyle/>
          <a:p>
            <a:endParaRPr sz="1588"/>
          </a:p>
        </p:txBody>
      </p:sp>
      <p:sp>
        <p:nvSpPr>
          <p:cNvPr id="9" name="object 9"/>
          <p:cNvSpPr/>
          <p:nvPr/>
        </p:nvSpPr>
        <p:spPr>
          <a:xfrm>
            <a:off x="4010214" y="2306485"/>
            <a:ext cx="788894" cy="71718"/>
          </a:xfrm>
          <a:custGeom>
            <a:avLst/>
            <a:gdLst/>
            <a:ahLst/>
            <a:cxnLst/>
            <a:rect l="l" t="t" r="r" b="b"/>
            <a:pathLst>
              <a:path w="894079" h="81280">
                <a:moveTo>
                  <a:pt x="812800" y="45719"/>
                </a:moveTo>
                <a:lnTo>
                  <a:pt x="812800" y="81279"/>
                </a:lnTo>
                <a:lnTo>
                  <a:pt x="883920" y="45719"/>
                </a:lnTo>
                <a:lnTo>
                  <a:pt x="812800" y="45719"/>
                </a:lnTo>
                <a:close/>
              </a:path>
              <a:path w="894079" h="81280">
                <a:moveTo>
                  <a:pt x="812800" y="35559"/>
                </a:moveTo>
                <a:lnTo>
                  <a:pt x="812800" y="45719"/>
                </a:lnTo>
                <a:lnTo>
                  <a:pt x="826347" y="45719"/>
                </a:lnTo>
                <a:lnTo>
                  <a:pt x="826347" y="35560"/>
                </a:lnTo>
                <a:lnTo>
                  <a:pt x="812800" y="35559"/>
                </a:lnTo>
                <a:close/>
              </a:path>
              <a:path w="894079" h="81280">
                <a:moveTo>
                  <a:pt x="812800" y="0"/>
                </a:moveTo>
                <a:lnTo>
                  <a:pt x="812800" y="35559"/>
                </a:lnTo>
                <a:lnTo>
                  <a:pt x="826347" y="35560"/>
                </a:lnTo>
                <a:lnTo>
                  <a:pt x="826347" y="45719"/>
                </a:lnTo>
                <a:lnTo>
                  <a:pt x="883922" y="45718"/>
                </a:lnTo>
                <a:lnTo>
                  <a:pt x="894080" y="40639"/>
                </a:lnTo>
                <a:lnTo>
                  <a:pt x="812800" y="0"/>
                </a:lnTo>
                <a:close/>
              </a:path>
              <a:path w="894079" h="81280">
                <a:moveTo>
                  <a:pt x="0" y="35558"/>
                </a:moveTo>
                <a:lnTo>
                  <a:pt x="0" y="45718"/>
                </a:lnTo>
                <a:lnTo>
                  <a:pt x="812800" y="45719"/>
                </a:lnTo>
                <a:lnTo>
                  <a:pt x="812800" y="35559"/>
                </a:lnTo>
                <a:lnTo>
                  <a:pt x="0" y="35558"/>
                </a:lnTo>
                <a:close/>
              </a:path>
            </a:pathLst>
          </a:custGeom>
          <a:solidFill>
            <a:srgbClr val="000000"/>
          </a:solidFill>
        </p:spPr>
        <p:txBody>
          <a:bodyPr wrap="square" lIns="0" tIns="0" rIns="0" bIns="0" rtlCol="0"/>
          <a:lstStyle/>
          <a:p>
            <a:endParaRPr sz="1588"/>
          </a:p>
        </p:txBody>
      </p:sp>
      <p:sp>
        <p:nvSpPr>
          <p:cNvPr id="10" name="object 10"/>
          <p:cNvSpPr/>
          <p:nvPr/>
        </p:nvSpPr>
        <p:spPr>
          <a:xfrm>
            <a:off x="4010214" y="4171143"/>
            <a:ext cx="788894" cy="71718"/>
          </a:xfrm>
          <a:custGeom>
            <a:avLst/>
            <a:gdLst/>
            <a:ahLst/>
            <a:cxnLst/>
            <a:rect l="l" t="t" r="r" b="b"/>
            <a:pathLst>
              <a:path w="894079" h="81279">
                <a:moveTo>
                  <a:pt x="812800" y="45719"/>
                </a:moveTo>
                <a:lnTo>
                  <a:pt x="812800" y="81279"/>
                </a:lnTo>
                <a:lnTo>
                  <a:pt x="883920" y="45719"/>
                </a:lnTo>
                <a:lnTo>
                  <a:pt x="812800" y="45719"/>
                </a:lnTo>
                <a:close/>
              </a:path>
              <a:path w="894079" h="81279">
                <a:moveTo>
                  <a:pt x="812800" y="35559"/>
                </a:moveTo>
                <a:lnTo>
                  <a:pt x="812800" y="45719"/>
                </a:lnTo>
                <a:lnTo>
                  <a:pt x="826347" y="45719"/>
                </a:lnTo>
                <a:lnTo>
                  <a:pt x="826347" y="35559"/>
                </a:lnTo>
                <a:lnTo>
                  <a:pt x="812800" y="35559"/>
                </a:lnTo>
                <a:close/>
              </a:path>
              <a:path w="894079" h="81279">
                <a:moveTo>
                  <a:pt x="812800" y="0"/>
                </a:moveTo>
                <a:lnTo>
                  <a:pt x="812800" y="35559"/>
                </a:lnTo>
                <a:lnTo>
                  <a:pt x="826347" y="35559"/>
                </a:lnTo>
                <a:lnTo>
                  <a:pt x="826347" y="45719"/>
                </a:lnTo>
                <a:lnTo>
                  <a:pt x="883922" y="45718"/>
                </a:lnTo>
                <a:lnTo>
                  <a:pt x="894080" y="40639"/>
                </a:lnTo>
                <a:lnTo>
                  <a:pt x="812800" y="0"/>
                </a:lnTo>
                <a:close/>
              </a:path>
              <a:path w="894079" h="81279">
                <a:moveTo>
                  <a:pt x="0" y="35558"/>
                </a:moveTo>
                <a:lnTo>
                  <a:pt x="0" y="45718"/>
                </a:lnTo>
                <a:lnTo>
                  <a:pt x="812800" y="45719"/>
                </a:lnTo>
                <a:lnTo>
                  <a:pt x="812800" y="35559"/>
                </a:lnTo>
                <a:lnTo>
                  <a:pt x="0" y="35558"/>
                </a:lnTo>
                <a:close/>
              </a:path>
            </a:pathLst>
          </a:custGeom>
          <a:solidFill>
            <a:srgbClr val="000000"/>
          </a:solidFill>
        </p:spPr>
        <p:txBody>
          <a:bodyPr wrap="square" lIns="0" tIns="0" rIns="0" bIns="0" rtlCol="0"/>
          <a:lstStyle/>
          <a:p>
            <a:endParaRPr sz="1588"/>
          </a:p>
        </p:txBody>
      </p:sp>
      <p:grpSp>
        <p:nvGrpSpPr>
          <p:cNvPr id="11" name="object 11"/>
          <p:cNvGrpSpPr/>
          <p:nvPr/>
        </p:nvGrpSpPr>
        <p:grpSpPr>
          <a:xfrm>
            <a:off x="5870651" y="2268020"/>
            <a:ext cx="1295400" cy="1869141"/>
            <a:chOff x="6501005" y="2570422"/>
            <a:chExt cx="1468120" cy="2118360"/>
          </a:xfrm>
        </p:grpSpPr>
        <p:sp>
          <p:nvSpPr>
            <p:cNvPr id="12" name="object 12"/>
            <p:cNvSpPr/>
            <p:nvPr/>
          </p:nvSpPr>
          <p:spPr>
            <a:xfrm>
              <a:off x="6830909" y="3061055"/>
              <a:ext cx="828040" cy="487680"/>
            </a:xfrm>
            <a:custGeom>
              <a:avLst/>
              <a:gdLst/>
              <a:ahLst/>
              <a:cxnLst/>
              <a:rect l="l" t="t" r="r" b="b"/>
              <a:pathLst>
                <a:path w="828040" h="487679">
                  <a:moveTo>
                    <a:pt x="0" y="0"/>
                  </a:moveTo>
                  <a:lnTo>
                    <a:pt x="828040" y="0"/>
                  </a:lnTo>
                  <a:lnTo>
                    <a:pt x="828040" y="487679"/>
                  </a:lnTo>
                  <a:lnTo>
                    <a:pt x="0" y="487679"/>
                  </a:lnTo>
                  <a:lnTo>
                    <a:pt x="0" y="0"/>
                  </a:lnTo>
                  <a:close/>
                </a:path>
              </a:pathLst>
            </a:custGeom>
            <a:ln w="10159">
              <a:solidFill>
                <a:srgbClr val="1D27F5"/>
              </a:solidFill>
            </a:ln>
          </p:spPr>
          <p:txBody>
            <a:bodyPr wrap="square" lIns="0" tIns="0" rIns="0" bIns="0" rtlCol="0"/>
            <a:lstStyle/>
            <a:p>
              <a:endParaRPr sz="1588"/>
            </a:p>
          </p:txBody>
        </p:sp>
        <p:sp>
          <p:nvSpPr>
            <p:cNvPr id="13" name="object 13"/>
            <p:cNvSpPr/>
            <p:nvPr/>
          </p:nvSpPr>
          <p:spPr>
            <a:xfrm>
              <a:off x="6501003" y="2570428"/>
              <a:ext cx="1468120" cy="2118360"/>
            </a:xfrm>
            <a:custGeom>
              <a:avLst/>
              <a:gdLst/>
              <a:ahLst/>
              <a:cxnLst/>
              <a:rect l="l" t="t" r="r" b="b"/>
              <a:pathLst>
                <a:path w="1468120" h="2118360">
                  <a:moveTo>
                    <a:pt x="411175" y="571906"/>
                  </a:moveTo>
                  <a:lnTo>
                    <a:pt x="402945" y="519747"/>
                  </a:lnTo>
                  <a:lnTo>
                    <a:pt x="397002" y="482155"/>
                  </a:lnTo>
                  <a:lnTo>
                    <a:pt x="368071" y="502818"/>
                  </a:lnTo>
                  <a:lnTo>
                    <a:pt x="8915" y="0"/>
                  </a:lnTo>
                  <a:lnTo>
                    <a:pt x="647" y="5905"/>
                  </a:lnTo>
                  <a:lnTo>
                    <a:pt x="359803" y="508723"/>
                  </a:lnTo>
                  <a:lnTo>
                    <a:pt x="330873" y="529399"/>
                  </a:lnTo>
                  <a:lnTo>
                    <a:pt x="411175" y="571906"/>
                  </a:lnTo>
                  <a:close/>
                </a:path>
                <a:path w="1468120" h="2118360">
                  <a:moveTo>
                    <a:pt x="422109" y="1068527"/>
                  </a:moveTo>
                  <a:lnTo>
                    <a:pt x="418706" y="1040396"/>
                  </a:lnTo>
                  <a:lnTo>
                    <a:pt x="411175" y="978306"/>
                  </a:lnTo>
                  <a:lnTo>
                    <a:pt x="345567" y="1041184"/>
                  </a:lnTo>
                  <a:lnTo>
                    <a:pt x="379056" y="1053147"/>
                  </a:lnTo>
                  <a:lnTo>
                    <a:pt x="0" y="2114524"/>
                  </a:lnTo>
                  <a:lnTo>
                    <a:pt x="9563" y="2117941"/>
                  </a:lnTo>
                  <a:lnTo>
                    <a:pt x="388632" y="1056563"/>
                  </a:lnTo>
                  <a:lnTo>
                    <a:pt x="422109" y="1068527"/>
                  </a:lnTo>
                  <a:close/>
                </a:path>
                <a:path w="1468120" h="2118360">
                  <a:moveTo>
                    <a:pt x="1467815" y="734479"/>
                  </a:moveTo>
                  <a:lnTo>
                    <a:pt x="1386535" y="693839"/>
                  </a:lnTo>
                  <a:lnTo>
                    <a:pt x="1386535" y="729399"/>
                  </a:lnTo>
                  <a:lnTo>
                    <a:pt x="980135" y="729386"/>
                  </a:lnTo>
                  <a:lnTo>
                    <a:pt x="980135" y="739546"/>
                  </a:lnTo>
                  <a:lnTo>
                    <a:pt x="1386535" y="739559"/>
                  </a:lnTo>
                  <a:lnTo>
                    <a:pt x="1386535" y="775119"/>
                  </a:lnTo>
                  <a:lnTo>
                    <a:pt x="1457655" y="739559"/>
                  </a:lnTo>
                  <a:lnTo>
                    <a:pt x="1467815" y="734479"/>
                  </a:lnTo>
                  <a:close/>
                </a:path>
              </a:pathLst>
            </a:custGeom>
            <a:solidFill>
              <a:srgbClr val="000000"/>
            </a:solidFill>
          </p:spPr>
          <p:txBody>
            <a:bodyPr wrap="square" lIns="0" tIns="0" rIns="0" bIns="0" rtlCol="0"/>
            <a:lstStyle/>
            <a:p>
              <a:endParaRPr sz="1588"/>
            </a:p>
          </p:txBody>
        </p:sp>
      </p:grpSp>
      <p:sp>
        <p:nvSpPr>
          <p:cNvPr id="14" name="object 14"/>
          <p:cNvSpPr txBox="1"/>
          <p:nvPr/>
        </p:nvSpPr>
        <p:spPr>
          <a:xfrm>
            <a:off x="2575861" y="1840319"/>
            <a:ext cx="4446494" cy="2491240"/>
          </a:xfrm>
          <a:prstGeom prst="rect">
            <a:avLst/>
          </a:prstGeom>
          <a:ln w="20319">
            <a:solidFill>
              <a:srgbClr val="1D27F5"/>
            </a:solidFill>
          </a:ln>
        </p:spPr>
        <p:txBody>
          <a:bodyPr vert="horz" wrap="square" lIns="0" tIns="245409" rIns="0" bIns="0" rtlCol="0">
            <a:spAutoFit/>
          </a:bodyPr>
          <a:lstStyle/>
          <a:p>
            <a:pPr marL="2292846">
              <a:spcBef>
                <a:spcPts val="1932"/>
              </a:spcBef>
            </a:pPr>
            <a:r>
              <a:rPr sz="2294" spc="-18" dirty="0">
                <a:latin typeface="Arial MT"/>
                <a:cs typeface="Arial MT"/>
              </a:rPr>
              <a:t>Accept</a:t>
            </a:r>
            <a:endParaRPr sz="2294" dirty="0">
              <a:latin typeface="Arial MT"/>
              <a:cs typeface="Arial MT"/>
            </a:endParaRPr>
          </a:p>
          <a:p>
            <a:pPr>
              <a:spcBef>
                <a:spcPts val="49"/>
              </a:spcBef>
            </a:pPr>
            <a:endParaRPr sz="1985" dirty="0">
              <a:latin typeface="Arial MT"/>
              <a:cs typeface="Arial MT"/>
            </a:endParaRPr>
          </a:p>
          <a:p>
            <a:pPr marR="182105" algn="r"/>
            <a:r>
              <a:rPr sz="2294" spc="-18" dirty="0">
                <a:latin typeface="Arial MT"/>
                <a:cs typeface="Arial MT"/>
              </a:rPr>
              <a:t>AND</a:t>
            </a:r>
            <a:endParaRPr sz="2294" dirty="0">
              <a:latin typeface="Arial MT"/>
              <a:cs typeface="Arial MT"/>
            </a:endParaRPr>
          </a:p>
          <a:p>
            <a:pPr marR="628684" algn="ctr">
              <a:spcBef>
                <a:spcPts val="2012"/>
              </a:spcBef>
            </a:pPr>
            <a:r>
              <a:rPr sz="2294" b="1" dirty="0">
                <a:solidFill>
                  <a:srgbClr val="1D27F5"/>
                </a:solidFill>
                <a:latin typeface="Arial"/>
                <a:cs typeface="Arial"/>
              </a:rPr>
              <a:t>M</a:t>
            </a:r>
            <a:endParaRPr sz="2294" dirty="0">
              <a:latin typeface="Arial"/>
              <a:cs typeface="Arial"/>
            </a:endParaRPr>
          </a:p>
          <a:p>
            <a:pPr marL="2292846">
              <a:spcBef>
                <a:spcPts val="2096"/>
              </a:spcBef>
            </a:pPr>
            <a:r>
              <a:rPr sz="2294" spc="-18" dirty="0">
                <a:latin typeface="Arial MT"/>
                <a:cs typeface="Arial MT"/>
              </a:rPr>
              <a:t>Accept</a:t>
            </a:r>
            <a:endParaRPr sz="2294" dirty="0">
              <a:latin typeface="Arial MT"/>
              <a:cs typeface="Arial MT"/>
            </a:endParaRPr>
          </a:p>
        </p:txBody>
      </p:sp>
      <p:sp>
        <p:nvSpPr>
          <p:cNvPr id="15" name="object 15"/>
          <p:cNvSpPr txBox="1"/>
          <p:nvPr/>
        </p:nvSpPr>
        <p:spPr>
          <a:xfrm>
            <a:off x="7171768" y="2720340"/>
            <a:ext cx="981635" cy="364361"/>
          </a:xfrm>
          <a:prstGeom prst="rect">
            <a:avLst/>
          </a:prstGeom>
        </p:spPr>
        <p:txBody>
          <a:bodyPr vert="horz" wrap="square" lIns="0" tIns="11206" rIns="0" bIns="0" rtlCol="0">
            <a:spAutoFit/>
          </a:bodyPr>
          <a:lstStyle/>
          <a:p>
            <a:pPr marL="11206">
              <a:spcBef>
                <a:spcPts val="88"/>
              </a:spcBef>
            </a:pPr>
            <a:r>
              <a:rPr sz="2294" b="1" spc="-22" dirty="0">
                <a:solidFill>
                  <a:srgbClr val="1D27F5"/>
                </a:solidFill>
                <a:latin typeface="Arial"/>
                <a:cs typeface="Arial"/>
              </a:rPr>
              <a:t>A</a:t>
            </a:r>
            <a:r>
              <a:rPr sz="2294" b="1" spc="-18" dirty="0">
                <a:solidFill>
                  <a:srgbClr val="1D27F5"/>
                </a:solidFill>
                <a:latin typeface="Arial"/>
                <a:cs typeface="Arial"/>
              </a:rPr>
              <a:t>cce</a:t>
            </a:r>
            <a:r>
              <a:rPr sz="2294" b="1" spc="-26" dirty="0">
                <a:solidFill>
                  <a:srgbClr val="1D27F5"/>
                </a:solidFill>
                <a:latin typeface="Arial"/>
                <a:cs typeface="Arial"/>
              </a:rPr>
              <a:t>p</a:t>
            </a:r>
            <a:r>
              <a:rPr sz="2294" b="1" dirty="0">
                <a:solidFill>
                  <a:srgbClr val="1D27F5"/>
                </a:solidFill>
                <a:latin typeface="Arial"/>
                <a:cs typeface="Arial"/>
              </a:rPr>
              <a:t>t</a:t>
            </a:r>
            <a:endParaRPr sz="2294">
              <a:latin typeface="Arial"/>
              <a:cs typeface="Arial"/>
            </a:endParaRPr>
          </a:p>
        </p:txBody>
      </p:sp>
      <p:sp>
        <p:nvSpPr>
          <p:cNvPr id="16" name="object 16"/>
          <p:cNvSpPr txBox="1"/>
          <p:nvPr/>
        </p:nvSpPr>
        <p:spPr>
          <a:xfrm>
            <a:off x="1775873" y="4676969"/>
            <a:ext cx="6377530" cy="869016"/>
          </a:xfrm>
          <a:prstGeom prst="rect">
            <a:avLst/>
          </a:prstGeom>
        </p:spPr>
        <p:txBody>
          <a:bodyPr vert="horz" wrap="square" lIns="0" tIns="22412" rIns="0" bIns="0" rtlCol="0">
            <a:spAutoFit/>
          </a:bodyPr>
          <a:lstStyle/>
          <a:p>
            <a:pPr marL="871864" marR="899320" indent="-860658">
              <a:lnSpc>
                <a:spcPts val="2206"/>
              </a:lnSpc>
              <a:spcBef>
                <a:spcPts val="176"/>
              </a:spcBef>
            </a:pPr>
            <a:r>
              <a:rPr sz="2200" spc="9" dirty="0">
                <a:latin typeface="Times New Roman"/>
                <a:cs typeface="Times New Roman"/>
              </a:rPr>
              <a:t>Observe:</a:t>
            </a:r>
            <a:r>
              <a:rPr sz="2200" spc="4" dirty="0">
                <a:latin typeface="Times New Roman"/>
                <a:cs typeface="Times New Roman"/>
              </a:rPr>
              <a:t> </a:t>
            </a:r>
            <a:r>
              <a:rPr sz="2200" dirty="0">
                <a:latin typeface="Times New Roman"/>
                <a:cs typeface="Times New Roman"/>
              </a:rPr>
              <a:t>if</a:t>
            </a:r>
            <a:r>
              <a:rPr sz="2200" spc="4" dirty="0">
                <a:latin typeface="Times New Roman"/>
                <a:cs typeface="Times New Roman"/>
              </a:rPr>
              <a:t> </a:t>
            </a:r>
            <a:r>
              <a:rPr sz="2200" dirty="0">
                <a:latin typeface="Times New Roman"/>
                <a:cs typeface="Times New Roman"/>
              </a:rPr>
              <a:t>w</a:t>
            </a:r>
            <a:r>
              <a:rPr sz="2200" spc="26" dirty="0">
                <a:latin typeface="Times New Roman"/>
                <a:cs typeface="Times New Roman"/>
              </a:rPr>
              <a:t> </a:t>
            </a:r>
            <a:r>
              <a:rPr sz="2200" dirty="0">
                <a:latin typeface="Times New Roman"/>
                <a:cs typeface="Times New Roman"/>
              </a:rPr>
              <a:t>is</a:t>
            </a:r>
            <a:r>
              <a:rPr sz="2200" spc="9" dirty="0">
                <a:latin typeface="Times New Roman"/>
                <a:cs typeface="Times New Roman"/>
              </a:rPr>
              <a:t> </a:t>
            </a:r>
            <a:r>
              <a:rPr sz="2200" dirty="0">
                <a:latin typeface="Times New Roman"/>
                <a:cs typeface="Times New Roman"/>
              </a:rPr>
              <a:t>in</a:t>
            </a:r>
            <a:r>
              <a:rPr sz="2200" spc="13" dirty="0">
                <a:latin typeface="Times New Roman"/>
                <a:cs typeface="Times New Roman"/>
              </a:rPr>
              <a:t> </a:t>
            </a:r>
            <a:r>
              <a:rPr sz="2200" spc="4" dirty="0">
                <a:latin typeface="Times New Roman"/>
                <a:cs typeface="Times New Roman"/>
              </a:rPr>
              <a:t>the</a:t>
            </a:r>
            <a:r>
              <a:rPr sz="2200" spc="22" dirty="0">
                <a:latin typeface="Times New Roman"/>
                <a:cs typeface="Times New Roman"/>
              </a:rPr>
              <a:t> </a:t>
            </a:r>
            <a:r>
              <a:rPr sz="2200" spc="4" dirty="0">
                <a:latin typeface="Times New Roman"/>
                <a:cs typeface="Times New Roman"/>
              </a:rPr>
              <a:t>intersection</a:t>
            </a:r>
            <a:r>
              <a:rPr sz="2200" spc="18" dirty="0">
                <a:latin typeface="Times New Roman"/>
                <a:cs typeface="Times New Roman"/>
              </a:rPr>
              <a:t> </a:t>
            </a:r>
            <a:r>
              <a:rPr sz="2200" spc="4" dirty="0">
                <a:latin typeface="Times New Roman"/>
                <a:cs typeface="Times New Roman"/>
              </a:rPr>
              <a:t>then</a:t>
            </a:r>
            <a:r>
              <a:rPr sz="2200" spc="18" dirty="0">
                <a:latin typeface="Times New Roman"/>
                <a:cs typeface="Times New Roman"/>
              </a:rPr>
              <a:t> </a:t>
            </a:r>
            <a:r>
              <a:rPr sz="2200" spc="4" dirty="0">
                <a:latin typeface="Times New Roman"/>
                <a:cs typeface="Times New Roman"/>
              </a:rPr>
              <a:t>both </a:t>
            </a:r>
            <a:r>
              <a:rPr sz="2200" spc="9" dirty="0">
                <a:latin typeface="Times New Roman"/>
                <a:cs typeface="Times New Roman"/>
              </a:rPr>
              <a:t> </a:t>
            </a:r>
            <a:r>
              <a:rPr sz="2200" spc="4" dirty="0">
                <a:latin typeface="Times New Roman"/>
                <a:cs typeface="Times New Roman"/>
              </a:rPr>
              <a:t>machines</a:t>
            </a:r>
            <a:r>
              <a:rPr sz="2200" spc="9" dirty="0">
                <a:latin typeface="Times New Roman"/>
                <a:cs typeface="Times New Roman"/>
              </a:rPr>
              <a:t> </a:t>
            </a:r>
            <a:r>
              <a:rPr sz="2200" spc="4" dirty="0">
                <a:latin typeface="Times New Roman"/>
                <a:cs typeface="Times New Roman"/>
              </a:rPr>
              <a:t>will</a:t>
            </a:r>
            <a:r>
              <a:rPr sz="2200" spc="9" dirty="0">
                <a:latin typeface="Times New Roman"/>
                <a:cs typeface="Times New Roman"/>
              </a:rPr>
              <a:t> </a:t>
            </a:r>
            <a:r>
              <a:rPr sz="2200" spc="4" dirty="0">
                <a:latin typeface="Times New Roman"/>
                <a:cs typeface="Times New Roman"/>
              </a:rPr>
              <a:t>accept</a:t>
            </a:r>
            <a:r>
              <a:rPr sz="2200" spc="9" dirty="0">
                <a:latin typeface="Times New Roman"/>
                <a:cs typeface="Times New Roman"/>
              </a:rPr>
              <a:t> </a:t>
            </a:r>
            <a:r>
              <a:rPr sz="2200" spc="4" dirty="0">
                <a:latin typeface="Times New Roman"/>
                <a:cs typeface="Times New Roman"/>
              </a:rPr>
              <a:t>and</a:t>
            </a:r>
            <a:r>
              <a:rPr sz="2200" spc="18" dirty="0">
                <a:latin typeface="Times New Roman"/>
                <a:cs typeface="Times New Roman"/>
              </a:rPr>
              <a:t> </a:t>
            </a:r>
            <a:r>
              <a:rPr sz="2200" spc="4" dirty="0">
                <a:latin typeface="Times New Roman"/>
                <a:cs typeface="Times New Roman"/>
              </a:rPr>
              <a:t>halt</a:t>
            </a:r>
            <a:r>
              <a:rPr sz="2200" spc="9" dirty="0">
                <a:latin typeface="Times New Roman"/>
                <a:cs typeface="Times New Roman"/>
              </a:rPr>
              <a:t> </a:t>
            </a:r>
            <a:r>
              <a:rPr sz="2200" spc="4" dirty="0">
                <a:latin typeface="Times New Roman"/>
                <a:cs typeface="Times New Roman"/>
              </a:rPr>
              <a:t>on</a:t>
            </a:r>
            <a:r>
              <a:rPr sz="2200" spc="22" dirty="0">
                <a:latin typeface="Times New Roman"/>
                <a:cs typeface="Times New Roman"/>
              </a:rPr>
              <a:t> </a:t>
            </a:r>
            <a:r>
              <a:rPr sz="2200" dirty="0">
                <a:latin typeface="Times New Roman"/>
                <a:cs typeface="Times New Roman"/>
              </a:rPr>
              <a:t>w</a:t>
            </a:r>
            <a:r>
              <a:rPr sz="2200" spc="31" dirty="0">
                <a:latin typeface="Times New Roman"/>
                <a:cs typeface="Times New Roman"/>
              </a:rPr>
              <a:t> </a:t>
            </a:r>
            <a:r>
              <a:rPr sz="2200" spc="4" dirty="0">
                <a:latin typeface="Times New Roman"/>
                <a:cs typeface="Times New Roman"/>
              </a:rPr>
              <a:t>=&gt;</a:t>
            </a:r>
            <a:endParaRPr sz="2200" dirty="0">
              <a:latin typeface="Times New Roman"/>
              <a:cs typeface="Times New Roman"/>
            </a:endParaRPr>
          </a:p>
          <a:p>
            <a:pPr marL="1732522">
              <a:lnSpc>
                <a:spcPts val="2215"/>
              </a:lnSpc>
            </a:pPr>
            <a:r>
              <a:rPr sz="2200" spc="4" dirty="0">
                <a:latin typeface="Times New Roman"/>
                <a:cs typeface="Times New Roman"/>
              </a:rPr>
              <a:t>This</a:t>
            </a:r>
            <a:r>
              <a:rPr sz="2200" spc="9" dirty="0">
                <a:latin typeface="Times New Roman"/>
                <a:cs typeface="Times New Roman"/>
              </a:rPr>
              <a:t> machine </a:t>
            </a:r>
            <a:r>
              <a:rPr sz="2200" dirty="0">
                <a:latin typeface="Times New Roman"/>
                <a:cs typeface="Times New Roman"/>
              </a:rPr>
              <a:t>M</a:t>
            </a:r>
            <a:r>
              <a:rPr sz="2200" spc="22" dirty="0">
                <a:latin typeface="Times New Roman"/>
                <a:cs typeface="Times New Roman"/>
              </a:rPr>
              <a:t> </a:t>
            </a:r>
            <a:r>
              <a:rPr sz="2200" spc="4" dirty="0">
                <a:latin typeface="Times New Roman"/>
                <a:cs typeface="Times New Roman"/>
              </a:rPr>
              <a:t>will halt and</a:t>
            </a:r>
            <a:r>
              <a:rPr sz="2200" spc="18" dirty="0">
                <a:latin typeface="Times New Roman"/>
                <a:cs typeface="Times New Roman"/>
              </a:rPr>
              <a:t> </a:t>
            </a:r>
            <a:r>
              <a:rPr sz="2200" spc="4" dirty="0">
                <a:latin typeface="Times New Roman"/>
                <a:cs typeface="Times New Roman"/>
              </a:rPr>
              <a:t>accept </a:t>
            </a:r>
            <a:r>
              <a:rPr sz="2200" dirty="0">
                <a:latin typeface="Times New Roman"/>
                <a:cs typeface="Times New Roman"/>
              </a:rPr>
              <a:t>w</a:t>
            </a:r>
          </a:p>
        </p:txBody>
      </p:sp>
      <p:sp>
        <p:nvSpPr>
          <p:cNvPr id="17" name="Date Placeholder 3"/>
          <p:cNvSpPr>
            <a:spLocks noGrp="1"/>
          </p:cNvSpPr>
          <p:nvPr>
            <p:ph type="dt" sz="half" idx="10"/>
          </p:nvPr>
        </p:nvSpPr>
        <p:spPr>
          <a:xfrm>
            <a:off x="292250" y="7379506"/>
            <a:ext cx="2133600" cy="365125"/>
          </a:xfrm>
        </p:spPr>
        <p:txBody>
          <a:bodyPr/>
          <a:lstStyle/>
          <a:p>
            <a:fld id="{0338C3CB-A376-4D4A-856B-CBD627D51E4C}" type="datetime1">
              <a:rPr lang="en-US" smtClean="0"/>
              <a:t>5/1/2024</a:t>
            </a:fld>
            <a:endParaRPr lang="en-US"/>
          </a:p>
        </p:txBody>
      </p:sp>
      <p:sp>
        <p:nvSpPr>
          <p:cNvPr id="18" name="Footer Placeholder 12"/>
          <p:cNvSpPr>
            <a:spLocks noGrp="1"/>
          </p:cNvSpPr>
          <p:nvPr>
            <p:ph type="ftr" sz="quarter" idx="11"/>
          </p:nvPr>
        </p:nvSpPr>
        <p:spPr>
          <a:xfrm>
            <a:off x="2121050" y="7271556"/>
            <a:ext cx="5029200" cy="365125"/>
          </a:xfrm>
        </p:spPr>
        <p:txBody>
          <a:bodyPr/>
          <a:lstStyle/>
          <a:p>
            <a:r>
              <a:rPr lang="en-US" dirty="0" smtClean="0"/>
              <a:t>Ankur Kumar Varshney       ACSE0404 (TAFL)                  Unit V</a:t>
            </a:r>
            <a:endParaRPr lang="en-US" dirty="0"/>
          </a:p>
        </p:txBody>
      </p:sp>
      <p:pic>
        <p:nvPicPr>
          <p:cNvPr id="19" name="Picture 2" descr="E:\NIET\Project\xLogo11.png.pagespeed.ic.pydHLuCQEZ.png"/>
          <p:cNvPicPr>
            <a:picLocks noChangeAspect="1" noChangeArrowheads="1"/>
          </p:cNvPicPr>
          <p:nvPr/>
        </p:nvPicPr>
        <p:blipFill>
          <a:blip r:embed="rId2"/>
          <a:srcRect/>
          <a:stretch>
            <a:fillRect/>
          </a:stretch>
        </p:blipFill>
        <p:spPr bwMode="auto">
          <a:xfrm>
            <a:off x="-153931" y="0"/>
            <a:ext cx="1447800" cy="817163"/>
          </a:xfrm>
          <a:prstGeom prst="rect">
            <a:avLst/>
          </a:prstGeom>
          <a:noFill/>
        </p:spPr>
      </p:pic>
      <p:sp>
        <p:nvSpPr>
          <p:cNvPr id="20" name="Title 1"/>
          <p:cNvSpPr txBox="1">
            <a:spLocks/>
          </p:cNvSpPr>
          <p:nvPr/>
        </p:nvSpPr>
        <p:spPr>
          <a:xfrm>
            <a:off x="1219828" y="11447"/>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spc="-9" dirty="0">
                <a:cs typeface="Arial"/>
              </a:rPr>
              <a:t>Intersection</a:t>
            </a:r>
            <a:r>
              <a:rPr lang="en-US" sz="2800" spc="-31" dirty="0">
                <a:cs typeface="Arial"/>
              </a:rPr>
              <a:t> </a:t>
            </a:r>
            <a:r>
              <a:rPr lang="en-US" sz="2800" spc="-4" dirty="0">
                <a:cs typeface="Arial"/>
              </a:rPr>
              <a:t>of</a:t>
            </a:r>
            <a:r>
              <a:rPr lang="en-US" sz="2800" spc="-18" dirty="0">
                <a:cs typeface="Arial"/>
              </a:rPr>
              <a:t> </a:t>
            </a:r>
            <a:r>
              <a:rPr lang="en-US" sz="2800" spc="-4" dirty="0">
                <a:cs typeface="Arial"/>
              </a:rPr>
              <a:t>RE</a:t>
            </a:r>
            <a:r>
              <a:rPr lang="en-US" sz="2800" spc="-35" dirty="0">
                <a:cs typeface="Arial"/>
              </a:rPr>
              <a:t> </a:t>
            </a:r>
            <a:r>
              <a:rPr lang="en-US" sz="2800" spc="-4" dirty="0">
                <a:cs typeface="Arial"/>
              </a:rPr>
              <a:t>Sets</a:t>
            </a:r>
            <a:r>
              <a:rPr lang="en-US" sz="2800" b="1" dirty="0" smtClean="0"/>
              <a:t>(CO5</a:t>
            </a:r>
            <a:r>
              <a:rPr lang="en-US" sz="2800" b="1" dirty="0"/>
              <a:t>)</a:t>
            </a:r>
            <a:endParaRPr kumimoji="0" lang="en-US" sz="2800" b="1" i="0" u="none" strike="noStrike" kern="1200" cap="none" spc="0" normalizeH="0" baseline="0" noProof="0" dirty="0">
              <a:ln>
                <a:noFill/>
              </a:ln>
              <a:solidFill>
                <a:schemeClr val="dk1"/>
              </a:solidFill>
              <a:effectLst/>
              <a:uLnTx/>
              <a:uFillTx/>
            </a:endParaRPr>
          </a:p>
        </p:txBody>
      </p:sp>
      <p:sp>
        <p:nvSpPr>
          <p:cNvPr id="22" name="Date Placeholder 3"/>
          <p:cNvSpPr txBox="1">
            <a:spLocks/>
          </p:cNvSpPr>
          <p:nvPr/>
        </p:nvSpPr>
        <p:spPr>
          <a:xfrm>
            <a:off x="1927784" y="6393406"/>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67DAA0-F5EA-4446-80AA-054EC68B59D6}" type="datetime1">
              <a:rPr lang="en-US" smtClean="0"/>
              <a:pPr/>
              <a:t>5/1/2024</a:t>
            </a:fld>
            <a:endParaRPr lang="en-US"/>
          </a:p>
        </p:txBody>
      </p:sp>
      <p:sp>
        <p:nvSpPr>
          <p:cNvPr id="21" name="Slide Number Placeholder 20"/>
          <p:cNvSpPr>
            <a:spLocks noGrp="1"/>
          </p:cNvSpPr>
          <p:nvPr>
            <p:ph type="sldNum" sz="quarter" idx="12"/>
          </p:nvPr>
        </p:nvSpPr>
        <p:spPr/>
        <p:txBody>
          <a:bodyPr/>
          <a:lstStyle/>
          <a:p>
            <a:fld id="{B6F15528-21DE-4FAA-801E-634DDDAF4B2B}" type="slidenum">
              <a:rPr lang="en-US" smtClean="0"/>
              <a:pPr/>
              <a:t>97</a:t>
            </a:fld>
            <a:endParaRPr lang="en-US"/>
          </a:p>
        </p:txBody>
      </p:sp>
    </p:spTree>
    <p:extLst>
      <p:ext uri="{BB962C8B-B14F-4D97-AF65-F5344CB8AC3E}">
        <p14:creationId xmlns:p14="http://schemas.microsoft.com/office/powerpoint/2010/main" val="41755653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707341" y="3165001"/>
            <a:ext cx="2725271" cy="444313"/>
          </a:xfrm>
          <a:custGeom>
            <a:avLst/>
            <a:gdLst/>
            <a:ahLst/>
            <a:cxnLst/>
            <a:rect l="l" t="t" r="r" b="b"/>
            <a:pathLst>
              <a:path w="3088640" h="503554">
                <a:moveTo>
                  <a:pt x="812800" y="56273"/>
                </a:moveTo>
                <a:lnTo>
                  <a:pt x="799249" y="49504"/>
                </a:lnTo>
                <a:lnTo>
                  <a:pt x="731520" y="15633"/>
                </a:lnTo>
                <a:lnTo>
                  <a:pt x="731520" y="49504"/>
                </a:lnTo>
                <a:lnTo>
                  <a:pt x="0" y="49504"/>
                </a:lnTo>
                <a:lnTo>
                  <a:pt x="0" y="63042"/>
                </a:lnTo>
                <a:lnTo>
                  <a:pt x="731520" y="63042"/>
                </a:lnTo>
                <a:lnTo>
                  <a:pt x="731520" y="96913"/>
                </a:lnTo>
                <a:lnTo>
                  <a:pt x="799249" y="63042"/>
                </a:lnTo>
                <a:lnTo>
                  <a:pt x="812800" y="56273"/>
                </a:lnTo>
                <a:close/>
              </a:path>
              <a:path w="3088640" h="503554">
                <a:moveTo>
                  <a:pt x="3088640" y="462673"/>
                </a:moveTo>
                <a:lnTo>
                  <a:pt x="3007360" y="422033"/>
                </a:lnTo>
                <a:lnTo>
                  <a:pt x="3007360" y="455904"/>
                </a:lnTo>
                <a:lnTo>
                  <a:pt x="2275840" y="455904"/>
                </a:lnTo>
                <a:lnTo>
                  <a:pt x="2275840" y="469442"/>
                </a:lnTo>
                <a:lnTo>
                  <a:pt x="3007360" y="469442"/>
                </a:lnTo>
                <a:lnTo>
                  <a:pt x="3007360" y="503313"/>
                </a:lnTo>
                <a:lnTo>
                  <a:pt x="3075089" y="469442"/>
                </a:lnTo>
                <a:lnTo>
                  <a:pt x="3088640" y="462673"/>
                </a:lnTo>
                <a:close/>
              </a:path>
              <a:path w="3088640" h="503554">
                <a:moveTo>
                  <a:pt x="3088640" y="40640"/>
                </a:moveTo>
                <a:lnTo>
                  <a:pt x="3075089" y="33870"/>
                </a:lnTo>
                <a:lnTo>
                  <a:pt x="3007360" y="0"/>
                </a:lnTo>
                <a:lnTo>
                  <a:pt x="3007360" y="33870"/>
                </a:lnTo>
                <a:lnTo>
                  <a:pt x="2275840" y="33870"/>
                </a:lnTo>
                <a:lnTo>
                  <a:pt x="2275840" y="47409"/>
                </a:lnTo>
                <a:lnTo>
                  <a:pt x="3007360" y="47421"/>
                </a:lnTo>
                <a:lnTo>
                  <a:pt x="3007360" y="81280"/>
                </a:lnTo>
                <a:lnTo>
                  <a:pt x="3075089" y="47421"/>
                </a:lnTo>
                <a:lnTo>
                  <a:pt x="3020898" y="47421"/>
                </a:lnTo>
                <a:lnTo>
                  <a:pt x="3075089" y="47409"/>
                </a:lnTo>
                <a:lnTo>
                  <a:pt x="3088640" y="40640"/>
                </a:lnTo>
                <a:close/>
              </a:path>
            </a:pathLst>
          </a:custGeom>
          <a:solidFill>
            <a:srgbClr val="000000"/>
          </a:solidFill>
        </p:spPr>
        <p:txBody>
          <a:bodyPr wrap="square" lIns="0" tIns="0" rIns="0" bIns="0" rtlCol="0"/>
          <a:lstStyle/>
          <a:p>
            <a:endParaRPr sz="1588"/>
          </a:p>
        </p:txBody>
      </p:sp>
      <p:sp>
        <p:nvSpPr>
          <p:cNvPr id="4" name="object 4"/>
          <p:cNvSpPr txBox="1"/>
          <p:nvPr/>
        </p:nvSpPr>
        <p:spPr>
          <a:xfrm>
            <a:off x="3424517" y="2999496"/>
            <a:ext cx="1290918" cy="717580"/>
          </a:xfrm>
          <a:prstGeom prst="rect">
            <a:avLst/>
          </a:prstGeom>
          <a:solidFill>
            <a:srgbClr val="00CC99">
              <a:alpha val="14898"/>
            </a:srgbClr>
          </a:solidFill>
          <a:ln w="23706">
            <a:solidFill>
              <a:srgbClr val="000000"/>
            </a:solidFill>
          </a:ln>
        </p:spPr>
        <p:txBody>
          <a:bodyPr vert="horz" wrap="square" lIns="0" tIns="113740" rIns="0" bIns="0" rtlCol="0">
            <a:spAutoFit/>
          </a:bodyPr>
          <a:lstStyle/>
          <a:p>
            <a:pPr marR="36421" algn="ctr">
              <a:lnSpc>
                <a:spcPts val="2744"/>
              </a:lnSpc>
              <a:spcBef>
                <a:spcPts val="896"/>
              </a:spcBef>
            </a:pPr>
            <a:r>
              <a:rPr sz="2294" dirty="0">
                <a:latin typeface="Arial MT"/>
                <a:cs typeface="Arial MT"/>
              </a:rPr>
              <a:t>M</a:t>
            </a:r>
            <a:endParaRPr sz="2294">
              <a:latin typeface="Arial MT"/>
              <a:cs typeface="Arial MT"/>
            </a:endParaRPr>
          </a:p>
          <a:p>
            <a:pPr marR="40904" algn="ctr">
              <a:lnSpc>
                <a:spcPts val="2003"/>
              </a:lnSpc>
            </a:pPr>
            <a:r>
              <a:rPr sz="1677" i="1" dirty="0">
                <a:latin typeface="Times New Roman"/>
                <a:cs typeface="Times New Roman"/>
              </a:rPr>
              <a:t>w</a:t>
            </a:r>
            <a:r>
              <a:rPr sz="1677" i="1" spc="-13" dirty="0">
                <a:latin typeface="Times New Roman"/>
                <a:cs typeface="Times New Roman"/>
              </a:rPr>
              <a:t> </a:t>
            </a:r>
            <a:r>
              <a:rPr sz="1677" i="1" dirty="0">
                <a:latin typeface="Times New Roman"/>
                <a:cs typeface="Times New Roman"/>
              </a:rPr>
              <a:t>ϵ</a:t>
            </a:r>
            <a:r>
              <a:rPr sz="1677" i="1" spc="-13" dirty="0">
                <a:latin typeface="Times New Roman"/>
                <a:cs typeface="Times New Roman"/>
              </a:rPr>
              <a:t> </a:t>
            </a:r>
            <a:r>
              <a:rPr sz="1677" i="1" spc="4" dirty="0">
                <a:latin typeface="Times New Roman"/>
                <a:cs typeface="Times New Roman"/>
              </a:rPr>
              <a:t>L(M)</a:t>
            </a:r>
            <a:endParaRPr sz="1677">
              <a:latin typeface="Times New Roman"/>
              <a:cs typeface="Times New Roman"/>
            </a:endParaRPr>
          </a:p>
        </p:txBody>
      </p:sp>
      <p:sp>
        <p:nvSpPr>
          <p:cNvPr id="5" name="object 5"/>
          <p:cNvSpPr txBox="1"/>
          <p:nvPr/>
        </p:nvSpPr>
        <p:spPr>
          <a:xfrm>
            <a:off x="5417407" y="2909048"/>
            <a:ext cx="372596" cy="801019"/>
          </a:xfrm>
          <a:prstGeom prst="rect">
            <a:avLst/>
          </a:prstGeom>
        </p:spPr>
        <p:txBody>
          <a:bodyPr vert="horz" wrap="square" lIns="0" tIns="11206" rIns="0" bIns="0" rtlCol="0">
            <a:spAutoFit/>
          </a:bodyPr>
          <a:lstStyle/>
          <a:p>
            <a:pPr marL="11206" marR="4483">
              <a:lnSpc>
                <a:spcPct val="152600"/>
              </a:lnSpc>
              <a:spcBef>
                <a:spcPts val="88"/>
              </a:spcBef>
            </a:pPr>
            <a:r>
              <a:rPr sz="1677" spc="-146" dirty="0">
                <a:latin typeface="Arial MT"/>
                <a:cs typeface="Arial MT"/>
              </a:rPr>
              <a:t>Y</a:t>
            </a:r>
            <a:r>
              <a:rPr sz="1677" spc="4" dirty="0">
                <a:latin typeface="Arial MT"/>
                <a:cs typeface="Arial MT"/>
              </a:rPr>
              <a:t>e</a:t>
            </a:r>
            <a:r>
              <a:rPr sz="1677" dirty="0">
                <a:latin typeface="Arial MT"/>
                <a:cs typeface="Arial MT"/>
              </a:rPr>
              <a:t>s  </a:t>
            </a:r>
            <a:r>
              <a:rPr sz="1677" spc="4" dirty="0">
                <a:latin typeface="Arial MT"/>
                <a:cs typeface="Arial MT"/>
              </a:rPr>
              <a:t>No</a:t>
            </a:r>
            <a:endParaRPr sz="1677">
              <a:latin typeface="Arial MT"/>
              <a:cs typeface="Arial MT"/>
            </a:endParaRPr>
          </a:p>
        </p:txBody>
      </p:sp>
      <p:sp>
        <p:nvSpPr>
          <p:cNvPr id="6" name="object 6"/>
          <p:cNvSpPr txBox="1"/>
          <p:nvPr/>
        </p:nvSpPr>
        <p:spPr>
          <a:xfrm>
            <a:off x="2931557" y="2886636"/>
            <a:ext cx="179854" cy="296458"/>
          </a:xfrm>
          <a:prstGeom prst="rect">
            <a:avLst/>
          </a:prstGeom>
        </p:spPr>
        <p:txBody>
          <a:bodyPr vert="horz" wrap="square" lIns="0" tIns="11206" rIns="0" bIns="0" rtlCol="0">
            <a:spAutoFit/>
          </a:bodyPr>
          <a:lstStyle/>
          <a:p>
            <a:pPr marL="11206">
              <a:spcBef>
                <a:spcPts val="88"/>
              </a:spcBef>
            </a:pPr>
            <a:r>
              <a:rPr sz="1853" i="1" dirty="0">
                <a:latin typeface="Times New Roman"/>
                <a:cs typeface="Times New Roman"/>
              </a:rPr>
              <a:t>w</a:t>
            </a:r>
            <a:endParaRPr sz="1853">
              <a:latin typeface="Times New Roman"/>
              <a:cs typeface="Times New Roman"/>
            </a:endParaRPr>
          </a:p>
        </p:txBody>
      </p:sp>
      <p:grpSp>
        <p:nvGrpSpPr>
          <p:cNvPr id="7" name="object 7"/>
          <p:cNvGrpSpPr/>
          <p:nvPr/>
        </p:nvGrpSpPr>
        <p:grpSpPr>
          <a:xfrm>
            <a:off x="3179858" y="2557929"/>
            <a:ext cx="3400425" cy="1742515"/>
            <a:chOff x="3451439" y="2898986"/>
            <a:chExt cx="3853815" cy="1974850"/>
          </a:xfrm>
        </p:grpSpPr>
        <p:sp>
          <p:nvSpPr>
            <p:cNvPr id="8" name="object 8"/>
            <p:cNvSpPr/>
            <p:nvPr/>
          </p:nvSpPr>
          <p:spPr>
            <a:xfrm>
              <a:off x="3463292" y="2910839"/>
              <a:ext cx="3435350" cy="1950720"/>
            </a:xfrm>
            <a:custGeom>
              <a:avLst/>
              <a:gdLst/>
              <a:ahLst/>
              <a:cxnLst/>
              <a:rect l="l" t="t" r="r" b="b"/>
              <a:pathLst>
                <a:path w="3435350" h="1950720">
                  <a:moveTo>
                    <a:pt x="0" y="0"/>
                  </a:moveTo>
                  <a:lnTo>
                    <a:pt x="3435347" y="0"/>
                  </a:lnTo>
                  <a:lnTo>
                    <a:pt x="3435347" y="1950719"/>
                  </a:lnTo>
                  <a:lnTo>
                    <a:pt x="0" y="1950719"/>
                  </a:lnTo>
                  <a:lnTo>
                    <a:pt x="0" y="0"/>
                  </a:lnTo>
                  <a:close/>
                </a:path>
              </a:pathLst>
            </a:custGeom>
            <a:ln w="23706">
              <a:solidFill>
                <a:srgbClr val="1D27F5"/>
              </a:solidFill>
            </a:ln>
          </p:spPr>
          <p:txBody>
            <a:bodyPr wrap="square" lIns="0" tIns="0" rIns="0" bIns="0" rtlCol="0"/>
            <a:lstStyle/>
            <a:p>
              <a:endParaRPr sz="1588"/>
            </a:p>
          </p:txBody>
        </p:sp>
        <p:sp>
          <p:nvSpPr>
            <p:cNvPr id="9" name="object 9"/>
            <p:cNvSpPr/>
            <p:nvPr/>
          </p:nvSpPr>
          <p:spPr>
            <a:xfrm>
              <a:off x="6329680" y="3602634"/>
              <a:ext cx="975360" cy="487680"/>
            </a:xfrm>
            <a:custGeom>
              <a:avLst/>
              <a:gdLst/>
              <a:ahLst/>
              <a:cxnLst/>
              <a:rect l="l" t="t" r="r" b="b"/>
              <a:pathLst>
                <a:path w="975359" h="487679">
                  <a:moveTo>
                    <a:pt x="812800" y="447040"/>
                  </a:moveTo>
                  <a:lnTo>
                    <a:pt x="731520" y="406400"/>
                  </a:lnTo>
                  <a:lnTo>
                    <a:pt x="731520" y="440270"/>
                  </a:lnTo>
                  <a:lnTo>
                    <a:pt x="0" y="440270"/>
                  </a:lnTo>
                  <a:lnTo>
                    <a:pt x="0" y="453809"/>
                  </a:lnTo>
                  <a:lnTo>
                    <a:pt x="731520" y="453809"/>
                  </a:lnTo>
                  <a:lnTo>
                    <a:pt x="731520" y="487680"/>
                  </a:lnTo>
                  <a:lnTo>
                    <a:pt x="799249" y="453809"/>
                  </a:lnTo>
                  <a:lnTo>
                    <a:pt x="812800" y="447040"/>
                  </a:lnTo>
                  <a:close/>
                </a:path>
                <a:path w="975359" h="487679">
                  <a:moveTo>
                    <a:pt x="975360" y="40640"/>
                  </a:moveTo>
                  <a:lnTo>
                    <a:pt x="961809" y="33870"/>
                  </a:lnTo>
                  <a:lnTo>
                    <a:pt x="894080" y="0"/>
                  </a:lnTo>
                  <a:lnTo>
                    <a:pt x="894080" y="33870"/>
                  </a:lnTo>
                  <a:lnTo>
                    <a:pt x="162560" y="33870"/>
                  </a:lnTo>
                  <a:lnTo>
                    <a:pt x="162560" y="47409"/>
                  </a:lnTo>
                  <a:lnTo>
                    <a:pt x="894080" y="47409"/>
                  </a:lnTo>
                  <a:lnTo>
                    <a:pt x="894080" y="81280"/>
                  </a:lnTo>
                  <a:lnTo>
                    <a:pt x="961809" y="47409"/>
                  </a:lnTo>
                  <a:lnTo>
                    <a:pt x="975360" y="40640"/>
                  </a:lnTo>
                  <a:close/>
                </a:path>
              </a:pathLst>
            </a:custGeom>
            <a:solidFill>
              <a:srgbClr val="000000"/>
            </a:solidFill>
          </p:spPr>
          <p:txBody>
            <a:bodyPr wrap="square" lIns="0" tIns="0" rIns="0" bIns="0" rtlCol="0"/>
            <a:lstStyle/>
            <a:p>
              <a:endParaRPr sz="1588"/>
            </a:p>
          </p:txBody>
        </p:sp>
      </p:grpSp>
      <p:sp>
        <p:nvSpPr>
          <p:cNvPr id="10" name="object 10"/>
          <p:cNvSpPr txBox="1"/>
          <p:nvPr/>
        </p:nvSpPr>
        <p:spPr>
          <a:xfrm>
            <a:off x="6445275" y="2941320"/>
            <a:ext cx="452157" cy="764983"/>
          </a:xfrm>
          <a:prstGeom prst="rect">
            <a:avLst/>
          </a:prstGeom>
        </p:spPr>
        <p:txBody>
          <a:bodyPr vert="horz" wrap="square" lIns="0" tIns="11206" rIns="0" bIns="0" rtlCol="0">
            <a:spAutoFit/>
          </a:bodyPr>
          <a:lstStyle/>
          <a:p>
            <a:pPr marL="11206" marR="4483" indent="144003">
              <a:lnSpc>
                <a:spcPct val="146300"/>
              </a:lnSpc>
              <a:spcBef>
                <a:spcPts val="88"/>
              </a:spcBef>
            </a:pPr>
            <a:r>
              <a:rPr sz="1677" b="1" spc="9" dirty="0">
                <a:solidFill>
                  <a:srgbClr val="1D27F5"/>
                </a:solidFill>
                <a:latin typeface="Arial"/>
                <a:cs typeface="Arial"/>
              </a:rPr>
              <a:t>N</a:t>
            </a:r>
            <a:r>
              <a:rPr sz="1677" b="1" dirty="0">
                <a:solidFill>
                  <a:srgbClr val="1D27F5"/>
                </a:solidFill>
                <a:latin typeface="Arial"/>
                <a:cs typeface="Arial"/>
              </a:rPr>
              <a:t>o  </a:t>
            </a:r>
            <a:r>
              <a:rPr sz="1677" b="1" spc="-26" dirty="0">
                <a:solidFill>
                  <a:srgbClr val="1D27F5"/>
                </a:solidFill>
                <a:latin typeface="Arial"/>
                <a:cs typeface="Arial"/>
              </a:rPr>
              <a:t>Yes</a:t>
            </a:r>
            <a:endParaRPr sz="1677">
              <a:latin typeface="Arial"/>
              <a:cs typeface="Arial"/>
            </a:endParaRPr>
          </a:p>
        </p:txBody>
      </p:sp>
      <p:sp>
        <p:nvSpPr>
          <p:cNvPr id="11" name="object 11"/>
          <p:cNvSpPr txBox="1"/>
          <p:nvPr/>
        </p:nvSpPr>
        <p:spPr>
          <a:xfrm>
            <a:off x="5012863" y="3917128"/>
            <a:ext cx="338978" cy="364361"/>
          </a:xfrm>
          <a:prstGeom prst="rect">
            <a:avLst/>
          </a:prstGeom>
        </p:spPr>
        <p:txBody>
          <a:bodyPr vert="horz" wrap="square" lIns="0" tIns="11206" rIns="0" bIns="0" rtlCol="0">
            <a:spAutoFit/>
          </a:bodyPr>
          <a:lstStyle/>
          <a:p>
            <a:pPr marL="11206">
              <a:spcBef>
                <a:spcPts val="88"/>
              </a:spcBef>
            </a:pPr>
            <a:r>
              <a:rPr sz="2294" b="1" spc="-31" dirty="0">
                <a:solidFill>
                  <a:srgbClr val="1D27F5"/>
                </a:solidFill>
                <a:latin typeface="Arial"/>
                <a:cs typeface="Arial"/>
              </a:rPr>
              <a:t>M’</a:t>
            </a:r>
            <a:endParaRPr sz="2294">
              <a:latin typeface="Arial"/>
              <a:cs typeface="Arial"/>
            </a:endParaRPr>
          </a:p>
        </p:txBody>
      </p:sp>
      <p:sp>
        <p:nvSpPr>
          <p:cNvPr id="12" name="Date Placeholder 3"/>
          <p:cNvSpPr>
            <a:spLocks noGrp="1"/>
          </p:cNvSpPr>
          <p:nvPr>
            <p:ph type="dt" sz="half" idx="10"/>
          </p:nvPr>
        </p:nvSpPr>
        <p:spPr>
          <a:xfrm>
            <a:off x="943175" y="6177696"/>
            <a:ext cx="2133600" cy="365125"/>
          </a:xfrm>
        </p:spPr>
        <p:txBody>
          <a:bodyPr/>
          <a:lstStyle/>
          <a:p>
            <a:fld id="{10410A0F-D836-48BE-A9E4-7DF5C79606E5}" type="datetime1">
              <a:rPr lang="en-US" smtClean="0"/>
              <a:t>5/1/2024</a:t>
            </a:fld>
            <a:endParaRPr lang="en-US" dirty="0"/>
          </a:p>
        </p:txBody>
      </p:sp>
      <p:sp>
        <p:nvSpPr>
          <p:cNvPr id="13" name="Footer Placeholder 12"/>
          <p:cNvSpPr>
            <a:spLocks noGrp="1"/>
          </p:cNvSpPr>
          <p:nvPr>
            <p:ph type="ftr" sz="quarter" idx="11"/>
          </p:nvPr>
        </p:nvSpPr>
        <p:spPr>
          <a:xfrm>
            <a:off x="3505200" y="6214589"/>
            <a:ext cx="5029200" cy="365125"/>
          </a:xfrm>
        </p:spPr>
        <p:txBody>
          <a:bodyPr/>
          <a:lstStyle/>
          <a:p>
            <a:r>
              <a:rPr lang="en-US" dirty="0" smtClean="0"/>
              <a:t>Ankur Kumar Varshney       ACSE0404 (TAFL)                  Unit V</a:t>
            </a:r>
            <a:endParaRPr lang="en-US" dirty="0"/>
          </a:p>
        </p:txBody>
      </p:sp>
      <p:pic>
        <p:nvPicPr>
          <p:cNvPr id="14" name="Picture 2" descr="E:\NIET\Project\xLogo11.png.pagespeed.ic.pydHLuCQEZ.png"/>
          <p:cNvPicPr>
            <a:picLocks noChangeAspect="1" noChangeArrowheads="1"/>
          </p:cNvPicPr>
          <p:nvPr/>
        </p:nvPicPr>
        <p:blipFill>
          <a:blip r:embed="rId2"/>
          <a:srcRect/>
          <a:stretch>
            <a:fillRect/>
          </a:stretch>
        </p:blipFill>
        <p:spPr bwMode="auto">
          <a:xfrm>
            <a:off x="-153931" y="0"/>
            <a:ext cx="1447800" cy="817163"/>
          </a:xfrm>
          <a:prstGeom prst="rect">
            <a:avLst/>
          </a:prstGeom>
          <a:noFill/>
        </p:spPr>
      </p:pic>
      <p:sp>
        <p:nvSpPr>
          <p:cNvPr id="15" name="Title 1"/>
          <p:cNvSpPr txBox="1">
            <a:spLocks/>
          </p:cNvSpPr>
          <p:nvPr/>
        </p:nvSpPr>
        <p:spPr>
          <a:xfrm>
            <a:off x="1219828" y="11447"/>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Complement</a:t>
            </a:r>
            <a:r>
              <a:rPr lang="en-US" sz="2800" spc="-4" dirty="0"/>
              <a:t> </a:t>
            </a:r>
            <a:r>
              <a:rPr lang="en-US" sz="2800" spc="4" dirty="0"/>
              <a:t>of</a:t>
            </a:r>
            <a:r>
              <a:rPr lang="en-US" sz="2800" spc="-4" dirty="0"/>
              <a:t> </a:t>
            </a:r>
            <a:r>
              <a:rPr lang="en-US" sz="2800" dirty="0"/>
              <a:t>Recursive Languages</a:t>
            </a:r>
            <a:r>
              <a:rPr lang="en-US" sz="2800" b="1" dirty="0" smtClean="0"/>
              <a:t>(CO5</a:t>
            </a:r>
            <a:r>
              <a:rPr lang="en-US" sz="3200" b="1" dirty="0"/>
              <a:t>)</a:t>
            </a:r>
            <a:endParaRPr kumimoji="0" lang="en-US" sz="3200" b="1" i="0" u="none" strike="noStrike" kern="1200" cap="none" spc="0" normalizeH="0" baseline="0" noProof="0" dirty="0">
              <a:ln>
                <a:noFill/>
              </a:ln>
              <a:solidFill>
                <a:schemeClr val="dk1"/>
              </a:solidFill>
              <a:effectLst/>
              <a:uLnTx/>
              <a:uFillTx/>
            </a:endParaRPr>
          </a:p>
        </p:txBody>
      </p:sp>
      <p:sp>
        <p:nvSpPr>
          <p:cNvPr id="16" name="Date Placeholder 3"/>
          <p:cNvSpPr txBox="1">
            <a:spLocks/>
          </p:cNvSpPr>
          <p:nvPr/>
        </p:nvSpPr>
        <p:spPr>
          <a:xfrm>
            <a:off x="1927784" y="6393406"/>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67DAA0-F5EA-4446-80AA-054EC68B59D6}" type="datetime1">
              <a:rPr lang="en-US" smtClean="0"/>
              <a:pPr/>
              <a:t>5/1/2024</a:t>
            </a:fld>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98</a:t>
            </a:fld>
            <a:endParaRPr lang="en-US"/>
          </a:p>
        </p:txBody>
      </p:sp>
    </p:spTree>
    <p:extLst>
      <p:ext uri="{BB962C8B-B14F-4D97-AF65-F5344CB8AC3E}">
        <p14:creationId xmlns:p14="http://schemas.microsoft.com/office/powerpoint/2010/main" val="28162884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34471" y="1"/>
            <a:ext cx="0" cy="577081"/>
          </a:xfrm>
          <a:prstGeom prst="rect">
            <a:avLst/>
          </a:prstGeom>
        </p:spPr>
        <p:txBody>
          <a:bodyPr vert="horz" wrap="square" lIns="0" tIns="0" rIns="0" bIns="0" rtlCol="0">
            <a:spAutoFit/>
          </a:bodyPr>
          <a:lstStyle/>
          <a:p>
            <a:pPr marL="33619">
              <a:lnSpc>
                <a:spcPts val="1531"/>
              </a:lnSpc>
            </a:pPr>
            <a:fld id="{81D60167-4931-47E6-BA6A-407CBD079E47}" type="slidenum">
              <a:rPr dirty="0"/>
              <a:pPr marL="33619">
                <a:lnSpc>
                  <a:spcPts val="1531"/>
                </a:lnSpc>
              </a:pPr>
              <a:t>99</a:t>
            </a:fld>
            <a:endParaRPr dirty="0"/>
          </a:p>
        </p:txBody>
      </p:sp>
      <p:sp>
        <p:nvSpPr>
          <p:cNvPr id="3" name="object 3"/>
          <p:cNvSpPr txBox="1"/>
          <p:nvPr/>
        </p:nvSpPr>
        <p:spPr>
          <a:xfrm>
            <a:off x="569969" y="2036887"/>
            <a:ext cx="7703484" cy="1793311"/>
          </a:xfrm>
          <a:prstGeom prst="rect">
            <a:avLst/>
          </a:prstGeom>
        </p:spPr>
        <p:txBody>
          <a:bodyPr vert="horz" wrap="square" lIns="0" tIns="142875" rIns="0" bIns="0" rtlCol="0">
            <a:spAutoFit/>
          </a:bodyPr>
          <a:lstStyle/>
          <a:p>
            <a:pPr marL="356366" indent="-322747" algn="just">
              <a:spcBef>
                <a:spcPts val="1125"/>
              </a:spcBef>
              <a:buFont typeface="Wingdings"/>
              <a:buChar char=""/>
              <a:tabLst>
                <a:tab pos="355806" algn="l"/>
                <a:tab pos="356366" algn="l"/>
              </a:tabLst>
            </a:pPr>
            <a:r>
              <a:rPr sz="2200" spc="-22" dirty="0">
                <a:cs typeface="Arial MT"/>
              </a:rPr>
              <a:t>Same</a:t>
            </a:r>
            <a:r>
              <a:rPr sz="2200" spc="-44" dirty="0">
                <a:cs typeface="Arial MT"/>
              </a:rPr>
              <a:t> </a:t>
            </a:r>
            <a:r>
              <a:rPr sz="2200" spc="-18" dirty="0">
                <a:cs typeface="Arial MT"/>
              </a:rPr>
              <a:t>ideas</a:t>
            </a:r>
            <a:r>
              <a:rPr sz="2200" spc="-40" dirty="0">
                <a:cs typeface="Arial MT"/>
              </a:rPr>
              <a:t> </a:t>
            </a:r>
            <a:r>
              <a:rPr sz="2200" spc="-18" dirty="0">
                <a:cs typeface="Arial MT"/>
              </a:rPr>
              <a:t>work</a:t>
            </a:r>
            <a:r>
              <a:rPr sz="2200" spc="-40" dirty="0">
                <a:cs typeface="Arial MT"/>
              </a:rPr>
              <a:t> </a:t>
            </a:r>
            <a:r>
              <a:rPr sz="2200" spc="-13" dirty="0">
                <a:cs typeface="Arial MT"/>
              </a:rPr>
              <a:t>for</a:t>
            </a:r>
            <a:r>
              <a:rPr sz="2200" spc="-31" dirty="0">
                <a:cs typeface="Arial MT"/>
              </a:rPr>
              <a:t> </a:t>
            </a:r>
            <a:r>
              <a:rPr sz="2200" spc="-18" dirty="0">
                <a:cs typeface="Arial MT"/>
              </a:rPr>
              <a:t>each</a:t>
            </a:r>
            <a:r>
              <a:rPr sz="2200" spc="-40" dirty="0">
                <a:cs typeface="Arial MT"/>
              </a:rPr>
              <a:t> </a:t>
            </a:r>
            <a:r>
              <a:rPr sz="2200" spc="-18" dirty="0">
                <a:cs typeface="Arial MT"/>
              </a:rPr>
              <a:t>case.</a:t>
            </a:r>
            <a:endParaRPr sz="2200" dirty="0">
              <a:cs typeface="Arial MT"/>
            </a:endParaRPr>
          </a:p>
          <a:p>
            <a:pPr marL="356366" indent="-322747" algn="just">
              <a:spcBef>
                <a:spcPts val="1037"/>
              </a:spcBef>
              <a:buFont typeface="Wingdings"/>
              <a:buChar char=""/>
              <a:tabLst>
                <a:tab pos="355806" algn="l"/>
                <a:tab pos="356366" algn="l"/>
              </a:tabLst>
            </a:pPr>
            <a:r>
              <a:rPr sz="2200" spc="-18" dirty="0">
                <a:solidFill>
                  <a:srgbClr val="990000"/>
                </a:solidFill>
                <a:cs typeface="Arial MT"/>
              </a:rPr>
              <a:t>RE</a:t>
            </a:r>
            <a:r>
              <a:rPr sz="2200" spc="-18" dirty="0">
                <a:cs typeface="Arial MT"/>
              </a:rPr>
              <a:t>:</a:t>
            </a:r>
            <a:r>
              <a:rPr sz="2200" spc="-35" dirty="0">
                <a:cs typeface="Arial MT"/>
              </a:rPr>
              <a:t> </a:t>
            </a:r>
            <a:r>
              <a:rPr sz="2200" spc="-18" dirty="0">
                <a:cs typeface="Arial MT"/>
              </a:rPr>
              <a:t>guess</a:t>
            </a:r>
            <a:r>
              <a:rPr sz="2200" spc="-35" dirty="0">
                <a:cs typeface="Arial MT"/>
              </a:rPr>
              <a:t> </a:t>
            </a:r>
            <a:r>
              <a:rPr sz="2200" spc="-18" dirty="0">
                <a:cs typeface="Arial MT"/>
              </a:rPr>
              <a:t>many</a:t>
            </a:r>
            <a:r>
              <a:rPr sz="2200" spc="-35" dirty="0">
                <a:cs typeface="Arial MT"/>
              </a:rPr>
              <a:t> </a:t>
            </a:r>
            <a:r>
              <a:rPr sz="2200" spc="-18" dirty="0">
                <a:cs typeface="Arial MT"/>
              </a:rPr>
              <a:t>breaks,</a:t>
            </a:r>
            <a:r>
              <a:rPr sz="2200" spc="-31" dirty="0">
                <a:cs typeface="Arial MT"/>
              </a:rPr>
              <a:t> </a:t>
            </a:r>
            <a:r>
              <a:rPr sz="2200" spc="-18" dirty="0">
                <a:cs typeface="Arial MT"/>
              </a:rPr>
              <a:t>accept</a:t>
            </a:r>
            <a:r>
              <a:rPr sz="2200" spc="-35" dirty="0">
                <a:cs typeface="Arial MT"/>
              </a:rPr>
              <a:t> </a:t>
            </a:r>
            <a:r>
              <a:rPr sz="2200" spc="-4" dirty="0">
                <a:cs typeface="Arial MT"/>
              </a:rPr>
              <a:t>if</a:t>
            </a:r>
            <a:r>
              <a:rPr sz="2200" spc="-31" dirty="0">
                <a:cs typeface="Arial MT"/>
              </a:rPr>
              <a:t> </a:t>
            </a:r>
            <a:r>
              <a:rPr sz="2200" spc="-13" dirty="0">
                <a:cs typeface="Arial MT"/>
              </a:rPr>
              <a:t>M</a:t>
            </a:r>
            <a:r>
              <a:rPr sz="2200" spc="-19" baseline="-16339" dirty="0">
                <a:cs typeface="Arial MT"/>
              </a:rPr>
              <a:t>1</a:t>
            </a:r>
            <a:r>
              <a:rPr sz="2200" spc="311" baseline="-16339" dirty="0">
                <a:cs typeface="Arial MT"/>
              </a:rPr>
              <a:t> </a:t>
            </a:r>
            <a:r>
              <a:rPr sz="2200" spc="-18" dirty="0">
                <a:cs typeface="Arial MT"/>
              </a:rPr>
              <a:t>accepts</a:t>
            </a:r>
            <a:r>
              <a:rPr sz="2200" spc="-31" dirty="0">
                <a:cs typeface="Arial MT"/>
              </a:rPr>
              <a:t> </a:t>
            </a:r>
            <a:r>
              <a:rPr sz="2200" spc="-13" dirty="0">
                <a:cs typeface="Arial MT"/>
              </a:rPr>
              <a:t>each</a:t>
            </a:r>
            <a:r>
              <a:rPr sz="2200" spc="-35" dirty="0">
                <a:cs typeface="Arial MT"/>
              </a:rPr>
              <a:t> </a:t>
            </a:r>
            <a:r>
              <a:rPr sz="2200" spc="-18" dirty="0">
                <a:cs typeface="Arial MT"/>
              </a:rPr>
              <a:t>piece.</a:t>
            </a:r>
            <a:endParaRPr sz="2200" dirty="0">
              <a:cs typeface="Arial MT"/>
            </a:endParaRPr>
          </a:p>
          <a:p>
            <a:pPr marL="355806" marR="257749" indent="-322747" algn="just">
              <a:lnSpc>
                <a:spcPct val="119200"/>
              </a:lnSpc>
              <a:spcBef>
                <a:spcPts val="507"/>
              </a:spcBef>
              <a:buFont typeface="Wingdings"/>
              <a:buChar char=""/>
              <a:tabLst>
                <a:tab pos="355806" algn="l"/>
                <a:tab pos="356366" algn="l"/>
              </a:tabLst>
            </a:pPr>
            <a:r>
              <a:rPr sz="2200" spc="-18" dirty="0">
                <a:solidFill>
                  <a:srgbClr val="990000"/>
                </a:solidFill>
                <a:cs typeface="Arial MT"/>
              </a:rPr>
              <a:t>Recursive</a:t>
            </a:r>
            <a:r>
              <a:rPr sz="2200" spc="-18" dirty="0">
                <a:cs typeface="Arial MT"/>
              </a:rPr>
              <a:t>:</a:t>
            </a:r>
            <a:r>
              <a:rPr sz="2200" spc="-31" dirty="0">
                <a:cs typeface="Arial MT"/>
              </a:rPr>
              <a:t> </a:t>
            </a:r>
            <a:r>
              <a:rPr sz="2200" spc="-18" dirty="0">
                <a:cs typeface="Arial MT"/>
              </a:rPr>
              <a:t>systematically</a:t>
            </a:r>
            <a:r>
              <a:rPr sz="2200" spc="-35" dirty="0">
                <a:cs typeface="Arial MT"/>
              </a:rPr>
              <a:t> </a:t>
            </a:r>
            <a:r>
              <a:rPr sz="2200" spc="-13" dirty="0">
                <a:cs typeface="Arial MT"/>
              </a:rPr>
              <a:t>try</a:t>
            </a:r>
            <a:r>
              <a:rPr sz="2200" spc="-35" dirty="0">
                <a:cs typeface="Arial MT"/>
              </a:rPr>
              <a:t> </a:t>
            </a:r>
            <a:r>
              <a:rPr sz="2200" spc="-9" dirty="0">
                <a:cs typeface="Arial MT"/>
              </a:rPr>
              <a:t>all</a:t>
            </a:r>
            <a:r>
              <a:rPr sz="2200" spc="-18" dirty="0">
                <a:cs typeface="Arial MT"/>
              </a:rPr>
              <a:t> ways</a:t>
            </a:r>
            <a:r>
              <a:rPr sz="2200" spc="-35" dirty="0">
                <a:cs typeface="Arial MT"/>
              </a:rPr>
              <a:t> </a:t>
            </a:r>
            <a:r>
              <a:rPr sz="2200" spc="-9" dirty="0">
                <a:cs typeface="Arial MT"/>
              </a:rPr>
              <a:t>to</a:t>
            </a:r>
            <a:r>
              <a:rPr sz="2200" spc="-31" dirty="0">
                <a:cs typeface="Arial MT"/>
              </a:rPr>
              <a:t> </a:t>
            </a:r>
            <a:r>
              <a:rPr sz="2200" spc="-13" dirty="0">
                <a:cs typeface="Arial MT"/>
              </a:rPr>
              <a:t>break</a:t>
            </a:r>
            <a:r>
              <a:rPr sz="2200" spc="-35" dirty="0">
                <a:cs typeface="Arial MT"/>
              </a:rPr>
              <a:t> </a:t>
            </a:r>
            <a:r>
              <a:rPr sz="2200" spc="-13" dirty="0">
                <a:cs typeface="Arial MT"/>
              </a:rPr>
              <a:t>input</a:t>
            </a:r>
            <a:r>
              <a:rPr sz="2200" spc="-31" dirty="0">
                <a:cs typeface="Arial MT"/>
              </a:rPr>
              <a:t> </a:t>
            </a:r>
            <a:r>
              <a:rPr sz="2200" spc="-18" dirty="0">
                <a:cs typeface="Arial MT"/>
              </a:rPr>
              <a:t>into </a:t>
            </a:r>
            <a:r>
              <a:rPr sz="2200" spc="-627" dirty="0">
                <a:cs typeface="Arial MT"/>
              </a:rPr>
              <a:t> </a:t>
            </a:r>
            <a:r>
              <a:rPr sz="2200" spc="-18" dirty="0">
                <a:cs typeface="Arial MT"/>
              </a:rPr>
              <a:t>some</a:t>
            </a:r>
            <a:r>
              <a:rPr sz="2200" spc="-40" dirty="0">
                <a:cs typeface="Arial MT"/>
              </a:rPr>
              <a:t> </a:t>
            </a:r>
            <a:r>
              <a:rPr sz="2200" spc="-22" dirty="0">
                <a:cs typeface="Arial MT"/>
              </a:rPr>
              <a:t>number</a:t>
            </a:r>
            <a:r>
              <a:rPr sz="2200" spc="-26" dirty="0">
                <a:cs typeface="Arial MT"/>
              </a:rPr>
              <a:t> </a:t>
            </a:r>
            <a:r>
              <a:rPr sz="2200" spc="-13" dirty="0">
                <a:cs typeface="Arial MT"/>
              </a:rPr>
              <a:t>of</a:t>
            </a:r>
            <a:r>
              <a:rPr sz="2200" spc="-26" dirty="0">
                <a:cs typeface="Arial MT"/>
              </a:rPr>
              <a:t> </a:t>
            </a:r>
            <a:r>
              <a:rPr sz="2200" spc="-22" dirty="0">
                <a:cs typeface="Arial MT"/>
              </a:rPr>
              <a:t>pieces.</a:t>
            </a:r>
            <a:endParaRPr sz="2200" dirty="0">
              <a:cs typeface="Arial MT"/>
            </a:endParaRPr>
          </a:p>
        </p:txBody>
      </p:sp>
      <p:pic>
        <p:nvPicPr>
          <p:cNvPr id="5" name="Picture 2" descr="E:\NIET\Project\xLogo11.png.pagespeed.ic.pydHLuCQEZ.png"/>
          <p:cNvPicPr>
            <a:picLocks noChangeAspect="1" noChangeArrowheads="1"/>
          </p:cNvPicPr>
          <p:nvPr/>
        </p:nvPicPr>
        <p:blipFill>
          <a:blip r:embed="rId2"/>
          <a:srcRect/>
          <a:stretch>
            <a:fillRect/>
          </a:stretch>
        </p:blipFill>
        <p:spPr bwMode="auto">
          <a:xfrm>
            <a:off x="-153931" y="0"/>
            <a:ext cx="1447800" cy="817163"/>
          </a:xfrm>
          <a:prstGeom prst="rect">
            <a:avLst/>
          </a:prstGeom>
          <a:noFill/>
        </p:spPr>
      </p:pic>
      <p:sp>
        <p:nvSpPr>
          <p:cNvPr id="6" name="Title 1"/>
          <p:cNvSpPr txBox="1">
            <a:spLocks/>
          </p:cNvSpPr>
          <p:nvPr/>
        </p:nvSpPr>
        <p:spPr>
          <a:xfrm>
            <a:off x="1219828" y="11447"/>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Star</a:t>
            </a:r>
            <a:r>
              <a:rPr lang="en-US" sz="2800" spc="-49" dirty="0"/>
              <a:t> </a:t>
            </a:r>
            <a:r>
              <a:rPr lang="en-US" sz="2800" dirty="0"/>
              <a:t>Closure</a:t>
            </a:r>
            <a:r>
              <a:rPr lang="en-US" sz="2800" b="1" dirty="0" smtClean="0"/>
              <a:t>(CO5</a:t>
            </a:r>
            <a:r>
              <a:rPr lang="en-US" sz="2800" b="1" dirty="0"/>
              <a:t>)</a:t>
            </a:r>
            <a:endParaRPr kumimoji="0" lang="en-US" sz="2800" b="1" i="0" u="none" strike="noStrike" kern="1200" cap="none" spc="0" normalizeH="0" baseline="0" noProof="0" dirty="0">
              <a:ln>
                <a:noFill/>
              </a:ln>
              <a:solidFill>
                <a:schemeClr val="dk1"/>
              </a:solidFill>
              <a:effectLst/>
              <a:uLnTx/>
              <a:uFillTx/>
            </a:endParaRPr>
          </a:p>
        </p:txBody>
      </p:sp>
      <p:sp>
        <p:nvSpPr>
          <p:cNvPr id="7" name="Date Placeholder 3"/>
          <p:cNvSpPr txBox="1">
            <a:spLocks/>
          </p:cNvSpPr>
          <p:nvPr/>
        </p:nvSpPr>
        <p:spPr>
          <a:xfrm>
            <a:off x="1927784" y="6393406"/>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67DAA0-F5EA-4446-80AA-054EC68B59D6}" type="datetime1">
              <a:rPr lang="en-US" smtClean="0"/>
              <a:pPr/>
              <a:t>5/1/2024</a:t>
            </a:fld>
            <a:endParaRPr lang="en-US"/>
          </a:p>
        </p:txBody>
      </p:sp>
      <p:sp>
        <p:nvSpPr>
          <p:cNvPr id="2" name="Date Placeholder 1"/>
          <p:cNvSpPr>
            <a:spLocks noGrp="1"/>
          </p:cNvSpPr>
          <p:nvPr>
            <p:ph type="dt" sz="half" idx="10"/>
          </p:nvPr>
        </p:nvSpPr>
        <p:spPr/>
        <p:txBody>
          <a:bodyPr/>
          <a:lstStyle/>
          <a:p>
            <a:fld id="{15860DEE-428E-4C62-9B94-9103CB88EEB0}" type="datetime1">
              <a:rPr lang="en-US" smtClean="0"/>
              <a:t>5/1/2024</a:t>
            </a:fld>
            <a:endParaRPr lang="en-US"/>
          </a:p>
        </p:txBody>
      </p:sp>
    </p:spTree>
    <p:extLst>
      <p:ext uri="{BB962C8B-B14F-4D97-AF65-F5344CB8AC3E}">
        <p14:creationId xmlns:p14="http://schemas.microsoft.com/office/powerpoint/2010/main" val="2135046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19134</TotalTime>
  <Words>8771</Words>
  <Application>Microsoft Office PowerPoint</Application>
  <PresentationFormat>On-screen Show (4:3)</PresentationFormat>
  <Paragraphs>1806</Paragraphs>
  <Slides>129</Slides>
  <Notes>12</Notes>
  <HiddenSlides>0</HiddenSlides>
  <MMClips>0</MMClips>
  <ScaleCrop>false</ScaleCrop>
  <HeadingPairs>
    <vt:vector size="4" baseType="variant">
      <vt:variant>
        <vt:lpstr>Theme</vt:lpstr>
      </vt:variant>
      <vt:variant>
        <vt:i4>1</vt:i4>
      </vt:variant>
      <vt:variant>
        <vt:lpstr>Slide Titles</vt:lpstr>
      </vt:variant>
      <vt:variant>
        <vt:i4>129</vt:i4>
      </vt:variant>
    </vt:vector>
  </HeadingPairs>
  <TitlesOfParts>
    <vt:vector size="130" baseType="lpstr">
      <vt:lpstr>Office Theme</vt:lpstr>
      <vt:lpstr>Noida Institute of Engineering and Technology, Gr. Noida</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Educational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important</vt:lpstr>
      <vt:lpstr>Turing machines with output</vt:lpstr>
      <vt:lpstr>Adding two to a number in unary</vt:lpstr>
      <vt:lpstr>Adding 1 to a Binary Number</vt:lpstr>
      <vt:lpstr>states = 0,1,2,3,4,H  tape alphabet = 1,0,#,^  input alphabet = 1,0,#</vt:lpstr>
      <vt:lpstr>Configurations</vt:lpstr>
      <vt:lpstr>Sipser terminology</vt:lpstr>
      <vt:lpstr>Relating configurations</vt:lpstr>
      <vt:lpstr>Note</vt:lpstr>
      <vt:lpstr>Example</vt:lpstr>
      <vt:lpstr>The Language of a TM</vt:lpstr>
      <vt:lpstr>Acceptance by Halting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Recursive 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admin</cp:lastModifiedBy>
  <cp:revision>489</cp:revision>
  <dcterms:created xsi:type="dcterms:W3CDTF">2006-08-16T00:00:00Z</dcterms:created>
  <dcterms:modified xsi:type="dcterms:W3CDTF">2024-05-01T09:25:48Z</dcterms:modified>
</cp:coreProperties>
</file>