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0"/>
  </p:notesMasterIdLst>
  <p:handoutMasterIdLst>
    <p:handoutMasterId r:id="rId151"/>
  </p:handoutMasterIdLst>
  <p:sldIdLst>
    <p:sldId id="520" r:id="rId2"/>
    <p:sldId id="521" r:id="rId3"/>
    <p:sldId id="494" r:id="rId4"/>
    <p:sldId id="493" r:id="rId5"/>
    <p:sldId id="495" r:id="rId6"/>
    <p:sldId id="496" r:id="rId7"/>
    <p:sldId id="352" r:id="rId8"/>
    <p:sldId id="285" r:id="rId9"/>
    <p:sldId id="287" r:id="rId10"/>
    <p:sldId id="286" r:id="rId11"/>
    <p:sldId id="353" r:id="rId12"/>
    <p:sldId id="363" r:id="rId13"/>
    <p:sldId id="284" r:id="rId14"/>
    <p:sldId id="361" r:id="rId15"/>
    <p:sldId id="497" r:id="rId16"/>
    <p:sldId id="1073" r:id="rId17"/>
    <p:sldId id="498" r:id="rId18"/>
    <p:sldId id="499" r:id="rId19"/>
    <p:sldId id="522" r:id="rId20"/>
    <p:sldId id="523" r:id="rId21"/>
    <p:sldId id="360" r:id="rId22"/>
    <p:sldId id="501" r:id="rId23"/>
    <p:sldId id="1071" r:id="rId24"/>
    <p:sldId id="268" r:id="rId25"/>
    <p:sldId id="269" r:id="rId26"/>
    <p:sldId id="365" r:id="rId27"/>
    <p:sldId id="380" r:id="rId28"/>
    <p:sldId id="367" r:id="rId29"/>
    <p:sldId id="259" r:id="rId30"/>
    <p:sldId id="294" r:id="rId31"/>
    <p:sldId id="384" r:id="rId32"/>
    <p:sldId id="386" r:id="rId33"/>
    <p:sldId id="387" r:id="rId34"/>
    <p:sldId id="388" r:id="rId35"/>
    <p:sldId id="389" r:id="rId36"/>
    <p:sldId id="390" r:id="rId37"/>
    <p:sldId id="391" r:id="rId38"/>
    <p:sldId id="271" r:id="rId39"/>
    <p:sldId id="295" r:id="rId40"/>
    <p:sldId id="296" r:id="rId41"/>
    <p:sldId id="297" r:id="rId42"/>
    <p:sldId id="298" r:id="rId43"/>
    <p:sldId id="299" r:id="rId44"/>
    <p:sldId id="300" r:id="rId45"/>
    <p:sldId id="301" r:id="rId46"/>
    <p:sldId id="502" r:id="rId47"/>
    <p:sldId id="503" r:id="rId48"/>
    <p:sldId id="504" r:id="rId49"/>
    <p:sldId id="505" r:id="rId50"/>
    <p:sldId id="506" r:id="rId51"/>
    <p:sldId id="507" r:id="rId52"/>
    <p:sldId id="508" r:id="rId53"/>
    <p:sldId id="509" r:id="rId54"/>
    <p:sldId id="510" r:id="rId55"/>
    <p:sldId id="511" r:id="rId56"/>
    <p:sldId id="512" r:id="rId57"/>
    <p:sldId id="513" r:id="rId58"/>
    <p:sldId id="514" r:id="rId59"/>
    <p:sldId id="515" r:id="rId60"/>
    <p:sldId id="516" r:id="rId61"/>
    <p:sldId id="282" r:id="rId62"/>
    <p:sldId id="293" r:id="rId63"/>
    <p:sldId id="517" r:id="rId64"/>
    <p:sldId id="518" r:id="rId65"/>
    <p:sldId id="519" r:id="rId66"/>
    <p:sldId id="281" r:id="rId67"/>
    <p:sldId id="276" r:id="rId68"/>
    <p:sldId id="392" r:id="rId69"/>
    <p:sldId id="302" r:id="rId70"/>
    <p:sldId id="488" r:id="rId71"/>
    <p:sldId id="489" r:id="rId72"/>
    <p:sldId id="490" r:id="rId73"/>
    <p:sldId id="393" r:id="rId74"/>
    <p:sldId id="394" r:id="rId75"/>
    <p:sldId id="395" r:id="rId76"/>
    <p:sldId id="397" r:id="rId77"/>
    <p:sldId id="305" r:id="rId78"/>
    <p:sldId id="307" r:id="rId79"/>
    <p:sldId id="308" r:id="rId80"/>
    <p:sldId id="309" r:id="rId81"/>
    <p:sldId id="401" r:id="rId82"/>
    <p:sldId id="311" r:id="rId83"/>
    <p:sldId id="312" r:id="rId84"/>
    <p:sldId id="313" r:id="rId85"/>
    <p:sldId id="314" r:id="rId86"/>
    <p:sldId id="315" r:id="rId87"/>
    <p:sldId id="310" r:id="rId88"/>
    <p:sldId id="316" r:id="rId89"/>
    <p:sldId id="317" r:id="rId90"/>
    <p:sldId id="318" r:id="rId91"/>
    <p:sldId id="319" r:id="rId92"/>
    <p:sldId id="321" r:id="rId93"/>
    <p:sldId id="320" r:id="rId94"/>
    <p:sldId id="322" r:id="rId95"/>
    <p:sldId id="324" r:id="rId96"/>
    <p:sldId id="325" r:id="rId97"/>
    <p:sldId id="326" r:id="rId98"/>
    <p:sldId id="327" r:id="rId99"/>
    <p:sldId id="328" r:id="rId100"/>
    <p:sldId id="487" r:id="rId101"/>
    <p:sldId id="486" r:id="rId102"/>
    <p:sldId id="329" r:id="rId103"/>
    <p:sldId id="330" r:id="rId104"/>
    <p:sldId id="331" r:id="rId105"/>
    <p:sldId id="354" r:id="rId106"/>
    <p:sldId id="332" r:id="rId107"/>
    <p:sldId id="335" r:id="rId108"/>
    <p:sldId id="336" r:id="rId109"/>
    <p:sldId id="337" r:id="rId110"/>
    <p:sldId id="338" r:id="rId111"/>
    <p:sldId id="368" r:id="rId112"/>
    <p:sldId id="339" r:id="rId113"/>
    <p:sldId id="341" r:id="rId114"/>
    <p:sldId id="340" r:id="rId115"/>
    <p:sldId id="342" r:id="rId116"/>
    <p:sldId id="343" r:id="rId117"/>
    <p:sldId id="333" r:id="rId118"/>
    <p:sldId id="350" r:id="rId119"/>
    <p:sldId id="344" r:id="rId120"/>
    <p:sldId id="345" r:id="rId121"/>
    <p:sldId id="347" r:id="rId122"/>
    <p:sldId id="348" r:id="rId123"/>
    <p:sldId id="491" r:id="rId124"/>
    <p:sldId id="275" r:id="rId125"/>
    <p:sldId id="270" r:id="rId126"/>
    <p:sldId id="355" r:id="rId127"/>
    <p:sldId id="357" r:id="rId128"/>
    <p:sldId id="369" r:id="rId129"/>
    <p:sldId id="370" r:id="rId130"/>
    <p:sldId id="373" r:id="rId131"/>
    <p:sldId id="374" r:id="rId132"/>
    <p:sldId id="375" r:id="rId133"/>
    <p:sldId id="376" r:id="rId134"/>
    <p:sldId id="377" r:id="rId135"/>
    <p:sldId id="358" r:id="rId136"/>
    <p:sldId id="359" r:id="rId137"/>
    <p:sldId id="264" r:id="rId138"/>
    <p:sldId id="371" r:id="rId139"/>
    <p:sldId id="372" r:id="rId140"/>
    <p:sldId id="396" r:id="rId141"/>
    <p:sldId id="378" r:id="rId142"/>
    <p:sldId id="273" r:id="rId143"/>
    <p:sldId id="379" r:id="rId144"/>
    <p:sldId id="274" r:id="rId145"/>
    <p:sldId id="267" r:id="rId146"/>
    <p:sldId id="265" r:id="rId147"/>
    <p:sldId id="283" r:id="rId148"/>
    <p:sldId id="351" r:id="rId1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8">
          <p15:clr>
            <a:srgbClr val="A4A3A4"/>
          </p15:clr>
        </p15:guide>
      </p15:sldGuideLst>
    </p:ext>
    <p:ext uri="{2D200454-40CA-4A62-9FC3-DE9A4176ACB9}">
      <p15:notesGuideLst xmlns:p15="http://schemas.microsoft.com/office/powerpoint/2012/main">
        <p15:guide id="1" orient="horz" pos="2880">
          <p15:clr>
            <a:srgbClr val="A4A3A4"/>
          </p15:clr>
        </p15:guide>
        <p15:guide id="2" pos="218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24" autoAdjust="0"/>
  </p:normalViewPr>
  <p:slideViewPr>
    <p:cSldViewPr>
      <p:cViewPr varScale="1">
        <p:scale>
          <a:sx n="85" d="100"/>
          <a:sy n="85" d="100"/>
        </p:scale>
        <p:origin x="1392" y="67"/>
      </p:cViewPr>
      <p:guideLst>
        <p:guide orient="horz" pos="2160"/>
        <p:guide pos="2908"/>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6" y="-102"/>
      </p:cViewPr>
      <p:guideLst>
        <p:guide orient="horz" pos="2880"/>
        <p:guide pos="2181"/>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69F1EC1-7482-415C-81F3-A71E5964D013}" type="doc">
      <dgm:prSet loTypeId="urn:microsoft.com/office/officeart/2005/8/layout/hProcess7#1" loCatId="list" qsTypeId="urn:microsoft.com/office/officeart/2005/8/quickstyle/simple1#1" qsCatId="simple" csTypeId="urn:microsoft.com/office/officeart/2005/8/colors/accent1_2#1" csCatId="accent1" phldr="1"/>
      <dgm:spPr/>
      <dgm:t>
        <a:bodyPr/>
        <a:lstStyle/>
        <a:p>
          <a:endParaRPr lang="en-US"/>
        </a:p>
      </dgm:t>
    </dgm:pt>
    <dgm:pt modelId="{518BB789-7756-461E-9224-2628C534D91F}">
      <dgm:prSet phldrT="[Text]" custT="1"/>
      <dgm:spPr>
        <a:solidFill>
          <a:srgbClr val="7BE5E5"/>
        </a:solidFill>
      </dgm:spPr>
      <dgm:t>
        <a:bodyPr vert="vert" lIns="0" tIns="365760" anchor="ctr" anchorCtr="1"/>
        <a:lstStyle/>
        <a:p>
          <a:r>
            <a:rPr lang="en-US" sz="1800" baseline="0" dirty="0">
              <a:solidFill>
                <a:schemeClr val="tx1"/>
              </a:solidFill>
            </a:rPr>
            <a:t>a</a:t>
          </a:r>
        </a:p>
      </dgm:t>
    </dgm:pt>
    <dgm:pt modelId="{79897BDB-3D4C-4D94-9E15-8D3768A0031F}" type="parTrans" cxnId="{6C4F1820-C838-49DF-9DC6-86E499BF2986}">
      <dgm:prSet/>
      <dgm:spPr/>
      <dgm:t>
        <a:bodyPr/>
        <a:lstStyle/>
        <a:p>
          <a:endParaRPr lang="en-US"/>
        </a:p>
      </dgm:t>
    </dgm:pt>
    <dgm:pt modelId="{E5551CB3-918E-4F3F-9493-1BB63F295FC4}" type="sibTrans" cxnId="{6C4F1820-C838-49DF-9DC6-86E499BF2986}">
      <dgm:prSet/>
      <dgm:spPr/>
      <dgm:t>
        <a:bodyPr/>
        <a:lstStyle/>
        <a:p>
          <a:endParaRPr lang="en-US"/>
        </a:p>
      </dgm:t>
    </dgm:pt>
    <dgm:pt modelId="{D1DC58E9-98F8-410D-A368-5C8CAD0CCA5F}">
      <dgm:prSet phldrT="[Text]" custT="1"/>
      <dgm:spPr>
        <a:solidFill>
          <a:srgbClr val="7BE5E5"/>
        </a:solidFill>
      </dgm:spPr>
      <dgm:t>
        <a:bodyPr vert="vert" lIns="0" tIns="365760" rIns="365760" anchor="ctr" anchorCtr="1"/>
        <a:lstStyle/>
        <a:p>
          <a:pPr algn="ctr"/>
          <a:r>
            <a:rPr lang="en-US" sz="1800" baseline="0" dirty="0">
              <a:solidFill>
                <a:schemeClr val="tx1"/>
              </a:solidFill>
            </a:rPr>
            <a:t>b	</a:t>
          </a:r>
        </a:p>
      </dgm:t>
    </dgm:pt>
    <dgm:pt modelId="{4F57F2AD-99EF-4C3B-9224-2BB503BAEF9E}" type="parTrans" cxnId="{3FB5DA9A-BCA2-4BC2-ABA8-871B6DF18061}">
      <dgm:prSet/>
      <dgm:spPr/>
      <dgm:t>
        <a:bodyPr/>
        <a:lstStyle/>
        <a:p>
          <a:endParaRPr lang="en-US"/>
        </a:p>
      </dgm:t>
    </dgm:pt>
    <dgm:pt modelId="{58E14745-0164-49CD-96C9-824CDF21CA7F}" type="sibTrans" cxnId="{3FB5DA9A-BCA2-4BC2-ABA8-871B6DF18061}">
      <dgm:prSet/>
      <dgm:spPr/>
      <dgm:t>
        <a:bodyPr/>
        <a:lstStyle/>
        <a:p>
          <a:endParaRPr lang="en-US"/>
        </a:p>
      </dgm:t>
    </dgm:pt>
    <dgm:pt modelId="{72740330-DBA4-40DC-AFA6-39537B03C245}">
      <dgm:prSet phldrT="[Text]" custT="1"/>
      <dgm:spPr>
        <a:solidFill>
          <a:srgbClr val="7BE5E5"/>
        </a:solidFill>
      </dgm:spPr>
      <dgm:t>
        <a:bodyPr vert="vert" lIns="0" tIns="365760" anchor="ctr" anchorCtr="1"/>
        <a:lstStyle/>
        <a:p>
          <a:r>
            <a:rPr lang="en-US" sz="1800" baseline="0" dirty="0">
              <a:solidFill>
                <a:schemeClr val="tx1"/>
              </a:solidFill>
            </a:rPr>
            <a:t>b</a:t>
          </a:r>
        </a:p>
      </dgm:t>
    </dgm:pt>
    <dgm:pt modelId="{F1DD2674-F6ED-4488-9E02-1AAE020693B1}" type="parTrans" cxnId="{A16E3EE5-4FE0-4B9D-B5F4-B9474DA8E7DF}">
      <dgm:prSet/>
      <dgm:spPr/>
      <dgm:t>
        <a:bodyPr/>
        <a:lstStyle/>
        <a:p>
          <a:endParaRPr lang="en-US"/>
        </a:p>
      </dgm:t>
    </dgm:pt>
    <dgm:pt modelId="{CF67292C-2786-4487-A8CE-AE4BB60E54A6}" type="sibTrans" cxnId="{A16E3EE5-4FE0-4B9D-B5F4-B9474DA8E7DF}">
      <dgm:prSet/>
      <dgm:spPr/>
      <dgm:t>
        <a:bodyPr/>
        <a:lstStyle/>
        <a:p>
          <a:endParaRPr lang="en-US"/>
        </a:p>
      </dgm:t>
    </dgm:pt>
    <dgm:pt modelId="{317F8762-4A84-4E5E-BB62-17AB8FB5986F}">
      <dgm:prSet phldrT="[Text]" custT="1"/>
      <dgm:spPr>
        <a:solidFill>
          <a:srgbClr val="7BE5E5"/>
        </a:solidFill>
      </dgm:spPr>
      <dgm:t>
        <a:bodyPr vert="vert" lIns="0" tIns="365760" anchor="ctr" anchorCtr="1"/>
        <a:lstStyle/>
        <a:p>
          <a:r>
            <a:rPr lang="en-US" sz="1800" baseline="0" dirty="0">
              <a:solidFill>
                <a:schemeClr val="tx1"/>
              </a:solidFill>
            </a:rPr>
            <a:t>a</a:t>
          </a:r>
        </a:p>
      </dgm:t>
    </dgm:pt>
    <dgm:pt modelId="{049900A4-E722-4A4C-AB5F-B79EBE57C9C1}" type="parTrans" cxnId="{00C09929-D65A-4D47-BC6A-31E4EFBD56F2}">
      <dgm:prSet/>
      <dgm:spPr/>
      <dgm:t>
        <a:bodyPr/>
        <a:lstStyle/>
        <a:p>
          <a:endParaRPr lang="en-US"/>
        </a:p>
      </dgm:t>
    </dgm:pt>
    <dgm:pt modelId="{1EE63B94-33C2-445B-A374-02DB607DA936}" type="sibTrans" cxnId="{00C09929-D65A-4D47-BC6A-31E4EFBD56F2}">
      <dgm:prSet/>
      <dgm:spPr/>
      <dgm:t>
        <a:bodyPr/>
        <a:lstStyle/>
        <a:p>
          <a:endParaRPr lang="en-US"/>
        </a:p>
      </dgm:t>
    </dgm:pt>
    <dgm:pt modelId="{013547BE-7EAF-4013-BE33-6398B5310C3A}">
      <dgm:prSet phldrT="[Text]" custT="1"/>
      <dgm:spPr>
        <a:solidFill>
          <a:srgbClr val="7BE5E5"/>
        </a:solidFill>
      </dgm:spPr>
      <dgm:t>
        <a:bodyPr vert="vert" lIns="0" tIns="365760" anchor="ctr" anchorCtr="1"/>
        <a:lstStyle/>
        <a:p>
          <a:r>
            <a:rPr lang="en-US" sz="1800" baseline="0" dirty="0">
              <a:solidFill>
                <a:schemeClr val="tx1"/>
              </a:solidFill>
            </a:rPr>
            <a:t>b</a:t>
          </a:r>
        </a:p>
      </dgm:t>
    </dgm:pt>
    <dgm:pt modelId="{3AE037FB-099E-499C-9046-C6071CB7498C}" type="parTrans" cxnId="{34398AEC-C539-4129-9229-DCEA4D9D1525}">
      <dgm:prSet/>
      <dgm:spPr/>
      <dgm:t>
        <a:bodyPr/>
        <a:lstStyle/>
        <a:p>
          <a:endParaRPr lang="en-US"/>
        </a:p>
      </dgm:t>
    </dgm:pt>
    <dgm:pt modelId="{9EFABBF7-4988-46C3-BA26-70A748DE3B48}" type="sibTrans" cxnId="{34398AEC-C539-4129-9229-DCEA4D9D1525}">
      <dgm:prSet/>
      <dgm:spPr/>
      <dgm:t>
        <a:bodyPr/>
        <a:lstStyle/>
        <a:p>
          <a:endParaRPr lang="en-US"/>
        </a:p>
      </dgm:t>
    </dgm:pt>
    <dgm:pt modelId="{DFFE60D8-5C7B-4568-BFC1-8BDB67AB4929}">
      <dgm:prSet phldrT="[Text]" custT="1"/>
      <dgm:spPr>
        <a:solidFill>
          <a:srgbClr val="7BE5E5"/>
        </a:solidFill>
      </dgm:spPr>
      <dgm:t>
        <a:bodyPr vert="vert" lIns="0" tIns="365760" anchor="ctr" anchorCtr="1"/>
        <a:lstStyle/>
        <a:p>
          <a:r>
            <a:rPr lang="en-US" sz="1800" baseline="0" dirty="0">
              <a:solidFill>
                <a:schemeClr val="tx1"/>
              </a:solidFill>
            </a:rPr>
            <a:t>a</a:t>
          </a:r>
        </a:p>
      </dgm:t>
    </dgm:pt>
    <dgm:pt modelId="{164B51DC-997F-479A-860C-C4C834E5BB04}" type="parTrans" cxnId="{AE97919B-22B4-498D-85F4-D67714011F97}">
      <dgm:prSet/>
      <dgm:spPr/>
      <dgm:t>
        <a:bodyPr/>
        <a:lstStyle/>
        <a:p>
          <a:endParaRPr lang="en-US"/>
        </a:p>
      </dgm:t>
    </dgm:pt>
    <dgm:pt modelId="{CF0C28E3-F9F8-4F24-A69C-2A50D1532020}" type="sibTrans" cxnId="{AE97919B-22B4-498D-85F4-D67714011F97}">
      <dgm:prSet/>
      <dgm:spPr/>
      <dgm:t>
        <a:bodyPr/>
        <a:lstStyle/>
        <a:p>
          <a:endParaRPr lang="en-US"/>
        </a:p>
      </dgm:t>
    </dgm:pt>
    <dgm:pt modelId="{178C5370-AB90-4B01-BA06-C6BEA3E4622C}">
      <dgm:prSet phldrT="[Text]" custT="1"/>
      <dgm:spPr>
        <a:solidFill>
          <a:srgbClr val="7BE5E5"/>
        </a:solidFill>
      </dgm:spPr>
      <dgm:t>
        <a:bodyPr vert="vert" lIns="0" tIns="365760" anchor="ctr" anchorCtr="1"/>
        <a:lstStyle/>
        <a:p>
          <a:r>
            <a:rPr lang="en-US" sz="1800" baseline="0" dirty="0">
              <a:solidFill>
                <a:schemeClr val="tx1"/>
              </a:solidFill>
            </a:rPr>
            <a:t>a</a:t>
          </a:r>
        </a:p>
      </dgm:t>
    </dgm:pt>
    <dgm:pt modelId="{2BDEAE86-5141-477E-968D-BB35570FF289}" type="parTrans" cxnId="{1622A18E-BC98-410C-A881-416644E440FF}">
      <dgm:prSet/>
      <dgm:spPr/>
      <dgm:t>
        <a:bodyPr/>
        <a:lstStyle/>
        <a:p>
          <a:endParaRPr lang="en-US"/>
        </a:p>
      </dgm:t>
    </dgm:pt>
    <dgm:pt modelId="{DE2BF06D-CD78-4B74-AC8C-E9555B4EF361}" type="sibTrans" cxnId="{1622A18E-BC98-410C-A881-416644E440FF}">
      <dgm:prSet/>
      <dgm:spPr/>
      <dgm:t>
        <a:bodyPr/>
        <a:lstStyle/>
        <a:p>
          <a:endParaRPr lang="en-US"/>
        </a:p>
      </dgm:t>
    </dgm:pt>
    <dgm:pt modelId="{17838F8B-53AE-4097-940C-623F179DF96D}" type="pres">
      <dgm:prSet presAssocID="{669F1EC1-7482-415C-81F3-A71E5964D013}" presName="Name0" presStyleCnt="0">
        <dgm:presLayoutVars>
          <dgm:dir/>
          <dgm:animLvl val="lvl"/>
          <dgm:resizeHandles val="exact"/>
        </dgm:presLayoutVars>
      </dgm:prSet>
      <dgm:spPr/>
    </dgm:pt>
    <dgm:pt modelId="{DC77076A-DBE6-4658-A8AE-A6C59C188A16}" type="pres">
      <dgm:prSet presAssocID="{518BB789-7756-461E-9224-2628C534D91F}" presName="compositeNode" presStyleCnt="0">
        <dgm:presLayoutVars>
          <dgm:bulletEnabled val="1"/>
        </dgm:presLayoutVars>
      </dgm:prSet>
      <dgm:spPr/>
    </dgm:pt>
    <dgm:pt modelId="{2E8777A3-5903-4362-9F2F-107FDF0B03BC}" type="pres">
      <dgm:prSet presAssocID="{518BB789-7756-461E-9224-2628C534D91F}" presName="bgRect" presStyleLbl="node1" presStyleIdx="0" presStyleCnt="7"/>
      <dgm:spPr/>
    </dgm:pt>
    <dgm:pt modelId="{35327CE8-02A8-4FD4-B6E0-F3E47E6A5F67}" type="pres">
      <dgm:prSet presAssocID="{518BB789-7756-461E-9224-2628C534D91F}" presName="parentNode" presStyleLbl="node1" presStyleIdx="0" presStyleCnt="7">
        <dgm:presLayoutVars>
          <dgm:chMax val="0"/>
          <dgm:bulletEnabled val="1"/>
        </dgm:presLayoutVars>
      </dgm:prSet>
      <dgm:spPr/>
    </dgm:pt>
    <dgm:pt modelId="{F9C19C5B-3AB2-4E5D-9C07-4B0D0428A819}" type="pres">
      <dgm:prSet presAssocID="{E5551CB3-918E-4F3F-9493-1BB63F295FC4}" presName="hSp" presStyleCnt="0"/>
      <dgm:spPr/>
    </dgm:pt>
    <dgm:pt modelId="{09B61F83-13F5-4B4F-A5AC-F10CAD4A92C1}" type="pres">
      <dgm:prSet presAssocID="{E5551CB3-918E-4F3F-9493-1BB63F295FC4}" presName="vProcSp" presStyleCnt="0"/>
      <dgm:spPr/>
    </dgm:pt>
    <dgm:pt modelId="{92F83222-8101-4F83-ADBA-954667060E92}" type="pres">
      <dgm:prSet presAssocID="{E5551CB3-918E-4F3F-9493-1BB63F295FC4}" presName="vSp1" presStyleCnt="0"/>
      <dgm:spPr/>
    </dgm:pt>
    <dgm:pt modelId="{A04792B0-CCC0-4A1B-AE75-34F173BCD060}" type="pres">
      <dgm:prSet presAssocID="{E5551CB3-918E-4F3F-9493-1BB63F295FC4}" presName="simulatedConn" presStyleLbl="solidFgAcc1" presStyleIdx="0" presStyleCnt="6"/>
      <dgm:spPr>
        <a:solidFill>
          <a:srgbClr val="7BE5E5"/>
        </a:solidFill>
      </dgm:spPr>
    </dgm:pt>
    <dgm:pt modelId="{709FA7A9-B99F-47E4-BAD3-C01A19E76FBD}" type="pres">
      <dgm:prSet presAssocID="{E5551CB3-918E-4F3F-9493-1BB63F295FC4}" presName="vSp2" presStyleCnt="0"/>
      <dgm:spPr/>
    </dgm:pt>
    <dgm:pt modelId="{61A966D7-8144-406E-9B94-92684AF91428}" type="pres">
      <dgm:prSet presAssocID="{E5551CB3-918E-4F3F-9493-1BB63F295FC4}" presName="sibTrans" presStyleCnt="0"/>
      <dgm:spPr/>
    </dgm:pt>
    <dgm:pt modelId="{3C884DEE-2AA7-4C1B-B512-25901DE074DE}" type="pres">
      <dgm:prSet presAssocID="{D1DC58E9-98F8-410D-A368-5C8CAD0CCA5F}" presName="compositeNode" presStyleCnt="0">
        <dgm:presLayoutVars>
          <dgm:bulletEnabled val="1"/>
        </dgm:presLayoutVars>
      </dgm:prSet>
      <dgm:spPr/>
    </dgm:pt>
    <dgm:pt modelId="{1FC17B83-CA40-4A1B-9451-6154DE393E44}" type="pres">
      <dgm:prSet presAssocID="{D1DC58E9-98F8-410D-A368-5C8CAD0CCA5F}" presName="bgRect" presStyleLbl="node1" presStyleIdx="1" presStyleCnt="7"/>
      <dgm:spPr/>
    </dgm:pt>
    <dgm:pt modelId="{204217DD-4242-48B6-A0C3-3EA993F09FAB}" type="pres">
      <dgm:prSet presAssocID="{D1DC58E9-98F8-410D-A368-5C8CAD0CCA5F}" presName="parentNode" presStyleLbl="node1" presStyleIdx="1" presStyleCnt="7">
        <dgm:presLayoutVars>
          <dgm:chMax val="0"/>
          <dgm:bulletEnabled val="1"/>
        </dgm:presLayoutVars>
      </dgm:prSet>
      <dgm:spPr/>
    </dgm:pt>
    <dgm:pt modelId="{C8253604-AD20-4B7A-A222-1220F1EBD005}" type="pres">
      <dgm:prSet presAssocID="{58E14745-0164-49CD-96C9-824CDF21CA7F}" presName="hSp" presStyleCnt="0"/>
      <dgm:spPr/>
    </dgm:pt>
    <dgm:pt modelId="{63E478AA-9633-49C6-A15A-6AB1E4BA9D55}" type="pres">
      <dgm:prSet presAssocID="{58E14745-0164-49CD-96C9-824CDF21CA7F}" presName="vProcSp" presStyleCnt="0"/>
      <dgm:spPr/>
    </dgm:pt>
    <dgm:pt modelId="{10EC7219-673F-415C-8B64-11C7E567718D}" type="pres">
      <dgm:prSet presAssocID="{58E14745-0164-49CD-96C9-824CDF21CA7F}" presName="vSp1" presStyleCnt="0"/>
      <dgm:spPr/>
    </dgm:pt>
    <dgm:pt modelId="{AF66E7AB-D1DB-48F2-BFAE-E6B8C1CEC213}" type="pres">
      <dgm:prSet presAssocID="{58E14745-0164-49CD-96C9-824CDF21CA7F}" presName="simulatedConn" presStyleLbl="solidFgAcc1" presStyleIdx="1" presStyleCnt="6"/>
      <dgm:spPr>
        <a:solidFill>
          <a:srgbClr val="7BE5E5"/>
        </a:solidFill>
      </dgm:spPr>
    </dgm:pt>
    <dgm:pt modelId="{B965DA68-BB29-43BC-994C-0F4F721435F1}" type="pres">
      <dgm:prSet presAssocID="{58E14745-0164-49CD-96C9-824CDF21CA7F}" presName="vSp2" presStyleCnt="0"/>
      <dgm:spPr/>
    </dgm:pt>
    <dgm:pt modelId="{D217239D-17DD-4FDB-9040-FEDFDBDF4DF0}" type="pres">
      <dgm:prSet presAssocID="{58E14745-0164-49CD-96C9-824CDF21CA7F}" presName="sibTrans" presStyleCnt="0"/>
      <dgm:spPr/>
    </dgm:pt>
    <dgm:pt modelId="{DFA2565C-91BD-4F89-AFBA-87E50946F59C}" type="pres">
      <dgm:prSet presAssocID="{72740330-DBA4-40DC-AFA6-39537B03C245}" presName="compositeNode" presStyleCnt="0">
        <dgm:presLayoutVars>
          <dgm:bulletEnabled val="1"/>
        </dgm:presLayoutVars>
      </dgm:prSet>
      <dgm:spPr/>
    </dgm:pt>
    <dgm:pt modelId="{22F2DC33-DB94-44CA-B5FE-EB436141C05B}" type="pres">
      <dgm:prSet presAssocID="{72740330-DBA4-40DC-AFA6-39537B03C245}" presName="bgRect" presStyleLbl="node1" presStyleIdx="2" presStyleCnt="7"/>
      <dgm:spPr/>
    </dgm:pt>
    <dgm:pt modelId="{A7C9D44A-FDD3-4275-9930-08F9641DA78A}" type="pres">
      <dgm:prSet presAssocID="{72740330-DBA4-40DC-AFA6-39537B03C245}" presName="parentNode" presStyleLbl="node1" presStyleIdx="2" presStyleCnt="7">
        <dgm:presLayoutVars>
          <dgm:chMax val="0"/>
          <dgm:bulletEnabled val="1"/>
        </dgm:presLayoutVars>
      </dgm:prSet>
      <dgm:spPr/>
    </dgm:pt>
    <dgm:pt modelId="{EB3D360A-AB8D-4BCE-9F8C-6D11453CAA2D}" type="pres">
      <dgm:prSet presAssocID="{CF67292C-2786-4487-A8CE-AE4BB60E54A6}" presName="hSp" presStyleCnt="0"/>
      <dgm:spPr/>
    </dgm:pt>
    <dgm:pt modelId="{AC7518F6-4FAF-4535-9104-9A5FC9B20BB2}" type="pres">
      <dgm:prSet presAssocID="{CF67292C-2786-4487-A8CE-AE4BB60E54A6}" presName="vProcSp" presStyleCnt="0"/>
      <dgm:spPr/>
    </dgm:pt>
    <dgm:pt modelId="{40544F8B-C2A3-4F96-BC84-7A8637D06062}" type="pres">
      <dgm:prSet presAssocID="{CF67292C-2786-4487-A8CE-AE4BB60E54A6}" presName="vSp1" presStyleCnt="0"/>
      <dgm:spPr/>
    </dgm:pt>
    <dgm:pt modelId="{32BFDD09-4E6F-4E51-BFEB-242EA2DCE520}" type="pres">
      <dgm:prSet presAssocID="{CF67292C-2786-4487-A8CE-AE4BB60E54A6}" presName="simulatedConn" presStyleLbl="solidFgAcc1" presStyleIdx="2" presStyleCnt="6"/>
      <dgm:spPr>
        <a:solidFill>
          <a:srgbClr val="7BE5E5"/>
        </a:solidFill>
      </dgm:spPr>
    </dgm:pt>
    <dgm:pt modelId="{054DD4E7-C41F-443B-9A63-AB941C4BDB5C}" type="pres">
      <dgm:prSet presAssocID="{CF67292C-2786-4487-A8CE-AE4BB60E54A6}" presName="vSp2" presStyleCnt="0"/>
      <dgm:spPr/>
    </dgm:pt>
    <dgm:pt modelId="{7EB699F3-AD24-40CD-B793-EE219CE78A05}" type="pres">
      <dgm:prSet presAssocID="{CF67292C-2786-4487-A8CE-AE4BB60E54A6}" presName="sibTrans" presStyleCnt="0"/>
      <dgm:spPr/>
    </dgm:pt>
    <dgm:pt modelId="{6C6CA592-86C7-4569-BC9A-F057E8CA24E0}" type="pres">
      <dgm:prSet presAssocID="{317F8762-4A84-4E5E-BB62-17AB8FB5986F}" presName="compositeNode" presStyleCnt="0">
        <dgm:presLayoutVars>
          <dgm:bulletEnabled val="1"/>
        </dgm:presLayoutVars>
      </dgm:prSet>
      <dgm:spPr/>
    </dgm:pt>
    <dgm:pt modelId="{0A71CBD5-1AB8-4345-99E2-C817A860AD66}" type="pres">
      <dgm:prSet presAssocID="{317F8762-4A84-4E5E-BB62-17AB8FB5986F}" presName="bgRect" presStyleLbl="node1" presStyleIdx="3" presStyleCnt="7"/>
      <dgm:spPr/>
    </dgm:pt>
    <dgm:pt modelId="{7E4EA091-983B-45D0-8DE4-A94783086A3D}" type="pres">
      <dgm:prSet presAssocID="{317F8762-4A84-4E5E-BB62-17AB8FB5986F}" presName="parentNode" presStyleLbl="node1" presStyleIdx="3" presStyleCnt="7">
        <dgm:presLayoutVars>
          <dgm:chMax val="0"/>
          <dgm:bulletEnabled val="1"/>
        </dgm:presLayoutVars>
      </dgm:prSet>
      <dgm:spPr/>
    </dgm:pt>
    <dgm:pt modelId="{29FA9ABD-6687-4DD8-A64A-BA24C487D67A}" type="pres">
      <dgm:prSet presAssocID="{1EE63B94-33C2-445B-A374-02DB607DA936}" presName="hSp" presStyleCnt="0"/>
      <dgm:spPr/>
    </dgm:pt>
    <dgm:pt modelId="{7037F6EC-0241-4818-8CD3-D4FD3591D588}" type="pres">
      <dgm:prSet presAssocID="{1EE63B94-33C2-445B-A374-02DB607DA936}" presName="vProcSp" presStyleCnt="0"/>
      <dgm:spPr/>
    </dgm:pt>
    <dgm:pt modelId="{1769EE29-B7E9-478A-9D03-F4D7EFD23C35}" type="pres">
      <dgm:prSet presAssocID="{1EE63B94-33C2-445B-A374-02DB607DA936}" presName="vSp1" presStyleCnt="0"/>
      <dgm:spPr/>
    </dgm:pt>
    <dgm:pt modelId="{3536494E-F6EA-4869-B930-75A3B7FB46CA}" type="pres">
      <dgm:prSet presAssocID="{1EE63B94-33C2-445B-A374-02DB607DA936}" presName="simulatedConn" presStyleLbl="solidFgAcc1" presStyleIdx="3" presStyleCnt="6"/>
      <dgm:spPr>
        <a:solidFill>
          <a:srgbClr val="7BE5E5"/>
        </a:solidFill>
      </dgm:spPr>
    </dgm:pt>
    <dgm:pt modelId="{1B2F6135-42B4-4B96-A6A8-7EF07E07807A}" type="pres">
      <dgm:prSet presAssocID="{1EE63B94-33C2-445B-A374-02DB607DA936}" presName="vSp2" presStyleCnt="0"/>
      <dgm:spPr/>
    </dgm:pt>
    <dgm:pt modelId="{A002A46F-45D5-4E6F-AF72-A1FEF12AFF66}" type="pres">
      <dgm:prSet presAssocID="{1EE63B94-33C2-445B-A374-02DB607DA936}" presName="sibTrans" presStyleCnt="0"/>
      <dgm:spPr/>
    </dgm:pt>
    <dgm:pt modelId="{05799F9E-C65C-40F5-8C1F-E796913D7BF7}" type="pres">
      <dgm:prSet presAssocID="{013547BE-7EAF-4013-BE33-6398B5310C3A}" presName="compositeNode" presStyleCnt="0">
        <dgm:presLayoutVars>
          <dgm:bulletEnabled val="1"/>
        </dgm:presLayoutVars>
      </dgm:prSet>
      <dgm:spPr/>
    </dgm:pt>
    <dgm:pt modelId="{69CEB9ED-365A-46D1-957C-867DE1D039B1}" type="pres">
      <dgm:prSet presAssocID="{013547BE-7EAF-4013-BE33-6398B5310C3A}" presName="bgRect" presStyleLbl="node1" presStyleIdx="4" presStyleCnt="7"/>
      <dgm:spPr/>
    </dgm:pt>
    <dgm:pt modelId="{C422B8C0-DE39-4863-BD95-0A1EBFFC81BE}" type="pres">
      <dgm:prSet presAssocID="{013547BE-7EAF-4013-BE33-6398B5310C3A}" presName="parentNode" presStyleLbl="node1" presStyleIdx="4" presStyleCnt="7">
        <dgm:presLayoutVars>
          <dgm:chMax val="0"/>
          <dgm:bulletEnabled val="1"/>
        </dgm:presLayoutVars>
      </dgm:prSet>
      <dgm:spPr/>
    </dgm:pt>
    <dgm:pt modelId="{BF1180E5-5B06-48CE-BC73-9428EA267C5A}" type="pres">
      <dgm:prSet presAssocID="{9EFABBF7-4988-46C3-BA26-70A748DE3B48}" presName="hSp" presStyleCnt="0"/>
      <dgm:spPr/>
    </dgm:pt>
    <dgm:pt modelId="{73255A82-9BC4-486B-BA4E-1BE431EEEA86}" type="pres">
      <dgm:prSet presAssocID="{9EFABBF7-4988-46C3-BA26-70A748DE3B48}" presName="vProcSp" presStyleCnt="0"/>
      <dgm:spPr/>
    </dgm:pt>
    <dgm:pt modelId="{817824FF-E590-4722-A014-7098AD8556A7}" type="pres">
      <dgm:prSet presAssocID="{9EFABBF7-4988-46C3-BA26-70A748DE3B48}" presName="vSp1" presStyleCnt="0"/>
      <dgm:spPr/>
    </dgm:pt>
    <dgm:pt modelId="{D44CEE8F-5891-44E6-8BB5-B2A5951AC9E1}" type="pres">
      <dgm:prSet presAssocID="{9EFABBF7-4988-46C3-BA26-70A748DE3B48}" presName="simulatedConn" presStyleLbl="solidFgAcc1" presStyleIdx="4" presStyleCnt="6"/>
      <dgm:spPr>
        <a:solidFill>
          <a:srgbClr val="7BE5E5"/>
        </a:solidFill>
      </dgm:spPr>
    </dgm:pt>
    <dgm:pt modelId="{A2740137-48A8-4C14-B3AF-C1BD1D0660AF}" type="pres">
      <dgm:prSet presAssocID="{9EFABBF7-4988-46C3-BA26-70A748DE3B48}" presName="vSp2" presStyleCnt="0"/>
      <dgm:spPr/>
    </dgm:pt>
    <dgm:pt modelId="{C9681203-0270-4A61-8261-ADDCC5EAA22B}" type="pres">
      <dgm:prSet presAssocID="{9EFABBF7-4988-46C3-BA26-70A748DE3B48}" presName="sibTrans" presStyleCnt="0"/>
      <dgm:spPr/>
    </dgm:pt>
    <dgm:pt modelId="{ED35CB31-42F6-4BF3-880C-1692D486896E}" type="pres">
      <dgm:prSet presAssocID="{DFFE60D8-5C7B-4568-BFC1-8BDB67AB4929}" presName="compositeNode" presStyleCnt="0">
        <dgm:presLayoutVars>
          <dgm:bulletEnabled val="1"/>
        </dgm:presLayoutVars>
      </dgm:prSet>
      <dgm:spPr/>
    </dgm:pt>
    <dgm:pt modelId="{9E791831-4056-42A1-8739-147C378772EC}" type="pres">
      <dgm:prSet presAssocID="{DFFE60D8-5C7B-4568-BFC1-8BDB67AB4929}" presName="bgRect" presStyleLbl="node1" presStyleIdx="5" presStyleCnt="7"/>
      <dgm:spPr/>
    </dgm:pt>
    <dgm:pt modelId="{42BEDE75-A237-4008-93F8-B6AEACB2971D}" type="pres">
      <dgm:prSet presAssocID="{DFFE60D8-5C7B-4568-BFC1-8BDB67AB4929}" presName="parentNode" presStyleLbl="node1" presStyleIdx="5" presStyleCnt="7">
        <dgm:presLayoutVars>
          <dgm:chMax val="0"/>
          <dgm:bulletEnabled val="1"/>
        </dgm:presLayoutVars>
      </dgm:prSet>
      <dgm:spPr/>
    </dgm:pt>
    <dgm:pt modelId="{1C9276C3-79A8-4972-841E-1CD425C9CF64}" type="pres">
      <dgm:prSet presAssocID="{CF0C28E3-F9F8-4F24-A69C-2A50D1532020}" presName="hSp" presStyleCnt="0"/>
      <dgm:spPr/>
    </dgm:pt>
    <dgm:pt modelId="{0DC13A4C-4419-4614-A4B2-079F3424F2BD}" type="pres">
      <dgm:prSet presAssocID="{CF0C28E3-F9F8-4F24-A69C-2A50D1532020}" presName="vProcSp" presStyleCnt="0"/>
      <dgm:spPr/>
    </dgm:pt>
    <dgm:pt modelId="{6E6F87CA-5B90-4B52-B951-B26E4CE0D1D9}" type="pres">
      <dgm:prSet presAssocID="{CF0C28E3-F9F8-4F24-A69C-2A50D1532020}" presName="vSp1" presStyleCnt="0"/>
      <dgm:spPr/>
    </dgm:pt>
    <dgm:pt modelId="{9B34B3C8-8E94-4688-87C3-EF18F5BEE48A}" type="pres">
      <dgm:prSet presAssocID="{CF0C28E3-F9F8-4F24-A69C-2A50D1532020}" presName="simulatedConn" presStyleLbl="solidFgAcc1" presStyleIdx="5" presStyleCnt="6"/>
      <dgm:spPr>
        <a:solidFill>
          <a:srgbClr val="7BE5E5"/>
        </a:solidFill>
      </dgm:spPr>
    </dgm:pt>
    <dgm:pt modelId="{06BAE757-CC42-4C83-A71F-B1297630A54A}" type="pres">
      <dgm:prSet presAssocID="{CF0C28E3-F9F8-4F24-A69C-2A50D1532020}" presName="vSp2" presStyleCnt="0"/>
      <dgm:spPr/>
    </dgm:pt>
    <dgm:pt modelId="{115E4282-50C3-47F7-87E6-A3803381BDDF}" type="pres">
      <dgm:prSet presAssocID="{CF0C28E3-F9F8-4F24-A69C-2A50D1532020}" presName="sibTrans" presStyleCnt="0"/>
      <dgm:spPr/>
    </dgm:pt>
    <dgm:pt modelId="{94C84225-0C45-468D-9005-DD2596DB0233}" type="pres">
      <dgm:prSet presAssocID="{178C5370-AB90-4B01-BA06-C6BEA3E4622C}" presName="compositeNode" presStyleCnt="0">
        <dgm:presLayoutVars>
          <dgm:bulletEnabled val="1"/>
        </dgm:presLayoutVars>
      </dgm:prSet>
      <dgm:spPr/>
    </dgm:pt>
    <dgm:pt modelId="{ECE9CF8B-6B59-4004-BB9E-5C8E63D6FF1B}" type="pres">
      <dgm:prSet presAssocID="{178C5370-AB90-4B01-BA06-C6BEA3E4622C}" presName="bgRect" presStyleLbl="node1" presStyleIdx="6" presStyleCnt="7"/>
      <dgm:spPr/>
    </dgm:pt>
    <dgm:pt modelId="{14CDAF97-1A62-4CFF-BA7C-D493E858C3C9}" type="pres">
      <dgm:prSet presAssocID="{178C5370-AB90-4B01-BA06-C6BEA3E4622C}" presName="parentNode" presStyleLbl="node1" presStyleIdx="6" presStyleCnt="7">
        <dgm:presLayoutVars>
          <dgm:chMax val="0"/>
          <dgm:bulletEnabled val="1"/>
        </dgm:presLayoutVars>
      </dgm:prSet>
      <dgm:spPr/>
    </dgm:pt>
  </dgm:ptLst>
  <dgm:cxnLst>
    <dgm:cxn modelId="{4B80E305-0395-4221-B3C6-2A62565F4F59}" type="presOf" srcId="{013547BE-7EAF-4013-BE33-6398B5310C3A}" destId="{C422B8C0-DE39-4863-BD95-0A1EBFFC81BE}" srcOrd="1" destOrd="0" presId="urn:microsoft.com/office/officeart/2005/8/layout/hProcess7#1"/>
    <dgm:cxn modelId="{9BB04307-F9EA-4026-B190-63DB8BE01BE6}" type="presOf" srcId="{72740330-DBA4-40DC-AFA6-39537B03C245}" destId="{A7C9D44A-FDD3-4275-9930-08F9641DA78A}" srcOrd="1" destOrd="0" presId="urn:microsoft.com/office/officeart/2005/8/layout/hProcess7#1"/>
    <dgm:cxn modelId="{3D87CE0D-64E8-4AA1-AA3C-309B83D7C880}" type="presOf" srcId="{178C5370-AB90-4B01-BA06-C6BEA3E4622C}" destId="{ECE9CF8B-6B59-4004-BB9E-5C8E63D6FF1B}" srcOrd="0" destOrd="0" presId="urn:microsoft.com/office/officeart/2005/8/layout/hProcess7#1"/>
    <dgm:cxn modelId="{AC938A11-DEF9-4402-8F6B-FFAEE87B10DF}" type="presOf" srcId="{669F1EC1-7482-415C-81F3-A71E5964D013}" destId="{17838F8B-53AE-4097-940C-623F179DF96D}" srcOrd="0" destOrd="0" presId="urn:microsoft.com/office/officeart/2005/8/layout/hProcess7#1"/>
    <dgm:cxn modelId="{86CDEE1B-A503-408A-A842-2D356D3C6DB7}" type="presOf" srcId="{D1DC58E9-98F8-410D-A368-5C8CAD0CCA5F}" destId="{204217DD-4242-48B6-A0C3-3EA993F09FAB}" srcOrd="1" destOrd="0" presId="urn:microsoft.com/office/officeart/2005/8/layout/hProcess7#1"/>
    <dgm:cxn modelId="{45413F1C-3378-4295-924A-11996F3889B2}" type="presOf" srcId="{317F8762-4A84-4E5E-BB62-17AB8FB5986F}" destId="{0A71CBD5-1AB8-4345-99E2-C817A860AD66}" srcOrd="0" destOrd="0" presId="urn:microsoft.com/office/officeart/2005/8/layout/hProcess7#1"/>
    <dgm:cxn modelId="{6C4F1820-C838-49DF-9DC6-86E499BF2986}" srcId="{669F1EC1-7482-415C-81F3-A71E5964D013}" destId="{518BB789-7756-461E-9224-2628C534D91F}" srcOrd="0" destOrd="0" parTransId="{79897BDB-3D4C-4D94-9E15-8D3768A0031F}" sibTransId="{E5551CB3-918E-4F3F-9493-1BB63F295FC4}"/>
    <dgm:cxn modelId="{00C09929-D65A-4D47-BC6A-31E4EFBD56F2}" srcId="{669F1EC1-7482-415C-81F3-A71E5964D013}" destId="{317F8762-4A84-4E5E-BB62-17AB8FB5986F}" srcOrd="3" destOrd="0" parTransId="{049900A4-E722-4A4C-AB5F-B79EBE57C9C1}" sibTransId="{1EE63B94-33C2-445B-A374-02DB607DA936}"/>
    <dgm:cxn modelId="{45CE6330-19A6-482B-B945-6B2F46F67CE4}" type="presOf" srcId="{D1DC58E9-98F8-410D-A368-5C8CAD0CCA5F}" destId="{1FC17B83-CA40-4A1B-9451-6154DE393E44}" srcOrd="0" destOrd="0" presId="urn:microsoft.com/office/officeart/2005/8/layout/hProcess7#1"/>
    <dgm:cxn modelId="{92429566-6255-4137-AEB3-456D674F5EF4}" type="presOf" srcId="{DFFE60D8-5C7B-4568-BFC1-8BDB67AB4929}" destId="{9E791831-4056-42A1-8739-147C378772EC}" srcOrd="0" destOrd="0" presId="urn:microsoft.com/office/officeart/2005/8/layout/hProcess7#1"/>
    <dgm:cxn modelId="{D6EF2657-2FE4-420D-949F-E13C6FA1E6A7}" type="presOf" srcId="{518BB789-7756-461E-9224-2628C534D91F}" destId="{35327CE8-02A8-4FD4-B6E0-F3E47E6A5F67}" srcOrd="1" destOrd="0" presId="urn:microsoft.com/office/officeart/2005/8/layout/hProcess7#1"/>
    <dgm:cxn modelId="{372DEA78-A9C3-44D3-9C64-34B52CFEFB43}" type="presOf" srcId="{178C5370-AB90-4B01-BA06-C6BEA3E4622C}" destId="{14CDAF97-1A62-4CFF-BA7C-D493E858C3C9}" srcOrd="1" destOrd="0" presId="urn:microsoft.com/office/officeart/2005/8/layout/hProcess7#1"/>
    <dgm:cxn modelId="{1622A18E-BC98-410C-A881-416644E440FF}" srcId="{669F1EC1-7482-415C-81F3-A71E5964D013}" destId="{178C5370-AB90-4B01-BA06-C6BEA3E4622C}" srcOrd="6" destOrd="0" parTransId="{2BDEAE86-5141-477E-968D-BB35570FF289}" sibTransId="{DE2BF06D-CD78-4B74-AC8C-E9555B4EF361}"/>
    <dgm:cxn modelId="{DFB9998F-0347-468C-BD1B-DEDE337BF063}" type="presOf" srcId="{72740330-DBA4-40DC-AFA6-39537B03C245}" destId="{22F2DC33-DB94-44CA-B5FE-EB436141C05B}" srcOrd="0" destOrd="0" presId="urn:microsoft.com/office/officeart/2005/8/layout/hProcess7#1"/>
    <dgm:cxn modelId="{3FB5DA9A-BCA2-4BC2-ABA8-871B6DF18061}" srcId="{669F1EC1-7482-415C-81F3-A71E5964D013}" destId="{D1DC58E9-98F8-410D-A368-5C8CAD0CCA5F}" srcOrd="1" destOrd="0" parTransId="{4F57F2AD-99EF-4C3B-9224-2BB503BAEF9E}" sibTransId="{58E14745-0164-49CD-96C9-824CDF21CA7F}"/>
    <dgm:cxn modelId="{AE97919B-22B4-498D-85F4-D67714011F97}" srcId="{669F1EC1-7482-415C-81F3-A71E5964D013}" destId="{DFFE60D8-5C7B-4568-BFC1-8BDB67AB4929}" srcOrd="5" destOrd="0" parTransId="{164B51DC-997F-479A-860C-C4C834E5BB04}" sibTransId="{CF0C28E3-F9F8-4F24-A69C-2A50D1532020}"/>
    <dgm:cxn modelId="{3F7E05C3-C7F4-4CC1-8C7A-84746B618D19}" type="presOf" srcId="{013547BE-7EAF-4013-BE33-6398B5310C3A}" destId="{69CEB9ED-365A-46D1-957C-867DE1D039B1}" srcOrd="0" destOrd="0" presId="urn:microsoft.com/office/officeart/2005/8/layout/hProcess7#1"/>
    <dgm:cxn modelId="{A7601FDC-C6DA-46B6-81BF-0358E1813DC4}" type="presOf" srcId="{518BB789-7756-461E-9224-2628C534D91F}" destId="{2E8777A3-5903-4362-9F2F-107FDF0B03BC}" srcOrd="0" destOrd="0" presId="urn:microsoft.com/office/officeart/2005/8/layout/hProcess7#1"/>
    <dgm:cxn modelId="{9908ACE1-3B80-465F-B298-6BAD0C275B5A}" type="presOf" srcId="{DFFE60D8-5C7B-4568-BFC1-8BDB67AB4929}" destId="{42BEDE75-A237-4008-93F8-B6AEACB2971D}" srcOrd="1" destOrd="0" presId="urn:microsoft.com/office/officeart/2005/8/layout/hProcess7#1"/>
    <dgm:cxn modelId="{A16E3EE5-4FE0-4B9D-B5F4-B9474DA8E7DF}" srcId="{669F1EC1-7482-415C-81F3-A71E5964D013}" destId="{72740330-DBA4-40DC-AFA6-39537B03C245}" srcOrd="2" destOrd="0" parTransId="{F1DD2674-F6ED-4488-9E02-1AAE020693B1}" sibTransId="{CF67292C-2786-4487-A8CE-AE4BB60E54A6}"/>
    <dgm:cxn modelId="{34398AEC-C539-4129-9229-DCEA4D9D1525}" srcId="{669F1EC1-7482-415C-81F3-A71E5964D013}" destId="{013547BE-7EAF-4013-BE33-6398B5310C3A}" srcOrd="4" destOrd="0" parTransId="{3AE037FB-099E-499C-9046-C6071CB7498C}" sibTransId="{9EFABBF7-4988-46C3-BA26-70A748DE3B48}"/>
    <dgm:cxn modelId="{DCEE70F1-0435-4ACB-B0E1-BE33A844062A}" type="presOf" srcId="{317F8762-4A84-4E5E-BB62-17AB8FB5986F}" destId="{7E4EA091-983B-45D0-8DE4-A94783086A3D}" srcOrd="1" destOrd="0" presId="urn:microsoft.com/office/officeart/2005/8/layout/hProcess7#1"/>
    <dgm:cxn modelId="{9C28C9F0-C0C1-4A6F-BEFD-2D56F8EA3160}" type="presParOf" srcId="{17838F8B-53AE-4097-940C-623F179DF96D}" destId="{DC77076A-DBE6-4658-A8AE-A6C59C188A16}" srcOrd="0" destOrd="0" presId="urn:microsoft.com/office/officeart/2005/8/layout/hProcess7#1"/>
    <dgm:cxn modelId="{A807A952-DFC9-49E8-AACD-AF0E73549FBD}" type="presParOf" srcId="{DC77076A-DBE6-4658-A8AE-A6C59C188A16}" destId="{2E8777A3-5903-4362-9F2F-107FDF0B03BC}" srcOrd="0" destOrd="0" presId="urn:microsoft.com/office/officeart/2005/8/layout/hProcess7#1"/>
    <dgm:cxn modelId="{0C15BBCC-0932-4B9C-82B0-7E54F4216526}" type="presParOf" srcId="{DC77076A-DBE6-4658-A8AE-A6C59C188A16}" destId="{35327CE8-02A8-4FD4-B6E0-F3E47E6A5F67}" srcOrd="1" destOrd="0" presId="urn:microsoft.com/office/officeart/2005/8/layout/hProcess7#1"/>
    <dgm:cxn modelId="{C76EDAD5-A651-452E-8F97-12EA57D21FA2}" type="presParOf" srcId="{17838F8B-53AE-4097-940C-623F179DF96D}" destId="{F9C19C5B-3AB2-4E5D-9C07-4B0D0428A819}" srcOrd="1" destOrd="0" presId="urn:microsoft.com/office/officeart/2005/8/layout/hProcess7#1"/>
    <dgm:cxn modelId="{6EE2DED6-FA05-4481-A840-8C422989940B}" type="presParOf" srcId="{17838F8B-53AE-4097-940C-623F179DF96D}" destId="{09B61F83-13F5-4B4F-A5AC-F10CAD4A92C1}" srcOrd="2" destOrd="0" presId="urn:microsoft.com/office/officeart/2005/8/layout/hProcess7#1"/>
    <dgm:cxn modelId="{F7930333-E9F1-42B2-94C8-CCBC9E4B8A6B}" type="presParOf" srcId="{09B61F83-13F5-4B4F-A5AC-F10CAD4A92C1}" destId="{92F83222-8101-4F83-ADBA-954667060E92}" srcOrd="0" destOrd="0" presId="urn:microsoft.com/office/officeart/2005/8/layout/hProcess7#1"/>
    <dgm:cxn modelId="{9440AC9E-7702-420D-A201-4B2744AF2796}" type="presParOf" srcId="{09B61F83-13F5-4B4F-A5AC-F10CAD4A92C1}" destId="{A04792B0-CCC0-4A1B-AE75-34F173BCD060}" srcOrd="1" destOrd="0" presId="urn:microsoft.com/office/officeart/2005/8/layout/hProcess7#1"/>
    <dgm:cxn modelId="{B97DD643-C110-4F2F-ACF2-68419790B59D}" type="presParOf" srcId="{09B61F83-13F5-4B4F-A5AC-F10CAD4A92C1}" destId="{709FA7A9-B99F-47E4-BAD3-C01A19E76FBD}" srcOrd="2" destOrd="0" presId="urn:microsoft.com/office/officeart/2005/8/layout/hProcess7#1"/>
    <dgm:cxn modelId="{BCCAE64E-F27C-4BF5-9339-7E31E6DEA37F}" type="presParOf" srcId="{17838F8B-53AE-4097-940C-623F179DF96D}" destId="{61A966D7-8144-406E-9B94-92684AF91428}" srcOrd="3" destOrd="0" presId="urn:microsoft.com/office/officeart/2005/8/layout/hProcess7#1"/>
    <dgm:cxn modelId="{A69EDE36-4054-4316-A030-F3FCDF25D0DC}" type="presParOf" srcId="{17838F8B-53AE-4097-940C-623F179DF96D}" destId="{3C884DEE-2AA7-4C1B-B512-25901DE074DE}" srcOrd="4" destOrd="0" presId="urn:microsoft.com/office/officeart/2005/8/layout/hProcess7#1"/>
    <dgm:cxn modelId="{1BF0E7CA-2BB2-4773-B5DD-A49334E68BE7}" type="presParOf" srcId="{3C884DEE-2AA7-4C1B-B512-25901DE074DE}" destId="{1FC17B83-CA40-4A1B-9451-6154DE393E44}" srcOrd="0" destOrd="0" presId="urn:microsoft.com/office/officeart/2005/8/layout/hProcess7#1"/>
    <dgm:cxn modelId="{6D006EE2-B8F5-420B-9398-2424528E1DEB}" type="presParOf" srcId="{3C884DEE-2AA7-4C1B-B512-25901DE074DE}" destId="{204217DD-4242-48B6-A0C3-3EA993F09FAB}" srcOrd="1" destOrd="0" presId="urn:microsoft.com/office/officeart/2005/8/layout/hProcess7#1"/>
    <dgm:cxn modelId="{FA075E4D-9752-4DFA-8C62-84ED9E2EAFF9}" type="presParOf" srcId="{17838F8B-53AE-4097-940C-623F179DF96D}" destId="{C8253604-AD20-4B7A-A222-1220F1EBD005}" srcOrd="5" destOrd="0" presId="urn:microsoft.com/office/officeart/2005/8/layout/hProcess7#1"/>
    <dgm:cxn modelId="{1BF54AE9-B9EE-46B3-AAFF-63962CF19995}" type="presParOf" srcId="{17838F8B-53AE-4097-940C-623F179DF96D}" destId="{63E478AA-9633-49C6-A15A-6AB1E4BA9D55}" srcOrd="6" destOrd="0" presId="urn:microsoft.com/office/officeart/2005/8/layout/hProcess7#1"/>
    <dgm:cxn modelId="{D1857F3B-65D4-4184-A558-6CE0FE92CC71}" type="presParOf" srcId="{63E478AA-9633-49C6-A15A-6AB1E4BA9D55}" destId="{10EC7219-673F-415C-8B64-11C7E567718D}" srcOrd="0" destOrd="0" presId="urn:microsoft.com/office/officeart/2005/8/layout/hProcess7#1"/>
    <dgm:cxn modelId="{3261D6C4-6079-4233-8FD8-16FFC76ACA46}" type="presParOf" srcId="{63E478AA-9633-49C6-A15A-6AB1E4BA9D55}" destId="{AF66E7AB-D1DB-48F2-BFAE-E6B8C1CEC213}" srcOrd="1" destOrd="0" presId="urn:microsoft.com/office/officeart/2005/8/layout/hProcess7#1"/>
    <dgm:cxn modelId="{91C480C8-B4A6-4DD4-B00F-5095E350CB0F}" type="presParOf" srcId="{63E478AA-9633-49C6-A15A-6AB1E4BA9D55}" destId="{B965DA68-BB29-43BC-994C-0F4F721435F1}" srcOrd="2" destOrd="0" presId="urn:microsoft.com/office/officeart/2005/8/layout/hProcess7#1"/>
    <dgm:cxn modelId="{312F7644-5F1B-473C-88E2-169F0FE93A76}" type="presParOf" srcId="{17838F8B-53AE-4097-940C-623F179DF96D}" destId="{D217239D-17DD-4FDB-9040-FEDFDBDF4DF0}" srcOrd="7" destOrd="0" presId="urn:microsoft.com/office/officeart/2005/8/layout/hProcess7#1"/>
    <dgm:cxn modelId="{1DA7DF0B-ACBC-49DF-87EE-7D2134DD0EAB}" type="presParOf" srcId="{17838F8B-53AE-4097-940C-623F179DF96D}" destId="{DFA2565C-91BD-4F89-AFBA-87E50946F59C}" srcOrd="8" destOrd="0" presId="urn:microsoft.com/office/officeart/2005/8/layout/hProcess7#1"/>
    <dgm:cxn modelId="{4462A360-DD4B-47E4-A810-256917C8ACAC}" type="presParOf" srcId="{DFA2565C-91BD-4F89-AFBA-87E50946F59C}" destId="{22F2DC33-DB94-44CA-B5FE-EB436141C05B}" srcOrd="0" destOrd="0" presId="urn:microsoft.com/office/officeart/2005/8/layout/hProcess7#1"/>
    <dgm:cxn modelId="{60CD65A0-7C24-431F-BDE3-A4D58D1BF59D}" type="presParOf" srcId="{DFA2565C-91BD-4F89-AFBA-87E50946F59C}" destId="{A7C9D44A-FDD3-4275-9930-08F9641DA78A}" srcOrd="1" destOrd="0" presId="urn:microsoft.com/office/officeart/2005/8/layout/hProcess7#1"/>
    <dgm:cxn modelId="{1AD1EA2A-DF73-4C65-8F7F-E427C4C9AB37}" type="presParOf" srcId="{17838F8B-53AE-4097-940C-623F179DF96D}" destId="{EB3D360A-AB8D-4BCE-9F8C-6D11453CAA2D}" srcOrd="9" destOrd="0" presId="urn:microsoft.com/office/officeart/2005/8/layout/hProcess7#1"/>
    <dgm:cxn modelId="{3ED5D891-5D11-4C4C-A277-2050E33A4993}" type="presParOf" srcId="{17838F8B-53AE-4097-940C-623F179DF96D}" destId="{AC7518F6-4FAF-4535-9104-9A5FC9B20BB2}" srcOrd="10" destOrd="0" presId="urn:microsoft.com/office/officeart/2005/8/layout/hProcess7#1"/>
    <dgm:cxn modelId="{C345D17B-852A-4480-9673-C5C2E6D414AE}" type="presParOf" srcId="{AC7518F6-4FAF-4535-9104-9A5FC9B20BB2}" destId="{40544F8B-C2A3-4F96-BC84-7A8637D06062}" srcOrd="0" destOrd="0" presId="urn:microsoft.com/office/officeart/2005/8/layout/hProcess7#1"/>
    <dgm:cxn modelId="{A5973A1C-D28E-44DD-9D76-CD587BBB0104}" type="presParOf" srcId="{AC7518F6-4FAF-4535-9104-9A5FC9B20BB2}" destId="{32BFDD09-4E6F-4E51-BFEB-242EA2DCE520}" srcOrd="1" destOrd="0" presId="urn:microsoft.com/office/officeart/2005/8/layout/hProcess7#1"/>
    <dgm:cxn modelId="{675283CA-45AD-4076-B2A2-A9F64A8F78CF}" type="presParOf" srcId="{AC7518F6-4FAF-4535-9104-9A5FC9B20BB2}" destId="{054DD4E7-C41F-443B-9A63-AB941C4BDB5C}" srcOrd="2" destOrd="0" presId="urn:microsoft.com/office/officeart/2005/8/layout/hProcess7#1"/>
    <dgm:cxn modelId="{BDFAA4E0-4226-4936-AE9E-2A3CFDEFCF66}" type="presParOf" srcId="{17838F8B-53AE-4097-940C-623F179DF96D}" destId="{7EB699F3-AD24-40CD-B793-EE219CE78A05}" srcOrd="11" destOrd="0" presId="urn:microsoft.com/office/officeart/2005/8/layout/hProcess7#1"/>
    <dgm:cxn modelId="{2BA5FFA5-0D63-4367-A13A-E39FA71385CE}" type="presParOf" srcId="{17838F8B-53AE-4097-940C-623F179DF96D}" destId="{6C6CA592-86C7-4569-BC9A-F057E8CA24E0}" srcOrd="12" destOrd="0" presId="urn:microsoft.com/office/officeart/2005/8/layout/hProcess7#1"/>
    <dgm:cxn modelId="{70D199A7-A724-433D-96F3-A44504FC19C5}" type="presParOf" srcId="{6C6CA592-86C7-4569-BC9A-F057E8CA24E0}" destId="{0A71CBD5-1AB8-4345-99E2-C817A860AD66}" srcOrd="0" destOrd="0" presId="urn:microsoft.com/office/officeart/2005/8/layout/hProcess7#1"/>
    <dgm:cxn modelId="{DCD17BA2-CA88-4BE6-BC24-B7A86D2BC227}" type="presParOf" srcId="{6C6CA592-86C7-4569-BC9A-F057E8CA24E0}" destId="{7E4EA091-983B-45D0-8DE4-A94783086A3D}" srcOrd="1" destOrd="0" presId="urn:microsoft.com/office/officeart/2005/8/layout/hProcess7#1"/>
    <dgm:cxn modelId="{92EB76B8-D4D9-4F68-8A87-B1D4FE23C9B8}" type="presParOf" srcId="{17838F8B-53AE-4097-940C-623F179DF96D}" destId="{29FA9ABD-6687-4DD8-A64A-BA24C487D67A}" srcOrd="13" destOrd="0" presId="urn:microsoft.com/office/officeart/2005/8/layout/hProcess7#1"/>
    <dgm:cxn modelId="{CDACE4C1-93DF-4917-8B66-D6CF31ABC4C8}" type="presParOf" srcId="{17838F8B-53AE-4097-940C-623F179DF96D}" destId="{7037F6EC-0241-4818-8CD3-D4FD3591D588}" srcOrd="14" destOrd="0" presId="urn:microsoft.com/office/officeart/2005/8/layout/hProcess7#1"/>
    <dgm:cxn modelId="{C240AEF8-3E27-484C-893A-EFA2A9715BFC}" type="presParOf" srcId="{7037F6EC-0241-4818-8CD3-D4FD3591D588}" destId="{1769EE29-B7E9-478A-9D03-F4D7EFD23C35}" srcOrd="0" destOrd="0" presId="urn:microsoft.com/office/officeart/2005/8/layout/hProcess7#1"/>
    <dgm:cxn modelId="{9E3278DE-01BA-4186-86BB-FEC01E20B184}" type="presParOf" srcId="{7037F6EC-0241-4818-8CD3-D4FD3591D588}" destId="{3536494E-F6EA-4869-B930-75A3B7FB46CA}" srcOrd="1" destOrd="0" presId="urn:microsoft.com/office/officeart/2005/8/layout/hProcess7#1"/>
    <dgm:cxn modelId="{544FA39E-FDA9-4D69-B676-FF4A7ECEE835}" type="presParOf" srcId="{7037F6EC-0241-4818-8CD3-D4FD3591D588}" destId="{1B2F6135-42B4-4B96-A6A8-7EF07E07807A}" srcOrd="2" destOrd="0" presId="urn:microsoft.com/office/officeart/2005/8/layout/hProcess7#1"/>
    <dgm:cxn modelId="{C46B8418-5F1C-41DF-8239-7D2521B86241}" type="presParOf" srcId="{17838F8B-53AE-4097-940C-623F179DF96D}" destId="{A002A46F-45D5-4E6F-AF72-A1FEF12AFF66}" srcOrd="15" destOrd="0" presId="urn:microsoft.com/office/officeart/2005/8/layout/hProcess7#1"/>
    <dgm:cxn modelId="{83212ED4-4904-4324-AAAF-2E6C7D199BF2}" type="presParOf" srcId="{17838F8B-53AE-4097-940C-623F179DF96D}" destId="{05799F9E-C65C-40F5-8C1F-E796913D7BF7}" srcOrd="16" destOrd="0" presId="urn:microsoft.com/office/officeart/2005/8/layout/hProcess7#1"/>
    <dgm:cxn modelId="{E5049800-BD55-4474-A2B1-5C8044F7599C}" type="presParOf" srcId="{05799F9E-C65C-40F5-8C1F-E796913D7BF7}" destId="{69CEB9ED-365A-46D1-957C-867DE1D039B1}" srcOrd="0" destOrd="0" presId="urn:microsoft.com/office/officeart/2005/8/layout/hProcess7#1"/>
    <dgm:cxn modelId="{9FB59E98-EBCE-4EF7-A467-BC4F94AF93BB}" type="presParOf" srcId="{05799F9E-C65C-40F5-8C1F-E796913D7BF7}" destId="{C422B8C0-DE39-4863-BD95-0A1EBFFC81BE}" srcOrd="1" destOrd="0" presId="urn:microsoft.com/office/officeart/2005/8/layout/hProcess7#1"/>
    <dgm:cxn modelId="{7B5D9B27-8040-46CD-ADD8-4B84F0FD647A}" type="presParOf" srcId="{17838F8B-53AE-4097-940C-623F179DF96D}" destId="{BF1180E5-5B06-48CE-BC73-9428EA267C5A}" srcOrd="17" destOrd="0" presId="urn:microsoft.com/office/officeart/2005/8/layout/hProcess7#1"/>
    <dgm:cxn modelId="{EA0E6678-FCC0-49C5-A435-78943079A157}" type="presParOf" srcId="{17838F8B-53AE-4097-940C-623F179DF96D}" destId="{73255A82-9BC4-486B-BA4E-1BE431EEEA86}" srcOrd="18" destOrd="0" presId="urn:microsoft.com/office/officeart/2005/8/layout/hProcess7#1"/>
    <dgm:cxn modelId="{7183EE9F-8F5D-4D47-8B8C-B1B1D0F82621}" type="presParOf" srcId="{73255A82-9BC4-486B-BA4E-1BE431EEEA86}" destId="{817824FF-E590-4722-A014-7098AD8556A7}" srcOrd="0" destOrd="0" presId="urn:microsoft.com/office/officeart/2005/8/layout/hProcess7#1"/>
    <dgm:cxn modelId="{21DA6D38-B377-496D-A3FC-00F6196CAB22}" type="presParOf" srcId="{73255A82-9BC4-486B-BA4E-1BE431EEEA86}" destId="{D44CEE8F-5891-44E6-8BB5-B2A5951AC9E1}" srcOrd="1" destOrd="0" presId="urn:microsoft.com/office/officeart/2005/8/layout/hProcess7#1"/>
    <dgm:cxn modelId="{43E03195-A506-4864-BE04-B04428BD7370}" type="presParOf" srcId="{73255A82-9BC4-486B-BA4E-1BE431EEEA86}" destId="{A2740137-48A8-4C14-B3AF-C1BD1D0660AF}" srcOrd="2" destOrd="0" presId="urn:microsoft.com/office/officeart/2005/8/layout/hProcess7#1"/>
    <dgm:cxn modelId="{FC4079EE-E7D3-4571-B176-0A528A63B9B3}" type="presParOf" srcId="{17838F8B-53AE-4097-940C-623F179DF96D}" destId="{C9681203-0270-4A61-8261-ADDCC5EAA22B}" srcOrd="19" destOrd="0" presId="urn:microsoft.com/office/officeart/2005/8/layout/hProcess7#1"/>
    <dgm:cxn modelId="{D76CB2BA-5969-403F-AAA9-7DFAF45043E3}" type="presParOf" srcId="{17838F8B-53AE-4097-940C-623F179DF96D}" destId="{ED35CB31-42F6-4BF3-880C-1692D486896E}" srcOrd="20" destOrd="0" presId="urn:microsoft.com/office/officeart/2005/8/layout/hProcess7#1"/>
    <dgm:cxn modelId="{13081D34-0B39-48F2-8D9F-60BAE8D36693}" type="presParOf" srcId="{ED35CB31-42F6-4BF3-880C-1692D486896E}" destId="{9E791831-4056-42A1-8739-147C378772EC}" srcOrd="0" destOrd="0" presId="urn:microsoft.com/office/officeart/2005/8/layout/hProcess7#1"/>
    <dgm:cxn modelId="{4DFC6B3F-5AC2-4875-8AA5-DDF36E384541}" type="presParOf" srcId="{ED35CB31-42F6-4BF3-880C-1692D486896E}" destId="{42BEDE75-A237-4008-93F8-B6AEACB2971D}" srcOrd="1" destOrd="0" presId="urn:microsoft.com/office/officeart/2005/8/layout/hProcess7#1"/>
    <dgm:cxn modelId="{D39E2944-CE62-404A-B569-D187A1CB48BD}" type="presParOf" srcId="{17838F8B-53AE-4097-940C-623F179DF96D}" destId="{1C9276C3-79A8-4972-841E-1CD425C9CF64}" srcOrd="21" destOrd="0" presId="urn:microsoft.com/office/officeart/2005/8/layout/hProcess7#1"/>
    <dgm:cxn modelId="{9F54FDB7-2AF5-4E14-B2EF-165F316EB4F7}" type="presParOf" srcId="{17838F8B-53AE-4097-940C-623F179DF96D}" destId="{0DC13A4C-4419-4614-A4B2-079F3424F2BD}" srcOrd="22" destOrd="0" presId="urn:microsoft.com/office/officeart/2005/8/layout/hProcess7#1"/>
    <dgm:cxn modelId="{238CFDCB-16A5-48DD-846B-D0F414C7D012}" type="presParOf" srcId="{0DC13A4C-4419-4614-A4B2-079F3424F2BD}" destId="{6E6F87CA-5B90-4B52-B951-B26E4CE0D1D9}" srcOrd="0" destOrd="0" presId="urn:microsoft.com/office/officeart/2005/8/layout/hProcess7#1"/>
    <dgm:cxn modelId="{C63BE9D8-FA2F-478F-897F-F010BEBD19C7}" type="presParOf" srcId="{0DC13A4C-4419-4614-A4B2-079F3424F2BD}" destId="{9B34B3C8-8E94-4688-87C3-EF18F5BEE48A}" srcOrd="1" destOrd="0" presId="urn:microsoft.com/office/officeart/2005/8/layout/hProcess7#1"/>
    <dgm:cxn modelId="{CFB0A3C0-83DE-4779-8279-A4AE4E92ADC9}" type="presParOf" srcId="{0DC13A4C-4419-4614-A4B2-079F3424F2BD}" destId="{06BAE757-CC42-4C83-A71F-B1297630A54A}" srcOrd="2" destOrd="0" presId="urn:microsoft.com/office/officeart/2005/8/layout/hProcess7#1"/>
    <dgm:cxn modelId="{0370DD45-A4A8-454D-90C7-991BDFB6632A}" type="presParOf" srcId="{17838F8B-53AE-4097-940C-623F179DF96D}" destId="{115E4282-50C3-47F7-87E6-A3803381BDDF}" srcOrd="23" destOrd="0" presId="urn:microsoft.com/office/officeart/2005/8/layout/hProcess7#1"/>
    <dgm:cxn modelId="{DB750A6E-BA29-4511-B3BC-BB712091B965}" type="presParOf" srcId="{17838F8B-53AE-4097-940C-623F179DF96D}" destId="{94C84225-0C45-468D-9005-DD2596DB0233}" srcOrd="24" destOrd="0" presId="urn:microsoft.com/office/officeart/2005/8/layout/hProcess7#1"/>
    <dgm:cxn modelId="{5668F3ED-9D11-48FF-8737-5414B1A82DCB}" type="presParOf" srcId="{94C84225-0C45-468D-9005-DD2596DB0233}" destId="{ECE9CF8B-6B59-4004-BB9E-5C8E63D6FF1B}" srcOrd="0" destOrd="0" presId="urn:microsoft.com/office/officeart/2005/8/layout/hProcess7#1"/>
    <dgm:cxn modelId="{514EA61B-2C15-4A8E-8EEA-6A545033CD92}" type="presParOf" srcId="{94C84225-0C45-468D-9005-DD2596DB0233}" destId="{14CDAF97-1A62-4CFF-BA7C-D493E858C3C9}" srcOrd="1" destOrd="0" presId="urn:microsoft.com/office/officeart/2005/8/layout/hProcess7#1"/>
  </dgm:cxnLst>
  <dgm:bg>
    <a:solidFill>
      <a:srgbClr val="7BE5E5">
        <a:alpha val="43000"/>
      </a:srgb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6BFDA4-9F8F-463E-9FE7-C3D7E0DDB7A1}" type="doc">
      <dgm:prSet loTypeId="urn:microsoft.com/office/officeart/2005/8/layout/hierarchy1#1" loCatId="hierarchy" qsTypeId="urn:microsoft.com/office/officeart/2005/8/quickstyle/simple1#2" qsCatId="simple" csTypeId="urn:microsoft.com/office/officeart/2005/8/colors/colorful4#1" csCatId="colorful" phldr="1"/>
      <dgm:spPr/>
      <dgm:t>
        <a:bodyPr/>
        <a:lstStyle/>
        <a:p>
          <a:endParaRPr lang="en-US"/>
        </a:p>
      </dgm:t>
    </dgm:pt>
    <dgm:pt modelId="{7876B52E-84E3-4438-AA07-D840625F3C07}">
      <dgm:prSet phldrT="[Text]"/>
      <dgm:spPr>
        <a:ln>
          <a:solidFill>
            <a:srgbClr val="7BE5E5"/>
          </a:solidFill>
        </a:ln>
      </dgm:spPr>
      <dgm:t>
        <a:bodyPr/>
        <a:lstStyle/>
        <a:p>
          <a:r>
            <a:rPr lang="en-US"/>
            <a:t>Deterministic Finite </a:t>
          </a:r>
          <a:r>
            <a:rPr lang="en-US" dirty="0"/>
            <a:t>Automata (DFA)</a:t>
          </a:r>
        </a:p>
      </dgm:t>
    </dgm:pt>
    <dgm:pt modelId="{0BDD81D1-0AFB-4B75-9FFA-3350C6B4A0BD}" type="parTrans" cxnId="{0E383974-696E-45B5-942B-D27010B74D49}">
      <dgm:prSet/>
      <dgm:spPr>
        <a:ln>
          <a:solidFill>
            <a:srgbClr val="7BE5E5"/>
          </a:solidFill>
        </a:ln>
      </dgm:spPr>
      <dgm:t>
        <a:bodyPr/>
        <a:lstStyle/>
        <a:p>
          <a:endParaRPr lang="en-US"/>
        </a:p>
      </dgm:t>
    </dgm:pt>
    <dgm:pt modelId="{34B009A4-9642-4056-B2A4-D115ADD8000C}" type="sibTrans" cxnId="{0E383974-696E-45B5-942B-D27010B74D49}">
      <dgm:prSet/>
      <dgm:spPr/>
      <dgm:t>
        <a:bodyPr/>
        <a:lstStyle/>
        <a:p>
          <a:endParaRPr lang="en-US"/>
        </a:p>
      </dgm:t>
    </dgm:pt>
    <dgm:pt modelId="{0B3C3FA9-E983-4E37-9505-F6AA74F009BD}">
      <dgm:prSet phldrT="[Text]"/>
      <dgm:spPr>
        <a:ln>
          <a:solidFill>
            <a:srgbClr val="7BE5E5"/>
          </a:solidFill>
        </a:ln>
      </dgm:spPr>
      <dgm:t>
        <a:bodyPr/>
        <a:lstStyle/>
        <a:p>
          <a:r>
            <a:rPr lang="en-US"/>
            <a:t>Non-deterministic Finite Automata (NFA</a:t>
          </a:r>
          <a:r>
            <a:rPr lang="en-US" dirty="0"/>
            <a:t>)</a:t>
          </a:r>
        </a:p>
      </dgm:t>
    </dgm:pt>
    <dgm:pt modelId="{1230298E-ACD6-46A7-8790-349EF605D69F}" type="parTrans" cxnId="{D0441F57-381D-433C-8240-7910EDB7B346}">
      <dgm:prSet/>
      <dgm:spPr>
        <a:ln>
          <a:solidFill>
            <a:srgbClr val="7BE5E5"/>
          </a:solidFill>
        </a:ln>
      </dgm:spPr>
      <dgm:t>
        <a:bodyPr/>
        <a:lstStyle/>
        <a:p>
          <a:endParaRPr lang="en-US"/>
        </a:p>
      </dgm:t>
    </dgm:pt>
    <dgm:pt modelId="{E367D5D5-60BE-48CA-A227-13DCD805361B}" type="sibTrans" cxnId="{D0441F57-381D-433C-8240-7910EDB7B346}">
      <dgm:prSet/>
      <dgm:spPr/>
      <dgm:t>
        <a:bodyPr/>
        <a:lstStyle/>
        <a:p>
          <a:endParaRPr lang="en-US"/>
        </a:p>
      </dgm:t>
    </dgm:pt>
    <dgm:pt modelId="{12E0D5C0-C859-4712-BDED-7A18F7FB7E60}">
      <dgm:prSet phldrT="[Text]"/>
      <dgm:spPr>
        <a:ln>
          <a:solidFill>
            <a:srgbClr val="7BE5E5"/>
          </a:solidFill>
        </a:ln>
      </dgm:spPr>
      <dgm:t>
        <a:bodyPr/>
        <a:lstStyle/>
        <a:p>
          <a:r>
            <a:rPr lang="en-US"/>
            <a:t>Finite </a:t>
          </a:r>
          <a:r>
            <a:rPr lang="en-US" dirty="0"/>
            <a:t>Automata</a:t>
          </a:r>
        </a:p>
      </dgm:t>
    </dgm:pt>
    <dgm:pt modelId="{22767FB8-48AE-4387-8EBE-C4DFB8B04F57}" type="sibTrans" cxnId="{1DC93E91-19F6-4484-BC42-5F3A3F6C9D20}">
      <dgm:prSet/>
      <dgm:spPr/>
      <dgm:t>
        <a:bodyPr/>
        <a:lstStyle/>
        <a:p>
          <a:endParaRPr lang="en-US"/>
        </a:p>
      </dgm:t>
    </dgm:pt>
    <dgm:pt modelId="{72FDA200-4CCE-447D-950A-A34B8C6E7EAD}" type="parTrans" cxnId="{1DC93E91-19F6-4484-BC42-5F3A3F6C9D20}">
      <dgm:prSet/>
      <dgm:spPr/>
      <dgm:t>
        <a:bodyPr/>
        <a:lstStyle/>
        <a:p>
          <a:endParaRPr lang="en-US"/>
        </a:p>
      </dgm:t>
    </dgm:pt>
    <dgm:pt modelId="{7AD09644-C76F-4F27-9B96-4CD2989725F5}" type="pres">
      <dgm:prSet presAssocID="{566BFDA4-9F8F-463E-9FE7-C3D7E0DDB7A1}" presName="hierChild1" presStyleCnt="0">
        <dgm:presLayoutVars>
          <dgm:chPref val="1"/>
          <dgm:dir/>
          <dgm:animOne val="branch"/>
          <dgm:animLvl val="lvl"/>
          <dgm:resizeHandles/>
        </dgm:presLayoutVars>
      </dgm:prSet>
      <dgm:spPr/>
    </dgm:pt>
    <dgm:pt modelId="{CF2268AC-C608-4287-8213-A9B10FFC0BEB}" type="pres">
      <dgm:prSet presAssocID="{12E0D5C0-C859-4712-BDED-7A18F7FB7E60}" presName="hierRoot1" presStyleCnt="0"/>
      <dgm:spPr/>
    </dgm:pt>
    <dgm:pt modelId="{F164152E-A92B-487E-B85B-EABF7EF1ADAD}" type="pres">
      <dgm:prSet presAssocID="{12E0D5C0-C859-4712-BDED-7A18F7FB7E60}" presName="composite" presStyleCnt="0"/>
      <dgm:spPr/>
    </dgm:pt>
    <dgm:pt modelId="{6F6F8D48-E5B9-47CC-A5C8-A0F73C64FE72}" type="pres">
      <dgm:prSet presAssocID="{12E0D5C0-C859-4712-BDED-7A18F7FB7E60}" presName="background" presStyleLbl="node0" presStyleIdx="0" presStyleCnt="1"/>
      <dgm:spPr>
        <a:solidFill>
          <a:srgbClr val="7BE5E5">
            <a:alpha val="19000"/>
          </a:srgbClr>
        </a:solidFill>
      </dgm:spPr>
    </dgm:pt>
    <dgm:pt modelId="{0E46EC25-3A45-468D-9AE6-DAA9381B0B89}" type="pres">
      <dgm:prSet presAssocID="{12E0D5C0-C859-4712-BDED-7A18F7FB7E60}" presName="text" presStyleLbl="fgAcc0" presStyleIdx="0" presStyleCnt="1" custScaleX="179446" custScaleY="61155" custLinFactNeighborX="1152">
        <dgm:presLayoutVars>
          <dgm:chPref val="3"/>
        </dgm:presLayoutVars>
      </dgm:prSet>
      <dgm:spPr/>
    </dgm:pt>
    <dgm:pt modelId="{D68F4584-2D96-4D79-92F4-22CEAFACBC20}" type="pres">
      <dgm:prSet presAssocID="{12E0D5C0-C859-4712-BDED-7A18F7FB7E60}" presName="hierChild2" presStyleCnt="0"/>
      <dgm:spPr/>
    </dgm:pt>
    <dgm:pt modelId="{BECE130A-225F-4B9E-ABC4-3083C50AA811}" type="pres">
      <dgm:prSet presAssocID="{0BDD81D1-0AFB-4B75-9FFA-3350C6B4A0BD}" presName="Name10" presStyleLbl="parChTrans1D2" presStyleIdx="0" presStyleCnt="2"/>
      <dgm:spPr/>
    </dgm:pt>
    <dgm:pt modelId="{B33CFB49-6204-4D4F-9AB6-A1E4B31B2EB0}" type="pres">
      <dgm:prSet presAssocID="{7876B52E-84E3-4438-AA07-D840625F3C07}" presName="hierRoot2" presStyleCnt="0"/>
      <dgm:spPr/>
    </dgm:pt>
    <dgm:pt modelId="{2833B95C-161D-415C-AD28-215D857C3B00}" type="pres">
      <dgm:prSet presAssocID="{7876B52E-84E3-4438-AA07-D840625F3C07}" presName="composite2" presStyleCnt="0"/>
      <dgm:spPr/>
    </dgm:pt>
    <dgm:pt modelId="{FA481FB9-C35D-4B4C-9270-95CCAE4FAC96}" type="pres">
      <dgm:prSet presAssocID="{7876B52E-84E3-4438-AA07-D840625F3C07}" presName="background2" presStyleLbl="node2" presStyleIdx="0" presStyleCnt="2"/>
      <dgm:spPr>
        <a:solidFill>
          <a:srgbClr val="7BE5E5">
            <a:alpha val="18000"/>
          </a:srgbClr>
        </a:solidFill>
      </dgm:spPr>
    </dgm:pt>
    <dgm:pt modelId="{394458B0-F6B8-405E-AA8B-D20D1610C585}" type="pres">
      <dgm:prSet presAssocID="{7876B52E-84E3-4438-AA07-D840625F3C07}" presName="text2" presStyleLbl="fgAcc2" presStyleIdx="0" presStyleCnt="2" custScaleX="127319" custScaleY="57659">
        <dgm:presLayoutVars>
          <dgm:chPref val="3"/>
        </dgm:presLayoutVars>
      </dgm:prSet>
      <dgm:spPr/>
    </dgm:pt>
    <dgm:pt modelId="{47352AC2-584A-4EC4-A50C-74B091F16575}" type="pres">
      <dgm:prSet presAssocID="{7876B52E-84E3-4438-AA07-D840625F3C07}" presName="hierChild3" presStyleCnt="0"/>
      <dgm:spPr/>
    </dgm:pt>
    <dgm:pt modelId="{6E058A07-2830-4A8F-B298-DC102D4F6EA1}" type="pres">
      <dgm:prSet presAssocID="{1230298E-ACD6-46A7-8790-349EF605D69F}" presName="Name10" presStyleLbl="parChTrans1D2" presStyleIdx="1" presStyleCnt="2"/>
      <dgm:spPr/>
    </dgm:pt>
    <dgm:pt modelId="{F882AEC7-FEEF-4BA4-BA2D-1B0D29730A6B}" type="pres">
      <dgm:prSet presAssocID="{0B3C3FA9-E983-4E37-9505-F6AA74F009BD}" presName="hierRoot2" presStyleCnt="0"/>
      <dgm:spPr/>
    </dgm:pt>
    <dgm:pt modelId="{D722AF2F-338A-49D2-8470-15F49448A52C}" type="pres">
      <dgm:prSet presAssocID="{0B3C3FA9-E983-4E37-9505-F6AA74F009BD}" presName="composite2" presStyleCnt="0"/>
      <dgm:spPr/>
    </dgm:pt>
    <dgm:pt modelId="{E519A87B-51D9-4687-BBDB-711AF5319F1C}" type="pres">
      <dgm:prSet presAssocID="{0B3C3FA9-E983-4E37-9505-F6AA74F009BD}" presName="background2" presStyleLbl="node2" presStyleIdx="1" presStyleCnt="2"/>
      <dgm:spPr>
        <a:solidFill>
          <a:srgbClr val="7BE5E5">
            <a:alpha val="18000"/>
          </a:srgbClr>
        </a:solidFill>
      </dgm:spPr>
    </dgm:pt>
    <dgm:pt modelId="{01ED95AF-9406-4DCB-89EF-08F622F7A2E1}" type="pres">
      <dgm:prSet presAssocID="{0B3C3FA9-E983-4E37-9505-F6AA74F009BD}" presName="text2" presStyleLbl="fgAcc2" presStyleIdx="1" presStyleCnt="2" custScaleY="61156">
        <dgm:presLayoutVars>
          <dgm:chPref val="3"/>
        </dgm:presLayoutVars>
      </dgm:prSet>
      <dgm:spPr/>
    </dgm:pt>
    <dgm:pt modelId="{87C24FB8-9D4F-4C0A-BD45-E7FB1F0095A5}" type="pres">
      <dgm:prSet presAssocID="{0B3C3FA9-E983-4E37-9505-F6AA74F009BD}" presName="hierChild3" presStyleCnt="0"/>
      <dgm:spPr/>
    </dgm:pt>
  </dgm:ptLst>
  <dgm:cxnLst>
    <dgm:cxn modelId="{16209316-C7B7-4DC2-8527-0AD50483E64D}" type="presOf" srcId="{12E0D5C0-C859-4712-BDED-7A18F7FB7E60}" destId="{0E46EC25-3A45-468D-9AE6-DAA9381B0B89}" srcOrd="0" destOrd="0" presId="urn:microsoft.com/office/officeart/2005/8/layout/hierarchy1#1"/>
    <dgm:cxn modelId="{C8280C3C-8158-4215-B3AF-68D7B96693DA}" type="presOf" srcId="{1230298E-ACD6-46A7-8790-349EF605D69F}" destId="{6E058A07-2830-4A8F-B298-DC102D4F6EA1}" srcOrd="0" destOrd="0" presId="urn:microsoft.com/office/officeart/2005/8/layout/hierarchy1#1"/>
    <dgm:cxn modelId="{097CB365-8158-43E1-A16C-A4A4F67B7B9F}" type="presOf" srcId="{566BFDA4-9F8F-463E-9FE7-C3D7E0DDB7A1}" destId="{7AD09644-C76F-4F27-9B96-4CD2989725F5}" srcOrd="0" destOrd="0" presId="urn:microsoft.com/office/officeart/2005/8/layout/hierarchy1#1"/>
    <dgm:cxn modelId="{0E383974-696E-45B5-942B-D27010B74D49}" srcId="{12E0D5C0-C859-4712-BDED-7A18F7FB7E60}" destId="{7876B52E-84E3-4438-AA07-D840625F3C07}" srcOrd="0" destOrd="0" parTransId="{0BDD81D1-0AFB-4B75-9FFA-3350C6B4A0BD}" sibTransId="{34B009A4-9642-4056-B2A4-D115ADD8000C}"/>
    <dgm:cxn modelId="{D0441F57-381D-433C-8240-7910EDB7B346}" srcId="{12E0D5C0-C859-4712-BDED-7A18F7FB7E60}" destId="{0B3C3FA9-E983-4E37-9505-F6AA74F009BD}" srcOrd="1" destOrd="0" parTransId="{1230298E-ACD6-46A7-8790-349EF605D69F}" sibTransId="{E367D5D5-60BE-48CA-A227-13DCD805361B}"/>
    <dgm:cxn modelId="{2A2C188E-A9EA-4F9C-A41E-45BD9AE9F8C0}" type="presOf" srcId="{0BDD81D1-0AFB-4B75-9FFA-3350C6B4A0BD}" destId="{BECE130A-225F-4B9E-ABC4-3083C50AA811}" srcOrd="0" destOrd="0" presId="urn:microsoft.com/office/officeart/2005/8/layout/hierarchy1#1"/>
    <dgm:cxn modelId="{1DC93E91-19F6-4484-BC42-5F3A3F6C9D20}" srcId="{566BFDA4-9F8F-463E-9FE7-C3D7E0DDB7A1}" destId="{12E0D5C0-C859-4712-BDED-7A18F7FB7E60}" srcOrd="0" destOrd="0" parTransId="{72FDA200-4CCE-447D-950A-A34B8C6E7EAD}" sibTransId="{22767FB8-48AE-4387-8EBE-C4DFB8B04F57}"/>
    <dgm:cxn modelId="{D4B8BDBE-57F7-484C-8918-98CBF9E79AC0}" type="presOf" srcId="{0B3C3FA9-E983-4E37-9505-F6AA74F009BD}" destId="{01ED95AF-9406-4DCB-89EF-08F622F7A2E1}" srcOrd="0" destOrd="0" presId="urn:microsoft.com/office/officeart/2005/8/layout/hierarchy1#1"/>
    <dgm:cxn modelId="{63070CEE-2F16-4F22-9DCC-4FB718E3DE80}" type="presOf" srcId="{7876B52E-84E3-4438-AA07-D840625F3C07}" destId="{394458B0-F6B8-405E-AA8B-D20D1610C585}" srcOrd="0" destOrd="0" presId="urn:microsoft.com/office/officeart/2005/8/layout/hierarchy1#1"/>
    <dgm:cxn modelId="{8EAFB00D-F779-49DF-A126-5A8C1B39CAF1}" type="presParOf" srcId="{7AD09644-C76F-4F27-9B96-4CD2989725F5}" destId="{CF2268AC-C608-4287-8213-A9B10FFC0BEB}" srcOrd="0" destOrd="0" presId="urn:microsoft.com/office/officeart/2005/8/layout/hierarchy1#1"/>
    <dgm:cxn modelId="{3715C097-D606-48C6-8005-D42C5444C344}" type="presParOf" srcId="{CF2268AC-C608-4287-8213-A9B10FFC0BEB}" destId="{F164152E-A92B-487E-B85B-EABF7EF1ADAD}" srcOrd="0" destOrd="0" presId="urn:microsoft.com/office/officeart/2005/8/layout/hierarchy1#1"/>
    <dgm:cxn modelId="{945FD3D0-DDBB-4BA3-AB5A-719C8977263C}" type="presParOf" srcId="{F164152E-A92B-487E-B85B-EABF7EF1ADAD}" destId="{6F6F8D48-E5B9-47CC-A5C8-A0F73C64FE72}" srcOrd="0" destOrd="0" presId="urn:microsoft.com/office/officeart/2005/8/layout/hierarchy1#1"/>
    <dgm:cxn modelId="{0FE34103-A5DE-4518-A8C0-C43621DE0A2A}" type="presParOf" srcId="{F164152E-A92B-487E-B85B-EABF7EF1ADAD}" destId="{0E46EC25-3A45-468D-9AE6-DAA9381B0B89}" srcOrd="1" destOrd="0" presId="urn:microsoft.com/office/officeart/2005/8/layout/hierarchy1#1"/>
    <dgm:cxn modelId="{6E35DB8C-E5A5-496F-B508-43FCB3900B60}" type="presParOf" srcId="{CF2268AC-C608-4287-8213-A9B10FFC0BEB}" destId="{D68F4584-2D96-4D79-92F4-22CEAFACBC20}" srcOrd="1" destOrd="0" presId="urn:microsoft.com/office/officeart/2005/8/layout/hierarchy1#1"/>
    <dgm:cxn modelId="{8E84C831-02A8-4D8C-822A-8781CCF70BCA}" type="presParOf" srcId="{D68F4584-2D96-4D79-92F4-22CEAFACBC20}" destId="{BECE130A-225F-4B9E-ABC4-3083C50AA811}" srcOrd="0" destOrd="0" presId="urn:microsoft.com/office/officeart/2005/8/layout/hierarchy1#1"/>
    <dgm:cxn modelId="{0993B329-241C-4090-A048-3AD2289A00C2}" type="presParOf" srcId="{D68F4584-2D96-4D79-92F4-22CEAFACBC20}" destId="{B33CFB49-6204-4D4F-9AB6-A1E4B31B2EB0}" srcOrd="1" destOrd="0" presId="urn:microsoft.com/office/officeart/2005/8/layout/hierarchy1#1"/>
    <dgm:cxn modelId="{1DA273D6-1DF7-4336-803C-7CF2A48BDE30}" type="presParOf" srcId="{B33CFB49-6204-4D4F-9AB6-A1E4B31B2EB0}" destId="{2833B95C-161D-415C-AD28-215D857C3B00}" srcOrd="0" destOrd="0" presId="urn:microsoft.com/office/officeart/2005/8/layout/hierarchy1#1"/>
    <dgm:cxn modelId="{38A3114E-99BF-409C-AA5F-261F480A4010}" type="presParOf" srcId="{2833B95C-161D-415C-AD28-215D857C3B00}" destId="{FA481FB9-C35D-4B4C-9270-95CCAE4FAC96}" srcOrd="0" destOrd="0" presId="urn:microsoft.com/office/officeart/2005/8/layout/hierarchy1#1"/>
    <dgm:cxn modelId="{6DE9A587-6A32-4709-84AF-49595AA2E8F4}" type="presParOf" srcId="{2833B95C-161D-415C-AD28-215D857C3B00}" destId="{394458B0-F6B8-405E-AA8B-D20D1610C585}" srcOrd="1" destOrd="0" presId="urn:microsoft.com/office/officeart/2005/8/layout/hierarchy1#1"/>
    <dgm:cxn modelId="{D0747BB1-132B-485C-817C-2FBA15591B3C}" type="presParOf" srcId="{B33CFB49-6204-4D4F-9AB6-A1E4B31B2EB0}" destId="{47352AC2-584A-4EC4-A50C-74B091F16575}" srcOrd="1" destOrd="0" presId="urn:microsoft.com/office/officeart/2005/8/layout/hierarchy1#1"/>
    <dgm:cxn modelId="{934CF3AE-4F22-4CFE-9A4B-272285A3C733}" type="presParOf" srcId="{D68F4584-2D96-4D79-92F4-22CEAFACBC20}" destId="{6E058A07-2830-4A8F-B298-DC102D4F6EA1}" srcOrd="2" destOrd="0" presId="urn:microsoft.com/office/officeart/2005/8/layout/hierarchy1#1"/>
    <dgm:cxn modelId="{AD23F3A4-E545-4A30-B371-D7D21D1E2763}" type="presParOf" srcId="{D68F4584-2D96-4D79-92F4-22CEAFACBC20}" destId="{F882AEC7-FEEF-4BA4-BA2D-1B0D29730A6B}" srcOrd="3" destOrd="0" presId="urn:microsoft.com/office/officeart/2005/8/layout/hierarchy1#1"/>
    <dgm:cxn modelId="{46D4FFBF-4909-4D03-81FD-7916EF45BCA8}" type="presParOf" srcId="{F882AEC7-FEEF-4BA4-BA2D-1B0D29730A6B}" destId="{D722AF2F-338A-49D2-8470-15F49448A52C}" srcOrd="0" destOrd="0" presId="urn:microsoft.com/office/officeart/2005/8/layout/hierarchy1#1"/>
    <dgm:cxn modelId="{EB4F5D5A-AC1D-49B6-B97C-6DF048559AF3}" type="presParOf" srcId="{D722AF2F-338A-49D2-8470-15F49448A52C}" destId="{E519A87B-51D9-4687-BBDB-711AF5319F1C}" srcOrd="0" destOrd="0" presId="urn:microsoft.com/office/officeart/2005/8/layout/hierarchy1#1"/>
    <dgm:cxn modelId="{4C065AE0-968D-46B6-806A-D8A27A651BB2}" type="presParOf" srcId="{D722AF2F-338A-49D2-8470-15F49448A52C}" destId="{01ED95AF-9406-4DCB-89EF-08F622F7A2E1}" srcOrd="1" destOrd="0" presId="urn:microsoft.com/office/officeart/2005/8/layout/hierarchy1#1"/>
    <dgm:cxn modelId="{E53B370D-EC74-4BA6-9EC5-67A1BE890EA4}" type="presParOf" srcId="{F882AEC7-FEEF-4BA4-BA2D-1B0D29730A6B}" destId="{87C24FB8-9D4F-4C0A-BD45-E7FB1F0095A5}" srcOrd="1" destOrd="0" presId="urn:microsoft.com/office/officeart/2005/8/layout/hierarchy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777A3-5903-4362-9F2F-107FDF0B03BC}">
      <dsp:nvSpPr>
        <dsp:cNvPr id="0" name=""/>
        <dsp:cNvSpPr/>
      </dsp:nvSpPr>
      <dsp:spPr>
        <a:xfrm>
          <a:off x="535" y="0"/>
          <a:ext cx="845343" cy="457200"/>
        </a:xfrm>
        <a:prstGeom prst="roundRect">
          <a:avLst>
            <a:gd name="adj" fmla="val 5000"/>
          </a:avLst>
        </a:prstGeom>
        <a:solidFill>
          <a:srgbClr val="7BE5E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0" tIns="365760" rIns="80010" bIns="0" numCol="1" spcCol="1270" anchor="ctr" anchorCtr="1">
          <a:noAutofit/>
        </a:bodyPr>
        <a:lstStyle/>
        <a:p>
          <a:pPr marL="0" lvl="0" indent="0" algn="r" defTabSz="800100">
            <a:lnSpc>
              <a:spcPct val="90000"/>
            </a:lnSpc>
            <a:spcBef>
              <a:spcPct val="0"/>
            </a:spcBef>
            <a:spcAft>
              <a:spcPct val="35000"/>
            </a:spcAft>
            <a:buNone/>
          </a:pPr>
          <a:r>
            <a:rPr lang="en-US" sz="1800" kern="1200" baseline="0" dirty="0">
              <a:solidFill>
                <a:schemeClr val="tx1"/>
              </a:solidFill>
            </a:rPr>
            <a:t>a</a:t>
          </a:r>
        </a:p>
      </dsp:txBody>
      <dsp:txXfrm rot="16200000">
        <a:off x="-102381" y="102917"/>
        <a:ext cx="374904" cy="169068"/>
      </dsp:txXfrm>
    </dsp:sp>
    <dsp:sp modelId="{1FC17B83-CA40-4A1B-9451-6154DE393E44}">
      <dsp:nvSpPr>
        <dsp:cNvPr id="0" name=""/>
        <dsp:cNvSpPr/>
      </dsp:nvSpPr>
      <dsp:spPr>
        <a:xfrm>
          <a:off x="875466" y="0"/>
          <a:ext cx="845343" cy="457200"/>
        </a:xfrm>
        <a:prstGeom prst="roundRect">
          <a:avLst>
            <a:gd name="adj" fmla="val 5000"/>
          </a:avLst>
        </a:prstGeom>
        <a:solidFill>
          <a:srgbClr val="7BE5E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0" tIns="365760" rIns="365760" bIns="0" numCol="1" spcCol="1270" anchor="ctr" anchorCtr="1">
          <a:noAutofit/>
        </a:bodyPr>
        <a:lstStyle/>
        <a:p>
          <a:pPr marL="0" lvl="0" indent="0" algn="ctr" defTabSz="800100">
            <a:lnSpc>
              <a:spcPct val="90000"/>
            </a:lnSpc>
            <a:spcBef>
              <a:spcPct val="0"/>
            </a:spcBef>
            <a:spcAft>
              <a:spcPct val="35000"/>
            </a:spcAft>
            <a:buNone/>
          </a:pPr>
          <a:r>
            <a:rPr lang="en-US" sz="1800" kern="1200" baseline="0" dirty="0">
              <a:solidFill>
                <a:schemeClr val="tx1"/>
              </a:solidFill>
            </a:rPr>
            <a:t>b	</a:t>
          </a:r>
        </a:p>
      </dsp:txBody>
      <dsp:txXfrm rot="16200000">
        <a:off x="772548" y="102917"/>
        <a:ext cx="374904" cy="169068"/>
      </dsp:txXfrm>
    </dsp:sp>
    <dsp:sp modelId="{A04792B0-CCC0-4A1B-AE75-34F173BCD060}">
      <dsp:nvSpPr>
        <dsp:cNvPr id="0" name=""/>
        <dsp:cNvSpPr/>
      </dsp:nvSpPr>
      <dsp:spPr>
        <a:xfrm rot="5400000">
          <a:off x="846095" y="328575"/>
          <a:ext cx="67195" cy="126801"/>
        </a:xfrm>
        <a:prstGeom prst="flowChartExtract">
          <a:avLst/>
        </a:prstGeom>
        <a:solidFill>
          <a:srgbClr val="7BE5E5"/>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F2DC33-DB94-44CA-B5FE-EB436141C05B}">
      <dsp:nvSpPr>
        <dsp:cNvPr id="0" name=""/>
        <dsp:cNvSpPr/>
      </dsp:nvSpPr>
      <dsp:spPr>
        <a:xfrm>
          <a:off x="1750397" y="0"/>
          <a:ext cx="845343" cy="457200"/>
        </a:xfrm>
        <a:prstGeom prst="roundRect">
          <a:avLst>
            <a:gd name="adj" fmla="val 5000"/>
          </a:avLst>
        </a:prstGeom>
        <a:solidFill>
          <a:srgbClr val="7BE5E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0" tIns="365760" rIns="80010" bIns="0" numCol="1" spcCol="1270" anchor="ctr" anchorCtr="1">
          <a:noAutofit/>
        </a:bodyPr>
        <a:lstStyle/>
        <a:p>
          <a:pPr marL="0" lvl="0" indent="0" algn="r" defTabSz="800100">
            <a:lnSpc>
              <a:spcPct val="90000"/>
            </a:lnSpc>
            <a:spcBef>
              <a:spcPct val="0"/>
            </a:spcBef>
            <a:spcAft>
              <a:spcPct val="35000"/>
            </a:spcAft>
            <a:buNone/>
          </a:pPr>
          <a:r>
            <a:rPr lang="en-US" sz="1800" kern="1200" baseline="0" dirty="0">
              <a:solidFill>
                <a:schemeClr val="tx1"/>
              </a:solidFill>
            </a:rPr>
            <a:t>b</a:t>
          </a:r>
        </a:p>
      </dsp:txBody>
      <dsp:txXfrm rot="16200000">
        <a:off x="1647479" y="102917"/>
        <a:ext cx="374904" cy="169068"/>
      </dsp:txXfrm>
    </dsp:sp>
    <dsp:sp modelId="{AF66E7AB-D1DB-48F2-BFAE-E6B8C1CEC213}">
      <dsp:nvSpPr>
        <dsp:cNvPr id="0" name=""/>
        <dsp:cNvSpPr/>
      </dsp:nvSpPr>
      <dsp:spPr>
        <a:xfrm rot="5400000">
          <a:off x="1721026" y="328575"/>
          <a:ext cx="67195" cy="126801"/>
        </a:xfrm>
        <a:prstGeom prst="flowChartExtract">
          <a:avLst/>
        </a:prstGeom>
        <a:solidFill>
          <a:srgbClr val="7BE5E5"/>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71CBD5-1AB8-4345-99E2-C817A860AD66}">
      <dsp:nvSpPr>
        <dsp:cNvPr id="0" name=""/>
        <dsp:cNvSpPr/>
      </dsp:nvSpPr>
      <dsp:spPr>
        <a:xfrm>
          <a:off x="2625328" y="0"/>
          <a:ext cx="845343" cy="457200"/>
        </a:xfrm>
        <a:prstGeom prst="roundRect">
          <a:avLst>
            <a:gd name="adj" fmla="val 5000"/>
          </a:avLst>
        </a:prstGeom>
        <a:solidFill>
          <a:srgbClr val="7BE5E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0" tIns="365760" rIns="80010" bIns="0" numCol="1" spcCol="1270" anchor="ctr" anchorCtr="1">
          <a:noAutofit/>
        </a:bodyPr>
        <a:lstStyle/>
        <a:p>
          <a:pPr marL="0" lvl="0" indent="0" algn="r" defTabSz="800100">
            <a:lnSpc>
              <a:spcPct val="90000"/>
            </a:lnSpc>
            <a:spcBef>
              <a:spcPct val="0"/>
            </a:spcBef>
            <a:spcAft>
              <a:spcPct val="35000"/>
            </a:spcAft>
            <a:buNone/>
          </a:pPr>
          <a:r>
            <a:rPr lang="en-US" sz="1800" kern="1200" baseline="0" dirty="0">
              <a:solidFill>
                <a:schemeClr val="tx1"/>
              </a:solidFill>
            </a:rPr>
            <a:t>a</a:t>
          </a:r>
        </a:p>
      </dsp:txBody>
      <dsp:txXfrm rot="16200000">
        <a:off x="2522410" y="102917"/>
        <a:ext cx="374904" cy="169068"/>
      </dsp:txXfrm>
    </dsp:sp>
    <dsp:sp modelId="{32BFDD09-4E6F-4E51-BFEB-242EA2DCE520}">
      <dsp:nvSpPr>
        <dsp:cNvPr id="0" name=""/>
        <dsp:cNvSpPr/>
      </dsp:nvSpPr>
      <dsp:spPr>
        <a:xfrm rot="5400000">
          <a:off x="2595956" y="328575"/>
          <a:ext cx="67195" cy="126801"/>
        </a:xfrm>
        <a:prstGeom prst="flowChartExtract">
          <a:avLst/>
        </a:prstGeom>
        <a:solidFill>
          <a:srgbClr val="7BE5E5"/>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CEB9ED-365A-46D1-957C-867DE1D039B1}">
      <dsp:nvSpPr>
        <dsp:cNvPr id="0" name=""/>
        <dsp:cNvSpPr/>
      </dsp:nvSpPr>
      <dsp:spPr>
        <a:xfrm>
          <a:off x="3500258" y="0"/>
          <a:ext cx="845343" cy="457200"/>
        </a:xfrm>
        <a:prstGeom prst="roundRect">
          <a:avLst>
            <a:gd name="adj" fmla="val 5000"/>
          </a:avLst>
        </a:prstGeom>
        <a:solidFill>
          <a:srgbClr val="7BE5E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0" tIns="365760" rIns="80010" bIns="0" numCol="1" spcCol="1270" anchor="ctr" anchorCtr="1">
          <a:noAutofit/>
        </a:bodyPr>
        <a:lstStyle/>
        <a:p>
          <a:pPr marL="0" lvl="0" indent="0" algn="r" defTabSz="800100">
            <a:lnSpc>
              <a:spcPct val="90000"/>
            </a:lnSpc>
            <a:spcBef>
              <a:spcPct val="0"/>
            </a:spcBef>
            <a:spcAft>
              <a:spcPct val="35000"/>
            </a:spcAft>
            <a:buNone/>
          </a:pPr>
          <a:r>
            <a:rPr lang="en-US" sz="1800" kern="1200" baseline="0" dirty="0">
              <a:solidFill>
                <a:schemeClr val="tx1"/>
              </a:solidFill>
            </a:rPr>
            <a:t>b</a:t>
          </a:r>
        </a:p>
      </dsp:txBody>
      <dsp:txXfrm rot="16200000">
        <a:off x="3397341" y="102917"/>
        <a:ext cx="374904" cy="169068"/>
      </dsp:txXfrm>
    </dsp:sp>
    <dsp:sp modelId="{3536494E-F6EA-4869-B930-75A3B7FB46CA}">
      <dsp:nvSpPr>
        <dsp:cNvPr id="0" name=""/>
        <dsp:cNvSpPr/>
      </dsp:nvSpPr>
      <dsp:spPr>
        <a:xfrm rot="5400000">
          <a:off x="3470887" y="328575"/>
          <a:ext cx="67195" cy="126801"/>
        </a:xfrm>
        <a:prstGeom prst="flowChartExtract">
          <a:avLst/>
        </a:prstGeom>
        <a:solidFill>
          <a:srgbClr val="7BE5E5"/>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791831-4056-42A1-8739-147C378772EC}">
      <dsp:nvSpPr>
        <dsp:cNvPr id="0" name=""/>
        <dsp:cNvSpPr/>
      </dsp:nvSpPr>
      <dsp:spPr>
        <a:xfrm>
          <a:off x="4375189" y="0"/>
          <a:ext cx="845343" cy="457200"/>
        </a:xfrm>
        <a:prstGeom prst="roundRect">
          <a:avLst>
            <a:gd name="adj" fmla="val 5000"/>
          </a:avLst>
        </a:prstGeom>
        <a:solidFill>
          <a:srgbClr val="7BE5E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0" tIns="365760" rIns="80010" bIns="0" numCol="1" spcCol="1270" anchor="ctr" anchorCtr="1">
          <a:noAutofit/>
        </a:bodyPr>
        <a:lstStyle/>
        <a:p>
          <a:pPr marL="0" lvl="0" indent="0" algn="r" defTabSz="800100">
            <a:lnSpc>
              <a:spcPct val="90000"/>
            </a:lnSpc>
            <a:spcBef>
              <a:spcPct val="0"/>
            </a:spcBef>
            <a:spcAft>
              <a:spcPct val="35000"/>
            </a:spcAft>
            <a:buNone/>
          </a:pPr>
          <a:r>
            <a:rPr lang="en-US" sz="1800" kern="1200" baseline="0" dirty="0">
              <a:solidFill>
                <a:schemeClr val="tx1"/>
              </a:solidFill>
            </a:rPr>
            <a:t>a</a:t>
          </a:r>
        </a:p>
      </dsp:txBody>
      <dsp:txXfrm rot="16200000">
        <a:off x="4272272" y="102917"/>
        <a:ext cx="374904" cy="169068"/>
      </dsp:txXfrm>
    </dsp:sp>
    <dsp:sp modelId="{D44CEE8F-5891-44E6-8BB5-B2A5951AC9E1}">
      <dsp:nvSpPr>
        <dsp:cNvPr id="0" name=""/>
        <dsp:cNvSpPr/>
      </dsp:nvSpPr>
      <dsp:spPr>
        <a:xfrm rot="5400000">
          <a:off x="4345818" y="328575"/>
          <a:ext cx="67195" cy="126801"/>
        </a:xfrm>
        <a:prstGeom prst="flowChartExtract">
          <a:avLst/>
        </a:prstGeom>
        <a:solidFill>
          <a:srgbClr val="7BE5E5"/>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E9CF8B-6B59-4004-BB9E-5C8E63D6FF1B}">
      <dsp:nvSpPr>
        <dsp:cNvPr id="0" name=""/>
        <dsp:cNvSpPr/>
      </dsp:nvSpPr>
      <dsp:spPr>
        <a:xfrm>
          <a:off x="5250120" y="0"/>
          <a:ext cx="845343" cy="457200"/>
        </a:xfrm>
        <a:prstGeom prst="roundRect">
          <a:avLst>
            <a:gd name="adj" fmla="val 5000"/>
          </a:avLst>
        </a:prstGeom>
        <a:solidFill>
          <a:srgbClr val="7BE5E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0" tIns="365760" rIns="80010" bIns="0" numCol="1" spcCol="1270" anchor="ctr" anchorCtr="1">
          <a:noAutofit/>
        </a:bodyPr>
        <a:lstStyle/>
        <a:p>
          <a:pPr marL="0" lvl="0" indent="0" algn="r" defTabSz="800100">
            <a:lnSpc>
              <a:spcPct val="90000"/>
            </a:lnSpc>
            <a:spcBef>
              <a:spcPct val="0"/>
            </a:spcBef>
            <a:spcAft>
              <a:spcPct val="35000"/>
            </a:spcAft>
            <a:buNone/>
          </a:pPr>
          <a:r>
            <a:rPr lang="en-US" sz="1800" kern="1200" baseline="0" dirty="0">
              <a:solidFill>
                <a:schemeClr val="tx1"/>
              </a:solidFill>
            </a:rPr>
            <a:t>a</a:t>
          </a:r>
        </a:p>
      </dsp:txBody>
      <dsp:txXfrm rot="16200000">
        <a:off x="5147202" y="102917"/>
        <a:ext cx="374904" cy="169068"/>
      </dsp:txXfrm>
    </dsp:sp>
    <dsp:sp modelId="{9B34B3C8-8E94-4688-87C3-EF18F5BEE48A}">
      <dsp:nvSpPr>
        <dsp:cNvPr id="0" name=""/>
        <dsp:cNvSpPr/>
      </dsp:nvSpPr>
      <dsp:spPr>
        <a:xfrm rot="5400000">
          <a:off x="5220749" y="328575"/>
          <a:ext cx="67195" cy="126801"/>
        </a:xfrm>
        <a:prstGeom prst="flowChartExtract">
          <a:avLst/>
        </a:prstGeom>
        <a:solidFill>
          <a:srgbClr val="7BE5E5"/>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58A07-2830-4A8F-B298-DC102D4F6EA1}">
      <dsp:nvSpPr>
        <dsp:cNvPr id="0" name=""/>
        <dsp:cNvSpPr/>
      </dsp:nvSpPr>
      <dsp:spPr>
        <a:xfrm>
          <a:off x="3975769" y="1637227"/>
          <a:ext cx="2324305" cy="918226"/>
        </a:xfrm>
        <a:custGeom>
          <a:avLst/>
          <a:gdLst/>
          <a:ahLst/>
          <a:cxnLst/>
          <a:rect l="0" t="0" r="0" b="0"/>
          <a:pathLst>
            <a:path>
              <a:moveTo>
                <a:pt x="0" y="0"/>
              </a:moveTo>
              <a:lnTo>
                <a:pt x="0" y="625744"/>
              </a:lnTo>
              <a:lnTo>
                <a:pt x="2324305" y="625744"/>
              </a:lnTo>
              <a:lnTo>
                <a:pt x="2324305" y="918226"/>
              </a:lnTo>
            </a:path>
          </a:pathLst>
        </a:custGeom>
        <a:noFill/>
        <a:ln w="25400" cap="flat" cmpd="sng" algn="ctr">
          <a:solidFill>
            <a:srgbClr val="7BE5E5"/>
          </a:solidFill>
          <a:prstDash val="solid"/>
        </a:ln>
        <a:effectLst/>
      </dsp:spPr>
      <dsp:style>
        <a:lnRef idx="2">
          <a:scrgbClr r="0" g="0" b="0"/>
        </a:lnRef>
        <a:fillRef idx="0">
          <a:scrgbClr r="0" g="0" b="0"/>
        </a:fillRef>
        <a:effectRef idx="0">
          <a:scrgbClr r="0" g="0" b="0"/>
        </a:effectRef>
        <a:fontRef idx="minor"/>
      </dsp:style>
    </dsp:sp>
    <dsp:sp modelId="{BECE130A-225F-4B9E-ABC4-3083C50AA811}">
      <dsp:nvSpPr>
        <dsp:cNvPr id="0" name=""/>
        <dsp:cNvSpPr/>
      </dsp:nvSpPr>
      <dsp:spPr>
        <a:xfrm>
          <a:off x="2009983" y="1637227"/>
          <a:ext cx="1965786" cy="918226"/>
        </a:xfrm>
        <a:custGeom>
          <a:avLst/>
          <a:gdLst/>
          <a:ahLst/>
          <a:cxnLst/>
          <a:rect l="0" t="0" r="0" b="0"/>
          <a:pathLst>
            <a:path>
              <a:moveTo>
                <a:pt x="1965786" y="0"/>
              </a:moveTo>
              <a:lnTo>
                <a:pt x="1965786" y="625744"/>
              </a:lnTo>
              <a:lnTo>
                <a:pt x="0" y="625744"/>
              </a:lnTo>
              <a:lnTo>
                <a:pt x="0" y="918226"/>
              </a:lnTo>
            </a:path>
          </a:pathLst>
        </a:custGeom>
        <a:noFill/>
        <a:ln w="25400" cap="flat" cmpd="sng" algn="ctr">
          <a:solidFill>
            <a:srgbClr val="7BE5E5"/>
          </a:solidFill>
          <a:prstDash val="solid"/>
        </a:ln>
        <a:effectLst/>
      </dsp:spPr>
      <dsp:style>
        <a:lnRef idx="2">
          <a:scrgbClr r="0" g="0" b="0"/>
        </a:lnRef>
        <a:fillRef idx="0">
          <a:scrgbClr r="0" g="0" b="0"/>
        </a:fillRef>
        <a:effectRef idx="0">
          <a:scrgbClr r="0" g="0" b="0"/>
        </a:effectRef>
        <a:fontRef idx="minor"/>
      </dsp:style>
    </dsp:sp>
    <dsp:sp modelId="{6F6F8D48-E5B9-47CC-A5C8-A0F73C64FE72}">
      <dsp:nvSpPr>
        <dsp:cNvPr id="0" name=""/>
        <dsp:cNvSpPr/>
      </dsp:nvSpPr>
      <dsp:spPr>
        <a:xfrm>
          <a:off x="1143012" y="411168"/>
          <a:ext cx="5665513" cy="1226058"/>
        </a:xfrm>
        <a:prstGeom prst="roundRect">
          <a:avLst>
            <a:gd name="adj" fmla="val 10000"/>
          </a:avLst>
        </a:prstGeom>
        <a:solidFill>
          <a:srgbClr val="7BE5E5">
            <a:alpha val="19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46EC25-3A45-468D-9AE6-DAA9381B0B89}">
      <dsp:nvSpPr>
        <dsp:cNvPr id="0" name=""/>
        <dsp:cNvSpPr/>
      </dsp:nvSpPr>
      <dsp:spPr>
        <a:xfrm>
          <a:off x="1493815" y="744431"/>
          <a:ext cx="5665513" cy="1226058"/>
        </a:xfrm>
        <a:prstGeom prst="roundRect">
          <a:avLst>
            <a:gd name="adj" fmla="val 10000"/>
          </a:avLst>
        </a:prstGeom>
        <a:solidFill>
          <a:schemeClr val="lt1">
            <a:alpha val="90000"/>
            <a:hueOff val="0"/>
            <a:satOff val="0"/>
            <a:lumOff val="0"/>
            <a:alphaOff val="0"/>
          </a:schemeClr>
        </a:solidFill>
        <a:ln w="25400" cap="flat" cmpd="sng" algn="ctr">
          <a:solidFill>
            <a:srgbClr val="7BE5E5"/>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Finite </a:t>
          </a:r>
          <a:r>
            <a:rPr lang="en-US" sz="2500" kern="1200" dirty="0"/>
            <a:t>Automata</a:t>
          </a:r>
        </a:p>
      </dsp:txBody>
      <dsp:txXfrm>
        <a:off x="1529725" y="780341"/>
        <a:ext cx="5593693" cy="1154238"/>
      </dsp:txXfrm>
    </dsp:sp>
    <dsp:sp modelId="{FA481FB9-C35D-4B4C-9270-95CCAE4FAC96}">
      <dsp:nvSpPr>
        <dsp:cNvPr id="0" name=""/>
        <dsp:cNvSpPr/>
      </dsp:nvSpPr>
      <dsp:spPr>
        <a:xfrm>
          <a:off x="109" y="2555453"/>
          <a:ext cx="4019747" cy="1155969"/>
        </a:xfrm>
        <a:prstGeom prst="roundRect">
          <a:avLst>
            <a:gd name="adj" fmla="val 10000"/>
          </a:avLst>
        </a:prstGeom>
        <a:solidFill>
          <a:srgbClr val="7BE5E5">
            <a:alpha val="18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4458B0-F6B8-405E-AA8B-D20D1610C585}">
      <dsp:nvSpPr>
        <dsp:cNvPr id="0" name=""/>
        <dsp:cNvSpPr/>
      </dsp:nvSpPr>
      <dsp:spPr>
        <a:xfrm>
          <a:off x="350912" y="2888715"/>
          <a:ext cx="4019747" cy="1155969"/>
        </a:xfrm>
        <a:prstGeom prst="roundRect">
          <a:avLst>
            <a:gd name="adj" fmla="val 10000"/>
          </a:avLst>
        </a:prstGeom>
        <a:solidFill>
          <a:schemeClr val="lt1">
            <a:alpha val="90000"/>
            <a:hueOff val="0"/>
            <a:satOff val="0"/>
            <a:lumOff val="0"/>
            <a:alphaOff val="0"/>
          </a:schemeClr>
        </a:solidFill>
        <a:ln w="25400" cap="flat" cmpd="sng" algn="ctr">
          <a:solidFill>
            <a:srgbClr val="7BE5E5"/>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Deterministic Finite </a:t>
          </a:r>
          <a:r>
            <a:rPr lang="en-US" sz="2500" kern="1200" dirty="0"/>
            <a:t>Automata (DFA)</a:t>
          </a:r>
        </a:p>
      </dsp:txBody>
      <dsp:txXfrm>
        <a:off x="384769" y="2922572"/>
        <a:ext cx="3952033" cy="1088255"/>
      </dsp:txXfrm>
    </dsp:sp>
    <dsp:sp modelId="{E519A87B-51D9-4687-BBDB-711AF5319F1C}">
      <dsp:nvSpPr>
        <dsp:cNvPr id="0" name=""/>
        <dsp:cNvSpPr/>
      </dsp:nvSpPr>
      <dsp:spPr>
        <a:xfrm>
          <a:off x="4721462" y="2555453"/>
          <a:ext cx="3157224" cy="1226078"/>
        </a:xfrm>
        <a:prstGeom prst="roundRect">
          <a:avLst>
            <a:gd name="adj" fmla="val 10000"/>
          </a:avLst>
        </a:prstGeom>
        <a:solidFill>
          <a:srgbClr val="7BE5E5">
            <a:alpha val="18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ED95AF-9406-4DCB-89EF-08F622F7A2E1}">
      <dsp:nvSpPr>
        <dsp:cNvPr id="0" name=""/>
        <dsp:cNvSpPr/>
      </dsp:nvSpPr>
      <dsp:spPr>
        <a:xfrm>
          <a:off x="5072265" y="2888715"/>
          <a:ext cx="3157224" cy="1226078"/>
        </a:xfrm>
        <a:prstGeom prst="roundRect">
          <a:avLst>
            <a:gd name="adj" fmla="val 10000"/>
          </a:avLst>
        </a:prstGeom>
        <a:solidFill>
          <a:schemeClr val="lt1">
            <a:alpha val="90000"/>
            <a:hueOff val="0"/>
            <a:satOff val="0"/>
            <a:lumOff val="0"/>
            <a:alphaOff val="0"/>
          </a:schemeClr>
        </a:solidFill>
        <a:ln w="25400" cap="flat" cmpd="sng" algn="ctr">
          <a:solidFill>
            <a:srgbClr val="7BE5E5"/>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Non-deterministic Finite Automata (NFA</a:t>
          </a:r>
          <a:r>
            <a:rPr lang="en-US" sz="2500" kern="1200" dirty="0"/>
            <a:t>)</a:t>
          </a:r>
        </a:p>
      </dsp:txBody>
      <dsp:txXfrm>
        <a:off x="5108176" y="2924626"/>
        <a:ext cx="3085402" cy="115425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964866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extLst>
      <p:ext uri="{BB962C8B-B14F-4D97-AF65-F5344CB8AC3E}">
        <p14:creationId xmlns:p14="http://schemas.microsoft.com/office/powerpoint/2010/main" val="2637638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142</a:t>
            </a:fld>
            <a:endParaRPr lang="en-US"/>
          </a:p>
        </p:txBody>
      </p:sp>
    </p:spTree>
    <p:extLst>
      <p:ext uri="{BB962C8B-B14F-4D97-AF65-F5344CB8AC3E}">
        <p14:creationId xmlns:p14="http://schemas.microsoft.com/office/powerpoint/2010/main" val="1425246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extLst>
      <p:ext uri="{BB962C8B-B14F-4D97-AF65-F5344CB8AC3E}">
        <p14:creationId xmlns:p14="http://schemas.microsoft.com/office/powerpoint/2010/main" val="2511113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1DDDCE-B508-43A5-8AB9-CE545BA9752A}" type="datetime1">
              <a:rPr lang="en-US" smtClean="0"/>
              <a:t>12/28/2022</a:t>
            </a:fld>
            <a:endParaRPr lang="en-US"/>
          </a:p>
        </p:txBody>
      </p:sp>
      <p:sp>
        <p:nvSpPr>
          <p:cNvPr id="5" name="Footer Placeholder 4"/>
          <p:cNvSpPr>
            <a:spLocks noGrp="1"/>
          </p:cNvSpPr>
          <p:nvPr>
            <p:ph type="ftr" sz="quarter" idx="11"/>
          </p:nvPr>
        </p:nvSpPr>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2C665B-ACC3-43C6-B3C6-BD5D5581C253}" type="datetime1">
              <a:rPr lang="en-US" smtClean="0"/>
              <a:t>12/28/2022</a:t>
            </a:fld>
            <a:endParaRPr lang="en-US"/>
          </a:p>
        </p:txBody>
      </p:sp>
      <p:sp>
        <p:nvSpPr>
          <p:cNvPr id="5" name="Footer Placeholder 4"/>
          <p:cNvSpPr>
            <a:spLocks noGrp="1"/>
          </p:cNvSpPr>
          <p:nvPr>
            <p:ph type="ftr" sz="quarter" idx="11"/>
          </p:nvPr>
        </p:nvSpPr>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5D5F17F4-2E75-4109-9B2D-8F48737ECD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645" y="44451"/>
            <a:ext cx="1480476" cy="79374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B8CF83-7409-4726-AD06-C8CE9D6ECD2B}" type="datetime1">
              <a:rPr lang="en-US" smtClean="0"/>
              <a:t>12/28/2022</a:t>
            </a:fld>
            <a:endParaRPr lang="en-US"/>
          </a:p>
        </p:txBody>
      </p:sp>
      <p:sp>
        <p:nvSpPr>
          <p:cNvPr id="5" name="Footer Placeholder 4"/>
          <p:cNvSpPr>
            <a:spLocks noGrp="1"/>
          </p:cNvSpPr>
          <p:nvPr>
            <p:ph type="ftr" sz="quarter" idx="11"/>
          </p:nvPr>
        </p:nvSpPr>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838F2729-1DCE-434D-B531-C48E830B93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5300" y="44451"/>
            <a:ext cx="1364999" cy="731837"/>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95288" y="260350"/>
            <a:ext cx="8353425" cy="658813"/>
          </a:xfrm>
        </p:spPr>
        <p:txBody>
          <a:bodyPr/>
          <a:lstStyle/>
          <a:p>
            <a:r>
              <a:rPr lang="en-US"/>
              <a:t>Click to edit Master title style</a:t>
            </a:r>
          </a:p>
        </p:txBody>
      </p:sp>
      <p:sp>
        <p:nvSpPr>
          <p:cNvPr id="3" name="Table Placeholder 2"/>
          <p:cNvSpPr>
            <a:spLocks noGrp="1"/>
          </p:cNvSpPr>
          <p:nvPr>
            <p:ph type="tbl" idx="1"/>
          </p:nvPr>
        </p:nvSpPr>
        <p:spPr>
          <a:xfrm>
            <a:off x="395288" y="1268413"/>
            <a:ext cx="8353425" cy="5113337"/>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14B5B8E-A77C-4B1C-98AD-E36B3C25EA9B}" type="datetime1">
              <a:rPr lang="en-US" smtClean="0"/>
              <a:t>12/28/2022</a:t>
            </a:fld>
            <a:endParaRPr lang="en-US"/>
          </a:p>
        </p:txBody>
      </p:sp>
      <p:sp>
        <p:nvSpPr>
          <p:cNvPr id="6" name="Footer Placeholder 5"/>
          <p:cNvSpPr>
            <a:spLocks noGrp="1"/>
          </p:cNvSpPr>
          <p:nvPr>
            <p:ph type="ftr" sz="quarter" idx="11"/>
          </p:nvPr>
        </p:nvSpPr>
        <p:spPr/>
        <p:txBody>
          <a:bodyPr/>
          <a:lstStyle/>
          <a:p>
            <a:r>
              <a:rPr lang="en-US"/>
              <a:t>Sana Anjum             ACSE0404 (TOAFL)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Picture Placeholder 8">
            <a:extLst>
              <a:ext uri="{FF2B5EF4-FFF2-40B4-BE49-F238E27FC236}">
                <a16:creationId xmlns:a16="http://schemas.microsoft.com/office/drawing/2014/main" id="{CDF92D16-4AA0-4A70-8BF4-CF529B13D3A6}"/>
              </a:ext>
            </a:extLst>
          </p:cNvPr>
          <p:cNvSpPr>
            <a:spLocks noGrp="1"/>
          </p:cNvSpPr>
          <p:nvPr>
            <p:ph type="pic" sz="quarter" idx="13"/>
          </p:nvPr>
        </p:nvSpPr>
        <p:spPr>
          <a:xfrm>
            <a:off x="179388" y="188913"/>
            <a:ext cx="1368425" cy="1008062"/>
          </a:xfrm>
          <a:blipFill>
            <a:blip r:embed="rId2"/>
            <a:stretch>
              <a:fillRect/>
            </a:stretch>
          </a:blipFill>
        </p:spPr>
        <p:txBody>
          <a:bodyPr/>
          <a:lstStyle>
            <a:lvl1pPr marL="0" indent="0">
              <a:buNone/>
              <a:defRPr/>
            </a:lvl1pPr>
          </a:lstStyle>
          <a:p>
            <a:endParaRPr lang="en-IN" dirty="0"/>
          </a:p>
        </p:txBody>
      </p:sp>
    </p:spTree>
    <p:extLst>
      <p:ext uri="{BB962C8B-B14F-4D97-AF65-F5344CB8AC3E}">
        <p14:creationId xmlns:p14="http://schemas.microsoft.com/office/powerpoint/2010/main" val="427157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C4A4BB-4FBF-416C-88CB-A92D91C2911F}" type="datetime1">
              <a:rPr lang="en-US" smtClean="0"/>
              <a:t>12/28/2022</a:t>
            </a:fld>
            <a:endParaRPr lang="en-US"/>
          </a:p>
        </p:txBody>
      </p:sp>
      <p:sp>
        <p:nvSpPr>
          <p:cNvPr id="5" name="Footer Placeholder 4"/>
          <p:cNvSpPr>
            <a:spLocks noGrp="1"/>
          </p:cNvSpPr>
          <p:nvPr>
            <p:ph type="ftr" sz="quarter" idx="11"/>
          </p:nvPr>
        </p:nvSpPr>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415DA4-95E0-44AF-8B1D-6ADF091F960C}" type="datetime1">
              <a:rPr lang="en-US" smtClean="0"/>
              <a:t>12/28/2022</a:t>
            </a:fld>
            <a:endParaRPr lang="en-US"/>
          </a:p>
        </p:txBody>
      </p:sp>
      <p:sp>
        <p:nvSpPr>
          <p:cNvPr id="5" name="Footer Placeholder 4"/>
          <p:cNvSpPr>
            <a:spLocks noGrp="1"/>
          </p:cNvSpPr>
          <p:nvPr>
            <p:ph type="ftr" sz="quarter" idx="11"/>
          </p:nvPr>
        </p:nvSpPr>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D6FE00-1147-42F1-8C25-B0BC1A3BEF47}" type="datetime1">
              <a:rPr lang="en-US" smtClean="0"/>
              <a:t>12/28/2022</a:t>
            </a:fld>
            <a:endParaRPr lang="en-US"/>
          </a:p>
        </p:txBody>
      </p:sp>
      <p:sp>
        <p:nvSpPr>
          <p:cNvPr id="6" name="Footer Placeholder 5"/>
          <p:cNvSpPr>
            <a:spLocks noGrp="1"/>
          </p:cNvSpPr>
          <p:nvPr>
            <p:ph type="ftr" sz="quarter" idx="11"/>
          </p:nvPr>
        </p:nvSpPr>
        <p:spPr/>
        <p:txBody>
          <a:bodyPr/>
          <a:lstStyle/>
          <a:p>
            <a:r>
              <a:rPr lang="en-US"/>
              <a:t>Sana Anjum             ACSE0404 (TOAFL)                  Unit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75CED2-279F-437A-B2BF-1F11BE96D27F}" type="datetime1">
              <a:rPr lang="en-US" smtClean="0"/>
              <a:t>12/28/2022</a:t>
            </a:fld>
            <a:endParaRPr lang="en-US"/>
          </a:p>
        </p:txBody>
      </p:sp>
      <p:sp>
        <p:nvSpPr>
          <p:cNvPr id="8" name="Footer Placeholder 7"/>
          <p:cNvSpPr>
            <a:spLocks noGrp="1"/>
          </p:cNvSpPr>
          <p:nvPr>
            <p:ph type="ftr" sz="quarter" idx="11"/>
          </p:nvPr>
        </p:nvSpPr>
        <p:spPr/>
        <p:txBody>
          <a:bodyPr/>
          <a:lstStyle/>
          <a:p>
            <a:r>
              <a:rPr lang="en-US"/>
              <a:t>Sana Anjum             ACSE0404 (TOAFL)                  Unit I</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pic>
        <p:nvPicPr>
          <p:cNvPr id="11" name="Picture 10">
            <a:extLst>
              <a:ext uri="{FF2B5EF4-FFF2-40B4-BE49-F238E27FC236}">
                <a16:creationId xmlns:a16="http://schemas.microsoft.com/office/drawing/2014/main" id="{DABD712C-B15E-40A8-B098-2643CABF41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44451"/>
            <a:ext cx="1324001" cy="70985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2345D8-71F5-46BA-B350-1277C9F8814A}" type="datetime1">
              <a:rPr lang="en-US" smtClean="0"/>
              <a:t>12/28/2022</a:t>
            </a:fld>
            <a:endParaRPr lang="en-US"/>
          </a:p>
        </p:txBody>
      </p:sp>
      <p:sp>
        <p:nvSpPr>
          <p:cNvPr id="4" name="Footer Placeholder 3"/>
          <p:cNvSpPr>
            <a:spLocks noGrp="1"/>
          </p:cNvSpPr>
          <p:nvPr>
            <p:ph type="ftr" sz="quarter" idx="11"/>
          </p:nvPr>
        </p:nvSpPr>
        <p:spPr/>
        <p:txBody>
          <a:bodyPr/>
          <a:lstStyle/>
          <a:p>
            <a:r>
              <a:rPr lang="en-US"/>
              <a:t>Sana Anjum             ACSE0404 (TOAFL)                  Unit 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23DA9D-682F-4F1E-87E8-32F9172E70B3}" type="datetime1">
              <a:rPr lang="en-US" smtClean="0"/>
              <a:t>12/28/2022</a:t>
            </a:fld>
            <a:endParaRPr lang="en-US"/>
          </a:p>
        </p:txBody>
      </p:sp>
      <p:sp>
        <p:nvSpPr>
          <p:cNvPr id="3" name="Footer Placeholder 2"/>
          <p:cNvSpPr>
            <a:spLocks noGrp="1"/>
          </p:cNvSpPr>
          <p:nvPr>
            <p:ph type="ftr" sz="quarter" idx="11"/>
          </p:nvPr>
        </p:nvSpPr>
        <p:spPr/>
        <p:txBody>
          <a:bodyPr/>
          <a:lstStyle/>
          <a:p>
            <a:r>
              <a:rPr lang="en-US"/>
              <a:t>Sana Anjum             ACSE0404 (TOAFL)                  Unit 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C0C9DD-56CF-41CC-A7A0-3C4507093F0C}" type="datetime1">
              <a:rPr lang="en-US" smtClean="0"/>
              <a:t>12/28/2022</a:t>
            </a:fld>
            <a:endParaRPr lang="en-US"/>
          </a:p>
        </p:txBody>
      </p:sp>
      <p:sp>
        <p:nvSpPr>
          <p:cNvPr id="6" name="Footer Placeholder 5"/>
          <p:cNvSpPr>
            <a:spLocks noGrp="1"/>
          </p:cNvSpPr>
          <p:nvPr>
            <p:ph type="ftr" sz="quarter" idx="11"/>
          </p:nvPr>
        </p:nvSpPr>
        <p:spPr/>
        <p:txBody>
          <a:bodyPr/>
          <a:lstStyle/>
          <a:p>
            <a:r>
              <a:rPr lang="en-US"/>
              <a:t>Sana Anjum             ACSE0404 (TOAFL)                  Unit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67A688-E1BF-4E39-A533-56519C68E975}" type="datetime1">
              <a:rPr lang="en-US" smtClean="0"/>
              <a:t>12/28/2022</a:t>
            </a:fld>
            <a:endParaRPr lang="en-US"/>
          </a:p>
        </p:txBody>
      </p:sp>
      <p:sp>
        <p:nvSpPr>
          <p:cNvPr id="6" name="Footer Placeholder 5"/>
          <p:cNvSpPr>
            <a:spLocks noGrp="1"/>
          </p:cNvSpPr>
          <p:nvPr>
            <p:ph type="ftr" sz="quarter" idx="11"/>
          </p:nvPr>
        </p:nvSpPr>
        <p:spPr/>
        <p:txBody>
          <a:bodyPr/>
          <a:lstStyle/>
          <a:p>
            <a:r>
              <a:rPr lang="en-US"/>
              <a:t>Sana Anjum             ACSE0404 (TOAFL)                  Unit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495FB-2D1B-487F-92B6-170699FAC2B8}" type="datetime1">
              <a:rPr lang="en-US" smtClean="0"/>
              <a:t>12/28/2022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Sana Anjum             ACSE0404 (TOAFL)                  Unit I</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45B9E14D-94A5-4300-850F-D8A22D09A1DA}"/>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52400" y="-1586"/>
            <a:ext cx="1371600" cy="73537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3" Type="http://schemas.openxmlformats.org/officeDocument/2006/relationships/hyperlink" Target="https://youtu.be/539Bk9fFOyo" TargetMode="External"/><Relationship Id="rId2" Type="http://schemas.openxmlformats.org/officeDocument/2006/relationships/hyperlink" Target="https://youtu.be/al4AK6ruRek" TargetMode="External"/><Relationship Id="rId1" Type="http://schemas.openxmlformats.org/officeDocument/2006/relationships/slideLayout" Target="../slideLayouts/slideLayout2.xml"/><Relationship Id="rId4" Type="http://schemas.openxmlformats.org/officeDocument/2006/relationships/hyperlink" Target="https://youtu.be/r20I_inUNv8"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https://drive.google.com/drive/folders/19Eia3VHCl3627foiH6V_j-p4X9ZkyyC7?usp=sharing"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a5naq0SqybM&amp;list=PL-JvKqQx2AtdhlS7j6jFoEnxmUEEsH9KH&amp;index=2" TargetMode="External"/><Relationship Id="rId2" Type="http://schemas.openxmlformats.org/officeDocument/2006/relationships/hyperlink" Target="https://www.youtube.com/watch?v=6Ida6Rva8tA&amp;list=PL-JvKqQx2AtdhlS7j6jFoEnxmUEEsH9KH" TargetMode="Externa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1071545"/>
          </a:xfrm>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t>Noida Institute of Engineering and Technology, Greater Noida</a:t>
            </a:r>
          </a:p>
        </p:txBody>
      </p:sp>
      <p:sp>
        <p:nvSpPr>
          <p:cNvPr id="3" name="Subtitle 2"/>
          <p:cNvSpPr>
            <a:spLocks noGrp="1"/>
          </p:cNvSpPr>
          <p:nvPr>
            <p:ph type="subTitle" idx="1"/>
          </p:nvPr>
        </p:nvSpPr>
        <p:spPr>
          <a:xfrm>
            <a:off x="152400" y="1426377"/>
            <a:ext cx="8839200" cy="1071545"/>
          </a:xfrm>
        </p:spPr>
        <p:style>
          <a:lnRef idx="2">
            <a:schemeClr val="accent5"/>
          </a:lnRef>
          <a:fillRef idx="1">
            <a:schemeClr val="lt1"/>
          </a:fillRef>
          <a:effectRef idx="0">
            <a:schemeClr val="accent5"/>
          </a:effectRef>
          <a:fontRef idx="minor">
            <a:schemeClr val="dk1"/>
          </a:fontRef>
        </p:style>
        <p:txBody>
          <a:bodyPr numCol="1">
            <a:normAutofit fontScale="92500" lnSpcReduction="20000"/>
          </a:bodyPr>
          <a:lstStyle/>
          <a:p>
            <a:pPr lvl="0"/>
            <a:r>
              <a:rPr lang="en-US" sz="3600" dirty="0">
                <a:solidFill>
                  <a:schemeClr val="tx1"/>
                </a:solidFill>
              </a:rPr>
              <a:t>Theory of Automata and Formal Languages</a:t>
            </a:r>
          </a:p>
          <a:p>
            <a:pPr lvl="0"/>
            <a:r>
              <a:rPr lang="en-US" sz="3600" dirty="0">
                <a:solidFill>
                  <a:schemeClr val="tx1"/>
                </a:solidFill>
              </a:rPr>
              <a:t>ACSE0404</a:t>
            </a:r>
          </a:p>
          <a:p>
            <a:endParaRPr lang="en-US" sz="3600" b="1" dirty="0">
              <a:solidFill>
                <a:schemeClr val="tx1"/>
              </a:solidFill>
            </a:endParaRPr>
          </a:p>
          <a:p>
            <a:endParaRPr lang="en-US" sz="3400" dirty="0">
              <a:solidFill>
                <a:schemeClr val="tx1"/>
              </a:solidFill>
            </a:endParaRPr>
          </a:p>
        </p:txBody>
      </p:sp>
      <p:sp>
        <p:nvSpPr>
          <p:cNvPr id="6" name="Subtitle 2"/>
          <p:cNvSpPr txBox="1">
            <a:spLocks/>
          </p:cNvSpPr>
          <p:nvPr/>
        </p:nvSpPr>
        <p:spPr>
          <a:xfrm>
            <a:off x="4953000" y="4269728"/>
            <a:ext cx="3886200" cy="1445272"/>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Sana Anjum</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Assistant Professor</a:t>
            </a:r>
            <a:r>
              <a:rPr kumimoji="0" lang="en-US" sz="2400" b="0" i="0" u="none" strike="noStrike" kern="1200" cap="none" spc="0" normalizeH="0" noProof="0" dirty="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Computer Science and Engineering</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467816" y="6154878"/>
            <a:ext cx="446584" cy="38154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BBC65329-1911-48B0-9525-B928FA998E5F}" type="datetime1">
              <a:rPr lang="en-US" smtClean="0"/>
              <a:t>12/28/2022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6032004" y="2814849"/>
            <a:ext cx="1816596" cy="1316629"/>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Unit:1</a:t>
            </a:r>
          </a:p>
        </p:txBody>
      </p:sp>
      <p:sp>
        <p:nvSpPr>
          <p:cNvPr id="13" name="Footer Placeholder 12"/>
          <p:cNvSpPr>
            <a:spLocks noGrp="1"/>
          </p:cNvSpPr>
          <p:nvPr>
            <p:ph type="ftr" sz="quarter" idx="11"/>
          </p:nvPr>
        </p:nvSpPr>
        <p:spPr>
          <a:xfrm>
            <a:off x="2286000" y="6248400"/>
            <a:ext cx="5029200" cy="365125"/>
          </a:xfrm>
        </p:spPr>
        <p:txBody>
          <a:bodyPr/>
          <a:lstStyle/>
          <a:p>
            <a:r>
              <a:rPr lang="en-US"/>
              <a:t>Sana Anjum             ACSE0404 (TOAFL)                  Unit I</a:t>
            </a:r>
            <a:endParaRPr lang="en-US" dirty="0"/>
          </a:p>
        </p:txBody>
      </p:sp>
      <p:sp>
        <p:nvSpPr>
          <p:cNvPr id="14" name="Subtitle 2"/>
          <p:cNvSpPr txBox="1">
            <a:spLocks/>
          </p:cNvSpPr>
          <p:nvPr/>
        </p:nvSpPr>
        <p:spPr>
          <a:xfrm>
            <a:off x="152400" y="3962400"/>
            <a:ext cx="4191000" cy="457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Finite Automata</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i="0" u="none" strike="noStrike" kern="1200" cap="none" spc="0" normalizeH="0" noProof="0" dirty="0">
                <a:ln>
                  <a:noFill/>
                </a:ln>
                <a:solidFill>
                  <a:schemeClr val="tx1"/>
                </a:solidFill>
                <a:effectLst/>
                <a:uLnTx/>
                <a:uFillTx/>
                <a:latin typeface="+mn-lt"/>
                <a:ea typeface="+mn-ea"/>
                <a:cs typeface="+mn-cs"/>
              </a:rPr>
              <a:t>B. Tech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i="0" u="none" strike="noStrike" kern="1200" cap="none" spc="0" normalizeH="0" noProof="0" dirty="0">
                <a:ln>
                  <a:noFill/>
                </a:ln>
                <a:solidFill>
                  <a:schemeClr val="tx1"/>
                </a:solidFill>
                <a:effectLst/>
                <a:uLnTx/>
                <a:uFillTx/>
                <a:latin typeface="+mn-lt"/>
                <a:ea typeface="+mn-ea"/>
                <a:cs typeface="+mn-cs"/>
              </a:rPr>
              <a:t>(Computer Science &amp; Engineering)</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i="0" u="none" strike="noStrike" kern="1200" cap="none" spc="0" normalizeH="0" noProof="0" dirty="0">
                <a:ln>
                  <a:noFill/>
                </a:ln>
                <a:solidFill>
                  <a:schemeClr val="tx1"/>
                </a:solidFill>
                <a:effectLst/>
                <a:uLnTx/>
                <a:uFillTx/>
                <a:latin typeface="+mn-lt"/>
                <a:ea typeface="+mn-ea"/>
                <a:cs typeface="+mn-cs"/>
              </a:rPr>
              <a:t>4</a:t>
            </a:r>
            <a:r>
              <a:rPr kumimoji="0" lang="en-US" sz="2000" i="0" u="none" strike="noStrike" kern="1200" cap="none" spc="0" normalizeH="0" baseline="30000" noProof="0" dirty="0">
                <a:ln>
                  <a:noFill/>
                </a:ln>
                <a:solidFill>
                  <a:schemeClr val="tx1"/>
                </a:solidFill>
                <a:effectLst/>
                <a:uLnTx/>
                <a:uFillTx/>
                <a:latin typeface="+mn-lt"/>
                <a:ea typeface="+mn-ea"/>
                <a:cs typeface="+mn-cs"/>
              </a:rPr>
              <a:t>th</a:t>
            </a:r>
            <a:r>
              <a:rPr kumimoji="0" lang="en-US" sz="2000" i="0" u="none" strike="noStrike" kern="1200" cap="none" spc="0" normalizeH="0" noProof="0" dirty="0">
                <a:ln>
                  <a:noFill/>
                </a:ln>
                <a:solidFill>
                  <a:schemeClr val="tx1"/>
                </a:solidFill>
                <a:effectLst/>
                <a:uLnTx/>
                <a:uFillTx/>
                <a:latin typeface="+mn-lt"/>
                <a:ea typeface="+mn-ea"/>
                <a:cs typeface="+mn-cs"/>
              </a:rPr>
              <a:t> Semester</a:t>
            </a:r>
            <a:endParaRPr kumimoji="0" lang="en-US" sz="200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BFBB1B3-C86E-4FFE-A22D-F39D11E4BA6C}" type="datetime1">
              <a:rPr lang="en-US" smtClean="0"/>
              <a:t>12/28/2022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graphicFrame>
        <p:nvGraphicFramePr>
          <p:cNvPr id="14" name="Content Placeholder 13"/>
          <p:cNvGraphicFramePr>
            <a:graphicFrameLocks noGrp="1"/>
          </p:cNvGraphicFramePr>
          <p:nvPr>
            <p:ph idx="1"/>
          </p:nvPr>
        </p:nvGraphicFramePr>
        <p:xfrm>
          <a:off x="533400" y="1905000"/>
          <a:ext cx="8077200" cy="4130040"/>
        </p:xfrm>
        <a:graphic>
          <a:graphicData uri="http://schemas.openxmlformats.org/drawingml/2006/table">
            <a:tbl>
              <a:tblPr bandRow="1">
                <a:tableStyleId>{5C22544A-7EE6-4342-B048-85BDC9FD1C3A}</a:tableStyleId>
              </a:tblPr>
              <a:tblGrid>
                <a:gridCol w="8077200">
                  <a:extLst>
                    <a:ext uri="{9D8B030D-6E8A-4147-A177-3AD203B41FA5}">
                      <a16:colId xmlns:a16="http://schemas.microsoft.com/office/drawing/2014/main" val="20000"/>
                    </a:ext>
                  </a:extLst>
                </a:gridCol>
              </a:tblGrid>
              <a:tr h="370840">
                <a:tc>
                  <a:txBody>
                    <a:bodyPr/>
                    <a:lstStyle/>
                    <a:p>
                      <a:r>
                        <a:rPr lang="en-US" sz="1900" b="1" dirty="0"/>
                        <a:t>9. Individual and team work: </a:t>
                      </a:r>
                      <a:r>
                        <a:rPr lang="en-US" sz="1900" dirty="0"/>
                        <a:t>Function effectively as an individual, and as a member or leader in diverse teams, and in multidisciplinary settings.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70840">
                <a:tc>
                  <a:txBody>
                    <a:bodyPr/>
                    <a:lstStyle/>
                    <a:p>
                      <a:r>
                        <a:rPr lang="en-US" sz="1900" b="1" dirty="0"/>
                        <a:t>10. Communication: </a:t>
                      </a:r>
                      <a:r>
                        <a:rPr lang="en-US" sz="19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70840">
                <a:tc>
                  <a:txBody>
                    <a:bodyPr/>
                    <a:lstStyle/>
                    <a:p>
                      <a:r>
                        <a:rPr lang="en-US" sz="1900" b="1" dirty="0"/>
                        <a:t>11. Project management and finance:</a:t>
                      </a:r>
                      <a:r>
                        <a:rPr lang="en-US" sz="1900" dirty="0"/>
                        <a:t> Demonstrate knowledge and understanding of the engineering and management principles and apply these to one’s own work, as a member and leader in a team, to manage projects and in multidisciplinary environments.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70840">
                <a:tc>
                  <a:txBody>
                    <a:bodyPr/>
                    <a:lstStyle/>
                    <a:p>
                      <a:r>
                        <a:rPr lang="en-US" sz="1900" b="1" dirty="0"/>
                        <a:t>12. Life-long learning: </a:t>
                      </a:r>
                      <a:r>
                        <a:rPr lang="en-US" sz="1900" dirty="0"/>
                        <a:t>Recognize the need for, and have the preparation and ability to engage in independent and life-long learning in the broadest context of technological change.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5" name="TextBox 14"/>
          <p:cNvSpPr txBox="1"/>
          <p:nvPr/>
        </p:nvSpPr>
        <p:spPr>
          <a:xfrm>
            <a:off x="381000" y="1219200"/>
            <a:ext cx="934423" cy="400110"/>
          </a:xfrm>
          <a:prstGeom prst="rect">
            <a:avLst/>
          </a:prstGeom>
          <a:noFill/>
        </p:spPr>
        <p:txBody>
          <a:bodyPr wrap="none" rtlCol="0">
            <a:spAutoFit/>
          </a:bodyPr>
          <a:lstStyle/>
          <a:p>
            <a:r>
              <a:rPr lang="en-US" sz="2000" dirty="0"/>
              <a:t>Contd..</a:t>
            </a:r>
          </a:p>
        </p:txBody>
      </p:sp>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Program </a:t>
            </a:r>
            <a:r>
              <a:rPr lang="en-US" dirty="0"/>
              <a:t>Outcomes (POs)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145BF-BC1F-4928-A8F7-81921B11AD70}"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Minimization of DFA </a:t>
            </a:r>
          </a:p>
        </p:txBody>
      </p:sp>
      <p:sp>
        <p:nvSpPr>
          <p:cNvPr id="11" name="Content Placeholder 10"/>
          <p:cNvSpPr>
            <a:spLocks noGrp="1"/>
          </p:cNvSpPr>
          <p:nvPr>
            <p:ph idx="1"/>
          </p:nvPr>
        </p:nvSpPr>
        <p:spPr>
          <a:xfrm>
            <a:off x="533400" y="1093470"/>
            <a:ext cx="7331710" cy="506730"/>
          </a:xfrm>
        </p:spPr>
        <p:txBody>
          <a:bodyPr>
            <a:normAutofit/>
          </a:bodyPr>
          <a:lstStyle/>
          <a:p>
            <a:pPr algn="just"/>
            <a:r>
              <a:rPr lang="en-US" sz="2400" dirty="0"/>
              <a:t>Eqivalent State </a:t>
            </a:r>
          </a:p>
        </p:txBody>
      </p:sp>
      <p:sp>
        <p:nvSpPr>
          <p:cNvPr id="50181" name="Oval 5"/>
          <p:cNvSpPr>
            <a:spLocks noChangeArrowheads="1"/>
          </p:cNvSpPr>
          <p:nvPr/>
        </p:nvSpPr>
        <p:spPr bwMode="auto">
          <a:xfrm>
            <a:off x="2209800" y="2743200"/>
            <a:ext cx="914400" cy="914400"/>
          </a:xfrm>
          <a:prstGeom prst="ellipse">
            <a:avLst/>
          </a:prstGeom>
          <a:solidFill>
            <a:schemeClr val="accent1"/>
          </a:solidFill>
          <a:ln w="9525">
            <a:solidFill>
              <a:schemeClr val="tx1"/>
            </a:solidFill>
            <a:rou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50182" name="Oval 6"/>
          <p:cNvSpPr>
            <a:spLocks noChangeArrowheads="1"/>
          </p:cNvSpPr>
          <p:nvPr/>
        </p:nvSpPr>
        <p:spPr bwMode="auto">
          <a:xfrm>
            <a:off x="5943600" y="2667000"/>
            <a:ext cx="914400" cy="914400"/>
          </a:xfrm>
          <a:prstGeom prst="ellipse">
            <a:avLst/>
          </a:prstGeom>
          <a:solidFill>
            <a:schemeClr val="accent1"/>
          </a:solidFill>
          <a:ln w="9525">
            <a:solidFill>
              <a:schemeClr val="tx1"/>
            </a:solidFill>
            <a:rou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50183" name="Oval 7"/>
          <p:cNvSpPr>
            <a:spLocks noChangeArrowheads="1"/>
          </p:cNvSpPr>
          <p:nvPr/>
        </p:nvSpPr>
        <p:spPr bwMode="auto">
          <a:xfrm>
            <a:off x="2209800" y="4267200"/>
            <a:ext cx="914400" cy="914400"/>
          </a:xfrm>
          <a:prstGeom prst="ellipse">
            <a:avLst/>
          </a:prstGeom>
          <a:solidFill>
            <a:schemeClr val="accent1"/>
          </a:solidFill>
          <a:ln w="9525">
            <a:solidFill>
              <a:schemeClr val="tx1"/>
            </a:solidFill>
            <a:rou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50184" name="Oval 8"/>
          <p:cNvSpPr>
            <a:spLocks noChangeArrowheads="1"/>
          </p:cNvSpPr>
          <p:nvPr/>
        </p:nvSpPr>
        <p:spPr bwMode="auto">
          <a:xfrm>
            <a:off x="6019800" y="4191000"/>
            <a:ext cx="914400" cy="914400"/>
          </a:xfrm>
          <a:prstGeom prst="ellipse">
            <a:avLst/>
          </a:prstGeom>
          <a:solidFill>
            <a:schemeClr val="accent1"/>
          </a:solidFill>
          <a:ln w="9525">
            <a:solidFill>
              <a:schemeClr val="tx1"/>
            </a:solidFill>
            <a:rou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dirty="0"/>
          </a:p>
        </p:txBody>
      </p:sp>
      <p:sp>
        <p:nvSpPr>
          <p:cNvPr id="50185" name="Line 9"/>
          <p:cNvSpPr>
            <a:spLocks noChangeShapeType="1"/>
          </p:cNvSpPr>
          <p:nvPr/>
        </p:nvSpPr>
        <p:spPr bwMode="auto">
          <a:xfrm>
            <a:off x="3124200" y="3200400"/>
            <a:ext cx="2819400" cy="0"/>
          </a:xfrm>
          <a:prstGeom prst="line">
            <a:avLst/>
          </a:prstGeom>
          <a:noFill/>
          <a:ln w="38100">
            <a:solidFill>
              <a:schemeClr val="tx1"/>
            </a:solidFill>
            <a:roun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50186" name="Line 10"/>
          <p:cNvSpPr>
            <a:spLocks noChangeShapeType="1"/>
          </p:cNvSpPr>
          <p:nvPr/>
        </p:nvSpPr>
        <p:spPr bwMode="auto">
          <a:xfrm>
            <a:off x="3124200" y="4648200"/>
            <a:ext cx="2895600" cy="0"/>
          </a:xfrm>
          <a:prstGeom prst="line">
            <a:avLst/>
          </a:prstGeom>
          <a:noFill/>
          <a:ln w="38100">
            <a:solidFill>
              <a:schemeClr val="tx1"/>
            </a:solidFill>
            <a:roun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50187" name="Text Box 11"/>
          <p:cNvSpPr txBox="1">
            <a:spLocks noChangeArrowheads="1"/>
          </p:cNvSpPr>
          <p:nvPr/>
        </p:nvSpPr>
        <p:spPr bwMode="auto">
          <a:xfrm>
            <a:off x="2498725" y="2286000"/>
            <a:ext cx="420688" cy="457200"/>
          </a:xfrm>
          <a:prstGeom prst="rect">
            <a:avLst/>
          </a:prstGeom>
          <a:noFill/>
          <a:ln w="9525">
            <a:noFill/>
            <a:miter lim="800000"/>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dirty="0"/>
              <a:t>qi</a:t>
            </a:r>
          </a:p>
        </p:txBody>
      </p:sp>
      <p:sp>
        <p:nvSpPr>
          <p:cNvPr id="50188" name="Text Box 12"/>
          <p:cNvSpPr txBox="1">
            <a:spLocks noChangeArrowheads="1"/>
          </p:cNvSpPr>
          <p:nvPr/>
        </p:nvSpPr>
        <p:spPr bwMode="auto">
          <a:xfrm>
            <a:off x="6172200" y="3733800"/>
            <a:ext cx="488950" cy="457200"/>
          </a:xfrm>
          <a:prstGeom prst="rect">
            <a:avLst/>
          </a:prstGeom>
          <a:noFill/>
          <a:ln w="9525">
            <a:noFill/>
            <a:miter lim="800000"/>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t>qn</a:t>
            </a:r>
          </a:p>
        </p:txBody>
      </p:sp>
      <p:sp>
        <p:nvSpPr>
          <p:cNvPr id="50189" name="Text Box 13"/>
          <p:cNvSpPr txBox="1">
            <a:spLocks noChangeArrowheads="1"/>
          </p:cNvSpPr>
          <p:nvPr/>
        </p:nvSpPr>
        <p:spPr bwMode="auto">
          <a:xfrm>
            <a:off x="2514600" y="3733800"/>
            <a:ext cx="420688" cy="457200"/>
          </a:xfrm>
          <a:prstGeom prst="rect">
            <a:avLst/>
          </a:prstGeom>
          <a:noFill/>
          <a:ln w="9525">
            <a:noFill/>
            <a:miter lim="800000"/>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t>qj</a:t>
            </a:r>
          </a:p>
        </p:txBody>
      </p:sp>
      <p:sp>
        <p:nvSpPr>
          <p:cNvPr id="50190" name="Text Box 14"/>
          <p:cNvSpPr txBox="1">
            <a:spLocks noChangeArrowheads="1"/>
          </p:cNvSpPr>
          <p:nvPr/>
        </p:nvSpPr>
        <p:spPr bwMode="auto">
          <a:xfrm>
            <a:off x="6096000" y="2209800"/>
            <a:ext cx="573088" cy="457200"/>
          </a:xfrm>
          <a:prstGeom prst="rect">
            <a:avLst/>
          </a:prstGeom>
          <a:noFill/>
          <a:ln w="9525">
            <a:noFill/>
            <a:miter lim="800000"/>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dirty="0" err="1"/>
              <a:t>qm</a:t>
            </a:r>
            <a:endParaRPr lang="en-US" dirty="0"/>
          </a:p>
        </p:txBody>
      </p:sp>
      <p:sp>
        <p:nvSpPr>
          <p:cNvPr id="50192" name="Text Box 16"/>
          <p:cNvSpPr txBox="1">
            <a:spLocks noChangeArrowheads="1"/>
          </p:cNvSpPr>
          <p:nvPr/>
        </p:nvSpPr>
        <p:spPr bwMode="auto">
          <a:xfrm>
            <a:off x="4632325" y="2632075"/>
            <a:ext cx="319088" cy="457200"/>
          </a:xfrm>
          <a:prstGeom prst="rect">
            <a:avLst/>
          </a:prstGeom>
          <a:noFill/>
          <a:ln w="9525">
            <a:noFill/>
            <a:miter lim="800000"/>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t>a</a:t>
            </a:r>
          </a:p>
        </p:txBody>
      </p:sp>
      <p:sp>
        <p:nvSpPr>
          <p:cNvPr id="50193" name="Text Box 17"/>
          <p:cNvSpPr txBox="1">
            <a:spLocks noChangeArrowheads="1"/>
          </p:cNvSpPr>
          <p:nvPr/>
        </p:nvSpPr>
        <p:spPr bwMode="auto">
          <a:xfrm>
            <a:off x="4724400" y="4114800"/>
            <a:ext cx="319088" cy="457200"/>
          </a:xfrm>
          <a:prstGeom prst="rect">
            <a:avLst/>
          </a:prstGeom>
          <a:noFill/>
          <a:ln w="9525">
            <a:noFill/>
            <a:miter lim="800000"/>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t>a</a:t>
            </a:r>
          </a:p>
        </p:txBody>
      </p:sp>
      <p:sp>
        <p:nvSpPr>
          <p:cNvPr id="2" name="Text Box 1"/>
          <p:cNvSpPr txBox="1"/>
          <p:nvPr/>
        </p:nvSpPr>
        <p:spPr>
          <a:xfrm>
            <a:off x="1524000" y="5155565"/>
            <a:ext cx="5156200" cy="368300"/>
          </a:xfrm>
          <a:prstGeom prst="rect">
            <a:avLst/>
          </a:prstGeom>
          <a:noFill/>
        </p:spPr>
        <p:txBody>
          <a:bodyPr wrap="none" rtlCol="0" anchor="t">
            <a:spAutoFit/>
          </a:bodyPr>
          <a:lstStyle/>
          <a:p>
            <a:r>
              <a:rPr lang="en-US" dirty="0">
                <a:sym typeface="+mn-ea"/>
              </a:rPr>
              <a:t>If </a:t>
            </a:r>
            <a:r>
              <a:rPr lang="en-US" dirty="0" err="1">
                <a:sym typeface="+mn-ea"/>
              </a:rPr>
              <a:t>qm</a:t>
            </a:r>
            <a:r>
              <a:rPr lang="en-US" dirty="0">
                <a:sym typeface="+mn-ea"/>
              </a:rPr>
              <a:t> and </a:t>
            </a:r>
            <a:r>
              <a:rPr lang="en-US" dirty="0" err="1">
                <a:sym typeface="+mn-ea"/>
              </a:rPr>
              <a:t>qn</a:t>
            </a:r>
            <a:r>
              <a:rPr lang="en-US" dirty="0">
                <a:sym typeface="+mn-ea"/>
              </a:rPr>
              <a:t> are distinguishable, then so are </a:t>
            </a:r>
            <a:r>
              <a:rPr lang="en-US" dirty="0" err="1">
                <a:sym typeface="+mn-ea"/>
              </a:rPr>
              <a:t>qi</a:t>
            </a:r>
            <a:r>
              <a:rPr lang="en-US" dirty="0">
                <a:sym typeface="+mn-ea"/>
              </a:rPr>
              <a:t> and </a:t>
            </a:r>
            <a:r>
              <a:rPr lang="en-US" dirty="0" err="1">
                <a:sym typeface="+mn-ea"/>
              </a:rPr>
              <a:t>qj</a:t>
            </a:r>
            <a:endParaRPr lang="en-US"/>
          </a:p>
        </p:txBody>
      </p:sp>
      <p:sp>
        <p:nvSpPr>
          <p:cNvPr id="3" name="Text Box 2"/>
          <p:cNvSpPr txBox="1"/>
          <p:nvPr/>
        </p:nvSpPr>
        <p:spPr>
          <a:xfrm>
            <a:off x="1275080" y="1516380"/>
            <a:ext cx="7507605" cy="922020"/>
          </a:xfrm>
          <a:prstGeom prst="rect">
            <a:avLst/>
          </a:prstGeom>
          <a:noFill/>
        </p:spPr>
        <p:txBody>
          <a:bodyPr wrap="square" rtlCol="0" anchor="t">
            <a:spAutoFit/>
          </a:bodyPr>
          <a:lstStyle/>
          <a:p>
            <a:r>
              <a:rPr lang="en-US" dirty="0">
                <a:sym typeface="+mn-ea"/>
              </a:rPr>
              <a:t>Two states qi and </a:t>
            </a:r>
            <a:r>
              <a:rPr lang="en-US" dirty="0" err="1">
                <a:sym typeface="+mn-ea"/>
              </a:rPr>
              <a:t>qj</a:t>
            </a:r>
            <a:r>
              <a:rPr lang="en-US" dirty="0">
                <a:sym typeface="+mn-ea"/>
              </a:rPr>
              <a:t> are </a:t>
            </a:r>
            <a:r>
              <a:rPr lang="en-US" i="1" dirty="0">
                <a:sym typeface="+mn-ea"/>
              </a:rPr>
              <a:t>equivalent</a:t>
            </a:r>
            <a:r>
              <a:rPr lang="en-US" dirty="0">
                <a:sym typeface="+mn-ea"/>
              </a:rPr>
              <a:t> or </a:t>
            </a:r>
            <a:r>
              <a:rPr lang="en-US" i="1" dirty="0">
                <a:sym typeface="+mn-ea"/>
              </a:rPr>
              <a:t>indistinguishable </a:t>
            </a:r>
            <a:r>
              <a:rPr lang="en-US" dirty="0">
                <a:sym typeface="+mn-ea"/>
              </a:rPr>
              <a:t>(for the future), if, when started in these states, every string causes the machine to either end up in an accepting state for both or end up in a non-accepting state for both. </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A8EA21-8F95-46C8-A422-09076B5ACCA6}"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Minimization of DFA </a:t>
            </a:r>
          </a:p>
        </p:txBody>
      </p:sp>
      <p:sp>
        <p:nvSpPr>
          <p:cNvPr id="11" name="Content Placeholder 10"/>
          <p:cNvSpPr>
            <a:spLocks noGrp="1"/>
          </p:cNvSpPr>
          <p:nvPr>
            <p:ph idx="1"/>
          </p:nvPr>
        </p:nvSpPr>
        <p:spPr>
          <a:xfrm>
            <a:off x="457200" y="1463675"/>
            <a:ext cx="8542020" cy="4632325"/>
          </a:xfrm>
        </p:spPr>
        <p:txBody>
          <a:bodyPr/>
          <a:lstStyle/>
          <a:p>
            <a:pPr marL="0" indent="0" algn="just">
              <a:buNone/>
            </a:pPr>
            <a:r>
              <a:rPr lang="en-US" sz="2000" dirty="0"/>
              <a:t>Suppose there is a DFA D &lt; Q, Σ, q0, δ, F &gt; which recognizes a language L. Then the minimized DFA D &lt; Q’, Σ, q0, δ’, F’ &gt; can be constructed for language L as: </a:t>
            </a:r>
          </a:p>
          <a:p>
            <a:pPr algn="just">
              <a:buFont typeface="Wingdings" panose="05000000000000000000" charset="0"/>
              <a:buChar char="Ø"/>
            </a:pPr>
            <a:r>
              <a:rPr lang="en-US" sz="2000" b="1" dirty="0"/>
              <a:t>Step 1:</a:t>
            </a:r>
            <a:r>
              <a:rPr lang="en-US" sz="2000" dirty="0"/>
              <a:t> We will divide Q (set of states) into two sets. One set will contain all final states and other set will contain non-final states. This partition is called </a:t>
            </a:r>
            <a:r>
              <a:rPr lang="en-US" sz="2000" dirty="0">
                <a:sym typeface="Symbol" panose="05050102010706020507"/>
              </a:rPr>
              <a:t></a:t>
            </a:r>
            <a:r>
              <a:rPr lang="en-US" sz="2000" baseline="-25000" dirty="0">
                <a:sym typeface="Symbol" panose="05050102010706020507"/>
              </a:rPr>
              <a:t>0</a:t>
            </a:r>
            <a:r>
              <a:rPr lang="en-US" sz="2000" dirty="0"/>
              <a:t>. </a:t>
            </a:r>
          </a:p>
          <a:p>
            <a:pPr algn="just">
              <a:buFont typeface="Wingdings" panose="05000000000000000000" charset="0"/>
              <a:buChar char="Ø"/>
            </a:pPr>
            <a:r>
              <a:rPr lang="en-US" sz="2000" b="1" dirty="0"/>
              <a:t>Step 2:</a:t>
            </a:r>
            <a:r>
              <a:rPr lang="en-US" sz="2000" dirty="0"/>
              <a:t> Initialize k = 1 </a:t>
            </a:r>
          </a:p>
          <a:p>
            <a:pPr algn="just">
              <a:buFont typeface="Wingdings" panose="05000000000000000000" charset="0"/>
              <a:buChar char="Ø"/>
            </a:pPr>
            <a:r>
              <a:rPr lang="en-US" sz="2000" b="1" dirty="0"/>
              <a:t>Step 3:</a:t>
            </a:r>
            <a:r>
              <a:rPr lang="en-US" sz="2000" dirty="0"/>
              <a:t> Find </a:t>
            </a:r>
            <a:r>
              <a:rPr lang="en-US" sz="2000" dirty="0">
                <a:sym typeface="Symbol" panose="05050102010706020507"/>
              </a:rPr>
              <a:t></a:t>
            </a:r>
            <a:r>
              <a:rPr lang="en-US" sz="2000" dirty="0"/>
              <a:t>k by partitioning the different sets of </a:t>
            </a:r>
            <a:r>
              <a:rPr lang="en-US" sz="2000" dirty="0">
                <a:sym typeface="Symbol" panose="05050102010706020507"/>
              </a:rPr>
              <a:t></a:t>
            </a:r>
            <a:r>
              <a:rPr lang="en-US" sz="2000" dirty="0"/>
              <a:t>k-1. In each set of </a:t>
            </a:r>
            <a:r>
              <a:rPr lang="en-US" sz="2000" dirty="0">
                <a:sym typeface="Symbol" panose="05050102010706020507"/>
              </a:rPr>
              <a:t></a:t>
            </a:r>
            <a:r>
              <a:rPr lang="en-US" sz="2000" dirty="0"/>
              <a:t>k-1, we will take all possible pair of states. If two states of a set are distinguishable, we will split the sets into different sets in </a:t>
            </a:r>
            <a:r>
              <a:rPr lang="en-US" sz="2000" dirty="0">
                <a:sym typeface="Symbol" panose="05050102010706020507"/>
              </a:rPr>
              <a:t></a:t>
            </a:r>
            <a:r>
              <a:rPr lang="en-US" sz="2000" dirty="0"/>
              <a:t>k. </a:t>
            </a:r>
          </a:p>
          <a:p>
            <a:pPr algn="just">
              <a:buFont typeface="Wingdings" panose="05000000000000000000" charset="0"/>
              <a:buChar char="Ø"/>
            </a:pPr>
            <a:r>
              <a:rPr lang="en-US" sz="2000" b="1" dirty="0"/>
              <a:t>Step 4:</a:t>
            </a:r>
            <a:r>
              <a:rPr lang="en-US" sz="2000" dirty="0"/>
              <a:t> Stop when </a:t>
            </a:r>
            <a:r>
              <a:rPr lang="en-US" sz="2000" dirty="0">
                <a:sym typeface="Symbol" panose="05050102010706020507"/>
              </a:rPr>
              <a:t></a:t>
            </a:r>
            <a:r>
              <a:rPr lang="en-US" sz="2000" dirty="0"/>
              <a:t>k = </a:t>
            </a:r>
            <a:r>
              <a:rPr lang="en-US" sz="2000" dirty="0">
                <a:sym typeface="Symbol" panose="05050102010706020507"/>
              </a:rPr>
              <a:t></a:t>
            </a:r>
            <a:r>
              <a:rPr lang="en-US" sz="2000" dirty="0"/>
              <a:t>k-1 (No change in partition) </a:t>
            </a:r>
          </a:p>
          <a:p>
            <a:pPr algn="just">
              <a:buFont typeface="Wingdings" panose="05000000000000000000" charset="0"/>
              <a:buChar char="Ø"/>
            </a:pPr>
            <a:r>
              <a:rPr lang="en-US" sz="2000" b="1" dirty="0"/>
              <a:t>Step 5:</a:t>
            </a:r>
            <a:r>
              <a:rPr lang="en-US" sz="2000" dirty="0"/>
              <a:t> All states of one set are merged into one. No. of states in minimized DFA will be equal to no. of sets in </a:t>
            </a:r>
            <a:r>
              <a:rPr lang="en-US" sz="2000" dirty="0">
                <a:sym typeface="Symbol" panose="05050102010706020507"/>
              </a:rPr>
              <a:t></a:t>
            </a:r>
            <a:r>
              <a:rPr lang="en-US" sz="2000" dirty="0"/>
              <a:t>k.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38"/>
          <p:cNvSpPr>
            <a:spLocks noGrp="1"/>
          </p:cNvSpPr>
          <p:nvPr>
            <p:ph sz="half" idx="2"/>
          </p:nvPr>
        </p:nvSpPr>
        <p:spPr>
          <a:xfrm>
            <a:off x="4876800" y="2514600"/>
            <a:ext cx="4191000" cy="3611563"/>
          </a:xfrm>
        </p:spPr>
        <p:txBody>
          <a:bodyPr>
            <a:normAutofit/>
          </a:bodyPr>
          <a:lstStyle/>
          <a:p>
            <a:pPr>
              <a:buNone/>
            </a:pPr>
            <a:r>
              <a:rPr lang="en-US" sz="2200" dirty="0">
                <a:sym typeface="Symbol" panose="05050102010706020507"/>
              </a:rPr>
              <a:t>Find Equivalence classes</a:t>
            </a:r>
          </a:p>
          <a:p>
            <a:pPr>
              <a:buNone/>
            </a:pPr>
            <a:r>
              <a:rPr lang="en-US" sz="2200" dirty="0">
                <a:sym typeface="Symbol" panose="05050102010706020507"/>
              </a:rPr>
              <a:t></a:t>
            </a:r>
            <a:r>
              <a:rPr lang="en-US" sz="2200" baseline="-25000" dirty="0">
                <a:sym typeface="Symbol" panose="05050102010706020507"/>
              </a:rPr>
              <a:t>0</a:t>
            </a:r>
            <a:r>
              <a:rPr lang="en-US" sz="2200" dirty="0">
                <a:sym typeface="Symbol" panose="05050102010706020507"/>
              </a:rPr>
              <a:t>= </a:t>
            </a:r>
            <a:r>
              <a:rPr lang="en-US" sz="2200" dirty="0"/>
              <a:t> {A,B,C,D} {E} </a:t>
            </a:r>
          </a:p>
          <a:p>
            <a:pPr>
              <a:buNone/>
            </a:pPr>
            <a:r>
              <a:rPr lang="en-US" sz="2200" dirty="0">
                <a:sym typeface="Symbol" panose="05050102010706020507"/>
              </a:rPr>
              <a:t></a:t>
            </a:r>
            <a:r>
              <a:rPr lang="en-US" sz="2200" baseline="-25000" dirty="0"/>
              <a:t>1</a:t>
            </a:r>
            <a:r>
              <a:rPr lang="en-US" sz="2200" dirty="0"/>
              <a:t>=  {A,B,C} {D} {E} </a:t>
            </a:r>
          </a:p>
          <a:p>
            <a:pPr>
              <a:buNone/>
            </a:pPr>
            <a:r>
              <a:rPr lang="en-US" sz="2200" dirty="0">
                <a:sym typeface="Symbol" panose="05050102010706020507"/>
              </a:rPr>
              <a:t></a:t>
            </a:r>
            <a:r>
              <a:rPr lang="en-US" sz="2200" baseline="-25000" dirty="0"/>
              <a:t>2</a:t>
            </a:r>
            <a:r>
              <a:rPr lang="en-US" sz="2200" dirty="0"/>
              <a:t>=  {A,C} {B} {D} {E} </a:t>
            </a:r>
          </a:p>
          <a:p>
            <a:pPr>
              <a:buNone/>
            </a:pPr>
            <a:r>
              <a:rPr lang="en-US" sz="2200" dirty="0">
                <a:sym typeface="Symbol" panose="05050102010706020507"/>
              </a:rPr>
              <a:t></a:t>
            </a:r>
            <a:r>
              <a:rPr lang="en-US" sz="2200" baseline="-25000" dirty="0"/>
              <a:t>3</a:t>
            </a:r>
            <a:r>
              <a:rPr lang="en-US" sz="2200" dirty="0"/>
              <a:t>=  {A,C} {B} {D} {E}</a:t>
            </a:r>
          </a:p>
          <a:p>
            <a:pPr>
              <a:buNone/>
            </a:pPr>
            <a:r>
              <a:rPr lang="en-US" sz="2200" dirty="0">
                <a:sym typeface="Symbol" panose="05050102010706020507"/>
              </a:rPr>
              <a:t></a:t>
            </a:r>
            <a:r>
              <a:rPr lang="en-US" sz="2200" baseline="-25000" dirty="0"/>
              <a:t>2</a:t>
            </a:r>
            <a:r>
              <a:rPr lang="en-US" sz="2200" dirty="0"/>
              <a:t>=</a:t>
            </a:r>
            <a:r>
              <a:rPr lang="en-US" sz="2200" dirty="0">
                <a:sym typeface="Symbol" panose="05050102010706020507"/>
              </a:rPr>
              <a:t> </a:t>
            </a:r>
            <a:r>
              <a:rPr lang="en-US" sz="2200" baseline="-25000" dirty="0"/>
              <a:t>3</a:t>
            </a:r>
            <a:r>
              <a:rPr lang="en-US" sz="2200" dirty="0">
                <a:sym typeface="Symbol" panose="05050102010706020507"/>
              </a:rPr>
              <a:t> ,so stop here</a:t>
            </a:r>
            <a:r>
              <a:rPr lang="en-US" sz="2200" baseline="-25000" dirty="0">
                <a:sym typeface="Symbol" panose="05050102010706020507"/>
              </a:rPr>
              <a:t>.</a:t>
            </a:r>
            <a:endParaRPr lang="en-US" sz="2200" baseline="-25000" dirty="0"/>
          </a:p>
          <a:p>
            <a:pPr>
              <a:buNone/>
            </a:pPr>
            <a:endParaRPr lang="en-US" sz="2200" dirty="0"/>
          </a:p>
        </p:txBody>
      </p:sp>
      <p:sp>
        <p:nvSpPr>
          <p:cNvPr id="4" name="Date Placeholder 3"/>
          <p:cNvSpPr>
            <a:spLocks noGrp="1"/>
          </p:cNvSpPr>
          <p:nvPr>
            <p:ph type="dt" sz="half" idx="10"/>
          </p:nvPr>
        </p:nvSpPr>
        <p:spPr/>
        <p:txBody>
          <a:bodyPr/>
          <a:lstStyle/>
          <a:p>
            <a:fld id="{92C1FA96-A0F1-49DD-9FF9-7ABDA856EA44}"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Minimization of DFA </a:t>
            </a:r>
          </a:p>
        </p:txBody>
      </p:sp>
      <p:graphicFrame>
        <p:nvGraphicFramePr>
          <p:cNvPr id="113" name="Table 112"/>
          <p:cNvGraphicFramePr>
            <a:graphicFrameLocks noGrp="1"/>
          </p:cNvGraphicFramePr>
          <p:nvPr/>
        </p:nvGraphicFramePr>
        <p:xfrm>
          <a:off x="381000" y="2438400"/>
          <a:ext cx="3429000" cy="2743200"/>
        </p:xfrm>
        <a:graphic>
          <a:graphicData uri="http://schemas.openxmlformats.org/drawingml/2006/table">
            <a:tbl>
              <a:tblPr>
                <a:tableStyleId>{5C22544A-7EE6-4342-B048-85BDC9FD1C3A}</a:tableStyleId>
              </a:tblPr>
              <a:tblGrid>
                <a:gridCol w="838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457200">
                <a:tc>
                  <a:txBody>
                    <a:bodyPr/>
                    <a:lstStyle/>
                    <a:p>
                      <a:endParaRPr lang="en-US" dirty="0">
                        <a:ln>
                          <a:solidFill>
                            <a:schemeClr val="tx1"/>
                          </a:solidFill>
                        </a:ln>
                      </a:endParaRP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r>
                        <a:rPr lang="en-US" dirty="0">
                          <a:sym typeface="Symbol" panose="05050102010706020507"/>
                        </a:rPr>
                        <a:t></a:t>
                      </a:r>
                      <a:r>
                        <a:rPr lang="en-US" dirty="0"/>
                        <a:t>A</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C</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r>
                        <a:rPr lang="en-US" dirty="0"/>
                        <a:t>B</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sym typeface="Symbol" panose="05050102010706020507"/>
                        </a:rPr>
                        <a:t>B</a:t>
                      </a:r>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D</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C</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sym typeface="Symbol" panose="05050102010706020507"/>
                        </a:rPr>
                        <a:t>B</a:t>
                      </a:r>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sym typeface="Symbol" panose="05050102010706020507"/>
                        </a:rPr>
                        <a:t>C</a:t>
                      </a:r>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D</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*E</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t>C</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6" name="TextBox 115"/>
          <p:cNvSpPr txBox="1"/>
          <p:nvPr/>
        </p:nvSpPr>
        <p:spPr>
          <a:xfrm>
            <a:off x="990600" y="1992868"/>
            <a:ext cx="1689180" cy="369332"/>
          </a:xfrm>
          <a:prstGeom prst="rect">
            <a:avLst/>
          </a:prstGeom>
          <a:noFill/>
        </p:spPr>
        <p:txBody>
          <a:bodyPr wrap="none" rtlCol="0">
            <a:spAutoFit/>
          </a:bodyPr>
          <a:lstStyle/>
          <a:p>
            <a:r>
              <a:rPr lang="en-US" b="1" dirty="0"/>
              <a:t>Transition Table</a:t>
            </a:r>
          </a:p>
        </p:txBody>
      </p:sp>
      <p:sp>
        <p:nvSpPr>
          <p:cNvPr id="41"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38"/>
          <p:cNvSpPr>
            <a:spLocks noGrp="1"/>
          </p:cNvSpPr>
          <p:nvPr>
            <p:ph sz="half" idx="2"/>
          </p:nvPr>
        </p:nvSpPr>
        <p:spPr>
          <a:xfrm>
            <a:off x="4876800" y="1295400"/>
            <a:ext cx="4191000" cy="4830763"/>
          </a:xfrm>
        </p:spPr>
        <p:txBody>
          <a:bodyPr/>
          <a:lstStyle/>
          <a:p>
            <a:pPr>
              <a:buNone/>
            </a:pPr>
            <a:r>
              <a:rPr lang="en-US" dirty="0">
                <a:sym typeface="Symbol" panose="05050102010706020507"/>
              </a:rPr>
              <a:t>	</a:t>
            </a:r>
            <a:r>
              <a:rPr lang="en-US" dirty="0"/>
              <a:t>{A,C} {B} {D} {E}</a:t>
            </a:r>
          </a:p>
        </p:txBody>
      </p:sp>
      <p:sp>
        <p:nvSpPr>
          <p:cNvPr id="4" name="Date Placeholder 3"/>
          <p:cNvSpPr>
            <a:spLocks noGrp="1"/>
          </p:cNvSpPr>
          <p:nvPr>
            <p:ph type="dt" sz="half" idx="10"/>
          </p:nvPr>
        </p:nvSpPr>
        <p:spPr/>
        <p:txBody>
          <a:bodyPr/>
          <a:lstStyle/>
          <a:p>
            <a:fld id="{ADBD29F5-9524-4301-8CFF-936B7C254E24}"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Minimization of DFA </a:t>
            </a:r>
          </a:p>
        </p:txBody>
      </p:sp>
      <p:graphicFrame>
        <p:nvGraphicFramePr>
          <p:cNvPr id="113" name="Table 112"/>
          <p:cNvGraphicFramePr>
            <a:graphicFrameLocks noGrp="1"/>
          </p:cNvGraphicFramePr>
          <p:nvPr/>
        </p:nvGraphicFramePr>
        <p:xfrm>
          <a:off x="381000" y="2209800"/>
          <a:ext cx="3429000" cy="2743200"/>
        </p:xfrm>
        <a:graphic>
          <a:graphicData uri="http://schemas.openxmlformats.org/drawingml/2006/table">
            <a:tbl>
              <a:tblPr>
                <a:tableStyleId>{5C22544A-7EE6-4342-B048-85BDC9FD1C3A}</a:tableStyleId>
              </a:tblPr>
              <a:tblGrid>
                <a:gridCol w="838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457200">
                <a:tc>
                  <a:txBody>
                    <a:bodyPr/>
                    <a:lstStyle/>
                    <a:p>
                      <a:endParaRPr lang="en-US" dirty="0">
                        <a:ln>
                          <a:solidFill>
                            <a:schemeClr val="tx1"/>
                          </a:solidFill>
                        </a:ln>
                      </a:endParaRP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r>
                        <a:rPr lang="en-US" dirty="0">
                          <a:sym typeface="Symbol" panose="05050102010706020507"/>
                        </a:rPr>
                        <a:t></a:t>
                      </a:r>
                      <a:r>
                        <a:rPr lang="en-US" dirty="0"/>
                        <a:t>A</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C</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r>
                        <a:rPr lang="en-US" dirty="0"/>
                        <a:t>B</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sym typeface="Symbol" panose="05050102010706020507"/>
                        </a:rPr>
                        <a:t>B</a:t>
                      </a:r>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D</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C</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sym typeface="Symbol" panose="05050102010706020507"/>
                        </a:rPr>
                        <a:t>B</a:t>
                      </a:r>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sym typeface="Symbol" panose="05050102010706020507"/>
                        </a:rPr>
                        <a:t>C</a:t>
                      </a:r>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D</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*E</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t>C</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6" name="TextBox 115"/>
          <p:cNvSpPr txBox="1"/>
          <p:nvPr/>
        </p:nvSpPr>
        <p:spPr>
          <a:xfrm>
            <a:off x="990600" y="1600200"/>
            <a:ext cx="1689180" cy="369332"/>
          </a:xfrm>
          <a:prstGeom prst="rect">
            <a:avLst/>
          </a:prstGeom>
          <a:noFill/>
        </p:spPr>
        <p:txBody>
          <a:bodyPr wrap="none" rtlCol="0">
            <a:spAutoFit/>
          </a:bodyPr>
          <a:lstStyle/>
          <a:p>
            <a:r>
              <a:rPr lang="en-US" b="1" dirty="0"/>
              <a:t>Transition Table</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grpSp>
        <p:nvGrpSpPr>
          <p:cNvPr id="53" name="Group 52"/>
          <p:cNvGrpSpPr/>
          <p:nvPr/>
        </p:nvGrpSpPr>
        <p:grpSpPr>
          <a:xfrm>
            <a:off x="4267200" y="2057400"/>
            <a:ext cx="4191000" cy="3429000"/>
            <a:chOff x="4267200" y="1981200"/>
            <a:chExt cx="4191000" cy="3429000"/>
          </a:xfrm>
        </p:grpSpPr>
        <p:cxnSp>
          <p:nvCxnSpPr>
            <p:cNvPr id="16" name="Straight Arrow Connector 15"/>
            <p:cNvCxnSpPr>
              <a:endCxn id="19" idx="2"/>
            </p:cNvCxnSpPr>
            <p:nvPr/>
          </p:nvCxnSpPr>
          <p:spPr>
            <a:xfrm flipV="1">
              <a:off x="4267200" y="40386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18" idx="1"/>
              <a:endCxn id="21" idx="7"/>
            </p:cNvCxnSpPr>
            <p:nvPr/>
          </p:nvCxnSpPr>
          <p:spPr>
            <a:xfrm rot="16200000" flipV="1">
              <a:off x="7124700" y="2400300"/>
              <a:ext cx="1588" cy="1061384"/>
            </a:xfrm>
            <a:prstGeom prst="curvedConnector3">
              <a:avLst>
                <a:gd name="adj1" fmla="val 2142267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543800" y="28194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D</a:t>
              </a:r>
            </a:p>
          </p:txBody>
        </p:sp>
        <p:sp>
          <p:nvSpPr>
            <p:cNvPr id="19" name="Oval 18"/>
            <p:cNvSpPr/>
            <p:nvPr/>
          </p:nvSpPr>
          <p:spPr>
            <a:xfrm>
              <a:off x="4648200" y="3657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AC</a:t>
              </a:r>
            </a:p>
          </p:txBody>
        </p:sp>
        <p:sp>
          <p:nvSpPr>
            <p:cNvPr id="20" name="Oval 19"/>
            <p:cNvSpPr/>
            <p:nvPr/>
          </p:nvSpPr>
          <p:spPr>
            <a:xfrm>
              <a:off x="7543800" y="46482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E</a:t>
              </a:r>
            </a:p>
          </p:txBody>
        </p:sp>
        <p:sp>
          <p:nvSpPr>
            <p:cNvPr id="21" name="Oval 20"/>
            <p:cNvSpPr/>
            <p:nvPr/>
          </p:nvSpPr>
          <p:spPr>
            <a:xfrm>
              <a:off x="5943600" y="28194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B</a:t>
              </a:r>
            </a:p>
          </p:txBody>
        </p:sp>
        <p:sp>
          <p:nvSpPr>
            <p:cNvPr id="22" name="Oval 21"/>
            <p:cNvSpPr/>
            <p:nvPr/>
          </p:nvSpPr>
          <p:spPr>
            <a:xfrm>
              <a:off x="7620000" y="47244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20" idx="1"/>
              <a:endCxn id="21" idx="5"/>
            </p:cNvCxnSpPr>
            <p:nvPr/>
          </p:nvCxnSpPr>
          <p:spPr>
            <a:xfrm rot="16200000" flipV="1">
              <a:off x="6479708" y="3584108"/>
              <a:ext cx="1289984" cy="106138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7"/>
              <a:endCxn id="21" idx="2"/>
            </p:cNvCxnSpPr>
            <p:nvPr/>
          </p:nvCxnSpPr>
          <p:spPr>
            <a:xfrm rot="5400000" flipH="1" flipV="1">
              <a:off x="5336708" y="3162300"/>
              <a:ext cx="568792" cy="644992"/>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086600" y="3867090"/>
              <a:ext cx="533400" cy="400110"/>
            </a:xfrm>
            <a:prstGeom prst="rect">
              <a:avLst/>
            </a:prstGeom>
            <a:noFill/>
          </p:spPr>
          <p:txBody>
            <a:bodyPr wrap="square" rtlCol="0">
              <a:spAutoFit/>
            </a:bodyPr>
            <a:lstStyle/>
            <a:p>
              <a:r>
                <a:rPr lang="en-US" sz="2000" b="1" dirty="0">
                  <a:solidFill>
                    <a:srgbClr val="FF0000"/>
                  </a:solidFill>
                </a:rPr>
                <a:t>0</a:t>
              </a:r>
            </a:p>
          </p:txBody>
        </p:sp>
        <p:sp>
          <p:nvSpPr>
            <p:cNvPr id="28" name="TextBox 27"/>
            <p:cNvSpPr txBox="1"/>
            <p:nvPr/>
          </p:nvSpPr>
          <p:spPr>
            <a:xfrm>
              <a:off x="5257800" y="3119735"/>
              <a:ext cx="533400" cy="400110"/>
            </a:xfrm>
            <a:prstGeom prst="rect">
              <a:avLst/>
            </a:prstGeom>
            <a:noFill/>
          </p:spPr>
          <p:txBody>
            <a:bodyPr wrap="square" rtlCol="0">
              <a:spAutoFit/>
            </a:bodyPr>
            <a:lstStyle/>
            <a:p>
              <a:r>
                <a:rPr lang="en-US" sz="2000" b="1" dirty="0">
                  <a:solidFill>
                    <a:srgbClr val="FF0000"/>
                  </a:solidFill>
                </a:rPr>
                <a:t>0</a:t>
              </a:r>
            </a:p>
          </p:txBody>
        </p:sp>
        <p:cxnSp>
          <p:nvCxnSpPr>
            <p:cNvPr id="30" name="Straight Arrow Connector 29"/>
            <p:cNvCxnSpPr>
              <a:stCxn id="21" idx="6"/>
              <a:endCxn id="18" idx="2"/>
            </p:cNvCxnSpPr>
            <p:nvPr/>
          </p:nvCxnSpPr>
          <p:spPr>
            <a:xfrm>
              <a:off x="6705600" y="3200400"/>
              <a:ext cx="8382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010400" y="2907268"/>
              <a:ext cx="533400" cy="400110"/>
            </a:xfrm>
            <a:prstGeom prst="rect">
              <a:avLst/>
            </a:prstGeom>
            <a:noFill/>
          </p:spPr>
          <p:txBody>
            <a:bodyPr wrap="square" rtlCol="0">
              <a:spAutoFit/>
            </a:bodyPr>
            <a:lstStyle/>
            <a:p>
              <a:r>
                <a:rPr lang="en-US" sz="2000" b="1" dirty="0">
                  <a:solidFill>
                    <a:srgbClr val="FF0000"/>
                  </a:solidFill>
                </a:rPr>
                <a:t>1</a:t>
              </a:r>
            </a:p>
          </p:txBody>
        </p:sp>
        <p:cxnSp>
          <p:nvCxnSpPr>
            <p:cNvPr id="32" name="Curved Connector 31"/>
            <p:cNvCxnSpPr>
              <a:stCxn id="19" idx="3"/>
              <a:endCxn id="19" idx="5"/>
            </p:cNvCxnSpPr>
            <p:nvPr/>
          </p:nvCxnSpPr>
          <p:spPr>
            <a:xfrm rot="16200000" flipH="1">
              <a:off x="5029200" y="4038600"/>
              <a:ext cx="1588" cy="538816"/>
            </a:xfrm>
            <a:prstGeom prst="curvedConnector3">
              <a:avLst>
                <a:gd name="adj1" fmla="val 39068778"/>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924800" y="3821668"/>
              <a:ext cx="533400" cy="400110"/>
            </a:xfrm>
            <a:prstGeom prst="rect">
              <a:avLst/>
            </a:prstGeom>
            <a:noFill/>
          </p:spPr>
          <p:txBody>
            <a:bodyPr wrap="square" rtlCol="0">
              <a:spAutoFit/>
            </a:bodyPr>
            <a:lstStyle/>
            <a:p>
              <a:r>
                <a:rPr lang="en-US" sz="2000" b="1" dirty="0">
                  <a:solidFill>
                    <a:srgbClr val="FF0000"/>
                  </a:solidFill>
                </a:rPr>
                <a:t>1</a:t>
              </a:r>
            </a:p>
          </p:txBody>
        </p:sp>
        <p:cxnSp>
          <p:nvCxnSpPr>
            <p:cNvPr id="34" name="Straight Arrow Connector 33"/>
            <p:cNvCxnSpPr>
              <a:stCxn id="18" idx="4"/>
              <a:endCxn id="20" idx="0"/>
            </p:cNvCxnSpPr>
            <p:nvPr/>
          </p:nvCxnSpPr>
          <p:spPr>
            <a:xfrm rot="5400000">
              <a:off x="7391400" y="4114800"/>
              <a:ext cx="10668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2"/>
              <a:endCxn id="19" idx="6"/>
            </p:cNvCxnSpPr>
            <p:nvPr/>
          </p:nvCxnSpPr>
          <p:spPr>
            <a:xfrm rot="10800000">
              <a:off x="5410200" y="4038600"/>
              <a:ext cx="2133600" cy="990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6" name="Curved Connector 14"/>
            <p:cNvCxnSpPr>
              <a:stCxn id="21" idx="0"/>
            </p:cNvCxnSpPr>
            <p:nvPr/>
          </p:nvCxnSpPr>
          <p:spPr>
            <a:xfrm rot="16200000" flipH="1" flipV="1">
              <a:off x="6078304" y="2760896"/>
              <a:ext cx="187792" cy="304800"/>
            </a:xfrm>
            <a:prstGeom prst="curvedConnector4">
              <a:avLst>
                <a:gd name="adj1" fmla="val -247387"/>
                <a:gd name="adj2" fmla="val 269355"/>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934200" y="2209800"/>
              <a:ext cx="533400" cy="400110"/>
            </a:xfrm>
            <a:prstGeom prst="rect">
              <a:avLst/>
            </a:prstGeom>
            <a:noFill/>
          </p:spPr>
          <p:txBody>
            <a:bodyPr wrap="square" rtlCol="0">
              <a:spAutoFit/>
            </a:bodyPr>
            <a:lstStyle/>
            <a:p>
              <a:r>
                <a:rPr lang="en-US" sz="2000" b="1" dirty="0">
                  <a:solidFill>
                    <a:srgbClr val="FF0000"/>
                  </a:solidFill>
                </a:rPr>
                <a:t>0</a:t>
              </a:r>
            </a:p>
          </p:txBody>
        </p:sp>
        <p:sp>
          <p:nvSpPr>
            <p:cNvPr id="38" name="TextBox 37"/>
            <p:cNvSpPr txBox="1"/>
            <p:nvPr/>
          </p:nvSpPr>
          <p:spPr>
            <a:xfrm>
              <a:off x="5638800" y="1981200"/>
              <a:ext cx="533400" cy="400110"/>
            </a:xfrm>
            <a:prstGeom prst="rect">
              <a:avLst/>
            </a:prstGeom>
            <a:noFill/>
          </p:spPr>
          <p:txBody>
            <a:bodyPr wrap="square" rtlCol="0">
              <a:spAutoFit/>
            </a:bodyPr>
            <a:lstStyle/>
            <a:p>
              <a:r>
                <a:rPr lang="en-US" sz="2000" b="1" dirty="0">
                  <a:solidFill>
                    <a:srgbClr val="FF0000"/>
                  </a:solidFill>
                </a:rPr>
                <a:t>0</a:t>
              </a:r>
            </a:p>
          </p:txBody>
        </p:sp>
        <p:sp>
          <p:nvSpPr>
            <p:cNvPr id="40" name="TextBox 39"/>
            <p:cNvSpPr txBox="1"/>
            <p:nvPr/>
          </p:nvSpPr>
          <p:spPr>
            <a:xfrm>
              <a:off x="6248400" y="4095690"/>
              <a:ext cx="533400" cy="400110"/>
            </a:xfrm>
            <a:prstGeom prst="rect">
              <a:avLst/>
            </a:prstGeom>
            <a:noFill/>
          </p:spPr>
          <p:txBody>
            <a:bodyPr wrap="square" rtlCol="0">
              <a:spAutoFit/>
            </a:bodyPr>
            <a:lstStyle/>
            <a:p>
              <a:r>
                <a:rPr lang="en-US" sz="2000" b="1" dirty="0">
                  <a:solidFill>
                    <a:srgbClr val="FF0000"/>
                  </a:solidFill>
                </a:rPr>
                <a:t>0</a:t>
              </a:r>
            </a:p>
          </p:txBody>
        </p:sp>
        <p:sp>
          <p:nvSpPr>
            <p:cNvPr id="41" name="TextBox 40"/>
            <p:cNvSpPr txBox="1"/>
            <p:nvPr/>
          </p:nvSpPr>
          <p:spPr>
            <a:xfrm>
              <a:off x="4572000" y="4572000"/>
              <a:ext cx="533400" cy="400110"/>
            </a:xfrm>
            <a:prstGeom prst="rect">
              <a:avLst/>
            </a:prstGeom>
            <a:noFill/>
          </p:spPr>
          <p:txBody>
            <a:bodyPr wrap="square" rtlCol="0">
              <a:spAutoFit/>
            </a:bodyPr>
            <a:lstStyle/>
            <a:p>
              <a:r>
                <a:rPr lang="en-US" sz="2000" b="1" dirty="0">
                  <a:solidFill>
                    <a:srgbClr val="FF0000"/>
                  </a:solidFill>
                </a:rPr>
                <a:t>1</a:t>
              </a: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33BA6C-0D74-4FCD-87EA-8FDD00C52866}"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Minimization of DFA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43" name="TextBox 42"/>
          <p:cNvSpPr txBox="1"/>
          <p:nvPr/>
        </p:nvSpPr>
        <p:spPr>
          <a:xfrm>
            <a:off x="838200" y="1226403"/>
            <a:ext cx="7391400" cy="830997"/>
          </a:xfrm>
          <a:prstGeom prst="rect">
            <a:avLst/>
          </a:prstGeom>
          <a:noFill/>
        </p:spPr>
        <p:txBody>
          <a:bodyPr wrap="square" rtlCol="0">
            <a:spAutoFit/>
          </a:bodyPr>
          <a:lstStyle/>
          <a:p>
            <a:r>
              <a:rPr lang="en-US" sz="2400" b="1" dirty="0"/>
              <a:t>Using Table Filling Method (</a:t>
            </a:r>
            <a:r>
              <a:rPr lang="en-US" sz="2400" b="1" dirty="0" err="1"/>
              <a:t>Myhill-Nerode</a:t>
            </a:r>
            <a:r>
              <a:rPr lang="en-US" sz="2400" b="1" dirty="0"/>
              <a:t> Theorem)</a:t>
            </a:r>
          </a:p>
          <a:p>
            <a:endParaRPr lang="en-US" sz="2400" b="1" dirty="0">
              <a:solidFill>
                <a:srgbClr val="FF0000"/>
              </a:solidFill>
            </a:endParaRPr>
          </a:p>
        </p:txBody>
      </p:sp>
      <p:sp>
        <p:nvSpPr>
          <p:cNvPr id="44" name="Rectangle 43"/>
          <p:cNvSpPr/>
          <p:nvPr/>
        </p:nvSpPr>
        <p:spPr>
          <a:xfrm>
            <a:off x="762000" y="1940510"/>
            <a:ext cx="7848600" cy="3139321"/>
          </a:xfrm>
          <a:prstGeom prst="rect">
            <a:avLst/>
          </a:prstGeom>
        </p:spPr>
        <p:txBody>
          <a:bodyPr wrap="square">
            <a:spAutoFit/>
          </a:bodyPr>
          <a:lstStyle/>
          <a:p>
            <a:pPr algn="just">
              <a:lnSpc>
                <a:spcPct val="150000"/>
              </a:lnSpc>
            </a:pPr>
            <a:r>
              <a:rPr lang="en-US" sz="2200" b="1" dirty="0"/>
              <a:t>Step 1:</a:t>
            </a:r>
            <a:r>
              <a:rPr lang="en-US" sz="2200" dirty="0"/>
              <a:t> Draw a table for all pairs of states (P,Q) not necessarily connected directly [All are unmarked initially]. </a:t>
            </a:r>
          </a:p>
          <a:p>
            <a:pPr algn="just">
              <a:lnSpc>
                <a:spcPct val="150000"/>
              </a:lnSpc>
            </a:pPr>
            <a:endParaRPr lang="en-US" sz="2200" dirty="0"/>
          </a:p>
          <a:p>
            <a:pPr algn="just">
              <a:lnSpc>
                <a:spcPct val="150000"/>
              </a:lnSpc>
            </a:pPr>
            <a:r>
              <a:rPr lang="en-US" sz="2200" b="1" dirty="0"/>
              <a:t>Step 2:</a:t>
            </a:r>
            <a:r>
              <a:rPr lang="en-US" sz="2200" dirty="0"/>
              <a:t> Consider every state pair (P,Q) in the DFA where P ∈ F and Q ∉ F or vice versa and mark (X) them. [Here F is the set of final states].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24D855-9744-4B0B-B12D-6A909EA70402}"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Minimization of DFA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43" name="TextBox 42"/>
          <p:cNvSpPr txBox="1"/>
          <p:nvPr/>
        </p:nvSpPr>
        <p:spPr>
          <a:xfrm>
            <a:off x="838200" y="1150203"/>
            <a:ext cx="7391400" cy="830997"/>
          </a:xfrm>
          <a:prstGeom prst="rect">
            <a:avLst/>
          </a:prstGeom>
          <a:noFill/>
        </p:spPr>
        <p:txBody>
          <a:bodyPr wrap="square" rtlCol="0">
            <a:spAutoFit/>
          </a:bodyPr>
          <a:lstStyle/>
          <a:p>
            <a:r>
              <a:rPr lang="en-US" sz="2400" b="1" dirty="0"/>
              <a:t>Using Table Filling Method (</a:t>
            </a:r>
            <a:r>
              <a:rPr lang="en-US" sz="2400" b="1" dirty="0" err="1"/>
              <a:t>Myhill-Nerode</a:t>
            </a:r>
            <a:r>
              <a:rPr lang="en-US" sz="2400" b="1" dirty="0"/>
              <a:t> Theorem)</a:t>
            </a:r>
          </a:p>
          <a:p>
            <a:endParaRPr lang="en-US" sz="2400" b="1" dirty="0"/>
          </a:p>
        </p:txBody>
      </p:sp>
      <p:sp>
        <p:nvSpPr>
          <p:cNvPr id="44" name="Rectangle 43"/>
          <p:cNvSpPr/>
          <p:nvPr/>
        </p:nvSpPr>
        <p:spPr>
          <a:xfrm>
            <a:off x="762000" y="2118479"/>
            <a:ext cx="7848600" cy="3139321"/>
          </a:xfrm>
          <a:prstGeom prst="rect">
            <a:avLst/>
          </a:prstGeom>
        </p:spPr>
        <p:txBody>
          <a:bodyPr wrap="square">
            <a:spAutoFit/>
          </a:bodyPr>
          <a:lstStyle/>
          <a:p>
            <a:pPr algn="just">
              <a:lnSpc>
                <a:spcPct val="150000"/>
              </a:lnSpc>
            </a:pPr>
            <a:r>
              <a:rPr lang="en-US" sz="2200" b="1" dirty="0"/>
              <a:t>Step 3:</a:t>
            </a:r>
            <a:r>
              <a:rPr lang="en-US" sz="2200" dirty="0"/>
              <a:t> Repeat this step until we cannot mark anymore states − If there is an unmarked pair (P, Q ), such that {δ(P , a), δ (Q , a)} is marked then mark (P,Q), where a ∈  ∑.</a:t>
            </a:r>
          </a:p>
          <a:p>
            <a:pPr algn="just">
              <a:lnSpc>
                <a:spcPct val="150000"/>
              </a:lnSpc>
            </a:pPr>
            <a:r>
              <a:rPr lang="en-US" sz="2200" dirty="0"/>
              <a:t> </a:t>
            </a:r>
          </a:p>
          <a:p>
            <a:pPr algn="just">
              <a:lnSpc>
                <a:spcPct val="150000"/>
              </a:lnSpc>
            </a:pPr>
            <a:r>
              <a:rPr lang="en-US" sz="2200" b="1" dirty="0"/>
              <a:t>Step 4:</a:t>
            </a:r>
            <a:r>
              <a:rPr lang="en-US" sz="2200" dirty="0"/>
              <a:t> Combine all the unmarked pair (P , Q ) and make them a single state in the reduced DFA.</a:t>
            </a:r>
          </a:p>
        </p:txBody>
      </p:sp>
      <p:sp>
        <p:nvSpPr>
          <p:cNvPr id="10" name="TextBox 9"/>
          <p:cNvSpPr txBox="1"/>
          <p:nvPr/>
        </p:nvSpPr>
        <p:spPr>
          <a:xfrm>
            <a:off x="838200" y="1600200"/>
            <a:ext cx="1371600" cy="430887"/>
          </a:xfrm>
          <a:prstGeom prst="rect">
            <a:avLst/>
          </a:prstGeom>
          <a:noFill/>
        </p:spPr>
        <p:txBody>
          <a:bodyPr wrap="square" rtlCol="0">
            <a:spAutoFit/>
          </a:bodyPr>
          <a:lstStyle/>
          <a:p>
            <a:r>
              <a:rPr lang="en-US" sz="2200" dirty="0" err="1"/>
              <a:t>Contd</a:t>
            </a:r>
            <a:r>
              <a:rPr lang="en-US" sz="2200" dirty="0"/>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7969E0-5129-4961-848B-CDCF8700A52F}"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Minimization of DFA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grpSp>
        <p:nvGrpSpPr>
          <p:cNvPr id="138" name="Group 137"/>
          <p:cNvGrpSpPr/>
          <p:nvPr/>
        </p:nvGrpSpPr>
        <p:grpSpPr>
          <a:xfrm>
            <a:off x="1447800" y="1942980"/>
            <a:ext cx="5867400" cy="3391020"/>
            <a:chOff x="533400" y="2495490"/>
            <a:chExt cx="5867400" cy="3391020"/>
          </a:xfrm>
        </p:grpSpPr>
        <p:sp>
          <p:nvSpPr>
            <p:cNvPr id="44" name="Oval 43"/>
            <p:cNvSpPr/>
            <p:nvPr/>
          </p:nvSpPr>
          <p:spPr>
            <a:xfrm>
              <a:off x="838200" y="4800600"/>
              <a:ext cx="685800" cy="6858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A</a:t>
              </a:r>
            </a:p>
          </p:txBody>
        </p:sp>
        <p:cxnSp>
          <p:nvCxnSpPr>
            <p:cNvPr id="45" name="Straight Arrow Connector 44"/>
            <p:cNvCxnSpPr>
              <a:endCxn id="44" idx="3"/>
            </p:cNvCxnSpPr>
            <p:nvPr/>
          </p:nvCxnSpPr>
          <p:spPr>
            <a:xfrm flipV="1">
              <a:off x="533400" y="5385967"/>
              <a:ext cx="405233" cy="176633"/>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838200" y="3048000"/>
              <a:ext cx="685800" cy="6858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B</a:t>
              </a:r>
            </a:p>
          </p:txBody>
        </p:sp>
        <p:sp>
          <p:nvSpPr>
            <p:cNvPr id="49" name="Oval 48"/>
            <p:cNvSpPr/>
            <p:nvPr/>
          </p:nvSpPr>
          <p:spPr>
            <a:xfrm>
              <a:off x="2895600" y="4800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C</a:t>
              </a:r>
            </a:p>
          </p:txBody>
        </p:sp>
        <p:sp>
          <p:nvSpPr>
            <p:cNvPr id="51" name="Oval 50"/>
            <p:cNvSpPr/>
            <p:nvPr/>
          </p:nvSpPr>
          <p:spPr>
            <a:xfrm>
              <a:off x="2971800" y="48768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a:stCxn id="79" idx="5"/>
              <a:endCxn id="77" idx="1"/>
            </p:cNvCxnSpPr>
            <p:nvPr/>
          </p:nvCxnSpPr>
          <p:spPr>
            <a:xfrm rot="16200000" flipH="1">
              <a:off x="3660308" y="3507908"/>
              <a:ext cx="1289984" cy="151858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5" name="Curved Connector 14"/>
            <p:cNvCxnSpPr>
              <a:stCxn id="77" idx="4"/>
              <a:endCxn id="77" idx="6"/>
            </p:cNvCxnSpPr>
            <p:nvPr/>
          </p:nvCxnSpPr>
          <p:spPr>
            <a:xfrm rot="5400000" flipH="1" flipV="1">
              <a:off x="5334000" y="5181600"/>
              <a:ext cx="381000" cy="381000"/>
            </a:xfrm>
            <a:prstGeom prst="curvedConnector4">
              <a:avLst>
                <a:gd name="adj1" fmla="val -60000"/>
                <a:gd name="adj2" fmla="val 16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191000" y="5105400"/>
              <a:ext cx="533400" cy="400110"/>
            </a:xfrm>
            <a:prstGeom prst="rect">
              <a:avLst/>
            </a:prstGeom>
            <a:noFill/>
          </p:spPr>
          <p:txBody>
            <a:bodyPr wrap="square" rtlCol="0">
              <a:spAutoFit/>
            </a:bodyPr>
            <a:lstStyle/>
            <a:p>
              <a:r>
                <a:rPr lang="en-US" sz="2000" b="1" dirty="0">
                  <a:solidFill>
                    <a:srgbClr val="FF0000"/>
                  </a:solidFill>
                </a:rPr>
                <a:t>0</a:t>
              </a:r>
            </a:p>
          </p:txBody>
        </p:sp>
        <p:sp>
          <p:nvSpPr>
            <p:cNvPr id="70" name="TextBox 69"/>
            <p:cNvSpPr txBox="1"/>
            <p:nvPr/>
          </p:nvSpPr>
          <p:spPr>
            <a:xfrm>
              <a:off x="2057400" y="3028890"/>
              <a:ext cx="533400" cy="400110"/>
            </a:xfrm>
            <a:prstGeom prst="rect">
              <a:avLst/>
            </a:prstGeom>
            <a:noFill/>
          </p:spPr>
          <p:txBody>
            <a:bodyPr wrap="square" rtlCol="0">
              <a:spAutoFit/>
            </a:bodyPr>
            <a:lstStyle/>
            <a:p>
              <a:r>
                <a:rPr lang="en-US" sz="2000" b="1" dirty="0">
                  <a:solidFill>
                    <a:srgbClr val="FF0000"/>
                  </a:solidFill>
                </a:rPr>
                <a:t>1</a:t>
              </a:r>
            </a:p>
          </p:txBody>
        </p:sp>
        <p:sp>
          <p:nvSpPr>
            <p:cNvPr id="75" name="Oval 74"/>
            <p:cNvSpPr/>
            <p:nvPr/>
          </p:nvSpPr>
          <p:spPr>
            <a:xfrm>
              <a:off x="4953000" y="3048000"/>
              <a:ext cx="685800" cy="6858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a:t>
              </a:r>
            </a:p>
          </p:txBody>
        </p:sp>
        <p:sp>
          <p:nvSpPr>
            <p:cNvPr id="77" name="Oval 76"/>
            <p:cNvSpPr/>
            <p:nvPr/>
          </p:nvSpPr>
          <p:spPr>
            <a:xfrm>
              <a:off x="4953000" y="4800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E</a:t>
              </a:r>
            </a:p>
          </p:txBody>
        </p:sp>
        <p:sp>
          <p:nvSpPr>
            <p:cNvPr id="78" name="Oval 77"/>
            <p:cNvSpPr/>
            <p:nvPr/>
          </p:nvSpPr>
          <p:spPr>
            <a:xfrm>
              <a:off x="5029200" y="48768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895600" y="2971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D</a:t>
              </a:r>
            </a:p>
          </p:txBody>
        </p:sp>
        <p:sp>
          <p:nvSpPr>
            <p:cNvPr id="80" name="Oval 79"/>
            <p:cNvSpPr/>
            <p:nvPr/>
          </p:nvSpPr>
          <p:spPr>
            <a:xfrm>
              <a:off x="2971800" y="3048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Curved Connector 81"/>
            <p:cNvCxnSpPr>
              <a:stCxn id="44" idx="7"/>
              <a:endCxn id="47" idx="5"/>
            </p:cNvCxnSpPr>
            <p:nvPr/>
          </p:nvCxnSpPr>
          <p:spPr>
            <a:xfrm rot="5400000" flipH="1" flipV="1">
              <a:off x="789734" y="4267200"/>
              <a:ext cx="1267666"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47" idx="3"/>
              <a:endCxn id="44" idx="1"/>
            </p:cNvCxnSpPr>
            <p:nvPr/>
          </p:nvCxnSpPr>
          <p:spPr>
            <a:xfrm rot="5400000">
              <a:off x="304800" y="4267200"/>
              <a:ext cx="1267666"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9" idx="6"/>
              <a:endCxn id="75" idx="2"/>
            </p:cNvCxnSpPr>
            <p:nvPr/>
          </p:nvCxnSpPr>
          <p:spPr>
            <a:xfrm>
              <a:off x="3657600" y="3352800"/>
              <a:ext cx="1295400" cy="381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7" idx="6"/>
              <a:endCxn id="79" idx="2"/>
            </p:cNvCxnSpPr>
            <p:nvPr/>
          </p:nvCxnSpPr>
          <p:spPr>
            <a:xfrm flipV="1">
              <a:off x="1524000" y="3352800"/>
              <a:ext cx="1371600" cy="381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4" idx="6"/>
              <a:endCxn id="49" idx="2"/>
            </p:cNvCxnSpPr>
            <p:nvPr/>
          </p:nvCxnSpPr>
          <p:spPr>
            <a:xfrm>
              <a:off x="1524000" y="5143500"/>
              <a:ext cx="1371600" cy="381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49" idx="6"/>
              <a:endCxn id="77" idx="2"/>
            </p:cNvCxnSpPr>
            <p:nvPr/>
          </p:nvCxnSpPr>
          <p:spPr>
            <a:xfrm>
              <a:off x="3657600" y="5181600"/>
              <a:ext cx="12954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00" name="Curved Connector 99"/>
            <p:cNvCxnSpPr>
              <a:stCxn id="77" idx="0"/>
              <a:endCxn id="75" idx="4"/>
            </p:cNvCxnSpPr>
            <p:nvPr/>
          </p:nvCxnSpPr>
          <p:spPr>
            <a:xfrm rot="16200000" flipV="1">
              <a:off x="4781550" y="4248150"/>
              <a:ext cx="1066800" cy="38100"/>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49" idx="7"/>
              <a:endCxn id="75" idx="3"/>
            </p:cNvCxnSpPr>
            <p:nvPr/>
          </p:nvCxnSpPr>
          <p:spPr>
            <a:xfrm rot="5400000" flipH="1" flipV="1">
              <a:off x="3660308" y="3519068"/>
              <a:ext cx="1278825" cy="1507425"/>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10" name="Curved Connector 14"/>
            <p:cNvCxnSpPr>
              <a:stCxn id="75" idx="0"/>
              <a:endCxn id="75" idx="6"/>
            </p:cNvCxnSpPr>
            <p:nvPr/>
          </p:nvCxnSpPr>
          <p:spPr>
            <a:xfrm rot="16200000" flipH="1">
              <a:off x="5295900" y="3048000"/>
              <a:ext cx="342900" cy="342900"/>
            </a:xfrm>
            <a:prstGeom prst="curvedConnector4">
              <a:avLst>
                <a:gd name="adj1" fmla="val -66667"/>
                <a:gd name="adj2" fmla="val 16666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1371600" y="3886200"/>
              <a:ext cx="533400" cy="400110"/>
            </a:xfrm>
            <a:prstGeom prst="rect">
              <a:avLst/>
            </a:prstGeom>
            <a:noFill/>
          </p:spPr>
          <p:txBody>
            <a:bodyPr wrap="square" rtlCol="0">
              <a:spAutoFit/>
            </a:bodyPr>
            <a:lstStyle/>
            <a:p>
              <a:r>
                <a:rPr lang="en-US" sz="2000" b="1" dirty="0">
                  <a:solidFill>
                    <a:srgbClr val="FF0000"/>
                  </a:solidFill>
                </a:rPr>
                <a:t>0</a:t>
              </a:r>
            </a:p>
          </p:txBody>
        </p:sp>
        <p:sp>
          <p:nvSpPr>
            <p:cNvPr id="129" name="TextBox 128"/>
            <p:cNvSpPr txBox="1"/>
            <p:nvPr/>
          </p:nvSpPr>
          <p:spPr>
            <a:xfrm>
              <a:off x="609600" y="3886200"/>
              <a:ext cx="533400" cy="400110"/>
            </a:xfrm>
            <a:prstGeom prst="rect">
              <a:avLst/>
            </a:prstGeom>
            <a:noFill/>
          </p:spPr>
          <p:txBody>
            <a:bodyPr wrap="square" rtlCol="0">
              <a:spAutoFit/>
            </a:bodyPr>
            <a:lstStyle/>
            <a:p>
              <a:r>
                <a:rPr lang="en-US" sz="2000" b="1" dirty="0">
                  <a:solidFill>
                    <a:srgbClr val="FF0000"/>
                  </a:solidFill>
                </a:rPr>
                <a:t>0</a:t>
              </a:r>
            </a:p>
          </p:txBody>
        </p:sp>
        <p:sp>
          <p:nvSpPr>
            <p:cNvPr id="130" name="TextBox 129"/>
            <p:cNvSpPr txBox="1"/>
            <p:nvPr/>
          </p:nvSpPr>
          <p:spPr>
            <a:xfrm>
              <a:off x="2133600" y="5162490"/>
              <a:ext cx="533400" cy="400110"/>
            </a:xfrm>
            <a:prstGeom prst="rect">
              <a:avLst/>
            </a:prstGeom>
            <a:noFill/>
          </p:spPr>
          <p:txBody>
            <a:bodyPr wrap="square" rtlCol="0">
              <a:spAutoFit/>
            </a:bodyPr>
            <a:lstStyle/>
            <a:p>
              <a:r>
                <a:rPr lang="en-US" sz="2000" b="1" dirty="0">
                  <a:solidFill>
                    <a:srgbClr val="FF0000"/>
                  </a:solidFill>
                </a:rPr>
                <a:t>1</a:t>
              </a:r>
            </a:p>
          </p:txBody>
        </p:sp>
        <p:sp>
          <p:nvSpPr>
            <p:cNvPr id="131" name="TextBox 130"/>
            <p:cNvSpPr txBox="1"/>
            <p:nvPr/>
          </p:nvSpPr>
          <p:spPr>
            <a:xfrm>
              <a:off x="4191000" y="3028890"/>
              <a:ext cx="533400" cy="400110"/>
            </a:xfrm>
            <a:prstGeom prst="rect">
              <a:avLst/>
            </a:prstGeom>
            <a:noFill/>
          </p:spPr>
          <p:txBody>
            <a:bodyPr wrap="square" rtlCol="0">
              <a:spAutoFit/>
            </a:bodyPr>
            <a:lstStyle/>
            <a:p>
              <a:r>
                <a:rPr lang="en-US" sz="2000" b="1" dirty="0">
                  <a:solidFill>
                    <a:srgbClr val="FF0000"/>
                  </a:solidFill>
                </a:rPr>
                <a:t>1</a:t>
              </a:r>
            </a:p>
          </p:txBody>
        </p:sp>
        <p:sp>
          <p:nvSpPr>
            <p:cNvPr id="132" name="TextBox 131"/>
            <p:cNvSpPr txBox="1"/>
            <p:nvPr/>
          </p:nvSpPr>
          <p:spPr>
            <a:xfrm>
              <a:off x="4495800" y="3581400"/>
              <a:ext cx="533400" cy="400110"/>
            </a:xfrm>
            <a:prstGeom prst="rect">
              <a:avLst/>
            </a:prstGeom>
            <a:noFill/>
          </p:spPr>
          <p:txBody>
            <a:bodyPr wrap="square" rtlCol="0">
              <a:spAutoFit/>
            </a:bodyPr>
            <a:lstStyle/>
            <a:p>
              <a:r>
                <a:rPr lang="en-US" sz="2000" b="1" dirty="0">
                  <a:solidFill>
                    <a:srgbClr val="FF0000"/>
                  </a:solidFill>
                </a:rPr>
                <a:t>1</a:t>
              </a:r>
            </a:p>
          </p:txBody>
        </p:sp>
        <p:sp>
          <p:nvSpPr>
            <p:cNvPr id="133" name="TextBox 132"/>
            <p:cNvSpPr txBox="1"/>
            <p:nvPr/>
          </p:nvSpPr>
          <p:spPr>
            <a:xfrm>
              <a:off x="4724400" y="4400490"/>
              <a:ext cx="533400" cy="400110"/>
            </a:xfrm>
            <a:prstGeom prst="rect">
              <a:avLst/>
            </a:prstGeom>
            <a:noFill/>
          </p:spPr>
          <p:txBody>
            <a:bodyPr wrap="square" rtlCol="0">
              <a:spAutoFit/>
            </a:bodyPr>
            <a:lstStyle/>
            <a:p>
              <a:r>
                <a:rPr lang="en-US" sz="2000" b="1" dirty="0">
                  <a:solidFill>
                    <a:srgbClr val="FF0000"/>
                  </a:solidFill>
                </a:rPr>
                <a:t>0</a:t>
              </a:r>
            </a:p>
          </p:txBody>
        </p:sp>
        <p:sp>
          <p:nvSpPr>
            <p:cNvPr id="134" name="TextBox 133"/>
            <p:cNvSpPr txBox="1"/>
            <p:nvPr/>
          </p:nvSpPr>
          <p:spPr>
            <a:xfrm>
              <a:off x="5257800" y="4038600"/>
              <a:ext cx="533400" cy="400110"/>
            </a:xfrm>
            <a:prstGeom prst="rect">
              <a:avLst/>
            </a:prstGeom>
            <a:noFill/>
          </p:spPr>
          <p:txBody>
            <a:bodyPr wrap="square" rtlCol="0">
              <a:spAutoFit/>
            </a:bodyPr>
            <a:lstStyle/>
            <a:p>
              <a:r>
                <a:rPr lang="en-US" sz="2000" b="1" dirty="0">
                  <a:solidFill>
                    <a:srgbClr val="FF0000"/>
                  </a:solidFill>
                </a:rPr>
                <a:t>1</a:t>
              </a:r>
            </a:p>
          </p:txBody>
        </p:sp>
        <p:sp>
          <p:nvSpPr>
            <p:cNvPr id="135" name="TextBox 134"/>
            <p:cNvSpPr txBox="1"/>
            <p:nvPr/>
          </p:nvSpPr>
          <p:spPr>
            <a:xfrm>
              <a:off x="5867400" y="5486400"/>
              <a:ext cx="533400" cy="400110"/>
            </a:xfrm>
            <a:prstGeom prst="rect">
              <a:avLst/>
            </a:prstGeom>
            <a:noFill/>
          </p:spPr>
          <p:txBody>
            <a:bodyPr wrap="square" rtlCol="0">
              <a:spAutoFit/>
            </a:bodyPr>
            <a:lstStyle/>
            <a:p>
              <a:r>
                <a:rPr lang="en-US" sz="2000" b="1" dirty="0">
                  <a:solidFill>
                    <a:srgbClr val="FF0000"/>
                  </a:solidFill>
                </a:rPr>
                <a:t>0</a:t>
              </a:r>
            </a:p>
          </p:txBody>
        </p:sp>
        <p:sp>
          <p:nvSpPr>
            <p:cNvPr id="136" name="TextBox 135"/>
            <p:cNvSpPr txBox="1"/>
            <p:nvPr/>
          </p:nvSpPr>
          <p:spPr>
            <a:xfrm>
              <a:off x="5486400" y="2495490"/>
              <a:ext cx="685800" cy="400110"/>
            </a:xfrm>
            <a:prstGeom prst="rect">
              <a:avLst/>
            </a:prstGeom>
            <a:noFill/>
          </p:spPr>
          <p:txBody>
            <a:bodyPr wrap="square" rtlCol="0">
              <a:spAutoFit/>
            </a:bodyPr>
            <a:lstStyle/>
            <a:p>
              <a:r>
                <a:rPr lang="en-US" sz="2000" b="1" dirty="0">
                  <a:solidFill>
                    <a:srgbClr val="FF0000"/>
                  </a:solidFill>
                </a:rPr>
                <a:t>0, 1</a:t>
              </a:r>
            </a:p>
          </p:txBody>
        </p:sp>
      </p:grpSp>
      <p:sp>
        <p:nvSpPr>
          <p:cNvPr id="40" name="TextBox 39"/>
          <p:cNvSpPr txBox="1"/>
          <p:nvPr/>
        </p:nvSpPr>
        <p:spPr>
          <a:xfrm>
            <a:off x="685800" y="1200090"/>
            <a:ext cx="3388813" cy="430887"/>
          </a:xfrm>
          <a:prstGeom prst="rect">
            <a:avLst/>
          </a:prstGeom>
          <a:noFill/>
        </p:spPr>
        <p:txBody>
          <a:bodyPr wrap="none" rtlCol="0">
            <a:spAutoFit/>
          </a:bodyPr>
          <a:lstStyle/>
          <a:p>
            <a:r>
              <a:rPr lang="en-US" sz="2200" dirty="0"/>
              <a:t>Minimize the following DFA.</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0EB891-19D2-4B3D-984F-0F838AB13A85}"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Minimization of DFA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graphicFrame>
        <p:nvGraphicFramePr>
          <p:cNvPr id="40" name="Table 39"/>
          <p:cNvGraphicFramePr>
            <a:graphicFrameLocks noGrp="1"/>
          </p:cNvGraphicFramePr>
          <p:nvPr/>
        </p:nvGraphicFramePr>
        <p:xfrm>
          <a:off x="1371600" y="2133600"/>
          <a:ext cx="6095999" cy="3200400"/>
        </p:xfrm>
        <a:graphic>
          <a:graphicData uri="http://schemas.openxmlformats.org/drawingml/2006/table">
            <a:tbl>
              <a:tblPr>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457200">
                <a:tc>
                  <a:txBody>
                    <a:bodyPr/>
                    <a:lstStyle/>
                    <a:p>
                      <a:endParaRPr lang="en-US" sz="2200" dirty="0">
                        <a:ln>
                          <a:solidFill>
                            <a:schemeClr val="tx1"/>
                          </a:solidFill>
                        </a:ln>
                      </a:endParaRP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C</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D</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F</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extLst>
                  <a:ext uri="{0D108BD9-81ED-4DB2-BD59-A6C34878D82A}">
                    <a16:rowId xmlns:a16="http://schemas.microsoft.com/office/drawing/2014/main" val="10000"/>
                  </a:ext>
                </a:extLst>
              </a:tr>
              <a:tr h="457200">
                <a:tc>
                  <a:txBody>
                    <a:bodyPr/>
                    <a:lstStyle/>
                    <a:p>
                      <a:r>
                        <a:rPr lang="en-US" sz="2200" dirty="0"/>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extLst>
                  <a:ext uri="{0D108BD9-81ED-4DB2-BD59-A6C34878D82A}">
                    <a16:rowId xmlns:a16="http://schemas.microsoft.com/office/drawing/2014/main" val="10001"/>
                  </a:ext>
                </a:extLst>
              </a:tr>
              <a:tr h="457200">
                <a:tc>
                  <a:txBody>
                    <a:bodyPr/>
                    <a:lstStyle/>
                    <a:p>
                      <a:r>
                        <a:rPr lang="en-US" sz="2200"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6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6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6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6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6000"/>
                      </a:srgbClr>
                    </a:solidFill>
                  </a:tcPr>
                </a:tc>
                <a:extLst>
                  <a:ext uri="{0D108BD9-81ED-4DB2-BD59-A6C34878D82A}">
                    <a16:rowId xmlns:a16="http://schemas.microsoft.com/office/drawing/2014/main" val="10002"/>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dirty="0"/>
                        <a:t>C</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extLst>
                  <a:ext uri="{0D108BD9-81ED-4DB2-BD59-A6C34878D82A}">
                    <a16:rowId xmlns:a16="http://schemas.microsoft.com/office/drawing/2014/main" val="10003"/>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dirty="0"/>
                        <a:t>D</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extLst>
                  <a:ext uri="{0D108BD9-81ED-4DB2-BD59-A6C34878D82A}">
                    <a16:rowId xmlns:a16="http://schemas.microsoft.com/office/drawing/2014/main" val="10004"/>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dirty="0"/>
                        <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extLst>
                  <a:ext uri="{0D108BD9-81ED-4DB2-BD59-A6C34878D82A}">
                    <a16:rowId xmlns:a16="http://schemas.microsoft.com/office/drawing/2014/main" val="10005"/>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dirty="0"/>
                        <a:t>F</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extLst>
                  <a:ext uri="{0D108BD9-81ED-4DB2-BD59-A6C34878D82A}">
                    <a16:rowId xmlns:a16="http://schemas.microsoft.com/office/drawing/2014/main" val="10006"/>
                  </a:ext>
                </a:extLst>
              </a:tr>
            </a:tbl>
          </a:graphicData>
        </a:graphic>
      </p:graphicFrame>
      <p:sp>
        <p:nvSpPr>
          <p:cNvPr id="10" name="TextBox 9"/>
          <p:cNvSpPr txBox="1"/>
          <p:nvPr/>
        </p:nvSpPr>
        <p:spPr>
          <a:xfrm>
            <a:off x="990600" y="1295400"/>
            <a:ext cx="5464445" cy="430887"/>
          </a:xfrm>
          <a:prstGeom prst="rect">
            <a:avLst/>
          </a:prstGeom>
          <a:noFill/>
        </p:spPr>
        <p:txBody>
          <a:bodyPr wrap="none" rtlCol="0">
            <a:spAutoFit/>
          </a:bodyPr>
          <a:lstStyle/>
          <a:p>
            <a:r>
              <a:rPr lang="en-US" sz="2200" b="1" dirty="0"/>
              <a:t>Step 1: </a:t>
            </a:r>
            <a:r>
              <a:rPr lang="en-US" sz="2200" dirty="0"/>
              <a:t>Draw a Table for all pair of states (P,Q).</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B0E526-AE80-41B5-9E72-A99C83DE2EFA}"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Minimization of DFA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graphicFrame>
        <p:nvGraphicFramePr>
          <p:cNvPr id="40" name="Table 39"/>
          <p:cNvGraphicFramePr>
            <a:graphicFrameLocks noGrp="1"/>
          </p:cNvGraphicFramePr>
          <p:nvPr/>
        </p:nvGraphicFramePr>
        <p:xfrm>
          <a:off x="1371600" y="2133600"/>
          <a:ext cx="6095999" cy="3200400"/>
        </p:xfrm>
        <a:graphic>
          <a:graphicData uri="http://schemas.openxmlformats.org/drawingml/2006/table">
            <a:tbl>
              <a:tblPr>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457200">
                <a:tc>
                  <a:txBody>
                    <a:bodyPr/>
                    <a:lstStyle/>
                    <a:p>
                      <a:endParaRPr lang="en-US" sz="2200" dirty="0">
                        <a:ln>
                          <a:solidFill>
                            <a:schemeClr val="tx1"/>
                          </a:solidFill>
                        </a:ln>
                      </a:endParaRP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C</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D</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F</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extLst>
                  <a:ext uri="{0D108BD9-81ED-4DB2-BD59-A6C34878D82A}">
                    <a16:rowId xmlns:a16="http://schemas.microsoft.com/office/drawing/2014/main" val="10000"/>
                  </a:ext>
                </a:extLst>
              </a:tr>
              <a:tr h="457200">
                <a:tc>
                  <a:txBody>
                    <a:bodyPr/>
                    <a:lstStyle/>
                    <a:p>
                      <a:r>
                        <a:rPr lang="en-US" sz="2200" dirty="0"/>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extLst>
                  <a:ext uri="{0D108BD9-81ED-4DB2-BD59-A6C34878D82A}">
                    <a16:rowId xmlns:a16="http://schemas.microsoft.com/office/drawing/2014/main" val="10001"/>
                  </a:ext>
                </a:extLst>
              </a:tr>
              <a:tr h="457200">
                <a:tc>
                  <a:txBody>
                    <a:bodyPr/>
                    <a:lstStyle/>
                    <a:p>
                      <a:r>
                        <a:rPr lang="en-US" sz="2200"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6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6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6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6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6000"/>
                      </a:srgbClr>
                    </a:solidFill>
                  </a:tcPr>
                </a:tc>
                <a:extLst>
                  <a:ext uri="{0D108BD9-81ED-4DB2-BD59-A6C34878D82A}">
                    <a16:rowId xmlns:a16="http://schemas.microsoft.com/office/drawing/2014/main" val="10002"/>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dirty="0"/>
                        <a:t>C</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extLst>
                  <a:ext uri="{0D108BD9-81ED-4DB2-BD59-A6C34878D82A}">
                    <a16:rowId xmlns:a16="http://schemas.microsoft.com/office/drawing/2014/main" val="10003"/>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dirty="0"/>
                        <a:t>D</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extLst>
                  <a:ext uri="{0D108BD9-81ED-4DB2-BD59-A6C34878D82A}">
                    <a16:rowId xmlns:a16="http://schemas.microsoft.com/office/drawing/2014/main" val="10004"/>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dirty="0"/>
                        <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extLst>
                  <a:ext uri="{0D108BD9-81ED-4DB2-BD59-A6C34878D82A}">
                    <a16:rowId xmlns:a16="http://schemas.microsoft.com/office/drawing/2014/main" val="10005"/>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dirty="0"/>
                        <a:t>F</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extLst>
                  <a:ext uri="{0D108BD9-81ED-4DB2-BD59-A6C34878D82A}">
                    <a16:rowId xmlns:a16="http://schemas.microsoft.com/office/drawing/2014/main" val="10006"/>
                  </a:ext>
                </a:extLst>
              </a:tr>
            </a:tbl>
          </a:graphicData>
        </a:graphic>
      </p:graphicFrame>
      <p:sp>
        <p:nvSpPr>
          <p:cNvPr id="10" name="TextBox 9"/>
          <p:cNvSpPr txBox="1"/>
          <p:nvPr/>
        </p:nvSpPr>
        <p:spPr>
          <a:xfrm>
            <a:off x="381000" y="1219200"/>
            <a:ext cx="7382021" cy="400110"/>
          </a:xfrm>
          <a:prstGeom prst="rect">
            <a:avLst/>
          </a:prstGeom>
          <a:noFill/>
        </p:spPr>
        <p:txBody>
          <a:bodyPr wrap="none" rtlCol="0">
            <a:spAutoFit/>
          </a:bodyPr>
          <a:lstStyle/>
          <a:p>
            <a:r>
              <a:rPr lang="en-US" sz="2000" b="1" dirty="0"/>
              <a:t>Step 2: </a:t>
            </a:r>
            <a:r>
              <a:rPr lang="en-US" sz="2000" dirty="0"/>
              <a:t>Mark every state pair (P,Q) in the DFA where P ∈ F and Q ∉ F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AD8005-5778-4B03-BE01-092B0D49CD81}"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Minimization of DFA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graphicFrame>
        <p:nvGraphicFramePr>
          <p:cNvPr id="40" name="Table 39"/>
          <p:cNvGraphicFramePr>
            <a:graphicFrameLocks noGrp="1"/>
          </p:cNvGraphicFramePr>
          <p:nvPr/>
        </p:nvGraphicFramePr>
        <p:xfrm>
          <a:off x="1371600" y="2133600"/>
          <a:ext cx="6095999" cy="3200400"/>
        </p:xfrm>
        <a:graphic>
          <a:graphicData uri="http://schemas.openxmlformats.org/drawingml/2006/table">
            <a:tbl>
              <a:tblPr>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457200">
                <a:tc>
                  <a:txBody>
                    <a:bodyPr/>
                    <a:lstStyle/>
                    <a:p>
                      <a:endParaRPr lang="en-US" sz="2200" dirty="0">
                        <a:ln>
                          <a:solidFill>
                            <a:schemeClr val="tx1"/>
                          </a:solidFill>
                        </a:ln>
                      </a:endParaRP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C</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D</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r>
                        <a:rPr lang="en-US" sz="2200" dirty="0"/>
                        <a:t>F</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extLst>
                  <a:ext uri="{0D108BD9-81ED-4DB2-BD59-A6C34878D82A}">
                    <a16:rowId xmlns:a16="http://schemas.microsoft.com/office/drawing/2014/main" val="10000"/>
                  </a:ext>
                </a:extLst>
              </a:tr>
              <a:tr h="457200">
                <a:tc>
                  <a:txBody>
                    <a:bodyPr/>
                    <a:lstStyle/>
                    <a:p>
                      <a:r>
                        <a:rPr lang="en-US" sz="2200" dirty="0"/>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extLst>
                  <a:ext uri="{0D108BD9-81ED-4DB2-BD59-A6C34878D82A}">
                    <a16:rowId xmlns:a16="http://schemas.microsoft.com/office/drawing/2014/main" val="10001"/>
                  </a:ext>
                </a:extLst>
              </a:tr>
              <a:tr h="457200">
                <a:tc>
                  <a:txBody>
                    <a:bodyPr/>
                    <a:lstStyle/>
                    <a:p>
                      <a:r>
                        <a:rPr lang="en-US" sz="2200"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6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6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6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6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6000"/>
                      </a:srgbClr>
                    </a:solidFill>
                  </a:tcPr>
                </a:tc>
                <a:extLst>
                  <a:ext uri="{0D108BD9-81ED-4DB2-BD59-A6C34878D82A}">
                    <a16:rowId xmlns:a16="http://schemas.microsoft.com/office/drawing/2014/main" val="10002"/>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dirty="0"/>
                        <a:t>C</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extLst>
                  <a:ext uri="{0D108BD9-81ED-4DB2-BD59-A6C34878D82A}">
                    <a16:rowId xmlns:a16="http://schemas.microsoft.com/office/drawing/2014/main" val="10003"/>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dirty="0"/>
                        <a:t>D</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extLst>
                  <a:ext uri="{0D108BD9-81ED-4DB2-BD59-A6C34878D82A}">
                    <a16:rowId xmlns:a16="http://schemas.microsoft.com/office/drawing/2014/main" val="10004"/>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dirty="0"/>
                        <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endParaRPr lang="en-US" sz="2200" b="1"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extLst>
                  <a:ext uri="{0D108BD9-81ED-4DB2-BD59-A6C34878D82A}">
                    <a16:rowId xmlns:a16="http://schemas.microsoft.com/office/drawing/2014/main" val="10005"/>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dirty="0"/>
                        <a:t>F</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pPr algn="ctr"/>
                      <a:r>
                        <a:rPr lang="en-US" sz="2200" b="1" dirty="0"/>
                        <a:t>X</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tint val="20000"/>
                        <a:alpha val="27000"/>
                      </a:schemeClr>
                    </a:solidFill>
                  </a:tcPr>
                </a:tc>
                <a:tc>
                  <a:txBody>
                    <a:bodyPr/>
                    <a:lstStyle/>
                    <a:p>
                      <a:endParaRPr lang="en-US" sz="2200"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7000"/>
                      </a:srgbClr>
                    </a:solidFill>
                  </a:tcPr>
                </a:tc>
                <a:extLst>
                  <a:ext uri="{0D108BD9-81ED-4DB2-BD59-A6C34878D82A}">
                    <a16:rowId xmlns:a16="http://schemas.microsoft.com/office/drawing/2014/main" val="10006"/>
                  </a:ext>
                </a:extLst>
              </a:tr>
            </a:tbl>
          </a:graphicData>
        </a:graphic>
      </p:graphicFrame>
      <p:sp>
        <p:nvSpPr>
          <p:cNvPr id="10" name="TextBox 9"/>
          <p:cNvSpPr txBox="1"/>
          <p:nvPr/>
        </p:nvSpPr>
        <p:spPr>
          <a:xfrm>
            <a:off x="381001" y="1219200"/>
            <a:ext cx="8534400" cy="707886"/>
          </a:xfrm>
          <a:prstGeom prst="rect">
            <a:avLst/>
          </a:prstGeom>
          <a:noFill/>
        </p:spPr>
        <p:txBody>
          <a:bodyPr wrap="square" rtlCol="0">
            <a:spAutoFit/>
          </a:bodyPr>
          <a:lstStyle/>
          <a:p>
            <a:r>
              <a:rPr lang="en-US" sz="2000" b="1" dirty="0"/>
              <a:t>Step 3: </a:t>
            </a:r>
            <a:r>
              <a:rPr lang="en-US" sz="2000" dirty="0"/>
              <a:t>− If there is an unmarked pair (P, Q ), such that {δ(P , a), δ (Q , a)} is 	marked then mark (P,Q).</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EABCD9C-BBEE-48F2-B56C-6CB4CD7BF91E}" type="datetime1">
              <a:rPr lang="en-US" smtClean="0"/>
              <a:t>12/28/2022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CO-PO correlation matrix</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211444989"/>
              </p:ext>
            </p:extLst>
          </p:nvPr>
        </p:nvGraphicFramePr>
        <p:xfrm>
          <a:off x="457199" y="1371600"/>
          <a:ext cx="8382003" cy="4572001"/>
        </p:xfrm>
        <a:graphic>
          <a:graphicData uri="http://schemas.openxmlformats.org/drawingml/2006/table">
            <a:tbl>
              <a:tblPr/>
              <a:tblGrid>
                <a:gridCol w="990601">
                  <a:extLst>
                    <a:ext uri="{9D8B030D-6E8A-4147-A177-3AD203B41FA5}">
                      <a16:colId xmlns:a16="http://schemas.microsoft.com/office/drawing/2014/main" val="20000"/>
                    </a:ext>
                  </a:extLst>
                </a:gridCol>
                <a:gridCol w="721694">
                  <a:extLst>
                    <a:ext uri="{9D8B030D-6E8A-4147-A177-3AD203B41FA5}">
                      <a16:colId xmlns:a16="http://schemas.microsoft.com/office/drawing/2014/main" val="20001"/>
                    </a:ext>
                  </a:extLst>
                </a:gridCol>
                <a:gridCol w="577233">
                  <a:extLst>
                    <a:ext uri="{9D8B030D-6E8A-4147-A177-3AD203B41FA5}">
                      <a16:colId xmlns:a16="http://schemas.microsoft.com/office/drawing/2014/main" val="20002"/>
                    </a:ext>
                  </a:extLst>
                </a:gridCol>
                <a:gridCol w="577233">
                  <a:extLst>
                    <a:ext uri="{9D8B030D-6E8A-4147-A177-3AD203B41FA5}">
                      <a16:colId xmlns:a16="http://schemas.microsoft.com/office/drawing/2014/main" val="20003"/>
                    </a:ext>
                  </a:extLst>
                </a:gridCol>
                <a:gridCol w="577233">
                  <a:extLst>
                    <a:ext uri="{9D8B030D-6E8A-4147-A177-3AD203B41FA5}">
                      <a16:colId xmlns:a16="http://schemas.microsoft.com/office/drawing/2014/main" val="20004"/>
                    </a:ext>
                  </a:extLst>
                </a:gridCol>
                <a:gridCol w="577233">
                  <a:extLst>
                    <a:ext uri="{9D8B030D-6E8A-4147-A177-3AD203B41FA5}">
                      <a16:colId xmlns:a16="http://schemas.microsoft.com/office/drawing/2014/main" val="20005"/>
                    </a:ext>
                  </a:extLst>
                </a:gridCol>
                <a:gridCol w="577233">
                  <a:extLst>
                    <a:ext uri="{9D8B030D-6E8A-4147-A177-3AD203B41FA5}">
                      <a16:colId xmlns:a16="http://schemas.microsoft.com/office/drawing/2014/main" val="20006"/>
                    </a:ext>
                  </a:extLst>
                </a:gridCol>
                <a:gridCol w="577233">
                  <a:extLst>
                    <a:ext uri="{9D8B030D-6E8A-4147-A177-3AD203B41FA5}">
                      <a16:colId xmlns:a16="http://schemas.microsoft.com/office/drawing/2014/main" val="20007"/>
                    </a:ext>
                  </a:extLst>
                </a:gridCol>
                <a:gridCol w="577233">
                  <a:extLst>
                    <a:ext uri="{9D8B030D-6E8A-4147-A177-3AD203B41FA5}">
                      <a16:colId xmlns:a16="http://schemas.microsoft.com/office/drawing/2014/main" val="20008"/>
                    </a:ext>
                  </a:extLst>
                </a:gridCol>
                <a:gridCol w="577233">
                  <a:extLst>
                    <a:ext uri="{9D8B030D-6E8A-4147-A177-3AD203B41FA5}">
                      <a16:colId xmlns:a16="http://schemas.microsoft.com/office/drawing/2014/main" val="20009"/>
                    </a:ext>
                  </a:extLst>
                </a:gridCol>
                <a:gridCol w="683948">
                  <a:extLst>
                    <a:ext uri="{9D8B030D-6E8A-4147-A177-3AD203B41FA5}">
                      <a16:colId xmlns:a16="http://schemas.microsoft.com/office/drawing/2014/main" val="20010"/>
                    </a:ext>
                  </a:extLst>
                </a:gridCol>
                <a:gridCol w="683948">
                  <a:extLst>
                    <a:ext uri="{9D8B030D-6E8A-4147-A177-3AD203B41FA5}">
                      <a16:colId xmlns:a16="http://schemas.microsoft.com/office/drawing/2014/main" val="20011"/>
                    </a:ext>
                  </a:extLst>
                </a:gridCol>
                <a:gridCol w="683948">
                  <a:extLst>
                    <a:ext uri="{9D8B030D-6E8A-4147-A177-3AD203B41FA5}">
                      <a16:colId xmlns:a16="http://schemas.microsoft.com/office/drawing/2014/main" val="20012"/>
                    </a:ext>
                  </a:extLst>
                </a:gridCol>
              </a:tblGrid>
              <a:tr h="653143">
                <a:tc>
                  <a:txBody>
                    <a:bodyPr/>
                    <a:lstStyle/>
                    <a:p>
                      <a:pPr marL="0" marR="0" algn="just">
                        <a:lnSpc>
                          <a:spcPct val="115000"/>
                        </a:lnSpc>
                        <a:spcBef>
                          <a:spcPts val="0"/>
                        </a:spcBef>
                        <a:spcAft>
                          <a:spcPts val="0"/>
                        </a:spcAft>
                      </a:pPr>
                      <a:endParaRPr lang="en-US" sz="18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dirty="0">
                          <a:latin typeface="Times New Roman" panose="02020603050405020304"/>
                          <a:ea typeface="Calibri" panose="020F0502020204030204"/>
                          <a:cs typeface="Times New Roman" panose="02020603050405020304"/>
                        </a:rPr>
                        <a:t>PO1</a:t>
                      </a:r>
                      <a:endParaRPr lang="en-US" sz="18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PO2</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PO3</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PO4</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PO5</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PO6</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PO7</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PO8</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PO9</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PO10</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PO11</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PO12</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653143">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653143">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CO2</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653143">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CO3</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r h="653143">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4"/>
                  </a:ext>
                </a:extLst>
              </a:tr>
              <a:tr h="653143">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CO5</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5"/>
                  </a:ext>
                </a:extLst>
              </a:tr>
              <a:tr h="653143">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Average</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2.4</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2.6</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1.4</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1.6</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2.6</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34D83E-2C86-48C9-90AB-2BA9376B031B}"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Minimization of DFA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10" name="TextBox 9"/>
          <p:cNvSpPr txBox="1"/>
          <p:nvPr/>
        </p:nvSpPr>
        <p:spPr>
          <a:xfrm>
            <a:off x="381001" y="1219200"/>
            <a:ext cx="8534400" cy="2502865"/>
          </a:xfrm>
          <a:prstGeom prst="rect">
            <a:avLst/>
          </a:prstGeom>
          <a:noFill/>
        </p:spPr>
        <p:txBody>
          <a:bodyPr wrap="square" rtlCol="0">
            <a:spAutoFit/>
          </a:bodyPr>
          <a:lstStyle/>
          <a:p>
            <a:pPr>
              <a:lnSpc>
                <a:spcPct val="120000"/>
              </a:lnSpc>
              <a:buFont typeface="Arial" panose="020B0604020202020204" pitchFamily="34" charset="0"/>
              <a:buChar char="•"/>
            </a:pPr>
            <a:r>
              <a:rPr lang="en-US" sz="2200" dirty="0"/>
              <a:t>After step 3, we have got state combinations {a, b} {c, d} {c, e} {d, e} that are unmarked.</a:t>
            </a:r>
          </a:p>
          <a:p>
            <a:pPr>
              <a:lnSpc>
                <a:spcPct val="120000"/>
              </a:lnSpc>
              <a:buFont typeface="Arial" panose="020B0604020202020204" pitchFamily="34" charset="0"/>
              <a:buChar char="•"/>
            </a:pPr>
            <a:r>
              <a:rPr lang="en-US" sz="2200" dirty="0"/>
              <a:t>We can recombine {c, d} {c, e} {d, e} into {c, d, e}.</a:t>
            </a:r>
          </a:p>
          <a:p>
            <a:pPr>
              <a:lnSpc>
                <a:spcPct val="120000"/>
              </a:lnSpc>
              <a:buFont typeface="Arial" panose="020B0604020202020204" pitchFamily="34" charset="0"/>
              <a:buChar char="•"/>
            </a:pPr>
            <a:r>
              <a:rPr lang="en-US" sz="2200" dirty="0"/>
              <a:t>Hence we got two combined states as − {a, b} and {c, d, e}.</a:t>
            </a:r>
          </a:p>
          <a:p>
            <a:pPr>
              <a:lnSpc>
                <a:spcPct val="120000"/>
              </a:lnSpc>
              <a:buFont typeface="Arial" panose="020B0604020202020204" pitchFamily="34" charset="0"/>
              <a:buChar char="•"/>
            </a:pPr>
            <a:r>
              <a:rPr lang="en-US" sz="2200" dirty="0"/>
              <a:t>So the final minimized DFA will contain three states {f}, {a, b} and {c, d, e}.</a:t>
            </a:r>
          </a:p>
        </p:txBody>
      </p:sp>
      <p:grpSp>
        <p:nvGrpSpPr>
          <p:cNvPr id="53" name="Group 52"/>
          <p:cNvGrpSpPr/>
          <p:nvPr/>
        </p:nvGrpSpPr>
        <p:grpSpPr>
          <a:xfrm>
            <a:off x="914400" y="3733800"/>
            <a:ext cx="6781800" cy="1600200"/>
            <a:chOff x="1219200" y="3505200"/>
            <a:chExt cx="6781800" cy="1600200"/>
          </a:xfrm>
        </p:grpSpPr>
        <p:cxnSp>
          <p:nvCxnSpPr>
            <p:cNvPr id="13" name="Straight Arrow Connector 12"/>
            <p:cNvCxnSpPr>
              <a:stCxn id="25" idx="6"/>
              <a:endCxn id="27" idx="2"/>
            </p:cNvCxnSpPr>
            <p:nvPr/>
          </p:nvCxnSpPr>
          <p:spPr>
            <a:xfrm flipV="1">
              <a:off x="5867400" y="4663440"/>
              <a:ext cx="1371600" cy="381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23" idx="0"/>
              <a:endCxn id="23" idx="7"/>
            </p:cNvCxnSpPr>
            <p:nvPr/>
          </p:nvCxnSpPr>
          <p:spPr>
            <a:xfrm rot="16200000" flipH="1">
              <a:off x="2578042" y="4158037"/>
              <a:ext cx="107129" cy="538815"/>
            </a:xfrm>
            <a:prstGeom prst="curvedConnector3">
              <a:avLst>
                <a:gd name="adj1" fmla="val -585095"/>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25" idx="0"/>
              <a:endCxn id="25" idx="7"/>
            </p:cNvCxnSpPr>
            <p:nvPr/>
          </p:nvCxnSpPr>
          <p:spPr>
            <a:xfrm rot="16200000" flipH="1">
              <a:off x="5277563" y="4125516"/>
              <a:ext cx="95969" cy="592697"/>
            </a:xfrm>
            <a:prstGeom prst="curvedConnector3">
              <a:avLst>
                <a:gd name="adj1" fmla="val -60703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27" idx="0"/>
              <a:endCxn id="27" idx="7"/>
            </p:cNvCxnSpPr>
            <p:nvPr/>
          </p:nvCxnSpPr>
          <p:spPr>
            <a:xfrm rot="16200000" flipH="1">
              <a:off x="7712299" y="4281581"/>
              <a:ext cx="84810" cy="269408"/>
            </a:xfrm>
            <a:prstGeom prst="curvedConnector3">
              <a:avLst>
                <a:gd name="adj1" fmla="val -686903"/>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600200" y="4373880"/>
              <a:ext cx="1524000" cy="73152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[AB]</a:t>
              </a:r>
            </a:p>
          </p:txBody>
        </p:sp>
        <p:cxnSp>
          <p:nvCxnSpPr>
            <p:cNvPr id="24" name="Straight Arrow Connector 23"/>
            <p:cNvCxnSpPr>
              <a:endCxn id="23" idx="2"/>
            </p:cNvCxnSpPr>
            <p:nvPr/>
          </p:nvCxnSpPr>
          <p:spPr>
            <a:xfrm flipV="1">
              <a:off x="1219200" y="4739640"/>
              <a:ext cx="381000" cy="13716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191000" y="4373880"/>
              <a:ext cx="1676400" cy="65532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[CDE]</a:t>
              </a:r>
            </a:p>
          </p:txBody>
        </p:sp>
        <p:sp>
          <p:nvSpPr>
            <p:cNvPr id="26" name="Oval 25"/>
            <p:cNvSpPr/>
            <p:nvPr/>
          </p:nvSpPr>
          <p:spPr>
            <a:xfrm>
              <a:off x="7315200" y="4431792"/>
              <a:ext cx="609600" cy="463296"/>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239000" y="4373880"/>
              <a:ext cx="762000" cy="57912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F</a:t>
              </a:r>
            </a:p>
          </p:txBody>
        </p:sp>
        <p:cxnSp>
          <p:nvCxnSpPr>
            <p:cNvPr id="28" name="Straight Arrow Connector 27"/>
            <p:cNvCxnSpPr>
              <a:stCxn id="23" idx="6"/>
              <a:endCxn id="25" idx="2"/>
            </p:cNvCxnSpPr>
            <p:nvPr/>
          </p:nvCxnSpPr>
          <p:spPr>
            <a:xfrm flipV="1">
              <a:off x="3124200" y="4701540"/>
              <a:ext cx="1066800" cy="381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429000" y="4297335"/>
              <a:ext cx="533400" cy="461665"/>
            </a:xfrm>
            <a:prstGeom prst="rect">
              <a:avLst/>
            </a:prstGeom>
            <a:noFill/>
          </p:spPr>
          <p:txBody>
            <a:bodyPr wrap="square" rtlCol="0">
              <a:spAutoFit/>
            </a:bodyPr>
            <a:lstStyle/>
            <a:p>
              <a:r>
                <a:rPr lang="en-US" sz="2400" b="1" dirty="0">
                  <a:solidFill>
                    <a:srgbClr val="FF0000"/>
                  </a:solidFill>
                </a:rPr>
                <a:t>1</a:t>
              </a:r>
            </a:p>
          </p:txBody>
        </p:sp>
        <p:sp>
          <p:nvSpPr>
            <p:cNvPr id="20" name="TextBox 19"/>
            <p:cNvSpPr txBox="1"/>
            <p:nvPr/>
          </p:nvSpPr>
          <p:spPr>
            <a:xfrm>
              <a:off x="2819400" y="3559719"/>
              <a:ext cx="533400" cy="461665"/>
            </a:xfrm>
            <a:prstGeom prst="rect">
              <a:avLst/>
            </a:prstGeom>
            <a:noFill/>
          </p:spPr>
          <p:txBody>
            <a:bodyPr wrap="square" rtlCol="0">
              <a:spAutoFit/>
            </a:bodyPr>
            <a:lstStyle/>
            <a:p>
              <a:r>
                <a:rPr lang="en-US" sz="2400" b="1" dirty="0">
                  <a:solidFill>
                    <a:srgbClr val="FF0000"/>
                  </a:solidFill>
                </a:rPr>
                <a:t>0</a:t>
              </a:r>
            </a:p>
          </p:txBody>
        </p:sp>
        <p:sp>
          <p:nvSpPr>
            <p:cNvPr id="21" name="TextBox 20"/>
            <p:cNvSpPr txBox="1"/>
            <p:nvPr/>
          </p:nvSpPr>
          <p:spPr>
            <a:xfrm>
              <a:off x="4876800" y="3505200"/>
              <a:ext cx="533400" cy="461665"/>
            </a:xfrm>
            <a:prstGeom prst="rect">
              <a:avLst/>
            </a:prstGeom>
            <a:noFill/>
          </p:spPr>
          <p:txBody>
            <a:bodyPr wrap="square" rtlCol="0">
              <a:spAutoFit/>
            </a:bodyPr>
            <a:lstStyle/>
            <a:p>
              <a:r>
                <a:rPr lang="en-US" sz="2400" b="1" dirty="0">
                  <a:solidFill>
                    <a:srgbClr val="FF0000"/>
                  </a:solidFill>
                </a:rPr>
                <a:t>0</a:t>
              </a:r>
            </a:p>
          </p:txBody>
        </p:sp>
        <p:sp>
          <p:nvSpPr>
            <p:cNvPr id="22" name="TextBox 21"/>
            <p:cNvSpPr txBox="1"/>
            <p:nvPr/>
          </p:nvSpPr>
          <p:spPr>
            <a:xfrm>
              <a:off x="7086600" y="3576935"/>
              <a:ext cx="762000" cy="461665"/>
            </a:xfrm>
            <a:prstGeom prst="rect">
              <a:avLst/>
            </a:prstGeom>
            <a:noFill/>
          </p:spPr>
          <p:txBody>
            <a:bodyPr wrap="square" rtlCol="0">
              <a:spAutoFit/>
            </a:bodyPr>
            <a:lstStyle/>
            <a:p>
              <a:r>
                <a:rPr lang="en-US" sz="2400" b="1" dirty="0">
                  <a:solidFill>
                    <a:srgbClr val="FF0000"/>
                  </a:solidFill>
                </a:rPr>
                <a:t>0, 1</a:t>
              </a:r>
            </a:p>
          </p:txBody>
        </p:sp>
        <p:sp>
          <p:nvSpPr>
            <p:cNvPr id="50" name="TextBox 49"/>
            <p:cNvSpPr txBox="1"/>
            <p:nvPr/>
          </p:nvSpPr>
          <p:spPr>
            <a:xfrm>
              <a:off x="6172200" y="4267200"/>
              <a:ext cx="533400" cy="461665"/>
            </a:xfrm>
            <a:prstGeom prst="rect">
              <a:avLst/>
            </a:prstGeom>
            <a:noFill/>
          </p:spPr>
          <p:txBody>
            <a:bodyPr wrap="square" rtlCol="0">
              <a:spAutoFit/>
            </a:bodyPr>
            <a:lstStyle/>
            <a:p>
              <a:r>
                <a:rPr lang="en-US" sz="2400" b="1" dirty="0">
                  <a:solidFill>
                    <a:srgbClr val="FF0000"/>
                  </a:solidFill>
                </a:rPr>
                <a:t>1</a:t>
              </a:r>
            </a:p>
          </p:txBody>
        </p:sp>
      </p:gr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FE0993-EE20-44C6-BB59-746335A1D6A9}"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Finite Automata with Output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40" name="TextBox 39"/>
          <p:cNvSpPr txBox="1"/>
          <p:nvPr/>
        </p:nvSpPr>
        <p:spPr>
          <a:xfrm>
            <a:off x="609600" y="1681183"/>
            <a:ext cx="8534400" cy="3139321"/>
          </a:xfrm>
          <a:prstGeom prst="rect">
            <a:avLst/>
          </a:prstGeom>
          <a:noFill/>
        </p:spPr>
        <p:txBody>
          <a:bodyPr wrap="square" rtlCol="0">
            <a:spAutoFit/>
          </a:bodyPr>
          <a:lstStyle/>
          <a:p>
            <a:pPr>
              <a:lnSpc>
                <a:spcPct val="150000"/>
              </a:lnSpc>
              <a:buFont typeface="Arial" panose="020B0604020202020204" pitchFamily="34" charset="0"/>
              <a:buChar char="•"/>
            </a:pPr>
            <a:r>
              <a:rPr lang="en-US" sz="2200" dirty="0"/>
              <a:t> The Finite Automata Discussed so far have limited capability i.e. accepting or rejecting a string.</a:t>
            </a:r>
          </a:p>
          <a:p>
            <a:pPr>
              <a:lnSpc>
                <a:spcPct val="150000"/>
              </a:lnSpc>
              <a:buFont typeface="Arial" panose="020B0604020202020204" pitchFamily="34" charset="0"/>
              <a:buChar char="•"/>
            </a:pPr>
            <a:r>
              <a:rPr lang="en-US" sz="2200" dirty="0"/>
              <a:t> Finite Automata with output do not have final state.</a:t>
            </a:r>
          </a:p>
          <a:p>
            <a:pPr>
              <a:lnSpc>
                <a:spcPct val="150000"/>
              </a:lnSpc>
              <a:buFont typeface="Arial" panose="020B0604020202020204" pitchFamily="34" charset="0"/>
              <a:buChar char="•"/>
            </a:pPr>
            <a:r>
              <a:rPr lang="en-US" sz="2200" dirty="0"/>
              <a:t>Finite Automata with output are of two types:</a:t>
            </a:r>
          </a:p>
          <a:p>
            <a:pPr lvl="1">
              <a:lnSpc>
                <a:spcPct val="150000"/>
              </a:lnSpc>
              <a:buFont typeface="Arial" panose="020B0604020202020204" pitchFamily="34" charset="0"/>
              <a:buChar char="•"/>
            </a:pPr>
            <a:r>
              <a:rPr lang="en-US" sz="2200" b="1" dirty="0"/>
              <a:t>Mealy Machine </a:t>
            </a:r>
          </a:p>
          <a:p>
            <a:pPr lvl="1">
              <a:lnSpc>
                <a:spcPct val="150000"/>
              </a:lnSpc>
              <a:buFont typeface="Arial" panose="020B0604020202020204" pitchFamily="34" charset="0"/>
              <a:buChar char="•"/>
            </a:pPr>
            <a:r>
              <a:rPr lang="en-US" sz="2200" b="1" dirty="0"/>
              <a:t>Moore Machine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C7E941-5BA1-405D-B90A-111D9FBD565A}"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Finite Automata with Output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40" name="TextBox 39"/>
          <p:cNvSpPr txBox="1"/>
          <p:nvPr/>
        </p:nvSpPr>
        <p:spPr>
          <a:xfrm>
            <a:off x="381001" y="1219200"/>
            <a:ext cx="8534400" cy="4278094"/>
          </a:xfrm>
          <a:prstGeom prst="rect">
            <a:avLst/>
          </a:prstGeom>
          <a:noFill/>
        </p:spPr>
        <p:txBody>
          <a:bodyPr wrap="square" rtlCol="0">
            <a:spAutoFit/>
          </a:bodyPr>
          <a:lstStyle/>
          <a:p>
            <a:endParaRPr lang="en-US" sz="2000" dirty="0"/>
          </a:p>
          <a:p>
            <a:pPr marL="117475" lvl="1" indent="-117475">
              <a:buFont typeface="Arial" panose="020B0604020202020204" pitchFamily="34" charset="0"/>
              <a:buChar char="•"/>
            </a:pPr>
            <a:r>
              <a:rPr lang="en-US" sz="2000" b="1" dirty="0">
                <a:solidFill>
                  <a:srgbClr val="FF0000"/>
                </a:solidFill>
              </a:rPr>
              <a:t> </a:t>
            </a:r>
            <a:r>
              <a:rPr lang="en-US" sz="2400" b="1" dirty="0">
                <a:solidFill>
                  <a:srgbClr val="FF0000"/>
                </a:solidFill>
              </a:rPr>
              <a:t>Mealy Machine</a:t>
            </a:r>
          </a:p>
          <a:p>
            <a:pPr marL="574675" lvl="2" indent="-117475">
              <a:buFont typeface="Arial" panose="020B0604020202020204" pitchFamily="34" charset="0"/>
              <a:buChar char="•"/>
            </a:pPr>
            <a:r>
              <a:rPr lang="en-US" sz="2000" dirty="0"/>
              <a:t> The out put is associated with transition. The output depends on present state and present input.</a:t>
            </a:r>
          </a:p>
          <a:p>
            <a:pPr marL="1031875" lvl="3" indent="-117475"/>
            <a:endParaRPr lang="en-US" sz="2000" dirty="0"/>
          </a:p>
          <a:p>
            <a:pPr marL="117475" lvl="1" indent="-117475"/>
            <a:endParaRPr lang="en-US" sz="2000" dirty="0">
              <a:solidFill>
                <a:srgbClr val="FF0000"/>
              </a:solidFill>
            </a:endParaRPr>
          </a:p>
          <a:p>
            <a:pPr marL="117475" lvl="1" indent="-117475">
              <a:buFont typeface="Arial" panose="020B0604020202020204" pitchFamily="34" charset="0"/>
              <a:buChar char="•"/>
            </a:pPr>
            <a:endParaRPr lang="en-US" sz="2400" b="1" dirty="0">
              <a:solidFill>
                <a:srgbClr val="FF0000"/>
              </a:solidFill>
            </a:endParaRPr>
          </a:p>
          <a:p>
            <a:pPr marL="117475" lvl="1" indent="-117475">
              <a:buFont typeface="Arial" panose="020B0604020202020204" pitchFamily="34" charset="0"/>
              <a:buChar char="•"/>
            </a:pPr>
            <a:r>
              <a:rPr lang="en-US" sz="2400" b="1" dirty="0">
                <a:solidFill>
                  <a:srgbClr val="FF0000"/>
                </a:solidFill>
              </a:rPr>
              <a:t>Moore Machine</a:t>
            </a:r>
          </a:p>
          <a:p>
            <a:pPr marL="574675" lvl="2" indent="-117475">
              <a:buFont typeface="Arial" panose="020B0604020202020204" pitchFamily="34" charset="0"/>
              <a:buChar char="•"/>
            </a:pPr>
            <a:r>
              <a:rPr lang="en-US" sz="2000" dirty="0"/>
              <a:t> The output is associated with present state. The output depends on present state only.</a:t>
            </a:r>
          </a:p>
          <a:p>
            <a:pPr marL="574675" lvl="2" indent="-117475"/>
            <a:endParaRPr lang="en-US" sz="2000" dirty="0">
              <a:solidFill>
                <a:srgbClr val="FF0000"/>
              </a:solidFill>
            </a:endParaRPr>
          </a:p>
          <a:p>
            <a:pPr marL="574675" lvl="2" indent="-117475"/>
            <a:endParaRPr lang="en-US" sz="2000" dirty="0"/>
          </a:p>
          <a:p>
            <a:r>
              <a:rPr lang="en-US" sz="2000" dirty="0"/>
              <a:t> </a:t>
            </a:r>
          </a:p>
        </p:txBody>
      </p:sp>
      <p:graphicFrame>
        <p:nvGraphicFramePr>
          <p:cNvPr id="10" name="Table 9"/>
          <p:cNvGraphicFramePr>
            <a:graphicFrameLocks noGrp="1"/>
          </p:cNvGraphicFramePr>
          <p:nvPr/>
        </p:nvGraphicFramePr>
        <p:xfrm>
          <a:off x="3276600" y="2590800"/>
          <a:ext cx="2209800" cy="1219200"/>
        </p:xfrm>
        <a:graphic>
          <a:graphicData uri="http://schemas.openxmlformats.org/drawingml/2006/table">
            <a:tbl>
              <a:tblPr bandRow="1">
                <a:tableStyleId>{5C22544A-7EE6-4342-B048-85BDC9FD1C3A}</a:tableStyleId>
              </a:tblPr>
              <a:tblGrid>
                <a:gridCol w="2209800">
                  <a:extLst>
                    <a:ext uri="{9D8B030D-6E8A-4147-A177-3AD203B41FA5}">
                      <a16:colId xmlns:a16="http://schemas.microsoft.com/office/drawing/2014/main" val="20000"/>
                    </a:ext>
                  </a:extLst>
                </a:gridCol>
              </a:tblGrid>
              <a:tr h="370840">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en-US" sz="2800" dirty="0">
                          <a:solidFill>
                            <a:srgbClr val="C00000"/>
                          </a:solidFill>
                          <a:sym typeface="Symbol" panose="05050102010706020507"/>
                        </a:rPr>
                        <a:t>: Q X ∑  </a:t>
                      </a:r>
                    </a:p>
                    <a:p>
                      <a:pPr marL="0" marR="0" lvl="2" indent="0" algn="l" defTabSz="914400" rtl="0" eaLnBrk="1" fontAlgn="auto" latinLnBrk="0" hangingPunct="1">
                        <a:lnSpc>
                          <a:spcPct val="100000"/>
                        </a:lnSpc>
                        <a:spcBef>
                          <a:spcPts val="0"/>
                        </a:spcBef>
                        <a:spcAft>
                          <a:spcPts val="0"/>
                        </a:spcAft>
                        <a:buClrTx/>
                        <a:buSzTx/>
                        <a:buFontTx/>
                        <a:buNone/>
                        <a:defRPr/>
                      </a:pPr>
                      <a:endParaRPr lang="en-US" sz="2800" dirty="0">
                        <a:solidFill>
                          <a:srgbClr val="C00000"/>
                        </a:solidFill>
                      </a:endParaRPr>
                    </a:p>
                    <a:p>
                      <a:endParaRPr lang="en-US" dirty="0"/>
                    </a:p>
                  </a:txBody>
                  <a:tcPr>
                    <a:no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3200400" y="4389120"/>
          <a:ext cx="2209800" cy="792480"/>
        </p:xfrm>
        <a:graphic>
          <a:graphicData uri="http://schemas.openxmlformats.org/drawingml/2006/table">
            <a:tbl>
              <a:tblPr bandRow="1">
                <a:tableStyleId>{5C22544A-7EE6-4342-B048-85BDC9FD1C3A}</a:tableStyleId>
              </a:tblPr>
              <a:tblGrid>
                <a:gridCol w="2209800">
                  <a:extLst>
                    <a:ext uri="{9D8B030D-6E8A-4147-A177-3AD203B41FA5}">
                      <a16:colId xmlns:a16="http://schemas.microsoft.com/office/drawing/2014/main" val="20000"/>
                    </a:ext>
                  </a:extLst>
                </a:gridCol>
              </a:tblGrid>
              <a:tr h="370840">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en-US" sz="2800" dirty="0">
                          <a:solidFill>
                            <a:srgbClr val="C00000"/>
                          </a:solidFill>
                          <a:sym typeface="Symbol" panose="05050102010706020507"/>
                        </a:rPr>
                        <a:t>: Q  </a:t>
                      </a:r>
                      <a:endParaRPr lang="en-US" sz="2800" dirty="0">
                        <a:solidFill>
                          <a:srgbClr val="C00000"/>
                        </a:solidFill>
                      </a:endParaRPr>
                    </a:p>
                    <a:p>
                      <a:endParaRPr lang="en-US" dirty="0"/>
                    </a:p>
                  </a:txBody>
                  <a:tcP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7"/>
            <a:ext cx="8839200" cy="4525963"/>
          </a:xfrm>
        </p:spPr>
        <p:txBody>
          <a:bodyPr>
            <a:normAutofit/>
          </a:bodyPr>
          <a:lstStyle/>
          <a:p>
            <a:pPr>
              <a:lnSpc>
                <a:spcPct val="150000"/>
              </a:lnSpc>
              <a:spcBef>
                <a:spcPts val="0"/>
              </a:spcBef>
            </a:pPr>
            <a:r>
              <a:rPr lang="en-US" sz="2400" b="1" dirty="0"/>
              <a:t>Mealy machine</a:t>
            </a:r>
            <a:r>
              <a:rPr lang="en-US" sz="2400" dirty="0"/>
              <a:t> </a:t>
            </a:r>
            <a:r>
              <a:rPr lang="en-US" sz="2000" dirty="0"/>
              <a:t>is described by 6-tuples - (Q, </a:t>
            </a:r>
            <a:r>
              <a:rPr lang="el-GR" sz="2000" dirty="0"/>
              <a:t>Σ, Δ, δ, λ, </a:t>
            </a:r>
            <a:r>
              <a:rPr lang="en-US" sz="2000" dirty="0"/>
              <a:t>q0)           </a:t>
            </a:r>
          </a:p>
          <a:p>
            <a:pPr>
              <a:lnSpc>
                <a:spcPct val="150000"/>
              </a:lnSpc>
              <a:spcBef>
                <a:spcPts val="0"/>
              </a:spcBef>
              <a:buNone/>
            </a:pPr>
            <a:r>
              <a:rPr lang="en-US" sz="2000" dirty="0"/>
              <a:t>	where           </a:t>
            </a:r>
          </a:p>
          <a:p>
            <a:pPr>
              <a:lnSpc>
                <a:spcPct val="150000"/>
              </a:lnSpc>
              <a:spcBef>
                <a:spcPts val="0"/>
              </a:spcBef>
              <a:buNone/>
            </a:pPr>
            <a:r>
              <a:rPr lang="en-US" sz="2000" dirty="0"/>
              <a:t>		Q = Finite non-empty set of states;           </a:t>
            </a:r>
          </a:p>
          <a:p>
            <a:pPr>
              <a:lnSpc>
                <a:spcPct val="150000"/>
              </a:lnSpc>
              <a:spcBef>
                <a:spcPts val="0"/>
              </a:spcBef>
              <a:buNone/>
            </a:pPr>
            <a:r>
              <a:rPr lang="en-US" sz="2000" dirty="0"/>
              <a:t>		</a:t>
            </a:r>
            <a:r>
              <a:rPr lang="el-GR" sz="2000" dirty="0"/>
              <a:t>Σ = </a:t>
            </a:r>
            <a:r>
              <a:rPr lang="en-US" sz="2000" dirty="0"/>
              <a:t>Set of input alphabets.           </a:t>
            </a:r>
          </a:p>
          <a:p>
            <a:pPr>
              <a:lnSpc>
                <a:spcPct val="150000"/>
              </a:lnSpc>
              <a:spcBef>
                <a:spcPts val="0"/>
              </a:spcBef>
              <a:buNone/>
            </a:pPr>
            <a:r>
              <a:rPr lang="en-US" sz="2000" dirty="0"/>
              <a:t>		</a:t>
            </a:r>
            <a:r>
              <a:rPr lang="el-GR" sz="2000" dirty="0"/>
              <a:t>Δ = </a:t>
            </a:r>
            <a:r>
              <a:rPr lang="en-US" sz="2000" dirty="0"/>
              <a:t>Set of output alphabets.           </a:t>
            </a:r>
          </a:p>
          <a:p>
            <a:pPr>
              <a:lnSpc>
                <a:spcPct val="150000"/>
              </a:lnSpc>
              <a:spcBef>
                <a:spcPts val="0"/>
              </a:spcBef>
              <a:buNone/>
            </a:pPr>
            <a:r>
              <a:rPr lang="en-US" sz="2000" dirty="0"/>
              <a:t>		</a:t>
            </a:r>
            <a:r>
              <a:rPr lang="el-GR" sz="2000" dirty="0"/>
              <a:t>δ = </a:t>
            </a:r>
            <a:r>
              <a:rPr lang="en-US" sz="2000" dirty="0"/>
              <a:t>Transitional function mapping Q X </a:t>
            </a:r>
            <a:r>
              <a:rPr lang="el-GR" sz="2000" dirty="0"/>
              <a:t>Σ → </a:t>
            </a:r>
            <a:r>
              <a:rPr lang="en-US" sz="2000" dirty="0"/>
              <a:t>Q           </a:t>
            </a:r>
          </a:p>
          <a:p>
            <a:pPr>
              <a:lnSpc>
                <a:spcPct val="150000"/>
              </a:lnSpc>
              <a:spcBef>
                <a:spcPts val="0"/>
              </a:spcBef>
              <a:buNone/>
            </a:pPr>
            <a:r>
              <a:rPr lang="en-US" sz="2000" dirty="0"/>
              <a:t>		</a:t>
            </a:r>
            <a:r>
              <a:rPr lang="el-GR" sz="2000" dirty="0"/>
              <a:t>λ = </a:t>
            </a:r>
            <a:r>
              <a:rPr lang="en-US" sz="2000" dirty="0"/>
              <a:t>Output function mapping </a:t>
            </a:r>
            <a:r>
              <a:rPr lang="en-US" sz="2000" b="1" dirty="0">
                <a:solidFill>
                  <a:srgbClr val="FF0000"/>
                </a:solidFill>
              </a:rPr>
              <a:t>Q X </a:t>
            </a:r>
            <a:r>
              <a:rPr lang="el-GR" sz="2000" b="1" dirty="0">
                <a:solidFill>
                  <a:srgbClr val="FF0000"/>
                </a:solidFill>
              </a:rPr>
              <a:t>Σ → Δ </a:t>
            </a:r>
            <a:r>
              <a:rPr lang="el-GR" sz="2000" dirty="0"/>
              <a:t>          </a:t>
            </a:r>
            <a:endParaRPr lang="en-US" sz="2000" dirty="0"/>
          </a:p>
          <a:p>
            <a:pPr>
              <a:lnSpc>
                <a:spcPct val="150000"/>
              </a:lnSpc>
              <a:spcBef>
                <a:spcPts val="0"/>
              </a:spcBef>
              <a:buNone/>
            </a:pPr>
            <a:r>
              <a:rPr lang="en-US" sz="2000" dirty="0"/>
              <a:t>		q0 = Initial state</a:t>
            </a:r>
          </a:p>
        </p:txBody>
      </p:sp>
      <p:sp>
        <p:nvSpPr>
          <p:cNvPr id="4" name="Date Placeholder 3"/>
          <p:cNvSpPr>
            <a:spLocks noGrp="1"/>
          </p:cNvSpPr>
          <p:nvPr>
            <p:ph type="dt" sz="half" idx="10"/>
          </p:nvPr>
        </p:nvSpPr>
        <p:spPr/>
        <p:txBody>
          <a:bodyPr/>
          <a:lstStyle/>
          <a:p>
            <a:fld id="{C182D8C7-34A2-4470-BDD6-8A44FEB5A71A}" type="datetime1">
              <a:rPr lang="en-US" smtClean="0"/>
              <a:t>12/28/2022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Date Placeholder 3"/>
          <p:cNvSpPr txBox="1"/>
          <p:nvPr/>
        </p:nvSpPr>
        <p:spPr>
          <a:xfrm>
            <a:off x="457200" y="635635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E1804039-ECCA-4AC2-93ED-B0C32DA6C7C8}"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12/28/2022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5"/>
          <p:cNvSpPr txBox="1"/>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113</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Footer Placeholder 4"/>
          <p:cNvSpPr txBox="1"/>
          <p:nvPr/>
        </p:nvSpPr>
        <p:spPr>
          <a:xfrm>
            <a:off x="2514600" y="6340475"/>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Vineet</a:t>
            </a: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Kumar               KCS-402 (TOAFL)                  Unit I</a:t>
            </a:r>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Formal Definition of Mealy Machine </a:t>
            </a:r>
          </a:p>
        </p:txBody>
      </p:sp>
      <p:sp>
        <p:nvSpPr>
          <p:cNvPr id="10" name="Footer Placeholder 9"/>
          <p:cNvSpPr>
            <a:spLocks noGrp="1"/>
          </p:cNvSpPr>
          <p:nvPr>
            <p:ph type="ftr" sz="quarter" idx="11"/>
          </p:nvPr>
        </p:nvSpPr>
        <p:spPr/>
        <p:txBody>
          <a:bodyPr/>
          <a:lstStyle/>
          <a:p>
            <a:r>
              <a:rPr lang="en-US"/>
              <a:t>Sana Anjum             ACSE0404 (TOAFL)                  Unit I</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F33CA0-3B38-44C8-860A-678AE2B981E1}"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Example of Mealy Machine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35" name="TextBox 34"/>
          <p:cNvSpPr txBox="1"/>
          <p:nvPr/>
        </p:nvSpPr>
        <p:spPr>
          <a:xfrm>
            <a:off x="685800" y="1219200"/>
            <a:ext cx="7696200" cy="769441"/>
          </a:xfrm>
          <a:prstGeom prst="rect">
            <a:avLst/>
          </a:prstGeom>
          <a:noFill/>
        </p:spPr>
        <p:txBody>
          <a:bodyPr wrap="square" rtlCol="0">
            <a:spAutoFit/>
          </a:bodyPr>
          <a:lstStyle/>
          <a:p>
            <a:r>
              <a:rPr lang="en-US" sz="2200" dirty="0"/>
              <a:t>Design a Mealy machine that accepts all strings over ∑={a, b} ending in </a:t>
            </a:r>
            <a:r>
              <a:rPr lang="en-US" sz="2200" dirty="0" err="1"/>
              <a:t>aa</a:t>
            </a:r>
            <a:r>
              <a:rPr lang="en-US" sz="2200" dirty="0"/>
              <a:t> or bb. </a:t>
            </a:r>
          </a:p>
        </p:txBody>
      </p:sp>
      <p:grpSp>
        <p:nvGrpSpPr>
          <p:cNvPr id="62" name="Group 61"/>
          <p:cNvGrpSpPr/>
          <p:nvPr/>
        </p:nvGrpSpPr>
        <p:grpSpPr>
          <a:xfrm>
            <a:off x="228600" y="2057400"/>
            <a:ext cx="4038600" cy="3433465"/>
            <a:chOff x="228600" y="2057400"/>
            <a:chExt cx="4038600" cy="3433465"/>
          </a:xfrm>
        </p:grpSpPr>
        <p:cxnSp>
          <p:nvCxnSpPr>
            <p:cNvPr id="17" name="Straight Arrow Connector 16"/>
            <p:cNvCxnSpPr>
              <a:stCxn id="29" idx="1"/>
              <a:endCxn id="31" idx="3"/>
            </p:cNvCxnSpPr>
            <p:nvPr/>
          </p:nvCxnSpPr>
          <p:spPr>
            <a:xfrm rot="5400000" flipH="1" flipV="1">
              <a:off x="2198482" y="3771900"/>
              <a:ext cx="131262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29" idx="4"/>
              <a:endCxn id="29" idx="6"/>
            </p:cNvCxnSpPr>
            <p:nvPr/>
          </p:nvCxnSpPr>
          <p:spPr>
            <a:xfrm rot="5400000" flipH="1" flipV="1">
              <a:off x="3169920" y="4587240"/>
              <a:ext cx="289560" cy="381000"/>
            </a:xfrm>
            <a:prstGeom prst="curvedConnector4">
              <a:avLst>
                <a:gd name="adj1" fmla="val -78947"/>
                <a:gd name="adj2" fmla="val 16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31" idx="0"/>
              <a:endCxn id="31" idx="6"/>
            </p:cNvCxnSpPr>
            <p:nvPr/>
          </p:nvCxnSpPr>
          <p:spPr>
            <a:xfrm rot="16200000" flipH="1">
              <a:off x="3169920" y="2575560"/>
              <a:ext cx="289560" cy="381000"/>
            </a:xfrm>
            <a:prstGeom prst="curvedConnector4">
              <a:avLst>
                <a:gd name="adj1" fmla="val -78947"/>
                <a:gd name="adj2" fmla="val 16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33400" y="3429000"/>
              <a:ext cx="762000" cy="579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28" name="Straight Arrow Connector 27"/>
            <p:cNvCxnSpPr>
              <a:endCxn id="27" idx="2"/>
            </p:cNvCxnSpPr>
            <p:nvPr/>
          </p:nvCxnSpPr>
          <p:spPr>
            <a:xfrm flipV="1">
              <a:off x="228600" y="3718560"/>
              <a:ext cx="304800" cy="173736"/>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743200" y="4343400"/>
              <a:ext cx="762000" cy="579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sp>
          <p:nvSpPr>
            <p:cNvPr id="31" name="Oval 30"/>
            <p:cNvSpPr/>
            <p:nvPr/>
          </p:nvSpPr>
          <p:spPr>
            <a:xfrm>
              <a:off x="2743200" y="2621280"/>
              <a:ext cx="762000" cy="579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q2</a:t>
              </a:r>
            </a:p>
          </p:txBody>
        </p:sp>
        <p:cxnSp>
          <p:nvCxnSpPr>
            <p:cNvPr id="32" name="Straight Arrow Connector 31"/>
            <p:cNvCxnSpPr>
              <a:stCxn id="27" idx="7"/>
              <a:endCxn id="31" idx="2"/>
            </p:cNvCxnSpPr>
            <p:nvPr/>
          </p:nvCxnSpPr>
          <p:spPr>
            <a:xfrm rot="5400000" flipH="1" flipV="1">
              <a:off x="1662019" y="2432629"/>
              <a:ext cx="602970" cy="155939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0061199">
              <a:off x="1495436" y="2760427"/>
              <a:ext cx="1061174" cy="461665"/>
            </a:xfrm>
            <a:prstGeom prst="rect">
              <a:avLst/>
            </a:prstGeom>
            <a:noFill/>
          </p:spPr>
          <p:txBody>
            <a:bodyPr wrap="square" rtlCol="0">
              <a:spAutoFit/>
            </a:bodyPr>
            <a:lstStyle/>
            <a:p>
              <a:r>
                <a:rPr lang="en-US" sz="2400" b="1" dirty="0">
                  <a:solidFill>
                    <a:srgbClr val="FF0000"/>
                  </a:solidFill>
                </a:rPr>
                <a:t>a/0</a:t>
              </a:r>
            </a:p>
          </p:txBody>
        </p:sp>
        <p:sp>
          <p:nvSpPr>
            <p:cNvPr id="25" name="TextBox 24"/>
            <p:cNvSpPr txBox="1"/>
            <p:nvPr/>
          </p:nvSpPr>
          <p:spPr>
            <a:xfrm rot="950291">
              <a:off x="1418689" y="4144219"/>
              <a:ext cx="838200" cy="461665"/>
            </a:xfrm>
            <a:prstGeom prst="rect">
              <a:avLst/>
            </a:prstGeom>
            <a:noFill/>
          </p:spPr>
          <p:txBody>
            <a:bodyPr wrap="square" rtlCol="0">
              <a:spAutoFit/>
            </a:bodyPr>
            <a:lstStyle/>
            <a:p>
              <a:r>
                <a:rPr lang="en-US" sz="2400" b="1" dirty="0">
                  <a:solidFill>
                    <a:srgbClr val="FF0000"/>
                  </a:solidFill>
                </a:rPr>
                <a:t>b/0</a:t>
              </a:r>
            </a:p>
          </p:txBody>
        </p:sp>
        <p:sp>
          <p:nvSpPr>
            <p:cNvPr id="26" name="TextBox 25"/>
            <p:cNvSpPr txBox="1"/>
            <p:nvPr/>
          </p:nvSpPr>
          <p:spPr>
            <a:xfrm>
              <a:off x="3505200" y="2057400"/>
              <a:ext cx="762000" cy="461665"/>
            </a:xfrm>
            <a:prstGeom prst="rect">
              <a:avLst/>
            </a:prstGeom>
            <a:noFill/>
          </p:spPr>
          <p:txBody>
            <a:bodyPr wrap="square" rtlCol="0">
              <a:spAutoFit/>
            </a:bodyPr>
            <a:lstStyle/>
            <a:p>
              <a:r>
                <a:rPr lang="en-US" sz="2400" b="1" dirty="0">
                  <a:solidFill>
                    <a:srgbClr val="FF0000"/>
                  </a:solidFill>
                </a:rPr>
                <a:t>a/1</a:t>
              </a:r>
            </a:p>
          </p:txBody>
        </p:sp>
        <p:cxnSp>
          <p:nvCxnSpPr>
            <p:cNvPr id="36" name="Straight Arrow Connector 35"/>
            <p:cNvCxnSpPr>
              <a:stCxn id="27" idx="5"/>
              <a:endCxn id="29" idx="2"/>
            </p:cNvCxnSpPr>
            <p:nvPr/>
          </p:nvCxnSpPr>
          <p:spPr>
            <a:xfrm rot="16200000" flipH="1">
              <a:off x="1608679" y="3498439"/>
              <a:ext cx="709650" cy="155939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5"/>
              <a:endCxn id="29" idx="7"/>
            </p:cNvCxnSpPr>
            <p:nvPr/>
          </p:nvCxnSpPr>
          <p:spPr>
            <a:xfrm rot="5400000">
              <a:off x="2737298" y="3771900"/>
              <a:ext cx="131262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16200000">
              <a:off x="2125340" y="3284861"/>
              <a:ext cx="1087785" cy="461665"/>
            </a:xfrm>
            <a:prstGeom prst="rect">
              <a:avLst/>
            </a:prstGeom>
            <a:noFill/>
          </p:spPr>
          <p:txBody>
            <a:bodyPr wrap="square" rtlCol="0">
              <a:spAutoFit/>
            </a:bodyPr>
            <a:lstStyle/>
            <a:p>
              <a:r>
                <a:rPr lang="en-US" sz="2400" b="1" dirty="0">
                  <a:solidFill>
                    <a:srgbClr val="FF0000"/>
                  </a:solidFill>
                </a:rPr>
                <a:t>a/0</a:t>
              </a:r>
            </a:p>
          </p:txBody>
        </p:sp>
        <p:sp>
          <p:nvSpPr>
            <p:cNvPr id="58" name="TextBox 57"/>
            <p:cNvSpPr txBox="1"/>
            <p:nvPr/>
          </p:nvSpPr>
          <p:spPr>
            <a:xfrm rot="16200000">
              <a:off x="3240733" y="3388668"/>
              <a:ext cx="838200" cy="461665"/>
            </a:xfrm>
            <a:prstGeom prst="rect">
              <a:avLst/>
            </a:prstGeom>
            <a:noFill/>
          </p:spPr>
          <p:txBody>
            <a:bodyPr wrap="square" rtlCol="0">
              <a:spAutoFit/>
            </a:bodyPr>
            <a:lstStyle/>
            <a:p>
              <a:r>
                <a:rPr lang="en-US" sz="2400" b="1" dirty="0">
                  <a:solidFill>
                    <a:srgbClr val="FF0000"/>
                  </a:solidFill>
                </a:rPr>
                <a:t>b/0</a:t>
              </a:r>
            </a:p>
          </p:txBody>
        </p:sp>
        <p:sp>
          <p:nvSpPr>
            <p:cNvPr id="60" name="TextBox 59"/>
            <p:cNvSpPr txBox="1"/>
            <p:nvPr/>
          </p:nvSpPr>
          <p:spPr>
            <a:xfrm>
              <a:off x="3276600" y="5029200"/>
              <a:ext cx="762000" cy="461665"/>
            </a:xfrm>
            <a:prstGeom prst="rect">
              <a:avLst/>
            </a:prstGeom>
            <a:noFill/>
          </p:spPr>
          <p:txBody>
            <a:bodyPr wrap="square" rtlCol="0">
              <a:spAutoFit/>
            </a:bodyPr>
            <a:lstStyle/>
            <a:p>
              <a:r>
                <a:rPr lang="en-US" sz="2400" b="1" dirty="0">
                  <a:solidFill>
                    <a:srgbClr val="FF0000"/>
                  </a:solidFill>
                </a:rPr>
                <a:t>b/1</a:t>
              </a:r>
            </a:p>
          </p:txBody>
        </p:sp>
      </p:grpSp>
      <p:graphicFrame>
        <p:nvGraphicFramePr>
          <p:cNvPr id="61" name="Table 60"/>
          <p:cNvGraphicFramePr>
            <a:graphicFrameLocks noGrp="1"/>
          </p:cNvGraphicFramePr>
          <p:nvPr/>
        </p:nvGraphicFramePr>
        <p:xfrm>
          <a:off x="4800600" y="2590800"/>
          <a:ext cx="3429000" cy="22860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457200">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0" dirty="0"/>
                        <a:t>Present</a:t>
                      </a:r>
                      <a:r>
                        <a:rPr lang="en-US" b="0" baseline="0" dirty="0"/>
                        <a:t> State</a:t>
                      </a:r>
                      <a:endParaRPr lang="en-US" b="0" dirty="0"/>
                    </a:p>
                    <a:p>
                      <a:endParaRPr lang="en-US" b="0" dirty="0">
                        <a:ln>
                          <a:solidFill>
                            <a:schemeClr val="tx1"/>
                          </a:solidFill>
                        </a:ln>
                      </a:endParaRP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gridSpan="2">
                  <a:txBody>
                    <a:bodyPr/>
                    <a:lstStyle/>
                    <a:p>
                      <a:pPr algn="ctr"/>
                      <a:r>
                        <a:rPr lang="en-US" b="0" dirty="0"/>
                        <a:t>Next State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457200">
                <a:tc vMerge="1">
                  <a:txBody>
                    <a:bodyPr/>
                    <a:lstStyle/>
                    <a:p>
                      <a:endParaRPr lang="en-US"/>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b="0" dirty="0"/>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r>
                        <a:rPr lang="en-US" dirty="0">
                          <a:sym typeface="Symbol" panose="05050102010706020507"/>
                        </a:rPr>
                        <a:t></a:t>
                      </a:r>
                      <a:r>
                        <a:rPr lang="en-US" dirty="0"/>
                        <a:t>q0</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q2, 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q1, 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r>
                        <a:rPr lang="en-US" dirty="0"/>
                        <a:t>q1</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q2, 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q1, 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q2</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t>q2, 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t>q1,0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7"/>
            <a:ext cx="8839200" cy="4525963"/>
          </a:xfrm>
        </p:spPr>
        <p:txBody>
          <a:bodyPr>
            <a:normAutofit/>
          </a:bodyPr>
          <a:lstStyle/>
          <a:p>
            <a:pPr>
              <a:lnSpc>
                <a:spcPct val="150000"/>
              </a:lnSpc>
              <a:spcBef>
                <a:spcPts val="0"/>
              </a:spcBef>
            </a:pPr>
            <a:r>
              <a:rPr lang="en-US" sz="2200" b="1" dirty="0"/>
              <a:t>Moore machine</a:t>
            </a:r>
            <a:r>
              <a:rPr lang="en-US" sz="2200" dirty="0"/>
              <a:t> is described by 6-tuples - (Q, </a:t>
            </a:r>
            <a:r>
              <a:rPr lang="el-GR" sz="2200" dirty="0"/>
              <a:t>Σ, Δ, δ, λ, </a:t>
            </a:r>
            <a:r>
              <a:rPr lang="en-US" sz="2200" dirty="0"/>
              <a:t>q0)           </a:t>
            </a:r>
          </a:p>
          <a:p>
            <a:pPr>
              <a:lnSpc>
                <a:spcPct val="150000"/>
              </a:lnSpc>
              <a:spcBef>
                <a:spcPts val="0"/>
              </a:spcBef>
              <a:buNone/>
            </a:pPr>
            <a:r>
              <a:rPr lang="en-US" sz="2200" dirty="0"/>
              <a:t>	where           </a:t>
            </a:r>
          </a:p>
          <a:p>
            <a:pPr>
              <a:lnSpc>
                <a:spcPct val="150000"/>
              </a:lnSpc>
              <a:spcBef>
                <a:spcPts val="0"/>
              </a:spcBef>
              <a:buNone/>
            </a:pPr>
            <a:r>
              <a:rPr lang="en-US" sz="2200" dirty="0"/>
              <a:t>		Q = Finite non-empty set of states;           </a:t>
            </a:r>
          </a:p>
          <a:p>
            <a:pPr>
              <a:lnSpc>
                <a:spcPct val="150000"/>
              </a:lnSpc>
              <a:spcBef>
                <a:spcPts val="0"/>
              </a:spcBef>
              <a:buNone/>
            </a:pPr>
            <a:r>
              <a:rPr lang="en-US" sz="2200" dirty="0"/>
              <a:t>		</a:t>
            </a:r>
            <a:r>
              <a:rPr lang="el-GR" sz="2200" dirty="0"/>
              <a:t>Σ = </a:t>
            </a:r>
            <a:r>
              <a:rPr lang="en-US" sz="2200" dirty="0"/>
              <a:t>Set of input alphabets.           </a:t>
            </a:r>
          </a:p>
          <a:p>
            <a:pPr>
              <a:lnSpc>
                <a:spcPct val="150000"/>
              </a:lnSpc>
              <a:spcBef>
                <a:spcPts val="0"/>
              </a:spcBef>
              <a:buNone/>
            </a:pPr>
            <a:r>
              <a:rPr lang="en-US" sz="2200" dirty="0"/>
              <a:t>		</a:t>
            </a:r>
            <a:r>
              <a:rPr lang="el-GR" sz="2200" dirty="0"/>
              <a:t>Δ = </a:t>
            </a:r>
            <a:r>
              <a:rPr lang="en-US" sz="2200" dirty="0"/>
              <a:t>Set of output alphabets.           </a:t>
            </a:r>
          </a:p>
          <a:p>
            <a:pPr>
              <a:lnSpc>
                <a:spcPct val="150000"/>
              </a:lnSpc>
              <a:spcBef>
                <a:spcPts val="0"/>
              </a:spcBef>
              <a:buNone/>
            </a:pPr>
            <a:r>
              <a:rPr lang="en-US" sz="2200" dirty="0"/>
              <a:t>		</a:t>
            </a:r>
            <a:r>
              <a:rPr lang="el-GR" sz="2200" dirty="0"/>
              <a:t>δ = </a:t>
            </a:r>
            <a:r>
              <a:rPr lang="en-US" sz="2200" dirty="0"/>
              <a:t>Transitional function mapping Q X </a:t>
            </a:r>
            <a:r>
              <a:rPr lang="el-GR" sz="2200" dirty="0"/>
              <a:t>Σ → </a:t>
            </a:r>
            <a:r>
              <a:rPr lang="en-US" sz="2200" dirty="0"/>
              <a:t>Q           </a:t>
            </a:r>
          </a:p>
          <a:p>
            <a:pPr>
              <a:lnSpc>
                <a:spcPct val="150000"/>
              </a:lnSpc>
              <a:spcBef>
                <a:spcPts val="0"/>
              </a:spcBef>
              <a:buNone/>
            </a:pPr>
            <a:r>
              <a:rPr lang="en-US" sz="2200" dirty="0"/>
              <a:t>		</a:t>
            </a:r>
            <a:r>
              <a:rPr lang="el-GR" sz="2200" dirty="0"/>
              <a:t>λ = </a:t>
            </a:r>
            <a:r>
              <a:rPr lang="en-US" sz="2200" dirty="0"/>
              <a:t>Output function mapping </a:t>
            </a:r>
            <a:r>
              <a:rPr lang="en-US" sz="2200" b="1" dirty="0">
                <a:solidFill>
                  <a:srgbClr val="FF0000"/>
                </a:solidFill>
              </a:rPr>
              <a:t>Q </a:t>
            </a:r>
            <a:r>
              <a:rPr lang="el-GR" sz="2200" b="1" dirty="0">
                <a:solidFill>
                  <a:srgbClr val="FF0000"/>
                </a:solidFill>
              </a:rPr>
              <a:t>→ Δ </a:t>
            </a:r>
            <a:r>
              <a:rPr lang="el-GR" sz="2200" dirty="0"/>
              <a:t>          </a:t>
            </a:r>
            <a:endParaRPr lang="en-US" sz="2200" dirty="0"/>
          </a:p>
          <a:p>
            <a:pPr>
              <a:lnSpc>
                <a:spcPct val="150000"/>
              </a:lnSpc>
              <a:spcBef>
                <a:spcPts val="0"/>
              </a:spcBef>
              <a:buNone/>
            </a:pPr>
            <a:r>
              <a:rPr lang="en-US" sz="2200" dirty="0"/>
              <a:t>		q0 = Initial state</a:t>
            </a:r>
          </a:p>
        </p:txBody>
      </p:sp>
      <p:sp>
        <p:nvSpPr>
          <p:cNvPr id="4" name="Date Placeholder 3"/>
          <p:cNvSpPr>
            <a:spLocks noGrp="1"/>
          </p:cNvSpPr>
          <p:nvPr>
            <p:ph type="dt" sz="half" idx="10"/>
          </p:nvPr>
        </p:nvSpPr>
        <p:spPr/>
        <p:txBody>
          <a:bodyPr/>
          <a:lstStyle/>
          <a:p>
            <a:fld id="{E47B4C29-55E2-463F-860C-88D87C5B3978}"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Date Placeholder 3"/>
          <p:cNvSpPr txBox="1"/>
          <p:nvPr/>
        </p:nvSpPr>
        <p:spPr>
          <a:xfrm>
            <a:off x="457200" y="635635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E1804039-ECCA-4AC2-93ED-B0C32DA6C7C8}"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12/28/2022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5"/>
          <p:cNvSpPr txBox="1"/>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115</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Footer Placeholder 4"/>
          <p:cNvSpPr txBox="1"/>
          <p:nvPr/>
        </p:nvSpPr>
        <p:spPr>
          <a:xfrm>
            <a:off x="2514600" y="635635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Vineet</a:t>
            </a: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Kumar               KCS-402 (TOAFL)                  Unit I</a:t>
            </a:r>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Formal Definition of Moore Machine </a:t>
            </a:r>
          </a:p>
        </p:txBody>
      </p:sp>
      <p:sp>
        <p:nvSpPr>
          <p:cNvPr id="2" name="Footer Placeholder 1">
            <a:extLst>
              <a:ext uri="{FF2B5EF4-FFF2-40B4-BE49-F238E27FC236}">
                <a16:creationId xmlns:a16="http://schemas.microsoft.com/office/drawing/2014/main" id="{7E84B4B2-3B85-4942-A29E-09A4D4CE6B59}"/>
              </a:ext>
            </a:extLst>
          </p:cNvPr>
          <p:cNvSpPr>
            <a:spLocks noGrp="1"/>
          </p:cNvSpPr>
          <p:nvPr>
            <p:ph type="ftr" sz="quarter" idx="11"/>
          </p:nvPr>
        </p:nvSpPr>
        <p:spPr/>
        <p:txBody>
          <a:bodyPr/>
          <a:lstStyle/>
          <a:p>
            <a:r>
              <a:rPr lang="en-US"/>
              <a:t>Sana Anjum             ACSE0404 (TOAFL)                  Unit I</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517BCD-2FAE-4585-9B29-2387ECE824EC}"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Example of Moore Machine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29" name="TextBox 28"/>
          <p:cNvSpPr txBox="1"/>
          <p:nvPr/>
        </p:nvSpPr>
        <p:spPr>
          <a:xfrm>
            <a:off x="685800" y="1371600"/>
            <a:ext cx="7696200" cy="430887"/>
          </a:xfrm>
          <a:prstGeom prst="rect">
            <a:avLst/>
          </a:prstGeom>
          <a:noFill/>
        </p:spPr>
        <p:txBody>
          <a:bodyPr wrap="square" rtlCol="0">
            <a:spAutoFit/>
          </a:bodyPr>
          <a:lstStyle/>
          <a:p>
            <a:r>
              <a:rPr lang="en-US" sz="2200" dirty="0"/>
              <a:t>Create a Moore machine that counts number of </a:t>
            </a:r>
            <a:r>
              <a:rPr lang="en-US" sz="2200" b="1" dirty="0"/>
              <a:t>a mod3</a:t>
            </a:r>
            <a:r>
              <a:rPr lang="en-US" sz="2200" dirty="0"/>
              <a:t>. ∑={a, b}.</a:t>
            </a:r>
          </a:p>
        </p:txBody>
      </p:sp>
      <p:grpSp>
        <p:nvGrpSpPr>
          <p:cNvPr id="60" name="Group 59"/>
          <p:cNvGrpSpPr/>
          <p:nvPr/>
        </p:nvGrpSpPr>
        <p:grpSpPr>
          <a:xfrm>
            <a:off x="304800" y="1976735"/>
            <a:ext cx="4800600" cy="2218730"/>
            <a:chOff x="304800" y="1976735"/>
            <a:chExt cx="4800600" cy="2218730"/>
          </a:xfrm>
        </p:grpSpPr>
        <p:cxnSp>
          <p:nvCxnSpPr>
            <p:cNvPr id="10" name="Straight Arrow Connector 9"/>
            <p:cNvCxnSpPr>
              <a:stCxn id="23" idx="6"/>
              <a:endCxn id="25" idx="2"/>
            </p:cNvCxnSpPr>
            <p:nvPr/>
          </p:nvCxnSpPr>
          <p:spPr>
            <a:xfrm>
              <a:off x="3352800" y="3139440"/>
              <a:ext cx="6096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21" idx="0"/>
              <a:endCxn id="21" idx="7"/>
            </p:cNvCxnSpPr>
            <p:nvPr/>
          </p:nvCxnSpPr>
          <p:spPr>
            <a:xfrm rot="16200000" flipH="1">
              <a:off x="1212980" y="2703700"/>
              <a:ext cx="84810" cy="377171"/>
            </a:xfrm>
            <a:prstGeom prst="curvedConnector3">
              <a:avLst>
                <a:gd name="adj1" fmla="val -66951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23" idx="0"/>
              <a:endCxn id="23" idx="7"/>
            </p:cNvCxnSpPr>
            <p:nvPr/>
          </p:nvCxnSpPr>
          <p:spPr>
            <a:xfrm rot="16200000" flipH="1">
              <a:off x="2916321" y="2676759"/>
              <a:ext cx="84810" cy="431052"/>
            </a:xfrm>
            <a:prstGeom prst="curvedConnector3">
              <a:avLst>
                <a:gd name="adj1" fmla="val -58256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25" idx="0"/>
              <a:endCxn id="25" idx="7"/>
            </p:cNvCxnSpPr>
            <p:nvPr/>
          </p:nvCxnSpPr>
          <p:spPr>
            <a:xfrm rot="16200000" flipH="1">
              <a:off x="4693550" y="2690230"/>
              <a:ext cx="84810" cy="404111"/>
            </a:xfrm>
            <a:prstGeom prst="curvedConnector3">
              <a:avLst>
                <a:gd name="adj1" fmla="val -56517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33400" y="2849880"/>
              <a:ext cx="1066800" cy="579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rPr>
                <a:t>q0/0</a:t>
              </a:r>
            </a:p>
          </p:txBody>
        </p:sp>
        <p:cxnSp>
          <p:nvCxnSpPr>
            <p:cNvPr id="22" name="Straight Arrow Connector 21"/>
            <p:cNvCxnSpPr>
              <a:endCxn id="21" idx="2"/>
            </p:cNvCxnSpPr>
            <p:nvPr/>
          </p:nvCxnSpPr>
          <p:spPr>
            <a:xfrm rot="5400000" flipH="1" flipV="1">
              <a:off x="236220" y="3208020"/>
              <a:ext cx="36576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133600" y="2849880"/>
              <a:ext cx="1219200" cy="579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q1/1</a:t>
              </a:r>
            </a:p>
          </p:txBody>
        </p:sp>
        <p:sp>
          <p:nvSpPr>
            <p:cNvPr id="25" name="Oval 24"/>
            <p:cNvSpPr/>
            <p:nvPr/>
          </p:nvSpPr>
          <p:spPr>
            <a:xfrm>
              <a:off x="3962400" y="2849880"/>
              <a:ext cx="1143000" cy="579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q2/2</a:t>
              </a:r>
            </a:p>
          </p:txBody>
        </p:sp>
        <p:cxnSp>
          <p:nvCxnSpPr>
            <p:cNvPr id="26" name="Straight Arrow Connector 25"/>
            <p:cNvCxnSpPr>
              <a:stCxn id="21" idx="6"/>
              <a:endCxn id="23" idx="2"/>
            </p:cNvCxnSpPr>
            <p:nvPr/>
          </p:nvCxnSpPr>
          <p:spPr>
            <a:xfrm>
              <a:off x="1600200" y="3139440"/>
              <a:ext cx="5334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505200" y="2743200"/>
              <a:ext cx="533400" cy="461665"/>
            </a:xfrm>
            <a:prstGeom prst="rect">
              <a:avLst/>
            </a:prstGeom>
            <a:noFill/>
          </p:spPr>
          <p:txBody>
            <a:bodyPr wrap="square" rtlCol="0">
              <a:spAutoFit/>
            </a:bodyPr>
            <a:lstStyle/>
            <a:p>
              <a:r>
                <a:rPr lang="en-US" sz="2400" b="1" dirty="0">
                  <a:solidFill>
                    <a:srgbClr val="FF0000"/>
                  </a:solidFill>
                </a:rPr>
                <a:t>a</a:t>
              </a:r>
            </a:p>
          </p:txBody>
        </p:sp>
        <p:sp>
          <p:nvSpPr>
            <p:cNvPr id="28" name="TextBox 27"/>
            <p:cNvSpPr txBox="1"/>
            <p:nvPr/>
          </p:nvSpPr>
          <p:spPr>
            <a:xfrm>
              <a:off x="1676400" y="2743200"/>
              <a:ext cx="533400" cy="461665"/>
            </a:xfrm>
            <a:prstGeom prst="rect">
              <a:avLst/>
            </a:prstGeom>
            <a:noFill/>
          </p:spPr>
          <p:txBody>
            <a:bodyPr wrap="square" rtlCol="0">
              <a:spAutoFit/>
            </a:bodyPr>
            <a:lstStyle/>
            <a:p>
              <a:r>
                <a:rPr lang="en-US" sz="2400" b="1" dirty="0">
                  <a:solidFill>
                    <a:srgbClr val="FF0000"/>
                  </a:solidFill>
                </a:rPr>
                <a:t>a</a:t>
              </a:r>
            </a:p>
          </p:txBody>
        </p:sp>
        <p:sp>
          <p:nvSpPr>
            <p:cNvPr id="18" name="TextBox 17"/>
            <p:cNvSpPr txBox="1"/>
            <p:nvPr/>
          </p:nvSpPr>
          <p:spPr>
            <a:xfrm>
              <a:off x="1371600" y="1976735"/>
              <a:ext cx="533400" cy="461665"/>
            </a:xfrm>
            <a:prstGeom prst="rect">
              <a:avLst/>
            </a:prstGeom>
            <a:noFill/>
          </p:spPr>
          <p:txBody>
            <a:bodyPr wrap="square" rtlCol="0">
              <a:spAutoFit/>
            </a:bodyPr>
            <a:lstStyle/>
            <a:p>
              <a:r>
                <a:rPr lang="en-US" sz="2400" b="1" dirty="0">
                  <a:solidFill>
                    <a:srgbClr val="FF0000"/>
                  </a:solidFill>
                </a:rPr>
                <a:t>b</a:t>
              </a:r>
            </a:p>
          </p:txBody>
        </p:sp>
        <p:sp>
          <p:nvSpPr>
            <p:cNvPr id="19" name="TextBox 18"/>
            <p:cNvSpPr txBox="1"/>
            <p:nvPr/>
          </p:nvSpPr>
          <p:spPr>
            <a:xfrm>
              <a:off x="2895600" y="1981200"/>
              <a:ext cx="533400" cy="350865"/>
            </a:xfrm>
            <a:prstGeom prst="rect">
              <a:avLst/>
            </a:prstGeom>
            <a:noFill/>
          </p:spPr>
          <p:txBody>
            <a:bodyPr wrap="square" rtlCol="0">
              <a:spAutoFit/>
            </a:bodyPr>
            <a:lstStyle/>
            <a:p>
              <a:r>
                <a:rPr lang="en-US" sz="2400" b="1" dirty="0">
                  <a:solidFill>
                    <a:srgbClr val="FF0000"/>
                  </a:solidFill>
                </a:rPr>
                <a:t>b</a:t>
              </a:r>
            </a:p>
          </p:txBody>
        </p:sp>
        <p:sp>
          <p:nvSpPr>
            <p:cNvPr id="20" name="TextBox 19"/>
            <p:cNvSpPr txBox="1"/>
            <p:nvPr/>
          </p:nvSpPr>
          <p:spPr>
            <a:xfrm>
              <a:off x="4495800" y="1981200"/>
              <a:ext cx="533400" cy="461665"/>
            </a:xfrm>
            <a:prstGeom prst="rect">
              <a:avLst/>
            </a:prstGeom>
            <a:noFill/>
          </p:spPr>
          <p:txBody>
            <a:bodyPr wrap="square" rtlCol="0">
              <a:spAutoFit/>
            </a:bodyPr>
            <a:lstStyle/>
            <a:p>
              <a:r>
                <a:rPr lang="en-US" sz="2400" b="1" dirty="0">
                  <a:solidFill>
                    <a:srgbClr val="FF0000"/>
                  </a:solidFill>
                </a:rPr>
                <a:t>b</a:t>
              </a:r>
            </a:p>
          </p:txBody>
        </p:sp>
        <p:cxnSp>
          <p:nvCxnSpPr>
            <p:cNvPr id="30" name="Curved Connector 29"/>
            <p:cNvCxnSpPr>
              <a:stCxn id="25" idx="4"/>
              <a:endCxn id="21" idx="4"/>
            </p:cNvCxnSpPr>
            <p:nvPr/>
          </p:nvCxnSpPr>
          <p:spPr>
            <a:xfrm rot="5400000">
              <a:off x="2800350" y="1695450"/>
              <a:ext cx="1588" cy="3467100"/>
            </a:xfrm>
            <a:prstGeom prst="curvedConnector3">
              <a:avLst>
                <a:gd name="adj1" fmla="val 46901337"/>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14600" y="3733800"/>
              <a:ext cx="533400" cy="461665"/>
            </a:xfrm>
            <a:prstGeom prst="rect">
              <a:avLst/>
            </a:prstGeom>
            <a:noFill/>
          </p:spPr>
          <p:txBody>
            <a:bodyPr wrap="square" rtlCol="0">
              <a:spAutoFit/>
            </a:bodyPr>
            <a:lstStyle/>
            <a:p>
              <a:r>
                <a:rPr lang="en-US" sz="2400" b="1" dirty="0">
                  <a:solidFill>
                    <a:srgbClr val="FF0000"/>
                  </a:solidFill>
                </a:rPr>
                <a:t>a</a:t>
              </a:r>
            </a:p>
          </p:txBody>
        </p:sp>
      </p:grpSp>
      <p:graphicFrame>
        <p:nvGraphicFramePr>
          <p:cNvPr id="57" name="Table 56"/>
          <p:cNvGraphicFramePr>
            <a:graphicFrameLocks noGrp="1"/>
          </p:cNvGraphicFramePr>
          <p:nvPr>
            <p:extLst>
              <p:ext uri="{D42A27DB-BD31-4B8C-83A1-F6EECF244321}">
                <p14:modId xmlns:p14="http://schemas.microsoft.com/office/powerpoint/2010/main" val="4176959377"/>
              </p:ext>
            </p:extLst>
          </p:nvPr>
        </p:nvGraphicFramePr>
        <p:xfrm>
          <a:off x="4572002" y="3733800"/>
          <a:ext cx="3886199" cy="2286000"/>
        </p:xfrm>
        <a:graphic>
          <a:graphicData uri="http://schemas.openxmlformats.org/drawingml/2006/table">
            <a:tbl>
              <a:tblPr>
                <a:tableStyleId>{5C22544A-7EE6-4342-B048-85BDC9FD1C3A}</a:tableStyleId>
              </a:tblPr>
              <a:tblGrid>
                <a:gridCol w="914398">
                  <a:extLst>
                    <a:ext uri="{9D8B030D-6E8A-4147-A177-3AD203B41FA5}">
                      <a16:colId xmlns:a16="http://schemas.microsoft.com/office/drawing/2014/main" val="20000"/>
                    </a:ext>
                  </a:extLst>
                </a:gridCol>
                <a:gridCol w="840659">
                  <a:extLst>
                    <a:ext uri="{9D8B030D-6E8A-4147-A177-3AD203B41FA5}">
                      <a16:colId xmlns:a16="http://schemas.microsoft.com/office/drawing/2014/main" val="20001"/>
                    </a:ext>
                  </a:extLst>
                </a:gridCol>
                <a:gridCol w="1065571">
                  <a:extLst>
                    <a:ext uri="{9D8B030D-6E8A-4147-A177-3AD203B41FA5}">
                      <a16:colId xmlns:a16="http://schemas.microsoft.com/office/drawing/2014/main" val="20002"/>
                    </a:ext>
                  </a:extLst>
                </a:gridCol>
                <a:gridCol w="1065571">
                  <a:extLst>
                    <a:ext uri="{9D8B030D-6E8A-4147-A177-3AD203B41FA5}">
                      <a16:colId xmlns:a16="http://schemas.microsoft.com/office/drawing/2014/main" val="20003"/>
                    </a:ext>
                  </a:extLst>
                </a:gridCol>
              </a:tblGrid>
              <a:tr h="457200">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b="0" dirty="0"/>
                        <a:t>Present</a:t>
                      </a:r>
                      <a:r>
                        <a:rPr lang="en-US" b="0" baseline="0" dirty="0"/>
                        <a:t> State</a:t>
                      </a:r>
                      <a:endParaRPr lang="en-US" b="0" dirty="0"/>
                    </a:p>
                    <a:p>
                      <a:pPr algn="ctr"/>
                      <a:endParaRPr lang="en-US" b="0" dirty="0">
                        <a:ln>
                          <a:solidFill>
                            <a:schemeClr val="tx1"/>
                          </a:solidFill>
                        </a:ln>
                      </a:endParaRP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gridSpan="2">
                  <a:txBody>
                    <a:bodyPr/>
                    <a:lstStyle/>
                    <a:p>
                      <a:pPr algn="ctr"/>
                      <a:r>
                        <a:rPr lang="en-US" b="0" dirty="0"/>
                        <a:t>Next State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rowSpan="2">
                  <a:txBody>
                    <a:bodyPr/>
                    <a:lstStyle/>
                    <a:p>
                      <a:pPr algn="ctr"/>
                      <a:r>
                        <a:rPr lang="en-US" b="0" dirty="0"/>
                        <a:t>Output</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457200">
                <a:tc vMerge="1">
                  <a:txBody>
                    <a:bodyPr/>
                    <a:lstStyle/>
                    <a:p>
                      <a:endParaRPr lang="en-US"/>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b="0" dirty="0"/>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algn="ctr"/>
                      <a:r>
                        <a:rPr lang="en-US" dirty="0">
                          <a:sym typeface="Symbol" panose="05050102010706020507"/>
                        </a:rPr>
                        <a:t></a:t>
                      </a:r>
                      <a:r>
                        <a:rPr lang="en-US" dirty="0"/>
                        <a:t>q0</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algn="ctr"/>
                      <a:r>
                        <a:rPr lang="en-US" dirty="0"/>
                        <a:t>q1</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q2</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q2</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q2</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q1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2</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F1E609-0751-4D5D-AC1A-D54C7C71374D}"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Conversion from Mealy machine to Moore machine</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7" name="Rectangle 6"/>
          <p:cNvSpPr/>
          <p:nvPr/>
        </p:nvSpPr>
        <p:spPr>
          <a:xfrm>
            <a:off x="533400" y="1737479"/>
            <a:ext cx="8229600" cy="3721660"/>
          </a:xfrm>
          <a:prstGeom prst="rect">
            <a:avLst/>
          </a:prstGeom>
        </p:spPr>
        <p:txBody>
          <a:bodyPr wrap="square">
            <a:spAutoFit/>
          </a:bodyPr>
          <a:lstStyle/>
          <a:p>
            <a:pPr algn="just">
              <a:lnSpc>
                <a:spcPct val="120000"/>
              </a:lnSpc>
            </a:pPr>
            <a:r>
              <a:rPr lang="en-US" sz="2200" b="1" dirty="0"/>
              <a:t>Step 1:</a:t>
            </a:r>
            <a:r>
              <a:rPr lang="en-US" sz="2200" dirty="0"/>
              <a:t> For each state q determine the number of outputs that are associated with q in Next state column of transition table of the Mealy machine. </a:t>
            </a:r>
          </a:p>
          <a:p>
            <a:pPr algn="just">
              <a:lnSpc>
                <a:spcPct val="120000"/>
              </a:lnSpc>
            </a:pPr>
            <a:r>
              <a:rPr lang="en-US" sz="2200" b="1" dirty="0"/>
              <a:t>Step 2:</a:t>
            </a:r>
            <a:r>
              <a:rPr lang="en-US" sz="2200" dirty="0"/>
              <a:t> If the outputs corresponding to state q in the next state columns are same, then retain state q  as it is. </a:t>
            </a:r>
          </a:p>
          <a:p>
            <a:pPr algn="just">
              <a:lnSpc>
                <a:spcPct val="120000"/>
              </a:lnSpc>
            </a:pPr>
            <a:r>
              <a:rPr lang="en-US" sz="2200" dirty="0"/>
              <a:t>Else, break q  into different states with the number of new states being equal to the number of different outputs of q. </a:t>
            </a:r>
          </a:p>
          <a:p>
            <a:pPr algn="just">
              <a:lnSpc>
                <a:spcPct val="120000"/>
              </a:lnSpc>
            </a:pPr>
            <a:r>
              <a:rPr lang="en-US" sz="2200" b="1" dirty="0"/>
              <a:t>Step 3:</a:t>
            </a:r>
            <a:r>
              <a:rPr lang="en-US" sz="2200" dirty="0"/>
              <a:t> Rearrange the states and outputs in the format of Moore machine.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0AE091-91F2-49D5-8379-D2168D538D06}"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Conversion from Mealy machine to </a:t>
            </a:r>
            <a:r>
              <a:rPr lang="en-US"/>
              <a:t>Moore machine</a:t>
            </a:r>
            <a:endParaRPr lang="en-US" dirty="0"/>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7" name="Rectangle 6"/>
          <p:cNvSpPr/>
          <p:nvPr/>
        </p:nvSpPr>
        <p:spPr>
          <a:xfrm>
            <a:off x="533400" y="1652587"/>
            <a:ext cx="8229600" cy="2909130"/>
          </a:xfrm>
          <a:prstGeom prst="rect">
            <a:avLst/>
          </a:prstGeom>
        </p:spPr>
        <p:txBody>
          <a:bodyPr wrap="square">
            <a:spAutoFit/>
          </a:bodyPr>
          <a:lstStyle/>
          <a:p>
            <a:pPr algn="just">
              <a:lnSpc>
                <a:spcPct val="120000"/>
              </a:lnSpc>
            </a:pPr>
            <a:r>
              <a:rPr lang="en-US" sz="2200" b="1" dirty="0"/>
              <a:t>Step 4:</a:t>
            </a:r>
            <a:r>
              <a:rPr lang="en-US" sz="2200" dirty="0"/>
              <a:t> If the output in the constructed state table corresponding to the initial state is 1, then this specifies the acceptance of the null string Ɛ by Mealy machine. Hence, to make both the Mealy and Moore machines equivalent, we either need to ignore the corresponding to null string or we need to insert a new initial state at beginning whose output is 0; the other row elements in this case would remain the same.</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067049-38CE-40C4-A741-9DA625C8C040}"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Conversion from Mealy machine to Moore machine</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graphicFrame>
        <p:nvGraphicFramePr>
          <p:cNvPr id="10" name="Table 9"/>
          <p:cNvGraphicFramePr>
            <a:graphicFrameLocks noGrp="1"/>
          </p:cNvGraphicFramePr>
          <p:nvPr/>
        </p:nvGraphicFramePr>
        <p:xfrm>
          <a:off x="685800" y="2057400"/>
          <a:ext cx="2819400" cy="2743200"/>
        </p:xfrm>
        <a:graphic>
          <a:graphicData uri="http://schemas.openxmlformats.org/drawingml/2006/table">
            <a:tbl>
              <a:tblPr>
                <a:tableStyleId>{5C22544A-7EE6-4342-B048-85BDC9FD1C3A}</a:tableStyleId>
              </a:tblPr>
              <a:tblGrid>
                <a:gridCol w="916305">
                  <a:extLst>
                    <a:ext uri="{9D8B030D-6E8A-4147-A177-3AD203B41FA5}">
                      <a16:colId xmlns:a16="http://schemas.microsoft.com/office/drawing/2014/main" val="20000"/>
                    </a:ext>
                  </a:extLst>
                </a:gridCol>
                <a:gridCol w="98869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57200">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0" dirty="0"/>
                        <a:t>Present</a:t>
                      </a:r>
                      <a:r>
                        <a:rPr lang="en-US" b="0" baseline="0" dirty="0"/>
                        <a:t> State</a:t>
                      </a:r>
                      <a:endParaRPr lang="en-US" b="0" dirty="0"/>
                    </a:p>
                    <a:p>
                      <a:endParaRPr lang="en-US" b="0" dirty="0">
                        <a:ln>
                          <a:solidFill>
                            <a:schemeClr val="tx1"/>
                          </a:solidFill>
                        </a:ln>
                      </a:endParaRP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gridSpan="2">
                  <a:txBody>
                    <a:bodyPr/>
                    <a:lstStyle/>
                    <a:p>
                      <a:pPr algn="ctr"/>
                      <a:r>
                        <a:rPr lang="en-US" b="0" dirty="0"/>
                        <a:t>Next State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457200">
                <a:tc vMerge="1">
                  <a:txBody>
                    <a:bodyPr/>
                    <a:lstStyle/>
                    <a:p>
                      <a:endParaRPr lang="en-US"/>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b="0" dirty="0"/>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r>
                        <a:rPr lang="en-US" dirty="0">
                          <a:sym typeface="Symbol" panose="05050102010706020507"/>
                        </a:rPr>
                        <a:t></a:t>
                      </a:r>
                      <a:r>
                        <a:rPr lang="en-US" dirty="0"/>
                        <a:t>q0</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q3, 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q1, 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r>
                        <a:rPr lang="en-US" dirty="0"/>
                        <a:t>q1</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q0, 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q3, 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q2</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q2, 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q2, 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q3</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t>q1, 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t>q0, 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TextBox 10"/>
          <p:cNvSpPr txBox="1"/>
          <p:nvPr/>
        </p:nvSpPr>
        <p:spPr>
          <a:xfrm>
            <a:off x="762000" y="990600"/>
            <a:ext cx="5831405" cy="430887"/>
          </a:xfrm>
          <a:prstGeom prst="rect">
            <a:avLst/>
          </a:prstGeom>
          <a:noFill/>
        </p:spPr>
        <p:txBody>
          <a:bodyPr wrap="none" rtlCol="0">
            <a:spAutoFit/>
          </a:bodyPr>
          <a:lstStyle/>
          <a:p>
            <a:r>
              <a:rPr lang="en-US" sz="2200" dirty="0"/>
              <a:t>Convert given Mealy machine to Moore machine.</a:t>
            </a:r>
          </a:p>
        </p:txBody>
      </p:sp>
      <p:sp>
        <p:nvSpPr>
          <p:cNvPr id="13" name="TextBox 12"/>
          <p:cNvSpPr txBox="1"/>
          <p:nvPr/>
        </p:nvSpPr>
        <p:spPr>
          <a:xfrm>
            <a:off x="609600" y="5096470"/>
            <a:ext cx="3050259" cy="1107996"/>
          </a:xfrm>
          <a:prstGeom prst="rect">
            <a:avLst/>
          </a:prstGeom>
          <a:noFill/>
        </p:spPr>
        <p:txBody>
          <a:bodyPr wrap="none" rtlCol="0">
            <a:spAutoFit/>
          </a:bodyPr>
          <a:lstStyle/>
          <a:p>
            <a:pPr algn="ctr"/>
            <a:r>
              <a:rPr lang="en-US" sz="2200" dirty="0"/>
              <a:t>Split </a:t>
            </a:r>
            <a:r>
              <a:rPr lang="en-US" sz="2200" b="1" dirty="0">
                <a:solidFill>
                  <a:srgbClr val="FF0000"/>
                </a:solidFill>
              </a:rPr>
              <a:t>q1</a:t>
            </a:r>
            <a:r>
              <a:rPr lang="en-US" sz="2200" dirty="0"/>
              <a:t> into </a:t>
            </a:r>
            <a:r>
              <a:rPr lang="en-US" sz="2200" b="1" dirty="0">
                <a:solidFill>
                  <a:srgbClr val="FF0000"/>
                </a:solidFill>
              </a:rPr>
              <a:t>q10</a:t>
            </a:r>
            <a:r>
              <a:rPr lang="en-US" sz="2200" dirty="0"/>
              <a:t> and </a:t>
            </a:r>
            <a:r>
              <a:rPr lang="en-US" sz="2200" b="1" dirty="0">
                <a:solidFill>
                  <a:srgbClr val="FF0000"/>
                </a:solidFill>
              </a:rPr>
              <a:t>q11</a:t>
            </a:r>
          </a:p>
          <a:p>
            <a:pPr algn="ctr"/>
            <a:r>
              <a:rPr lang="en-US" sz="2200" dirty="0"/>
              <a:t>and </a:t>
            </a:r>
          </a:p>
          <a:p>
            <a:pPr algn="ctr"/>
            <a:r>
              <a:rPr lang="en-US" sz="2200" dirty="0"/>
              <a:t>Split </a:t>
            </a:r>
            <a:r>
              <a:rPr lang="en-US" sz="2200" b="1" dirty="0">
                <a:solidFill>
                  <a:srgbClr val="FF0000"/>
                </a:solidFill>
              </a:rPr>
              <a:t>q2</a:t>
            </a:r>
            <a:r>
              <a:rPr lang="en-US" sz="2200" dirty="0"/>
              <a:t> into </a:t>
            </a:r>
            <a:r>
              <a:rPr lang="en-US" sz="2200" b="1" dirty="0">
                <a:solidFill>
                  <a:srgbClr val="FF0000"/>
                </a:solidFill>
              </a:rPr>
              <a:t>q20</a:t>
            </a:r>
            <a:r>
              <a:rPr lang="en-US" sz="2200" dirty="0"/>
              <a:t> and </a:t>
            </a:r>
            <a:r>
              <a:rPr lang="en-US" sz="2200" b="1" dirty="0">
                <a:solidFill>
                  <a:srgbClr val="FF0000"/>
                </a:solidFill>
              </a:rPr>
              <a:t>q21</a:t>
            </a:r>
          </a:p>
        </p:txBody>
      </p:sp>
      <p:graphicFrame>
        <p:nvGraphicFramePr>
          <p:cNvPr id="15" name="Table 14"/>
          <p:cNvGraphicFramePr>
            <a:graphicFrameLocks noGrp="1"/>
          </p:cNvGraphicFramePr>
          <p:nvPr/>
        </p:nvGraphicFramePr>
        <p:xfrm>
          <a:off x="4572002" y="2133600"/>
          <a:ext cx="3886199" cy="3657600"/>
        </p:xfrm>
        <a:graphic>
          <a:graphicData uri="http://schemas.openxmlformats.org/drawingml/2006/table">
            <a:tbl>
              <a:tblPr>
                <a:tableStyleId>{5C22544A-7EE6-4342-B048-85BDC9FD1C3A}</a:tableStyleId>
              </a:tblPr>
              <a:tblGrid>
                <a:gridCol w="914398">
                  <a:extLst>
                    <a:ext uri="{9D8B030D-6E8A-4147-A177-3AD203B41FA5}">
                      <a16:colId xmlns:a16="http://schemas.microsoft.com/office/drawing/2014/main" val="20000"/>
                    </a:ext>
                  </a:extLst>
                </a:gridCol>
                <a:gridCol w="840659">
                  <a:extLst>
                    <a:ext uri="{9D8B030D-6E8A-4147-A177-3AD203B41FA5}">
                      <a16:colId xmlns:a16="http://schemas.microsoft.com/office/drawing/2014/main" val="20001"/>
                    </a:ext>
                  </a:extLst>
                </a:gridCol>
                <a:gridCol w="1065571">
                  <a:extLst>
                    <a:ext uri="{9D8B030D-6E8A-4147-A177-3AD203B41FA5}">
                      <a16:colId xmlns:a16="http://schemas.microsoft.com/office/drawing/2014/main" val="20002"/>
                    </a:ext>
                  </a:extLst>
                </a:gridCol>
                <a:gridCol w="1065571">
                  <a:extLst>
                    <a:ext uri="{9D8B030D-6E8A-4147-A177-3AD203B41FA5}">
                      <a16:colId xmlns:a16="http://schemas.microsoft.com/office/drawing/2014/main" val="20003"/>
                    </a:ext>
                  </a:extLst>
                </a:gridCol>
              </a:tblGrid>
              <a:tr h="457200">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b="0" dirty="0"/>
                        <a:t>Present</a:t>
                      </a:r>
                      <a:r>
                        <a:rPr lang="en-US" b="0" baseline="0" dirty="0"/>
                        <a:t> State</a:t>
                      </a:r>
                      <a:endParaRPr lang="en-US" b="0" dirty="0"/>
                    </a:p>
                    <a:p>
                      <a:pPr algn="ctr"/>
                      <a:endParaRPr lang="en-US" b="0" dirty="0">
                        <a:ln>
                          <a:solidFill>
                            <a:schemeClr val="tx1"/>
                          </a:solidFill>
                        </a:ln>
                      </a:endParaRP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gridSpan="2">
                  <a:txBody>
                    <a:bodyPr/>
                    <a:lstStyle/>
                    <a:p>
                      <a:pPr algn="ctr"/>
                      <a:r>
                        <a:rPr lang="en-US" b="0" dirty="0"/>
                        <a:t>Next State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rowSpan="2">
                  <a:txBody>
                    <a:bodyPr/>
                    <a:lstStyle/>
                    <a:p>
                      <a:pPr algn="ctr"/>
                      <a:r>
                        <a:rPr lang="en-US" b="0" dirty="0"/>
                        <a:t>Output</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457200">
                <a:tc vMerge="1">
                  <a:txBody>
                    <a:bodyPr/>
                    <a:lstStyle/>
                    <a:p>
                      <a:endParaRPr lang="en-US"/>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b="0" dirty="0"/>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algn="ctr"/>
                      <a:r>
                        <a:rPr lang="en-US" dirty="0">
                          <a:sym typeface="Symbol" panose="05050102010706020507"/>
                        </a:rPr>
                        <a:t></a:t>
                      </a:r>
                      <a:r>
                        <a:rPr lang="en-US" dirty="0"/>
                        <a:t>q0</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q3</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q11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algn="ctr"/>
                      <a:r>
                        <a:rPr lang="en-US" dirty="0"/>
                        <a:t>q10</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q3</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q11</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q3</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q20</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q21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q20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5"/>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q21</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q21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q20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6"/>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q3</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q10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q0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6" name="Right Arrow 15"/>
          <p:cNvSpPr/>
          <p:nvPr/>
        </p:nvSpPr>
        <p:spPr>
          <a:xfrm>
            <a:off x="3733800" y="3200400"/>
            <a:ext cx="685800" cy="381000"/>
          </a:xfrm>
          <a:prstGeom prst="rightArrow">
            <a:avLst/>
          </a:prstGeom>
          <a:solidFill>
            <a:srgbClr val="7BE5E5"/>
          </a:solid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371600" y="1600200"/>
            <a:ext cx="1981200" cy="430887"/>
          </a:xfrm>
          <a:prstGeom prst="rect">
            <a:avLst/>
          </a:prstGeom>
          <a:noFill/>
        </p:spPr>
        <p:txBody>
          <a:bodyPr wrap="square" rtlCol="0">
            <a:spAutoFit/>
          </a:bodyPr>
          <a:lstStyle/>
          <a:p>
            <a:r>
              <a:rPr lang="en-US" sz="2200" b="1" dirty="0"/>
              <a:t>Mealy Machine</a:t>
            </a:r>
          </a:p>
        </p:txBody>
      </p:sp>
      <p:sp>
        <p:nvSpPr>
          <p:cNvPr id="18" name="TextBox 17"/>
          <p:cNvSpPr txBox="1"/>
          <p:nvPr/>
        </p:nvSpPr>
        <p:spPr>
          <a:xfrm>
            <a:off x="5562600" y="1676400"/>
            <a:ext cx="2514600" cy="430887"/>
          </a:xfrm>
          <a:prstGeom prst="rect">
            <a:avLst/>
          </a:prstGeom>
          <a:noFill/>
        </p:spPr>
        <p:txBody>
          <a:bodyPr wrap="square" rtlCol="0">
            <a:spAutoFit/>
          </a:bodyPr>
          <a:lstStyle/>
          <a:p>
            <a:r>
              <a:rPr lang="en-US" sz="2200" b="1" dirty="0"/>
              <a:t>Moore Machine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5D98519-4BBF-46AA-9205-0D2516960F41}" type="datetime1">
              <a:rPr lang="en-US" smtClean="0"/>
              <a:t>12/28/2022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CO-PO correlation matrix</a:t>
            </a:r>
          </a:p>
        </p:txBody>
      </p:sp>
      <p:graphicFrame>
        <p:nvGraphicFramePr>
          <p:cNvPr id="12" name="Content Placeholder 11"/>
          <p:cNvGraphicFramePr>
            <a:graphicFrameLocks noGrp="1"/>
          </p:cNvGraphicFramePr>
          <p:nvPr>
            <p:ph idx="1"/>
          </p:nvPr>
        </p:nvGraphicFramePr>
        <p:xfrm>
          <a:off x="457199" y="2514603"/>
          <a:ext cx="8382003" cy="762000"/>
        </p:xfrm>
        <a:graphic>
          <a:graphicData uri="http://schemas.openxmlformats.org/drawingml/2006/table">
            <a:tbl>
              <a:tblPr/>
              <a:tblGrid>
                <a:gridCol w="990601">
                  <a:extLst>
                    <a:ext uri="{9D8B030D-6E8A-4147-A177-3AD203B41FA5}">
                      <a16:colId xmlns:a16="http://schemas.microsoft.com/office/drawing/2014/main" val="20000"/>
                    </a:ext>
                  </a:extLst>
                </a:gridCol>
                <a:gridCol w="721694">
                  <a:extLst>
                    <a:ext uri="{9D8B030D-6E8A-4147-A177-3AD203B41FA5}">
                      <a16:colId xmlns:a16="http://schemas.microsoft.com/office/drawing/2014/main" val="20001"/>
                    </a:ext>
                  </a:extLst>
                </a:gridCol>
                <a:gridCol w="577233">
                  <a:extLst>
                    <a:ext uri="{9D8B030D-6E8A-4147-A177-3AD203B41FA5}">
                      <a16:colId xmlns:a16="http://schemas.microsoft.com/office/drawing/2014/main" val="20002"/>
                    </a:ext>
                  </a:extLst>
                </a:gridCol>
                <a:gridCol w="577233">
                  <a:extLst>
                    <a:ext uri="{9D8B030D-6E8A-4147-A177-3AD203B41FA5}">
                      <a16:colId xmlns:a16="http://schemas.microsoft.com/office/drawing/2014/main" val="20003"/>
                    </a:ext>
                  </a:extLst>
                </a:gridCol>
                <a:gridCol w="577233">
                  <a:extLst>
                    <a:ext uri="{9D8B030D-6E8A-4147-A177-3AD203B41FA5}">
                      <a16:colId xmlns:a16="http://schemas.microsoft.com/office/drawing/2014/main" val="20004"/>
                    </a:ext>
                  </a:extLst>
                </a:gridCol>
                <a:gridCol w="577233">
                  <a:extLst>
                    <a:ext uri="{9D8B030D-6E8A-4147-A177-3AD203B41FA5}">
                      <a16:colId xmlns:a16="http://schemas.microsoft.com/office/drawing/2014/main" val="20005"/>
                    </a:ext>
                  </a:extLst>
                </a:gridCol>
                <a:gridCol w="577233">
                  <a:extLst>
                    <a:ext uri="{9D8B030D-6E8A-4147-A177-3AD203B41FA5}">
                      <a16:colId xmlns:a16="http://schemas.microsoft.com/office/drawing/2014/main" val="20006"/>
                    </a:ext>
                  </a:extLst>
                </a:gridCol>
                <a:gridCol w="577233">
                  <a:extLst>
                    <a:ext uri="{9D8B030D-6E8A-4147-A177-3AD203B41FA5}">
                      <a16:colId xmlns:a16="http://schemas.microsoft.com/office/drawing/2014/main" val="20007"/>
                    </a:ext>
                  </a:extLst>
                </a:gridCol>
                <a:gridCol w="577233">
                  <a:extLst>
                    <a:ext uri="{9D8B030D-6E8A-4147-A177-3AD203B41FA5}">
                      <a16:colId xmlns:a16="http://schemas.microsoft.com/office/drawing/2014/main" val="20008"/>
                    </a:ext>
                  </a:extLst>
                </a:gridCol>
                <a:gridCol w="577233">
                  <a:extLst>
                    <a:ext uri="{9D8B030D-6E8A-4147-A177-3AD203B41FA5}">
                      <a16:colId xmlns:a16="http://schemas.microsoft.com/office/drawing/2014/main" val="20009"/>
                    </a:ext>
                  </a:extLst>
                </a:gridCol>
                <a:gridCol w="683948">
                  <a:extLst>
                    <a:ext uri="{9D8B030D-6E8A-4147-A177-3AD203B41FA5}">
                      <a16:colId xmlns:a16="http://schemas.microsoft.com/office/drawing/2014/main" val="20010"/>
                    </a:ext>
                  </a:extLst>
                </a:gridCol>
                <a:gridCol w="683948">
                  <a:extLst>
                    <a:ext uri="{9D8B030D-6E8A-4147-A177-3AD203B41FA5}">
                      <a16:colId xmlns:a16="http://schemas.microsoft.com/office/drawing/2014/main" val="20011"/>
                    </a:ext>
                  </a:extLst>
                </a:gridCol>
                <a:gridCol w="683948">
                  <a:extLst>
                    <a:ext uri="{9D8B030D-6E8A-4147-A177-3AD203B41FA5}">
                      <a16:colId xmlns:a16="http://schemas.microsoft.com/office/drawing/2014/main" val="20012"/>
                    </a:ext>
                  </a:extLst>
                </a:gridCol>
              </a:tblGrid>
              <a:tr h="381000">
                <a:tc>
                  <a:txBody>
                    <a:bodyPr/>
                    <a:lstStyle/>
                    <a:p>
                      <a:pPr marL="0" marR="0" algn="just">
                        <a:lnSpc>
                          <a:spcPct val="115000"/>
                        </a:lnSpc>
                        <a:spcBef>
                          <a:spcPts val="0"/>
                        </a:spcBef>
                        <a:spcAft>
                          <a:spcPts val="0"/>
                        </a:spcAft>
                      </a:pPr>
                      <a:endParaRPr lang="en-US" sz="18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PO2</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PO3</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PO4</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PO5</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PO6</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PO7</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PO8</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PO9</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PO10</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PO11</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PO12</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81000">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3</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0989820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2E0CCD-D002-4CA2-ABB7-B7A653BE6E4B}"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Conversion from Moore machine to Mealy machine</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14" name="Rectangle 13"/>
          <p:cNvSpPr/>
          <p:nvPr/>
        </p:nvSpPr>
        <p:spPr>
          <a:xfrm>
            <a:off x="609600" y="1066800"/>
            <a:ext cx="7924800" cy="1477328"/>
          </a:xfrm>
          <a:prstGeom prst="rect">
            <a:avLst/>
          </a:prstGeom>
        </p:spPr>
        <p:txBody>
          <a:bodyPr wrap="square">
            <a:spAutoFit/>
          </a:bodyPr>
          <a:lstStyle/>
          <a:p>
            <a:pPr>
              <a:lnSpc>
                <a:spcPct val="150000"/>
              </a:lnSpc>
            </a:pPr>
            <a:r>
              <a:rPr lang="en-US" sz="2000" dirty="0"/>
              <a:t>For understanding the conversion of Moore machine to Mealy machine, let us take an example:   </a:t>
            </a:r>
          </a:p>
          <a:p>
            <a:pPr>
              <a:lnSpc>
                <a:spcPct val="150000"/>
              </a:lnSpc>
            </a:pPr>
            <a:r>
              <a:rPr lang="en-US" sz="2000" dirty="0"/>
              <a:t>Suppose the Moore machine transition table is: </a:t>
            </a:r>
          </a:p>
        </p:txBody>
      </p:sp>
      <p:graphicFrame>
        <p:nvGraphicFramePr>
          <p:cNvPr id="19" name="Table 18"/>
          <p:cNvGraphicFramePr>
            <a:graphicFrameLocks noGrp="1"/>
          </p:cNvGraphicFramePr>
          <p:nvPr/>
        </p:nvGraphicFramePr>
        <p:xfrm>
          <a:off x="1905001" y="2667000"/>
          <a:ext cx="3886199" cy="2743200"/>
        </p:xfrm>
        <a:graphic>
          <a:graphicData uri="http://schemas.openxmlformats.org/drawingml/2006/table">
            <a:tbl>
              <a:tblPr>
                <a:tableStyleId>{5C22544A-7EE6-4342-B048-85BDC9FD1C3A}</a:tableStyleId>
              </a:tblPr>
              <a:tblGrid>
                <a:gridCol w="914398">
                  <a:extLst>
                    <a:ext uri="{9D8B030D-6E8A-4147-A177-3AD203B41FA5}">
                      <a16:colId xmlns:a16="http://schemas.microsoft.com/office/drawing/2014/main" val="20000"/>
                    </a:ext>
                  </a:extLst>
                </a:gridCol>
                <a:gridCol w="840659">
                  <a:extLst>
                    <a:ext uri="{9D8B030D-6E8A-4147-A177-3AD203B41FA5}">
                      <a16:colId xmlns:a16="http://schemas.microsoft.com/office/drawing/2014/main" val="20001"/>
                    </a:ext>
                  </a:extLst>
                </a:gridCol>
                <a:gridCol w="1065571">
                  <a:extLst>
                    <a:ext uri="{9D8B030D-6E8A-4147-A177-3AD203B41FA5}">
                      <a16:colId xmlns:a16="http://schemas.microsoft.com/office/drawing/2014/main" val="20002"/>
                    </a:ext>
                  </a:extLst>
                </a:gridCol>
                <a:gridCol w="1065571">
                  <a:extLst>
                    <a:ext uri="{9D8B030D-6E8A-4147-A177-3AD203B41FA5}">
                      <a16:colId xmlns:a16="http://schemas.microsoft.com/office/drawing/2014/main" val="20003"/>
                    </a:ext>
                  </a:extLst>
                </a:gridCol>
              </a:tblGrid>
              <a:tr h="457200">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b="0" dirty="0"/>
                        <a:t>Present</a:t>
                      </a:r>
                      <a:r>
                        <a:rPr lang="en-US" b="0" baseline="0" dirty="0"/>
                        <a:t> State</a:t>
                      </a:r>
                      <a:endParaRPr lang="en-US" b="0" dirty="0"/>
                    </a:p>
                    <a:p>
                      <a:pPr algn="ctr"/>
                      <a:endParaRPr lang="en-US" b="0" dirty="0">
                        <a:ln>
                          <a:solidFill>
                            <a:schemeClr val="tx1"/>
                          </a:solidFill>
                        </a:ln>
                      </a:endParaRP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gridSpan="2">
                  <a:txBody>
                    <a:bodyPr/>
                    <a:lstStyle/>
                    <a:p>
                      <a:pPr algn="ctr"/>
                      <a:r>
                        <a:rPr lang="en-US" b="0" dirty="0"/>
                        <a:t>Next State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rowSpan="2">
                  <a:txBody>
                    <a:bodyPr/>
                    <a:lstStyle/>
                    <a:p>
                      <a:pPr algn="ctr"/>
                      <a:r>
                        <a:rPr lang="en-US" b="0" dirty="0"/>
                        <a:t>Output</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457200">
                <a:tc vMerge="1">
                  <a:txBody>
                    <a:bodyPr/>
                    <a:lstStyle/>
                    <a:p>
                      <a:endParaRPr lang="en-US"/>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b="0" dirty="0"/>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algn="ctr"/>
                      <a:r>
                        <a:rPr lang="en-US" dirty="0">
                          <a:sym typeface="Symbol" panose="05050102010706020507"/>
                        </a:rPr>
                        <a:t></a:t>
                      </a:r>
                      <a:r>
                        <a:rPr lang="en-US" dirty="0"/>
                        <a:t>p</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algn="ctr"/>
                      <a:r>
                        <a:rPr lang="en-US" dirty="0"/>
                        <a:t>q</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r</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r</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r</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s</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p</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0F2D5A-15BE-4245-9EA6-A597A072F8A0}"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Conversion from Moore machine to Mealy machine</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7" name="Rectangle 6"/>
          <p:cNvSpPr/>
          <p:nvPr/>
        </p:nvSpPr>
        <p:spPr>
          <a:xfrm>
            <a:off x="685800" y="1219200"/>
            <a:ext cx="7848600" cy="1477328"/>
          </a:xfrm>
          <a:prstGeom prst="rect">
            <a:avLst/>
          </a:prstGeom>
        </p:spPr>
        <p:txBody>
          <a:bodyPr wrap="square">
            <a:spAutoFit/>
          </a:bodyPr>
          <a:lstStyle/>
          <a:p>
            <a:pPr>
              <a:lnSpc>
                <a:spcPct val="150000"/>
              </a:lnSpc>
            </a:pPr>
            <a:r>
              <a:rPr lang="en-US" sz="2000" dirty="0"/>
              <a:t>First of all take the Mealy machine transition table format, and copy all the  Moore machine transition table states into Mealy machine transition table.</a:t>
            </a:r>
          </a:p>
        </p:txBody>
      </p:sp>
      <p:graphicFrame>
        <p:nvGraphicFramePr>
          <p:cNvPr id="10" name="Table 9"/>
          <p:cNvGraphicFramePr>
            <a:graphicFrameLocks noGrp="1"/>
          </p:cNvGraphicFramePr>
          <p:nvPr/>
        </p:nvGraphicFramePr>
        <p:xfrm>
          <a:off x="1295400" y="2819400"/>
          <a:ext cx="4191000" cy="2743200"/>
        </p:xfrm>
        <a:graphic>
          <a:graphicData uri="http://schemas.openxmlformats.org/drawingml/2006/table">
            <a:tbl>
              <a:tblPr>
                <a:tableStyleId>{5C22544A-7EE6-4342-B048-85BDC9FD1C3A}</a:tableStyleId>
              </a:tblPr>
              <a:tblGrid>
                <a:gridCol w="916305">
                  <a:extLst>
                    <a:ext uri="{9D8B030D-6E8A-4147-A177-3AD203B41FA5}">
                      <a16:colId xmlns:a16="http://schemas.microsoft.com/office/drawing/2014/main" val="20000"/>
                    </a:ext>
                  </a:extLst>
                </a:gridCol>
                <a:gridCol w="1598295">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457200">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0" dirty="0"/>
                        <a:t>Present</a:t>
                      </a:r>
                      <a:r>
                        <a:rPr lang="en-US" b="0" baseline="0" dirty="0"/>
                        <a:t> State</a:t>
                      </a:r>
                      <a:endParaRPr lang="en-US" b="0" dirty="0"/>
                    </a:p>
                    <a:p>
                      <a:endParaRPr lang="en-US" b="0" dirty="0">
                        <a:ln>
                          <a:solidFill>
                            <a:schemeClr val="tx1"/>
                          </a:solidFill>
                        </a:ln>
                      </a:endParaRP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gridSpan="2">
                  <a:txBody>
                    <a:bodyPr/>
                    <a:lstStyle/>
                    <a:p>
                      <a:pPr algn="ctr"/>
                      <a:r>
                        <a:rPr lang="en-US" b="0" dirty="0"/>
                        <a:t>Next State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457200">
                <a:tc vMerge="1">
                  <a:txBody>
                    <a:bodyPr/>
                    <a:lstStyle/>
                    <a:p>
                      <a:endParaRPr lang="en-US"/>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b="0" dirty="0"/>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algn="ctr"/>
                      <a:r>
                        <a:rPr lang="en-US" dirty="0">
                          <a:sym typeface="Symbol" panose="05050102010706020507"/>
                        </a:rPr>
                        <a:t></a:t>
                      </a:r>
                      <a:r>
                        <a:rPr lang="en-US" dirty="0"/>
                        <a:t>p</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dirty="0"/>
                        <a:t>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dirty="0"/>
                        <a:t>q</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algn="ctr"/>
                      <a:r>
                        <a:rPr lang="en-US" dirty="0"/>
                        <a:t>q</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dirty="0"/>
                        <a:t>q</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dirty="0"/>
                        <a:t>r</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r</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dirty="0"/>
                        <a:t>r</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dirty="0"/>
                        <a:t>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s</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dirty="0"/>
                        <a:t>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dirty="0"/>
                        <a:t>p</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CE30CA-7FE8-49CD-BCE0-AC9548D6C340}"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Conversion from Moore m/c to Mealy m/c</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graphicFrame>
        <p:nvGraphicFramePr>
          <p:cNvPr id="11" name="Table 10"/>
          <p:cNvGraphicFramePr>
            <a:graphicFrameLocks noGrp="1"/>
          </p:cNvGraphicFramePr>
          <p:nvPr/>
        </p:nvGraphicFramePr>
        <p:xfrm>
          <a:off x="4572000" y="2971800"/>
          <a:ext cx="4191000" cy="2743200"/>
        </p:xfrm>
        <a:graphic>
          <a:graphicData uri="http://schemas.openxmlformats.org/drawingml/2006/table">
            <a:tbl>
              <a:tblPr>
                <a:tableStyleId>{5C22544A-7EE6-4342-B048-85BDC9FD1C3A}</a:tableStyleId>
              </a:tblPr>
              <a:tblGrid>
                <a:gridCol w="916305">
                  <a:extLst>
                    <a:ext uri="{9D8B030D-6E8A-4147-A177-3AD203B41FA5}">
                      <a16:colId xmlns:a16="http://schemas.microsoft.com/office/drawing/2014/main" val="20000"/>
                    </a:ext>
                  </a:extLst>
                </a:gridCol>
                <a:gridCol w="1598295">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457200">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0" dirty="0"/>
                        <a:t>Present</a:t>
                      </a:r>
                      <a:r>
                        <a:rPr lang="en-US" b="0" baseline="0" dirty="0"/>
                        <a:t> State</a:t>
                      </a:r>
                      <a:endParaRPr lang="en-US" b="0" dirty="0"/>
                    </a:p>
                    <a:p>
                      <a:endParaRPr lang="en-US" b="0" dirty="0">
                        <a:ln>
                          <a:solidFill>
                            <a:schemeClr val="tx1"/>
                          </a:solidFill>
                        </a:ln>
                      </a:endParaRP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gridSpan="2">
                  <a:txBody>
                    <a:bodyPr/>
                    <a:lstStyle/>
                    <a:p>
                      <a:pPr algn="ctr"/>
                      <a:r>
                        <a:rPr lang="en-US" b="0" dirty="0"/>
                        <a:t>Next State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457200">
                <a:tc vMerge="1">
                  <a:txBody>
                    <a:bodyPr/>
                    <a:lstStyle/>
                    <a:p>
                      <a:endParaRPr lang="en-US"/>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b="0" dirty="0"/>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algn="ctr"/>
                      <a:r>
                        <a:rPr lang="en-US" dirty="0">
                          <a:sym typeface="Symbol" panose="05050102010706020507"/>
                        </a:rPr>
                        <a:t></a:t>
                      </a:r>
                      <a:r>
                        <a:rPr lang="en-US" dirty="0"/>
                        <a:t>p</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dirty="0"/>
                        <a:t>s, 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dirty="0"/>
                        <a:t>q, 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algn="ctr"/>
                      <a:r>
                        <a:rPr lang="en-US" dirty="0"/>
                        <a:t>q</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dirty="0"/>
                        <a:t>q, 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dirty="0"/>
                        <a:t>r, 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r</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dirty="0"/>
                        <a:t>r, 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l"/>
                      <a:r>
                        <a:rPr lang="en-US" dirty="0"/>
                        <a:t>s, 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s</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dirty="0"/>
                        <a:t>s,</a:t>
                      </a:r>
                      <a:r>
                        <a:rPr lang="en-US" baseline="0" dirty="0"/>
                        <a:t> 0</a:t>
                      </a:r>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dirty="0"/>
                        <a:t>p,</a:t>
                      </a:r>
                      <a:r>
                        <a:rPr lang="en-US" baseline="0" dirty="0"/>
                        <a:t> 0</a:t>
                      </a:r>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Rectangle 12"/>
          <p:cNvSpPr/>
          <p:nvPr/>
        </p:nvSpPr>
        <p:spPr>
          <a:xfrm>
            <a:off x="457200" y="1066800"/>
            <a:ext cx="8382000" cy="1429622"/>
          </a:xfrm>
          <a:prstGeom prst="rect">
            <a:avLst/>
          </a:prstGeom>
        </p:spPr>
        <p:txBody>
          <a:bodyPr wrap="square">
            <a:spAutoFit/>
          </a:bodyPr>
          <a:lstStyle/>
          <a:p>
            <a:pPr>
              <a:lnSpc>
                <a:spcPct val="150000"/>
              </a:lnSpc>
            </a:pPr>
            <a:r>
              <a:rPr lang="en-US" sz="2000" dirty="0"/>
              <a:t>Now in the Moore machine, the output of state p is 0. So make the output of p in the Mealy machine next state column of the above table is 0. Same process is repeated for q, r and s.</a:t>
            </a:r>
          </a:p>
        </p:txBody>
      </p:sp>
      <p:graphicFrame>
        <p:nvGraphicFramePr>
          <p:cNvPr id="14" name="Table 13"/>
          <p:cNvGraphicFramePr>
            <a:graphicFrameLocks noGrp="1"/>
          </p:cNvGraphicFramePr>
          <p:nvPr/>
        </p:nvGraphicFramePr>
        <p:xfrm>
          <a:off x="381002" y="3093720"/>
          <a:ext cx="3200398" cy="2926080"/>
        </p:xfrm>
        <a:graphic>
          <a:graphicData uri="http://schemas.openxmlformats.org/drawingml/2006/table">
            <a:tbl>
              <a:tblPr>
                <a:tableStyleId>{5C22544A-7EE6-4342-B048-85BDC9FD1C3A}</a:tableStyleId>
              </a:tblPr>
              <a:tblGrid>
                <a:gridCol w="1066799">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066799">
                  <a:extLst>
                    <a:ext uri="{9D8B030D-6E8A-4147-A177-3AD203B41FA5}">
                      <a16:colId xmlns:a16="http://schemas.microsoft.com/office/drawing/2014/main" val="20003"/>
                    </a:ext>
                  </a:extLst>
                </a:gridCol>
              </a:tblGrid>
              <a:tr h="457200">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b="0" dirty="0"/>
                        <a:t>Present</a:t>
                      </a:r>
                      <a:r>
                        <a:rPr lang="en-US" b="0" baseline="0" dirty="0"/>
                        <a:t> State</a:t>
                      </a:r>
                      <a:endParaRPr lang="en-US" b="0" dirty="0"/>
                    </a:p>
                    <a:p>
                      <a:pPr algn="ctr"/>
                      <a:endParaRPr lang="en-US" b="0" dirty="0">
                        <a:ln>
                          <a:solidFill>
                            <a:schemeClr val="tx1"/>
                          </a:solidFill>
                        </a:ln>
                      </a:endParaRP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gridSpan="2">
                  <a:txBody>
                    <a:bodyPr/>
                    <a:lstStyle/>
                    <a:p>
                      <a:pPr algn="ctr"/>
                      <a:r>
                        <a:rPr lang="en-US" b="0" dirty="0"/>
                        <a:t>Next State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rowSpan="2">
                  <a:txBody>
                    <a:bodyPr/>
                    <a:lstStyle/>
                    <a:p>
                      <a:pPr algn="ctr"/>
                      <a:r>
                        <a:rPr lang="en-US" b="0" dirty="0"/>
                        <a:t>Output</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457200">
                <a:tc vMerge="1">
                  <a:txBody>
                    <a:bodyPr/>
                    <a:lstStyle/>
                    <a:p>
                      <a:endParaRPr lang="en-US"/>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b="0" dirty="0"/>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algn="ctr"/>
                      <a:r>
                        <a:rPr lang="en-US" dirty="0">
                          <a:sym typeface="Symbol" panose="05050102010706020507"/>
                        </a:rPr>
                        <a:t></a:t>
                      </a:r>
                      <a:r>
                        <a:rPr lang="en-US" dirty="0"/>
                        <a:t>p</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algn="ctr"/>
                      <a:r>
                        <a:rPr lang="en-US" dirty="0"/>
                        <a:t>q</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q</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r</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r</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r</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algn="ctr"/>
                      <a:r>
                        <a:rPr lang="en-US"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s</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p</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5" name="Right Arrow 14"/>
          <p:cNvSpPr/>
          <p:nvPr/>
        </p:nvSpPr>
        <p:spPr>
          <a:xfrm>
            <a:off x="3733800" y="4114800"/>
            <a:ext cx="685800" cy="381000"/>
          </a:xfrm>
          <a:prstGeom prst="rightArrow">
            <a:avLst/>
          </a:prstGeom>
          <a:solidFill>
            <a:srgbClr val="7BE5E5"/>
          </a:solid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62000" y="2602468"/>
            <a:ext cx="2514600" cy="430887"/>
          </a:xfrm>
          <a:prstGeom prst="rect">
            <a:avLst/>
          </a:prstGeom>
          <a:noFill/>
        </p:spPr>
        <p:txBody>
          <a:bodyPr wrap="square" rtlCol="0">
            <a:spAutoFit/>
          </a:bodyPr>
          <a:lstStyle/>
          <a:p>
            <a:r>
              <a:rPr lang="en-US" sz="2200" b="1" dirty="0"/>
              <a:t>Moore Machine</a:t>
            </a:r>
          </a:p>
        </p:txBody>
      </p:sp>
      <p:sp>
        <p:nvSpPr>
          <p:cNvPr id="17" name="TextBox 16"/>
          <p:cNvSpPr txBox="1"/>
          <p:nvPr/>
        </p:nvSpPr>
        <p:spPr>
          <a:xfrm>
            <a:off x="5562600" y="2526268"/>
            <a:ext cx="1981200" cy="430887"/>
          </a:xfrm>
          <a:prstGeom prst="rect">
            <a:avLst/>
          </a:prstGeom>
          <a:noFill/>
        </p:spPr>
        <p:txBody>
          <a:bodyPr wrap="square" rtlCol="0">
            <a:spAutoFit/>
          </a:bodyPr>
          <a:lstStyle/>
          <a:p>
            <a:r>
              <a:rPr lang="en-US" sz="2200" b="1" dirty="0"/>
              <a:t>Mealy Machine</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E7BC6B-2CC1-4FBB-898B-E1043045E100}"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Difference Between Mealy And Moore Machine</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480986728"/>
              </p:ext>
            </p:extLst>
          </p:nvPr>
        </p:nvGraphicFramePr>
        <p:xfrm>
          <a:off x="838200" y="1362778"/>
          <a:ext cx="8077200" cy="3742622"/>
        </p:xfrm>
        <a:graphic>
          <a:graphicData uri="http://schemas.openxmlformats.org/drawingml/2006/table">
            <a:tbl>
              <a:tblPr/>
              <a:tblGrid>
                <a:gridCol w="2692400">
                  <a:extLst>
                    <a:ext uri="{9D8B030D-6E8A-4147-A177-3AD203B41FA5}">
                      <a16:colId xmlns:a16="http://schemas.microsoft.com/office/drawing/2014/main" val="20000"/>
                    </a:ext>
                  </a:extLst>
                </a:gridCol>
                <a:gridCol w="2692400">
                  <a:extLst>
                    <a:ext uri="{9D8B030D-6E8A-4147-A177-3AD203B41FA5}">
                      <a16:colId xmlns:a16="http://schemas.microsoft.com/office/drawing/2014/main" val="20001"/>
                    </a:ext>
                  </a:extLst>
                </a:gridCol>
                <a:gridCol w="2692400">
                  <a:extLst>
                    <a:ext uri="{9D8B030D-6E8A-4147-A177-3AD203B41FA5}">
                      <a16:colId xmlns:a16="http://schemas.microsoft.com/office/drawing/2014/main" val="20002"/>
                    </a:ext>
                  </a:extLst>
                </a:gridCol>
              </a:tblGrid>
              <a:tr h="184352">
                <a:tc>
                  <a:txBody>
                    <a:bodyPr/>
                    <a:lstStyle/>
                    <a:p>
                      <a:r>
                        <a:rPr lang="en-US" sz="1600" b="1" dirty="0"/>
                        <a:t>BASIS OF COMPARISON</a:t>
                      </a:r>
                      <a:endParaRPr lang="en-US" sz="1600" dirty="0"/>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1600" b="1"/>
                        <a:t>MEALY MACHINE</a:t>
                      </a:r>
                      <a:endParaRPr lang="en-US" sz="1600"/>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1600" b="1"/>
                        <a:t>MOORE MACHINE</a:t>
                      </a:r>
                      <a:endParaRPr lang="en-US" sz="1600"/>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21759">
                <a:tc>
                  <a:txBody>
                    <a:bodyPr/>
                    <a:lstStyle/>
                    <a:p>
                      <a:r>
                        <a:rPr lang="en-US" sz="1600" b="1" dirty="0"/>
                        <a:t>Description</a:t>
                      </a:r>
                      <a:endParaRPr lang="en-US" sz="1600" dirty="0"/>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1600"/>
                        <a:t>Mealy machine changes its output based on its current input and present state.  </a:t>
                      </a:r>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1600"/>
                        <a:t>Output of Moore machine only depends on its current state and not on the current input.  </a:t>
                      </a:r>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71833">
                <a:tc>
                  <a:txBody>
                    <a:bodyPr/>
                    <a:lstStyle/>
                    <a:p>
                      <a:r>
                        <a:rPr lang="en-US" sz="1600" b="1" dirty="0"/>
                        <a:t>Output</a:t>
                      </a:r>
                      <a:endParaRPr lang="en-US" sz="1600" dirty="0"/>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1600"/>
                        <a:t>Output is placed on transition.  </a:t>
                      </a:r>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1600"/>
                        <a:t>Output is placed on transition.  </a:t>
                      </a:r>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71684">
                <a:tc>
                  <a:txBody>
                    <a:bodyPr/>
                    <a:lstStyle/>
                    <a:p>
                      <a:r>
                        <a:rPr lang="en-US" sz="1600" b="1" dirty="0"/>
                        <a:t>Output Function</a:t>
                      </a:r>
                      <a:endParaRPr lang="en-US" sz="1600" dirty="0"/>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en-US" sz="2800" dirty="0">
                          <a:solidFill>
                            <a:srgbClr val="C00000"/>
                          </a:solidFill>
                          <a:sym typeface="Symbol" panose="05050102010706020507"/>
                        </a:rPr>
                        <a:t>: Q X ∑  </a:t>
                      </a:r>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en-US" sz="2800" dirty="0">
                          <a:solidFill>
                            <a:srgbClr val="C00000"/>
                          </a:solidFill>
                          <a:sym typeface="Symbol" panose="05050102010706020507"/>
                        </a:rPr>
                        <a:t>: Q  </a:t>
                      </a:r>
                      <a:endParaRPr lang="en-US" sz="2800" dirty="0">
                        <a:solidFill>
                          <a:srgbClr val="C00000"/>
                        </a:solidFill>
                      </a:endParaRPr>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71833">
                <a:tc>
                  <a:txBody>
                    <a:bodyPr/>
                    <a:lstStyle/>
                    <a:p>
                      <a:r>
                        <a:rPr lang="en-US" sz="1600" b="1" dirty="0"/>
                        <a:t>Counter</a:t>
                      </a:r>
                      <a:endParaRPr lang="en-US" sz="1600" dirty="0"/>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1600"/>
                        <a:t>A counter is not a Mealy machine.  </a:t>
                      </a:r>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1600"/>
                        <a:t>A counter is a Moore machine.  </a:t>
                      </a:r>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71833">
                <a:tc>
                  <a:txBody>
                    <a:bodyPr/>
                    <a:lstStyle/>
                    <a:p>
                      <a:r>
                        <a:rPr lang="en-US" sz="1600" b="1" dirty="0"/>
                        <a:t>Design</a:t>
                      </a:r>
                      <a:endParaRPr lang="en-US" sz="1600" dirty="0"/>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1600" dirty="0"/>
                        <a:t>Not necessarily easy to design.  </a:t>
                      </a:r>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1600" dirty="0"/>
                        <a:t>Easy to design.  </a:t>
                      </a:r>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71833">
                <a:tc>
                  <a:txBody>
                    <a:bodyPr/>
                    <a:lstStyle/>
                    <a:p>
                      <a:r>
                        <a:rPr lang="en-US" sz="1600" dirty="0"/>
                        <a:t>Length</a:t>
                      </a:r>
                      <a:r>
                        <a:rPr lang="en-US" sz="1600" baseline="0" dirty="0"/>
                        <a:t> of Out put String</a:t>
                      </a:r>
                      <a:endParaRPr lang="en-US" sz="1600" dirty="0"/>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1600" dirty="0"/>
                        <a:t>It produce n length</a:t>
                      </a:r>
                      <a:r>
                        <a:rPr lang="en-US" sz="1600" baseline="0" dirty="0"/>
                        <a:t> output string corresponding to n length input String</a:t>
                      </a:r>
                      <a:endParaRPr lang="en-US" sz="1600" dirty="0"/>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r>
                        <a:rPr lang="en-US" sz="1600" dirty="0"/>
                        <a:t>It produce n+1 length</a:t>
                      </a:r>
                      <a:r>
                        <a:rPr lang="en-US" sz="1600" baseline="0" dirty="0"/>
                        <a:t> output string corresponding to n length input String</a:t>
                      </a:r>
                      <a:endParaRPr lang="en-US" sz="1600" dirty="0"/>
                    </a:p>
                  </a:txBody>
                  <a:tcPr marL="16354" marR="16354" marT="4089" marB="4089"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1025" name="Rectangle 1"/>
          <p:cNvSpPr>
            <a:spLocks noChangeArrowheads="1"/>
          </p:cNvSpPr>
          <p:nvPr/>
        </p:nvSpPr>
        <p:spPr bwMode="auto">
          <a:xfrm>
            <a:off x="0" y="0"/>
            <a:ext cx="65" cy="597499"/>
          </a:xfrm>
          <a:prstGeom prst="rect">
            <a:avLst/>
          </a:prstGeom>
          <a:solidFill>
            <a:srgbClr val="FFFFFF"/>
          </a:solidFill>
          <a:ln w="9525">
            <a:noFill/>
            <a:miter lim="800000"/>
            <a:headEnd/>
            <a:tailEnd/>
          </a:ln>
          <a:effectLst/>
        </p:spPr>
        <p:txBody>
          <a:bodyPr vert="horz" wrap="none" lIns="0" tIns="19044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buNone/>
            </a:pPr>
            <a:endParaRPr lang="en-US" sz="2000" dirty="0"/>
          </a:p>
          <a:p>
            <a:endParaRPr lang="en-US" sz="2000" dirty="0"/>
          </a:p>
          <a:p>
            <a:r>
              <a:rPr lang="en-US" sz="2200" dirty="0"/>
              <a:t>NPTEL  Video Links</a:t>
            </a:r>
          </a:p>
          <a:p>
            <a:pPr>
              <a:buNone/>
            </a:pPr>
            <a:r>
              <a:rPr lang="en-US" sz="2200" dirty="0"/>
              <a:t>	</a:t>
            </a:r>
            <a:r>
              <a:rPr lang="en-US" sz="2200" dirty="0">
                <a:hlinkClick r:id="rId2"/>
              </a:rPr>
              <a:t>https://youtu.be/al4AK6ruRek</a:t>
            </a:r>
            <a:endParaRPr lang="en-US" sz="2200" dirty="0"/>
          </a:p>
          <a:p>
            <a:pPr>
              <a:buNone/>
            </a:pPr>
            <a:r>
              <a:rPr lang="en-US" sz="2200" dirty="0"/>
              <a:t>	</a:t>
            </a:r>
            <a:r>
              <a:rPr lang="en-US" sz="2200" dirty="0">
                <a:hlinkClick r:id="rId3"/>
              </a:rPr>
              <a:t>https://youtu.be/539Bk9fFOyo</a:t>
            </a:r>
            <a:endParaRPr lang="en-US" sz="2200" dirty="0"/>
          </a:p>
          <a:p>
            <a:pPr>
              <a:buNone/>
            </a:pPr>
            <a:r>
              <a:rPr lang="en-US" sz="2200" dirty="0"/>
              <a:t>	</a:t>
            </a:r>
            <a:r>
              <a:rPr lang="en-US" sz="2200" dirty="0">
                <a:hlinkClick r:id="rId4"/>
              </a:rPr>
              <a:t>https://youtu.be/r20I_inUNv8</a:t>
            </a:r>
            <a:endParaRPr lang="en-US" sz="2200" dirty="0"/>
          </a:p>
        </p:txBody>
      </p:sp>
      <p:sp>
        <p:nvSpPr>
          <p:cNvPr id="4" name="Date Placeholder 3"/>
          <p:cNvSpPr>
            <a:spLocks noGrp="1"/>
          </p:cNvSpPr>
          <p:nvPr>
            <p:ph type="dt" sz="half" idx="10"/>
          </p:nvPr>
        </p:nvSpPr>
        <p:spPr/>
        <p:txBody>
          <a:bodyPr/>
          <a:lstStyle/>
          <a:p>
            <a:fld id="{29AD8084-0E0E-47E5-B35F-C9424B33D725}"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Video Links</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AEB5FF-C0CE-4038-BFA0-0F59396485FA}"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Daily Quiz</a:t>
            </a:r>
            <a:endParaRPr lang="en-US" dirty="0"/>
          </a:p>
        </p:txBody>
      </p:sp>
      <p:sp>
        <p:nvSpPr>
          <p:cNvPr id="9" name="Content Placeholder 8"/>
          <p:cNvSpPr>
            <a:spLocks noGrp="1"/>
          </p:cNvSpPr>
          <p:nvPr>
            <p:ph idx="1"/>
          </p:nvPr>
        </p:nvSpPr>
        <p:spPr>
          <a:xfrm>
            <a:off x="457200" y="990600"/>
            <a:ext cx="8229600" cy="4525963"/>
          </a:xfrm>
        </p:spPr>
        <p:txBody>
          <a:bodyPr>
            <a:normAutofit fontScale="92500" lnSpcReduction="20000"/>
          </a:bodyPr>
          <a:lstStyle/>
          <a:p>
            <a:pPr lvl="0">
              <a:lnSpc>
                <a:spcPct val="107000"/>
              </a:lnSpc>
              <a:spcBef>
                <a:spcPts val="0"/>
              </a:spcBef>
              <a:buFont typeface="+mj-lt"/>
              <a:buAutoNum type="arabicPeriod"/>
            </a:pPr>
            <a:r>
              <a:rPr lang="en-US" sz="2400" spc="10" dirty="0">
                <a:ea typeface="Calibri" panose="020F0502020204030204"/>
                <a:cs typeface="Times New Roman" panose="02020603050405020304"/>
              </a:rPr>
              <a:t>Given: ∑= {a, b}L= {xϵ∑*|x is a string combination}∑4 represents which among the following? *</a:t>
            </a:r>
            <a:endParaRPr lang="en-US" sz="2400" dirty="0">
              <a:ea typeface="Calibri" panose="020F0502020204030204"/>
              <a:cs typeface="Times New Roman" panose="02020603050405020304"/>
            </a:endParaRPr>
          </a:p>
          <a:p>
            <a:pPr lvl="0">
              <a:lnSpc>
                <a:spcPct val="107000"/>
              </a:lnSpc>
              <a:spcBef>
                <a:spcPts val="0"/>
              </a:spcBef>
              <a:buFont typeface="+mj-lt"/>
              <a:buAutoNum type="alphaUcPeriod"/>
            </a:pPr>
            <a:r>
              <a:rPr lang="en-US" sz="2400" spc="15" dirty="0">
                <a:ea typeface="Times New Roman" panose="02020603050405020304"/>
                <a:cs typeface="Times New Roman" panose="02020603050405020304"/>
              </a:rPr>
              <a:t>{</a:t>
            </a:r>
            <a:r>
              <a:rPr lang="en-US" sz="2400" spc="15" dirty="0" err="1">
                <a:ea typeface="Times New Roman" panose="02020603050405020304"/>
                <a:cs typeface="Times New Roman" panose="02020603050405020304"/>
              </a:rPr>
              <a:t>aa</a:t>
            </a:r>
            <a:r>
              <a:rPr lang="en-US" sz="2400" spc="15" dirty="0">
                <a:ea typeface="Times New Roman" panose="02020603050405020304"/>
                <a:cs typeface="Times New Roman" panose="02020603050405020304"/>
              </a:rPr>
              <a:t>, </a:t>
            </a:r>
            <a:r>
              <a:rPr lang="en-US" sz="2400" spc="15" dirty="0" err="1">
                <a:ea typeface="Times New Roman" panose="02020603050405020304"/>
                <a:cs typeface="Times New Roman" panose="02020603050405020304"/>
              </a:rPr>
              <a:t>ab</a:t>
            </a:r>
            <a:r>
              <a:rPr lang="en-US" sz="2400" spc="15" dirty="0">
                <a:ea typeface="Times New Roman" panose="02020603050405020304"/>
                <a:cs typeface="Times New Roman" panose="02020603050405020304"/>
              </a:rPr>
              <a:t>, </a:t>
            </a:r>
            <a:r>
              <a:rPr lang="en-US" sz="2400" spc="15" dirty="0" err="1">
                <a:ea typeface="Times New Roman" panose="02020603050405020304"/>
                <a:cs typeface="Times New Roman" panose="02020603050405020304"/>
              </a:rPr>
              <a:t>ba</a:t>
            </a:r>
            <a:r>
              <a:rPr lang="en-US" sz="2400" spc="15" dirty="0">
                <a:ea typeface="Times New Roman" panose="02020603050405020304"/>
                <a:cs typeface="Times New Roman" panose="02020603050405020304"/>
              </a:rPr>
              <a:t>, bb}</a:t>
            </a:r>
            <a:endParaRPr lang="en-US" sz="2400" dirty="0">
              <a:ea typeface="Calibri" panose="020F0502020204030204"/>
              <a:cs typeface="Times New Roman" panose="02020603050405020304"/>
            </a:endParaRPr>
          </a:p>
          <a:p>
            <a:pPr lvl="0">
              <a:lnSpc>
                <a:spcPct val="107000"/>
              </a:lnSpc>
              <a:spcBef>
                <a:spcPts val="0"/>
              </a:spcBef>
              <a:buFont typeface="+mj-lt"/>
              <a:buAutoNum type="alphaUcPeriod"/>
            </a:pPr>
            <a:r>
              <a:rPr lang="en-US" sz="2400" spc="15" dirty="0">
                <a:ea typeface="Times New Roman" panose="02020603050405020304"/>
                <a:cs typeface="Times New Roman" panose="02020603050405020304"/>
              </a:rPr>
              <a:t>{</a:t>
            </a:r>
            <a:r>
              <a:rPr lang="en-US" sz="2400" spc="15" dirty="0" err="1">
                <a:ea typeface="Times New Roman" panose="02020603050405020304"/>
                <a:cs typeface="Times New Roman" panose="02020603050405020304"/>
              </a:rPr>
              <a:t>aaaa</a:t>
            </a:r>
            <a:r>
              <a:rPr lang="en-US" sz="2400" spc="15" dirty="0">
                <a:ea typeface="Times New Roman" panose="02020603050405020304"/>
                <a:cs typeface="Times New Roman" panose="02020603050405020304"/>
              </a:rPr>
              <a:t>, </a:t>
            </a:r>
            <a:r>
              <a:rPr lang="en-US" sz="2400" spc="15" dirty="0" err="1">
                <a:ea typeface="Times New Roman" panose="02020603050405020304"/>
                <a:cs typeface="Times New Roman" panose="02020603050405020304"/>
              </a:rPr>
              <a:t>abab</a:t>
            </a:r>
            <a:r>
              <a:rPr lang="en-US" sz="2400" spc="15" dirty="0">
                <a:ea typeface="Times New Roman" panose="02020603050405020304"/>
                <a:cs typeface="Times New Roman" panose="02020603050405020304"/>
              </a:rPr>
              <a:t>, ε, </a:t>
            </a:r>
            <a:r>
              <a:rPr lang="en-US" sz="2400" spc="15" dirty="0" err="1">
                <a:ea typeface="Times New Roman" panose="02020603050405020304"/>
                <a:cs typeface="Times New Roman" panose="02020603050405020304"/>
              </a:rPr>
              <a:t>abaa</a:t>
            </a:r>
            <a:r>
              <a:rPr lang="en-US" sz="2400" spc="15" dirty="0">
                <a:ea typeface="Times New Roman" panose="02020603050405020304"/>
                <a:cs typeface="Times New Roman" panose="02020603050405020304"/>
              </a:rPr>
              <a:t>, </a:t>
            </a:r>
            <a:r>
              <a:rPr lang="en-US" sz="2400" spc="15" dirty="0" err="1">
                <a:ea typeface="Times New Roman" panose="02020603050405020304"/>
                <a:cs typeface="Times New Roman" panose="02020603050405020304"/>
              </a:rPr>
              <a:t>aabb</a:t>
            </a:r>
            <a:r>
              <a:rPr lang="en-US" sz="2400" spc="15" dirty="0">
                <a:ea typeface="Times New Roman" panose="02020603050405020304"/>
                <a:cs typeface="Times New Roman" panose="02020603050405020304"/>
              </a:rPr>
              <a:t>}</a:t>
            </a:r>
            <a:endParaRPr lang="en-US" sz="2400" dirty="0">
              <a:ea typeface="Calibri" panose="020F0502020204030204"/>
              <a:cs typeface="Times New Roman" panose="02020603050405020304"/>
            </a:endParaRPr>
          </a:p>
          <a:p>
            <a:pPr lvl="0">
              <a:lnSpc>
                <a:spcPct val="107000"/>
              </a:lnSpc>
              <a:spcBef>
                <a:spcPts val="0"/>
              </a:spcBef>
              <a:buFont typeface="+mj-lt"/>
              <a:buAutoNum type="alphaUcPeriod"/>
            </a:pPr>
            <a:r>
              <a:rPr lang="en-US" sz="2400" spc="15" dirty="0">
                <a:ea typeface="Times New Roman" panose="02020603050405020304"/>
                <a:cs typeface="Times New Roman" panose="02020603050405020304"/>
              </a:rPr>
              <a:t>{</a:t>
            </a:r>
            <a:r>
              <a:rPr lang="en-US" sz="2400" spc="15" dirty="0" err="1">
                <a:ea typeface="Times New Roman" panose="02020603050405020304"/>
                <a:cs typeface="Times New Roman" panose="02020603050405020304"/>
              </a:rPr>
              <a:t>aaa</a:t>
            </a:r>
            <a:r>
              <a:rPr lang="en-US" sz="2400" spc="15" dirty="0">
                <a:ea typeface="Times New Roman" panose="02020603050405020304"/>
                <a:cs typeface="Times New Roman" panose="02020603050405020304"/>
              </a:rPr>
              <a:t>, </a:t>
            </a:r>
            <a:r>
              <a:rPr lang="en-US" sz="2400" spc="15" dirty="0" err="1">
                <a:ea typeface="Times New Roman" panose="02020603050405020304"/>
                <a:cs typeface="Times New Roman" panose="02020603050405020304"/>
              </a:rPr>
              <a:t>aab</a:t>
            </a:r>
            <a:r>
              <a:rPr lang="en-US" sz="2400" spc="15" dirty="0">
                <a:ea typeface="Times New Roman" panose="02020603050405020304"/>
                <a:cs typeface="Times New Roman" panose="02020603050405020304"/>
              </a:rPr>
              <a:t>, </a:t>
            </a:r>
            <a:r>
              <a:rPr lang="en-US" sz="2400" spc="15" dirty="0" err="1">
                <a:ea typeface="Times New Roman" panose="02020603050405020304"/>
                <a:cs typeface="Times New Roman" panose="02020603050405020304"/>
              </a:rPr>
              <a:t>aba</a:t>
            </a:r>
            <a:r>
              <a:rPr lang="en-US" sz="2400" spc="15" dirty="0">
                <a:ea typeface="Times New Roman" panose="02020603050405020304"/>
                <a:cs typeface="Times New Roman" panose="02020603050405020304"/>
              </a:rPr>
              <a:t>, </a:t>
            </a:r>
            <a:r>
              <a:rPr lang="en-US" sz="2400" spc="15" dirty="0" err="1">
                <a:ea typeface="Times New Roman" panose="02020603050405020304"/>
                <a:cs typeface="Times New Roman" panose="02020603050405020304"/>
              </a:rPr>
              <a:t>bbb</a:t>
            </a:r>
            <a:r>
              <a:rPr lang="en-US" sz="2400" spc="15" dirty="0">
                <a:ea typeface="Times New Roman" panose="02020603050405020304"/>
                <a:cs typeface="Times New Roman" panose="02020603050405020304"/>
              </a:rPr>
              <a:t>}</a:t>
            </a:r>
            <a:endParaRPr lang="en-US" sz="2400" dirty="0">
              <a:ea typeface="Calibri" panose="020F0502020204030204"/>
              <a:cs typeface="Times New Roman" panose="02020603050405020304"/>
            </a:endParaRPr>
          </a:p>
          <a:p>
            <a:pPr lvl="0">
              <a:lnSpc>
                <a:spcPct val="107000"/>
              </a:lnSpc>
              <a:spcBef>
                <a:spcPts val="0"/>
              </a:spcBef>
              <a:buFont typeface="+mj-lt"/>
              <a:buAutoNum type="alphaUcPeriod"/>
            </a:pPr>
            <a:r>
              <a:rPr lang="en-US" sz="2400" spc="15" dirty="0">
                <a:ea typeface="Times New Roman" panose="02020603050405020304"/>
                <a:cs typeface="Times New Roman" panose="02020603050405020304"/>
              </a:rPr>
              <a:t>All of the mentioned</a:t>
            </a:r>
          </a:p>
          <a:p>
            <a:pPr lvl="0">
              <a:lnSpc>
                <a:spcPct val="107000"/>
              </a:lnSpc>
              <a:spcBef>
                <a:spcPts val="0"/>
              </a:spcBef>
              <a:buFont typeface="+mj-lt"/>
              <a:buAutoNum type="alphaUcPeriod"/>
            </a:pPr>
            <a:endParaRPr lang="en-US" sz="2400" dirty="0">
              <a:ea typeface="Calibri" panose="020F0502020204030204"/>
              <a:cs typeface="Times New Roman" panose="02020603050405020304"/>
            </a:endParaRPr>
          </a:p>
          <a:p>
            <a:pPr lvl="0">
              <a:lnSpc>
                <a:spcPct val="107000"/>
              </a:lnSpc>
              <a:spcBef>
                <a:spcPts val="0"/>
              </a:spcBef>
              <a:buNone/>
            </a:pPr>
            <a:r>
              <a:rPr lang="en-US" sz="2400" spc="10" dirty="0">
                <a:ea typeface="Calibri" panose="020F0502020204030204"/>
                <a:cs typeface="Times New Roman" panose="02020603050405020304"/>
              </a:rPr>
              <a:t>2. Converting each of the final states of F to non-final states and old non-final states of F to final states, FA thus obtained will reject every string belonging to L and will accept every string, defined over Σ, not belonging to L. is called</a:t>
            </a:r>
            <a:endParaRPr lang="en-US" sz="2400" dirty="0">
              <a:ea typeface="Calibri" panose="020F0502020204030204"/>
              <a:cs typeface="Times New Roman" panose="02020603050405020304"/>
            </a:endParaRPr>
          </a:p>
          <a:p>
            <a:pPr lvl="0">
              <a:lnSpc>
                <a:spcPct val="107000"/>
              </a:lnSpc>
              <a:spcBef>
                <a:spcPts val="0"/>
              </a:spcBef>
              <a:buFont typeface="+mj-lt"/>
              <a:buAutoNum type="alphaUcPeriod"/>
            </a:pPr>
            <a:r>
              <a:rPr lang="en-US" sz="2400" spc="15" dirty="0">
                <a:ea typeface="Times New Roman" panose="02020603050405020304"/>
                <a:cs typeface="Times New Roman" panose="02020603050405020304"/>
              </a:rPr>
              <a:t>Transition Graph of L</a:t>
            </a:r>
            <a:endParaRPr lang="en-US" sz="2400" dirty="0">
              <a:ea typeface="Calibri" panose="020F0502020204030204"/>
              <a:cs typeface="Times New Roman" panose="02020603050405020304"/>
            </a:endParaRPr>
          </a:p>
          <a:p>
            <a:pPr lvl="0">
              <a:lnSpc>
                <a:spcPct val="107000"/>
              </a:lnSpc>
              <a:spcBef>
                <a:spcPts val="0"/>
              </a:spcBef>
              <a:buFont typeface="+mj-lt"/>
              <a:buAutoNum type="alphaUcPeriod"/>
            </a:pPr>
            <a:r>
              <a:rPr lang="en-US" sz="2400" spc="15" dirty="0">
                <a:ea typeface="Times New Roman" panose="02020603050405020304"/>
                <a:cs typeface="Times New Roman" panose="02020603050405020304"/>
              </a:rPr>
              <a:t>Regular expression of L</a:t>
            </a:r>
            <a:endParaRPr lang="en-US" sz="2400" dirty="0">
              <a:ea typeface="Calibri" panose="020F0502020204030204"/>
              <a:cs typeface="Times New Roman" panose="02020603050405020304"/>
            </a:endParaRPr>
          </a:p>
          <a:p>
            <a:pPr lvl="0">
              <a:lnSpc>
                <a:spcPct val="107000"/>
              </a:lnSpc>
              <a:spcBef>
                <a:spcPts val="0"/>
              </a:spcBef>
              <a:buFont typeface="+mj-lt"/>
              <a:buAutoNum type="alphaUcPeriod"/>
            </a:pPr>
            <a:r>
              <a:rPr lang="en-US" sz="2400" spc="15" dirty="0">
                <a:ea typeface="Times New Roman" panose="02020603050405020304"/>
                <a:cs typeface="Times New Roman" panose="02020603050405020304"/>
              </a:rPr>
              <a:t>Complement of L</a:t>
            </a:r>
            <a:endParaRPr lang="en-US" sz="2400" dirty="0">
              <a:ea typeface="Calibri" panose="020F0502020204030204"/>
              <a:cs typeface="Times New Roman" panose="02020603050405020304"/>
            </a:endParaRPr>
          </a:p>
          <a:p>
            <a:pPr lvl="0">
              <a:lnSpc>
                <a:spcPct val="107000"/>
              </a:lnSpc>
              <a:spcBef>
                <a:spcPts val="0"/>
              </a:spcBef>
              <a:buFont typeface="+mj-lt"/>
              <a:buAutoNum type="alphaUcPeriod"/>
            </a:pPr>
            <a:r>
              <a:rPr lang="en-US" sz="2400" spc="15" dirty="0">
                <a:ea typeface="Times New Roman" panose="02020603050405020304"/>
                <a:cs typeface="Times New Roman" panose="02020603050405020304"/>
              </a:rPr>
              <a:t>Finite Automata of L</a:t>
            </a:r>
            <a:endParaRPr lang="en-US" sz="2400" dirty="0">
              <a:ea typeface="Calibri" panose="020F0502020204030204"/>
              <a:cs typeface="Times New Roman" panose="02020603050405020304"/>
            </a:endParaRPr>
          </a:p>
          <a:p>
            <a:pPr>
              <a:buNone/>
            </a:pP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lnSpc>
                <a:spcPct val="107000"/>
              </a:lnSpc>
              <a:spcBef>
                <a:spcPts val="0"/>
              </a:spcBef>
              <a:buNone/>
            </a:pPr>
            <a:r>
              <a:rPr lang="en-US" sz="2200" spc="10" dirty="0">
                <a:ea typeface="Calibri" panose="020F0502020204030204"/>
                <a:cs typeface="Times New Roman" panose="02020603050405020304"/>
              </a:rPr>
              <a:t>3. </a:t>
            </a:r>
            <a:r>
              <a:rPr lang="en-US" sz="2200" spc="10" dirty="0" err="1">
                <a:ea typeface="Calibri" panose="020F0502020204030204"/>
                <a:cs typeface="Times New Roman" panose="02020603050405020304"/>
              </a:rPr>
              <a:t>Myhill</a:t>
            </a:r>
            <a:r>
              <a:rPr lang="en-US" sz="2200" spc="10" dirty="0">
                <a:ea typeface="Calibri" panose="020F0502020204030204"/>
                <a:cs typeface="Times New Roman" panose="02020603050405020304"/>
              </a:rPr>
              <a:t> </a:t>
            </a:r>
            <a:r>
              <a:rPr lang="en-US" sz="2200" spc="10" dirty="0" err="1">
                <a:ea typeface="Calibri" panose="020F0502020204030204"/>
                <a:cs typeface="Times New Roman" panose="02020603050405020304"/>
              </a:rPr>
              <a:t>Nerode</a:t>
            </a:r>
            <a:r>
              <a:rPr lang="en-US" sz="2200" spc="10" dirty="0">
                <a:ea typeface="Calibri" panose="020F0502020204030204"/>
                <a:cs typeface="Times New Roman" panose="02020603050405020304"/>
              </a:rPr>
              <a:t> theorem is consisting of the followings,</a:t>
            </a:r>
            <a:endParaRPr lang="en-US" sz="2200" dirty="0">
              <a:ea typeface="Calibri" panose="020F0502020204030204"/>
              <a:cs typeface="Times New Roman" panose="02020603050405020304"/>
            </a:endParaRPr>
          </a:p>
          <a:p>
            <a:pPr lvl="0">
              <a:lnSpc>
                <a:spcPct val="107000"/>
              </a:lnSpc>
              <a:spcBef>
                <a:spcPts val="0"/>
              </a:spcBef>
              <a:buFont typeface="+mj-lt"/>
              <a:buAutoNum type="alphaUcPeriod"/>
            </a:pPr>
            <a:r>
              <a:rPr lang="en-US" sz="2200" spc="15" dirty="0">
                <a:ea typeface="Times New Roman" panose="02020603050405020304"/>
                <a:cs typeface="Times New Roman" panose="02020603050405020304"/>
              </a:rPr>
              <a:t>L partitions Σ into distinct classes.</a:t>
            </a:r>
            <a:endParaRPr lang="en-US" sz="2200" dirty="0">
              <a:ea typeface="Calibri" panose="020F0502020204030204"/>
              <a:cs typeface="Times New Roman" panose="02020603050405020304"/>
            </a:endParaRPr>
          </a:p>
          <a:p>
            <a:pPr lvl="0">
              <a:lnSpc>
                <a:spcPct val="107000"/>
              </a:lnSpc>
              <a:spcBef>
                <a:spcPts val="0"/>
              </a:spcBef>
              <a:buFont typeface="+mj-lt"/>
              <a:buAutoNum type="alphaUcPeriod"/>
            </a:pPr>
            <a:r>
              <a:rPr lang="en-US" sz="2200" spc="15" dirty="0">
                <a:ea typeface="Times New Roman" panose="02020603050405020304"/>
                <a:cs typeface="Times New Roman" panose="02020603050405020304"/>
              </a:rPr>
              <a:t>If L is regular then, L generates finite number of classes.</a:t>
            </a:r>
            <a:endParaRPr lang="en-US" sz="2200" dirty="0">
              <a:ea typeface="Calibri" panose="020F0502020204030204"/>
              <a:cs typeface="Times New Roman" panose="02020603050405020304"/>
            </a:endParaRPr>
          </a:p>
          <a:p>
            <a:pPr lvl="0">
              <a:lnSpc>
                <a:spcPct val="107000"/>
              </a:lnSpc>
              <a:spcBef>
                <a:spcPts val="0"/>
              </a:spcBef>
              <a:buFont typeface="+mj-lt"/>
              <a:buAutoNum type="alphaUcPeriod"/>
            </a:pPr>
            <a:r>
              <a:rPr lang="en-US" sz="2200" spc="15" dirty="0">
                <a:ea typeface="Times New Roman" panose="02020603050405020304"/>
                <a:cs typeface="Times New Roman" panose="02020603050405020304"/>
              </a:rPr>
              <a:t>If L generates finite number of classes, then L is regular.</a:t>
            </a:r>
            <a:endParaRPr lang="en-US" sz="2200" dirty="0">
              <a:ea typeface="Calibri" panose="020F0502020204030204"/>
              <a:cs typeface="Times New Roman" panose="02020603050405020304"/>
            </a:endParaRPr>
          </a:p>
          <a:p>
            <a:pPr lvl="0">
              <a:lnSpc>
                <a:spcPct val="107000"/>
              </a:lnSpc>
              <a:spcBef>
                <a:spcPts val="0"/>
              </a:spcBef>
              <a:buFont typeface="+mj-lt"/>
              <a:buAutoNum type="alphaUcPeriod"/>
            </a:pPr>
            <a:r>
              <a:rPr lang="en-US" sz="2200" spc="15" dirty="0">
                <a:ea typeface="Times New Roman" panose="02020603050405020304"/>
                <a:cs typeface="Times New Roman" panose="02020603050405020304"/>
              </a:rPr>
              <a:t>All of above</a:t>
            </a:r>
          </a:p>
          <a:p>
            <a:pPr lvl="0">
              <a:lnSpc>
                <a:spcPct val="107000"/>
              </a:lnSpc>
              <a:spcBef>
                <a:spcPts val="0"/>
              </a:spcBef>
              <a:buNone/>
            </a:pPr>
            <a:endParaRPr lang="en-US" sz="2200" dirty="0">
              <a:ea typeface="Calibri" panose="020F0502020204030204"/>
              <a:cs typeface="Times New Roman" panose="02020603050405020304"/>
            </a:endParaRPr>
          </a:p>
          <a:p>
            <a:pPr lvl="0">
              <a:lnSpc>
                <a:spcPct val="107000"/>
              </a:lnSpc>
              <a:spcBef>
                <a:spcPts val="0"/>
              </a:spcBef>
              <a:buNone/>
            </a:pPr>
            <a:r>
              <a:rPr lang="en-US" sz="2200" spc="10" dirty="0">
                <a:ea typeface="Calibri" panose="020F0502020204030204"/>
                <a:cs typeface="Times New Roman" panose="02020603050405020304"/>
              </a:rPr>
              <a:t>4. The part of an FA, where the input string is placed before it is run, is called ______</a:t>
            </a:r>
            <a:endParaRPr lang="en-US" sz="2200" dirty="0">
              <a:ea typeface="Calibri" panose="020F0502020204030204"/>
              <a:cs typeface="Times New Roman" panose="02020603050405020304"/>
            </a:endParaRPr>
          </a:p>
          <a:p>
            <a:pPr lvl="0">
              <a:lnSpc>
                <a:spcPct val="107000"/>
              </a:lnSpc>
              <a:spcBef>
                <a:spcPts val="0"/>
              </a:spcBef>
              <a:buFont typeface="+mj-lt"/>
              <a:buAutoNum type="alphaUcPeriod"/>
            </a:pPr>
            <a:r>
              <a:rPr lang="en-US" sz="2200" spc="15" dirty="0">
                <a:ea typeface="Times New Roman" panose="02020603050405020304"/>
                <a:cs typeface="Times New Roman" panose="02020603050405020304"/>
              </a:rPr>
              <a:t>State</a:t>
            </a:r>
            <a:endParaRPr lang="en-US" sz="2200" dirty="0">
              <a:ea typeface="Calibri" panose="020F0502020204030204"/>
              <a:cs typeface="Times New Roman" panose="02020603050405020304"/>
            </a:endParaRPr>
          </a:p>
          <a:p>
            <a:pPr lvl="0">
              <a:lnSpc>
                <a:spcPct val="107000"/>
              </a:lnSpc>
              <a:spcBef>
                <a:spcPts val="0"/>
              </a:spcBef>
              <a:buFont typeface="+mj-lt"/>
              <a:buAutoNum type="alphaUcPeriod"/>
            </a:pPr>
            <a:r>
              <a:rPr lang="en-US" sz="2200" spc="15" dirty="0">
                <a:ea typeface="Times New Roman" panose="02020603050405020304"/>
                <a:cs typeface="Times New Roman" panose="02020603050405020304"/>
              </a:rPr>
              <a:t>Transition</a:t>
            </a:r>
            <a:endParaRPr lang="en-US" sz="2200" dirty="0">
              <a:ea typeface="Calibri" panose="020F0502020204030204"/>
              <a:cs typeface="Times New Roman" panose="02020603050405020304"/>
            </a:endParaRPr>
          </a:p>
          <a:p>
            <a:pPr lvl="0">
              <a:lnSpc>
                <a:spcPct val="107000"/>
              </a:lnSpc>
              <a:spcBef>
                <a:spcPts val="0"/>
              </a:spcBef>
              <a:buFont typeface="+mj-lt"/>
              <a:buAutoNum type="alphaUcPeriod"/>
            </a:pPr>
            <a:r>
              <a:rPr lang="en-US" sz="2200" spc="15" dirty="0">
                <a:ea typeface="Times New Roman" panose="02020603050405020304"/>
                <a:cs typeface="Times New Roman" panose="02020603050405020304"/>
              </a:rPr>
              <a:t>Input Tape</a:t>
            </a:r>
            <a:r>
              <a:rPr lang="en-US" sz="2200" dirty="0">
                <a:ea typeface="Times New Roman" panose="02020603050405020304"/>
                <a:cs typeface="Times New Roman" panose="02020603050405020304"/>
              </a:rPr>
              <a:t> </a:t>
            </a:r>
            <a:endParaRPr lang="en-US" sz="2200" dirty="0">
              <a:ea typeface="Calibri" panose="020F0502020204030204"/>
              <a:cs typeface="Times New Roman" panose="02020603050405020304"/>
            </a:endParaRPr>
          </a:p>
          <a:p>
            <a:pPr>
              <a:buNone/>
            </a:pPr>
            <a:r>
              <a:rPr lang="en-US" sz="2200" spc="15" dirty="0">
                <a:ea typeface="Times New Roman" panose="02020603050405020304"/>
              </a:rPr>
              <a:t>D. Output Tape</a:t>
            </a:r>
            <a:endParaRPr lang="en-US" sz="2200" dirty="0"/>
          </a:p>
        </p:txBody>
      </p:sp>
      <p:sp>
        <p:nvSpPr>
          <p:cNvPr id="4" name="Date Placeholder 3"/>
          <p:cNvSpPr>
            <a:spLocks noGrp="1"/>
          </p:cNvSpPr>
          <p:nvPr>
            <p:ph type="dt" sz="half" idx="10"/>
          </p:nvPr>
        </p:nvSpPr>
        <p:spPr/>
        <p:txBody>
          <a:bodyPr/>
          <a:lstStyle/>
          <a:p>
            <a:fld id="{3B8F3C32-97E6-411F-B0A1-B5938F0D3DD6}"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Daily Quiz</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lnSpc>
                <a:spcPct val="107000"/>
              </a:lnSpc>
              <a:spcBef>
                <a:spcPts val="0"/>
              </a:spcBef>
              <a:buNone/>
            </a:pPr>
            <a:r>
              <a:rPr lang="en-US" sz="2200" spc="10" dirty="0">
                <a:ea typeface="Calibri" panose="020F0502020204030204"/>
                <a:cs typeface="Times New Roman" panose="02020603050405020304"/>
              </a:rPr>
              <a:t>5. Which of the following is an application of Finite Automaton?</a:t>
            </a:r>
            <a:endParaRPr lang="en-US" sz="2200" dirty="0">
              <a:ea typeface="Calibri" panose="020F0502020204030204"/>
              <a:cs typeface="Times New Roman" panose="02020603050405020304"/>
            </a:endParaRPr>
          </a:p>
          <a:p>
            <a:pPr lvl="0">
              <a:lnSpc>
                <a:spcPct val="107000"/>
              </a:lnSpc>
              <a:spcBef>
                <a:spcPts val="0"/>
              </a:spcBef>
              <a:buFont typeface="+mj-lt"/>
              <a:buAutoNum type="alphaUcPeriod"/>
            </a:pPr>
            <a:r>
              <a:rPr lang="en-US" sz="2200" spc="15" dirty="0">
                <a:ea typeface="Times New Roman" panose="02020603050405020304"/>
                <a:cs typeface="Times New Roman" panose="02020603050405020304"/>
              </a:rPr>
              <a:t>Compiler Design</a:t>
            </a:r>
            <a:endParaRPr lang="en-US" sz="2200" dirty="0">
              <a:ea typeface="Calibri" panose="020F0502020204030204"/>
              <a:cs typeface="Times New Roman" panose="02020603050405020304"/>
            </a:endParaRPr>
          </a:p>
          <a:p>
            <a:pPr lvl="0">
              <a:lnSpc>
                <a:spcPct val="107000"/>
              </a:lnSpc>
              <a:spcBef>
                <a:spcPts val="0"/>
              </a:spcBef>
              <a:buFont typeface="+mj-lt"/>
              <a:buAutoNum type="alphaUcPeriod"/>
            </a:pPr>
            <a:r>
              <a:rPr lang="en-US" sz="2200" spc="15" dirty="0">
                <a:ea typeface="Times New Roman" panose="02020603050405020304"/>
                <a:cs typeface="Times New Roman" panose="02020603050405020304"/>
              </a:rPr>
              <a:t>Grammar Parsers</a:t>
            </a:r>
            <a:endParaRPr lang="en-US" sz="2200" dirty="0">
              <a:ea typeface="Calibri" panose="020F0502020204030204"/>
              <a:cs typeface="Times New Roman" panose="02020603050405020304"/>
            </a:endParaRPr>
          </a:p>
          <a:p>
            <a:pPr lvl="0">
              <a:lnSpc>
                <a:spcPct val="107000"/>
              </a:lnSpc>
              <a:spcBef>
                <a:spcPts val="0"/>
              </a:spcBef>
              <a:buFont typeface="+mj-lt"/>
              <a:buAutoNum type="alphaUcPeriod"/>
            </a:pPr>
            <a:r>
              <a:rPr lang="en-US" sz="2200" spc="15" dirty="0">
                <a:ea typeface="Times New Roman" panose="02020603050405020304"/>
                <a:cs typeface="Times New Roman" panose="02020603050405020304"/>
              </a:rPr>
              <a:t>Text Search</a:t>
            </a:r>
            <a:endParaRPr lang="en-US" sz="2200" dirty="0">
              <a:ea typeface="Calibri" panose="020F0502020204030204"/>
              <a:cs typeface="Times New Roman" panose="02020603050405020304"/>
            </a:endParaRPr>
          </a:p>
          <a:p>
            <a:pPr lvl="0">
              <a:lnSpc>
                <a:spcPct val="107000"/>
              </a:lnSpc>
              <a:spcBef>
                <a:spcPts val="0"/>
              </a:spcBef>
              <a:buFont typeface="+mj-lt"/>
              <a:buAutoNum type="alphaUcPeriod"/>
            </a:pPr>
            <a:r>
              <a:rPr lang="en-US" sz="2200" spc="15" dirty="0">
                <a:ea typeface="Times New Roman" panose="02020603050405020304"/>
                <a:cs typeface="Times New Roman" panose="02020603050405020304"/>
              </a:rPr>
              <a:t>All of the mentioned</a:t>
            </a:r>
          </a:p>
          <a:p>
            <a:pPr lvl="0">
              <a:lnSpc>
                <a:spcPct val="107000"/>
              </a:lnSpc>
              <a:spcBef>
                <a:spcPts val="0"/>
              </a:spcBef>
              <a:buNone/>
            </a:pPr>
            <a:endParaRPr lang="en-US" sz="2200" spc="15" dirty="0">
              <a:ea typeface="Times New Roman" panose="02020603050405020304"/>
              <a:cs typeface="Times New Roman" panose="02020603050405020304"/>
            </a:endParaRPr>
          </a:p>
          <a:p>
            <a:pPr lvl="0">
              <a:lnSpc>
                <a:spcPct val="107000"/>
              </a:lnSpc>
              <a:spcBef>
                <a:spcPts val="0"/>
              </a:spcBef>
              <a:buNone/>
            </a:pPr>
            <a:r>
              <a:rPr lang="en-US" sz="2200" spc="10" dirty="0">
                <a:ea typeface="Calibri" panose="020F0502020204030204"/>
                <a:cs typeface="Times New Roman" panose="02020603050405020304"/>
              </a:rPr>
              <a:t>6. Which of the following is a not a part of 5-tuple finite automata? </a:t>
            </a:r>
            <a:endParaRPr lang="en-US" sz="2200" dirty="0">
              <a:ea typeface="Calibri" panose="020F0502020204030204"/>
              <a:cs typeface="Times New Roman" panose="02020603050405020304"/>
            </a:endParaRPr>
          </a:p>
          <a:p>
            <a:pPr lvl="0">
              <a:lnSpc>
                <a:spcPct val="107000"/>
              </a:lnSpc>
              <a:spcBef>
                <a:spcPts val="0"/>
              </a:spcBef>
              <a:buFont typeface="+mj-lt"/>
              <a:buAutoNum type="alphaUcPeriod"/>
            </a:pPr>
            <a:r>
              <a:rPr lang="en-US" sz="2200" spc="15" dirty="0">
                <a:ea typeface="Times New Roman" panose="02020603050405020304"/>
                <a:cs typeface="Times New Roman" panose="02020603050405020304"/>
              </a:rPr>
              <a:t>Input alphabet</a:t>
            </a:r>
            <a:endParaRPr lang="en-US" sz="2200" dirty="0">
              <a:ea typeface="Calibri" panose="020F0502020204030204"/>
              <a:cs typeface="Times New Roman" panose="02020603050405020304"/>
            </a:endParaRPr>
          </a:p>
          <a:p>
            <a:pPr lvl="0">
              <a:lnSpc>
                <a:spcPct val="107000"/>
              </a:lnSpc>
              <a:spcBef>
                <a:spcPts val="0"/>
              </a:spcBef>
              <a:buFont typeface="+mj-lt"/>
              <a:buAutoNum type="alphaUcPeriod"/>
            </a:pPr>
            <a:r>
              <a:rPr lang="en-US" sz="2200" spc="15" dirty="0">
                <a:ea typeface="Times New Roman" panose="02020603050405020304"/>
                <a:cs typeface="Times New Roman" panose="02020603050405020304"/>
              </a:rPr>
              <a:t>Transition function</a:t>
            </a:r>
            <a:endParaRPr lang="en-US" sz="2200" dirty="0">
              <a:ea typeface="Calibri" panose="020F0502020204030204"/>
              <a:cs typeface="Times New Roman" panose="02020603050405020304"/>
            </a:endParaRPr>
          </a:p>
          <a:p>
            <a:pPr lvl="0">
              <a:lnSpc>
                <a:spcPct val="107000"/>
              </a:lnSpc>
              <a:spcBef>
                <a:spcPts val="0"/>
              </a:spcBef>
              <a:buFont typeface="+mj-lt"/>
              <a:buAutoNum type="alphaUcPeriod"/>
            </a:pPr>
            <a:r>
              <a:rPr lang="en-US" sz="2200" spc="15" dirty="0">
                <a:ea typeface="Times New Roman" panose="02020603050405020304"/>
                <a:cs typeface="Times New Roman" panose="02020603050405020304"/>
              </a:rPr>
              <a:t>Initial State</a:t>
            </a:r>
            <a:endParaRPr lang="en-US" sz="2200" dirty="0">
              <a:ea typeface="Calibri" panose="020F0502020204030204"/>
              <a:cs typeface="Times New Roman" panose="02020603050405020304"/>
            </a:endParaRPr>
          </a:p>
          <a:p>
            <a:pPr lvl="0">
              <a:lnSpc>
                <a:spcPct val="107000"/>
              </a:lnSpc>
              <a:spcBef>
                <a:spcPts val="0"/>
              </a:spcBef>
              <a:buFont typeface="+mj-lt"/>
              <a:buAutoNum type="alphaUcPeriod"/>
            </a:pPr>
            <a:r>
              <a:rPr lang="en-US" sz="2200" spc="15" dirty="0">
                <a:ea typeface="Times New Roman" panose="02020603050405020304"/>
                <a:cs typeface="Times New Roman" panose="02020603050405020304"/>
              </a:rPr>
              <a:t>Output Alphabet</a:t>
            </a:r>
            <a:endParaRPr lang="en-US" sz="2200" dirty="0">
              <a:ea typeface="Calibri" panose="020F0502020204030204"/>
              <a:cs typeface="Times New Roman" panose="02020603050405020304"/>
            </a:endParaRPr>
          </a:p>
          <a:p>
            <a:pPr lvl="0">
              <a:lnSpc>
                <a:spcPct val="107000"/>
              </a:lnSpc>
              <a:spcBef>
                <a:spcPts val="0"/>
              </a:spcBef>
              <a:buNone/>
            </a:pPr>
            <a:endParaRPr lang="en-US" sz="2200" dirty="0">
              <a:ea typeface="Calibri" panose="020F0502020204030204"/>
              <a:cs typeface="Times New Roman" panose="02020603050405020304"/>
            </a:endParaRPr>
          </a:p>
          <a:p>
            <a:pPr lvl="0">
              <a:buNone/>
            </a:pPr>
            <a:endParaRPr lang="en-US" sz="2200" dirty="0"/>
          </a:p>
        </p:txBody>
      </p:sp>
      <p:sp>
        <p:nvSpPr>
          <p:cNvPr id="4" name="Date Placeholder 3"/>
          <p:cNvSpPr>
            <a:spLocks noGrp="1"/>
          </p:cNvSpPr>
          <p:nvPr>
            <p:ph type="dt" sz="half" idx="10"/>
          </p:nvPr>
        </p:nvSpPr>
        <p:spPr/>
        <p:txBody>
          <a:bodyPr/>
          <a:lstStyle/>
          <a:p>
            <a:fld id="{BE092886-4307-4178-9ACA-891751EEB1E6}"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Daily Quiz</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marL="0" lvl="0" indent="0">
              <a:lnSpc>
                <a:spcPct val="107000"/>
              </a:lnSpc>
              <a:spcBef>
                <a:spcPts val="0"/>
              </a:spcBef>
              <a:buNone/>
            </a:pPr>
            <a:r>
              <a:rPr lang="en-US" sz="2400" dirty="0"/>
              <a:t>7. John is asked to make an automaton which accepts a given string for all the occurrence of ‘1001’ in it. How many number of transitions would John use such that, the string processing application works?</a:t>
            </a:r>
          </a:p>
          <a:p>
            <a:pPr marL="457200" lvl="0" indent="-457200">
              <a:lnSpc>
                <a:spcPct val="107000"/>
              </a:lnSpc>
              <a:spcBef>
                <a:spcPts val="0"/>
              </a:spcBef>
              <a:buFont typeface="+mj-lt"/>
              <a:buAutoNum type="alphaUcPeriod"/>
            </a:pPr>
            <a:r>
              <a:rPr lang="en-US" sz="2400" dirty="0"/>
              <a:t> 9</a:t>
            </a:r>
          </a:p>
          <a:p>
            <a:pPr marL="457200" lvl="0" indent="-457200">
              <a:lnSpc>
                <a:spcPct val="107000"/>
              </a:lnSpc>
              <a:spcBef>
                <a:spcPts val="0"/>
              </a:spcBef>
              <a:buFont typeface="+mj-lt"/>
              <a:buAutoNum type="alphaUcPeriod"/>
            </a:pPr>
            <a:r>
              <a:rPr lang="en-US" sz="2400" dirty="0"/>
              <a:t>11</a:t>
            </a:r>
          </a:p>
          <a:p>
            <a:pPr marL="457200" lvl="0" indent="-457200">
              <a:lnSpc>
                <a:spcPct val="107000"/>
              </a:lnSpc>
              <a:spcBef>
                <a:spcPts val="0"/>
              </a:spcBef>
              <a:buFont typeface="+mj-lt"/>
              <a:buAutoNum type="alphaUcPeriod"/>
            </a:pPr>
            <a:r>
              <a:rPr lang="en-US" sz="2400" dirty="0"/>
              <a:t>12</a:t>
            </a:r>
          </a:p>
          <a:p>
            <a:pPr marL="457200" lvl="0" indent="-457200">
              <a:lnSpc>
                <a:spcPct val="107000"/>
              </a:lnSpc>
              <a:spcBef>
                <a:spcPts val="0"/>
              </a:spcBef>
              <a:buFont typeface="+mj-lt"/>
              <a:buAutoNum type="alphaUcPeriod"/>
            </a:pPr>
            <a:r>
              <a:rPr lang="en-US" sz="2400" dirty="0"/>
              <a:t> 15</a:t>
            </a:r>
          </a:p>
          <a:p>
            <a:pPr marL="457200" lvl="0" indent="-457200">
              <a:lnSpc>
                <a:spcPct val="107000"/>
              </a:lnSpc>
              <a:spcBef>
                <a:spcPts val="0"/>
              </a:spcBef>
              <a:buNone/>
            </a:pPr>
            <a:endParaRPr lang="en-US" sz="2400" dirty="0">
              <a:ea typeface="Calibri" panose="020F0502020204030204"/>
              <a:cs typeface="Times New Roman" panose="02020603050405020304"/>
            </a:endParaRPr>
          </a:p>
          <a:p>
            <a:pPr marL="0" lvl="0" indent="0">
              <a:buNone/>
            </a:pPr>
            <a:r>
              <a:rPr lang="en-US" sz="2400" dirty="0"/>
              <a:t>8. The total number of states to build the given language using DFA:</a:t>
            </a:r>
            <a:br>
              <a:rPr lang="en-US" sz="2400" dirty="0"/>
            </a:br>
            <a:r>
              <a:rPr lang="en-US" sz="2400" dirty="0"/>
              <a:t>L= {w | w has exactly 2 </a:t>
            </a:r>
            <a:r>
              <a:rPr lang="en-US" sz="2400" dirty="0" err="1"/>
              <a:t>a’s</a:t>
            </a:r>
            <a:r>
              <a:rPr lang="en-US" sz="2400" dirty="0"/>
              <a:t> and at least 2 </a:t>
            </a:r>
            <a:r>
              <a:rPr lang="en-US" sz="2400" dirty="0" err="1"/>
              <a:t>b’s</a:t>
            </a:r>
            <a:r>
              <a:rPr lang="en-US" sz="2400" dirty="0"/>
              <a:t>}</a:t>
            </a:r>
          </a:p>
          <a:p>
            <a:pPr marL="457200" lvl="0" indent="-457200">
              <a:buFont typeface="+mj-lt"/>
              <a:buAutoNum type="alphaUcPeriod"/>
            </a:pPr>
            <a:r>
              <a:rPr lang="en-US" sz="2400" dirty="0"/>
              <a:t> 10</a:t>
            </a:r>
          </a:p>
          <a:p>
            <a:pPr marL="457200" lvl="0" indent="-457200">
              <a:buFont typeface="+mj-lt"/>
              <a:buAutoNum type="alphaUcPeriod"/>
            </a:pPr>
            <a:r>
              <a:rPr lang="en-US" sz="2400" dirty="0"/>
              <a:t> 11</a:t>
            </a:r>
          </a:p>
          <a:p>
            <a:pPr marL="457200" lvl="0" indent="-457200">
              <a:buFont typeface="+mj-lt"/>
              <a:buAutoNum type="alphaUcPeriod"/>
            </a:pPr>
            <a:r>
              <a:rPr lang="en-US" sz="2400" dirty="0"/>
              <a:t> 12</a:t>
            </a:r>
          </a:p>
          <a:p>
            <a:pPr marL="457200" lvl="0" indent="-457200">
              <a:buFont typeface="+mj-lt"/>
              <a:buAutoNum type="alphaUcPeriod"/>
            </a:pPr>
            <a:r>
              <a:rPr lang="en-US" sz="2400" dirty="0"/>
              <a:t> 13</a:t>
            </a:r>
          </a:p>
        </p:txBody>
      </p:sp>
      <p:sp>
        <p:nvSpPr>
          <p:cNvPr id="4" name="Date Placeholder 3"/>
          <p:cNvSpPr>
            <a:spLocks noGrp="1"/>
          </p:cNvSpPr>
          <p:nvPr>
            <p:ph type="dt" sz="half" idx="10"/>
          </p:nvPr>
        </p:nvSpPr>
        <p:spPr/>
        <p:txBody>
          <a:bodyPr/>
          <a:lstStyle/>
          <a:p>
            <a:fld id="{76079AFB-E49C-4FFE-90FF-E649C2239BF2}"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Daily Quiz</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lnSpc>
                <a:spcPct val="107000"/>
              </a:lnSpc>
              <a:spcBef>
                <a:spcPts val="0"/>
              </a:spcBef>
              <a:buNone/>
            </a:pPr>
            <a:r>
              <a:rPr lang="en-US" sz="2200" dirty="0"/>
              <a:t>9. A binary string is divisible by 4 if and only if it ends with:</a:t>
            </a:r>
            <a:br>
              <a:rPr lang="en-US" sz="2200" dirty="0"/>
            </a:br>
            <a:r>
              <a:rPr lang="en-US" sz="2200" dirty="0"/>
              <a:t>a) 100</a:t>
            </a:r>
            <a:br>
              <a:rPr lang="en-US" sz="2200" dirty="0"/>
            </a:br>
            <a:r>
              <a:rPr lang="en-US" sz="2200" dirty="0"/>
              <a:t>b) 1000</a:t>
            </a:r>
            <a:br>
              <a:rPr lang="en-US" sz="2200" dirty="0"/>
            </a:br>
            <a:r>
              <a:rPr lang="en-US" sz="2200" dirty="0"/>
              <a:t>c) 1100</a:t>
            </a:r>
            <a:br>
              <a:rPr lang="en-US" sz="2200" dirty="0"/>
            </a:br>
            <a:r>
              <a:rPr lang="en-US" sz="2200" dirty="0"/>
              <a:t>d) 0011</a:t>
            </a:r>
          </a:p>
          <a:p>
            <a:pPr marL="0" lvl="0" indent="0">
              <a:lnSpc>
                <a:spcPct val="107000"/>
              </a:lnSpc>
              <a:spcBef>
                <a:spcPts val="0"/>
              </a:spcBef>
              <a:buNone/>
            </a:pPr>
            <a:endParaRPr lang="en-US" sz="2200" dirty="0"/>
          </a:p>
          <a:p>
            <a:pPr marL="0" lvl="0" indent="0">
              <a:lnSpc>
                <a:spcPct val="107000"/>
              </a:lnSpc>
              <a:spcBef>
                <a:spcPts val="0"/>
              </a:spcBef>
              <a:buNone/>
            </a:pPr>
            <a:r>
              <a:rPr lang="en-US" sz="2200" dirty="0"/>
              <a:t>10. Let N (Q, ∑, </a:t>
            </a:r>
            <a:r>
              <a:rPr lang="el-GR" sz="2200" dirty="0"/>
              <a:t>δ, </a:t>
            </a:r>
            <a:r>
              <a:rPr lang="en-US" sz="2200" dirty="0"/>
              <a:t>q0, A) be the NFA recognizing a language L. Then for a DFA (Q’, ∑, </a:t>
            </a:r>
            <a:r>
              <a:rPr lang="el-GR" sz="2200" dirty="0"/>
              <a:t>δ’, </a:t>
            </a:r>
            <a:r>
              <a:rPr lang="en-US" sz="2200" dirty="0"/>
              <a:t>q0’, A’), which among the following is true?</a:t>
            </a:r>
            <a:br>
              <a:rPr lang="en-US" sz="2200" dirty="0"/>
            </a:br>
            <a:r>
              <a:rPr lang="en-US" sz="2200" dirty="0"/>
              <a:t>a) Q’ = P(Q)</a:t>
            </a:r>
            <a:br>
              <a:rPr lang="en-US" sz="2200" dirty="0"/>
            </a:br>
            <a:r>
              <a:rPr lang="en-US" sz="2200" dirty="0"/>
              <a:t>b) </a:t>
            </a:r>
            <a:r>
              <a:rPr lang="el-GR" sz="2200" dirty="0"/>
              <a:t>Δ’ = δ’ (</a:t>
            </a:r>
            <a:r>
              <a:rPr lang="en-US" sz="2200" dirty="0"/>
              <a:t>R, a) = {q </a:t>
            </a:r>
            <a:r>
              <a:rPr lang="el-GR" sz="2200" dirty="0"/>
              <a:t>ϵ </a:t>
            </a:r>
            <a:r>
              <a:rPr lang="en-US" sz="2200" dirty="0"/>
              <a:t>Q | q </a:t>
            </a:r>
            <a:r>
              <a:rPr lang="el-GR" sz="2200" dirty="0"/>
              <a:t>ϵ δ (</a:t>
            </a:r>
            <a:r>
              <a:rPr lang="en-US" sz="2200" dirty="0"/>
              <a:t>r, a), for some r </a:t>
            </a:r>
            <a:r>
              <a:rPr lang="el-GR" sz="2200" dirty="0"/>
              <a:t>ϵ </a:t>
            </a:r>
            <a:r>
              <a:rPr lang="en-US" sz="2200" dirty="0"/>
              <a:t>R}</a:t>
            </a:r>
            <a:br>
              <a:rPr lang="en-US" sz="2200" dirty="0"/>
            </a:br>
            <a:r>
              <a:rPr lang="en-US" sz="2200" dirty="0"/>
              <a:t>c) Q’={q0}</a:t>
            </a:r>
            <a:br>
              <a:rPr lang="en-US" sz="2200" dirty="0"/>
            </a:br>
            <a:r>
              <a:rPr lang="en-US" sz="2200" dirty="0"/>
              <a:t>d) All of the mentioned</a:t>
            </a:r>
          </a:p>
        </p:txBody>
      </p:sp>
      <p:sp>
        <p:nvSpPr>
          <p:cNvPr id="4" name="Date Placeholder 3"/>
          <p:cNvSpPr>
            <a:spLocks noGrp="1"/>
          </p:cNvSpPr>
          <p:nvPr>
            <p:ph type="dt" sz="half" idx="10"/>
          </p:nvPr>
        </p:nvSpPr>
        <p:spPr/>
        <p:txBody>
          <a:bodyPr/>
          <a:lstStyle/>
          <a:p>
            <a:fld id="{F223F7A2-1B35-43FF-BA43-1700271AFB44}"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Daily Quiz</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9FA5B65-3FD5-4CD8-961B-13C91DCA47DB}" type="datetime1">
              <a:rPr lang="en-US" smtClean="0"/>
              <a:t>12/28/2022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3262125882"/>
              </p:ext>
            </p:extLst>
          </p:nvPr>
        </p:nvGraphicFramePr>
        <p:xfrm>
          <a:off x="609600" y="1903476"/>
          <a:ext cx="8153400" cy="36576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7162800">
                  <a:extLst>
                    <a:ext uri="{9D8B030D-6E8A-4147-A177-3AD203B41FA5}">
                      <a16:colId xmlns:a16="http://schemas.microsoft.com/office/drawing/2014/main" val="20001"/>
                    </a:ext>
                  </a:extLst>
                </a:gridCol>
              </a:tblGrid>
              <a:tr h="370840">
                <a:tc>
                  <a:txBody>
                    <a:bodyPr/>
                    <a:lstStyle/>
                    <a:p>
                      <a:pPr marL="0" marR="0" algn="just">
                        <a:lnSpc>
                          <a:spcPct val="115000"/>
                        </a:lnSpc>
                        <a:spcBef>
                          <a:spcPts val="0"/>
                        </a:spcBef>
                        <a:spcAft>
                          <a:spcPts val="0"/>
                        </a:spcAft>
                      </a:pPr>
                      <a:r>
                        <a:rPr lang="en-US" sz="1800" b="0" dirty="0">
                          <a:solidFill>
                            <a:schemeClr val="tx1"/>
                          </a:solidFill>
                          <a:latin typeface="Times New Roman" pitchFamily="18" charset="0"/>
                          <a:ea typeface="Times New Roman" panose="02020603050405020304"/>
                          <a:cs typeface="Times New Roman" pitchFamily="18" charset="0"/>
                        </a:rPr>
                        <a:t>PSO1:</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Times New Roman" pitchFamily="18" charset="0"/>
                          <a:ea typeface="+mn-ea"/>
                          <a:cs typeface="Times New Roman" pitchFamily="18" charset="0"/>
                        </a:rPr>
                        <a:t>identify, analyze real world problems and design their ethical solutions using artificial intelligence, robotics, virtual/augmented reality, data analytics, block chain technology, and cloud computing. </a:t>
                      </a:r>
                    </a:p>
                    <a:p>
                      <a:pPr marL="0" marR="0" algn="just">
                        <a:lnSpc>
                          <a:spcPct val="100000"/>
                        </a:lnSpc>
                        <a:spcBef>
                          <a:spcPts val="0"/>
                        </a:spcBef>
                        <a:spcAft>
                          <a:spcPts val="0"/>
                        </a:spcAft>
                      </a:pPr>
                      <a:endParaRPr lang="en-US" sz="2000" b="0" i="0" dirty="0">
                        <a:solidFill>
                          <a:schemeClr val="tx1"/>
                        </a:solidFill>
                        <a:latin typeface="Times New Roman" pitchFamily="18" charset="0"/>
                        <a:ea typeface="Times New Roman" panose="02020603050405020304"/>
                        <a:cs typeface="Times New Roman" pitchFamily="18" charset="0"/>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70840">
                <a:tc>
                  <a:txBody>
                    <a:bodyPr/>
                    <a:lstStyle/>
                    <a:p>
                      <a:pPr marL="0" marR="0" algn="just">
                        <a:lnSpc>
                          <a:spcPct val="115000"/>
                        </a:lnSpc>
                        <a:spcBef>
                          <a:spcPts val="0"/>
                        </a:spcBef>
                        <a:spcAft>
                          <a:spcPts val="0"/>
                        </a:spcAft>
                      </a:pPr>
                      <a:r>
                        <a:rPr lang="en-US" sz="1800" b="0">
                          <a:solidFill>
                            <a:schemeClr val="tx1"/>
                          </a:solidFill>
                          <a:latin typeface="Times New Roman" pitchFamily="18" charset="0"/>
                          <a:ea typeface="Times New Roman" panose="02020603050405020304"/>
                          <a:cs typeface="Times New Roman" pitchFamily="18" charset="0"/>
                        </a:rPr>
                        <a:t>PSO2:</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US" sz="1800" kern="1200" dirty="0">
                          <a:solidFill>
                            <a:schemeClr val="dk1"/>
                          </a:solidFill>
                          <a:effectLst/>
                          <a:latin typeface="Times New Roman" pitchFamily="18" charset="0"/>
                          <a:ea typeface="+mn-ea"/>
                          <a:cs typeface="Times New Roman" pitchFamily="18" charset="0"/>
                        </a:rPr>
                        <a:t>Design and develop the hardware sensor devices and related interfacing software systems for solving complex engineering problems.</a:t>
                      </a:r>
                    </a:p>
                    <a:p>
                      <a:pPr marL="0" marR="0" algn="just">
                        <a:lnSpc>
                          <a:spcPct val="100000"/>
                        </a:lnSpc>
                        <a:spcBef>
                          <a:spcPts val="0"/>
                        </a:spcBef>
                        <a:spcAft>
                          <a:spcPts val="0"/>
                        </a:spcAft>
                      </a:pPr>
                      <a:endParaRPr lang="en-US" sz="2000" b="0" i="0" dirty="0">
                        <a:solidFill>
                          <a:schemeClr val="tx1"/>
                        </a:solidFill>
                        <a:latin typeface="Times New Roman" pitchFamily="18" charset="0"/>
                        <a:ea typeface="Times New Roman" panose="02020603050405020304"/>
                        <a:cs typeface="Times New Roman" pitchFamily="18" charset="0"/>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70840">
                <a:tc>
                  <a:txBody>
                    <a:bodyPr/>
                    <a:lstStyle/>
                    <a:p>
                      <a:pPr marL="0" marR="0" algn="just">
                        <a:lnSpc>
                          <a:spcPct val="115000"/>
                        </a:lnSpc>
                        <a:spcBef>
                          <a:spcPts val="0"/>
                        </a:spcBef>
                        <a:spcAft>
                          <a:spcPts val="0"/>
                        </a:spcAft>
                      </a:pPr>
                      <a:r>
                        <a:rPr lang="en-US" sz="1800" b="0">
                          <a:solidFill>
                            <a:schemeClr val="tx1"/>
                          </a:solidFill>
                          <a:latin typeface="Times New Roman" pitchFamily="18" charset="0"/>
                          <a:ea typeface="Times New Roman" panose="02020603050405020304"/>
                          <a:cs typeface="Times New Roman" pitchFamily="18" charset="0"/>
                        </a:rPr>
                        <a:t>PSO3:</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US" sz="1800" kern="1200" dirty="0">
                          <a:solidFill>
                            <a:schemeClr val="dk1"/>
                          </a:solidFill>
                          <a:effectLst/>
                          <a:latin typeface="Times New Roman" pitchFamily="18" charset="0"/>
                          <a:ea typeface="+mn-ea"/>
                          <a:cs typeface="Times New Roman" pitchFamily="18" charset="0"/>
                        </a:rPr>
                        <a:t>understand inter-disciplinary computing techniques and to apply them in the design of advanced computing. </a:t>
                      </a:r>
                    </a:p>
                    <a:p>
                      <a:pPr marL="0" marR="0" algn="just">
                        <a:lnSpc>
                          <a:spcPct val="100000"/>
                        </a:lnSpc>
                        <a:spcBef>
                          <a:spcPts val="0"/>
                        </a:spcBef>
                        <a:spcAft>
                          <a:spcPts val="0"/>
                        </a:spcAft>
                      </a:pPr>
                      <a:endParaRPr lang="en-US" sz="2000" b="0" i="0" dirty="0">
                        <a:solidFill>
                          <a:schemeClr val="tx1"/>
                        </a:solidFill>
                        <a:latin typeface="Times New Roman" pitchFamily="18" charset="0"/>
                        <a:ea typeface="Times New Roman" panose="02020603050405020304"/>
                        <a:cs typeface="Times New Roman" pitchFamily="18" charset="0"/>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70840">
                <a:tc>
                  <a:txBody>
                    <a:bodyPr/>
                    <a:lstStyle/>
                    <a:p>
                      <a:pPr marL="0" marR="0" algn="just">
                        <a:lnSpc>
                          <a:spcPct val="115000"/>
                        </a:lnSpc>
                        <a:spcBef>
                          <a:spcPts val="0"/>
                        </a:spcBef>
                        <a:spcAft>
                          <a:spcPts val="0"/>
                        </a:spcAft>
                      </a:pPr>
                      <a:r>
                        <a:rPr lang="en-US" sz="1800" b="0" dirty="0">
                          <a:solidFill>
                            <a:schemeClr val="tx1"/>
                          </a:solidFill>
                          <a:latin typeface="Times New Roman" pitchFamily="18" charset="0"/>
                          <a:ea typeface="Times New Roman" panose="02020603050405020304"/>
                          <a:cs typeface="Times New Roman" pitchFamily="18" charset="0"/>
                        </a:rPr>
                        <a:t>PSO4:</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just"/>
                      <a:r>
                        <a:rPr lang="en-US" sz="1800" kern="1200" dirty="0">
                          <a:solidFill>
                            <a:schemeClr val="dk1"/>
                          </a:solidFill>
                          <a:effectLst/>
                          <a:latin typeface="Times New Roman" pitchFamily="18" charset="0"/>
                          <a:ea typeface="+mn-ea"/>
                          <a:cs typeface="Times New Roman" pitchFamily="18" charset="0"/>
                        </a:rPr>
                        <a:t>Conduct investigation of complex problem with the help of technical, managerial, leadership qualities, and modern engineering tools provided by industry sponsored laboratories.</a:t>
                      </a:r>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Program Specific Outcomes</a:t>
            </a:r>
          </a:p>
        </p:txBody>
      </p:sp>
      <p:sp>
        <p:nvSpPr>
          <p:cNvPr id="8" name="TextBox 7"/>
          <p:cNvSpPr txBox="1"/>
          <p:nvPr/>
        </p:nvSpPr>
        <p:spPr>
          <a:xfrm>
            <a:off x="609600" y="1143000"/>
            <a:ext cx="8153400" cy="707886"/>
          </a:xfrm>
          <a:prstGeom prst="rect">
            <a:avLst/>
          </a:prstGeom>
          <a:noFill/>
        </p:spPr>
        <p:txBody>
          <a:bodyPr wrap="square" rtlCol="0">
            <a:spAutoFit/>
          </a:bodyPr>
          <a:lstStyle/>
          <a:p>
            <a:pPr algn="just"/>
            <a:r>
              <a:rPr lang="en-US" sz="2000" dirty="0"/>
              <a:t>On successful completion of graduation degree the Computer Science &amp; </a:t>
            </a:r>
          </a:p>
          <a:p>
            <a:pPr algn="just"/>
            <a:r>
              <a:rPr lang="en-US" sz="2000" dirty="0"/>
              <a:t>Engineering graduates will be able to:</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D97500-D1E2-45F2-ADBA-E211E9D4CA78}"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Daily Quiz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29" name="Rectangle 28"/>
          <p:cNvSpPr/>
          <p:nvPr/>
        </p:nvSpPr>
        <p:spPr>
          <a:xfrm>
            <a:off x="762000" y="1219200"/>
            <a:ext cx="7848600" cy="4832092"/>
          </a:xfrm>
          <a:prstGeom prst="rect">
            <a:avLst/>
          </a:prstGeom>
        </p:spPr>
        <p:txBody>
          <a:bodyPr wrap="square">
            <a:spAutoFit/>
          </a:bodyPr>
          <a:lstStyle/>
          <a:p>
            <a:pPr fontAlgn="base"/>
            <a:r>
              <a:rPr lang="en-US" sz="2200" dirty="0"/>
              <a:t>1. One language can be expressed by more than one FA”. This statement is ______</a:t>
            </a:r>
          </a:p>
          <a:p>
            <a:pPr marL="339725" indent="-339725" fontAlgn="base">
              <a:buFont typeface="+mj-lt"/>
              <a:buAutoNum type="alphaLcParenR"/>
            </a:pPr>
            <a:r>
              <a:rPr lang="en-US" sz="2200" dirty="0"/>
              <a:t>  True</a:t>
            </a:r>
          </a:p>
          <a:p>
            <a:pPr marL="339725" indent="-339725" fontAlgn="base">
              <a:buFont typeface="+mj-lt"/>
              <a:buAutoNum type="alphaLcParenR"/>
            </a:pPr>
            <a:r>
              <a:rPr lang="en-US" sz="2200" dirty="0"/>
              <a:t>   False</a:t>
            </a:r>
          </a:p>
          <a:p>
            <a:pPr marL="339725" indent="-339725" fontAlgn="base">
              <a:buFont typeface="+mj-lt"/>
              <a:buAutoNum type="alphaLcParenR"/>
            </a:pPr>
            <a:r>
              <a:rPr lang="en-US" sz="2200" dirty="0"/>
              <a:t>   Some times true &amp; sometimes false</a:t>
            </a:r>
          </a:p>
          <a:p>
            <a:pPr marL="339725" indent="-339725" fontAlgn="base">
              <a:buFont typeface="+mj-lt"/>
              <a:buAutoNum type="alphaLcParenR"/>
            </a:pPr>
            <a:r>
              <a:rPr lang="en-US" sz="2200" dirty="0"/>
              <a:t>   None of these</a:t>
            </a:r>
          </a:p>
          <a:p>
            <a:pPr marL="342900" indent="-342900" fontAlgn="base">
              <a:buFont typeface="+mj-lt"/>
              <a:buAutoNum type="alphaLcParenR"/>
            </a:pPr>
            <a:endParaRPr lang="en-US" sz="2200" dirty="0"/>
          </a:p>
          <a:p>
            <a:r>
              <a:rPr lang="en-US" sz="2200" dirty="0"/>
              <a:t>2. Can a DFA simulate NFA?</a:t>
            </a:r>
          </a:p>
          <a:p>
            <a:r>
              <a:rPr lang="en-US" sz="2200" b="1" dirty="0"/>
              <a:t> </a:t>
            </a:r>
          </a:p>
          <a:p>
            <a:pPr marL="342900" indent="-342900" fontAlgn="t">
              <a:buFont typeface="+mj-lt"/>
              <a:buAutoNum type="alphaLcParenR"/>
            </a:pPr>
            <a:r>
              <a:rPr lang="en-US" sz="2200" dirty="0"/>
              <a:t>NO</a:t>
            </a:r>
          </a:p>
          <a:p>
            <a:pPr marL="342900" indent="-342900" fontAlgn="t">
              <a:buFont typeface="+mj-lt"/>
              <a:buAutoNum type="alphaLcParenR"/>
            </a:pPr>
            <a:r>
              <a:rPr lang="en-US" sz="2200" dirty="0"/>
              <a:t>YES</a:t>
            </a:r>
          </a:p>
          <a:p>
            <a:pPr marL="342900" indent="-342900" fontAlgn="t">
              <a:buFont typeface="+mj-lt"/>
              <a:buAutoNum type="alphaLcParenR"/>
            </a:pPr>
            <a:r>
              <a:rPr lang="en-US" sz="2200" dirty="0"/>
              <a:t>SOMETIMES</a:t>
            </a:r>
          </a:p>
          <a:p>
            <a:pPr marL="342900" indent="-342900" fontAlgn="t">
              <a:buFont typeface="+mj-lt"/>
              <a:buAutoNum type="alphaLcParenR"/>
            </a:pPr>
            <a:r>
              <a:rPr lang="en-US" sz="2200" dirty="0"/>
              <a:t>Depends on NFA</a:t>
            </a:r>
          </a:p>
          <a:p>
            <a:pPr marL="342900" indent="-342900" fontAlgn="base"/>
            <a:endParaRPr lang="en-US" sz="2200" dirty="0"/>
          </a:p>
        </p:txBody>
      </p:sp>
    </p:spTree>
    <p:extLst>
      <p:ext uri="{BB962C8B-B14F-4D97-AF65-F5344CB8AC3E}">
        <p14:creationId xmlns:p14="http://schemas.microsoft.com/office/powerpoint/2010/main" val="32761028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0DB2F2-5CEA-4FD7-A007-DB30BC0F56F6}"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Daily Quiz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29" name="Rectangle 28"/>
          <p:cNvSpPr/>
          <p:nvPr/>
        </p:nvSpPr>
        <p:spPr>
          <a:xfrm>
            <a:off x="685800" y="1066800"/>
            <a:ext cx="7924800" cy="5693866"/>
          </a:xfrm>
          <a:prstGeom prst="rect">
            <a:avLst/>
          </a:prstGeom>
        </p:spPr>
        <p:txBody>
          <a:bodyPr wrap="square">
            <a:spAutoFit/>
          </a:bodyPr>
          <a:lstStyle/>
          <a:p>
            <a:r>
              <a:rPr lang="en-US" sz="2200" dirty="0"/>
              <a:t>3. Which of the following statements is wrong ?</a:t>
            </a:r>
          </a:p>
          <a:p>
            <a:r>
              <a:rPr lang="en-US" sz="2200" dirty="0"/>
              <a:t> </a:t>
            </a:r>
          </a:p>
          <a:p>
            <a:pPr fontAlgn="t"/>
            <a:r>
              <a:rPr lang="en-US" sz="2200" dirty="0"/>
              <a:t>A. The language accepted by finite automata are the languages denoted by regular expressions</a:t>
            </a:r>
          </a:p>
          <a:p>
            <a:pPr fontAlgn="t"/>
            <a:r>
              <a:rPr lang="en-US" sz="2200" dirty="0"/>
              <a:t>B. For every DFA there is a regular expression denoting its language</a:t>
            </a:r>
          </a:p>
          <a:p>
            <a:pPr fontAlgn="t"/>
            <a:r>
              <a:rPr lang="en-US" sz="2200" dirty="0"/>
              <a:t>C. For a regular expression r, there does not exist NFA with L(r) any transit that accept</a:t>
            </a:r>
          </a:p>
          <a:p>
            <a:pPr fontAlgn="t"/>
            <a:r>
              <a:rPr lang="en-US" sz="2200" dirty="0"/>
              <a:t>D. None of these </a:t>
            </a:r>
          </a:p>
          <a:p>
            <a:pPr marL="342900" indent="-342900" fontAlgn="base"/>
            <a:endParaRPr lang="en-US" sz="2200" dirty="0"/>
          </a:p>
          <a:p>
            <a:r>
              <a:rPr lang="en-US" sz="2400" b="1" dirty="0"/>
              <a:t> </a:t>
            </a:r>
            <a:r>
              <a:rPr lang="en-US" sz="2400" dirty="0"/>
              <a:t>4. </a:t>
            </a:r>
            <a:r>
              <a:rPr lang="en-US" sz="2200" dirty="0"/>
              <a:t>An automation is a __________ device and a grammar is a __________ device.</a:t>
            </a:r>
          </a:p>
          <a:p>
            <a:pPr fontAlgn="t"/>
            <a:r>
              <a:rPr lang="en-US" sz="2200" dirty="0"/>
              <a:t>A. generative, cognitive</a:t>
            </a:r>
          </a:p>
          <a:p>
            <a:pPr fontAlgn="t"/>
            <a:r>
              <a:rPr lang="en-US" sz="2200" dirty="0"/>
              <a:t>B. generative, acceptor</a:t>
            </a:r>
          </a:p>
          <a:p>
            <a:pPr fontAlgn="t"/>
            <a:r>
              <a:rPr lang="en-US" sz="2200" dirty="0"/>
              <a:t>C. acceptor, cognitive </a:t>
            </a:r>
          </a:p>
          <a:p>
            <a:pPr fontAlgn="t"/>
            <a:r>
              <a:rPr lang="en-US" sz="2200" dirty="0"/>
              <a:t>D. cognitive, generative </a:t>
            </a:r>
          </a:p>
          <a:p>
            <a:pPr marL="342900" indent="-342900" fontAlgn="base"/>
            <a:endParaRPr lang="en-US" sz="2200" dirty="0"/>
          </a:p>
        </p:txBody>
      </p:sp>
    </p:spTree>
    <p:extLst>
      <p:ext uri="{BB962C8B-B14F-4D97-AF65-F5344CB8AC3E}">
        <p14:creationId xmlns:p14="http://schemas.microsoft.com/office/powerpoint/2010/main" val="41805575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9FCA7A-586C-4AF2-BC61-6F491213057D}"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Daily Quiz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29" name="Rectangle 28"/>
          <p:cNvSpPr/>
          <p:nvPr/>
        </p:nvSpPr>
        <p:spPr>
          <a:xfrm>
            <a:off x="685800" y="1066800"/>
            <a:ext cx="7924800" cy="5570756"/>
          </a:xfrm>
          <a:prstGeom prst="rect">
            <a:avLst/>
          </a:prstGeom>
        </p:spPr>
        <p:txBody>
          <a:bodyPr wrap="square">
            <a:spAutoFit/>
          </a:bodyPr>
          <a:lstStyle/>
          <a:p>
            <a:r>
              <a:rPr lang="en-US" sz="2400" b="1" dirty="0"/>
              <a:t> </a:t>
            </a:r>
            <a:r>
              <a:rPr lang="en-US" sz="2400" dirty="0"/>
              <a:t>5. Finite state machines _________ recognize palindromes</a:t>
            </a:r>
          </a:p>
          <a:p>
            <a:pPr fontAlgn="t"/>
            <a:r>
              <a:rPr lang="en-US" sz="2400" dirty="0"/>
              <a:t>A. can</a:t>
            </a:r>
          </a:p>
          <a:p>
            <a:pPr fontAlgn="t"/>
            <a:r>
              <a:rPr lang="en-US" sz="2400" dirty="0"/>
              <a:t>B. can't</a:t>
            </a:r>
          </a:p>
          <a:p>
            <a:pPr fontAlgn="t"/>
            <a:r>
              <a:rPr lang="en-US" sz="2400" dirty="0"/>
              <a:t>C. may </a:t>
            </a:r>
          </a:p>
          <a:p>
            <a:pPr fontAlgn="t"/>
            <a:r>
              <a:rPr lang="en-US" sz="2400" dirty="0"/>
              <a:t>D. may not</a:t>
            </a:r>
          </a:p>
          <a:p>
            <a:pPr fontAlgn="t"/>
            <a:endParaRPr lang="en-US" sz="2400" dirty="0"/>
          </a:p>
          <a:p>
            <a:r>
              <a:rPr lang="en-US" sz="2400" dirty="0"/>
              <a:t>6. FSM shown in the figure </a:t>
            </a:r>
          </a:p>
          <a:p>
            <a:endParaRPr lang="en-US" sz="2400" dirty="0"/>
          </a:p>
          <a:p>
            <a:pPr fontAlgn="t"/>
            <a:r>
              <a:rPr lang="en-US" sz="2400" dirty="0"/>
              <a:t>A. all strings</a:t>
            </a:r>
          </a:p>
          <a:p>
            <a:pPr fontAlgn="t"/>
            <a:r>
              <a:rPr lang="en-US" sz="2400" dirty="0"/>
              <a:t>B. no string</a:t>
            </a:r>
          </a:p>
          <a:p>
            <a:pPr fontAlgn="t"/>
            <a:r>
              <a:rPr lang="en-US" sz="2400" dirty="0"/>
              <a:t>C. ε- alone</a:t>
            </a:r>
          </a:p>
          <a:p>
            <a:pPr fontAlgn="t"/>
            <a:r>
              <a:rPr lang="en-US" sz="2400" dirty="0"/>
              <a:t>D. none of these</a:t>
            </a:r>
          </a:p>
          <a:p>
            <a:pPr fontAlgn="t"/>
            <a:endParaRPr lang="en-US" sz="2400" dirty="0"/>
          </a:p>
          <a:p>
            <a:endParaRPr lang="en-US" sz="2200" dirty="0"/>
          </a:p>
          <a:p>
            <a:pPr marL="342900" indent="-342900" fontAlgn="base"/>
            <a:endParaRPr lang="en-US" sz="2200" dirty="0"/>
          </a:p>
        </p:txBody>
      </p:sp>
      <p:pic>
        <p:nvPicPr>
          <p:cNvPr id="10" name="Picture 9" descr="i1.png"/>
          <p:cNvPicPr>
            <a:picLocks noChangeAspect="1"/>
          </p:cNvPicPr>
          <p:nvPr/>
        </p:nvPicPr>
        <p:blipFill>
          <a:blip r:embed="rId2"/>
          <a:stretch>
            <a:fillRect/>
          </a:stretch>
        </p:blipFill>
        <p:spPr>
          <a:xfrm>
            <a:off x="4886135" y="3114535"/>
            <a:ext cx="1362265" cy="1000265"/>
          </a:xfrm>
          <a:prstGeom prst="rect">
            <a:avLst/>
          </a:prstGeom>
        </p:spPr>
      </p:pic>
    </p:spTree>
    <p:extLst>
      <p:ext uri="{BB962C8B-B14F-4D97-AF65-F5344CB8AC3E}">
        <p14:creationId xmlns:p14="http://schemas.microsoft.com/office/powerpoint/2010/main" val="38616607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D43449-8555-46A7-9A08-000250282625}"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Daily Quiz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29" name="Rectangle 28"/>
          <p:cNvSpPr/>
          <p:nvPr/>
        </p:nvSpPr>
        <p:spPr>
          <a:xfrm>
            <a:off x="685800" y="1066800"/>
            <a:ext cx="7924800" cy="1508105"/>
          </a:xfrm>
          <a:prstGeom prst="rect">
            <a:avLst/>
          </a:prstGeom>
        </p:spPr>
        <p:txBody>
          <a:bodyPr wrap="square">
            <a:spAutoFit/>
          </a:bodyPr>
          <a:lstStyle/>
          <a:p>
            <a:r>
              <a:rPr lang="en-US" sz="2400" b="1" dirty="0"/>
              <a:t> </a:t>
            </a:r>
            <a:endParaRPr lang="en-US" sz="2400" dirty="0"/>
          </a:p>
          <a:p>
            <a:pPr fontAlgn="t"/>
            <a:endParaRPr lang="en-US" sz="2400" dirty="0"/>
          </a:p>
          <a:p>
            <a:endParaRPr lang="en-US" sz="2200" dirty="0"/>
          </a:p>
          <a:p>
            <a:pPr marL="342900" indent="-342900" fontAlgn="base"/>
            <a:endParaRPr lang="en-US" sz="2200" dirty="0"/>
          </a:p>
        </p:txBody>
      </p:sp>
      <p:sp>
        <p:nvSpPr>
          <p:cNvPr id="17" name="Rectangle 16"/>
          <p:cNvSpPr/>
          <p:nvPr/>
        </p:nvSpPr>
        <p:spPr>
          <a:xfrm>
            <a:off x="533400" y="1138297"/>
            <a:ext cx="7848600" cy="4247317"/>
          </a:xfrm>
          <a:prstGeom prst="rect">
            <a:avLst/>
          </a:prstGeom>
        </p:spPr>
        <p:txBody>
          <a:bodyPr wrap="square">
            <a:spAutoFit/>
          </a:bodyPr>
          <a:lstStyle/>
          <a:p>
            <a:r>
              <a:rPr lang="en-US" sz="2200" dirty="0"/>
              <a:t>7. A FSM can be used to add how many given integers? </a:t>
            </a:r>
          </a:p>
          <a:p>
            <a:pPr marL="457200" indent="-457200">
              <a:buFont typeface="+mj-lt"/>
              <a:buAutoNum type="alphaLcParenR"/>
            </a:pPr>
            <a:r>
              <a:rPr lang="en-US" sz="2200" dirty="0"/>
              <a:t>1</a:t>
            </a:r>
          </a:p>
          <a:p>
            <a:pPr marL="457200" indent="-457200">
              <a:buFont typeface="+mj-lt"/>
              <a:buAutoNum type="alphaLcParenR"/>
            </a:pPr>
            <a:r>
              <a:rPr lang="en-US" sz="2200" dirty="0"/>
              <a:t>2</a:t>
            </a:r>
          </a:p>
          <a:p>
            <a:pPr marL="457200" indent="-457200">
              <a:buFont typeface="+mj-lt"/>
              <a:buAutoNum type="alphaLcParenR"/>
            </a:pPr>
            <a:r>
              <a:rPr lang="en-US" sz="2200" dirty="0"/>
              <a:t>3</a:t>
            </a:r>
          </a:p>
          <a:p>
            <a:pPr marL="457200" indent="-457200">
              <a:buFont typeface="+mj-lt"/>
              <a:buAutoNum type="alphaLcParenR"/>
            </a:pPr>
            <a:r>
              <a:rPr lang="en-US" sz="2200" dirty="0"/>
              <a:t>Any number of integers</a:t>
            </a:r>
          </a:p>
          <a:p>
            <a:pPr marL="457200" indent="-457200">
              <a:buFont typeface="+mj-lt"/>
              <a:buAutoNum type="alphaLcParenR"/>
            </a:pPr>
            <a:endParaRPr lang="en-US" sz="2200" dirty="0"/>
          </a:p>
          <a:p>
            <a:pPr marL="457200" indent="-457200"/>
            <a:r>
              <a:rPr lang="en-US" sz="2200" dirty="0"/>
              <a:t>8. The basic limitation of a FSM is that</a:t>
            </a:r>
            <a:r>
              <a:rPr lang="en-US" sz="2400" b="1" dirty="0"/>
              <a:t> </a:t>
            </a:r>
          </a:p>
          <a:p>
            <a:pPr marL="457200" indent="-457200">
              <a:buFont typeface="+mj-lt"/>
              <a:buAutoNum type="alphaLcParenR"/>
            </a:pPr>
            <a:r>
              <a:rPr lang="en-US" sz="2200" dirty="0"/>
              <a:t>It cannot remember arbitrary large amount of information</a:t>
            </a:r>
          </a:p>
          <a:p>
            <a:pPr marL="457200" indent="-457200">
              <a:buFont typeface="+mj-lt"/>
              <a:buAutoNum type="alphaLcParenR"/>
            </a:pPr>
            <a:r>
              <a:rPr lang="en-US" sz="2200" dirty="0"/>
              <a:t>It sometimes recognizes grammar that are not regular</a:t>
            </a:r>
          </a:p>
          <a:p>
            <a:pPr marL="457200" indent="-457200">
              <a:buFont typeface="+mj-lt"/>
              <a:buAutoNum type="alphaLcParenR"/>
            </a:pPr>
            <a:r>
              <a:rPr lang="en-US" sz="2200" dirty="0"/>
              <a:t>It sometimes fails to recognize grammars that are regular</a:t>
            </a:r>
          </a:p>
          <a:p>
            <a:pPr marL="457200" indent="-457200">
              <a:buFont typeface="+mj-lt"/>
              <a:buAutoNum type="alphaLcParenR"/>
            </a:pPr>
            <a:r>
              <a:rPr lang="en-US" sz="2200" dirty="0"/>
              <a:t>All of the above</a:t>
            </a:r>
          </a:p>
          <a:p>
            <a:endParaRPr lang="en-US" dirty="0"/>
          </a:p>
        </p:txBody>
      </p:sp>
    </p:spTree>
    <p:extLst>
      <p:ext uri="{BB962C8B-B14F-4D97-AF65-F5344CB8AC3E}">
        <p14:creationId xmlns:p14="http://schemas.microsoft.com/office/powerpoint/2010/main" val="173425787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6559F2-FB0C-4D8A-A4D7-D64757E8ABB8}" type="datetime1">
              <a:rPr lang="en-US" smtClean="0"/>
              <a:t>12/28/2022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Daily Quiz </a:t>
            </a:r>
          </a:p>
        </p:txBody>
      </p:sp>
      <p:sp>
        <p:nvSpPr>
          <p:cNvPr id="12"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29" name="Rectangle 28"/>
          <p:cNvSpPr/>
          <p:nvPr/>
        </p:nvSpPr>
        <p:spPr>
          <a:xfrm>
            <a:off x="685800" y="1066800"/>
            <a:ext cx="7924800" cy="1508105"/>
          </a:xfrm>
          <a:prstGeom prst="rect">
            <a:avLst/>
          </a:prstGeom>
        </p:spPr>
        <p:txBody>
          <a:bodyPr wrap="square">
            <a:spAutoFit/>
          </a:bodyPr>
          <a:lstStyle/>
          <a:p>
            <a:r>
              <a:rPr lang="en-US" sz="2400" b="1" dirty="0"/>
              <a:t> </a:t>
            </a:r>
            <a:endParaRPr lang="en-US" sz="2400" dirty="0"/>
          </a:p>
          <a:p>
            <a:pPr fontAlgn="t"/>
            <a:endParaRPr lang="en-US" sz="2400" dirty="0"/>
          </a:p>
          <a:p>
            <a:endParaRPr lang="en-US" sz="2200" dirty="0"/>
          </a:p>
          <a:p>
            <a:pPr marL="342900" indent="-342900" fontAlgn="base"/>
            <a:endParaRPr lang="en-US" sz="2200" dirty="0"/>
          </a:p>
        </p:txBody>
      </p:sp>
      <p:sp>
        <p:nvSpPr>
          <p:cNvPr id="17" name="Rectangle 16"/>
          <p:cNvSpPr/>
          <p:nvPr/>
        </p:nvSpPr>
        <p:spPr>
          <a:xfrm>
            <a:off x="533400" y="1138297"/>
            <a:ext cx="7848600" cy="5139869"/>
          </a:xfrm>
          <a:prstGeom prst="rect">
            <a:avLst/>
          </a:prstGeom>
        </p:spPr>
        <p:txBody>
          <a:bodyPr wrap="square">
            <a:spAutoFit/>
          </a:bodyPr>
          <a:lstStyle/>
          <a:p>
            <a:r>
              <a:rPr lang="en-US" sz="2400" dirty="0"/>
              <a:t>9. Finite automata are used for pattern matching in text editors for</a:t>
            </a:r>
          </a:p>
          <a:p>
            <a:pPr marL="457200" indent="-457200">
              <a:buFont typeface="+mj-lt"/>
              <a:buAutoNum type="alphaLcParenR"/>
            </a:pPr>
            <a:r>
              <a:rPr lang="en-US" sz="2400" dirty="0"/>
              <a:t>Compiler lexical analysis</a:t>
            </a:r>
          </a:p>
          <a:p>
            <a:pPr marL="457200" indent="-457200">
              <a:buFont typeface="+mj-lt"/>
              <a:buAutoNum type="alphaLcParenR"/>
            </a:pPr>
            <a:r>
              <a:rPr lang="en-US" sz="2400" dirty="0"/>
              <a:t>Programming in localized application</a:t>
            </a:r>
          </a:p>
          <a:p>
            <a:pPr marL="457200" indent="-457200">
              <a:buFont typeface="+mj-lt"/>
              <a:buAutoNum type="alphaLcParenR"/>
            </a:pPr>
            <a:r>
              <a:rPr lang="en-US" sz="2400" dirty="0"/>
              <a:t>Both A and B</a:t>
            </a:r>
          </a:p>
          <a:p>
            <a:pPr marL="457200" indent="-457200">
              <a:buFont typeface="+mj-lt"/>
              <a:buAutoNum type="alphaLcParenR"/>
            </a:pPr>
            <a:r>
              <a:rPr lang="en-US" sz="2400" dirty="0"/>
              <a:t>None of the above</a:t>
            </a:r>
          </a:p>
          <a:p>
            <a:pPr marL="457200" indent="-457200">
              <a:buFont typeface="+mj-lt"/>
              <a:buAutoNum type="alphaLcParenR"/>
            </a:pPr>
            <a:endParaRPr lang="en-US" sz="2400" dirty="0"/>
          </a:p>
          <a:p>
            <a:pPr marL="457200" indent="-457200"/>
            <a:r>
              <a:rPr lang="en-US" sz="2200" dirty="0"/>
              <a:t>10. The language accepted by finite automata is</a:t>
            </a:r>
          </a:p>
          <a:p>
            <a:pPr marL="457200" indent="-457200">
              <a:buFont typeface="+mj-lt"/>
              <a:buAutoNum type="alphaLcParenR"/>
            </a:pPr>
            <a:r>
              <a:rPr lang="en-US" sz="2200" dirty="0"/>
              <a:t>Context free</a:t>
            </a:r>
          </a:p>
          <a:p>
            <a:pPr marL="457200" indent="-457200">
              <a:buFont typeface="+mj-lt"/>
              <a:buAutoNum type="alphaLcParenR"/>
            </a:pPr>
            <a:r>
              <a:rPr lang="en-US" sz="2200" dirty="0"/>
              <a:t>Regular</a:t>
            </a:r>
          </a:p>
          <a:p>
            <a:pPr marL="457200" indent="-457200">
              <a:buFont typeface="+mj-lt"/>
              <a:buAutoNum type="alphaLcParenR"/>
            </a:pPr>
            <a:r>
              <a:rPr lang="en-US" sz="2200" dirty="0"/>
              <a:t>Non regular</a:t>
            </a:r>
          </a:p>
          <a:p>
            <a:pPr marL="457200" indent="-457200">
              <a:buFont typeface="+mj-lt"/>
              <a:buAutoNum type="alphaLcParenR"/>
            </a:pPr>
            <a:r>
              <a:rPr lang="en-US" sz="2200" dirty="0"/>
              <a:t>None of these</a:t>
            </a:r>
            <a:br>
              <a:rPr lang="en-US" sz="2200" dirty="0"/>
            </a:br>
            <a:endParaRPr lang="en-US" sz="2200" dirty="0"/>
          </a:p>
          <a:p>
            <a:endParaRPr lang="en-US" dirty="0"/>
          </a:p>
        </p:txBody>
      </p:sp>
    </p:spTree>
    <p:extLst>
      <p:ext uri="{BB962C8B-B14F-4D97-AF65-F5344CB8AC3E}">
        <p14:creationId xmlns:p14="http://schemas.microsoft.com/office/powerpoint/2010/main" val="357582299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buNone/>
            </a:pPr>
            <a:r>
              <a:rPr lang="en-US" sz="2200" dirty="0"/>
              <a:t>1. A binary string is divisible by 4 if and only if it ends with:</a:t>
            </a:r>
          </a:p>
          <a:p>
            <a:pPr marL="457200" lvl="0" indent="-457200">
              <a:buFont typeface="+mj-lt"/>
              <a:buAutoNum type="alphaUcPeriod"/>
            </a:pPr>
            <a:r>
              <a:rPr lang="en-US" sz="2200" b="1" dirty="0"/>
              <a:t>100</a:t>
            </a:r>
          </a:p>
          <a:p>
            <a:pPr marL="457200" lvl="0" indent="-457200">
              <a:buFont typeface="+mj-lt"/>
              <a:buAutoNum type="alphaUcPeriod"/>
            </a:pPr>
            <a:r>
              <a:rPr lang="en-US" sz="2200" dirty="0"/>
              <a:t>1000</a:t>
            </a:r>
          </a:p>
          <a:p>
            <a:pPr marL="457200" lvl="0" indent="-457200">
              <a:buFont typeface="+mj-lt"/>
              <a:buAutoNum type="alphaUcPeriod"/>
            </a:pPr>
            <a:r>
              <a:rPr lang="en-US" sz="2200" dirty="0"/>
              <a:t>1100</a:t>
            </a:r>
          </a:p>
          <a:p>
            <a:pPr marL="457200" lvl="0" indent="-457200">
              <a:buFont typeface="+mj-lt"/>
              <a:buAutoNum type="alphaUcPeriod"/>
            </a:pPr>
            <a:r>
              <a:rPr lang="en-US" sz="2200" dirty="0"/>
              <a:t>0011</a:t>
            </a:r>
          </a:p>
          <a:p>
            <a:pPr marL="457200" lvl="0" indent="-457200">
              <a:buNone/>
            </a:pPr>
            <a:endParaRPr lang="en-US" sz="2200" dirty="0"/>
          </a:p>
          <a:p>
            <a:pPr lvl="0">
              <a:buNone/>
            </a:pPr>
            <a:r>
              <a:rPr lang="en-US" sz="2200" dirty="0"/>
              <a:t>2. Recognizing capabilities of NFSM and DFSM</a:t>
            </a:r>
          </a:p>
          <a:p>
            <a:pPr marL="457200" lvl="0" indent="-457200">
              <a:buFont typeface="+mj-lt"/>
              <a:buAutoNum type="alphaUcPeriod"/>
            </a:pPr>
            <a:r>
              <a:rPr lang="en-US" sz="2200" dirty="0"/>
              <a:t>May be different</a:t>
            </a:r>
          </a:p>
          <a:p>
            <a:pPr marL="457200" lvl="0" indent="-457200">
              <a:buFont typeface="+mj-lt"/>
              <a:buAutoNum type="alphaUcPeriod"/>
            </a:pPr>
            <a:r>
              <a:rPr lang="en-US" sz="2200" b="1" dirty="0"/>
              <a:t>May be same</a:t>
            </a:r>
          </a:p>
          <a:p>
            <a:pPr marL="457200" lvl="0" indent="-457200">
              <a:buFont typeface="+mj-lt"/>
              <a:buAutoNum type="alphaUcPeriod"/>
            </a:pPr>
            <a:r>
              <a:rPr lang="en-US" sz="2200" dirty="0"/>
              <a:t>Must be different</a:t>
            </a:r>
          </a:p>
          <a:p>
            <a:pPr marL="457200" lvl="0" indent="-457200">
              <a:buFont typeface="+mj-lt"/>
              <a:buAutoNum type="alphaUcPeriod"/>
            </a:pPr>
            <a:r>
              <a:rPr lang="en-US" sz="2200" dirty="0"/>
              <a:t> None of the above</a:t>
            </a:r>
          </a:p>
          <a:p>
            <a:pPr lvl="0">
              <a:buNone/>
            </a:pPr>
            <a:endParaRPr lang="en-US" sz="2200" dirty="0"/>
          </a:p>
        </p:txBody>
      </p:sp>
      <p:sp>
        <p:nvSpPr>
          <p:cNvPr id="4" name="Date Placeholder 3"/>
          <p:cNvSpPr>
            <a:spLocks noGrp="1"/>
          </p:cNvSpPr>
          <p:nvPr>
            <p:ph type="dt" sz="half" idx="10"/>
          </p:nvPr>
        </p:nvSpPr>
        <p:spPr/>
        <p:txBody>
          <a:bodyPr/>
          <a:lstStyle/>
          <a:p>
            <a:fld id="{13A51234-F1B1-4D10-AAAD-087814E2FFDB}"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MCQs</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43361"/>
            <a:ext cx="3520440" cy="1657039"/>
          </a:xfrm>
          <a:prstGeom prst="rect">
            <a:avLst/>
          </a:prstGeom>
          <a:noFill/>
          <a:ln>
            <a:noFill/>
          </a:ln>
        </p:spPr>
      </p:pic>
      <p:sp>
        <p:nvSpPr>
          <p:cNvPr id="3" name="Content Placeholder 2"/>
          <p:cNvSpPr>
            <a:spLocks noGrp="1"/>
          </p:cNvSpPr>
          <p:nvPr>
            <p:ph idx="1"/>
          </p:nvPr>
        </p:nvSpPr>
        <p:spPr>
          <a:xfrm>
            <a:off x="533400" y="1143000"/>
            <a:ext cx="8229600" cy="4525963"/>
          </a:xfrm>
        </p:spPr>
        <p:txBody>
          <a:bodyPr>
            <a:normAutofit/>
          </a:bodyPr>
          <a:lstStyle/>
          <a:p>
            <a:pPr>
              <a:buNone/>
            </a:pPr>
            <a:r>
              <a:rPr lang="en-US" sz="2400" dirty="0"/>
              <a:t>3. Which minimum state FA is equivalent to following FA</a:t>
            </a:r>
          </a:p>
          <a:p>
            <a:pPr lvl="0">
              <a:buNone/>
            </a:pPr>
            <a:endParaRPr lang="en-US" sz="2200" dirty="0"/>
          </a:p>
        </p:txBody>
      </p:sp>
      <p:sp>
        <p:nvSpPr>
          <p:cNvPr id="4" name="Date Placeholder 3"/>
          <p:cNvSpPr>
            <a:spLocks noGrp="1"/>
          </p:cNvSpPr>
          <p:nvPr>
            <p:ph type="dt" sz="half" idx="10"/>
          </p:nvPr>
        </p:nvSpPr>
        <p:spPr/>
        <p:txBody>
          <a:bodyPr/>
          <a:lstStyle/>
          <a:p>
            <a:fld id="{4E841EB5-08B9-4252-AB28-A001144FA285}"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MCQs</a:t>
            </a: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88008"/>
            <a:ext cx="1905000" cy="1493592"/>
          </a:xfrm>
          <a:prstGeom prst="rect">
            <a:avLst/>
          </a:prstGeom>
          <a:solidFill>
            <a:schemeClr val="accent5">
              <a:lumMod val="60000"/>
              <a:lumOff val="40000"/>
              <a:alpha val="96000"/>
            </a:schemeClr>
          </a:solid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579556"/>
            <a:ext cx="2141220" cy="1525844"/>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3429000"/>
            <a:ext cx="2146941" cy="1530985"/>
          </a:xfrm>
          <a:prstGeom prst="rect">
            <a:avLst/>
          </a:prstGeom>
          <a:noFill/>
          <a:ln>
            <a:noFill/>
          </a:ln>
        </p:spPr>
      </p:pic>
      <p:pic>
        <p:nvPicPr>
          <p:cNvPr id="13" name="Picture 12"/>
          <p:cNvPicPr/>
          <p:nvPr/>
        </p:nvPicPr>
        <p:blipFill>
          <a:blip r:embed="rId6">
            <a:extLst>
              <a:ext uri="{28A0092B-C50C-407E-A947-70E740481C1C}">
                <a14:useLocalDpi xmlns:a14="http://schemas.microsoft.com/office/drawing/2010/main" val="0"/>
              </a:ext>
            </a:extLst>
          </a:blip>
          <a:srcRect/>
          <a:stretch>
            <a:fillRect/>
          </a:stretch>
        </p:blipFill>
        <p:spPr bwMode="auto">
          <a:xfrm>
            <a:off x="6324600" y="3530385"/>
            <a:ext cx="2103120" cy="1498815"/>
          </a:xfrm>
          <a:prstGeom prst="rect">
            <a:avLst/>
          </a:prstGeom>
          <a:noFill/>
          <a:ln>
            <a:noFill/>
          </a:ln>
        </p:spPr>
      </p:pic>
      <p:sp>
        <p:nvSpPr>
          <p:cNvPr id="14" name="TextBox 13"/>
          <p:cNvSpPr txBox="1"/>
          <p:nvPr/>
        </p:nvSpPr>
        <p:spPr>
          <a:xfrm>
            <a:off x="2209800" y="5486400"/>
            <a:ext cx="3048000" cy="369332"/>
          </a:xfrm>
          <a:prstGeom prst="rect">
            <a:avLst/>
          </a:prstGeom>
          <a:noFill/>
        </p:spPr>
        <p:txBody>
          <a:bodyPr wrap="square" rtlCol="0">
            <a:spAutoFit/>
          </a:bodyPr>
          <a:lstStyle/>
          <a:p>
            <a:r>
              <a:rPr lang="en-US" dirty="0"/>
              <a:t>ANS :  (A)</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lvl="0">
              <a:buNone/>
            </a:pPr>
            <a:r>
              <a:rPr lang="en-US" sz="2200" dirty="0"/>
              <a:t>4. The minimum number of states required to recognize an octal number divisible by 3 are/is</a:t>
            </a:r>
          </a:p>
          <a:p>
            <a:pPr marL="457200" lvl="0" indent="-457200">
              <a:buFont typeface="+mj-lt"/>
              <a:buAutoNum type="alphaUcPeriod"/>
            </a:pPr>
            <a:r>
              <a:rPr lang="en-US" sz="2200" dirty="0"/>
              <a:t>1</a:t>
            </a:r>
          </a:p>
          <a:p>
            <a:pPr marL="457200" lvl="0" indent="-457200">
              <a:buFont typeface="+mj-lt"/>
              <a:buAutoNum type="alphaUcPeriod"/>
            </a:pPr>
            <a:r>
              <a:rPr lang="en-US" sz="2200" b="1" dirty="0"/>
              <a:t>3</a:t>
            </a:r>
          </a:p>
          <a:p>
            <a:pPr marL="457200" lvl="0" indent="-457200">
              <a:buFont typeface="+mj-lt"/>
              <a:buAutoNum type="alphaUcPeriod"/>
            </a:pPr>
            <a:r>
              <a:rPr lang="en-US" sz="2200" dirty="0"/>
              <a:t>5</a:t>
            </a:r>
          </a:p>
          <a:p>
            <a:pPr marL="457200" lvl="0" indent="-457200">
              <a:buFont typeface="+mj-lt"/>
              <a:buAutoNum type="alphaUcPeriod"/>
            </a:pPr>
            <a:r>
              <a:rPr lang="en-US" sz="2200" dirty="0"/>
              <a:t> 7</a:t>
            </a:r>
          </a:p>
          <a:p>
            <a:pPr lvl="0">
              <a:buNone/>
            </a:pPr>
            <a:endParaRPr lang="en-US" sz="2200" dirty="0"/>
          </a:p>
          <a:p>
            <a:pPr lvl="0">
              <a:buNone/>
            </a:pPr>
            <a:r>
              <a:rPr lang="en-US" sz="2200" dirty="0"/>
              <a:t>5. Which of the following is/ are regular</a:t>
            </a:r>
          </a:p>
          <a:p>
            <a:pPr marL="457200" lvl="0" indent="-457200">
              <a:buFont typeface="+mj-lt"/>
              <a:buAutoNum type="alphaUcPeriod"/>
            </a:pPr>
            <a:r>
              <a:rPr lang="en-US" sz="2200" dirty="0"/>
              <a:t>a string of a' s in perfect square</a:t>
            </a:r>
          </a:p>
          <a:p>
            <a:pPr marL="457200" lvl="0" indent="-457200">
              <a:buFont typeface="+mj-lt"/>
              <a:buAutoNum type="alphaUcPeriod"/>
            </a:pPr>
            <a:r>
              <a:rPr lang="en-US" sz="2200" dirty="0"/>
              <a:t>a string of </a:t>
            </a:r>
            <a:r>
              <a:rPr lang="en-US" sz="2200" dirty="0" err="1"/>
              <a:t>palindrom</a:t>
            </a:r>
            <a:r>
              <a:rPr lang="en-US" sz="2200" dirty="0"/>
              <a:t> over {</a:t>
            </a:r>
            <a:r>
              <a:rPr lang="en-US" sz="2200" dirty="0" err="1"/>
              <a:t>a,b</a:t>
            </a:r>
            <a:r>
              <a:rPr lang="en-US" sz="2200" dirty="0"/>
              <a:t>}</a:t>
            </a:r>
          </a:p>
          <a:p>
            <a:pPr marL="457200" lvl="0" indent="-457200">
              <a:buFont typeface="+mj-lt"/>
              <a:buAutoNum type="alphaUcPeriod"/>
            </a:pPr>
            <a:r>
              <a:rPr lang="en-US" sz="2200" b="1" dirty="0"/>
              <a:t>a string of odd no of </a:t>
            </a:r>
            <a:r>
              <a:rPr lang="en-US" sz="2200" b="1" dirty="0" err="1"/>
              <a:t>a's</a:t>
            </a:r>
            <a:r>
              <a:rPr lang="en-US" sz="2200" b="1" dirty="0"/>
              <a:t> over {</a:t>
            </a:r>
            <a:r>
              <a:rPr lang="en-US" sz="2200" b="1" dirty="0" err="1"/>
              <a:t>a,b</a:t>
            </a:r>
            <a:r>
              <a:rPr lang="en-US" sz="2200" b="1" dirty="0"/>
              <a:t>}</a:t>
            </a:r>
          </a:p>
          <a:p>
            <a:pPr marL="457200" indent="-457200">
              <a:buFont typeface="+mj-lt"/>
              <a:buAutoNum type="alphaUcPeriod"/>
            </a:pPr>
            <a:r>
              <a:rPr lang="en-US" sz="2200" dirty="0"/>
              <a:t>a string of equal no of </a:t>
            </a:r>
            <a:r>
              <a:rPr lang="en-US" sz="2200" dirty="0" err="1"/>
              <a:t>a's</a:t>
            </a:r>
            <a:r>
              <a:rPr lang="en-US" sz="2200" dirty="0"/>
              <a:t> and </a:t>
            </a:r>
            <a:r>
              <a:rPr lang="en-US" sz="2200" dirty="0" err="1"/>
              <a:t>b's</a:t>
            </a:r>
            <a:r>
              <a:rPr lang="en-US" sz="2200" dirty="0"/>
              <a:t> over {</a:t>
            </a:r>
            <a:r>
              <a:rPr lang="en-US" sz="2200" dirty="0" err="1"/>
              <a:t>a,b</a:t>
            </a:r>
            <a:r>
              <a:rPr lang="en-US" sz="2200" dirty="0"/>
              <a:t>}</a:t>
            </a:r>
          </a:p>
        </p:txBody>
      </p:sp>
      <p:sp>
        <p:nvSpPr>
          <p:cNvPr id="4" name="Date Placeholder 3"/>
          <p:cNvSpPr>
            <a:spLocks noGrp="1"/>
          </p:cNvSpPr>
          <p:nvPr>
            <p:ph type="dt" sz="half" idx="10"/>
          </p:nvPr>
        </p:nvSpPr>
        <p:spPr/>
        <p:txBody>
          <a:bodyPr/>
          <a:lstStyle/>
          <a:p>
            <a:fld id="{72678D17-7F7E-4843-83C7-327329218435}"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MCQs</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a:buNone/>
            </a:pPr>
            <a:r>
              <a:rPr lang="en-US" sz="2200" dirty="0"/>
              <a:t>6. If two finite state machines are equivalent, they should have the same number of</a:t>
            </a:r>
          </a:p>
          <a:p>
            <a:pPr>
              <a:buNone/>
            </a:pPr>
            <a:r>
              <a:rPr lang="en-US" sz="2200" dirty="0"/>
              <a:t>A. states</a:t>
            </a:r>
          </a:p>
          <a:p>
            <a:pPr>
              <a:buNone/>
            </a:pPr>
            <a:r>
              <a:rPr lang="en-US" sz="2200" dirty="0"/>
              <a:t>B. edges</a:t>
            </a:r>
          </a:p>
          <a:p>
            <a:pPr>
              <a:buNone/>
            </a:pPr>
            <a:r>
              <a:rPr lang="en-US" sz="2200" dirty="0"/>
              <a:t>C. states and edges</a:t>
            </a:r>
          </a:p>
          <a:p>
            <a:pPr>
              <a:buNone/>
            </a:pPr>
            <a:r>
              <a:rPr lang="en-US" sz="2200" dirty="0"/>
              <a:t>D</a:t>
            </a:r>
            <a:r>
              <a:rPr lang="en-US" sz="2200" b="1" dirty="0"/>
              <a:t>. none of these</a:t>
            </a:r>
          </a:p>
          <a:p>
            <a:pPr>
              <a:buNone/>
            </a:pPr>
            <a:endParaRPr lang="en-US" sz="2200" dirty="0"/>
          </a:p>
          <a:p>
            <a:pPr>
              <a:buNone/>
            </a:pPr>
            <a:r>
              <a:rPr lang="en-US" sz="2200" dirty="0"/>
              <a:t>7. The word 'formal' in formal languages means</a:t>
            </a:r>
          </a:p>
          <a:p>
            <a:pPr marL="457200" indent="-457200">
              <a:buAutoNum type="alphaUcPeriod"/>
            </a:pPr>
            <a:r>
              <a:rPr lang="en-US" sz="2200" dirty="0"/>
              <a:t>the symbols used have well-defined meaning</a:t>
            </a:r>
          </a:p>
          <a:p>
            <a:pPr marL="457200" indent="-457200">
              <a:buAutoNum type="alphaUcPeriod"/>
            </a:pPr>
            <a:r>
              <a:rPr lang="en-US" sz="2200" dirty="0"/>
              <a:t>they are unnecessary, in reality</a:t>
            </a:r>
          </a:p>
          <a:p>
            <a:pPr marL="457200" indent="-457200">
              <a:buAutoNum type="alphaUcPeriod"/>
            </a:pPr>
            <a:r>
              <a:rPr lang="en-US" sz="2200" b="1" dirty="0"/>
              <a:t>only form of the string of symbols is significant</a:t>
            </a:r>
          </a:p>
          <a:p>
            <a:pPr marL="457200" indent="-457200">
              <a:buAutoNum type="alphaUcPeriod"/>
            </a:pPr>
            <a:r>
              <a:rPr lang="en-US" sz="2200" dirty="0"/>
              <a:t>Both (a) and (b)</a:t>
            </a:r>
          </a:p>
        </p:txBody>
      </p:sp>
      <p:sp>
        <p:nvSpPr>
          <p:cNvPr id="4" name="Date Placeholder 3"/>
          <p:cNvSpPr>
            <a:spLocks noGrp="1"/>
          </p:cNvSpPr>
          <p:nvPr>
            <p:ph type="dt" sz="half" idx="10"/>
          </p:nvPr>
        </p:nvSpPr>
        <p:spPr/>
        <p:txBody>
          <a:bodyPr/>
          <a:lstStyle/>
          <a:p>
            <a:fld id="{66B3FD7D-5D8C-44D9-A55B-7B7218B0074C}"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MCQs</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buNone/>
            </a:pPr>
            <a:r>
              <a:rPr lang="en-US" sz="2200" dirty="0"/>
              <a:t>8. The main difference between a DFSA and an NDFSA is</a:t>
            </a:r>
          </a:p>
          <a:p>
            <a:pPr fontAlgn="t">
              <a:buNone/>
            </a:pPr>
            <a:r>
              <a:rPr lang="en-US" sz="2200" dirty="0"/>
              <a:t>A. in DFSA,  ε transition may be present</a:t>
            </a:r>
          </a:p>
          <a:p>
            <a:pPr fontAlgn="t">
              <a:buNone/>
            </a:pPr>
            <a:r>
              <a:rPr lang="en-US" sz="2200" dirty="0"/>
              <a:t>B. in NDFSA, ε transitions may be present</a:t>
            </a:r>
          </a:p>
          <a:p>
            <a:pPr fontAlgn="t">
              <a:buNone/>
            </a:pPr>
            <a:r>
              <a:rPr lang="en-US" sz="2200" b="1" dirty="0"/>
              <a:t>C. in DFSA, from any given state, there can't be any alphabet leading to two </a:t>
            </a:r>
            <a:r>
              <a:rPr lang="en-US" sz="2200" b="1" dirty="0" err="1"/>
              <a:t>diferent</a:t>
            </a:r>
            <a:r>
              <a:rPr lang="en-US" sz="2200" b="1" dirty="0"/>
              <a:t> states</a:t>
            </a:r>
          </a:p>
          <a:p>
            <a:pPr fontAlgn="t">
              <a:buNone/>
            </a:pPr>
            <a:r>
              <a:rPr lang="en-US" sz="2200" dirty="0"/>
              <a:t>D. in NDFSA, from any given state, there can't be any alphabet leading to two different states</a:t>
            </a:r>
          </a:p>
          <a:p>
            <a:pPr fontAlgn="t">
              <a:buNone/>
            </a:pPr>
            <a:endParaRPr lang="en-US" sz="2200" dirty="0"/>
          </a:p>
          <a:p>
            <a:pPr>
              <a:buNone/>
            </a:pPr>
            <a:r>
              <a:rPr lang="en-US" sz="2400" dirty="0"/>
              <a:t>9. Palindromes can't be recognized by any FSM because</a:t>
            </a:r>
          </a:p>
          <a:p>
            <a:pPr fontAlgn="t">
              <a:buNone/>
            </a:pPr>
            <a:r>
              <a:rPr lang="en-US" sz="2400" dirty="0"/>
              <a:t>A. FSM can't remember arbitrarily large of information</a:t>
            </a:r>
          </a:p>
          <a:p>
            <a:pPr fontAlgn="t">
              <a:buNone/>
            </a:pPr>
            <a:r>
              <a:rPr lang="en-US" sz="2400" dirty="0"/>
              <a:t>B. FSM can't deterministically fix the mid-point</a:t>
            </a:r>
          </a:p>
          <a:p>
            <a:pPr fontAlgn="t">
              <a:buNone/>
            </a:pPr>
            <a:r>
              <a:rPr lang="en-US" sz="2400" dirty="0"/>
              <a:t>C. even if mid-point is known, FSM be can't be found  whether, second half of the string matches the first half </a:t>
            </a:r>
          </a:p>
          <a:p>
            <a:pPr fontAlgn="t">
              <a:buNone/>
            </a:pPr>
            <a:r>
              <a:rPr lang="en-US" sz="2400" b="1" dirty="0"/>
              <a:t>D. all of these </a:t>
            </a:r>
          </a:p>
          <a:p>
            <a:pPr fontAlgn="t">
              <a:buNone/>
            </a:pPr>
            <a:endParaRPr lang="en-US" sz="2200" dirty="0"/>
          </a:p>
          <a:p>
            <a:pPr>
              <a:buNone/>
            </a:pPr>
            <a:endParaRPr lang="en-US" sz="2200" dirty="0"/>
          </a:p>
        </p:txBody>
      </p:sp>
      <p:sp>
        <p:nvSpPr>
          <p:cNvPr id="4" name="Date Placeholder 3"/>
          <p:cNvSpPr>
            <a:spLocks noGrp="1"/>
          </p:cNvSpPr>
          <p:nvPr>
            <p:ph type="dt" sz="half" idx="10"/>
          </p:nvPr>
        </p:nvSpPr>
        <p:spPr/>
        <p:txBody>
          <a:bodyPr/>
          <a:lstStyle/>
          <a:p>
            <a:fld id="{63EC39EE-F5D5-4863-973F-55F2199BFE8A}"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MCQs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4265530-EC11-4A0E-A8F0-1DA6803B579F}" type="datetime1">
              <a:rPr lang="en-US" smtClean="0"/>
              <a:t>12/28/2022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CO-PSO correlation matrix</a:t>
            </a:r>
          </a:p>
        </p:txBody>
      </p:sp>
      <p:graphicFrame>
        <p:nvGraphicFramePr>
          <p:cNvPr id="12" name="Content Placeholder 11"/>
          <p:cNvGraphicFramePr>
            <a:graphicFrameLocks noGrp="1"/>
          </p:cNvGraphicFramePr>
          <p:nvPr>
            <p:ph idx="1"/>
          </p:nvPr>
        </p:nvGraphicFramePr>
        <p:xfrm>
          <a:off x="1066799" y="1752600"/>
          <a:ext cx="6553201" cy="2743200"/>
        </p:xfrm>
        <a:graphic>
          <a:graphicData uri="http://schemas.openxmlformats.org/drawingml/2006/table">
            <a:tbl>
              <a:tblPr/>
              <a:tblGrid>
                <a:gridCol w="1034718">
                  <a:extLst>
                    <a:ext uri="{9D8B030D-6E8A-4147-A177-3AD203B41FA5}">
                      <a16:colId xmlns:a16="http://schemas.microsoft.com/office/drawing/2014/main" val="20000"/>
                    </a:ext>
                  </a:extLst>
                </a:gridCol>
                <a:gridCol w="2223421">
                  <a:extLst>
                    <a:ext uri="{9D8B030D-6E8A-4147-A177-3AD203B41FA5}">
                      <a16:colId xmlns:a16="http://schemas.microsoft.com/office/drawing/2014/main" val="20001"/>
                    </a:ext>
                  </a:extLst>
                </a:gridCol>
                <a:gridCol w="1098354">
                  <a:extLst>
                    <a:ext uri="{9D8B030D-6E8A-4147-A177-3AD203B41FA5}">
                      <a16:colId xmlns:a16="http://schemas.microsoft.com/office/drawing/2014/main" val="20002"/>
                    </a:ext>
                  </a:extLst>
                </a:gridCol>
                <a:gridCol w="1098354">
                  <a:extLst>
                    <a:ext uri="{9D8B030D-6E8A-4147-A177-3AD203B41FA5}">
                      <a16:colId xmlns:a16="http://schemas.microsoft.com/office/drawing/2014/main" val="20003"/>
                    </a:ext>
                  </a:extLst>
                </a:gridCol>
                <a:gridCol w="1098354">
                  <a:extLst>
                    <a:ext uri="{9D8B030D-6E8A-4147-A177-3AD203B41FA5}">
                      <a16:colId xmlns:a16="http://schemas.microsoft.com/office/drawing/2014/main" val="20004"/>
                    </a:ext>
                  </a:extLst>
                </a:gridCol>
              </a:tblGrid>
              <a:tr h="342900">
                <a:tc rowSpan="2">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CO</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gridSpan="4">
                  <a:txBody>
                    <a:bodyPr/>
                    <a:lstStyle/>
                    <a:p>
                      <a:pPr marL="0" marR="0" algn="ctr">
                        <a:lnSpc>
                          <a:spcPct val="115000"/>
                        </a:lnSpc>
                        <a:spcBef>
                          <a:spcPts val="0"/>
                        </a:spcBef>
                        <a:spcAft>
                          <a:spcPts val="1000"/>
                        </a:spcAft>
                      </a:pPr>
                      <a:r>
                        <a:rPr lang="en-US" sz="2000" b="1" dirty="0">
                          <a:latin typeface="+mn-lt"/>
                          <a:ea typeface="Times New Roman" panose="02020603050405020304"/>
                          <a:cs typeface="Calibri" panose="020F0502020204030204"/>
                        </a:rPr>
                        <a:t>PSO</a:t>
                      </a:r>
                      <a:endParaRPr lang="en-US" sz="2000" b="1"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42900">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PSO1</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PSO2</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PSO3</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PSO4</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42900">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CO2</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CO3</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4"/>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5"/>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CO5</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6"/>
                  </a:ext>
                </a:extLst>
              </a:tr>
              <a:tr h="342900">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Average</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1.4</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1.4</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6F7802-D8DA-4C2D-9E9F-EDC7BB67C0DA}" type="slidenum">
              <a:rPr lang="en-US" smtClean="0"/>
              <a:pPr/>
              <a:t>140</a:t>
            </a:fld>
            <a:endParaRPr lang="en-US"/>
          </a:p>
        </p:txBody>
      </p:sp>
      <p:sp>
        <p:nvSpPr>
          <p:cNvPr id="4" name="Content Placeholder 3"/>
          <p:cNvSpPr>
            <a:spLocks noGrp="1"/>
          </p:cNvSpPr>
          <p:nvPr>
            <p:ph sz="quarter" idx="1"/>
          </p:nvPr>
        </p:nvSpPr>
        <p:spPr/>
        <p:txBody>
          <a:bodyPr>
            <a:normAutofit/>
          </a:bodyPr>
          <a:lstStyle/>
          <a:p>
            <a:pPr marL="514350" indent="-514350">
              <a:buFont typeface="+mj-lt"/>
              <a:buAutoNum type="arabicParenR"/>
            </a:pPr>
            <a:r>
              <a:rPr lang="en-IN" sz="2400" dirty="0"/>
              <a:t>Construct the DFA for the set of all string over {</a:t>
            </a:r>
            <a:r>
              <a:rPr lang="en-IN" sz="2400" dirty="0" err="1"/>
              <a:t>a,b</a:t>
            </a:r>
            <a:r>
              <a:rPr lang="en-IN" sz="2400" dirty="0"/>
              <a:t>} contain exactly 3a’s .</a:t>
            </a:r>
          </a:p>
          <a:p>
            <a:pPr marL="514350" indent="-514350">
              <a:buFont typeface="+mj-lt"/>
              <a:buAutoNum type="arabicParenR"/>
            </a:pPr>
            <a:r>
              <a:rPr lang="en-IN" sz="2400" dirty="0"/>
              <a:t>Construct the DFA that accepts all string over{</a:t>
            </a:r>
            <a:r>
              <a:rPr lang="en-IN" sz="2400" dirty="0" err="1"/>
              <a:t>a,b</a:t>
            </a:r>
            <a:r>
              <a:rPr lang="en-IN" sz="2400" dirty="0"/>
              <a:t>} contains at most 3 a’s</a:t>
            </a:r>
          </a:p>
          <a:p>
            <a:pPr marL="514350" indent="-514350">
              <a:buFont typeface="+mj-lt"/>
              <a:buAutoNum type="arabicParenR"/>
            </a:pPr>
            <a:r>
              <a:rPr lang="en-IN" sz="2400" dirty="0"/>
              <a:t>Construct the DFA for the even number of a’s over {</a:t>
            </a:r>
            <a:r>
              <a:rPr lang="en-IN" sz="2400" dirty="0" err="1"/>
              <a:t>a,b</a:t>
            </a:r>
            <a:r>
              <a:rPr lang="en-IN" sz="2400" dirty="0"/>
              <a:t>}.</a:t>
            </a:r>
          </a:p>
          <a:p>
            <a:pPr marL="514350" indent="-514350">
              <a:buFont typeface="+mj-lt"/>
              <a:buAutoNum type="arabicParenR"/>
            </a:pPr>
            <a:r>
              <a:rPr lang="en-IN" sz="2400" dirty="0"/>
              <a:t>Construct the DFA for the set of all string contain three consecutive a’s over {</a:t>
            </a:r>
            <a:r>
              <a:rPr lang="en-IN" sz="2400" dirty="0" err="1"/>
              <a:t>a,b</a:t>
            </a:r>
            <a:r>
              <a:rPr lang="en-IN" sz="2400" dirty="0"/>
              <a:t>}.</a:t>
            </a:r>
          </a:p>
          <a:p>
            <a:pPr marL="514350" indent="-514350">
              <a:buFont typeface="+mj-lt"/>
              <a:buAutoNum type="arabicParenR"/>
            </a:pPr>
            <a:r>
              <a:rPr lang="en-IN" sz="2400" dirty="0"/>
              <a:t>Construct the DFA that accepts all string over{</a:t>
            </a:r>
            <a:r>
              <a:rPr lang="en-IN" sz="2400" dirty="0" err="1"/>
              <a:t>a,b</a:t>
            </a:r>
            <a:r>
              <a:rPr lang="en-IN" sz="2400" dirty="0"/>
              <a:t>} containing aba as substring.</a:t>
            </a:r>
          </a:p>
          <a:p>
            <a:pPr marL="0" indent="0">
              <a:buNone/>
            </a:pPr>
            <a:endParaRPr lang="en-IN" sz="2400" dirty="0"/>
          </a:p>
        </p:txBody>
      </p:sp>
      <p:sp>
        <p:nvSpPr>
          <p:cNvPr id="7"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Glossary</a:t>
            </a:r>
          </a:p>
        </p:txBody>
      </p:sp>
      <p:sp>
        <p:nvSpPr>
          <p:cNvPr id="8" name="Date Placeholder 7"/>
          <p:cNvSpPr>
            <a:spLocks noGrp="1"/>
          </p:cNvSpPr>
          <p:nvPr>
            <p:ph type="dt" sz="half" idx="10"/>
          </p:nvPr>
        </p:nvSpPr>
        <p:spPr/>
        <p:txBody>
          <a:bodyPr/>
          <a:lstStyle/>
          <a:p>
            <a:fld id="{507F0FD8-95C7-4583-AE57-706AC36FEA71}" type="datetime1">
              <a:rPr lang="en-US" smtClean="0"/>
              <a:t>12/28/2022</a:t>
            </a:fld>
            <a:endParaRPr lang="en-US"/>
          </a:p>
        </p:txBody>
      </p:sp>
      <p:sp>
        <p:nvSpPr>
          <p:cNvPr id="9" name="Footer Placeholder 8"/>
          <p:cNvSpPr>
            <a:spLocks noGrp="1"/>
          </p:cNvSpPr>
          <p:nvPr>
            <p:ph type="ftr" sz="quarter" idx="11"/>
          </p:nvPr>
        </p:nvSpPr>
        <p:spPr>
          <a:xfrm>
            <a:off x="3124200" y="6356350"/>
            <a:ext cx="3657600" cy="365125"/>
          </a:xfrm>
        </p:spPr>
        <p:txBody>
          <a:bodyPr/>
          <a:lstStyle/>
          <a:p>
            <a:r>
              <a:rPr lang="en-US"/>
              <a:t>Sana Anjum             ACSE0404 (TOAFL)                  Unit I</a:t>
            </a:r>
            <a:endParaRPr lang="en-US" dirty="0"/>
          </a:p>
        </p:txBody>
      </p:sp>
    </p:spTree>
    <p:extLst>
      <p:ext uri="{BB962C8B-B14F-4D97-AF65-F5344CB8AC3E}">
        <p14:creationId xmlns:p14="http://schemas.microsoft.com/office/powerpoint/2010/main" val="172450913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5F36F0-451D-401F-899F-7B19B593C57F}"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Weekly Assignment</a:t>
            </a:r>
            <a:endParaRPr lang="en-US" dirty="0"/>
          </a:p>
        </p:txBody>
      </p:sp>
      <p:sp>
        <p:nvSpPr>
          <p:cNvPr id="10" name="Content Placeholder 9"/>
          <p:cNvSpPr>
            <a:spLocks noGrp="1"/>
          </p:cNvSpPr>
          <p:nvPr>
            <p:ph idx="1"/>
          </p:nvPr>
        </p:nvSpPr>
        <p:spPr>
          <a:xfrm>
            <a:off x="457200" y="1143000"/>
            <a:ext cx="8229600" cy="4724400"/>
          </a:xfrm>
        </p:spPr>
        <p:txBody>
          <a:bodyPr>
            <a:noAutofit/>
          </a:bodyPr>
          <a:lstStyle/>
          <a:p>
            <a:pPr lvl="0">
              <a:buNone/>
            </a:pPr>
            <a:r>
              <a:rPr lang="en-US" sz="2200" dirty="0"/>
              <a:t>1. Design a deterministic finite automaton(DFA) for the following language over the set of input alphabet {0,1}											</a:t>
            </a:r>
            <a:r>
              <a:rPr lang="en-US" sz="2200" b="1" dirty="0"/>
              <a:t>[CO1]</a:t>
            </a:r>
            <a:endParaRPr lang="en-US" sz="2200" dirty="0"/>
          </a:p>
          <a:p>
            <a:pPr lvl="0"/>
            <a:r>
              <a:rPr lang="en-US" sz="2200" dirty="0"/>
              <a:t>All strings of 0’s and 1’s such that no of 0’s are even and 1’s are odd.</a:t>
            </a:r>
          </a:p>
          <a:p>
            <a:pPr lvl="0"/>
            <a:r>
              <a:rPr lang="en-US" sz="2200" dirty="0"/>
              <a:t>All strings of 0’s and 1’s with at least two consecutive 0’s. </a:t>
            </a:r>
          </a:p>
          <a:p>
            <a:pPr lvl="0"/>
            <a:r>
              <a:rPr lang="en-US" sz="2200" dirty="0"/>
              <a:t>All strings of 0’s and 1’s beginning with 1 and not having two consecutive zeroes.</a:t>
            </a:r>
          </a:p>
          <a:p>
            <a:pPr lvl="0"/>
            <a:r>
              <a:rPr lang="en-US" sz="2200" dirty="0"/>
              <a:t>All strings of 0’s and 1’ s not containing 101 as substring.</a:t>
            </a:r>
          </a:p>
          <a:p>
            <a:pPr lvl="0"/>
            <a:r>
              <a:rPr lang="en-US" sz="2200" dirty="0"/>
              <a:t>All strings of 0’s and 1’s whose last two symbols are same.</a:t>
            </a:r>
          </a:p>
          <a:p>
            <a:pPr lvl="0">
              <a:buNone/>
            </a:pPr>
            <a:endParaRPr lang="en-US" sz="2200" dirty="0"/>
          </a:p>
          <a:p>
            <a:pPr lvl="0"/>
            <a:endParaRPr lang="en-US" sz="2200" dirty="0"/>
          </a:p>
        </p:txBody>
      </p:sp>
    </p:spTree>
    <p:extLst>
      <p:ext uri="{BB962C8B-B14F-4D97-AF65-F5344CB8AC3E}">
        <p14:creationId xmlns:p14="http://schemas.microsoft.com/office/powerpoint/2010/main" val="25026101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9681D1-6F3C-4CA1-9A13-D5F4F5E8BB43}"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142</a:t>
            </a:fld>
            <a:endParaRPr lang="en-US"/>
          </a:p>
        </p:txBody>
      </p:sp>
      <p:sp>
        <p:nvSpPr>
          <p:cNvPr id="7" name="Title 1"/>
          <p:cNvSpPr txBox="1"/>
          <p:nvPr/>
        </p:nvSpPr>
        <p:spPr>
          <a:xfrm>
            <a:off x="136207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Weekly Assignment</a:t>
            </a:r>
            <a:endParaRPr lang="en-US" dirty="0"/>
          </a:p>
        </p:txBody>
      </p:sp>
      <p:sp>
        <p:nvSpPr>
          <p:cNvPr id="10" name="Content Placeholder 9"/>
          <p:cNvSpPr>
            <a:spLocks noGrp="1"/>
          </p:cNvSpPr>
          <p:nvPr>
            <p:ph idx="1"/>
          </p:nvPr>
        </p:nvSpPr>
        <p:spPr>
          <a:xfrm>
            <a:off x="457200" y="1181100"/>
            <a:ext cx="8229600" cy="4495800"/>
          </a:xfrm>
        </p:spPr>
        <p:txBody>
          <a:bodyPr>
            <a:noAutofit/>
          </a:bodyPr>
          <a:lstStyle/>
          <a:p>
            <a:pPr lvl="0">
              <a:buNone/>
            </a:pPr>
            <a:r>
              <a:rPr lang="en-US" sz="2200" dirty="0"/>
              <a:t>2. Design a Non-deterministic finite automaton(NFA) for the following language over the set of input alphabet {0,1}										</a:t>
            </a:r>
            <a:r>
              <a:rPr lang="en-US" sz="2200" b="1" dirty="0"/>
              <a:t>[CO1]</a:t>
            </a:r>
            <a:endParaRPr lang="en-US" sz="2200" dirty="0"/>
          </a:p>
          <a:p>
            <a:pPr lvl="0"/>
            <a:r>
              <a:rPr lang="en-US" sz="2200" dirty="0"/>
              <a:t>All strings of 0’s and 1’s such that 3</a:t>
            </a:r>
            <a:r>
              <a:rPr lang="en-US" sz="2200" baseline="30000" dirty="0"/>
              <a:t>rd</a:t>
            </a:r>
            <a:r>
              <a:rPr lang="en-US" sz="2200" dirty="0"/>
              <a:t> symbol from right end is 1.</a:t>
            </a:r>
          </a:p>
          <a:p>
            <a:pPr lvl="0"/>
            <a:r>
              <a:rPr lang="en-US" sz="2200" dirty="0"/>
              <a:t>All strings of 0’s and 1’s such that either the 2</a:t>
            </a:r>
            <a:r>
              <a:rPr lang="en-US" sz="2200" baseline="30000" dirty="0"/>
              <a:t>nd</a:t>
            </a:r>
            <a:r>
              <a:rPr lang="en-US" sz="2200" dirty="0"/>
              <a:t> or 3</a:t>
            </a:r>
            <a:r>
              <a:rPr lang="en-US" sz="2200" baseline="30000" dirty="0"/>
              <a:t>rd</a:t>
            </a:r>
            <a:r>
              <a:rPr lang="en-US" sz="2200" dirty="0"/>
              <a:t> position from the right end has a 1.</a:t>
            </a:r>
          </a:p>
          <a:p>
            <a:pPr lvl="0"/>
            <a:r>
              <a:rPr lang="en-US" sz="2200" dirty="0"/>
              <a:t>All strings of 0’s and 1’s satisfying 1</a:t>
            </a:r>
            <a:r>
              <a:rPr lang="en-US" sz="2200" baseline="30000" dirty="0"/>
              <a:t>m</a:t>
            </a:r>
            <a:r>
              <a:rPr lang="en-US" sz="2200" dirty="0"/>
              <a:t>01</a:t>
            </a:r>
            <a:r>
              <a:rPr lang="en-US" sz="2200" baseline="30000" dirty="0"/>
              <a:t>n</a:t>
            </a:r>
            <a:r>
              <a:rPr lang="en-US" sz="2200" dirty="0"/>
              <a:t> : m, n&gt;=1.</a:t>
            </a:r>
          </a:p>
          <a:p>
            <a:pPr lvl="0"/>
            <a:r>
              <a:rPr lang="en-US" sz="2200" dirty="0"/>
              <a:t>All strings of 0’s, 1’s and 2’s with any no of 0’s followed by any no of 1’s and any no of 1’s followed by any no of 2’s.</a:t>
            </a:r>
          </a:p>
          <a:p>
            <a:pPr lvl="0"/>
            <a:r>
              <a:rPr lang="en-US" sz="2200" dirty="0"/>
              <a:t>All strings of 0’s and 1’s ending in1 and not containing substring 00.</a:t>
            </a:r>
          </a:p>
          <a:p>
            <a:pPr lvl="0"/>
            <a:endParaRPr lang="en-US" sz="2000" dirty="0"/>
          </a:p>
        </p:txBody>
      </p:sp>
    </p:spTree>
    <p:extLst>
      <p:ext uri="{BB962C8B-B14F-4D97-AF65-F5344CB8AC3E}">
        <p14:creationId xmlns:p14="http://schemas.microsoft.com/office/powerpoint/2010/main" val="205168959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7AB61F-2A58-4AE8-B327-78E8C645AA01}"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143</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Weekly Assignment</a:t>
            </a:r>
            <a:endParaRPr lang="en-US" dirty="0"/>
          </a:p>
        </p:txBody>
      </p:sp>
      <p:sp>
        <p:nvSpPr>
          <p:cNvPr id="10" name="Content Placeholder 9"/>
          <p:cNvSpPr>
            <a:spLocks noGrp="1"/>
          </p:cNvSpPr>
          <p:nvPr>
            <p:ph idx="1"/>
          </p:nvPr>
        </p:nvSpPr>
        <p:spPr>
          <a:xfrm>
            <a:off x="457200" y="1219200"/>
            <a:ext cx="8229600" cy="4648200"/>
          </a:xfrm>
        </p:spPr>
        <p:txBody>
          <a:bodyPr>
            <a:noAutofit/>
          </a:bodyPr>
          <a:lstStyle/>
          <a:p>
            <a:pPr lvl="0">
              <a:buNone/>
            </a:pPr>
            <a:r>
              <a:rPr lang="en-US" sz="2200" dirty="0"/>
              <a:t>3. Prove that NFA is equivalent to DFA.		</a:t>
            </a:r>
            <a:r>
              <a:rPr lang="en-US" sz="2200" b="1" dirty="0"/>
              <a:t>[CO1]</a:t>
            </a:r>
            <a:endParaRPr lang="en-US" sz="2200" dirty="0"/>
          </a:p>
          <a:p>
            <a:pPr lvl="0">
              <a:buNone/>
            </a:pPr>
            <a:r>
              <a:rPr lang="en-US" sz="2200" dirty="0"/>
              <a:t>4. Construct NFA accepting the set of all strings over {a, b} ending in </a:t>
            </a:r>
            <a:r>
              <a:rPr lang="en-US" sz="2200" dirty="0" err="1"/>
              <a:t>aba</a:t>
            </a:r>
            <a:r>
              <a:rPr lang="en-US" sz="2200" dirty="0"/>
              <a:t>. Use it to construct a DFA accepting the same set of strings. 						  </a:t>
            </a:r>
            <a:r>
              <a:rPr lang="en-US" sz="2200" b="1" dirty="0"/>
              <a:t>[CO1]</a:t>
            </a:r>
            <a:endParaRPr lang="en-US" sz="2200" dirty="0"/>
          </a:p>
          <a:p>
            <a:pPr lvl="0">
              <a:buNone/>
            </a:pPr>
            <a:r>
              <a:rPr lang="en-US" sz="2200" dirty="0"/>
              <a:t>5. Design a NFA with </a:t>
            </a:r>
            <a:r>
              <a:rPr lang="en-US" sz="2200" dirty="0" err="1"/>
              <a:t>epsilonthat</a:t>
            </a:r>
            <a:r>
              <a:rPr lang="en-US" sz="2200" dirty="0"/>
              <a:t> accepts {a, b}*</a:t>
            </a:r>
            <a:r>
              <a:rPr lang="en-US" sz="2200" dirty="0" err="1"/>
              <a:t>baaa</a:t>
            </a:r>
            <a:r>
              <a:rPr lang="en-US" sz="2200" dirty="0"/>
              <a:t>.</a:t>
            </a:r>
            <a:r>
              <a:rPr lang="en-US" sz="2200" b="1" dirty="0"/>
              <a:t>[CO1]</a:t>
            </a:r>
            <a:endParaRPr lang="en-US" sz="2200" dirty="0"/>
          </a:p>
          <a:p>
            <a:pPr lvl="0">
              <a:buNone/>
            </a:pPr>
            <a:r>
              <a:rPr lang="en-US" sz="2200" dirty="0"/>
              <a:t>6. Design a NFA that accepts (</a:t>
            </a:r>
            <a:r>
              <a:rPr lang="en-US" sz="2200" dirty="0" err="1"/>
              <a:t>a+b</a:t>
            </a:r>
            <a:r>
              <a:rPr lang="en-US" sz="2200" dirty="0"/>
              <a:t>)*(</a:t>
            </a:r>
            <a:r>
              <a:rPr lang="en-US" sz="2200" dirty="0" err="1"/>
              <a:t>ab+bba</a:t>
            </a:r>
            <a:r>
              <a:rPr lang="en-US" sz="2200" dirty="0"/>
              <a:t>) (</a:t>
            </a:r>
            <a:r>
              <a:rPr lang="en-US" sz="2200" dirty="0" err="1"/>
              <a:t>a+b</a:t>
            </a:r>
            <a:r>
              <a:rPr lang="en-US" sz="2200" dirty="0"/>
              <a:t>)* i.e. strings containing either </a:t>
            </a:r>
            <a:r>
              <a:rPr lang="en-US" sz="2200" dirty="0" err="1"/>
              <a:t>ab</a:t>
            </a:r>
            <a:r>
              <a:rPr lang="en-US" sz="2200" dirty="0"/>
              <a:t> or </a:t>
            </a:r>
            <a:r>
              <a:rPr lang="en-US" sz="2200" dirty="0" err="1"/>
              <a:t>bba</a:t>
            </a:r>
            <a:r>
              <a:rPr lang="en-US" sz="2200" dirty="0"/>
              <a:t> as substring . convert it into DFA.							</a:t>
            </a:r>
            <a:r>
              <a:rPr lang="en-US" sz="2200" b="1" dirty="0"/>
              <a:t>[CO1]</a:t>
            </a:r>
            <a:endParaRPr lang="en-US" sz="2200" dirty="0"/>
          </a:p>
          <a:p>
            <a:pPr lvl="0">
              <a:buNone/>
            </a:pPr>
            <a:r>
              <a:rPr lang="en-US" sz="2200" dirty="0"/>
              <a:t>7. Differentiate between DFA and NDFA with suitable example?							</a:t>
            </a:r>
            <a:r>
              <a:rPr lang="en-US" sz="2200" b="1" dirty="0"/>
              <a:t>[CO1]</a:t>
            </a:r>
            <a:r>
              <a:rPr lang="en-US" sz="2200" dirty="0"/>
              <a:t>	</a:t>
            </a:r>
          </a:p>
          <a:p>
            <a:pPr lvl="0">
              <a:buNone/>
            </a:pPr>
            <a:r>
              <a:rPr lang="en-US" sz="2200" dirty="0"/>
              <a:t>8. Describe various Application and Limitations of Finite Automata.						</a:t>
            </a:r>
            <a:r>
              <a:rPr lang="en-US" sz="2200" b="1" dirty="0"/>
              <a:t>[CO1]</a:t>
            </a:r>
            <a:endParaRPr lang="en-US" sz="2200" dirty="0"/>
          </a:p>
        </p:txBody>
      </p:sp>
    </p:spTree>
    <p:extLst>
      <p:ext uri="{BB962C8B-B14F-4D97-AF65-F5344CB8AC3E}">
        <p14:creationId xmlns:p14="http://schemas.microsoft.com/office/powerpoint/2010/main" val="51155880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179637"/>
            <a:ext cx="8229600" cy="2087563"/>
          </a:xfrm>
        </p:spPr>
        <p:txBody>
          <a:bodyPr>
            <a:normAutofit/>
          </a:bodyPr>
          <a:lstStyle/>
          <a:p>
            <a:pPr>
              <a:buNone/>
            </a:pPr>
            <a:r>
              <a:rPr lang="en-US" sz="2200" u="sng" dirty="0">
                <a:solidFill>
                  <a:srgbClr val="00B0F0"/>
                </a:solidFill>
                <a:hlinkClick r:id="rId2"/>
              </a:rPr>
              <a:t>https://drive.google.com/drive/folders/19Eia3VHCl3627foiH6V_j-p4X9ZkyyC7?usp=sharing</a:t>
            </a:r>
            <a:endParaRPr lang="en-US" sz="2200" u="sng" dirty="0">
              <a:solidFill>
                <a:srgbClr val="00B0F0"/>
              </a:solidFill>
            </a:endParaRPr>
          </a:p>
        </p:txBody>
      </p:sp>
      <p:sp>
        <p:nvSpPr>
          <p:cNvPr id="4" name="Date Placeholder 3"/>
          <p:cNvSpPr>
            <a:spLocks noGrp="1"/>
          </p:cNvSpPr>
          <p:nvPr>
            <p:ph type="dt" sz="half" idx="10"/>
          </p:nvPr>
        </p:nvSpPr>
        <p:spPr/>
        <p:txBody>
          <a:bodyPr/>
          <a:lstStyle/>
          <a:p>
            <a:fld id="{25313E15-E821-420C-BA20-7B38436E2A5E}" type="datetime1">
              <a:rPr lang="en-US" smtClean="0"/>
              <a:t>12/28/2022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144</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Old</a:t>
            </a:r>
            <a:r>
              <a:rPr lang="en-US" dirty="0"/>
              <a:t> </a:t>
            </a:r>
            <a:r>
              <a:rPr lang="en-US"/>
              <a:t>Question Papers</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58200" cy="5410200"/>
          </a:xfrm>
        </p:spPr>
        <p:txBody>
          <a:bodyPr>
            <a:normAutofit/>
          </a:bodyPr>
          <a:lstStyle/>
          <a:p>
            <a:r>
              <a:rPr lang="en-US" sz="2000" dirty="0"/>
              <a:t>Design a NFA that accepts all the strings for input alphabet {</a:t>
            </a:r>
            <a:r>
              <a:rPr lang="en-US" sz="2000" dirty="0" err="1"/>
              <a:t>a,b</a:t>
            </a:r>
            <a:r>
              <a:rPr lang="en-US" sz="2000" dirty="0"/>
              <a:t>} containing the substring </a:t>
            </a:r>
            <a:r>
              <a:rPr lang="en-US" sz="2000" dirty="0" err="1"/>
              <a:t>abba</a:t>
            </a:r>
            <a:r>
              <a:rPr lang="en-US" sz="2000" dirty="0"/>
              <a:t>.</a:t>
            </a:r>
          </a:p>
          <a:p>
            <a:r>
              <a:rPr lang="en-US" sz="2000" dirty="0"/>
              <a:t>Convert NFA into equivalent DFA by taking any suitable example.</a:t>
            </a:r>
          </a:p>
          <a:p>
            <a:r>
              <a:rPr lang="en-US" sz="2000" dirty="0"/>
              <a:t>Design the DFA that accepts an even number of </a:t>
            </a:r>
            <a:r>
              <a:rPr lang="en-US" sz="2000" dirty="0" err="1"/>
              <a:t>a’s</a:t>
            </a:r>
            <a:r>
              <a:rPr lang="en-US" sz="2000" dirty="0"/>
              <a:t> and even number of </a:t>
            </a:r>
            <a:r>
              <a:rPr lang="en-US" sz="2000" dirty="0" err="1"/>
              <a:t>b’s</a:t>
            </a:r>
            <a:r>
              <a:rPr lang="en-US" sz="2000" dirty="0"/>
              <a:t>.</a:t>
            </a:r>
          </a:p>
          <a:p>
            <a:r>
              <a:rPr lang="en-US" sz="2000" dirty="0"/>
              <a:t>Construct the minimum state automata equivalent to DFA described below:</a:t>
            </a:r>
          </a:p>
          <a:p>
            <a:endParaRPr lang="en-US" sz="2200" dirty="0"/>
          </a:p>
          <a:p>
            <a:endParaRPr lang="en-US" sz="2200" dirty="0"/>
          </a:p>
          <a:p>
            <a:endParaRPr lang="en-US" sz="2200" dirty="0"/>
          </a:p>
          <a:p>
            <a:endParaRPr lang="en-US" sz="2200" dirty="0"/>
          </a:p>
          <a:p>
            <a:r>
              <a:rPr lang="en-US" sz="2200" dirty="0"/>
              <a:t>Check with the comparison method for testing equivalence of two FA given below:</a:t>
            </a:r>
          </a:p>
          <a:p>
            <a:endParaRPr lang="en-US" sz="2200" dirty="0"/>
          </a:p>
        </p:txBody>
      </p:sp>
      <p:sp>
        <p:nvSpPr>
          <p:cNvPr id="4" name="Date Placeholder 3"/>
          <p:cNvSpPr>
            <a:spLocks noGrp="1"/>
          </p:cNvSpPr>
          <p:nvPr>
            <p:ph type="dt" sz="half" idx="10"/>
          </p:nvPr>
        </p:nvSpPr>
        <p:spPr/>
        <p:txBody>
          <a:bodyPr/>
          <a:lstStyle/>
          <a:p>
            <a:fld id="{3B84D564-5D13-446B-A3B0-F45031F20D51}" type="datetime1">
              <a:rPr lang="en-US" smtClean="0"/>
              <a:t>12/28/2022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145</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Expected Questions for University </a:t>
            </a:r>
            <a:r>
              <a:rPr lang="en-US"/>
              <a:t>Exam </a:t>
            </a:r>
            <a:endParaRPr lang="en-US" dirty="0"/>
          </a:p>
        </p:txBody>
      </p:sp>
      <p:pic>
        <p:nvPicPr>
          <p:cNvPr id="9" name="image3.png"/>
          <p:cNvPicPr/>
          <p:nvPr/>
        </p:nvPicPr>
        <p:blipFill>
          <a:blip r:embed="rId2" cstate="print"/>
          <a:stretch>
            <a:fillRect/>
          </a:stretch>
        </p:blipFill>
        <p:spPr>
          <a:xfrm>
            <a:off x="3200400" y="3124200"/>
            <a:ext cx="2181225" cy="1257300"/>
          </a:xfrm>
          <a:prstGeom prst="rect">
            <a:avLst/>
          </a:prstGeom>
        </p:spPr>
      </p:pic>
      <p:pic>
        <p:nvPicPr>
          <p:cNvPr id="10" name="Picture 9" descr="fig4.png"/>
          <p:cNvPicPr/>
          <p:nvPr/>
        </p:nvPicPr>
        <p:blipFill>
          <a:blip r:embed="rId3"/>
          <a:stretch>
            <a:fillRect/>
          </a:stretch>
        </p:blipFill>
        <p:spPr>
          <a:xfrm>
            <a:off x="2819400" y="4724400"/>
            <a:ext cx="3810000" cy="1600200"/>
          </a:xfrm>
          <a:prstGeom prst="rect">
            <a:avLst/>
          </a:prstGeom>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524000"/>
            <a:ext cx="8229600" cy="4525963"/>
          </a:xfrm>
        </p:spPr>
        <p:txBody>
          <a:bodyPr>
            <a:normAutofit/>
          </a:bodyPr>
          <a:lstStyle/>
          <a:p>
            <a:r>
              <a:rPr lang="en-US" sz="2200" dirty="0"/>
              <a:t>Finite automata is a machine that </a:t>
            </a:r>
            <a:r>
              <a:rPr lang="en-US" sz="2200" dirty="0" err="1"/>
              <a:t>acccepts</a:t>
            </a:r>
            <a:r>
              <a:rPr lang="en-US" sz="2200" dirty="0"/>
              <a:t> regular languages.</a:t>
            </a:r>
          </a:p>
          <a:p>
            <a:r>
              <a:rPr lang="en-US" sz="2200" dirty="0"/>
              <a:t>FA has its application in many fields like compiler design, digital circuits, etc.</a:t>
            </a:r>
          </a:p>
          <a:p>
            <a:r>
              <a:rPr lang="en-US" sz="2200" dirty="0"/>
              <a:t>NFA and DFA has same expressive power.</a:t>
            </a:r>
          </a:p>
          <a:p>
            <a:r>
              <a:rPr lang="en-US" sz="2200" dirty="0"/>
              <a:t>NFA is easy to construct than DFA.</a:t>
            </a:r>
          </a:p>
          <a:p>
            <a:r>
              <a:rPr lang="en-US" sz="2200" dirty="0"/>
              <a:t>Every NFA is equivalent to DFA.</a:t>
            </a:r>
          </a:p>
          <a:p>
            <a:r>
              <a:rPr lang="en-US" sz="2200" dirty="0" err="1"/>
              <a:t>Myhill-Nerode</a:t>
            </a:r>
            <a:r>
              <a:rPr lang="en-US" sz="2200" dirty="0"/>
              <a:t> theorem is used to optimize the FA.</a:t>
            </a:r>
          </a:p>
        </p:txBody>
      </p:sp>
      <p:sp>
        <p:nvSpPr>
          <p:cNvPr id="4" name="Date Placeholder 3"/>
          <p:cNvSpPr>
            <a:spLocks noGrp="1"/>
          </p:cNvSpPr>
          <p:nvPr>
            <p:ph type="dt" sz="half" idx="10"/>
          </p:nvPr>
        </p:nvSpPr>
        <p:spPr/>
        <p:txBody>
          <a:bodyPr/>
          <a:lstStyle/>
          <a:p>
            <a:fld id="{6F49F527-9C84-4BAB-9873-03BA28B69CB7}" type="datetime1">
              <a:rPr lang="en-US" smtClean="0"/>
              <a:t>12/28/2022</a:t>
            </a:fld>
            <a:endParaRPr lang="en-US"/>
          </a:p>
        </p:txBody>
      </p:sp>
      <p:sp>
        <p:nvSpPr>
          <p:cNvPr id="5" name="Footer Placeholder 4"/>
          <p:cNvSpPr>
            <a:spLocks noGrp="1"/>
          </p:cNvSpPr>
          <p:nvPr>
            <p:ph type="ftr" sz="quarter" idx="11"/>
          </p:nvPr>
        </p:nvSpPr>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146</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Recap</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BC7B7B-E962-4316-9207-23256672A9C9}" type="datetime1">
              <a:rPr lang="en-US" smtClean="0"/>
              <a:t>12/28/2022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147</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References</a:t>
            </a:r>
          </a:p>
        </p:txBody>
      </p:sp>
      <p:sp>
        <p:nvSpPr>
          <p:cNvPr id="10" name="Content Placeholder 9"/>
          <p:cNvSpPr>
            <a:spLocks noGrp="1"/>
          </p:cNvSpPr>
          <p:nvPr>
            <p:ph idx="1"/>
          </p:nvPr>
        </p:nvSpPr>
        <p:spPr>
          <a:xfrm>
            <a:off x="457200" y="1295401"/>
            <a:ext cx="8458200" cy="4800600"/>
          </a:xfrm>
        </p:spPr>
        <p:txBody>
          <a:bodyPr>
            <a:normAutofit/>
          </a:bodyPr>
          <a:lstStyle/>
          <a:p>
            <a:r>
              <a:rPr lang="en-US" sz="2200" dirty="0" err="1"/>
              <a:t>Hopcroft</a:t>
            </a:r>
            <a:r>
              <a:rPr lang="en-US" sz="2200" dirty="0"/>
              <a:t>, J. E., </a:t>
            </a:r>
            <a:r>
              <a:rPr lang="en-US" sz="2200" dirty="0" err="1"/>
              <a:t>Motwani</a:t>
            </a:r>
            <a:r>
              <a:rPr lang="en-US" sz="2200" dirty="0"/>
              <a:t>, R., &amp; </a:t>
            </a:r>
            <a:r>
              <a:rPr lang="en-US" sz="2200" dirty="0" err="1"/>
              <a:t>Ullman</a:t>
            </a:r>
            <a:r>
              <a:rPr lang="en-US" sz="2200" dirty="0"/>
              <a:t>, J. D. (2001). Introduction to automata theory, languages, and computation. </a:t>
            </a:r>
            <a:r>
              <a:rPr lang="en-US" sz="2200" i="1" dirty="0" err="1"/>
              <a:t>Acm</a:t>
            </a:r>
            <a:r>
              <a:rPr lang="en-US" sz="2200" i="1" dirty="0"/>
              <a:t> </a:t>
            </a:r>
            <a:r>
              <a:rPr lang="en-US" sz="2200" i="1" dirty="0" err="1"/>
              <a:t>Sigact</a:t>
            </a:r>
            <a:r>
              <a:rPr lang="en-US" sz="2200" i="1" dirty="0"/>
              <a:t> News</a:t>
            </a:r>
            <a:r>
              <a:rPr lang="en-US" sz="2200" dirty="0"/>
              <a:t>, </a:t>
            </a:r>
            <a:r>
              <a:rPr lang="en-US" sz="2200" i="1" dirty="0"/>
              <a:t>32</a:t>
            </a:r>
            <a:r>
              <a:rPr lang="en-US" sz="2200" dirty="0"/>
              <a:t>(1), 60-65.</a:t>
            </a:r>
          </a:p>
          <a:p>
            <a:r>
              <a:rPr lang="en-US" sz="2200" dirty="0"/>
              <a:t>Linz, P. (2006). </a:t>
            </a:r>
            <a:r>
              <a:rPr lang="en-US" sz="2200" i="1" dirty="0"/>
              <a:t>An introduction to formal languages and automata</a:t>
            </a:r>
            <a:r>
              <a:rPr lang="en-US" sz="2200" dirty="0"/>
              <a:t>. Jones &amp; Bartlett Learning.</a:t>
            </a:r>
          </a:p>
          <a:p>
            <a:r>
              <a:rPr lang="en-US" sz="2200" dirty="0" err="1"/>
              <a:t>Mishra</a:t>
            </a:r>
            <a:r>
              <a:rPr lang="en-US" sz="2200" dirty="0"/>
              <a:t>, K. L. P., &amp; </a:t>
            </a:r>
            <a:r>
              <a:rPr lang="en-US" sz="2200" dirty="0" err="1"/>
              <a:t>Chandrasekaran</a:t>
            </a:r>
            <a:r>
              <a:rPr lang="en-US" sz="2200" dirty="0"/>
              <a:t>, N. (2006). </a:t>
            </a:r>
            <a:r>
              <a:rPr lang="en-US" sz="2200" i="1" dirty="0"/>
              <a:t>Theory of Computer Science: Automata, Languages and Computation</a:t>
            </a:r>
            <a:r>
              <a:rPr lang="en-US" sz="2200" dirty="0"/>
              <a:t>. PHI Learning Pvt. Ltd..</a:t>
            </a:r>
          </a:p>
          <a:p>
            <a:endParaRPr lang="en-US" sz="22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BC843C-C9F3-45F2-8758-6420A28BD3C2}" type="datetime1">
              <a:rPr lang="en-US" smtClean="0"/>
              <a:t>12/28/2022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148</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2745692" y="1143000"/>
            <a:ext cx="3805016" cy="2326791"/>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spcBef>
                <a:spcPct val="0"/>
              </a:spcBef>
              <a:spcAft>
                <a:spcPct val="0"/>
              </a:spcAft>
              <a:buClr>
                <a:srgbClr val="000000"/>
              </a:buClr>
              <a:buNone/>
            </a:pPr>
            <a:r>
              <a:rPr lang="en-US" altLang="en-US" b="1" dirty="0">
                <a:latin typeface="Times New Roman" panose="02020603050405020304" pitchFamily="18" charset="0"/>
                <a:cs typeface="Times New Roman" panose="02020603050405020304" pitchFamily="18" charset="0"/>
              </a:rPr>
              <a:t>PEO1: </a:t>
            </a:r>
            <a:r>
              <a:rPr lang="en-US" dirty="0">
                <a:latin typeface="Times New Roman" pitchFamily="18" charset="0"/>
                <a:cs typeface="Times New Roman" pitchFamily="18" charset="0"/>
              </a:rPr>
              <a:t>To have an excellent scientific and engineering breadth so as to comprehend, analyze, design and solve real-life problems using state-of-the-art technologies.</a:t>
            </a:r>
          </a:p>
          <a:p>
            <a:pPr algn="just">
              <a:spcBef>
                <a:spcPct val="0"/>
              </a:spcBef>
              <a:spcAft>
                <a:spcPct val="0"/>
              </a:spcAft>
              <a:buClr>
                <a:srgbClr val="000000"/>
              </a:buClr>
              <a:buNone/>
            </a:pPr>
            <a:endParaRPr lang="en-IN" altLang="en-US" dirty="0">
              <a:latin typeface="Times New Roman" panose="02020603050405020304" pitchFamily="18" charset="0"/>
              <a:cs typeface="Times New Roman" panose="02020603050405020304" pitchFamily="18" charset="0"/>
            </a:endParaRPr>
          </a:p>
          <a:p>
            <a:pPr marL="0" indent="0" algn="just">
              <a:buNone/>
            </a:pPr>
            <a:r>
              <a:rPr lang="en-US" altLang="en-US" b="1" dirty="0">
                <a:latin typeface="Times New Roman" panose="02020603050405020304" pitchFamily="18" charset="0"/>
                <a:cs typeface="Times New Roman" panose="02020603050405020304" pitchFamily="18" charset="0"/>
              </a:rPr>
              <a:t>PEO2: </a:t>
            </a:r>
            <a:r>
              <a:rPr lang="en-US" dirty="0">
                <a:latin typeface="Times New Roman" pitchFamily="18" charset="0"/>
                <a:cs typeface="Times New Roman" pitchFamily="18" charset="0"/>
              </a:rPr>
              <a:t>To lead a successful career in industries, to pursue higher studies or to        support entrepreneurial endeavors so that engineering graduates can face the global challenges.</a:t>
            </a:r>
            <a:endParaRPr lang="en-IN" dirty="0">
              <a:latin typeface="Times New Roman" pitchFamily="18" charset="0"/>
              <a:cs typeface="Times New Roman" pitchFamily="18" charset="0"/>
            </a:endParaRPr>
          </a:p>
          <a:p>
            <a:pPr algn="just">
              <a:spcBef>
                <a:spcPct val="0"/>
              </a:spcBef>
              <a:spcAft>
                <a:spcPct val="0"/>
              </a:spcAft>
              <a:buClr>
                <a:srgbClr val="000000"/>
              </a:buClr>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None/>
            </a:pPr>
            <a:r>
              <a:rPr lang="en-US" altLang="en-US" b="1" dirty="0">
                <a:latin typeface="Times New Roman" panose="02020603050405020304" pitchFamily="18" charset="0"/>
                <a:cs typeface="Times New Roman" panose="02020603050405020304" pitchFamily="18" charset="0"/>
              </a:rPr>
              <a:t>PEO3:</a:t>
            </a:r>
            <a:r>
              <a:rPr lang="en-US" sz="3100" dirty="0">
                <a:latin typeface="Times New Roman" pitchFamily="18" charset="0"/>
                <a:cs typeface="Times New Roman" pitchFamily="18" charset="0"/>
              </a:rPr>
              <a:t>To effectively bridge the gap between industry and academia through effective communication skill, professional attitude, ethical values and a desire to learn.</a:t>
            </a:r>
          </a:p>
          <a:p>
            <a:pPr algn="just">
              <a:spcBef>
                <a:spcPct val="0"/>
              </a:spcBef>
              <a:spcAft>
                <a:spcPct val="0"/>
              </a:spcAft>
              <a:buClr>
                <a:srgbClr val="000000"/>
              </a:buClr>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None/>
            </a:pPr>
            <a:r>
              <a:rPr lang="en-US" altLang="en-US" b="1" dirty="0">
                <a:latin typeface="Times New Roman" panose="02020603050405020304" pitchFamily="18" charset="0"/>
                <a:cs typeface="Times New Roman" panose="02020603050405020304" pitchFamily="18" charset="0"/>
              </a:rPr>
              <a:t>PEO4: </a:t>
            </a:r>
            <a:r>
              <a:rPr lang="en-US" dirty="0">
                <a:latin typeface="Times New Roman" pitchFamily="18" charset="0"/>
                <a:cs typeface="Times New Roman" pitchFamily="18" charset="0"/>
              </a:rPr>
              <a:t>To provide highly competitive environment and solidarity to students for successful professional career as engineer, scientist, entrepreneur and bureaucrats for the betterment of society.</a:t>
            </a:r>
            <a:endParaRPr lang="en-IN" alt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C889C86-A617-4773-B80B-0232B0303122}" type="datetime1">
              <a:rPr lang="en-US" smtClean="0"/>
              <a:t>12/28/2022</a:t>
            </a:fld>
            <a:endParaRPr lang="en-US"/>
          </a:p>
        </p:txBody>
      </p:sp>
      <p:sp>
        <p:nvSpPr>
          <p:cNvPr id="5" name="Footer Placeholder 4"/>
          <p:cNvSpPr>
            <a:spLocks noGrp="1"/>
          </p:cNvSpPr>
          <p:nvPr>
            <p:ph type="ftr" sz="quarter" idx="11"/>
          </p:nvPr>
        </p:nvSpPr>
        <p:spPr>
          <a:xfrm>
            <a:off x="2057400" y="6356350"/>
            <a:ext cx="51054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a:extLst>
              <a:ext uri="{FF2B5EF4-FFF2-40B4-BE49-F238E27FC236}">
                <a16:creationId xmlns:a16="http://schemas.microsoft.com/office/drawing/2014/main" id="{1719417F-C8A4-408C-ABE8-01153A6027D5}"/>
              </a:ext>
            </a:extLst>
          </p:cNvPr>
          <p:cNvSpPr txBox="1">
            <a:spLocks noGrp="1"/>
          </p:cNvSpPr>
          <p:nvPr>
            <p:ph type="title"/>
          </p:nvPr>
        </p:nvSpPr>
        <p:spPr>
          <a:xfrm>
            <a:off x="1447800" y="0"/>
            <a:ext cx="7696200" cy="944562"/>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sym typeface="Arial" charset="0"/>
              </a:rPr>
              <a:t>Program </a:t>
            </a:r>
            <a:r>
              <a:rPr lang="en-US" sz="2400">
                <a:sym typeface="Arial" charset="0"/>
              </a:rPr>
              <a:t>Educational Objectives</a:t>
            </a:r>
            <a:endParaRPr lang="en-US" sz="2400" dirty="0">
              <a:sym typeface="Arial" charset="0"/>
            </a:endParaRPr>
          </a:p>
        </p:txBody>
      </p:sp>
    </p:spTree>
    <p:extLst>
      <p:ext uri="{BB962C8B-B14F-4D97-AF65-F5344CB8AC3E}">
        <p14:creationId xmlns:p14="http://schemas.microsoft.com/office/powerpoint/2010/main" val="38931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4265530-EC11-4A0E-A8F0-1DA6803B579F}" type="datetime1">
              <a:rPr lang="en-US" smtClean="0"/>
              <a:t>12/28/2022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CO-PEO correlation matrix</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4091058758"/>
              </p:ext>
            </p:extLst>
          </p:nvPr>
        </p:nvGraphicFramePr>
        <p:xfrm>
          <a:off x="1066799" y="1752600"/>
          <a:ext cx="6553201" cy="2743200"/>
        </p:xfrm>
        <a:graphic>
          <a:graphicData uri="http://schemas.openxmlformats.org/drawingml/2006/table">
            <a:tbl>
              <a:tblPr/>
              <a:tblGrid>
                <a:gridCol w="1034718">
                  <a:extLst>
                    <a:ext uri="{9D8B030D-6E8A-4147-A177-3AD203B41FA5}">
                      <a16:colId xmlns:a16="http://schemas.microsoft.com/office/drawing/2014/main" val="20000"/>
                    </a:ext>
                  </a:extLst>
                </a:gridCol>
                <a:gridCol w="1403683">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263846">
                  <a:extLst>
                    <a:ext uri="{9D8B030D-6E8A-4147-A177-3AD203B41FA5}">
                      <a16:colId xmlns:a16="http://schemas.microsoft.com/office/drawing/2014/main" val="20003"/>
                    </a:ext>
                  </a:extLst>
                </a:gridCol>
                <a:gridCol w="1098354">
                  <a:extLst>
                    <a:ext uri="{9D8B030D-6E8A-4147-A177-3AD203B41FA5}">
                      <a16:colId xmlns:a16="http://schemas.microsoft.com/office/drawing/2014/main" val="20004"/>
                    </a:ext>
                  </a:extLst>
                </a:gridCol>
              </a:tblGrid>
              <a:tr h="342900">
                <a:tc rowSpan="2">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CO</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gridSpan="4">
                  <a:txBody>
                    <a:bodyPr/>
                    <a:lstStyle/>
                    <a:p>
                      <a:pPr marL="0" marR="0" algn="ctr">
                        <a:lnSpc>
                          <a:spcPct val="115000"/>
                        </a:lnSpc>
                        <a:spcBef>
                          <a:spcPts val="0"/>
                        </a:spcBef>
                        <a:spcAft>
                          <a:spcPts val="1000"/>
                        </a:spcAft>
                      </a:pPr>
                      <a:r>
                        <a:rPr lang="en-US" sz="2000" b="1" dirty="0">
                          <a:latin typeface="+mn-lt"/>
                          <a:ea typeface="Times New Roman" panose="02020603050405020304"/>
                          <a:cs typeface="Calibri" panose="020F0502020204030204"/>
                        </a:rPr>
                        <a:t>PEO</a:t>
                      </a:r>
                      <a:endParaRPr lang="en-US" sz="2000" b="1"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42900">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PEO1</a:t>
                      </a:r>
                      <a:endParaRPr lang="en-US" sz="2000"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PEO2</a:t>
                      </a:r>
                      <a:endParaRPr lang="en-US" sz="2000"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PEO3</a:t>
                      </a:r>
                      <a:endParaRPr lang="en-US" sz="2000"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PEO4</a:t>
                      </a:r>
                      <a:endParaRPr lang="en-US" sz="2000"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42900">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CO2</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CO3</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4"/>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5"/>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CO5</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6"/>
                  </a:ext>
                </a:extLst>
              </a:tr>
              <a:tr h="342900">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Average</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56078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spcBef>
                <a:spcPct val="0"/>
              </a:spcBef>
              <a:spcAft>
                <a:spcPct val="0"/>
              </a:spcAft>
              <a:buClr>
                <a:srgbClr val="000000"/>
              </a:buClr>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Subject Result:</a:t>
            </a:r>
          </a:p>
          <a:p>
            <a:pPr algn="just">
              <a:spcBef>
                <a:spcPct val="0"/>
              </a:spcBef>
              <a:spcAft>
                <a:spcPct val="0"/>
              </a:spcAft>
              <a:buClr>
                <a:srgbClr val="000000"/>
              </a:buClr>
              <a:buFont typeface="Arial" panose="020B0604020202020204" pitchFamily="34" charset="0"/>
              <a:buNone/>
            </a:pPr>
            <a:endParaRPr lang="en-IN" altLang="en-US" sz="2400" b="1"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Section A: 95.65%</a:t>
            </a: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Section B: 97.14%</a:t>
            </a: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Section C: 84.51%</a:t>
            </a: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Section D: 94.29%</a:t>
            </a:r>
          </a:p>
          <a:p>
            <a:pPr marL="0" indent="0">
              <a:buNone/>
            </a:pPr>
            <a:endParaRPr lang="en-IN" sz="2000" dirty="0"/>
          </a:p>
        </p:txBody>
      </p:sp>
      <p:sp>
        <p:nvSpPr>
          <p:cNvPr id="4" name="Date Placeholder 3"/>
          <p:cNvSpPr>
            <a:spLocks noGrp="1"/>
          </p:cNvSpPr>
          <p:nvPr>
            <p:ph type="dt" sz="half" idx="10"/>
          </p:nvPr>
        </p:nvSpPr>
        <p:spPr/>
        <p:txBody>
          <a:bodyPr/>
          <a:lstStyle/>
          <a:p>
            <a:fld id="{04A07AFB-9026-4333-AF36-2AA19E095CE7}" type="datetime1">
              <a:rPr lang="en-US" smtClean="0"/>
              <a:t>12/28/2022</a:t>
            </a:fld>
            <a:endParaRPr lang="en-US"/>
          </a:p>
        </p:txBody>
      </p:sp>
      <p:sp>
        <p:nvSpPr>
          <p:cNvPr id="5" name="Footer Placeholder 4"/>
          <p:cNvSpPr>
            <a:spLocks noGrp="1"/>
          </p:cNvSpPr>
          <p:nvPr>
            <p:ph type="ftr" sz="quarter" idx="11"/>
          </p:nvPr>
        </p:nvSpPr>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a:extLst>
              <a:ext uri="{FF2B5EF4-FFF2-40B4-BE49-F238E27FC236}">
                <a16:creationId xmlns:a16="http://schemas.microsoft.com/office/drawing/2014/main" id="{6C269D1B-1C71-46D4-97DD-E9E98F1F98FA}"/>
              </a:ext>
            </a:extLst>
          </p:cNvPr>
          <p:cNvSpPr txBox="1">
            <a:spLocks noGrp="1"/>
          </p:cNvSpPr>
          <p:nvPr>
            <p:ph type="title"/>
          </p:nvPr>
        </p:nvSpPr>
        <p:spPr>
          <a:xfrm>
            <a:off x="1514168" y="0"/>
            <a:ext cx="7629832" cy="715962"/>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sym typeface="Arial" charset="0"/>
              </a:rPr>
              <a:t>Result Analysis</a:t>
            </a:r>
          </a:p>
        </p:txBody>
      </p:sp>
    </p:spTree>
    <p:extLst>
      <p:ext uri="{BB962C8B-B14F-4D97-AF65-F5344CB8AC3E}">
        <p14:creationId xmlns:p14="http://schemas.microsoft.com/office/powerpoint/2010/main" val="1349633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9DB091-2460-491B-8FD2-0649CE470260}" type="datetime1">
              <a:rPr lang="en-US" smtClean="0"/>
              <a:t>12/28/2022</a:t>
            </a:fld>
            <a:endParaRPr lang="en-US"/>
          </a:p>
        </p:txBody>
      </p:sp>
      <p:sp>
        <p:nvSpPr>
          <p:cNvPr id="5" name="Footer Placeholder 4"/>
          <p:cNvSpPr>
            <a:spLocks noGrp="1"/>
          </p:cNvSpPr>
          <p:nvPr>
            <p:ph type="ftr" sz="quarter" idx="11"/>
          </p:nvPr>
        </p:nvSpPr>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a:extLst>
              <a:ext uri="{FF2B5EF4-FFF2-40B4-BE49-F238E27FC236}">
                <a16:creationId xmlns:a16="http://schemas.microsoft.com/office/drawing/2014/main" id="{CB647E03-879D-4188-B9F7-4A741850D4F7}"/>
              </a:ext>
            </a:extLst>
          </p:cNvPr>
          <p:cNvSpPr txBox="1">
            <a:spLocks noGrp="1"/>
          </p:cNvSpPr>
          <p:nvPr>
            <p:ph type="title"/>
          </p:nvPr>
        </p:nvSpPr>
        <p:spPr>
          <a:xfrm>
            <a:off x="1447800" y="0"/>
            <a:ext cx="7696200" cy="792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dirty="0">
                <a:sym typeface="Arial" charset="0"/>
              </a:rPr>
              <a:t>End Semester Question Paper Template </a:t>
            </a:r>
            <a:endParaRPr lang="en-US" sz="2400" dirty="0">
              <a:sym typeface="Arial" charset="0"/>
            </a:endParaRPr>
          </a:p>
        </p:txBody>
      </p:sp>
      <p:pic>
        <p:nvPicPr>
          <p:cNvPr id="2" name="Content Placeholder 7">
            <a:extLst>
              <a:ext uri="{FF2B5EF4-FFF2-40B4-BE49-F238E27FC236}">
                <a16:creationId xmlns:a16="http://schemas.microsoft.com/office/drawing/2014/main" id="{66532DA0-BD50-315A-84F6-96F9679F50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1731" y="1143000"/>
            <a:ext cx="8040537" cy="2438401"/>
          </a:xfrm>
          <a:prstGeom prst="rect">
            <a:avLst/>
          </a:prstGeom>
          <a:noFill/>
          <a:ln w="3175">
            <a:solidFill>
              <a:schemeClr val="tx1"/>
            </a:solidFill>
          </a:ln>
        </p:spPr>
      </p:pic>
      <p:pic>
        <p:nvPicPr>
          <p:cNvPr id="8" name="Content Placeholder 8">
            <a:extLst>
              <a:ext uri="{FF2B5EF4-FFF2-40B4-BE49-F238E27FC236}">
                <a16:creationId xmlns:a16="http://schemas.microsoft.com/office/drawing/2014/main" id="{FAFAE060-7212-3069-4C51-E55AAB6331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731" y="3581400"/>
            <a:ext cx="8040536" cy="2667000"/>
          </a:xfrm>
          <a:prstGeom prst="rect">
            <a:avLst/>
          </a:prstGeom>
          <a:noFill/>
          <a:ln w="3175">
            <a:solidFill>
              <a:schemeClr val="tx1"/>
            </a:solidFill>
          </a:ln>
        </p:spPr>
      </p:pic>
    </p:spTree>
    <p:extLst>
      <p:ext uri="{BB962C8B-B14F-4D97-AF65-F5344CB8AC3E}">
        <p14:creationId xmlns:p14="http://schemas.microsoft.com/office/powerpoint/2010/main" val="253094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8F0E61-DD78-437D-90D8-37F3C84E602C}" type="datetime1">
              <a:rPr lang="en-US" smtClean="0"/>
              <a:t>12/28/2022</a:t>
            </a:fld>
            <a:endParaRPr lang="en-US"/>
          </a:p>
        </p:txBody>
      </p:sp>
      <p:sp>
        <p:nvSpPr>
          <p:cNvPr id="5" name="Footer Placeholder 4"/>
          <p:cNvSpPr>
            <a:spLocks noGrp="1"/>
          </p:cNvSpPr>
          <p:nvPr>
            <p:ph type="ftr" sz="quarter" idx="11"/>
          </p:nvPr>
        </p:nvSpPr>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a:extLst>
              <a:ext uri="{FF2B5EF4-FFF2-40B4-BE49-F238E27FC236}">
                <a16:creationId xmlns:a16="http://schemas.microsoft.com/office/drawing/2014/main" id="{CB647E03-879D-4188-B9F7-4A741850D4F7}"/>
              </a:ext>
            </a:extLst>
          </p:cNvPr>
          <p:cNvSpPr txBox="1">
            <a:spLocks noGrp="1"/>
          </p:cNvSpPr>
          <p:nvPr>
            <p:ph type="title"/>
          </p:nvPr>
        </p:nvSpPr>
        <p:spPr>
          <a:xfrm>
            <a:off x="1447800" y="0"/>
            <a:ext cx="7696200" cy="792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dirty="0">
                <a:sym typeface="Arial" charset="0"/>
              </a:rPr>
              <a:t>End Semester Question Paper </a:t>
            </a:r>
            <a:r>
              <a:rPr lang="en-IN" sz="2400">
                <a:sym typeface="Arial" charset="0"/>
              </a:rPr>
              <a:t>Template </a:t>
            </a:r>
            <a:endParaRPr lang="en-US" sz="2400" dirty="0">
              <a:sym typeface="Arial" charset="0"/>
            </a:endParaRPr>
          </a:p>
        </p:txBody>
      </p:sp>
      <p:pic>
        <p:nvPicPr>
          <p:cNvPr id="10" name="Content Placeholder 10">
            <a:extLst>
              <a:ext uri="{FF2B5EF4-FFF2-40B4-BE49-F238E27FC236}">
                <a16:creationId xmlns:a16="http://schemas.microsoft.com/office/drawing/2014/main" id="{5D0BA193-9832-F926-CA8B-D0C3FC73C2C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2076870"/>
          </a:xfrm>
          <a:prstGeom prst="rect">
            <a:avLst/>
          </a:prstGeom>
          <a:noFill/>
          <a:ln w="3175">
            <a:solidFill>
              <a:schemeClr val="tx1"/>
            </a:solidFill>
          </a:ln>
        </p:spPr>
      </p:pic>
      <p:pic>
        <p:nvPicPr>
          <p:cNvPr id="11" name="Content Placeholder 12">
            <a:extLst>
              <a:ext uri="{FF2B5EF4-FFF2-40B4-BE49-F238E27FC236}">
                <a16:creationId xmlns:a16="http://schemas.microsoft.com/office/drawing/2014/main" id="{CE3A10B2-1A91-BEED-3666-77797A8645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250" y="3238920"/>
            <a:ext cx="8210550" cy="2018880"/>
          </a:xfrm>
          <a:prstGeom prst="rect">
            <a:avLst/>
          </a:prstGeom>
          <a:noFill/>
          <a:ln w="3175">
            <a:solidFill>
              <a:schemeClr val="tx1"/>
            </a:solidFill>
          </a:ln>
        </p:spPr>
      </p:pic>
    </p:spTree>
    <p:extLst>
      <p:ext uri="{BB962C8B-B14F-4D97-AF65-F5344CB8AC3E}">
        <p14:creationId xmlns:p14="http://schemas.microsoft.com/office/powerpoint/2010/main" val="149120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4294967295"/>
          </p:nvPr>
        </p:nvSpPr>
        <p:spPr>
          <a:xfrm>
            <a:off x="457200" y="1644162"/>
            <a:ext cx="4009292" cy="4482001"/>
          </a:xfrm>
        </p:spPr>
        <p:txBody>
          <a:bodyPr>
            <a:normAutofit fontScale="55000" lnSpcReduction="20000"/>
          </a:bodyPr>
          <a:lstStyle/>
          <a:p>
            <a:pPr marL="0" indent="0" algn="just">
              <a:lnSpc>
                <a:spcPct val="200000"/>
              </a:lnSpc>
              <a:buNone/>
            </a:pPr>
            <a:r>
              <a:rPr lang="en-US" sz="2200" dirty="0"/>
              <a:t>Sana Anjum is an Assistant Professor at Computer Science and Engineering Department, Noida Institute of Engineering and Technology, Gr Noida. She has done MTech from Dr. APJ Abdul Kalam Technical University, Lucknow</a:t>
            </a:r>
          </a:p>
          <a:p>
            <a:pPr marL="0" indent="0" algn="just">
              <a:lnSpc>
                <a:spcPct val="200000"/>
              </a:lnSpc>
              <a:buNone/>
            </a:pPr>
            <a:r>
              <a:rPr lang="en-US" sz="2200" dirty="0"/>
              <a:t> Prior to joining NIET Gr Noida , she was Assistant Professor in Lloyd Institute of Engineering and Technology Gr Noida. Her area of research includes distributed system , Database ,Computer Networks and Internet of Things. She has published research paper in reputed journal and conference proceedings.</a:t>
            </a:r>
          </a:p>
        </p:txBody>
      </p:sp>
      <p:pic>
        <p:nvPicPr>
          <p:cNvPr id="14" name="Content Placeholder 13">
            <a:extLst>
              <a:ext uri="{FF2B5EF4-FFF2-40B4-BE49-F238E27FC236}">
                <a16:creationId xmlns:a16="http://schemas.microsoft.com/office/drawing/2014/main" id="{8EF6C61C-557B-4700-96A1-A4E763FE9BE9}"/>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5183714" y="1844823"/>
            <a:ext cx="2967572" cy="3312369"/>
          </a:xfrm>
        </p:spPr>
      </p:pic>
      <p:sp>
        <p:nvSpPr>
          <p:cNvPr id="2" name="Date Placeholder 1">
            <a:extLst>
              <a:ext uri="{FF2B5EF4-FFF2-40B4-BE49-F238E27FC236}">
                <a16:creationId xmlns:a16="http://schemas.microsoft.com/office/drawing/2014/main" id="{68F327E3-C0C4-449A-B80D-D3CD0F1B6DE7}"/>
              </a:ext>
            </a:extLst>
          </p:cNvPr>
          <p:cNvSpPr>
            <a:spLocks noGrp="1"/>
          </p:cNvSpPr>
          <p:nvPr>
            <p:ph type="dt" sz="half" idx="10"/>
          </p:nvPr>
        </p:nvSpPr>
        <p:spPr/>
        <p:txBody>
          <a:bodyPr/>
          <a:lstStyle/>
          <a:p>
            <a:fld id="{609B5329-FF1F-42A7-92B5-8466DC9E7641}" type="datetime1">
              <a:rPr lang="en-US" smtClean="0"/>
              <a:t>12/28/2022</a:t>
            </a:fld>
            <a:endParaRPr lang="en-US"/>
          </a:p>
        </p:txBody>
      </p:sp>
      <p:sp>
        <p:nvSpPr>
          <p:cNvPr id="3" name="Footer Placeholder 2">
            <a:extLst>
              <a:ext uri="{FF2B5EF4-FFF2-40B4-BE49-F238E27FC236}">
                <a16:creationId xmlns:a16="http://schemas.microsoft.com/office/drawing/2014/main" id="{AEF14402-864B-4774-BC74-D8D16D6F6199}"/>
              </a:ext>
            </a:extLst>
          </p:cNvPr>
          <p:cNvSpPr>
            <a:spLocks noGrp="1"/>
          </p:cNvSpPr>
          <p:nvPr>
            <p:ph type="ftr" sz="quarter" idx="11"/>
          </p:nvPr>
        </p:nvSpPr>
        <p:spPr/>
        <p:txBody>
          <a:bodyPr/>
          <a:lstStyle/>
          <a:p>
            <a:r>
              <a:rPr lang="en-US"/>
              <a:t>Sana Anjum             ACSE0404 (TOAFL)                  Unit I</a:t>
            </a:r>
          </a:p>
        </p:txBody>
      </p:sp>
      <p:sp>
        <p:nvSpPr>
          <p:cNvPr id="4" name="Slide Number Placeholder 3">
            <a:extLst>
              <a:ext uri="{FF2B5EF4-FFF2-40B4-BE49-F238E27FC236}">
                <a16:creationId xmlns:a16="http://schemas.microsoft.com/office/drawing/2014/main" id="{3C5287FE-7109-43FD-AF47-48794828CD04}"/>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13"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400"/>
            </a:lvl1pPr>
          </a:lstStyle>
          <a:p>
            <a:r>
              <a:rPr lang="en-US" dirty="0"/>
              <a:t>Faculty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6F4089-409F-481B-886E-0604B06598C9}" type="datetime1">
              <a:rPr lang="en-US" smtClean="0"/>
              <a:t>12/28/2022</a:t>
            </a:fld>
            <a:endParaRPr lang="en-US"/>
          </a:p>
        </p:txBody>
      </p:sp>
      <p:sp>
        <p:nvSpPr>
          <p:cNvPr id="5" name="Footer Placeholder 4"/>
          <p:cNvSpPr>
            <a:spLocks noGrp="1"/>
          </p:cNvSpPr>
          <p:nvPr>
            <p:ph type="ftr" sz="quarter" idx="11"/>
          </p:nvPr>
        </p:nvSpPr>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a:extLst>
              <a:ext uri="{FF2B5EF4-FFF2-40B4-BE49-F238E27FC236}">
                <a16:creationId xmlns:a16="http://schemas.microsoft.com/office/drawing/2014/main" id="{CB647E03-879D-4188-B9F7-4A741850D4F7}"/>
              </a:ext>
            </a:extLst>
          </p:cNvPr>
          <p:cNvSpPr txBox="1">
            <a:spLocks noGrp="1"/>
          </p:cNvSpPr>
          <p:nvPr>
            <p:ph type="title"/>
          </p:nvPr>
        </p:nvSpPr>
        <p:spPr>
          <a:xfrm>
            <a:off x="1447800" y="0"/>
            <a:ext cx="7696200" cy="792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dirty="0">
                <a:sym typeface="Arial" charset="0"/>
              </a:rPr>
              <a:t>End Semester Question Paper Template </a:t>
            </a:r>
            <a:endParaRPr lang="en-US" sz="2400" dirty="0">
              <a:sym typeface="Arial" charset="0"/>
            </a:endParaRPr>
          </a:p>
        </p:txBody>
      </p:sp>
      <p:pic>
        <p:nvPicPr>
          <p:cNvPr id="8" name="Content Placeholder 10">
            <a:extLst>
              <a:ext uri="{FF2B5EF4-FFF2-40B4-BE49-F238E27FC236}">
                <a16:creationId xmlns:a16="http://schemas.microsoft.com/office/drawing/2014/main" id="{77108D48-6231-B4BE-982C-BF2B7B2B5E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0"/>
            <a:ext cx="8210550" cy="2540952"/>
          </a:xfrm>
          <a:prstGeom prst="rect">
            <a:avLst/>
          </a:prstGeom>
          <a:noFill/>
          <a:ln w="3175">
            <a:solidFill>
              <a:schemeClr val="tx1"/>
            </a:solidFill>
          </a:ln>
        </p:spPr>
      </p:pic>
      <p:pic>
        <p:nvPicPr>
          <p:cNvPr id="9" name="Content Placeholder 10">
            <a:extLst>
              <a:ext uri="{FF2B5EF4-FFF2-40B4-BE49-F238E27FC236}">
                <a16:creationId xmlns:a16="http://schemas.microsoft.com/office/drawing/2014/main" id="{09E31970-7D48-9494-A8C8-054CC19C45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50168"/>
            <a:ext cx="8210550" cy="1697832"/>
          </a:xfrm>
          <a:prstGeom prst="rect">
            <a:avLst/>
          </a:prstGeom>
          <a:noFill/>
          <a:ln>
            <a:noFill/>
          </a:ln>
        </p:spPr>
      </p:pic>
    </p:spTree>
    <p:extLst>
      <p:ext uri="{BB962C8B-B14F-4D97-AF65-F5344CB8AC3E}">
        <p14:creationId xmlns:p14="http://schemas.microsoft.com/office/powerpoint/2010/main" val="2052391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a:p>
          <a:p>
            <a:pPr algn="just"/>
            <a:r>
              <a:rPr lang="en-US" sz="2200" dirty="0"/>
              <a:t>Basics operations of mathematics.</a:t>
            </a:r>
          </a:p>
          <a:p>
            <a:pPr algn="just"/>
            <a:r>
              <a:rPr lang="en-US" sz="2200" dirty="0"/>
              <a:t>Discrete mathematics.</a:t>
            </a:r>
          </a:p>
          <a:p>
            <a:pPr algn="just"/>
            <a:r>
              <a:rPr lang="en-US" sz="2200" dirty="0"/>
              <a:t>Predicate logic.</a:t>
            </a:r>
          </a:p>
          <a:p>
            <a:pPr algn="just"/>
            <a:endParaRPr lang="en-US" sz="2000" dirty="0"/>
          </a:p>
        </p:txBody>
      </p:sp>
      <p:sp>
        <p:nvSpPr>
          <p:cNvPr id="4" name="Date Placeholder 3"/>
          <p:cNvSpPr>
            <a:spLocks noGrp="1"/>
          </p:cNvSpPr>
          <p:nvPr>
            <p:ph type="dt" sz="half" idx="10"/>
          </p:nvPr>
        </p:nvSpPr>
        <p:spPr/>
        <p:txBody>
          <a:bodyPr/>
          <a:lstStyle/>
          <a:p>
            <a:fld id="{6982ADC7-8D29-4BE8-B662-7C81D541990B}"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2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400"/>
            </a:lvl1pPr>
          </a:lstStyle>
          <a:p>
            <a:r>
              <a:rPr lang="en-US" dirty="0"/>
              <a:t>Prerequisite for the Course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a:t>Finite automata is an abstract computing device. It is a mathematical model of a system with discrete inputs, outputs, states and a set of transitions from state to state that occurs on input symbols from the alphabet Σ.</a:t>
            </a:r>
            <a:endParaRPr lang="en-IN" sz="2800" dirty="0"/>
          </a:p>
        </p:txBody>
      </p:sp>
      <p:sp>
        <p:nvSpPr>
          <p:cNvPr id="4" name="Date Placeholder 3"/>
          <p:cNvSpPr>
            <a:spLocks noGrp="1"/>
          </p:cNvSpPr>
          <p:nvPr>
            <p:ph type="dt" sz="half" idx="10"/>
          </p:nvPr>
        </p:nvSpPr>
        <p:spPr/>
        <p:txBody>
          <a:bodyPr/>
          <a:lstStyle/>
          <a:p>
            <a:fld id="{3C87155E-E9D1-4537-909A-EE4D759244CC}" type="datetime1">
              <a:rPr lang="en-US" smtClean="0"/>
              <a:t>12/28/2022</a:t>
            </a:fld>
            <a:endParaRPr lang="en-US"/>
          </a:p>
        </p:txBody>
      </p:sp>
      <p:sp>
        <p:nvSpPr>
          <p:cNvPr id="5" name="Footer Placeholder 4"/>
          <p:cNvSpPr>
            <a:spLocks noGrp="1"/>
          </p:cNvSpPr>
          <p:nvPr>
            <p:ph type="ftr" sz="quarter" idx="11"/>
          </p:nvPr>
        </p:nvSpPr>
        <p:spPr>
          <a:xfrm>
            <a:off x="2209800" y="6356350"/>
            <a:ext cx="47244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noGrp="1"/>
          </p:cNvSpPr>
          <p:nvPr>
            <p:ph type="title"/>
          </p:nvPr>
        </p:nvSpPr>
        <p:spPr>
          <a:xfrm>
            <a:off x="1362075"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t>Recap</a:t>
            </a:r>
          </a:p>
        </p:txBody>
      </p:sp>
    </p:spTree>
    <p:extLst>
      <p:ext uri="{BB962C8B-B14F-4D97-AF65-F5344CB8AC3E}">
        <p14:creationId xmlns:p14="http://schemas.microsoft.com/office/powerpoint/2010/main" val="3119514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B69F-9179-455E-8AE6-72C9F081D133}"/>
              </a:ext>
            </a:extLst>
          </p:cNvPr>
          <p:cNvSpPr>
            <a:spLocks noGrp="1"/>
          </p:cNvSpPr>
          <p:nvPr>
            <p:ph type="title"/>
          </p:nvPr>
        </p:nvSpPr>
        <p:spPr>
          <a:xfrm>
            <a:off x="1743958" y="0"/>
            <a:ext cx="7400041" cy="848412"/>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solidFill>
                  <a:schemeClr val="dk1"/>
                </a:solidFill>
                <a:latin typeface="+mn-lt"/>
                <a:ea typeface="+mn-ea"/>
                <a:cs typeface="+mn-cs"/>
              </a:rPr>
              <a:t>Brief subject introduction with </a:t>
            </a:r>
            <a:r>
              <a:rPr lang="en-US" sz="2400">
                <a:solidFill>
                  <a:schemeClr val="dk1"/>
                </a:solidFill>
                <a:latin typeface="+mn-lt"/>
                <a:ea typeface="+mn-ea"/>
                <a:cs typeface="+mn-cs"/>
              </a:rPr>
              <a:t>Video </a:t>
            </a:r>
            <a:r>
              <a:rPr lang="en-US" sz="2400" dirty="0">
                <a:solidFill>
                  <a:schemeClr val="dk1"/>
                </a:solidFill>
                <a:latin typeface="+mn-lt"/>
                <a:ea typeface="+mn-ea"/>
                <a:cs typeface="+mn-cs"/>
              </a:rPr>
              <a:t>Lecture</a:t>
            </a:r>
            <a:endParaRPr lang="en-IN" sz="2400" dirty="0">
              <a:solidFill>
                <a:schemeClr val="dk1"/>
              </a:solidFill>
              <a:latin typeface="+mn-lt"/>
              <a:ea typeface="+mn-ea"/>
              <a:cs typeface="+mn-cs"/>
            </a:endParaRPr>
          </a:p>
        </p:txBody>
      </p:sp>
      <p:sp>
        <p:nvSpPr>
          <p:cNvPr id="3" name="Text Placeholder 2">
            <a:extLst>
              <a:ext uri="{FF2B5EF4-FFF2-40B4-BE49-F238E27FC236}">
                <a16:creationId xmlns:a16="http://schemas.microsoft.com/office/drawing/2014/main" id="{75C89B52-AAAE-4169-B897-3D1B3F019089}"/>
              </a:ext>
            </a:extLst>
          </p:cNvPr>
          <p:cNvSpPr>
            <a:spLocks noGrp="1"/>
          </p:cNvSpPr>
          <p:nvPr>
            <p:ph idx="1"/>
          </p:nvPr>
        </p:nvSpPr>
        <p:spPr/>
        <p:txBody>
          <a:bodyPr/>
          <a:lstStyle/>
          <a:p>
            <a:r>
              <a:rPr lang="en-US" dirty="0">
                <a:hlinkClick r:id="rId2"/>
              </a:rPr>
              <a:t>(73) TAFL1:Theory of Automata and Formal Language| Course Overview of automata, TOC Lectures in Hindi - YouTube</a:t>
            </a:r>
            <a:endParaRPr lang="en-IN" b="1" dirty="0">
              <a:solidFill>
                <a:schemeClr val="tx1"/>
              </a:solidFill>
            </a:endParaRPr>
          </a:p>
          <a:p>
            <a:r>
              <a:rPr lang="en-US" dirty="0">
                <a:hlinkClick r:id="rId3"/>
              </a:rPr>
              <a:t>(73) TAFL2:Theory of Automata and Formal Language| Theory of Computation Tutorial Syllabus - YouTube</a:t>
            </a:r>
            <a:endParaRPr lang="en-IN" b="1" dirty="0">
              <a:solidFill>
                <a:schemeClr val="tx1"/>
              </a:solidFill>
            </a:endParaRPr>
          </a:p>
        </p:txBody>
      </p:sp>
      <p:sp>
        <p:nvSpPr>
          <p:cNvPr id="4" name="Date Placeholder 3">
            <a:extLst>
              <a:ext uri="{FF2B5EF4-FFF2-40B4-BE49-F238E27FC236}">
                <a16:creationId xmlns:a16="http://schemas.microsoft.com/office/drawing/2014/main" id="{A9D150E0-0174-469B-B364-43A1D8635C17}"/>
              </a:ext>
            </a:extLst>
          </p:cNvPr>
          <p:cNvSpPr>
            <a:spLocks noGrp="1"/>
          </p:cNvSpPr>
          <p:nvPr>
            <p:ph type="dt" sz="half" idx="10"/>
          </p:nvPr>
        </p:nvSpPr>
        <p:spPr/>
        <p:txBody>
          <a:bodyPr/>
          <a:lstStyle/>
          <a:p>
            <a:fld id="{79860AAE-BCC4-468C-BF0D-578D23E13E27}" type="datetime1">
              <a:rPr lang="en-US" smtClean="0"/>
              <a:t>12/28/2022</a:t>
            </a:fld>
            <a:endParaRPr lang="en-US"/>
          </a:p>
        </p:txBody>
      </p:sp>
      <p:sp>
        <p:nvSpPr>
          <p:cNvPr id="5" name="Footer Placeholder 4">
            <a:extLst>
              <a:ext uri="{FF2B5EF4-FFF2-40B4-BE49-F238E27FC236}">
                <a16:creationId xmlns:a16="http://schemas.microsoft.com/office/drawing/2014/main" id="{9C47E8EE-517C-454F-BFE6-70CD69198795}"/>
              </a:ext>
            </a:extLst>
          </p:cNvPr>
          <p:cNvSpPr>
            <a:spLocks noGrp="1"/>
          </p:cNvSpPr>
          <p:nvPr>
            <p:ph type="ftr" sz="quarter" idx="11"/>
          </p:nvPr>
        </p:nvSpPr>
        <p:spPr>
          <a:xfrm>
            <a:off x="3124200" y="6356350"/>
            <a:ext cx="4114800" cy="365125"/>
          </a:xfrm>
        </p:spPr>
        <p:txBody>
          <a:bodyPr/>
          <a:lstStyle/>
          <a:p>
            <a:r>
              <a:rPr lang="en-US" dirty="0"/>
              <a:t>Sana Anjum             ACSE0404 (TOAFL)                  Unit I</a:t>
            </a:r>
          </a:p>
        </p:txBody>
      </p:sp>
      <p:sp>
        <p:nvSpPr>
          <p:cNvPr id="6" name="Slide Number Placeholder 5">
            <a:extLst>
              <a:ext uri="{FF2B5EF4-FFF2-40B4-BE49-F238E27FC236}">
                <a16:creationId xmlns:a16="http://schemas.microsoft.com/office/drawing/2014/main" id="{75E5D24E-C3DF-4A02-8786-7508B3661C7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pic>
        <p:nvPicPr>
          <p:cNvPr id="9" name="Picture 8" descr="Logo, company name&#10;&#10;Description automatically generated">
            <a:extLst>
              <a:ext uri="{FF2B5EF4-FFF2-40B4-BE49-F238E27FC236}">
                <a16:creationId xmlns:a16="http://schemas.microsoft.com/office/drawing/2014/main" id="{B96D3996-2DBD-6E78-66B0-C1CFF6939CAD}"/>
              </a:ext>
            </a:extLst>
          </p:cNvPr>
          <p:cNvPicPr>
            <a:picLocks noChangeAspect="1"/>
          </p:cNvPicPr>
          <p:nvPr/>
        </p:nvPicPr>
        <p:blipFill>
          <a:blip r:embed="rId4"/>
          <a:stretch>
            <a:fillRect/>
          </a:stretch>
        </p:blipFill>
        <p:spPr>
          <a:xfrm>
            <a:off x="0" y="0"/>
            <a:ext cx="1581150" cy="847725"/>
          </a:xfrm>
          <a:prstGeom prst="rect">
            <a:avLst/>
          </a:prstGeom>
        </p:spPr>
      </p:pic>
    </p:spTree>
    <p:extLst>
      <p:ext uri="{BB962C8B-B14F-4D97-AF65-F5344CB8AC3E}">
        <p14:creationId xmlns:p14="http://schemas.microsoft.com/office/powerpoint/2010/main" val="4072751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365860082"/>
              </p:ext>
            </p:extLst>
          </p:nvPr>
        </p:nvGraphicFramePr>
        <p:xfrm>
          <a:off x="1143000" y="1524000"/>
          <a:ext cx="7315200" cy="2133600"/>
        </p:xfrm>
        <a:graphic>
          <a:graphicData uri="http://schemas.openxmlformats.org/drawingml/2006/table">
            <a:tbl>
              <a:tblPr firstRow="1" bandRow="1">
                <a:tableStyleId>{5C22544A-7EE6-4342-B048-85BDC9FD1C3A}</a:tableStyleId>
              </a:tblPr>
              <a:tblGrid>
                <a:gridCol w="4702629">
                  <a:extLst>
                    <a:ext uri="{9D8B030D-6E8A-4147-A177-3AD203B41FA5}">
                      <a16:colId xmlns:a16="http://schemas.microsoft.com/office/drawing/2014/main" val="20000"/>
                    </a:ext>
                  </a:extLst>
                </a:gridCol>
                <a:gridCol w="2612571">
                  <a:extLst>
                    <a:ext uri="{9D8B030D-6E8A-4147-A177-3AD203B41FA5}">
                      <a16:colId xmlns:a16="http://schemas.microsoft.com/office/drawing/2014/main" val="20001"/>
                    </a:ext>
                  </a:extLst>
                </a:gridCol>
              </a:tblGrid>
              <a:tr h="370840">
                <a:tc>
                  <a:txBody>
                    <a:bodyPr/>
                    <a:lstStyle/>
                    <a:p>
                      <a:r>
                        <a:rPr lang="en-US" sz="2200" dirty="0">
                          <a:solidFill>
                            <a:schemeClr val="tx1"/>
                          </a:solidFill>
                        </a:rPr>
                        <a:t>Topics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Duration (in Hours)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0"/>
                  </a:ext>
                </a:extLst>
              </a:tr>
              <a:tr h="370840">
                <a:tc>
                  <a:txBody>
                    <a:bodyPr/>
                    <a:lstStyle/>
                    <a:p>
                      <a:r>
                        <a:rPr lang="en-US" sz="2200" dirty="0">
                          <a:solidFill>
                            <a:schemeClr val="tx1"/>
                          </a:solidFill>
                        </a:rPr>
                        <a:t>Introduction to theory of computation</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1"/>
                  </a:ext>
                </a:extLst>
              </a:tr>
              <a:tr h="370840">
                <a:tc>
                  <a:txBody>
                    <a:bodyPr/>
                    <a:lstStyle/>
                    <a:p>
                      <a:r>
                        <a:rPr lang="en-US" sz="2200" dirty="0">
                          <a:solidFill>
                            <a:schemeClr val="tx1"/>
                          </a:solidFill>
                        </a:rPr>
                        <a:t>Finite</a:t>
                      </a:r>
                      <a:r>
                        <a:rPr lang="en-US" sz="2200" baseline="0" dirty="0">
                          <a:solidFill>
                            <a:schemeClr val="tx1"/>
                          </a:solidFill>
                        </a:rPr>
                        <a:t> Automata</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7</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2"/>
                  </a:ext>
                </a:extLst>
              </a:tr>
              <a:tr h="370840">
                <a:tc>
                  <a:txBody>
                    <a:bodyPr/>
                    <a:lstStyle/>
                    <a:p>
                      <a:r>
                        <a:rPr lang="en-US" sz="2200" dirty="0">
                          <a:solidFill>
                            <a:schemeClr val="tx1"/>
                          </a:solidFill>
                        </a:rPr>
                        <a:t>Minimization of DFA</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3"/>
                  </a:ext>
                </a:extLst>
              </a:tr>
              <a:tr h="370840">
                <a:tc>
                  <a:txBody>
                    <a:bodyPr/>
                    <a:lstStyle/>
                    <a:p>
                      <a:r>
                        <a:rPr lang="en-US" sz="2200" dirty="0">
                          <a:solidFill>
                            <a:schemeClr val="tx1"/>
                          </a:solidFill>
                        </a:rPr>
                        <a:t>Finite Automata with Output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2</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fld id="{F30A4146-A780-47DF-A414-A1EC3AD0A76C}"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400"/>
            </a:lvl1pPr>
          </a:lstStyle>
          <a:p>
            <a:r>
              <a:rPr lang="en-US"/>
              <a:t>Unit Contents</a:t>
            </a:r>
            <a:endParaRPr lang="en-US" dirty="0"/>
          </a:p>
        </p:txBody>
      </p:sp>
      <p:graphicFrame>
        <p:nvGraphicFramePr>
          <p:cNvPr id="10" name="Table 9"/>
          <p:cNvGraphicFramePr>
            <a:graphicFrameLocks noGrp="1"/>
          </p:cNvGraphicFramePr>
          <p:nvPr/>
        </p:nvGraphicFramePr>
        <p:xfrm>
          <a:off x="1219200" y="4724400"/>
          <a:ext cx="7315200" cy="853440"/>
        </p:xfrm>
        <a:graphic>
          <a:graphicData uri="http://schemas.openxmlformats.org/drawingml/2006/table">
            <a:tbl>
              <a:tblPr firstRow="1" bandRow="1">
                <a:tableStyleId>{5C22544A-7EE6-4342-B048-85BDC9FD1C3A}</a:tableStyleId>
              </a:tblPr>
              <a:tblGrid>
                <a:gridCol w="4702629">
                  <a:extLst>
                    <a:ext uri="{9D8B030D-6E8A-4147-A177-3AD203B41FA5}">
                      <a16:colId xmlns:a16="http://schemas.microsoft.com/office/drawing/2014/main" val="20000"/>
                    </a:ext>
                  </a:extLst>
                </a:gridCol>
                <a:gridCol w="2612571">
                  <a:extLst>
                    <a:ext uri="{9D8B030D-6E8A-4147-A177-3AD203B41FA5}">
                      <a16:colId xmlns:a16="http://schemas.microsoft.com/office/drawing/2014/main" val="20001"/>
                    </a:ext>
                  </a:extLst>
                </a:gridCol>
              </a:tblGrid>
              <a:tr h="370840">
                <a:tc>
                  <a:txBody>
                    <a:bodyPr/>
                    <a:lstStyle/>
                    <a:p>
                      <a:r>
                        <a:rPr lang="en-US" sz="2200" dirty="0">
                          <a:solidFill>
                            <a:schemeClr val="tx1"/>
                          </a:solidFill>
                        </a:rPr>
                        <a:t>Topics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Duration (in Hours)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0"/>
                  </a:ext>
                </a:extLst>
              </a:tr>
              <a:tr h="370840">
                <a:tc>
                  <a:txBody>
                    <a:bodyPr/>
                    <a:lstStyle/>
                    <a:p>
                      <a:r>
                        <a:rPr lang="en-US" sz="2200" dirty="0">
                          <a:solidFill>
                            <a:schemeClr val="tx1"/>
                          </a:solidFill>
                        </a:rPr>
                        <a:t>Assignment, Tutorials and Quiz</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a:p>
          <a:p>
            <a:pPr algn="just">
              <a:buNone/>
            </a:pPr>
            <a:r>
              <a:rPr lang="en-US" sz="2200" dirty="0"/>
              <a:t>Objective of the unit is to make students able to:</a:t>
            </a:r>
          </a:p>
          <a:p>
            <a:pPr algn="just"/>
            <a:r>
              <a:rPr lang="en-US" sz="2200" dirty="0"/>
              <a:t>Construct DFA and NFA.</a:t>
            </a:r>
          </a:p>
          <a:p>
            <a:pPr algn="just"/>
            <a:r>
              <a:rPr lang="en-US" sz="2200" dirty="0"/>
              <a:t>Apply the uses of FA in computational problems.</a:t>
            </a:r>
          </a:p>
          <a:p>
            <a:pPr algn="just"/>
            <a:r>
              <a:rPr lang="en-US" sz="2200" dirty="0"/>
              <a:t>Minimize the Finite automata.</a:t>
            </a:r>
          </a:p>
          <a:p>
            <a:pPr algn="just"/>
            <a:r>
              <a:rPr lang="en-US" sz="2200" dirty="0"/>
              <a:t>Simulate NFA and DFA.</a:t>
            </a:r>
          </a:p>
          <a:p>
            <a:pPr algn="just"/>
            <a:endParaRPr lang="en-US" sz="2200" dirty="0"/>
          </a:p>
          <a:p>
            <a:pPr algn="just"/>
            <a:endParaRPr lang="en-US" sz="2000" dirty="0"/>
          </a:p>
        </p:txBody>
      </p:sp>
      <p:sp>
        <p:nvSpPr>
          <p:cNvPr id="4" name="Date Placeholder 3"/>
          <p:cNvSpPr>
            <a:spLocks noGrp="1"/>
          </p:cNvSpPr>
          <p:nvPr>
            <p:ph type="dt" sz="half" idx="10"/>
          </p:nvPr>
        </p:nvSpPr>
        <p:spPr/>
        <p:txBody>
          <a:bodyPr/>
          <a:lstStyle/>
          <a:p>
            <a:fld id="{51CFB4E7-2EAD-48A5-BEC1-ADF9A71FEBD8}"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2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Unit Objectives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fontScale="92500" lnSpcReduction="20000"/>
          </a:bodyPr>
          <a:lstStyle/>
          <a:p>
            <a:pPr algn="just">
              <a:buNone/>
            </a:pPr>
            <a:endParaRPr lang="en-US" sz="2400" b="1" dirty="0"/>
          </a:p>
          <a:p>
            <a:pPr algn="just">
              <a:lnSpc>
                <a:spcPct val="150000"/>
              </a:lnSpc>
              <a:spcBef>
                <a:spcPts val="0"/>
              </a:spcBef>
              <a:buNone/>
            </a:pPr>
            <a:r>
              <a:rPr lang="en-US" sz="2800" b="1" dirty="0"/>
              <a:t>Objective of the Topic</a:t>
            </a:r>
            <a:endParaRPr lang="en-US" sz="2400" b="1" dirty="0"/>
          </a:p>
          <a:p>
            <a:pPr algn="just">
              <a:lnSpc>
                <a:spcPct val="150000"/>
              </a:lnSpc>
              <a:spcBef>
                <a:spcPts val="0"/>
              </a:spcBef>
              <a:buNone/>
            </a:pPr>
            <a:r>
              <a:rPr lang="en-US" sz="2200" dirty="0"/>
              <a:t>The objective of the topic is to make the student able to:</a:t>
            </a:r>
          </a:p>
          <a:p>
            <a:pPr indent="114300" algn="just">
              <a:lnSpc>
                <a:spcPct val="150000"/>
              </a:lnSpc>
              <a:spcBef>
                <a:spcPts val="0"/>
              </a:spcBef>
            </a:pPr>
            <a:r>
              <a:rPr lang="en-US" sz="2200" dirty="0"/>
              <a:t>	Understand the requirement of finite automata.</a:t>
            </a:r>
          </a:p>
          <a:p>
            <a:pPr indent="114300" algn="just">
              <a:lnSpc>
                <a:spcPct val="150000"/>
              </a:lnSpc>
              <a:spcBef>
                <a:spcPts val="0"/>
              </a:spcBef>
            </a:pPr>
            <a:r>
              <a:rPr lang="en-US" sz="2200" dirty="0"/>
              <a:t>	Implement Finite automata</a:t>
            </a:r>
          </a:p>
          <a:p>
            <a:pPr indent="114300" algn="just">
              <a:lnSpc>
                <a:spcPct val="150000"/>
              </a:lnSpc>
              <a:spcBef>
                <a:spcPts val="0"/>
              </a:spcBef>
            </a:pPr>
            <a:r>
              <a:rPr lang="en-US" sz="2200" dirty="0"/>
              <a:t>	Realize the expressive power of Ɛ- NFA, NFA and DFA</a:t>
            </a:r>
          </a:p>
          <a:p>
            <a:pPr indent="114300" algn="just">
              <a:lnSpc>
                <a:spcPct val="150000"/>
              </a:lnSpc>
              <a:spcBef>
                <a:spcPts val="0"/>
              </a:spcBef>
            </a:pPr>
            <a:r>
              <a:rPr lang="en-US" sz="2200" dirty="0"/>
              <a:t>	Minimize the FA</a:t>
            </a:r>
          </a:p>
          <a:p>
            <a:pPr indent="114300" algn="just">
              <a:lnSpc>
                <a:spcPct val="150000"/>
              </a:lnSpc>
              <a:spcBef>
                <a:spcPts val="0"/>
              </a:spcBef>
            </a:pPr>
            <a:r>
              <a:rPr lang="en-US" sz="2000" dirty="0"/>
              <a:t>         </a:t>
            </a:r>
            <a:r>
              <a:rPr lang="en-US" sz="2200" dirty="0"/>
              <a:t>Implement Mealy and Moore machine.</a:t>
            </a:r>
          </a:p>
          <a:p>
            <a:pPr indent="114300" algn="just">
              <a:lnSpc>
                <a:spcPct val="150000"/>
              </a:lnSpc>
              <a:spcBef>
                <a:spcPts val="0"/>
              </a:spcBef>
            </a:pPr>
            <a:r>
              <a:rPr lang="en-US" sz="2200" dirty="0"/>
              <a:t>	Convert Mealy machine to Moore machine and vice-versa.</a:t>
            </a:r>
          </a:p>
          <a:p>
            <a:pPr indent="114300" algn="just">
              <a:lnSpc>
                <a:spcPct val="150000"/>
              </a:lnSpc>
              <a:spcBef>
                <a:spcPts val="0"/>
              </a:spcBef>
            </a:pPr>
            <a:endParaRPr lang="en-US" sz="2200" dirty="0"/>
          </a:p>
          <a:p>
            <a:pPr algn="just">
              <a:buNone/>
            </a:pPr>
            <a:r>
              <a:rPr lang="en-US" sz="2200" dirty="0"/>
              <a:t>	</a:t>
            </a:r>
          </a:p>
          <a:p>
            <a:pPr algn="just">
              <a:buNone/>
            </a:pPr>
            <a:endParaRPr lang="en-US" sz="2400" b="1" dirty="0"/>
          </a:p>
        </p:txBody>
      </p:sp>
      <p:sp>
        <p:nvSpPr>
          <p:cNvPr id="4" name="Date Placeholder 3"/>
          <p:cNvSpPr>
            <a:spLocks noGrp="1"/>
          </p:cNvSpPr>
          <p:nvPr>
            <p:ph type="dt" sz="half" idx="10"/>
          </p:nvPr>
        </p:nvSpPr>
        <p:spPr/>
        <p:txBody>
          <a:bodyPr/>
          <a:lstStyle/>
          <a:p>
            <a:fld id="{0AD8A5F6-A85E-4C3E-9BA7-60E041C57334}"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2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Topic Objective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a:p>
          <a:p>
            <a:pPr algn="just">
              <a:lnSpc>
                <a:spcPct val="150000"/>
              </a:lnSpc>
              <a:spcBef>
                <a:spcPts val="0"/>
              </a:spcBef>
              <a:buNone/>
            </a:pPr>
            <a:r>
              <a:rPr lang="en-US" sz="2800" b="1" dirty="0"/>
              <a:t>Topic mapping with Course Outcome</a:t>
            </a:r>
          </a:p>
          <a:p>
            <a:pPr algn="just">
              <a:buNone/>
            </a:pPr>
            <a:r>
              <a:rPr lang="en-US" sz="2200" dirty="0"/>
              <a:t>	</a:t>
            </a:r>
          </a:p>
          <a:p>
            <a:pPr algn="just">
              <a:buNone/>
            </a:pPr>
            <a:endParaRPr lang="en-US" sz="2400" b="1" dirty="0"/>
          </a:p>
        </p:txBody>
      </p:sp>
      <p:sp>
        <p:nvSpPr>
          <p:cNvPr id="4" name="Date Placeholder 3"/>
          <p:cNvSpPr>
            <a:spLocks noGrp="1"/>
          </p:cNvSpPr>
          <p:nvPr>
            <p:ph type="dt" sz="half" idx="10"/>
          </p:nvPr>
        </p:nvSpPr>
        <p:spPr/>
        <p:txBody>
          <a:bodyPr/>
          <a:lstStyle/>
          <a:p>
            <a:fld id="{E574F474-9215-4200-A095-27117CE2A377}"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2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Objective mapping with CO</a:t>
            </a:r>
            <a:endParaRPr lang="en-US" dirty="0"/>
          </a:p>
        </p:txBody>
      </p:sp>
      <p:graphicFrame>
        <p:nvGraphicFramePr>
          <p:cNvPr id="9" name="Content Placeholder 11"/>
          <p:cNvGraphicFramePr/>
          <p:nvPr/>
        </p:nvGraphicFramePr>
        <p:xfrm>
          <a:off x="609600" y="2514602"/>
          <a:ext cx="7391399" cy="1293450"/>
        </p:xfrm>
        <a:graphic>
          <a:graphicData uri="http://schemas.openxmlformats.org/drawingml/2006/table">
            <a:tbl>
              <a:tblPr/>
              <a:tblGrid>
                <a:gridCol w="2209800">
                  <a:extLst>
                    <a:ext uri="{9D8B030D-6E8A-4147-A177-3AD203B41FA5}">
                      <a16:colId xmlns:a16="http://schemas.microsoft.com/office/drawing/2014/main" val="20000"/>
                    </a:ext>
                  </a:extLst>
                </a:gridCol>
                <a:gridCol w="850055">
                  <a:extLst>
                    <a:ext uri="{9D8B030D-6E8A-4147-A177-3AD203B41FA5}">
                      <a16:colId xmlns:a16="http://schemas.microsoft.com/office/drawing/2014/main" val="20001"/>
                    </a:ext>
                  </a:extLst>
                </a:gridCol>
                <a:gridCol w="1082886">
                  <a:extLst>
                    <a:ext uri="{9D8B030D-6E8A-4147-A177-3AD203B41FA5}">
                      <a16:colId xmlns:a16="http://schemas.microsoft.com/office/drawing/2014/main" val="20002"/>
                    </a:ext>
                  </a:extLst>
                </a:gridCol>
                <a:gridCol w="1082886">
                  <a:extLst>
                    <a:ext uri="{9D8B030D-6E8A-4147-A177-3AD203B41FA5}">
                      <a16:colId xmlns:a16="http://schemas.microsoft.com/office/drawing/2014/main" val="20003"/>
                    </a:ext>
                  </a:extLst>
                </a:gridCol>
                <a:gridCol w="1082886">
                  <a:extLst>
                    <a:ext uri="{9D8B030D-6E8A-4147-A177-3AD203B41FA5}">
                      <a16:colId xmlns:a16="http://schemas.microsoft.com/office/drawing/2014/main" val="20004"/>
                    </a:ext>
                  </a:extLst>
                </a:gridCol>
                <a:gridCol w="1082886">
                  <a:extLst>
                    <a:ext uri="{9D8B030D-6E8A-4147-A177-3AD203B41FA5}">
                      <a16:colId xmlns:a16="http://schemas.microsoft.com/office/drawing/2014/main" val="20005"/>
                    </a:ext>
                  </a:extLst>
                </a:gridCol>
              </a:tblGrid>
              <a:tr h="609598">
                <a:tc>
                  <a:txBody>
                    <a:bodyPr/>
                    <a:lstStyle/>
                    <a:p>
                      <a:pPr marL="0" marR="0" algn="ctr">
                        <a:lnSpc>
                          <a:spcPct val="115000"/>
                        </a:lnSpc>
                        <a:spcBef>
                          <a:spcPts val="0"/>
                        </a:spcBef>
                        <a:spcAft>
                          <a:spcPts val="0"/>
                        </a:spcAft>
                      </a:pPr>
                      <a:r>
                        <a:rPr lang="en-US" sz="2000" b="1" dirty="0">
                          <a:latin typeface="Calibri" panose="020F0502020204030204"/>
                          <a:ea typeface="Calibri" panose="020F0502020204030204"/>
                          <a:cs typeface="Times New Roman" panose="02020603050405020304"/>
                        </a:rPr>
                        <a:t>Topic</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panose="02020603050405020304"/>
                          <a:ea typeface="Calibri" panose="020F0502020204030204"/>
                          <a:cs typeface="Times New Roman" panose="02020603050405020304"/>
                        </a:rPr>
                        <a:t>CO1</a:t>
                      </a:r>
                      <a:endParaRPr lang="en-US" sz="20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panose="02020603050405020304"/>
                          <a:ea typeface="Calibri" panose="020F0502020204030204"/>
                          <a:cs typeface="Times New Roman" panose="02020603050405020304"/>
                        </a:rPr>
                        <a:t>CO2</a:t>
                      </a:r>
                      <a:endParaRPr lang="en-US" sz="20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panose="02020603050405020304"/>
                          <a:ea typeface="Calibri" panose="020F0502020204030204"/>
                          <a:cs typeface="Times New Roman" panose="02020603050405020304"/>
                        </a:rPr>
                        <a:t>CO3</a:t>
                      </a:r>
                      <a:endParaRPr lang="en-US" sz="20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panose="02020603050405020304"/>
                          <a:ea typeface="Calibri" panose="020F0502020204030204"/>
                          <a:cs typeface="Times New Roman" panose="02020603050405020304"/>
                        </a:rPr>
                        <a:t>CO4</a:t>
                      </a:r>
                      <a:endParaRPr lang="en-US" sz="20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panose="02020603050405020304"/>
                          <a:ea typeface="Calibri" panose="020F0502020204030204"/>
                          <a:cs typeface="Times New Roman" panose="02020603050405020304"/>
                        </a:rPr>
                        <a:t>CO5</a:t>
                      </a:r>
                      <a:endParaRPr lang="en-US" sz="20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683852">
                <a:tc>
                  <a:txBody>
                    <a:bodyPr/>
                    <a:lstStyle/>
                    <a:p>
                      <a:pPr marL="0" marR="0" algn="ctr">
                        <a:lnSpc>
                          <a:spcPct val="115000"/>
                        </a:lnSpc>
                        <a:spcBef>
                          <a:spcPts val="0"/>
                        </a:spcBef>
                        <a:spcAft>
                          <a:spcPts val="0"/>
                        </a:spcAft>
                      </a:pPr>
                      <a:r>
                        <a:rPr lang="en-US" sz="2000" b="1" kern="1200" dirty="0">
                          <a:latin typeface="Calibri" panose="020F0502020204030204"/>
                          <a:ea typeface="Times New Roman" panose="02020603050405020304"/>
                          <a:cs typeface="Times New Roman" panose="02020603050405020304"/>
                        </a:rPr>
                        <a:t>Finite</a:t>
                      </a:r>
                      <a:r>
                        <a:rPr lang="en-US" sz="2000" b="1" kern="1200" baseline="0" dirty="0">
                          <a:latin typeface="Calibri" panose="020F0502020204030204"/>
                          <a:ea typeface="Times New Roman" panose="02020603050405020304"/>
                          <a:cs typeface="Times New Roman" panose="02020603050405020304"/>
                        </a:rPr>
                        <a:t> Automata</a:t>
                      </a:r>
                      <a:endParaRPr lang="en-US" sz="20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solidFill>
                            <a:srgbClr val="000000"/>
                          </a:solidFill>
                          <a:latin typeface="Times New Roman" panose="02020603050405020304"/>
                          <a:ea typeface="Calibri" panose="020F0502020204030204"/>
                          <a:cs typeface="Times New Roman" panose="02020603050405020304"/>
                        </a:rPr>
                        <a:t>3</a:t>
                      </a:r>
                      <a:endParaRPr lang="en-US" sz="20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panose="020F0502020204030204"/>
                          <a:ea typeface="Calibri" panose="020F0502020204030204"/>
                          <a:cs typeface="Times New Roman" panose="02020603050405020304"/>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panose="020F0502020204030204"/>
                          <a:ea typeface="Calibri" panose="020F0502020204030204"/>
                          <a:cs typeface="Times New Roman" panose="02020603050405020304"/>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panose="020F0502020204030204"/>
                          <a:ea typeface="Calibri" panose="020F0502020204030204"/>
                          <a:cs typeface="Times New Roman" panose="02020603050405020304"/>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panose="020F0502020204030204"/>
                          <a:ea typeface="Calibri" panose="020F0502020204030204"/>
                          <a:cs typeface="Times New Roman" panose="02020603050405020304"/>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a:p>
          <a:p>
            <a:pPr algn="just"/>
            <a:r>
              <a:rPr lang="en-US" sz="2200" dirty="0"/>
              <a:t>Automaton is the system that performs some function without human intervention.</a:t>
            </a:r>
          </a:p>
          <a:p>
            <a:pPr algn="just"/>
            <a:r>
              <a:rPr lang="en-US" sz="2200" dirty="0"/>
              <a:t>The plural of Automaton is Automata.</a:t>
            </a:r>
          </a:p>
          <a:p>
            <a:pPr algn="just">
              <a:buNone/>
            </a:pPr>
            <a:endParaRPr lang="en-US" sz="2200" dirty="0"/>
          </a:p>
          <a:p>
            <a:pPr algn="just"/>
            <a:r>
              <a:rPr lang="en-US" sz="2200" dirty="0"/>
              <a:t>Automata theory is the study of </a:t>
            </a:r>
            <a:r>
              <a:rPr lang="en-US" sz="2200" dirty="0">
                <a:solidFill>
                  <a:schemeClr val="accent2"/>
                </a:solidFill>
              </a:rPr>
              <a:t>abstract computational machines</a:t>
            </a:r>
            <a:r>
              <a:rPr lang="en-US" sz="2200" dirty="0"/>
              <a:t> and the computational problems that can be solved using these machines</a:t>
            </a:r>
            <a:endParaRPr lang="en-US" sz="2200" dirty="0">
              <a:solidFill>
                <a:schemeClr val="accent2"/>
              </a:solidFill>
            </a:endParaRPr>
          </a:p>
          <a:p>
            <a:pPr algn="just"/>
            <a:r>
              <a:rPr lang="en-US" sz="2200" dirty="0"/>
              <a:t>Abstract machine are (simplified) mathematical models of real computations</a:t>
            </a:r>
          </a:p>
          <a:p>
            <a:pPr algn="just"/>
            <a:endParaRPr lang="en-US" sz="2000" dirty="0"/>
          </a:p>
        </p:txBody>
      </p:sp>
      <p:sp>
        <p:nvSpPr>
          <p:cNvPr id="4" name="Date Placeholder 3"/>
          <p:cNvSpPr>
            <a:spLocks noGrp="1"/>
          </p:cNvSpPr>
          <p:nvPr>
            <p:ph type="dt" sz="half" idx="10"/>
          </p:nvPr>
        </p:nvSpPr>
        <p:spPr/>
        <p:txBody>
          <a:bodyPr/>
          <a:lstStyle/>
          <a:p>
            <a:fld id="{3F5C7E6D-89D5-42C4-8997-0ADBA003DA6A}"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2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Introduction </a:t>
            </a:r>
            <a:r>
              <a:rPr lang="en-US" dirty="0"/>
              <a:t>to Automata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2ED147-1909-4B5F-944D-1303E1949992}" type="datetime1">
              <a:rPr lang="en-US" smtClean="0"/>
              <a:t>12/28/2022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grpSp>
        <p:nvGrpSpPr>
          <p:cNvPr id="30" name="Group 29"/>
          <p:cNvGrpSpPr/>
          <p:nvPr/>
        </p:nvGrpSpPr>
        <p:grpSpPr>
          <a:xfrm>
            <a:off x="533400" y="1066800"/>
            <a:ext cx="8305800" cy="4876800"/>
            <a:chOff x="533400" y="1066800"/>
            <a:chExt cx="8305800" cy="4876800"/>
          </a:xfrm>
        </p:grpSpPr>
        <p:sp>
          <p:nvSpPr>
            <p:cNvPr id="9" name="Oval 8"/>
            <p:cNvSpPr/>
            <p:nvPr/>
          </p:nvSpPr>
          <p:spPr>
            <a:xfrm>
              <a:off x="3733800" y="2819400"/>
              <a:ext cx="1752600" cy="1524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CPU</a:t>
              </a:r>
            </a:p>
          </p:txBody>
        </p:sp>
        <p:sp>
          <p:nvSpPr>
            <p:cNvPr id="10" name="Rectangle 9"/>
            <p:cNvSpPr/>
            <p:nvPr/>
          </p:nvSpPr>
          <p:spPr>
            <a:xfrm>
              <a:off x="533400" y="3200400"/>
              <a:ext cx="2057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Input</a:t>
              </a:r>
              <a:endParaRPr lang="en-US" sz="2400" dirty="0">
                <a:solidFill>
                  <a:schemeClr val="tx1"/>
                </a:solidFill>
              </a:endParaRPr>
            </a:p>
          </p:txBody>
        </p:sp>
        <p:sp>
          <p:nvSpPr>
            <p:cNvPr id="14" name="Rectangle 13"/>
            <p:cNvSpPr/>
            <p:nvPr/>
          </p:nvSpPr>
          <p:spPr>
            <a:xfrm>
              <a:off x="3429000" y="4876800"/>
              <a:ext cx="26670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 Program Memory</a:t>
              </a:r>
            </a:p>
          </p:txBody>
        </p:sp>
        <p:sp>
          <p:nvSpPr>
            <p:cNvPr id="15" name="Rectangle 14"/>
            <p:cNvSpPr/>
            <p:nvPr/>
          </p:nvSpPr>
          <p:spPr>
            <a:xfrm>
              <a:off x="6781800" y="3124200"/>
              <a:ext cx="2057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Output</a:t>
              </a:r>
              <a:endParaRPr lang="en-US" dirty="0">
                <a:solidFill>
                  <a:schemeClr val="tx1"/>
                </a:solidFill>
              </a:endParaRPr>
            </a:p>
          </p:txBody>
        </p:sp>
        <p:sp>
          <p:nvSpPr>
            <p:cNvPr id="16" name="Rectangle 15"/>
            <p:cNvSpPr/>
            <p:nvPr/>
          </p:nvSpPr>
          <p:spPr>
            <a:xfrm>
              <a:off x="3124200" y="1066800"/>
              <a:ext cx="29718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Temporary Memory</a:t>
              </a:r>
            </a:p>
          </p:txBody>
        </p:sp>
        <p:cxnSp>
          <p:nvCxnSpPr>
            <p:cNvPr id="18" name="Straight Arrow Connector 17"/>
            <p:cNvCxnSpPr>
              <a:stCxn id="10" idx="3"/>
            </p:cNvCxnSpPr>
            <p:nvPr/>
          </p:nvCxnSpPr>
          <p:spPr>
            <a:xfrm>
              <a:off x="2590800" y="3657600"/>
              <a:ext cx="1143000" cy="1588"/>
            </a:xfrm>
            <a:prstGeom prst="straightConnector1">
              <a:avLst/>
            </a:prstGeom>
            <a:ln>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6"/>
              <a:endCxn id="15" idx="1"/>
            </p:cNvCxnSpPr>
            <p:nvPr/>
          </p:nvCxnSpPr>
          <p:spPr>
            <a:xfrm>
              <a:off x="5486400" y="3581400"/>
              <a:ext cx="1295400" cy="1588"/>
            </a:xfrm>
            <a:prstGeom prst="straightConnector1">
              <a:avLst/>
            </a:prstGeom>
            <a:ln>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2"/>
              <a:endCxn id="9" idx="0"/>
            </p:cNvCxnSpPr>
            <p:nvPr/>
          </p:nvCxnSpPr>
          <p:spPr>
            <a:xfrm rot="5400000">
              <a:off x="4191000" y="2400300"/>
              <a:ext cx="838200" cy="1588"/>
            </a:xfrm>
            <a:prstGeom prst="straightConnector1">
              <a:avLst/>
            </a:prstGeom>
            <a:ln>
              <a:solidFill>
                <a:srgbClr val="7BE5E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4" idx="0"/>
            </p:cNvCxnSpPr>
            <p:nvPr/>
          </p:nvCxnSpPr>
          <p:spPr>
            <a:xfrm rot="5400000">
              <a:off x="4458097" y="4571603"/>
              <a:ext cx="609600" cy="794"/>
            </a:xfrm>
            <a:prstGeom prst="straightConnector1">
              <a:avLst/>
            </a:prstGeom>
            <a:ln>
              <a:solidFill>
                <a:srgbClr val="7BE5E5"/>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514600"/>
              <a:ext cx="3276600" cy="3429000"/>
            </a:xfrm>
            <a:prstGeom prst="rect">
              <a:avLst/>
            </a:prstGeom>
            <a:noFill/>
            <a:ln cap="rnd">
              <a:solidFill>
                <a:srgbClr val="7BE5E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029200" y="2514600"/>
              <a:ext cx="1447800" cy="400110"/>
            </a:xfrm>
            <a:prstGeom prst="rect">
              <a:avLst/>
            </a:prstGeom>
            <a:noFill/>
          </p:spPr>
          <p:txBody>
            <a:bodyPr wrap="square" rtlCol="0">
              <a:spAutoFit/>
            </a:bodyPr>
            <a:lstStyle/>
            <a:p>
              <a:r>
                <a:rPr lang="en-US" sz="2000"/>
                <a:t>Automaton</a:t>
              </a:r>
              <a:endParaRPr lang="en-US" sz="2000" dirty="0"/>
            </a:p>
          </p:txBody>
        </p:sp>
      </p:grpSp>
      <p:sp>
        <p:nvSpPr>
          <p:cNvPr id="31"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Introduction to Automata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990600"/>
            <a:ext cx="7543800" cy="5135563"/>
          </a:xfrm>
        </p:spPr>
      </p:pic>
      <p:sp>
        <p:nvSpPr>
          <p:cNvPr id="4" name="Date Placeholder 3"/>
          <p:cNvSpPr>
            <a:spLocks noGrp="1"/>
          </p:cNvSpPr>
          <p:nvPr>
            <p:ph type="dt" sz="half" idx="10"/>
          </p:nvPr>
        </p:nvSpPr>
        <p:spPr/>
        <p:txBody>
          <a:bodyPr/>
          <a:lstStyle/>
          <a:p>
            <a:fld id="{BABA4F86-A2A9-4C14-9EC6-2686797AB7BA}" type="datetime1">
              <a:rPr lang="en-US" smtClean="0"/>
              <a:t>12/28/2022</a:t>
            </a:fld>
            <a:endParaRPr lang="en-US"/>
          </a:p>
        </p:txBody>
      </p:sp>
      <p:sp>
        <p:nvSpPr>
          <p:cNvPr id="5" name="Footer Placeholder 4"/>
          <p:cNvSpPr>
            <a:spLocks noGrp="1"/>
          </p:cNvSpPr>
          <p:nvPr>
            <p:ph type="ftr" sz="quarter" idx="11"/>
          </p:nvPr>
        </p:nvSpPr>
        <p:spPr>
          <a:xfrm>
            <a:off x="2438400" y="6356350"/>
            <a:ext cx="41910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noGrp="1"/>
          </p:cNvSpPr>
          <p:nvPr>
            <p:ph type="title"/>
          </p:nvPr>
        </p:nvSpPr>
        <p:spPr>
          <a:xfrm>
            <a:off x="1524000" y="0"/>
            <a:ext cx="7620000" cy="744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t>Evaluation Scheme</a:t>
            </a:r>
          </a:p>
        </p:txBody>
      </p:sp>
      <p:sp>
        <p:nvSpPr>
          <p:cNvPr id="9" name="Rectangle 8"/>
          <p:cNvSpPr/>
          <p:nvPr/>
        </p:nvSpPr>
        <p:spPr>
          <a:xfrm>
            <a:off x="1066800" y="3657600"/>
            <a:ext cx="7315200" cy="381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33431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A7BF8E-183A-449D-9AF7-98B32484CEC2}" type="datetime1">
              <a:rPr lang="en-US" smtClean="0"/>
              <a:t>12/28/2022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grpSp>
        <p:nvGrpSpPr>
          <p:cNvPr id="24" name="Group 23"/>
          <p:cNvGrpSpPr/>
          <p:nvPr/>
        </p:nvGrpSpPr>
        <p:grpSpPr>
          <a:xfrm>
            <a:off x="990600" y="1143000"/>
            <a:ext cx="7391400" cy="4953000"/>
            <a:chOff x="990600" y="1143000"/>
            <a:chExt cx="7391400" cy="4953000"/>
          </a:xfrm>
        </p:grpSpPr>
        <p:sp>
          <p:nvSpPr>
            <p:cNvPr id="9" name="Oval 8"/>
            <p:cNvSpPr/>
            <p:nvPr/>
          </p:nvSpPr>
          <p:spPr>
            <a:xfrm>
              <a:off x="3733800" y="2819400"/>
              <a:ext cx="1752600" cy="1524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CPU</a:t>
              </a:r>
            </a:p>
          </p:txBody>
        </p:sp>
        <p:sp>
          <p:nvSpPr>
            <p:cNvPr id="10" name="Rectangle 9"/>
            <p:cNvSpPr/>
            <p:nvPr/>
          </p:nvSpPr>
          <p:spPr>
            <a:xfrm>
              <a:off x="990600" y="3200400"/>
              <a:ext cx="2057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Input</a:t>
              </a:r>
              <a:endParaRPr lang="en-US" sz="2400" dirty="0">
                <a:solidFill>
                  <a:schemeClr val="tx1"/>
                </a:solidFill>
              </a:endParaRPr>
            </a:p>
            <a:p>
              <a:pPr algn="ctr"/>
              <a:r>
                <a:rPr lang="en-US" sz="2400" dirty="0">
                  <a:solidFill>
                    <a:srgbClr val="FF0000"/>
                  </a:solidFill>
                </a:rPr>
                <a:t>X=5</a:t>
              </a:r>
            </a:p>
          </p:txBody>
        </p:sp>
        <p:sp>
          <p:nvSpPr>
            <p:cNvPr id="14" name="Rectangle 13"/>
            <p:cNvSpPr/>
            <p:nvPr/>
          </p:nvSpPr>
          <p:spPr>
            <a:xfrm>
              <a:off x="3124200" y="4953000"/>
              <a:ext cx="3276600" cy="11430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Program Memory</a:t>
              </a:r>
            </a:p>
            <a:p>
              <a:pPr algn="ctr"/>
              <a:r>
                <a:rPr lang="en-US" sz="2400" dirty="0">
                  <a:solidFill>
                    <a:srgbClr val="FF0000"/>
                  </a:solidFill>
                </a:rPr>
                <a:t>y=x*x</a:t>
              </a:r>
            </a:p>
            <a:p>
              <a:pPr algn="ctr"/>
              <a:r>
                <a:rPr lang="en-US" sz="2400" dirty="0">
                  <a:solidFill>
                    <a:srgbClr val="FF0000"/>
                  </a:solidFill>
                </a:rPr>
                <a:t>f(x)=y+3</a:t>
              </a:r>
            </a:p>
          </p:txBody>
        </p:sp>
        <p:sp>
          <p:nvSpPr>
            <p:cNvPr id="15" name="Rectangle 14"/>
            <p:cNvSpPr/>
            <p:nvPr/>
          </p:nvSpPr>
          <p:spPr>
            <a:xfrm>
              <a:off x="6324600" y="3124200"/>
              <a:ext cx="2057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Output</a:t>
              </a:r>
            </a:p>
            <a:p>
              <a:pPr algn="ctr"/>
              <a:r>
                <a:rPr lang="en-US" sz="2400" dirty="0">
                  <a:solidFill>
                    <a:srgbClr val="FF0000"/>
                  </a:solidFill>
                </a:rPr>
                <a:t>f(x)=28</a:t>
              </a:r>
              <a:endParaRPr lang="en-US" dirty="0">
                <a:solidFill>
                  <a:srgbClr val="FF0000"/>
                </a:solidFill>
              </a:endParaRPr>
            </a:p>
          </p:txBody>
        </p:sp>
        <p:sp>
          <p:nvSpPr>
            <p:cNvPr id="16" name="Rectangle 15"/>
            <p:cNvSpPr/>
            <p:nvPr/>
          </p:nvSpPr>
          <p:spPr>
            <a:xfrm>
              <a:off x="3124200" y="1143000"/>
              <a:ext cx="2971800" cy="11430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Temporary Memory</a:t>
              </a:r>
            </a:p>
            <a:p>
              <a:pPr algn="ctr"/>
              <a:r>
                <a:rPr lang="en-US" sz="2400" dirty="0">
                  <a:solidFill>
                    <a:srgbClr val="FF0000"/>
                  </a:solidFill>
                </a:rPr>
                <a:t>y= 5*5</a:t>
              </a:r>
            </a:p>
            <a:p>
              <a:pPr algn="ctr"/>
              <a:r>
                <a:rPr lang="en-US" sz="2400" dirty="0">
                  <a:solidFill>
                    <a:srgbClr val="FF0000"/>
                  </a:solidFill>
                </a:rPr>
                <a:t>f(x)=25+3</a:t>
              </a:r>
            </a:p>
          </p:txBody>
        </p:sp>
        <p:cxnSp>
          <p:nvCxnSpPr>
            <p:cNvPr id="18" name="Straight Arrow Connector 17"/>
            <p:cNvCxnSpPr/>
            <p:nvPr/>
          </p:nvCxnSpPr>
          <p:spPr>
            <a:xfrm>
              <a:off x="3048000" y="3657600"/>
              <a:ext cx="685800" cy="1588"/>
            </a:xfrm>
            <a:prstGeom prst="straightConnector1">
              <a:avLst/>
            </a:prstGeom>
            <a:ln>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6"/>
              <a:endCxn id="15" idx="1"/>
            </p:cNvCxnSpPr>
            <p:nvPr/>
          </p:nvCxnSpPr>
          <p:spPr>
            <a:xfrm>
              <a:off x="5486400" y="3581400"/>
              <a:ext cx="838200" cy="1588"/>
            </a:xfrm>
            <a:prstGeom prst="straightConnector1">
              <a:avLst/>
            </a:prstGeom>
            <a:ln>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2"/>
              <a:endCxn id="9" idx="0"/>
            </p:cNvCxnSpPr>
            <p:nvPr/>
          </p:nvCxnSpPr>
          <p:spPr>
            <a:xfrm rot="5400000">
              <a:off x="4343400" y="2552700"/>
              <a:ext cx="533400" cy="1588"/>
            </a:xfrm>
            <a:prstGeom prst="straightConnector1">
              <a:avLst/>
            </a:prstGeom>
            <a:ln>
              <a:solidFill>
                <a:srgbClr val="7BE5E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4" idx="0"/>
            </p:cNvCxnSpPr>
            <p:nvPr/>
          </p:nvCxnSpPr>
          <p:spPr>
            <a:xfrm rot="5400000">
              <a:off x="4458097" y="4647803"/>
              <a:ext cx="609600" cy="794"/>
            </a:xfrm>
            <a:prstGeom prst="straightConnector1">
              <a:avLst/>
            </a:prstGeom>
            <a:ln>
              <a:solidFill>
                <a:srgbClr val="7BE5E5"/>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381000" y="1219200"/>
            <a:ext cx="2438400" cy="400110"/>
          </a:xfrm>
          <a:prstGeom prst="rect">
            <a:avLst/>
          </a:prstGeom>
          <a:noFill/>
        </p:spPr>
        <p:txBody>
          <a:bodyPr wrap="square" rtlCol="0">
            <a:spAutoFit/>
          </a:bodyPr>
          <a:lstStyle/>
          <a:p>
            <a:r>
              <a:rPr lang="en-US" sz="2000" dirty="0"/>
              <a:t>Compute f(x)=x</a:t>
            </a:r>
            <a:r>
              <a:rPr lang="en-US" sz="2000" baseline="30000" dirty="0"/>
              <a:t>2</a:t>
            </a:r>
            <a:r>
              <a:rPr lang="en-US" sz="2000" dirty="0"/>
              <a:t>+3?</a:t>
            </a:r>
          </a:p>
        </p:txBody>
      </p:sp>
      <p:sp>
        <p:nvSpPr>
          <p:cNvPr id="25"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Introduction to Automata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1096962"/>
            <a:ext cx="8229600" cy="655638"/>
          </a:xfrm>
        </p:spPr>
        <p:txBody>
          <a:bodyPr>
            <a:normAutofit/>
          </a:bodyPr>
          <a:lstStyle/>
          <a:p>
            <a:r>
              <a:rPr lang="en-US" sz="2400" b="1" dirty="0">
                <a:solidFill>
                  <a:srgbClr val="0000CC"/>
                </a:solidFill>
              </a:rPr>
              <a:t>Why do we need abstract models?</a:t>
            </a:r>
          </a:p>
        </p:txBody>
      </p:sp>
      <p:sp>
        <p:nvSpPr>
          <p:cNvPr id="88067" name="Line 3"/>
          <p:cNvSpPr>
            <a:spLocks noChangeShapeType="1"/>
          </p:cNvSpPr>
          <p:nvPr/>
        </p:nvSpPr>
        <p:spPr bwMode="auto">
          <a:xfrm>
            <a:off x="2767012" y="2152650"/>
            <a:ext cx="936625" cy="0"/>
          </a:xfrm>
          <a:prstGeom prst="line">
            <a:avLst/>
          </a:prstGeom>
          <a:noFill/>
          <a:ln w="9525">
            <a:solidFill>
              <a:schemeClr val="tx1"/>
            </a:solidFill>
            <a:round/>
          </a:ln>
          <a:effectLst/>
        </p:spPr>
        <p:txBody>
          <a:bodyPr/>
          <a:lstStyle/>
          <a:p>
            <a:endParaRPr lang="en-US"/>
          </a:p>
        </p:txBody>
      </p:sp>
      <p:sp>
        <p:nvSpPr>
          <p:cNvPr id="88068" name="Line 4"/>
          <p:cNvSpPr>
            <a:spLocks noChangeShapeType="1"/>
          </p:cNvSpPr>
          <p:nvPr/>
        </p:nvSpPr>
        <p:spPr bwMode="auto">
          <a:xfrm>
            <a:off x="2767012" y="2152650"/>
            <a:ext cx="0" cy="504825"/>
          </a:xfrm>
          <a:prstGeom prst="line">
            <a:avLst/>
          </a:prstGeom>
          <a:noFill/>
          <a:ln w="9525">
            <a:solidFill>
              <a:schemeClr val="tx1"/>
            </a:solidFill>
            <a:round/>
          </a:ln>
          <a:effectLst/>
        </p:spPr>
        <p:txBody>
          <a:bodyPr/>
          <a:lstStyle/>
          <a:p>
            <a:endParaRPr lang="en-US"/>
          </a:p>
        </p:txBody>
      </p:sp>
      <p:sp>
        <p:nvSpPr>
          <p:cNvPr id="88069" name="Line 5"/>
          <p:cNvSpPr>
            <a:spLocks noChangeShapeType="1"/>
          </p:cNvSpPr>
          <p:nvPr/>
        </p:nvSpPr>
        <p:spPr bwMode="auto">
          <a:xfrm>
            <a:off x="2767012" y="3305175"/>
            <a:ext cx="0" cy="503237"/>
          </a:xfrm>
          <a:prstGeom prst="line">
            <a:avLst/>
          </a:prstGeom>
          <a:noFill/>
          <a:ln w="9525">
            <a:solidFill>
              <a:schemeClr val="tx1"/>
            </a:solidFill>
            <a:round/>
          </a:ln>
          <a:effectLst/>
        </p:spPr>
        <p:txBody>
          <a:bodyPr/>
          <a:lstStyle/>
          <a:p>
            <a:endParaRPr lang="en-US"/>
          </a:p>
        </p:txBody>
      </p:sp>
      <p:sp>
        <p:nvSpPr>
          <p:cNvPr id="88070" name="Line 6"/>
          <p:cNvSpPr>
            <a:spLocks noChangeShapeType="1"/>
          </p:cNvSpPr>
          <p:nvPr/>
        </p:nvSpPr>
        <p:spPr bwMode="auto">
          <a:xfrm>
            <a:off x="2767012" y="3808412"/>
            <a:ext cx="2736850" cy="1588"/>
          </a:xfrm>
          <a:prstGeom prst="line">
            <a:avLst/>
          </a:prstGeom>
          <a:noFill/>
          <a:ln w="9525">
            <a:solidFill>
              <a:schemeClr val="tx1"/>
            </a:solidFill>
            <a:round/>
          </a:ln>
          <a:effectLst/>
        </p:spPr>
        <p:txBody>
          <a:bodyPr/>
          <a:lstStyle/>
          <a:p>
            <a:endParaRPr lang="en-US"/>
          </a:p>
        </p:txBody>
      </p:sp>
      <p:sp>
        <p:nvSpPr>
          <p:cNvPr id="88071" name="Line 7"/>
          <p:cNvSpPr>
            <a:spLocks noChangeShapeType="1"/>
          </p:cNvSpPr>
          <p:nvPr/>
        </p:nvSpPr>
        <p:spPr bwMode="auto">
          <a:xfrm>
            <a:off x="4495800" y="2152650"/>
            <a:ext cx="1008062" cy="0"/>
          </a:xfrm>
          <a:prstGeom prst="line">
            <a:avLst/>
          </a:prstGeom>
          <a:noFill/>
          <a:ln w="9525">
            <a:solidFill>
              <a:schemeClr val="tx1"/>
            </a:solidFill>
            <a:round/>
          </a:ln>
          <a:effectLst/>
        </p:spPr>
        <p:txBody>
          <a:bodyPr/>
          <a:lstStyle/>
          <a:p>
            <a:endParaRPr lang="en-US"/>
          </a:p>
        </p:txBody>
      </p:sp>
      <p:sp>
        <p:nvSpPr>
          <p:cNvPr id="88072" name="Line 8"/>
          <p:cNvSpPr>
            <a:spLocks noChangeShapeType="1"/>
          </p:cNvSpPr>
          <p:nvPr/>
        </p:nvSpPr>
        <p:spPr bwMode="auto">
          <a:xfrm>
            <a:off x="5502275" y="2152650"/>
            <a:ext cx="0" cy="1655762"/>
          </a:xfrm>
          <a:prstGeom prst="line">
            <a:avLst/>
          </a:prstGeom>
          <a:noFill/>
          <a:ln w="9525">
            <a:solidFill>
              <a:schemeClr val="tx1"/>
            </a:solidFill>
            <a:round/>
          </a:ln>
          <a:effectLst/>
        </p:spPr>
        <p:txBody>
          <a:bodyPr/>
          <a:lstStyle/>
          <a:p>
            <a:endParaRPr lang="en-US"/>
          </a:p>
        </p:txBody>
      </p:sp>
      <p:sp>
        <p:nvSpPr>
          <p:cNvPr id="88073" name="Line 9"/>
          <p:cNvSpPr>
            <a:spLocks noChangeShapeType="1"/>
          </p:cNvSpPr>
          <p:nvPr/>
        </p:nvSpPr>
        <p:spPr bwMode="auto">
          <a:xfrm flipV="1">
            <a:off x="3743325" y="1865312"/>
            <a:ext cx="647700" cy="287338"/>
          </a:xfrm>
          <a:prstGeom prst="line">
            <a:avLst/>
          </a:prstGeom>
          <a:noFill/>
          <a:ln w="9525">
            <a:solidFill>
              <a:schemeClr val="tx1"/>
            </a:solidFill>
            <a:round/>
          </a:ln>
          <a:effectLst/>
        </p:spPr>
        <p:txBody>
          <a:bodyPr/>
          <a:lstStyle/>
          <a:p>
            <a:endParaRPr lang="en-US"/>
          </a:p>
        </p:txBody>
      </p:sp>
      <p:sp>
        <p:nvSpPr>
          <p:cNvPr id="88074" name="Oval 10"/>
          <p:cNvSpPr>
            <a:spLocks noChangeArrowheads="1"/>
          </p:cNvSpPr>
          <p:nvPr/>
        </p:nvSpPr>
        <p:spPr bwMode="auto">
          <a:xfrm>
            <a:off x="3709987" y="2125662"/>
            <a:ext cx="71438" cy="71438"/>
          </a:xfrm>
          <a:prstGeom prst="ellipse">
            <a:avLst/>
          </a:prstGeom>
          <a:solidFill>
            <a:schemeClr val="bg1"/>
          </a:solidFill>
          <a:ln w="9525">
            <a:solidFill>
              <a:schemeClr val="tx1"/>
            </a:solidFill>
            <a:round/>
          </a:ln>
          <a:effectLst/>
        </p:spPr>
        <p:txBody>
          <a:bodyPr wrap="none" anchor="ctr"/>
          <a:lstStyle/>
          <a:p>
            <a:endParaRPr lang="en-US"/>
          </a:p>
        </p:txBody>
      </p:sp>
      <p:sp>
        <p:nvSpPr>
          <p:cNvPr id="88075" name="Oval 11"/>
          <p:cNvSpPr>
            <a:spLocks noChangeArrowheads="1"/>
          </p:cNvSpPr>
          <p:nvPr/>
        </p:nvSpPr>
        <p:spPr bwMode="auto">
          <a:xfrm>
            <a:off x="4473575" y="2125662"/>
            <a:ext cx="71437" cy="71438"/>
          </a:xfrm>
          <a:prstGeom prst="ellipse">
            <a:avLst/>
          </a:prstGeom>
          <a:solidFill>
            <a:schemeClr val="bg1"/>
          </a:solidFill>
          <a:ln w="9525">
            <a:solidFill>
              <a:schemeClr val="tx1"/>
            </a:solidFill>
            <a:round/>
          </a:ln>
          <a:effectLst/>
        </p:spPr>
        <p:txBody>
          <a:bodyPr wrap="none" anchor="ctr"/>
          <a:lstStyle/>
          <a:p>
            <a:endParaRPr lang="en-US"/>
          </a:p>
        </p:txBody>
      </p:sp>
      <p:sp>
        <p:nvSpPr>
          <p:cNvPr id="88076" name="Rectangle 12"/>
          <p:cNvSpPr>
            <a:spLocks noChangeArrowheads="1"/>
          </p:cNvSpPr>
          <p:nvPr/>
        </p:nvSpPr>
        <p:spPr bwMode="auto">
          <a:xfrm>
            <a:off x="2262187" y="2657475"/>
            <a:ext cx="1008063" cy="647700"/>
          </a:xfrm>
          <a:prstGeom prst="rect">
            <a:avLst/>
          </a:prstGeom>
          <a:solidFill>
            <a:schemeClr val="accent1"/>
          </a:solidFill>
          <a:ln w="9525">
            <a:solidFill>
              <a:schemeClr val="tx1"/>
            </a:solidFill>
            <a:miter lim="800000"/>
          </a:ln>
          <a:effectLst/>
        </p:spPr>
        <p:txBody>
          <a:bodyPr wrap="none" anchor="ctr"/>
          <a:lstStyle/>
          <a:p>
            <a:pPr algn="ctr"/>
            <a:r>
              <a:rPr lang="en-US" sz="1400"/>
              <a:t>BATTERY</a:t>
            </a:r>
          </a:p>
        </p:txBody>
      </p:sp>
      <p:sp>
        <p:nvSpPr>
          <p:cNvPr id="88077" name="Litebulb"/>
          <p:cNvSpPr>
            <a:spLocks noEditPoints="1" noChangeArrowheads="1"/>
          </p:cNvSpPr>
          <p:nvPr/>
        </p:nvSpPr>
        <p:spPr bwMode="auto">
          <a:xfrm>
            <a:off x="5211762" y="2513012"/>
            <a:ext cx="579438" cy="869950"/>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ln>
        </p:spPr>
        <p:txBody>
          <a:bodyPr/>
          <a:lstStyle/>
          <a:p>
            <a:endParaRPr lang="en-US"/>
          </a:p>
        </p:txBody>
      </p:sp>
      <p:sp>
        <p:nvSpPr>
          <p:cNvPr id="88078" name="Text Box 14"/>
          <p:cNvSpPr txBox="1">
            <a:spLocks noChangeArrowheads="1"/>
          </p:cNvSpPr>
          <p:nvPr/>
        </p:nvSpPr>
        <p:spPr bwMode="auto">
          <a:xfrm rot="-1395791">
            <a:off x="3560762" y="1727200"/>
            <a:ext cx="865188" cy="304800"/>
          </a:xfrm>
          <a:prstGeom prst="rect">
            <a:avLst/>
          </a:prstGeom>
          <a:noFill/>
          <a:ln w="9525">
            <a:noFill/>
            <a:miter lim="800000"/>
          </a:ln>
          <a:effectLst/>
        </p:spPr>
        <p:txBody>
          <a:bodyPr wrap="none">
            <a:spAutoFit/>
          </a:bodyPr>
          <a:lstStyle/>
          <a:p>
            <a:r>
              <a:rPr lang="en-US" sz="1400"/>
              <a:t>SWITCH</a:t>
            </a:r>
          </a:p>
        </p:txBody>
      </p:sp>
      <p:sp>
        <p:nvSpPr>
          <p:cNvPr id="88079" name="Text Box 15"/>
          <p:cNvSpPr txBox="1">
            <a:spLocks noChangeArrowheads="1"/>
          </p:cNvSpPr>
          <p:nvPr/>
        </p:nvSpPr>
        <p:spPr bwMode="auto">
          <a:xfrm>
            <a:off x="1116013" y="4005263"/>
            <a:ext cx="3097212" cy="2100262"/>
          </a:xfrm>
          <a:prstGeom prst="rect">
            <a:avLst/>
          </a:prstGeom>
          <a:noFill/>
          <a:ln w="9525">
            <a:noFill/>
            <a:miter lim="800000"/>
          </a:ln>
          <a:effectLst/>
        </p:spPr>
        <p:txBody>
          <a:bodyPr>
            <a:spAutoFit/>
          </a:bodyPr>
          <a:lstStyle/>
          <a:p>
            <a:pPr>
              <a:spcBef>
                <a:spcPct val="50000"/>
              </a:spcBef>
            </a:pPr>
            <a:r>
              <a:rPr lang="en-US" sz="2400" b="1" dirty="0">
                <a:latin typeface="Gill Sans MT" panose="020B0502020104020203" pitchFamily="34" charset="0"/>
              </a:rPr>
              <a:t>input:</a:t>
            </a:r>
            <a:r>
              <a:rPr lang="en-US" sz="2400" dirty="0">
                <a:latin typeface="Gill Sans MT" panose="020B0502020104020203" pitchFamily="34" charset="0"/>
              </a:rPr>
              <a:t> switch</a:t>
            </a:r>
          </a:p>
          <a:p>
            <a:pPr>
              <a:spcBef>
                <a:spcPct val="50000"/>
              </a:spcBef>
            </a:pPr>
            <a:r>
              <a:rPr lang="en-US" sz="2400" b="1" dirty="0">
                <a:latin typeface="Gill Sans MT" panose="020B0502020104020203" pitchFamily="34" charset="0"/>
              </a:rPr>
              <a:t>output:</a:t>
            </a:r>
            <a:r>
              <a:rPr lang="en-US" sz="2400" dirty="0">
                <a:latin typeface="Gill Sans MT" panose="020B0502020104020203" pitchFamily="34" charset="0"/>
              </a:rPr>
              <a:t> light bulb</a:t>
            </a:r>
          </a:p>
          <a:p>
            <a:pPr>
              <a:spcBef>
                <a:spcPct val="50000"/>
              </a:spcBef>
            </a:pPr>
            <a:r>
              <a:rPr lang="en-US" sz="2400" b="1" dirty="0">
                <a:latin typeface="Gill Sans MT" panose="020B0502020104020203" pitchFamily="34" charset="0"/>
              </a:rPr>
              <a:t>actions:</a:t>
            </a:r>
            <a:r>
              <a:rPr lang="en-US" sz="2400" dirty="0">
                <a:latin typeface="Gill Sans MT" panose="020B0502020104020203" pitchFamily="34" charset="0"/>
              </a:rPr>
              <a:t> flip switch</a:t>
            </a:r>
          </a:p>
          <a:p>
            <a:pPr>
              <a:spcBef>
                <a:spcPct val="50000"/>
              </a:spcBef>
            </a:pPr>
            <a:r>
              <a:rPr lang="en-US" sz="2400" b="1" dirty="0">
                <a:latin typeface="Gill Sans MT" panose="020B0502020104020203" pitchFamily="34" charset="0"/>
              </a:rPr>
              <a:t>states:</a:t>
            </a:r>
            <a:r>
              <a:rPr lang="en-US" sz="2400" dirty="0">
                <a:latin typeface="Gill Sans MT" panose="020B0502020104020203" pitchFamily="34" charset="0"/>
              </a:rPr>
              <a:t> on, off</a:t>
            </a:r>
          </a:p>
        </p:txBody>
      </p:sp>
      <p:sp>
        <p:nvSpPr>
          <p:cNvPr id="17"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Introduction to Automata</a:t>
            </a:r>
          </a:p>
        </p:txBody>
      </p:sp>
      <p:sp>
        <p:nvSpPr>
          <p:cNvPr id="18" name="Date Placeholder 17"/>
          <p:cNvSpPr>
            <a:spLocks noGrp="1"/>
          </p:cNvSpPr>
          <p:nvPr>
            <p:ph type="dt" sz="half" idx="10"/>
          </p:nvPr>
        </p:nvSpPr>
        <p:spPr/>
        <p:txBody>
          <a:bodyPr/>
          <a:lstStyle/>
          <a:p>
            <a:fld id="{1404E7CC-35B8-404A-82A8-488362622A64}" type="datetime1">
              <a:rPr lang="en-US" smtClean="0"/>
              <a:t>12/28/2022</a:t>
            </a:fld>
            <a:endParaRPr lang="en-US"/>
          </a:p>
        </p:txBody>
      </p:sp>
      <p:sp>
        <p:nvSpPr>
          <p:cNvPr id="19" name="Slide Number Placeholder 18"/>
          <p:cNvSpPr>
            <a:spLocks noGrp="1"/>
          </p:cNvSpPr>
          <p:nvPr>
            <p:ph type="sldNum" sz="quarter" idx="12"/>
          </p:nvPr>
        </p:nvSpPr>
        <p:spPr/>
        <p:txBody>
          <a:bodyPr/>
          <a:lstStyle/>
          <a:p>
            <a:fld id="{B6F15528-21DE-4FAA-801E-634DDDAF4B2B}" type="slidenum">
              <a:rPr lang="en-US" smtClean="0"/>
              <a:pPr/>
              <a:t>31</a:t>
            </a:fld>
            <a:endParaRPr lang="en-US"/>
          </a:p>
        </p:txBody>
      </p:sp>
      <p:sp>
        <p:nvSpPr>
          <p:cNvPr id="20" name="Footer Placeholder 19"/>
          <p:cNvSpPr>
            <a:spLocks noGrp="1"/>
          </p:cNvSpPr>
          <p:nvPr>
            <p:ph type="ftr" sz="quarter" idx="11"/>
          </p:nvPr>
        </p:nvSpPr>
        <p:spPr/>
        <p:txBody>
          <a:bodyPr/>
          <a:lstStyle/>
          <a:p>
            <a:r>
              <a:rPr lang="en-US"/>
              <a:t>Sana Anjum             ACSE0404 (TOAFL)                  Unit I</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33400" y="838200"/>
            <a:ext cx="8229600" cy="609600"/>
          </a:xfrm>
        </p:spPr>
        <p:txBody>
          <a:bodyPr>
            <a:normAutofit fontScale="90000"/>
          </a:bodyPr>
          <a:lstStyle/>
          <a:p>
            <a:r>
              <a:rPr lang="en-US" b="1" dirty="0">
                <a:solidFill>
                  <a:srgbClr val="0000CC"/>
                </a:solidFill>
              </a:rPr>
              <a:t>A simple “computer”</a:t>
            </a:r>
          </a:p>
        </p:txBody>
      </p:sp>
      <p:sp>
        <p:nvSpPr>
          <p:cNvPr id="83972" name="Line 4"/>
          <p:cNvSpPr>
            <a:spLocks noChangeShapeType="1"/>
          </p:cNvSpPr>
          <p:nvPr/>
        </p:nvSpPr>
        <p:spPr bwMode="auto">
          <a:xfrm>
            <a:off x="1114425" y="1916113"/>
            <a:ext cx="936625" cy="0"/>
          </a:xfrm>
          <a:prstGeom prst="line">
            <a:avLst/>
          </a:prstGeom>
          <a:noFill/>
          <a:ln w="9525">
            <a:solidFill>
              <a:schemeClr val="tx1"/>
            </a:solidFill>
            <a:round/>
          </a:ln>
          <a:effectLst/>
        </p:spPr>
        <p:txBody>
          <a:bodyPr/>
          <a:lstStyle/>
          <a:p>
            <a:endParaRPr lang="en-US"/>
          </a:p>
        </p:txBody>
      </p:sp>
      <p:sp>
        <p:nvSpPr>
          <p:cNvPr id="83973" name="Line 5"/>
          <p:cNvSpPr>
            <a:spLocks noChangeShapeType="1"/>
          </p:cNvSpPr>
          <p:nvPr/>
        </p:nvSpPr>
        <p:spPr bwMode="auto">
          <a:xfrm>
            <a:off x="1114425" y="1916113"/>
            <a:ext cx="0" cy="504825"/>
          </a:xfrm>
          <a:prstGeom prst="line">
            <a:avLst/>
          </a:prstGeom>
          <a:noFill/>
          <a:ln w="9525">
            <a:solidFill>
              <a:schemeClr val="tx1"/>
            </a:solidFill>
            <a:round/>
          </a:ln>
          <a:effectLst/>
        </p:spPr>
        <p:txBody>
          <a:bodyPr/>
          <a:lstStyle/>
          <a:p>
            <a:endParaRPr lang="en-US"/>
          </a:p>
        </p:txBody>
      </p:sp>
      <p:sp>
        <p:nvSpPr>
          <p:cNvPr id="83974" name="Line 6"/>
          <p:cNvSpPr>
            <a:spLocks noChangeShapeType="1"/>
          </p:cNvSpPr>
          <p:nvPr/>
        </p:nvSpPr>
        <p:spPr bwMode="auto">
          <a:xfrm>
            <a:off x="1114425" y="3068638"/>
            <a:ext cx="0" cy="503237"/>
          </a:xfrm>
          <a:prstGeom prst="line">
            <a:avLst/>
          </a:prstGeom>
          <a:noFill/>
          <a:ln w="9525">
            <a:solidFill>
              <a:schemeClr val="tx1"/>
            </a:solidFill>
            <a:round/>
          </a:ln>
          <a:effectLst/>
        </p:spPr>
        <p:txBody>
          <a:bodyPr/>
          <a:lstStyle/>
          <a:p>
            <a:endParaRPr lang="en-US"/>
          </a:p>
        </p:txBody>
      </p:sp>
      <p:sp>
        <p:nvSpPr>
          <p:cNvPr id="83975" name="Line 7"/>
          <p:cNvSpPr>
            <a:spLocks noChangeShapeType="1"/>
          </p:cNvSpPr>
          <p:nvPr/>
        </p:nvSpPr>
        <p:spPr bwMode="auto">
          <a:xfrm>
            <a:off x="1114425" y="3571875"/>
            <a:ext cx="2736850" cy="1588"/>
          </a:xfrm>
          <a:prstGeom prst="line">
            <a:avLst/>
          </a:prstGeom>
          <a:noFill/>
          <a:ln w="9525">
            <a:solidFill>
              <a:schemeClr val="tx1"/>
            </a:solidFill>
            <a:round/>
          </a:ln>
          <a:effectLst/>
        </p:spPr>
        <p:txBody>
          <a:bodyPr/>
          <a:lstStyle/>
          <a:p>
            <a:endParaRPr lang="en-US"/>
          </a:p>
        </p:txBody>
      </p:sp>
      <p:sp>
        <p:nvSpPr>
          <p:cNvPr id="83977" name="Line 9"/>
          <p:cNvSpPr>
            <a:spLocks noChangeShapeType="1"/>
          </p:cNvSpPr>
          <p:nvPr/>
        </p:nvSpPr>
        <p:spPr bwMode="auto">
          <a:xfrm>
            <a:off x="2843213" y="1916113"/>
            <a:ext cx="1008062" cy="0"/>
          </a:xfrm>
          <a:prstGeom prst="line">
            <a:avLst/>
          </a:prstGeom>
          <a:noFill/>
          <a:ln w="9525">
            <a:solidFill>
              <a:schemeClr val="tx1"/>
            </a:solidFill>
            <a:round/>
          </a:ln>
          <a:effectLst/>
        </p:spPr>
        <p:txBody>
          <a:bodyPr/>
          <a:lstStyle/>
          <a:p>
            <a:endParaRPr lang="en-US"/>
          </a:p>
        </p:txBody>
      </p:sp>
      <p:sp>
        <p:nvSpPr>
          <p:cNvPr id="83978" name="Line 10"/>
          <p:cNvSpPr>
            <a:spLocks noChangeShapeType="1"/>
          </p:cNvSpPr>
          <p:nvPr/>
        </p:nvSpPr>
        <p:spPr bwMode="auto">
          <a:xfrm>
            <a:off x="3849688" y="1916113"/>
            <a:ext cx="0" cy="1655762"/>
          </a:xfrm>
          <a:prstGeom prst="line">
            <a:avLst/>
          </a:prstGeom>
          <a:noFill/>
          <a:ln w="9525">
            <a:solidFill>
              <a:schemeClr val="tx1"/>
            </a:solidFill>
            <a:round/>
          </a:ln>
          <a:effectLst/>
        </p:spPr>
        <p:txBody>
          <a:bodyPr/>
          <a:lstStyle/>
          <a:p>
            <a:endParaRPr lang="en-US"/>
          </a:p>
        </p:txBody>
      </p:sp>
      <p:sp>
        <p:nvSpPr>
          <p:cNvPr id="83979" name="Line 11"/>
          <p:cNvSpPr>
            <a:spLocks noChangeShapeType="1"/>
          </p:cNvSpPr>
          <p:nvPr/>
        </p:nvSpPr>
        <p:spPr bwMode="auto">
          <a:xfrm flipV="1">
            <a:off x="2090738" y="1628775"/>
            <a:ext cx="647700" cy="287338"/>
          </a:xfrm>
          <a:prstGeom prst="line">
            <a:avLst/>
          </a:prstGeom>
          <a:noFill/>
          <a:ln w="9525">
            <a:solidFill>
              <a:schemeClr val="tx1"/>
            </a:solidFill>
            <a:round/>
          </a:ln>
          <a:effectLst/>
        </p:spPr>
        <p:txBody>
          <a:bodyPr/>
          <a:lstStyle/>
          <a:p>
            <a:endParaRPr lang="en-US"/>
          </a:p>
        </p:txBody>
      </p:sp>
      <p:sp>
        <p:nvSpPr>
          <p:cNvPr id="83980" name="Oval 12"/>
          <p:cNvSpPr>
            <a:spLocks noChangeArrowheads="1"/>
          </p:cNvSpPr>
          <p:nvPr/>
        </p:nvSpPr>
        <p:spPr bwMode="auto">
          <a:xfrm>
            <a:off x="2057400" y="1889125"/>
            <a:ext cx="71438" cy="71438"/>
          </a:xfrm>
          <a:prstGeom prst="ellipse">
            <a:avLst/>
          </a:prstGeom>
          <a:solidFill>
            <a:schemeClr val="bg1"/>
          </a:solidFill>
          <a:ln w="9525">
            <a:solidFill>
              <a:schemeClr val="tx1"/>
            </a:solidFill>
            <a:round/>
          </a:ln>
          <a:effectLst/>
        </p:spPr>
        <p:txBody>
          <a:bodyPr wrap="none" anchor="ctr"/>
          <a:lstStyle/>
          <a:p>
            <a:endParaRPr lang="en-US"/>
          </a:p>
        </p:txBody>
      </p:sp>
      <p:sp>
        <p:nvSpPr>
          <p:cNvPr id="83981" name="Oval 13"/>
          <p:cNvSpPr>
            <a:spLocks noChangeArrowheads="1"/>
          </p:cNvSpPr>
          <p:nvPr/>
        </p:nvSpPr>
        <p:spPr bwMode="auto">
          <a:xfrm>
            <a:off x="2820988" y="1889125"/>
            <a:ext cx="71437" cy="71438"/>
          </a:xfrm>
          <a:prstGeom prst="ellipse">
            <a:avLst/>
          </a:prstGeom>
          <a:solidFill>
            <a:schemeClr val="bg1"/>
          </a:solidFill>
          <a:ln w="9525">
            <a:solidFill>
              <a:schemeClr val="tx1"/>
            </a:solidFill>
            <a:round/>
          </a:ln>
          <a:effectLst/>
        </p:spPr>
        <p:txBody>
          <a:bodyPr wrap="none" anchor="ctr"/>
          <a:lstStyle/>
          <a:p>
            <a:endParaRPr lang="en-US"/>
          </a:p>
        </p:txBody>
      </p:sp>
      <p:sp>
        <p:nvSpPr>
          <p:cNvPr id="83982" name="Rectangle 14"/>
          <p:cNvSpPr>
            <a:spLocks noChangeArrowheads="1"/>
          </p:cNvSpPr>
          <p:nvPr/>
        </p:nvSpPr>
        <p:spPr bwMode="auto">
          <a:xfrm>
            <a:off x="609600" y="2420938"/>
            <a:ext cx="1008063" cy="647700"/>
          </a:xfrm>
          <a:prstGeom prst="rect">
            <a:avLst/>
          </a:prstGeom>
          <a:solidFill>
            <a:schemeClr val="accent1"/>
          </a:solidFill>
          <a:ln w="9525">
            <a:solidFill>
              <a:schemeClr val="tx1"/>
            </a:solidFill>
            <a:miter lim="800000"/>
          </a:ln>
          <a:effectLst/>
        </p:spPr>
        <p:txBody>
          <a:bodyPr wrap="none" anchor="ctr"/>
          <a:lstStyle/>
          <a:p>
            <a:pPr algn="ctr"/>
            <a:r>
              <a:rPr lang="en-US" sz="1400"/>
              <a:t>BATTERY</a:t>
            </a:r>
          </a:p>
        </p:txBody>
      </p:sp>
      <p:sp>
        <p:nvSpPr>
          <p:cNvPr id="83984" name="Litebulb"/>
          <p:cNvSpPr>
            <a:spLocks noEditPoints="1" noChangeArrowheads="1"/>
          </p:cNvSpPr>
          <p:nvPr/>
        </p:nvSpPr>
        <p:spPr bwMode="auto">
          <a:xfrm>
            <a:off x="3559175" y="2276475"/>
            <a:ext cx="579438" cy="869950"/>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ln>
        </p:spPr>
        <p:txBody>
          <a:bodyPr/>
          <a:lstStyle/>
          <a:p>
            <a:endParaRPr lang="en-US"/>
          </a:p>
        </p:txBody>
      </p:sp>
      <p:sp>
        <p:nvSpPr>
          <p:cNvPr id="83985" name="Text Box 17"/>
          <p:cNvSpPr txBox="1">
            <a:spLocks noChangeArrowheads="1"/>
          </p:cNvSpPr>
          <p:nvPr/>
        </p:nvSpPr>
        <p:spPr bwMode="auto">
          <a:xfrm rot="-1395791">
            <a:off x="1908175" y="1490663"/>
            <a:ext cx="865188" cy="304800"/>
          </a:xfrm>
          <a:prstGeom prst="rect">
            <a:avLst/>
          </a:prstGeom>
          <a:noFill/>
          <a:ln w="9525">
            <a:noFill/>
            <a:miter lim="800000"/>
          </a:ln>
          <a:effectLst/>
        </p:spPr>
        <p:txBody>
          <a:bodyPr wrap="none">
            <a:spAutoFit/>
          </a:bodyPr>
          <a:lstStyle/>
          <a:p>
            <a:r>
              <a:rPr lang="en-US" sz="1400"/>
              <a:t>SWITCH</a:t>
            </a:r>
          </a:p>
        </p:txBody>
      </p:sp>
      <p:sp>
        <p:nvSpPr>
          <p:cNvPr id="83990" name="Oval 22"/>
          <p:cNvSpPr>
            <a:spLocks noChangeArrowheads="1"/>
          </p:cNvSpPr>
          <p:nvPr/>
        </p:nvSpPr>
        <p:spPr bwMode="auto">
          <a:xfrm>
            <a:off x="5976938" y="2446338"/>
            <a:ext cx="609600" cy="609600"/>
          </a:xfrm>
          <a:prstGeom prst="ellipse">
            <a:avLst/>
          </a:prstGeom>
          <a:noFill/>
          <a:ln w="9525">
            <a:solidFill>
              <a:schemeClr val="tx1"/>
            </a:solidFill>
            <a:round/>
          </a:ln>
          <a:effectLst/>
        </p:spPr>
        <p:txBody>
          <a:bodyPr wrap="none" anchor="ctr"/>
          <a:lstStyle/>
          <a:p>
            <a:endParaRPr lang="en-US"/>
          </a:p>
        </p:txBody>
      </p:sp>
      <p:sp>
        <p:nvSpPr>
          <p:cNvPr id="83991" name="Oval 23"/>
          <p:cNvSpPr>
            <a:spLocks noChangeArrowheads="1"/>
          </p:cNvSpPr>
          <p:nvPr/>
        </p:nvSpPr>
        <p:spPr bwMode="auto">
          <a:xfrm>
            <a:off x="7729538" y="2370138"/>
            <a:ext cx="609600" cy="609600"/>
          </a:xfrm>
          <a:prstGeom prst="ellipse">
            <a:avLst/>
          </a:prstGeom>
          <a:noFill/>
          <a:ln w="9525">
            <a:solidFill>
              <a:schemeClr val="tx1"/>
            </a:solidFill>
            <a:round/>
          </a:ln>
          <a:effectLst/>
        </p:spPr>
        <p:txBody>
          <a:bodyPr wrap="none" anchor="ctr"/>
          <a:lstStyle/>
          <a:p>
            <a:endParaRPr lang="en-US"/>
          </a:p>
        </p:txBody>
      </p:sp>
      <p:sp>
        <p:nvSpPr>
          <p:cNvPr id="83992" name="Freeform 24"/>
          <p:cNvSpPr/>
          <p:nvPr/>
        </p:nvSpPr>
        <p:spPr bwMode="auto">
          <a:xfrm>
            <a:off x="6510338" y="2420938"/>
            <a:ext cx="1295400" cy="101600"/>
          </a:xfrm>
          <a:custGeom>
            <a:avLst/>
            <a:gdLst/>
            <a:ahLst/>
            <a:cxnLst>
              <a:cxn ang="0">
                <a:pos x="0" y="200"/>
              </a:cxn>
              <a:cxn ang="0">
                <a:pos x="384" y="8"/>
              </a:cxn>
              <a:cxn ang="0">
                <a:pos x="816" y="152"/>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none" w="med" len="med"/>
            <a:tailEnd type="triangle" w="med" len="med"/>
          </a:ln>
          <a:effectLst/>
        </p:spPr>
        <p:txBody>
          <a:bodyPr/>
          <a:lstStyle/>
          <a:p>
            <a:endParaRPr lang="en-US"/>
          </a:p>
        </p:txBody>
      </p:sp>
      <p:sp>
        <p:nvSpPr>
          <p:cNvPr id="83993" name="Freeform 25"/>
          <p:cNvSpPr/>
          <p:nvPr/>
        </p:nvSpPr>
        <p:spPr bwMode="auto">
          <a:xfrm flipV="1">
            <a:off x="6586538" y="2890838"/>
            <a:ext cx="1295400" cy="177800"/>
          </a:xfrm>
          <a:custGeom>
            <a:avLst/>
            <a:gdLst/>
            <a:ahLst/>
            <a:cxnLst>
              <a:cxn ang="0">
                <a:pos x="0" y="200"/>
              </a:cxn>
              <a:cxn ang="0">
                <a:pos x="384" y="8"/>
              </a:cxn>
              <a:cxn ang="0">
                <a:pos x="816" y="152"/>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triangle" w="med" len="med"/>
            <a:tailEnd type="none" w="med" len="med"/>
          </a:ln>
          <a:effectLst/>
        </p:spPr>
        <p:txBody>
          <a:bodyPr/>
          <a:lstStyle/>
          <a:p>
            <a:endParaRPr lang="en-US"/>
          </a:p>
        </p:txBody>
      </p:sp>
      <p:sp>
        <p:nvSpPr>
          <p:cNvPr id="83994" name="Line 26"/>
          <p:cNvSpPr>
            <a:spLocks noChangeShapeType="1"/>
          </p:cNvSpPr>
          <p:nvPr/>
        </p:nvSpPr>
        <p:spPr bwMode="auto">
          <a:xfrm>
            <a:off x="5595938" y="2751138"/>
            <a:ext cx="381000" cy="0"/>
          </a:xfrm>
          <a:prstGeom prst="line">
            <a:avLst/>
          </a:prstGeom>
          <a:noFill/>
          <a:ln w="9525">
            <a:solidFill>
              <a:schemeClr val="tx1"/>
            </a:solidFill>
            <a:round/>
            <a:tailEnd type="triangle" w="med" len="med"/>
          </a:ln>
          <a:effectLst/>
        </p:spPr>
        <p:txBody>
          <a:bodyPr/>
          <a:lstStyle/>
          <a:p>
            <a:endParaRPr lang="en-US"/>
          </a:p>
        </p:txBody>
      </p:sp>
      <p:sp>
        <p:nvSpPr>
          <p:cNvPr id="83995" name="Text Box 27"/>
          <p:cNvSpPr txBox="1">
            <a:spLocks noChangeArrowheads="1"/>
          </p:cNvSpPr>
          <p:nvPr/>
        </p:nvSpPr>
        <p:spPr bwMode="auto">
          <a:xfrm>
            <a:off x="6064250" y="2565400"/>
            <a:ext cx="446088"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off</a:t>
            </a:r>
          </a:p>
        </p:txBody>
      </p:sp>
      <p:sp>
        <p:nvSpPr>
          <p:cNvPr id="83996" name="Text Box 28"/>
          <p:cNvSpPr txBox="1">
            <a:spLocks noChangeArrowheads="1"/>
          </p:cNvSpPr>
          <p:nvPr/>
        </p:nvSpPr>
        <p:spPr bwMode="auto">
          <a:xfrm>
            <a:off x="7823200" y="2492375"/>
            <a:ext cx="415925"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on</a:t>
            </a:r>
          </a:p>
        </p:txBody>
      </p:sp>
      <p:sp>
        <p:nvSpPr>
          <p:cNvPr id="83997" name="Text Box 29"/>
          <p:cNvSpPr txBox="1">
            <a:spLocks noChangeArrowheads="1"/>
          </p:cNvSpPr>
          <p:nvPr/>
        </p:nvSpPr>
        <p:spPr bwMode="auto">
          <a:xfrm>
            <a:off x="5003800" y="2557463"/>
            <a:ext cx="5715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start</a:t>
            </a:r>
          </a:p>
        </p:txBody>
      </p:sp>
      <p:sp>
        <p:nvSpPr>
          <p:cNvPr id="84000" name="Text Box 32"/>
          <p:cNvSpPr txBox="1">
            <a:spLocks noChangeArrowheads="1"/>
          </p:cNvSpPr>
          <p:nvPr/>
        </p:nvSpPr>
        <p:spPr bwMode="auto">
          <a:xfrm>
            <a:off x="7067550" y="2054225"/>
            <a:ext cx="234950" cy="366713"/>
          </a:xfrm>
          <a:prstGeom prst="rect">
            <a:avLst/>
          </a:prstGeom>
          <a:noFill/>
          <a:ln w="9525">
            <a:noFill/>
            <a:miter lim="800000"/>
          </a:ln>
          <a:effectLst/>
        </p:spPr>
        <p:txBody>
          <a:bodyPr wrap="none">
            <a:spAutoFit/>
          </a:bodyPr>
          <a:lstStyle/>
          <a:p>
            <a:r>
              <a:rPr lang="en-US" altLang="zh-TW" i="1">
                <a:latin typeface="Garamond" panose="02020404030301010803" pitchFamily="18" charset="0"/>
                <a:ea typeface="PMingLiU" pitchFamily="18" charset="-120"/>
              </a:rPr>
              <a:t>f</a:t>
            </a:r>
          </a:p>
        </p:txBody>
      </p:sp>
      <p:sp>
        <p:nvSpPr>
          <p:cNvPr id="84001" name="Text Box 33"/>
          <p:cNvSpPr txBox="1">
            <a:spLocks noChangeArrowheads="1"/>
          </p:cNvSpPr>
          <p:nvPr/>
        </p:nvSpPr>
        <p:spPr bwMode="auto">
          <a:xfrm>
            <a:off x="7051675" y="3067050"/>
            <a:ext cx="234950" cy="366713"/>
          </a:xfrm>
          <a:prstGeom prst="rect">
            <a:avLst/>
          </a:prstGeom>
          <a:noFill/>
          <a:ln w="9525">
            <a:noFill/>
            <a:miter lim="800000"/>
          </a:ln>
          <a:effectLst/>
        </p:spPr>
        <p:txBody>
          <a:bodyPr wrap="none">
            <a:spAutoFit/>
          </a:bodyPr>
          <a:lstStyle/>
          <a:p>
            <a:r>
              <a:rPr lang="en-US" altLang="zh-TW" i="1">
                <a:latin typeface="Garamond" panose="02020404030301010803" pitchFamily="18" charset="0"/>
                <a:ea typeface="PMingLiU" pitchFamily="18" charset="-120"/>
              </a:rPr>
              <a:t>f</a:t>
            </a:r>
          </a:p>
        </p:txBody>
      </p:sp>
      <p:sp>
        <p:nvSpPr>
          <p:cNvPr id="84002" name="Text Box 34"/>
          <p:cNvSpPr txBox="1">
            <a:spLocks noChangeArrowheads="1"/>
          </p:cNvSpPr>
          <p:nvPr/>
        </p:nvSpPr>
        <p:spPr bwMode="auto">
          <a:xfrm>
            <a:off x="1116013" y="4005263"/>
            <a:ext cx="3600450" cy="2100262"/>
          </a:xfrm>
          <a:prstGeom prst="rect">
            <a:avLst/>
          </a:prstGeom>
          <a:noFill/>
          <a:ln w="9525">
            <a:noFill/>
            <a:miter lim="800000"/>
          </a:ln>
          <a:effectLst/>
        </p:spPr>
        <p:txBody>
          <a:bodyPr>
            <a:spAutoFit/>
          </a:bodyPr>
          <a:lstStyle/>
          <a:p>
            <a:pPr>
              <a:spcBef>
                <a:spcPct val="50000"/>
              </a:spcBef>
            </a:pPr>
            <a:r>
              <a:rPr lang="en-US" sz="2400" b="1">
                <a:latin typeface="Gill Sans MT" panose="020B0502020104020203" pitchFamily="34" charset="0"/>
              </a:rPr>
              <a:t>input:</a:t>
            </a:r>
            <a:r>
              <a:rPr lang="en-US" sz="2400">
                <a:latin typeface="Gill Sans MT" panose="020B0502020104020203" pitchFamily="34" charset="0"/>
              </a:rPr>
              <a:t> switch</a:t>
            </a:r>
          </a:p>
          <a:p>
            <a:pPr>
              <a:spcBef>
                <a:spcPct val="50000"/>
              </a:spcBef>
            </a:pPr>
            <a:r>
              <a:rPr lang="en-US" sz="2400" b="1">
                <a:latin typeface="Gill Sans MT" panose="020B0502020104020203" pitchFamily="34" charset="0"/>
              </a:rPr>
              <a:t>output:</a:t>
            </a:r>
            <a:r>
              <a:rPr lang="en-US" sz="2400">
                <a:latin typeface="Gill Sans MT" panose="020B0502020104020203" pitchFamily="34" charset="0"/>
              </a:rPr>
              <a:t> light bulb</a:t>
            </a:r>
          </a:p>
          <a:p>
            <a:pPr>
              <a:spcBef>
                <a:spcPct val="50000"/>
              </a:spcBef>
            </a:pPr>
            <a:r>
              <a:rPr lang="en-US" sz="2400" b="1">
                <a:latin typeface="Gill Sans MT" panose="020B0502020104020203" pitchFamily="34" charset="0"/>
              </a:rPr>
              <a:t>actions:</a:t>
            </a:r>
            <a:r>
              <a:rPr lang="en-US" sz="2400">
                <a:latin typeface="Gill Sans MT" panose="020B0502020104020203" pitchFamily="34" charset="0"/>
              </a:rPr>
              <a:t> </a:t>
            </a:r>
            <a:r>
              <a:rPr lang="en-US" sz="2400" i="1">
                <a:latin typeface="Garamond" panose="02020404030301010803" pitchFamily="18" charset="0"/>
              </a:rPr>
              <a:t>f</a:t>
            </a:r>
            <a:r>
              <a:rPr lang="en-US" sz="2400">
                <a:latin typeface="Gill Sans MT" panose="020B0502020104020203" pitchFamily="34" charset="0"/>
              </a:rPr>
              <a:t> for “flip switch”</a:t>
            </a:r>
          </a:p>
          <a:p>
            <a:pPr>
              <a:spcBef>
                <a:spcPct val="50000"/>
              </a:spcBef>
            </a:pPr>
            <a:r>
              <a:rPr lang="en-US" sz="2400" b="1">
                <a:latin typeface="Gill Sans MT" panose="020B0502020104020203" pitchFamily="34" charset="0"/>
              </a:rPr>
              <a:t>states:</a:t>
            </a:r>
            <a:r>
              <a:rPr lang="en-US" sz="2400">
                <a:latin typeface="Gill Sans MT" panose="020B0502020104020203" pitchFamily="34" charset="0"/>
              </a:rPr>
              <a:t> </a:t>
            </a:r>
            <a:r>
              <a:rPr lang="en-US" sz="2400">
                <a:latin typeface="Garamond" panose="02020404030301010803" pitchFamily="18" charset="0"/>
              </a:rPr>
              <a:t>on</a:t>
            </a:r>
            <a:r>
              <a:rPr lang="en-US" sz="2400">
                <a:latin typeface="Gill Sans MT" panose="020B0502020104020203" pitchFamily="34" charset="0"/>
              </a:rPr>
              <a:t>,</a:t>
            </a:r>
            <a:r>
              <a:rPr lang="en-US" sz="2400">
                <a:latin typeface="Garamond" panose="02020404030301010803" pitchFamily="18" charset="0"/>
              </a:rPr>
              <a:t> off</a:t>
            </a:r>
          </a:p>
        </p:txBody>
      </p:sp>
      <p:sp>
        <p:nvSpPr>
          <p:cNvPr id="84003" name="Text Box 35"/>
          <p:cNvSpPr txBox="1">
            <a:spLocks noChangeArrowheads="1"/>
          </p:cNvSpPr>
          <p:nvPr/>
        </p:nvSpPr>
        <p:spPr bwMode="auto">
          <a:xfrm>
            <a:off x="5075238" y="4402138"/>
            <a:ext cx="3600450" cy="1187450"/>
          </a:xfrm>
          <a:prstGeom prst="rect">
            <a:avLst/>
          </a:prstGeom>
          <a:noFill/>
          <a:ln w="9525">
            <a:noFill/>
            <a:miter lim="800000"/>
          </a:ln>
          <a:effectLst/>
        </p:spPr>
        <p:txBody>
          <a:bodyPr>
            <a:spAutoFit/>
          </a:bodyPr>
          <a:lstStyle/>
          <a:p>
            <a:pPr>
              <a:spcBef>
                <a:spcPct val="50000"/>
              </a:spcBef>
            </a:pPr>
            <a:r>
              <a:rPr lang="en-US" sz="2400">
                <a:latin typeface="Gill Sans MT" panose="020B0502020104020203" pitchFamily="34" charset="0"/>
              </a:rPr>
              <a:t>bulb is on if and only if there was an </a:t>
            </a:r>
            <a:r>
              <a:rPr lang="en-US" sz="2400">
                <a:solidFill>
                  <a:schemeClr val="accent2"/>
                </a:solidFill>
                <a:latin typeface="Gill Sans MT" panose="020B0502020104020203" pitchFamily="34" charset="0"/>
              </a:rPr>
              <a:t>odd</a:t>
            </a:r>
            <a:r>
              <a:rPr lang="en-US" sz="2400">
                <a:latin typeface="Gill Sans MT" panose="020B0502020104020203" pitchFamily="34" charset="0"/>
              </a:rPr>
              <a:t> number of flips</a:t>
            </a:r>
          </a:p>
        </p:txBody>
      </p:sp>
      <p:sp>
        <p:nvSpPr>
          <p:cNvPr id="28"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Introduction </a:t>
            </a:r>
            <a:r>
              <a:rPr lang="en-US" dirty="0"/>
              <a:t>to Automata</a:t>
            </a:r>
          </a:p>
        </p:txBody>
      </p:sp>
      <p:sp>
        <p:nvSpPr>
          <p:cNvPr id="29" name="Date Placeholder 28"/>
          <p:cNvSpPr>
            <a:spLocks noGrp="1"/>
          </p:cNvSpPr>
          <p:nvPr>
            <p:ph type="dt" sz="half" idx="10"/>
          </p:nvPr>
        </p:nvSpPr>
        <p:spPr/>
        <p:txBody>
          <a:bodyPr/>
          <a:lstStyle/>
          <a:p>
            <a:fld id="{595AE9B5-01C5-47EC-81F8-53DFF849DB53}" type="datetime1">
              <a:rPr lang="en-US" smtClean="0"/>
              <a:t>12/28/2022</a:t>
            </a:fld>
            <a:endParaRPr lang="en-US"/>
          </a:p>
        </p:txBody>
      </p:sp>
      <p:sp>
        <p:nvSpPr>
          <p:cNvPr id="30" name="Slide Number Placeholder 29"/>
          <p:cNvSpPr>
            <a:spLocks noGrp="1"/>
          </p:cNvSpPr>
          <p:nvPr>
            <p:ph type="sldNum" sz="quarter" idx="12"/>
          </p:nvPr>
        </p:nvSpPr>
        <p:spPr/>
        <p:txBody>
          <a:bodyPr/>
          <a:lstStyle/>
          <a:p>
            <a:fld id="{B6F15528-21DE-4FAA-801E-634DDDAF4B2B}" type="slidenum">
              <a:rPr lang="en-US" smtClean="0"/>
              <a:pPr/>
              <a:t>32</a:t>
            </a:fld>
            <a:endParaRPr lang="en-US"/>
          </a:p>
        </p:txBody>
      </p:sp>
      <p:sp>
        <p:nvSpPr>
          <p:cNvPr id="31" name="Footer Placeholder 30"/>
          <p:cNvSpPr>
            <a:spLocks noGrp="1"/>
          </p:cNvSpPr>
          <p:nvPr>
            <p:ph type="ftr" sz="quarter" idx="11"/>
          </p:nvPr>
        </p:nvSpPr>
        <p:spPr>
          <a:xfrm>
            <a:off x="3124200" y="6371098"/>
            <a:ext cx="4343400" cy="365125"/>
          </a:xfrm>
        </p:spPr>
        <p:txBody>
          <a:bodyPr/>
          <a:lstStyle/>
          <a:p>
            <a:r>
              <a:rPr lang="en-US"/>
              <a:t>Sana Anjum             ACSE0404 (TOAFL)                  Unit I</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914400"/>
            <a:ext cx="8229600" cy="609600"/>
          </a:xfrm>
        </p:spPr>
        <p:txBody>
          <a:bodyPr>
            <a:normAutofit fontScale="90000"/>
          </a:bodyPr>
          <a:lstStyle/>
          <a:p>
            <a:r>
              <a:rPr lang="en-US" b="1" dirty="0">
                <a:solidFill>
                  <a:srgbClr val="0000CC"/>
                </a:solidFill>
              </a:rPr>
              <a:t>Another “computer”</a:t>
            </a:r>
          </a:p>
        </p:txBody>
      </p:sp>
      <p:sp>
        <p:nvSpPr>
          <p:cNvPr id="89091" name="Line 3"/>
          <p:cNvSpPr>
            <a:spLocks noChangeShapeType="1"/>
          </p:cNvSpPr>
          <p:nvPr/>
        </p:nvSpPr>
        <p:spPr bwMode="auto">
          <a:xfrm>
            <a:off x="1114425" y="1916113"/>
            <a:ext cx="936625" cy="0"/>
          </a:xfrm>
          <a:prstGeom prst="line">
            <a:avLst/>
          </a:prstGeom>
          <a:noFill/>
          <a:ln w="9525">
            <a:solidFill>
              <a:schemeClr val="tx1"/>
            </a:solidFill>
            <a:round/>
          </a:ln>
          <a:effectLst/>
        </p:spPr>
        <p:txBody>
          <a:bodyPr/>
          <a:lstStyle/>
          <a:p>
            <a:endParaRPr lang="en-US"/>
          </a:p>
        </p:txBody>
      </p:sp>
      <p:sp>
        <p:nvSpPr>
          <p:cNvPr id="89092" name="Line 4"/>
          <p:cNvSpPr>
            <a:spLocks noChangeShapeType="1"/>
          </p:cNvSpPr>
          <p:nvPr/>
        </p:nvSpPr>
        <p:spPr bwMode="auto">
          <a:xfrm>
            <a:off x="1114425" y="1916113"/>
            <a:ext cx="0" cy="504825"/>
          </a:xfrm>
          <a:prstGeom prst="line">
            <a:avLst/>
          </a:prstGeom>
          <a:noFill/>
          <a:ln w="9525">
            <a:solidFill>
              <a:schemeClr val="tx1"/>
            </a:solidFill>
            <a:round/>
          </a:ln>
          <a:effectLst/>
        </p:spPr>
        <p:txBody>
          <a:bodyPr/>
          <a:lstStyle/>
          <a:p>
            <a:endParaRPr lang="en-US"/>
          </a:p>
        </p:txBody>
      </p:sp>
      <p:sp>
        <p:nvSpPr>
          <p:cNvPr id="89093" name="Line 5"/>
          <p:cNvSpPr>
            <a:spLocks noChangeShapeType="1"/>
          </p:cNvSpPr>
          <p:nvPr/>
        </p:nvSpPr>
        <p:spPr bwMode="auto">
          <a:xfrm>
            <a:off x="1114425" y="3068638"/>
            <a:ext cx="0" cy="503237"/>
          </a:xfrm>
          <a:prstGeom prst="line">
            <a:avLst/>
          </a:prstGeom>
          <a:noFill/>
          <a:ln w="9525">
            <a:solidFill>
              <a:schemeClr val="tx1"/>
            </a:solidFill>
            <a:round/>
          </a:ln>
          <a:effectLst/>
        </p:spPr>
        <p:txBody>
          <a:bodyPr/>
          <a:lstStyle/>
          <a:p>
            <a:endParaRPr lang="en-US"/>
          </a:p>
        </p:txBody>
      </p:sp>
      <p:sp>
        <p:nvSpPr>
          <p:cNvPr id="89095" name="Line 7"/>
          <p:cNvSpPr>
            <a:spLocks noChangeShapeType="1"/>
          </p:cNvSpPr>
          <p:nvPr/>
        </p:nvSpPr>
        <p:spPr bwMode="auto">
          <a:xfrm>
            <a:off x="2843213" y="1916113"/>
            <a:ext cx="1008062" cy="0"/>
          </a:xfrm>
          <a:prstGeom prst="line">
            <a:avLst/>
          </a:prstGeom>
          <a:noFill/>
          <a:ln w="9525">
            <a:solidFill>
              <a:schemeClr val="tx1"/>
            </a:solidFill>
            <a:round/>
          </a:ln>
          <a:effectLst/>
        </p:spPr>
        <p:txBody>
          <a:bodyPr/>
          <a:lstStyle/>
          <a:p>
            <a:endParaRPr lang="en-US"/>
          </a:p>
        </p:txBody>
      </p:sp>
      <p:sp>
        <p:nvSpPr>
          <p:cNvPr id="89096" name="Line 8"/>
          <p:cNvSpPr>
            <a:spLocks noChangeShapeType="1"/>
          </p:cNvSpPr>
          <p:nvPr/>
        </p:nvSpPr>
        <p:spPr bwMode="auto">
          <a:xfrm>
            <a:off x="3849688" y="1916113"/>
            <a:ext cx="0" cy="1655762"/>
          </a:xfrm>
          <a:prstGeom prst="line">
            <a:avLst/>
          </a:prstGeom>
          <a:noFill/>
          <a:ln w="9525">
            <a:solidFill>
              <a:schemeClr val="tx1"/>
            </a:solidFill>
            <a:round/>
          </a:ln>
          <a:effectLst/>
        </p:spPr>
        <p:txBody>
          <a:bodyPr/>
          <a:lstStyle/>
          <a:p>
            <a:endParaRPr lang="en-US"/>
          </a:p>
        </p:txBody>
      </p:sp>
      <p:sp>
        <p:nvSpPr>
          <p:cNvPr id="89097" name="Line 9"/>
          <p:cNvSpPr>
            <a:spLocks noChangeShapeType="1"/>
          </p:cNvSpPr>
          <p:nvPr/>
        </p:nvSpPr>
        <p:spPr bwMode="auto">
          <a:xfrm flipV="1">
            <a:off x="2090738" y="1628775"/>
            <a:ext cx="647700" cy="287338"/>
          </a:xfrm>
          <a:prstGeom prst="line">
            <a:avLst/>
          </a:prstGeom>
          <a:noFill/>
          <a:ln w="9525">
            <a:solidFill>
              <a:schemeClr val="tx1"/>
            </a:solidFill>
            <a:round/>
          </a:ln>
          <a:effectLst/>
        </p:spPr>
        <p:txBody>
          <a:bodyPr/>
          <a:lstStyle/>
          <a:p>
            <a:endParaRPr lang="en-US"/>
          </a:p>
        </p:txBody>
      </p:sp>
      <p:sp>
        <p:nvSpPr>
          <p:cNvPr id="89098" name="Oval 10"/>
          <p:cNvSpPr>
            <a:spLocks noChangeArrowheads="1"/>
          </p:cNvSpPr>
          <p:nvPr/>
        </p:nvSpPr>
        <p:spPr bwMode="auto">
          <a:xfrm>
            <a:off x="2057400" y="1889125"/>
            <a:ext cx="71438" cy="71438"/>
          </a:xfrm>
          <a:prstGeom prst="ellipse">
            <a:avLst/>
          </a:prstGeom>
          <a:solidFill>
            <a:schemeClr val="bg1"/>
          </a:solidFill>
          <a:ln w="9525">
            <a:solidFill>
              <a:schemeClr val="tx1"/>
            </a:solidFill>
            <a:round/>
          </a:ln>
          <a:effectLst/>
        </p:spPr>
        <p:txBody>
          <a:bodyPr wrap="none" anchor="ctr"/>
          <a:lstStyle/>
          <a:p>
            <a:endParaRPr lang="en-US"/>
          </a:p>
        </p:txBody>
      </p:sp>
      <p:sp>
        <p:nvSpPr>
          <p:cNvPr id="89099" name="Oval 11"/>
          <p:cNvSpPr>
            <a:spLocks noChangeArrowheads="1"/>
          </p:cNvSpPr>
          <p:nvPr/>
        </p:nvSpPr>
        <p:spPr bwMode="auto">
          <a:xfrm>
            <a:off x="2820988" y="1889125"/>
            <a:ext cx="71437" cy="71438"/>
          </a:xfrm>
          <a:prstGeom prst="ellipse">
            <a:avLst/>
          </a:prstGeom>
          <a:solidFill>
            <a:schemeClr val="bg1"/>
          </a:solidFill>
          <a:ln w="9525">
            <a:solidFill>
              <a:schemeClr val="tx1"/>
            </a:solidFill>
            <a:round/>
          </a:ln>
          <a:effectLst/>
        </p:spPr>
        <p:txBody>
          <a:bodyPr wrap="none" anchor="ctr"/>
          <a:lstStyle/>
          <a:p>
            <a:endParaRPr lang="en-US"/>
          </a:p>
        </p:txBody>
      </p:sp>
      <p:sp>
        <p:nvSpPr>
          <p:cNvPr id="89100" name="Rectangle 12"/>
          <p:cNvSpPr>
            <a:spLocks noChangeArrowheads="1"/>
          </p:cNvSpPr>
          <p:nvPr/>
        </p:nvSpPr>
        <p:spPr bwMode="auto">
          <a:xfrm>
            <a:off x="609600" y="2420938"/>
            <a:ext cx="1008063" cy="647700"/>
          </a:xfrm>
          <a:prstGeom prst="rect">
            <a:avLst/>
          </a:prstGeom>
          <a:solidFill>
            <a:schemeClr val="accent1"/>
          </a:solidFill>
          <a:ln w="9525">
            <a:solidFill>
              <a:schemeClr val="tx1"/>
            </a:solidFill>
            <a:miter lim="800000"/>
          </a:ln>
          <a:effectLst/>
        </p:spPr>
        <p:txBody>
          <a:bodyPr wrap="none" anchor="ctr"/>
          <a:lstStyle/>
          <a:p>
            <a:pPr algn="ctr"/>
            <a:r>
              <a:rPr lang="en-US" sz="1400"/>
              <a:t>BATTERY</a:t>
            </a:r>
          </a:p>
        </p:txBody>
      </p:sp>
      <p:sp>
        <p:nvSpPr>
          <p:cNvPr id="89101" name="Litebulb"/>
          <p:cNvSpPr>
            <a:spLocks noEditPoints="1" noChangeArrowheads="1"/>
          </p:cNvSpPr>
          <p:nvPr/>
        </p:nvSpPr>
        <p:spPr bwMode="auto">
          <a:xfrm>
            <a:off x="3559175" y="2276475"/>
            <a:ext cx="579438" cy="869950"/>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ln>
        </p:spPr>
        <p:txBody>
          <a:bodyPr/>
          <a:lstStyle/>
          <a:p>
            <a:endParaRPr lang="en-US"/>
          </a:p>
        </p:txBody>
      </p:sp>
      <p:sp>
        <p:nvSpPr>
          <p:cNvPr id="89103" name="Oval 15"/>
          <p:cNvSpPr>
            <a:spLocks noChangeArrowheads="1"/>
          </p:cNvSpPr>
          <p:nvPr/>
        </p:nvSpPr>
        <p:spPr bwMode="auto">
          <a:xfrm>
            <a:off x="5738813" y="1524000"/>
            <a:ext cx="609600" cy="609600"/>
          </a:xfrm>
          <a:prstGeom prst="ellipse">
            <a:avLst/>
          </a:prstGeom>
          <a:noFill/>
          <a:ln w="9525">
            <a:solidFill>
              <a:schemeClr val="tx1"/>
            </a:solidFill>
            <a:round/>
          </a:ln>
          <a:effectLst/>
        </p:spPr>
        <p:txBody>
          <a:bodyPr wrap="none" anchor="ctr"/>
          <a:lstStyle/>
          <a:p>
            <a:endParaRPr lang="en-US"/>
          </a:p>
        </p:txBody>
      </p:sp>
      <p:sp>
        <p:nvSpPr>
          <p:cNvPr id="89104" name="Oval 16"/>
          <p:cNvSpPr>
            <a:spLocks noChangeArrowheads="1"/>
          </p:cNvSpPr>
          <p:nvPr/>
        </p:nvSpPr>
        <p:spPr bwMode="auto">
          <a:xfrm>
            <a:off x="7491413" y="1447800"/>
            <a:ext cx="609600" cy="609600"/>
          </a:xfrm>
          <a:prstGeom prst="ellipse">
            <a:avLst/>
          </a:prstGeom>
          <a:noFill/>
          <a:ln w="9525">
            <a:solidFill>
              <a:schemeClr val="tx1"/>
            </a:solidFill>
            <a:round/>
          </a:ln>
          <a:effectLst/>
        </p:spPr>
        <p:txBody>
          <a:bodyPr wrap="none" anchor="ctr"/>
          <a:lstStyle/>
          <a:p>
            <a:endParaRPr lang="en-US"/>
          </a:p>
        </p:txBody>
      </p:sp>
      <p:sp>
        <p:nvSpPr>
          <p:cNvPr id="89105" name="Freeform 17"/>
          <p:cNvSpPr/>
          <p:nvPr/>
        </p:nvSpPr>
        <p:spPr bwMode="auto">
          <a:xfrm rot="-5078651">
            <a:off x="5167313" y="2687637"/>
            <a:ext cx="1295400" cy="101600"/>
          </a:xfrm>
          <a:custGeom>
            <a:avLst/>
            <a:gdLst/>
            <a:ahLst/>
            <a:cxnLst>
              <a:cxn ang="0">
                <a:pos x="0" y="200"/>
              </a:cxn>
              <a:cxn ang="0">
                <a:pos x="384" y="8"/>
              </a:cxn>
              <a:cxn ang="0">
                <a:pos x="816" y="152"/>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none" w="med" len="med"/>
            <a:tailEnd type="triangle" w="med" len="med"/>
          </a:ln>
          <a:effectLst/>
        </p:spPr>
        <p:txBody>
          <a:bodyPr/>
          <a:lstStyle/>
          <a:p>
            <a:endParaRPr lang="en-US"/>
          </a:p>
        </p:txBody>
      </p:sp>
      <p:sp>
        <p:nvSpPr>
          <p:cNvPr id="89106" name="Freeform 18"/>
          <p:cNvSpPr/>
          <p:nvPr/>
        </p:nvSpPr>
        <p:spPr bwMode="auto">
          <a:xfrm flipV="1">
            <a:off x="6324600" y="1963737"/>
            <a:ext cx="1295400" cy="177800"/>
          </a:xfrm>
          <a:custGeom>
            <a:avLst/>
            <a:gdLst/>
            <a:ahLst/>
            <a:cxnLst>
              <a:cxn ang="0">
                <a:pos x="0" y="200"/>
              </a:cxn>
              <a:cxn ang="0">
                <a:pos x="384" y="8"/>
              </a:cxn>
              <a:cxn ang="0">
                <a:pos x="816" y="152"/>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triangle" w="med" len="med"/>
            <a:tailEnd type="none" w="med" len="med"/>
          </a:ln>
          <a:effectLst/>
        </p:spPr>
        <p:txBody>
          <a:bodyPr/>
          <a:lstStyle/>
          <a:p>
            <a:endParaRPr lang="en-US"/>
          </a:p>
        </p:txBody>
      </p:sp>
      <p:sp>
        <p:nvSpPr>
          <p:cNvPr id="89107" name="Line 19"/>
          <p:cNvSpPr>
            <a:spLocks noChangeShapeType="1"/>
          </p:cNvSpPr>
          <p:nvPr/>
        </p:nvSpPr>
        <p:spPr bwMode="auto">
          <a:xfrm>
            <a:off x="5357813" y="1824037"/>
            <a:ext cx="381000" cy="0"/>
          </a:xfrm>
          <a:prstGeom prst="line">
            <a:avLst/>
          </a:prstGeom>
          <a:noFill/>
          <a:ln w="9525">
            <a:solidFill>
              <a:schemeClr val="tx1"/>
            </a:solidFill>
            <a:round/>
            <a:tailEnd type="triangle" w="med" len="med"/>
          </a:ln>
          <a:effectLst/>
        </p:spPr>
        <p:txBody>
          <a:bodyPr/>
          <a:lstStyle/>
          <a:p>
            <a:endParaRPr lang="en-US"/>
          </a:p>
        </p:txBody>
      </p:sp>
      <p:sp>
        <p:nvSpPr>
          <p:cNvPr id="89108" name="Text Box 20"/>
          <p:cNvSpPr txBox="1">
            <a:spLocks noChangeArrowheads="1"/>
          </p:cNvSpPr>
          <p:nvPr/>
        </p:nvSpPr>
        <p:spPr bwMode="auto">
          <a:xfrm>
            <a:off x="5826125" y="1638300"/>
            <a:ext cx="446088"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off</a:t>
            </a:r>
          </a:p>
        </p:txBody>
      </p:sp>
      <p:sp>
        <p:nvSpPr>
          <p:cNvPr id="89109" name="Text Box 21"/>
          <p:cNvSpPr txBox="1">
            <a:spLocks noChangeArrowheads="1"/>
          </p:cNvSpPr>
          <p:nvPr/>
        </p:nvSpPr>
        <p:spPr bwMode="auto">
          <a:xfrm>
            <a:off x="7585075" y="1600200"/>
            <a:ext cx="446088"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off</a:t>
            </a:r>
          </a:p>
        </p:txBody>
      </p:sp>
      <p:sp>
        <p:nvSpPr>
          <p:cNvPr id="89110" name="Text Box 22"/>
          <p:cNvSpPr txBox="1">
            <a:spLocks noChangeArrowheads="1"/>
          </p:cNvSpPr>
          <p:nvPr/>
        </p:nvSpPr>
        <p:spPr bwMode="auto">
          <a:xfrm>
            <a:off x="4765675" y="1630362"/>
            <a:ext cx="5715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start</a:t>
            </a:r>
          </a:p>
        </p:txBody>
      </p:sp>
      <p:sp>
        <p:nvSpPr>
          <p:cNvPr id="89111" name="Text Box 23"/>
          <p:cNvSpPr txBox="1">
            <a:spLocks noChangeArrowheads="1"/>
          </p:cNvSpPr>
          <p:nvPr/>
        </p:nvSpPr>
        <p:spPr bwMode="auto">
          <a:xfrm>
            <a:off x="6829425" y="11255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1</a:t>
            </a:r>
          </a:p>
        </p:txBody>
      </p:sp>
      <p:sp>
        <p:nvSpPr>
          <p:cNvPr id="89113" name="Text Box 25"/>
          <p:cNvSpPr txBox="1">
            <a:spLocks noChangeArrowheads="1"/>
          </p:cNvSpPr>
          <p:nvPr/>
        </p:nvSpPr>
        <p:spPr bwMode="auto">
          <a:xfrm>
            <a:off x="755650" y="4005263"/>
            <a:ext cx="3960813" cy="1917700"/>
          </a:xfrm>
          <a:prstGeom prst="rect">
            <a:avLst/>
          </a:prstGeom>
          <a:solidFill>
            <a:schemeClr val="bg1"/>
          </a:solidFill>
          <a:ln w="9525">
            <a:noFill/>
            <a:miter lim="800000"/>
          </a:ln>
          <a:effectLst/>
        </p:spPr>
        <p:txBody>
          <a:bodyPr>
            <a:spAutoFit/>
          </a:bodyPr>
          <a:lstStyle/>
          <a:p>
            <a:pPr>
              <a:spcBef>
                <a:spcPct val="50000"/>
              </a:spcBef>
            </a:pPr>
            <a:r>
              <a:rPr lang="en-US" sz="2400" b="1" dirty="0">
                <a:latin typeface="Gill Sans MT" panose="020B0502020104020203" pitchFamily="34" charset="0"/>
              </a:rPr>
              <a:t>inputs:</a:t>
            </a:r>
            <a:r>
              <a:rPr lang="en-US" sz="2400" dirty="0">
                <a:latin typeface="Gill Sans MT" panose="020B0502020104020203" pitchFamily="34" charset="0"/>
              </a:rPr>
              <a:t> switches 1 and 2</a:t>
            </a:r>
          </a:p>
          <a:p>
            <a:pPr>
              <a:spcBef>
                <a:spcPct val="50000"/>
              </a:spcBef>
            </a:pPr>
            <a:r>
              <a:rPr lang="en-US" sz="2400" b="1" dirty="0">
                <a:latin typeface="Gill Sans MT" panose="020B0502020104020203" pitchFamily="34" charset="0"/>
              </a:rPr>
              <a:t>actions:</a:t>
            </a:r>
            <a:r>
              <a:rPr lang="en-US" sz="2400" dirty="0">
                <a:latin typeface="Gill Sans MT" panose="020B0502020104020203" pitchFamily="34" charset="0"/>
              </a:rPr>
              <a:t> </a:t>
            </a:r>
            <a:r>
              <a:rPr lang="en-US" sz="2400" dirty="0">
                <a:latin typeface="Garamond" panose="02020404030301010803" pitchFamily="18" charset="0"/>
              </a:rPr>
              <a:t>1</a:t>
            </a:r>
            <a:r>
              <a:rPr lang="en-US" sz="2400" dirty="0">
                <a:latin typeface="Gill Sans MT" panose="020B0502020104020203" pitchFamily="34" charset="0"/>
              </a:rPr>
              <a:t> for “flip switch 1”</a:t>
            </a:r>
            <a:endParaRPr lang="en-US" dirty="0"/>
          </a:p>
          <a:p>
            <a:r>
              <a:rPr lang="en-US" sz="2400" b="1" dirty="0">
                <a:solidFill>
                  <a:schemeClr val="bg1"/>
                </a:solidFill>
                <a:latin typeface="Gill Sans MT" panose="020B0502020104020203" pitchFamily="34" charset="0"/>
              </a:rPr>
              <a:t>actions:</a:t>
            </a:r>
            <a:r>
              <a:rPr lang="en-US" sz="2400" b="1" dirty="0">
                <a:latin typeface="Gill Sans MT" panose="020B0502020104020203" pitchFamily="34" charset="0"/>
              </a:rPr>
              <a:t> </a:t>
            </a:r>
            <a:r>
              <a:rPr lang="en-US" sz="2400" dirty="0">
                <a:latin typeface="Garamond" panose="02020404030301010803" pitchFamily="18" charset="0"/>
              </a:rPr>
              <a:t>2</a:t>
            </a:r>
            <a:r>
              <a:rPr lang="en-US" sz="2400" dirty="0">
                <a:latin typeface="Gill Sans MT" panose="020B0502020104020203" pitchFamily="34" charset="0"/>
              </a:rPr>
              <a:t> for “flip switch 2”</a:t>
            </a:r>
          </a:p>
          <a:p>
            <a:pPr>
              <a:spcBef>
                <a:spcPct val="50000"/>
              </a:spcBef>
            </a:pPr>
            <a:r>
              <a:rPr lang="en-US" sz="2400" b="1" dirty="0">
                <a:latin typeface="Gill Sans MT" panose="020B0502020104020203" pitchFamily="34" charset="0"/>
              </a:rPr>
              <a:t>states:</a:t>
            </a:r>
            <a:r>
              <a:rPr lang="en-US" sz="2400" dirty="0">
                <a:latin typeface="Gill Sans MT" panose="020B0502020104020203" pitchFamily="34" charset="0"/>
              </a:rPr>
              <a:t> </a:t>
            </a:r>
            <a:r>
              <a:rPr lang="en-US" sz="2400" dirty="0">
                <a:latin typeface="Garamond" panose="02020404030301010803" pitchFamily="18" charset="0"/>
              </a:rPr>
              <a:t>on</a:t>
            </a:r>
            <a:r>
              <a:rPr lang="en-US" sz="2400" dirty="0">
                <a:latin typeface="Gill Sans MT" panose="020B0502020104020203" pitchFamily="34" charset="0"/>
              </a:rPr>
              <a:t>,</a:t>
            </a:r>
            <a:r>
              <a:rPr lang="en-US" sz="2400" dirty="0">
                <a:latin typeface="Garamond" panose="02020404030301010803" pitchFamily="18" charset="0"/>
              </a:rPr>
              <a:t> off</a:t>
            </a:r>
          </a:p>
        </p:txBody>
      </p:sp>
      <p:sp>
        <p:nvSpPr>
          <p:cNvPr id="89114" name="Text Box 26"/>
          <p:cNvSpPr txBox="1">
            <a:spLocks noChangeArrowheads="1"/>
          </p:cNvSpPr>
          <p:nvPr/>
        </p:nvSpPr>
        <p:spPr bwMode="auto">
          <a:xfrm>
            <a:off x="5075238" y="4397375"/>
            <a:ext cx="3600450" cy="1187450"/>
          </a:xfrm>
          <a:prstGeom prst="rect">
            <a:avLst/>
          </a:prstGeom>
          <a:noFill/>
          <a:ln w="9525">
            <a:noFill/>
            <a:miter lim="800000"/>
          </a:ln>
          <a:effectLst/>
        </p:spPr>
        <p:txBody>
          <a:bodyPr>
            <a:spAutoFit/>
          </a:bodyPr>
          <a:lstStyle/>
          <a:p>
            <a:pPr>
              <a:spcBef>
                <a:spcPct val="50000"/>
              </a:spcBef>
            </a:pPr>
            <a:r>
              <a:rPr lang="en-US" sz="2400">
                <a:latin typeface="Gill Sans MT" panose="020B0502020104020203" pitchFamily="34" charset="0"/>
              </a:rPr>
              <a:t>bulb is on if and only if </a:t>
            </a:r>
            <a:r>
              <a:rPr lang="en-US" sz="2400">
                <a:solidFill>
                  <a:schemeClr val="accent2"/>
                </a:solidFill>
                <a:latin typeface="Gill Sans MT" panose="020B0502020104020203" pitchFamily="34" charset="0"/>
              </a:rPr>
              <a:t>both</a:t>
            </a:r>
            <a:r>
              <a:rPr lang="en-US" sz="2400">
                <a:latin typeface="Gill Sans MT" panose="020B0502020104020203" pitchFamily="34" charset="0"/>
              </a:rPr>
              <a:t> switches were flipped an </a:t>
            </a:r>
            <a:r>
              <a:rPr lang="en-US" sz="2400">
                <a:solidFill>
                  <a:schemeClr val="accent2"/>
                </a:solidFill>
                <a:latin typeface="Gill Sans MT" panose="020B0502020104020203" pitchFamily="34" charset="0"/>
              </a:rPr>
              <a:t>odd</a:t>
            </a:r>
            <a:r>
              <a:rPr lang="en-US" sz="2400">
                <a:latin typeface="Gill Sans MT" panose="020B0502020104020203" pitchFamily="34" charset="0"/>
              </a:rPr>
              <a:t> number of times</a:t>
            </a:r>
          </a:p>
        </p:txBody>
      </p:sp>
      <p:sp>
        <p:nvSpPr>
          <p:cNvPr id="89115" name="Line 27"/>
          <p:cNvSpPr>
            <a:spLocks noChangeShapeType="1"/>
          </p:cNvSpPr>
          <p:nvPr/>
        </p:nvSpPr>
        <p:spPr bwMode="auto">
          <a:xfrm>
            <a:off x="1114425" y="3573463"/>
            <a:ext cx="936625" cy="0"/>
          </a:xfrm>
          <a:prstGeom prst="line">
            <a:avLst/>
          </a:prstGeom>
          <a:noFill/>
          <a:ln w="9525">
            <a:solidFill>
              <a:schemeClr val="tx1"/>
            </a:solidFill>
            <a:round/>
          </a:ln>
          <a:effectLst/>
        </p:spPr>
        <p:txBody>
          <a:bodyPr/>
          <a:lstStyle/>
          <a:p>
            <a:endParaRPr lang="en-US"/>
          </a:p>
        </p:txBody>
      </p:sp>
      <p:sp>
        <p:nvSpPr>
          <p:cNvPr id="89116" name="Line 28"/>
          <p:cNvSpPr>
            <a:spLocks noChangeShapeType="1"/>
          </p:cNvSpPr>
          <p:nvPr/>
        </p:nvSpPr>
        <p:spPr bwMode="auto">
          <a:xfrm>
            <a:off x="2843213" y="3573463"/>
            <a:ext cx="1008062" cy="0"/>
          </a:xfrm>
          <a:prstGeom prst="line">
            <a:avLst/>
          </a:prstGeom>
          <a:noFill/>
          <a:ln w="9525">
            <a:solidFill>
              <a:schemeClr val="tx1"/>
            </a:solidFill>
            <a:round/>
          </a:ln>
          <a:effectLst/>
        </p:spPr>
        <p:txBody>
          <a:bodyPr/>
          <a:lstStyle/>
          <a:p>
            <a:endParaRPr lang="en-US"/>
          </a:p>
        </p:txBody>
      </p:sp>
      <p:sp>
        <p:nvSpPr>
          <p:cNvPr id="89117" name="Line 29"/>
          <p:cNvSpPr>
            <a:spLocks noChangeShapeType="1"/>
          </p:cNvSpPr>
          <p:nvPr/>
        </p:nvSpPr>
        <p:spPr bwMode="auto">
          <a:xfrm flipV="1">
            <a:off x="2090738" y="3286125"/>
            <a:ext cx="647700" cy="287338"/>
          </a:xfrm>
          <a:prstGeom prst="line">
            <a:avLst/>
          </a:prstGeom>
          <a:noFill/>
          <a:ln w="9525">
            <a:solidFill>
              <a:schemeClr val="tx1"/>
            </a:solidFill>
            <a:round/>
          </a:ln>
          <a:effectLst/>
        </p:spPr>
        <p:txBody>
          <a:bodyPr/>
          <a:lstStyle/>
          <a:p>
            <a:endParaRPr lang="en-US"/>
          </a:p>
        </p:txBody>
      </p:sp>
      <p:sp>
        <p:nvSpPr>
          <p:cNvPr id="89118" name="Oval 30"/>
          <p:cNvSpPr>
            <a:spLocks noChangeArrowheads="1"/>
          </p:cNvSpPr>
          <p:nvPr/>
        </p:nvSpPr>
        <p:spPr bwMode="auto">
          <a:xfrm>
            <a:off x="2057400" y="3546475"/>
            <a:ext cx="71438" cy="71438"/>
          </a:xfrm>
          <a:prstGeom prst="ellipse">
            <a:avLst/>
          </a:prstGeom>
          <a:solidFill>
            <a:schemeClr val="bg1"/>
          </a:solidFill>
          <a:ln w="9525">
            <a:solidFill>
              <a:schemeClr val="tx1"/>
            </a:solidFill>
            <a:round/>
          </a:ln>
          <a:effectLst/>
        </p:spPr>
        <p:txBody>
          <a:bodyPr wrap="none" anchor="ctr"/>
          <a:lstStyle/>
          <a:p>
            <a:endParaRPr lang="en-US"/>
          </a:p>
        </p:txBody>
      </p:sp>
      <p:sp>
        <p:nvSpPr>
          <p:cNvPr id="89119" name="Oval 31"/>
          <p:cNvSpPr>
            <a:spLocks noChangeArrowheads="1"/>
          </p:cNvSpPr>
          <p:nvPr/>
        </p:nvSpPr>
        <p:spPr bwMode="auto">
          <a:xfrm>
            <a:off x="2820988" y="3546475"/>
            <a:ext cx="71437" cy="71438"/>
          </a:xfrm>
          <a:prstGeom prst="ellipse">
            <a:avLst/>
          </a:prstGeom>
          <a:solidFill>
            <a:schemeClr val="bg1"/>
          </a:solidFill>
          <a:ln w="9525">
            <a:solidFill>
              <a:schemeClr val="tx1"/>
            </a:solidFill>
            <a:round/>
          </a:ln>
          <a:effectLst/>
        </p:spPr>
        <p:txBody>
          <a:bodyPr wrap="none" anchor="ctr"/>
          <a:lstStyle/>
          <a:p>
            <a:endParaRPr lang="en-US"/>
          </a:p>
        </p:txBody>
      </p:sp>
      <p:sp>
        <p:nvSpPr>
          <p:cNvPr id="89124" name="Text Box 36"/>
          <p:cNvSpPr txBox="1">
            <a:spLocks noChangeArrowheads="1"/>
          </p:cNvSpPr>
          <p:nvPr/>
        </p:nvSpPr>
        <p:spPr bwMode="auto">
          <a:xfrm>
            <a:off x="2192338" y="1477963"/>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1</a:t>
            </a:r>
          </a:p>
        </p:txBody>
      </p:sp>
      <p:sp>
        <p:nvSpPr>
          <p:cNvPr id="89125" name="Text Box 37"/>
          <p:cNvSpPr txBox="1">
            <a:spLocks noChangeArrowheads="1"/>
          </p:cNvSpPr>
          <p:nvPr/>
        </p:nvSpPr>
        <p:spPr bwMode="auto">
          <a:xfrm>
            <a:off x="2263775" y="30686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2</a:t>
            </a:r>
          </a:p>
        </p:txBody>
      </p:sp>
      <p:sp>
        <p:nvSpPr>
          <p:cNvPr id="89126" name="Text Box 38"/>
          <p:cNvSpPr txBox="1">
            <a:spLocks noChangeArrowheads="1"/>
          </p:cNvSpPr>
          <p:nvPr/>
        </p:nvSpPr>
        <p:spPr bwMode="auto">
          <a:xfrm>
            <a:off x="6838950" y="1801812"/>
            <a:ext cx="2921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1</a:t>
            </a:r>
          </a:p>
        </p:txBody>
      </p:sp>
      <p:sp>
        <p:nvSpPr>
          <p:cNvPr id="89127" name="Oval 39"/>
          <p:cNvSpPr>
            <a:spLocks noChangeArrowheads="1"/>
          </p:cNvSpPr>
          <p:nvPr/>
        </p:nvSpPr>
        <p:spPr bwMode="auto">
          <a:xfrm>
            <a:off x="5705475" y="3313112"/>
            <a:ext cx="609600" cy="609600"/>
          </a:xfrm>
          <a:prstGeom prst="ellipse">
            <a:avLst/>
          </a:prstGeom>
          <a:noFill/>
          <a:ln w="9525">
            <a:solidFill>
              <a:schemeClr val="tx1"/>
            </a:solidFill>
            <a:round/>
          </a:ln>
          <a:effectLst/>
        </p:spPr>
        <p:txBody>
          <a:bodyPr wrap="none" anchor="ctr"/>
          <a:lstStyle/>
          <a:p>
            <a:endParaRPr lang="en-US"/>
          </a:p>
        </p:txBody>
      </p:sp>
      <p:sp>
        <p:nvSpPr>
          <p:cNvPr id="89128" name="Oval 40"/>
          <p:cNvSpPr>
            <a:spLocks noChangeArrowheads="1"/>
          </p:cNvSpPr>
          <p:nvPr/>
        </p:nvSpPr>
        <p:spPr bwMode="auto">
          <a:xfrm>
            <a:off x="7458075" y="3236912"/>
            <a:ext cx="609600" cy="609600"/>
          </a:xfrm>
          <a:prstGeom prst="ellipse">
            <a:avLst/>
          </a:prstGeom>
          <a:noFill/>
          <a:ln w="9525">
            <a:solidFill>
              <a:schemeClr val="tx1"/>
            </a:solidFill>
            <a:round/>
          </a:ln>
          <a:effectLst/>
        </p:spPr>
        <p:txBody>
          <a:bodyPr wrap="none" anchor="ctr"/>
          <a:lstStyle/>
          <a:p>
            <a:endParaRPr lang="en-US"/>
          </a:p>
        </p:txBody>
      </p:sp>
      <p:sp>
        <p:nvSpPr>
          <p:cNvPr id="89129" name="Freeform 41"/>
          <p:cNvSpPr/>
          <p:nvPr/>
        </p:nvSpPr>
        <p:spPr bwMode="auto">
          <a:xfrm>
            <a:off x="6238875" y="3287712"/>
            <a:ext cx="1295400" cy="101600"/>
          </a:xfrm>
          <a:custGeom>
            <a:avLst/>
            <a:gdLst/>
            <a:ahLst/>
            <a:cxnLst>
              <a:cxn ang="0">
                <a:pos x="0" y="200"/>
              </a:cxn>
              <a:cxn ang="0">
                <a:pos x="384" y="8"/>
              </a:cxn>
              <a:cxn ang="0">
                <a:pos x="816" y="152"/>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none" w="med" len="med"/>
            <a:tailEnd type="triangle" w="med" len="med"/>
          </a:ln>
          <a:effectLst/>
        </p:spPr>
        <p:txBody>
          <a:bodyPr/>
          <a:lstStyle/>
          <a:p>
            <a:endParaRPr lang="en-US"/>
          </a:p>
        </p:txBody>
      </p:sp>
      <p:sp>
        <p:nvSpPr>
          <p:cNvPr id="89130" name="Freeform 42"/>
          <p:cNvSpPr/>
          <p:nvPr/>
        </p:nvSpPr>
        <p:spPr bwMode="auto">
          <a:xfrm flipV="1">
            <a:off x="6315075" y="3757612"/>
            <a:ext cx="1295400" cy="177800"/>
          </a:xfrm>
          <a:custGeom>
            <a:avLst/>
            <a:gdLst/>
            <a:ahLst/>
            <a:cxnLst>
              <a:cxn ang="0">
                <a:pos x="0" y="200"/>
              </a:cxn>
              <a:cxn ang="0">
                <a:pos x="384" y="8"/>
              </a:cxn>
              <a:cxn ang="0">
                <a:pos x="816" y="152"/>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triangle" w="med" len="med"/>
            <a:tailEnd type="none" w="med" len="med"/>
          </a:ln>
          <a:effectLst/>
        </p:spPr>
        <p:txBody>
          <a:bodyPr/>
          <a:lstStyle/>
          <a:p>
            <a:endParaRPr lang="en-US"/>
          </a:p>
        </p:txBody>
      </p:sp>
      <p:sp>
        <p:nvSpPr>
          <p:cNvPr id="89132" name="Text Box 44"/>
          <p:cNvSpPr txBox="1">
            <a:spLocks noChangeArrowheads="1"/>
          </p:cNvSpPr>
          <p:nvPr/>
        </p:nvSpPr>
        <p:spPr bwMode="auto">
          <a:xfrm>
            <a:off x="5792788" y="3432175"/>
            <a:ext cx="446087"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off</a:t>
            </a:r>
          </a:p>
        </p:txBody>
      </p:sp>
      <p:sp>
        <p:nvSpPr>
          <p:cNvPr id="89133" name="Text Box 45"/>
          <p:cNvSpPr txBox="1">
            <a:spLocks noChangeArrowheads="1"/>
          </p:cNvSpPr>
          <p:nvPr/>
        </p:nvSpPr>
        <p:spPr bwMode="auto">
          <a:xfrm>
            <a:off x="7551738" y="3359150"/>
            <a:ext cx="415925"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on</a:t>
            </a:r>
          </a:p>
        </p:txBody>
      </p:sp>
      <p:sp>
        <p:nvSpPr>
          <p:cNvPr id="89135" name="Text Box 47"/>
          <p:cNvSpPr txBox="1">
            <a:spLocks noChangeArrowheads="1"/>
          </p:cNvSpPr>
          <p:nvPr/>
        </p:nvSpPr>
        <p:spPr bwMode="auto">
          <a:xfrm>
            <a:off x="6796088" y="2947987"/>
            <a:ext cx="2921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1</a:t>
            </a:r>
          </a:p>
        </p:txBody>
      </p:sp>
      <p:sp>
        <p:nvSpPr>
          <p:cNvPr id="89136" name="Text Box 48"/>
          <p:cNvSpPr txBox="1">
            <a:spLocks noChangeArrowheads="1"/>
          </p:cNvSpPr>
          <p:nvPr/>
        </p:nvSpPr>
        <p:spPr bwMode="auto">
          <a:xfrm>
            <a:off x="6805613" y="3595687"/>
            <a:ext cx="2921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1</a:t>
            </a:r>
          </a:p>
        </p:txBody>
      </p:sp>
      <p:sp>
        <p:nvSpPr>
          <p:cNvPr id="89137" name="Freeform 49"/>
          <p:cNvSpPr/>
          <p:nvPr/>
        </p:nvSpPr>
        <p:spPr bwMode="auto">
          <a:xfrm>
            <a:off x="6267450" y="1498600"/>
            <a:ext cx="1295400" cy="101600"/>
          </a:xfrm>
          <a:custGeom>
            <a:avLst/>
            <a:gdLst/>
            <a:ahLst/>
            <a:cxnLst>
              <a:cxn ang="0">
                <a:pos x="0" y="200"/>
              </a:cxn>
              <a:cxn ang="0">
                <a:pos x="384" y="8"/>
              </a:cxn>
              <a:cxn ang="0">
                <a:pos x="816" y="152"/>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none" w="med" len="med"/>
            <a:tailEnd type="triangle" w="med" len="med"/>
          </a:ln>
          <a:effectLst/>
        </p:spPr>
        <p:txBody>
          <a:bodyPr/>
          <a:lstStyle/>
          <a:p>
            <a:endParaRPr lang="en-US"/>
          </a:p>
        </p:txBody>
      </p:sp>
      <p:sp>
        <p:nvSpPr>
          <p:cNvPr id="89138" name="Freeform 50"/>
          <p:cNvSpPr/>
          <p:nvPr/>
        </p:nvSpPr>
        <p:spPr bwMode="auto">
          <a:xfrm rot="16323972" flipV="1">
            <a:off x="5637213" y="2606675"/>
            <a:ext cx="1295400" cy="177800"/>
          </a:xfrm>
          <a:custGeom>
            <a:avLst/>
            <a:gdLst/>
            <a:ahLst/>
            <a:cxnLst>
              <a:cxn ang="0">
                <a:pos x="0" y="200"/>
              </a:cxn>
              <a:cxn ang="0">
                <a:pos x="384" y="8"/>
              </a:cxn>
              <a:cxn ang="0">
                <a:pos x="816" y="152"/>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triangle" w="med" len="med"/>
            <a:tailEnd type="none" w="med" len="med"/>
          </a:ln>
          <a:effectLst/>
        </p:spPr>
        <p:txBody>
          <a:bodyPr/>
          <a:lstStyle/>
          <a:p>
            <a:endParaRPr lang="en-US"/>
          </a:p>
        </p:txBody>
      </p:sp>
      <p:sp>
        <p:nvSpPr>
          <p:cNvPr id="89141" name="Text Box 53"/>
          <p:cNvSpPr txBox="1">
            <a:spLocks noChangeArrowheads="1"/>
          </p:cNvSpPr>
          <p:nvPr/>
        </p:nvSpPr>
        <p:spPr bwMode="auto">
          <a:xfrm>
            <a:off x="5475288" y="2516187"/>
            <a:ext cx="2921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2</a:t>
            </a:r>
          </a:p>
        </p:txBody>
      </p:sp>
      <p:sp>
        <p:nvSpPr>
          <p:cNvPr id="89142" name="Text Box 54"/>
          <p:cNvSpPr txBox="1">
            <a:spLocks noChangeArrowheads="1"/>
          </p:cNvSpPr>
          <p:nvPr/>
        </p:nvSpPr>
        <p:spPr bwMode="auto">
          <a:xfrm>
            <a:off x="6367463" y="2522537"/>
            <a:ext cx="2921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2</a:t>
            </a:r>
          </a:p>
        </p:txBody>
      </p:sp>
      <p:sp>
        <p:nvSpPr>
          <p:cNvPr id="89143" name="Freeform 55"/>
          <p:cNvSpPr/>
          <p:nvPr/>
        </p:nvSpPr>
        <p:spPr bwMode="auto">
          <a:xfrm rot="-5078651">
            <a:off x="6967538" y="2586037"/>
            <a:ext cx="1295400" cy="101600"/>
          </a:xfrm>
          <a:custGeom>
            <a:avLst/>
            <a:gdLst/>
            <a:ahLst/>
            <a:cxnLst>
              <a:cxn ang="0">
                <a:pos x="0" y="200"/>
              </a:cxn>
              <a:cxn ang="0">
                <a:pos x="384" y="8"/>
              </a:cxn>
              <a:cxn ang="0">
                <a:pos x="816" y="152"/>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none" w="med" len="med"/>
            <a:tailEnd type="triangle" w="med" len="med"/>
          </a:ln>
          <a:effectLst/>
        </p:spPr>
        <p:txBody>
          <a:bodyPr/>
          <a:lstStyle/>
          <a:p>
            <a:endParaRPr lang="en-US"/>
          </a:p>
        </p:txBody>
      </p:sp>
      <p:sp>
        <p:nvSpPr>
          <p:cNvPr id="89144" name="Freeform 56"/>
          <p:cNvSpPr/>
          <p:nvPr/>
        </p:nvSpPr>
        <p:spPr bwMode="auto">
          <a:xfrm rot="16323972" flipV="1">
            <a:off x="7437438" y="2505075"/>
            <a:ext cx="1295400" cy="177800"/>
          </a:xfrm>
          <a:custGeom>
            <a:avLst/>
            <a:gdLst/>
            <a:ahLst/>
            <a:cxnLst>
              <a:cxn ang="0">
                <a:pos x="0" y="200"/>
              </a:cxn>
              <a:cxn ang="0">
                <a:pos x="384" y="8"/>
              </a:cxn>
              <a:cxn ang="0">
                <a:pos x="816" y="152"/>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triangle" w="med" len="med"/>
            <a:tailEnd type="none" w="med" len="med"/>
          </a:ln>
          <a:effectLst/>
        </p:spPr>
        <p:txBody>
          <a:bodyPr/>
          <a:lstStyle/>
          <a:p>
            <a:endParaRPr lang="en-US"/>
          </a:p>
        </p:txBody>
      </p:sp>
      <p:sp>
        <p:nvSpPr>
          <p:cNvPr id="89145" name="Text Box 57"/>
          <p:cNvSpPr txBox="1">
            <a:spLocks noChangeArrowheads="1"/>
          </p:cNvSpPr>
          <p:nvPr/>
        </p:nvSpPr>
        <p:spPr bwMode="auto">
          <a:xfrm>
            <a:off x="7275513" y="2414587"/>
            <a:ext cx="2921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2</a:t>
            </a:r>
          </a:p>
        </p:txBody>
      </p:sp>
      <p:sp>
        <p:nvSpPr>
          <p:cNvPr id="89146" name="Text Box 58"/>
          <p:cNvSpPr txBox="1">
            <a:spLocks noChangeArrowheads="1"/>
          </p:cNvSpPr>
          <p:nvPr/>
        </p:nvSpPr>
        <p:spPr bwMode="auto">
          <a:xfrm>
            <a:off x="8167688" y="2327275"/>
            <a:ext cx="2921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2</a:t>
            </a:r>
          </a:p>
        </p:txBody>
      </p:sp>
      <p:sp>
        <p:nvSpPr>
          <p:cNvPr id="4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Introduction to Automata</a:t>
            </a:r>
          </a:p>
        </p:txBody>
      </p:sp>
      <p:sp>
        <p:nvSpPr>
          <p:cNvPr id="50" name="Date Placeholder 49"/>
          <p:cNvSpPr>
            <a:spLocks noGrp="1"/>
          </p:cNvSpPr>
          <p:nvPr>
            <p:ph type="dt" sz="half" idx="10"/>
          </p:nvPr>
        </p:nvSpPr>
        <p:spPr/>
        <p:txBody>
          <a:bodyPr/>
          <a:lstStyle/>
          <a:p>
            <a:fld id="{3F77F060-D5E7-4975-B5DF-F21BD9DBD849}" type="datetime1">
              <a:rPr lang="en-US" smtClean="0"/>
              <a:t>12/28/2022</a:t>
            </a:fld>
            <a:endParaRPr lang="en-US"/>
          </a:p>
        </p:txBody>
      </p:sp>
      <p:sp>
        <p:nvSpPr>
          <p:cNvPr id="51" name="Slide Number Placeholder 50"/>
          <p:cNvSpPr>
            <a:spLocks noGrp="1"/>
          </p:cNvSpPr>
          <p:nvPr>
            <p:ph type="sldNum" sz="quarter" idx="12"/>
          </p:nvPr>
        </p:nvSpPr>
        <p:spPr/>
        <p:txBody>
          <a:bodyPr/>
          <a:lstStyle/>
          <a:p>
            <a:fld id="{B6F15528-21DE-4FAA-801E-634DDDAF4B2B}" type="slidenum">
              <a:rPr lang="en-US" smtClean="0"/>
              <a:pPr/>
              <a:t>33</a:t>
            </a:fld>
            <a:endParaRPr lang="en-US"/>
          </a:p>
        </p:txBody>
      </p:sp>
      <p:sp>
        <p:nvSpPr>
          <p:cNvPr id="52" name="Footer Placeholder 51"/>
          <p:cNvSpPr>
            <a:spLocks noGrp="1"/>
          </p:cNvSpPr>
          <p:nvPr>
            <p:ph type="ftr" sz="quarter" idx="11"/>
          </p:nvPr>
        </p:nvSpPr>
        <p:spPr>
          <a:xfrm>
            <a:off x="2555875" y="6335712"/>
            <a:ext cx="4283075" cy="365125"/>
          </a:xfrm>
        </p:spPr>
        <p:txBody>
          <a:bodyPr/>
          <a:lstStyle/>
          <a:p>
            <a:r>
              <a:rPr lang="en-US"/>
              <a:t>Sana Anjum             ACSE0404 (TOAFL)                  Unit I</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838200"/>
            <a:ext cx="8229600" cy="579438"/>
          </a:xfrm>
        </p:spPr>
        <p:txBody>
          <a:bodyPr>
            <a:normAutofit fontScale="90000"/>
          </a:bodyPr>
          <a:lstStyle/>
          <a:p>
            <a:r>
              <a:rPr lang="en-US" b="1" dirty="0">
                <a:solidFill>
                  <a:srgbClr val="0000CC"/>
                </a:solidFill>
              </a:rPr>
              <a:t>A Design Problem</a:t>
            </a:r>
          </a:p>
        </p:txBody>
      </p:sp>
      <p:sp>
        <p:nvSpPr>
          <p:cNvPr id="90116" name="Text Box 4"/>
          <p:cNvSpPr txBox="1">
            <a:spLocks noChangeArrowheads="1"/>
          </p:cNvSpPr>
          <p:nvPr/>
        </p:nvSpPr>
        <p:spPr bwMode="auto">
          <a:xfrm>
            <a:off x="533400" y="4191000"/>
            <a:ext cx="8280400" cy="2400657"/>
          </a:xfrm>
          <a:prstGeom prst="rect">
            <a:avLst/>
          </a:prstGeom>
          <a:noFill/>
          <a:ln w="9525">
            <a:noFill/>
            <a:miter lim="800000"/>
          </a:ln>
          <a:effectLst/>
        </p:spPr>
        <p:txBody>
          <a:bodyPr>
            <a:spAutoFit/>
          </a:bodyPr>
          <a:lstStyle/>
          <a:p>
            <a:pPr>
              <a:spcBef>
                <a:spcPct val="50000"/>
              </a:spcBef>
            </a:pPr>
            <a:r>
              <a:rPr lang="en-US" sz="2400" dirty="0">
                <a:latin typeface="Gill Sans MT" panose="020B0502020104020203" pitchFamily="34" charset="0"/>
              </a:rPr>
              <a:t>Can you design a circuit where the light is on if and only if all the switches were flipped </a:t>
            </a:r>
            <a:r>
              <a:rPr lang="en-US" sz="2400" dirty="0">
                <a:solidFill>
                  <a:schemeClr val="accent2"/>
                </a:solidFill>
                <a:latin typeface="Gill Sans MT" panose="020B0502020104020203" pitchFamily="34" charset="0"/>
              </a:rPr>
              <a:t>exactly the same number of times</a:t>
            </a:r>
            <a:r>
              <a:rPr lang="en-US" sz="2400" dirty="0">
                <a:latin typeface="Gill Sans MT" panose="020B0502020104020203" pitchFamily="34" charset="0"/>
              </a:rPr>
              <a:t>?</a:t>
            </a:r>
          </a:p>
          <a:p>
            <a:pPr>
              <a:spcBef>
                <a:spcPct val="50000"/>
              </a:spcBef>
            </a:pPr>
            <a:r>
              <a:rPr lang="en-US" sz="2400" dirty="0"/>
              <a:t>Such devices are difficult to reason about, because they can be designed in an infinite number of ways</a:t>
            </a:r>
            <a:endParaRPr lang="en-US" sz="2800" dirty="0"/>
          </a:p>
          <a:p>
            <a:pPr>
              <a:spcBef>
                <a:spcPct val="50000"/>
              </a:spcBef>
            </a:pPr>
            <a:endParaRPr lang="en-US" sz="2800" dirty="0">
              <a:latin typeface="Gill Sans MT" panose="020B0502020104020203" pitchFamily="34" charset="0"/>
            </a:endParaRPr>
          </a:p>
        </p:txBody>
      </p:sp>
      <p:sp>
        <p:nvSpPr>
          <p:cNvPr id="90144" name="Text Box 32"/>
          <p:cNvSpPr txBox="1">
            <a:spLocks noChangeArrowheads="1"/>
          </p:cNvSpPr>
          <p:nvPr/>
        </p:nvSpPr>
        <p:spPr bwMode="auto">
          <a:xfrm>
            <a:off x="5360988" y="13414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4</a:t>
            </a:r>
          </a:p>
        </p:txBody>
      </p:sp>
      <p:grpSp>
        <p:nvGrpSpPr>
          <p:cNvPr id="2" name="Group 44"/>
          <p:cNvGrpSpPr/>
          <p:nvPr/>
        </p:nvGrpSpPr>
        <p:grpSpPr bwMode="auto">
          <a:xfrm>
            <a:off x="1616075" y="1406525"/>
            <a:ext cx="5403850" cy="2641600"/>
            <a:chOff x="1018" y="886"/>
            <a:chExt cx="3404" cy="1664"/>
          </a:xfrm>
        </p:grpSpPr>
        <p:sp>
          <p:nvSpPr>
            <p:cNvPr id="90151" name="Line 39"/>
            <p:cNvSpPr>
              <a:spLocks noChangeShapeType="1"/>
            </p:cNvSpPr>
            <p:nvPr/>
          </p:nvSpPr>
          <p:spPr bwMode="auto">
            <a:xfrm>
              <a:off x="2832" y="1661"/>
              <a:ext cx="452" cy="0"/>
            </a:xfrm>
            <a:prstGeom prst="line">
              <a:avLst/>
            </a:prstGeom>
            <a:noFill/>
            <a:ln w="9525">
              <a:solidFill>
                <a:schemeClr val="tx1"/>
              </a:solidFill>
              <a:round/>
            </a:ln>
            <a:effectLst/>
          </p:spPr>
          <p:txBody>
            <a:bodyPr/>
            <a:lstStyle/>
            <a:p>
              <a:endParaRPr lang="en-US"/>
            </a:p>
          </p:txBody>
        </p:sp>
        <p:sp>
          <p:nvSpPr>
            <p:cNvPr id="90153" name="Line 41"/>
            <p:cNvSpPr>
              <a:spLocks noChangeShapeType="1"/>
            </p:cNvSpPr>
            <p:nvPr/>
          </p:nvSpPr>
          <p:spPr bwMode="auto">
            <a:xfrm>
              <a:off x="2424" y="1162"/>
              <a:ext cx="862" cy="0"/>
            </a:xfrm>
            <a:prstGeom prst="line">
              <a:avLst/>
            </a:prstGeom>
            <a:noFill/>
            <a:ln w="9525">
              <a:solidFill>
                <a:schemeClr val="tx1"/>
              </a:solidFill>
              <a:round/>
            </a:ln>
            <a:effectLst/>
          </p:spPr>
          <p:txBody>
            <a:bodyPr/>
            <a:lstStyle/>
            <a:p>
              <a:endParaRPr lang="en-US"/>
            </a:p>
          </p:txBody>
        </p:sp>
        <p:sp>
          <p:nvSpPr>
            <p:cNvPr id="90117" name="Line 5"/>
            <p:cNvSpPr>
              <a:spLocks noChangeShapeType="1"/>
            </p:cNvSpPr>
            <p:nvPr/>
          </p:nvSpPr>
          <p:spPr bwMode="auto">
            <a:xfrm>
              <a:off x="1336" y="1162"/>
              <a:ext cx="590" cy="0"/>
            </a:xfrm>
            <a:prstGeom prst="line">
              <a:avLst/>
            </a:prstGeom>
            <a:noFill/>
            <a:ln w="9525">
              <a:solidFill>
                <a:schemeClr val="tx1"/>
              </a:solidFill>
              <a:round/>
            </a:ln>
            <a:effectLst/>
          </p:spPr>
          <p:txBody>
            <a:bodyPr/>
            <a:lstStyle/>
            <a:p>
              <a:endParaRPr lang="en-US"/>
            </a:p>
          </p:txBody>
        </p:sp>
        <p:sp>
          <p:nvSpPr>
            <p:cNvPr id="90118" name="Line 6"/>
            <p:cNvSpPr>
              <a:spLocks noChangeShapeType="1"/>
            </p:cNvSpPr>
            <p:nvPr/>
          </p:nvSpPr>
          <p:spPr bwMode="auto">
            <a:xfrm>
              <a:off x="1336" y="1162"/>
              <a:ext cx="0" cy="318"/>
            </a:xfrm>
            <a:prstGeom prst="line">
              <a:avLst/>
            </a:prstGeom>
            <a:noFill/>
            <a:ln w="9525">
              <a:solidFill>
                <a:schemeClr val="tx1"/>
              </a:solidFill>
              <a:round/>
            </a:ln>
            <a:effectLst/>
          </p:spPr>
          <p:txBody>
            <a:bodyPr/>
            <a:lstStyle/>
            <a:p>
              <a:endParaRPr lang="en-US"/>
            </a:p>
          </p:txBody>
        </p:sp>
        <p:sp>
          <p:nvSpPr>
            <p:cNvPr id="90119" name="Line 7"/>
            <p:cNvSpPr>
              <a:spLocks noChangeShapeType="1"/>
            </p:cNvSpPr>
            <p:nvPr/>
          </p:nvSpPr>
          <p:spPr bwMode="auto">
            <a:xfrm flipH="1">
              <a:off x="1335" y="1888"/>
              <a:ext cx="1" cy="635"/>
            </a:xfrm>
            <a:prstGeom prst="line">
              <a:avLst/>
            </a:prstGeom>
            <a:noFill/>
            <a:ln w="9525">
              <a:solidFill>
                <a:schemeClr val="tx1"/>
              </a:solidFill>
              <a:round/>
            </a:ln>
            <a:effectLst/>
          </p:spPr>
          <p:txBody>
            <a:bodyPr/>
            <a:lstStyle/>
            <a:p>
              <a:endParaRPr lang="en-US"/>
            </a:p>
          </p:txBody>
        </p:sp>
        <p:sp>
          <p:nvSpPr>
            <p:cNvPr id="90121" name="Line 9"/>
            <p:cNvSpPr>
              <a:spLocks noChangeShapeType="1"/>
            </p:cNvSpPr>
            <p:nvPr/>
          </p:nvSpPr>
          <p:spPr bwMode="auto">
            <a:xfrm>
              <a:off x="2832" y="1162"/>
              <a:ext cx="0" cy="1043"/>
            </a:xfrm>
            <a:prstGeom prst="line">
              <a:avLst/>
            </a:prstGeom>
            <a:noFill/>
            <a:ln w="9525">
              <a:solidFill>
                <a:schemeClr val="tx1"/>
              </a:solidFill>
              <a:round/>
            </a:ln>
            <a:effectLst/>
          </p:spPr>
          <p:txBody>
            <a:bodyPr/>
            <a:lstStyle/>
            <a:p>
              <a:endParaRPr lang="en-US"/>
            </a:p>
          </p:txBody>
        </p:sp>
        <p:sp>
          <p:nvSpPr>
            <p:cNvPr id="90122" name="Line 10"/>
            <p:cNvSpPr>
              <a:spLocks noChangeShapeType="1"/>
            </p:cNvSpPr>
            <p:nvPr/>
          </p:nvSpPr>
          <p:spPr bwMode="auto">
            <a:xfrm flipV="1">
              <a:off x="1951" y="981"/>
              <a:ext cx="408" cy="181"/>
            </a:xfrm>
            <a:prstGeom prst="line">
              <a:avLst/>
            </a:prstGeom>
            <a:noFill/>
            <a:ln w="9525">
              <a:solidFill>
                <a:schemeClr val="tx1"/>
              </a:solidFill>
              <a:round/>
            </a:ln>
            <a:effectLst/>
          </p:spPr>
          <p:txBody>
            <a:bodyPr/>
            <a:lstStyle/>
            <a:p>
              <a:endParaRPr lang="en-US"/>
            </a:p>
          </p:txBody>
        </p:sp>
        <p:sp>
          <p:nvSpPr>
            <p:cNvPr id="90123" name="Oval 11"/>
            <p:cNvSpPr>
              <a:spLocks noChangeArrowheads="1"/>
            </p:cNvSpPr>
            <p:nvPr/>
          </p:nvSpPr>
          <p:spPr bwMode="auto">
            <a:xfrm>
              <a:off x="1930" y="1145"/>
              <a:ext cx="45" cy="45"/>
            </a:xfrm>
            <a:prstGeom prst="ellipse">
              <a:avLst/>
            </a:prstGeom>
            <a:solidFill>
              <a:schemeClr val="bg1"/>
            </a:solidFill>
            <a:ln w="9525">
              <a:solidFill>
                <a:schemeClr val="tx1"/>
              </a:solidFill>
              <a:round/>
            </a:ln>
            <a:effectLst/>
          </p:spPr>
          <p:txBody>
            <a:bodyPr wrap="none" anchor="ctr"/>
            <a:lstStyle/>
            <a:p>
              <a:endParaRPr lang="en-US"/>
            </a:p>
          </p:txBody>
        </p:sp>
        <p:sp>
          <p:nvSpPr>
            <p:cNvPr id="90124" name="Oval 12"/>
            <p:cNvSpPr>
              <a:spLocks noChangeArrowheads="1"/>
            </p:cNvSpPr>
            <p:nvPr/>
          </p:nvSpPr>
          <p:spPr bwMode="auto">
            <a:xfrm>
              <a:off x="2411" y="1145"/>
              <a:ext cx="45" cy="45"/>
            </a:xfrm>
            <a:prstGeom prst="ellipse">
              <a:avLst/>
            </a:prstGeom>
            <a:solidFill>
              <a:schemeClr val="bg1"/>
            </a:solidFill>
            <a:ln w="9525">
              <a:solidFill>
                <a:schemeClr val="tx1"/>
              </a:solidFill>
              <a:round/>
            </a:ln>
            <a:effectLst/>
          </p:spPr>
          <p:txBody>
            <a:bodyPr wrap="none" anchor="ctr"/>
            <a:lstStyle/>
            <a:p>
              <a:endParaRPr lang="en-US"/>
            </a:p>
          </p:txBody>
        </p:sp>
        <p:sp>
          <p:nvSpPr>
            <p:cNvPr id="90125" name="Rectangle 13"/>
            <p:cNvSpPr>
              <a:spLocks noChangeArrowheads="1"/>
            </p:cNvSpPr>
            <p:nvPr/>
          </p:nvSpPr>
          <p:spPr bwMode="auto">
            <a:xfrm>
              <a:off x="1018" y="1480"/>
              <a:ext cx="635" cy="408"/>
            </a:xfrm>
            <a:prstGeom prst="rect">
              <a:avLst/>
            </a:prstGeom>
            <a:solidFill>
              <a:schemeClr val="accent1"/>
            </a:solidFill>
            <a:ln w="9525">
              <a:solidFill>
                <a:schemeClr val="tx1"/>
              </a:solidFill>
              <a:miter lim="800000"/>
            </a:ln>
            <a:effectLst/>
          </p:spPr>
          <p:txBody>
            <a:bodyPr wrap="none" anchor="ctr"/>
            <a:lstStyle/>
            <a:p>
              <a:pPr algn="ctr"/>
              <a:r>
                <a:rPr lang="en-US" sz="1400"/>
                <a:t>BATTERY</a:t>
              </a:r>
            </a:p>
          </p:txBody>
        </p:sp>
        <p:sp>
          <p:nvSpPr>
            <p:cNvPr id="90127" name="Line 15"/>
            <p:cNvSpPr>
              <a:spLocks noChangeShapeType="1"/>
            </p:cNvSpPr>
            <p:nvPr/>
          </p:nvSpPr>
          <p:spPr bwMode="auto">
            <a:xfrm>
              <a:off x="1336" y="2206"/>
              <a:ext cx="590" cy="0"/>
            </a:xfrm>
            <a:prstGeom prst="line">
              <a:avLst/>
            </a:prstGeom>
            <a:noFill/>
            <a:ln w="9525">
              <a:solidFill>
                <a:schemeClr val="tx1"/>
              </a:solidFill>
              <a:round/>
            </a:ln>
            <a:effectLst/>
          </p:spPr>
          <p:txBody>
            <a:bodyPr/>
            <a:lstStyle/>
            <a:p>
              <a:endParaRPr lang="en-US"/>
            </a:p>
          </p:txBody>
        </p:sp>
        <p:sp>
          <p:nvSpPr>
            <p:cNvPr id="90128" name="Line 16"/>
            <p:cNvSpPr>
              <a:spLocks noChangeShapeType="1"/>
            </p:cNvSpPr>
            <p:nvPr/>
          </p:nvSpPr>
          <p:spPr bwMode="auto">
            <a:xfrm flipV="1">
              <a:off x="2425" y="2205"/>
              <a:ext cx="407" cy="1"/>
            </a:xfrm>
            <a:prstGeom prst="line">
              <a:avLst/>
            </a:prstGeom>
            <a:noFill/>
            <a:ln w="9525">
              <a:solidFill>
                <a:schemeClr val="tx1"/>
              </a:solidFill>
              <a:round/>
            </a:ln>
            <a:effectLst/>
          </p:spPr>
          <p:txBody>
            <a:bodyPr/>
            <a:lstStyle/>
            <a:p>
              <a:endParaRPr lang="en-US"/>
            </a:p>
          </p:txBody>
        </p:sp>
        <p:sp>
          <p:nvSpPr>
            <p:cNvPr id="90129" name="Line 17"/>
            <p:cNvSpPr>
              <a:spLocks noChangeShapeType="1"/>
            </p:cNvSpPr>
            <p:nvPr/>
          </p:nvSpPr>
          <p:spPr bwMode="auto">
            <a:xfrm flipV="1">
              <a:off x="1951" y="2025"/>
              <a:ext cx="408" cy="181"/>
            </a:xfrm>
            <a:prstGeom prst="line">
              <a:avLst/>
            </a:prstGeom>
            <a:noFill/>
            <a:ln w="9525">
              <a:solidFill>
                <a:schemeClr val="tx1"/>
              </a:solidFill>
              <a:round/>
            </a:ln>
            <a:effectLst/>
          </p:spPr>
          <p:txBody>
            <a:bodyPr/>
            <a:lstStyle/>
            <a:p>
              <a:endParaRPr lang="en-US"/>
            </a:p>
          </p:txBody>
        </p:sp>
        <p:sp>
          <p:nvSpPr>
            <p:cNvPr id="90130" name="Oval 18"/>
            <p:cNvSpPr>
              <a:spLocks noChangeArrowheads="1"/>
            </p:cNvSpPr>
            <p:nvPr/>
          </p:nvSpPr>
          <p:spPr bwMode="auto">
            <a:xfrm>
              <a:off x="1930" y="2189"/>
              <a:ext cx="45" cy="45"/>
            </a:xfrm>
            <a:prstGeom prst="ellipse">
              <a:avLst/>
            </a:prstGeom>
            <a:solidFill>
              <a:schemeClr val="bg1"/>
            </a:solidFill>
            <a:ln w="9525">
              <a:solidFill>
                <a:schemeClr val="tx1"/>
              </a:solidFill>
              <a:round/>
            </a:ln>
            <a:effectLst/>
          </p:spPr>
          <p:txBody>
            <a:bodyPr wrap="none" anchor="ctr"/>
            <a:lstStyle/>
            <a:p>
              <a:endParaRPr lang="en-US"/>
            </a:p>
          </p:txBody>
        </p:sp>
        <p:sp>
          <p:nvSpPr>
            <p:cNvPr id="90131" name="Oval 19"/>
            <p:cNvSpPr>
              <a:spLocks noChangeArrowheads="1"/>
            </p:cNvSpPr>
            <p:nvPr/>
          </p:nvSpPr>
          <p:spPr bwMode="auto">
            <a:xfrm>
              <a:off x="2411" y="2189"/>
              <a:ext cx="45" cy="45"/>
            </a:xfrm>
            <a:prstGeom prst="ellipse">
              <a:avLst/>
            </a:prstGeom>
            <a:solidFill>
              <a:schemeClr val="bg1"/>
            </a:solidFill>
            <a:ln w="9525">
              <a:solidFill>
                <a:schemeClr val="tx1"/>
              </a:solidFill>
              <a:round/>
            </a:ln>
            <a:effectLst/>
          </p:spPr>
          <p:txBody>
            <a:bodyPr wrap="none" anchor="ctr"/>
            <a:lstStyle/>
            <a:p>
              <a:endParaRPr lang="en-US"/>
            </a:p>
          </p:txBody>
        </p:sp>
        <p:sp>
          <p:nvSpPr>
            <p:cNvPr id="90132" name="Text Box 20"/>
            <p:cNvSpPr txBox="1">
              <a:spLocks noChangeArrowheads="1"/>
            </p:cNvSpPr>
            <p:nvPr/>
          </p:nvSpPr>
          <p:spPr bwMode="auto">
            <a:xfrm>
              <a:off x="2015" y="886"/>
              <a:ext cx="184" cy="231"/>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1</a:t>
              </a:r>
            </a:p>
          </p:txBody>
        </p:sp>
        <p:sp>
          <p:nvSpPr>
            <p:cNvPr id="90133" name="Text Box 21"/>
            <p:cNvSpPr txBox="1">
              <a:spLocks noChangeArrowheads="1"/>
            </p:cNvSpPr>
            <p:nvPr/>
          </p:nvSpPr>
          <p:spPr bwMode="auto">
            <a:xfrm>
              <a:off x="2060" y="1888"/>
              <a:ext cx="184" cy="231"/>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2</a:t>
              </a:r>
            </a:p>
          </p:txBody>
        </p:sp>
        <p:sp>
          <p:nvSpPr>
            <p:cNvPr id="90134" name="Line 22"/>
            <p:cNvSpPr>
              <a:spLocks noChangeShapeType="1"/>
            </p:cNvSpPr>
            <p:nvPr/>
          </p:nvSpPr>
          <p:spPr bwMode="auto">
            <a:xfrm>
              <a:off x="1335" y="2522"/>
              <a:ext cx="590" cy="0"/>
            </a:xfrm>
            <a:prstGeom prst="line">
              <a:avLst/>
            </a:prstGeom>
            <a:noFill/>
            <a:ln w="9525">
              <a:solidFill>
                <a:schemeClr val="tx1"/>
              </a:solidFill>
              <a:round/>
            </a:ln>
            <a:effectLst/>
          </p:spPr>
          <p:txBody>
            <a:bodyPr/>
            <a:lstStyle/>
            <a:p>
              <a:endParaRPr lang="en-US"/>
            </a:p>
          </p:txBody>
        </p:sp>
        <p:sp>
          <p:nvSpPr>
            <p:cNvPr id="90135" name="Line 23"/>
            <p:cNvSpPr>
              <a:spLocks noChangeShapeType="1"/>
            </p:cNvSpPr>
            <p:nvPr/>
          </p:nvSpPr>
          <p:spPr bwMode="auto">
            <a:xfrm>
              <a:off x="2424" y="2522"/>
              <a:ext cx="1814" cy="1"/>
            </a:xfrm>
            <a:prstGeom prst="line">
              <a:avLst/>
            </a:prstGeom>
            <a:noFill/>
            <a:ln w="9525">
              <a:solidFill>
                <a:schemeClr val="tx1"/>
              </a:solidFill>
              <a:round/>
            </a:ln>
            <a:effectLst/>
          </p:spPr>
          <p:txBody>
            <a:bodyPr/>
            <a:lstStyle/>
            <a:p>
              <a:endParaRPr lang="en-US"/>
            </a:p>
          </p:txBody>
        </p:sp>
        <p:sp>
          <p:nvSpPr>
            <p:cNvPr id="90136" name="Line 24"/>
            <p:cNvSpPr>
              <a:spLocks noChangeShapeType="1"/>
            </p:cNvSpPr>
            <p:nvPr/>
          </p:nvSpPr>
          <p:spPr bwMode="auto">
            <a:xfrm flipV="1">
              <a:off x="1950" y="2341"/>
              <a:ext cx="408" cy="181"/>
            </a:xfrm>
            <a:prstGeom prst="line">
              <a:avLst/>
            </a:prstGeom>
            <a:noFill/>
            <a:ln w="9525">
              <a:solidFill>
                <a:schemeClr val="tx1"/>
              </a:solidFill>
              <a:round/>
            </a:ln>
            <a:effectLst/>
          </p:spPr>
          <p:txBody>
            <a:bodyPr/>
            <a:lstStyle/>
            <a:p>
              <a:endParaRPr lang="en-US"/>
            </a:p>
          </p:txBody>
        </p:sp>
        <p:sp>
          <p:nvSpPr>
            <p:cNvPr id="90137" name="Oval 25"/>
            <p:cNvSpPr>
              <a:spLocks noChangeArrowheads="1"/>
            </p:cNvSpPr>
            <p:nvPr/>
          </p:nvSpPr>
          <p:spPr bwMode="auto">
            <a:xfrm>
              <a:off x="1929" y="2505"/>
              <a:ext cx="45" cy="45"/>
            </a:xfrm>
            <a:prstGeom prst="ellipse">
              <a:avLst/>
            </a:prstGeom>
            <a:solidFill>
              <a:schemeClr val="bg1"/>
            </a:solidFill>
            <a:ln w="9525">
              <a:solidFill>
                <a:schemeClr val="tx1"/>
              </a:solidFill>
              <a:round/>
            </a:ln>
            <a:effectLst/>
          </p:spPr>
          <p:txBody>
            <a:bodyPr wrap="none" anchor="ctr"/>
            <a:lstStyle/>
            <a:p>
              <a:endParaRPr lang="en-US"/>
            </a:p>
          </p:txBody>
        </p:sp>
        <p:sp>
          <p:nvSpPr>
            <p:cNvPr id="90138" name="Oval 26"/>
            <p:cNvSpPr>
              <a:spLocks noChangeArrowheads="1"/>
            </p:cNvSpPr>
            <p:nvPr/>
          </p:nvSpPr>
          <p:spPr bwMode="auto">
            <a:xfrm>
              <a:off x="2410" y="2505"/>
              <a:ext cx="45" cy="45"/>
            </a:xfrm>
            <a:prstGeom prst="ellipse">
              <a:avLst/>
            </a:prstGeom>
            <a:solidFill>
              <a:schemeClr val="bg1"/>
            </a:solidFill>
            <a:ln w="9525">
              <a:solidFill>
                <a:schemeClr val="tx1"/>
              </a:solidFill>
              <a:round/>
            </a:ln>
            <a:effectLst/>
          </p:spPr>
          <p:txBody>
            <a:bodyPr wrap="none" anchor="ctr"/>
            <a:lstStyle/>
            <a:p>
              <a:endParaRPr lang="en-US"/>
            </a:p>
          </p:txBody>
        </p:sp>
        <p:sp>
          <p:nvSpPr>
            <p:cNvPr id="90139" name="Text Box 27"/>
            <p:cNvSpPr txBox="1">
              <a:spLocks noChangeArrowheads="1"/>
            </p:cNvSpPr>
            <p:nvPr/>
          </p:nvSpPr>
          <p:spPr bwMode="auto">
            <a:xfrm>
              <a:off x="2059" y="2222"/>
              <a:ext cx="184" cy="231"/>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3</a:t>
              </a:r>
            </a:p>
          </p:txBody>
        </p:sp>
        <p:sp>
          <p:nvSpPr>
            <p:cNvPr id="90140" name="Line 28"/>
            <p:cNvSpPr>
              <a:spLocks noChangeShapeType="1"/>
            </p:cNvSpPr>
            <p:nvPr/>
          </p:nvSpPr>
          <p:spPr bwMode="auto">
            <a:xfrm flipH="1">
              <a:off x="4238" y="1162"/>
              <a:ext cx="0" cy="1361"/>
            </a:xfrm>
            <a:prstGeom prst="line">
              <a:avLst/>
            </a:prstGeom>
            <a:noFill/>
            <a:ln w="9525">
              <a:solidFill>
                <a:schemeClr val="tx1"/>
              </a:solidFill>
              <a:round/>
            </a:ln>
            <a:effectLst/>
          </p:spPr>
          <p:txBody>
            <a:bodyPr/>
            <a:lstStyle/>
            <a:p>
              <a:endParaRPr lang="en-US"/>
            </a:p>
          </p:txBody>
        </p:sp>
        <p:sp>
          <p:nvSpPr>
            <p:cNvPr id="90141" name="Line 29"/>
            <p:cNvSpPr>
              <a:spLocks noChangeShapeType="1"/>
            </p:cNvSpPr>
            <p:nvPr/>
          </p:nvSpPr>
          <p:spPr bwMode="auto">
            <a:xfrm flipV="1">
              <a:off x="3268" y="982"/>
              <a:ext cx="408" cy="181"/>
            </a:xfrm>
            <a:prstGeom prst="line">
              <a:avLst/>
            </a:prstGeom>
            <a:noFill/>
            <a:ln w="9525">
              <a:solidFill>
                <a:schemeClr val="tx1"/>
              </a:solidFill>
              <a:round/>
            </a:ln>
            <a:effectLst/>
          </p:spPr>
          <p:txBody>
            <a:bodyPr/>
            <a:lstStyle/>
            <a:p>
              <a:endParaRPr lang="en-US"/>
            </a:p>
          </p:txBody>
        </p:sp>
        <p:sp>
          <p:nvSpPr>
            <p:cNvPr id="90142" name="Oval 30"/>
            <p:cNvSpPr>
              <a:spLocks noChangeArrowheads="1"/>
            </p:cNvSpPr>
            <p:nvPr/>
          </p:nvSpPr>
          <p:spPr bwMode="auto">
            <a:xfrm>
              <a:off x="3247" y="1146"/>
              <a:ext cx="45" cy="45"/>
            </a:xfrm>
            <a:prstGeom prst="ellipse">
              <a:avLst/>
            </a:prstGeom>
            <a:solidFill>
              <a:schemeClr val="bg1"/>
            </a:solidFill>
            <a:ln w="9525">
              <a:solidFill>
                <a:schemeClr val="tx1"/>
              </a:solidFill>
              <a:round/>
            </a:ln>
            <a:effectLst/>
          </p:spPr>
          <p:txBody>
            <a:bodyPr wrap="none" anchor="ctr"/>
            <a:lstStyle/>
            <a:p>
              <a:endParaRPr lang="en-US"/>
            </a:p>
          </p:txBody>
        </p:sp>
        <p:sp>
          <p:nvSpPr>
            <p:cNvPr id="90143" name="Oval 31"/>
            <p:cNvSpPr>
              <a:spLocks noChangeArrowheads="1"/>
            </p:cNvSpPr>
            <p:nvPr/>
          </p:nvSpPr>
          <p:spPr bwMode="auto">
            <a:xfrm>
              <a:off x="3728" y="1146"/>
              <a:ext cx="45" cy="45"/>
            </a:xfrm>
            <a:prstGeom prst="ellipse">
              <a:avLst/>
            </a:prstGeom>
            <a:solidFill>
              <a:schemeClr val="bg1"/>
            </a:solidFill>
            <a:ln w="9525">
              <a:solidFill>
                <a:schemeClr val="tx1"/>
              </a:solidFill>
              <a:round/>
            </a:ln>
            <a:effectLst/>
          </p:spPr>
          <p:txBody>
            <a:bodyPr wrap="none" anchor="ctr"/>
            <a:lstStyle/>
            <a:p>
              <a:endParaRPr lang="en-US"/>
            </a:p>
          </p:txBody>
        </p:sp>
        <p:sp>
          <p:nvSpPr>
            <p:cNvPr id="90145" name="Line 33"/>
            <p:cNvSpPr>
              <a:spLocks noChangeShapeType="1"/>
            </p:cNvSpPr>
            <p:nvPr/>
          </p:nvSpPr>
          <p:spPr bwMode="auto">
            <a:xfrm flipV="1">
              <a:off x="3280" y="1479"/>
              <a:ext cx="408" cy="181"/>
            </a:xfrm>
            <a:prstGeom prst="line">
              <a:avLst/>
            </a:prstGeom>
            <a:noFill/>
            <a:ln w="9525">
              <a:solidFill>
                <a:schemeClr val="tx1"/>
              </a:solidFill>
              <a:round/>
            </a:ln>
            <a:effectLst/>
          </p:spPr>
          <p:txBody>
            <a:bodyPr/>
            <a:lstStyle/>
            <a:p>
              <a:endParaRPr lang="en-US"/>
            </a:p>
          </p:txBody>
        </p:sp>
        <p:sp>
          <p:nvSpPr>
            <p:cNvPr id="90146" name="Oval 34"/>
            <p:cNvSpPr>
              <a:spLocks noChangeArrowheads="1"/>
            </p:cNvSpPr>
            <p:nvPr/>
          </p:nvSpPr>
          <p:spPr bwMode="auto">
            <a:xfrm>
              <a:off x="3259" y="1643"/>
              <a:ext cx="45" cy="45"/>
            </a:xfrm>
            <a:prstGeom prst="ellipse">
              <a:avLst/>
            </a:prstGeom>
            <a:solidFill>
              <a:schemeClr val="bg1"/>
            </a:solidFill>
            <a:ln w="9525">
              <a:solidFill>
                <a:schemeClr val="tx1"/>
              </a:solidFill>
              <a:round/>
            </a:ln>
            <a:effectLst/>
          </p:spPr>
          <p:txBody>
            <a:bodyPr wrap="none" anchor="ctr"/>
            <a:lstStyle/>
            <a:p>
              <a:endParaRPr lang="en-US"/>
            </a:p>
          </p:txBody>
        </p:sp>
        <p:sp>
          <p:nvSpPr>
            <p:cNvPr id="90147" name="Oval 35"/>
            <p:cNvSpPr>
              <a:spLocks noChangeArrowheads="1"/>
            </p:cNvSpPr>
            <p:nvPr/>
          </p:nvSpPr>
          <p:spPr bwMode="auto">
            <a:xfrm>
              <a:off x="3740" y="1643"/>
              <a:ext cx="45" cy="45"/>
            </a:xfrm>
            <a:prstGeom prst="ellipse">
              <a:avLst/>
            </a:prstGeom>
            <a:solidFill>
              <a:schemeClr val="bg1"/>
            </a:solidFill>
            <a:ln w="9525">
              <a:solidFill>
                <a:schemeClr val="tx1"/>
              </a:solidFill>
              <a:round/>
            </a:ln>
            <a:effectLst/>
          </p:spPr>
          <p:txBody>
            <a:bodyPr wrap="none" anchor="ctr"/>
            <a:lstStyle/>
            <a:p>
              <a:endParaRPr lang="en-US"/>
            </a:p>
          </p:txBody>
        </p:sp>
        <p:sp>
          <p:nvSpPr>
            <p:cNvPr id="90148" name="Text Box 36"/>
            <p:cNvSpPr txBox="1">
              <a:spLocks noChangeArrowheads="1"/>
            </p:cNvSpPr>
            <p:nvPr/>
          </p:nvSpPr>
          <p:spPr bwMode="auto">
            <a:xfrm>
              <a:off x="3389" y="1360"/>
              <a:ext cx="184" cy="231"/>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5</a:t>
              </a:r>
            </a:p>
          </p:txBody>
        </p:sp>
        <p:sp>
          <p:nvSpPr>
            <p:cNvPr id="90152" name="Line 40"/>
            <p:cNvSpPr>
              <a:spLocks noChangeShapeType="1"/>
            </p:cNvSpPr>
            <p:nvPr/>
          </p:nvSpPr>
          <p:spPr bwMode="auto">
            <a:xfrm>
              <a:off x="2832" y="1162"/>
              <a:ext cx="0" cy="0"/>
            </a:xfrm>
            <a:prstGeom prst="line">
              <a:avLst/>
            </a:prstGeom>
            <a:noFill/>
            <a:ln w="9525">
              <a:solidFill>
                <a:schemeClr val="tx1"/>
              </a:solidFill>
              <a:round/>
            </a:ln>
            <a:effectLst/>
          </p:spPr>
          <p:txBody>
            <a:bodyPr/>
            <a:lstStyle/>
            <a:p>
              <a:endParaRPr lang="en-US"/>
            </a:p>
          </p:txBody>
        </p:sp>
        <p:sp>
          <p:nvSpPr>
            <p:cNvPr id="90126" name="Litebulb"/>
            <p:cNvSpPr>
              <a:spLocks noEditPoints="1" noChangeArrowheads="1"/>
            </p:cNvSpPr>
            <p:nvPr/>
          </p:nvSpPr>
          <p:spPr bwMode="auto">
            <a:xfrm>
              <a:off x="4057" y="1793"/>
              <a:ext cx="365" cy="548"/>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ln>
          </p:spPr>
          <p:txBody>
            <a:bodyPr/>
            <a:lstStyle/>
            <a:p>
              <a:endParaRPr lang="en-US"/>
            </a:p>
          </p:txBody>
        </p:sp>
        <p:sp>
          <p:nvSpPr>
            <p:cNvPr id="90154" name="Line 42"/>
            <p:cNvSpPr>
              <a:spLocks noChangeShapeType="1"/>
            </p:cNvSpPr>
            <p:nvPr/>
          </p:nvSpPr>
          <p:spPr bwMode="auto">
            <a:xfrm>
              <a:off x="3786" y="1661"/>
              <a:ext cx="452" cy="0"/>
            </a:xfrm>
            <a:prstGeom prst="line">
              <a:avLst/>
            </a:prstGeom>
            <a:noFill/>
            <a:ln w="9525">
              <a:solidFill>
                <a:schemeClr val="tx1"/>
              </a:solidFill>
              <a:round/>
            </a:ln>
            <a:effectLst/>
          </p:spPr>
          <p:txBody>
            <a:bodyPr/>
            <a:lstStyle/>
            <a:p>
              <a:endParaRPr lang="en-US"/>
            </a:p>
          </p:txBody>
        </p:sp>
        <p:sp>
          <p:nvSpPr>
            <p:cNvPr id="90155" name="Line 43"/>
            <p:cNvSpPr>
              <a:spLocks noChangeShapeType="1"/>
            </p:cNvSpPr>
            <p:nvPr/>
          </p:nvSpPr>
          <p:spPr bwMode="auto">
            <a:xfrm>
              <a:off x="3785" y="1162"/>
              <a:ext cx="452" cy="0"/>
            </a:xfrm>
            <a:prstGeom prst="line">
              <a:avLst/>
            </a:prstGeom>
            <a:noFill/>
            <a:ln w="9525">
              <a:solidFill>
                <a:schemeClr val="tx1"/>
              </a:solidFill>
              <a:round/>
            </a:ln>
            <a:effectLst/>
          </p:spPr>
          <p:txBody>
            <a:bodyPr/>
            <a:lstStyle/>
            <a:p>
              <a:endParaRPr lang="en-US"/>
            </a:p>
          </p:txBody>
        </p:sp>
      </p:grpSp>
      <p:sp>
        <p:nvSpPr>
          <p:cNvPr id="90157" name="Text Box 45"/>
          <p:cNvSpPr txBox="1">
            <a:spLocks noChangeArrowheads="1"/>
          </p:cNvSpPr>
          <p:nvPr/>
        </p:nvSpPr>
        <p:spPr bwMode="auto">
          <a:xfrm>
            <a:off x="3924300" y="1341438"/>
            <a:ext cx="1241425" cy="3140075"/>
          </a:xfrm>
          <a:prstGeom prst="rect">
            <a:avLst/>
          </a:prstGeom>
          <a:noFill/>
          <a:ln w="9525">
            <a:noFill/>
            <a:miter lim="800000"/>
          </a:ln>
          <a:effectLst/>
        </p:spPr>
        <p:txBody>
          <a:bodyPr wrap="none">
            <a:spAutoFit/>
          </a:bodyPr>
          <a:lstStyle/>
          <a:p>
            <a:r>
              <a:rPr lang="en-US" sz="20000" b="1" dirty="0">
                <a:solidFill>
                  <a:srgbClr val="FF0000"/>
                </a:solidFill>
                <a:latin typeface="Garamond" panose="02020404030301010803" pitchFamily="18" charset="0"/>
              </a:rPr>
              <a:t>?</a:t>
            </a:r>
          </a:p>
        </p:txBody>
      </p:sp>
      <p:sp>
        <p:nvSpPr>
          <p:cNvPr id="43"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Introduction to Automata</a:t>
            </a:r>
          </a:p>
        </p:txBody>
      </p:sp>
      <p:sp>
        <p:nvSpPr>
          <p:cNvPr id="44" name="Date Placeholder 43"/>
          <p:cNvSpPr>
            <a:spLocks noGrp="1"/>
          </p:cNvSpPr>
          <p:nvPr>
            <p:ph type="dt" sz="half" idx="10"/>
          </p:nvPr>
        </p:nvSpPr>
        <p:spPr/>
        <p:txBody>
          <a:bodyPr/>
          <a:lstStyle/>
          <a:p>
            <a:fld id="{026AE6B2-2798-4898-ACF6-3DF5B11FD7FB}" type="datetime1">
              <a:rPr lang="en-US" smtClean="0"/>
              <a:t>12/28/2022</a:t>
            </a:fld>
            <a:endParaRPr lang="en-US"/>
          </a:p>
        </p:txBody>
      </p:sp>
      <p:sp>
        <p:nvSpPr>
          <p:cNvPr id="45" name="Slide Number Placeholder 44"/>
          <p:cNvSpPr>
            <a:spLocks noGrp="1"/>
          </p:cNvSpPr>
          <p:nvPr>
            <p:ph type="sldNum" sz="quarter" idx="12"/>
          </p:nvPr>
        </p:nvSpPr>
        <p:spPr/>
        <p:txBody>
          <a:bodyPr/>
          <a:lstStyle/>
          <a:p>
            <a:fld id="{B6F15528-21DE-4FAA-801E-634DDDAF4B2B}" type="slidenum">
              <a:rPr lang="en-US" smtClean="0"/>
              <a:pPr/>
              <a:t>34</a:t>
            </a:fld>
            <a:endParaRPr lang="en-US"/>
          </a:p>
        </p:txBody>
      </p:sp>
      <p:sp>
        <p:nvSpPr>
          <p:cNvPr id="46" name="Footer Placeholder 45"/>
          <p:cNvSpPr>
            <a:spLocks noGrp="1"/>
          </p:cNvSpPr>
          <p:nvPr>
            <p:ph type="ftr" sz="quarter" idx="11"/>
          </p:nvPr>
        </p:nvSpPr>
        <p:spPr>
          <a:xfrm>
            <a:off x="3124200" y="6356350"/>
            <a:ext cx="4191000" cy="365125"/>
          </a:xfrm>
        </p:spPr>
        <p:txBody>
          <a:bodyPr/>
          <a:lstStyle/>
          <a:p>
            <a:r>
              <a:rPr lang="en-US"/>
              <a:t>Sana Anjum             ACSE0404 (TOAFL)                  Unit I</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838200"/>
            <a:ext cx="8229600" cy="579438"/>
          </a:xfrm>
        </p:spPr>
        <p:txBody>
          <a:bodyPr>
            <a:normAutofit fontScale="90000"/>
          </a:bodyPr>
          <a:lstStyle/>
          <a:p>
            <a:r>
              <a:rPr lang="en-US" b="1" dirty="0">
                <a:solidFill>
                  <a:srgbClr val="0000CC"/>
                </a:solidFill>
              </a:rPr>
              <a:t>A Design Problem</a:t>
            </a:r>
          </a:p>
        </p:txBody>
      </p:sp>
      <p:sp>
        <p:nvSpPr>
          <p:cNvPr id="91139" name="Rectangle 3"/>
          <p:cNvSpPr>
            <a:spLocks noGrp="1" noChangeArrowheads="1"/>
          </p:cNvSpPr>
          <p:nvPr>
            <p:ph type="body" idx="1"/>
          </p:nvPr>
        </p:nvSpPr>
        <p:spPr/>
        <p:txBody>
          <a:bodyPr>
            <a:normAutofit/>
          </a:bodyPr>
          <a:lstStyle/>
          <a:p>
            <a:r>
              <a:rPr lang="en-US" dirty="0"/>
              <a:t>By representing them as abstract computational devices, or </a:t>
            </a:r>
            <a:r>
              <a:rPr lang="en-US" dirty="0">
                <a:solidFill>
                  <a:schemeClr val="accent2"/>
                </a:solidFill>
              </a:rPr>
              <a:t>automata</a:t>
            </a:r>
            <a:r>
              <a:rPr lang="en-US" dirty="0"/>
              <a:t>, we will learn how to answer such questions</a:t>
            </a:r>
          </a:p>
          <a:p>
            <a:endParaRPr lang="en-US" dirty="0"/>
          </a:p>
          <a:p>
            <a:pPr lvl="1"/>
            <a:r>
              <a:rPr lang="en-US" dirty="0"/>
              <a:t>What can a given type of device compute, and what are its limitations?</a:t>
            </a:r>
          </a:p>
          <a:p>
            <a:pPr lvl="1"/>
            <a:r>
              <a:rPr lang="en-US" dirty="0"/>
              <a:t>Is one type of device more powerful than another?</a:t>
            </a:r>
          </a:p>
          <a:p>
            <a:pPr lvl="1"/>
            <a:endParaRPr lang="en-US" dirty="0"/>
          </a:p>
        </p:txBody>
      </p:sp>
      <p:sp>
        <p:nvSpPr>
          <p:cNvPr id="5"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Introduction </a:t>
            </a:r>
            <a:r>
              <a:rPr lang="en-US" dirty="0"/>
              <a:t>to Automata</a:t>
            </a:r>
          </a:p>
        </p:txBody>
      </p:sp>
      <p:sp>
        <p:nvSpPr>
          <p:cNvPr id="6" name="Date Placeholder 5"/>
          <p:cNvSpPr>
            <a:spLocks noGrp="1"/>
          </p:cNvSpPr>
          <p:nvPr>
            <p:ph type="dt" sz="half" idx="10"/>
          </p:nvPr>
        </p:nvSpPr>
        <p:spPr/>
        <p:txBody>
          <a:bodyPr/>
          <a:lstStyle/>
          <a:p>
            <a:fld id="{F05D6FDB-12EA-41C0-8EEC-7FE86D1DD1BB}" type="datetime1">
              <a:rPr lang="en-US" smtClean="0"/>
              <a:t>12/28/2022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35</a:t>
            </a:fld>
            <a:endParaRPr lang="en-US"/>
          </a:p>
        </p:txBody>
      </p:sp>
      <p:sp>
        <p:nvSpPr>
          <p:cNvPr id="8" name="Footer Placeholder 7"/>
          <p:cNvSpPr>
            <a:spLocks noGrp="1"/>
          </p:cNvSpPr>
          <p:nvPr>
            <p:ph type="ftr" sz="quarter" idx="11"/>
          </p:nvPr>
        </p:nvSpPr>
        <p:spPr>
          <a:xfrm>
            <a:off x="1981200" y="6356350"/>
            <a:ext cx="5715000" cy="365125"/>
          </a:xfrm>
        </p:spPr>
        <p:txBody>
          <a:bodyPr/>
          <a:lstStyle/>
          <a:p>
            <a:r>
              <a:rPr lang="en-US" dirty="0"/>
              <a:t>Sana Anjum             ACSE0404 (TOAFL)                  Unit 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33400"/>
          </a:xfrm>
        </p:spPr>
        <p:txBody>
          <a:bodyPr>
            <a:normAutofit fontScale="90000"/>
          </a:bodyPr>
          <a:lstStyle/>
          <a:p>
            <a:r>
              <a:rPr lang="en-US" b="1" dirty="0">
                <a:solidFill>
                  <a:srgbClr val="0000CC"/>
                </a:solidFill>
              </a:rPr>
              <a:t>Basic Concept</a:t>
            </a:r>
          </a:p>
        </p:txBody>
      </p:sp>
      <p:sp>
        <p:nvSpPr>
          <p:cNvPr id="3" name="Slide Number Placeholder 2"/>
          <p:cNvSpPr>
            <a:spLocks noGrp="1"/>
          </p:cNvSpPr>
          <p:nvPr>
            <p:ph type="sldNum" sz="quarter" idx="12"/>
          </p:nvPr>
        </p:nvSpPr>
        <p:spPr/>
        <p:txBody>
          <a:bodyPr/>
          <a:lstStyle/>
          <a:p>
            <a:fld id="{C66F7802-D8DA-4C2D-9E9F-EDC7BB67C0DA}" type="slidenum">
              <a:rPr lang="en-US" smtClean="0"/>
              <a:pPr/>
              <a:t>36</a:t>
            </a:fld>
            <a:endParaRPr lang="en-US"/>
          </a:p>
        </p:txBody>
      </p:sp>
      <p:sp>
        <p:nvSpPr>
          <p:cNvPr id="4" name="Content Placeholder 3"/>
          <p:cNvSpPr>
            <a:spLocks noGrp="1"/>
          </p:cNvSpPr>
          <p:nvPr>
            <p:ph sz="quarter" idx="1"/>
          </p:nvPr>
        </p:nvSpPr>
        <p:spPr>
          <a:xfrm>
            <a:off x="457200" y="1447800"/>
            <a:ext cx="5257800" cy="4724400"/>
          </a:xfrm>
        </p:spPr>
        <p:txBody>
          <a:bodyPr>
            <a:noAutofit/>
          </a:bodyPr>
          <a:lstStyle/>
          <a:p>
            <a:pPr lvl="1" algn="just"/>
            <a:r>
              <a:rPr lang="en-US" sz="2400" dirty="0"/>
              <a:t>Every automaton consists of some essential features as in real computers.</a:t>
            </a:r>
          </a:p>
          <a:p>
            <a:pPr lvl="2" algn="just">
              <a:buFont typeface="Wingdings" panose="05000000000000000000" pitchFamily="2" charset="2"/>
              <a:buChar char="q"/>
            </a:pPr>
            <a:r>
              <a:rPr lang="en-US" sz="2000" dirty="0"/>
              <a:t>It has a mechanism for reading input. i.e. </a:t>
            </a:r>
            <a:r>
              <a:rPr lang="en-US" sz="2000" b="1" dirty="0"/>
              <a:t>Input Tape</a:t>
            </a:r>
          </a:p>
          <a:p>
            <a:pPr lvl="2" algn="just">
              <a:buFont typeface="Wingdings" panose="05000000000000000000" pitchFamily="2" charset="2"/>
              <a:buChar char="q"/>
            </a:pPr>
            <a:r>
              <a:rPr lang="en-US" sz="2000" dirty="0"/>
              <a:t> 	The automaton can produce output of some form. </a:t>
            </a:r>
          </a:p>
          <a:p>
            <a:pPr lvl="3" algn="just">
              <a:buFont typeface="Wingdings" panose="05000000000000000000" pitchFamily="2" charset="2"/>
              <a:buChar char="q"/>
            </a:pPr>
            <a:r>
              <a:rPr lang="en-US" sz="1800" dirty="0"/>
              <a:t>If the output  is Binary (accept or reject)  - </a:t>
            </a:r>
            <a:r>
              <a:rPr lang="en-US" sz="1800" b="1" dirty="0"/>
              <a:t>Accepter. </a:t>
            </a:r>
          </a:p>
          <a:p>
            <a:pPr lvl="3" algn="just">
              <a:buFont typeface="Wingdings" panose="05000000000000000000" pitchFamily="2" charset="2"/>
              <a:buChar char="q"/>
            </a:pPr>
            <a:r>
              <a:rPr lang="en-US" sz="1800" dirty="0"/>
              <a:t>Output sequence in response to an input sequence- </a:t>
            </a:r>
            <a:r>
              <a:rPr lang="en-US" sz="1800" b="1" dirty="0"/>
              <a:t>Transducer</a:t>
            </a:r>
          </a:p>
          <a:p>
            <a:pPr lvl="2" algn="just">
              <a:buFont typeface="Wingdings" panose="05000000000000000000" pitchFamily="2" charset="2"/>
              <a:buChar char="q"/>
            </a:pPr>
            <a:r>
              <a:rPr lang="en-US" sz="2000" dirty="0"/>
              <a:t>The automaton may have a temporary storage</a:t>
            </a:r>
          </a:p>
          <a:p>
            <a:pPr lvl="2" algn="just">
              <a:buFont typeface="Wingdings" panose="05000000000000000000" pitchFamily="2" charset="2"/>
              <a:buChar char="q"/>
            </a:pPr>
            <a:r>
              <a:rPr lang="en-US" sz="2000" dirty="0"/>
              <a:t>The most important feature of the automaton is its </a:t>
            </a:r>
            <a:r>
              <a:rPr lang="en-US" sz="2000" b="1" dirty="0"/>
              <a:t>control unit.</a:t>
            </a:r>
          </a:p>
        </p:txBody>
      </p:sp>
      <p:graphicFrame>
        <p:nvGraphicFramePr>
          <p:cNvPr id="7" name="Table 6"/>
          <p:cNvGraphicFramePr>
            <a:graphicFrameLocks noGrp="1"/>
          </p:cNvGraphicFramePr>
          <p:nvPr/>
        </p:nvGraphicFramePr>
        <p:xfrm>
          <a:off x="5943598" y="2209800"/>
          <a:ext cx="2209802" cy="365760"/>
        </p:xfrm>
        <a:graphic>
          <a:graphicData uri="http://schemas.openxmlformats.org/drawingml/2006/table">
            <a:tbl>
              <a:tblPr firstRow="1" bandRow="1">
                <a:tableStyleId>{5C22544A-7EE6-4342-B048-85BDC9FD1C3A}</a:tableStyleId>
              </a:tblPr>
              <a:tblGrid>
                <a:gridCol w="315686">
                  <a:extLst>
                    <a:ext uri="{9D8B030D-6E8A-4147-A177-3AD203B41FA5}">
                      <a16:colId xmlns:a16="http://schemas.microsoft.com/office/drawing/2014/main" val="20000"/>
                    </a:ext>
                  </a:extLst>
                </a:gridCol>
                <a:gridCol w="315686">
                  <a:extLst>
                    <a:ext uri="{9D8B030D-6E8A-4147-A177-3AD203B41FA5}">
                      <a16:colId xmlns:a16="http://schemas.microsoft.com/office/drawing/2014/main" val="20001"/>
                    </a:ext>
                  </a:extLst>
                </a:gridCol>
                <a:gridCol w="315686">
                  <a:extLst>
                    <a:ext uri="{9D8B030D-6E8A-4147-A177-3AD203B41FA5}">
                      <a16:colId xmlns:a16="http://schemas.microsoft.com/office/drawing/2014/main" val="20002"/>
                    </a:ext>
                  </a:extLst>
                </a:gridCol>
                <a:gridCol w="315686">
                  <a:extLst>
                    <a:ext uri="{9D8B030D-6E8A-4147-A177-3AD203B41FA5}">
                      <a16:colId xmlns:a16="http://schemas.microsoft.com/office/drawing/2014/main" val="20003"/>
                    </a:ext>
                  </a:extLst>
                </a:gridCol>
                <a:gridCol w="315686">
                  <a:extLst>
                    <a:ext uri="{9D8B030D-6E8A-4147-A177-3AD203B41FA5}">
                      <a16:colId xmlns:a16="http://schemas.microsoft.com/office/drawing/2014/main" val="20004"/>
                    </a:ext>
                  </a:extLst>
                </a:gridCol>
                <a:gridCol w="315686">
                  <a:extLst>
                    <a:ext uri="{9D8B030D-6E8A-4147-A177-3AD203B41FA5}">
                      <a16:colId xmlns:a16="http://schemas.microsoft.com/office/drawing/2014/main" val="20005"/>
                    </a:ext>
                  </a:extLst>
                </a:gridCol>
                <a:gridCol w="315686">
                  <a:extLst>
                    <a:ext uri="{9D8B030D-6E8A-4147-A177-3AD203B41FA5}">
                      <a16:colId xmlns:a16="http://schemas.microsoft.com/office/drawing/2014/main" val="20006"/>
                    </a:ext>
                  </a:extLst>
                </a:gridCol>
              </a:tblGrid>
              <a:tr h="304800">
                <a:tc>
                  <a:txBody>
                    <a:bodyPr/>
                    <a:lstStyle/>
                    <a:p>
                      <a:endParaRPr lang="en-US" dirty="0"/>
                    </a:p>
                  </a:txBody>
                  <a:tcPr>
                    <a:solidFill>
                      <a:srgbClr val="767773"/>
                    </a:solidFill>
                  </a:tcPr>
                </a:tc>
                <a:tc>
                  <a:txBody>
                    <a:bodyPr/>
                    <a:lstStyle/>
                    <a:p>
                      <a:endParaRPr lang="en-US"/>
                    </a:p>
                  </a:txBody>
                  <a:tcPr>
                    <a:solidFill>
                      <a:srgbClr val="767773"/>
                    </a:solidFill>
                  </a:tcPr>
                </a:tc>
                <a:tc>
                  <a:txBody>
                    <a:bodyPr/>
                    <a:lstStyle/>
                    <a:p>
                      <a:endParaRPr lang="en-US"/>
                    </a:p>
                  </a:txBody>
                  <a:tcPr>
                    <a:solidFill>
                      <a:srgbClr val="767773"/>
                    </a:solidFill>
                  </a:tcPr>
                </a:tc>
                <a:tc>
                  <a:txBody>
                    <a:bodyPr/>
                    <a:lstStyle/>
                    <a:p>
                      <a:endParaRPr lang="en-US" dirty="0"/>
                    </a:p>
                  </a:txBody>
                  <a:tcPr>
                    <a:solidFill>
                      <a:srgbClr val="767773"/>
                    </a:solidFill>
                  </a:tcPr>
                </a:tc>
                <a:tc>
                  <a:txBody>
                    <a:bodyPr/>
                    <a:lstStyle/>
                    <a:p>
                      <a:endParaRPr lang="en-US" dirty="0"/>
                    </a:p>
                  </a:txBody>
                  <a:tcPr>
                    <a:solidFill>
                      <a:srgbClr val="767773"/>
                    </a:solidFill>
                  </a:tcPr>
                </a:tc>
                <a:tc>
                  <a:txBody>
                    <a:bodyPr/>
                    <a:lstStyle/>
                    <a:p>
                      <a:endParaRPr lang="en-US" dirty="0"/>
                    </a:p>
                  </a:txBody>
                  <a:tcPr>
                    <a:solidFill>
                      <a:srgbClr val="767773"/>
                    </a:solidFill>
                  </a:tcPr>
                </a:tc>
                <a:tc>
                  <a:txBody>
                    <a:bodyPr/>
                    <a:lstStyle/>
                    <a:p>
                      <a:endParaRPr lang="en-US" dirty="0"/>
                    </a:p>
                  </a:txBody>
                  <a:tcPr>
                    <a:solidFill>
                      <a:srgbClr val="767773"/>
                    </a:solidFill>
                  </a:tcPr>
                </a:tc>
                <a:extLst>
                  <a:ext uri="{0D108BD9-81ED-4DB2-BD59-A6C34878D82A}">
                    <a16:rowId xmlns:a16="http://schemas.microsoft.com/office/drawing/2014/main" val="10000"/>
                  </a:ext>
                </a:extLst>
              </a:tr>
            </a:tbl>
          </a:graphicData>
        </a:graphic>
      </p:graphicFrame>
      <p:sp>
        <p:nvSpPr>
          <p:cNvPr id="8" name="Rectangle 7"/>
          <p:cNvSpPr/>
          <p:nvPr/>
        </p:nvSpPr>
        <p:spPr>
          <a:xfrm>
            <a:off x="6477000" y="3124200"/>
            <a:ext cx="1295400" cy="1295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Finite Control</a:t>
            </a:r>
          </a:p>
        </p:txBody>
      </p:sp>
      <p:cxnSp>
        <p:nvCxnSpPr>
          <p:cNvPr id="12" name="Straight Arrow Connector 11"/>
          <p:cNvCxnSpPr/>
          <p:nvPr/>
        </p:nvCxnSpPr>
        <p:spPr>
          <a:xfrm rot="5400000">
            <a:off x="6781800" y="2819400"/>
            <a:ext cx="609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6819106" y="46863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772400" y="3771900"/>
            <a:ext cx="533400" cy="381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Flowchart: Punched Tape 21"/>
          <p:cNvSpPr/>
          <p:nvPr/>
        </p:nvSpPr>
        <p:spPr>
          <a:xfrm>
            <a:off x="8305800" y="2819400"/>
            <a:ext cx="533400" cy="2209800"/>
          </a:xfrm>
          <a:prstGeom prst="flowChartPunchedTape">
            <a:avLst/>
          </a:prstGeom>
          <a:solidFill>
            <a:srgbClr val="B3B4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8305800" y="33528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305800" y="36576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305800" y="38862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305800" y="43434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305800" y="41148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05800" y="45720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248400" y="1905000"/>
            <a:ext cx="1676400" cy="369332"/>
          </a:xfrm>
          <a:prstGeom prst="rect">
            <a:avLst/>
          </a:prstGeom>
          <a:noFill/>
        </p:spPr>
        <p:txBody>
          <a:bodyPr wrap="square" rtlCol="0">
            <a:spAutoFit/>
          </a:bodyPr>
          <a:lstStyle/>
          <a:p>
            <a:r>
              <a:rPr lang="en-US" dirty="0"/>
              <a:t>Input Tape</a:t>
            </a:r>
          </a:p>
        </p:txBody>
      </p:sp>
      <p:sp>
        <p:nvSpPr>
          <p:cNvPr id="32" name="TextBox 31"/>
          <p:cNvSpPr txBox="1"/>
          <p:nvPr/>
        </p:nvSpPr>
        <p:spPr>
          <a:xfrm>
            <a:off x="6324600" y="5029200"/>
            <a:ext cx="1676400" cy="369332"/>
          </a:xfrm>
          <a:prstGeom prst="rect">
            <a:avLst/>
          </a:prstGeom>
          <a:noFill/>
        </p:spPr>
        <p:txBody>
          <a:bodyPr wrap="square" rtlCol="0">
            <a:spAutoFit/>
          </a:bodyPr>
          <a:lstStyle/>
          <a:p>
            <a:pPr algn="ctr"/>
            <a:r>
              <a:rPr lang="en-US" dirty="0"/>
              <a:t>Output</a:t>
            </a:r>
          </a:p>
        </p:txBody>
      </p:sp>
      <p:sp>
        <p:nvSpPr>
          <p:cNvPr id="33" name="TextBox 32"/>
          <p:cNvSpPr txBox="1"/>
          <p:nvPr/>
        </p:nvSpPr>
        <p:spPr>
          <a:xfrm>
            <a:off x="7848600" y="5029200"/>
            <a:ext cx="1066800" cy="646331"/>
          </a:xfrm>
          <a:prstGeom prst="rect">
            <a:avLst/>
          </a:prstGeom>
          <a:noFill/>
        </p:spPr>
        <p:txBody>
          <a:bodyPr wrap="square" rtlCol="0">
            <a:spAutoFit/>
          </a:bodyPr>
          <a:lstStyle/>
          <a:p>
            <a:pPr algn="ctr"/>
            <a:r>
              <a:rPr lang="en-US" dirty="0"/>
              <a:t>Temp Storage</a:t>
            </a:r>
          </a:p>
        </p:txBody>
      </p:sp>
      <p:sp>
        <p:nvSpPr>
          <p:cNvPr id="21"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Introduction </a:t>
            </a:r>
            <a:r>
              <a:rPr lang="en-US" dirty="0"/>
              <a:t>to Automata</a:t>
            </a:r>
          </a:p>
        </p:txBody>
      </p:sp>
      <p:sp>
        <p:nvSpPr>
          <p:cNvPr id="23" name="Date Placeholder 22"/>
          <p:cNvSpPr>
            <a:spLocks noGrp="1"/>
          </p:cNvSpPr>
          <p:nvPr>
            <p:ph type="dt" sz="half" idx="10"/>
          </p:nvPr>
        </p:nvSpPr>
        <p:spPr/>
        <p:txBody>
          <a:bodyPr/>
          <a:lstStyle/>
          <a:p>
            <a:fld id="{67921292-26D8-440B-B0E3-9BCE1A70DC6A}" type="datetime1">
              <a:rPr lang="en-US" smtClean="0"/>
              <a:t>12/28/2022</a:t>
            </a:fld>
            <a:endParaRPr lang="en-US"/>
          </a:p>
        </p:txBody>
      </p:sp>
      <p:sp>
        <p:nvSpPr>
          <p:cNvPr id="25" name="Footer Placeholder 24"/>
          <p:cNvSpPr>
            <a:spLocks noGrp="1"/>
          </p:cNvSpPr>
          <p:nvPr>
            <p:ph type="ftr" sz="quarter" idx="11"/>
          </p:nvPr>
        </p:nvSpPr>
        <p:spPr>
          <a:xfrm>
            <a:off x="3124200" y="6356350"/>
            <a:ext cx="3810000" cy="365125"/>
          </a:xfrm>
        </p:spPr>
        <p:txBody>
          <a:bodyPr/>
          <a:lstStyle/>
          <a:p>
            <a:r>
              <a:rPr lang="en-US"/>
              <a:t>Sana Anjum             ACSE0404 (TOAFL)                  Unit I</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64" name="Group 56"/>
          <p:cNvGraphicFramePr>
            <a:graphicFrameLocks noGrp="1"/>
          </p:cNvGraphicFramePr>
          <p:nvPr>
            <p:ph idx="1"/>
            <p:extLst>
              <p:ext uri="{D42A27DB-BD31-4B8C-83A1-F6EECF244321}">
                <p14:modId xmlns:p14="http://schemas.microsoft.com/office/powerpoint/2010/main" val="1820160875"/>
              </p:ext>
            </p:extLst>
          </p:nvPr>
        </p:nvGraphicFramePr>
        <p:xfrm>
          <a:off x="609600" y="1143000"/>
          <a:ext cx="8353425" cy="5199212"/>
        </p:xfrm>
        <a:graphic>
          <a:graphicData uri="http://schemas.openxmlformats.org/drawingml/2006/table">
            <a:tbl>
              <a:tblPr/>
              <a:tblGrid>
                <a:gridCol w="2592387">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tblGrid>
              <a:tr h="965031">
                <a:tc>
                  <a:txBody>
                    <a:bodyPr/>
                    <a:lstStyle/>
                    <a:p>
                      <a:pPr marL="0" marR="0" lvl="0" indent="0" algn="l" defTabSz="914400" rtl="0" eaLnBrk="0" fontAlgn="base" latinLnBrk="0" hangingPunct="0">
                        <a:lnSpc>
                          <a:spcPct val="100000"/>
                        </a:lnSpc>
                        <a:spcBef>
                          <a:spcPct val="40000"/>
                        </a:spcBef>
                        <a:spcAft>
                          <a:spcPct val="0"/>
                        </a:spcAft>
                        <a:buClrTx/>
                        <a:buSzTx/>
                        <a:buFontTx/>
                        <a:buNone/>
                      </a:pPr>
                      <a:r>
                        <a:rPr kumimoji="0" lang="en-US" sz="2400" b="0" i="0" u="none" strike="noStrike" cap="none" normalizeH="0" baseline="0" dirty="0">
                          <a:ln>
                            <a:noFill/>
                          </a:ln>
                          <a:solidFill>
                            <a:schemeClr val="accent2"/>
                          </a:solidFill>
                          <a:effectLst/>
                          <a:latin typeface="Gill Sans MT" panose="020B0502020104020203" pitchFamily="34" charset="0"/>
                        </a:rPr>
                        <a:t>finite automata</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Tx/>
                        <a:buSzTx/>
                        <a:buFontTx/>
                        <a:buNone/>
                      </a:pPr>
                      <a:r>
                        <a:rPr kumimoji="0" lang="en-US" sz="2400" b="0" i="0" u="none" strike="noStrike" cap="none" normalizeH="0" baseline="0" dirty="0">
                          <a:ln>
                            <a:noFill/>
                          </a:ln>
                          <a:solidFill>
                            <a:schemeClr val="tx1"/>
                          </a:solidFill>
                          <a:effectLst/>
                          <a:latin typeface="Gill Sans MT" panose="020B0502020104020203" pitchFamily="34" charset="0"/>
                        </a:rPr>
                        <a:t>Devices with a finite amount of memory.</a:t>
                      </a:r>
                      <a:br>
                        <a:rPr kumimoji="0" lang="en-US" sz="2400" b="0" i="0" u="none" strike="noStrike" cap="none" normalizeH="0" baseline="0" dirty="0">
                          <a:ln>
                            <a:noFill/>
                          </a:ln>
                          <a:solidFill>
                            <a:schemeClr val="tx1"/>
                          </a:solidFill>
                          <a:effectLst/>
                          <a:latin typeface="Gill Sans MT" panose="020B0502020104020203" pitchFamily="34" charset="0"/>
                        </a:rPr>
                      </a:br>
                      <a:r>
                        <a:rPr kumimoji="0" lang="en-US" sz="2400" b="0" i="0" u="none" strike="noStrike" cap="none" normalizeH="0" baseline="0" dirty="0">
                          <a:ln>
                            <a:noFill/>
                          </a:ln>
                          <a:solidFill>
                            <a:schemeClr val="tx1"/>
                          </a:solidFill>
                          <a:effectLst/>
                          <a:latin typeface="Gill Sans MT" panose="020B0502020104020203" pitchFamily="34" charset="0"/>
                        </a:rPr>
                        <a:t>Used to recognizer or string matching.</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6787">
                <a:tc>
                  <a:txBody>
                    <a:bodyPr/>
                    <a:lstStyle/>
                    <a:p>
                      <a:pPr marL="0" marR="0" lvl="0" indent="0" algn="l" defTabSz="914400" rtl="0" eaLnBrk="0" fontAlgn="base" latinLnBrk="0" hangingPunct="0">
                        <a:lnSpc>
                          <a:spcPct val="100000"/>
                        </a:lnSpc>
                        <a:spcBef>
                          <a:spcPct val="40000"/>
                        </a:spcBef>
                        <a:spcAft>
                          <a:spcPct val="0"/>
                        </a:spcAft>
                        <a:buClrTx/>
                        <a:buSzTx/>
                        <a:buFontTx/>
                        <a:buNone/>
                      </a:pPr>
                      <a:r>
                        <a:rPr kumimoji="0" lang="en-US" sz="2400" b="0" i="0" u="none" strike="noStrike" cap="none" normalizeH="0" baseline="0" dirty="0">
                          <a:ln>
                            <a:noFill/>
                          </a:ln>
                          <a:solidFill>
                            <a:schemeClr val="accent2"/>
                          </a:solidFill>
                          <a:effectLst/>
                          <a:latin typeface="Gill Sans MT" panose="020B0502020104020203" pitchFamily="34" charset="0"/>
                        </a:rPr>
                        <a:t>push-down automata</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Tx/>
                        <a:buSzTx/>
                        <a:buFontTx/>
                        <a:buNone/>
                      </a:pPr>
                      <a:r>
                        <a:rPr kumimoji="0" lang="en-US" sz="2400" b="0" i="0" u="none" strike="noStrike" cap="none" normalizeH="0" baseline="0" dirty="0">
                          <a:ln>
                            <a:noFill/>
                          </a:ln>
                          <a:solidFill>
                            <a:schemeClr val="tx1"/>
                          </a:solidFill>
                          <a:effectLst/>
                          <a:latin typeface="Gill Sans MT" panose="020B0502020104020203" pitchFamily="34" charset="0"/>
                        </a:rPr>
                        <a:t>Devices with infinite memory that can be accessed in a restricted way.</a:t>
                      </a:r>
                    </a:p>
                    <a:p>
                      <a:pPr marL="0" marR="0" lvl="0" indent="0" algn="l" defTabSz="914400" rtl="0" eaLnBrk="0" fontAlgn="base" latinLnBrk="0" hangingPunct="0">
                        <a:lnSpc>
                          <a:spcPct val="100000"/>
                        </a:lnSpc>
                        <a:spcBef>
                          <a:spcPct val="40000"/>
                        </a:spcBef>
                        <a:spcAft>
                          <a:spcPct val="0"/>
                        </a:spcAft>
                        <a:buClrTx/>
                        <a:buSzTx/>
                        <a:buFontTx/>
                        <a:buNone/>
                      </a:pPr>
                      <a:r>
                        <a:rPr kumimoji="0" lang="en-US" sz="2400" b="0" i="0" u="none" strike="noStrike" cap="none" normalizeH="0" baseline="0" dirty="0">
                          <a:ln>
                            <a:noFill/>
                          </a:ln>
                          <a:solidFill>
                            <a:schemeClr val="tx1"/>
                          </a:solidFill>
                          <a:effectLst/>
                          <a:latin typeface="Gill Sans MT" panose="020B0502020104020203" pitchFamily="34" charset="0"/>
                        </a:rPr>
                        <a:t>Used to model parsers, etc.</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6610">
                <a:tc>
                  <a:txBody>
                    <a:bodyPr/>
                    <a:lstStyle/>
                    <a:p>
                      <a:pPr marL="0" marR="0" lvl="0" indent="0" algn="l" defTabSz="914400" rtl="0" eaLnBrk="0" fontAlgn="base" latinLnBrk="0" hangingPunct="0">
                        <a:lnSpc>
                          <a:spcPct val="100000"/>
                        </a:lnSpc>
                        <a:spcBef>
                          <a:spcPct val="40000"/>
                        </a:spcBef>
                        <a:spcAft>
                          <a:spcPct val="0"/>
                        </a:spcAft>
                        <a:buClrTx/>
                        <a:buSzTx/>
                        <a:buFontTx/>
                        <a:buNone/>
                      </a:pPr>
                      <a:r>
                        <a:rPr kumimoji="0" lang="en-US" sz="2400" b="0" i="0" u="none" strike="noStrike" cap="none" normalizeH="0" baseline="0" dirty="0">
                          <a:ln>
                            <a:noFill/>
                          </a:ln>
                          <a:solidFill>
                            <a:schemeClr val="accent2"/>
                          </a:solidFill>
                          <a:effectLst/>
                          <a:latin typeface="Gill Sans MT" panose="020B0502020104020203" pitchFamily="34" charset="0"/>
                        </a:rPr>
                        <a:t>Turing Machines</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Tx/>
                        <a:buSzTx/>
                        <a:buFontTx/>
                        <a:buNone/>
                      </a:pPr>
                      <a:r>
                        <a:rPr kumimoji="0" lang="en-US" sz="2400" b="0" i="0" u="none" strike="noStrike" cap="none" normalizeH="0" baseline="0">
                          <a:ln>
                            <a:noFill/>
                          </a:ln>
                          <a:solidFill>
                            <a:schemeClr val="tx1"/>
                          </a:solidFill>
                          <a:effectLst/>
                          <a:latin typeface="Gill Sans MT" panose="020B0502020104020203" pitchFamily="34" charset="0"/>
                        </a:rPr>
                        <a:t>Devices with infinite memory.</a:t>
                      </a:r>
                    </a:p>
                    <a:p>
                      <a:pPr marL="0" marR="0" lvl="0" indent="0" algn="l" defTabSz="914400" rtl="0" eaLnBrk="0" fontAlgn="base" latinLnBrk="0" hangingPunct="0">
                        <a:lnSpc>
                          <a:spcPct val="100000"/>
                        </a:lnSpc>
                        <a:spcBef>
                          <a:spcPct val="40000"/>
                        </a:spcBef>
                        <a:spcAft>
                          <a:spcPct val="0"/>
                        </a:spcAft>
                        <a:buClrTx/>
                        <a:buSzTx/>
                        <a:buFontTx/>
                        <a:buNone/>
                      </a:pPr>
                      <a:r>
                        <a:rPr kumimoji="0" lang="en-US" sz="2400" b="0" i="0" u="none" strike="noStrike" cap="none" normalizeH="0" baseline="0">
                          <a:ln>
                            <a:noFill/>
                          </a:ln>
                          <a:solidFill>
                            <a:schemeClr val="tx1"/>
                          </a:solidFill>
                          <a:effectLst/>
                          <a:latin typeface="Gill Sans MT" panose="020B0502020104020203" pitchFamily="34" charset="0"/>
                        </a:rPr>
                        <a:t>Used to model any computer.</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28182">
                <a:tc>
                  <a:txBody>
                    <a:bodyPr/>
                    <a:lstStyle/>
                    <a:p>
                      <a:pPr marL="0" marR="0" lvl="0" indent="0" algn="l" defTabSz="914400" rtl="0" eaLnBrk="0" fontAlgn="base" latinLnBrk="0" hangingPunct="0">
                        <a:lnSpc>
                          <a:spcPct val="100000"/>
                        </a:lnSpc>
                        <a:spcBef>
                          <a:spcPct val="40000"/>
                        </a:spcBef>
                        <a:spcAft>
                          <a:spcPct val="0"/>
                        </a:spcAft>
                        <a:buClrTx/>
                        <a:buSzTx/>
                        <a:buFontTx/>
                        <a:buNone/>
                        <a:defRPr/>
                      </a:pPr>
                      <a:r>
                        <a:rPr kumimoji="0" lang="en-US" sz="2400" b="0" i="0" u="none" strike="noStrike" cap="none" normalizeH="0" baseline="0" dirty="0">
                          <a:ln>
                            <a:noFill/>
                          </a:ln>
                          <a:solidFill>
                            <a:schemeClr val="accent2"/>
                          </a:solidFill>
                          <a:effectLst/>
                          <a:latin typeface="Gill Sans MT" panose="020B0502020104020203" pitchFamily="34" charset="0"/>
                        </a:rPr>
                        <a:t>Linear Bounded Automata</a:t>
                      </a:r>
                    </a:p>
                    <a:p>
                      <a:pPr marL="0" marR="0" lvl="0" indent="0" algn="l" defTabSz="914400" rtl="0" eaLnBrk="0" fontAlgn="base" latinLnBrk="0" hangingPunct="0">
                        <a:lnSpc>
                          <a:spcPct val="100000"/>
                        </a:lnSpc>
                        <a:spcBef>
                          <a:spcPct val="40000"/>
                        </a:spcBef>
                        <a:spcAft>
                          <a:spcPct val="0"/>
                        </a:spcAft>
                        <a:buClrTx/>
                        <a:buSzTx/>
                        <a:buFontTx/>
                        <a:buNone/>
                      </a:pPr>
                      <a:r>
                        <a:rPr kumimoji="0" lang="en-US" sz="2400" b="0" i="0" u="none" strike="noStrike" cap="none" normalizeH="0" baseline="0" dirty="0">
                          <a:ln>
                            <a:noFill/>
                          </a:ln>
                          <a:solidFill>
                            <a:schemeClr val="accent2"/>
                          </a:solidFill>
                          <a:effectLst/>
                          <a:latin typeface="Gill Sans MT" panose="020B0502020104020203" pitchFamily="34" charset="0"/>
                        </a:rPr>
                        <a:t>(time-bounded Turing Machines)</a:t>
                      </a:r>
                    </a:p>
                  </a:txBody>
                  <a:tcP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Tx/>
                        <a:buSzTx/>
                        <a:buFontTx/>
                        <a:buNone/>
                      </a:pPr>
                      <a:r>
                        <a:rPr kumimoji="0" lang="en-US" sz="2400" b="0" i="0" u="none" strike="noStrike" cap="none" normalizeH="0" baseline="0" dirty="0">
                          <a:ln>
                            <a:noFill/>
                          </a:ln>
                          <a:solidFill>
                            <a:schemeClr val="tx1"/>
                          </a:solidFill>
                          <a:effectLst/>
                          <a:latin typeface="Gill Sans MT" panose="020B0502020104020203" pitchFamily="34" charset="0"/>
                        </a:rPr>
                        <a:t>Infinite memory, but bounded running time.</a:t>
                      </a:r>
                    </a:p>
                    <a:p>
                      <a:pPr marL="0" marR="0" lvl="0" indent="0" algn="l" defTabSz="914400" rtl="0" eaLnBrk="0" fontAlgn="base" latinLnBrk="0" hangingPunct="0">
                        <a:lnSpc>
                          <a:spcPct val="100000"/>
                        </a:lnSpc>
                        <a:spcBef>
                          <a:spcPct val="40000"/>
                        </a:spcBef>
                        <a:spcAft>
                          <a:spcPct val="0"/>
                        </a:spcAft>
                        <a:buClrTx/>
                        <a:buSzTx/>
                        <a:buFontTx/>
                        <a:buNone/>
                      </a:pPr>
                      <a:r>
                        <a:rPr kumimoji="0" lang="en-US" sz="2400" b="0" i="0" u="none" strike="noStrike" cap="none" normalizeH="0" baseline="0" dirty="0">
                          <a:ln>
                            <a:noFill/>
                          </a:ln>
                          <a:solidFill>
                            <a:schemeClr val="tx1"/>
                          </a:solidFill>
                          <a:effectLst/>
                          <a:latin typeface="Gill Sans MT" panose="020B0502020104020203" pitchFamily="34" charset="0"/>
                        </a:rPr>
                        <a:t>Used to model any computer program that runs in a “reasonable” amount of time.</a:t>
                      </a:r>
                    </a:p>
                  </a:txBody>
                  <a:tcP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Different Types </a:t>
            </a:r>
            <a:r>
              <a:rPr lang="en-US"/>
              <a:t>of Automata</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4876800"/>
          </a:xfrm>
        </p:spPr>
        <p:txBody>
          <a:bodyPr>
            <a:normAutofit/>
          </a:bodyPr>
          <a:lstStyle/>
          <a:p>
            <a:pPr>
              <a:buNone/>
            </a:pPr>
            <a:r>
              <a:rPr lang="en-US" sz="2800" dirty="0"/>
              <a:t>	</a:t>
            </a:r>
            <a:r>
              <a:rPr lang="en-US" sz="2800" dirty="0">
                <a:solidFill>
                  <a:srgbClr val="FF0000"/>
                </a:solidFill>
              </a:rPr>
              <a:t>Alphabet</a:t>
            </a:r>
          </a:p>
          <a:p>
            <a:pPr>
              <a:buNone/>
            </a:pPr>
            <a:r>
              <a:rPr lang="en-US" dirty="0">
                <a:solidFill>
                  <a:srgbClr val="FF0000"/>
                </a:solidFill>
              </a:rPr>
              <a:t>		</a:t>
            </a:r>
            <a:r>
              <a:rPr lang="en-US" i="1" dirty="0">
                <a:solidFill>
                  <a:srgbClr val="FF0000"/>
                </a:solidFill>
              </a:rPr>
              <a:t> </a:t>
            </a:r>
            <a:r>
              <a:rPr lang="en-US" sz="2200" dirty="0"/>
              <a:t>An alphabet is a finite, non-empty set of symbols. </a:t>
            </a:r>
          </a:p>
          <a:p>
            <a:pPr>
              <a:buNone/>
            </a:pPr>
            <a:r>
              <a:rPr lang="en-US" sz="2200" dirty="0"/>
              <a:t>		It is represented by ∑.</a:t>
            </a:r>
          </a:p>
          <a:p>
            <a:pPr marL="697230">
              <a:buNone/>
            </a:pPr>
            <a:r>
              <a:rPr lang="en-US" sz="2200" dirty="0"/>
              <a:t>Ex:</a:t>
            </a:r>
          </a:p>
          <a:p>
            <a:pPr marL="697230">
              <a:buNone/>
            </a:pPr>
            <a:r>
              <a:rPr lang="en-US" sz="2200" dirty="0"/>
              <a:t>∑={0,1} is binary alphabet.</a:t>
            </a:r>
          </a:p>
          <a:p>
            <a:pPr marL="697230">
              <a:buNone/>
            </a:pPr>
            <a:r>
              <a:rPr lang="en-US" sz="2200" dirty="0"/>
              <a:t>∑={0,1,2,3,4,5,6,7,8,9} is decimal alphabet.</a:t>
            </a:r>
          </a:p>
          <a:p>
            <a:pPr marL="697230">
              <a:buNone/>
            </a:pPr>
            <a:r>
              <a:rPr lang="en-US" sz="2200" dirty="0"/>
              <a:t>∑={</a:t>
            </a:r>
            <a:r>
              <a:rPr lang="en-US" sz="2200" dirty="0" err="1"/>
              <a:t>a,b,c</a:t>
            </a:r>
            <a:r>
              <a:rPr lang="en-US" sz="2200" dirty="0"/>
              <a:t>,…..,z} is lower-case alphabet.</a:t>
            </a:r>
          </a:p>
          <a:p>
            <a:pPr>
              <a:buNone/>
            </a:pPr>
            <a:endParaRPr lang="en-US" sz="2800" i="1" dirty="0"/>
          </a:p>
          <a:p>
            <a:pPr>
              <a:buNone/>
            </a:pPr>
            <a:endParaRPr lang="en-US" sz="2800" dirty="0"/>
          </a:p>
          <a:p>
            <a:pPr>
              <a:buNone/>
            </a:pPr>
            <a:endParaRPr lang="en-US" dirty="0">
              <a:solidFill>
                <a:srgbClr val="FF0000"/>
              </a:solidFill>
            </a:endParaRPr>
          </a:p>
        </p:txBody>
      </p:sp>
      <p:sp>
        <p:nvSpPr>
          <p:cNvPr id="4" name="Date Placeholder 3"/>
          <p:cNvSpPr>
            <a:spLocks noGrp="1"/>
          </p:cNvSpPr>
          <p:nvPr>
            <p:ph type="dt" sz="half" idx="10"/>
          </p:nvPr>
        </p:nvSpPr>
        <p:spPr/>
        <p:txBody>
          <a:bodyPr/>
          <a:lstStyle/>
          <a:p>
            <a:fld id="{C37990D3-090B-4E90-8CF2-4584C7035C65}"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10"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Common terms used in </a:t>
            </a:r>
            <a:r>
              <a:rPr lang="en-US" dirty="0"/>
              <a:t>Automata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4876800"/>
          </a:xfrm>
        </p:spPr>
        <p:txBody>
          <a:bodyPr>
            <a:normAutofit/>
          </a:bodyPr>
          <a:lstStyle/>
          <a:p>
            <a:pPr>
              <a:buNone/>
            </a:pPr>
            <a:r>
              <a:rPr lang="en-US" dirty="0"/>
              <a:t>	</a:t>
            </a:r>
            <a:r>
              <a:rPr lang="en-US" sz="2800" dirty="0">
                <a:solidFill>
                  <a:srgbClr val="FF0000"/>
                </a:solidFill>
              </a:rPr>
              <a:t>Strings/Words</a:t>
            </a:r>
            <a:endParaRPr lang="en-US" dirty="0">
              <a:solidFill>
                <a:srgbClr val="FF0000"/>
              </a:solidFill>
            </a:endParaRPr>
          </a:p>
          <a:p>
            <a:pPr>
              <a:lnSpc>
                <a:spcPct val="90000"/>
              </a:lnSpc>
              <a:buNone/>
              <a:defRPr/>
            </a:pPr>
            <a:r>
              <a:rPr lang="en-US" dirty="0">
                <a:solidFill>
                  <a:srgbClr val="FF0000"/>
                </a:solidFill>
              </a:rPr>
              <a:t>		</a:t>
            </a:r>
            <a:r>
              <a:rPr lang="en-US" i="1" dirty="0">
                <a:solidFill>
                  <a:srgbClr val="FF0000"/>
                </a:solidFill>
              </a:rPr>
              <a:t> </a:t>
            </a:r>
            <a:r>
              <a:rPr lang="en-US" sz="2400" dirty="0"/>
              <a:t>A string or word is a finite sequence of symbols over ∑.</a:t>
            </a:r>
          </a:p>
          <a:p>
            <a:pPr marL="800100">
              <a:buNone/>
            </a:pPr>
            <a:r>
              <a:rPr lang="en-US" sz="2400" dirty="0"/>
              <a:t>Ex:</a:t>
            </a:r>
          </a:p>
          <a:p>
            <a:pPr marL="800100">
              <a:buNone/>
            </a:pPr>
            <a:r>
              <a:rPr lang="en-US" sz="2400" dirty="0"/>
              <a:t> w = 10110 is a string over ∑={0,1}.</a:t>
            </a:r>
          </a:p>
          <a:p>
            <a:pPr>
              <a:buNone/>
            </a:pPr>
            <a:endParaRPr lang="en-US" sz="2800" i="1" dirty="0"/>
          </a:p>
          <a:p>
            <a:pPr>
              <a:buNone/>
            </a:pPr>
            <a:endParaRPr lang="en-US" sz="2800" dirty="0"/>
          </a:p>
          <a:p>
            <a:pPr>
              <a:buNone/>
            </a:pPr>
            <a:endParaRPr lang="en-US" dirty="0">
              <a:solidFill>
                <a:srgbClr val="FF0000"/>
              </a:solidFill>
            </a:endParaRPr>
          </a:p>
        </p:txBody>
      </p:sp>
      <p:sp>
        <p:nvSpPr>
          <p:cNvPr id="4" name="Date Placeholder 3"/>
          <p:cNvSpPr>
            <a:spLocks noGrp="1"/>
          </p:cNvSpPr>
          <p:nvPr>
            <p:ph type="dt" sz="half" idx="10"/>
          </p:nvPr>
        </p:nvSpPr>
        <p:spPr/>
        <p:txBody>
          <a:bodyPr/>
          <a:lstStyle/>
          <a:p>
            <a:fld id="{51D6FFD9-AC4B-4F76-903D-0742EA06D826}"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10"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Common terms used in Automata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143000"/>
            <a:ext cx="7467600" cy="4876799"/>
          </a:xfrm>
        </p:spPr>
      </p:pic>
      <p:sp>
        <p:nvSpPr>
          <p:cNvPr id="4" name="Date Placeholder 3"/>
          <p:cNvSpPr>
            <a:spLocks noGrp="1"/>
          </p:cNvSpPr>
          <p:nvPr>
            <p:ph type="dt" sz="half" idx="10"/>
          </p:nvPr>
        </p:nvSpPr>
        <p:spPr/>
        <p:txBody>
          <a:bodyPr/>
          <a:lstStyle/>
          <a:p>
            <a:fld id="{ED78756E-AE2C-46F7-8206-17C7AE93F862}" type="datetime1">
              <a:rPr lang="en-US" smtClean="0"/>
              <a:t>12/28/2022</a:t>
            </a:fld>
            <a:endParaRPr lang="en-US"/>
          </a:p>
        </p:txBody>
      </p:sp>
      <p:sp>
        <p:nvSpPr>
          <p:cNvPr id="5" name="Footer Placeholder 4"/>
          <p:cNvSpPr>
            <a:spLocks noGrp="1"/>
          </p:cNvSpPr>
          <p:nvPr>
            <p:ph type="ftr" sz="quarter" idx="11"/>
          </p:nvPr>
        </p:nvSpPr>
        <p:spPr>
          <a:xfrm>
            <a:off x="2133600" y="6356350"/>
            <a:ext cx="44196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noGrp="1"/>
          </p:cNvSpPr>
          <p:nvPr>
            <p:ph type="title"/>
          </p:nvPr>
        </p:nvSpPr>
        <p:spPr>
          <a:xfrm>
            <a:off x="1600200" y="0"/>
            <a:ext cx="7543800" cy="792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a:t>Syllabus</a:t>
            </a:r>
            <a:endParaRPr lang="en-US" sz="2400" dirty="0"/>
          </a:p>
        </p:txBody>
      </p:sp>
    </p:spTree>
    <p:extLst>
      <p:ext uri="{BB962C8B-B14F-4D97-AF65-F5344CB8AC3E}">
        <p14:creationId xmlns:p14="http://schemas.microsoft.com/office/powerpoint/2010/main" val="374149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4876800"/>
          </a:xfrm>
        </p:spPr>
        <p:txBody>
          <a:bodyPr>
            <a:normAutofit/>
          </a:bodyPr>
          <a:lstStyle/>
          <a:p>
            <a:pPr marL="182880">
              <a:spcBef>
                <a:spcPts val="0"/>
              </a:spcBef>
              <a:buNone/>
            </a:pPr>
            <a:r>
              <a:rPr lang="en-US" dirty="0"/>
              <a:t>	</a:t>
            </a:r>
            <a:r>
              <a:rPr lang="en-US" sz="2800" dirty="0">
                <a:solidFill>
                  <a:srgbClr val="FF0000"/>
                </a:solidFill>
              </a:rPr>
              <a:t>Length of a string</a:t>
            </a:r>
          </a:p>
          <a:p>
            <a:pPr marL="182880">
              <a:spcBef>
                <a:spcPts val="0"/>
              </a:spcBef>
              <a:buNone/>
            </a:pPr>
            <a:r>
              <a:rPr lang="en-US" sz="2800" dirty="0">
                <a:solidFill>
                  <a:srgbClr val="FF0000"/>
                </a:solidFill>
              </a:rPr>
              <a:t>		or</a:t>
            </a:r>
          </a:p>
          <a:p>
            <a:pPr marL="182880">
              <a:spcBef>
                <a:spcPts val="0"/>
              </a:spcBef>
              <a:buNone/>
            </a:pPr>
            <a:r>
              <a:rPr lang="en-US" sz="2800" dirty="0">
                <a:solidFill>
                  <a:srgbClr val="FF0000"/>
                </a:solidFill>
              </a:rPr>
              <a:t>	Power of </a:t>
            </a:r>
            <a:r>
              <a:rPr lang="en-US" sz="2800" i="1" dirty="0">
                <a:solidFill>
                  <a:srgbClr val="FF0000"/>
                </a:solidFill>
              </a:rPr>
              <a:t>∑</a:t>
            </a:r>
            <a:endParaRPr lang="en-US" sz="2800" dirty="0">
              <a:solidFill>
                <a:srgbClr val="FF0000"/>
              </a:solidFill>
            </a:endParaRPr>
          </a:p>
          <a:p>
            <a:pPr>
              <a:lnSpc>
                <a:spcPct val="90000"/>
              </a:lnSpc>
              <a:buNone/>
              <a:defRPr/>
            </a:pPr>
            <a:r>
              <a:rPr lang="en-US" dirty="0">
                <a:solidFill>
                  <a:srgbClr val="FF0000"/>
                </a:solidFill>
              </a:rPr>
              <a:t>		</a:t>
            </a:r>
            <a:r>
              <a:rPr lang="en-US" sz="2400" i="1" dirty="0">
                <a:solidFill>
                  <a:srgbClr val="FF0000"/>
                </a:solidFill>
              </a:rPr>
              <a:t> </a:t>
            </a:r>
            <a:r>
              <a:rPr lang="en-US" sz="2400" dirty="0"/>
              <a:t>∑</a:t>
            </a:r>
            <a:r>
              <a:rPr lang="en-US" sz="2400" baseline="30000" dirty="0"/>
              <a:t>k</a:t>
            </a:r>
            <a:r>
              <a:rPr lang="en-US" sz="2400" dirty="0"/>
              <a:t> is the set of strings of length k (|w|=k).</a:t>
            </a:r>
          </a:p>
          <a:p>
            <a:pPr>
              <a:buNone/>
            </a:pPr>
            <a:r>
              <a:rPr lang="en-US" sz="2400" dirty="0"/>
              <a:t>Ex:</a:t>
            </a:r>
          </a:p>
          <a:p>
            <a:pPr>
              <a:buNone/>
            </a:pPr>
            <a:r>
              <a:rPr lang="en-US" sz="2400" dirty="0"/>
              <a:t> If ∑={</a:t>
            </a:r>
            <a:r>
              <a:rPr lang="en-US" sz="2400" dirty="0" err="1"/>
              <a:t>a,b</a:t>
            </a:r>
            <a:r>
              <a:rPr lang="en-US" sz="2400" dirty="0"/>
              <a:t>} then</a:t>
            </a:r>
          </a:p>
          <a:p>
            <a:pPr>
              <a:buNone/>
            </a:pPr>
            <a:r>
              <a:rPr lang="en-US" sz="2400" dirty="0"/>
              <a:t>∑</a:t>
            </a:r>
            <a:r>
              <a:rPr lang="en-US" sz="2400" baseline="30000" dirty="0"/>
              <a:t>0</a:t>
            </a:r>
            <a:r>
              <a:rPr lang="en-US" sz="2400" dirty="0"/>
              <a:t>= {Ɛ} , called </a:t>
            </a:r>
            <a:r>
              <a:rPr lang="en-US" sz="2400" dirty="0">
                <a:solidFill>
                  <a:srgbClr val="FF0000"/>
                </a:solidFill>
              </a:rPr>
              <a:t>Epsilon</a:t>
            </a:r>
            <a:r>
              <a:rPr lang="en-US" sz="2400" dirty="0"/>
              <a:t>.</a:t>
            </a:r>
          </a:p>
          <a:p>
            <a:pPr>
              <a:buNone/>
            </a:pPr>
            <a:r>
              <a:rPr lang="en-US" sz="2400" dirty="0"/>
              <a:t>∑</a:t>
            </a:r>
            <a:r>
              <a:rPr lang="en-US" sz="2400" baseline="30000" dirty="0"/>
              <a:t>1</a:t>
            </a:r>
            <a:r>
              <a:rPr lang="en-US" sz="2400" dirty="0"/>
              <a:t> = {</a:t>
            </a:r>
            <a:r>
              <a:rPr lang="en-US" sz="2400" dirty="0" err="1"/>
              <a:t>a,b</a:t>
            </a:r>
            <a:r>
              <a:rPr lang="en-US" sz="2400" dirty="0"/>
              <a:t>}</a:t>
            </a:r>
          </a:p>
          <a:p>
            <a:pPr>
              <a:buNone/>
            </a:pPr>
            <a:r>
              <a:rPr lang="en-US" sz="2400" dirty="0"/>
              <a:t>∑</a:t>
            </a:r>
            <a:r>
              <a:rPr lang="en-US" sz="2400" baseline="30000" dirty="0"/>
              <a:t>2 </a:t>
            </a:r>
            <a:r>
              <a:rPr lang="en-US" sz="2400" dirty="0"/>
              <a:t>= {</a:t>
            </a:r>
            <a:r>
              <a:rPr lang="en-US" sz="2400" dirty="0" err="1"/>
              <a:t>aa,ab,ba,bb</a:t>
            </a:r>
            <a:r>
              <a:rPr lang="en-US" sz="2400" dirty="0"/>
              <a:t>}</a:t>
            </a:r>
          </a:p>
          <a:p>
            <a:pPr>
              <a:buNone/>
            </a:pPr>
            <a:endParaRPr lang="en-US" sz="2800" dirty="0"/>
          </a:p>
          <a:p>
            <a:pPr>
              <a:buNone/>
            </a:pPr>
            <a:endParaRPr lang="en-US" dirty="0">
              <a:solidFill>
                <a:srgbClr val="FF0000"/>
              </a:solidFill>
            </a:endParaRPr>
          </a:p>
        </p:txBody>
      </p:sp>
      <p:sp>
        <p:nvSpPr>
          <p:cNvPr id="4" name="Date Placeholder 3"/>
          <p:cNvSpPr>
            <a:spLocks noGrp="1"/>
          </p:cNvSpPr>
          <p:nvPr>
            <p:ph type="dt" sz="half" idx="10"/>
          </p:nvPr>
        </p:nvSpPr>
        <p:spPr/>
        <p:txBody>
          <a:bodyPr/>
          <a:lstStyle/>
          <a:p>
            <a:fld id="{54955E3B-68B8-4DEA-82F5-5A0F08464EC6}"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11"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Common terms used in </a:t>
            </a:r>
            <a:r>
              <a:rPr lang="en-US" dirty="0"/>
              <a:t>Automata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4876800"/>
          </a:xfrm>
        </p:spPr>
        <p:txBody>
          <a:bodyPr>
            <a:normAutofit/>
          </a:bodyPr>
          <a:lstStyle/>
          <a:p>
            <a:pPr marL="182880">
              <a:spcBef>
                <a:spcPts val="0"/>
              </a:spcBef>
              <a:buNone/>
            </a:pPr>
            <a:r>
              <a:rPr lang="en-US" sz="2800" dirty="0"/>
              <a:t>	</a:t>
            </a:r>
            <a:r>
              <a:rPr lang="en-US" sz="2800" dirty="0">
                <a:solidFill>
                  <a:srgbClr val="FF0000"/>
                </a:solidFill>
              </a:rPr>
              <a:t>Reverse of a string</a:t>
            </a:r>
          </a:p>
          <a:p>
            <a:pPr>
              <a:lnSpc>
                <a:spcPct val="90000"/>
              </a:lnSpc>
              <a:buNone/>
              <a:defRPr/>
            </a:pPr>
            <a:r>
              <a:rPr lang="en-US" dirty="0">
                <a:solidFill>
                  <a:srgbClr val="FF0000"/>
                </a:solidFill>
              </a:rPr>
              <a:t>		</a:t>
            </a:r>
            <a:r>
              <a:rPr lang="en-US" i="1" dirty="0">
                <a:solidFill>
                  <a:srgbClr val="FF0000"/>
                </a:solidFill>
              </a:rPr>
              <a:t> </a:t>
            </a:r>
            <a:r>
              <a:rPr lang="en-US" sz="2400" dirty="0"/>
              <a:t>Reverse of a string, w is represented as </a:t>
            </a:r>
            <a:r>
              <a:rPr lang="en-US" sz="2400" dirty="0" err="1"/>
              <a:t>w</a:t>
            </a:r>
            <a:r>
              <a:rPr lang="en-US" sz="2400" baseline="30000" dirty="0" err="1"/>
              <a:t>R</a:t>
            </a:r>
            <a:r>
              <a:rPr lang="en-US" sz="2400" dirty="0"/>
              <a:t>.</a:t>
            </a:r>
          </a:p>
          <a:p>
            <a:pPr marL="800100">
              <a:buNone/>
            </a:pPr>
            <a:r>
              <a:rPr lang="en-US" sz="2400" dirty="0"/>
              <a:t>Ex:</a:t>
            </a:r>
          </a:p>
          <a:p>
            <a:pPr marL="800100">
              <a:buNone/>
            </a:pPr>
            <a:r>
              <a:rPr lang="en-US" sz="2400" dirty="0"/>
              <a:t> If w=xyz then </a:t>
            </a:r>
            <a:r>
              <a:rPr lang="en-US" sz="2400" dirty="0" err="1"/>
              <a:t>w</a:t>
            </a:r>
            <a:r>
              <a:rPr lang="en-US" sz="2400" baseline="30000" dirty="0" err="1"/>
              <a:t>R</a:t>
            </a:r>
            <a:r>
              <a:rPr lang="en-US" sz="2400" baseline="30000" dirty="0"/>
              <a:t> </a:t>
            </a:r>
            <a:r>
              <a:rPr lang="en-US" sz="2400" dirty="0"/>
              <a:t>=</a:t>
            </a:r>
            <a:r>
              <a:rPr lang="en-US" sz="2400" dirty="0" err="1"/>
              <a:t>zyx</a:t>
            </a:r>
            <a:r>
              <a:rPr lang="en-US" sz="2400" dirty="0"/>
              <a:t>.</a:t>
            </a:r>
          </a:p>
          <a:p>
            <a:pPr>
              <a:buNone/>
            </a:pPr>
            <a:endParaRPr lang="en-US" sz="2800" i="1" dirty="0"/>
          </a:p>
          <a:p>
            <a:pPr marL="236855" indent="-60325">
              <a:buNone/>
            </a:pPr>
            <a:r>
              <a:rPr lang="en-US" sz="2800" dirty="0">
                <a:solidFill>
                  <a:srgbClr val="FF0000"/>
                </a:solidFill>
              </a:rPr>
              <a:t>	 Substrings of a string</a:t>
            </a:r>
          </a:p>
          <a:p>
            <a:pPr>
              <a:buNone/>
            </a:pPr>
            <a:r>
              <a:rPr lang="en-US" i="1" dirty="0"/>
              <a:t>		</a:t>
            </a:r>
            <a:r>
              <a:rPr lang="en-US" sz="2400" dirty="0"/>
              <a:t>If w=xyz then its substrings are:</a:t>
            </a:r>
          </a:p>
          <a:p>
            <a:pPr>
              <a:buNone/>
            </a:pPr>
            <a:r>
              <a:rPr lang="en-US" sz="2400" dirty="0"/>
              <a:t>		Ɛ, x, y, z, </a:t>
            </a:r>
            <a:r>
              <a:rPr lang="en-US" sz="2400" dirty="0" err="1"/>
              <a:t>xy</a:t>
            </a:r>
            <a:r>
              <a:rPr lang="en-US" sz="2400" dirty="0"/>
              <a:t>, </a:t>
            </a:r>
            <a:r>
              <a:rPr lang="en-US" sz="2400" dirty="0" err="1"/>
              <a:t>yz</a:t>
            </a:r>
            <a:r>
              <a:rPr lang="en-US" sz="2400" dirty="0"/>
              <a:t>, </a:t>
            </a:r>
            <a:r>
              <a:rPr lang="en-US" sz="2400" dirty="0" err="1"/>
              <a:t>zx</a:t>
            </a:r>
            <a:r>
              <a:rPr lang="en-US" sz="2400" dirty="0"/>
              <a:t>, xyz</a:t>
            </a:r>
          </a:p>
          <a:p>
            <a:pPr>
              <a:buNone/>
            </a:pPr>
            <a:endParaRPr lang="en-US" dirty="0">
              <a:solidFill>
                <a:srgbClr val="FF0000"/>
              </a:solidFill>
            </a:endParaRPr>
          </a:p>
        </p:txBody>
      </p:sp>
      <p:sp>
        <p:nvSpPr>
          <p:cNvPr id="4" name="Date Placeholder 3"/>
          <p:cNvSpPr>
            <a:spLocks noGrp="1"/>
          </p:cNvSpPr>
          <p:nvPr>
            <p:ph type="dt" sz="half" idx="10"/>
          </p:nvPr>
        </p:nvSpPr>
        <p:spPr/>
        <p:txBody>
          <a:bodyPr/>
          <a:lstStyle/>
          <a:p>
            <a:fld id="{4F5C016A-F2E8-4B8E-96A2-B65D6B48E752}"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10"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Common terms used in </a:t>
            </a:r>
            <a:r>
              <a:rPr lang="en-US" dirty="0"/>
              <a:t>Automata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4876800"/>
          </a:xfrm>
        </p:spPr>
        <p:txBody>
          <a:bodyPr>
            <a:normAutofit/>
          </a:bodyPr>
          <a:lstStyle/>
          <a:p>
            <a:pPr>
              <a:buNone/>
            </a:pPr>
            <a:r>
              <a:rPr lang="en-US" dirty="0"/>
              <a:t>	</a:t>
            </a:r>
            <a:r>
              <a:rPr lang="en-US" sz="2800" dirty="0">
                <a:solidFill>
                  <a:srgbClr val="FF0000"/>
                </a:solidFill>
              </a:rPr>
              <a:t>Prefix of a string</a:t>
            </a:r>
          </a:p>
          <a:p>
            <a:pPr>
              <a:buNone/>
            </a:pPr>
            <a:r>
              <a:rPr lang="en-US" i="1" dirty="0"/>
              <a:t>		</a:t>
            </a:r>
            <a:r>
              <a:rPr lang="en-US" sz="2400" dirty="0"/>
              <a:t>If w=xyz then its prefixes are:</a:t>
            </a:r>
          </a:p>
          <a:p>
            <a:pPr>
              <a:buNone/>
            </a:pPr>
            <a:r>
              <a:rPr lang="en-US" sz="2400" dirty="0"/>
              <a:t>		Ɛ, x, </a:t>
            </a:r>
            <a:r>
              <a:rPr lang="en-US" sz="2400" dirty="0" err="1"/>
              <a:t>xy</a:t>
            </a:r>
            <a:r>
              <a:rPr lang="en-US" sz="2400" dirty="0"/>
              <a:t>, xyz</a:t>
            </a:r>
          </a:p>
          <a:p>
            <a:pPr>
              <a:buNone/>
            </a:pPr>
            <a:endParaRPr lang="en-US" sz="2800" i="1" dirty="0"/>
          </a:p>
          <a:p>
            <a:pPr>
              <a:buNone/>
            </a:pPr>
            <a:r>
              <a:rPr lang="en-US" dirty="0">
                <a:solidFill>
                  <a:srgbClr val="FF0000"/>
                </a:solidFill>
              </a:rPr>
              <a:t>	 </a:t>
            </a:r>
            <a:r>
              <a:rPr lang="en-US" sz="2800" dirty="0">
                <a:solidFill>
                  <a:srgbClr val="FF0000"/>
                </a:solidFill>
              </a:rPr>
              <a:t>Suffix of a string</a:t>
            </a:r>
          </a:p>
          <a:p>
            <a:pPr>
              <a:buNone/>
            </a:pPr>
            <a:r>
              <a:rPr lang="en-US" i="1" dirty="0"/>
              <a:t>		</a:t>
            </a:r>
            <a:r>
              <a:rPr lang="en-US" sz="2400" dirty="0"/>
              <a:t>If w=xyz then its suffixes are:</a:t>
            </a:r>
          </a:p>
          <a:p>
            <a:pPr>
              <a:buNone/>
            </a:pPr>
            <a:r>
              <a:rPr lang="en-US" sz="2400" dirty="0"/>
              <a:t>		Ɛ, z, </a:t>
            </a:r>
            <a:r>
              <a:rPr lang="en-US" sz="2400" dirty="0" err="1"/>
              <a:t>yz</a:t>
            </a:r>
            <a:r>
              <a:rPr lang="en-US" sz="2400" dirty="0"/>
              <a:t>, xyz</a:t>
            </a:r>
          </a:p>
          <a:p>
            <a:pPr>
              <a:buNone/>
            </a:pPr>
            <a:endParaRPr lang="en-US" dirty="0">
              <a:solidFill>
                <a:srgbClr val="FF0000"/>
              </a:solidFill>
            </a:endParaRPr>
          </a:p>
        </p:txBody>
      </p:sp>
      <p:sp>
        <p:nvSpPr>
          <p:cNvPr id="4" name="Date Placeholder 3"/>
          <p:cNvSpPr>
            <a:spLocks noGrp="1"/>
          </p:cNvSpPr>
          <p:nvPr>
            <p:ph type="dt" sz="half" idx="10"/>
          </p:nvPr>
        </p:nvSpPr>
        <p:spPr/>
        <p:txBody>
          <a:bodyPr/>
          <a:lstStyle/>
          <a:p>
            <a:fld id="{D9775183-9814-49DB-A952-3495C35D964A}"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10"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Common terms used in Automata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4876800"/>
          </a:xfrm>
        </p:spPr>
        <p:txBody>
          <a:bodyPr>
            <a:normAutofit/>
          </a:bodyPr>
          <a:lstStyle/>
          <a:p>
            <a:pPr>
              <a:buNone/>
            </a:pPr>
            <a:r>
              <a:rPr lang="en-US" dirty="0"/>
              <a:t>	</a:t>
            </a:r>
            <a:r>
              <a:rPr lang="en-US" sz="2800" dirty="0">
                <a:solidFill>
                  <a:srgbClr val="FF0000"/>
                </a:solidFill>
              </a:rPr>
              <a:t>Languages</a:t>
            </a:r>
            <a:endParaRPr lang="en-US" dirty="0">
              <a:solidFill>
                <a:srgbClr val="FF0000"/>
              </a:solidFill>
            </a:endParaRPr>
          </a:p>
          <a:p>
            <a:pPr>
              <a:buNone/>
            </a:pPr>
            <a:r>
              <a:rPr lang="en-US" i="1" dirty="0"/>
              <a:t>		</a:t>
            </a:r>
            <a:r>
              <a:rPr lang="en-US" sz="2800" dirty="0"/>
              <a:t>A set of strings, over ∑, is called a language.</a:t>
            </a:r>
          </a:p>
          <a:p>
            <a:pPr>
              <a:buNone/>
            </a:pPr>
            <a:r>
              <a:rPr lang="en-US" dirty="0"/>
              <a:t>Ex:</a:t>
            </a:r>
          </a:p>
          <a:p>
            <a:pPr>
              <a:buNone/>
            </a:pPr>
            <a:r>
              <a:rPr lang="en-US" dirty="0">
                <a:solidFill>
                  <a:srgbClr val="0070C0"/>
                </a:solidFill>
              </a:rPr>
              <a:t>L</a:t>
            </a:r>
            <a:r>
              <a:rPr lang="en-US" baseline="-25000" dirty="0">
                <a:solidFill>
                  <a:srgbClr val="0070C0"/>
                </a:solidFill>
              </a:rPr>
              <a:t>1</a:t>
            </a:r>
            <a:r>
              <a:rPr lang="en-US" dirty="0">
                <a:solidFill>
                  <a:srgbClr val="0070C0"/>
                </a:solidFill>
              </a:rPr>
              <a:t>=[w={0,1}*| w has equal number of 0’s and 1’s]</a:t>
            </a:r>
          </a:p>
          <a:p>
            <a:pPr>
              <a:buNone/>
            </a:pPr>
            <a:r>
              <a:rPr lang="en-US" dirty="0">
                <a:solidFill>
                  <a:srgbClr val="0070C0"/>
                </a:solidFill>
              </a:rPr>
              <a:t>L</a:t>
            </a:r>
            <a:r>
              <a:rPr lang="en-US" baseline="-25000" dirty="0">
                <a:solidFill>
                  <a:srgbClr val="0070C0"/>
                </a:solidFill>
              </a:rPr>
              <a:t>1</a:t>
            </a:r>
            <a:r>
              <a:rPr lang="en-US" dirty="0">
                <a:solidFill>
                  <a:srgbClr val="0070C0"/>
                </a:solidFill>
              </a:rPr>
              <a:t>={01,10,0011,0101,0110,1010,1001,1100,……}</a:t>
            </a:r>
          </a:p>
          <a:p>
            <a:pPr>
              <a:buNone/>
            </a:pPr>
            <a:r>
              <a:rPr lang="en-US" dirty="0">
                <a:solidFill>
                  <a:schemeClr val="accent2">
                    <a:lumMod val="75000"/>
                  </a:schemeClr>
                </a:solidFill>
              </a:rPr>
              <a:t>L</a:t>
            </a:r>
            <a:r>
              <a:rPr lang="en-US" baseline="-25000" dirty="0">
                <a:solidFill>
                  <a:schemeClr val="accent2">
                    <a:lumMod val="75000"/>
                  </a:schemeClr>
                </a:solidFill>
              </a:rPr>
              <a:t>2</a:t>
            </a:r>
            <a:r>
              <a:rPr lang="en-US" dirty="0">
                <a:solidFill>
                  <a:schemeClr val="accent2">
                    <a:lumMod val="75000"/>
                  </a:schemeClr>
                </a:solidFill>
              </a:rPr>
              <a:t>=[w={0,1}*| |w|</a:t>
            </a:r>
            <a:r>
              <a:rPr lang="en-US" dirty="0">
                <a:solidFill>
                  <a:schemeClr val="accent2">
                    <a:lumMod val="75000"/>
                  </a:schemeClr>
                </a:solidFill>
                <a:sym typeface="Symbol" panose="05050102010706020507"/>
              </a:rPr>
              <a:t>3]</a:t>
            </a:r>
          </a:p>
          <a:p>
            <a:pPr>
              <a:buNone/>
            </a:pPr>
            <a:r>
              <a:rPr lang="en-US" dirty="0">
                <a:solidFill>
                  <a:schemeClr val="accent2">
                    <a:lumMod val="75000"/>
                  </a:schemeClr>
                </a:solidFill>
                <a:sym typeface="Symbol" panose="05050102010706020507"/>
              </a:rPr>
              <a:t>L</a:t>
            </a:r>
            <a:r>
              <a:rPr lang="en-US" baseline="-25000" dirty="0">
                <a:solidFill>
                  <a:schemeClr val="accent2">
                    <a:lumMod val="75000"/>
                  </a:schemeClr>
                </a:solidFill>
                <a:sym typeface="Symbol" panose="05050102010706020507"/>
              </a:rPr>
              <a:t>2</a:t>
            </a:r>
            <a:r>
              <a:rPr lang="en-US" dirty="0">
                <a:solidFill>
                  <a:schemeClr val="accent2">
                    <a:lumMod val="75000"/>
                  </a:schemeClr>
                </a:solidFill>
                <a:sym typeface="Symbol" panose="05050102010706020507"/>
              </a:rPr>
              <a:t>={Ɛ,0,1,00,01,10,11,000,001,010,011,100,101,110,111}</a:t>
            </a:r>
          </a:p>
          <a:p>
            <a:pPr>
              <a:buNone/>
            </a:pPr>
            <a:endParaRPr lang="en-US" dirty="0"/>
          </a:p>
        </p:txBody>
      </p:sp>
      <p:sp>
        <p:nvSpPr>
          <p:cNvPr id="4" name="Date Placeholder 3"/>
          <p:cNvSpPr>
            <a:spLocks noGrp="1"/>
          </p:cNvSpPr>
          <p:nvPr>
            <p:ph type="dt" sz="half" idx="10"/>
          </p:nvPr>
        </p:nvSpPr>
        <p:spPr/>
        <p:txBody>
          <a:bodyPr/>
          <a:lstStyle/>
          <a:p>
            <a:fld id="{138DDDDE-2C91-4677-9677-3A21C56F5B0E}"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11"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Common terms used in </a:t>
            </a:r>
            <a:r>
              <a:rPr lang="en-US" dirty="0"/>
              <a:t>Automata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4876800"/>
          </a:xfrm>
        </p:spPr>
        <p:txBody>
          <a:bodyPr>
            <a:normAutofit/>
          </a:bodyPr>
          <a:lstStyle/>
          <a:p>
            <a:pPr>
              <a:buNone/>
            </a:pPr>
            <a:r>
              <a:rPr lang="en-US" sz="2800" dirty="0"/>
              <a:t>	</a:t>
            </a:r>
            <a:r>
              <a:rPr lang="en-US" sz="2800" dirty="0" err="1">
                <a:solidFill>
                  <a:srgbClr val="FF0000"/>
                </a:solidFill>
              </a:rPr>
              <a:t>Kleene</a:t>
            </a:r>
            <a:r>
              <a:rPr lang="en-US" sz="2800" dirty="0">
                <a:solidFill>
                  <a:srgbClr val="FF0000"/>
                </a:solidFill>
              </a:rPr>
              <a:t> closure</a:t>
            </a:r>
          </a:p>
          <a:p>
            <a:pPr>
              <a:buNone/>
            </a:pPr>
            <a:r>
              <a:rPr lang="en-US" i="1" dirty="0"/>
              <a:t>		</a:t>
            </a:r>
            <a:r>
              <a:rPr lang="en-US" sz="2200" i="1" dirty="0" err="1"/>
              <a:t>Kleene</a:t>
            </a:r>
            <a:r>
              <a:rPr lang="en-US" sz="2200" i="1" dirty="0"/>
              <a:t> closure represented as </a:t>
            </a:r>
            <a:r>
              <a:rPr lang="en-US" sz="2200" dirty="0"/>
              <a:t>∑*, is set of strings of all possible length.</a:t>
            </a:r>
          </a:p>
          <a:p>
            <a:pPr>
              <a:buNone/>
            </a:pPr>
            <a:endParaRPr lang="en-US" sz="2200" dirty="0"/>
          </a:p>
          <a:p>
            <a:pPr>
              <a:buNone/>
            </a:pPr>
            <a:r>
              <a:rPr lang="en-US" sz="2200" dirty="0"/>
              <a:t>			∑*=∑</a:t>
            </a:r>
            <a:r>
              <a:rPr lang="en-US" sz="2200" baseline="30000" dirty="0"/>
              <a:t>0 </a:t>
            </a:r>
            <a:r>
              <a:rPr lang="en-US" sz="2200" dirty="0">
                <a:sym typeface="Symbol" panose="05050102010706020507"/>
              </a:rPr>
              <a:t></a:t>
            </a:r>
            <a:r>
              <a:rPr lang="en-US" sz="2200" dirty="0"/>
              <a:t>∑</a:t>
            </a:r>
            <a:r>
              <a:rPr lang="en-US" sz="2200" baseline="30000" dirty="0"/>
              <a:t>1</a:t>
            </a:r>
            <a:r>
              <a:rPr lang="en-US" sz="2200" dirty="0">
                <a:sym typeface="Symbol" panose="05050102010706020507"/>
              </a:rPr>
              <a:t> </a:t>
            </a:r>
            <a:r>
              <a:rPr lang="en-US" sz="2200" dirty="0"/>
              <a:t>∑</a:t>
            </a:r>
            <a:r>
              <a:rPr lang="en-US" sz="2200" baseline="30000" dirty="0"/>
              <a:t>2</a:t>
            </a:r>
            <a:r>
              <a:rPr lang="en-US" sz="2200" dirty="0">
                <a:sym typeface="Symbol" panose="05050102010706020507"/>
              </a:rPr>
              <a:t> </a:t>
            </a:r>
            <a:r>
              <a:rPr lang="en-US" sz="2200" dirty="0"/>
              <a:t>∑</a:t>
            </a:r>
            <a:r>
              <a:rPr lang="en-US" sz="2200" baseline="30000" dirty="0"/>
              <a:t>3</a:t>
            </a:r>
            <a:r>
              <a:rPr lang="en-US" sz="2200" dirty="0">
                <a:sym typeface="Symbol" panose="05050102010706020507"/>
              </a:rPr>
              <a:t>……….</a:t>
            </a:r>
          </a:p>
          <a:p>
            <a:pPr>
              <a:buNone/>
            </a:pPr>
            <a:r>
              <a:rPr lang="en-US" sz="2200" dirty="0">
                <a:sym typeface="Symbol" panose="05050102010706020507"/>
              </a:rPr>
              <a:t>	</a:t>
            </a:r>
          </a:p>
          <a:p>
            <a:pPr>
              <a:buNone/>
            </a:pPr>
            <a:r>
              <a:rPr lang="en-US" sz="2200" dirty="0">
                <a:solidFill>
                  <a:srgbClr val="0070C0"/>
                </a:solidFill>
                <a:sym typeface="Symbol" panose="05050102010706020507"/>
              </a:rPr>
              <a:t>	Ex:</a:t>
            </a:r>
          </a:p>
          <a:p>
            <a:pPr>
              <a:buNone/>
            </a:pPr>
            <a:r>
              <a:rPr lang="en-US" sz="2200" baseline="30000" dirty="0">
                <a:solidFill>
                  <a:srgbClr val="0070C0"/>
                </a:solidFill>
                <a:sym typeface="Symbol" panose="05050102010706020507"/>
              </a:rPr>
              <a:t>		</a:t>
            </a:r>
            <a:r>
              <a:rPr lang="en-US" sz="2200" dirty="0">
                <a:solidFill>
                  <a:srgbClr val="0070C0"/>
                </a:solidFill>
              </a:rPr>
              <a:t>If ∑ ={</a:t>
            </a:r>
            <a:r>
              <a:rPr lang="en-US" sz="2200" dirty="0" err="1">
                <a:solidFill>
                  <a:srgbClr val="0070C0"/>
                </a:solidFill>
              </a:rPr>
              <a:t>a,b</a:t>
            </a:r>
            <a:r>
              <a:rPr lang="en-US" sz="2200" dirty="0">
                <a:solidFill>
                  <a:srgbClr val="0070C0"/>
                </a:solidFill>
              </a:rPr>
              <a:t>} then</a:t>
            </a:r>
          </a:p>
          <a:p>
            <a:pPr>
              <a:buNone/>
            </a:pPr>
            <a:r>
              <a:rPr lang="en-US" sz="2200" dirty="0">
                <a:solidFill>
                  <a:srgbClr val="0070C0"/>
                </a:solidFill>
              </a:rPr>
              <a:t>		∑*={</a:t>
            </a:r>
            <a:r>
              <a:rPr lang="en-US" sz="2200" dirty="0">
                <a:solidFill>
                  <a:srgbClr val="0070C0"/>
                </a:solidFill>
                <a:sym typeface="Symbol" panose="05050102010706020507"/>
              </a:rPr>
              <a:t>Ɛ, </a:t>
            </a:r>
            <a:r>
              <a:rPr lang="en-US" sz="2200" dirty="0" err="1">
                <a:solidFill>
                  <a:srgbClr val="0070C0"/>
                </a:solidFill>
                <a:sym typeface="Symbol" panose="05050102010706020507"/>
              </a:rPr>
              <a:t>a,b,aa,ab,ba,bb,aaa,aab</a:t>
            </a:r>
            <a:r>
              <a:rPr lang="en-US" sz="2200" dirty="0">
                <a:solidFill>
                  <a:srgbClr val="0070C0"/>
                </a:solidFill>
                <a:sym typeface="Symbol" panose="05050102010706020507"/>
              </a:rPr>
              <a:t>,………..}</a:t>
            </a:r>
            <a:endParaRPr lang="en-US" sz="2200" baseline="30000" dirty="0">
              <a:solidFill>
                <a:srgbClr val="0070C0"/>
              </a:solidFill>
            </a:endParaRPr>
          </a:p>
          <a:p>
            <a:pPr>
              <a:buNone/>
            </a:pPr>
            <a:endParaRPr lang="en-US" dirty="0">
              <a:solidFill>
                <a:schemeClr val="accent2">
                  <a:lumMod val="75000"/>
                </a:schemeClr>
              </a:solidFill>
              <a:sym typeface="Symbol" panose="05050102010706020507"/>
            </a:endParaRPr>
          </a:p>
          <a:p>
            <a:pPr>
              <a:buNone/>
            </a:pPr>
            <a:endParaRPr lang="en-US" dirty="0"/>
          </a:p>
        </p:txBody>
      </p:sp>
      <p:sp>
        <p:nvSpPr>
          <p:cNvPr id="4" name="Date Placeholder 3"/>
          <p:cNvSpPr>
            <a:spLocks noGrp="1"/>
          </p:cNvSpPr>
          <p:nvPr>
            <p:ph type="dt" sz="half" idx="10"/>
          </p:nvPr>
        </p:nvSpPr>
        <p:spPr/>
        <p:txBody>
          <a:bodyPr/>
          <a:lstStyle/>
          <a:p>
            <a:fld id="{B09208E0-F666-4759-B980-46D974E038F6}"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Common terms used in </a:t>
            </a:r>
            <a:r>
              <a:rPr lang="en-US" dirty="0"/>
              <a:t>Automata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4876800"/>
          </a:xfrm>
        </p:spPr>
        <p:txBody>
          <a:bodyPr>
            <a:normAutofit/>
          </a:bodyPr>
          <a:lstStyle/>
          <a:p>
            <a:pPr>
              <a:buNone/>
            </a:pPr>
            <a:r>
              <a:rPr lang="en-US" sz="2800" dirty="0"/>
              <a:t>	</a:t>
            </a:r>
            <a:r>
              <a:rPr lang="en-US" sz="2800" dirty="0">
                <a:solidFill>
                  <a:srgbClr val="FF0000"/>
                </a:solidFill>
              </a:rPr>
              <a:t>Positive closure</a:t>
            </a:r>
          </a:p>
          <a:p>
            <a:pPr>
              <a:buNone/>
            </a:pPr>
            <a:r>
              <a:rPr lang="en-US" i="1" dirty="0"/>
              <a:t>		</a:t>
            </a:r>
            <a:r>
              <a:rPr lang="en-US" sz="2200" i="1" dirty="0"/>
              <a:t>Positive closure represented as </a:t>
            </a:r>
            <a:r>
              <a:rPr lang="en-US" sz="2200" dirty="0"/>
              <a:t>∑</a:t>
            </a:r>
            <a:r>
              <a:rPr lang="en-US" sz="2200" baseline="30000" dirty="0"/>
              <a:t>+</a:t>
            </a:r>
            <a:r>
              <a:rPr lang="en-US" sz="2200" dirty="0"/>
              <a:t>, is set of strings of all possible length.</a:t>
            </a:r>
          </a:p>
          <a:p>
            <a:pPr>
              <a:buNone/>
            </a:pPr>
            <a:r>
              <a:rPr lang="en-US" sz="2200" dirty="0"/>
              <a:t>			∑</a:t>
            </a:r>
            <a:r>
              <a:rPr lang="en-US" sz="2200" baseline="30000" dirty="0"/>
              <a:t>+</a:t>
            </a:r>
            <a:r>
              <a:rPr lang="en-US" sz="2200" dirty="0"/>
              <a:t>=∑</a:t>
            </a:r>
            <a:r>
              <a:rPr lang="en-US" sz="2200" baseline="30000" dirty="0"/>
              <a:t>1</a:t>
            </a:r>
            <a:r>
              <a:rPr lang="en-US" sz="2200" dirty="0">
                <a:sym typeface="Symbol" panose="05050102010706020507"/>
              </a:rPr>
              <a:t> </a:t>
            </a:r>
            <a:r>
              <a:rPr lang="en-US" sz="2200" dirty="0"/>
              <a:t>∑</a:t>
            </a:r>
            <a:r>
              <a:rPr lang="en-US" sz="2200" baseline="30000" dirty="0"/>
              <a:t>2</a:t>
            </a:r>
            <a:r>
              <a:rPr lang="en-US" sz="2200" dirty="0">
                <a:sym typeface="Symbol" panose="05050102010706020507"/>
              </a:rPr>
              <a:t> </a:t>
            </a:r>
            <a:r>
              <a:rPr lang="en-US" sz="2200" dirty="0"/>
              <a:t>∑</a:t>
            </a:r>
            <a:r>
              <a:rPr lang="en-US" sz="2200" baseline="30000" dirty="0"/>
              <a:t>3</a:t>
            </a:r>
            <a:r>
              <a:rPr lang="en-US" sz="2200" dirty="0">
                <a:sym typeface="Symbol" panose="05050102010706020507"/>
              </a:rPr>
              <a:t>……….</a:t>
            </a:r>
          </a:p>
          <a:p>
            <a:pPr>
              <a:buNone/>
            </a:pPr>
            <a:r>
              <a:rPr lang="en-US" sz="2200" dirty="0">
                <a:sym typeface="Symbol" panose="05050102010706020507"/>
              </a:rPr>
              <a:t>					</a:t>
            </a:r>
          </a:p>
          <a:p>
            <a:pPr>
              <a:buNone/>
            </a:pPr>
            <a:r>
              <a:rPr lang="en-US" sz="2200" dirty="0">
                <a:sym typeface="Symbol" panose="05050102010706020507"/>
              </a:rPr>
              <a:t>	</a:t>
            </a:r>
          </a:p>
          <a:p>
            <a:pPr>
              <a:buNone/>
            </a:pPr>
            <a:endParaRPr lang="en-US" sz="2200" dirty="0">
              <a:solidFill>
                <a:srgbClr val="0070C0"/>
              </a:solidFill>
              <a:sym typeface="Symbol" panose="05050102010706020507"/>
            </a:endParaRPr>
          </a:p>
          <a:p>
            <a:pPr>
              <a:buNone/>
            </a:pPr>
            <a:r>
              <a:rPr lang="en-US" sz="2200" dirty="0">
                <a:solidFill>
                  <a:srgbClr val="0070C0"/>
                </a:solidFill>
                <a:sym typeface="Symbol" panose="05050102010706020507"/>
              </a:rPr>
              <a:t>	Ex:</a:t>
            </a:r>
          </a:p>
          <a:p>
            <a:pPr>
              <a:buNone/>
            </a:pPr>
            <a:r>
              <a:rPr lang="en-US" sz="2200" baseline="30000" dirty="0">
                <a:solidFill>
                  <a:srgbClr val="0070C0"/>
                </a:solidFill>
                <a:sym typeface="Symbol" panose="05050102010706020507"/>
              </a:rPr>
              <a:t>		</a:t>
            </a:r>
            <a:r>
              <a:rPr lang="en-US" sz="2200" dirty="0">
                <a:solidFill>
                  <a:srgbClr val="0070C0"/>
                </a:solidFill>
              </a:rPr>
              <a:t>If ∑ ={</a:t>
            </a:r>
            <a:r>
              <a:rPr lang="en-US" sz="2200" dirty="0" err="1">
                <a:solidFill>
                  <a:srgbClr val="0070C0"/>
                </a:solidFill>
              </a:rPr>
              <a:t>a,b</a:t>
            </a:r>
            <a:r>
              <a:rPr lang="en-US" sz="2200" dirty="0">
                <a:solidFill>
                  <a:srgbClr val="0070C0"/>
                </a:solidFill>
              </a:rPr>
              <a:t>} then</a:t>
            </a:r>
          </a:p>
          <a:p>
            <a:pPr>
              <a:buNone/>
            </a:pPr>
            <a:r>
              <a:rPr lang="en-US" sz="2200" dirty="0">
                <a:solidFill>
                  <a:srgbClr val="0070C0"/>
                </a:solidFill>
              </a:rPr>
              <a:t>		∑</a:t>
            </a:r>
            <a:r>
              <a:rPr lang="en-US" sz="2200" baseline="30000" dirty="0">
                <a:solidFill>
                  <a:srgbClr val="0070C0"/>
                </a:solidFill>
              </a:rPr>
              <a:t>+</a:t>
            </a:r>
            <a:r>
              <a:rPr lang="en-US" sz="2200" dirty="0">
                <a:solidFill>
                  <a:srgbClr val="0070C0"/>
                </a:solidFill>
              </a:rPr>
              <a:t>={</a:t>
            </a:r>
            <a:r>
              <a:rPr lang="en-US" sz="2200" dirty="0" err="1">
                <a:solidFill>
                  <a:srgbClr val="0070C0"/>
                </a:solidFill>
                <a:sym typeface="Symbol" panose="05050102010706020507"/>
              </a:rPr>
              <a:t>a,b,aa,ab,ba,bb,aaa,aab</a:t>
            </a:r>
            <a:r>
              <a:rPr lang="en-US" sz="2200" dirty="0">
                <a:solidFill>
                  <a:srgbClr val="0070C0"/>
                </a:solidFill>
                <a:sym typeface="Symbol" panose="05050102010706020507"/>
              </a:rPr>
              <a:t>,………..}</a:t>
            </a:r>
            <a:endParaRPr lang="en-US" sz="2200" baseline="30000" dirty="0">
              <a:solidFill>
                <a:srgbClr val="0070C0"/>
              </a:solidFill>
            </a:endParaRPr>
          </a:p>
          <a:p>
            <a:pPr>
              <a:buNone/>
            </a:pPr>
            <a:endParaRPr lang="en-US" dirty="0">
              <a:solidFill>
                <a:schemeClr val="accent2">
                  <a:lumMod val="75000"/>
                </a:schemeClr>
              </a:solidFill>
              <a:sym typeface="Symbol" panose="05050102010706020507"/>
            </a:endParaRPr>
          </a:p>
          <a:p>
            <a:pPr>
              <a:buNone/>
            </a:pPr>
            <a:endParaRPr lang="en-US" dirty="0"/>
          </a:p>
        </p:txBody>
      </p:sp>
      <p:sp>
        <p:nvSpPr>
          <p:cNvPr id="4" name="Date Placeholder 3"/>
          <p:cNvSpPr>
            <a:spLocks noGrp="1"/>
          </p:cNvSpPr>
          <p:nvPr>
            <p:ph type="dt" sz="half" idx="10"/>
          </p:nvPr>
        </p:nvSpPr>
        <p:spPr/>
        <p:txBody>
          <a:bodyPr/>
          <a:lstStyle/>
          <a:p>
            <a:fld id="{5810A026-F307-4CAA-BCCE-228F0728F097}"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11" name="TextBox 10"/>
          <p:cNvSpPr txBox="1"/>
          <p:nvPr/>
        </p:nvSpPr>
        <p:spPr>
          <a:xfrm>
            <a:off x="3048000" y="3439180"/>
            <a:ext cx="1828800" cy="523220"/>
          </a:xfrm>
          <a:prstGeom prst="rect">
            <a:avLst/>
          </a:prstGeom>
          <a:noFill/>
          <a:ln w="38100">
            <a:solidFill>
              <a:srgbClr val="7BE5E5">
                <a:alpha val="46000"/>
              </a:srgbClr>
            </a:solidFill>
          </a:ln>
        </p:spPr>
        <p:txBody>
          <a:bodyPr wrap="square" rtlCol="0">
            <a:spAutoFit/>
          </a:bodyPr>
          <a:lstStyle/>
          <a:p>
            <a:r>
              <a:rPr lang="en-US" sz="2800" dirty="0">
                <a:solidFill>
                  <a:srgbClr val="FF0000"/>
                </a:solidFill>
              </a:rPr>
              <a:t>∑*= ∑</a:t>
            </a:r>
            <a:r>
              <a:rPr lang="en-US" sz="2800" baseline="30000" dirty="0">
                <a:solidFill>
                  <a:srgbClr val="FF0000"/>
                </a:solidFill>
              </a:rPr>
              <a:t>0</a:t>
            </a:r>
            <a:r>
              <a:rPr lang="en-US" sz="2800" dirty="0">
                <a:solidFill>
                  <a:srgbClr val="FF0000"/>
                </a:solidFill>
                <a:sym typeface="Symbol" panose="05050102010706020507"/>
              </a:rPr>
              <a:t> </a:t>
            </a:r>
            <a:r>
              <a:rPr lang="en-US" sz="2800" dirty="0">
                <a:solidFill>
                  <a:srgbClr val="FF0000"/>
                </a:solidFill>
              </a:rPr>
              <a:t>∑</a:t>
            </a:r>
            <a:r>
              <a:rPr lang="en-US" sz="2800" baseline="30000" dirty="0">
                <a:solidFill>
                  <a:srgbClr val="FF0000"/>
                </a:solidFill>
              </a:rPr>
              <a:t>+</a:t>
            </a:r>
            <a:r>
              <a:rPr lang="en-US" sz="2800" dirty="0">
                <a:solidFill>
                  <a:srgbClr val="FF0000"/>
                </a:solidFill>
                <a:sym typeface="Symbol" panose="05050102010706020507"/>
              </a:rPr>
              <a:t> </a:t>
            </a:r>
            <a:endParaRPr lang="en-US" sz="2800" dirty="0">
              <a:solidFill>
                <a:srgbClr val="FF0000"/>
              </a:solidFill>
            </a:endParaRPr>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Common terms used in Automata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4876800"/>
          </a:xfrm>
        </p:spPr>
        <p:txBody>
          <a:bodyPr>
            <a:normAutofit lnSpcReduction="10000"/>
          </a:bodyPr>
          <a:lstStyle/>
          <a:p>
            <a:pPr marL="0" indent="0" algn="just">
              <a:buNone/>
            </a:pPr>
            <a:r>
              <a:rPr lang="en-IN" sz="2400" dirty="0"/>
              <a:t>A grammar </a:t>
            </a:r>
            <a:r>
              <a:rPr lang="en-IN" sz="2400" b="1" dirty="0"/>
              <a:t>G</a:t>
            </a:r>
            <a:r>
              <a:rPr lang="en-IN" sz="2400" dirty="0"/>
              <a:t> can be formally written as a 4-tuple (N, T, S, P) where −</a:t>
            </a:r>
          </a:p>
          <a:p>
            <a:pPr marL="0" indent="0" algn="just">
              <a:buNone/>
            </a:pPr>
            <a:endParaRPr lang="en-IN" sz="2400" dirty="0"/>
          </a:p>
          <a:p>
            <a:r>
              <a:rPr lang="en-IN" sz="2400" b="1" dirty="0"/>
              <a:t>N</a:t>
            </a:r>
            <a:r>
              <a:rPr lang="en-IN" sz="2400" dirty="0"/>
              <a:t> or </a:t>
            </a:r>
            <a:r>
              <a:rPr lang="en-IN" sz="2400" b="1" dirty="0"/>
              <a:t>V</a:t>
            </a:r>
            <a:r>
              <a:rPr lang="en-IN" sz="2400" b="1" i="1" baseline="-25000" dirty="0"/>
              <a:t>N</a:t>
            </a:r>
            <a:r>
              <a:rPr lang="en-IN" sz="2400" dirty="0"/>
              <a:t> is a set of variables or non-terminal symbols.</a:t>
            </a:r>
          </a:p>
          <a:p>
            <a:pPr marL="0" indent="0">
              <a:buNone/>
            </a:pPr>
            <a:endParaRPr lang="en-IN" sz="2400" dirty="0"/>
          </a:p>
          <a:p>
            <a:r>
              <a:rPr lang="en-IN" sz="2400" b="1" dirty="0"/>
              <a:t>T</a:t>
            </a:r>
            <a:r>
              <a:rPr lang="en-IN" sz="2400" dirty="0"/>
              <a:t> or </a:t>
            </a:r>
            <a:r>
              <a:rPr lang="en-IN" sz="2400" b="1" dirty="0"/>
              <a:t>∑</a:t>
            </a:r>
            <a:r>
              <a:rPr lang="en-IN" sz="2400" dirty="0"/>
              <a:t> is a set of Terminal symbols.</a:t>
            </a:r>
          </a:p>
          <a:p>
            <a:pPr marL="0" indent="0">
              <a:buNone/>
            </a:pPr>
            <a:endParaRPr lang="en-IN" sz="2400" dirty="0"/>
          </a:p>
          <a:p>
            <a:r>
              <a:rPr lang="en-IN" sz="2400" b="1" dirty="0"/>
              <a:t>S</a:t>
            </a:r>
            <a:r>
              <a:rPr lang="en-IN" sz="2400" dirty="0"/>
              <a:t> is a special variable called the Start symbol, S ∈ N</a:t>
            </a:r>
          </a:p>
          <a:p>
            <a:pPr marL="0" indent="0">
              <a:buNone/>
            </a:pPr>
            <a:endParaRPr lang="en-IN" sz="2400" dirty="0"/>
          </a:p>
          <a:p>
            <a:pPr algn="just"/>
            <a:r>
              <a:rPr lang="en-IN" sz="2400" b="1" dirty="0"/>
              <a:t>P</a:t>
            </a:r>
            <a:r>
              <a:rPr lang="en-IN" sz="2400" dirty="0"/>
              <a:t> is Production rules for Terminals and Non-terminals. A production rule has the form α → β, where α and β are strings on V</a:t>
            </a:r>
            <a:r>
              <a:rPr lang="en-IN" sz="2400" i="1" baseline="-25000" dirty="0"/>
              <a:t>N</a:t>
            </a:r>
            <a:r>
              <a:rPr lang="en-IN" sz="2400" dirty="0"/>
              <a:t> ∪ ∑ and least one symbol of α belongs to V</a:t>
            </a:r>
            <a:r>
              <a:rPr lang="en-IN" sz="2400" baseline="-25000" dirty="0"/>
              <a:t>N</a:t>
            </a:r>
            <a:r>
              <a:rPr lang="en-IN" sz="2400" dirty="0"/>
              <a:t>.</a:t>
            </a:r>
          </a:p>
          <a:p>
            <a:pPr>
              <a:buNone/>
            </a:pPr>
            <a:endParaRPr lang="en-US" dirty="0">
              <a:solidFill>
                <a:schemeClr val="accent2">
                  <a:lumMod val="75000"/>
                </a:schemeClr>
              </a:solidFill>
              <a:sym typeface="Symbol" panose="05050102010706020507"/>
            </a:endParaRPr>
          </a:p>
          <a:p>
            <a:pPr>
              <a:buNone/>
            </a:pPr>
            <a:endParaRPr lang="en-US" dirty="0"/>
          </a:p>
        </p:txBody>
      </p:sp>
      <p:sp>
        <p:nvSpPr>
          <p:cNvPr id="4" name="Date Placeholder 3"/>
          <p:cNvSpPr>
            <a:spLocks noGrp="1"/>
          </p:cNvSpPr>
          <p:nvPr>
            <p:ph type="dt" sz="half" idx="10"/>
          </p:nvPr>
        </p:nvSpPr>
        <p:spPr/>
        <p:txBody>
          <a:bodyPr/>
          <a:lstStyle/>
          <a:p>
            <a:fld id="{B42E53AD-699E-4BC4-A55B-E800A8205AB9}"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IN" dirty="0"/>
              <a:t>Grammar</a:t>
            </a:r>
          </a:p>
        </p:txBody>
      </p:sp>
    </p:spTree>
    <p:extLst>
      <p:ext uri="{BB962C8B-B14F-4D97-AF65-F5344CB8AC3E}">
        <p14:creationId xmlns:p14="http://schemas.microsoft.com/office/powerpoint/2010/main" val="933133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5105400"/>
          </a:xfrm>
        </p:spPr>
        <p:txBody>
          <a:bodyPr>
            <a:normAutofit fontScale="85000" lnSpcReduction="10000"/>
          </a:bodyPr>
          <a:lstStyle/>
          <a:p>
            <a:pPr marL="0" indent="0">
              <a:buNone/>
            </a:pPr>
            <a:r>
              <a:rPr lang="en-IN" sz="2600" dirty="0">
                <a:solidFill>
                  <a:srgbClr val="FF0000"/>
                </a:solidFill>
              </a:rPr>
              <a:t>Grammar G1 −  ({S, A, B}, {a, b}, S, {S → AB, A → a, B → b})</a:t>
            </a:r>
          </a:p>
          <a:p>
            <a:pPr marL="0" indent="0">
              <a:buNone/>
            </a:pPr>
            <a:r>
              <a:rPr lang="en-IN" sz="2600" dirty="0"/>
              <a:t>Here,</a:t>
            </a:r>
          </a:p>
          <a:p>
            <a:r>
              <a:rPr lang="en-IN" sz="2600" b="1" dirty="0"/>
              <a:t>S, A,</a:t>
            </a:r>
            <a:r>
              <a:rPr lang="en-IN" sz="2600" dirty="0"/>
              <a:t> and </a:t>
            </a:r>
            <a:r>
              <a:rPr lang="en-IN" sz="2600" b="1" dirty="0"/>
              <a:t>B</a:t>
            </a:r>
            <a:r>
              <a:rPr lang="en-IN" sz="2600" dirty="0"/>
              <a:t> are Non-terminal symbols;</a:t>
            </a:r>
          </a:p>
          <a:p>
            <a:r>
              <a:rPr lang="en-IN" sz="2600" b="1" dirty="0"/>
              <a:t>a</a:t>
            </a:r>
            <a:r>
              <a:rPr lang="en-IN" sz="2600" dirty="0"/>
              <a:t> and </a:t>
            </a:r>
            <a:r>
              <a:rPr lang="en-IN" sz="2600" b="1" dirty="0"/>
              <a:t>b</a:t>
            </a:r>
            <a:r>
              <a:rPr lang="en-IN" sz="2600" dirty="0"/>
              <a:t> are Terminal symbols</a:t>
            </a:r>
          </a:p>
          <a:p>
            <a:r>
              <a:rPr lang="en-IN" sz="2600" b="1" dirty="0"/>
              <a:t>S</a:t>
            </a:r>
            <a:r>
              <a:rPr lang="en-IN" sz="2600" dirty="0"/>
              <a:t> is the Start symbol, S ∈ N</a:t>
            </a:r>
          </a:p>
          <a:p>
            <a:r>
              <a:rPr lang="en-IN" sz="2600" dirty="0"/>
              <a:t>Productions, </a:t>
            </a:r>
            <a:r>
              <a:rPr lang="en-IN" sz="2600" b="1" dirty="0"/>
              <a:t>P : S → AB, A → a, B → b</a:t>
            </a:r>
            <a:endParaRPr lang="en-IN" sz="2600" dirty="0"/>
          </a:p>
          <a:p>
            <a:pPr marL="0" indent="0">
              <a:buNone/>
            </a:pPr>
            <a:r>
              <a:rPr lang="en-IN" sz="2800" dirty="0">
                <a:solidFill>
                  <a:srgbClr val="FF0000"/>
                </a:solidFill>
              </a:rPr>
              <a:t>Grammar G2 −(({S, A}, {a, b}, S,{S → </a:t>
            </a:r>
            <a:r>
              <a:rPr lang="en-IN" sz="2800" dirty="0" err="1">
                <a:solidFill>
                  <a:srgbClr val="FF0000"/>
                </a:solidFill>
              </a:rPr>
              <a:t>aAb</a:t>
            </a:r>
            <a:r>
              <a:rPr lang="en-IN" sz="2800" dirty="0">
                <a:solidFill>
                  <a:srgbClr val="FF0000"/>
                </a:solidFill>
              </a:rPr>
              <a:t>, </a:t>
            </a:r>
            <a:r>
              <a:rPr lang="en-IN" sz="2800" dirty="0" err="1">
                <a:solidFill>
                  <a:srgbClr val="FF0000"/>
                </a:solidFill>
              </a:rPr>
              <a:t>aA</a:t>
            </a:r>
            <a:r>
              <a:rPr lang="en-IN" sz="2800" dirty="0">
                <a:solidFill>
                  <a:srgbClr val="FF0000"/>
                </a:solidFill>
              </a:rPr>
              <a:t> → </a:t>
            </a:r>
            <a:r>
              <a:rPr lang="en-IN" sz="2800" dirty="0" err="1">
                <a:solidFill>
                  <a:srgbClr val="FF0000"/>
                </a:solidFill>
              </a:rPr>
              <a:t>aaAb</a:t>
            </a:r>
            <a:r>
              <a:rPr lang="en-IN" sz="2800" dirty="0">
                <a:solidFill>
                  <a:srgbClr val="FF0000"/>
                </a:solidFill>
              </a:rPr>
              <a:t>, A → </a:t>
            </a:r>
            <a:r>
              <a:rPr lang="el-GR" sz="2800" dirty="0">
                <a:solidFill>
                  <a:srgbClr val="FF0000"/>
                </a:solidFill>
              </a:rPr>
              <a:t>ε } )</a:t>
            </a:r>
          </a:p>
          <a:p>
            <a:pPr marL="0" indent="0">
              <a:buNone/>
            </a:pPr>
            <a:r>
              <a:rPr lang="en-IN" sz="2800" dirty="0"/>
              <a:t>Here,</a:t>
            </a:r>
          </a:p>
          <a:p>
            <a:r>
              <a:rPr lang="en-IN" sz="2800" b="1" dirty="0"/>
              <a:t>S</a:t>
            </a:r>
            <a:r>
              <a:rPr lang="en-IN" sz="2800" dirty="0"/>
              <a:t> and </a:t>
            </a:r>
            <a:r>
              <a:rPr lang="en-IN" sz="2800" b="1" dirty="0"/>
              <a:t>A</a:t>
            </a:r>
            <a:r>
              <a:rPr lang="en-IN" sz="2800" dirty="0"/>
              <a:t> are Non-terminal symbols.</a:t>
            </a:r>
          </a:p>
          <a:p>
            <a:r>
              <a:rPr lang="en-IN" sz="2800" b="1" dirty="0"/>
              <a:t>a</a:t>
            </a:r>
            <a:r>
              <a:rPr lang="en-IN" sz="2800" dirty="0"/>
              <a:t> and </a:t>
            </a:r>
            <a:r>
              <a:rPr lang="en-IN" sz="2800" b="1" dirty="0"/>
              <a:t>b</a:t>
            </a:r>
            <a:r>
              <a:rPr lang="en-IN" sz="2800" dirty="0"/>
              <a:t> are Terminal symbols.</a:t>
            </a:r>
          </a:p>
          <a:p>
            <a:r>
              <a:rPr lang="el-GR" sz="2800" b="1" dirty="0"/>
              <a:t>ε</a:t>
            </a:r>
            <a:r>
              <a:rPr lang="el-GR" sz="2800" dirty="0"/>
              <a:t> </a:t>
            </a:r>
            <a:r>
              <a:rPr lang="en-IN" sz="2800" dirty="0"/>
              <a:t>is an empty string.</a:t>
            </a:r>
          </a:p>
          <a:p>
            <a:r>
              <a:rPr lang="en-IN" sz="2800" b="1" dirty="0"/>
              <a:t>S</a:t>
            </a:r>
            <a:r>
              <a:rPr lang="en-IN" sz="2800" dirty="0"/>
              <a:t> is the Start symbol, S ∈ N</a:t>
            </a:r>
          </a:p>
          <a:p>
            <a:r>
              <a:rPr lang="en-IN" sz="2800" dirty="0"/>
              <a:t>Production </a:t>
            </a:r>
            <a:r>
              <a:rPr lang="en-IN" sz="2800" b="1" dirty="0"/>
              <a:t>P : S → </a:t>
            </a:r>
            <a:r>
              <a:rPr lang="en-IN" sz="2800" b="1" dirty="0" err="1"/>
              <a:t>aAb</a:t>
            </a:r>
            <a:r>
              <a:rPr lang="en-IN" sz="2800" b="1" dirty="0"/>
              <a:t>, </a:t>
            </a:r>
            <a:r>
              <a:rPr lang="en-IN" sz="2800" b="1" dirty="0" err="1"/>
              <a:t>aA</a:t>
            </a:r>
            <a:r>
              <a:rPr lang="en-IN" sz="2800" b="1" dirty="0"/>
              <a:t> → </a:t>
            </a:r>
            <a:r>
              <a:rPr lang="en-IN" sz="2800" b="1" dirty="0" err="1"/>
              <a:t>aaAb</a:t>
            </a:r>
            <a:r>
              <a:rPr lang="en-IN" sz="2800" b="1" dirty="0"/>
              <a:t>, A → </a:t>
            </a:r>
            <a:r>
              <a:rPr lang="el-GR" sz="2800" b="1" dirty="0"/>
              <a:t>ε</a:t>
            </a:r>
            <a:endParaRPr lang="el-GR" sz="2800" dirty="0"/>
          </a:p>
          <a:p>
            <a:pPr>
              <a:buNone/>
            </a:pPr>
            <a:endParaRPr lang="en-US" dirty="0">
              <a:solidFill>
                <a:schemeClr val="accent2">
                  <a:lumMod val="75000"/>
                </a:schemeClr>
              </a:solidFill>
              <a:sym typeface="Symbol" panose="05050102010706020507"/>
            </a:endParaRPr>
          </a:p>
          <a:p>
            <a:pPr>
              <a:buNone/>
            </a:pPr>
            <a:endParaRPr lang="en-US" dirty="0"/>
          </a:p>
        </p:txBody>
      </p:sp>
      <p:sp>
        <p:nvSpPr>
          <p:cNvPr id="4" name="Date Placeholder 3"/>
          <p:cNvSpPr>
            <a:spLocks noGrp="1"/>
          </p:cNvSpPr>
          <p:nvPr>
            <p:ph type="dt" sz="half" idx="10"/>
          </p:nvPr>
        </p:nvSpPr>
        <p:spPr/>
        <p:txBody>
          <a:bodyPr/>
          <a:lstStyle/>
          <a:p>
            <a:fld id="{79B71B36-1043-4E94-BFC6-7186D29EC67F}"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IN" dirty="0"/>
              <a:t>Example</a:t>
            </a:r>
          </a:p>
        </p:txBody>
      </p:sp>
    </p:spTree>
    <p:extLst>
      <p:ext uri="{BB962C8B-B14F-4D97-AF65-F5344CB8AC3E}">
        <p14:creationId xmlns:p14="http://schemas.microsoft.com/office/powerpoint/2010/main" val="8497671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5105400"/>
          </a:xfrm>
        </p:spPr>
        <p:txBody>
          <a:bodyPr>
            <a:normAutofit/>
          </a:bodyPr>
          <a:lstStyle/>
          <a:p>
            <a:pPr marL="0" indent="0" algn="just">
              <a:buNone/>
            </a:pPr>
            <a:r>
              <a:rPr lang="en-IN" sz="2400" dirty="0"/>
              <a:t>Strings may be derived from other strings using the productions in a grammar. </a:t>
            </a:r>
          </a:p>
          <a:p>
            <a:pPr marL="0" indent="0" algn="just">
              <a:buNone/>
            </a:pPr>
            <a:r>
              <a:rPr lang="en-IN" sz="2400" dirty="0"/>
              <a:t>If a grammar </a:t>
            </a:r>
            <a:r>
              <a:rPr lang="en-IN" sz="2400" b="1" dirty="0"/>
              <a:t>G</a:t>
            </a:r>
            <a:r>
              <a:rPr lang="en-IN" sz="2400" dirty="0"/>
              <a:t> has a production </a:t>
            </a:r>
            <a:r>
              <a:rPr lang="en-IN" sz="2400" b="1" dirty="0"/>
              <a:t>α → β</a:t>
            </a:r>
            <a:r>
              <a:rPr lang="en-IN" sz="2400" dirty="0"/>
              <a:t>, we can say that </a:t>
            </a:r>
            <a:r>
              <a:rPr lang="en-IN" sz="2400" b="1" dirty="0"/>
              <a:t>x α y</a:t>
            </a:r>
            <a:r>
              <a:rPr lang="en-IN" sz="2400" dirty="0"/>
              <a:t> derives </a:t>
            </a:r>
            <a:r>
              <a:rPr lang="en-IN" sz="2400" b="1" dirty="0"/>
              <a:t>x β y</a:t>
            </a:r>
            <a:r>
              <a:rPr lang="en-IN" sz="2400" dirty="0"/>
              <a:t> in </a:t>
            </a:r>
            <a:r>
              <a:rPr lang="en-IN" sz="2400" b="1" dirty="0"/>
              <a:t>G</a:t>
            </a:r>
            <a:r>
              <a:rPr lang="en-IN" sz="2400" dirty="0"/>
              <a:t>. </a:t>
            </a:r>
          </a:p>
          <a:p>
            <a:pPr marL="0" indent="0" algn="just">
              <a:buNone/>
            </a:pPr>
            <a:r>
              <a:rPr lang="en-IN" sz="2400" dirty="0"/>
              <a:t>This derivation is written as </a:t>
            </a:r>
          </a:p>
          <a:p>
            <a:pPr marL="0" indent="0" algn="ctr">
              <a:buNone/>
            </a:pPr>
            <a:endParaRPr lang="es-ES" b="1" dirty="0"/>
          </a:p>
          <a:p>
            <a:pPr marL="0" indent="0" algn="ctr">
              <a:buNone/>
            </a:pPr>
            <a:r>
              <a:rPr lang="es-ES" b="1" i="1" dirty="0"/>
              <a:t>x α y ⇒ x β y</a:t>
            </a:r>
            <a:endParaRPr lang="en-US" dirty="0">
              <a:solidFill>
                <a:schemeClr val="accent2">
                  <a:lumMod val="75000"/>
                </a:schemeClr>
              </a:solidFill>
              <a:sym typeface="Symbol" panose="05050102010706020507"/>
            </a:endParaRPr>
          </a:p>
          <a:p>
            <a:pPr>
              <a:buNone/>
            </a:pPr>
            <a:endParaRPr lang="en-US" dirty="0"/>
          </a:p>
        </p:txBody>
      </p:sp>
      <p:sp>
        <p:nvSpPr>
          <p:cNvPr id="4" name="Date Placeholder 3"/>
          <p:cNvSpPr>
            <a:spLocks noGrp="1"/>
          </p:cNvSpPr>
          <p:nvPr>
            <p:ph type="dt" sz="half" idx="10"/>
          </p:nvPr>
        </p:nvSpPr>
        <p:spPr/>
        <p:txBody>
          <a:bodyPr/>
          <a:lstStyle/>
          <a:p>
            <a:fld id="{FCC4F939-FDB2-47DA-B1BF-E34F3A7AF5DF}"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IN" dirty="0"/>
              <a:t>Derivations from a Grammar</a:t>
            </a:r>
          </a:p>
        </p:txBody>
      </p:sp>
      <p:sp>
        <p:nvSpPr>
          <p:cNvPr id="2" name="TextBox 1"/>
          <p:cNvSpPr txBox="1"/>
          <p:nvPr/>
        </p:nvSpPr>
        <p:spPr>
          <a:xfrm>
            <a:off x="4460789" y="3581400"/>
            <a:ext cx="381000" cy="369332"/>
          </a:xfrm>
          <a:prstGeom prst="rect">
            <a:avLst/>
          </a:prstGeom>
          <a:noFill/>
        </p:spPr>
        <p:txBody>
          <a:bodyPr wrap="square" rtlCol="0">
            <a:spAutoFit/>
          </a:bodyPr>
          <a:lstStyle/>
          <a:p>
            <a:r>
              <a:rPr lang="en-IN" b="1" dirty="0"/>
              <a:t>G</a:t>
            </a:r>
          </a:p>
        </p:txBody>
      </p:sp>
    </p:spTree>
    <p:extLst>
      <p:ext uri="{BB962C8B-B14F-4D97-AF65-F5344CB8AC3E}">
        <p14:creationId xmlns:p14="http://schemas.microsoft.com/office/powerpoint/2010/main" val="701275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5105400"/>
          </a:xfrm>
        </p:spPr>
        <p:txBody>
          <a:bodyPr>
            <a:normAutofit/>
          </a:bodyPr>
          <a:lstStyle/>
          <a:p>
            <a:pPr marL="0" indent="0">
              <a:buNone/>
            </a:pPr>
            <a:r>
              <a:rPr lang="en-IN" sz="2400" dirty="0">
                <a:solidFill>
                  <a:srgbClr val="FF0000"/>
                </a:solidFill>
              </a:rPr>
              <a:t>Let us consider the grammar −</a:t>
            </a:r>
          </a:p>
          <a:p>
            <a:pPr marL="0" indent="0">
              <a:buNone/>
            </a:pPr>
            <a:r>
              <a:rPr lang="en-IN" sz="2400" dirty="0">
                <a:solidFill>
                  <a:srgbClr val="FF0000"/>
                </a:solidFill>
              </a:rPr>
              <a:t>     G2 = ({S, A}, {a, b}, S, {S → </a:t>
            </a:r>
            <a:r>
              <a:rPr lang="en-IN" sz="2400" dirty="0" err="1">
                <a:solidFill>
                  <a:srgbClr val="FF0000"/>
                </a:solidFill>
              </a:rPr>
              <a:t>aAb</a:t>
            </a:r>
            <a:r>
              <a:rPr lang="en-IN" sz="2400" dirty="0">
                <a:solidFill>
                  <a:srgbClr val="FF0000"/>
                </a:solidFill>
              </a:rPr>
              <a:t>, </a:t>
            </a:r>
            <a:r>
              <a:rPr lang="en-IN" sz="2400" dirty="0" err="1">
                <a:solidFill>
                  <a:srgbClr val="FF0000"/>
                </a:solidFill>
              </a:rPr>
              <a:t>aA</a:t>
            </a:r>
            <a:r>
              <a:rPr lang="en-IN" sz="2400" dirty="0">
                <a:solidFill>
                  <a:srgbClr val="FF0000"/>
                </a:solidFill>
              </a:rPr>
              <a:t> → </a:t>
            </a:r>
            <a:r>
              <a:rPr lang="en-IN" sz="2400" dirty="0" err="1">
                <a:solidFill>
                  <a:srgbClr val="FF0000"/>
                </a:solidFill>
              </a:rPr>
              <a:t>aaAb</a:t>
            </a:r>
            <a:r>
              <a:rPr lang="en-IN" sz="2400" dirty="0">
                <a:solidFill>
                  <a:srgbClr val="FF0000"/>
                </a:solidFill>
              </a:rPr>
              <a:t>, A → </a:t>
            </a:r>
            <a:r>
              <a:rPr lang="el-GR" sz="2400" dirty="0">
                <a:solidFill>
                  <a:srgbClr val="FF0000"/>
                </a:solidFill>
              </a:rPr>
              <a:t>ε } )</a:t>
            </a:r>
          </a:p>
          <a:p>
            <a:pPr marL="0" indent="0">
              <a:buNone/>
            </a:pPr>
            <a:endParaRPr lang="en-IN" sz="2400" dirty="0"/>
          </a:p>
          <a:p>
            <a:pPr marL="0" indent="0">
              <a:buNone/>
            </a:pPr>
            <a:r>
              <a:rPr lang="en-IN" sz="2400" dirty="0"/>
              <a:t>Some of the strings that can be derived are −</a:t>
            </a:r>
          </a:p>
          <a:p>
            <a:r>
              <a:rPr lang="en-IN" sz="2400" dirty="0"/>
              <a:t>S ⇒ </a:t>
            </a:r>
            <a:r>
              <a:rPr lang="en-IN" sz="2400" u="sng" dirty="0" err="1"/>
              <a:t>aA</a:t>
            </a:r>
            <a:r>
              <a:rPr lang="en-IN" sz="2400" dirty="0" err="1"/>
              <a:t>b</a:t>
            </a:r>
            <a:r>
              <a:rPr lang="en-IN" sz="2400" dirty="0"/>
              <a:t>            using production S → </a:t>
            </a:r>
            <a:r>
              <a:rPr lang="en-IN" sz="2400" dirty="0" err="1"/>
              <a:t>aAb</a:t>
            </a:r>
            <a:endParaRPr lang="en-IN" sz="2400" dirty="0"/>
          </a:p>
          <a:p>
            <a:r>
              <a:rPr lang="en-IN" sz="2400" dirty="0"/>
              <a:t>⇒ </a:t>
            </a:r>
            <a:r>
              <a:rPr lang="en-IN" sz="2400" dirty="0" err="1"/>
              <a:t>a</a:t>
            </a:r>
            <a:r>
              <a:rPr lang="en-IN" sz="2400" u="sng" dirty="0" err="1"/>
              <a:t>aA</a:t>
            </a:r>
            <a:r>
              <a:rPr lang="en-IN" sz="2400" dirty="0" err="1"/>
              <a:t>bb</a:t>
            </a:r>
            <a:r>
              <a:rPr lang="en-IN" sz="2400" dirty="0"/>
              <a:t>          using production </a:t>
            </a:r>
            <a:r>
              <a:rPr lang="en-IN" sz="2400" dirty="0" err="1"/>
              <a:t>aA</a:t>
            </a:r>
            <a:r>
              <a:rPr lang="en-IN" sz="2400" dirty="0"/>
              <a:t> → </a:t>
            </a:r>
            <a:r>
              <a:rPr lang="en-IN" sz="2400" dirty="0" err="1"/>
              <a:t>aaAb</a:t>
            </a:r>
            <a:endParaRPr lang="en-IN" sz="2400" dirty="0"/>
          </a:p>
          <a:p>
            <a:r>
              <a:rPr lang="en-IN" sz="2400" dirty="0"/>
              <a:t>⇒ </a:t>
            </a:r>
            <a:r>
              <a:rPr lang="en-IN" sz="2400" dirty="0" err="1"/>
              <a:t>aaa</a:t>
            </a:r>
            <a:r>
              <a:rPr lang="en-IN" sz="2400" u="sng" dirty="0" err="1"/>
              <a:t>A</a:t>
            </a:r>
            <a:r>
              <a:rPr lang="en-IN" sz="2400" dirty="0" err="1"/>
              <a:t>bbb</a:t>
            </a:r>
            <a:r>
              <a:rPr lang="en-IN" sz="2400" dirty="0"/>
              <a:t>     using production </a:t>
            </a:r>
            <a:r>
              <a:rPr lang="en-IN" sz="2400" dirty="0" err="1"/>
              <a:t>aA</a:t>
            </a:r>
            <a:r>
              <a:rPr lang="en-IN" sz="2400" dirty="0"/>
              <a:t> → </a:t>
            </a:r>
            <a:r>
              <a:rPr lang="en-IN" sz="2400" dirty="0" err="1"/>
              <a:t>aaAb</a:t>
            </a:r>
            <a:endParaRPr lang="en-IN" sz="2400" dirty="0"/>
          </a:p>
          <a:p>
            <a:r>
              <a:rPr lang="en-IN" sz="2400" dirty="0"/>
              <a:t>⇒ </a:t>
            </a:r>
            <a:r>
              <a:rPr lang="en-IN" sz="2400" dirty="0" err="1"/>
              <a:t>aaabbb</a:t>
            </a:r>
            <a:r>
              <a:rPr lang="en-IN" sz="2400" dirty="0"/>
              <a:t>        using production A → </a:t>
            </a:r>
            <a:r>
              <a:rPr lang="el-GR" sz="2400" dirty="0"/>
              <a:t>ε</a:t>
            </a:r>
          </a:p>
          <a:p>
            <a:pPr>
              <a:buNone/>
            </a:pPr>
            <a:endParaRPr lang="en-US" dirty="0"/>
          </a:p>
        </p:txBody>
      </p:sp>
      <p:sp>
        <p:nvSpPr>
          <p:cNvPr id="4" name="Date Placeholder 3"/>
          <p:cNvSpPr>
            <a:spLocks noGrp="1"/>
          </p:cNvSpPr>
          <p:nvPr>
            <p:ph type="dt" sz="half" idx="10"/>
          </p:nvPr>
        </p:nvSpPr>
        <p:spPr/>
        <p:txBody>
          <a:bodyPr/>
          <a:lstStyle/>
          <a:p>
            <a:fld id="{B7EEEE70-5905-41BF-8A51-F01030AFE07B}"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IN" dirty="0"/>
              <a:t>Example</a:t>
            </a:r>
          </a:p>
        </p:txBody>
      </p:sp>
    </p:spTree>
    <p:extLst>
      <p:ext uri="{BB962C8B-B14F-4D97-AF65-F5344CB8AC3E}">
        <p14:creationId xmlns:p14="http://schemas.microsoft.com/office/powerpoint/2010/main" val="429144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b="1" dirty="0"/>
              <a:t>Computer Science</a:t>
            </a:r>
          </a:p>
          <a:p>
            <a:pPr algn="just"/>
            <a:r>
              <a:rPr lang="en-US" sz="2200" dirty="0"/>
              <a:t>Automaton is nothing but a machine which accepts the strings of a language L over an input alphabet Σ. There are four different types of Automata that are mostly used in the theory of computation (TOC). </a:t>
            </a:r>
          </a:p>
          <a:p>
            <a:r>
              <a:rPr lang="en-US" sz="2200" dirty="0"/>
              <a:t>Finite-state machine (FSM).</a:t>
            </a:r>
          </a:p>
          <a:p>
            <a:r>
              <a:rPr lang="en-US" sz="2200" dirty="0"/>
              <a:t>Pushdown automata (PDA).</a:t>
            </a:r>
          </a:p>
          <a:p>
            <a:r>
              <a:rPr lang="en-US" sz="2200" dirty="0"/>
              <a:t>Linear-bounded automata (LBA).</a:t>
            </a:r>
          </a:p>
          <a:p>
            <a:r>
              <a:rPr lang="en-US" sz="2200" dirty="0"/>
              <a:t>Turing machine (TM).</a:t>
            </a:r>
          </a:p>
          <a:p>
            <a:endParaRPr lang="en-US" sz="1800" dirty="0"/>
          </a:p>
          <a:p>
            <a:pPr marL="0" indent="0">
              <a:buNone/>
            </a:pPr>
            <a:endParaRPr lang="en-US" sz="2800" b="1" dirty="0"/>
          </a:p>
        </p:txBody>
      </p:sp>
      <p:sp>
        <p:nvSpPr>
          <p:cNvPr id="4" name="Date Placeholder 3"/>
          <p:cNvSpPr>
            <a:spLocks noGrp="1"/>
          </p:cNvSpPr>
          <p:nvPr>
            <p:ph type="dt" sz="half" idx="10"/>
          </p:nvPr>
        </p:nvSpPr>
        <p:spPr/>
        <p:txBody>
          <a:bodyPr/>
          <a:lstStyle/>
          <a:p>
            <a:fld id="{66C99D85-89CA-431C-8FE8-D501744E65F0}" type="datetime1">
              <a:rPr lang="en-US" smtClean="0"/>
              <a:t>12/28/2022</a:t>
            </a:fld>
            <a:endParaRPr lang="en-US"/>
          </a:p>
        </p:txBody>
      </p:sp>
      <p:sp>
        <p:nvSpPr>
          <p:cNvPr id="5" name="Footer Placeholder 4"/>
          <p:cNvSpPr>
            <a:spLocks noGrp="1"/>
          </p:cNvSpPr>
          <p:nvPr>
            <p:ph type="ftr" sz="quarter" idx="11"/>
          </p:nvPr>
        </p:nvSpPr>
        <p:spPr>
          <a:xfrm>
            <a:off x="2057400" y="6356350"/>
            <a:ext cx="48006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a:extLst>
              <a:ext uri="{FF2B5EF4-FFF2-40B4-BE49-F238E27FC236}">
                <a16:creationId xmlns:a16="http://schemas.microsoft.com/office/drawing/2014/main" id="{990B5219-CE1D-42B2-A66D-BB65F77D14F1}"/>
              </a:ext>
            </a:extLst>
          </p:cNvPr>
          <p:cNvSpPr txBox="1">
            <a:spLocks noGrp="1"/>
          </p:cNvSpPr>
          <p:nvPr>
            <p:ph type="title"/>
          </p:nvPr>
        </p:nvSpPr>
        <p:spPr>
          <a:xfrm>
            <a:off x="1676400" y="-1"/>
            <a:ext cx="7467600" cy="7318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t>Branch wise Applications</a:t>
            </a:r>
          </a:p>
        </p:txBody>
      </p:sp>
    </p:spTree>
    <p:extLst>
      <p:ext uri="{BB962C8B-B14F-4D97-AF65-F5344CB8AC3E}">
        <p14:creationId xmlns:p14="http://schemas.microsoft.com/office/powerpoint/2010/main" val="2025386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05800" cy="4876800"/>
          </a:xfrm>
        </p:spPr>
        <p:txBody>
          <a:bodyPr>
            <a:normAutofit/>
          </a:bodyPr>
          <a:lstStyle/>
          <a:p>
            <a:pPr marL="0" indent="0" algn="just">
              <a:buNone/>
            </a:pPr>
            <a:r>
              <a:rPr lang="en-IN" sz="2200" dirty="0"/>
              <a:t>The set of all strings that can be derived from a grammar is said to be the language generated from that grammar. </a:t>
            </a:r>
          </a:p>
          <a:p>
            <a:pPr marL="0" indent="0" algn="just">
              <a:buNone/>
            </a:pPr>
            <a:r>
              <a:rPr lang="en-IN" sz="2200" dirty="0"/>
              <a:t>A language generated by a grammar </a:t>
            </a:r>
            <a:r>
              <a:rPr lang="en-IN" sz="2200" b="1" dirty="0"/>
              <a:t>G</a:t>
            </a:r>
            <a:r>
              <a:rPr lang="en-IN" sz="2200" dirty="0"/>
              <a:t> is a subset formally defined by</a:t>
            </a:r>
          </a:p>
          <a:p>
            <a:pPr marL="0" indent="0" algn="ctr">
              <a:buNone/>
            </a:pPr>
            <a:r>
              <a:rPr lang="en-IN" sz="2200" dirty="0"/>
              <a:t>                  </a:t>
            </a:r>
            <a:r>
              <a:rPr lang="en-IN" sz="2400" dirty="0">
                <a:solidFill>
                  <a:srgbClr val="FF0000"/>
                </a:solidFill>
              </a:rPr>
              <a:t>L(G)={W|W ∈ ∑*, S ⇒G </a:t>
            </a:r>
            <a:r>
              <a:rPr lang="en-IN" sz="2400" b="1" dirty="0">
                <a:solidFill>
                  <a:srgbClr val="FF0000"/>
                </a:solidFill>
              </a:rPr>
              <a:t>W</a:t>
            </a:r>
            <a:r>
              <a:rPr lang="en-IN" sz="2400" dirty="0">
                <a:solidFill>
                  <a:srgbClr val="FF0000"/>
                </a:solidFill>
              </a:rPr>
              <a:t>}</a:t>
            </a:r>
          </a:p>
          <a:p>
            <a:pPr marL="0" indent="0" algn="ctr">
              <a:buNone/>
            </a:pPr>
            <a:endParaRPr lang="en-IN" sz="2400" dirty="0">
              <a:solidFill>
                <a:srgbClr val="FF0000"/>
              </a:solidFill>
            </a:endParaRPr>
          </a:p>
          <a:p>
            <a:pPr algn="just"/>
            <a:r>
              <a:rPr lang="en-IN" sz="2200" dirty="0"/>
              <a:t>If </a:t>
            </a:r>
            <a:r>
              <a:rPr lang="en-IN" sz="2200" b="1" dirty="0"/>
              <a:t>L(G1) = L(G2)</a:t>
            </a:r>
            <a:r>
              <a:rPr lang="en-IN" sz="2200" dirty="0"/>
              <a:t>, the Grammar </a:t>
            </a:r>
            <a:r>
              <a:rPr lang="en-IN" sz="2200" b="1" dirty="0"/>
              <a:t>G1</a:t>
            </a:r>
            <a:r>
              <a:rPr lang="en-IN" sz="2200" dirty="0"/>
              <a:t> is equivalent to the Grammar </a:t>
            </a:r>
            <a:r>
              <a:rPr lang="en-IN" sz="2200" b="1" dirty="0"/>
              <a:t>G2</a:t>
            </a:r>
            <a:r>
              <a:rPr lang="en-IN" sz="2200" dirty="0"/>
              <a:t>.</a:t>
            </a:r>
          </a:p>
          <a:p>
            <a:pPr marL="0" indent="0" algn="just">
              <a:buNone/>
            </a:pPr>
            <a:endParaRPr lang="en-US" sz="2200" dirty="0"/>
          </a:p>
        </p:txBody>
      </p:sp>
      <p:sp>
        <p:nvSpPr>
          <p:cNvPr id="4" name="Date Placeholder 3"/>
          <p:cNvSpPr>
            <a:spLocks noGrp="1"/>
          </p:cNvSpPr>
          <p:nvPr>
            <p:ph type="dt" sz="half" idx="10"/>
          </p:nvPr>
        </p:nvSpPr>
        <p:spPr/>
        <p:txBody>
          <a:bodyPr/>
          <a:lstStyle/>
          <a:p>
            <a:fld id="{A64C58AD-5F62-455C-9890-53663FB1C82D}"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IN" dirty="0"/>
              <a:t>Language Generated by a Grammar</a:t>
            </a:r>
          </a:p>
        </p:txBody>
      </p:sp>
    </p:spTree>
    <p:extLst>
      <p:ext uri="{BB962C8B-B14F-4D97-AF65-F5344CB8AC3E}">
        <p14:creationId xmlns:p14="http://schemas.microsoft.com/office/powerpoint/2010/main" val="32066272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5105400"/>
          </a:xfrm>
        </p:spPr>
        <p:txBody>
          <a:bodyPr>
            <a:normAutofit/>
          </a:bodyPr>
          <a:lstStyle/>
          <a:p>
            <a:pPr marL="0" indent="0">
              <a:buNone/>
            </a:pPr>
            <a:r>
              <a:rPr lang="en-IN" sz="2400" dirty="0">
                <a:solidFill>
                  <a:srgbClr val="FF0000"/>
                </a:solidFill>
              </a:rPr>
              <a:t>1. If there is a grammar</a:t>
            </a:r>
          </a:p>
          <a:p>
            <a:pPr marL="0" indent="0">
              <a:buNone/>
            </a:pPr>
            <a:r>
              <a:rPr lang="en-IN" sz="2400" dirty="0">
                <a:solidFill>
                  <a:srgbClr val="FF0000"/>
                </a:solidFill>
              </a:rPr>
              <a:t>          G: N = {S, A, B} T = {a, b} P = {S → AB, A → a, B → b}</a:t>
            </a:r>
          </a:p>
          <a:p>
            <a:r>
              <a:rPr lang="en-IN" sz="2400" dirty="0"/>
              <a:t>Here </a:t>
            </a:r>
            <a:r>
              <a:rPr lang="en-IN" sz="2400" b="1" dirty="0"/>
              <a:t>S</a:t>
            </a:r>
            <a:r>
              <a:rPr lang="en-IN" sz="2400" dirty="0"/>
              <a:t> produces </a:t>
            </a:r>
            <a:r>
              <a:rPr lang="en-IN" sz="2400" b="1" dirty="0"/>
              <a:t>AB</a:t>
            </a:r>
            <a:r>
              <a:rPr lang="en-IN" sz="2400" dirty="0"/>
              <a:t>, and we can replace </a:t>
            </a:r>
            <a:r>
              <a:rPr lang="en-IN" sz="2400" b="1" dirty="0"/>
              <a:t>A</a:t>
            </a:r>
            <a:r>
              <a:rPr lang="en-IN" sz="2400" dirty="0"/>
              <a:t> by </a:t>
            </a:r>
            <a:r>
              <a:rPr lang="en-IN" sz="2400" b="1" dirty="0"/>
              <a:t>a</a:t>
            </a:r>
            <a:r>
              <a:rPr lang="en-IN" sz="2400" dirty="0"/>
              <a:t>, and </a:t>
            </a:r>
            <a:r>
              <a:rPr lang="en-IN" sz="2400" b="1" dirty="0"/>
              <a:t>B</a:t>
            </a:r>
            <a:r>
              <a:rPr lang="en-IN" sz="2400" dirty="0"/>
              <a:t> by </a:t>
            </a:r>
            <a:r>
              <a:rPr lang="en-IN" sz="2400" b="1" dirty="0"/>
              <a:t>b</a:t>
            </a:r>
            <a:r>
              <a:rPr lang="en-IN" sz="2400" dirty="0"/>
              <a:t>. Here, the only accepted string is </a:t>
            </a:r>
            <a:r>
              <a:rPr lang="en-IN" sz="2400" b="1" dirty="0" err="1"/>
              <a:t>ab</a:t>
            </a:r>
            <a:r>
              <a:rPr lang="en-IN" sz="2400" dirty="0"/>
              <a:t>, i.e.,</a:t>
            </a:r>
          </a:p>
          <a:p>
            <a:r>
              <a:rPr lang="en-IN" sz="2400" dirty="0"/>
              <a:t>L(G) = {</a:t>
            </a:r>
            <a:r>
              <a:rPr lang="en-IN" sz="2400" dirty="0" err="1"/>
              <a:t>ab</a:t>
            </a:r>
            <a:r>
              <a:rPr lang="en-IN" sz="2400" dirty="0"/>
              <a:t>}</a:t>
            </a:r>
          </a:p>
          <a:p>
            <a:endParaRPr lang="en-IN" sz="2400" dirty="0"/>
          </a:p>
          <a:p>
            <a:pPr marL="0" indent="0">
              <a:buNone/>
            </a:pPr>
            <a:r>
              <a:rPr lang="en-IN" sz="2400" dirty="0">
                <a:solidFill>
                  <a:srgbClr val="FF0000"/>
                </a:solidFill>
              </a:rPr>
              <a:t>2.   Suppose we have the following grammar −</a:t>
            </a:r>
          </a:p>
          <a:p>
            <a:pPr marL="0" indent="0">
              <a:buNone/>
            </a:pPr>
            <a:r>
              <a:rPr lang="en-IN" sz="2400" dirty="0">
                <a:solidFill>
                  <a:srgbClr val="FF0000"/>
                </a:solidFill>
              </a:rPr>
              <a:t>      G: N = {S, A, B} T = {a, b} P = {S → AB, A → </a:t>
            </a:r>
            <a:r>
              <a:rPr lang="en-IN" sz="2400" dirty="0" err="1">
                <a:solidFill>
                  <a:srgbClr val="FF0000"/>
                </a:solidFill>
              </a:rPr>
              <a:t>aA|a</a:t>
            </a:r>
            <a:r>
              <a:rPr lang="en-IN" sz="2400" dirty="0">
                <a:solidFill>
                  <a:srgbClr val="FF0000"/>
                </a:solidFill>
              </a:rPr>
              <a:t>, B → </a:t>
            </a:r>
            <a:r>
              <a:rPr lang="en-IN" sz="2400" dirty="0" err="1">
                <a:solidFill>
                  <a:srgbClr val="FF0000"/>
                </a:solidFill>
              </a:rPr>
              <a:t>bB|b</a:t>
            </a:r>
            <a:r>
              <a:rPr lang="en-IN" sz="2400" dirty="0">
                <a:solidFill>
                  <a:srgbClr val="FF0000"/>
                </a:solidFill>
              </a:rPr>
              <a:t>}</a:t>
            </a:r>
          </a:p>
          <a:p>
            <a:r>
              <a:rPr lang="en-IN" sz="2400" dirty="0"/>
              <a:t>The language generated by this grammar −</a:t>
            </a:r>
          </a:p>
          <a:p>
            <a:r>
              <a:rPr lang="en-IN" sz="2400" dirty="0"/>
              <a:t> L(G) = {</a:t>
            </a:r>
            <a:r>
              <a:rPr lang="en-IN" sz="2400" dirty="0" err="1"/>
              <a:t>ab</a:t>
            </a:r>
            <a:r>
              <a:rPr lang="en-IN" sz="2400" dirty="0"/>
              <a:t>, a</a:t>
            </a:r>
            <a:r>
              <a:rPr lang="en-IN" sz="2400" baseline="30000" dirty="0"/>
              <a:t>2</a:t>
            </a:r>
            <a:r>
              <a:rPr lang="en-IN" sz="2400" dirty="0"/>
              <a:t>b, ab</a:t>
            </a:r>
            <a:r>
              <a:rPr lang="en-IN" sz="2400" baseline="30000" dirty="0"/>
              <a:t>2</a:t>
            </a:r>
            <a:r>
              <a:rPr lang="en-IN" sz="2400" dirty="0"/>
              <a:t>, a</a:t>
            </a:r>
            <a:r>
              <a:rPr lang="en-IN" sz="2400" baseline="30000" dirty="0"/>
              <a:t>2</a:t>
            </a:r>
            <a:r>
              <a:rPr lang="en-IN" sz="2400" dirty="0"/>
              <a:t>b</a:t>
            </a:r>
            <a:r>
              <a:rPr lang="en-IN" sz="2400" baseline="30000" dirty="0"/>
              <a:t>2</a:t>
            </a:r>
            <a:r>
              <a:rPr lang="en-IN" sz="2400" dirty="0"/>
              <a:t>, ………}</a:t>
            </a:r>
          </a:p>
          <a:p>
            <a:pPr marL="0" indent="0">
              <a:buNone/>
            </a:pPr>
            <a:r>
              <a:rPr lang="en-IN" sz="2400" dirty="0"/>
              <a:t>           = {a</a:t>
            </a:r>
            <a:r>
              <a:rPr lang="en-IN" sz="2400" baseline="30000" dirty="0"/>
              <a:t>m</a:t>
            </a:r>
            <a:r>
              <a:rPr lang="en-IN" sz="2400" dirty="0"/>
              <a:t> </a:t>
            </a:r>
            <a:r>
              <a:rPr lang="en-IN" sz="2400" dirty="0" err="1"/>
              <a:t>b</a:t>
            </a:r>
            <a:r>
              <a:rPr lang="en-IN" sz="2400" baseline="30000" dirty="0" err="1"/>
              <a:t>n</a:t>
            </a:r>
            <a:r>
              <a:rPr lang="en-IN" sz="2400" dirty="0"/>
              <a:t> | m ≥ 1 and n ≥ 1}</a:t>
            </a:r>
          </a:p>
          <a:p>
            <a:pPr marL="0" indent="0">
              <a:buNone/>
            </a:pPr>
            <a:endParaRPr lang="en-IN" sz="2400" dirty="0"/>
          </a:p>
          <a:p>
            <a:pPr marL="0" indent="0" algn="just">
              <a:buNone/>
            </a:pPr>
            <a:endParaRPr lang="en-US" dirty="0"/>
          </a:p>
        </p:txBody>
      </p:sp>
      <p:sp>
        <p:nvSpPr>
          <p:cNvPr id="4" name="Date Placeholder 3"/>
          <p:cNvSpPr>
            <a:spLocks noGrp="1"/>
          </p:cNvSpPr>
          <p:nvPr>
            <p:ph type="dt" sz="half" idx="10"/>
          </p:nvPr>
        </p:nvSpPr>
        <p:spPr/>
        <p:txBody>
          <a:bodyPr/>
          <a:lstStyle/>
          <a:p>
            <a:fld id="{A0923551-3F58-472D-9504-F26FE830569F}"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IN" dirty="0"/>
              <a:t>Example</a:t>
            </a:r>
          </a:p>
        </p:txBody>
      </p:sp>
    </p:spTree>
    <p:extLst>
      <p:ext uri="{BB962C8B-B14F-4D97-AF65-F5344CB8AC3E}">
        <p14:creationId xmlns:p14="http://schemas.microsoft.com/office/powerpoint/2010/main" val="397209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5105400"/>
          </a:xfrm>
        </p:spPr>
        <p:txBody>
          <a:bodyPr>
            <a:normAutofit/>
          </a:bodyPr>
          <a:lstStyle/>
          <a:p>
            <a:pPr marL="0" indent="0" algn="just">
              <a:buNone/>
            </a:pPr>
            <a:r>
              <a:rPr lang="en-IN" sz="2000" dirty="0"/>
              <a:t>According to Noam Chomsky, there are four types of grammars − Type 0, Type 1, Type 2, and Type 3. The following table shows how they differ from each other</a:t>
            </a:r>
          </a:p>
          <a:p>
            <a:pPr marL="0" indent="0">
              <a:buNone/>
            </a:pPr>
            <a:endParaRPr lang="en-IN" sz="2000" dirty="0"/>
          </a:p>
          <a:p>
            <a:pPr marL="0" indent="0">
              <a:buNone/>
            </a:pPr>
            <a:endParaRPr lang="en-IN" sz="2000" dirty="0"/>
          </a:p>
          <a:p>
            <a:pPr marL="0" indent="0" algn="just">
              <a:buNone/>
            </a:pPr>
            <a:endParaRPr lang="en-US" sz="2000" dirty="0"/>
          </a:p>
        </p:txBody>
      </p:sp>
      <p:sp>
        <p:nvSpPr>
          <p:cNvPr id="4" name="Date Placeholder 3"/>
          <p:cNvSpPr>
            <a:spLocks noGrp="1"/>
          </p:cNvSpPr>
          <p:nvPr>
            <p:ph type="dt" sz="half" idx="10"/>
          </p:nvPr>
        </p:nvSpPr>
        <p:spPr/>
        <p:txBody>
          <a:bodyPr/>
          <a:lstStyle/>
          <a:p>
            <a:fld id="{AFCBDB7D-23C3-4481-91CD-206BB9D294EB}"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IN" dirty="0"/>
              <a:t>Chomsky Classification of Grammars</a:t>
            </a:r>
          </a:p>
        </p:txBody>
      </p:sp>
      <p:graphicFrame>
        <p:nvGraphicFramePr>
          <p:cNvPr id="2" name="Table 1"/>
          <p:cNvGraphicFramePr>
            <a:graphicFrameLocks noGrp="1"/>
          </p:cNvGraphicFramePr>
          <p:nvPr>
            <p:extLst>
              <p:ext uri="{D42A27DB-BD31-4B8C-83A1-F6EECF244321}">
                <p14:modId xmlns:p14="http://schemas.microsoft.com/office/powerpoint/2010/main" val="2016583186"/>
              </p:ext>
            </p:extLst>
          </p:nvPr>
        </p:nvGraphicFramePr>
        <p:xfrm>
          <a:off x="533400" y="2438400"/>
          <a:ext cx="8077200" cy="3773324"/>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2019300">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tblGrid>
              <a:tr h="583733">
                <a:tc>
                  <a:txBody>
                    <a:bodyPr/>
                    <a:lstStyle/>
                    <a:p>
                      <a:pPr algn="ctr" fontAlgn="t"/>
                      <a:r>
                        <a:rPr lang="en-IN" b="1" dirty="0">
                          <a:effectLst/>
                        </a:rPr>
                        <a:t>Grammar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b="1">
                          <a:effectLst/>
                        </a:rPr>
                        <a:t>Grammar Accepted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b="1">
                          <a:effectLst/>
                        </a:rPr>
                        <a:t>Language Accepted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just" fontAlgn="t"/>
                      <a:r>
                        <a:rPr lang="en-IN" b="1" dirty="0">
                          <a:effectLst/>
                        </a:rPr>
                        <a:t>Automaton</a:t>
                      </a:r>
                      <a:endParaRPr lang="en-IN" b="1" dirty="0">
                        <a:solidFill>
                          <a:srgbClr val="000000"/>
                        </a:solidFill>
                        <a:effectLst/>
                        <a:latin typeface="Arial"/>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812151">
                <a:tc>
                  <a:txBody>
                    <a:bodyPr/>
                    <a:lstStyle/>
                    <a:p>
                      <a:pPr fontAlgn="t"/>
                      <a:r>
                        <a:rPr lang="en-IN">
                          <a:effectLst/>
                        </a:rPr>
                        <a:t>Type 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Unrestricted grammar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Recursively enumerable language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Turing Machine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812151">
                <a:tc>
                  <a:txBody>
                    <a:bodyPr/>
                    <a:lstStyle/>
                    <a:p>
                      <a:pPr fontAlgn="t"/>
                      <a:r>
                        <a:rPr lang="en-IN">
                          <a:effectLst/>
                        </a:rPr>
                        <a:t>Type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Context-sensitive grammar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Context-sensitive language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Linear-bounded automaton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583733">
                <a:tc>
                  <a:txBody>
                    <a:bodyPr/>
                    <a:lstStyle/>
                    <a:p>
                      <a:pPr fontAlgn="t"/>
                      <a:r>
                        <a:rPr lang="en-IN">
                          <a:effectLst/>
                        </a:rPr>
                        <a:t>Type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Context-free grammar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Context-free language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Pushdown automaton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583733">
                <a:tc>
                  <a:txBody>
                    <a:bodyPr/>
                    <a:lstStyle/>
                    <a:p>
                      <a:pPr fontAlgn="t"/>
                      <a:r>
                        <a:rPr lang="en-IN">
                          <a:effectLst/>
                        </a:rPr>
                        <a:t>Type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Regular grammar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Regular language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Finite state automaton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04716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5105400"/>
          </a:xfrm>
        </p:spPr>
        <p:txBody>
          <a:bodyPr>
            <a:normAutofit/>
          </a:bodyPr>
          <a:lstStyle/>
          <a:p>
            <a:pPr marL="0" indent="0" algn="just">
              <a:buNone/>
            </a:pPr>
            <a:r>
              <a:rPr lang="en-IN" sz="2000" dirty="0"/>
              <a:t> It shows the scope of each type of grammar −</a:t>
            </a:r>
          </a:p>
          <a:p>
            <a:pPr marL="0" indent="0">
              <a:buNone/>
            </a:pPr>
            <a:endParaRPr lang="en-IN" sz="2000" dirty="0"/>
          </a:p>
          <a:p>
            <a:pPr marL="0" indent="0" algn="just">
              <a:buNone/>
            </a:pPr>
            <a:endParaRPr lang="en-US" sz="2000" dirty="0"/>
          </a:p>
        </p:txBody>
      </p:sp>
      <p:sp>
        <p:nvSpPr>
          <p:cNvPr id="4" name="Date Placeholder 3"/>
          <p:cNvSpPr>
            <a:spLocks noGrp="1"/>
          </p:cNvSpPr>
          <p:nvPr>
            <p:ph type="dt" sz="half" idx="10"/>
          </p:nvPr>
        </p:nvSpPr>
        <p:spPr/>
        <p:txBody>
          <a:bodyPr/>
          <a:lstStyle/>
          <a:p>
            <a:fld id="{65515872-B4D5-4FEC-8C9D-0172B98639AC}"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IN" dirty="0"/>
              <a:t>Chomsky Classification of Grammars</a:t>
            </a:r>
          </a:p>
        </p:txBody>
      </p:sp>
      <p:pic>
        <p:nvPicPr>
          <p:cNvPr id="2050" name="Picture 2" descr="Containment of Type3, Type2, Type1, Type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3914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1350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05800" cy="5105400"/>
          </a:xfrm>
        </p:spPr>
        <p:txBody>
          <a:bodyPr>
            <a:normAutofit/>
          </a:bodyPr>
          <a:lstStyle/>
          <a:p>
            <a:pPr algn="just"/>
            <a:r>
              <a:rPr lang="en-IN" sz="2000" b="1" dirty="0"/>
              <a:t>Type-3 grammars</a:t>
            </a:r>
            <a:r>
              <a:rPr lang="en-IN" sz="2000" dirty="0"/>
              <a:t> generate regular languages. </a:t>
            </a:r>
          </a:p>
          <a:p>
            <a:pPr algn="just"/>
            <a:r>
              <a:rPr lang="en-IN" sz="2000" dirty="0"/>
              <a:t>Type-3 grammars must have a single non-terminal </a:t>
            </a:r>
            <a:r>
              <a:rPr lang="en-IN" sz="2000" b="1" dirty="0"/>
              <a:t>on the left-hand side .</a:t>
            </a:r>
          </a:p>
          <a:p>
            <a:pPr algn="just"/>
            <a:r>
              <a:rPr lang="en-IN" sz="2000" b="1" dirty="0"/>
              <a:t>a right-hand side </a:t>
            </a:r>
            <a:r>
              <a:rPr lang="en-IN" sz="2000" dirty="0"/>
              <a:t>consisting of a single terminal or single terminal followed by a single non-terminal.</a:t>
            </a:r>
          </a:p>
          <a:p>
            <a:pPr algn="just"/>
            <a:r>
              <a:rPr lang="en-IN" sz="2000" dirty="0"/>
              <a:t>The productions must be in the form </a:t>
            </a:r>
          </a:p>
          <a:p>
            <a:pPr marL="0" indent="0" algn="just">
              <a:buNone/>
            </a:pPr>
            <a:r>
              <a:rPr lang="en-IN" sz="2000" b="1" dirty="0"/>
              <a:t>              X → a or X → </a:t>
            </a:r>
            <a:r>
              <a:rPr lang="en-IN" sz="2000" b="1" dirty="0" err="1"/>
              <a:t>aY</a:t>
            </a:r>
            <a:r>
              <a:rPr lang="en-IN" sz="2000" b="1" dirty="0"/>
              <a:t>      ---------- (right linear)</a:t>
            </a:r>
          </a:p>
          <a:p>
            <a:pPr marL="0" indent="0" algn="just">
              <a:buNone/>
            </a:pPr>
            <a:r>
              <a:rPr lang="en-IN" sz="2000" b="1" dirty="0"/>
              <a:t>              X → a or X →  </a:t>
            </a:r>
            <a:r>
              <a:rPr lang="en-IN" sz="2000" b="1" dirty="0" err="1"/>
              <a:t>Ya</a:t>
            </a:r>
            <a:r>
              <a:rPr lang="en-IN" sz="2000" b="1" dirty="0"/>
              <a:t>      -----------(left linear) </a:t>
            </a:r>
            <a:endParaRPr lang="en-IN" sz="2000" dirty="0"/>
          </a:p>
          <a:p>
            <a:pPr marL="0" indent="0" algn="just">
              <a:buNone/>
            </a:pPr>
            <a:r>
              <a:rPr lang="en-IN" sz="2000" dirty="0"/>
              <a:t>      	where </a:t>
            </a:r>
            <a:r>
              <a:rPr lang="en-IN" sz="2000" b="1" dirty="0"/>
              <a:t>X, Y ∈ N</a:t>
            </a:r>
            <a:r>
              <a:rPr lang="en-IN" sz="2000" dirty="0"/>
              <a:t> (Non terminal)</a:t>
            </a:r>
          </a:p>
          <a:p>
            <a:pPr marL="0" indent="0" algn="just">
              <a:buNone/>
            </a:pPr>
            <a:r>
              <a:rPr lang="en-IN" sz="2000" dirty="0"/>
              <a:t>	</a:t>
            </a:r>
            <a:r>
              <a:rPr lang="en-IN" sz="2000" b="1" dirty="0"/>
              <a:t>a ∈ T</a:t>
            </a:r>
            <a:r>
              <a:rPr lang="en-IN" sz="2000" dirty="0"/>
              <a:t> (Terminal)</a:t>
            </a:r>
          </a:p>
          <a:p>
            <a:pPr marL="0" indent="0" algn="just">
              <a:buNone/>
            </a:pPr>
            <a:r>
              <a:rPr lang="en-IN" sz="2000" dirty="0"/>
              <a:t>Note: The rule </a:t>
            </a:r>
            <a:r>
              <a:rPr lang="en-IN" sz="2000" b="1" dirty="0"/>
              <a:t>S → ε</a:t>
            </a:r>
            <a:r>
              <a:rPr lang="en-IN" sz="2000" dirty="0"/>
              <a:t> is allowed if </a:t>
            </a:r>
            <a:r>
              <a:rPr lang="en-IN" sz="2000" b="1" dirty="0"/>
              <a:t>S</a:t>
            </a:r>
            <a:r>
              <a:rPr lang="en-IN" sz="2000" dirty="0"/>
              <a:t> does not appear on the right side of any rule.</a:t>
            </a:r>
          </a:p>
          <a:p>
            <a:pPr marL="0" indent="0">
              <a:buNone/>
            </a:pPr>
            <a:endParaRPr lang="en-IN" sz="2000" dirty="0"/>
          </a:p>
          <a:p>
            <a:pPr marL="0" indent="0" algn="just">
              <a:buNone/>
            </a:pPr>
            <a:endParaRPr lang="en-US" sz="2000" dirty="0"/>
          </a:p>
        </p:txBody>
      </p:sp>
      <p:sp>
        <p:nvSpPr>
          <p:cNvPr id="4" name="Date Placeholder 3"/>
          <p:cNvSpPr>
            <a:spLocks noGrp="1"/>
          </p:cNvSpPr>
          <p:nvPr>
            <p:ph type="dt" sz="half" idx="10"/>
          </p:nvPr>
        </p:nvSpPr>
        <p:spPr/>
        <p:txBody>
          <a:bodyPr/>
          <a:lstStyle/>
          <a:p>
            <a:fld id="{A626E46D-D01D-448E-ACB7-0AB7B44097AA}"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IN" dirty="0"/>
              <a:t>Type - 3 Grammar</a:t>
            </a:r>
          </a:p>
        </p:txBody>
      </p:sp>
    </p:spTree>
    <p:extLst>
      <p:ext uri="{BB962C8B-B14F-4D97-AF65-F5344CB8AC3E}">
        <p14:creationId xmlns:p14="http://schemas.microsoft.com/office/powerpoint/2010/main" val="1119182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5105400"/>
          </a:xfrm>
        </p:spPr>
        <p:txBody>
          <a:bodyPr>
            <a:normAutofit/>
          </a:bodyPr>
          <a:lstStyle/>
          <a:p>
            <a:pPr marL="0" indent="0" algn="just">
              <a:buNone/>
            </a:pPr>
            <a:r>
              <a:rPr lang="es-ES" sz="2200" dirty="0"/>
              <a:t>Example1 :</a:t>
            </a:r>
          </a:p>
          <a:p>
            <a:pPr marL="0" indent="0" algn="just">
              <a:buNone/>
            </a:pPr>
            <a:r>
              <a:rPr lang="es-ES" sz="2200" dirty="0"/>
              <a:t>     X → ε </a:t>
            </a:r>
          </a:p>
          <a:p>
            <a:pPr algn="just"/>
            <a:r>
              <a:rPr lang="es-ES" sz="2200" dirty="0"/>
              <a:t>X → a | </a:t>
            </a:r>
            <a:r>
              <a:rPr lang="es-ES" sz="2200" dirty="0" err="1"/>
              <a:t>aY</a:t>
            </a:r>
            <a:r>
              <a:rPr lang="es-ES" sz="2200" dirty="0"/>
              <a:t> </a:t>
            </a:r>
          </a:p>
          <a:p>
            <a:pPr algn="just"/>
            <a:r>
              <a:rPr lang="es-ES" sz="2200" dirty="0"/>
              <a:t>Y → b</a:t>
            </a:r>
            <a:endParaRPr lang="en-IN" sz="2200" dirty="0"/>
          </a:p>
          <a:p>
            <a:pPr marL="0" indent="0" algn="just">
              <a:buNone/>
            </a:pPr>
            <a:r>
              <a:rPr lang="en-US" sz="2200" dirty="0"/>
              <a:t>Example 2:</a:t>
            </a:r>
          </a:p>
          <a:p>
            <a:pPr marL="0" indent="0" algn="just">
              <a:buNone/>
            </a:pPr>
            <a:r>
              <a:rPr lang="en-US" sz="2200" dirty="0"/>
              <a:t>The language 0(10)*  is generated by </a:t>
            </a:r>
          </a:p>
          <a:p>
            <a:pPr marL="0" indent="0" algn="just">
              <a:buNone/>
            </a:pPr>
            <a:r>
              <a:rPr lang="en-US" sz="2200" dirty="0"/>
              <a:t>the right linear grammar:    S </a:t>
            </a:r>
            <a:r>
              <a:rPr lang="es-ES" sz="2200" dirty="0"/>
              <a:t>→ 0A</a:t>
            </a:r>
          </a:p>
          <a:p>
            <a:pPr marL="0" indent="0" algn="just">
              <a:buNone/>
            </a:pPr>
            <a:r>
              <a:rPr lang="es-ES" sz="2200" dirty="0"/>
              <a:t>                                                 A → 10 A / ε </a:t>
            </a:r>
          </a:p>
          <a:p>
            <a:pPr marL="0" indent="0" algn="just">
              <a:buNone/>
            </a:pPr>
            <a:r>
              <a:rPr lang="es-ES" sz="2200" dirty="0" err="1"/>
              <a:t>The</a:t>
            </a:r>
            <a:r>
              <a:rPr lang="es-ES" sz="2200" dirty="0"/>
              <a:t> </a:t>
            </a:r>
            <a:r>
              <a:rPr lang="es-ES" sz="2200" dirty="0" err="1"/>
              <a:t>left</a:t>
            </a:r>
            <a:r>
              <a:rPr lang="es-ES" sz="2200" dirty="0"/>
              <a:t> linear </a:t>
            </a:r>
            <a:r>
              <a:rPr lang="es-ES" sz="2200" dirty="0" err="1"/>
              <a:t>grammar</a:t>
            </a:r>
            <a:r>
              <a:rPr lang="es-ES" sz="2200" dirty="0"/>
              <a:t> : S → S10 / 0</a:t>
            </a:r>
            <a:r>
              <a:rPr lang="en-US" sz="2200" dirty="0"/>
              <a:t> </a:t>
            </a:r>
          </a:p>
        </p:txBody>
      </p:sp>
      <p:sp>
        <p:nvSpPr>
          <p:cNvPr id="4" name="Date Placeholder 3"/>
          <p:cNvSpPr>
            <a:spLocks noGrp="1"/>
          </p:cNvSpPr>
          <p:nvPr>
            <p:ph type="dt" sz="half" idx="10"/>
          </p:nvPr>
        </p:nvSpPr>
        <p:spPr/>
        <p:txBody>
          <a:bodyPr/>
          <a:lstStyle/>
          <a:p>
            <a:fld id="{769E9511-024B-49FB-AACE-2B0787874DB5}"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IN" dirty="0"/>
              <a:t>Type - 3 Grammar Example</a:t>
            </a:r>
          </a:p>
        </p:txBody>
      </p:sp>
    </p:spTree>
    <p:extLst>
      <p:ext uri="{BB962C8B-B14F-4D97-AF65-F5344CB8AC3E}">
        <p14:creationId xmlns:p14="http://schemas.microsoft.com/office/powerpoint/2010/main" val="1542329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5105400"/>
          </a:xfrm>
        </p:spPr>
        <p:txBody>
          <a:bodyPr>
            <a:normAutofit fontScale="92500" lnSpcReduction="10000"/>
          </a:bodyPr>
          <a:lstStyle/>
          <a:p>
            <a:pPr algn="just"/>
            <a:r>
              <a:rPr lang="en-IN" sz="2400" b="1" dirty="0"/>
              <a:t>Type-2 grammars</a:t>
            </a:r>
            <a:r>
              <a:rPr lang="en-IN" sz="2400" dirty="0"/>
              <a:t> generate context-free languages.</a:t>
            </a:r>
          </a:p>
          <a:p>
            <a:pPr algn="just"/>
            <a:r>
              <a:rPr lang="en-IN" sz="2400" dirty="0"/>
              <a:t>The productions must be in the form </a:t>
            </a:r>
            <a:r>
              <a:rPr lang="en-IN" sz="2400" b="1" dirty="0"/>
              <a:t>A → γ</a:t>
            </a:r>
            <a:endParaRPr lang="en-IN" sz="2400" dirty="0"/>
          </a:p>
          <a:p>
            <a:pPr marL="0" indent="0" algn="just">
              <a:buNone/>
            </a:pPr>
            <a:r>
              <a:rPr lang="en-IN" sz="2400" dirty="0"/>
              <a:t>	where </a:t>
            </a:r>
            <a:r>
              <a:rPr lang="en-IN" sz="2400" b="1" dirty="0"/>
              <a:t>A ∈ N</a:t>
            </a:r>
            <a:r>
              <a:rPr lang="en-IN" sz="2400" dirty="0"/>
              <a:t> (Non terminal)</a:t>
            </a:r>
          </a:p>
          <a:p>
            <a:pPr marL="0" indent="0" algn="just">
              <a:buNone/>
            </a:pPr>
            <a:r>
              <a:rPr lang="en-IN" sz="2400" b="1" dirty="0"/>
              <a:t>	γ ∈ (T ∪ N)*</a:t>
            </a:r>
            <a:r>
              <a:rPr lang="en-IN" sz="2400" dirty="0"/>
              <a:t> (String of terminals and non-terminals).</a:t>
            </a:r>
          </a:p>
          <a:p>
            <a:pPr marL="0" indent="0" algn="just">
              <a:buNone/>
            </a:pPr>
            <a:endParaRPr lang="en-IN" sz="2400" dirty="0"/>
          </a:p>
          <a:p>
            <a:pPr algn="just"/>
            <a:r>
              <a:rPr lang="en-IN" sz="2400" dirty="0"/>
              <a:t>These languages generated by these grammars are be recognized by a non-deterministic pushdown automaton.</a:t>
            </a:r>
          </a:p>
          <a:p>
            <a:pPr marL="0" indent="0" algn="just">
              <a:buNone/>
            </a:pPr>
            <a:r>
              <a:rPr lang="en-US" sz="2600" b="1" dirty="0"/>
              <a:t>Example:</a:t>
            </a:r>
          </a:p>
          <a:p>
            <a:pPr marL="0" indent="0" algn="just">
              <a:buNone/>
            </a:pPr>
            <a:r>
              <a:rPr lang="en-IN" sz="2600" dirty="0"/>
              <a:t>S → X a </a:t>
            </a:r>
          </a:p>
          <a:p>
            <a:pPr marL="0" indent="0" algn="just">
              <a:buNone/>
            </a:pPr>
            <a:r>
              <a:rPr lang="en-IN" sz="2600" dirty="0"/>
              <a:t>X → a </a:t>
            </a:r>
          </a:p>
          <a:p>
            <a:pPr marL="0" indent="0" algn="just">
              <a:buNone/>
            </a:pPr>
            <a:r>
              <a:rPr lang="en-IN" sz="2600" dirty="0"/>
              <a:t>X → </a:t>
            </a:r>
            <a:r>
              <a:rPr lang="en-IN" sz="2600" dirty="0" err="1"/>
              <a:t>aX</a:t>
            </a:r>
            <a:r>
              <a:rPr lang="en-IN" sz="2600" dirty="0"/>
              <a:t> </a:t>
            </a:r>
          </a:p>
          <a:p>
            <a:pPr marL="0" indent="0" algn="just">
              <a:buNone/>
            </a:pPr>
            <a:r>
              <a:rPr lang="en-IN" sz="2600" dirty="0"/>
              <a:t>X → </a:t>
            </a:r>
            <a:r>
              <a:rPr lang="en-IN" sz="2600" dirty="0" err="1"/>
              <a:t>abc</a:t>
            </a:r>
            <a:r>
              <a:rPr lang="en-IN" sz="2600" dirty="0"/>
              <a:t> </a:t>
            </a:r>
          </a:p>
          <a:p>
            <a:pPr marL="0" indent="0" algn="just">
              <a:buNone/>
            </a:pPr>
            <a:r>
              <a:rPr lang="en-IN" sz="2600" dirty="0"/>
              <a:t>X → </a:t>
            </a:r>
            <a:r>
              <a:rPr lang="el-GR" sz="2600" dirty="0"/>
              <a:t>ε</a:t>
            </a:r>
            <a:endParaRPr lang="en-US" sz="2600" dirty="0"/>
          </a:p>
        </p:txBody>
      </p:sp>
      <p:sp>
        <p:nvSpPr>
          <p:cNvPr id="4" name="Date Placeholder 3"/>
          <p:cNvSpPr>
            <a:spLocks noGrp="1"/>
          </p:cNvSpPr>
          <p:nvPr>
            <p:ph type="dt" sz="half" idx="10"/>
          </p:nvPr>
        </p:nvSpPr>
        <p:spPr/>
        <p:txBody>
          <a:bodyPr/>
          <a:lstStyle/>
          <a:p>
            <a:fld id="{D2311D69-0204-423A-A88A-FA275DA080AF}"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IN" dirty="0"/>
              <a:t>Type - 2 Grammar</a:t>
            </a:r>
          </a:p>
        </p:txBody>
      </p:sp>
    </p:spTree>
    <p:extLst>
      <p:ext uri="{BB962C8B-B14F-4D97-AF65-F5344CB8AC3E}">
        <p14:creationId xmlns:p14="http://schemas.microsoft.com/office/powerpoint/2010/main" val="842146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5105400"/>
          </a:xfrm>
        </p:spPr>
        <p:txBody>
          <a:bodyPr>
            <a:normAutofit/>
          </a:bodyPr>
          <a:lstStyle/>
          <a:p>
            <a:pPr algn="just"/>
            <a:r>
              <a:rPr lang="en-IN" sz="2200" b="1" dirty="0"/>
              <a:t>Type-1 grammars</a:t>
            </a:r>
            <a:r>
              <a:rPr lang="en-IN" sz="2200" dirty="0"/>
              <a:t> generate context-sensitive languages. </a:t>
            </a:r>
          </a:p>
          <a:p>
            <a:pPr algn="just"/>
            <a:r>
              <a:rPr lang="en-IN" sz="2200" dirty="0"/>
              <a:t>The productions must be in the form</a:t>
            </a:r>
          </a:p>
          <a:p>
            <a:pPr marL="0" indent="0" algn="just">
              <a:buNone/>
            </a:pPr>
            <a:r>
              <a:rPr lang="en-IN" sz="2200" b="1" dirty="0"/>
              <a:t>		α A β → α γ β</a:t>
            </a:r>
            <a:endParaRPr lang="en-IN" sz="2200" dirty="0"/>
          </a:p>
          <a:p>
            <a:pPr marL="0" indent="0" algn="just">
              <a:buNone/>
            </a:pPr>
            <a:r>
              <a:rPr lang="en-IN" sz="2200" dirty="0"/>
              <a:t>	where </a:t>
            </a:r>
            <a:r>
              <a:rPr lang="en-IN" sz="2200" b="1" dirty="0"/>
              <a:t>A ∈ N</a:t>
            </a:r>
            <a:r>
              <a:rPr lang="en-IN" sz="2200" dirty="0"/>
              <a:t> (Non-terminal)</a:t>
            </a:r>
          </a:p>
          <a:p>
            <a:pPr marL="0" indent="0" algn="just">
              <a:buNone/>
            </a:pPr>
            <a:r>
              <a:rPr lang="en-IN" sz="2200" dirty="0"/>
              <a:t>	 </a:t>
            </a:r>
            <a:r>
              <a:rPr lang="en-IN" sz="2200" b="1" dirty="0"/>
              <a:t>α, β, γ ∈ (T ∪ N)*</a:t>
            </a:r>
            <a:r>
              <a:rPr lang="en-IN" sz="2200" dirty="0"/>
              <a:t> (Strings of terminals and non-terminals)</a:t>
            </a:r>
          </a:p>
          <a:p>
            <a:pPr marL="0" indent="0" algn="just">
              <a:buNone/>
            </a:pPr>
            <a:endParaRPr lang="en-IN" sz="2200" dirty="0"/>
          </a:p>
          <a:p>
            <a:pPr algn="just"/>
            <a:r>
              <a:rPr lang="en-IN" sz="2200" dirty="0"/>
              <a:t>The strings </a:t>
            </a:r>
            <a:r>
              <a:rPr lang="en-IN" sz="2200" b="1" dirty="0"/>
              <a:t>α</a:t>
            </a:r>
            <a:r>
              <a:rPr lang="en-IN" sz="2200" dirty="0"/>
              <a:t> and </a:t>
            </a:r>
            <a:r>
              <a:rPr lang="en-IN" sz="2200" b="1" dirty="0"/>
              <a:t>β</a:t>
            </a:r>
            <a:r>
              <a:rPr lang="en-IN" sz="2200" dirty="0"/>
              <a:t> may be empty, but </a:t>
            </a:r>
            <a:r>
              <a:rPr lang="en-IN" sz="2200" b="1" dirty="0"/>
              <a:t>γ</a:t>
            </a:r>
            <a:r>
              <a:rPr lang="en-IN" sz="2200" dirty="0"/>
              <a:t> must be non-empty.</a:t>
            </a:r>
          </a:p>
          <a:p>
            <a:pPr algn="just"/>
            <a:r>
              <a:rPr lang="en-IN" sz="2200" dirty="0"/>
              <a:t>The rule </a:t>
            </a:r>
            <a:r>
              <a:rPr lang="en-IN" sz="2200" b="1" dirty="0"/>
              <a:t>S → ε</a:t>
            </a:r>
            <a:r>
              <a:rPr lang="en-IN" sz="2200" dirty="0"/>
              <a:t> is allowed if S does not appear on the right side of any rule. The languages generated by these grammars are recognized by a linear bounded automaton.</a:t>
            </a:r>
          </a:p>
          <a:p>
            <a:pPr algn="just"/>
            <a:r>
              <a:rPr lang="en-IN" sz="2200" b="1" dirty="0"/>
              <a:t>Right hand side string </a:t>
            </a:r>
            <a:r>
              <a:rPr lang="en-IN" sz="2200" dirty="0"/>
              <a:t>be at least as long as or longer than </a:t>
            </a:r>
            <a:r>
              <a:rPr lang="en-IN" sz="2200" b="1" dirty="0"/>
              <a:t>Left hand side string.</a:t>
            </a:r>
          </a:p>
        </p:txBody>
      </p:sp>
      <p:sp>
        <p:nvSpPr>
          <p:cNvPr id="4" name="Date Placeholder 3"/>
          <p:cNvSpPr>
            <a:spLocks noGrp="1"/>
          </p:cNvSpPr>
          <p:nvPr>
            <p:ph type="dt" sz="half" idx="10"/>
          </p:nvPr>
        </p:nvSpPr>
        <p:spPr/>
        <p:txBody>
          <a:bodyPr/>
          <a:lstStyle/>
          <a:p>
            <a:fld id="{1E23F96E-8817-4FE0-AF55-E1140CFE9BC7}"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IN" dirty="0"/>
              <a:t>Type - 1 Grammar</a:t>
            </a:r>
          </a:p>
        </p:txBody>
      </p:sp>
    </p:spTree>
    <p:extLst>
      <p:ext uri="{BB962C8B-B14F-4D97-AF65-F5344CB8AC3E}">
        <p14:creationId xmlns:p14="http://schemas.microsoft.com/office/powerpoint/2010/main" val="23129034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5105400"/>
          </a:xfrm>
        </p:spPr>
        <p:txBody>
          <a:bodyPr>
            <a:normAutofit/>
          </a:bodyPr>
          <a:lstStyle/>
          <a:p>
            <a:pPr algn="just"/>
            <a:endParaRPr lang="en-IN" sz="2400" dirty="0"/>
          </a:p>
          <a:p>
            <a:pPr algn="just"/>
            <a:r>
              <a:rPr lang="en-IN" sz="2400" dirty="0"/>
              <a:t>AB → </a:t>
            </a:r>
            <a:r>
              <a:rPr lang="en-IN" sz="2400" dirty="0" err="1"/>
              <a:t>AbBc</a:t>
            </a:r>
            <a:r>
              <a:rPr lang="en-IN" sz="2400" dirty="0"/>
              <a:t> </a:t>
            </a:r>
          </a:p>
          <a:p>
            <a:pPr algn="just"/>
            <a:r>
              <a:rPr lang="en-IN" sz="2400" dirty="0"/>
              <a:t>A → </a:t>
            </a:r>
            <a:r>
              <a:rPr lang="en-IN" sz="2400" dirty="0" err="1"/>
              <a:t>bcA</a:t>
            </a:r>
            <a:r>
              <a:rPr lang="en-IN" sz="2400" dirty="0"/>
              <a:t> </a:t>
            </a:r>
          </a:p>
          <a:p>
            <a:pPr algn="just"/>
            <a:r>
              <a:rPr lang="en-IN" sz="2400" dirty="0"/>
              <a:t>B → b</a:t>
            </a:r>
          </a:p>
        </p:txBody>
      </p:sp>
      <p:sp>
        <p:nvSpPr>
          <p:cNvPr id="4" name="Date Placeholder 3"/>
          <p:cNvSpPr>
            <a:spLocks noGrp="1"/>
          </p:cNvSpPr>
          <p:nvPr>
            <p:ph type="dt" sz="half" idx="10"/>
          </p:nvPr>
        </p:nvSpPr>
        <p:spPr/>
        <p:txBody>
          <a:bodyPr/>
          <a:lstStyle/>
          <a:p>
            <a:fld id="{0194CD5A-A10F-49C9-851F-47E4C68EDE70}"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IN" dirty="0"/>
              <a:t>Type - 1 Grammar Example</a:t>
            </a:r>
          </a:p>
        </p:txBody>
      </p:sp>
    </p:spTree>
    <p:extLst>
      <p:ext uri="{BB962C8B-B14F-4D97-AF65-F5344CB8AC3E}">
        <p14:creationId xmlns:p14="http://schemas.microsoft.com/office/powerpoint/2010/main" val="3603082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05800" cy="4876800"/>
          </a:xfrm>
        </p:spPr>
        <p:txBody>
          <a:bodyPr>
            <a:normAutofit/>
          </a:bodyPr>
          <a:lstStyle/>
          <a:p>
            <a:pPr algn="just"/>
            <a:r>
              <a:rPr lang="en-IN" sz="2200" b="1" dirty="0"/>
              <a:t>Type-0 grammars</a:t>
            </a:r>
            <a:r>
              <a:rPr lang="en-IN" sz="2200" dirty="0"/>
              <a:t> generate recursively enumerable languages. The productions have no restrictions. </a:t>
            </a:r>
          </a:p>
          <a:p>
            <a:pPr algn="just"/>
            <a:r>
              <a:rPr lang="en-IN" sz="2200" dirty="0"/>
              <a:t>They are any phase structure grammar including all formal grammars.</a:t>
            </a:r>
          </a:p>
          <a:p>
            <a:pPr algn="just"/>
            <a:r>
              <a:rPr lang="en-IN" sz="2200" dirty="0"/>
              <a:t>They generate the languages that are recognized by a Turing machine.</a:t>
            </a:r>
          </a:p>
          <a:p>
            <a:pPr algn="just"/>
            <a:r>
              <a:rPr lang="en-IN" sz="2200" dirty="0"/>
              <a:t>The productions can be in the form of </a:t>
            </a:r>
            <a:r>
              <a:rPr lang="en-IN" sz="2200" b="1" dirty="0"/>
              <a:t>α → β</a:t>
            </a:r>
            <a:r>
              <a:rPr lang="en-IN" sz="2200" dirty="0"/>
              <a:t> </a:t>
            </a:r>
          </a:p>
          <a:p>
            <a:pPr algn="just"/>
            <a:r>
              <a:rPr lang="en-IN" sz="2200" dirty="0"/>
              <a:t>where </a:t>
            </a:r>
            <a:r>
              <a:rPr lang="en-IN" sz="2200" b="1" dirty="0"/>
              <a:t>α</a:t>
            </a:r>
            <a:r>
              <a:rPr lang="en-IN" sz="2200" dirty="0"/>
              <a:t> is a string of terminals and </a:t>
            </a:r>
            <a:r>
              <a:rPr lang="en-IN" sz="2200" dirty="0" err="1"/>
              <a:t>nonterminals</a:t>
            </a:r>
            <a:r>
              <a:rPr lang="en-IN" sz="2200" dirty="0"/>
              <a:t> with at least one non-terminal and </a:t>
            </a:r>
            <a:r>
              <a:rPr lang="en-IN" sz="2200" b="1" dirty="0"/>
              <a:t>α</a:t>
            </a:r>
            <a:r>
              <a:rPr lang="en-IN" sz="2200" dirty="0"/>
              <a:t> cannot be null. </a:t>
            </a:r>
            <a:r>
              <a:rPr lang="en-IN" sz="2200" b="1" dirty="0"/>
              <a:t>β</a:t>
            </a:r>
            <a:r>
              <a:rPr lang="en-IN" sz="2200" dirty="0"/>
              <a:t> is a string of terminals and non-terminals.</a:t>
            </a:r>
          </a:p>
        </p:txBody>
      </p:sp>
      <p:sp>
        <p:nvSpPr>
          <p:cNvPr id="4" name="Date Placeholder 3"/>
          <p:cNvSpPr>
            <a:spLocks noGrp="1"/>
          </p:cNvSpPr>
          <p:nvPr>
            <p:ph type="dt" sz="half" idx="10"/>
          </p:nvPr>
        </p:nvSpPr>
        <p:spPr/>
        <p:txBody>
          <a:bodyPr/>
          <a:lstStyle/>
          <a:p>
            <a:fld id="{1623BF65-00E5-42CF-AA5D-043A9803B3DD}"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IN" dirty="0"/>
              <a:t>Type - 0 Grammar </a:t>
            </a:r>
          </a:p>
        </p:txBody>
      </p:sp>
    </p:spTree>
    <p:extLst>
      <p:ext uri="{BB962C8B-B14F-4D97-AF65-F5344CB8AC3E}">
        <p14:creationId xmlns:p14="http://schemas.microsoft.com/office/powerpoint/2010/main" val="70800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buNone/>
            </a:pPr>
            <a:r>
              <a:rPr lang="en-US" dirty="0"/>
              <a:t>The primary objective of this course is to introduce students to the foundations of computability theory.  The other objectives include:</a:t>
            </a:r>
          </a:p>
          <a:p>
            <a:pPr algn="just">
              <a:lnSpc>
                <a:spcPct val="150000"/>
              </a:lnSpc>
              <a:buFont typeface="Wingdings" panose="05000000000000000000" pitchFamily="2" charset="2"/>
              <a:buChar char="Ø"/>
            </a:pPr>
            <a:r>
              <a:rPr lang="en-US" dirty="0"/>
              <a:t>Introduce concepts in automata theory and theory of computation</a:t>
            </a:r>
          </a:p>
          <a:p>
            <a:pPr algn="just">
              <a:lnSpc>
                <a:spcPct val="150000"/>
              </a:lnSpc>
              <a:buFont typeface="Wingdings" panose="05000000000000000000" pitchFamily="2" charset="2"/>
              <a:buChar char="Ø"/>
            </a:pPr>
            <a:r>
              <a:rPr lang="en-US" dirty="0"/>
              <a:t>Identify different formal language classes and their relationships</a:t>
            </a:r>
          </a:p>
          <a:p>
            <a:pPr algn="just">
              <a:lnSpc>
                <a:spcPct val="150000"/>
              </a:lnSpc>
              <a:buFont typeface="Wingdings" panose="05000000000000000000" pitchFamily="2" charset="2"/>
              <a:buChar char="Ø"/>
            </a:pPr>
            <a:r>
              <a:rPr lang="en-US" dirty="0"/>
              <a:t>Design grammars and recognizers for different formal languages</a:t>
            </a:r>
          </a:p>
          <a:p>
            <a:pPr algn="just">
              <a:lnSpc>
                <a:spcPct val="150000"/>
              </a:lnSpc>
              <a:buFont typeface="Wingdings" panose="05000000000000000000" pitchFamily="2" charset="2"/>
              <a:buChar char="Ø"/>
            </a:pPr>
            <a:r>
              <a:rPr lang="en-US" dirty="0"/>
              <a:t>Prove or disprove theorems in automata theory using its properties</a:t>
            </a:r>
          </a:p>
          <a:p>
            <a:pPr algn="just">
              <a:lnSpc>
                <a:spcPct val="150000"/>
              </a:lnSpc>
              <a:buFont typeface="Wingdings" panose="05000000000000000000" pitchFamily="2" charset="2"/>
              <a:buChar char="Ø"/>
            </a:pPr>
            <a:r>
              <a:rPr lang="en-US" dirty="0"/>
              <a:t>Determine the decidability and intractability of computational problems</a:t>
            </a:r>
          </a:p>
          <a:p>
            <a:pPr marL="0" indent="0" algn="just">
              <a:buNone/>
            </a:pPr>
            <a:endParaRPr lang="en-US" dirty="0"/>
          </a:p>
        </p:txBody>
      </p:sp>
      <p:sp>
        <p:nvSpPr>
          <p:cNvPr id="4" name="Date Placeholder 3"/>
          <p:cNvSpPr>
            <a:spLocks noGrp="1"/>
          </p:cNvSpPr>
          <p:nvPr>
            <p:ph type="dt" sz="half" idx="10"/>
          </p:nvPr>
        </p:nvSpPr>
        <p:spPr/>
        <p:txBody>
          <a:bodyPr/>
          <a:lstStyle/>
          <a:p>
            <a:fld id="{CCF56981-6257-4C88-A59D-1ACC41BD7501}" type="datetime1">
              <a:rPr lang="en-US" smtClean="0"/>
              <a:t>12/28/2022</a:t>
            </a:fld>
            <a:endParaRPr lang="en-US"/>
          </a:p>
        </p:txBody>
      </p:sp>
      <p:sp>
        <p:nvSpPr>
          <p:cNvPr id="5" name="Footer Placeholder 4"/>
          <p:cNvSpPr>
            <a:spLocks noGrp="1"/>
          </p:cNvSpPr>
          <p:nvPr>
            <p:ph type="ftr" sz="quarter" idx="11"/>
          </p:nvPr>
        </p:nvSpPr>
        <p:spPr>
          <a:xfrm>
            <a:off x="2133600" y="6356350"/>
            <a:ext cx="4648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noGrp="1"/>
          </p:cNvSpPr>
          <p:nvPr>
            <p:ph type="title"/>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t>Course Objectives</a:t>
            </a:r>
          </a:p>
        </p:txBody>
      </p:sp>
    </p:spTree>
    <p:extLst>
      <p:ext uri="{BB962C8B-B14F-4D97-AF65-F5344CB8AC3E}">
        <p14:creationId xmlns:p14="http://schemas.microsoft.com/office/powerpoint/2010/main" val="18672733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5105400"/>
          </a:xfrm>
        </p:spPr>
        <p:txBody>
          <a:bodyPr>
            <a:normAutofit/>
          </a:bodyPr>
          <a:lstStyle/>
          <a:p>
            <a:pPr algn="just"/>
            <a:endParaRPr lang="en-IN" sz="2400" dirty="0"/>
          </a:p>
          <a:p>
            <a:pPr algn="just"/>
            <a:r>
              <a:rPr lang="en-IN" sz="2400" dirty="0"/>
              <a:t>S → </a:t>
            </a:r>
            <a:r>
              <a:rPr lang="en-IN" sz="2400" dirty="0" err="1"/>
              <a:t>ACaB</a:t>
            </a:r>
            <a:r>
              <a:rPr lang="en-IN" sz="2400" dirty="0"/>
              <a:t> </a:t>
            </a:r>
          </a:p>
          <a:p>
            <a:pPr algn="just"/>
            <a:r>
              <a:rPr lang="en-IN" sz="2400" dirty="0" err="1"/>
              <a:t>Bc</a:t>
            </a:r>
            <a:r>
              <a:rPr lang="en-IN" sz="2400" dirty="0"/>
              <a:t> → </a:t>
            </a:r>
            <a:r>
              <a:rPr lang="en-IN" sz="2400" dirty="0" err="1"/>
              <a:t>acB</a:t>
            </a:r>
            <a:r>
              <a:rPr lang="en-IN" sz="2400" dirty="0"/>
              <a:t> </a:t>
            </a:r>
          </a:p>
          <a:p>
            <a:pPr algn="just"/>
            <a:r>
              <a:rPr lang="en-IN" sz="2400" dirty="0"/>
              <a:t>CB → DB </a:t>
            </a:r>
          </a:p>
          <a:p>
            <a:pPr algn="just"/>
            <a:r>
              <a:rPr lang="en-IN" sz="2400" dirty="0" err="1"/>
              <a:t>aD</a:t>
            </a:r>
            <a:r>
              <a:rPr lang="en-IN" sz="2400" dirty="0"/>
              <a:t> → </a:t>
            </a:r>
            <a:r>
              <a:rPr lang="en-IN" sz="2400" dirty="0" err="1"/>
              <a:t>Db</a:t>
            </a:r>
            <a:endParaRPr lang="en-IN" sz="2400" dirty="0"/>
          </a:p>
        </p:txBody>
      </p:sp>
      <p:sp>
        <p:nvSpPr>
          <p:cNvPr id="4" name="Date Placeholder 3"/>
          <p:cNvSpPr>
            <a:spLocks noGrp="1"/>
          </p:cNvSpPr>
          <p:nvPr>
            <p:ph type="dt" sz="half" idx="10"/>
          </p:nvPr>
        </p:nvSpPr>
        <p:spPr/>
        <p:txBody>
          <a:bodyPr/>
          <a:lstStyle/>
          <a:p>
            <a:fld id="{D6A0ADA8-2397-433D-B27D-381C0ED2FD2F}"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1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IN" dirty="0"/>
              <a:t>Type - 0 Grammar Example</a:t>
            </a:r>
          </a:p>
        </p:txBody>
      </p:sp>
    </p:spTree>
    <p:extLst>
      <p:ext uri="{BB962C8B-B14F-4D97-AF65-F5344CB8AC3E}">
        <p14:creationId xmlns:p14="http://schemas.microsoft.com/office/powerpoint/2010/main" val="27931386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3187"/>
            <a:ext cx="8229600" cy="4341813"/>
          </a:xfrm>
        </p:spPr>
        <p:txBody>
          <a:bodyPr/>
          <a:lstStyle/>
          <a:p>
            <a:pPr algn="just"/>
            <a:r>
              <a:rPr lang="en-US" sz="2200" dirty="0"/>
              <a:t>Finite Automata: It is a mathematical model that works for several computer algorithms. It is called finite because it works on Finite set of Input symbols with Finite number of States and gives output in finite times.</a:t>
            </a:r>
          </a:p>
          <a:p>
            <a:pPr>
              <a:buNone/>
            </a:pPr>
            <a:endParaRPr lang="en-US" dirty="0"/>
          </a:p>
        </p:txBody>
      </p:sp>
      <p:sp>
        <p:nvSpPr>
          <p:cNvPr id="4" name="Date Placeholder 3"/>
          <p:cNvSpPr>
            <a:spLocks noGrp="1"/>
          </p:cNvSpPr>
          <p:nvPr>
            <p:ph type="dt" sz="half" idx="10"/>
          </p:nvPr>
        </p:nvSpPr>
        <p:spPr/>
        <p:txBody>
          <a:bodyPr/>
          <a:lstStyle/>
          <a:p>
            <a:fld id="{1F9BCCA7-7A63-4024-A5BF-768CE5C67956}"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Finite </a:t>
            </a:r>
            <a:r>
              <a:rPr lang="en-US" dirty="0"/>
              <a:t>Automata</a:t>
            </a:r>
          </a:p>
        </p:txBody>
      </p:sp>
      <p:grpSp>
        <p:nvGrpSpPr>
          <p:cNvPr id="10" name="Group 9"/>
          <p:cNvGrpSpPr/>
          <p:nvPr/>
        </p:nvGrpSpPr>
        <p:grpSpPr>
          <a:xfrm>
            <a:off x="1447800" y="2895600"/>
            <a:ext cx="6172200" cy="3048000"/>
            <a:chOff x="1524000" y="3276600"/>
            <a:chExt cx="6172200" cy="3048000"/>
          </a:xfrm>
        </p:grpSpPr>
        <p:graphicFrame>
          <p:nvGraphicFramePr>
            <p:cNvPr id="11" name="Diagram 10"/>
            <p:cNvGraphicFramePr/>
            <p:nvPr/>
          </p:nvGraphicFramePr>
          <p:xfrm>
            <a:off x="1524000" y="3657600"/>
            <a:ext cx="6096000" cy="45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1752600" y="5334000"/>
              <a:ext cx="2286000" cy="914400"/>
            </a:xfrm>
            <a:prstGeom prst="rect">
              <a:avLst/>
            </a:prstGeom>
            <a:noFill/>
            <a:ln w="38100">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Finite Control</a:t>
              </a:r>
              <a:endParaRPr lang="en-US" sz="2400" dirty="0">
                <a:solidFill>
                  <a:schemeClr val="tx1"/>
                </a:solidFill>
              </a:endParaRPr>
            </a:p>
          </p:txBody>
        </p:sp>
        <p:cxnSp>
          <p:nvCxnSpPr>
            <p:cNvPr id="13" name="Straight Arrow Connector 12"/>
            <p:cNvCxnSpPr/>
            <p:nvPr/>
          </p:nvCxnSpPr>
          <p:spPr>
            <a:xfrm rot="5400000" flipH="1" flipV="1">
              <a:off x="2209800" y="4724400"/>
              <a:ext cx="1219200" cy="1588"/>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a:off x="2590800" y="4114800"/>
              <a:ext cx="457200" cy="381000"/>
            </a:xfrm>
            <a:prstGeom prst="triangle">
              <a:avLst/>
            </a:prstGeom>
            <a:solidFill>
              <a:srgbClr val="7BE5E5"/>
            </a:solid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Vertical Scroll 14"/>
            <p:cNvSpPr/>
            <p:nvPr/>
          </p:nvSpPr>
          <p:spPr>
            <a:xfrm rot="10800000">
              <a:off x="5791200" y="4648200"/>
              <a:ext cx="1905000" cy="1676400"/>
            </a:xfrm>
            <a:prstGeom prst="verticalScroll">
              <a:avLst/>
            </a:prstGeom>
            <a:solidFill>
              <a:srgbClr val="7BE5E5">
                <a:alpha val="41000"/>
              </a:srgbClr>
            </a:solidFill>
            <a:ln>
              <a:solidFill>
                <a:srgbClr val="7BE5E5"/>
              </a:solid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Output</a:t>
              </a:r>
            </a:p>
          </p:txBody>
        </p:sp>
        <p:cxnSp>
          <p:nvCxnSpPr>
            <p:cNvPr id="16" name="Straight Arrow Connector 15"/>
            <p:cNvCxnSpPr/>
            <p:nvPr/>
          </p:nvCxnSpPr>
          <p:spPr>
            <a:xfrm>
              <a:off x="4038600" y="5713412"/>
              <a:ext cx="1905000" cy="1588"/>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71800" y="4191000"/>
              <a:ext cx="1752600" cy="369332"/>
            </a:xfrm>
            <a:prstGeom prst="rect">
              <a:avLst/>
            </a:prstGeom>
            <a:noFill/>
          </p:spPr>
          <p:txBody>
            <a:bodyPr wrap="square" rtlCol="0">
              <a:spAutoFit/>
            </a:bodyPr>
            <a:lstStyle/>
            <a:p>
              <a:r>
                <a:rPr lang="en-US"/>
                <a:t>Reading </a:t>
              </a:r>
              <a:r>
                <a:rPr lang="en-US" dirty="0"/>
                <a:t>Head</a:t>
              </a:r>
            </a:p>
          </p:txBody>
        </p:sp>
        <p:sp>
          <p:nvSpPr>
            <p:cNvPr id="18" name="TextBox 17"/>
            <p:cNvSpPr txBox="1"/>
            <p:nvPr/>
          </p:nvSpPr>
          <p:spPr>
            <a:xfrm>
              <a:off x="3352800" y="3276600"/>
              <a:ext cx="1981200" cy="400110"/>
            </a:xfrm>
            <a:prstGeom prst="rect">
              <a:avLst/>
            </a:prstGeom>
            <a:noFill/>
          </p:spPr>
          <p:txBody>
            <a:bodyPr wrap="square" rtlCol="0">
              <a:spAutoFit/>
            </a:bodyPr>
            <a:lstStyle/>
            <a:p>
              <a:r>
                <a:rPr lang="en-US" sz="2000"/>
                <a:t>Magnetic </a:t>
              </a:r>
              <a:r>
                <a:rPr lang="en-US" sz="2000" dirty="0"/>
                <a:t>tape</a:t>
              </a:r>
            </a:p>
          </p:txBody>
        </p:sp>
        <p:cxnSp>
          <p:nvCxnSpPr>
            <p:cNvPr id="19" name="Straight Arrow Connector 18"/>
            <p:cNvCxnSpPr/>
            <p:nvPr/>
          </p:nvCxnSpPr>
          <p:spPr>
            <a:xfrm>
              <a:off x="5029200" y="3503612"/>
              <a:ext cx="2514600" cy="1588"/>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1600201" y="3503610"/>
              <a:ext cx="1676401" cy="1589"/>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229600" cy="5287963"/>
          </a:xfrm>
        </p:spPr>
        <p:txBody>
          <a:bodyPr>
            <a:normAutofit/>
          </a:bodyPr>
          <a:lstStyle/>
          <a:p>
            <a:pPr algn="just">
              <a:buNone/>
            </a:pPr>
            <a:r>
              <a:rPr lang="en-US" sz="2200" dirty="0"/>
              <a:t>Applications of Finite Automata</a:t>
            </a:r>
          </a:p>
          <a:p>
            <a:pPr algn="just"/>
            <a:r>
              <a:rPr lang="en-US" sz="2200" dirty="0"/>
              <a:t>String Matching</a:t>
            </a:r>
          </a:p>
          <a:p>
            <a:pPr algn="just"/>
            <a:r>
              <a:rPr lang="en-US" sz="2200" dirty="0"/>
              <a:t>Lexical Analysis</a:t>
            </a:r>
          </a:p>
          <a:p>
            <a:pPr algn="just"/>
            <a:r>
              <a:rPr lang="en-US" sz="2200" dirty="0"/>
              <a:t>Design and Analysis of Digital Circuits</a:t>
            </a:r>
          </a:p>
          <a:p>
            <a:pPr algn="just"/>
            <a:endParaRPr lang="en-US" sz="2200" dirty="0"/>
          </a:p>
          <a:p>
            <a:pPr algn="just">
              <a:buFont typeface="Wingdings" pitchFamily="2" charset="2"/>
              <a:buChar char="Ø"/>
            </a:pPr>
            <a:r>
              <a:rPr lang="en-US" sz="2200" dirty="0"/>
              <a:t>Finite automata is another method for defining languages.</a:t>
            </a:r>
          </a:p>
          <a:p>
            <a:pPr algn="just">
              <a:buFont typeface="Wingdings" pitchFamily="2" charset="2"/>
              <a:buChar char="Ø"/>
            </a:pPr>
            <a:r>
              <a:rPr lang="en-US" sz="2200" dirty="0"/>
              <a:t>It’s a Graphical Method.</a:t>
            </a:r>
          </a:p>
        </p:txBody>
      </p:sp>
      <p:sp>
        <p:nvSpPr>
          <p:cNvPr id="4" name="Date Placeholder 3"/>
          <p:cNvSpPr>
            <a:spLocks noGrp="1"/>
          </p:cNvSpPr>
          <p:nvPr>
            <p:ph type="dt" sz="half" idx="10"/>
          </p:nvPr>
        </p:nvSpPr>
        <p:spPr/>
        <p:txBody>
          <a:bodyPr/>
          <a:lstStyle/>
          <a:p>
            <a:fld id="{A0F28796-58A2-41A0-83C8-556CCBB2CA9C}"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10"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Applications </a:t>
            </a:r>
            <a:r>
              <a:rPr lang="en-US" dirty="0"/>
              <a:t>of Automata</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48CF8C-DA52-4283-8189-C4DDB5569233}"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10"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Finite Automata</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8458201" cy="4419601"/>
          </a:xfrm>
          <a:prstGeom prst="rect">
            <a:avLst/>
          </a:prstGeom>
        </p:spPr>
      </p:pic>
      <p:sp>
        <p:nvSpPr>
          <p:cNvPr id="8" name="Rectangle 7"/>
          <p:cNvSpPr/>
          <p:nvPr/>
        </p:nvSpPr>
        <p:spPr>
          <a:xfrm>
            <a:off x="304800" y="3657600"/>
            <a:ext cx="609600"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85800" y="2590799"/>
            <a:ext cx="2514600" cy="619125"/>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20033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D2814F-A860-41AD-9B1C-C0F191A3F3D9}"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10"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Finite Automata</a:t>
            </a:r>
            <a:endParaRPr lang="en-US" dirty="0"/>
          </a:p>
        </p:txBody>
      </p:sp>
      <p:sp>
        <p:nvSpPr>
          <p:cNvPr id="8" name="Rectangle 7"/>
          <p:cNvSpPr/>
          <p:nvPr/>
        </p:nvSpPr>
        <p:spPr>
          <a:xfrm rot="4885776">
            <a:off x="2473611" y="3504198"/>
            <a:ext cx="609600"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09600" y="2362200"/>
            <a:ext cx="2895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457582"/>
            <a:ext cx="6248400" cy="19240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962400"/>
            <a:ext cx="6858000" cy="1666875"/>
          </a:xfrm>
          <a:prstGeom prst="rect">
            <a:avLst/>
          </a:prstGeom>
        </p:spPr>
      </p:pic>
      <p:sp>
        <p:nvSpPr>
          <p:cNvPr id="9" name="Rectangle 8"/>
          <p:cNvSpPr/>
          <p:nvPr/>
        </p:nvSpPr>
        <p:spPr>
          <a:xfrm>
            <a:off x="5867400" y="3581400"/>
            <a:ext cx="2209800" cy="837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219200" y="2819400"/>
            <a:ext cx="1143000" cy="159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49036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6FE31A-F6CB-47E0-9A92-7C5C2E68D629}"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10"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Why is it named as Finite Automata?</a:t>
            </a:r>
          </a:p>
        </p:txBody>
      </p:sp>
      <p:sp>
        <p:nvSpPr>
          <p:cNvPr id="8" name="Rectangle 7"/>
          <p:cNvSpPr/>
          <p:nvPr/>
        </p:nvSpPr>
        <p:spPr>
          <a:xfrm rot="4885776">
            <a:off x="2473611" y="3504198"/>
            <a:ext cx="609600"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09600" y="2362200"/>
            <a:ext cx="2895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867400" y="3581400"/>
            <a:ext cx="2209800" cy="837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219200" y="2819400"/>
            <a:ext cx="1143000" cy="159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81000" y="2049339"/>
            <a:ext cx="8382000" cy="1446550"/>
          </a:xfrm>
          <a:prstGeom prst="rect">
            <a:avLst/>
          </a:prstGeom>
          <a:noFill/>
        </p:spPr>
        <p:txBody>
          <a:bodyPr wrap="square" rtlCol="0">
            <a:spAutoFit/>
          </a:bodyPr>
          <a:lstStyle/>
          <a:p>
            <a:pPr algn="just"/>
            <a:r>
              <a:rPr lang="en-IN" sz="2200" b="1" dirty="0"/>
              <a:t>Automata : </a:t>
            </a:r>
            <a:r>
              <a:rPr lang="en-IN" sz="2200" dirty="0"/>
              <a:t>Plural of Automaton (i.e. automatic , self controlled machine)</a:t>
            </a:r>
          </a:p>
          <a:p>
            <a:pPr algn="just"/>
            <a:endParaRPr lang="en-IN" sz="2200" dirty="0"/>
          </a:p>
          <a:p>
            <a:pPr algn="just"/>
            <a:r>
              <a:rPr lang="en-IN" sz="2200" b="1" dirty="0"/>
              <a:t>Finite : </a:t>
            </a:r>
            <a:r>
              <a:rPr lang="en-IN" sz="2200" dirty="0"/>
              <a:t>Finite number of states / letters / transitions.</a:t>
            </a:r>
          </a:p>
        </p:txBody>
      </p:sp>
    </p:spTree>
    <p:extLst>
      <p:ext uri="{BB962C8B-B14F-4D97-AF65-F5344CB8AC3E}">
        <p14:creationId xmlns:p14="http://schemas.microsoft.com/office/powerpoint/2010/main" val="32514718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Content Placeholder 32"/>
          <p:cNvGraphicFramePr>
            <a:graphicFrameLocks noGrp="1"/>
          </p:cNvGraphicFramePr>
          <p:nvPr>
            <p:ph idx="1"/>
          </p:nvPr>
        </p:nvGraphicFramePr>
        <p:xfrm>
          <a:off x="533400" y="11430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BC6E7514-6A00-46D3-B45C-CEB5176B7745}"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Finite </a:t>
            </a:r>
            <a:r>
              <a:rPr lang="en-US" dirty="0"/>
              <a:t>Automata</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pPr algn="just"/>
            <a:r>
              <a:rPr lang="en-US" sz="2200" dirty="0"/>
              <a:t>For a DFA the machine moves to a particular unique state from a given state and given input that is why it is called Deterministic. As the number of states in DFA are Finite it is called Deterministic Finite Automata.</a:t>
            </a:r>
          </a:p>
          <a:p>
            <a:pPr algn="just"/>
            <a:r>
              <a:rPr lang="en-US" sz="2200" dirty="0"/>
              <a:t>Next State is known ( Has only one next state for an input)</a:t>
            </a:r>
          </a:p>
        </p:txBody>
      </p:sp>
      <p:sp>
        <p:nvSpPr>
          <p:cNvPr id="4" name="Date Placeholder 3"/>
          <p:cNvSpPr>
            <a:spLocks noGrp="1"/>
          </p:cNvSpPr>
          <p:nvPr>
            <p:ph type="dt" sz="half" idx="10"/>
          </p:nvPr>
        </p:nvSpPr>
        <p:spPr/>
        <p:txBody>
          <a:bodyPr/>
          <a:lstStyle/>
          <a:p>
            <a:fld id="{A9BB3608-3091-4BB3-8FD1-B9CF8F048031}"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DFA (Deterministic </a:t>
            </a:r>
            <a:r>
              <a:rPr lang="en-US"/>
              <a:t>Finite Automata</a:t>
            </a:r>
            <a:r>
              <a:rPr lang="en-US" dirty="0"/>
              <a:t>)</a:t>
            </a:r>
          </a:p>
        </p:txBody>
      </p:sp>
      <p:grpSp>
        <p:nvGrpSpPr>
          <p:cNvPr id="24" name="Group 23"/>
          <p:cNvGrpSpPr/>
          <p:nvPr/>
        </p:nvGrpSpPr>
        <p:grpSpPr>
          <a:xfrm>
            <a:off x="2286000" y="3124200"/>
            <a:ext cx="4038600" cy="2514600"/>
            <a:chOff x="1371600" y="3733800"/>
            <a:chExt cx="4038600" cy="2514600"/>
          </a:xfrm>
        </p:grpSpPr>
        <p:sp>
          <p:nvSpPr>
            <p:cNvPr id="10" name="Oval 9"/>
            <p:cNvSpPr/>
            <p:nvPr/>
          </p:nvSpPr>
          <p:spPr>
            <a:xfrm>
              <a:off x="1752600" y="4648200"/>
              <a:ext cx="914400" cy="9144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q0</a:t>
              </a:r>
            </a:p>
          </p:txBody>
        </p:sp>
        <p:sp>
          <p:nvSpPr>
            <p:cNvPr id="11" name="Oval 10"/>
            <p:cNvSpPr/>
            <p:nvPr/>
          </p:nvSpPr>
          <p:spPr>
            <a:xfrm>
              <a:off x="4495800" y="5334000"/>
              <a:ext cx="914400" cy="9144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q2</a:t>
              </a:r>
            </a:p>
          </p:txBody>
        </p:sp>
        <p:sp>
          <p:nvSpPr>
            <p:cNvPr id="12" name="Oval 11"/>
            <p:cNvSpPr/>
            <p:nvPr/>
          </p:nvSpPr>
          <p:spPr>
            <a:xfrm>
              <a:off x="4495800" y="3733800"/>
              <a:ext cx="914400" cy="9144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q1</a:t>
              </a:r>
            </a:p>
          </p:txBody>
        </p:sp>
        <p:cxnSp>
          <p:nvCxnSpPr>
            <p:cNvPr id="14" name="Straight Arrow Connector 13"/>
            <p:cNvCxnSpPr>
              <a:endCxn id="10" idx="2"/>
            </p:cNvCxnSpPr>
            <p:nvPr/>
          </p:nvCxnSpPr>
          <p:spPr>
            <a:xfrm flipV="1">
              <a:off x="1371600" y="5105400"/>
              <a:ext cx="381000" cy="228600"/>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7"/>
              <a:endCxn id="12" idx="2"/>
            </p:cNvCxnSpPr>
            <p:nvPr/>
          </p:nvCxnSpPr>
          <p:spPr>
            <a:xfrm rot="5400000" flipH="1" flipV="1">
              <a:off x="3218889" y="3505201"/>
              <a:ext cx="591111" cy="1962711"/>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5"/>
              <a:endCxn id="11" idx="2"/>
            </p:cNvCxnSpPr>
            <p:nvPr/>
          </p:nvCxnSpPr>
          <p:spPr>
            <a:xfrm rot="16200000" flipH="1">
              <a:off x="3333189" y="4628588"/>
              <a:ext cx="362511" cy="1962711"/>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20601306">
              <a:off x="3319061" y="4003245"/>
              <a:ext cx="914400" cy="369332"/>
            </a:xfrm>
            <a:prstGeom prst="rect">
              <a:avLst/>
            </a:prstGeom>
            <a:noFill/>
          </p:spPr>
          <p:txBody>
            <a:bodyPr wrap="square" rtlCol="0">
              <a:spAutoFit/>
            </a:bodyPr>
            <a:lstStyle/>
            <a:p>
              <a:r>
                <a:rPr lang="en-US" dirty="0">
                  <a:solidFill>
                    <a:srgbClr val="FF0000"/>
                  </a:solidFill>
                </a:rPr>
                <a:t>a</a:t>
              </a:r>
            </a:p>
          </p:txBody>
        </p:sp>
        <p:sp>
          <p:nvSpPr>
            <p:cNvPr id="23" name="TextBox 22"/>
            <p:cNvSpPr txBox="1"/>
            <p:nvPr/>
          </p:nvSpPr>
          <p:spPr>
            <a:xfrm rot="536917">
              <a:off x="3482040" y="5326670"/>
              <a:ext cx="914400" cy="369332"/>
            </a:xfrm>
            <a:prstGeom prst="rect">
              <a:avLst/>
            </a:prstGeom>
            <a:noFill/>
          </p:spPr>
          <p:txBody>
            <a:bodyPr wrap="square" rtlCol="0">
              <a:spAutoFit/>
            </a:bodyPr>
            <a:lstStyle/>
            <a:p>
              <a:r>
                <a:rPr lang="en-US" dirty="0">
                  <a:solidFill>
                    <a:srgbClr val="FF0000"/>
                  </a:solidFill>
                </a:rPr>
                <a:t>b</a:t>
              </a: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body" idx="1"/>
          </p:nvPr>
        </p:nvSpPr>
        <p:spPr>
          <a:xfrm>
            <a:off x="457200" y="1295400"/>
            <a:ext cx="8229600" cy="4525963"/>
          </a:xfrm>
        </p:spPr>
        <p:txBody>
          <a:bodyPr>
            <a:normAutofit/>
          </a:bodyPr>
          <a:lstStyle/>
          <a:p>
            <a:r>
              <a:rPr lang="en-US" sz="2200" dirty="0"/>
              <a:t>A </a:t>
            </a:r>
            <a:r>
              <a:rPr lang="en-US" sz="2200" dirty="0">
                <a:solidFill>
                  <a:schemeClr val="accent2"/>
                </a:solidFill>
              </a:rPr>
              <a:t>deterministic finite automaton</a:t>
            </a:r>
            <a:r>
              <a:rPr lang="en-US" sz="2200" dirty="0"/>
              <a:t> (DFA) is a 5-tuple </a:t>
            </a:r>
            <a:r>
              <a:rPr lang="en-US" sz="2200" dirty="0">
                <a:latin typeface="Garamond" panose="02020404030301010803" pitchFamily="18" charset="0"/>
              </a:rPr>
              <a:t>(</a:t>
            </a:r>
            <a:r>
              <a:rPr lang="en-US" sz="2200" i="1" dirty="0">
                <a:latin typeface="Garamond" panose="02020404030301010803" pitchFamily="18" charset="0"/>
              </a:rPr>
              <a:t>Q</a:t>
            </a:r>
            <a:r>
              <a:rPr lang="en-US" sz="2200" dirty="0">
                <a:latin typeface="Garamond" panose="02020404030301010803" pitchFamily="18" charset="0"/>
              </a:rPr>
              <a:t>, </a:t>
            </a:r>
            <a:r>
              <a:rPr lang="en-US" sz="2200" dirty="0">
                <a:latin typeface="Symbol" panose="05050102010706020507" pitchFamily="18" charset="2"/>
              </a:rPr>
              <a:t>S</a:t>
            </a:r>
            <a:r>
              <a:rPr lang="en-US" sz="2200" dirty="0">
                <a:latin typeface="Garamond" panose="02020404030301010803" pitchFamily="18" charset="0"/>
              </a:rPr>
              <a:t>, </a:t>
            </a:r>
            <a:r>
              <a:rPr lang="en-US" sz="2200" dirty="0">
                <a:latin typeface="Symbol" panose="05050102010706020507" pitchFamily="18" charset="2"/>
              </a:rPr>
              <a:t>d</a:t>
            </a:r>
            <a:r>
              <a:rPr lang="en-US" sz="2200" dirty="0">
                <a:latin typeface="Garamond" panose="02020404030301010803" pitchFamily="18" charset="0"/>
              </a:rPr>
              <a:t>, q</a:t>
            </a:r>
            <a:r>
              <a:rPr lang="en-US" sz="2200" baseline="-25000" dirty="0">
                <a:latin typeface="Garamond" panose="02020404030301010803" pitchFamily="18" charset="0"/>
              </a:rPr>
              <a:t>0</a:t>
            </a:r>
            <a:r>
              <a:rPr lang="en-US" sz="2200" dirty="0">
                <a:latin typeface="Garamond" panose="02020404030301010803" pitchFamily="18" charset="0"/>
              </a:rPr>
              <a:t>, </a:t>
            </a:r>
            <a:r>
              <a:rPr lang="en-US" sz="2200" i="1" dirty="0">
                <a:latin typeface="Garamond" panose="02020404030301010803" pitchFamily="18" charset="0"/>
              </a:rPr>
              <a:t>F</a:t>
            </a:r>
            <a:r>
              <a:rPr lang="en-US" sz="2200" dirty="0">
                <a:latin typeface="Garamond" panose="02020404030301010803" pitchFamily="18" charset="0"/>
              </a:rPr>
              <a:t>)</a:t>
            </a:r>
            <a:r>
              <a:rPr lang="en-US" sz="2200" dirty="0"/>
              <a:t> where</a:t>
            </a:r>
          </a:p>
          <a:p>
            <a:pPr lvl="1"/>
            <a:r>
              <a:rPr lang="en-US" sz="2200" i="1" dirty="0">
                <a:latin typeface="Garamond" panose="02020404030301010803" pitchFamily="18" charset="0"/>
              </a:rPr>
              <a:t> Q</a:t>
            </a:r>
            <a:r>
              <a:rPr lang="en-US" sz="2200" dirty="0"/>
              <a:t> is a finite set of </a:t>
            </a:r>
            <a:r>
              <a:rPr lang="en-US" sz="2200" dirty="0">
                <a:solidFill>
                  <a:schemeClr val="accent2"/>
                </a:solidFill>
              </a:rPr>
              <a:t>states</a:t>
            </a:r>
          </a:p>
          <a:p>
            <a:pPr lvl="1"/>
            <a:r>
              <a:rPr lang="en-US" sz="2200" dirty="0">
                <a:latin typeface="Garamond" panose="02020404030301010803" pitchFamily="18" charset="0"/>
              </a:rPr>
              <a:t> </a:t>
            </a:r>
            <a:r>
              <a:rPr lang="en-US" sz="2200" dirty="0">
                <a:latin typeface="Symbol" panose="05050102010706020507" pitchFamily="18" charset="2"/>
              </a:rPr>
              <a:t>S</a:t>
            </a:r>
            <a:r>
              <a:rPr lang="en-US" sz="2200" dirty="0"/>
              <a:t> is finite set of </a:t>
            </a:r>
            <a:r>
              <a:rPr lang="en-US" sz="2200" dirty="0">
                <a:solidFill>
                  <a:schemeClr val="accent2"/>
                </a:solidFill>
              </a:rPr>
              <a:t>alphabet</a:t>
            </a:r>
          </a:p>
          <a:p>
            <a:pPr lvl="1"/>
            <a:r>
              <a:rPr lang="en-US" sz="2200" dirty="0">
                <a:latin typeface="Garamond" panose="02020404030301010803" pitchFamily="18" charset="0"/>
              </a:rPr>
              <a:t> </a:t>
            </a:r>
            <a:r>
              <a:rPr lang="en-US" sz="2200" dirty="0">
                <a:latin typeface="Symbol" panose="05050102010706020507" pitchFamily="18" charset="2"/>
              </a:rPr>
              <a:t>d</a:t>
            </a:r>
            <a:r>
              <a:rPr lang="en-US" sz="2200" dirty="0">
                <a:latin typeface="Garamond" panose="02020404030301010803" pitchFamily="18" charset="0"/>
              </a:rPr>
              <a:t>: </a:t>
            </a:r>
            <a:r>
              <a:rPr lang="en-US" sz="2200" i="1" dirty="0">
                <a:latin typeface="Garamond" panose="02020404030301010803" pitchFamily="18" charset="0"/>
              </a:rPr>
              <a:t>Q</a:t>
            </a:r>
            <a:r>
              <a:rPr lang="en-US" sz="2200" dirty="0">
                <a:latin typeface="Garamond" panose="02020404030301010803" pitchFamily="18" charset="0"/>
              </a:rPr>
              <a:t> </a:t>
            </a:r>
            <a:r>
              <a:rPr lang="en-US" sz="2200" dirty="0"/>
              <a:t>×</a:t>
            </a:r>
            <a:r>
              <a:rPr lang="en-US" sz="2200" dirty="0">
                <a:latin typeface="Garamond" panose="02020404030301010803" pitchFamily="18" charset="0"/>
              </a:rPr>
              <a:t> </a:t>
            </a:r>
            <a:r>
              <a:rPr lang="en-US" sz="2200" dirty="0">
                <a:latin typeface="Symbol" panose="05050102010706020507" pitchFamily="18" charset="2"/>
              </a:rPr>
              <a:t>S</a:t>
            </a:r>
            <a:r>
              <a:rPr lang="en-US" sz="2200" dirty="0">
                <a:latin typeface="Garamond" panose="02020404030301010803" pitchFamily="18" charset="0"/>
              </a:rPr>
              <a:t> → </a:t>
            </a:r>
            <a:r>
              <a:rPr lang="en-US" sz="2200" i="1" dirty="0">
                <a:latin typeface="Garamond" panose="02020404030301010803" pitchFamily="18" charset="0"/>
              </a:rPr>
              <a:t>Q</a:t>
            </a:r>
            <a:r>
              <a:rPr lang="en-US" sz="2200" dirty="0"/>
              <a:t> is a </a:t>
            </a:r>
            <a:r>
              <a:rPr lang="en-US" sz="2200" dirty="0">
                <a:solidFill>
                  <a:schemeClr val="accent2"/>
                </a:solidFill>
              </a:rPr>
              <a:t>transition function</a:t>
            </a:r>
          </a:p>
          <a:p>
            <a:pPr lvl="1"/>
            <a:r>
              <a:rPr lang="en-US" sz="2200" i="1" dirty="0">
                <a:latin typeface="Garamond" panose="02020404030301010803" pitchFamily="18" charset="0"/>
              </a:rPr>
              <a:t> </a:t>
            </a:r>
            <a:r>
              <a:rPr lang="en-US" sz="2200" dirty="0">
                <a:latin typeface="Garamond" panose="02020404030301010803" pitchFamily="18" charset="0"/>
              </a:rPr>
              <a:t>q</a:t>
            </a:r>
            <a:r>
              <a:rPr lang="en-US" sz="2200" baseline="-25000" dirty="0">
                <a:latin typeface="Garamond" panose="02020404030301010803" pitchFamily="18" charset="0"/>
              </a:rPr>
              <a:t>0</a:t>
            </a:r>
            <a:r>
              <a:rPr lang="en-US" sz="2200" dirty="0"/>
              <a:t> </a:t>
            </a:r>
            <a:r>
              <a:rPr lang="en-US" sz="2200" dirty="0">
                <a:latin typeface="Symbol" panose="05050102010706020507" pitchFamily="18" charset="2"/>
              </a:rPr>
              <a:t>Î</a:t>
            </a:r>
            <a:r>
              <a:rPr lang="en-US" sz="2200" dirty="0">
                <a:latin typeface="MS Shell Dlg" charset="0"/>
              </a:rPr>
              <a:t> </a:t>
            </a:r>
            <a:r>
              <a:rPr lang="en-US" sz="2200" i="1" dirty="0">
                <a:latin typeface="Garamond" panose="02020404030301010803" pitchFamily="18" charset="0"/>
              </a:rPr>
              <a:t>Q</a:t>
            </a:r>
            <a:r>
              <a:rPr lang="en-US" sz="2200" dirty="0"/>
              <a:t> is the </a:t>
            </a:r>
            <a:r>
              <a:rPr lang="en-US" sz="2200" dirty="0">
                <a:solidFill>
                  <a:schemeClr val="accent2"/>
                </a:solidFill>
              </a:rPr>
              <a:t>initial state</a:t>
            </a:r>
          </a:p>
          <a:p>
            <a:pPr lvl="1"/>
            <a:r>
              <a:rPr lang="en-US" sz="2200" dirty="0"/>
              <a:t> </a:t>
            </a:r>
            <a:r>
              <a:rPr lang="en-US" sz="2200" i="1" dirty="0">
                <a:latin typeface="Garamond" panose="02020404030301010803" pitchFamily="18" charset="0"/>
              </a:rPr>
              <a:t>F </a:t>
            </a:r>
            <a:r>
              <a:rPr lang="en-US" sz="2200" dirty="0">
                <a:latin typeface="Symbol" panose="05050102010706020507" pitchFamily="18" charset="2"/>
              </a:rPr>
              <a:t>Í</a:t>
            </a:r>
            <a:r>
              <a:rPr lang="en-US" sz="2200" dirty="0"/>
              <a:t> </a:t>
            </a:r>
            <a:r>
              <a:rPr lang="en-US" sz="2200" i="1" dirty="0">
                <a:latin typeface="Garamond" panose="02020404030301010803" pitchFamily="18" charset="0"/>
              </a:rPr>
              <a:t>Q </a:t>
            </a:r>
            <a:r>
              <a:rPr lang="en-US" sz="2200" dirty="0"/>
              <a:t>is a set of </a:t>
            </a:r>
            <a:r>
              <a:rPr lang="en-US" sz="2200" dirty="0">
                <a:solidFill>
                  <a:schemeClr val="accent2"/>
                </a:solidFill>
              </a:rPr>
              <a:t>accepting states</a:t>
            </a:r>
            <a:r>
              <a:rPr lang="en-US" sz="2200" dirty="0"/>
              <a:t> (or </a:t>
            </a:r>
            <a:r>
              <a:rPr lang="en-US" sz="2200" dirty="0">
                <a:solidFill>
                  <a:schemeClr val="accent2"/>
                </a:solidFill>
              </a:rPr>
              <a:t>final states</a:t>
            </a:r>
            <a:r>
              <a:rPr lang="en-US" sz="2200" dirty="0"/>
              <a:t>).</a:t>
            </a:r>
          </a:p>
          <a:p>
            <a:r>
              <a:rPr lang="en-US" sz="2200" dirty="0"/>
              <a:t>In diagrams, the accepting states will be denoted by double loops</a:t>
            </a:r>
          </a:p>
        </p:txBody>
      </p:sp>
      <p:sp>
        <p:nvSpPr>
          <p:cNvPr id="6"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ltLang="zh-TW" dirty="0"/>
              <a:t>Deterministic </a:t>
            </a:r>
            <a:r>
              <a:rPr lang="en-US" altLang="zh-TW"/>
              <a:t>Finite Automata</a:t>
            </a:r>
            <a:endParaRPr lang="en-US" dirty="0"/>
          </a:p>
        </p:txBody>
      </p:sp>
      <p:sp>
        <p:nvSpPr>
          <p:cNvPr id="7" name="Date Placeholder 6"/>
          <p:cNvSpPr>
            <a:spLocks noGrp="1"/>
          </p:cNvSpPr>
          <p:nvPr>
            <p:ph type="dt" sz="half" idx="10"/>
          </p:nvPr>
        </p:nvSpPr>
        <p:spPr/>
        <p:txBody>
          <a:bodyPr/>
          <a:lstStyle/>
          <a:p>
            <a:fld id="{279EB014-CE57-4461-AFFC-CCEEBE1C7668}" type="datetime1">
              <a:rPr lang="en-US" smtClean="0"/>
              <a:t>12/28/2022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68</a:t>
            </a:fld>
            <a:endParaRPr lang="en-US"/>
          </a:p>
        </p:txBody>
      </p:sp>
      <p:sp>
        <p:nvSpPr>
          <p:cNvPr id="9" name="Footer Placeholder 8"/>
          <p:cNvSpPr>
            <a:spLocks noGrp="1"/>
          </p:cNvSpPr>
          <p:nvPr>
            <p:ph type="ftr" sz="quarter" idx="11"/>
          </p:nvPr>
        </p:nvSpPr>
        <p:spPr>
          <a:xfrm>
            <a:off x="2362200" y="6356350"/>
            <a:ext cx="4800600" cy="365125"/>
          </a:xfrm>
        </p:spPr>
        <p:txBody>
          <a:bodyPr/>
          <a:lstStyle/>
          <a:p>
            <a:r>
              <a:rPr lang="en-US" dirty="0"/>
              <a:t>Sana Anjum             ACSE0404 (TOAFL)                  Unit I</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525963"/>
          </a:xfrm>
        </p:spPr>
        <p:txBody>
          <a:bodyPr/>
          <a:lstStyle/>
          <a:p>
            <a:pPr>
              <a:lnSpc>
                <a:spcPct val="150000"/>
              </a:lnSpc>
              <a:spcBef>
                <a:spcPts val="0"/>
              </a:spcBef>
              <a:buNone/>
            </a:pPr>
            <a:r>
              <a:rPr lang="en-US" sz="2800" dirty="0">
                <a:sym typeface="Symbol" panose="05050102010706020507"/>
              </a:rPr>
              <a:t>Representation of </a:t>
            </a:r>
          </a:p>
          <a:p>
            <a:pPr lvl="1">
              <a:lnSpc>
                <a:spcPct val="150000"/>
              </a:lnSpc>
              <a:spcBef>
                <a:spcPts val="0"/>
              </a:spcBef>
              <a:buFont typeface="Courier New" panose="02070309020205020404" pitchFamily="49" charset="0"/>
              <a:buChar char="o"/>
            </a:pPr>
            <a:r>
              <a:rPr lang="en-US" sz="2400" dirty="0">
                <a:sym typeface="Symbol" panose="05050102010706020507"/>
              </a:rPr>
              <a:t>Transition Diagram</a:t>
            </a:r>
          </a:p>
          <a:p>
            <a:pPr lvl="1">
              <a:lnSpc>
                <a:spcPct val="150000"/>
              </a:lnSpc>
              <a:spcBef>
                <a:spcPts val="0"/>
              </a:spcBef>
              <a:buFont typeface="Courier New" panose="02070309020205020404" pitchFamily="49" charset="0"/>
              <a:buChar char="o"/>
            </a:pPr>
            <a:r>
              <a:rPr lang="en-US" sz="2400" dirty="0">
                <a:sym typeface="Symbol" panose="05050102010706020507"/>
              </a:rPr>
              <a:t>Transition Table</a:t>
            </a:r>
          </a:p>
          <a:p>
            <a:pPr lvl="1">
              <a:lnSpc>
                <a:spcPct val="150000"/>
              </a:lnSpc>
              <a:spcBef>
                <a:spcPts val="0"/>
              </a:spcBef>
              <a:buFont typeface="Courier New" panose="02070309020205020404" pitchFamily="49" charset="0"/>
              <a:buChar char="o"/>
            </a:pPr>
            <a:r>
              <a:rPr lang="en-US" sz="2400" dirty="0">
                <a:sym typeface="Symbol" panose="05050102010706020507"/>
              </a:rPr>
              <a:t>Transition Function</a:t>
            </a:r>
            <a:endParaRPr lang="en-US" dirty="0">
              <a:sym typeface="Symbol" panose="05050102010706020507"/>
            </a:endParaRPr>
          </a:p>
          <a:p>
            <a:endParaRPr lang="en-US" dirty="0">
              <a:sym typeface="Symbol" panose="05050102010706020507"/>
            </a:endParaRPr>
          </a:p>
          <a:p>
            <a:pPr>
              <a:buNone/>
            </a:pPr>
            <a:r>
              <a:rPr lang="en-US" dirty="0">
                <a:sym typeface="Symbol" panose="05050102010706020507"/>
              </a:rPr>
              <a:t> </a:t>
            </a:r>
          </a:p>
        </p:txBody>
      </p:sp>
      <p:sp>
        <p:nvSpPr>
          <p:cNvPr id="4" name="Date Placeholder 3"/>
          <p:cNvSpPr>
            <a:spLocks noGrp="1"/>
          </p:cNvSpPr>
          <p:nvPr>
            <p:ph type="dt" sz="half" idx="10"/>
          </p:nvPr>
        </p:nvSpPr>
        <p:spPr/>
        <p:txBody>
          <a:bodyPr/>
          <a:lstStyle/>
          <a:p>
            <a:fld id="{15EF2DA8-2A39-480F-8D9C-0BDB92A86227}"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DFA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45882A8-E636-445F-9DBD-E2796A6EA5BE}" type="datetime1">
              <a:rPr lang="en-US" smtClean="0"/>
              <a:t>12/28/2022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447436544"/>
              </p:ext>
            </p:extLst>
          </p:nvPr>
        </p:nvGraphicFramePr>
        <p:xfrm>
          <a:off x="685800" y="1295400"/>
          <a:ext cx="7924800" cy="4663440"/>
        </p:xfrm>
        <a:graphic>
          <a:graphicData uri="http://schemas.openxmlformats.org/drawingml/2006/table">
            <a:tbl>
              <a:tblPr firstRow="1" bandRow="1">
                <a:tableStyleId>{5C22544A-7EE6-4342-B048-85BDC9FD1C3A}</a:tableStyleId>
              </a:tblPr>
              <a:tblGrid>
                <a:gridCol w="880534">
                  <a:extLst>
                    <a:ext uri="{9D8B030D-6E8A-4147-A177-3AD203B41FA5}">
                      <a16:colId xmlns:a16="http://schemas.microsoft.com/office/drawing/2014/main" val="20000"/>
                    </a:ext>
                  </a:extLst>
                </a:gridCol>
                <a:gridCol w="6099860">
                  <a:extLst>
                    <a:ext uri="{9D8B030D-6E8A-4147-A177-3AD203B41FA5}">
                      <a16:colId xmlns:a16="http://schemas.microsoft.com/office/drawing/2014/main" val="20001"/>
                    </a:ext>
                  </a:extLst>
                </a:gridCol>
                <a:gridCol w="944406">
                  <a:extLst>
                    <a:ext uri="{9D8B030D-6E8A-4147-A177-3AD203B41FA5}">
                      <a16:colId xmlns:a16="http://schemas.microsoft.com/office/drawing/2014/main" val="20002"/>
                    </a:ext>
                  </a:extLst>
                </a:gridCol>
              </a:tblGrid>
              <a:tr h="370840">
                <a:tc>
                  <a:txBody>
                    <a:bodyPr/>
                    <a:lstStyle/>
                    <a:p>
                      <a:pPr algn="l"/>
                      <a:r>
                        <a:rPr lang="en-US" dirty="0">
                          <a:solidFill>
                            <a:schemeClr val="tx1"/>
                          </a:solidFill>
                        </a:rPr>
                        <a:t>CO</a:t>
                      </a: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l"/>
                      <a:r>
                        <a:rPr lang="en-US" sz="1800" dirty="0">
                          <a:solidFill>
                            <a:schemeClr val="tx1"/>
                          </a:solidFill>
                        </a:rPr>
                        <a:t>At </a:t>
                      </a:r>
                      <a:r>
                        <a:rPr lang="en-US" sz="1800">
                          <a:solidFill>
                            <a:schemeClr val="tx1"/>
                          </a:solidFill>
                        </a:rPr>
                        <a:t>the end </a:t>
                      </a:r>
                      <a:r>
                        <a:rPr lang="en-US" sz="1800" dirty="0">
                          <a:solidFill>
                            <a:schemeClr val="tx1"/>
                          </a:solidFill>
                        </a:rPr>
                        <a:t>of course , </a:t>
                      </a:r>
                      <a:r>
                        <a:rPr lang="en-US" sz="1800">
                          <a:solidFill>
                            <a:schemeClr val="tx1"/>
                          </a:solidFill>
                        </a:rPr>
                        <a:t>the student </a:t>
                      </a:r>
                      <a:r>
                        <a:rPr lang="en-US" sz="1800" dirty="0">
                          <a:solidFill>
                            <a:schemeClr val="tx1"/>
                          </a:solidFill>
                        </a:rPr>
                        <a:t>will be able to</a:t>
                      </a:r>
                      <a:endParaRPr lang="en-US"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l"/>
                      <a:r>
                        <a:rPr lang="en-US" dirty="0">
                          <a:solidFill>
                            <a:schemeClr val="tx1"/>
                          </a:solidFill>
                        </a:rPr>
                        <a:t>Bloom’s (KL) </a:t>
                      </a: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70840">
                <a:tc>
                  <a:txBody>
                    <a:bodyPr/>
                    <a:lstStyle/>
                    <a:p>
                      <a:r>
                        <a:rPr lang="en-US" dirty="0"/>
                        <a:t>CO1</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just"/>
                      <a:r>
                        <a:rPr lang="en-US" sz="1800" kern="1200" dirty="0">
                          <a:solidFill>
                            <a:schemeClr val="dk1"/>
                          </a:solidFill>
                          <a:effectLst/>
                          <a:latin typeface="Times New Roman" pitchFamily="18" charset="0"/>
                          <a:ea typeface="+mn-ea"/>
                          <a:cs typeface="Times New Roman" pitchFamily="18" charset="0"/>
                        </a:rPr>
                        <a:t>Design and Simplify automata for formal languages and transform non-deterministic finite automata to deterministic finite automata.</a:t>
                      </a:r>
                      <a:endParaRPr lang="en-US" dirty="0">
                        <a:latin typeface="Times New Roman" pitchFamily="18" charset="0"/>
                        <a:cs typeface="Times New Roman"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ctr"/>
                      <a:r>
                        <a:rPr lang="en-US" dirty="0"/>
                        <a:t>K</a:t>
                      </a:r>
                      <a:r>
                        <a:rPr lang="en-US" baseline="-25000" dirty="0"/>
                        <a:t>6</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70840">
                <a:tc>
                  <a:txBody>
                    <a:bodyPr/>
                    <a:lstStyle/>
                    <a:p>
                      <a:r>
                        <a:rPr lang="en-US" dirty="0"/>
                        <a:t>CO2</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just"/>
                      <a:r>
                        <a:rPr lang="en-US" sz="1800" kern="1200" dirty="0">
                          <a:solidFill>
                            <a:schemeClr val="dk1"/>
                          </a:solidFill>
                          <a:effectLst/>
                          <a:latin typeface="Times New Roman" pitchFamily="18" charset="0"/>
                          <a:ea typeface="+mn-ea"/>
                          <a:cs typeface="Times New Roman" pitchFamily="18" charset="0"/>
                        </a:rPr>
                        <a:t>Identify the equivalence between the regular expression and finite automata and apply closure properties of formal languages to construct finite automata for complex problems.</a:t>
                      </a:r>
                      <a:endParaRPr lang="en-US" dirty="0">
                        <a:latin typeface="Times New Roman" pitchFamily="18" charset="0"/>
                        <a:cs typeface="Times New Roman"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K</a:t>
                      </a:r>
                      <a:r>
                        <a:rPr lang="en-US" baseline="-25000" dirty="0"/>
                        <a:t>3</a:t>
                      </a:r>
                    </a:p>
                    <a:p>
                      <a:endParaRPr lang="en-US" dirty="0"/>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70840">
                <a:tc>
                  <a:txBody>
                    <a:bodyPr/>
                    <a:lstStyle/>
                    <a:p>
                      <a:r>
                        <a:rPr lang="en-US" dirty="0"/>
                        <a:t>CO3</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just"/>
                      <a:r>
                        <a:rPr lang="en-US" sz="1800" kern="1200" dirty="0">
                          <a:solidFill>
                            <a:schemeClr val="dk1"/>
                          </a:solidFill>
                          <a:effectLst/>
                          <a:latin typeface="Times New Roman" pitchFamily="18" charset="0"/>
                          <a:ea typeface="+mn-ea"/>
                          <a:cs typeface="Times New Roman" pitchFamily="18" charset="0"/>
                        </a:rPr>
                        <a:t>Define grammar for context free languages and use pumping lemma to disprove a formal language being context- free.</a:t>
                      </a:r>
                      <a:endParaRPr lang="en-US" dirty="0">
                        <a:latin typeface="Times New Roman" pitchFamily="18" charset="0"/>
                        <a:cs typeface="Times New Roman"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K</a:t>
                      </a:r>
                      <a:r>
                        <a:rPr lang="en-US" baseline="-25000" dirty="0"/>
                        <a:t>3</a:t>
                      </a:r>
                    </a:p>
                    <a:p>
                      <a:endParaRPr lang="en-US" dirty="0"/>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r h="370840">
                <a:tc>
                  <a:txBody>
                    <a:bodyPr/>
                    <a:lstStyle/>
                    <a:p>
                      <a:r>
                        <a:rPr lang="en-US" dirty="0"/>
                        <a:t>CO4</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just"/>
                      <a:r>
                        <a:rPr lang="en-US" sz="1800" kern="1200" dirty="0">
                          <a:solidFill>
                            <a:schemeClr val="dk1"/>
                          </a:solidFill>
                          <a:effectLst/>
                          <a:latin typeface="Times New Roman" pitchFamily="18" charset="0"/>
                          <a:ea typeface="+mn-ea"/>
                          <a:cs typeface="Times New Roman" pitchFamily="18" charset="0"/>
                        </a:rPr>
                        <a:t>Design pushdown automata (PDA) for context free languages and Transform the PDA to context free grammar and vice-versa.</a:t>
                      </a:r>
                      <a:endParaRPr lang="en-US" dirty="0">
                        <a:latin typeface="Times New Roman" pitchFamily="18" charset="0"/>
                        <a:cs typeface="Times New Roman"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K</a:t>
                      </a:r>
                      <a:r>
                        <a:rPr lang="en-US" baseline="-25000" dirty="0"/>
                        <a:t>6</a:t>
                      </a:r>
                    </a:p>
                    <a:p>
                      <a:endParaRPr lang="en-US" dirty="0"/>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4"/>
                  </a:ext>
                </a:extLst>
              </a:tr>
              <a:tr h="370840">
                <a:tc>
                  <a:txBody>
                    <a:bodyPr/>
                    <a:lstStyle/>
                    <a:p>
                      <a:r>
                        <a:rPr lang="en-US" dirty="0"/>
                        <a:t>CO5</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algn="just"/>
                      <a:r>
                        <a:rPr lang="en-US" sz="1800" kern="1200" dirty="0">
                          <a:solidFill>
                            <a:schemeClr val="dk1"/>
                          </a:solidFill>
                          <a:effectLst/>
                          <a:latin typeface="Times New Roman" pitchFamily="18" charset="0"/>
                          <a:ea typeface="+mn-ea"/>
                          <a:cs typeface="Times New Roman" pitchFamily="18" charset="0"/>
                        </a:rPr>
                        <a:t>Construct Turing Machine for recursive and recursive enumerable languages. Identify the decidable and </a:t>
                      </a:r>
                      <a:r>
                        <a:rPr lang="en-US" sz="1800" kern="1200" dirty="0" err="1">
                          <a:solidFill>
                            <a:schemeClr val="dk1"/>
                          </a:solidFill>
                          <a:effectLst/>
                          <a:latin typeface="Times New Roman" pitchFamily="18" charset="0"/>
                          <a:ea typeface="+mn-ea"/>
                          <a:cs typeface="Times New Roman" pitchFamily="18" charset="0"/>
                        </a:rPr>
                        <a:t>undecidable</a:t>
                      </a:r>
                      <a:r>
                        <a:rPr lang="en-US" sz="1800" kern="1200" dirty="0">
                          <a:solidFill>
                            <a:schemeClr val="dk1"/>
                          </a:solidFill>
                          <a:effectLst/>
                          <a:latin typeface="Times New Roman" pitchFamily="18" charset="0"/>
                          <a:ea typeface="+mn-ea"/>
                          <a:cs typeface="Times New Roman" pitchFamily="18" charset="0"/>
                        </a:rPr>
                        <a:t> problems.</a:t>
                      </a:r>
                      <a:endParaRPr lang="en-US" dirty="0">
                        <a:latin typeface="Times New Roman" pitchFamily="18" charset="0"/>
                        <a:cs typeface="Times New Roman"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K</a:t>
                      </a:r>
                      <a:r>
                        <a:rPr lang="en-US" baseline="-25000" dirty="0"/>
                        <a:t>6</a:t>
                      </a:r>
                    </a:p>
                    <a:p>
                      <a:endParaRPr lang="en-US" dirty="0"/>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5"/>
                  </a:ext>
                </a:extLst>
              </a:tr>
            </a:tbl>
          </a:graphicData>
        </a:graphic>
      </p:graphicFrame>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400"/>
            </a:lvl1pPr>
          </a:lstStyle>
          <a:p>
            <a:r>
              <a:rPr lang="en-US"/>
              <a:t>Course Outcomes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1">
              <a:buNone/>
            </a:pPr>
            <a:r>
              <a:rPr lang="en-US" sz="2200" dirty="0">
                <a:sym typeface="Symbol" panose="05050102010706020507"/>
              </a:rPr>
              <a:t>Transition Diagram</a:t>
            </a:r>
          </a:p>
          <a:p>
            <a:pPr>
              <a:buNone/>
            </a:pPr>
            <a:r>
              <a:rPr lang="en-US" sz="2200" dirty="0">
                <a:sym typeface="Symbol" panose="05050102010706020507"/>
              </a:rPr>
              <a:t> </a:t>
            </a:r>
          </a:p>
          <a:p>
            <a:pPr>
              <a:buNone/>
            </a:pPr>
            <a:endParaRPr lang="en-US" sz="2200" dirty="0">
              <a:sym typeface="Symbol" panose="05050102010706020507"/>
            </a:endParaRPr>
          </a:p>
          <a:p>
            <a:pPr>
              <a:buNone/>
            </a:pPr>
            <a:endParaRPr lang="en-US" sz="2200" dirty="0">
              <a:sym typeface="Symbol" panose="05050102010706020507"/>
            </a:endParaRPr>
          </a:p>
          <a:p>
            <a:pPr>
              <a:buNone/>
            </a:pPr>
            <a:endParaRPr lang="en-US" sz="2200" dirty="0">
              <a:sym typeface="Symbol" panose="05050102010706020507"/>
            </a:endParaRPr>
          </a:p>
          <a:p>
            <a:pPr>
              <a:buNone/>
            </a:pPr>
            <a:endParaRPr lang="en-US" sz="2200" dirty="0">
              <a:sym typeface="Symbol" panose="05050102010706020507"/>
            </a:endParaRPr>
          </a:p>
          <a:p>
            <a:pPr>
              <a:buNone/>
            </a:pPr>
            <a:endParaRPr lang="en-US" sz="2200" dirty="0">
              <a:sym typeface="Symbol" panose="05050102010706020507"/>
            </a:endParaRPr>
          </a:p>
          <a:p>
            <a:pPr>
              <a:buNone/>
            </a:pPr>
            <a:endParaRPr lang="en-US" sz="2200" dirty="0">
              <a:sym typeface="Symbol" panose="05050102010706020507"/>
            </a:endParaRPr>
          </a:p>
          <a:p>
            <a:pPr>
              <a:buNone/>
            </a:pPr>
            <a:r>
              <a:rPr lang="en-US" sz="2200" dirty="0">
                <a:sym typeface="Symbol" panose="05050102010706020507"/>
              </a:rPr>
              <a:t>	M={ {q0, q1, q2}, {0,1}, , q0, q2}  </a:t>
            </a:r>
          </a:p>
        </p:txBody>
      </p:sp>
      <p:sp>
        <p:nvSpPr>
          <p:cNvPr id="4" name="Date Placeholder 3"/>
          <p:cNvSpPr>
            <a:spLocks noGrp="1"/>
          </p:cNvSpPr>
          <p:nvPr>
            <p:ph type="dt" sz="half" idx="10"/>
          </p:nvPr>
        </p:nvSpPr>
        <p:spPr/>
        <p:txBody>
          <a:bodyPr/>
          <a:lstStyle/>
          <a:p>
            <a:fld id="{1F207617-ACD5-46E2-AE7B-25B1ACE1A11E}"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DFA</a:t>
            </a:r>
          </a:p>
        </p:txBody>
      </p:sp>
      <p:grpSp>
        <p:nvGrpSpPr>
          <p:cNvPr id="2" name="Group 54"/>
          <p:cNvGrpSpPr/>
          <p:nvPr/>
        </p:nvGrpSpPr>
        <p:grpSpPr>
          <a:xfrm>
            <a:off x="838200" y="1905000"/>
            <a:ext cx="7696200" cy="2362200"/>
            <a:chOff x="685800" y="1981200"/>
            <a:chExt cx="7696200" cy="2362200"/>
          </a:xfrm>
        </p:grpSpPr>
        <p:sp>
          <p:nvSpPr>
            <p:cNvPr id="12" name="Oval 11"/>
            <p:cNvSpPr/>
            <p:nvPr/>
          </p:nvSpPr>
          <p:spPr>
            <a:xfrm>
              <a:off x="6934200" y="3200400"/>
              <a:ext cx="914400" cy="9144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q2</a:t>
              </a:r>
            </a:p>
          </p:txBody>
        </p:sp>
        <p:sp>
          <p:nvSpPr>
            <p:cNvPr id="47" name="TextBox 46"/>
            <p:cNvSpPr txBox="1"/>
            <p:nvPr/>
          </p:nvSpPr>
          <p:spPr>
            <a:xfrm>
              <a:off x="1203182" y="1992868"/>
              <a:ext cx="854218" cy="369332"/>
            </a:xfrm>
            <a:prstGeom prst="rect">
              <a:avLst/>
            </a:prstGeom>
            <a:noFill/>
          </p:spPr>
          <p:txBody>
            <a:bodyPr wrap="square" rtlCol="0">
              <a:spAutoFit/>
            </a:bodyPr>
            <a:lstStyle/>
            <a:p>
              <a:r>
                <a:rPr lang="en-US" dirty="0">
                  <a:solidFill>
                    <a:srgbClr val="FF0000"/>
                  </a:solidFill>
                </a:rPr>
                <a:t>0</a:t>
              </a:r>
            </a:p>
          </p:txBody>
        </p:sp>
        <p:sp>
          <p:nvSpPr>
            <p:cNvPr id="52" name="TextBox 51"/>
            <p:cNvSpPr txBox="1"/>
            <p:nvPr/>
          </p:nvSpPr>
          <p:spPr>
            <a:xfrm>
              <a:off x="7527782" y="1981200"/>
              <a:ext cx="854218" cy="369332"/>
            </a:xfrm>
            <a:prstGeom prst="rect">
              <a:avLst/>
            </a:prstGeom>
            <a:noFill/>
          </p:spPr>
          <p:txBody>
            <a:bodyPr wrap="square" rtlCol="0">
              <a:spAutoFit/>
            </a:bodyPr>
            <a:lstStyle/>
            <a:p>
              <a:r>
                <a:rPr lang="en-US" dirty="0">
                  <a:solidFill>
                    <a:srgbClr val="FF0000"/>
                  </a:solidFill>
                </a:rPr>
                <a:t>0</a:t>
              </a:r>
            </a:p>
          </p:txBody>
        </p:sp>
        <p:grpSp>
          <p:nvGrpSpPr>
            <p:cNvPr id="7" name="Group 53"/>
            <p:cNvGrpSpPr/>
            <p:nvPr/>
          </p:nvGrpSpPr>
          <p:grpSpPr>
            <a:xfrm>
              <a:off x="685800" y="2590800"/>
              <a:ext cx="7086600" cy="1752600"/>
              <a:chOff x="381000" y="2590800"/>
              <a:chExt cx="7086600" cy="1752600"/>
            </a:xfrm>
          </p:grpSpPr>
          <p:sp>
            <p:nvSpPr>
              <p:cNvPr id="11" name="Oval 10"/>
              <p:cNvSpPr/>
              <p:nvPr/>
            </p:nvSpPr>
            <p:spPr>
              <a:xfrm>
                <a:off x="762000" y="3200400"/>
                <a:ext cx="914400" cy="9144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q0</a:t>
                </a:r>
              </a:p>
            </p:txBody>
          </p:sp>
          <p:sp>
            <p:nvSpPr>
              <p:cNvPr id="13" name="Oval 12"/>
              <p:cNvSpPr/>
              <p:nvPr/>
            </p:nvSpPr>
            <p:spPr>
              <a:xfrm>
                <a:off x="3505200" y="3200400"/>
                <a:ext cx="914400" cy="9144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q1</a:t>
                </a:r>
              </a:p>
            </p:txBody>
          </p:sp>
          <p:cxnSp>
            <p:nvCxnSpPr>
              <p:cNvPr id="14" name="Straight Arrow Connector 13"/>
              <p:cNvCxnSpPr>
                <a:endCxn id="11" idx="2"/>
              </p:cNvCxnSpPr>
              <p:nvPr/>
            </p:nvCxnSpPr>
            <p:spPr>
              <a:xfrm flipV="1">
                <a:off x="381000" y="3657600"/>
                <a:ext cx="381000" cy="228600"/>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62600" y="2590800"/>
                <a:ext cx="914400" cy="369332"/>
              </a:xfrm>
              <a:prstGeom prst="rect">
                <a:avLst/>
              </a:prstGeom>
              <a:noFill/>
            </p:spPr>
            <p:txBody>
              <a:bodyPr wrap="square" rtlCol="0">
                <a:spAutoFit/>
              </a:bodyPr>
              <a:lstStyle/>
              <a:p>
                <a:r>
                  <a:rPr lang="en-US" dirty="0">
                    <a:solidFill>
                      <a:srgbClr val="FF0000"/>
                    </a:solidFill>
                  </a:rPr>
                  <a:t>0</a:t>
                </a:r>
              </a:p>
            </p:txBody>
          </p:sp>
          <p:sp>
            <p:nvSpPr>
              <p:cNvPr id="18" name="TextBox 17"/>
              <p:cNvSpPr txBox="1"/>
              <p:nvPr/>
            </p:nvSpPr>
            <p:spPr>
              <a:xfrm>
                <a:off x="2422382" y="2590800"/>
                <a:ext cx="854218" cy="369332"/>
              </a:xfrm>
              <a:prstGeom prst="rect">
                <a:avLst/>
              </a:prstGeom>
              <a:noFill/>
            </p:spPr>
            <p:txBody>
              <a:bodyPr wrap="square" rtlCol="0">
                <a:spAutoFit/>
              </a:bodyPr>
              <a:lstStyle/>
              <a:p>
                <a:r>
                  <a:rPr lang="en-US" dirty="0">
                    <a:solidFill>
                      <a:srgbClr val="FF0000"/>
                    </a:solidFill>
                  </a:rPr>
                  <a:t>1</a:t>
                </a:r>
              </a:p>
            </p:txBody>
          </p:sp>
          <p:cxnSp>
            <p:nvCxnSpPr>
              <p:cNvPr id="27" name="Curved Connector 26"/>
              <p:cNvCxnSpPr/>
              <p:nvPr/>
            </p:nvCxnSpPr>
            <p:spPr>
              <a:xfrm rot="5400000" flipH="1" flipV="1">
                <a:off x="2571517" y="2229083"/>
                <a:ext cx="1588" cy="2096622"/>
              </a:xfrm>
              <a:prstGeom prst="curvedConnector3">
                <a:avLst>
                  <a:gd name="adj1" fmla="val 22828149"/>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a:xfrm rot="10800000">
                <a:off x="1676400" y="3581400"/>
                <a:ext cx="1828800" cy="76200"/>
              </a:xfrm>
              <a:prstGeom prst="curvedConnector3">
                <a:avLst>
                  <a:gd name="adj1" fmla="val 61842"/>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13" idx="7"/>
                <a:endCxn id="12" idx="1"/>
              </p:cNvCxnSpPr>
              <p:nvPr/>
            </p:nvCxnSpPr>
            <p:spPr>
              <a:xfrm rot="5400000" flipH="1" flipV="1">
                <a:off x="5524500" y="2095500"/>
                <a:ext cx="1588" cy="2477622"/>
              </a:xfrm>
              <a:prstGeom prst="curvedConnector3">
                <a:avLst>
                  <a:gd name="adj1" fmla="val 22828149"/>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12" idx="3"/>
                <a:endCxn id="13" idx="5"/>
              </p:cNvCxnSpPr>
              <p:nvPr/>
            </p:nvCxnSpPr>
            <p:spPr>
              <a:xfrm rot="5400000">
                <a:off x="5524500" y="2742078"/>
                <a:ext cx="1588" cy="2477622"/>
              </a:xfrm>
              <a:prstGeom prst="curvedConnector3">
                <a:avLst>
                  <a:gd name="adj1" fmla="val 22828149"/>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362200" y="3962400"/>
                <a:ext cx="854218" cy="369332"/>
              </a:xfrm>
              <a:prstGeom prst="rect">
                <a:avLst/>
              </a:prstGeom>
              <a:noFill/>
            </p:spPr>
            <p:txBody>
              <a:bodyPr wrap="square" rtlCol="0">
                <a:spAutoFit/>
              </a:bodyPr>
              <a:lstStyle/>
              <a:p>
                <a:r>
                  <a:rPr lang="en-US" dirty="0">
                    <a:solidFill>
                      <a:srgbClr val="FF0000"/>
                    </a:solidFill>
                  </a:rPr>
                  <a:t>1</a:t>
                </a:r>
              </a:p>
            </p:txBody>
          </p:sp>
          <p:sp>
            <p:nvSpPr>
              <p:cNvPr id="41" name="TextBox 40"/>
              <p:cNvSpPr txBox="1"/>
              <p:nvPr/>
            </p:nvSpPr>
            <p:spPr>
              <a:xfrm>
                <a:off x="5562600" y="3974068"/>
                <a:ext cx="914400" cy="369332"/>
              </a:xfrm>
              <a:prstGeom prst="rect">
                <a:avLst/>
              </a:prstGeom>
              <a:noFill/>
            </p:spPr>
            <p:txBody>
              <a:bodyPr wrap="square" rtlCol="0">
                <a:spAutoFit/>
              </a:bodyPr>
              <a:lstStyle/>
              <a:p>
                <a:r>
                  <a:rPr lang="en-US" dirty="0">
                    <a:solidFill>
                      <a:srgbClr val="FF0000"/>
                    </a:solidFill>
                  </a:rPr>
                  <a:t>1</a:t>
                </a:r>
              </a:p>
            </p:txBody>
          </p:sp>
          <p:cxnSp>
            <p:nvCxnSpPr>
              <p:cNvPr id="45" name="Curved Connector 44"/>
              <p:cNvCxnSpPr>
                <a:stCxn id="11" idx="1"/>
                <a:endCxn id="11" idx="0"/>
              </p:cNvCxnSpPr>
              <p:nvPr/>
            </p:nvCxnSpPr>
            <p:spPr>
              <a:xfrm rot="5400000" flipH="1" flipV="1">
                <a:off x="990600" y="3105712"/>
                <a:ext cx="133911" cy="323289"/>
              </a:xfrm>
              <a:prstGeom prst="curvedConnector3">
                <a:avLst>
                  <a:gd name="adj1" fmla="val 73328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8" name="Curved Connector 47"/>
              <p:cNvCxnSpPr/>
              <p:nvPr/>
            </p:nvCxnSpPr>
            <p:spPr>
              <a:xfrm rot="16200000" flipH="1">
                <a:off x="7239000" y="3124200"/>
                <a:ext cx="133911" cy="323289"/>
              </a:xfrm>
              <a:prstGeom prst="curvedConnector3">
                <a:avLst>
                  <a:gd name="adj1" fmla="val -655307"/>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705600" y="3276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41437"/>
            <a:ext cx="8229600" cy="4525963"/>
          </a:xfrm>
        </p:spPr>
        <p:txBody>
          <a:bodyPr/>
          <a:lstStyle/>
          <a:p>
            <a:pPr lvl="1">
              <a:buNone/>
            </a:pPr>
            <a:r>
              <a:rPr lang="en-US" dirty="0">
                <a:sym typeface="Symbol" panose="05050102010706020507"/>
              </a:rPr>
              <a:t>Transition Table</a:t>
            </a:r>
          </a:p>
          <a:p>
            <a:pPr>
              <a:buNone/>
            </a:pPr>
            <a:r>
              <a:rPr lang="en-US" dirty="0">
                <a:sym typeface="Symbol" panose="05050102010706020507"/>
              </a:rPr>
              <a:t> </a:t>
            </a:r>
          </a:p>
        </p:txBody>
      </p:sp>
      <p:sp>
        <p:nvSpPr>
          <p:cNvPr id="4" name="Date Placeholder 3"/>
          <p:cNvSpPr>
            <a:spLocks noGrp="1"/>
          </p:cNvSpPr>
          <p:nvPr>
            <p:ph type="dt" sz="half" idx="10"/>
          </p:nvPr>
        </p:nvSpPr>
        <p:spPr/>
        <p:txBody>
          <a:bodyPr/>
          <a:lstStyle/>
          <a:p>
            <a:fld id="{E9A0326E-91B7-4762-8374-AE0C8B8DD8EF}"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DFA</a:t>
            </a:r>
          </a:p>
        </p:txBody>
      </p:sp>
      <p:graphicFrame>
        <p:nvGraphicFramePr>
          <p:cNvPr id="29" name="Table 28"/>
          <p:cNvGraphicFramePr>
            <a:graphicFrameLocks noGrp="1"/>
          </p:cNvGraphicFramePr>
          <p:nvPr>
            <p:extLst>
              <p:ext uri="{D42A27DB-BD31-4B8C-83A1-F6EECF244321}">
                <p14:modId xmlns:p14="http://schemas.microsoft.com/office/powerpoint/2010/main" val="1403365329"/>
              </p:ext>
            </p:extLst>
          </p:nvPr>
        </p:nvGraphicFramePr>
        <p:xfrm>
          <a:off x="1524000" y="2413000"/>
          <a:ext cx="6096000" cy="2590800"/>
        </p:xfrm>
        <a:graphic>
          <a:graphicData uri="http://schemas.openxmlformats.org/drawingml/2006/table">
            <a:tbl>
              <a:tblPr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rowSpan="2">
                  <a:txBody>
                    <a:bodyPr/>
                    <a:lstStyle/>
                    <a:p>
                      <a:pPr algn="ctr"/>
                      <a:r>
                        <a:rPr lang="en-US" sz="2800" dirty="0">
                          <a:solidFill>
                            <a:schemeClr val="tx1"/>
                          </a:solidFill>
                        </a:rPr>
                        <a:t>Present State</a:t>
                      </a:r>
                    </a:p>
                  </a:txBody>
                  <a:tcPr>
                    <a:gradFill>
                      <a:gsLst>
                        <a:gs pos="100000">
                          <a:srgbClr val="7BE5E5">
                            <a:alpha val="51000"/>
                          </a:srgbClr>
                        </a:gs>
                        <a:gs pos="100000">
                          <a:schemeClr val="accent1">
                            <a:tint val="23500"/>
                            <a:satMod val="160000"/>
                          </a:schemeClr>
                        </a:gs>
                      </a:gsLst>
                      <a:lin ang="5400000" scaled="0"/>
                    </a:gradFill>
                  </a:tcPr>
                </a:tc>
                <a:tc gridSpan="2">
                  <a:txBody>
                    <a:bodyPr/>
                    <a:lstStyle/>
                    <a:p>
                      <a:pPr algn="ctr"/>
                      <a:r>
                        <a:rPr lang="en-US" sz="2800">
                          <a:solidFill>
                            <a:schemeClr val="tx1"/>
                          </a:solidFill>
                        </a:rPr>
                        <a:t>Next </a:t>
                      </a:r>
                      <a:r>
                        <a:rPr lang="en-US" sz="2800" dirty="0">
                          <a:solidFill>
                            <a:schemeClr val="tx1"/>
                          </a:solidFill>
                        </a:rPr>
                        <a:t>State</a:t>
                      </a:r>
                    </a:p>
                  </a:txBody>
                  <a:tcPr>
                    <a:gradFill>
                      <a:gsLst>
                        <a:gs pos="100000">
                          <a:srgbClr val="7BE5E5">
                            <a:alpha val="51000"/>
                          </a:srgbClr>
                        </a:gs>
                        <a:gs pos="100000">
                          <a:schemeClr val="accent1">
                            <a:tint val="23500"/>
                            <a:satMod val="160000"/>
                          </a:schemeClr>
                        </a:gs>
                      </a:gsLst>
                      <a:lin ang="5400000" scaled="0"/>
                    </a:gradFill>
                  </a:tcPr>
                </a:tc>
                <a:tc hMerge="1">
                  <a:txBody>
                    <a:bodyPr/>
                    <a:lstStyle/>
                    <a:p>
                      <a:endParaRPr lang="en-US"/>
                    </a:p>
                  </a:txBody>
                  <a:tcPr>
                    <a:gradFill>
                      <a:gsLst>
                        <a:gs pos="100000">
                          <a:srgbClr val="7BE5E5">
                            <a:alpha val="51000"/>
                          </a:srgbClr>
                        </a:gs>
                        <a:gs pos="100000">
                          <a:schemeClr val="accent1">
                            <a:tint val="23500"/>
                            <a:satMod val="160000"/>
                          </a:schemeClr>
                        </a:gs>
                      </a:gsLst>
                      <a:lin ang="5400000" scaled="0"/>
                    </a:gradFill>
                  </a:tcPr>
                </a:tc>
                <a:extLst>
                  <a:ext uri="{0D108BD9-81ED-4DB2-BD59-A6C34878D82A}">
                    <a16:rowId xmlns:a16="http://schemas.microsoft.com/office/drawing/2014/main" val="10000"/>
                  </a:ext>
                </a:extLst>
              </a:tr>
              <a:tr h="370840">
                <a:tc vMerge="1">
                  <a:txBody>
                    <a:bodyPr/>
                    <a:lstStyle/>
                    <a:p>
                      <a:endParaRPr lang="en-US"/>
                    </a:p>
                  </a:txBody>
                  <a:tcPr>
                    <a:gradFill>
                      <a:gsLst>
                        <a:gs pos="100000">
                          <a:srgbClr val="7BE5E5">
                            <a:alpha val="51000"/>
                          </a:srgbClr>
                        </a:gs>
                        <a:gs pos="100000">
                          <a:schemeClr val="accent1">
                            <a:tint val="23500"/>
                            <a:satMod val="160000"/>
                          </a:schemeClr>
                        </a:gs>
                      </a:gsLst>
                      <a:lin ang="5400000" scaled="0"/>
                    </a:gradFill>
                  </a:tcPr>
                </a:tc>
                <a:tc>
                  <a:txBody>
                    <a:bodyPr/>
                    <a:lstStyle/>
                    <a:p>
                      <a:pPr algn="ctr"/>
                      <a:r>
                        <a:rPr lang="en-US" sz="2800" dirty="0">
                          <a:solidFill>
                            <a:schemeClr val="tx1"/>
                          </a:solidFill>
                        </a:rPr>
                        <a:t>0</a:t>
                      </a:r>
                    </a:p>
                  </a:txBody>
                  <a:tcPr>
                    <a:gradFill>
                      <a:gsLst>
                        <a:gs pos="100000">
                          <a:srgbClr val="7BE5E5">
                            <a:alpha val="51000"/>
                          </a:srgbClr>
                        </a:gs>
                        <a:gs pos="100000">
                          <a:schemeClr val="accent1">
                            <a:tint val="23500"/>
                            <a:satMod val="160000"/>
                          </a:schemeClr>
                        </a:gs>
                      </a:gsLst>
                      <a:lin ang="5400000" scaled="0"/>
                    </a:gradFill>
                  </a:tcPr>
                </a:tc>
                <a:tc>
                  <a:txBody>
                    <a:bodyPr/>
                    <a:lstStyle/>
                    <a:p>
                      <a:pPr algn="ctr"/>
                      <a:r>
                        <a:rPr lang="en-US" sz="2800" dirty="0">
                          <a:solidFill>
                            <a:schemeClr val="tx1"/>
                          </a:solidFill>
                        </a:rPr>
                        <a:t>1</a:t>
                      </a:r>
                    </a:p>
                  </a:txBody>
                  <a:tcPr>
                    <a:gradFill>
                      <a:gsLst>
                        <a:gs pos="100000">
                          <a:srgbClr val="7BE5E5">
                            <a:alpha val="51000"/>
                          </a:srgbClr>
                        </a:gs>
                        <a:gs pos="100000">
                          <a:schemeClr val="accent1">
                            <a:tint val="23500"/>
                            <a:satMod val="160000"/>
                          </a:schemeClr>
                        </a:gs>
                      </a:gsLst>
                      <a:lin ang="5400000" scaled="0"/>
                    </a:gradFill>
                  </a:tcPr>
                </a:tc>
                <a:extLst>
                  <a:ext uri="{0D108BD9-81ED-4DB2-BD59-A6C34878D82A}">
                    <a16:rowId xmlns:a16="http://schemas.microsoft.com/office/drawing/2014/main" val="10001"/>
                  </a:ext>
                </a:extLst>
              </a:tr>
              <a:tr h="370840">
                <a:tc>
                  <a:txBody>
                    <a:bodyPr/>
                    <a:lstStyle/>
                    <a:p>
                      <a:r>
                        <a:rPr lang="en-US" sz="2800" dirty="0">
                          <a:solidFill>
                            <a:schemeClr val="tx1"/>
                          </a:solidFill>
                          <a:sym typeface="Symbol" panose="05050102010706020507"/>
                        </a:rPr>
                        <a:t> </a:t>
                      </a:r>
                      <a:r>
                        <a:rPr lang="en-US" sz="2800" dirty="0">
                          <a:solidFill>
                            <a:schemeClr val="tx1"/>
                          </a:solidFill>
                        </a:rPr>
                        <a:t>q0</a:t>
                      </a:r>
                    </a:p>
                  </a:txBody>
                  <a:tcPr>
                    <a:gradFill>
                      <a:gsLst>
                        <a:gs pos="100000">
                          <a:srgbClr val="7BE5E5">
                            <a:alpha val="51000"/>
                          </a:srgbClr>
                        </a:gs>
                        <a:gs pos="100000">
                          <a:schemeClr val="accent1">
                            <a:tint val="23500"/>
                            <a:satMod val="160000"/>
                          </a:schemeClr>
                        </a:gs>
                      </a:gsLst>
                      <a:lin ang="5400000" scaled="0"/>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800" dirty="0">
                          <a:solidFill>
                            <a:schemeClr val="tx1"/>
                          </a:solidFill>
                        </a:rPr>
                        <a:t>q0</a:t>
                      </a:r>
                    </a:p>
                  </a:txBody>
                  <a:tcPr>
                    <a:gradFill>
                      <a:gsLst>
                        <a:gs pos="100000">
                          <a:srgbClr val="7BE5E5">
                            <a:alpha val="51000"/>
                          </a:srgbClr>
                        </a:gs>
                        <a:gs pos="100000">
                          <a:schemeClr val="accent1">
                            <a:tint val="23500"/>
                            <a:satMod val="160000"/>
                          </a:schemeClr>
                        </a:gs>
                      </a:gsLst>
                      <a:lin ang="5400000" scaled="0"/>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800" dirty="0">
                          <a:solidFill>
                            <a:schemeClr val="tx1"/>
                          </a:solidFill>
                        </a:rPr>
                        <a:t>q1</a:t>
                      </a:r>
                    </a:p>
                  </a:txBody>
                  <a:tcPr>
                    <a:gradFill>
                      <a:gsLst>
                        <a:gs pos="100000">
                          <a:srgbClr val="7BE5E5">
                            <a:alpha val="51000"/>
                          </a:srgbClr>
                        </a:gs>
                        <a:gs pos="100000">
                          <a:schemeClr val="accent1">
                            <a:tint val="23500"/>
                            <a:satMod val="160000"/>
                          </a:schemeClr>
                        </a:gs>
                      </a:gsLst>
                      <a:lin ang="5400000" scaled="0"/>
                    </a:gradFill>
                  </a:tcPr>
                </a:tc>
                <a:extLst>
                  <a:ext uri="{0D108BD9-81ED-4DB2-BD59-A6C34878D82A}">
                    <a16:rowId xmlns:a16="http://schemas.microsoft.com/office/drawing/2014/main" val="10002"/>
                  </a:ext>
                </a:extLst>
              </a:tr>
              <a:tr h="370840">
                <a:tc>
                  <a:txBody>
                    <a:bodyPr/>
                    <a:lstStyle/>
                    <a:p>
                      <a:r>
                        <a:rPr lang="en-US" sz="2800" dirty="0">
                          <a:solidFill>
                            <a:schemeClr val="tx1"/>
                          </a:solidFill>
                        </a:rPr>
                        <a:t>      q1</a:t>
                      </a:r>
                    </a:p>
                  </a:txBody>
                  <a:tcPr>
                    <a:gradFill>
                      <a:gsLst>
                        <a:gs pos="100000">
                          <a:srgbClr val="7BE5E5">
                            <a:alpha val="51000"/>
                          </a:srgbClr>
                        </a:gs>
                        <a:gs pos="100000">
                          <a:schemeClr val="accent1">
                            <a:tint val="23500"/>
                            <a:satMod val="160000"/>
                          </a:schemeClr>
                        </a:gs>
                      </a:gsLst>
                      <a:lin ang="5400000" scaled="0"/>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800" dirty="0">
                          <a:solidFill>
                            <a:schemeClr val="tx1"/>
                          </a:solidFill>
                        </a:rPr>
                        <a:t>q0</a:t>
                      </a:r>
                    </a:p>
                  </a:txBody>
                  <a:tcPr>
                    <a:gradFill>
                      <a:gsLst>
                        <a:gs pos="100000">
                          <a:srgbClr val="7BE5E5">
                            <a:alpha val="51000"/>
                          </a:srgbClr>
                        </a:gs>
                        <a:gs pos="100000">
                          <a:schemeClr val="accent1">
                            <a:tint val="23500"/>
                            <a:satMod val="160000"/>
                          </a:schemeClr>
                        </a:gs>
                      </a:gsLst>
                      <a:lin ang="5400000" scaled="0"/>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800" dirty="0">
                          <a:solidFill>
                            <a:schemeClr val="tx1"/>
                          </a:solidFill>
                        </a:rPr>
                        <a:t>q2</a:t>
                      </a:r>
                    </a:p>
                  </a:txBody>
                  <a:tcPr>
                    <a:gradFill>
                      <a:gsLst>
                        <a:gs pos="100000">
                          <a:srgbClr val="7BE5E5">
                            <a:alpha val="51000"/>
                          </a:srgbClr>
                        </a:gs>
                        <a:gs pos="100000">
                          <a:schemeClr val="accent1">
                            <a:tint val="23500"/>
                            <a:satMod val="160000"/>
                          </a:schemeClr>
                        </a:gs>
                      </a:gsLst>
                      <a:lin ang="5400000" scaled="0"/>
                    </a:gradFill>
                  </a:tcPr>
                </a:tc>
                <a:extLst>
                  <a:ext uri="{0D108BD9-81ED-4DB2-BD59-A6C34878D82A}">
                    <a16:rowId xmlns:a16="http://schemas.microsoft.com/office/drawing/2014/main" val="10003"/>
                  </a:ext>
                </a:extLst>
              </a:tr>
              <a:tr h="370840">
                <a:tc>
                  <a:txBody>
                    <a:bodyPr/>
                    <a:lstStyle/>
                    <a:p>
                      <a:r>
                        <a:rPr lang="en-US" sz="2800" dirty="0">
                          <a:solidFill>
                            <a:schemeClr val="tx1"/>
                          </a:solidFill>
                        </a:rPr>
                        <a:t>    *q2</a:t>
                      </a:r>
                    </a:p>
                  </a:txBody>
                  <a:tcPr>
                    <a:gradFill>
                      <a:gsLst>
                        <a:gs pos="100000">
                          <a:srgbClr val="7BE5E5">
                            <a:alpha val="51000"/>
                          </a:srgbClr>
                        </a:gs>
                        <a:gs pos="100000">
                          <a:schemeClr val="accent1">
                            <a:tint val="23500"/>
                            <a:satMod val="160000"/>
                          </a:schemeClr>
                        </a:gs>
                      </a:gsLst>
                      <a:lin ang="5400000" scaled="0"/>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800" dirty="0">
                          <a:solidFill>
                            <a:schemeClr val="tx1"/>
                          </a:solidFill>
                        </a:rPr>
                        <a:t>q0</a:t>
                      </a:r>
                    </a:p>
                  </a:txBody>
                  <a:tcPr>
                    <a:gradFill>
                      <a:gsLst>
                        <a:gs pos="100000">
                          <a:srgbClr val="7BE5E5">
                            <a:alpha val="51000"/>
                          </a:srgbClr>
                        </a:gs>
                        <a:gs pos="100000">
                          <a:schemeClr val="accent1">
                            <a:tint val="23500"/>
                            <a:satMod val="160000"/>
                          </a:schemeClr>
                        </a:gs>
                      </a:gsLst>
                      <a:lin ang="5400000" scaled="0"/>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800" dirty="0">
                          <a:solidFill>
                            <a:schemeClr val="tx1"/>
                          </a:solidFill>
                        </a:rPr>
                        <a:t>q0</a:t>
                      </a:r>
                    </a:p>
                  </a:txBody>
                  <a:tcPr>
                    <a:gradFill>
                      <a:gsLst>
                        <a:gs pos="100000">
                          <a:srgbClr val="7BE5E5">
                            <a:alpha val="51000"/>
                          </a:srgbClr>
                        </a:gs>
                        <a:gs pos="100000">
                          <a:schemeClr val="accent1">
                            <a:tint val="23500"/>
                            <a:satMod val="160000"/>
                          </a:schemeClr>
                        </a:gs>
                      </a:gsLst>
                      <a:lin ang="5400000" scaled="0"/>
                    </a:gra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41437"/>
            <a:ext cx="8229600" cy="4525963"/>
          </a:xfrm>
        </p:spPr>
        <p:txBody>
          <a:bodyPr>
            <a:normAutofit/>
          </a:bodyPr>
          <a:lstStyle/>
          <a:p>
            <a:pPr lvl="1">
              <a:buNone/>
            </a:pPr>
            <a:r>
              <a:rPr lang="en-US" dirty="0">
                <a:sym typeface="Symbol" panose="05050102010706020507"/>
              </a:rPr>
              <a:t>Transition Function</a:t>
            </a:r>
          </a:p>
          <a:p>
            <a:pPr lvl="1">
              <a:buNone/>
            </a:pPr>
            <a:endParaRPr lang="en-US" sz="2000" dirty="0">
              <a:sym typeface="Symbol" panose="05050102010706020507"/>
            </a:endParaRPr>
          </a:p>
          <a:p>
            <a:pPr lvl="5">
              <a:buNone/>
            </a:pPr>
            <a:r>
              <a:rPr lang="en-US" sz="2800" dirty="0">
                <a:solidFill>
                  <a:srgbClr val="0070C0"/>
                </a:solidFill>
                <a:sym typeface="Symbol" panose="05050102010706020507"/>
              </a:rPr>
              <a:t>(q</a:t>
            </a:r>
            <a:r>
              <a:rPr lang="en-US" sz="2800" baseline="-25000" dirty="0">
                <a:solidFill>
                  <a:srgbClr val="0070C0"/>
                </a:solidFill>
                <a:sym typeface="Symbol" panose="05050102010706020507"/>
              </a:rPr>
              <a:t>0</a:t>
            </a:r>
            <a:r>
              <a:rPr lang="en-US" sz="2800" dirty="0">
                <a:solidFill>
                  <a:srgbClr val="0070C0"/>
                </a:solidFill>
                <a:sym typeface="Symbol" panose="05050102010706020507"/>
              </a:rPr>
              <a:t>, 0)= q</a:t>
            </a:r>
            <a:r>
              <a:rPr lang="en-US" sz="2800" baseline="-25000" dirty="0">
                <a:solidFill>
                  <a:srgbClr val="0070C0"/>
                </a:solidFill>
                <a:sym typeface="Symbol" panose="05050102010706020507"/>
              </a:rPr>
              <a:t>0</a:t>
            </a:r>
            <a:endParaRPr lang="en-US" sz="2800" dirty="0">
              <a:solidFill>
                <a:srgbClr val="0070C0"/>
              </a:solidFill>
              <a:sym typeface="Symbol" panose="05050102010706020507"/>
            </a:endParaRPr>
          </a:p>
          <a:p>
            <a:pPr lvl="5">
              <a:buNone/>
            </a:pPr>
            <a:r>
              <a:rPr lang="en-US" sz="2800" dirty="0">
                <a:solidFill>
                  <a:srgbClr val="0070C0"/>
                </a:solidFill>
                <a:sym typeface="Symbol" panose="05050102010706020507"/>
              </a:rPr>
              <a:t>(q</a:t>
            </a:r>
            <a:r>
              <a:rPr lang="en-US" sz="2800" baseline="-25000" dirty="0">
                <a:solidFill>
                  <a:srgbClr val="0070C0"/>
                </a:solidFill>
                <a:sym typeface="Symbol" panose="05050102010706020507"/>
              </a:rPr>
              <a:t>0</a:t>
            </a:r>
            <a:r>
              <a:rPr lang="en-US" sz="2800" dirty="0">
                <a:solidFill>
                  <a:srgbClr val="0070C0"/>
                </a:solidFill>
                <a:sym typeface="Symbol" panose="05050102010706020507"/>
              </a:rPr>
              <a:t>, 1)= q</a:t>
            </a:r>
            <a:r>
              <a:rPr lang="en-US" sz="2800" baseline="-25000" dirty="0">
                <a:solidFill>
                  <a:srgbClr val="0070C0"/>
                </a:solidFill>
                <a:sym typeface="Symbol" panose="05050102010706020507"/>
              </a:rPr>
              <a:t>1</a:t>
            </a:r>
            <a:endParaRPr lang="en-US" sz="2800" dirty="0">
              <a:solidFill>
                <a:srgbClr val="0070C0"/>
              </a:solidFill>
              <a:sym typeface="Symbol" panose="05050102010706020507"/>
            </a:endParaRPr>
          </a:p>
          <a:p>
            <a:pPr lvl="5">
              <a:buNone/>
            </a:pPr>
            <a:r>
              <a:rPr lang="en-US" sz="2800" dirty="0">
                <a:solidFill>
                  <a:srgbClr val="0070C0"/>
                </a:solidFill>
                <a:sym typeface="Symbol" panose="05050102010706020507"/>
              </a:rPr>
              <a:t>(q</a:t>
            </a:r>
            <a:r>
              <a:rPr lang="en-US" sz="2800" baseline="-25000" dirty="0">
                <a:solidFill>
                  <a:srgbClr val="0070C0"/>
                </a:solidFill>
                <a:sym typeface="Symbol" panose="05050102010706020507"/>
              </a:rPr>
              <a:t>1</a:t>
            </a:r>
            <a:r>
              <a:rPr lang="en-US" sz="2800" dirty="0">
                <a:solidFill>
                  <a:srgbClr val="0070C0"/>
                </a:solidFill>
                <a:sym typeface="Symbol" panose="05050102010706020507"/>
              </a:rPr>
              <a:t>, 0)= q</a:t>
            </a:r>
            <a:r>
              <a:rPr lang="en-US" sz="2800" baseline="-25000" dirty="0">
                <a:solidFill>
                  <a:srgbClr val="0070C0"/>
                </a:solidFill>
                <a:sym typeface="Symbol" panose="05050102010706020507"/>
              </a:rPr>
              <a:t>2</a:t>
            </a:r>
            <a:endParaRPr lang="en-US" sz="2800" dirty="0">
              <a:solidFill>
                <a:srgbClr val="0070C0"/>
              </a:solidFill>
              <a:sym typeface="Symbol" panose="05050102010706020507"/>
            </a:endParaRPr>
          </a:p>
          <a:p>
            <a:pPr lvl="5">
              <a:buNone/>
            </a:pPr>
            <a:r>
              <a:rPr lang="en-US" sz="2800" dirty="0">
                <a:solidFill>
                  <a:srgbClr val="0070C0"/>
                </a:solidFill>
                <a:sym typeface="Symbol" panose="05050102010706020507"/>
              </a:rPr>
              <a:t>(q</a:t>
            </a:r>
            <a:r>
              <a:rPr lang="en-US" sz="2800" baseline="-25000" dirty="0">
                <a:solidFill>
                  <a:srgbClr val="0070C0"/>
                </a:solidFill>
                <a:sym typeface="Symbol" panose="05050102010706020507"/>
              </a:rPr>
              <a:t>1</a:t>
            </a:r>
            <a:r>
              <a:rPr lang="en-US" sz="2800" dirty="0">
                <a:solidFill>
                  <a:srgbClr val="0070C0"/>
                </a:solidFill>
                <a:sym typeface="Symbol" panose="05050102010706020507"/>
              </a:rPr>
              <a:t>, 1)= q</a:t>
            </a:r>
            <a:r>
              <a:rPr lang="en-US" sz="2800" baseline="-25000" dirty="0">
                <a:solidFill>
                  <a:srgbClr val="0070C0"/>
                </a:solidFill>
                <a:sym typeface="Symbol" panose="05050102010706020507"/>
              </a:rPr>
              <a:t>0</a:t>
            </a:r>
            <a:endParaRPr lang="en-US" sz="2800" dirty="0">
              <a:solidFill>
                <a:srgbClr val="0070C0"/>
              </a:solidFill>
              <a:sym typeface="Symbol" panose="05050102010706020507"/>
            </a:endParaRPr>
          </a:p>
          <a:p>
            <a:pPr lvl="5">
              <a:buNone/>
            </a:pPr>
            <a:r>
              <a:rPr lang="en-US" sz="2800" dirty="0">
                <a:solidFill>
                  <a:srgbClr val="0070C0"/>
                </a:solidFill>
                <a:sym typeface="Symbol" panose="05050102010706020507"/>
              </a:rPr>
              <a:t>(q</a:t>
            </a:r>
            <a:r>
              <a:rPr lang="en-US" sz="2800" baseline="-25000" dirty="0">
                <a:solidFill>
                  <a:srgbClr val="0070C0"/>
                </a:solidFill>
                <a:sym typeface="Symbol" panose="05050102010706020507"/>
              </a:rPr>
              <a:t>2</a:t>
            </a:r>
            <a:r>
              <a:rPr lang="en-US" sz="2800" dirty="0">
                <a:solidFill>
                  <a:srgbClr val="0070C0"/>
                </a:solidFill>
                <a:sym typeface="Symbol" panose="05050102010706020507"/>
              </a:rPr>
              <a:t>, 0)= q</a:t>
            </a:r>
            <a:r>
              <a:rPr lang="en-US" sz="2800" baseline="-25000" dirty="0">
                <a:solidFill>
                  <a:srgbClr val="0070C0"/>
                </a:solidFill>
                <a:sym typeface="Symbol" panose="05050102010706020507"/>
              </a:rPr>
              <a:t>1</a:t>
            </a:r>
            <a:endParaRPr lang="en-US" sz="2800" dirty="0">
              <a:solidFill>
                <a:srgbClr val="0070C0"/>
              </a:solidFill>
              <a:sym typeface="Symbol" panose="05050102010706020507"/>
            </a:endParaRPr>
          </a:p>
          <a:p>
            <a:pPr lvl="5">
              <a:buNone/>
            </a:pPr>
            <a:r>
              <a:rPr lang="en-US" sz="2800" dirty="0">
                <a:solidFill>
                  <a:srgbClr val="0070C0"/>
                </a:solidFill>
                <a:sym typeface="Symbol" panose="05050102010706020507"/>
              </a:rPr>
              <a:t>(q</a:t>
            </a:r>
            <a:r>
              <a:rPr lang="en-US" sz="2800" baseline="-25000" dirty="0">
                <a:solidFill>
                  <a:srgbClr val="0070C0"/>
                </a:solidFill>
                <a:sym typeface="Symbol" panose="05050102010706020507"/>
              </a:rPr>
              <a:t>2</a:t>
            </a:r>
            <a:r>
              <a:rPr lang="en-US" sz="2800" dirty="0">
                <a:solidFill>
                  <a:srgbClr val="0070C0"/>
                </a:solidFill>
                <a:sym typeface="Symbol" panose="05050102010706020507"/>
              </a:rPr>
              <a:t>, 1)= q</a:t>
            </a:r>
            <a:r>
              <a:rPr lang="en-US" sz="2800" baseline="-25000" dirty="0">
                <a:solidFill>
                  <a:srgbClr val="0070C0"/>
                </a:solidFill>
                <a:sym typeface="Symbol" panose="05050102010706020507"/>
              </a:rPr>
              <a:t>2</a:t>
            </a:r>
            <a:endParaRPr lang="en-US" sz="2800" dirty="0">
              <a:solidFill>
                <a:srgbClr val="0070C0"/>
              </a:solidFill>
              <a:sym typeface="Symbol" panose="05050102010706020507"/>
            </a:endParaRPr>
          </a:p>
        </p:txBody>
      </p:sp>
      <p:sp>
        <p:nvSpPr>
          <p:cNvPr id="4" name="Date Placeholder 3"/>
          <p:cNvSpPr>
            <a:spLocks noGrp="1"/>
          </p:cNvSpPr>
          <p:nvPr>
            <p:ph type="dt" sz="half" idx="10"/>
          </p:nvPr>
        </p:nvSpPr>
        <p:spPr/>
        <p:txBody>
          <a:bodyPr/>
          <a:lstStyle/>
          <a:p>
            <a:fld id="{0AAD8317-53BA-485F-B28D-5A56069CCE27}"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DFA</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Oval 4"/>
          <p:cNvSpPr>
            <a:spLocks noChangeArrowheads="1"/>
          </p:cNvSpPr>
          <p:nvPr/>
        </p:nvSpPr>
        <p:spPr bwMode="auto">
          <a:xfrm>
            <a:off x="2311400" y="2032000"/>
            <a:ext cx="533400" cy="533400"/>
          </a:xfrm>
          <a:prstGeom prst="ellipse">
            <a:avLst/>
          </a:prstGeom>
          <a:noFill/>
          <a:ln w="9525">
            <a:solidFill>
              <a:schemeClr val="tx1"/>
            </a:solidFill>
            <a:round/>
          </a:ln>
          <a:effectLst/>
        </p:spPr>
        <p:txBody>
          <a:bodyPr wrap="none" anchor="ctr"/>
          <a:lstStyle/>
          <a:p>
            <a:endParaRPr lang="en-US"/>
          </a:p>
        </p:txBody>
      </p:sp>
      <p:sp>
        <p:nvSpPr>
          <p:cNvPr id="107525" name="Oval 5"/>
          <p:cNvSpPr>
            <a:spLocks noChangeArrowheads="1"/>
          </p:cNvSpPr>
          <p:nvPr/>
        </p:nvSpPr>
        <p:spPr bwMode="auto">
          <a:xfrm>
            <a:off x="2387600" y="2108200"/>
            <a:ext cx="381000" cy="381000"/>
          </a:xfrm>
          <a:prstGeom prst="ellipse">
            <a:avLst/>
          </a:prstGeom>
          <a:noFill/>
          <a:ln w="9525">
            <a:solidFill>
              <a:schemeClr val="tx1"/>
            </a:solidFill>
            <a:round/>
          </a:ln>
          <a:effectLst/>
        </p:spPr>
        <p:txBody>
          <a:bodyPr wrap="none" anchor="ctr"/>
          <a:lstStyle/>
          <a:p>
            <a:endParaRPr lang="en-US"/>
          </a:p>
        </p:txBody>
      </p:sp>
      <p:sp>
        <p:nvSpPr>
          <p:cNvPr id="107526" name="Oval 6"/>
          <p:cNvSpPr>
            <a:spLocks noChangeArrowheads="1"/>
          </p:cNvSpPr>
          <p:nvPr/>
        </p:nvSpPr>
        <p:spPr bwMode="auto">
          <a:xfrm>
            <a:off x="4140200" y="2032000"/>
            <a:ext cx="533400" cy="533400"/>
          </a:xfrm>
          <a:prstGeom prst="ellipse">
            <a:avLst/>
          </a:prstGeom>
          <a:noFill/>
          <a:ln w="9525">
            <a:solidFill>
              <a:schemeClr val="tx1"/>
            </a:solidFill>
            <a:round/>
          </a:ln>
          <a:effectLst/>
        </p:spPr>
        <p:txBody>
          <a:bodyPr wrap="none" anchor="ctr"/>
          <a:lstStyle/>
          <a:p>
            <a:endParaRPr lang="en-US"/>
          </a:p>
        </p:txBody>
      </p:sp>
      <p:sp>
        <p:nvSpPr>
          <p:cNvPr id="107527" name="Line 7"/>
          <p:cNvSpPr>
            <a:spLocks noChangeShapeType="1"/>
          </p:cNvSpPr>
          <p:nvPr/>
        </p:nvSpPr>
        <p:spPr bwMode="auto">
          <a:xfrm>
            <a:off x="2001838" y="2336800"/>
            <a:ext cx="309562" cy="0"/>
          </a:xfrm>
          <a:prstGeom prst="line">
            <a:avLst/>
          </a:prstGeom>
          <a:noFill/>
          <a:ln w="9525">
            <a:solidFill>
              <a:schemeClr val="tx1"/>
            </a:solidFill>
            <a:round/>
            <a:tailEnd type="triangle" w="med" len="med"/>
          </a:ln>
          <a:effectLst/>
        </p:spPr>
        <p:txBody>
          <a:bodyPr wrap="none" anchor="ctr"/>
          <a:lstStyle/>
          <a:p>
            <a:endParaRPr lang="en-US"/>
          </a:p>
        </p:txBody>
      </p:sp>
      <p:sp>
        <p:nvSpPr>
          <p:cNvPr id="107529" name="Rectangle 9"/>
          <p:cNvSpPr>
            <a:spLocks noChangeArrowheads="1"/>
          </p:cNvSpPr>
          <p:nvPr/>
        </p:nvSpPr>
        <p:spPr bwMode="auto">
          <a:xfrm>
            <a:off x="2387600" y="2066925"/>
            <a:ext cx="3683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sym typeface="Symbol" panose="05050102010706020507" pitchFamily="18" charset="2"/>
              </a:rPr>
              <a:t>q</a:t>
            </a:r>
            <a:r>
              <a:rPr lang="en-US" altLang="zh-TW" baseline="-25000">
                <a:latin typeface="Garamond" panose="02020404030301010803" pitchFamily="18" charset="0"/>
                <a:ea typeface="PMingLiU" pitchFamily="18" charset="-120"/>
                <a:sym typeface="Symbol" panose="05050102010706020507" pitchFamily="18" charset="2"/>
              </a:rPr>
              <a:t>0</a:t>
            </a:r>
          </a:p>
        </p:txBody>
      </p:sp>
      <p:sp>
        <p:nvSpPr>
          <p:cNvPr id="107530" name="Rectangle 10"/>
          <p:cNvSpPr>
            <a:spLocks noChangeArrowheads="1"/>
          </p:cNvSpPr>
          <p:nvPr/>
        </p:nvSpPr>
        <p:spPr bwMode="auto">
          <a:xfrm>
            <a:off x="4216400" y="2066925"/>
            <a:ext cx="3683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sym typeface="Symbol" panose="05050102010706020507" pitchFamily="18" charset="2"/>
              </a:rPr>
              <a:t>q</a:t>
            </a:r>
            <a:r>
              <a:rPr lang="en-US" altLang="zh-TW" baseline="-25000">
                <a:latin typeface="Garamond" panose="02020404030301010803" pitchFamily="18" charset="0"/>
                <a:ea typeface="PMingLiU" pitchFamily="18" charset="-120"/>
                <a:sym typeface="Symbol" panose="05050102010706020507" pitchFamily="18" charset="2"/>
              </a:rPr>
              <a:t>1</a:t>
            </a:r>
          </a:p>
        </p:txBody>
      </p:sp>
      <p:sp>
        <p:nvSpPr>
          <p:cNvPr id="107531" name="Rectangle 11"/>
          <p:cNvSpPr>
            <a:spLocks noChangeArrowheads="1"/>
          </p:cNvSpPr>
          <p:nvPr/>
        </p:nvSpPr>
        <p:spPr bwMode="auto">
          <a:xfrm>
            <a:off x="6121400" y="2066925"/>
            <a:ext cx="3683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sym typeface="Symbol" panose="05050102010706020507" pitchFamily="18" charset="2"/>
              </a:rPr>
              <a:t>q</a:t>
            </a:r>
            <a:r>
              <a:rPr lang="en-US" altLang="zh-TW" baseline="-25000">
                <a:latin typeface="Garamond" panose="02020404030301010803" pitchFamily="18" charset="0"/>
                <a:ea typeface="PMingLiU" pitchFamily="18" charset="-120"/>
                <a:sym typeface="Symbol" panose="05050102010706020507" pitchFamily="18" charset="2"/>
              </a:rPr>
              <a:t>2</a:t>
            </a:r>
          </a:p>
        </p:txBody>
      </p:sp>
      <p:sp>
        <p:nvSpPr>
          <p:cNvPr id="107532" name="Oval 12"/>
          <p:cNvSpPr>
            <a:spLocks noChangeArrowheads="1"/>
          </p:cNvSpPr>
          <p:nvPr/>
        </p:nvSpPr>
        <p:spPr bwMode="auto">
          <a:xfrm>
            <a:off x="6045200" y="2032000"/>
            <a:ext cx="533400" cy="533400"/>
          </a:xfrm>
          <a:prstGeom prst="ellipse">
            <a:avLst/>
          </a:prstGeom>
          <a:noFill/>
          <a:ln w="9525">
            <a:solidFill>
              <a:schemeClr val="tx1"/>
            </a:solidFill>
            <a:round/>
          </a:ln>
          <a:effectLst/>
        </p:spPr>
        <p:txBody>
          <a:bodyPr wrap="none" anchor="ctr"/>
          <a:lstStyle/>
          <a:p>
            <a:endParaRPr lang="en-US"/>
          </a:p>
        </p:txBody>
      </p:sp>
      <p:sp>
        <p:nvSpPr>
          <p:cNvPr id="107533" name="Oval 13"/>
          <p:cNvSpPr>
            <a:spLocks noChangeArrowheads="1"/>
          </p:cNvSpPr>
          <p:nvPr/>
        </p:nvSpPr>
        <p:spPr bwMode="auto">
          <a:xfrm>
            <a:off x="4216400" y="2108200"/>
            <a:ext cx="381000" cy="381000"/>
          </a:xfrm>
          <a:prstGeom prst="ellipse">
            <a:avLst/>
          </a:prstGeom>
          <a:noFill/>
          <a:ln w="9525">
            <a:solidFill>
              <a:schemeClr val="tx1"/>
            </a:solidFill>
            <a:round/>
          </a:ln>
          <a:effectLst/>
        </p:spPr>
        <p:txBody>
          <a:bodyPr wrap="none" anchor="ctr"/>
          <a:lstStyle/>
          <a:p>
            <a:endParaRPr lang="en-US"/>
          </a:p>
        </p:txBody>
      </p:sp>
      <p:sp>
        <p:nvSpPr>
          <p:cNvPr id="107534" name="Line 14"/>
          <p:cNvSpPr>
            <a:spLocks noChangeShapeType="1"/>
          </p:cNvSpPr>
          <p:nvPr/>
        </p:nvSpPr>
        <p:spPr bwMode="auto">
          <a:xfrm>
            <a:off x="2844800" y="2336800"/>
            <a:ext cx="1295400" cy="0"/>
          </a:xfrm>
          <a:prstGeom prst="line">
            <a:avLst/>
          </a:prstGeom>
          <a:noFill/>
          <a:ln w="9525">
            <a:solidFill>
              <a:schemeClr val="tx1"/>
            </a:solidFill>
            <a:round/>
            <a:tailEnd type="triangle" w="med" len="med"/>
          </a:ln>
          <a:effectLst/>
        </p:spPr>
        <p:txBody>
          <a:bodyPr wrap="none" anchor="ctr"/>
          <a:lstStyle/>
          <a:p>
            <a:endParaRPr lang="en-US"/>
          </a:p>
        </p:txBody>
      </p:sp>
      <p:sp>
        <p:nvSpPr>
          <p:cNvPr id="107535" name="Line 15"/>
          <p:cNvSpPr>
            <a:spLocks noChangeShapeType="1"/>
          </p:cNvSpPr>
          <p:nvPr/>
        </p:nvSpPr>
        <p:spPr bwMode="auto">
          <a:xfrm>
            <a:off x="4716463" y="2336800"/>
            <a:ext cx="1328737" cy="0"/>
          </a:xfrm>
          <a:prstGeom prst="line">
            <a:avLst/>
          </a:prstGeom>
          <a:noFill/>
          <a:ln w="9525">
            <a:solidFill>
              <a:schemeClr val="tx1"/>
            </a:solidFill>
            <a:round/>
            <a:tailEnd type="triangle" w="med" len="med"/>
          </a:ln>
          <a:effectLst/>
        </p:spPr>
        <p:txBody>
          <a:bodyPr wrap="none" anchor="ctr"/>
          <a:lstStyle/>
          <a:p>
            <a:endParaRPr lang="en-US"/>
          </a:p>
        </p:txBody>
      </p:sp>
      <p:sp>
        <p:nvSpPr>
          <p:cNvPr id="107536" name="Text Box 16"/>
          <p:cNvSpPr txBox="1">
            <a:spLocks noChangeArrowheads="1"/>
          </p:cNvSpPr>
          <p:nvPr/>
        </p:nvSpPr>
        <p:spPr bwMode="auto">
          <a:xfrm>
            <a:off x="3225800" y="20399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1</a:t>
            </a:r>
          </a:p>
        </p:txBody>
      </p:sp>
      <p:sp>
        <p:nvSpPr>
          <p:cNvPr id="107537" name="Text Box 17"/>
          <p:cNvSpPr txBox="1">
            <a:spLocks noChangeArrowheads="1"/>
          </p:cNvSpPr>
          <p:nvPr/>
        </p:nvSpPr>
        <p:spPr bwMode="auto">
          <a:xfrm>
            <a:off x="5207000" y="20399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0</a:t>
            </a:r>
          </a:p>
        </p:txBody>
      </p:sp>
      <p:sp>
        <p:nvSpPr>
          <p:cNvPr id="107538" name="Freeform 18"/>
          <p:cNvSpPr/>
          <p:nvPr/>
        </p:nvSpPr>
        <p:spPr bwMode="auto">
          <a:xfrm>
            <a:off x="2235200" y="1562100"/>
            <a:ext cx="508000" cy="469900"/>
          </a:xfrm>
          <a:custGeom>
            <a:avLst/>
            <a:gdLst/>
            <a:ahLst/>
            <a:cxnLst>
              <a:cxn ang="0">
                <a:pos x="112" y="296"/>
              </a:cxn>
              <a:cxn ang="0">
                <a:pos x="16" y="200"/>
              </a:cxn>
              <a:cxn ang="0">
                <a:pos x="16" y="56"/>
              </a:cxn>
              <a:cxn ang="0">
                <a:pos x="112" y="8"/>
              </a:cxn>
              <a:cxn ang="0">
                <a:pos x="208" y="8"/>
              </a:cxn>
              <a:cxn ang="0">
                <a:pos x="304" y="56"/>
              </a:cxn>
              <a:cxn ang="0">
                <a:pos x="304" y="200"/>
              </a:cxn>
              <a:cxn ang="0">
                <a:pos x="256" y="296"/>
              </a:cxn>
            </a:cxnLst>
            <a:rect l="0" t="0" r="r" b="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107539" name="Freeform 19"/>
          <p:cNvSpPr/>
          <p:nvPr/>
        </p:nvSpPr>
        <p:spPr bwMode="auto">
          <a:xfrm>
            <a:off x="4089400" y="1574800"/>
            <a:ext cx="508000" cy="469900"/>
          </a:xfrm>
          <a:custGeom>
            <a:avLst/>
            <a:gdLst/>
            <a:ahLst/>
            <a:cxnLst>
              <a:cxn ang="0">
                <a:pos x="112" y="296"/>
              </a:cxn>
              <a:cxn ang="0">
                <a:pos x="16" y="200"/>
              </a:cxn>
              <a:cxn ang="0">
                <a:pos x="16" y="56"/>
              </a:cxn>
              <a:cxn ang="0">
                <a:pos x="112" y="8"/>
              </a:cxn>
              <a:cxn ang="0">
                <a:pos x="208" y="8"/>
              </a:cxn>
              <a:cxn ang="0">
                <a:pos x="304" y="56"/>
              </a:cxn>
              <a:cxn ang="0">
                <a:pos x="304" y="200"/>
              </a:cxn>
              <a:cxn ang="0">
                <a:pos x="256" y="296"/>
              </a:cxn>
            </a:cxnLst>
            <a:rect l="0" t="0" r="r" b="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107540" name="Freeform 20"/>
          <p:cNvSpPr/>
          <p:nvPr/>
        </p:nvSpPr>
        <p:spPr bwMode="auto">
          <a:xfrm>
            <a:off x="5994400" y="1574800"/>
            <a:ext cx="508000" cy="469900"/>
          </a:xfrm>
          <a:custGeom>
            <a:avLst/>
            <a:gdLst/>
            <a:ahLst/>
            <a:cxnLst>
              <a:cxn ang="0">
                <a:pos x="112" y="296"/>
              </a:cxn>
              <a:cxn ang="0">
                <a:pos x="16" y="200"/>
              </a:cxn>
              <a:cxn ang="0">
                <a:pos x="16" y="56"/>
              </a:cxn>
              <a:cxn ang="0">
                <a:pos x="112" y="8"/>
              </a:cxn>
              <a:cxn ang="0">
                <a:pos x="208" y="8"/>
              </a:cxn>
              <a:cxn ang="0">
                <a:pos x="304" y="56"/>
              </a:cxn>
              <a:cxn ang="0">
                <a:pos x="304" y="200"/>
              </a:cxn>
              <a:cxn ang="0">
                <a:pos x="256" y="296"/>
              </a:cxn>
            </a:cxnLst>
            <a:rect l="0" t="0" r="r" b="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107541" name="Text Box 21"/>
          <p:cNvSpPr txBox="1">
            <a:spLocks noChangeArrowheads="1"/>
          </p:cNvSpPr>
          <p:nvPr/>
        </p:nvSpPr>
        <p:spPr bwMode="auto">
          <a:xfrm>
            <a:off x="2660650" y="15065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0</a:t>
            </a:r>
          </a:p>
        </p:txBody>
      </p:sp>
      <p:sp>
        <p:nvSpPr>
          <p:cNvPr id="107542" name="Text Box 22"/>
          <p:cNvSpPr txBox="1">
            <a:spLocks noChangeArrowheads="1"/>
          </p:cNvSpPr>
          <p:nvPr/>
        </p:nvSpPr>
        <p:spPr bwMode="auto">
          <a:xfrm>
            <a:off x="6426200" y="1506538"/>
            <a:ext cx="45085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0,1</a:t>
            </a:r>
          </a:p>
        </p:txBody>
      </p:sp>
      <p:sp>
        <p:nvSpPr>
          <p:cNvPr id="107543" name="Text Box 23"/>
          <p:cNvSpPr txBox="1">
            <a:spLocks noChangeArrowheads="1"/>
          </p:cNvSpPr>
          <p:nvPr/>
        </p:nvSpPr>
        <p:spPr bwMode="auto">
          <a:xfrm>
            <a:off x="4521200" y="15065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1</a:t>
            </a:r>
          </a:p>
        </p:txBody>
      </p:sp>
      <p:sp>
        <p:nvSpPr>
          <p:cNvPr id="107544" name="Text Box 24"/>
          <p:cNvSpPr txBox="1">
            <a:spLocks noChangeArrowheads="1"/>
          </p:cNvSpPr>
          <p:nvPr/>
        </p:nvSpPr>
        <p:spPr bwMode="auto">
          <a:xfrm>
            <a:off x="900113" y="3244850"/>
            <a:ext cx="3825875" cy="1552575"/>
          </a:xfrm>
          <a:prstGeom prst="rect">
            <a:avLst/>
          </a:prstGeom>
          <a:noFill/>
          <a:ln w="9525">
            <a:noFill/>
            <a:miter lim="800000"/>
          </a:ln>
          <a:effectLst/>
        </p:spPr>
        <p:txBody>
          <a:bodyPr wrap="none">
            <a:spAutoFit/>
          </a:bodyPr>
          <a:lstStyle/>
          <a:p>
            <a:r>
              <a:rPr lang="en-US" sz="2400">
                <a:latin typeface="Gill Sans MT" panose="020B0502020104020203" pitchFamily="34" charset="0"/>
              </a:rPr>
              <a:t>alphabet </a:t>
            </a:r>
            <a:r>
              <a:rPr lang="en-US" sz="2400">
                <a:latin typeface="Symbol" panose="05050102010706020507" pitchFamily="18" charset="2"/>
              </a:rPr>
              <a:t>S</a:t>
            </a:r>
            <a:r>
              <a:rPr lang="en-US" sz="2400"/>
              <a:t> </a:t>
            </a:r>
            <a:r>
              <a:rPr lang="en-US" sz="2400">
                <a:latin typeface="Garamond" panose="02020404030301010803" pitchFamily="18" charset="0"/>
              </a:rPr>
              <a:t>= {0, 1}</a:t>
            </a:r>
          </a:p>
          <a:p>
            <a:r>
              <a:rPr lang="en-US" sz="2400">
                <a:latin typeface="Gill Sans MT" panose="020B0502020104020203" pitchFamily="34" charset="0"/>
              </a:rPr>
              <a:t>start state</a:t>
            </a:r>
            <a:r>
              <a:rPr lang="en-US" sz="2400"/>
              <a:t> </a:t>
            </a:r>
            <a:r>
              <a:rPr lang="en-US" sz="2400" i="1">
                <a:latin typeface="Garamond" panose="02020404030301010803" pitchFamily="18" charset="0"/>
              </a:rPr>
              <a:t>Q</a:t>
            </a:r>
            <a:r>
              <a:rPr lang="en-US" sz="2400">
                <a:latin typeface="Garamond" panose="02020404030301010803" pitchFamily="18" charset="0"/>
              </a:rPr>
              <a:t> = {q</a:t>
            </a:r>
            <a:r>
              <a:rPr lang="en-US" sz="2400" baseline="-25000">
                <a:latin typeface="Garamond" panose="02020404030301010803" pitchFamily="18" charset="0"/>
              </a:rPr>
              <a:t>0</a:t>
            </a:r>
            <a:r>
              <a:rPr lang="en-US" sz="2400">
                <a:latin typeface="Garamond" panose="02020404030301010803" pitchFamily="18" charset="0"/>
              </a:rPr>
              <a:t>, q</a:t>
            </a:r>
            <a:r>
              <a:rPr lang="en-US" sz="2400" baseline="-25000">
                <a:latin typeface="Garamond" panose="02020404030301010803" pitchFamily="18" charset="0"/>
              </a:rPr>
              <a:t>1</a:t>
            </a:r>
            <a:r>
              <a:rPr lang="en-US" sz="2400">
                <a:latin typeface="Garamond" panose="02020404030301010803" pitchFamily="18" charset="0"/>
              </a:rPr>
              <a:t>, q</a:t>
            </a:r>
            <a:r>
              <a:rPr lang="en-US" sz="2400" baseline="-25000">
                <a:latin typeface="Garamond" panose="02020404030301010803" pitchFamily="18" charset="0"/>
              </a:rPr>
              <a:t>2</a:t>
            </a:r>
            <a:r>
              <a:rPr lang="en-US" sz="2400">
                <a:latin typeface="Garamond" panose="02020404030301010803" pitchFamily="18" charset="0"/>
              </a:rPr>
              <a:t>}</a:t>
            </a:r>
          </a:p>
          <a:p>
            <a:r>
              <a:rPr lang="en-US" sz="2400">
                <a:latin typeface="Gill Sans MT" panose="020B0502020104020203" pitchFamily="34" charset="0"/>
              </a:rPr>
              <a:t>initial state</a:t>
            </a:r>
            <a:r>
              <a:rPr lang="en-US" sz="2400"/>
              <a:t> </a:t>
            </a:r>
            <a:r>
              <a:rPr lang="en-US" sz="2400">
                <a:latin typeface="Garamond" panose="02020404030301010803" pitchFamily="18" charset="0"/>
              </a:rPr>
              <a:t>q</a:t>
            </a:r>
            <a:r>
              <a:rPr lang="en-US" sz="2400" baseline="-25000">
                <a:latin typeface="Garamond" panose="02020404030301010803" pitchFamily="18" charset="0"/>
              </a:rPr>
              <a:t>0</a:t>
            </a:r>
            <a:endParaRPr lang="en-US" sz="2400">
              <a:latin typeface="Garamond" panose="02020404030301010803" pitchFamily="18" charset="0"/>
            </a:endParaRPr>
          </a:p>
          <a:p>
            <a:r>
              <a:rPr lang="en-US" sz="2400">
                <a:latin typeface="Gill Sans MT" panose="020B0502020104020203" pitchFamily="34" charset="0"/>
              </a:rPr>
              <a:t>accepting states</a:t>
            </a:r>
            <a:r>
              <a:rPr lang="en-US" sz="2400"/>
              <a:t> </a:t>
            </a:r>
            <a:r>
              <a:rPr lang="en-US" sz="2400" i="1">
                <a:latin typeface="Garamond" panose="02020404030301010803" pitchFamily="18" charset="0"/>
              </a:rPr>
              <a:t>F</a:t>
            </a:r>
            <a:r>
              <a:rPr lang="en-US" sz="2400">
                <a:latin typeface="Garamond" panose="02020404030301010803" pitchFamily="18" charset="0"/>
              </a:rPr>
              <a:t> = {q</a:t>
            </a:r>
            <a:r>
              <a:rPr lang="en-US" sz="2400" baseline="-25000">
                <a:latin typeface="Garamond" panose="02020404030301010803" pitchFamily="18" charset="0"/>
              </a:rPr>
              <a:t>0</a:t>
            </a:r>
            <a:r>
              <a:rPr lang="en-US" sz="2400">
                <a:latin typeface="Garamond" panose="02020404030301010803" pitchFamily="18" charset="0"/>
              </a:rPr>
              <a:t>, q</a:t>
            </a:r>
            <a:r>
              <a:rPr lang="en-US" sz="2400" baseline="-25000">
                <a:latin typeface="Garamond" panose="02020404030301010803" pitchFamily="18" charset="0"/>
              </a:rPr>
              <a:t>1</a:t>
            </a:r>
            <a:r>
              <a:rPr lang="en-US" sz="2400">
                <a:latin typeface="Garamond" panose="02020404030301010803" pitchFamily="18" charset="0"/>
              </a:rPr>
              <a:t>}</a:t>
            </a:r>
          </a:p>
        </p:txBody>
      </p:sp>
      <p:sp>
        <p:nvSpPr>
          <p:cNvPr id="107546" name="Line 26"/>
          <p:cNvSpPr>
            <a:spLocks noChangeShapeType="1"/>
          </p:cNvSpPr>
          <p:nvPr/>
        </p:nvSpPr>
        <p:spPr bwMode="auto">
          <a:xfrm>
            <a:off x="6083300" y="4438650"/>
            <a:ext cx="1873250" cy="0"/>
          </a:xfrm>
          <a:prstGeom prst="line">
            <a:avLst/>
          </a:prstGeom>
          <a:noFill/>
          <a:ln w="9525">
            <a:solidFill>
              <a:schemeClr val="tx1"/>
            </a:solidFill>
            <a:round/>
          </a:ln>
          <a:effectLst/>
        </p:spPr>
        <p:txBody>
          <a:bodyPr wrap="none" anchor="ctr"/>
          <a:lstStyle/>
          <a:p>
            <a:endParaRPr lang="en-US"/>
          </a:p>
        </p:txBody>
      </p:sp>
      <p:sp>
        <p:nvSpPr>
          <p:cNvPr id="107547" name="Text Box 27"/>
          <p:cNvSpPr txBox="1">
            <a:spLocks noChangeArrowheads="1"/>
          </p:cNvSpPr>
          <p:nvPr/>
        </p:nvSpPr>
        <p:spPr bwMode="auto">
          <a:xfrm rot="16200000">
            <a:off x="5519738" y="4806950"/>
            <a:ext cx="776287" cy="366713"/>
          </a:xfrm>
          <a:prstGeom prst="rect">
            <a:avLst/>
          </a:prstGeom>
          <a:noFill/>
          <a:ln w="9525">
            <a:noFill/>
            <a:miter lim="800000"/>
          </a:ln>
          <a:effectLst/>
        </p:spPr>
        <p:txBody>
          <a:bodyPr wrap="none">
            <a:spAutoFit/>
          </a:bodyPr>
          <a:lstStyle/>
          <a:p>
            <a:r>
              <a:rPr lang="en-US" altLang="zh-TW">
                <a:latin typeface="Gill Sans MT" panose="020B0502020104020203" pitchFamily="34" charset="0"/>
                <a:ea typeface="PMingLiU" pitchFamily="18" charset="-120"/>
              </a:rPr>
              <a:t>states</a:t>
            </a:r>
          </a:p>
        </p:txBody>
      </p:sp>
      <p:sp>
        <p:nvSpPr>
          <p:cNvPr id="107548" name="Text Box 28"/>
          <p:cNvSpPr txBox="1">
            <a:spLocks noChangeArrowheads="1"/>
          </p:cNvSpPr>
          <p:nvPr/>
        </p:nvSpPr>
        <p:spPr bwMode="auto">
          <a:xfrm>
            <a:off x="6875463" y="3717925"/>
            <a:ext cx="782637" cy="366713"/>
          </a:xfrm>
          <a:prstGeom prst="rect">
            <a:avLst/>
          </a:prstGeom>
          <a:noFill/>
          <a:ln w="9525">
            <a:noFill/>
            <a:miter lim="800000"/>
          </a:ln>
          <a:effectLst/>
        </p:spPr>
        <p:txBody>
          <a:bodyPr wrap="none">
            <a:spAutoFit/>
          </a:bodyPr>
          <a:lstStyle/>
          <a:p>
            <a:r>
              <a:rPr lang="en-US" altLang="zh-TW">
                <a:latin typeface="Gill Sans MT" panose="020B0502020104020203" pitchFamily="34" charset="0"/>
                <a:ea typeface="PMingLiU" pitchFamily="18" charset="-120"/>
              </a:rPr>
              <a:t>inputs</a:t>
            </a:r>
          </a:p>
        </p:txBody>
      </p:sp>
      <p:sp>
        <p:nvSpPr>
          <p:cNvPr id="107549" name="Text Box 29"/>
          <p:cNvSpPr txBox="1">
            <a:spLocks noChangeArrowheads="1"/>
          </p:cNvSpPr>
          <p:nvPr/>
        </p:nvSpPr>
        <p:spPr bwMode="auto">
          <a:xfrm>
            <a:off x="6819900" y="4016375"/>
            <a:ext cx="327025" cy="457200"/>
          </a:xfrm>
          <a:prstGeom prst="rect">
            <a:avLst/>
          </a:prstGeom>
          <a:noFill/>
          <a:ln w="9525">
            <a:noFill/>
            <a:miter lim="800000"/>
          </a:ln>
          <a:effectLst/>
        </p:spPr>
        <p:txBody>
          <a:bodyPr wrap="none">
            <a:spAutoFit/>
          </a:bodyPr>
          <a:lstStyle/>
          <a:p>
            <a:r>
              <a:rPr lang="en-US" altLang="zh-TW" sz="2400">
                <a:latin typeface="Garamond" panose="02020404030301010803" pitchFamily="18" charset="0"/>
                <a:ea typeface="PMingLiU" pitchFamily="18" charset="-120"/>
              </a:rPr>
              <a:t>0</a:t>
            </a:r>
          </a:p>
        </p:txBody>
      </p:sp>
      <p:sp>
        <p:nvSpPr>
          <p:cNvPr id="107550" name="Text Box 30"/>
          <p:cNvSpPr txBox="1">
            <a:spLocks noChangeArrowheads="1"/>
          </p:cNvSpPr>
          <p:nvPr/>
        </p:nvSpPr>
        <p:spPr bwMode="auto">
          <a:xfrm>
            <a:off x="7451725" y="4025900"/>
            <a:ext cx="327025" cy="457200"/>
          </a:xfrm>
          <a:prstGeom prst="rect">
            <a:avLst/>
          </a:prstGeom>
          <a:noFill/>
          <a:ln w="9525">
            <a:noFill/>
            <a:miter lim="800000"/>
          </a:ln>
          <a:effectLst/>
        </p:spPr>
        <p:txBody>
          <a:bodyPr wrap="none">
            <a:spAutoFit/>
          </a:bodyPr>
          <a:lstStyle/>
          <a:p>
            <a:r>
              <a:rPr lang="en-US" altLang="zh-TW" sz="2400">
                <a:latin typeface="Garamond" panose="02020404030301010803" pitchFamily="18" charset="0"/>
                <a:ea typeface="PMingLiU" pitchFamily="18" charset="-120"/>
              </a:rPr>
              <a:t>1</a:t>
            </a:r>
          </a:p>
        </p:txBody>
      </p:sp>
      <p:sp>
        <p:nvSpPr>
          <p:cNvPr id="107551" name="Rectangle 31"/>
          <p:cNvSpPr>
            <a:spLocks noChangeArrowheads="1"/>
          </p:cNvSpPr>
          <p:nvPr/>
        </p:nvSpPr>
        <p:spPr bwMode="auto">
          <a:xfrm>
            <a:off x="6159500" y="4325938"/>
            <a:ext cx="428625" cy="457200"/>
          </a:xfrm>
          <a:prstGeom prst="rect">
            <a:avLst/>
          </a:prstGeom>
          <a:noFill/>
          <a:ln w="9525">
            <a:noFill/>
            <a:miter lim="800000"/>
          </a:ln>
          <a:effectLst/>
        </p:spPr>
        <p:txBody>
          <a:bodyPr wrap="none">
            <a:spAutoFit/>
          </a:bodyPr>
          <a:lstStyle/>
          <a:p>
            <a:r>
              <a:rPr lang="en-US" altLang="zh-TW" sz="2400">
                <a:latin typeface="Garamond" panose="02020404030301010803" pitchFamily="18" charset="0"/>
                <a:ea typeface="PMingLiU" pitchFamily="18" charset="-120"/>
                <a:sym typeface="Symbol" panose="05050102010706020507" pitchFamily="18" charset="2"/>
              </a:rPr>
              <a:t>q</a:t>
            </a:r>
            <a:r>
              <a:rPr lang="en-US" altLang="zh-TW" sz="2400" baseline="-25000">
                <a:latin typeface="Garamond" panose="02020404030301010803" pitchFamily="18" charset="0"/>
                <a:ea typeface="PMingLiU" pitchFamily="18" charset="-120"/>
                <a:sym typeface="Symbol" panose="05050102010706020507" pitchFamily="18" charset="2"/>
              </a:rPr>
              <a:t>0</a:t>
            </a:r>
          </a:p>
        </p:txBody>
      </p:sp>
      <p:sp>
        <p:nvSpPr>
          <p:cNvPr id="107552" name="Text Box 32"/>
          <p:cNvSpPr txBox="1">
            <a:spLocks noChangeArrowheads="1"/>
          </p:cNvSpPr>
          <p:nvPr/>
        </p:nvSpPr>
        <p:spPr bwMode="auto">
          <a:xfrm>
            <a:off x="6159500" y="4706938"/>
            <a:ext cx="428625" cy="457200"/>
          </a:xfrm>
          <a:prstGeom prst="rect">
            <a:avLst/>
          </a:prstGeom>
          <a:noFill/>
          <a:ln w="9525">
            <a:noFill/>
            <a:miter lim="800000"/>
          </a:ln>
          <a:effectLst/>
        </p:spPr>
        <p:txBody>
          <a:bodyPr wrap="none">
            <a:spAutoFit/>
          </a:bodyPr>
          <a:lstStyle/>
          <a:p>
            <a:r>
              <a:rPr lang="en-US" altLang="zh-TW" sz="2400">
                <a:latin typeface="Garamond" panose="02020404030301010803" pitchFamily="18" charset="0"/>
                <a:ea typeface="PMingLiU" pitchFamily="18" charset="-120"/>
                <a:sym typeface="Symbol" panose="05050102010706020507" pitchFamily="18" charset="2"/>
              </a:rPr>
              <a:t>q</a:t>
            </a:r>
            <a:r>
              <a:rPr lang="en-US" altLang="zh-TW" sz="2400" baseline="-25000">
                <a:latin typeface="Garamond" panose="02020404030301010803" pitchFamily="18" charset="0"/>
                <a:ea typeface="PMingLiU" pitchFamily="18" charset="-120"/>
                <a:sym typeface="Symbol" panose="05050102010706020507" pitchFamily="18" charset="2"/>
              </a:rPr>
              <a:t>1</a:t>
            </a:r>
          </a:p>
        </p:txBody>
      </p:sp>
      <p:sp>
        <p:nvSpPr>
          <p:cNvPr id="107553" name="Text Box 33"/>
          <p:cNvSpPr txBox="1">
            <a:spLocks noChangeArrowheads="1"/>
          </p:cNvSpPr>
          <p:nvPr/>
        </p:nvSpPr>
        <p:spPr bwMode="auto">
          <a:xfrm>
            <a:off x="6159500" y="5087938"/>
            <a:ext cx="428625" cy="457200"/>
          </a:xfrm>
          <a:prstGeom prst="rect">
            <a:avLst/>
          </a:prstGeom>
          <a:noFill/>
          <a:ln w="9525">
            <a:noFill/>
            <a:miter lim="800000"/>
          </a:ln>
          <a:effectLst/>
        </p:spPr>
        <p:txBody>
          <a:bodyPr wrap="none">
            <a:spAutoFit/>
          </a:bodyPr>
          <a:lstStyle/>
          <a:p>
            <a:r>
              <a:rPr lang="en-US" altLang="zh-TW" sz="2400">
                <a:latin typeface="Garamond" panose="02020404030301010803" pitchFamily="18" charset="0"/>
                <a:ea typeface="PMingLiU" pitchFamily="18" charset="-120"/>
                <a:sym typeface="Symbol" panose="05050102010706020507" pitchFamily="18" charset="2"/>
              </a:rPr>
              <a:t>q</a:t>
            </a:r>
            <a:r>
              <a:rPr lang="en-US" altLang="zh-TW" sz="2400" baseline="-25000">
                <a:latin typeface="Garamond" panose="02020404030301010803" pitchFamily="18" charset="0"/>
                <a:ea typeface="PMingLiU" pitchFamily="18" charset="-120"/>
                <a:sym typeface="Symbol" panose="05050102010706020507" pitchFamily="18" charset="2"/>
              </a:rPr>
              <a:t>2</a:t>
            </a:r>
          </a:p>
        </p:txBody>
      </p:sp>
      <p:sp>
        <p:nvSpPr>
          <p:cNvPr id="107556" name="Rectangle 36"/>
          <p:cNvSpPr>
            <a:spLocks noChangeArrowheads="1"/>
          </p:cNvSpPr>
          <p:nvPr/>
        </p:nvSpPr>
        <p:spPr bwMode="auto">
          <a:xfrm>
            <a:off x="6804025" y="4325938"/>
            <a:ext cx="428625" cy="457200"/>
          </a:xfrm>
          <a:prstGeom prst="rect">
            <a:avLst/>
          </a:prstGeom>
          <a:noFill/>
          <a:ln w="9525">
            <a:noFill/>
            <a:miter lim="800000"/>
          </a:ln>
          <a:effectLst/>
        </p:spPr>
        <p:txBody>
          <a:bodyPr wrap="none">
            <a:spAutoFit/>
          </a:bodyPr>
          <a:lstStyle/>
          <a:p>
            <a:r>
              <a:rPr lang="en-US" altLang="zh-TW" sz="2400">
                <a:latin typeface="Garamond" panose="02020404030301010803" pitchFamily="18" charset="0"/>
                <a:ea typeface="PMingLiU" pitchFamily="18" charset="-120"/>
                <a:sym typeface="Symbol" panose="05050102010706020507" pitchFamily="18" charset="2"/>
              </a:rPr>
              <a:t>q</a:t>
            </a:r>
            <a:r>
              <a:rPr lang="en-US" altLang="zh-TW" sz="2400" baseline="-25000">
                <a:latin typeface="Garamond" panose="02020404030301010803" pitchFamily="18" charset="0"/>
                <a:ea typeface="PMingLiU" pitchFamily="18" charset="-120"/>
                <a:sym typeface="Symbol" panose="05050102010706020507" pitchFamily="18" charset="2"/>
              </a:rPr>
              <a:t>0</a:t>
            </a:r>
          </a:p>
        </p:txBody>
      </p:sp>
      <p:sp>
        <p:nvSpPr>
          <p:cNvPr id="107557" name="Rectangle 37"/>
          <p:cNvSpPr>
            <a:spLocks noChangeArrowheads="1"/>
          </p:cNvSpPr>
          <p:nvPr/>
        </p:nvSpPr>
        <p:spPr bwMode="auto">
          <a:xfrm>
            <a:off x="7421563" y="4335463"/>
            <a:ext cx="428625" cy="457200"/>
          </a:xfrm>
          <a:prstGeom prst="rect">
            <a:avLst/>
          </a:prstGeom>
          <a:noFill/>
          <a:ln w="9525">
            <a:noFill/>
            <a:miter lim="800000"/>
          </a:ln>
          <a:effectLst/>
        </p:spPr>
        <p:txBody>
          <a:bodyPr wrap="none">
            <a:spAutoFit/>
          </a:bodyPr>
          <a:lstStyle/>
          <a:p>
            <a:r>
              <a:rPr lang="en-US" altLang="zh-TW" sz="2400">
                <a:latin typeface="Garamond" panose="02020404030301010803" pitchFamily="18" charset="0"/>
                <a:ea typeface="PMingLiU" pitchFamily="18" charset="-120"/>
                <a:sym typeface="Symbol" panose="05050102010706020507" pitchFamily="18" charset="2"/>
              </a:rPr>
              <a:t>q</a:t>
            </a:r>
            <a:r>
              <a:rPr lang="en-US" altLang="zh-TW" sz="2400" baseline="-25000">
                <a:latin typeface="Garamond" panose="02020404030301010803" pitchFamily="18" charset="0"/>
                <a:ea typeface="PMingLiU" pitchFamily="18" charset="-120"/>
                <a:sym typeface="Symbol" panose="05050102010706020507" pitchFamily="18" charset="2"/>
              </a:rPr>
              <a:t>1</a:t>
            </a:r>
          </a:p>
        </p:txBody>
      </p:sp>
      <p:sp>
        <p:nvSpPr>
          <p:cNvPr id="107558" name="Rectangle 38"/>
          <p:cNvSpPr>
            <a:spLocks noChangeArrowheads="1"/>
          </p:cNvSpPr>
          <p:nvPr/>
        </p:nvSpPr>
        <p:spPr bwMode="auto">
          <a:xfrm>
            <a:off x="6804025" y="4706938"/>
            <a:ext cx="428625" cy="457200"/>
          </a:xfrm>
          <a:prstGeom prst="rect">
            <a:avLst/>
          </a:prstGeom>
          <a:noFill/>
          <a:ln w="9525">
            <a:noFill/>
            <a:miter lim="800000"/>
          </a:ln>
          <a:effectLst/>
        </p:spPr>
        <p:txBody>
          <a:bodyPr wrap="none">
            <a:spAutoFit/>
          </a:bodyPr>
          <a:lstStyle/>
          <a:p>
            <a:r>
              <a:rPr lang="en-US" altLang="zh-TW" sz="2400">
                <a:latin typeface="Garamond" panose="02020404030301010803" pitchFamily="18" charset="0"/>
                <a:ea typeface="PMingLiU" pitchFamily="18" charset="-120"/>
                <a:sym typeface="Symbol" panose="05050102010706020507" pitchFamily="18" charset="2"/>
              </a:rPr>
              <a:t>q</a:t>
            </a:r>
            <a:r>
              <a:rPr lang="en-US" altLang="zh-TW" sz="2400" baseline="-25000">
                <a:latin typeface="Garamond" panose="02020404030301010803" pitchFamily="18" charset="0"/>
                <a:ea typeface="PMingLiU" pitchFamily="18" charset="-120"/>
                <a:sym typeface="Symbol" panose="05050102010706020507" pitchFamily="18" charset="2"/>
              </a:rPr>
              <a:t>2</a:t>
            </a:r>
          </a:p>
        </p:txBody>
      </p:sp>
      <p:sp>
        <p:nvSpPr>
          <p:cNvPr id="107559" name="Rectangle 39"/>
          <p:cNvSpPr>
            <a:spLocks noChangeArrowheads="1"/>
          </p:cNvSpPr>
          <p:nvPr/>
        </p:nvSpPr>
        <p:spPr bwMode="auto">
          <a:xfrm>
            <a:off x="7421563" y="5097463"/>
            <a:ext cx="428625" cy="457200"/>
          </a:xfrm>
          <a:prstGeom prst="rect">
            <a:avLst/>
          </a:prstGeom>
          <a:noFill/>
          <a:ln w="9525">
            <a:noFill/>
            <a:miter lim="800000"/>
          </a:ln>
          <a:effectLst/>
        </p:spPr>
        <p:txBody>
          <a:bodyPr wrap="none">
            <a:spAutoFit/>
          </a:bodyPr>
          <a:lstStyle/>
          <a:p>
            <a:r>
              <a:rPr lang="en-US" altLang="zh-TW" sz="2400">
                <a:latin typeface="Garamond" panose="02020404030301010803" pitchFamily="18" charset="0"/>
                <a:ea typeface="PMingLiU" pitchFamily="18" charset="-120"/>
                <a:sym typeface="Symbol" panose="05050102010706020507" pitchFamily="18" charset="2"/>
              </a:rPr>
              <a:t>q</a:t>
            </a:r>
            <a:r>
              <a:rPr lang="en-US" altLang="zh-TW" sz="2400" baseline="-25000">
                <a:latin typeface="Garamond" panose="02020404030301010803" pitchFamily="18" charset="0"/>
                <a:ea typeface="PMingLiU" pitchFamily="18" charset="-120"/>
                <a:sym typeface="Symbol" panose="05050102010706020507" pitchFamily="18" charset="2"/>
              </a:rPr>
              <a:t>2</a:t>
            </a:r>
          </a:p>
        </p:txBody>
      </p:sp>
      <p:sp>
        <p:nvSpPr>
          <p:cNvPr id="107560" name="Rectangle 40"/>
          <p:cNvSpPr>
            <a:spLocks noChangeArrowheads="1"/>
          </p:cNvSpPr>
          <p:nvPr/>
        </p:nvSpPr>
        <p:spPr bwMode="auto">
          <a:xfrm>
            <a:off x="6804025" y="5087938"/>
            <a:ext cx="428625" cy="457200"/>
          </a:xfrm>
          <a:prstGeom prst="rect">
            <a:avLst/>
          </a:prstGeom>
          <a:noFill/>
          <a:ln w="9525">
            <a:noFill/>
            <a:miter lim="800000"/>
          </a:ln>
          <a:effectLst/>
        </p:spPr>
        <p:txBody>
          <a:bodyPr wrap="none">
            <a:spAutoFit/>
          </a:bodyPr>
          <a:lstStyle/>
          <a:p>
            <a:r>
              <a:rPr lang="en-US" altLang="zh-TW" sz="2400">
                <a:latin typeface="Garamond" panose="02020404030301010803" pitchFamily="18" charset="0"/>
                <a:ea typeface="PMingLiU" pitchFamily="18" charset="-120"/>
                <a:sym typeface="Symbol" panose="05050102010706020507" pitchFamily="18" charset="2"/>
              </a:rPr>
              <a:t>q</a:t>
            </a:r>
            <a:r>
              <a:rPr lang="en-US" altLang="zh-TW" sz="2400" baseline="-25000">
                <a:latin typeface="Garamond" panose="02020404030301010803" pitchFamily="18" charset="0"/>
                <a:ea typeface="PMingLiU" pitchFamily="18" charset="-120"/>
                <a:sym typeface="Symbol" panose="05050102010706020507" pitchFamily="18" charset="2"/>
              </a:rPr>
              <a:t>2</a:t>
            </a:r>
          </a:p>
        </p:txBody>
      </p:sp>
      <p:sp>
        <p:nvSpPr>
          <p:cNvPr id="107561" name="Rectangle 41"/>
          <p:cNvSpPr>
            <a:spLocks noChangeArrowheads="1"/>
          </p:cNvSpPr>
          <p:nvPr/>
        </p:nvSpPr>
        <p:spPr bwMode="auto">
          <a:xfrm>
            <a:off x="7421563" y="4716463"/>
            <a:ext cx="428625" cy="457200"/>
          </a:xfrm>
          <a:prstGeom prst="rect">
            <a:avLst/>
          </a:prstGeom>
          <a:noFill/>
          <a:ln w="9525">
            <a:noFill/>
            <a:miter lim="800000"/>
          </a:ln>
          <a:effectLst/>
        </p:spPr>
        <p:txBody>
          <a:bodyPr wrap="none">
            <a:spAutoFit/>
          </a:bodyPr>
          <a:lstStyle/>
          <a:p>
            <a:r>
              <a:rPr lang="en-US" altLang="zh-TW" sz="2400">
                <a:latin typeface="Garamond" panose="02020404030301010803" pitchFamily="18" charset="0"/>
                <a:ea typeface="PMingLiU" pitchFamily="18" charset="-120"/>
                <a:sym typeface="Symbol" panose="05050102010706020507" pitchFamily="18" charset="2"/>
              </a:rPr>
              <a:t>q</a:t>
            </a:r>
            <a:r>
              <a:rPr lang="en-US" altLang="zh-TW" sz="2400" baseline="-25000">
                <a:latin typeface="Garamond" panose="02020404030301010803" pitchFamily="18" charset="0"/>
                <a:ea typeface="PMingLiU" pitchFamily="18" charset="-120"/>
                <a:sym typeface="Symbol" panose="05050102010706020507" pitchFamily="18" charset="2"/>
              </a:rPr>
              <a:t>1</a:t>
            </a:r>
          </a:p>
        </p:txBody>
      </p:sp>
      <p:sp>
        <p:nvSpPr>
          <p:cNvPr id="107564" name="Line 44"/>
          <p:cNvSpPr>
            <a:spLocks noChangeShapeType="1"/>
          </p:cNvSpPr>
          <p:nvPr/>
        </p:nvSpPr>
        <p:spPr bwMode="auto">
          <a:xfrm>
            <a:off x="6659563" y="4078288"/>
            <a:ext cx="1296987" cy="0"/>
          </a:xfrm>
          <a:prstGeom prst="line">
            <a:avLst/>
          </a:prstGeom>
          <a:noFill/>
          <a:ln w="9525">
            <a:solidFill>
              <a:schemeClr val="tx1"/>
            </a:solidFill>
            <a:round/>
          </a:ln>
          <a:effectLst/>
        </p:spPr>
        <p:txBody>
          <a:bodyPr wrap="none" anchor="ctr"/>
          <a:lstStyle/>
          <a:p>
            <a:endParaRPr lang="en-US"/>
          </a:p>
        </p:txBody>
      </p:sp>
      <p:sp>
        <p:nvSpPr>
          <p:cNvPr id="107567" name="Line 47"/>
          <p:cNvSpPr>
            <a:spLocks noChangeShapeType="1"/>
          </p:cNvSpPr>
          <p:nvPr/>
        </p:nvSpPr>
        <p:spPr bwMode="auto">
          <a:xfrm>
            <a:off x="6083300" y="5602288"/>
            <a:ext cx="1873250" cy="0"/>
          </a:xfrm>
          <a:prstGeom prst="line">
            <a:avLst/>
          </a:prstGeom>
          <a:noFill/>
          <a:ln w="9525">
            <a:solidFill>
              <a:schemeClr val="tx1"/>
            </a:solidFill>
            <a:round/>
          </a:ln>
          <a:effectLst/>
        </p:spPr>
        <p:txBody>
          <a:bodyPr wrap="none" anchor="ctr"/>
          <a:lstStyle/>
          <a:p>
            <a:endParaRPr lang="en-US"/>
          </a:p>
        </p:txBody>
      </p:sp>
      <p:sp>
        <p:nvSpPr>
          <p:cNvPr id="107568" name="Line 48"/>
          <p:cNvSpPr>
            <a:spLocks noChangeShapeType="1"/>
          </p:cNvSpPr>
          <p:nvPr/>
        </p:nvSpPr>
        <p:spPr bwMode="auto">
          <a:xfrm>
            <a:off x="6659563" y="4078288"/>
            <a:ext cx="0" cy="1528762"/>
          </a:xfrm>
          <a:prstGeom prst="line">
            <a:avLst/>
          </a:prstGeom>
          <a:noFill/>
          <a:ln w="9525">
            <a:solidFill>
              <a:schemeClr val="tx1"/>
            </a:solidFill>
            <a:round/>
          </a:ln>
          <a:effectLst/>
        </p:spPr>
        <p:txBody>
          <a:bodyPr wrap="none" anchor="ctr"/>
          <a:lstStyle/>
          <a:p>
            <a:endParaRPr lang="en-US"/>
          </a:p>
        </p:txBody>
      </p:sp>
      <p:sp>
        <p:nvSpPr>
          <p:cNvPr id="107569" name="Line 49"/>
          <p:cNvSpPr>
            <a:spLocks noChangeShapeType="1"/>
          </p:cNvSpPr>
          <p:nvPr/>
        </p:nvSpPr>
        <p:spPr bwMode="auto">
          <a:xfrm>
            <a:off x="7956550" y="4078288"/>
            <a:ext cx="0" cy="1528762"/>
          </a:xfrm>
          <a:prstGeom prst="line">
            <a:avLst/>
          </a:prstGeom>
          <a:noFill/>
          <a:ln w="9525">
            <a:solidFill>
              <a:schemeClr val="tx1"/>
            </a:solidFill>
            <a:round/>
          </a:ln>
          <a:effectLst/>
        </p:spPr>
        <p:txBody>
          <a:bodyPr wrap="none" anchor="ctr"/>
          <a:lstStyle/>
          <a:p>
            <a:endParaRPr lang="en-US"/>
          </a:p>
        </p:txBody>
      </p:sp>
      <p:sp>
        <p:nvSpPr>
          <p:cNvPr id="107571" name="Line 51"/>
          <p:cNvSpPr>
            <a:spLocks noChangeShapeType="1"/>
          </p:cNvSpPr>
          <p:nvPr/>
        </p:nvSpPr>
        <p:spPr bwMode="auto">
          <a:xfrm>
            <a:off x="6083300" y="4438650"/>
            <a:ext cx="0" cy="1168400"/>
          </a:xfrm>
          <a:prstGeom prst="line">
            <a:avLst/>
          </a:prstGeom>
          <a:noFill/>
          <a:ln w="9525">
            <a:solidFill>
              <a:schemeClr val="tx1"/>
            </a:solidFill>
            <a:round/>
          </a:ln>
          <a:effectLst/>
        </p:spPr>
        <p:txBody>
          <a:bodyPr wrap="none" anchor="ctr"/>
          <a:lstStyle/>
          <a:p>
            <a:endParaRPr lang="en-US"/>
          </a:p>
        </p:txBody>
      </p:sp>
      <p:sp>
        <p:nvSpPr>
          <p:cNvPr id="107573" name="Rectangle 53"/>
          <p:cNvSpPr>
            <a:spLocks noChangeArrowheads="1"/>
          </p:cNvSpPr>
          <p:nvPr/>
        </p:nvSpPr>
        <p:spPr bwMode="auto">
          <a:xfrm>
            <a:off x="5435600" y="3213100"/>
            <a:ext cx="2917825" cy="457200"/>
          </a:xfrm>
          <a:prstGeom prst="rect">
            <a:avLst/>
          </a:prstGeom>
          <a:noFill/>
          <a:ln w="9525">
            <a:noFill/>
            <a:miter lim="800000"/>
          </a:ln>
          <a:effectLst/>
        </p:spPr>
        <p:txBody>
          <a:bodyPr wrap="none">
            <a:spAutoFit/>
          </a:bodyPr>
          <a:lstStyle/>
          <a:p>
            <a:r>
              <a:rPr lang="en-US" sz="2400">
                <a:latin typeface="Gill Sans MT" panose="020B0502020104020203" pitchFamily="34" charset="0"/>
              </a:rPr>
              <a:t>transition function </a:t>
            </a:r>
            <a:r>
              <a:rPr lang="en-US" sz="2400">
                <a:latin typeface="Symbol" panose="05050102010706020507" pitchFamily="18" charset="2"/>
              </a:rPr>
              <a:t>d:</a:t>
            </a:r>
            <a:r>
              <a:rPr lang="en-US" sz="2400"/>
              <a:t> </a:t>
            </a:r>
          </a:p>
        </p:txBody>
      </p:sp>
      <p:sp>
        <p:nvSpPr>
          <p:cNvPr id="44"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Example</a:t>
            </a:r>
          </a:p>
        </p:txBody>
      </p:sp>
      <p:sp>
        <p:nvSpPr>
          <p:cNvPr id="46" name="Date Placeholder 45"/>
          <p:cNvSpPr>
            <a:spLocks noGrp="1"/>
          </p:cNvSpPr>
          <p:nvPr>
            <p:ph type="dt" sz="half" idx="10"/>
          </p:nvPr>
        </p:nvSpPr>
        <p:spPr/>
        <p:txBody>
          <a:bodyPr/>
          <a:lstStyle/>
          <a:p>
            <a:fld id="{11A9D07A-80CB-4B04-88F8-11D40BD02B7B}" type="datetime1">
              <a:rPr lang="en-US" smtClean="0"/>
              <a:t>12/28/2022</a:t>
            </a:fld>
            <a:endParaRPr lang="en-US"/>
          </a:p>
        </p:txBody>
      </p:sp>
      <p:sp>
        <p:nvSpPr>
          <p:cNvPr id="47" name="Slide Number Placeholder 46"/>
          <p:cNvSpPr>
            <a:spLocks noGrp="1"/>
          </p:cNvSpPr>
          <p:nvPr>
            <p:ph type="sldNum" sz="quarter" idx="12"/>
          </p:nvPr>
        </p:nvSpPr>
        <p:spPr/>
        <p:txBody>
          <a:bodyPr/>
          <a:lstStyle/>
          <a:p>
            <a:fld id="{B6F15528-21DE-4FAA-801E-634DDDAF4B2B}" type="slidenum">
              <a:rPr lang="en-US" smtClean="0"/>
              <a:pPr/>
              <a:t>73</a:t>
            </a:fld>
            <a:endParaRPr lang="en-US"/>
          </a:p>
        </p:txBody>
      </p:sp>
      <p:sp>
        <p:nvSpPr>
          <p:cNvPr id="48" name="Footer Placeholder 47"/>
          <p:cNvSpPr>
            <a:spLocks noGrp="1"/>
          </p:cNvSpPr>
          <p:nvPr>
            <p:ph type="ftr" sz="quarter" idx="11"/>
          </p:nvPr>
        </p:nvSpPr>
        <p:spPr/>
        <p:txBody>
          <a:bodyPr/>
          <a:lstStyle/>
          <a:p>
            <a:r>
              <a:rPr lang="en-US"/>
              <a:t>Sana Anjum             ACSE0404 (TOAFL)                  Unit I</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Text Box 4"/>
          <p:cNvSpPr txBox="1">
            <a:spLocks noChangeArrowheads="1"/>
          </p:cNvSpPr>
          <p:nvPr/>
        </p:nvSpPr>
        <p:spPr bwMode="auto">
          <a:xfrm>
            <a:off x="827089" y="1341439"/>
            <a:ext cx="7631112" cy="830997"/>
          </a:xfrm>
          <a:prstGeom prst="rect">
            <a:avLst/>
          </a:prstGeom>
          <a:solidFill>
            <a:schemeClr val="accent2">
              <a:lumMod val="40000"/>
              <a:lumOff val="60000"/>
            </a:schemeClr>
          </a:solidFill>
          <a:ln w="9525">
            <a:noFill/>
            <a:miter lim="800000"/>
          </a:ln>
          <a:effectLst/>
        </p:spPr>
        <p:txBody>
          <a:bodyPr wrap="square">
            <a:spAutoFit/>
          </a:bodyPr>
          <a:lstStyle/>
          <a:p>
            <a:r>
              <a:rPr lang="en-US" sz="2400" dirty="0">
                <a:latin typeface="Gill Sans MT" panose="020B0502020104020203" pitchFamily="34" charset="0"/>
              </a:rPr>
              <a:t>The </a:t>
            </a:r>
            <a:r>
              <a:rPr lang="en-US" sz="2400" dirty="0">
                <a:solidFill>
                  <a:schemeClr val="accent2"/>
                </a:solidFill>
                <a:latin typeface="Gill Sans MT" panose="020B0502020104020203" pitchFamily="34" charset="0"/>
              </a:rPr>
              <a:t>language of a DFA  M=</a:t>
            </a:r>
            <a:r>
              <a:rPr lang="en-US" sz="2400" dirty="0">
                <a:latin typeface="Garamond" panose="02020404030301010803" pitchFamily="18" charset="0"/>
              </a:rPr>
              <a:t>(</a:t>
            </a:r>
            <a:r>
              <a:rPr lang="en-US" sz="2400" i="1" dirty="0">
                <a:latin typeface="Garamond" panose="02020404030301010803" pitchFamily="18" charset="0"/>
              </a:rPr>
              <a:t>Q</a:t>
            </a:r>
            <a:r>
              <a:rPr lang="en-US" sz="2400" dirty="0">
                <a:latin typeface="Garamond" panose="02020404030301010803" pitchFamily="18" charset="0"/>
              </a:rPr>
              <a:t>, </a:t>
            </a:r>
            <a:r>
              <a:rPr lang="en-US" sz="2400" dirty="0">
                <a:latin typeface="Symbol" panose="05050102010706020507" pitchFamily="18" charset="2"/>
              </a:rPr>
              <a:t>S</a:t>
            </a:r>
            <a:r>
              <a:rPr lang="en-US" sz="2400" dirty="0">
                <a:latin typeface="Garamond" panose="02020404030301010803" pitchFamily="18" charset="0"/>
              </a:rPr>
              <a:t>, </a:t>
            </a:r>
            <a:r>
              <a:rPr lang="en-US" sz="2400" dirty="0">
                <a:latin typeface="Symbol" panose="05050102010706020507" pitchFamily="18" charset="2"/>
              </a:rPr>
              <a:t>d</a:t>
            </a:r>
            <a:r>
              <a:rPr lang="en-US" sz="2400" dirty="0">
                <a:latin typeface="Garamond" panose="02020404030301010803" pitchFamily="18" charset="0"/>
              </a:rPr>
              <a:t>, </a:t>
            </a:r>
            <a:r>
              <a:rPr lang="en-US" sz="2400" i="1" dirty="0">
                <a:latin typeface="Garamond" panose="02020404030301010803" pitchFamily="18" charset="0"/>
              </a:rPr>
              <a:t>q</a:t>
            </a:r>
            <a:r>
              <a:rPr lang="en-US" sz="2400" baseline="-25000" dirty="0">
                <a:latin typeface="Garamond" panose="02020404030301010803" pitchFamily="18" charset="0"/>
              </a:rPr>
              <a:t>0</a:t>
            </a:r>
            <a:r>
              <a:rPr lang="en-US" sz="2400" dirty="0">
                <a:latin typeface="Garamond" panose="02020404030301010803" pitchFamily="18" charset="0"/>
              </a:rPr>
              <a:t>, </a:t>
            </a:r>
            <a:r>
              <a:rPr lang="en-US" sz="2400" i="1" dirty="0">
                <a:latin typeface="Garamond" panose="02020404030301010803" pitchFamily="18" charset="0"/>
              </a:rPr>
              <a:t>F</a:t>
            </a:r>
            <a:r>
              <a:rPr lang="en-US" sz="2400" dirty="0">
                <a:latin typeface="Garamond" panose="02020404030301010803" pitchFamily="18" charset="0"/>
              </a:rPr>
              <a:t>)</a:t>
            </a:r>
            <a:r>
              <a:rPr lang="en-US" sz="2400" dirty="0">
                <a:latin typeface="Gill Sans MT" panose="020B0502020104020203" pitchFamily="34" charset="0"/>
              </a:rPr>
              <a:t> is the set of all strings over </a:t>
            </a:r>
            <a:r>
              <a:rPr lang="en-US" sz="2400" dirty="0">
                <a:latin typeface="Symbol" panose="05050102010706020507" pitchFamily="18" charset="2"/>
              </a:rPr>
              <a:t>S</a:t>
            </a:r>
            <a:r>
              <a:rPr lang="en-US" sz="2400" dirty="0">
                <a:latin typeface="Gill Sans MT" panose="020B0502020104020203" pitchFamily="34" charset="0"/>
              </a:rPr>
              <a:t>  accepted by M </a:t>
            </a:r>
            <a:r>
              <a:rPr lang="en-US" sz="2400" i="1" dirty="0">
                <a:latin typeface="Gill Sans MT" panose="020B0502020104020203" pitchFamily="34" charset="0"/>
              </a:rPr>
              <a:t>i.e. </a:t>
            </a:r>
            <a:r>
              <a:rPr lang="en-US" sz="2400" dirty="0">
                <a:latin typeface="Gill Sans MT" panose="020B0502020104020203" pitchFamily="34" charset="0"/>
              </a:rPr>
              <a:t>L(M) and is denoted</a:t>
            </a:r>
          </a:p>
        </p:txBody>
      </p:sp>
      <p:sp>
        <p:nvSpPr>
          <p:cNvPr id="108549" name="Rectangle 5"/>
          <p:cNvSpPr>
            <a:spLocks noGrp="1" noChangeArrowheads="1"/>
          </p:cNvSpPr>
          <p:nvPr>
            <p:ph type="body" idx="1"/>
          </p:nvPr>
        </p:nvSpPr>
        <p:spPr>
          <a:xfrm>
            <a:off x="395288" y="5372100"/>
            <a:ext cx="8353425" cy="865188"/>
          </a:xfrm>
        </p:spPr>
        <p:txBody>
          <a:bodyPr>
            <a:normAutofit/>
          </a:bodyPr>
          <a:lstStyle/>
          <a:p>
            <a:r>
              <a:rPr lang="en-US" sz="2400" dirty="0"/>
              <a:t>Language of </a:t>
            </a:r>
            <a:r>
              <a:rPr lang="en-US" sz="2400" i="1" dirty="0">
                <a:latin typeface="Garamond" panose="02020404030301010803" pitchFamily="18" charset="0"/>
              </a:rPr>
              <a:t>M</a:t>
            </a:r>
            <a:r>
              <a:rPr lang="en-US" sz="2400" dirty="0"/>
              <a:t> is </a:t>
            </a:r>
            <a:r>
              <a:rPr lang="en-US" sz="2400" dirty="0">
                <a:latin typeface="Garamond" panose="02020404030301010803" pitchFamily="18" charset="0"/>
              </a:rPr>
              <a:t>{</a:t>
            </a:r>
            <a:r>
              <a:rPr lang="en-US" sz="2400" i="1" dirty="0">
                <a:latin typeface="Garamond" panose="02020404030301010803" pitchFamily="18" charset="0"/>
              </a:rPr>
              <a:t>f</a:t>
            </a:r>
            <a:r>
              <a:rPr lang="en-US" sz="2400" dirty="0">
                <a:latin typeface="Garamond" panose="02020404030301010803" pitchFamily="18" charset="0"/>
              </a:rPr>
              <a:t>, </a:t>
            </a:r>
            <a:r>
              <a:rPr lang="en-US" sz="2400" i="1" dirty="0" err="1">
                <a:latin typeface="Garamond" panose="02020404030301010803" pitchFamily="18" charset="0"/>
              </a:rPr>
              <a:t>fff</a:t>
            </a:r>
            <a:r>
              <a:rPr lang="en-US" sz="2400" dirty="0">
                <a:latin typeface="Garamond" panose="02020404030301010803" pitchFamily="18" charset="0"/>
              </a:rPr>
              <a:t>, </a:t>
            </a:r>
            <a:r>
              <a:rPr lang="en-US" sz="2400" i="1" dirty="0" err="1">
                <a:latin typeface="Garamond" panose="02020404030301010803" pitchFamily="18" charset="0"/>
              </a:rPr>
              <a:t>fffff</a:t>
            </a:r>
            <a:r>
              <a:rPr lang="en-US" sz="2400" dirty="0">
                <a:latin typeface="Garamond" panose="02020404030301010803" pitchFamily="18" charset="0"/>
              </a:rPr>
              <a:t>, …} = {</a:t>
            </a:r>
            <a:r>
              <a:rPr lang="en-US" sz="2400" i="1" dirty="0">
                <a:latin typeface="Garamond" panose="02020404030301010803" pitchFamily="18" charset="0"/>
              </a:rPr>
              <a:t>f </a:t>
            </a:r>
            <a:r>
              <a:rPr lang="en-US" sz="2400" i="1" baseline="30000" dirty="0">
                <a:latin typeface="Garamond" panose="02020404030301010803" pitchFamily="18" charset="0"/>
              </a:rPr>
              <a:t>n</a:t>
            </a:r>
            <a:r>
              <a:rPr lang="en-US" sz="2400" dirty="0">
                <a:latin typeface="Garamond" panose="02020404030301010803" pitchFamily="18" charset="0"/>
              </a:rPr>
              <a:t>: </a:t>
            </a:r>
            <a:r>
              <a:rPr lang="en-US" sz="2400" i="1" dirty="0">
                <a:latin typeface="Garamond" panose="02020404030301010803" pitchFamily="18" charset="0"/>
              </a:rPr>
              <a:t>n</a:t>
            </a:r>
            <a:r>
              <a:rPr lang="en-US" sz="2400" dirty="0">
                <a:latin typeface="Garamond" panose="02020404030301010803" pitchFamily="18" charset="0"/>
              </a:rPr>
              <a:t> </a:t>
            </a:r>
            <a:r>
              <a:rPr lang="en-US" sz="2400" dirty="0"/>
              <a:t>is odd</a:t>
            </a:r>
            <a:r>
              <a:rPr lang="en-US" sz="2400" dirty="0">
                <a:latin typeface="Garamond" panose="02020404030301010803" pitchFamily="18" charset="0"/>
              </a:rPr>
              <a:t>}</a:t>
            </a:r>
            <a:r>
              <a:rPr lang="en-US" sz="2400" dirty="0"/>
              <a:t> </a:t>
            </a:r>
          </a:p>
        </p:txBody>
      </p:sp>
      <p:sp>
        <p:nvSpPr>
          <p:cNvPr id="108550" name="Oval 6"/>
          <p:cNvSpPr>
            <a:spLocks noChangeArrowheads="1"/>
          </p:cNvSpPr>
          <p:nvPr/>
        </p:nvSpPr>
        <p:spPr bwMode="auto">
          <a:xfrm>
            <a:off x="3649663" y="4097338"/>
            <a:ext cx="609600" cy="609600"/>
          </a:xfrm>
          <a:prstGeom prst="ellipse">
            <a:avLst/>
          </a:prstGeom>
          <a:noFill/>
          <a:ln w="9525">
            <a:solidFill>
              <a:schemeClr val="tx1"/>
            </a:solidFill>
            <a:round/>
          </a:ln>
          <a:effectLst/>
        </p:spPr>
        <p:txBody>
          <a:bodyPr wrap="none" anchor="ctr"/>
          <a:lstStyle/>
          <a:p>
            <a:endParaRPr lang="en-US"/>
          </a:p>
        </p:txBody>
      </p:sp>
      <p:sp>
        <p:nvSpPr>
          <p:cNvPr id="108551" name="Oval 7"/>
          <p:cNvSpPr>
            <a:spLocks noChangeArrowheads="1"/>
          </p:cNvSpPr>
          <p:nvPr/>
        </p:nvSpPr>
        <p:spPr bwMode="auto">
          <a:xfrm>
            <a:off x="5402263" y="4021138"/>
            <a:ext cx="609600" cy="609600"/>
          </a:xfrm>
          <a:prstGeom prst="ellipse">
            <a:avLst/>
          </a:prstGeom>
          <a:noFill/>
          <a:ln w="9525">
            <a:solidFill>
              <a:schemeClr val="tx1"/>
            </a:solidFill>
            <a:round/>
          </a:ln>
          <a:effectLst/>
        </p:spPr>
        <p:txBody>
          <a:bodyPr wrap="none" anchor="ctr"/>
          <a:lstStyle/>
          <a:p>
            <a:endParaRPr lang="en-US"/>
          </a:p>
        </p:txBody>
      </p:sp>
      <p:sp>
        <p:nvSpPr>
          <p:cNvPr id="108552" name="Freeform 8"/>
          <p:cNvSpPr/>
          <p:nvPr/>
        </p:nvSpPr>
        <p:spPr bwMode="auto">
          <a:xfrm>
            <a:off x="4183063" y="4071938"/>
            <a:ext cx="1295400" cy="101600"/>
          </a:xfrm>
          <a:custGeom>
            <a:avLst/>
            <a:gdLst/>
            <a:ahLst/>
            <a:cxnLst>
              <a:cxn ang="0">
                <a:pos x="0" y="200"/>
              </a:cxn>
              <a:cxn ang="0">
                <a:pos x="384" y="8"/>
              </a:cxn>
              <a:cxn ang="0">
                <a:pos x="816" y="152"/>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none" w="med" len="med"/>
            <a:tailEnd type="triangle" w="med" len="med"/>
          </a:ln>
          <a:effectLst/>
        </p:spPr>
        <p:txBody>
          <a:bodyPr/>
          <a:lstStyle/>
          <a:p>
            <a:endParaRPr lang="en-US"/>
          </a:p>
        </p:txBody>
      </p:sp>
      <p:sp>
        <p:nvSpPr>
          <p:cNvPr id="108553" name="Freeform 9"/>
          <p:cNvSpPr/>
          <p:nvPr/>
        </p:nvSpPr>
        <p:spPr bwMode="auto">
          <a:xfrm flipV="1">
            <a:off x="4259263" y="4541838"/>
            <a:ext cx="1295400" cy="177800"/>
          </a:xfrm>
          <a:custGeom>
            <a:avLst/>
            <a:gdLst/>
            <a:ahLst/>
            <a:cxnLst>
              <a:cxn ang="0">
                <a:pos x="0" y="200"/>
              </a:cxn>
              <a:cxn ang="0">
                <a:pos x="384" y="8"/>
              </a:cxn>
              <a:cxn ang="0">
                <a:pos x="816" y="152"/>
              </a:cxn>
            </a:cxnLst>
            <a:rect l="0" t="0" r="r" b="b"/>
            <a:pathLst>
              <a:path w="816" h="200">
                <a:moveTo>
                  <a:pt x="0" y="200"/>
                </a:moveTo>
                <a:cubicBezTo>
                  <a:pt x="124" y="108"/>
                  <a:pt x="248" y="16"/>
                  <a:pt x="384" y="8"/>
                </a:cubicBezTo>
                <a:cubicBezTo>
                  <a:pt x="520" y="0"/>
                  <a:pt x="668" y="76"/>
                  <a:pt x="816" y="152"/>
                </a:cubicBezTo>
              </a:path>
            </a:pathLst>
          </a:custGeom>
          <a:noFill/>
          <a:ln w="9525">
            <a:solidFill>
              <a:schemeClr val="tx1"/>
            </a:solidFill>
            <a:round/>
            <a:headEnd type="triangle" w="med" len="med"/>
            <a:tailEnd type="none" w="med" len="med"/>
          </a:ln>
          <a:effectLst/>
        </p:spPr>
        <p:txBody>
          <a:bodyPr/>
          <a:lstStyle/>
          <a:p>
            <a:endParaRPr lang="en-US"/>
          </a:p>
        </p:txBody>
      </p:sp>
      <p:sp>
        <p:nvSpPr>
          <p:cNvPr id="108554" name="Line 10"/>
          <p:cNvSpPr>
            <a:spLocks noChangeShapeType="1"/>
          </p:cNvSpPr>
          <p:nvPr/>
        </p:nvSpPr>
        <p:spPr bwMode="auto">
          <a:xfrm>
            <a:off x="3268663" y="4402138"/>
            <a:ext cx="381000" cy="0"/>
          </a:xfrm>
          <a:prstGeom prst="line">
            <a:avLst/>
          </a:prstGeom>
          <a:noFill/>
          <a:ln w="9525">
            <a:solidFill>
              <a:schemeClr val="tx1"/>
            </a:solidFill>
            <a:round/>
            <a:tailEnd type="triangle" w="med" len="med"/>
          </a:ln>
          <a:effectLst/>
        </p:spPr>
        <p:txBody>
          <a:bodyPr/>
          <a:lstStyle/>
          <a:p>
            <a:endParaRPr lang="en-US"/>
          </a:p>
        </p:txBody>
      </p:sp>
      <p:sp>
        <p:nvSpPr>
          <p:cNvPr id="108555" name="Text Box 11"/>
          <p:cNvSpPr txBox="1">
            <a:spLocks noChangeArrowheads="1"/>
          </p:cNvSpPr>
          <p:nvPr/>
        </p:nvSpPr>
        <p:spPr bwMode="auto">
          <a:xfrm>
            <a:off x="3736975" y="4216400"/>
            <a:ext cx="446088"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off</a:t>
            </a:r>
          </a:p>
        </p:txBody>
      </p:sp>
      <p:sp>
        <p:nvSpPr>
          <p:cNvPr id="108556" name="Text Box 12"/>
          <p:cNvSpPr txBox="1">
            <a:spLocks noChangeArrowheads="1"/>
          </p:cNvSpPr>
          <p:nvPr/>
        </p:nvSpPr>
        <p:spPr bwMode="auto">
          <a:xfrm>
            <a:off x="5495925" y="4143375"/>
            <a:ext cx="415925"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on</a:t>
            </a:r>
          </a:p>
        </p:txBody>
      </p:sp>
      <p:sp>
        <p:nvSpPr>
          <p:cNvPr id="108557" name="Text Box 13"/>
          <p:cNvSpPr txBox="1">
            <a:spLocks noChangeArrowheads="1"/>
          </p:cNvSpPr>
          <p:nvPr/>
        </p:nvSpPr>
        <p:spPr bwMode="auto">
          <a:xfrm>
            <a:off x="4716463" y="3716338"/>
            <a:ext cx="234950" cy="366712"/>
          </a:xfrm>
          <a:prstGeom prst="rect">
            <a:avLst/>
          </a:prstGeom>
          <a:noFill/>
          <a:ln w="9525">
            <a:noFill/>
            <a:miter lim="800000"/>
          </a:ln>
          <a:effectLst/>
        </p:spPr>
        <p:txBody>
          <a:bodyPr>
            <a:spAutoFit/>
          </a:bodyPr>
          <a:lstStyle/>
          <a:p>
            <a:r>
              <a:rPr lang="en-US" altLang="zh-TW" i="1">
                <a:latin typeface="Garamond" panose="02020404030301010803" pitchFamily="18" charset="0"/>
                <a:ea typeface="PMingLiU" pitchFamily="18" charset="-120"/>
              </a:rPr>
              <a:t>f</a:t>
            </a:r>
          </a:p>
        </p:txBody>
      </p:sp>
      <p:sp>
        <p:nvSpPr>
          <p:cNvPr id="108558" name="Text Box 14"/>
          <p:cNvSpPr txBox="1">
            <a:spLocks noChangeArrowheads="1"/>
          </p:cNvSpPr>
          <p:nvPr/>
        </p:nvSpPr>
        <p:spPr bwMode="auto">
          <a:xfrm>
            <a:off x="4724400" y="4718050"/>
            <a:ext cx="234950" cy="366713"/>
          </a:xfrm>
          <a:prstGeom prst="rect">
            <a:avLst/>
          </a:prstGeom>
          <a:noFill/>
          <a:ln w="9525">
            <a:noFill/>
            <a:miter lim="800000"/>
          </a:ln>
          <a:effectLst/>
        </p:spPr>
        <p:txBody>
          <a:bodyPr wrap="none">
            <a:spAutoFit/>
          </a:bodyPr>
          <a:lstStyle/>
          <a:p>
            <a:r>
              <a:rPr lang="en-US" altLang="zh-TW" i="1">
                <a:latin typeface="Garamond" panose="02020404030301010803" pitchFamily="18" charset="0"/>
                <a:ea typeface="PMingLiU" pitchFamily="18" charset="-120"/>
              </a:rPr>
              <a:t>f</a:t>
            </a:r>
          </a:p>
        </p:txBody>
      </p:sp>
      <p:sp>
        <p:nvSpPr>
          <p:cNvPr id="108559" name="Oval 15"/>
          <p:cNvSpPr>
            <a:spLocks noChangeArrowheads="1"/>
          </p:cNvSpPr>
          <p:nvPr/>
        </p:nvSpPr>
        <p:spPr bwMode="auto">
          <a:xfrm>
            <a:off x="5459413" y="4071938"/>
            <a:ext cx="504825" cy="504825"/>
          </a:xfrm>
          <a:prstGeom prst="ellipse">
            <a:avLst/>
          </a:prstGeom>
          <a:noFill/>
          <a:ln w="9525">
            <a:solidFill>
              <a:schemeClr val="tx1"/>
            </a:solidFill>
            <a:round/>
          </a:ln>
          <a:effectLst/>
        </p:spPr>
        <p:txBody>
          <a:bodyPr wrap="none" anchor="ctr"/>
          <a:lstStyle/>
          <a:p>
            <a:endParaRPr lang="en-US"/>
          </a:p>
        </p:txBody>
      </p:sp>
      <p:sp>
        <p:nvSpPr>
          <p:cNvPr id="108560" name="Text Box 16"/>
          <p:cNvSpPr txBox="1">
            <a:spLocks noChangeArrowheads="1"/>
          </p:cNvSpPr>
          <p:nvPr/>
        </p:nvSpPr>
        <p:spPr bwMode="auto">
          <a:xfrm>
            <a:off x="2166938" y="4144963"/>
            <a:ext cx="522287" cy="457200"/>
          </a:xfrm>
          <a:prstGeom prst="rect">
            <a:avLst/>
          </a:prstGeom>
          <a:noFill/>
          <a:ln w="9525">
            <a:noFill/>
            <a:miter lim="800000"/>
          </a:ln>
          <a:effectLst/>
        </p:spPr>
        <p:txBody>
          <a:bodyPr wrap="none">
            <a:spAutoFit/>
          </a:bodyPr>
          <a:lstStyle/>
          <a:p>
            <a:r>
              <a:rPr lang="en-US" sz="2400" i="1"/>
              <a:t>M</a:t>
            </a:r>
            <a:r>
              <a:rPr lang="en-US" sz="2400"/>
              <a:t>:</a:t>
            </a:r>
          </a:p>
        </p:txBody>
      </p:sp>
      <p:sp>
        <p:nvSpPr>
          <p:cNvPr id="17" name="TextBox 16"/>
          <p:cNvSpPr txBox="1"/>
          <p:nvPr/>
        </p:nvSpPr>
        <p:spPr>
          <a:xfrm>
            <a:off x="1219200" y="2895600"/>
            <a:ext cx="7086600" cy="461665"/>
          </a:xfrm>
          <a:prstGeom prst="rect">
            <a:avLst/>
          </a:prstGeom>
          <a:solidFill>
            <a:schemeClr val="accent6">
              <a:lumMod val="40000"/>
              <a:lumOff val="60000"/>
            </a:schemeClr>
          </a:solidFill>
        </p:spPr>
        <p:txBody>
          <a:bodyPr wrap="square" rtlCol="0">
            <a:spAutoFit/>
          </a:bodyPr>
          <a:lstStyle/>
          <a:p>
            <a:r>
              <a:rPr lang="en-US" sz="2400" dirty="0"/>
              <a:t>L(M) = {w | w ∈ </a:t>
            </a:r>
            <a:r>
              <a:rPr lang="en-US" sz="2400" dirty="0">
                <a:latin typeface="Symbol" panose="05050102010706020507" pitchFamily="18" charset="2"/>
              </a:rPr>
              <a:t>S</a:t>
            </a:r>
            <a:r>
              <a:rPr lang="en-US" sz="2400" baseline="30000" dirty="0">
                <a:latin typeface="Symbol" panose="05050102010706020507" pitchFamily="18" charset="2"/>
              </a:rPr>
              <a:t>*</a:t>
            </a:r>
            <a:r>
              <a:rPr lang="en-US" sz="2400" dirty="0">
                <a:latin typeface="Symbol" panose="05050102010706020507" pitchFamily="18" charset="2"/>
              </a:rPr>
              <a:t>  , d(</a:t>
            </a:r>
            <a:r>
              <a:rPr lang="en-US" sz="2400" i="1" dirty="0">
                <a:latin typeface="Garamond" panose="02020404030301010803" pitchFamily="18" charset="0"/>
              </a:rPr>
              <a:t>q</a:t>
            </a:r>
            <a:r>
              <a:rPr lang="en-US" sz="2400" baseline="-25000" dirty="0">
                <a:latin typeface="Garamond" panose="02020404030301010803" pitchFamily="18" charset="0"/>
              </a:rPr>
              <a:t>0 , </a:t>
            </a:r>
            <a:r>
              <a:rPr lang="en-US" sz="2400" dirty="0">
                <a:latin typeface="Garamond" panose="02020404030301010803" pitchFamily="18" charset="0"/>
              </a:rPr>
              <a:t> w)  = </a:t>
            </a:r>
            <a:r>
              <a:rPr lang="en-US" sz="2400" i="1" dirty="0" err="1">
                <a:latin typeface="Garamond" panose="02020404030301010803" pitchFamily="18" charset="0"/>
              </a:rPr>
              <a:t>q</a:t>
            </a:r>
            <a:r>
              <a:rPr lang="en-US" sz="2400" baseline="-25000" dirty="0" err="1">
                <a:latin typeface="Garamond" panose="02020404030301010803" pitchFamily="18" charset="0"/>
              </a:rPr>
              <a:t>f</a:t>
            </a:r>
            <a:r>
              <a:rPr lang="en-US" sz="2400" dirty="0">
                <a:latin typeface="Garamond" panose="02020404030301010803" pitchFamily="18" charset="0"/>
              </a:rPr>
              <a:t>  where </a:t>
            </a:r>
            <a:r>
              <a:rPr lang="en-US" sz="2400" i="1" dirty="0" err="1">
                <a:latin typeface="Garamond" panose="02020404030301010803" pitchFamily="18" charset="0"/>
              </a:rPr>
              <a:t>q</a:t>
            </a:r>
            <a:r>
              <a:rPr lang="en-US" sz="2400" baseline="-25000" dirty="0" err="1">
                <a:latin typeface="Garamond" panose="02020404030301010803" pitchFamily="18" charset="0"/>
              </a:rPr>
              <a:t>f</a:t>
            </a:r>
            <a:r>
              <a:rPr lang="en-US" sz="2400" dirty="0">
                <a:latin typeface="Garamond" panose="02020404030301010803" pitchFamily="18" charset="0"/>
              </a:rPr>
              <a:t> </a:t>
            </a:r>
            <a:r>
              <a:rPr lang="en-US" sz="2400" dirty="0"/>
              <a:t>∈  F}</a:t>
            </a:r>
          </a:p>
        </p:txBody>
      </p:sp>
      <p:sp>
        <p:nvSpPr>
          <p:cNvPr id="1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Language of a DFA</a:t>
            </a:r>
          </a:p>
        </p:txBody>
      </p:sp>
      <p:sp>
        <p:nvSpPr>
          <p:cNvPr id="21" name="Date Placeholder 20"/>
          <p:cNvSpPr>
            <a:spLocks noGrp="1"/>
          </p:cNvSpPr>
          <p:nvPr>
            <p:ph type="dt" sz="half" idx="10"/>
          </p:nvPr>
        </p:nvSpPr>
        <p:spPr/>
        <p:txBody>
          <a:bodyPr/>
          <a:lstStyle/>
          <a:p>
            <a:fld id="{1B41B85C-60EB-4F53-9AC0-70FC2329DD7C}" type="datetime1">
              <a:rPr lang="en-US" smtClean="0"/>
              <a:t>12/28/2022</a:t>
            </a:fld>
            <a:endParaRPr lang="en-US"/>
          </a:p>
        </p:txBody>
      </p:sp>
      <p:sp>
        <p:nvSpPr>
          <p:cNvPr id="22" name="Slide Number Placeholder 21"/>
          <p:cNvSpPr>
            <a:spLocks noGrp="1"/>
          </p:cNvSpPr>
          <p:nvPr>
            <p:ph type="sldNum" sz="quarter" idx="12"/>
          </p:nvPr>
        </p:nvSpPr>
        <p:spPr/>
        <p:txBody>
          <a:bodyPr/>
          <a:lstStyle/>
          <a:p>
            <a:fld id="{B6F15528-21DE-4FAA-801E-634DDDAF4B2B}" type="slidenum">
              <a:rPr lang="en-US" smtClean="0"/>
              <a:pPr/>
              <a:t>74</a:t>
            </a:fld>
            <a:endParaRPr lang="en-US"/>
          </a:p>
        </p:txBody>
      </p:sp>
      <p:sp>
        <p:nvSpPr>
          <p:cNvPr id="23" name="Footer Placeholder 22"/>
          <p:cNvSpPr>
            <a:spLocks noGrp="1"/>
          </p:cNvSpPr>
          <p:nvPr>
            <p:ph type="ftr" sz="quarter" idx="11"/>
          </p:nvPr>
        </p:nvSpPr>
        <p:spPr/>
        <p:txBody>
          <a:bodyPr/>
          <a:lstStyle/>
          <a:p>
            <a:r>
              <a:rPr lang="en-US"/>
              <a:t>Sana Anjum             ACSE0404 (TOAFL)                  Unit I</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Oval 3"/>
          <p:cNvSpPr>
            <a:spLocks noChangeArrowheads="1"/>
          </p:cNvSpPr>
          <p:nvPr/>
        </p:nvSpPr>
        <p:spPr bwMode="auto">
          <a:xfrm>
            <a:off x="3414713" y="1866900"/>
            <a:ext cx="533400" cy="533400"/>
          </a:xfrm>
          <a:prstGeom prst="ellipse">
            <a:avLst/>
          </a:prstGeom>
          <a:noFill/>
          <a:ln w="9525">
            <a:solidFill>
              <a:schemeClr val="tx1"/>
            </a:solidFill>
            <a:round/>
          </a:ln>
          <a:effectLst/>
        </p:spPr>
        <p:txBody>
          <a:bodyPr wrap="none" anchor="ctr"/>
          <a:lstStyle/>
          <a:p>
            <a:endParaRPr lang="en-US"/>
          </a:p>
        </p:txBody>
      </p:sp>
      <p:sp>
        <p:nvSpPr>
          <p:cNvPr id="49156" name="Oval 4"/>
          <p:cNvSpPr>
            <a:spLocks noChangeArrowheads="1"/>
          </p:cNvSpPr>
          <p:nvPr/>
        </p:nvSpPr>
        <p:spPr bwMode="auto">
          <a:xfrm>
            <a:off x="3490913" y="1943100"/>
            <a:ext cx="381000" cy="381000"/>
          </a:xfrm>
          <a:prstGeom prst="ellipse">
            <a:avLst/>
          </a:prstGeom>
          <a:noFill/>
          <a:ln w="9525">
            <a:solidFill>
              <a:schemeClr val="tx1"/>
            </a:solidFill>
            <a:round/>
          </a:ln>
          <a:effectLst/>
        </p:spPr>
        <p:txBody>
          <a:bodyPr wrap="none" anchor="ctr"/>
          <a:lstStyle/>
          <a:p>
            <a:endParaRPr lang="en-US"/>
          </a:p>
        </p:txBody>
      </p:sp>
      <p:sp>
        <p:nvSpPr>
          <p:cNvPr id="49157" name="Oval 5"/>
          <p:cNvSpPr>
            <a:spLocks noChangeArrowheads="1"/>
          </p:cNvSpPr>
          <p:nvPr/>
        </p:nvSpPr>
        <p:spPr bwMode="auto">
          <a:xfrm>
            <a:off x="5243513" y="1866900"/>
            <a:ext cx="533400" cy="533400"/>
          </a:xfrm>
          <a:prstGeom prst="ellipse">
            <a:avLst/>
          </a:prstGeom>
          <a:noFill/>
          <a:ln w="9525">
            <a:solidFill>
              <a:schemeClr val="tx1"/>
            </a:solidFill>
            <a:round/>
          </a:ln>
          <a:effectLst/>
        </p:spPr>
        <p:txBody>
          <a:bodyPr wrap="none" anchor="ctr"/>
          <a:lstStyle/>
          <a:p>
            <a:endParaRPr lang="en-US"/>
          </a:p>
        </p:txBody>
      </p:sp>
      <p:sp>
        <p:nvSpPr>
          <p:cNvPr id="49158" name="Line 6"/>
          <p:cNvSpPr>
            <a:spLocks noChangeShapeType="1"/>
          </p:cNvSpPr>
          <p:nvPr/>
        </p:nvSpPr>
        <p:spPr bwMode="auto">
          <a:xfrm>
            <a:off x="2881313" y="2171700"/>
            <a:ext cx="533400" cy="0"/>
          </a:xfrm>
          <a:prstGeom prst="line">
            <a:avLst/>
          </a:prstGeom>
          <a:noFill/>
          <a:ln w="9525">
            <a:solidFill>
              <a:schemeClr val="tx1"/>
            </a:solidFill>
            <a:round/>
            <a:tailEnd type="triangle" w="med" len="med"/>
          </a:ln>
          <a:effectLst/>
        </p:spPr>
        <p:txBody>
          <a:bodyPr wrap="none" anchor="ctr"/>
          <a:lstStyle/>
          <a:p>
            <a:endParaRPr lang="en-US"/>
          </a:p>
        </p:txBody>
      </p:sp>
      <p:sp>
        <p:nvSpPr>
          <p:cNvPr id="49160" name="Rectangle 8"/>
          <p:cNvSpPr>
            <a:spLocks noChangeArrowheads="1"/>
          </p:cNvSpPr>
          <p:nvPr/>
        </p:nvSpPr>
        <p:spPr bwMode="auto">
          <a:xfrm>
            <a:off x="3490913" y="1901825"/>
            <a:ext cx="3683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sym typeface="Symbol" panose="05050102010706020507" pitchFamily="18" charset="2"/>
              </a:rPr>
              <a:t>q</a:t>
            </a:r>
            <a:r>
              <a:rPr lang="en-US" altLang="zh-TW" baseline="-25000">
                <a:latin typeface="Garamond" panose="02020404030301010803" pitchFamily="18" charset="0"/>
                <a:ea typeface="PMingLiU" pitchFamily="18" charset="-120"/>
                <a:sym typeface="Symbol" panose="05050102010706020507" pitchFamily="18" charset="2"/>
              </a:rPr>
              <a:t>0</a:t>
            </a:r>
          </a:p>
        </p:txBody>
      </p:sp>
      <p:sp>
        <p:nvSpPr>
          <p:cNvPr id="49161" name="Rectangle 9"/>
          <p:cNvSpPr>
            <a:spLocks noChangeArrowheads="1"/>
          </p:cNvSpPr>
          <p:nvPr/>
        </p:nvSpPr>
        <p:spPr bwMode="auto">
          <a:xfrm>
            <a:off x="5319713" y="1901825"/>
            <a:ext cx="3683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sym typeface="Symbol" panose="05050102010706020507" pitchFamily="18" charset="2"/>
              </a:rPr>
              <a:t>q</a:t>
            </a:r>
            <a:r>
              <a:rPr lang="en-US" altLang="zh-TW" baseline="-25000">
                <a:latin typeface="Garamond" panose="02020404030301010803" pitchFamily="18" charset="0"/>
                <a:ea typeface="PMingLiU" pitchFamily="18" charset="-120"/>
                <a:sym typeface="Symbol" panose="05050102010706020507" pitchFamily="18" charset="2"/>
              </a:rPr>
              <a:t>1</a:t>
            </a:r>
          </a:p>
        </p:txBody>
      </p:sp>
      <p:sp>
        <p:nvSpPr>
          <p:cNvPr id="49162" name="Oval 10"/>
          <p:cNvSpPr>
            <a:spLocks noChangeArrowheads="1"/>
          </p:cNvSpPr>
          <p:nvPr/>
        </p:nvSpPr>
        <p:spPr bwMode="auto">
          <a:xfrm>
            <a:off x="3430588" y="3238500"/>
            <a:ext cx="533400" cy="533400"/>
          </a:xfrm>
          <a:prstGeom prst="ellipse">
            <a:avLst/>
          </a:prstGeom>
          <a:noFill/>
          <a:ln w="9525">
            <a:solidFill>
              <a:schemeClr val="tx1"/>
            </a:solidFill>
            <a:round/>
          </a:ln>
          <a:effectLst/>
        </p:spPr>
        <p:txBody>
          <a:bodyPr wrap="none" anchor="ctr"/>
          <a:lstStyle/>
          <a:p>
            <a:endParaRPr lang="en-US"/>
          </a:p>
        </p:txBody>
      </p:sp>
      <p:sp>
        <p:nvSpPr>
          <p:cNvPr id="49163" name="Line 11"/>
          <p:cNvSpPr>
            <a:spLocks noChangeShapeType="1"/>
          </p:cNvSpPr>
          <p:nvPr/>
        </p:nvSpPr>
        <p:spPr bwMode="auto">
          <a:xfrm>
            <a:off x="2897188" y="3543300"/>
            <a:ext cx="533400" cy="0"/>
          </a:xfrm>
          <a:prstGeom prst="line">
            <a:avLst/>
          </a:prstGeom>
          <a:noFill/>
          <a:ln w="9525">
            <a:solidFill>
              <a:schemeClr val="tx1"/>
            </a:solidFill>
            <a:round/>
            <a:tailEnd type="triangle" w="med" len="med"/>
          </a:ln>
          <a:effectLst/>
        </p:spPr>
        <p:txBody>
          <a:bodyPr wrap="none" anchor="ctr"/>
          <a:lstStyle/>
          <a:p>
            <a:endParaRPr lang="en-US"/>
          </a:p>
        </p:txBody>
      </p:sp>
      <p:sp>
        <p:nvSpPr>
          <p:cNvPr id="49165" name="Rectangle 13"/>
          <p:cNvSpPr>
            <a:spLocks noChangeArrowheads="1"/>
          </p:cNvSpPr>
          <p:nvPr/>
        </p:nvSpPr>
        <p:spPr bwMode="auto">
          <a:xfrm>
            <a:off x="3506788" y="3273425"/>
            <a:ext cx="3683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sym typeface="Symbol" panose="05050102010706020507" pitchFamily="18" charset="2"/>
              </a:rPr>
              <a:t>q</a:t>
            </a:r>
            <a:r>
              <a:rPr lang="en-US" altLang="zh-TW" baseline="-25000">
                <a:latin typeface="Garamond" panose="02020404030301010803" pitchFamily="18" charset="0"/>
                <a:ea typeface="PMingLiU" pitchFamily="18" charset="-120"/>
                <a:sym typeface="Symbol" panose="05050102010706020507" pitchFamily="18" charset="2"/>
              </a:rPr>
              <a:t>0</a:t>
            </a:r>
          </a:p>
        </p:txBody>
      </p:sp>
      <p:sp>
        <p:nvSpPr>
          <p:cNvPr id="49166" name="Rectangle 14"/>
          <p:cNvSpPr>
            <a:spLocks noChangeArrowheads="1"/>
          </p:cNvSpPr>
          <p:nvPr/>
        </p:nvSpPr>
        <p:spPr bwMode="auto">
          <a:xfrm>
            <a:off x="5335588" y="3273425"/>
            <a:ext cx="3683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sym typeface="Symbol" panose="05050102010706020507" pitchFamily="18" charset="2"/>
              </a:rPr>
              <a:t>q</a:t>
            </a:r>
            <a:r>
              <a:rPr lang="en-US" altLang="zh-TW" baseline="-25000">
                <a:latin typeface="Garamond" panose="02020404030301010803" pitchFamily="18" charset="0"/>
                <a:ea typeface="PMingLiU" pitchFamily="18" charset="-120"/>
                <a:sym typeface="Symbol" panose="05050102010706020507" pitchFamily="18" charset="2"/>
              </a:rPr>
              <a:t>1</a:t>
            </a:r>
          </a:p>
        </p:txBody>
      </p:sp>
      <p:sp>
        <p:nvSpPr>
          <p:cNvPr id="49167" name="Oval 15"/>
          <p:cNvSpPr>
            <a:spLocks noChangeArrowheads="1"/>
          </p:cNvSpPr>
          <p:nvPr/>
        </p:nvSpPr>
        <p:spPr bwMode="auto">
          <a:xfrm>
            <a:off x="2339975" y="4686300"/>
            <a:ext cx="533400" cy="533400"/>
          </a:xfrm>
          <a:prstGeom prst="ellipse">
            <a:avLst/>
          </a:prstGeom>
          <a:noFill/>
          <a:ln w="9525">
            <a:solidFill>
              <a:schemeClr val="tx1"/>
            </a:solidFill>
            <a:round/>
          </a:ln>
          <a:effectLst/>
        </p:spPr>
        <p:txBody>
          <a:bodyPr wrap="none" anchor="ctr"/>
          <a:lstStyle/>
          <a:p>
            <a:endParaRPr lang="en-US"/>
          </a:p>
        </p:txBody>
      </p:sp>
      <p:sp>
        <p:nvSpPr>
          <p:cNvPr id="49168" name="Oval 16"/>
          <p:cNvSpPr>
            <a:spLocks noChangeArrowheads="1"/>
          </p:cNvSpPr>
          <p:nvPr/>
        </p:nvSpPr>
        <p:spPr bwMode="auto">
          <a:xfrm>
            <a:off x="2416175" y="4762500"/>
            <a:ext cx="381000" cy="381000"/>
          </a:xfrm>
          <a:prstGeom prst="ellipse">
            <a:avLst/>
          </a:prstGeom>
          <a:noFill/>
          <a:ln w="9525">
            <a:solidFill>
              <a:schemeClr val="tx1"/>
            </a:solidFill>
            <a:round/>
          </a:ln>
          <a:effectLst/>
        </p:spPr>
        <p:txBody>
          <a:bodyPr wrap="none" anchor="ctr"/>
          <a:lstStyle/>
          <a:p>
            <a:endParaRPr lang="en-US"/>
          </a:p>
        </p:txBody>
      </p:sp>
      <p:sp>
        <p:nvSpPr>
          <p:cNvPr id="49169" name="Oval 17"/>
          <p:cNvSpPr>
            <a:spLocks noChangeArrowheads="1"/>
          </p:cNvSpPr>
          <p:nvPr/>
        </p:nvSpPr>
        <p:spPr bwMode="auto">
          <a:xfrm>
            <a:off x="4168775" y="4686300"/>
            <a:ext cx="533400" cy="533400"/>
          </a:xfrm>
          <a:prstGeom prst="ellipse">
            <a:avLst/>
          </a:prstGeom>
          <a:noFill/>
          <a:ln w="9525">
            <a:solidFill>
              <a:schemeClr val="tx1"/>
            </a:solidFill>
            <a:round/>
          </a:ln>
          <a:effectLst/>
        </p:spPr>
        <p:txBody>
          <a:bodyPr wrap="none" anchor="ctr"/>
          <a:lstStyle/>
          <a:p>
            <a:endParaRPr lang="en-US"/>
          </a:p>
        </p:txBody>
      </p:sp>
      <p:sp>
        <p:nvSpPr>
          <p:cNvPr id="49170" name="Line 18"/>
          <p:cNvSpPr>
            <a:spLocks noChangeShapeType="1"/>
          </p:cNvSpPr>
          <p:nvPr/>
        </p:nvSpPr>
        <p:spPr bwMode="auto">
          <a:xfrm>
            <a:off x="1806575" y="4991100"/>
            <a:ext cx="533400" cy="0"/>
          </a:xfrm>
          <a:prstGeom prst="line">
            <a:avLst/>
          </a:prstGeom>
          <a:noFill/>
          <a:ln w="9525">
            <a:solidFill>
              <a:schemeClr val="tx1"/>
            </a:solidFill>
            <a:round/>
            <a:tailEnd type="triangle" w="med" len="med"/>
          </a:ln>
          <a:effectLst/>
        </p:spPr>
        <p:txBody>
          <a:bodyPr wrap="none" anchor="ctr"/>
          <a:lstStyle/>
          <a:p>
            <a:endParaRPr lang="en-US"/>
          </a:p>
        </p:txBody>
      </p:sp>
      <p:sp>
        <p:nvSpPr>
          <p:cNvPr id="49172" name="Rectangle 20"/>
          <p:cNvSpPr>
            <a:spLocks noChangeArrowheads="1"/>
          </p:cNvSpPr>
          <p:nvPr/>
        </p:nvSpPr>
        <p:spPr bwMode="auto">
          <a:xfrm>
            <a:off x="2416175" y="4721225"/>
            <a:ext cx="3683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sym typeface="Symbol" panose="05050102010706020507" pitchFamily="18" charset="2"/>
              </a:rPr>
              <a:t>q</a:t>
            </a:r>
            <a:r>
              <a:rPr lang="en-US" altLang="zh-TW" baseline="-25000">
                <a:latin typeface="Garamond" panose="02020404030301010803" pitchFamily="18" charset="0"/>
                <a:ea typeface="PMingLiU" pitchFamily="18" charset="-120"/>
                <a:sym typeface="Symbol" panose="05050102010706020507" pitchFamily="18" charset="2"/>
              </a:rPr>
              <a:t>0</a:t>
            </a:r>
          </a:p>
        </p:txBody>
      </p:sp>
      <p:sp>
        <p:nvSpPr>
          <p:cNvPr id="49173" name="Rectangle 21"/>
          <p:cNvSpPr>
            <a:spLocks noChangeArrowheads="1"/>
          </p:cNvSpPr>
          <p:nvPr/>
        </p:nvSpPr>
        <p:spPr bwMode="auto">
          <a:xfrm>
            <a:off x="4244975" y="4721225"/>
            <a:ext cx="3683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sym typeface="Symbol" panose="05050102010706020507" pitchFamily="18" charset="2"/>
              </a:rPr>
              <a:t>q</a:t>
            </a:r>
            <a:r>
              <a:rPr lang="en-US" altLang="zh-TW" baseline="-25000">
                <a:latin typeface="Garamond" panose="02020404030301010803" pitchFamily="18" charset="0"/>
                <a:ea typeface="PMingLiU" pitchFamily="18" charset="-120"/>
                <a:sym typeface="Symbol" panose="05050102010706020507" pitchFamily="18" charset="2"/>
              </a:rPr>
              <a:t>1</a:t>
            </a:r>
          </a:p>
        </p:txBody>
      </p:sp>
      <p:sp>
        <p:nvSpPr>
          <p:cNvPr id="49174" name="Oval 22"/>
          <p:cNvSpPr>
            <a:spLocks noChangeArrowheads="1"/>
          </p:cNvSpPr>
          <p:nvPr/>
        </p:nvSpPr>
        <p:spPr bwMode="auto">
          <a:xfrm>
            <a:off x="5259388" y="3238500"/>
            <a:ext cx="533400" cy="533400"/>
          </a:xfrm>
          <a:prstGeom prst="ellipse">
            <a:avLst/>
          </a:prstGeom>
          <a:noFill/>
          <a:ln w="9525">
            <a:solidFill>
              <a:schemeClr val="tx1"/>
            </a:solidFill>
            <a:round/>
          </a:ln>
          <a:effectLst/>
        </p:spPr>
        <p:txBody>
          <a:bodyPr wrap="none" anchor="ctr"/>
          <a:lstStyle/>
          <a:p>
            <a:endParaRPr lang="en-US"/>
          </a:p>
        </p:txBody>
      </p:sp>
      <p:sp>
        <p:nvSpPr>
          <p:cNvPr id="49175" name="Rectangle 23"/>
          <p:cNvSpPr>
            <a:spLocks noChangeArrowheads="1"/>
          </p:cNvSpPr>
          <p:nvPr/>
        </p:nvSpPr>
        <p:spPr bwMode="auto">
          <a:xfrm>
            <a:off x="6149975" y="4721225"/>
            <a:ext cx="368300" cy="366713"/>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sym typeface="Symbol" panose="05050102010706020507" pitchFamily="18" charset="2"/>
              </a:rPr>
              <a:t>q</a:t>
            </a:r>
            <a:r>
              <a:rPr lang="en-US" altLang="zh-TW" baseline="-25000">
                <a:latin typeface="Garamond" panose="02020404030301010803" pitchFamily="18" charset="0"/>
                <a:ea typeface="PMingLiU" pitchFamily="18" charset="-120"/>
                <a:sym typeface="Symbol" panose="05050102010706020507" pitchFamily="18" charset="2"/>
              </a:rPr>
              <a:t>2</a:t>
            </a:r>
          </a:p>
        </p:txBody>
      </p:sp>
      <p:sp>
        <p:nvSpPr>
          <p:cNvPr id="49176" name="Oval 24"/>
          <p:cNvSpPr>
            <a:spLocks noChangeArrowheads="1"/>
          </p:cNvSpPr>
          <p:nvPr/>
        </p:nvSpPr>
        <p:spPr bwMode="auto">
          <a:xfrm>
            <a:off x="6073775" y="4686300"/>
            <a:ext cx="533400" cy="533400"/>
          </a:xfrm>
          <a:prstGeom prst="ellipse">
            <a:avLst/>
          </a:prstGeom>
          <a:noFill/>
          <a:ln w="9525">
            <a:solidFill>
              <a:schemeClr val="tx1"/>
            </a:solidFill>
            <a:round/>
          </a:ln>
          <a:effectLst/>
        </p:spPr>
        <p:txBody>
          <a:bodyPr wrap="none" anchor="ctr"/>
          <a:lstStyle/>
          <a:p>
            <a:endParaRPr lang="en-US"/>
          </a:p>
        </p:txBody>
      </p:sp>
      <p:sp>
        <p:nvSpPr>
          <p:cNvPr id="49177" name="Oval 25"/>
          <p:cNvSpPr>
            <a:spLocks noChangeArrowheads="1"/>
          </p:cNvSpPr>
          <p:nvPr/>
        </p:nvSpPr>
        <p:spPr bwMode="auto">
          <a:xfrm>
            <a:off x="5338763" y="3314700"/>
            <a:ext cx="381000" cy="381000"/>
          </a:xfrm>
          <a:prstGeom prst="ellipse">
            <a:avLst/>
          </a:prstGeom>
          <a:noFill/>
          <a:ln w="9525">
            <a:solidFill>
              <a:schemeClr val="tx1"/>
            </a:solidFill>
            <a:round/>
          </a:ln>
          <a:effectLst/>
        </p:spPr>
        <p:txBody>
          <a:bodyPr wrap="none" anchor="ctr"/>
          <a:lstStyle/>
          <a:p>
            <a:endParaRPr lang="en-US"/>
          </a:p>
        </p:txBody>
      </p:sp>
      <p:sp>
        <p:nvSpPr>
          <p:cNvPr id="49178" name="Oval 26"/>
          <p:cNvSpPr>
            <a:spLocks noChangeArrowheads="1"/>
          </p:cNvSpPr>
          <p:nvPr/>
        </p:nvSpPr>
        <p:spPr bwMode="auto">
          <a:xfrm>
            <a:off x="4244975" y="4762500"/>
            <a:ext cx="381000" cy="381000"/>
          </a:xfrm>
          <a:prstGeom prst="ellipse">
            <a:avLst/>
          </a:prstGeom>
          <a:noFill/>
          <a:ln w="9525">
            <a:solidFill>
              <a:schemeClr val="tx1"/>
            </a:solidFill>
            <a:round/>
          </a:ln>
          <a:effectLst/>
        </p:spPr>
        <p:txBody>
          <a:bodyPr wrap="none" anchor="ctr"/>
          <a:lstStyle/>
          <a:p>
            <a:endParaRPr lang="en-US"/>
          </a:p>
        </p:txBody>
      </p:sp>
      <p:sp>
        <p:nvSpPr>
          <p:cNvPr id="49179" name="Line 27"/>
          <p:cNvSpPr>
            <a:spLocks noChangeShapeType="1"/>
          </p:cNvSpPr>
          <p:nvPr/>
        </p:nvSpPr>
        <p:spPr bwMode="auto">
          <a:xfrm>
            <a:off x="3948113" y="2095500"/>
            <a:ext cx="1295400" cy="0"/>
          </a:xfrm>
          <a:prstGeom prst="line">
            <a:avLst/>
          </a:prstGeom>
          <a:noFill/>
          <a:ln w="9525">
            <a:solidFill>
              <a:schemeClr val="tx1"/>
            </a:solidFill>
            <a:round/>
            <a:tailEnd type="triangle" w="med" len="med"/>
          </a:ln>
          <a:effectLst/>
        </p:spPr>
        <p:txBody>
          <a:bodyPr wrap="none" anchor="ctr"/>
          <a:lstStyle/>
          <a:p>
            <a:endParaRPr lang="en-US"/>
          </a:p>
        </p:txBody>
      </p:sp>
      <p:sp>
        <p:nvSpPr>
          <p:cNvPr id="49180" name="Line 28"/>
          <p:cNvSpPr>
            <a:spLocks noChangeShapeType="1"/>
          </p:cNvSpPr>
          <p:nvPr/>
        </p:nvSpPr>
        <p:spPr bwMode="auto">
          <a:xfrm flipH="1">
            <a:off x="3948113" y="2171700"/>
            <a:ext cx="1295400" cy="0"/>
          </a:xfrm>
          <a:prstGeom prst="line">
            <a:avLst/>
          </a:prstGeom>
          <a:noFill/>
          <a:ln w="9525">
            <a:solidFill>
              <a:schemeClr val="tx1"/>
            </a:solidFill>
            <a:round/>
            <a:tailEnd type="triangle" w="med" len="med"/>
          </a:ln>
          <a:effectLst/>
        </p:spPr>
        <p:txBody>
          <a:bodyPr wrap="none" anchor="ctr"/>
          <a:lstStyle/>
          <a:p>
            <a:endParaRPr lang="en-US"/>
          </a:p>
        </p:txBody>
      </p:sp>
      <p:sp>
        <p:nvSpPr>
          <p:cNvPr id="49181" name="Freeform 29"/>
          <p:cNvSpPr/>
          <p:nvPr/>
        </p:nvSpPr>
        <p:spPr bwMode="auto">
          <a:xfrm>
            <a:off x="3313113" y="1397000"/>
            <a:ext cx="508000" cy="469900"/>
          </a:xfrm>
          <a:custGeom>
            <a:avLst/>
            <a:gdLst/>
            <a:ahLst/>
            <a:cxnLst>
              <a:cxn ang="0">
                <a:pos x="112" y="296"/>
              </a:cxn>
              <a:cxn ang="0">
                <a:pos x="16" y="200"/>
              </a:cxn>
              <a:cxn ang="0">
                <a:pos x="16" y="56"/>
              </a:cxn>
              <a:cxn ang="0">
                <a:pos x="112" y="8"/>
              </a:cxn>
              <a:cxn ang="0">
                <a:pos x="208" y="8"/>
              </a:cxn>
              <a:cxn ang="0">
                <a:pos x="304" y="56"/>
              </a:cxn>
              <a:cxn ang="0">
                <a:pos x="304" y="200"/>
              </a:cxn>
              <a:cxn ang="0">
                <a:pos x="256" y="296"/>
              </a:cxn>
            </a:cxnLst>
            <a:rect l="0" t="0" r="r" b="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49182" name="Freeform 30"/>
          <p:cNvSpPr/>
          <p:nvPr/>
        </p:nvSpPr>
        <p:spPr bwMode="auto">
          <a:xfrm>
            <a:off x="5192713" y="1409700"/>
            <a:ext cx="508000" cy="469900"/>
          </a:xfrm>
          <a:custGeom>
            <a:avLst/>
            <a:gdLst/>
            <a:ahLst/>
            <a:cxnLst>
              <a:cxn ang="0">
                <a:pos x="112" y="296"/>
              </a:cxn>
              <a:cxn ang="0">
                <a:pos x="16" y="200"/>
              </a:cxn>
              <a:cxn ang="0">
                <a:pos x="16" y="56"/>
              </a:cxn>
              <a:cxn ang="0">
                <a:pos x="112" y="8"/>
              </a:cxn>
              <a:cxn ang="0">
                <a:pos x="208" y="8"/>
              </a:cxn>
              <a:cxn ang="0">
                <a:pos x="304" y="56"/>
              </a:cxn>
              <a:cxn ang="0">
                <a:pos x="304" y="200"/>
              </a:cxn>
              <a:cxn ang="0">
                <a:pos x="256" y="296"/>
              </a:cxn>
            </a:cxnLst>
            <a:rect l="0" t="0" r="r" b="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49183" name="Text Box 31"/>
          <p:cNvSpPr txBox="1">
            <a:spLocks noChangeArrowheads="1"/>
          </p:cNvSpPr>
          <p:nvPr/>
        </p:nvSpPr>
        <p:spPr bwMode="auto">
          <a:xfrm>
            <a:off x="3763963" y="13414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0</a:t>
            </a:r>
          </a:p>
        </p:txBody>
      </p:sp>
      <p:sp>
        <p:nvSpPr>
          <p:cNvPr id="49184" name="Text Box 32"/>
          <p:cNvSpPr txBox="1">
            <a:spLocks noChangeArrowheads="1"/>
          </p:cNvSpPr>
          <p:nvPr/>
        </p:nvSpPr>
        <p:spPr bwMode="auto">
          <a:xfrm>
            <a:off x="5624513" y="13414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0</a:t>
            </a:r>
          </a:p>
        </p:txBody>
      </p:sp>
      <p:sp>
        <p:nvSpPr>
          <p:cNvPr id="49185" name="Text Box 33"/>
          <p:cNvSpPr txBox="1">
            <a:spLocks noChangeArrowheads="1"/>
          </p:cNvSpPr>
          <p:nvPr/>
        </p:nvSpPr>
        <p:spPr bwMode="auto">
          <a:xfrm>
            <a:off x="4389438" y="1763713"/>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1</a:t>
            </a:r>
          </a:p>
        </p:txBody>
      </p:sp>
      <p:sp>
        <p:nvSpPr>
          <p:cNvPr id="49186" name="Text Box 34"/>
          <p:cNvSpPr txBox="1">
            <a:spLocks noChangeArrowheads="1"/>
          </p:cNvSpPr>
          <p:nvPr/>
        </p:nvSpPr>
        <p:spPr bwMode="auto">
          <a:xfrm>
            <a:off x="4405313" y="21796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1</a:t>
            </a:r>
          </a:p>
        </p:txBody>
      </p:sp>
      <p:sp>
        <p:nvSpPr>
          <p:cNvPr id="49187" name="Line 35"/>
          <p:cNvSpPr>
            <a:spLocks noChangeShapeType="1"/>
          </p:cNvSpPr>
          <p:nvPr/>
        </p:nvSpPr>
        <p:spPr bwMode="auto">
          <a:xfrm>
            <a:off x="3992563" y="3467100"/>
            <a:ext cx="1295400" cy="0"/>
          </a:xfrm>
          <a:prstGeom prst="line">
            <a:avLst/>
          </a:prstGeom>
          <a:noFill/>
          <a:ln w="9525">
            <a:solidFill>
              <a:schemeClr val="tx1"/>
            </a:solidFill>
            <a:round/>
            <a:tailEnd type="triangle" w="med" len="med"/>
          </a:ln>
          <a:effectLst/>
        </p:spPr>
        <p:txBody>
          <a:bodyPr wrap="none" anchor="ctr"/>
          <a:lstStyle/>
          <a:p>
            <a:endParaRPr lang="en-US"/>
          </a:p>
        </p:txBody>
      </p:sp>
      <p:sp>
        <p:nvSpPr>
          <p:cNvPr id="49188" name="Line 36"/>
          <p:cNvSpPr>
            <a:spLocks noChangeShapeType="1"/>
          </p:cNvSpPr>
          <p:nvPr/>
        </p:nvSpPr>
        <p:spPr bwMode="auto">
          <a:xfrm flipH="1">
            <a:off x="3992563" y="3543300"/>
            <a:ext cx="1270000" cy="0"/>
          </a:xfrm>
          <a:prstGeom prst="line">
            <a:avLst/>
          </a:prstGeom>
          <a:noFill/>
          <a:ln w="9525">
            <a:solidFill>
              <a:schemeClr val="tx1"/>
            </a:solidFill>
            <a:round/>
            <a:tailEnd type="triangle" w="med" len="med"/>
          </a:ln>
          <a:effectLst/>
        </p:spPr>
        <p:txBody>
          <a:bodyPr wrap="none" anchor="ctr"/>
          <a:lstStyle/>
          <a:p>
            <a:endParaRPr lang="en-US"/>
          </a:p>
        </p:txBody>
      </p:sp>
      <p:sp>
        <p:nvSpPr>
          <p:cNvPr id="49189" name="Freeform 37"/>
          <p:cNvSpPr/>
          <p:nvPr/>
        </p:nvSpPr>
        <p:spPr bwMode="auto">
          <a:xfrm>
            <a:off x="3357563" y="2768600"/>
            <a:ext cx="508000" cy="469900"/>
          </a:xfrm>
          <a:custGeom>
            <a:avLst/>
            <a:gdLst/>
            <a:ahLst/>
            <a:cxnLst>
              <a:cxn ang="0">
                <a:pos x="112" y="296"/>
              </a:cxn>
              <a:cxn ang="0">
                <a:pos x="16" y="200"/>
              </a:cxn>
              <a:cxn ang="0">
                <a:pos x="16" y="56"/>
              </a:cxn>
              <a:cxn ang="0">
                <a:pos x="112" y="8"/>
              </a:cxn>
              <a:cxn ang="0">
                <a:pos x="208" y="8"/>
              </a:cxn>
              <a:cxn ang="0">
                <a:pos x="304" y="56"/>
              </a:cxn>
              <a:cxn ang="0">
                <a:pos x="304" y="200"/>
              </a:cxn>
              <a:cxn ang="0">
                <a:pos x="256" y="296"/>
              </a:cxn>
            </a:cxnLst>
            <a:rect l="0" t="0" r="r" b="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49190" name="Freeform 38"/>
          <p:cNvSpPr/>
          <p:nvPr/>
        </p:nvSpPr>
        <p:spPr bwMode="auto">
          <a:xfrm>
            <a:off x="5237163" y="2781300"/>
            <a:ext cx="508000" cy="469900"/>
          </a:xfrm>
          <a:custGeom>
            <a:avLst/>
            <a:gdLst/>
            <a:ahLst/>
            <a:cxnLst>
              <a:cxn ang="0">
                <a:pos x="112" y="296"/>
              </a:cxn>
              <a:cxn ang="0">
                <a:pos x="16" y="200"/>
              </a:cxn>
              <a:cxn ang="0">
                <a:pos x="16" y="56"/>
              </a:cxn>
              <a:cxn ang="0">
                <a:pos x="112" y="8"/>
              </a:cxn>
              <a:cxn ang="0">
                <a:pos x="208" y="8"/>
              </a:cxn>
              <a:cxn ang="0">
                <a:pos x="304" y="56"/>
              </a:cxn>
              <a:cxn ang="0">
                <a:pos x="304" y="200"/>
              </a:cxn>
              <a:cxn ang="0">
                <a:pos x="256" y="296"/>
              </a:cxn>
            </a:cxnLst>
            <a:rect l="0" t="0" r="r" b="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49191" name="Text Box 39"/>
          <p:cNvSpPr txBox="1">
            <a:spLocks noChangeArrowheads="1"/>
          </p:cNvSpPr>
          <p:nvPr/>
        </p:nvSpPr>
        <p:spPr bwMode="auto">
          <a:xfrm>
            <a:off x="3808413" y="27130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0</a:t>
            </a:r>
          </a:p>
        </p:txBody>
      </p:sp>
      <p:sp>
        <p:nvSpPr>
          <p:cNvPr id="49192" name="Text Box 40"/>
          <p:cNvSpPr txBox="1">
            <a:spLocks noChangeArrowheads="1"/>
          </p:cNvSpPr>
          <p:nvPr/>
        </p:nvSpPr>
        <p:spPr bwMode="auto">
          <a:xfrm>
            <a:off x="5668963" y="27130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1</a:t>
            </a:r>
          </a:p>
        </p:txBody>
      </p:sp>
      <p:sp>
        <p:nvSpPr>
          <p:cNvPr id="49193" name="Text Box 41"/>
          <p:cNvSpPr txBox="1">
            <a:spLocks noChangeArrowheads="1"/>
          </p:cNvSpPr>
          <p:nvPr/>
        </p:nvSpPr>
        <p:spPr bwMode="auto">
          <a:xfrm>
            <a:off x="4433888" y="3135313"/>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1</a:t>
            </a:r>
          </a:p>
        </p:txBody>
      </p:sp>
      <p:sp>
        <p:nvSpPr>
          <p:cNvPr id="49194" name="Text Box 42"/>
          <p:cNvSpPr txBox="1">
            <a:spLocks noChangeArrowheads="1"/>
          </p:cNvSpPr>
          <p:nvPr/>
        </p:nvSpPr>
        <p:spPr bwMode="auto">
          <a:xfrm>
            <a:off x="4449763" y="35512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0</a:t>
            </a:r>
          </a:p>
        </p:txBody>
      </p:sp>
      <p:sp>
        <p:nvSpPr>
          <p:cNvPr id="49195" name="Line 43"/>
          <p:cNvSpPr>
            <a:spLocks noChangeShapeType="1"/>
          </p:cNvSpPr>
          <p:nvPr/>
        </p:nvSpPr>
        <p:spPr bwMode="auto">
          <a:xfrm>
            <a:off x="2873375" y="4991100"/>
            <a:ext cx="1295400" cy="0"/>
          </a:xfrm>
          <a:prstGeom prst="line">
            <a:avLst/>
          </a:prstGeom>
          <a:noFill/>
          <a:ln w="9525">
            <a:solidFill>
              <a:schemeClr val="tx1"/>
            </a:solidFill>
            <a:round/>
            <a:tailEnd type="triangle" w="med" len="med"/>
          </a:ln>
          <a:effectLst/>
        </p:spPr>
        <p:txBody>
          <a:bodyPr wrap="none" anchor="ctr"/>
          <a:lstStyle/>
          <a:p>
            <a:endParaRPr lang="en-US"/>
          </a:p>
        </p:txBody>
      </p:sp>
      <p:sp>
        <p:nvSpPr>
          <p:cNvPr id="49196" name="Line 44"/>
          <p:cNvSpPr>
            <a:spLocks noChangeShapeType="1"/>
          </p:cNvSpPr>
          <p:nvPr/>
        </p:nvSpPr>
        <p:spPr bwMode="auto">
          <a:xfrm>
            <a:off x="4778375" y="4991100"/>
            <a:ext cx="1295400" cy="0"/>
          </a:xfrm>
          <a:prstGeom prst="line">
            <a:avLst/>
          </a:prstGeom>
          <a:noFill/>
          <a:ln w="9525">
            <a:solidFill>
              <a:schemeClr val="tx1"/>
            </a:solidFill>
            <a:round/>
            <a:tailEnd type="triangle" w="med" len="med"/>
          </a:ln>
          <a:effectLst/>
        </p:spPr>
        <p:txBody>
          <a:bodyPr wrap="none" anchor="ctr"/>
          <a:lstStyle/>
          <a:p>
            <a:endParaRPr lang="en-US"/>
          </a:p>
        </p:txBody>
      </p:sp>
      <p:sp>
        <p:nvSpPr>
          <p:cNvPr id="49197" name="Text Box 45"/>
          <p:cNvSpPr txBox="1">
            <a:spLocks noChangeArrowheads="1"/>
          </p:cNvSpPr>
          <p:nvPr/>
        </p:nvSpPr>
        <p:spPr bwMode="auto">
          <a:xfrm>
            <a:off x="3254375" y="46942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1</a:t>
            </a:r>
          </a:p>
        </p:txBody>
      </p:sp>
      <p:sp>
        <p:nvSpPr>
          <p:cNvPr id="49198" name="Text Box 46"/>
          <p:cNvSpPr txBox="1">
            <a:spLocks noChangeArrowheads="1"/>
          </p:cNvSpPr>
          <p:nvPr/>
        </p:nvSpPr>
        <p:spPr bwMode="auto">
          <a:xfrm>
            <a:off x="5235575" y="46942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0</a:t>
            </a:r>
          </a:p>
        </p:txBody>
      </p:sp>
      <p:sp>
        <p:nvSpPr>
          <p:cNvPr id="49199" name="Freeform 47"/>
          <p:cNvSpPr/>
          <p:nvPr/>
        </p:nvSpPr>
        <p:spPr bwMode="auto">
          <a:xfrm>
            <a:off x="2263775" y="4216400"/>
            <a:ext cx="508000" cy="469900"/>
          </a:xfrm>
          <a:custGeom>
            <a:avLst/>
            <a:gdLst/>
            <a:ahLst/>
            <a:cxnLst>
              <a:cxn ang="0">
                <a:pos x="112" y="296"/>
              </a:cxn>
              <a:cxn ang="0">
                <a:pos x="16" y="200"/>
              </a:cxn>
              <a:cxn ang="0">
                <a:pos x="16" y="56"/>
              </a:cxn>
              <a:cxn ang="0">
                <a:pos x="112" y="8"/>
              </a:cxn>
              <a:cxn ang="0">
                <a:pos x="208" y="8"/>
              </a:cxn>
              <a:cxn ang="0">
                <a:pos x="304" y="56"/>
              </a:cxn>
              <a:cxn ang="0">
                <a:pos x="304" y="200"/>
              </a:cxn>
              <a:cxn ang="0">
                <a:pos x="256" y="296"/>
              </a:cxn>
            </a:cxnLst>
            <a:rect l="0" t="0" r="r" b="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49200" name="Freeform 48"/>
          <p:cNvSpPr/>
          <p:nvPr/>
        </p:nvSpPr>
        <p:spPr bwMode="auto">
          <a:xfrm>
            <a:off x="4117975" y="4229100"/>
            <a:ext cx="508000" cy="469900"/>
          </a:xfrm>
          <a:custGeom>
            <a:avLst/>
            <a:gdLst/>
            <a:ahLst/>
            <a:cxnLst>
              <a:cxn ang="0">
                <a:pos x="112" y="296"/>
              </a:cxn>
              <a:cxn ang="0">
                <a:pos x="16" y="200"/>
              </a:cxn>
              <a:cxn ang="0">
                <a:pos x="16" y="56"/>
              </a:cxn>
              <a:cxn ang="0">
                <a:pos x="112" y="8"/>
              </a:cxn>
              <a:cxn ang="0">
                <a:pos x="208" y="8"/>
              </a:cxn>
              <a:cxn ang="0">
                <a:pos x="304" y="56"/>
              </a:cxn>
              <a:cxn ang="0">
                <a:pos x="304" y="200"/>
              </a:cxn>
              <a:cxn ang="0">
                <a:pos x="256" y="296"/>
              </a:cxn>
            </a:cxnLst>
            <a:rect l="0" t="0" r="r" b="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49201" name="Freeform 49"/>
          <p:cNvSpPr/>
          <p:nvPr/>
        </p:nvSpPr>
        <p:spPr bwMode="auto">
          <a:xfrm>
            <a:off x="6022975" y="4229100"/>
            <a:ext cx="508000" cy="469900"/>
          </a:xfrm>
          <a:custGeom>
            <a:avLst/>
            <a:gdLst/>
            <a:ahLst/>
            <a:cxnLst>
              <a:cxn ang="0">
                <a:pos x="112" y="296"/>
              </a:cxn>
              <a:cxn ang="0">
                <a:pos x="16" y="200"/>
              </a:cxn>
              <a:cxn ang="0">
                <a:pos x="16" y="56"/>
              </a:cxn>
              <a:cxn ang="0">
                <a:pos x="112" y="8"/>
              </a:cxn>
              <a:cxn ang="0">
                <a:pos x="208" y="8"/>
              </a:cxn>
              <a:cxn ang="0">
                <a:pos x="304" y="56"/>
              </a:cxn>
              <a:cxn ang="0">
                <a:pos x="304" y="200"/>
              </a:cxn>
              <a:cxn ang="0">
                <a:pos x="256" y="296"/>
              </a:cxn>
            </a:cxnLst>
            <a:rect l="0" t="0" r="r" b="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49202" name="Text Box 50"/>
          <p:cNvSpPr txBox="1">
            <a:spLocks noChangeArrowheads="1"/>
          </p:cNvSpPr>
          <p:nvPr/>
        </p:nvSpPr>
        <p:spPr bwMode="auto">
          <a:xfrm>
            <a:off x="2689225" y="41608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0</a:t>
            </a:r>
          </a:p>
        </p:txBody>
      </p:sp>
      <p:sp>
        <p:nvSpPr>
          <p:cNvPr id="49203" name="Text Box 51"/>
          <p:cNvSpPr txBox="1">
            <a:spLocks noChangeArrowheads="1"/>
          </p:cNvSpPr>
          <p:nvPr/>
        </p:nvSpPr>
        <p:spPr bwMode="auto">
          <a:xfrm>
            <a:off x="6454775" y="4160838"/>
            <a:ext cx="45085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0,1</a:t>
            </a:r>
          </a:p>
        </p:txBody>
      </p:sp>
      <p:sp>
        <p:nvSpPr>
          <p:cNvPr id="49204" name="Text Box 52"/>
          <p:cNvSpPr txBox="1">
            <a:spLocks noChangeArrowheads="1"/>
          </p:cNvSpPr>
          <p:nvPr/>
        </p:nvSpPr>
        <p:spPr bwMode="auto">
          <a:xfrm>
            <a:off x="4549775" y="4160838"/>
            <a:ext cx="292100" cy="366712"/>
          </a:xfrm>
          <a:prstGeom prst="rect">
            <a:avLst/>
          </a:prstGeom>
          <a:noFill/>
          <a:ln w="9525">
            <a:noFill/>
            <a:miter lim="800000"/>
          </a:ln>
          <a:effectLst/>
        </p:spPr>
        <p:txBody>
          <a:bodyPr wrap="none">
            <a:spAutoFit/>
          </a:bodyPr>
          <a:lstStyle/>
          <a:p>
            <a:r>
              <a:rPr lang="en-US" altLang="zh-TW">
                <a:latin typeface="Garamond" panose="02020404030301010803" pitchFamily="18" charset="0"/>
                <a:ea typeface="PMingLiU" pitchFamily="18" charset="-120"/>
              </a:rPr>
              <a:t>1</a:t>
            </a:r>
          </a:p>
        </p:txBody>
      </p:sp>
      <p:sp>
        <p:nvSpPr>
          <p:cNvPr id="51" name="TextBox 50"/>
          <p:cNvSpPr txBox="1"/>
          <p:nvPr/>
        </p:nvSpPr>
        <p:spPr>
          <a:xfrm>
            <a:off x="6324600" y="1828800"/>
            <a:ext cx="2514600" cy="923330"/>
          </a:xfrm>
          <a:prstGeom prst="rect">
            <a:avLst/>
          </a:prstGeom>
          <a:noFill/>
        </p:spPr>
        <p:txBody>
          <a:bodyPr wrap="square" rtlCol="0">
            <a:spAutoFit/>
          </a:bodyPr>
          <a:lstStyle/>
          <a:p>
            <a:r>
              <a:rPr lang="en-US" dirty="0">
                <a:solidFill>
                  <a:schemeClr val="accent1"/>
                </a:solidFill>
              </a:rPr>
              <a:t>The set of all string over {0,1} containing even no. of 1’s</a:t>
            </a:r>
          </a:p>
        </p:txBody>
      </p:sp>
      <p:sp>
        <p:nvSpPr>
          <p:cNvPr id="52" name="TextBox 51"/>
          <p:cNvSpPr txBox="1"/>
          <p:nvPr/>
        </p:nvSpPr>
        <p:spPr>
          <a:xfrm>
            <a:off x="6172200" y="2895600"/>
            <a:ext cx="2590800" cy="923330"/>
          </a:xfrm>
          <a:prstGeom prst="rect">
            <a:avLst/>
          </a:prstGeom>
          <a:noFill/>
        </p:spPr>
        <p:txBody>
          <a:bodyPr wrap="square" rtlCol="0">
            <a:spAutoFit/>
          </a:bodyPr>
          <a:lstStyle/>
          <a:p>
            <a:r>
              <a:rPr lang="en-US" dirty="0">
                <a:solidFill>
                  <a:schemeClr val="accent1"/>
                </a:solidFill>
              </a:rPr>
              <a:t>The set of all string over {0,1} ending with 1’s</a:t>
            </a:r>
          </a:p>
          <a:p>
            <a:endParaRPr lang="en-US" dirty="0"/>
          </a:p>
        </p:txBody>
      </p:sp>
      <p:sp>
        <p:nvSpPr>
          <p:cNvPr id="53" name="TextBox 52"/>
          <p:cNvSpPr txBox="1"/>
          <p:nvPr/>
        </p:nvSpPr>
        <p:spPr>
          <a:xfrm>
            <a:off x="6705600" y="4419600"/>
            <a:ext cx="2590800" cy="923330"/>
          </a:xfrm>
          <a:prstGeom prst="rect">
            <a:avLst/>
          </a:prstGeom>
          <a:noFill/>
        </p:spPr>
        <p:txBody>
          <a:bodyPr wrap="square" rtlCol="0">
            <a:spAutoFit/>
          </a:bodyPr>
          <a:lstStyle/>
          <a:p>
            <a:r>
              <a:rPr lang="en-US" dirty="0">
                <a:solidFill>
                  <a:schemeClr val="accent1"/>
                </a:solidFill>
              </a:rPr>
              <a:t>The set of all string over {0,1} does not contain 10 as substring</a:t>
            </a:r>
          </a:p>
        </p:txBody>
      </p:sp>
      <p:sp>
        <p:nvSpPr>
          <p:cNvPr id="55"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Example</a:t>
            </a:r>
          </a:p>
        </p:txBody>
      </p:sp>
      <p:sp>
        <p:nvSpPr>
          <p:cNvPr id="57" name="Date Placeholder 56"/>
          <p:cNvSpPr>
            <a:spLocks noGrp="1"/>
          </p:cNvSpPr>
          <p:nvPr>
            <p:ph type="dt" sz="half" idx="10"/>
          </p:nvPr>
        </p:nvSpPr>
        <p:spPr/>
        <p:txBody>
          <a:bodyPr/>
          <a:lstStyle/>
          <a:p>
            <a:fld id="{C88556BC-B199-4CFF-A099-0E94299026AE}" type="datetime1">
              <a:rPr lang="en-US" smtClean="0"/>
              <a:t>12/28/2022</a:t>
            </a:fld>
            <a:endParaRPr lang="en-US"/>
          </a:p>
        </p:txBody>
      </p:sp>
      <p:sp>
        <p:nvSpPr>
          <p:cNvPr id="58" name="Slide Number Placeholder 57"/>
          <p:cNvSpPr>
            <a:spLocks noGrp="1"/>
          </p:cNvSpPr>
          <p:nvPr>
            <p:ph type="sldNum" sz="quarter" idx="12"/>
          </p:nvPr>
        </p:nvSpPr>
        <p:spPr/>
        <p:txBody>
          <a:bodyPr/>
          <a:lstStyle/>
          <a:p>
            <a:fld id="{B6F15528-21DE-4FAA-801E-634DDDAF4B2B}" type="slidenum">
              <a:rPr lang="en-US" smtClean="0"/>
              <a:pPr/>
              <a:t>75</a:t>
            </a:fld>
            <a:endParaRPr lang="en-US"/>
          </a:p>
        </p:txBody>
      </p:sp>
      <p:sp>
        <p:nvSpPr>
          <p:cNvPr id="59" name="Footer Placeholder 58"/>
          <p:cNvSpPr>
            <a:spLocks noGrp="1"/>
          </p:cNvSpPr>
          <p:nvPr>
            <p:ph type="ftr" sz="quarter" idx="11"/>
          </p:nvPr>
        </p:nvSpPr>
        <p:spPr>
          <a:xfrm>
            <a:off x="2339975" y="6356350"/>
            <a:ext cx="5203825" cy="365125"/>
          </a:xfrm>
        </p:spPr>
        <p:txBody>
          <a:bodyPr/>
          <a:lstStyle/>
          <a:p>
            <a:r>
              <a:rPr lang="en-US" dirty="0"/>
              <a:t>Sana Anjum             ACSE0404 (TOAFL)                  Unit I</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6F7802-D8DA-4C2D-9E9F-EDC7BB67C0DA}" type="slidenum">
              <a:rPr lang="en-US" smtClean="0"/>
              <a:pPr/>
              <a:t>76</a:t>
            </a:fld>
            <a:endParaRPr lang="en-US"/>
          </a:p>
        </p:txBody>
      </p:sp>
      <p:sp>
        <p:nvSpPr>
          <p:cNvPr id="4" name="Content Placeholder 3"/>
          <p:cNvSpPr>
            <a:spLocks noGrp="1"/>
          </p:cNvSpPr>
          <p:nvPr>
            <p:ph sz="quarter" idx="1"/>
          </p:nvPr>
        </p:nvSpPr>
        <p:spPr>
          <a:xfrm>
            <a:off x="685800" y="1143000"/>
            <a:ext cx="8229600" cy="4525963"/>
          </a:xfrm>
        </p:spPr>
        <p:txBody>
          <a:bodyPr>
            <a:normAutofit fontScale="85000" lnSpcReduction="10000"/>
          </a:bodyPr>
          <a:lstStyle/>
          <a:p>
            <a:r>
              <a:rPr lang="en-US" sz="2800" dirty="0">
                <a:solidFill>
                  <a:schemeClr val="accent2"/>
                </a:solidFill>
              </a:rPr>
              <a:t>Deterministic Finite Automat</a:t>
            </a:r>
          </a:p>
          <a:p>
            <a:pPr lvl="1"/>
            <a:r>
              <a:rPr lang="el-GR" dirty="0"/>
              <a:t>δ: </a:t>
            </a:r>
            <a:r>
              <a:rPr lang="en-US" dirty="0"/>
              <a:t>Q × </a:t>
            </a:r>
            <a:r>
              <a:rPr lang="el-GR" dirty="0"/>
              <a:t>Σ → </a:t>
            </a:r>
            <a:r>
              <a:rPr lang="en-US" dirty="0"/>
              <a:t>Q </a:t>
            </a:r>
          </a:p>
          <a:p>
            <a:r>
              <a:rPr lang="en-US" sz="2800" dirty="0">
                <a:solidFill>
                  <a:schemeClr val="accent2"/>
                </a:solidFill>
              </a:rPr>
              <a:t>Non-Deterministic Finite Automata</a:t>
            </a:r>
          </a:p>
          <a:p>
            <a:pPr lvl="1"/>
            <a:r>
              <a:rPr lang="el-GR" dirty="0"/>
              <a:t>δ: </a:t>
            </a:r>
            <a:r>
              <a:rPr lang="en-US" dirty="0"/>
              <a:t> </a:t>
            </a:r>
            <a:r>
              <a:rPr lang="el-GR" dirty="0"/>
              <a:t>Q x Σ → 2</a:t>
            </a:r>
            <a:r>
              <a:rPr lang="el-GR" baseline="30000" dirty="0"/>
              <a:t>Q</a:t>
            </a:r>
            <a:endParaRPr lang="en-US" baseline="30000" dirty="0"/>
          </a:p>
          <a:p>
            <a:r>
              <a:rPr lang="en-US" sz="2800" dirty="0">
                <a:solidFill>
                  <a:schemeClr val="accent2"/>
                </a:solidFill>
              </a:rPr>
              <a:t>Non-Deterministic Finite Automata with Epsilon</a:t>
            </a:r>
          </a:p>
          <a:p>
            <a:pPr marL="548640" lvl="2" indent="-274320">
              <a:spcBef>
                <a:spcPts val="580"/>
              </a:spcBef>
              <a:buClr>
                <a:schemeClr val="accent1"/>
              </a:buClr>
            </a:pPr>
            <a:r>
              <a:rPr lang="el-GR" dirty="0"/>
              <a:t>δ: </a:t>
            </a:r>
            <a:r>
              <a:rPr lang="en-US" dirty="0"/>
              <a:t> </a:t>
            </a:r>
            <a:r>
              <a:rPr lang="el-GR" dirty="0"/>
              <a:t>Q x </a:t>
            </a:r>
            <a:r>
              <a:rPr lang="en-US" dirty="0"/>
              <a:t>{</a:t>
            </a:r>
            <a:r>
              <a:rPr lang="el-GR" dirty="0"/>
              <a:t>Σ</a:t>
            </a:r>
            <a:r>
              <a:rPr lang="en-US" dirty="0"/>
              <a:t>  ∪ {</a:t>
            </a:r>
            <a:r>
              <a:rPr lang="el-GR" b="1" dirty="0"/>
              <a:t>ε</a:t>
            </a:r>
            <a:r>
              <a:rPr lang="en-US" b="1" dirty="0"/>
              <a:t>}}</a:t>
            </a:r>
            <a:r>
              <a:rPr lang="el-GR" dirty="0"/>
              <a:t> → 2</a:t>
            </a:r>
            <a:r>
              <a:rPr lang="el-GR" baseline="30000" dirty="0"/>
              <a:t>Q</a:t>
            </a:r>
            <a:endParaRPr lang="en-US" baseline="30000" dirty="0"/>
          </a:p>
          <a:p>
            <a:r>
              <a:rPr lang="en-US" sz="2800" dirty="0">
                <a:solidFill>
                  <a:schemeClr val="accent2"/>
                </a:solidFill>
              </a:rPr>
              <a:t>Finite  Automata with output </a:t>
            </a:r>
          </a:p>
          <a:p>
            <a:pPr lvl="1">
              <a:buNone/>
            </a:pPr>
            <a:r>
              <a:rPr lang="el-GR" sz="2600" dirty="0"/>
              <a:t>(Q, Σ, Δ, δ, λ, q0) </a:t>
            </a:r>
            <a:r>
              <a:rPr lang="en-US" sz="2600" dirty="0"/>
              <a:t>where Q ,</a:t>
            </a:r>
            <a:r>
              <a:rPr lang="el-GR" sz="2600" dirty="0"/>
              <a:t> Σ,</a:t>
            </a:r>
            <a:r>
              <a:rPr lang="en-US" sz="2600" dirty="0"/>
              <a:t> </a:t>
            </a:r>
            <a:r>
              <a:rPr lang="el-GR" sz="2600" dirty="0"/>
              <a:t>δ,</a:t>
            </a:r>
            <a:r>
              <a:rPr lang="en-US" sz="2600" dirty="0"/>
              <a:t> and </a:t>
            </a:r>
            <a:r>
              <a:rPr lang="el-GR" sz="2600" dirty="0"/>
              <a:t>q0</a:t>
            </a:r>
            <a:r>
              <a:rPr lang="en-US" sz="2600" dirty="0"/>
              <a:t> are similar to DFA and </a:t>
            </a:r>
            <a:r>
              <a:rPr lang="el-GR" sz="2600" dirty="0"/>
              <a:t>Δ</a:t>
            </a:r>
            <a:r>
              <a:rPr lang="en-US" sz="2600" dirty="0"/>
              <a:t> is the set of output symbol  and  </a:t>
            </a:r>
            <a:r>
              <a:rPr lang="el-GR" sz="2600" dirty="0"/>
              <a:t> λ</a:t>
            </a:r>
            <a:r>
              <a:rPr lang="en-US" sz="2600" dirty="0"/>
              <a:t> is out put function</a:t>
            </a:r>
          </a:p>
          <a:p>
            <a:pPr lvl="2"/>
            <a:r>
              <a:rPr lang="en-US" b="1" dirty="0">
                <a:solidFill>
                  <a:srgbClr val="7030A0"/>
                </a:solidFill>
              </a:rPr>
              <a:t>Moore Machine  : </a:t>
            </a:r>
            <a:r>
              <a:rPr lang="en-US" dirty="0"/>
              <a:t>the output is depend on present state </a:t>
            </a:r>
            <a:r>
              <a:rPr lang="el-GR" dirty="0">
                <a:solidFill>
                  <a:srgbClr val="7030A0"/>
                </a:solidFill>
              </a:rPr>
              <a:t>λ</a:t>
            </a:r>
            <a:r>
              <a:rPr lang="en-US" dirty="0">
                <a:solidFill>
                  <a:srgbClr val="7030A0"/>
                </a:solidFill>
              </a:rPr>
              <a:t> : </a:t>
            </a:r>
            <a:r>
              <a:rPr lang="el-GR" dirty="0">
                <a:solidFill>
                  <a:srgbClr val="7030A0"/>
                </a:solidFill>
              </a:rPr>
              <a:t>Q</a:t>
            </a:r>
            <a:r>
              <a:rPr lang="en-US" dirty="0">
                <a:solidFill>
                  <a:srgbClr val="7030A0"/>
                </a:solidFill>
              </a:rPr>
              <a:t> </a:t>
            </a:r>
            <a:r>
              <a:rPr lang="el-GR" dirty="0">
                <a:solidFill>
                  <a:srgbClr val="7030A0"/>
                </a:solidFill>
              </a:rPr>
              <a:t>→ Δ</a:t>
            </a:r>
            <a:endParaRPr lang="en-US" dirty="0">
              <a:solidFill>
                <a:srgbClr val="7030A0"/>
              </a:solidFill>
            </a:endParaRPr>
          </a:p>
          <a:p>
            <a:pPr lvl="2"/>
            <a:r>
              <a:rPr lang="en-US" b="1" dirty="0">
                <a:solidFill>
                  <a:srgbClr val="7030A0"/>
                </a:solidFill>
              </a:rPr>
              <a:t>Mealy Machine  </a:t>
            </a:r>
            <a:r>
              <a:rPr lang="en-US" b="1" dirty="0"/>
              <a:t>: </a:t>
            </a:r>
            <a:r>
              <a:rPr lang="en-US" dirty="0"/>
              <a:t>the output is depend on present state and current input applied on the state </a:t>
            </a:r>
            <a:r>
              <a:rPr lang="el-GR" dirty="0">
                <a:solidFill>
                  <a:srgbClr val="7030A0"/>
                </a:solidFill>
              </a:rPr>
              <a:t>λ</a:t>
            </a:r>
            <a:r>
              <a:rPr lang="en-US" dirty="0">
                <a:solidFill>
                  <a:srgbClr val="7030A0"/>
                </a:solidFill>
              </a:rPr>
              <a:t> : </a:t>
            </a:r>
            <a:r>
              <a:rPr lang="el-GR" dirty="0">
                <a:solidFill>
                  <a:srgbClr val="7030A0"/>
                </a:solidFill>
              </a:rPr>
              <a:t>Q</a:t>
            </a:r>
            <a:r>
              <a:rPr lang="en-US" dirty="0">
                <a:solidFill>
                  <a:srgbClr val="7030A0"/>
                </a:solidFill>
              </a:rPr>
              <a:t> </a:t>
            </a:r>
            <a:r>
              <a:rPr lang="el-GR" dirty="0">
                <a:solidFill>
                  <a:srgbClr val="7030A0"/>
                </a:solidFill>
              </a:rPr>
              <a:t>x Σ → Δ</a:t>
            </a:r>
            <a:endParaRPr lang="en-US" dirty="0">
              <a:solidFill>
                <a:srgbClr val="7030A0"/>
              </a:solidFill>
            </a:endParaRPr>
          </a:p>
        </p:txBody>
      </p:sp>
      <p:sp>
        <p:nvSpPr>
          <p:cNvPr id="6"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Variation of Finite Automata</a:t>
            </a:r>
          </a:p>
        </p:txBody>
      </p:sp>
      <p:sp>
        <p:nvSpPr>
          <p:cNvPr id="8" name="Date Placeholder 7"/>
          <p:cNvSpPr>
            <a:spLocks noGrp="1"/>
          </p:cNvSpPr>
          <p:nvPr>
            <p:ph type="dt" sz="half" idx="10"/>
          </p:nvPr>
        </p:nvSpPr>
        <p:spPr/>
        <p:txBody>
          <a:bodyPr/>
          <a:lstStyle/>
          <a:p>
            <a:fld id="{C29F322A-B61D-4F07-8A43-8347EF44C41B}" type="datetime1">
              <a:rPr lang="en-US" smtClean="0"/>
              <a:t>12/28/2022</a:t>
            </a:fld>
            <a:endParaRPr lang="en-US"/>
          </a:p>
        </p:txBody>
      </p:sp>
      <p:sp>
        <p:nvSpPr>
          <p:cNvPr id="9" name="Footer Placeholder 8"/>
          <p:cNvSpPr>
            <a:spLocks noGrp="1"/>
          </p:cNvSpPr>
          <p:nvPr>
            <p:ph type="ftr" sz="quarter" idx="11"/>
          </p:nvPr>
        </p:nvSpPr>
        <p:spPr>
          <a:xfrm>
            <a:off x="1905000" y="6356350"/>
            <a:ext cx="5791200" cy="365125"/>
          </a:xfrm>
        </p:spPr>
        <p:txBody>
          <a:bodyPr/>
          <a:lstStyle/>
          <a:p>
            <a:r>
              <a:rPr lang="en-US" dirty="0"/>
              <a:t>Sana Anjum             ACSE0404 (TOAFL)                  Unit I</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41437"/>
            <a:ext cx="8229600" cy="4525963"/>
          </a:xfrm>
        </p:spPr>
        <p:txBody>
          <a:bodyPr>
            <a:normAutofit/>
          </a:bodyPr>
          <a:lstStyle/>
          <a:p>
            <a:pPr lvl="1" algn="just">
              <a:buNone/>
            </a:pPr>
            <a:r>
              <a:rPr lang="en-US" sz="2200" dirty="0">
                <a:sym typeface="Symbol" panose="05050102010706020507"/>
              </a:rPr>
              <a:t>     In NFA, the machine can move from a present state to a combination of states for an input symbol that is why it is called non-deterministic. As the number of states are finite, it is called Non-deterministic Finite Automata.</a:t>
            </a:r>
          </a:p>
        </p:txBody>
      </p:sp>
      <p:sp>
        <p:nvSpPr>
          <p:cNvPr id="4" name="Date Placeholder 3"/>
          <p:cNvSpPr>
            <a:spLocks noGrp="1"/>
          </p:cNvSpPr>
          <p:nvPr>
            <p:ph type="dt" sz="half" idx="10"/>
          </p:nvPr>
        </p:nvSpPr>
        <p:spPr/>
        <p:txBody>
          <a:bodyPr/>
          <a:lstStyle/>
          <a:p>
            <a:fld id="{B9C57A62-C7C2-4946-AC98-AD838F437F9B}"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NFA</a:t>
            </a:r>
            <a:endParaRPr lang="en-US" dirty="0"/>
          </a:p>
        </p:txBody>
      </p:sp>
      <p:grpSp>
        <p:nvGrpSpPr>
          <p:cNvPr id="10" name="Group 9"/>
          <p:cNvGrpSpPr/>
          <p:nvPr/>
        </p:nvGrpSpPr>
        <p:grpSpPr>
          <a:xfrm>
            <a:off x="2362200" y="3352800"/>
            <a:ext cx="4038600" cy="2514600"/>
            <a:chOff x="1371600" y="3733800"/>
            <a:chExt cx="4038600" cy="2514600"/>
          </a:xfrm>
        </p:grpSpPr>
        <p:sp>
          <p:nvSpPr>
            <p:cNvPr id="11" name="Oval 10"/>
            <p:cNvSpPr/>
            <p:nvPr/>
          </p:nvSpPr>
          <p:spPr>
            <a:xfrm>
              <a:off x="1752600" y="4648200"/>
              <a:ext cx="914400" cy="9144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q0</a:t>
              </a:r>
            </a:p>
          </p:txBody>
        </p:sp>
        <p:sp>
          <p:nvSpPr>
            <p:cNvPr id="12" name="Oval 11"/>
            <p:cNvSpPr/>
            <p:nvPr/>
          </p:nvSpPr>
          <p:spPr>
            <a:xfrm>
              <a:off x="4495800" y="5334000"/>
              <a:ext cx="914400" cy="9144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q2</a:t>
              </a:r>
            </a:p>
          </p:txBody>
        </p:sp>
        <p:sp>
          <p:nvSpPr>
            <p:cNvPr id="13" name="Oval 12"/>
            <p:cNvSpPr/>
            <p:nvPr/>
          </p:nvSpPr>
          <p:spPr>
            <a:xfrm>
              <a:off x="4495800" y="3733800"/>
              <a:ext cx="914400" cy="9144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q1</a:t>
              </a:r>
            </a:p>
          </p:txBody>
        </p:sp>
        <p:cxnSp>
          <p:nvCxnSpPr>
            <p:cNvPr id="14" name="Straight Arrow Connector 13"/>
            <p:cNvCxnSpPr>
              <a:endCxn id="11" idx="2"/>
            </p:cNvCxnSpPr>
            <p:nvPr/>
          </p:nvCxnSpPr>
          <p:spPr>
            <a:xfrm flipV="1">
              <a:off x="1371600" y="5105400"/>
              <a:ext cx="381000" cy="228600"/>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7"/>
              <a:endCxn id="13" idx="2"/>
            </p:cNvCxnSpPr>
            <p:nvPr/>
          </p:nvCxnSpPr>
          <p:spPr>
            <a:xfrm rot="5400000" flipH="1" flipV="1">
              <a:off x="3218889" y="3505201"/>
              <a:ext cx="591111" cy="1962711"/>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5"/>
              <a:endCxn id="12" idx="2"/>
            </p:cNvCxnSpPr>
            <p:nvPr/>
          </p:nvCxnSpPr>
          <p:spPr>
            <a:xfrm rot="16200000" flipH="1">
              <a:off x="3333189" y="4628588"/>
              <a:ext cx="362511" cy="1962711"/>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20601306">
              <a:off x="3319061" y="4003245"/>
              <a:ext cx="914400" cy="369332"/>
            </a:xfrm>
            <a:prstGeom prst="rect">
              <a:avLst/>
            </a:prstGeom>
            <a:noFill/>
          </p:spPr>
          <p:txBody>
            <a:bodyPr wrap="square" rtlCol="0">
              <a:spAutoFit/>
            </a:bodyPr>
            <a:lstStyle/>
            <a:p>
              <a:r>
                <a:rPr lang="en-US" dirty="0">
                  <a:solidFill>
                    <a:srgbClr val="FF0000"/>
                  </a:solidFill>
                </a:rPr>
                <a:t>a</a:t>
              </a:r>
            </a:p>
          </p:txBody>
        </p:sp>
        <p:sp>
          <p:nvSpPr>
            <p:cNvPr id="18" name="TextBox 17"/>
            <p:cNvSpPr txBox="1"/>
            <p:nvPr/>
          </p:nvSpPr>
          <p:spPr>
            <a:xfrm rot="536917">
              <a:off x="3482040" y="5326670"/>
              <a:ext cx="914400" cy="369332"/>
            </a:xfrm>
            <a:prstGeom prst="rect">
              <a:avLst/>
            </a:prstGeom>
            <a:noFill/>
          </p:spPr>
          <p:txBody>
            <a:bodyPr wrap="square" rtlCol="0">
              <a:spAutoFit/>
            </a:bodyPr>
            <a:lstStyle/>
            <a:p>
              <a:r>
                <a:rPr lang="en-US" dirty="0">
                  <a:solidFill>
                    <a:srgbClr val="FF0000"/>
                  </a:solidFill>
                </a:rPr>
                <a:t>a</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3A6309-903C-4B83-88ED-FB8A847222DB}"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Formal definition of an NFA</a:t>
            </a:r>
            <a:endParaRPr lang="en-US" dirty="0"/>
          </a:p>
        </p:txBody>
      </p:sp>
      <p:sp>
        <p:nvSpPr>
          <p:cNvPr id="19" name="Content Placeholder 2"/>
          <p:cNvSpPr>
            <a:spLocks noGrp="1"/>
          </p:cNvSpPr>
          <p:nvPr>
            <p:ph idx="1"/>
          </p:nvPr>
        </p:nvSpPr>
        <p:spPr>
          <a:xfrm>
            <a:off x="533400" y="1341438"/>
            <a:ext cx="8229600" cy="4525962"/>
          </a:xfrm>
        </p:spPr>
        <p:txBody>
          <a:bodyPr>
            <a:normAutofit/>
          </a:bodyPr>
          <a:lstStyle/>
          <a:p>
            <a:pPr>
              <a:lnSpc>
                <a:spcPct val="150000"/>
              </a:lnSpc>
              <a:spcBef>
                <a:spcPts val="0"/>
              </a:spcBef>
            </a:pPr>
            <a:r>
              <a:rPr lang="en-US" sz="2200" dirty="0"/>
              <a:t>An NFA is represented as a 5 </a:t>
            </a:r>
            <a:r>
              <a:rPr lang="en-US" sz="2200" dirty="0" err="1"/>
              <a:t>tuples</a:t>
            </a:r>
            <a:r>
              <a:rPr lang="en-US" sz="2200" dirty="0"/>
              <a:t>,</a:t>
            </a:r>
          </a:p>
          <a:p>
            <a:pPr>
              <a:lnSpc>
                <a:spcPct val="150000"/>
              </a:lnSpc>
              <a:spcBef>
                <a:spcPts val="0"/>
              </a:spcBef>
              <a:buNone/>
            </a:pPr>
            <a:r>
              <a:rPr lang="en-US" sz="2200" dirty="0"/>
              <a:t>		M={Q, ∑, </a:t>
            </a:r>
            <a:r>
              <a:rPr lang="en-US" sz="2200" dirty="0">
                <a:sym typeface="Symbol" panose="05050102010706020507"/>
              </a:rPr>
              <a:t>, q</a:t>
            </a:r>
            <a:r>
              <a:rPr lang="en-US" sz="2200" baseline="-25000" dirty="0">
                <a:sym typeface="Symbol" panose="05050102010706020507"/>
              </a:rPr>
              <a:t>0</a:t>
            </a:r>
            <a:r>
              <a:rPr lang="en-US" sz="2200" dirty="0">
                <a:sym typeface="Symbol" panose="05050102010706020507"/>
              </a:rPr>
              <a:t>, F}</a:t>
            </a:r>
          </a:p>
          <a:p>
            <a:pPr>
              <a:lnSpc>
                <a:spcPct val="150000"/>
              </a:lnSpc>
              <a:spcBef>
                <a:spcPts val="0"/>
              </a:spcBef>
              <a:buNone/>
            </a:pPr>
            <a:r>
              <a:rPr lang="en-US" sz="2200" dirty="0">
                <a:sym typeface="Symbol" panose="05050102010706020507"/>
              </a:rPr>
              <a:t>		Q= Non empty finite set of states</a:t>
            </a:r>
          </a:p>
          <a:p>
            <a:pPr>
              <a:lnSpc>
                <a:spcPct val="150000"/>
              </a:lnSpc>
              <a:spcBef>
                <a:spcPts val="0"/>
              </a:spcBef>
              <a:buNone/>
            </a:pPr>
            <a:r>
              <a:rPr lang="en-US" sz="2200" dirty="0">
                <a:sym typeface="Symbol" panose="05050102010706020507"/>
              </a:rPr>
              <a:t>		 </a:t>
            </a:r>
            <a:r>
              <a:rPr lang="en-US" sz="2200" dirty="0"/>
              <a:t>∑= Input alphabet</a:t>
            </a:r>
          </a:p>
          <a:p>
            <a:pPr>
              <a:lnSpc>
                <a:spcPct val="150000"/>
              </a:lnSpc>
              <a:spcBef>
                <a:spcPts val="0"/>
              </a:spcBef>
              <a:buNone/>
            </a:pPr>
            <a:r>
              <a:rPr lang="en-US" sz="2200" dirty="0">
                <a:sym typeface="Symbol" panose="05050102010706020507"/>
              </a:rPr>
              <a:t>		 = Transition Function, </a:t>
            </a:r>
            <a:r>
              <a:rPr lang="en-US" sz="2200" dirty="0">
                <a:solidFill>
                  <a:srgbClr val="FF0000"/>
                </a:solidFill>
                <a:sym typeface="Symbol" panose="05050102010706020507"/>
              </a:rPr>
              <a:t>: Q  x</a:t>
            </a:r>
            <a:r>
              <a:rPr lang="en-US" sz="2200" dirty="0">
                <a:solidFill>
                  <a:srgbClr val="FF0000"/>
                </a:solidFill>
              </a:rPr>
              <a:t> ∑ </a:t>
            </a:r>
            <a:r>
              <a:rPr lang="en-US" sz="2200" dirty="0">
                <a:solidFill>
                  <a:srgbClr val="FF0000"/>
                </a:solidFill>
                <a:sym typeface="Symbol" panose="05050102010706020507"/>
              </a:rPr>
              <a:t> 2</a:t>
            </a:r>
            <a:r>
              <a:rPr lang="en-US" sz="2200" baseline="30000" dirty="0">
                <a:solidFill>
                  <a:srgbClr val="FF0000"/>
                </a:solidFill>
                <a:sym typeface="Symbol" panose="05050102010706020507"/>
              </a:rPr>
              <a:t>Q</a:t>
            </a:r>
          </a:p>
          <a:p>
            <a:pPr>
              <a:lnSpc>
                <a:spcPct val="150000"/>
              </a:lnSpc>
              <a:spcBef>
                <a:spcPts val="0"/>
              </a:spcBef>
              <a:buNone/>
            </a:pPr>
            <a:r>
              <a:rPr lang="en-US" sz="2200" dirty="0">
                <a:sym typeface="Symbol" panose="05050102010706020507"/>
              </a:rPr>
              <a:t>		 q</a:t>
            </a:r>
            <a:r>
              <a:rPr lang="en-US" sz="2200" baseline="-25000" dirty="0">
                <a:sym typeface="Symbol" panose="05050102010706020507"/>
              </a:rPr>
              <a:t>0</a:t>
            </a:r>
            <a:r>
              <a:rPr lang="en-US" sz="2200" dirty="0">
                <a:sym typeface="Symbol" panose="05050102010706020507"/>
              </a:rPr>
              <a:t>= Initial State</a:t>
            </a:r>
          </a:p>
          <a:p>
            <a:pPr>
              <a:lnSpc>
                <a:spcPct val="150000"/>
              </a:lnSpc>
              <a:spcBef>
                <a:spcPts val="0"/>
              </a:spcBef>
              <a:buNone/>
            </a:pPr>
            <a:r>
              <a:rPr lang="en-US" sz="2200" dirty="0">
                <a:sym typeface="Symbol" panose="05050102010706020507"/>
              </a:rPr>
              <a:t>		 F= Set of final states (F Q)</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866761-00AD-4C5C-83E9-95205BCB5B29}"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Difference between DFA and NFA</a:t>
            </a:r>
            <a:endParaRPr lang="en-US" dirty="0"/>
          </a:p>
        </p:txBody>
      </p:sp>
      <p:graphicFrame>
        <p:nvGraphicFramePr>
          <p:cNvPr id="11" name="Content Placeholder 10"/>
          <p:cNvGraphicFramePr>
            <a:graphicFrameLocks noGrp="1"/>
          </p:cNvGraphicFramePr>
          <p:nvPr>
            <p:ph idx="1"/>
          </p:nvPr>
        </p:nvGraphicFramePr>
        <p:xfrm>
          <a:off x="914395" y="1143000"/>
          <a:ext cx="7848604" cy="4876799"/>
        </p:xfrm>
        <a:graphic>
          <a:graphicData uri="http://schemas.openxmlformats.org/drawingml/2006/table">
            <a:tbl>
              <a:tblPr/>
              <a:tblGrid>
                <a:gridCol w="3924302">
                  <a:extLst>
                    <a:ext uri="{9D8B030D-6E8A-4147-A177-3AD203B41FA5}">
                      <a16:colId xmlns:a16="http://schemas.microsoft.com/office/drawing/2014/main" val="20000"/>
                    </a:ext>
                  </a:extLst>
                </a:gridCol>
                <a:gridCol w="3924302">
                  <a:extLst>
                    <a:ext uri="{9D8B030D-6E8A-4147-A177-3AD203B41FA5}">
                      <a16:colId xmlns:a16="http://schemas.microsoft.com/office/drawing/2014/main" val="20001"/>
                    </a:ext>
                  </a:extLst>
                </a:gridCol>
              </a:tblGrid>
              <a:tr h="1567543">
                <a:tc>
                  <a:txBody>
                    <a:bodyPr/>
                    <a:lstStyle/>
                    <a:p>
                      <a:pPr algn="just" fontAlgn="t"/>
                      <a:r>
                        <a:rPr lang="en-US" sz="2000" dirty="0"/>
                        <a:t>The transition from a state is to a single particular next state for each input symbol. Hence it is called </a:t>
                      </a:r>
                      <a:r>
                        <a:rPr lang="en-US" sz="2000" i="1" dirty="0"/>
                        <a:t>deterministic</a:t>
                      </a:r>
                      <a:r>
                        <a:rPr lang="en-US" sz="2000" dirty="0"/>
                        <a:t>.</a:t>
                      </a:r>
                    </a:p>
                  </a:txBody>
                  <a:tcPr marL="76200" marR="76200" marT="76200" marB="76200">
                    <a:lnL w="19050" cap="flat" cmpd="sng" algn="ctr">
                      <a:solidFill>
                        <a:srgbClr val="7BE5E5"/>
                      </a:solidFill>
                      <a:prstDash val="solid"/>
                      <a:round/>
                      <a:headEnd type="none" w="med" len="med"/>
                      <a:tailEnd type="none" w="med" len="med"/>
                    </a:lnL>
                    <a:lnR w="19050" cap="flat" cmpd="sng" algn="ctr">
                      <a:solidFill>
                        <a:srgbClr val="7BE5E5"/>
                      </a:solidFill>
                      <a:prstDash val="solid"/>
                      <a:round/>
                      <a:headEnd type="none" w="med" len="med"/>
                      <a:tailEnd type="none" w="med" len="med"/>
                    </a:lnR>
                    <a:lnT w="19050" cap="flat" cmpd="sng" algn="ctr">
                      <a:solidFill>
                        <a:srgbClr val="7BE5E5"/>
                      </a:solidFill>
                      <a:prstDash val="solid"/>
                      <a:round/>
                      <a:headEnd type="none" w="med" len="med"/>
                      <a:tailEnd type="none" w="med" len="med"/>
                    </a:lnT>
                    <a:lnB w="19050" cap="flat" cmpd="sng" algn="ctr">
                      <a:solidFill>
                        <a:srgbClr val="7BE5E5"/>
                      </a:solidFill>
                      <a:prstDash val="solid"/>
                      <a:round/>
                      <a:headEnd type="none" w="med" len="med"/>
                      <a:tailEnd type="none" w="med" len="med"/>
                    </a:lnB>
                  </a:tcPr>
                </a:tc>
                <a:tc>
                  <a:txBody>
                    <a:bodyPr/>
                    <a:lstStyle/>
                    <a:p>
                      <a:pPr algn="just" fontAlgn="t"/>
                      <a:r>
                        <a:rPr lang="en-US" sz="2000"/>
                        <a:t>The transition </a:t>
                      </a:r>
                      <a:r>
                        <a:rPr lang="en-US" sz="2000" dirty="0"/>
                        <a:t>from a </a:t>
                      </a:r>
                      <a:r>
                        <a:rPr lang="en-US" sz="2000"/>
                        <a:t>state can </a:t>
                      </a:r>
                      <a:r>
                        <a:rPr lang="en-US" sz="2000" dirty="0"/>
                        <a:t>be to </a:t>
                      </a:r>
                      <a:r>
                        <a:rPr lang="en-US" sz="2000"/>
                        <a:t>a combination </a:t>
                      </a:r>
                      <a:r>
                        <a:rPr lang="en-US" sz="2000" dirty="0"/>
                        <a:t>of states for </a:t>
                      </a:r>
                      <a:r>
                        <a:rPr lang="en-US" sz="2000"/>
                        <a:t>each input </a:t>
                      </a:r>
                      <a:r>
                        <a:rPr lang="en-US" sz="2000" dirty="0"/>
                        <a:t>symbol</a:t>
                      </a:r>
                      <a:r>
                        <a:rPr lang="en-US" sz="2000"/>
                        <a:t>. Hence </a:t>
                      </a:r>
                      <a:r>
                        <a:rPr lang="en-US" sz="2000" dirty="0"/>
                        <a:t>it is called</a:t>
                      </a:r>
                      <a:r>
                        <a:rPr lang="en-US" sz="2000"/>
                        <a:t> </a:t>
                      </a:r>
                      <a:r>
                        <a:rPr lang="en-US" sz="2000" i="1"/>
                        <a:t>non-deterministic</a:t>
                      </a:r>
                      <a:r>
                        <a:rPr lang="en-US" sz="2000" dirty="0"/>
                        <a:t>.</a:t>
                      </a:r>
                    </a:p>
                  </a:txBody>
                  <a:tcPr marL="76200" marR="76200" marT="76200" marB="76200">
                    <a:lnL w="19050" cap="flat" cmpd="sng" algn="ctr">
                      <a:solidFill>
                        <a:srgbClr val="7BE5E5"/>
                      </a:solidFill>
                      <a:prstDash val="solid"/>
                      <a:round/>
                      <a:headEnd type="none" w="med" len="med"/>
                      <a:tailEnd type="none" w="med" len="med"/>
                    </a:lnL>
                    <a:lnR w="19050" cap="flat" cmpd="sng" algn="ctr">
                      <a:solidFill>
                        <a:srgbClr val="7BE5E5"/>
                      </a:solidFill>
                      <a:prstDash val="solid"/>
                      <a:round/>
                      <a:headEnd type="none" w="med" len="med"/>
                      <a:tailEnd type="none" w="med" len="med"/>
                    </a:lnR>
                    <a:lnT w="19050" cap="flat" cmpd="sng" algn="ctr">
                      <a:solidFill>
                        <a:srgbClr val="7BE5E5"/>
                      </a:solidFill>
                      <a:prstDash val="solid"/>
                      <a:round/>
                      <a:headEnd type="none" w="med" len="med"/>
                      <a:tailEnd type="none" w="med" len="med"/>
                    </a:lnT>
                    <a:lnB w="1905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522514">
                <a:tc>
                  <a:txBody>
                    <a:bodyPr/>
                    <a:lstStyle/>
                    <a:p>
                      <a:pPr algn="just" fontAlgn="t"/>
                      <a:r>
                        <a:rPr lang="en-US" sz="2000" dirty="0"/>
                        <a:t>Ɛ-transition is not allowed in DFA.</a:t>
                      </a:r>
                    </a:p>
                  </a:txBody>
                  <a:tcPr marL="76200" marR="76200" marT="76200" marB="76200">
                    <a:lnL w="19050" cap="flat" cmpd="sng" algn="ctr">
                      <a:solidFill>
                        <a:srgbClr val="7BE5E5"/>
                      </a:solidFill>
                      <a:prstDash val="solid"/>
                      <a:round/>
                      <a:headEnd type="none" w="med" len="med"/>
                      <a:tailEnd type="none" w="med" len="med"/>
                    </a:lnL>
                    <a:lnR w="19050" cap="flat" cmpd="sng" algn="ctr">
                      <a:solidFill>
                        <a:srgbClr val="7BE5E5"/>
                      </a:solidFill>
                      <a:prstDash val="solid"/>
                      <a:round/>
                      <a:headEnd type="none" w="med" len="med"/>
                      <a:tailEnd type="none" w="med" len="med"/>
                    </a:lnR>
                    <a:lnT w="19050" cap="flat" cmpd="sng" algn="ctr">
                      <a:solidFill>
                        <a:srgbClr val="7BE5E5"/>
                      </a:solidFill>
                      <a:prstDash val="solid"/>
                      <a:round/>
                      <a:headEnd type="none" w="med" len="med"/>
                      <a:tailEnd type="none" w="med" len="med"/>
                    </a:lnT>
                    <a:lnB w="19050" cap="flat" cmpd="sng" algn="ctr">
                      <a:solidFill>
                        <a:srgbClr val="7BE5E5"/>
                      </a:solidFill>
                      <a:prstDash val="solid"/>
                      <a:round/>
                      <a:headEnd type="none" w="med" len="med"/>
                      <a:tailEnd type="none" w="med" len="med"/>
                    </a:lnB>
                  </a:tcPr>
                </a:tc>
                <a:tc>
                  <a:txBody>
                    <a:bodyPr/>
                    <a:lstStyle/>
                    <a:p>
                      <a:pPr algn="just" fontAlgn="t"/>
                      <a:r>
                        <a:rPr lang="en-US" sz="2000"/>
                        <a:t>NFA permits Ɛ-transition.</a:t>
                      </a:r>
                      <a:endParaRPr lang="en-US" sz="2000" dirty="0"/>
                    </a:p>
                  </a:txBody>
                  <a:tcPr marL="76200" marR="76200" marT="76200" marB="76200">
                    <a:lnL w="19050" cap="flat" cmpd="sng" algn="ctr">
                      <a:solidFill>
                        <a:srgbClr val="7BE5E5"/>
                      </a:solidFill>
                      <a:prstDash val="solid"/>
                      <a:round/>
                      <a:headEnd type="none" w="med" len="med"/>
                      <a:tailEnd type="none" w="med" len="med"/>
                    </a:lnL>
                    <a:lnR w="19050" cap="flat" cmpd="sng" algn="ctr">
                      <a:solidFill>
                        <a:srgbClr val="7BE5E5"/>
                      </a:solidFill>
                      <a:prstDash val="solid"/>
                      <a:round/>
                      <a:headEnd type="none" w="med" len="med"/>
                      <a:tailEnd type="none" w="med" len="med"/>
                    </a:lnR>
                    <a:lnT w="19050" cap="flat" cmpd="sng" algn="ctr">
                      <a:solidFill>
                        <a:srgbClr val="7BE5E5"/>
                      </a:solidFill>
                      <a:prstDash val="solid"/>
                      <a:round/>
                      <a:headEnd type="none" w="med" len="med"/>
                      <a:tailEnd type="none" w="med" len="med"/>
                    </a:lnT>
                    <a:lnB w="1905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522514">
                <a:tc>
                  <a:txBody>
                    <a:bodyPr/>
                    <a:lstStyle/>
                    <a:p>
                      <a:pPr algn="just" fontAlgn="t"/>
                      <a:r>
                        <a:rPr lang="en-US" sz="2000" dirty="0"/>
                        <a:t>DFA takes more space.</a:t>
                      </a:r>
                    </a:p>
                  </a:txBody>
                  <a:tcPr marL="76200" marR="76200" marT="76200" marB="76200">
                    <a:lnL w="19050" cap="flat" cmpd="sng" algn="ctr">
                      <a:solidFill>
                        <a:srgbClr val="7BE5E5"/>
                      </a:solidFill>
                      <a:prstDash val="solid"/>
                      <a:round/>
                      <a:headEnd type="none" w="med" len="med"/>
                      <a:tailEnd type="none" w="med" len="med"/>
                    </a:lnL>
                    <a:lnR w="19050" cap="flat" cmpd="sng" algn="ctr">
                      <a:solidFill>
                        <a:srgbClr val="7BE5E5"/>
                      </a:solidFill>
                      <a:prstDash val="solid"/>
                      <a:round/>
                      <a:headEnd type="none" w="med" len="med"/>
                      <a:tailEnd type="none" w="med" len="med"/>
                    </a:lnR>
                    <a:lnT w="19050" cap="flat" cmpd="sng" algn="ctr">
                      <a:solidFill>
                        <a:srgbClr val="7BE5E5"/>
                      </a:solidFill>
                      <a:prstDash val="solid"/>
                      <a:round/>
                      <a:headEnd type="none" w="med" len="med"/>
                      <a:tailEnd type="none" w="med" len="med"/>
                    </a:lnT>
                    <a:lnB w="19050" cap="flat" cmpd="sng" algn="ctr">
                      <a:solidFill>
                        <a:srgbClr val="7BE5E5"/>
                      </a:solidFill>
                      <a:prstDash val="solid"/>
                      <a:round/>
                      <a:headEnd type="none" w="med" len="med"/>
                      <a:tailEnd type="none" w="med" len="med"/>
                    </a:lnB>
                  </a:tcPr>
                </a:tc>
                <a:tc>
                  <a:txBody>
                    <a:bodyPr/>
                    <a:lstStyle/>
                    <a:p>
                      <a:pPr algn="just" fontAlgn="t"/>
                      <a:r>
                        <a:rPr lang="en-US" sz="2000" dirty="0"/>
                        <a:t>NFA takes less space.</a:t>
                      </a:r>
                    </a:p>
                  </a:txBody>
                  <a:tcPr marL="76200" marR="76200" marT="76200" marB="76200">
                    <a:lnL w="19050" cap="flat" cmpd="sng" algn="ctr">
                      <a:solidFill>
                        <a:srgbClr val="7BE5E5"/>
                      </a:solidFill>
                      <a:prstDash val="solid"/>
                      <a:round/>
                      <a:headEnd type="none" w="med" len="med"/>
                      <a:tailEnd type="none" w="med" len="med"/>
                    </a:lnL>
                    <a:lnR w="19050" cap="flat" cmpd="sng" algn="ctr">
                      <a:solidFill>
                        <a:srgbClr val="7BE5E5"/>
                      </a:solidFill>
                      <a:prstDash val="solid"/>
                      <a:round/>
                      <a:headEnd type="none" w="med" len="med"/>
                      <a:tailEnd type="none" w="med" len="med"/>
                    </a:lnR>
                    <a:lnT w="19050" cap="flat" cmpd="sng" algn="ctr">
                      <a:solidFill>
                        <a:srgbClr val="7BE5E5"/>
                      </a:solidFill>
                      <a:prstDash val="solid"/>
                      <a:round/>
                      <a:headEnd type="none" w="med" len="med"/>
                      <a:tailEnd type="none" w="med" len="med"/>
                    </a:lnT>
                    <a:lnB w="1905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2"/>
                  </a:ext>
                </a:extLst>
              </a:tr>
              <a:tr h="522514">
                <a:tc>
                  <a:txBody>
                    <a:bodyPr/>
                    <a:lstStyle/>
                    <a:p>
                      <a:pPr algn="just" fontAlgn="t"/>
                      <a:r>
                        <a:rPr lang="en-US" sz="2000" dirty="0"/>
                        <a:t>DFA is as powerful </a:t>
                      </a:r>
                      <a:r>
                        <a:rPr lang="en-US" sz="2000"/>
                        <a:t>as NFA</a:t>
                      </a:r>
                      <a:r>
                        <a:rPr lang="en-US" sz="2000" dirty="0"/>
                        <a:t>.</a:t>
                      </a:r>
                    </a:p>
                  </a:txBody>
                  <a:tcPr marL="76200" marR="76200" marT="76200" marB="76200">
                    <a:lnL w="19050" cap="flat" cmpd="sng" algn="ctr">
                      <a:solidFill>
                        <a:srgbClr val="7BE5E5"/>
                      </a:solidFill>
                      <a:prstDash val="solid"/>
                      <a:round/>
                      <a:headEnd type="none" w="med" len="med"/>
                      <a:tailEnd type="none" w="med" len="med"/>
                    </a:lnL>
                    <a:lnR w="19050" cap="flat" cmpd="sng" algn="ctr">
                      <a:solidFill>
                        <a:srgbClr val="7BE5E5"/>
                      </a:solidFill>
                      <a:prstDash val="solid"/>
                      <a:round/>
                      <a:headEnd type="none" w="med" len="med"/>
                      <a:tailEnd type="none" w="med" len="med"/>
                    </a:lnR>
                    <a:lnT w="19050" cap="flat" cmpd="sng" algn="ctr">
                      <a:solidFill>
                        <a:srgbClr val="7BE5E5"/>
                      </a:solidFill>
                      <a:prstDash val="solid"/>
                      <a:round/>
                      <a:headEnd type="none" w="med" len="med"/>
                      <a:tailEnd type="none" w="med" len="med"/>
                    </a:lnT>
                    <a:lnB w="19050" cap="flat" cmpd="sng" algn="ctr">
                      <a:solidFill>
                        <a:srgbClr val="7BE5E5"/>
                      </a:solidFill>
                      <a:prstDash val="solid"/>
                      <a:round/>
                      <a:headEnd type="none" w="med" len="med"/>
                      <a:tailEnd type="none" w="med" len="med"/>
                    </a:lnB>
                  </a:tcPr>
                </a:tc>
                <a:tc>
                  <a:txBody>
                    <a:bodyPr/>
                    <a:lstStyle/>
                    <a:p>
                      <a:pPr marL="0" marR="0" indent="0" algn="just" defTabSz="914400" rtl="0" eaLnBrk="1" fontAlgn="t" latinLnBrk="0" hangingPunct="1">
                        <a:lnSpc>
                          <a:spcPct val="100000"/>
                        </a:lnSpc>
                        <a:spcBef>
                          <a:spcPts val="0"/>
                        </a:spcBef>
                        <a:spcAft>
                          <a:spcPts val="0"/>
                        </a:spcAft>
                        <a:buClrTx/>
                        <a:buSzTx/>
                        <a:buFontTx/>
                        <a:buNone/>
                        <a:defRPr/>
                      </a:pPr>
                      <a:r>
                        <a:rPr lang="en-US" sz="2000" dirty="0"/>
                        <a:t>NFA is as powerful as DFA.</a:t>
                      </a:r>
                    </a:p>
                  </a:txBody>
                  <a:tcPr marL="76200" marR="76200" marT="76200" marB="76200">
                    <a:lnL w="19050" cap="flat" cmpd="sng" algn="ctr">
                      <a:solidFill>
                        <a:srgbClr val="7BE5E5"/>
                      </a:solidFill>
                      <a:prstDash val="solid"/>
                      <a:round/>
                      <a:headEnd type="none" w="med" len="med"/>
                      <a:tailEnd type="none" w="med" len="med"/>
                    </a:lnL>
                    <a:lnR w="19050" cap="flat" cmpd="sng" algn="ctr">
                      <a:solidFill>
                        <a:srgbClr val="7BE5E5"/>
                      </a:solidFill>
                      <a:prstDash val="solid"/>
                      <a:round/>
                      <a:headEnd type="none" w="med" len="med"/>
                      <a:tailEnd type="none" w="med" len="med"/>
                    </a:lnR>
                    <a:lnT w="19050" cap="flat" cmpd="sng" algn="ctr">
                      <a:solidFill>
                        <a:srgbClr val="7BE5E5"/>
                      </a:solidFill>
                      <a:prstDash val="solid"/>
                      <a:round/>
                      <a:headEnd type="none" w="med" len="med"/>
                      <a:tailEnd type="none" w="med" len="med"/>
                    </a:lnT>
                    <a:lnB w="1905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3"/>
                  </a:ext>
                </a:extLst>
              </a:tr>
              <a:tr h="1219200">
                <a:tc>
                  <a:txBody>
                    <a:bodyPr/>
                    <a:lstStyle/>
                    <a:p>
                      <a:pPr algn="just" fontAlgn="t"/>
                      <a:r>
                        <a:rPr lang="en-US" sz="2000"/>
                        <a:t>A string </a:t>
                      </a:r>
                      <a:r>
                        <a:rPr lang="en-US" sz="2000" dirty="0"/>
                        <a:t>is accepted by a DFA, if </a:t>
                      </a:r>
                      <a:r>
                        <a:rPr lang="en-US" sz="2000"/>
                        <a:t>it transits </a:t>
                      </a:r>
                      <a:r>
                        <a:rPr lang="en-US" sz="2000" dirty="0"/>
                        <a:t>to </a:t>
                      </a:r>
                      <a:r>
                        <a:rPr lang="en-US" sz="2000"/>
                        <a:t>a final </a:t>
                      </a:r>
                      <a:r>
                        <a:rPr lang="en-US" sz="2000" dirty="0"/>
                        <a:t>state.</a:t>
                      </a:r>
                    </a:p>
                  </a:txBody>
                  <a:tcPr marL="76200" marR="76200" marT="76200" marB="76200">
                    <a:lnL w="19050" cap="flat" cmpd="sng" algn="ctr">
                      <a:solidFill>
                        <a:srgbClr val="7BE5E5"/>
                      </a:solidFill>
                      <a:prstDash val="solid"/>
                      <a:round/>
                      <a:headEnd type="none" w="med" len="med"/>
                      <a:tailEnd type="none" w="med" len="med"/>
                    </a:lnL>
                    <a:lnR w="19050" cap="flat" cmpd="sng" algn="ctr">
                      <a:solidFill>
                        <a:srgbClr val="7BE5E5"/>
                      </a:solidFill>
                      <a:prstDash val="solid"/>
                      <a:round/>
                      <a:headEnd type="none" w="med" len="med"/>
                      <a:tailEnd type="none" w="med" len="med"/>
                    </a:lnR>
                    <a:lnT w="19050" cap="flat" cmpd="sng" algn="ctr">
                      <a:solidFill>
                        <a:srgbClr val="7BE5E5"/>
                      </a:solidFill>
                      <a:prstDash val="solid"/>
                      <a:round/>
                      <a:headEnd type="none" w="med" len="med"/>
                      <a:tailEnd type="none" w="med" len="med"/>
                    </a:lnT>
                    <a:lnB w="19050" cap="flat" cmpd="sng" algn="ctr">
                      <a:solidFill>
                        <a:srgbClr val="7BE5E5"/>
                      </a:solidFill>
                      <a:prstDash val="solid"/>
                      <a:round/>
                      <a:headEnd type="none" w="med" len="med"/>
                      <a:tailEnd type="none" w="med" len="med"/>
                    </a:lnB>
                  </a:tcPr>
                </a:tc>
                <a:tc>
                  <a:txBody>
                    <a:bodyPr/>
                    <a:lstStyle/>
                    <a:p>
                      <a:pPr algn="just" fontAlgn="t"/>
                      <a:r>
                        <a:rPr lang="en-US" sz="2000" dirty="0"/>
                        <a:t>A string is accepted by a NDFA, if at least one of all possible transitions ends in a final state.</a:t>
                      </a:r>
                    </a:p>
                  </a:txBody>
                  <a:tcPr marL="76200" marR="76200" marT="76200" marB="76200">
                    <a:lnL w="19050" cap="flat" cmpd="sng" algn="ctr">
                      <a:solidFill>
                        <a:srgbClr val="7BE5E5"/>
                      </a:solidFill>
                      <a:prstDash val="solid"/>
                      <a:round/>
                      <a:headEnd type="none" w="med" len="med"/>
                      <a:tailEnd type="none" w="med" len="med"/>
                    </a:lnL>
                    <a:lnR w="19050" cap="flat" cmpd="sng" algn="ctr">
                      <a:solidFill>
                        <a:srgbClr val="7BE5E5"/>
                      </a:solidFill>
                      <a:prstDash val="solid"/>
                      <a:round/>
                      <a:headEnd type="none" w="med" len="med"/>
                      <a:tailEnd type="none" w="med" len="med"/>
                    </a:lnR>
                    <a:lnT w="19050" cap="flat" cmpd="sng" algn="ctr">
                      <a:solidFill>
                        <a:srgbClr val="7BE5E5"/>
                      </a:solidFill>
                      <a:prstDash val="solid"/>
                      <a:round/>
                      <a:headEnd type="none" w="med" len="med"/>
                      <a:tailEnd type="none" w="med" len="med"/>
                    </a:lnT>
                    <a:lnB w="1905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4"/>
                  </a:ext>
                </a:extLst>
              </a:tr>
              <a:tr h="522514">
                <a:tc>
                  <a:txBody>
                    <a:bodyPr/>
                    <a:lstStyle/>
                    <a:p>
                      <a:pPr algn="just" fontAlgn="t"/>
                      <a:r>
                        <a:rPr lang="en-US" sz="2000" dirty="0"/>
                        <a:t>Every DFA </a:t>
                      </a:r>
                      <a:r>
                        <a:rPr lang="en-US" sz="2000"/>
                        <a:t>is an NFA</a:t>
                      </a:r>
                      <a:r>
                        <a:rPr lang="en-US" sz="2000" dirty="0"/>
                        <a:t>.</a:t>
                      </a:r>
                    </a:p>
                  </a:txBody>
                  <a:tcPr marL="76200" marR="76200" marT="76200" marB="76200">
                    <a:lnL w="19050" cap="flat" cmpd="sng" algn="ctr">
                      <a:solidFill>
                        <a:srgbClr val="7BE5E5"/>
                      </a:solidFill>
                      <a:prstDash val="solid"/>
                      <a:round/>
                      <a:headEnd type="none" w="med" len="med"/>
                      <a:tailEnd type="none" w="med" len="med"/>
                    </a:lnL>
                    <a:lnR w="19050" cap="flat" cmpd="sng" algn="ctr">
                      <a:solidFill>
                        <a:srgbClr val="7BE5E5"/>
                      </a:solidFill>
                      <a:prstDash val="solid"/>
                      <a:round/>
                      <a:headEnd type="none" w="med" len="med"/>
                      <a:tailEnd type="none" w="med" len="med"/>
                    </a:lnR>
                    <a:lnT w="19050" cap="flat" cmpd="sng" algn="ctr">
                      <a:solidFill>
                        <a:srgbClr val="7BE5E5"/>
                      </a:solidFill>
                      <a:prstDash val="solid"/>
                      <a:round/>
                      <a:headEnd type="none" w="med" len="med"/>
                      <a:tailEnd type="none" w="med" len="med"/>
                    </a:lnT>
                    <a:lnB w="19050" cap="flat" cmpd="sng" algn="ctr">
                      <a:solidFill>
                        <a:srgbClr val="7BE5E5"/>
                      </a:solidFill>
                      <a:prstDash val="solid"/>
                      <a:round/>
                      <a:headEnd type="none" w="med" len="med"/>
                      <a:tailEnd type="none" w="med" len="med"/>
                    </a:lnB>
                  </a:tcPr>
                </a:tc>
                <a:tc>
                  <a:txBody>
                    <a:bodyPr/>
                    <a:lstStyle/>
                    <a:p>
                      <a:pPr algn="just" fontAlgn="t"/>
                      <a:r>
                        <a:rPr lang="en-US" sz="2000" dirty="0"/>
                        <a:t>Every NFA is not a DFA.</a:t>
                      </a:r>
                    </a:p>
                  </a:txBody>
                  <a:tcPr marL="76200" marR="76200" marT="76200" marB="76200">
                    <a:lnL w="19050" cap="flat" cmpd="sng" algn="ctr">
                      <a:solidFill>
                        <a:srgbClr val="7BE5E5"/>
                      </a:solidFill>
                      <a:prstDash val="solid"/>
                      <a:round/>
                      <a:headEnd type="none" w="med" len="med"/>
                      <a:tailEnd type="none" w="med" len="med"/>
                    </a:lnL>
                    <a:lnR w="19050" cap="flat" cmpd="sng" algn="ctr">
                      <a:solidFill>
                        <a:srgbClr val="7BE5E5"/>
                      </a:solidFill>
                      <a:prstDash val="solid"/>
                      <a:round/>
                      <a:headEnd type="none" w="med" len="med"/>
                      <a:tailEnd type="none" w="med" len="med"/>
                    </a:lnR>
                    <a:lnT w="19050" cap="flat" cmpd="sng" algn="ctr">
                      <a:solidFill>
                        <a:srgbClr val="7BE5E5"/>
                      </a:solidFill>
                      <a:prstDash val="solid"/>
                      <a:round/>
                      <a:headEnd type="none" w="med" len="med"/>
                      <a:tailEnd type="none" w="med" len="med"/>
                    </a:lnT>
                    <a:lnB w="1905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F4A2D69-AA0D-481E-A9AC-B53366D3F795}" type="datetime1">
              <a:rPr lang="en-US" smtClean="0"/>
              <a:t>12/28/2022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12" name="TextBox 11"/>
          <p:cNvSpPr txBox="1"/>
          <p:nvPr/>
        </p:nvSpPr>
        <p:spPr>
          <a:xfrm>
            <a:off x="381000" y="1066800"/>
            <a:ext cx="4137608" cy="400110"/>
          </a:xfrm>
          <a:prstGeom prst="rect">
            <a:avLst/>
          </a:prstGeom>
          <a:noFill/>
        </p:spPr>
        <p:txBody>
          <a:bodyPr wrap="none" rtlCol="0">
            <a:spAutoFit/>
          </a:bodyPr>
          <a:lstStyle/>
          <a:p>
            <a:r>
              <a:rPr lang="en-US" sz="2000" dirty="0"/>
              <a:t>Engineering Graduates will be able to:</a:t>
            </a:r>
          </a:p>
        </p:txBody>
      </p:sp>
      <p:graphicFrame>
        <p:nvGraphicFramePr>
          <p:cNvPr id="14" name="Content Placeholder 13"/>
          <p:cNvGraphicFramePr>
            <a:graphicFrameLocks noGrp="1"/>
          </p:cNvGraphicFramePr>
          <p:nvPr>
            <p:ph idx="1"/>
          </p:nvPr>
        </p:nvGraphicFramePr>
        <p:xfrm>
          <a:off x="457200" y="1600199"/>
          <a:ext cx="8305800" cy="4236721"/>
        </p:xfrm>
        <a:graphic>
          <a:graphicData uri="http://schemas.openxmlformats.org/drawingml/2006/table">
            <a:tbl>
              <a:tblPr bandRow="1">
                <a:tableStyleId>{5C22544A-7EE6-4342-B048-85BDC9FD1C3A}</a:tableStyleId>
              </a:tblPr>
              <a:tblGrid>
                <a:gridCol w="8305800">
                  <a:extLst>
                    <a:ext uri="{9D8B030D-6E8A-4147-A177-3AD203B41FA5}">
                      <a16:colId xmlns:a16="http://schemas.microsoft.com/office/drawing/2014/main" val="20000"/>
                    </a:ext>
                  </a:extLst>
                </a:gridCol>
              </a:tblGrid>
              <a:tr h="985284">
                <a:tc>
                  <a:txBody>
                    <a:bodyPr/>
                    <a:lstStyle/>
                    <a:p>
                      <a:r>
                        <a:rPr lang="en-US" sz="1900" b="1" dirty="0"/>
                        <a:t>1. Engineering knowledge: </a:t>
                      </a:r>
                      <a:r>
                        <a:rPr lang="en-US" sz="1900" dirty="0"/>
                        <a:t>Apply the knowledge of mathematics, science, engineering fundamentals, and an engineering specialization to the solution of complex engineering problems.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985284">
                <a:tc>
                  <a:txBody>
                    <a:bodyPr/>
                    <a:lstStyle/>
                    <a:p>
                      <a:r>
                        <a:rPr lang="en-US" sz="1900" b="1" dirty="0"/>
                        <a:t>2. Problem analysis:</a:t>
                      </a:r>
                      <a:r>
                        <a:rPr lang="en-US" sz="1900" dirty="0"/>
                        <a:t> Identify, formulate, review research literature, and analyze complex engineering problems reaching substantiated conclusions using first principles of mathematics, natural sciences, and engineering sciences.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280869">
                <a:tc>
                  <a:txBody>
                    <a:bodyPr/>
                    <a:lstStyle/>
                    <a:p>
                      <a:r>
                        <a:rPr lang="en-US" sz="1900" b="1" dirty="0"/>
                        <a:t>3</a:t>
                      </a:r>
                      <a:r>
                        <a:rPr lang="en-US" sz="1900" b="1"/>
                        <a:t>. Design/development of solutions:</a:t>
                      </a:r>
                      <a:r>
                        <a:rPr lang="en-US" sz="1900"/>
                        <a:t> Design solutions </a:t>
                      </a:r>
                      <a:r>
                        <a:rPr lang="en-US" sz="1900" dirty="0"/>
                        <a:t>for </a:t>
                      </a:r>
                      <a:r>
                        <a:rPr lang="en-US" sz="1900"/>
                        <a:t>complex engineering problems and design system components </a:t>
                      </a:r>
                      <a:r>
                        <a:rPr lang="en-US" sz="1900" dirty="0"/>
                        <a:t>or processes that meet the </a:t>
                      </a:r>
                      <a:r>
                        <a:rPr lang="en-US" sz="1900"/>
                        <a:t>specified needs </a:t>
                      </a:r>
                      <a:r>
                        <a:rPr lang="en-US" sz="1900" dirty="0"/>
                        <a:t>with </a:t>
                      </a:r>
                      <a:r>
                        <a:rPr lang="en-US" sz="1900"/>
                        <a:t>appropriate consideration </a:t>
                      </a:r>
                      <a:r>
                        <a:rPr lang="en-US" sz="1900" dirty="0"/>
                        <a:t>for the public </a:t>
                      </a:r>
                      <a:r>
                        <a:rPr lang="en-US" sz="1900"/>
                        <a:t>health and </a:t>
                      </a:r>
                      <a:r>
                        <a:rPr lang="en-US" sz="1900" dirty="0"/>
                        <a:t>safety</a:t>
                      </a:r>
                      <a:r>
                        <a:rPr lang="en-US" sz="1900"/>
                        <a:t>, and </a:t>
                      </a:r>
                      <a:r>
                        <a:rPr lang="en-US" sz="1900" dirty="0"/>
                        <a:t>the cultural, societal</a:t>
                      </a:r>
                      <a:r>
                        <a:rPr lang="en-US" sz="1900"/>
                        <a:t>, and environmental considerations</a:t>
                      </a:r>
                      <a:r>
                        <a:rPr lang="en-US" sz="19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985284">
                <a:tc>
                  <a:txBody>
                    <a:bodyPr/>
                    <a:lstStyle/>
                    <a:p>
                      <a:r>
                        <a:rPr lang="en-US" sz="1900" b="1" dirty="0"/>
                        <a:t>4. Conduct investigations of complex problems: </a:t>
                      </a:r>
                      <a:r>
                        <a:rPr lang="en-US" sz="1900" dirty="0"/>
                        <a:t>Use research-based knowledge and research methods including design of experiments, analysis and interpretation of data, and synthesis of the information to provide valid conclusions.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Program Outcomes (POs)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CA5A0D-AF80-4621-BCF8-53479BF3F942}"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Examples of DFA</a:t>
            </a:r>
          </a:p>
        </p:txBody>
      </p:sp>
      <p:sp>
        <p:nvSpPr>
          <p:cNvPr id="10" name="Content Placeholder 9"/>
          <p:cNvSpPr>
            <a:spLocks noGrp="1"/>
          </p:cNvSpPr>
          <p:nvPr>
            <p:ph idx="1"/>
          </p:nvPr>
        </p:nvSpPr>
        <p:spPr/>
        <p:txBody>
          <a:bodyPr>
            <a:normAutofit/>
          </a:bodyPr>
          <a:lstStyle/>
          <a:p>
            <a:r>
              <a:rPr lang="en-US" sz="2400" dirty="0"/>
              <a:t>Construct a DFA that accepts all strings over ∑={0,1} ending with 1.</a:t>
            </a:r>
          </a:p>
          <a:p>
            <a:r>
              <a:rPr lang="en-US" sz="2400" dirty="0"/>
              <a:t>Construct a DFA for L={w=(0,1)*| |w|=3n , n=0,1,2,...}</a:t>
            </a:r>
          </a:p>
          <a:p>
            <a:r>
              <a:rPr lang="en-US" sz="2400" dirty="0"/>
              <a:t>Construct a DFA for L= { all binary strings containing substring 001 }</a:t>
            </a:r>
          </a:p>
          <a:p>
            <a:endParaRPr lang="en-US" sz="2400" dirty="0"/>
          </a:p>
          <a:p>
            <a:endParaRPr 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3B4CE7-3DF1-45BE-A279-F1BB87EB15B3}"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Examples of DFA</a:t>
            </a:r>
          </a:p>
        </p:txBody>
      </p:sp>
      <p:sp>
        <p:nvSpPr>
          <p:cNvPr id="10" name="Content Placeholder 9"/>
          <p:cNvSpPr>
            <a:spLocks noGrp="1"/>
          </p:cNvSpPr>
          <p:nvPr>
            <p:ph idx="1"/>
          </p:nvPr>
        </p:nvSpPr>
        <p:spPr/>
        <p:txBody>
          <a:bodyPr>
            <a:normAutofit/>
          </a:bodyPr>
          <a:lstStyle/>
          <a:p>
            <a:r>
              <a:rPr lang="en-US" sz="2400" dirty="0"/>
              <a:t>Construct a DFA that accepts all strings over ∑={0,1} ending with 1.</a:t>
            </a:r>
          </a:p>
        </p:txBody>
      </p:sp>
      <p:grpSp>
        <p:nvGrpSpPr>
          <p:cNvPr id="2" name="Group 19"/>
          <p:cNvGrpSpPr/>
          <p:nvPr/>
        </p:nvGrpSpPr>
        <p:grpSpPr>
          <a:xfrm>
            <a:off x="1447800" y="2743200"/>
            <a:ext cx="4724400" cy="1969532"/>
            <a:chOff x="1447800" y="2743200"/>
            <a:chExt cx="4724400" cy="1969532"/>
          </a:xfrm>
        </p:grpSpPr>
        <p:sp>
          <p:nvSpPr>
            <p:cNvPr id="12" name="Oval 11"/>
            <p:cNvSpPr/>
            <p:nvPr/>
          </p:nvSpPr>
          <p:spPr>
            <a:xfrm>
              <a:off x="19050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sp>
          <p:nvSpPr>
            <p:cNvPr id="13" name="Oval 12"/>
            <p:cNvSpPr/>
            <p:nvPr/>
          </p:nvSpPr>
          <p:spPr>
            <a:xfrm>
              <a:off x="52578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cxnSp>
          <p:nvCxnSpPr>
            <p:cNvPr id="15" name="Straight Arrow Connector 14"/>
            <p:cNvCxnSpPr/>
            <p:nvPr/>
          </p:nvCxnSpPr>
          <p:spPr>
            <a:xfrm flipV="1">
              <a:off x="1447800" y="4267200"/>
              <a:ext cx="457200" cy="152400"/>
            </a:xfrm>
            <a:prstGeom prst="straightConnector1">
              <a:avLst/>
            </a:prstGeom>
            <a:ln>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2" idx="1"/>
              <a:endCxn id="12" idx="0"/>
            </p:cNvCxnSpPr>
            <p:nvPr/>
          </p:nvCxnSpPr>
          <p:spPr>
            <a:xfrm rot="5400000" flipH="1" flipV="1">
              <a:off x="2095500" y="3654892"/>
              <a:ext cx="111592" cy="269408"/>
            </a:xfrm>
            <a:prstGeom prst="curvedConnector3">
              <a:avLst>
                <a:gd name="adj1" fmla="val 52953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2" idx="7"/>
              <a:endCxn id="13" idx="1"/>
            </p:cNvCxnSpPr>
            <p:nvPr/>
          </p:nvCxnSpPr>
          <p:spPr>
            <a:xfrm rot="5400000" flipH="1" flipV="1">
              <a:off x="3962400" y="2438400"/>
              <a:ext cx="1588" cy="2813984"/>
            </a:xfrm>
            <a:prstGeom prst="curvedConnector3">
              <a:avLst>
                <a:gd name="adj1" fmla="val 44641198"/>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3" idx="3"/>
              <a:endCxn id="12" idx="5"/>
            </p:cNvCxnSpPr>
            <p:nvPr/>
          </p:nvCxnSpPr>
          <p:spPr>
            <a:xfrm rot="5400000">
              <a:off x="3962400" y="2977216"/>
              <a:ext cx="1588" cy="2813984"/>
            </a:xfrm>
            <a:prstGeom prst="curvedConnector3">
              <a:avLst>
                <a:gd name="adj1" fmla="val 41854925"/>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3" idx="0"/>
              <a:endCxn id="13" idx="7"/>
            </p:cNvCxnSpPr>
            <p:nvPr/>
          </p:nvCxnSpPr>
          <p:spPr>
            <a:xfrm rot="16200000" flipH="1">
              <a:off x="5717708" y="3654892"/>
              <a:ext cx="111592" cy="269408"/>
            </a:xfrm>
            <a:prstGeom prst="curvedConnector3">
              <a:avLst>
                <a:gd name="adj1" fmla="val -48239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334000" y="3810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981200" y="2895600"/>
              <a:ext cx="533400" cy="369332"/>
            </a:xfrm>
            <a:prstGeom prst="rect">
              <a:avLst/>
            </a:prstGeom>
            <a:noFill/>
          </p:spPr>
          <p:txBody>
            <a:bodyPr wrap="square" rtlCol="0">
              <a:spAutoFit/>
            </a:bodyPr>
            <a:lstStyle/>
            <a:p>
              <a:r>
                <a:rPr lang="en-US" dirty="0">
                  <a:solidFill>
                    <a:srgbClr val="FF0000"/>
                  </a:solidFill>
                </a:rPr>
                <a:t>0</a:t>
              </a:r>
            </a:p>
          </p:txBody>
        </p:sp>
        <p:sp>
          <p:nvSpPr>
            <p:cNvPr id="33" name="TextBox 32"/>
            <p:cNvSpPr txBox="1"/>
            <p:nvPr/>
          </p:nvSpPr>
          <p:spPr>
            <a:xfrm>
              <a:off x="3810000" y="2743200"/>
              <a:ext cx="533400" cy="369332"/>
            </a:xfrm>
            <a:prstGeom prst="rect">
              <a:avLst/>
            </a:prstGeom>
            <a:noFill/>
          </p:spPr>
          <p:txBody>
            <a:bodyPr wrap="square" rtlCol="0">
              <a:spAutoFit/>
            </a:bodyPr>
            <a:lstStyle/>
            <a:p>
              <a:r>
                <a:rPr lang="en-US" dirty="0">
                  <a:solidFill>
                    <a:srgbClr val="FF0000"/>
                  </a:solidFill>
                </a:rPr>
                <a:t>1</a:t>
              </a:r>
            </a:p>
          </p:txBody>
        </p:sp>
        <p:sp>
          <p:nvSpPr>
            <p:cNvPr id="34" name="TextBox 33"/>
            <p:cNvSpPr txBox="1"/>
            <p:nvPr/>
          </p:nvSpPr>
          <p:spPr>
            <a:xfrm>
              <a:off x="5638800" y="2895600"/>
              <a:ext cx="533400" cy="369332"/>
            </a:xfrm>
            <a:prstGeom prst="rect">
              <a:avLst/>
            </a:prstGeom>
            <a:noFill/>
          </p:spPr>
          <p:txBody>
            <a:bodyPr wrap="square" rtlCol="0">
              <a:spAutoFit/>
            </a:bodyPr>
            <a:lstStyle/>
            <a:p>
              <a:r>
                <a:rPr lang="en-US" dirty="0">
                  <a:solidFill>
                    <a:srgbClr val="FF0000"/>
                  </a:solidFill>
                </a:rPr>
                <a:t>1</a:t>
              </a:r>
            </a:p>
          </p:txBody>
        </p:sp>
        <p:sp>
          <p:nvSpPr>
            <p:cNvPr id="35" name="TextBox 34"/>
            <p:cNvSpPr txBox="1"/>
            <p:nvPr/>
          </p:nvSpPr>
          <p:spPr>
            <a:xfrm>
              <a:off x="3810000" y="4343400"/>
              <a:ext cx="533400" cy="369332"/>
            </a:xfrm>
            <a:prstGeom prst="rect">
              <a:avLst/>
            </a:prstGeom>
            <a:noFill/>
          </p:spPr>
          <p:txBody>
            <a:bodyPr wrap="square" rtlCol="0">
              <a:spAutoFit/>
            </a:bodyPr>
            <a:lstStyle/>
            <a:p>
              <a:r>
                <a:rPr lang="en-US" dirty="0">
                  <a:solidFill>
                    <a:srgbClr val="FF0000"/>
                  </a:solidFill>
                </a:rPr>
                <a:t>0</a:t>
              </a: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405562-3870-4D01-9F16-22667E15CEDE}"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Examples of DFA</a:t>
            </a:r>
          </a:p>
        </p:txBody>
      </p:sp>
      <p:sp>
        <p:nvSpPr>
          <p:cNvPr id="10" name="Content Placeholder 9"/>
          <p:cNvSpPr>
            <a:spLocks noGrp="1"/>
          </p:cNvSpPr>
          <p:nvPr>
            <p:ph idx="1"/>
          </p:nvPr>
        </p:nvSpPr>
        <p:spPr/>
        <p:txBody>
          <a:bodyPr>
            <a:normAutofit/>
          </a:bodyPr>
          <a:lstStyle/>
          <a:p>
            <a:r>
              <a:rPr lang="en-US" sz="2400" dirty="0"/>
              <a:t>Construct a DFA for L={w=(0,1)*| |w|=3n , n=0,1,2,...}</a:t>
            </a:r>
          </a:p>
        </p:txBody>
      </p:sp>
      <p:grpSp>
        <p:nvGrpSpPr>
          <p:cNvPr id="45" name="Group 44"/>
          <p:cNvGrpSpPr/>
          <p:nvPr/>
        </p:nvGrpSpPr>
        <p:grpSpPr>
          <a:xfrm>
            <a:off x="685800" y="2667000"/>
            <a:ext cx="7086600" cy="2579132"/>
            <a:chOff x="685800" y="2667000"/>
            <a:chExt cx="7086600" cy="2579132"/>
          </a:xfrm>
        </p:grpSpPr>
        <p:sp>
          <p:nvSpPr>
            <p:cNvPr id="12" name="Oval 11"/>
            <p:cNvSpPr/>
            <p:nvPr/>
          </p:nvSpPr>
          <p:spPr>
            <a:xfrm>
              <a:off x="9906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15" name="Straight Arrow Connector 14"/>
            <p:cNvCxnSpPr>
              <a:endCxn id="12" idx="2"/>
            </p:cNvCxnSpPr>
            <p:nvPr/>
          </p:nvCxnSpPr>
          <p:spPr>
            <a:xfrm flipV="1">
              <a:off x="685800" y="4114800"/>
              <a:ext cx="3048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066800" y="2667000"/>
              <a:ext cx="6705600" cy="2579132"/>
              <a:chOff x="1981200" y="2667000"/>
              <a:chExt cx="6705600" cy="2579132"/>
            </a:xfrm>
          </p:grpSpPr>
          <p:sp>
            <p:nvSpPr>
              <p:cNvPr id="13" name="Oval 12"/>
              <p:cNvSpPr/>
              <p:nvPr/>
            </p:nvSpPr>
            <p:spPr>
              <a:xfrm>
                <a:off x="50292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cxnSp>
            <p:nvCxnSpPr>
              <p:cNvPr id="25" name="Curved Connector 24"/>
              <p:cNvCxnSpPr>
                <a:stCxn id="12" idx="7"/>
                <a:endCxn id="13" idx="1"/>
              </p:cNvCxnSpPr>
              <p:nvPr/>
            </p:nvCxnSpPr>
            <p:spPr>
              <a:xfrm rot="5400000" flipH="1" flipV="1">
                <a:off x="3848100" y="2552700"/>
                <a:ext cx="1588" cy="2585384"/>
              </a:xfrm>
              <a:prstGeom prst="curvedConnector3">
                <a:avLst>
                  <a:gd name="adj1" fmla="val 4649869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20" idx="3"/>
                <a:endCxn id="12" idx="5"/>
              </p:cNvCxnSpPr>
              <p:nvPr/>
            </p:nvCxnSpPr>
            <p:spPr>
              <a:xfrm rot="5400000">
                <a:off x="5295900" y="1643716"/>
                <a:ext cx="1588" cy="5480984"/>
              </a:xfrm>
              <a:prstGeom prst="curvedConnector3">
                <a:avLst>
                  <a:gd name="adj1" fmla="val 53928543"/>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3" idx="7"/>
                <a:endCxn id="20" idx="1"/>
              </p:cNvCxnSpPr>
              <p:nvPr/>
            </p:nvCxnSpPr>
            <p:spPr>
              <a:xfrm rot="5400000" flipH="1" flipV="1">
                <a:off x="6858000" y="2667000"/>
                <a:ext cx="1588" cy="2356784"/>
              </a:xfrm>
              <a:prstGeom prst="curvedConnector3">
                <a:avLst>
                  <a:gd name="adj1" fmla="val 5021368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981200" y="3810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810000" y="2743200"/>
                <a:ext cx="533400" cy="369332"/>
              </a:xfrm>
              <a:prstGeom prst="rect">
                <a:avLst/>
              </a:prstGeom>
              <a:noFill/>
            </p:spPr>
            <p:txBody>
              <a:bodyPr wrap="square" rtlCol="0">
                <a:spAutoFit/>
              </a:bodyPr>
              <a:lstStyle/>
              <a:p>
                <a:r>
                  <a:rPr lang="en-US" dirty="0">
                    <a:solidFill>
                      <a:srgbClr val="FF0000"/>
                    </a:solidFill>
                  </a:rPr>
                  <a:t>0, 1</a:t>
                </a:r>
              </a:p>
            </p:txBody>
          </p:sp>
          <p:sp>
            <p:nvSpPr>
              <p:cNvPr id="34" name="TextBox 33"/>
              <p:cNvSpPr txBox="1"/>
              <p:nvPr/>
            </p:nvSpPr>
            <p:spPr>
              <a:xfrm>
                <a:off x="6781800" y="2667000"/>
                <a:ext cx="533400" cy="369332"/>
              </a:xfrm>
              <a:prstGeom prst="rect">
                <a:avLst/>
              </a:prstGeom>
              <a:noFill/>
            </p:spPr>
            <p:txBody>
              <a:bodyPr wrap="square" rtlCol="0">
                <a:spAutoFit/>
              </a:bodyPr>
              <a:lstStyle/>
              <a:p>
                <a:r>
                  <a:rPr lang="en-US" dirty="0">
                    <a:solidFill>
                      <a:srgbClr val="FF0000"/>
                    </a:solidFill>
                  </a:rPr>
                  <a:t>0, 1</a:t>
                </a:r>
              </a:p>
            </p:txBody>
          </p:sp>
          <p:sp>
            <p:nvSpPr>
              <p:cNvPr id="35" name="TextBox 34"/>
              <p:cNvSpPr txBox="1"/>
              <p:nvPr/>
            </p:nvSpPr>
            <p:spPr>
              <a:xfrm>
                <a:off x="4953000" y="4876800"/>
                <a:ext cx="533400" cy="369332"/>
              </a:xfrm>
              <a:prstGeom prst="rect">
                <a:avLst/>
              </a:prstGeom>
              <a:noFill/>
            </p:spPr>
            <p:txBody>
              <a:bodyPr wrap="square" rtlCol="0">
                <a:spAutoFit/>
              </a:bodyPr>
              <a:lstStyle/>
              <a:p>
                <a:r>
                  <a:rPr lang="en-US" dirty="0">
                    <a:solidFill>
                      <a:srgbClr val="FF0000"/>
                    </a:solidFill>
                  </a:rPr>
                  <a:t>0, 1</a:t>
                </a:r>
              </a:p>
            </p:txBody>
          </p:sp>
          <p:sp>
            <p:nvSpPr>
              <p:cNvPr id="20" name="Oval 19"/>
              <p:cNvSpPr/>
              <p:nvPr/>
            </p:nvSpPr>
            <p:spPr>
              <a:xfrm>
                <a:off x="79248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q2</a:t>
                </a:r>
              </a:p>
            </p:txBody>
          </p:sp>
        </p:gr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BB3F71-9568-458A-A6CE-6E82C1F06AA7}"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Examples of DFA</a:t>
            </a:r>
          </a:p>
        </p:txBody>
      </p:sp>
      <p:sp>
        <p:nvSpPr>
          <p:cNvPr id="10" name="Content Placeholder 9"/>
          <p:cNvSpPr>
            <a:spLocks noGrp="1"/>
          </p:cNvSpPr>
          <p:nvPr>
            <p:ph idx="1"/>
          </p:nvPr>
        </p:nvSpPr>
        <p:spPr/>
        <p:txBody>
          <a:bodyPr>
            <a:normAutofit/>
          </a:bodyPr>
          <a:lstStyle/>
          <a:p>
            <a:r>
              <a:rPr lang="en-US" sz="2400" dirty="0"/>
              <a:t>Construct a DFA for L= { all binary strings containing substring 001 }</a:t>
            </a:r>
          </a:p>
        </p:txBody>
      </p:sp>
      <p:cxnSp>
        <p:nvCxnSpPr>
          <p:cNvPr id="40" name="Curved Connector 39"/>
          <p:cNvCxnSpPr>
            <a:stCxn id="12" idx="0"/>
            <a:endCxn id="12" idx="7"/>
          </p:cNvCxnSpPr>
          <p:nvPr/>
        </p:nvCxnSpPr>
        <p:spPr>
          <a:xfrm rot="16200000" flipH="1">
            <a:off x="1450508" y="3654892"/>
            <a:ext cx="111592" cy="269408"/>
          </a:xfrm>
          <a:prstGeom prst="curvedConnector3">
            <a:avLst>
              <a:gd name="adj1" fmla="val -640993"/>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20" idx="0"/>
            <a:endCxn id="20" idx="7"/>
          </p:cNvCxnSpPr>
          <p:nvPr/>
        </p:nvCxnSpPr>
        <p:spPr>
          <a:xfrm rot="16200000" flipH="1">
            <a:off x="5489108" y="3654892"/>
            <a:ext cx="111592" cy="269408"/>
          </a:xfrm>
          <a:prstGeom prst="curvedConnector3">
            <a:avLst>
              <a:gd name="adj1" fmla="val -667426"/>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21" idx="0"/>
            <a:endCxn id="21" idx="7"/>
          </p:cNvCxnSpPr>
          <p:nvPr/>
        </p:nvCxnSpPr>
        <p:spPr>
          <a:xfrm rot="16200000" flipH="1">
            <a:off x="7470308" y="3654892"/>
            <a:ext cx="111592" cy="269408"/>
          </a:xfrm>
          <a:prstGeom prst="curvedConnector3">
            <a:avLst>
              <a:gd name="adj1" fmla="val -733508"/>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685800" y="2514600"/>
            <a:ext cx="7467600" cy="2655332"/>
            <a:chOff x="685800" y="2514600"/>
            <a:chExt cx="7467600" cy="2655332"/>
          </a:xfrm>
        </p:grpSpPr>
        <p:grpSp>
          <p:nvGrpSpPr>
            <p:cNvPr id="2" name="Group 44"/>
            <p:cNvGrpSpPr/>
            <p:nvPr/>
          </p:nvGrpSpPr>
          <p:grpSpPr>
            <a:xfrm>
              <a:off x="685800" y="3657600"/>
              <a:ext cx="7010400" cy="1512332"/>
              <a:chOff x="685800" y="3657600"/>
              <a:chExt cx="7010400" cy="1512332"/>
            </a:xfrm>
          </p:grpSpPr>
          <p:sp>
            <p:nvSpPr>
              <p:cNvPr id="12" name="Oval 11"/>
              <p:cNvSpPr/>
              <p:nvPr/>
            </p:nvSpPr>
            <p:spPr>
              <a:xfrm>
                <a:off x="9906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15" name="Straight Arrow Connector 14"/>
              <p:cNvCxnSpPr>
                <a:endCxn id="12" idx="2"/>
              </p:cNvCxnSpPr>
              <p:nvPr/>
            </p:nvCxnSpPr>
            <p:spPr>
              <a:xfrm flipV="1">
                <a:off x="685800" y="4114800"/>
                <a:ext cx="3048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38"/>
              <p:cNvGrpSpPr/>
              <p:nvPr/>
            </p:nvGrpSpPr>
            <p:grpSpPr>
              <a:xfrm>
                <a:off x="1641802" y="3657600"/>
                <a:ext cx="6054398" cy="1512332"/>
                <a:chOff x="2556202" y="3657600"/>
                <a:chExt cx="6054398" cy="1512332"/>
              </a:xfrm>
            </p:grpSpPr>
            <p:sp>
              <p:nvSpPr>
                <p:cNvPr id="13" name="Oval 12"/>
                <p:cNvSpPr/>
                <p:nvPr/>
              </p:nvSpPr>
              <p:spPr>
                <a:xfrm>
                  <a:off x="3962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cxnSp>
              <p:nvCxnSpPr>
                <p:cNvPr id="25" name="Curved Connector 24"/>
                <p:cNvCxnSpPr>
                  <a:stCxn id="12" idx="6"/>
                  <a:endCxn id="13" idx="2"/>
                </p:cNvCxnSpPr>
                <p:nvPr/>
              </p:nvCxnSpPr>
              <p:spPr>
                <a:xfrm>
                  <a:off x="2667000" y="4114800"/>
                  <a:ext cx="1295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3" idx="3"/>
                  <a:endCxn id="12" idx="5"/>
                </p:cNvCxnSpPr>
                <p:nvPr/>
              </p:nvCxnSpPr>
              <p:spPr>
                <a:xfrm rot="5400000">
                  <a:off x="3314700" y="3624916"/>
                  <a:ext cx="1588" cy="1518584"/>
                </a:xfrm>
                <a:prstGeom prst="curvedConnector3">
                  <a:avLst>
                    <a:gd name="adj1" fmla="val 2142267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3" idx="6"/>
                  <a:endCxn id="20" idx="2"/>
                </p:cNvCxnSpPr>
                <p:nvPr/>
              </p:nvCxnSpPr>
              <p:spPr>
                <a:xfrm>
                  <a:off x="4724400" y="4114800"/>
                  <a:ext cx="12192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8001000" y="3810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00400" y="3657600"/>
                  <a:ext cx="533400" cy="369332"/>
                </a:xfrm>
                <a:prstGeom prst="rect">
                  <a:avLst/>
                </a:prstGeom>
                <a:noFill/>
              </p:spPr>
              <p:txBody>
                <a:bodyPr wrap="square" rtlCol="0">
                  <a:spAutoFit/>
                </a:bodyPr>
                <a:lstStyle/>
                <a:p>
                  <a:r>
                    <a:rPr lang="en-US" dirty="0">
                      <a:solidFill>
                        <a:srgbClr val="FF0000"/>
                      </a:solidFill>
                    </a:rPr>
                    <a:t>0</a:t>
                  </a:r>
                </a:p>
              </p:txBody>
            </p:sp>
            <p:sp>
              <p:nvSpPr>
                <p:cNvPr id="34" name="TextBox 33"/>
                <p:cNvSpPr txBox="1"/>
                <p:nvPr/>
              </p:nvSpPr>
              <p:spPr>
                <a:xfrm>
                  <a:off x="7162800" y="3745468"/>
                  <a:ext cx="533400" cy="369332"/>
                </a:xfrm>
                <a:prstGeom prst="rect">
                  <a:avLst/>
                </a:prstGeom>
                <a:noFill/>
              </p:spPr>
              <p:txBody>
                <a:bodyPr wrap="square" rtlCol="0">
                  <a:spAutoFit/>
                </a:bodyPr>
                <a:lstStyle/>
                <a:p>
                  <a:r>
                    <a:rPr lang="en-US" dirty="0">
                      <a:solidFill>
                        <a:srgbClr val="FF0000"/>
                      </a:solidFill>
                    </a:rPr>
                    <a:t>1</a:t>
                  </a:r>
                </a:p>
              </p:txBody>
            </p:sp>
            <p:sp>
              <p:nvSpPr>
                <p:cNvPr id="35" name="TextBox 34"/>
                <p:cNvSpPr txBox="1"/>
                <p:nvPr/>
              </p:nvSpPr>
              <p:spPr>
                <a:xfrm>
                  <a:off x="3124200" y="4800600"/>
                  <a:ext cx="533400" cy="369332"/>
                </a:xfrm>
                <a:prstGeom prst="rect">
                  <a:avLst/>
                </a:prstGeom>
                <a:noFill/>
              </p:spPr>
              <p:txBody>
                <a:bodyPr wrap="square" rtlCol="0">
                  <a:spAutoFit/>
                </a:bodyPr>
                <a:lstStyle/>
                <a:p>
                  <a:r>
                    <a:rPr lang="en-US" dirty="0">
                      <a:solidFill>
                        <a:srgbClr val="FF0000"/>
                      </a:solidFill>
                    </a:rPr>
                    <a:t>  1</a:t>
                  </a:r>
                </a:p>
              </p:txBody>
            </p:sp>
            <p:sp>
              <p:nvSpPr>
                <p:cNvPr id="20" name="Oval 19"/>
                <p:cNvSpPr/>
                <p:nvPr/>
              </p:nvSpPr>
              <p:spPr>
                <a:xfrm>
                  <a:off x="59436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q2</a:t>
                  </a:r>
                </a:p>
              </p:txBody>
            </p:sp>
          </p:grpSp>
        </p:grpSp>
        <p:grpSp>
          <p:nvGrpSpPr>
            <p:cNvPr id="57" name="Group 56"/>
            <p:cNvGrpSpPr/>
            <p:nvPr/>
          </p:nvGrpSpPr>
          <p:grpSpPr>
            <a:xfrm>
              <a:off x="1524000" y="2514600"/>
              <a:ext cx="6629400" cy="1981200"/>
              <a:chOff x="1524000" y="2514600"/>
              <a:chExt cx="6629400" cy="1981200"/>
            </a:xfrm>
          </p:grpSpPr>
          <p:sp>
            <p:nvSpPr>
              <p:cNvPr id="21" name="Oval 20"/>
              <p:cNvSpPr/>
              <p:nvPr/>
            </p:nvSpPr>
            <p:spPr>
              <a:xfrm>
                <a:off x="7010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q3</a:t>
                </a:r>
              </a:p>
            </p:txBody>
          </p:sp>
          <p:cxnSp>
            <p:nvCxnSpPr>
              <p:cNvPr id="30" name="Curved Connector 29"/>
              <p:cNvCxnSpPr>
                <a:stCxn id="20" idx="6"/>
                <a:endCxn id="21" idx="2"/>
              </p:cNvCxnSpPr>
              <p:nvPr/>
            </p:nvCxnSpPr>
            <p:spPr>
              <a:xfrm>
                <a:off x="5791200" y="4114800"/>
                <a:ext cx="12192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191000" y="3733800"/>
                <a:ext cx="533400" cy="369332"/>
              </a:xfrm>
              <a:prstGeom prst="rect">
                <a:avLst/>
              </a:prstGeom>
              <a:noFill/>
            </p:spPr>
            <p:txBody>
              <a:bodyPr wrap="square" rtlCol="0">
                <a:spAutoFit/>
              </a:bodyPr>
              <a:lstStyle/>
              <a:p>
                <a:r>
                  <a:rPr lang="en-US" dirty="0">
                    <a:solidFill>
                      <a:srgbClr val="FF0000"/>
                    </a:solidFill>
                  </a:rPr>
                  <a:t>0</a:t>
                </a:r>
              </a:p>
            </p:txBody>
          </p:sp>
          <p:sp>
            <p:nvSpPr>
              <p:cNvPr id="52" name="TextBox 51"/>
              <p:cNvSpPr txBox="1"/>
              <p:nvPr/>
            </p:nvSpPr>
            <p:spPr>
              <a:xfrm>
                <a:off x="1524000" y="2831068"/>
                <a:ext cx="533400" cy="369332"/>
              </a:xfrm>
              <a:prstGeom prst="rect">
                <a:avLst/>
              </a:prstGeom>
              <a:noFill/>
            </p:spPr>
            <p:txBody>
              <a:bodyPr wrap="square" rtlCol="0">
                <a:spAutoFit/>
              </a:bodyPr>
              <a:lstStyle/>
              <a:p>
                <a:r>
                  <a:rPr lang="en-US" dirty="0">
                    <a:solidFill>
                      <a:srgbClr val="FF0000"/>
                    </a:solidFill>
                  </a:rPr>
                  <a:t>1</a:t>
                </a:r>
              </a:p>
            </p:txBody>
          </p:sp>
          <p:sp>
            <p:nvSpPr>
              <p:cNvPr id="53" name="TextBox 52"/>
              <p:cNvSpPr txBox="1"/>
              <p:nvPr/>
            </p:nvSpPr>
            <p:spPr>
              <a:xfrm>
                <a:off x="5562600" y="2743200"/>
                <a:ext cx="533400" cy="369332"/>
              </a:xfrm>
              <a:prstGeom prst="rect">
                <a:avLst/>
              </a:prstGeom>
              <a:noFill/>
            </p:spPr>
            <p:txBody>
              <a:bodyPr wrap="square" rtlCol="0">
                <a:spAutoFit/>
              </a:bodyPr>
              <a:lstStyle/>
              <a:p>
                <a:r>
                  <a:rPr lang="en-US" dirty="0">
                    <a:solidFill>
                      <a:srgbClr val="FF0000"/>
                    </a:solidFill>
                  </a:rPr>
                  <a:t>0</a:t>
                </a:r>
              </a:p>
            </p:txBody>
          </p:sp>
          <p:sp>
            <p:nvSpPr>
              <p:cNvPr id="54" name="TextBox 53"/>
              <p:cNvSpPr txBox="1"/>
              <p:nvPr/>
            </p:nvSpPr>
            <p:spPr>
              <a:xfrm>
                <a:off x="7620000" y="2514600"/>
                <a:ext cx="533400" cy="369332"/>
              </a:xfrm>
              <a:prstGeom prst="rect">
                <a:avLst/>
              </a:prstGeom>
              <a:noFill/>
            </p:spPr>
            <p:txBody>
              <a:bodyPr wrap="square" rtlCol="0">
                <a:spAutoFit/>
              </a:bodyPr>
              <a:lstStyle/>
              <a:p>
                <a:r>
                  <a:rPr lang="en-US" dirty="0">
                    <a:solidFill>
                      <a:srgbClr val="FF0000"/>
                    </a:solidFill>
                  </a:rPr>
                  <a:t>0, 1</a:t>
                </a:r>
              </a:p>
            </p:txBody>
          </p:sp>
        </p:gr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5D7A13-3915-46F3-8AB6-CA7545348B06}"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Examples of DFA</a:t>
            </a:r>
          </a:p>
        </p:txBody>
      </p:sp>
      <p:sp>
        <p:nvSpPr>
          <p:cNvPr id="10" name="Content Placeholder 9"/>
          <p:cNvSpPr>
            <a:spLocks noGrp="1"/>
          </p:cNvSpPr>
          <p:nvPr>
            <p:ph idx="1"/>
          </p:nvPr>
        </p:nvSpPr>
        <p:spPr/>
        <p:txBody>
          <a:bodyPr>
            <a:normAutofit/>
          </a:bodyPr>
          <a:lstStyle/>
          <a:p>
            <a:r>
              <a:rPr lang="en-US" sz="2400"/>
              <a:t>Construct </a:t>
            </a:r>
            <a:r>
              <a:rPr lang="en-US" sz="2400" dirty="0"/>
              <a:t>a DFA for L= { </a:t>
            </a:r>
            <a:r>
              <a:rPr lang="en-US" sz="2400"/>
              <a:t>all binary strings </a:t>
            </a:r>
            <a:r>
              <a:rPr lang="en-US" sz="2400" u="sng"/>
              <a:t>not</a:t>
            </a:r>
            <a:r>
              <a:rPr lang="en-US" sz="2400"/>
              <a:t> containing substring </a:t>
            </a:r>
            <a:r>
              <a:rPr lang="en-US" sz="2400" dirty="0"/>
              <a:t>001 }</a:t>
            </a:r>
          </a:p>
        </p:txBody>
      </p:sp>
      <p:grpSp>
        <p:nvGrpSpPr>
          <p:cNvPr id="2" name="Group 44"/>
          <p:cNvGrpSpPr/>
          <p:nvPr/>
        </p:nvGrpSpPr>
        <p:grpSpPr>
          <a:xfrm>
            <a:off x="685800" y="3657600"/>
            <a:ext cx="6096000" cy="1512332"/>
            <a:chOff x="685800" y="3657600"/>
            <a:chExt cx="6096000" cy="1512332"/>
          </a:xfrm>
        </p:grpSpPr>
        <p:sp>
          <p:nvSpPr>
            <p:cNvPr id="12" name="Oval 11"/>
            <p:cNvSpPr/>
            <p:nvPr/>
          </p:nvSpPr>
          <p:spPr>
            <a:xfrm>
              <a:off x="9906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15" name="Straight Arrow Connector 14"/>
            <p:cNvCxnSpPr>
              <a:endCxn id="12" idx="2"/>
            </p:cNvCxnSpPr>
            <p:nvPr/>
          </p:nvCxnSpPr>
          <p:spPr>
            <a:xfrm flipV="1">
              <a:off x="685800" y="4114800"/>
              <a:ext cx="3048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38"/>
            <p:cNvGrpSpPr/>
            <p:nvPr/>
          </p:nvGrpSpPr>
          <p:grpSpPr>
            <a:xfrm>
              <a:off x="1641802" y="3657600"/>
              <a:ext cx="5139998" cy="1512332"/>
              <a:chOff x="2556202" y="3657600"/>
              <a:chExt cx="5139998" cy="1512332"/>
            </a:xfrm>
          </p:grpSpPr>
          <p:sp>
            <p:nvSpPr>
              <p:cNvPr id="13" name="Oval 12"/>
              <p:cNvSpPr/>
              <p:nvPr/>
            </p:nvSpPr>
            <p:spPr>
              <a:xfrm>
                <a:off x="3962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cxnSp>
            <p:nvCxnSpPr>
              <p:cNvPr id="25" name="Curved Connector 24"/>
              <p:cNvCxnSpPr>
                <a:stCxn id="12" idx="6"/>
                <a:endCxn id="13" idx="2"/>
              </p:cNvCxnSpPr>
              <p:nvPr/>
            </p:nvCxnSpPr>
            <p:spPr>
              <a:xfrm>
                <a:off x="2667000" y="4114800"/>
                <a:ext cx="1295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3" idx="3"/>
                <a:endCxn id="12" idx="5"/>
              </p:cNvCxnSpPr>
              <p:nvPr/>
            </p:nvCxnSpPr>
            <p:spPr>
              <a:xfrm rot="5400000">
                <a:off x="3314700" y="3624916"/>
                <a:ext cx="1588" cy="1518584"/>
              </a:xfrm>
              <a:prstGeom prst="curvedConnector3">
                <a:avLst>
                  <a:gd name="adj1" fmla="val 2142267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3" idx="6"/>
                <a:endCxn id="20" idx="2"/>
              </p:cNvCxnSpPr>
              <p:nvPr/>
            </p:nvCxnSpPr>
            <p:spPr>
              <a:xfrm>
                <a:off x="4724400" y="4114800"/>
                <a:ext cx="12192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019800" y="3810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00400" y="3657600"/>
                <a:ext cx="533400" cy="369332"/>
              </a:xfrm>
              <a:prstGeom prst="rect">
                <a:avLst/>
              </a:prstGeom>
              <a:noFill/>
            </p:spPr>
            <p:txBody>
              <a:bodyPr wrap="square" rtlCol="0">
                <a:spAutoFit/>
              </a:bodyPr>
              <a:lstStyle/>
              <a:p>
                <a:r>
                  <a:rPr lang="en-US" dirty="0">
                    <a:solidFill>
                      <a:srgbClr val="FF0000"/>
                    </a:solidFill>
                  </a:rPr>
                  <a:t>0</a:t>
                </a:r>
              </a:p>
            </p:txBody>
          </p:sp>
          <p:sp>
            <p:nvSpPr>
              <p:cNvPr id="34" name="TextBox 33"/>
              <p:cNvSpPr txBox="1"/>
              <p:nvPr/>
            </p:nvSpPr>
            <p:spPr>
              <a:xfrm>
                <a:off x="7162800" y="3745468"/>
                <a:ext cx="533400" cy="369332"/>
              </a:xfrm>
              <a:prstGeom prst="rect">
                <a:avLst/>
              </a:prstGeom>
              <a:noFill/>
            </p:spPr>
            <p:txBody>
              <a:bodyPr wrap="square" rtlCol="0">
                <a:spAutoFit/>
              </a:bodyPr>
              <a:lstStyle/>
              <a:p>
                <a:r>
                  <a:rPr lang="en-US" dirty="0">
                    <a:solidFill>
                      <a:srgbClr val="FF0000"/>
                    </a:solidFill>
                  </a:rPr>
                  <a:t>1</a:t>
                </a:r>
              </a:p>
            </p:txBody>
          </p:sp>
          <p:sp>
            <p:nvSpPr>
              <p:cNvPr id="35" name="TextBox 34"/>
              <p:cNvSpPr txBox="1"/>
              <p:nvPr/>
            </p:nvSpPr>
            <p:spPr>
              <a:xfrm>
                <a:off x="3124200" y="4800600"/>
                <a:ext cx="533400" cy="369332"/>
              </a:xfrm>
              <a:prstGeom prst="rect">
                <a:avLst/>
              </a:prstGeom>
              <a:noFill/>
            </p:spPr>
            <p:txBody>
              <a:bodyPr wrap="square" rtlCol="0">
                <a:spAutoFit/>
              </a:bodyPr>
              <a:lstStyle/>
              <a:p>
                <a:r>
                  <a:rPr lang="en-US" dirty="0">
                    <a:solidFill>
                      <a:srgbClr val="FF0000"/>
                    </a:solidFill>
                  </a:rPr>
                  <a:t>  1</a:t>
                </a:r>
              </a:p>
            </p:txBody>
          </p:sp>
          <p:sp>
            <p:nvSpPr>
              <p:cNvPr id="20" name="Oval 19"/>
              <p:cNvSpPr/>
              <p:nvPr/>
            </p:nvSpPr>
            <p:spPr>
              <a:xfrm>
                <a:off x="59436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q2</a:t>
                </a:r>
              </a:p>
            </p:txBody>
          </p:sp>
        </p:grpSp>
      </p:grpSp>
      <p:cxnSp>
        <p:nvCxnSpPr>
          <p:cNvPr id="40" name="Curved Connector 39"/>
          <p:cNvCxnSpPr>
            <a:stCxn id="12" idx="0"/>
            <a:endCxn id="12" idx="7"/>
          </p:cNvCxnSpPr>
          <p:nvPr/>
        </p:nvCxnSpPr>
        <p:spPr>
          <a:xfrm rot="16200000" flipH="1">
            <a:off x="1450508" y="3654892"/>
            <a:ext cx="111592" cy="269408"/>
          </a:xfrm>
          <a:prstGeom prst="curvedConnector3">
            <a:avLst>
              <a:gd name="adj1" fmla="val -640993"/>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20" idx="0"/>
            <a:endCxn id="20" idx="7"/>
          </p:cNvCxnSpPr>
          <p:nvPr/>
        </p:nvCxnSpPr>
        <p:spPr>
          <a:xfrm rot="16200000" flipH="1">
            <a:off x="5489108" y="3654892"/>
            <a:ext cx="111592" cy="269408"/>
          </a:xfrm>
          <a:prstGeom prst="curvedConnector3">
            <a:avLst>
              <a:gd name="adj1" fmla="val -667426"/>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21" idx="0"/>
            <a:endCxn id="21" idx="7"/>
          </p:cNvCxnSpPr>
          <p:nvPr/>
        </p:nvCxnSpPr>
        <p:spPr>
          <a:xfrm rot="16200000" flipH="1">
            <a:off x="7470308" y="3654892"/>
            <a:ext cx="111592" cy="269408"/>
          </a:xfrm>
          <a:prstGeom prst="curvedConnector3">
            <a:avLst>
              <a:gd name="adj1" fmla="val -733508"/>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56"/>
          <p:cNvGrpSpPr/>
          <p:nvPr/>
        </p:nvGrpSpPr>
        <p:grpSpPr>
          <a:xfrm>
            <a:off x="1524000" y="2514600"/>
            <a:ext cx="6629400" cy="1981200"/>
            <a:chOff x="1524000" y="2514600"/>
            <a:chExt cx="6629400" cy="1981200"/>
          </a:xfrm>
        </p:grpSpPr>
        <p:sp>
          <p:nvSpPr>
            <p:cNvPr id="21" name="Oval 20"/>
            <p:cNvSpPr/>
            <p:nvPr/>
          </p:nvSpPr>
          <p:spPr>
            <a:xfrm>
              <a:off x="7010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q3</a:t>
              </a:r>
            </a:p>
          </p:txBody>
        </p:sp>
        <p:cxnSp>
          <p:nvCxnSpPr>
            <p:cNvPr id="30" name="Curved Connector 29"/>
            <p:cNvCxnSpPr>
              <a:stCxn id="20" idx="6"/>
              <a:endCxn id="21" idx="2"/>
            </p:cNvCxnSpPr>
            <p:nvPr/>
          </p:nvCxnSpPr>
          <p:spPr>
            <a:xfrm>
              <a:off x="5791200" y="4114800"/>
              <a:ext cx="12192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191000" y="3733800"/>
              <a:ext cx="533400" cy="369332"/>
            </a:xfrm>
            <a:prstGeom prst="rect">
              <a:avLst/>
            </a:prstGeom>
            <a:noFill/>
          </p:spPr>
          <p:txBody>
            <a:bodyPr wrap="square" rtlCol="0">
              <a:spAutoFit/>
            </a:bodyPr>
            <a:lstStyle/>
            <a:p>
              <a:r>
                <a:rPr lang="en-US" dirty="0">
                  <a:solidFill>
                    <a:srgbClr val="FF0000"/>
                  </a:solidFill>
                </a:rPr>
                <a:t>0</a:t>
              </a:r>
            </a:p>
          </p:txBody>
        </p:sp>
        <p:sp>
          <p:nvSpPr>
            <p:cNvPr id="52" name="TextBox 51"/>
            <p:cNvSpPr txBox="1"/>
            <p:nvPr/>
          </p:nvSpPr>
          <p:spPr>
            <a:xfrm>
              <a:off x="1524000" y="2831068"/>
              <a:ext cx="533400" cy="369332"/>
            </a:xfrm>
            <a:prstGeom prst="rect">
              <a:avLst/>
            </a:prstGeom>
            <a:noFill/>
          </p:spPr>
          <p:txBody>
            <a:bodyPr wrap="square" rtlCol="0">
              <a:spAutoFit/>
            </a:bodyPr>
            <a:lstStyle/>
            <a:p>
              <a:r>
                <a:rPr lang="en-US" dirty="0">
                  <a:solidFill>
                    <a:srgbClr val="FF0000"/>
                  </a:solidFill>
                </a:rPr>
                <a:t>1</a:t>
              </a:r>
            </a:p>
          </p:txBody>
        </p:sp>
        <p:sp>
          <p:nvSpPr>
            <p:cNvPr id="53" name="TextBox 52"/>
            <p:cNvSpPr txBox="1"/>
            <p:nvPr/>
          </p:nvSpPr>
          <p:spPr>
            <a:xfrm>
              <a:off x="5562600" y="2743200"/>
              <a:ext cx="533400" cy="369332"/>
            </a:xfrm>
            <a:prstGeom prst="rect">
              <a:avLst/>
            </a:prstGeom>
            <a:noFill/>
          </p:spPr>
          <p:txBody>
            <a:bodyPr wrap="square" rtlCol="0">
              <a:spAutoFit/>
            </a:bodyPr>
            <a:lstStyle/>
            <a:p>
              <a:r>
                <a:rPr lang="en-US" dirty="0">
                  <a:solidFill>
                    <a:srgbClr val="FF0000"/>
                  </a:solidFill>
                </a:rPr>
                <a:t>0</a:t>
              </a:r>
            </a:p>
          </p:txBody>
        </p:sp>
        <p:sp>
          <p:nvSpPr>
            <p:cNvPr id="54" name="TextBox 53"/>
            <p:cNvSpPr txBox="1"/>
            <p:nvPr/>
          </p:nvSpPr>
          <p:spPr>
            <a:xfrm>
              <a:off x="7620000" y="2514600"/>
              <a:ext cx="533400" cy="369332"/>
            </a:xfrm>
            <a:prstGeom prst="rect">
              <a:avLst/>
            </a:prstGeom>
            <a:noFill/>
          </p:spPr>
          <p:txBody>
            <a:bodyPr wrap="square" rtlCol="0">
              <a:spAutoFit/>
            </a:bodyPr>
            <a:lstStyle/>
            <a:p>
              <a:r>
                <a:rPr lang="en-US" dirty="0">
                  <a:solidFill>
                    <a:srgbClr val="FF0000"/>
                  </a:solidFill>
                </a:rPr>
                <a:t>0, 1</a:t>
              </a:r>
            </a:p>
          </p:txBody>
        </p:sp>
      </p:grpSp>
      <p:sp>
        <p:nvSpPr>
          <p:cNvPr id="32" name="Oval 31"/>
          <p:cNvSpPr/>
          <p:nvPr/>
        </p:nvSpPr>
        <p:spPr>
          <a:xfrm>
            <a:off x="3124200" y="3810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66800" y="3810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E008C4-46D2-48BA-BC88-E03B5D86346B}"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Examples of NFA</a:t>
            </a:r>
            <a:endParaRPr lang="en-US" dirty="0"/>
          </a:p>
        </p:txBody>
      </p:sp>
      <p:sp>
        <p:nvSpPr>
          <p:cNvPr id="10" name="Content Placeholder 9"/>
          <p:cNvSpPr>
            <a:spLocks noGrp="1"/>
          </p:cNvSpPr>
          <p:nvPr>
            <p:ph idx="1"/>
          </p:nvPr>
        </p:nvSpPr>
        <p:spPr/>
        <p:txBody>
          <a:bodyPr>
            <a:normAutofit/>
          </a:bodyPr>
          <a:lstStyle/>
          <a:p>
            <a:r>
              <a:rPr lang="en-US" sz="2400"/>
              <a:t>Construct a NFA </a:t>
            </a:r>
            <a:r>
              <a:rPr lang="en-US" sz="2400" dirty="0"/>
              <a:t>for L= { </a:t>
            </a:r>
            <a:r>
              <a:rPr lang="en-US" sz="2400"/>
              <a:t>all strings beginning </a:t>
            </a:r>
            <a:r>
              <a:rPr lang="en-US" sz="2400" dirty="0"/>
              <a:t>with </a:t>
            </a:r>
            <a:r>
              <a:rPr lang="en-US" sz="2400" dirty="0" err="1"/>
              <a:t>aab</a:t>
            </a:r>
            <a:r>
              <a:rPr lang="en-US" sz="2400" dirty="0"/>
              <a:t> }</a:t>
            </a:r>
          </a:p>
        </p:txBody>
      </p:sp>
      <p:grpSp>
        <p:nvGrpSpPr>
          <p:cNvPr id="38" name="Group 44"/>
          <p:cNvGrpSpPr/>
          <p:nvPr/>
        </p:nvGrpSpPr>
        <p:grpSpPr>
          <a:xfrm>
            <a:off x="685800" y="3733800"/>
            <a:ext cx="7010400" cy="762000"/>
            <a:chOff x="685800" y="3733800"/>
            <a:chExt cx="7010400" cy="762000"/>
          </a:xfrm>
        </p:grpSpPr>
        <p:sp>
          <p:nvSpPr>
            <p:cNvPr id="39" name="Oval 38"/>
            <p:cNvSpPr/>
            <p:nvPr/>
          </p:nvSpPr>
          <p:spPr>
            <a:xfrm>
              <a:off x="9906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41" name="Straight Arrow Connector 40"/>
            <p:cNvCxnSpPr>
              <a:endCxn id="39" idx="2"/>
            </p:cNvCxnSpPr>
            <p:nvPr/>
          </p:nvCxnSpPr>
          <p:spPr>
            <a:xfrm flipV="1">
              <a:off x="685800" y="4114800"/>
              <a:ext cx="3048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42" name="Group 38"/>
            <p:cNvGrpSpPr/>
            <p:nvPr/>
          </p:nvGrpSpPr>
          <p:grpSpPr>
            <a:xfrm>
              <a:off x="1752600" y="3733800"/>
              <a:ext cx="5943600" cy="762000"/>
              <a:chOff x="2667000" y="3733800"/>
              <a:chExt cx="5943600" cy="762000"/>
            </a:xfrm>
          </p:grpSpPr>
          <p:sp>
            <p:nvSpPr>
              <p:cNvPr id="43" name="Oval 42"/>
              <p:cNvSpPr/>
              <p:nvPr/>
            </p:nvSpPr>
            <p:spPr>
              <a:xfrm>
                <a:off x="3962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cxnSp>
            <p:nvCxnSpPr>
              <p:cNvPr id="45" name="Curved Connector 44"/>
              <p:cNvCxnSpPr>
                <a:stCxn id="39" idx="6"/>
                <a:endCxn id="43" idx="2"/>
              </p:cNvCxnSpPr>
              <p:nvPr/>
            </p:nvCxnSpPr>
            <p:spPr>
              <a:xfrm>
                <a:off x="2667000" y="4114800"/>
                <a:ext cx="1295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3" idx="6"/>
                <a:endCxn id="56" idx="2"/>
              </p:cNvCxnSpPr>
              <p:nvPr/>
            </p:nvCxnSpPr>
            <p:spPr>
              <a:xfrm>
                <a:off x="4724400" y="4114800"/>
                <a:ext cx="12192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8001000" y="3810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124200" y="3745468"/>
                <a:ext cx="533400" cy="369332"/>
              </a:xfrm>
              <a:prstGeom prst="rect">
                <a:avLst/>
              </a:prstGeom>
              <a:noFill/>
            </p:spPr>
            <p:txBody>
              <a:bodyPr wrap="square" rtlCol="0">
                <a:spAutoFit/>
              </a:bodyPr>
              <a:lstStyle/>
              <a:p>
                <a:r>
                  <a:rPr lang="en-US" dirty="0">
                    <a:solidFill>
                      <a:srgbClr val="FF0000"/>
                    </a:solidFill>
                  </a:rPr>
                  <a:t>a</a:t>
                </a:r>
              </a:p>
            </p:txBody>
          </p:sp>
          <p:sp>
            <p:nvSpPr>
              <p:cNvPr id="51" name="TextBox 50"/>
              <p:cNvSpPr txBox="1"/>
              <p:nvPr/>
            </p:nvSpPr>
            <p:spPr>
              <a:xfrm>
                <a:off x="7162800" y="3745468"/>
                <a:ext cx="533400" cy="369332"/>
              </a:xfrm>
              <a:prstGeom prst="rect">
                <a:avLst/>
              </a:prstGeom>
              <a:noFill/>
            </p:spPr>
            <p:txBody>
              <a:bodyPr wrap="square" rtlCol="0">
                <a:spAutoFit/>
              </a:bodyPr>
              <a:lstStyle/>
              <a:p>
                <a:r>
                  <a:rPr lang="en-US" dirty="0">
                    <a:solidFill>
                      <a:srgbClr val="FF0000"/>
                    </a:solidFill>
                  </a:rPr>
                  <a:t>b</a:t>
                </a:r>
              </a:p>
            </p:txBody>
          </p:sp>
          <p:sp>
            <p:nvSpPr>
              <p:cNvPr id="56" name="Oval 55"/>
              <p:cNvSpPr/>
              <p:nvPr/>
            </p:nvSpPr>
            <p:spPr>
              <a:xfrm>
                <a:off x="59436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q2</a:t>
                </a:r>
              </a:p>
            </p:txBody>
          </p:sp>
        </p:grpSp>
      </p:grpSp>
      <p:cxnSp>
        <p:nvCxnSpPr>
          <p:cNvPr id="64" name="Curved Connector 63"/>
          <p:cNvCxnSpPr>
            <a:stCxn id="56" idx="6"/>
          </p:cNvCxnSpPr>
          <p:nvPr/>
        </p:nvCxnSpPr>
        <p:spPr>
          <a:xfrm>
            <a:off x="5791200" y="4114800"/>
            <a:ext cx="1295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191000" y="3733800"/>
            <a:ext cx="533400" cy="369332"/>
          </a:xfrm>
          <a:prstGeom prst="rect">
            <a:avLst/>
          </a:prstGeom>
          <a:noFill/>
        </p:spPr>
        <p:txBody>
          <a:bodyPr wrap="square" rtlCol="0">
            <a:spAutoFit/>
          </a:bodyPr>
          <a:lstStyle/>
          <a:p>
            <a:r>
              <a:rPr lang="en-US" dirty="0">
                <a:solidFill>
                  <a:srgbClr val="FF0000"/>
                </a:solidFill>
              </a:rPr>
              <a:t>a</a:t>
            </a:r>
          </a:p>
        </p:txBody>
      </p:sp>
      <p:cxnSp>
        <p:nvCxnSpPr>
          <p:cNvPr id="70" name="Curved Connector 69"/>
          <p:cNvCxnSpPr>
            <a:stCxn id="49" idx="1"/>
            <a:endCxn id="49" idx="7"/>
          </p:cNvCxnSpPr>
          <p:nvPr/>
        </p:nvCxnSpPr>
        <p:spPr>
          <a:xfrm rot="5400000" flipH="1" flipV="1">
            <a:off x="7391400" y="3683748"/>
            <a:ext cx="1588" cy="431052"/>
          </a:xfrm>
          <a:prstGeom prst="curvedConnector3">
            <a:avLst>
              <a:gd name="adj1" fmla="val 4416449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315200" y="2895600"/>
            <a:ext cx="533400" cy="369332"/>
          </a:xfrm>
          <a:prstGeom prst="rect">
            <a:avLst/>
          </a:prstGeom>
          <a:noFill/>
        </p:spPr>
        <p:txBody>
          <a:bodyPr wrap="square" rtlCol="0">
            <a:spAutoFit/>
          </a:bodyPr>
          <a:lstStyle/>
          <a:p>
            <a:r>
              <a:rPr lang="en-US" dirty="0">
                <a:solidFill>
                  <a:srgbClr val="FF0000"/>
                </a:solidFill>
              </a:rPr>
              <a:t>a, b</a:t>
            </a:r>
          </a:p>
        </p:txBody>
      </p:sp>
      <p:sp>
        <p:nvSpPr>
          <p:cNvPr id="73" name="Oval 72"/>
          <p:cNvSpPr/>
          <p:nvPr/>
        </p:nvSpPr>
        <p:spPr>
          <a:xfrm>
            <a:off x="7010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q3</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273049-2B5E-4584-9110-5A563B618844}"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Examples of NFA</a:t>
            </a:r>
            <a:endParaRPr lang="en-US" dirty="0"/>
          </a:p>
        </p:txBody>
      </p:sp>
      <p:sp>
        <p:nvSpPr>
          <p:cNvPr id="10" name="Content Placeholder 9"/>
          <p:cNvSpPr>
            <a:spLocks noGrp="1"/>
          </p:cNvSpPr>
          <p:nvPr>
            <p:ph idx="1"/>
          </p:nvPr>
        </p:nvSpPr>
        <p:spPr/>
        <p:txBody>
          <a:bodyPr>
            <a:normAutofit/>
          </a:bodyPr>
          <a:lstStyle/>
          <a:p>
            <a:r>
              <a:rPr lang="en-US" sz="2400" dirty="0"/>
              <a:t>Construct a NFA over ∑={</a:t>
            </a:r>
            <a:r>
              <a:rPr lang="en-US" sz="2400" dirty="0" err="1"/>
              <a:t>a,b,c,d</a:t>
            </a:r>
            <a:r>
              <a:rPr lang="en-US" sz="2400" dirty="0"/>
              <a:t>} that </a:t>
            </a:r>
            <a:r>
              <a:rPr lang="en-US" sz="2400" dirty="0" err="1"/>
              <a:t>recognises</a:t>
            </a:r>
            <a:r>
              <a:rPr lang="en-US" sz="2400" dirty="0"/>
              <a:t> </a:t>
            </a:r>
            <a:r>
              <a:rPr lang="en-US" sz="2400" dirty="0" err="1"/>
              <a:t>abd</a:t>
            </a:r>
            <a:r>
              <a:rPr lang="en-US" sz="2400" dirty="0"/>
              <a:t>, </a:t>
            </a:r>
            <a:r>
              <a:rPr lang="en-US" sz="2400" dirty="0" err="1"/>
              <a:t>aacd</a:t>
            </a:r>
            <a:r>
              <a:rPr lang="en-US" sz="2400" dirty="0"/>
              <a:t> or </a:t>
            </a:r>
            <a:r>
              <a:rPr lang="en-US" sz="2400" dirty="0" err="1"/>
              <a:t>abdd</a:t>
            </a:r>
            <a:r>
              <a:rPr lang="en-US" sz="2400" dirty="0"/>
              <a:t>.</a:t>
            </a:r>
          </a:p>
        </p:txBody>
      </p:sp>
      <p:grpSp>
        <p:nvGrpSpPr>
          <p:cNvPr id="90" name="Group 89"/>
          <p:cNvGrpSpPr/>
          <p:nvPr/>
        </p:nvGrpSpPr>
        <p:grpSpPr>
          <a:xfrm>
            <a:off x="685800" y="2438400"/>
            <a:ext cx="7696200" cy="3276600"/>
            <a:chOff x="685800" y="2438400"/>
            <a:chExt cx="7696200" cy="3276600"/>
          </a:xfrm>
        </p:grpSpPr>
        <p:sp>
          <p:nvSpPr>
            <p:cNvPr id="39" name="Oval 38"/>
            <p:cNvSpPr/>
            <p:nvPr/>
          </p:nvSpPr>
          <p:spPr>
            <a:xfrm>
              <a:off x="9906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41" name="Straight Arrow Connector 40"/>
            <p:cNvCxnSpPr>
              <a:endCxn id="39" idx="2"/>
            </p:cNvCxnSpPr>
            <p:nvPr/>
          </p:nvCxnSpPr>
          <p:spPr>
            <a:xfrm flipV="1">
              <a:off x="685800" y="4114800"/>
              <a:ext cx="3048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2362200" y="24384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cxnSp>
          <p:nvCxnSpPr>
            <p:cNvPr id="47" name="Curved Connector 46"/>
            <p:cNvCxnSpPr>
              <a:stCxn id="43" idx="6"/>
              <a:endCxn id="56" idx="2"/>
            </p:cNvCxnSpPr>
            <p:nvPr/>
          </p:nvCxnSpPr>
          <p:spPr>
            <a:xfrm>
              <a:off x="3124200" y="2819400"/>
              <a:ext cx="914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6172200" y="25146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6858000" y="3821668"/>
              <a:ext cx="533400" cy="369332"/>
            </a:xfrm>
            <a:prstGeom prst="rect">
              <a:avLst/>
            </a:prstGeom>
            <a:noFill/>
          </p:spPr>
          <p:txBody>
            <a:bodyPr wrap="square" rtlCol="0">
              <a:spAutoFit/>
            </a:bodyPr>
            <a:lstStyle/>
            <a:p>
              <a:r>
                <a:rPr lang="en-US" dirty="0">
                  <a:solidFill>
                    <a:srgbClr val="FF0000"/>
                  </a:solidFill>
                </a:rPr>
                <a:t>d</a:t>
              </a:r>
            </a:p>
          </p:txBody>
        </p:sp>
        <p:sp>
          <p:nvSpPr>
            <p:cNvPr id="56" name="Oval 55"/>
            <p:cNvSpPr/>
            <p:nvPr/>
          </p:nvSpPr>
          <p:spPr>
            <a:xfrm>
              <a:off x="4038600" y="24384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q2</a:t>
              </a:r>
            </a:p>
          </p:txBody>
        </p:sp>
        <p:cxnSp>
          <p:nvCxnSpPr>
            <p:cNvPr id="64" name="Curved Connector 63"/>
            <p:cNvCxnSpPr>
              <a:stCxn id="56" idx="6"/>
            </p:cNvCxnSpPr>
            <p:nvPr/>
          </p:nvCxnSpPr>
          <p:spPr>
            <a:xfrm>
              <a:off x="4800600" y="2819400"/>
              <a:ext cx="1295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429000" y="3733800"/>
              <a:ext cx="533400" cy="369332"/>
            </a:xfrm>
            <a:prstGeom prst="rect">
              <a:avLst/>
            </a:prstGeom>
            <a:noFill/>
          </p:spPr>
          <p:txBody>
            <a:bodyPr wrap="square" rtlCol="0">
              <a:spAutoFit/>
            </a:bodyPr>
            <a:lstStyle/>
            <a:p>
              <a:r>
                <a:rPr lang="en-US" dirty="0">
                  <a:solidFill>
                    <a:srgbClr val="FF0000"/>
                  </a:solidFill>
                </a:rPr>
                <a:t>a</a:t>
              </a:r>
            </a:p>
          </p:txBody>
        </p:sp>
        <p:sp>
          <p:nvSpPr>
            <p:cNvPr id="73" name="Oval 72"/>
            <p:cNvSpPr/>
            <p:nvPr/>
          </p:nvSpPr>
          <p:spPr>
            <a:xfrm>
              <a:off x="6096000" y="24384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q3</a:t>
              </a:r>
            </a:p>
          </p:txBody>
        </p:sp>
        <p:sp>
          <p:nvSpPr>
            <p:cNvPr id="29" name="Oval 28"/>
            <p:cNvSpPr/>
            <p:nvPr/>
          </p:nvSpPr>
          <p:spPr>
            <a:xfrm>
              <a:off x="2438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q4</a:t>
              </a:r>
            </a:p>
          </p:txBody>
        </p:sp>
        <p:sp>
          <p:nvSpPr>
            <p:cNvPr id="30" name="Oval 29"/>
            <p:cNvSpPr/>
            <p:nvPr/>
          </p:nvSpPr>
          <p:spPr>
            <a:xfrm>
              <a:off x="3962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q5</a:t>
              </a:r>
            </a:p>
          </p:txBody>
        </p:sp>
        <p:sp>
          <p:nvSpPr>
            <p:cNvPr id="31" name="Oval 30"/>
            <p:cNvSpPr/>
            <p:nvPr/>
          </p:nvSpPr>
          <p:spPr>
            <a:xfrm>
              <a:off x="5867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q6</a:t>
              </a:r>
            </a:p>
          </p:txBody>
        </p:sp>
        <p:sp>
          <p:nvSpPr>
            <p:cNvPr id="32" name="Oval 31"/>
            <p:cNvSpPr/>
            <p:nvPr/>
          </p:nvSpPr>
          <p:spPr>
            <a:xfrm>
              <a:off x="75438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q7</a:t>
              </a:r>
            </a:p>
          </p:txBody>
        </p:sp>
        <p:sp>
          <p:nvSpPr>
            <p:cNvPr id="33" name="Oval 32"/>
            <p:cNvSpPr/>
            <p:nvPr/>
          </p:nvSpPr>
          <p:spPr>
            <a:xfrm>
              <a:off x="2514600" y="4953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q8</a:t>
              </a:r>
            </a:p>
          </p:txBody>
        </p:sp>
        <p:sp>
          <p:nvSpPr>
            <p:cNvPr id="34" name="Oval 33"/>
            <p:cNvSpPr/>
            <p:nvPr/>
          </p:nvSpPr>
          <p:spPr>
            <a:xfrm>
              <a:off x="3962400" y="4953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q9</a:t>
              </a:r>
            </a:p>
          </p:txBody>
        </p:sp>
        <p:sp>
          <p:nvSpPr>
            <p:cNvPr id="35" name="Oval 34"/>
            <p:cNvSpPr/>
            <p:nvPr/>
          </p:nvSpPr>
          <p:spPr>
            <a:xfrm>
              <a:off x="5943600" y="4953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q10</a:t>
              </a:r>
            </a:p>
          </p:txBody>
        </p:sp>
        <p:sp>
          <p:nvSpPr>
            <p:cNvPr id="36" name="Oval 35"/>
            <p:cNvSpPr/>
            <p:nvPr/>
          </p:nvSpPr>
          <p:spPr>
            <a:xfrm>
              <a:off x="7620000" y="4953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q11</a:t>
              </a:r>
            </a:p>
          </p:txBody>
        </p:sp>
        <p:cxnSp>
          <p:nvCxnSpPr>
            <p:cNvPr id="38" name="Straight Arrow Connector 37"/>
            <p:cNvCxnSpPr>
              <a:stCxn id="29" idx="6"/>
              <a:endCxn id="30" idx="2"/>
            </p:cNvCxnSpPr>
            <p:nvPr/>
          </p:nvCxnSpPr>
          <p:spPr>
            <a:xfrm>
              <a:off x="3200400" y="4114800"/>
              <a:ext cx="7620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0" idx="6"/>
              <a:endCxn id="31" idx="2"/>
            </p:cNvCxnSpPr>
            <p:nvPr/>
          </p:nvCxnSpPr>
          <p:spPr>
            <a:xfrm>
              <a:off x="4724400" y="4114800"/>
              <a:ext cx="11430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2" idx="2"/>
            </p:cNvCxnSpPr>
            <p:nvPr/>
          </p:nvCxnSpPr>
          <p:spPr>
            <a:xfrm>
              <a:off x="6629400" y="4114800"/>
              <a:ext cx="9144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7620000" y="3810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7696200" y="5029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33" idx="6"/>
              <a:endCxn id="34" idx="2"/>
            </p:cNvCxnSpPr>
            <p:nvPr/>
          </p:nvCxnSpPr>
          <p:spPr>
            <a:xfrm>
              <a:off x="3276600" y="5334000"/>
              <a:ext cx="6858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4" idx="6"/>
              <a:endCxn id="35" idx="2"/>
            </p:cNvCxnSpPr>
            <p:nvPr/>
          </p:nvCxnSpPr>
          <p:spPr>
            <a:xfrm>
              <a:off x="4724400" y="5334000"/>
              <a:ext cx="12192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5" idx="6"/>
              <a:endCxn id="36" idx="2"/>
            </p:cNvCxnSpPr>
            <p:nvPr/>
          </p:nvCxnSpPr>
          <p:spPr>
            <a:xfrm>
              <a:off x="6705600" y="5334000"/>
              <a:ext cx="9144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39" idx="6"/>
              <a:endCxn id="29" idx="2"/>
            </p:cNvCxnSpPr>
            <p:nvPr/>
          </p:nvCxnSpPr>
          <p:spPr>
            <a:xfrm>
              <a:off x="1752600" y="4114800"/>
              <a:ext cx="6858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9" idx="5"/>
              <a:endCxn id="33" idx="2"/>
            </p:cNvCxnSpPr>
            <p:nvPr/>
          </p:nvCxnSpPr>
          <p:spPr>
            <a:xfrm rot="16200000" flipH="1">
              <a:off x="1602908" y="4422308"/>
              <a:ext cx="949792" cy="873592"/>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9" idx="7"/>
              <a:endCxn id="43" idx="2"/>
            </p:cNvCxnSpPr>
            <p:nvPr/>
          </p:nvCxnSpPr>
          <p:spPr>
            <a:xfrm rot="5400000" flipH="1" flipV="1">
              <a:off x="1488608" y="2971800"/>
              <a:ext cx="1025992" cy="721192"/>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752600" y="4724400"/>
              <a:ext cx="533400" cy="369332"/>
            </a:xfrm>
            <a:prstGeom prst="rect">
              <a:avLst/>
            </a:prstGeom>
            <a:noFill/>
          </p:spPr>
          <p:txBody>
            <a:bodyPr wrap="square" rtlCol="0">
              <a:spAutoFit/>
            </a:bodyPr>
            <a:lstStyle/>
            <a:p>
              <a:r>
                <a:rPr lang="en-US" dirty="0">
                  <a:solidFill>
                    <a:srgbClr val="FF0000"/>
                  </a:solidFill>
                </a:rPr>
                <a:t>a</a:t>
              </a:r>
            </a:p>
          </p:txBody>
        </p:sp>
        <p:sp>
          <p:nvSpPr>
            <p:cNvPr id="82" name="TextBox 81"/>
            <p:cNvSpPr txBox="1"/>
            <p:nvPr/>
          </p:nvSpPr>
          <p:spPr>
            <a:xfrm>
              <a:off x="5029200" y="3745468"/>
              <a:ext cx="533400" cy="369332"/>
            </a:xfrm>
            <a:prstGeom prst="rect">
              <a:avLst/>
            </a:prstGeom>
            <a:noFill/>
          </p:spPr>
          <p:txBody>
            <a:bodyPr wrap="square" rtlCol="0">
              <a:spAutoFit/>
            </a:bodyPr>
            <a:lstStyle/>
            <a:p>
              <a:r>
                <a:rPr lang="en-US" dirty="0">
                  <a:solidFill>
                    <a:srgbClr val="FF0000"/>
                  </a:solidFill>
                </a:rPr>
                <a:t>c</a:t>
              </a:r>
            </a:p>
          </p:txBody>
        </p:sp>
        <p:sp>
          <p:nvSpPr>
            <p:cNvPr id="83" name="TextBox 82"/>
            <p:cNvSpPr txBox="1"/>
            <p:nvPr/>
          </p:nvSpPr>
          <p:spPr>
            <a:xfrm>
              <a:off x="5105400" y="2438400"/>
              <a:ext cx="533400" cy="369332"/>
            </a:xfrm>
            <a:prstGeom prst="rect">
              <a:avLst/>
            </a:prstGeom>
            <a:noFill/>
          </p:spPr>
          <p:txBody>
            <a:bodyPr wrap="square" rtlCol="0">
              <a:spAutoFit/>
            </a:bodyPr>
            <a:lstStyle/>
            <a:p>
              <a:r>
                <a:rPr lang="en-US" dirty="0">
                  <a:solidFill>
                    <a:srgbClr val="FF0000"/>
                  </a:solidFill>
                </a:rPr>
                <a:t>d</a:t>
              </a:r>
            </a:p>
          </p:txBody>
        </p:sp>
        <p:sp>
          <p:nvSpPr>
            <p:cNvPr id="84" name="TextBox 83"/>
            <p:cNvSpPr txBox="1"/>
            <p:nvPr/>
          </p:nvSpPr>
          <p:spPr>
            <a:xfrm>
              <a:off x="3429000" y="2438400"/>
              <a:ext cx="533400" cy="369332"/>
            </a:xfrm>
            <a:prstGeom prst="rect">
              <a:avLst/>
            </a:prstGeom>
            <a:noFill/>
          </p:spPr>
          <p:txBody>
            <a:bodyPr wrap="square" rtlCol="0">
              <a:spAutoFit/>
            </a:bodyPr>
            <a:lstStyle/>
            <a:p>
              <a:r>
                <a:rPr lang="en-US" dirty="0">
                  <a:solidFill>
                    <a:srgbClr val="FF0000"/>
                  </a:solidFill>
                </a:rPr>
                <a:t>b</a:t>
              </a:r>
            </a:p>
          </p:txBody>
        </p:sp>
        <p:sp>
          <p:nvSpPr>
            <p:cNvPr id="85" name="TextBox 84"/>
            <p:cNvSpPr txBox="1"/>
            <p:nvPr/>
          </p:nvSpPr>
          <p:spPr>
            <a:xfrm>
              <a:off x="1676400" y="3059668"/>
              <a:ext cx="533400" cy="369332"/>
            </a:xfrm>
            <a:prstGeom prst="rect">
              <a:avLst/>
            </a:prstGeom>
            <a:noFill/>
          </p:spPr>
          <p:txBody>
            <a:bodyPr wrap="square" rtlCol="0">
              <a:spAutoFit/>
            </a:bodyPr>
            <a:lstStyle/>
            <a:p>
              <a:r>
                <a:rPr lang="en-US" dirty="0">
                  <a:solidFill>
                    <a:srgbClr val="FF0000"/>
                  </a:solidFill>
                </a:rPr>
                <a:t>a</a:t>
              </a:r>
            </a:p>
          </p:txBody>
        </p:sp>
        <p:sp>
          <p:nvSpPr>
            <p:cNvPr id="86" name="TextBox 85"/>
            <p:cNvSpPr txBox="1"/>
            <p:nvPr/>
          </p:nvSpPr>
          <p:spPr>
            <a:xfrm>
              <a:off x="1905000" y="3733800"/>
              <a:ext cx="533400" cy="369332"/>
            </a:xfrm>
            <a:prstGeom prst="rect">
              <a:avLst/>
            </a:prstGeom>
            <a:noFill/>
          </p:spPr>
          <p:txBody>
            <a:bodyPr wrap="square" rtlCol="0">
              <a:spAutoFit/>
            </a:bodyPr>
            <a:lstStyle/>
            <a:p>
              <a:r>
                <a:rPr lang="en-US" dirty="0">
                  <a:solidFill>
                    <a:srgbClr val="FF0000"/>
                  </a:solidFill>
                </a:rPr>
                <a:t>a</a:t>
              </a:r>
            </a:p>
          </p:txBody>
        </p:sp>
        <p:sp>
          <p:nvSpPr>
            <p:cNvPr id="87" name="TextBox 86"/>
            <p:cNvSpPr txBox="1"/>
            <p:nvPr/>
          </p:nvSpPr>
          <p:spPr>
            <a:xfrm>
              <a:off x="3429000" y="4964668"/>
              <a:ext cx="533400" cy="369332"/>
            </a:xfrm>
            <a:prstGeom prst="rect">
              <a:avLst/>
            </a:prstGeom>
            <a:noFill/>
          </p:spPr>
          <p:txBody>
            <a:bodyPr wrap="square" rtlCol="0">
              <a:spAutoFit/>
            </a:bodyPr>
            <a:lstStyle/>
            <a:p>
              <a:r>
                <a:rPr lang="en-US" dirty="0">
                  <a:solidFill>
                    <a:srgbClr val="FF0000"/>
                  </a:solidFill>
                </a:rPr>
                <a:t>b</a:t>
              </a:r>
            </a:p>
          </p:txBody>
        </p:sp>
        <p:sp>
          <p:nvSpPr>
            <p:cNvPr id="88" name="TextBox 87"/>
            <p:cNvSpPr txBox="1"/>
            <p:nvPr/>
          </p:nvSpPr>
          <p:spPr>
            <a:xfrm>
              <a:off x="5105400" y="5029200"/>
              <a:ext cx="533400" cy="369332"/>
            </a:xfrm>
            <a:prstGeom prst="rect">
              <a:avLst/>
            </a:prstGeom>
            <a:noFill/>
          </p:spPr>
          <p:txBody>
            <a:bodyPr wrap="square" rtlCol="0">
              <a:spAutoFit/>
            </a:bodyPr>
            <a:lstStyle/>
            <a:p>
              <a:r>
                <a:rPr lang="en-US" dirty="0">
                  <a:solidFill>
                    <a:srgbClr val="FF0000"/>
                  </a:solidFill>
                </a:rPr>
                <a:t>d</a:t>
              </a:r>
            </a:p>
          </p:txBody>
        </p:sp>
        <p:sp>
          <p:nvSpPr>
            <p:cNvPr id="89" name="TextBox 88"/>
            <p:cNvSpPr txBox="1"/>
            <p:nvPr/>
          </p:nvSpPr>
          <p:spPr>
            <a:xfrm>
              <a:off x="6934200" y="5029200"/>
              <a:ext cx="533400" cy="369332"/>
            </a:xfrm>
            <a:prstGeom prst="rect">
              <a:avLst/>
            </a:prstGeom>
            <a:noFill/>
          </p:spPr>
          <p:txBody>
            <a:bodyPr wrap="square" rtlCol="0">
              <a:spAutoFit/>
            </a:bodyPr>
            <a:lstStyle/>
            <a:p>
              <a:r>
                <a:rPr lang="en-US" dirty="0">
                  <a:solidFill>
                    <a:srgbClr val="FF0000"/>
                  </a:solidFill>
                </a:rPr>
                <a:t>d</a:t>
              </a: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2D7C9C-E0DF-46A9-8D1A-6BC412BA43ED}"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Conversion of NFA to DFA</a:t>
            </a:r>
          </a:p>
        </p:txBody>
      </p:sp>
      <p:sp>
        <p:nvSpPr>
          <p:cNvPr id="10" name="Content Placeholder 9"/>
          <p:cNvSpPr>
            <a:spLocks noGrp="1"/>
          </p:cNvSpPr>
          <p:nvPr>
            <p:ph idx="1"/>
          </p:nvPr>
        </p:nvSpPr>
        <p:spPr>
          <a:xfrm>
            <a:off x="304800" y="1143000"/>
            <a:ext cx="8382000" cy="5029200"/>
          </a:xfrm>
        </p:spPr>
        <p:txBody>
          <a:bodyPr>
            <a:normAutofit/>
          </a:bodyPr>
          <a:lstStyle/>
          <a:p>
            <a:r>
              <a:rPr lang="en-US" sz="2800"/>
              <a:t>Convert following NFA </a:t>
            </a:r>
            <a:r>
              <a:rPr lang="en-US" sz="2800" dirty="0"/>
              <a:t>to DFA</a:t>
            </a:r>
          </a:p>
        </p:txBody>
      </p:sp>
      <p:grpSp>
        <p:nvGrpSpPr>
          <p:cNvPr id="24" name="Group 23"/>
          <p:cNvGrpSpPr/>
          <p:nvPr/>
        </p:nvGrpSpPr>
        <p:grpSpPr>
          <a:xfrm>
            <a:off x="381000" y="1524000"/>
            <a:ext cx="3886200" cy="1731369"/>
            <a:chOff x="1447800" y="2743200"/>
            <a:chExt cx="4818888" cy="2034113"/>
          </a:xfrm>
        </p:grpSpPr>
        <p:sp>
          <p:nvSpPr>
            <p:cNvPr id="25" name="Oval 24"/>
            <p:cNvSpPr/>
            <p:nvPr/>
          </p:nvSpPr>
          <p:spPr>
            <a:xfrm>
              <a:off x="19050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q0</a:t>
              </a:r>
            </a:p>
          </p:txBody>
        </p:sp>
        <p:sp>
          <p:nvSpPr>
            <p:cNvPr id="26" name="Oval 25"/>
            <p:cNvSpPr/>
            <p:nvPr/>
          </p:nvSpPr>
          <p:spPr>
            <a:xfrm>
              <a:off x="52578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q1</a:t>
              </a:r>
            </a:p>
          </p:txBody>
        </p:sp>
        <p:cxnSp>
          <p:nvCxnSpPr>
            <p:cNvPr id="27" name="Straight Arrow Connector 26"/>
            <p:cNvCxnSpPr/>
            <p:nvPr/>
          </p:nvCxnSpPr>
          <p:spPr>
            <a:xfrm flipV="1">
              <a:off x="1447800" y="4267200"/>
              <a:ext cx="457200" cy="152400"/>
            </a:xfrm>
            <a:prstGeom prst="straightConnector1">
              <a:avLst/>
            </a:prstGeom>
            <a:ln>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25" idx="1"/>
              <a:endCxn id="25" idx="0"/>
            </p:cNvCxnSpPr>
            <p:nvPr/>
          </p:nvCxnSpPr>
          <p:spPr>
            <a:xfrm rot="5400000" flipH="1" flipV="1">
              <a:off x="2095500" y="3654892"/>
              <a:ext cx="111592" cy="269408"/>
            </a:xfrm>
            <a:prstGeom prst="curvedConnector3">
              <a:avLst>
                <a:gd name="adj1" fmla="val 52953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5" idx="7"/>
              <a:endCxn id="26" idx="1"/>
            </p:cNvCxnSpPr>
            <p:nvPr/>
          </p:nvCxnSpPr>
          <p:spPr>
            <a:xfrm rot="5400000" flipH="1" flipV="1">
              <a:off x="3962400" y="2438400"/>
              <a:ext cx="1588" cy="2813984"/>
            </a:xfrm>
            <a:prstGeom prst="curvedConnector3">
              <a:avLst>
                <a:gd name="adj1" fmla="val 44641198"/>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6" idx="3"/>
              <a:endCxn id="25" idx="5"/>
            </p:cNvCxnSpPr>
            <p:nvPr/>
          </p:nvCxnSpPr>
          <p:spPr>
            <a:xfrm rot="5400000">
              <a:off x="3962400" y="2977216"/>
              <a:ext cx="1588" cy="2813984"/>
            </a:xfrm>
            <a:prstGeom prst="curvedConnector3">
              <a:avLst>
                <a:gd name="adj1" fmla="val 41854925"/>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6" idx="0"/>
              <a:endCxn id="26" idx="7"/>
            </p:cNvCxnSpPr>
            <p:nvPr/>
          </p:nvCxnSpPr>
          <p:spPr>
            <a:xfrm rot="16200000" flipH="1">
              <a:off x="5717708" y="3654892"/>
              <a:ext cx="111592" cy="269408"/>
            </a:xfrm>
            <a:prstGeom prst="curvedConnector3">
              <a:avLst>
                <a:gd name="adj1" fmla="val -48239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972056" y="3810001"/>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981200" y="2895600"/>
              <a:ext cx="533400" cy="369332"/>
            </a:xfrm>
            <a:prstGeom prst="rect">
              <a:avLst/>
            </a:prstGeom>
            <a:noFill/>
          </p:spPr>
          <p:txBody>
            <a:bodyPr wrap="square" rtlCol="0">
              <a:spAutoFit/>
            </a:bodyPr>
            <a:lstStyle/>
            <a:p>
              <a:r>
                <a:rPr lang="en-US" dirty="0">
                  <a:solidFill>
                    <a:srgbClr val="FF0000"/>
                  </a:solidFill>
                </a:rPr>
                <a:t>0</a:t>
              </a:r>
            </a:p>
          </p:txBody>
        </p:sp>
        <p:sp>
          <p:nvSpPr>
            <p:cNvPr id="34" name="TextBox 33"/>
            <p:cNvSpPr txBox="1"/>
            <p:nvPr/>
          </p:nvSpPr>
          <p:spPr>
            <a:xfrm>
              <a:off x="3810000" y="2743200"/>
              <a:ext cx="533400" cy="369332"/>
            </a:xfrm>
            <a:prstGeom prst="rect">
              <a:avLst/>
            </a:prstGeom>
            <a:noFill/>
          </p:spPr>
          <p:txBody>
            <a:bodyPr wrap="square" rtlCol="0">
              <a:spAutoFit/>
            </a:bodyPr>
            <a:lstStyle/>
            <a:p>
              <a:r>
                <a:rPr lang="en-US" dirty="0">
                  <a:solidFill>
                    <a:srgbClr val="FF0000"/>
                  </a:solidFill>
                </a:rPr>
                <a:t>1</a:t>
              </a:r>
            </a:p>
          </p:txBody>
        </p:sp>
        <p:sp>
          <p:nvSpPr>
            <p:cNvPr id="35" name="TextBox 34"/>
            <p:cNvSpPr txBox="1"/>
            <p:nvPr/>
          </p:nvSpPr>
          <p:spPr>
            <a:xfrm>
              <a:off x="5510784" y="2743200"/>
              <a:ext cx="755904" cy="433913"/>
            </a:xfrm>
            <a:prstGeom prst="rect">
              <a:avLst/>
            </a:prstGeom>
            <a:noFill/>
          </p:spPr>
          <p:txBody>
            <a:bodyPr wrap="square" rtlCol="0">
              <a:spAutoFit/>
            </a:bodyPr>
            <a:lstStyle/>
            <a:p>
              <a:r>
                <a:rPr lang="en-US" dirty="0">
                  <a:solidFill>
                    <a:srgbClr val="FF0000"/>
                  </a:solidFill>
                </a:rPr>
                <a:t>0,1</a:t>
              </a:r>
            </a:p>
          </p:txBody>
        </p:sp>
        <p:sp>
          <p:nvSpPr>
            <p:cNvPr id="36" name="TextBox 35"/>
            <p:cNvSpPr txBox="1"/>
            <p:nvPr/>
          </p:nvSpPr>
          <p:spPr>
            <a:xfrm>
              <a:off x="3810000" y="4343400"/>
              <a:ext cx="533400" cy="433913"/>
            </a:xfrm>
            <a:prstGeom prst="rect">
              <a:avLst/>
            </a:prstGeom>
            <a:noFill/>
          </p:spPr>
          <p:txBody>
            <a:bodyPr wrap="square" rtlCol="0">
              <a:spAutoFit/>
            </a:bodyPr>
            <a:lstStyle/>
            <a:p>
              <a:r>
                <a:rPr lang="en-US" dirty="0">
                  <a:solidFill>
                    <a:srgbClr val="FF0000"/>
                  </a:solidFill>
                </a:rPr>
                <a:t>1</a:t>
              </a:r>
            </a:p>
          </p:txBody>
        </p:sp>
      </p:grpSp>
      <p:graphicFrame>
        <p:nvGraphicFramePr>
          <p:cNvPr id="38" name="Table 37"/>
          <p:cNvGraphicFramePr>
            <a:graphicFrameLocks noGrp="1"/>
          </p:cNvGraphicFramePr>
          <p:nvPr/>
        </p:nvGraphicFramePr>
        <p:xfrm>
          <a:off x="4648200" y="1905000"/>
          <a:ext cx="3962400" cy="1371600"/>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tblGrid>
              <a:tr h="457200">
                <a:tc>
                  <a:txBody>
                    <a:bodyPr/>
                    <a:lstStyle/>
                    <a:p>
                      <a:endParaRPr lang="en-US" dirty="0">
                        <a:ln>
                          <a:solidFill>
                            <a:schemeClr val="tx1"/>
                          </a:solidFill>
                        </a:ln>
                      </a:endParaRP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1</a:t>
                      </a:r>
                    </a:p>
                  </a:txBody>
                  <a:tcPr>
                    <a:lnL w="12700" cap="flat" cmpd="sng" algn="ctr">
                      <a:solidFill>
                        <a:srgbClr val="7BE5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r>
                        <a:rPr lang="en-US" dirty="0"/>
                        <a:t>q0</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q1</a:t>
                      </a:r>
                    </a:p>
                  </a:txBody>
                  <a:tcPr>
                    <a:lnL w="12700" cap="flat" cmpd="sng" algn="ctr">
                      <a:solidFill>
                        <a:srgbClr val="7BE5E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r>
                        <a:rPr lang="en-US" dirty="0"/>
                        <a:t>q1</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t>q1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t>{q0,q1}</a:t>
                      </a:r>
                    </a:p>
                  </a:txBody>
                  <a:tcPr>
                    <a:lnL w="12700" cap="flat" cmpd="sng" algn="ctr">
                      <a:solidFill>
                        <a:srgbClr val="7BE5E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39" name="Table 38"/>
          <p:cNvGraphicFramePr>
            <a:graphicFrameLocks noGrp="1"/>
          </p:cNvGraphicFramePr>
          <p:nvPr/>
        </p:nvGraphicFramePr>
        <p:xfrm>
          <a:off x="381000" y="3962400"/>
          <a:ext cx="3200400" cy="1828800"/>
        </p:xfrm>
        <a:graphic>
          <a:graphicData uri="http://schemas.openxmlformats.org/drawingml/2006/table">
            <a:tbl>
              <a:tblPr>
                <a:tableStyleId>{5C22544A-7EE6-4342-B048-85BDC9FD1C3A}</a:tableStyleId>
              </a:tblPr>
              <a:tblGrid>
                <a:gridCol w="861646">
                  <a:extLst>
                    <a:ext uri="{9D8B030D-6E8A-4147-A177-3AD203B41FA5}">
                      <a16:colId xmlns:a16="http://schemas.microsoft.com/office/drawing/2014/main" val="20000"/>
                    </a:ext>
                  </a:extLst>
                </a:gridCol>
                <a:gridCol w="890954">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457200">
                <a:tc>
                  <a:txBody>
                    <a:bodyPr/>
                    <a:lstStyle/>
                    <a:p>
                      <a:endParaRPr lang="en-US" dirty="0">
                        <a:ln>
                          <a:solidFill>
                            <a:schemeClr val="tx1"/>
                          </a:solidFill>
                        </a:ln>
                      </a:endParaRP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1</a:t>
                      </a:r>
                    </a:p>
                  </a:txBody>
                  <a:tcPr>
                    <a:lnL w="12700" cap="flat" cmpd="sng" algn="ctr">
                      <a:solidFill>
                        <a:srgbClr val="7BE5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r>
                        <a:rPr lang="en-US" dirty="0"/>
                        <a:t>q0</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q1</a:t>
                      </a:r>
                    </a:p>
                  </a:txBody>
                  <a:tcPr>
                    <a:lnL w="12700" cap="flat" cmpd="sng" algn="ctr">
                      <a:solidFill>
                        <a:srgbClr val="7BE5E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r>
                        <a:rPr lang="en-US" dirty="0"/>
                        <a:t>q1</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[q0,q1]</a:t>
                      </a:r>
                    </a:p>
                  </a:txBody>
                  <a:tcPr>
                    <a:lnL w="12700" cap="flat" cmpd="sng" algn="ctr">
                      <a:solidFill>
                        <a:srgbClr val="7BE5E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[q0,q1]</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[q0,q1]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[q0,q1]</a:t>
                      </a:r>
                    </a:p>
                  </a:txBody>
                  <a:tcPr>
                    <a:lnL w="12700" cap="flat" cmpd="sng" algn="ctr">
                      <a:solidFill>
                        <a:srgbClr val="7BE5E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72" name="Group 71"/>
          <p:cNvGrpSpPr/>
          <p:nvPr/>
        </p:nvGrpSpPr>
        <p:grpSpPr>
          <a:xfrm>
            <a:off x="3505200" y="3733799"/>
            <a:ext cx="5410199" cy="1524001"/>
            <a:chOff x="3505200" y="3733799"/>
            <a:chExt cx="5410199" cy="1524001"/>
          </a:xfrm>
        </p:grpSpPr>
        <p:sp>
          <p:nvSpPr>
            <p:cNvPr id="53" name="Oval 52"/>
            <p:cNvSpPr/>
            <p:nvPr/>
          </p:nvSpPr>
          <p:spPr>
            <a:xfrm>
              <a:off x="7696200" y="4343400"/>
              <a:ext cx="1219199" cy="9144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[q0,q1]</a:t>
              </a:r>
            </a:p>
          </p:txBody>
        </p:sp>
        <p:grpSp>
          <p:nvGrpSpPr>
            <p:cNvPr id="71" name="Group 70"/>
            <p:cNvGrpSpPr/>
            <p:nvPr/>
          </p:nvGrpSpPr>
          <p:grpSpPr>
            <a:xfrm>
              <a:off x="3505200" y="3733799"/>
              <a:ext cx="5257800" cy="1481209"/>
              <a:chOff x="3505200" y="3733799"/>
              <a:chExt cx="5257800" cy="1481209"/>
            </a:xfrm>
          </p:grpSpPr>
          <p:grpSp>
            <p:nvGrpSpPr>
              <p:cNvPr id="40" name="Group 39"/>
              <p:cNvGrpSpPr/>
              <p:nvPr/>
            </p:nvGrpSpPr>
            <p:grpSpPr>
              <a:xfrm>
                <a:off x="3505200" y="3733799"/>
                <a:ext cx="4953000" cy="1481209"/>
                <a:chOff x="1447800" y="2828950"/>
                <a:chExt cx="4606290" cy="1666851"/>
              </a:xfrm>
            </p:grpSpPr>
            <p:sp>
              <p:nvSpPr>
                <p:cNvPr id="41" name="Oval 40"/>
                <p:cNvSpPr/>
                <p:nvPr/>
              </p:nvSpPr>
              <p:spPr>
                <a:xfrm>
                  <a:off x="19050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q0</a:t>
                  </a:r>
                </a:p>
              </p:txBody>
            </p:sp>
            <p:sp>
              <p:nvSpPr>
                <p:cNvPr id="42" name="Oval 41"/>
                <p:cNvSpPr/>
                <p:nvPr/>
              </p:nvSpPr>
              <p:spPr>
                <a:xfrm>
                  <a:off x="3733038" y="3733801"/>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q1</a:t>
                  </a:r>
                </a:p>
              </p:txBody>
            </p:sp>
            <p:cxnSp>
              <p:nvCxnSpPr>
                <p:cNvPr id="43" name="Straight Arrow Connector 42"/>
                <p:cNvCxnSpPr/>
                <p:nvPr/>
              </p:nvCxnSpPr>
              <p:spPr>
                <a:xfrm flipV="1">
                  <a:off x="1447800" y="4267200"/>
                  <a:ext cx="457200" cy="152400"/>
                </a:xfrm>
                <a:prstGeom prst="straightConnector1">
                  <a:avLst/>
                </a:prstGeom>
                <a:ln>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41" idx="1"/>
                  <a:endCxn id="41" idx="0"/>
                </p:cNvCxnSpPr>
                <p:nvPr/>
              </p:nvCxnSpPr>
              <p:spPr>
                <a:xfrm rot="5400000" flipH="1" flipV="1">
                  <a:off x="2095500" y="3654892"/>
                  <a:ext cx="111592" cy="269408"/>
                </a:xfrm>
                <a:prstGeom prst="curvedConnector3">
                  <a:avLst>
                    <a:gd name="adj1" fmla="val 752623"/>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2" idx="0"/>
                  <a:endCxn id="42" idx="7"/>
                </p:cNvCxnSpPr>
                <p:nvPr/>
              </p:nvCxnSpPr>
              <p:spPr>
                <a:xfrm rot="16200000" flipH="1">
                  <a:off x="4192945" y="3654894"/>
                  <a:ext cx="111592" cy="269407"/>
                </a:xfrm>
                <a:prstGeom prst="curvedConnector3">
                  <a:avLst>
                    <a:gd name="adj1" fmla="val -542854"/>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1972056" y="3810001"/>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260854" y="2828950"/>
                  <a:ext cx="533400" cy="369332"/>
                </a:xfrm>
                <a:prstGeom prst="rect">
                  <a:avLst/>
                </a:prstGeom>
                <a:noFill/>
              </p:spPr>
              <p:txBody>
                <a:bodyPr wrap="square" rtlCol="0">
                  <a:spAutoFit/>
                </a:bodyPr>
                <a:lstStyle/>
                <a:p>
                  <a:r>
                    <a:rPr lang="en-US" dirty="0">
                      <a:solidFill>
                        <a:srgbClr val="FF0000"/>
                      </a:solidFill>
                    </a:rPr>
                    <a:t>0</a:t>
                  </a:r>
                </a:p>
              </p:txBody>
            </p:sp>
            <p:sp>
              <p:nvSpPr>
                <p:cNvPr id="50" name="TextBox 49"/>
                <p:cNvSpPr txBox="1"/>
                <p:nvPr/>
              </p:nvSpPr>
              <p:spPr>
                <a:xfrm>
                  <a:off x="3998976" y="2842081"/>
                  <a:ext cx="533400" cy="415621"/>
                </a:xfrm>
                <a:prstGeom prst="rect">
                  <a:avLst/>
                </a:prstGeom>
                <a:noFill/>
              </p:spPr>
              <p:txBody>
                <a:bodyPr wrap="square" rtlCol="0">
                  <a:spAutoFit/>
                </a:bodyPr>
                <a:lstStyle/>
                <a:p>
                  <a:r>
                    <a:rPr lang="en-US" dirty="0">
                      <a:solidFill>
                        <a:srgbClr val="FF0000"/>
                      </a:solidFill>
                    </a:rPr>
                    <a:t>0</a:t>
                  </a:r>
                </a:p>
              </p:txBody>
            </p:sp>
            <p:sp>
              <p:nvSpPr>
                <p:cNvPr id="51" name="TextBox 50"/>
                <p:cNvSpPr txBox="1"/>
                <p:nvPr/>
              </p:nvSpPr>
              <p:spPr>
                <a:xfrm>
                  <a:off x="5510784" y="2828950"/>
                  <a:ext cx="543306" cy="415621"/>
                </a:xfrm>
                <a:prstGeom prst="rect">
                  <a:avLst/>
                </a:prstGeom>
                <a:noFill/>
              </p:spPr>
              <p:txBody>
                <a:bodyPr wrap="square" rtlCol="0">
                  <a:spAutoFit/>
                </a:bodyPr>
                <a:lstStyle/>
                <a:p>
                  <a:r>
                    <a:rPr lang="en-US" dirty="0">
                      <a:solidFill>
                        <a:srgbClr val="FF0000"/>
                      </a:solidFill>
                    </a:rPr>
                    <a:t>0,1</a:t>
                  </a:r>
                </a:p>
              </p:txBody>
            </p:sp>
            <p:sp>
              <p:nvSpPr>
                <p:cNvPr id="52" name="TextBox 51"/>
                <p:cNvSpPr txBox="1"/>
                <p:nvPr/>
              </p:nvSpPr>
              <p:spPr>
                <a:xfrm>
                  <a:off x="2969514" y="3686454"/>
                  <a:ext cx="533400" cy="433913"/>
                </a:xfrm>
                <a:prstGeom prst="rect">
                  <a:avLst/>
                </a:prstGeom>
                <a:noFill/>
              </p:spPr>
              <p:txBody>
                <a:bodyPr wrap="square" rtlCol="0">
                  <a:spAutoFit/>
                </a:bodyPr>
                <a:lstStyle/>
                <a:p>
                  <a:r>
                    <a:rPr lang="en-US" dirty="0">
                      <a:solidFill>
                        <a:srgbClr val="FF0000"/>
                      </a:solidFill>
                    </a:rPr>
                    <a:t>1</a:t>
                  </a:r>
                </a:p>
              </p:txBody>
            </p:sp>
          </p:grpSp>
          <p:sp>
            <p:nvSpPr>
              <p:cNvPr id="54" name="Oval 53"/>
              <p:cNvSpPr/>
              <p:nvPr/>
            </p:nvSpPr>
            <p:spPr>
              <a:xfrm>
                <a:off x="7772400" y="4419600"/>
                <a:ext cx="9906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56" name="Straight Arrow Connector 55"/>
              <p:cNvCxnSpPr>
                <a:stCxn id="41" idx="6"/>
                <a:endCxn id="42" idx="2"/>
              </p:cNvCxnSpPr>
              <p:nvPr/>
            </p:nvCxnSpPr>
            <p:spPr>
              <a:xfrm>
                <a:off x="4816168" y="4876442"/>
                <a:ext cx="1146277"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2" idx="6"/>
              </p:cNvCxnSpPr>
              <p:nvPr/>
            </p:nvCxnSpPr>
            <p:spPr>
              <a:xfrm flipV="1">
                <a:off x="6781800" y="4855569"/>
                <a:ext cx="914400" cy="20873"/>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53" idx="0"/>
                <a:endCxn id="53" idx="7"/>
              </p:cNvCxnSpPr>
              <p:nvPr/>
            </p:nvCxnSpPr>
            <p:spPr>
              <a:xfrm rot="16200000" flipH="1">
                <a:off x="8454369" y="4194830"/>
                <a:ext cx="133911" cy="431051"/>
              </a:xfrm>
              <a:prstGeom prst="curvedConnector3">
                <a:avLst>
                  <a:gd name="adj1" fmla="val -435035"/>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7046452" y="4495800"/>
              <a:ext cx="573548" cy="385587"/>
            </a:xfrm>
            <a:prstGeom prst="rect">
              <a:avLst/>
            </a:prstGeom>
            <a:noFill/>
          </p:spPr>
          <p:txBody>
            <a:bodyPr wrap="square" rtlCol="0">
              <a:spAutoFit/>
            </a:bodyPr>
            <a:lstStyle/>
            <a:p>
              <a:r>
                <a:rPr lang="en-US" dirty="0">
                  <a:solidFill>
                    <a:srgbClr val="FF0000"/>
                  </a:solidFill>
                </a:rPr>
                <a:t>1</a:t>
              </a: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E5D10E-9013-4107-997C-C8EAAA4D9938}"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Equivalence of NFA and DFA</a:t>
            </a:r>
          </a:p>
        </p:txBody>
      </p:sp>
      <p:sp>
        <p:nvSpPr>
          <p:cNvPr id="10" name="Content Placeholder 9"/>
          <p:cNvSpPr>
            <a:spLocks noGrp="1"/>
          </p:cNvSpPr>
          <p:nvPr>
            <p:ph idx="1"/>
          </p:nvPr>
        </p:nvSpPr>
        <p:spPr/>
        <p:txBody>
          <a:bodyPr>
            <a:normAutofit/>
          </a:bodyPr>
          <a:lstStyle/>
          <a:p>
            <a:pPr algn="just">
              <a:buNone/>
            </a:pPr>
            <a:r>
              <a:rPr lang="en-US" sz="2400" b="1" dirty="0"/>
              <a:t>Theorem:</a:t>
            </a:r>
            <a:r>
              <a:rPr lang="en-US" sz="2400" dirty="0"/>
              <a:t> Every NFA has an equivalent DFA.</a:t>
            </a:r>
          </a:p>
          <a:p>
            <a:pPr algn="just">
              <a:buNone/>
            </a:pPr>
            <a:endParaRPr lang="en-US" sz="2400" dirty="0"/>
          </a:p>
          <a:p>
            <a:pPr algn="just">
              <a:buNone/>
            </a:pPr>
            <a:r>
              <a:rPr lang="en-US" sz="2400" dirty="0"/>
              <a:t>If a language L is accepted by an NFA then there exists an equivalent DFA that accepts L.</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134D26-3E6B-4C63-BF7B-33A038C3DA61}"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Equivalence of NFA and </a:t>
            </a:r>
            <a:r>
              <a:rPr lang="en-US" dirty="0"/>
              <a:t>DFA (Proof)</a:t>
            </a:r>
          </a:p>
        </p:txBody>
      </p:sp>
      <p:sp>
        <p:nvSpPr>
          <p:cNvPr id="10" name="Content Placeholder 9"/>
          <p:cNvSpPr>
            <a:spLocks noGrp="1"/>
          </p:cNvSpPr>
          <p:nvPr>
            <p:ph idx="1"/>
          </p:nvPr>
        </p:nvSpPr>
        <p:spPr>
          <a:xfrm>
            <a:off x="457200" y="1143000"/>
            <a:ext cx="8458200" cy="4983163"/>
          </a:xfrm>
        </p:spPr>
        <p:txBody>
          <a:bodyPr>
            <a:normAutofit/>
          </a:bodyPr>
          <a:lstStyle/>
          <a:p>
            <a:pPr>
              <a:buNone/>
            </a:pPr>
            <a:r>
              <a:rPr lang="en-US" sz="2200" dirty="0"/>
              <a:t>Let  L is accepted by NFA N = (Q</a:t>
            </a:r>
            <a:r>
              <a:rPr lang="en-US" sz="2200" baseline="-25000" dirty="0"/>
              <a:t>N</a:t>
            </a:r>
            <a:r>
              <a:rPr lang="en-US" sz="2200" dirty="0"/>
              <a:t>, Σ</a:t>
            </a:r>
            <a:r>
              <a:rPr lang="en-US" sz="2200" baseline="-25000" dirty="0"/>
              <a:t>N</a:t>
            </a:r>
            <a:r>
              <a:rPr lang="en-US" sz="2200" dirty="0"/>
              <a:t>, </a:t>
            </a:r>
            <a:r>
              <a:rPr lang="en-US" sz="2200" dirty="0" err="1"/>
              <a:t>δ</a:t>
            </a:r>
            <a:r>
              <a:rPr lang="en-US" sz="2200" baseline="-25000" dirty="0" err="1"/>
              <a:t>N</a:t>
            </a:r>
            <a:r>
              <a:rPr lang="en-US" sz="2200" dirty="0"/>
              <a:t>, q</a:t>
            </a:r>
            <a:r>
              <a:rPr lang="en-US" sz="2200" baseline="-25000" dirty="0"/>
              <a:t>0N</a:t>
            </a:r>
            <a:r>
              <a:rPr lang="en-US" sz="2200" dirty="0"/>
              <a:t>, F</a:t>
            </a:r>
            <a:r>
              <a:rPr lang="en-US" sz="2200" baseline="-25000" dirty="0"/>
              <a:t>N</a:t>
            </a:r>
            <a:r>
              <a:rPr lang="en-US" sz="2200" dirty="0"/>
              <a:t>). </a:t>
            </a:r>
          </a:p>
          <a:p>
            <a:pPr>
              <a:buNone/>
            </a:pPr>
            <a:r>
              <a:rPr lang="en-US" sz="2200" dirty="0"/>
              <a:t>	Construct a DFA D= (Q</a:t>
            </a:r>
            <a:r>
              <a:rPr lang="en-US" sz="2200" baseline="-25000" dirty="0"/>
              <a:t>D</a:t>
            </a:r>
            <a:r>
              <a:rPr lang="en-US" sz="2200" dirty="0"/>
              <a:t>, Σ</a:t>
            </a:r>
            <a:r>
              <a:rPr lang="en-US" sz="2200" baseline="-25000" dirty="0"/>
              <a:t>D</a:t>
            </a:r>
            <a:r>
              <a:rPr lang="en-US" sz="2200" dirty="0"/>
              <a:t>, </a:t>
            </a:r>
            <a:r>
              <a:rPr lang="en-US" sz="2200" dirty="0" err="1"/>
              <a:t>δ</a:t>
            </a:r>
            <a:r>
              <a:rPr lang="en-US" sz="2200" baseline="-25000" dirty="0" err="1"/>
              <a:t>D</a:t>
            </a:r>
            <a:r>
              <a:rPr lang="en-US" sz="2200" dirty="0"/>
              <a:t>, q</a:t>
            </a:r>
            <a:r>
              <a:rPr lang="en-US" sz="2200" baseline="-25000" dirty="0"/>
              <a:t>0D</a:t>
            </a:r>
            <a:r>
              <a:rPr lang="en-US" sz="2200" dirty="0"/>
              <a:t>, F</a:t>
            </a:r>
            <a:r>
              <a:rPr lang="en-US" sz="2200" baseline="-25000" dirty="0"/>
              <a:t>D</a:t>
            </a:r>
            <a:r>
              <a:rPr lang="en-US" sz="2200" dirty="0"/>
              <a:t>) as follows.</a:t>
            </a:r>
          </a:p>
          <a:p>
            <a:pPr>
              <a:buNone/>
            </a:pPr>
            <a:r>
              <a:rPr lang="en-US" sz="2200" dirty="0"/>
              <a:t>	Q</a:t>
            </a:r>
            <a:r>
              <a:rPr lang="en-US" sz="2200" baseline="-25000" dirty="0"/>
              <a:t>D</a:t>
            </a:r>
            <a:r>
              <a:rPr lang="en-US" sz="2200" dirty="0"/>
              <a:t> is equal to the power set of Q</a:t>
            </a:r>
            <a:r>
              <a:rPr lang="en-US" sz="2200" baseline="-25000" dirty="0"/>
              <a:t>N</a:t>
            </a:r>
            <a:r>
              <a:rPr lang="en-US" sz="2200" dirty="0"/>
              <a:t>, Q</a:t>
            </a:r>
            <a:r>
              <a:rPr lang="en-US" sz="2200" baseline="-25000" dirty="0"/>
              <a:t>D</a:t>
            </a:r>
            <a:r>
              <a:rPr lang="en-US" sz="2200" dirty="0"/>
              <a:t> = 2</a:t>
            </a:r>
            <a:r>
              <a:rPr lang="en-US" sz="2200" baseline="52000" dirty="0"/>
              <a:t>Q</a:t>
            </a:r>
            <a:r>
              <a:rPr lang="en-US" sz="2200" baseline="28000" dirty="0"/>
              <a:t>N</a:t>
            </a:r>
          </a:p>
          <a:p>
            <a:pPr>
              <a:buNone/>
            </a:pPr>
            <a:r>
              <a:rPr lang="en-US" sz="2200" dirty="0"/>
              <a:t>	Σ</a:t>
            </a:r>
            <a:r>
              <a:rPr lang="en-US" sz="2200" baseline="-25000" dirty="0"/>
              <a:t>D </a:t>
            </a:r>
            <a:r>
              <a:rPr lang="en-US" sz="2200" dirty="0"/>
              <a:t>= Σ</a:t>
            </a:r>
            <a:r>
              <a:rPr lang="en-US" sz="2200" baseline="-25000" dirty="0"/>
              <a:t>N </a:t>
            </a:r>
            <a:r>
              <a:rPr lang="en-US" sz="2200" dirty="0"/>
              <a:t>=∑</a:t>
            </a:r>
          </a:p>
          <a:p>
            <a:pPr>
              <a:buNone/>
            </a:pPr>
            <a:r>
              <a:rPr lang="en-US" sz="2200" dirty="0"/>
              <a:t>	q</a:t>
            </a:r>
            <a:r>
              <a:rPr lang="en-US" sz="2200" baseline="-25000" dirty="0"/>
              <a:t>0D </a:t>
            </a:r>
            <a:r>
              <a:rPr lang="en-US" sz="2200" dirty="0"/>
              <a:t> = {q</a:t>
            </a:r>
            <a:r>
              <a:rPr lang="en-US" sz="2200" baseline="-25000" dirty="0"/>
              <a:t>0N</a:t>
            </a:r>
            <a:r>
              <a:rPr lang="en-US" sz="2200" dirty="0"/>
              <a:t>}</a:t>
            </a:r>
          </a:p>
          <a:p>
            <a:pPr>
              <a:buNone/>
            </a:pPr>
            <a:r>
              <a:rPr lang="en-US" sz="2200" dirty="0"/>
              <a:t>	F</a:t>
            </a:r>
            <a:r>
              <a:rPr lang="en-US" sz="2200" baseline="-25000" dirty="0"/>
              <a:t>D</a:t>
            </a:r>
            <a:r>
              <a:rPr lang="en-US" sz="2200" dirty="0"/>
              <a:t> is the set of states in Q</a:t>
            </a:r>
            <a:r>
              <a:rPr lang="en-US" sz="2200" baseline="-25000" dirty="0"/>
              <a:t>D</a:t>
            </a:r>
            <a:r>
              <a:rPr lang="en-US" sz="2200" dirty="0"/>
              <a:t> that contain any element of F</a:t>
            </a:r>
            <a:r>
              <a:rPr lang="en-US" sz="2200" baseline="-25000" dirty="0"/>
              <a:t>N.</a:t>
            </a:r>
            <a:endParaRPr lang="en-US" sz="2200" dirty="0"/>
          </a:p>
          <a:p>
            <a:pPr>
              <a:buNone/>
            </a:pPr>
            <a:r>
              <a:rPr lang="en-US" sz="2200" dirty="0"/>
              <a:t>	</a:t>
            </a:r>
            <a:r>
              <a:rPr lang="en-US" sz="2200" dirty="0" err="1"/>
              <a:t>δ</a:t>
            </a:r>
            <a:r>
              <a:rPr lang="en-US" sz="2200" baseline="-25000" dirty="0" err="1"/>
              <a:t>D</a:t>
            </a:r>
            <a:r>
              <a:rPr lang="en-US" sz="2200" dirty="0"/>
              <a:t> is the transition function for D. </a:t>
            </a:r>
          </a:p>
          <a:p>
            <a:pPr>
              <a:buNone/>
            </a:pPr>
            <a:r>
              <a:rPr lang="en-US" sz="2200" dirty="0"/>
              <a:t>	</a:t>
            </a:r>
            <a:r>
              <a:rPr lang="en-US" sz="2200" dirty="0" err="1"/>
              <a:t>δ</a:t>
            </a:r>
            <a:r>
              <a:rPr lang="en-US" sz="2200" baseline="-25000" dirty="0" err="1"/>
              <a:t>D</a:t>
            </a:r>
            <a:r>
              <a:rPr lang="en-US" sz="2200" dirty="0"/>
              <a:t> (</a:t>
            </a:r>
            <a:r>
              <a:rPr lang="en-US" sz="2200" dirty="0" err="1"/>
              <a:t>q,a</a:t>
            </a:r>
            <a:r>
              <a:rPr lang="en-US" sz="2200" dirty="0"/>
              <a:t>)= </a:t>
            </a:r>
            <a:r>
              <a:rPr lang="en-US" sz="2200" dirty="0">
                <a:sym typeface="Symbol" panose="05050102010706020507"/>
              </a:rPr>
              <a:t></a:t>
            </a:r>
            <a:r>
              <a:rPr lang="en-US" sz="2200" baseline="-25000" dirty="0" err="1">
                <a:sym typeface="Symbol" panose="05050102010706020507"/>
              </a:rPr>
              <a:t>pq</a:t>
            </a:r>
            <a:r>
              <a:rPr lang="en-US" sz="2200" dirty="0"/>
              <a:t> </a:t>
            </a:r>
            <a:r>
              <a:rPr lang="en-US" sz="2200" dirty="0" err="1"/>
              <a:t>δ</a:t>
            </a:r>
            <a:r>
              <a:rPr lang="en-US" sz="2200" baseline="-25000" dirty="0" err="1"/>
              <a:t>N</a:t>
            </a:r>
            <a:r>
              <a:rPr lang="en-US" sz="2200" baseline="-25000" dirty="0"/>
              <a:t> </a:t>
            </a:r>
            <a:r>
              <a:rPr lang="en-US" sz="2200" dirty="0"/>
              <a:t>(</a:t>
            </a:r>
            <a:r>
              <a:rPr lang="en-US" sz="2200" dirty="0" err="1"/>
              <a:t>q,a</a:t>
            </a:r>
            <a:r>
              <a:rPr lang="en-US" sz="2200" dirty="0"/>
              <a:t>)for q ∈ Q</a:t>
            </a:r>
            <a:r>
              <a:rPr lang="en-US" sz="2200" baseline="-25000" dirty="0"/>
              <a:t>D</a:t>
            </a:r>
            <a:r>
              <a:rPr lang="en-US" sz="2200" dirty="0"/>
              <a:t> and a ∈ Σ.</a:t>
            </a:r>
          </a:p>
          <a:p>
            <a:pPr>
              <a:buNone/>
            </a:pPr>
            <a:r>
              <a:rPr lang="en-US" sz="2200" dirty="0"/>
              <a:t>	p is a single state from Q</a:t>
            </a:r>
            <a:r>
              <a:rPr lang="en-US" sz="2200" baseline="-25000" dirty="0"/>
              <a:t>N </a:t>
            </a:r>
            <a:r>
              <a:rPr lang="en-US" sz="2200" dirty="0"/>
              <a:t>.  </a:t>
            </a:r>
          </a:p>
          <a:p>
            <a:pPr>
              <a:buNone/>
            </a:pPr>
            <a:r>
              <a:rPr lang="en-US" sz="2200" dirty="0"/>
              <a:t>	</a:t>
            </a:r>
            <a:r>
              <a:rPr lang="en-US" sz="2200" dirty="0" err="1"/>
              <a:t>δ</a:t>
            </a:r>
            <a:r>
              <a:rPr lang="en-US" sz="2200" baseline="-25000" dirty="0" err="1"/>
              <a:t>D</a:t>
            </a:r>
            <a:r>
              <a:rPr lang="en-US" sz="2200" dirty="0"/>
              <a:t>(</a:t>
            </a:r>
            <a:r>
              <a:rPr lang="en-US" sz="2200" dirty="0" err="1"/>
              <a:t>q,a</a:t>
            </a:r>
            <a:r>
              <a:rPr lang="en-US" sz="2200" dirty="0"/>
              <a:t>) is the union of all  </a:t>
            </a:r>
            <a:r>
              <a:rPr lang="en-US" sz="2200" dirty="0" err="1"/>
              <a:t>δ</a:t>
            </a:r>
            <a:r>
              <a:rPr lang="en-US" sz="2200" baseline="-25000" dirty="0" err="1"/>
              <a:t>N</a:t>
            </a:r>
            <a:r>
              <a:rPr lang="en-US" sz="2200" dirty="0"/>
              <a:t>(</a:t>
            </a:r>
            <a:r>
              <a:rPr lang="en-US" sz="2200" dirty="0" err="1"/>
              <a:t>p,a</a:t>
            </a:r>
            <a:r>
              <a:rPr lang="en-US" sz="2200" dirty="0"/>
              <a:t>).</a:t>
            </a:r>
          </a:p>
          <a:p>
            <a:pPr>
              <a:buNone/>
            </a:pPr>
            <a:r>
              <a:rPr lang="en-US" sz="2200" dirty="0"/>
              <a:t>	Now we will prove that  for every </a:t>
            </a:r>
            <a:r>
              <a:rPr lang="en-US" sz="2200" i="1" dirty="0"/>
              <a:t>x, </a:t>
            </a:r>
            <a:r>
              <a:rPr lang="en-US" sz="2200" dirty="0"/>
              <a:t>L(D) = L(N)</a:t>
            </a:r>
          </a:p>
          <a:p>
            <a:pPr algn="just">
              <a:buNone/>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9A94E6A-7591-4336-9DD0-9EC3958DE31C}" type="datetime1">
              <a:rPr lang="en-US" smtClean="0"/>
              <a:t>12/28/2022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graphicFrame>
        <p:nvGraphicFramePr>
          <p:cNvPr id="14" name="Content Placeholder 13"/>
          <p:cNvGraphicFramePr>
            <a:graphicFrameLocks noGrp="1"/>
          </p:cNvGraphicFramePr>
          <p:nvPr>
            <p:ph idx="1"/>
          </p:nvPr>
        </p:nvGraphicFramePr>
        <p:xfrm>
          <a:off x="533400" y="1752600"/>
          <a:ext cx="8001000" cy="4328160"/>
        </p:xfrm>
        <a:graphic>
          <a:graphicData uri="http://schemas.openxmlformats.org/drawingml/2006/table">
            <a:tbl>
              <a:tblPr bandRow="1">
                <a:tableStyleId>{5C22544A-7EE6-4342-B048-85BDC9FD1C3A}</a:tableStyleId>
              </a:tblPr>
              <a:tblGrid>
                <a:gridCol w="8001000">
                  <a:extLst>
                    <a:ext uri="{9D8B030D-6E8A-4147-A177-3AD203B41FA5}">
                      <a16:colId xmlns:a16="http://schemas.microsoft.com/office/drawing/2014/main" val="20000"/>
                    </a:ext>
                  </a:extLst>
                </a:gridCol>
              </a:tblGrid>
              <a:tr h="370840">
                <a:tc>
                  <a:txBody>
                    <a:bodyPr/>
                    <a:lstStyle/>
                    <a:p>
                      <a:r>
                        <a:rPr lang="en-US" sz="2000" b="1" dirty="0"/>
                        <a:t>5. Modern tool usage: </a:t>
                      </a:r>
                      <a:r>
                        <a:rPr lang="en-US" sz="2000" dirty="0"/>
                        <a:t>Create, select, and apply appropriate techniques, resources, and modern engineering and IT tools including prediction and modeling to complex engineering activities with an understanding of the limitations.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70840">
                <a:tc>
                  <a:txBody>
                    <a:bodyPr/>
                    <a:lstStyle/>
                    <a:p>
                      <a:r>
                        <a:rPr lang="en-US" sz="2000" b="1" dirty="0"/>
                        <a:t>6. The engineer and society:</a:t>
                      </a:r>
                      <a:r>
                        <a:rPr lang="en-US" sz="2000" dirty="0"/>
                        <a:t> Apply reasoning informed by the contextual knowledge to assess societal, health, safety, legal and cultural issues and the consequent responsibilities relevant to the professional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70840">
                <a:tc>
                  <a:txBody>
                    <a:bodyPr/>
                    <a:lstStyle/>
                    <a:p>
                      <a:r>
                        <a:rPr lang="en-US" sz="2000" b="1" dirty="0"/>
                        <a:t>7</a:t>
                      </a:r>
                      <a:r>
                        <a:rPr lang="en-US" sz="2000" b="1"/>
                        <a:t>. Environment and sustainability: </a:t>
                      </a:r>
                      <a:r>
                        <a:rPr lang="en-US" sz="2000"/>
                        <a:t>Understand </a:t>
                      </a:r>
                      <a:r>
                        <a:rPr lang="en-US" sz="2000" dirty="0"/>
                        <a:t>the impact of </a:t>
                      </a:r>
                      <a:r>
                        <a:rPr lang="en-US" sz="2000"/>
                        <a:t>the professional engineering solutions in societal and environmental contexts, and demonstrate the knowledge </a:t>
                      </a:r>
                      <a:r>
                        <a:rPr lang="en-US" sz="2000" dirty="0"/>
                        <a:t>of</a:t>
                      </a:r>
                      <a:r>
                        <a:rPr lang="en-US" sz="2000"/>
                        <a:t>, and need for sustainable development</a:t>
                      </a:r>
                      <a:r>
                        <a:rPr lang="en-US" sz="20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70840">
                <a:tc>
                  <a:txBody>
                    <a:bodyPr/>
                    <a:lstStyle/>
                    <a:p>
                      <a:r>
                        <a:rPr lang="en-US" sz="2000" b="1" dirty="0"/>
                        <a:t>8. Ethics:</a:t>
                      </a:r>
                      <a:r>
                        <a:rPr lang="en-US" sz="2000" dirty="0"/>
                        <a:t> Apply ethical principles and commit to professional ethics and responsibilities and norms of the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1" name="TextBox 10"/>
          <p:cNvSpPr txBox="1"/>
          <p:nvPr/>
        </p:nvSpPr>
        <p:spPr>
          <a:xfrm>
            <a:off x="381000" y="1143000"/>
            <a:ext cx="934423" cy="400110"/>
          </a:xfrm>
          <a:prstGeom prst="rect">
            <a:avLst/>
          </a:prstGeom>
          <a:noFill/>
        </p:spPr>
        <p:txBody>
          <a:bodyPr wrap="none" rtlCol="0">
            <a:spAutoFit/>
          </a:bodyPr>
          <a:lstStyle/>
          <a:p>
            <a:r>
              <a:rPr lang="en-US" sz="2000" dirty="0"/>
              <a:t>Contd..</a:t>
            </a:r>
          </a:p>
        </p:txBody>
      </p:sp>
      <p:sp>
        <p:nvSpPr>
          <p:cNvPr id="12"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Program Outcomes (POs)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054BF6-84FF-407D-B088-3E0383DC7A2E}"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Equivalence of NFA and </a:t>
            </a:r>
            <a:r>
              <a:rPr lang="en-US" dirty="0"/>
              <a:t>DFA (Proof)</a:t>
            </a:r>
          </a:p>
        </p:txBody>
      </p:sp>
      <p:sp>
        <p:nvSpPr>
          <p:cNvPr id="10" name="Content Placeholder 9"/>
          <p:cNvSpPr>
            <a:spLocks noGrp="1"/>
          </p:cNvSpPr>
          <p:nvPr>
            <p:ph idx="1"/>
          </p:nvPr>
        </p:nvSpPr>
        <p:spPr>
          <a:xfrm>
            <a:off x="228600" y="1524000"/>
            <a:ext cx="8686800" cy="4724400"/>
          </a:xfrm>
        </p:spPr>
        <p:txBody>
          <a:bodyPr>
            <a:normAutofit/>
          </a:bodyPr>
          <a:lstStyle/>
          <a:p>
            <a:pPr>
              <a:buNone/>
            </a:pPr>
            <a:r>
              <a:rPr lang="en-US" sz="2800" b="1" dirty="0"/>
              <a:t>Basis Step </a:t>
            </a:r>
          </a:p>
          <a:p>
            <a:pPr>
              <a:buNone/>
            </a:pPr>
            <a:r>
              <a:rPr lang="en-US" sz="2200" dirty="0"/>
              <a:t>Let </a:t>
            </a:r>
            <a:r>
              <a:rPr lang="en-US" sz="2200" i="1" dirty="0"/>
              <a:t>x</a:t>
            </a:r>
            <a:r>
              <a:rPr lang="en-US" sz="2200" dirty="0"/>
              <a:t> be the empty string ε.</a:t>
            </a:r>
          </a:p>
          <a:p>
            <a:pPr>
              <a:buNone/>
            </a:pPr>
            <a:r>
              <a:rPr lang="en-US" sz="2200" dirty="0"/>
              <a:t>				 </a:t>
            </a:r>
            <a:r>
              <a:rPr lang="en-US" sz="2200" dirty="0" err="1"/>
              <a:t>δ</a:t>
            </a:r>
            <a:r>
              <a:rPr lang="en-US" sz="2200" baseline="-25000" dirty="0" err="1"/>
              <a:t>D</a:t>
            </a:r>
            <a:r>
              <a:rPr lang="en-US" sz="2200" dirty="0"/>
              <a:t>(q</a:t>
            </a:r>
            <a:r>
              <a:rPr lang="en-US" sz="2200" baseline="-25000" dirty="0"/>
              <a:t>0D,</a:t>
            </a:r>
            <a:r>
              <a:rPr lang="en-US" sz="2200" dirty="0"/>
              <a:t> x) = </a:t>
            </a:r>
            <a:r>
              <a:rPr lang="en-US" sz="2200" dirty="0" err="1"/>
              <a:t>δ</a:t>
            </a:r>
            <a:r>
              <a:rPr lang="en-US" sz="2200" baseline="-25000" dirty="0" err="1"/>
              <a:t>D</a:t>
            </a:r>
            <a:r>
              <a:rPr lang="en-US" sz="2200" dirty="0"/>
              <a:t>(q</a:t>
            </a:r>
            <a:r>
              <a:rPr lang="en-US" sz="2200" baseline="-25000" dirty="0"/>
              <a:t>0D,</a:t>
            </a:r>
            <a:r>
              <a:rPr lang="en-US" sz="2200" dirty="0"/>
              <a:t> ε) </a:t>
            </a:r>
          </a:p>
          <a:p>
            <a:pPr>
              <a:buNone/>
            </a:pPr>
            <a:r>
              <a:rPr lang="en-US" sz="2200" dirty="0"/>
              <a:t>					= q</a:t>
            </a:r>
            <a:r>
              <a:rPr lang="en-US" sz="2200" baseline="-25000" dirty="0"/>
              <a:t>0D</a:t>
            </a:r>
            <a:endParaRPr lang="en-US" sz="2200" dirty="0"/>
          </a:p>
          <a:p>
            <a:pPr>
              <a:buNone/>
            </a:pPr>
            <a:r>
              <a:rPr lang="en-US" sz="2200" dirty="0"/>
              <a:t>					= {q</a:t>
            </a:r>
            <a:r>
              <a:rPr lang="en-US" sz="2200" baseline="-25000" dirty="0"/>
              <a:t>0N</a:t>
            </a:r>
            <a:r>
              <a:rPr lang="en-US" sz="2200" dirty="0"/>
              <a:t> }</a:t>
            </a:r>
          </a:p>
          <a:p>
            <a:pPr>
              <a:buNone/>
            </a:pPr>
            <a:r>
              <a:rPr lang="en-US" sz="2200" dirty="0"/>
              <a:t>					= </a:t>
            </a:r>
            <a:r>
              <a:rPr lang="en-US" sz="2200" dirty="0" err="1"/>
              <a:t>δ</a:t>
            </a:r>
            <a:r>
              <a:rPr lang="en-US" sz="2200" baseline="-25000" dirty="0" err="1"/>
              <a:t>N</a:t>
            </a:r>
            <a:r>
              <a:rPr lang="en-US" sz="2200" dirty="0"/>
              <a:t>(q</a:t>
            </a:r>
            <a:r>
              <a:rPr lang="en-US" sz="2200" baseline="-25000" dirty="0"/>
              <a:t>0N,</a:t>
            </a:r>
            <a:r>
              <a:rPr lang="en-US" sz="2200" dirty="0"/>
              <a:t> ε)</a:t>
            </a:r>
          </a:p>
          <a:p>
            <a:pPr>
              <a:buNone/>
            </a:pPr>
            <a:r>
              <a:rPr lang="en-US" sz="2200" dirty="0"/>
              <a:t>					= </a:t>
            </a:r>
            <a:r>
              <a:rPr lang="en-US" sz="2200" dirty="0" err="1"/>
              <a:t>δ</a:t>
            </a:r>
            <a:r>
              <a:rPr lang="en-US" sz="2200" baseline="-25000" dirty="0" err="1"/>
              <a:t>N</a:t>
            </a:r>
            <a:r>
              <a:rPr lang="en-US" sz="2200" dirty="0"/>
              <a:t>(q</a:t>
            </a:r>
            <a:r>
              <a:rPr lang="en-US" sz="2200" baseline="-25000" dirty="0"/>
              <a:t>0N,</a:t>
            </a:r>
            <a:r>
              <a:rPr lang="en-US" sz="2200" dirty="0"/>
              <a:t> x)</a:t>
            </a:r>
          </a:p>
          <a:p>
            <a:pPr algn="just">
              <a:buNone/>
            </a:pPr>
            <a:endParaRPr 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BD8FB2-EDFA-41A5-81DE-93653F4465F6}"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NFA with Ɛ- Transition</a:t>
            </a:r>
          </a:p>
        </p:txBody>
      </p:sp>
      <p:sp>
        <p:nvSpPr>
          <p:cNvPr id="11" name="Content Placeholder 10"/>
          <p:cNvSpPr>
            <a:spLocks noGrp="1"/>
          </p:cNvSpPr>
          <p:nvPr>
            <p:ph idx="1"/>
          </p:nvPr>
        </p:nvSpPr>
        <p:spPr>
          <a:xfrm>
            <a:off x="457200" y="2971800"/>
            <a:ext cx="8229600" cy="3048000"/>
          </a:xfrm>
        </p:spPr>
        <p:txBody>
          <a:bodyPr>
            <a:normAutofit/>
          </a:bodyPr>
          <a:lstStyle/>
          <a:p>
            <a:pPr>
              <a:buNone/>
            </a:pPr>
            <a:r>
              <a:rPr lang="en-US" sz="2200" dirty="0"/>
              <a:t>	We extend the class of an NFA by allowing ε transitions: </a:t>
            </a:r>
          </a:p>
          <a:p>
            <a:r>
              <a:rPr lang="en-US" sz="2200" dirty="0"/>
              <a:t>The automaton may be allowed to change its state without reading the input symbol. </a:t>
            </a:r>
          </a:p>
          <a:p>
            <a:r>
              <a:rPr lang="en-US" sz="2200" dirty="0"/>
              <a:t>Such transitions are depicted by labeling the appropriate arcs with ε. </a:t>
            </a:r>
          </a:p>
          <a:p>
            <a:r>
              <a:rPr lang="en-US" sz="2200" dirty="0"/>
              <a:t>‘ε’ does not belong to any alphabet (∑).</a:t>
            </a:r>
          </a:p>
        </p:txBody>
      </p:sp>
      <p:grpSp>
        <p:nvGrpSpPr>
          <p:cNvPr id="27" name="Group 26"/>
          <p:cNvGrpSpPr/>
          <p:nvPr/>
        </p:nvGrpSpPr>
        <p:grpSpPr>
          <a:xfrm>
            <a:off x="1447800" y="973815"/>
            <a:ext cx="4724400" cy="1423948"/>
            <a:chOff x="1447800" y="973815"/>
            <a:chExt cx="4724400" cy="1423948"/>
          </a:xfrm>
        </p:grpSpPr>
        <p:grpSp>
          <p:nvGrpSpPr>
            <p:cNvPr id="12" name="Group 11"/>
            <p:cNvGrpSpPr/>
            <p:nvPr/>
          </p:nvGrpSpPr>
          <p:grpSpPr>
            <a:xfrm>
              <a:off x="1447800" y="973815"/>
              <a:ext cx="4724400" cy="1423948"/>
              <a:chOff x="1447800" y="2895600"/>
              <a:chExt cx="4724400" cy="1600200"/>
            </a:xfrm>
          </p:grpSpPr>
          <p:sp>
            <p:nvSpPr>
              <p:cNvPr id="13" name="Oval 12"/>
              <p:cNvSpPr/>
              <p:nvPr/>
            </p:nvSpPr>
            <p:spPr>
              <a:xfrm>
                <a:off x="19050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sp>
            <p:nvSpPr>
              <p:cNvPr id="14" name="Oval 13"/>
              <p:cNvSpPr/>
              <p:nvPr/>
            </p:nvSpPr>
            <p:spPr>
              <a:xfrm>
                <a:off x="52578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cxnSp>
            <p:nvCxnSpPr>
              <p:cNvPr id="15" name="Straight Arrow Connector 14"/>
              <p:cNvCxnSpPr/>
              <p:nvPr/>
            </p:nvCxnSpPr>
            <p:spPr>
              <a:xfrm flipV="1">
                <a:off x="1447800" y="4267200"/>
                <a:ext cx="457200" cy="152400"/>
              </a:xfrm>
              <a:prstGeom prst="straightConnector1">
                <a:avLst/>
              </a:prstGeom>
              <a:ln>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13" idx="1"/>
                <a:endCxn id="13" idx="0"/>
              </p:cNvCxnSpPr>
              <p:nvPr/>
            </p:nvCxnSpPr>
            <p:spPr>
              <a:xfrm rot="5400000" flipH="1" flipV="1">
                <a:off x="2095500" y="3654892"/>
                <a:ext cx="111592" cy="269408"/>
              </a:xfrm>
              <a:prstGeom prst="curvedConnector3">
                <a:avLst>
                  <a:gd name="adj1" fmla="val 52953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14" idx="0"/>
                <a:endCxn id="14" idx="7"/>
              </p:cNvCxnSpPr>
              <p:nvPr/>
            </p:nvCxnSpPr>
            <p:spPr>
              <a:xfrm rot="16200000" flipH="1">
                <a:off x="5717708" y="3654892"/>
                <a:ext cx="111592" cy="269408"/>
              </a:xfrm>
              <a:prstGeom prst="curvedConnector3">
                <a:avLst>
                  <a:gd name="adj1" fmla="val -48239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334000" y="3810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81200" y="2895600"/>
                <a:ext cx="533400" cy="369332"/>
              </a:xfrm>
              <a:prstGeom prst="rect">
                <a:avLst/>
              </a:prstGeom>
              <a:noFill/>
            </p:spPr>
            <p:txBody>
              <a:bodyPr wrap="square" rtlCol="0">
                <a:spAutoFit/>
              </a:bodyPr>
              <a:lstStyle/>
              <a:p>
                <a:r>
                  <a:rPr lang="en-US" dirty="0">
                    <a:solidFill>
                      <a:srgbClr val="FF0000"/>
                    </a:solidFill>
                  </a:rPr>
                  <a:t>0</a:t>
                </a:r>
              </a:p>
            </p:txBody>
          </p:sp>
          <p:sp>
            <p:nvSpPr>
              <p:cNvPr id="23" name="TextBox 22"/>
              <p:cNvSpPr txBox="1"/>
              <p:nvPr/>
            </p:nvSpPr>
            <p:spPr>
              <a:xfrm>
                <a:off x="5638800" y="2895600"/>
                <a:ext cx="533400" cy="369332"/>
              </a:xfrm>
              <a:prstGeom prst="rect">
                <a:avLst/>
              </a:prstGeom>
              <a:noFill/>
            </p:spPr>
            <p:txBody>
              <a:bodyPr wrap="square" rtlCol="0">
                <a:spAutoFit/>
              </a:bodyPr>
              <a:lstStyle/>
              <a:p>
                <a:r>
                  <a:rPr lang="en-US" dirty="0">
                    <a:solidFill>
                      <a:srgbClr val="FF0000"/>
                    </a:solidFill>
                  </a:rPr>
                  <a:t>1</a:t>
                </a:r>
              </a:p>
            </p:txBody>
          </p:sp>
          <p:sp>
            <p:nvSpPr>
              <p:cNvPr id="24" name="TextBox 23"/>
              <p:cNvSpPr txBox="1"/>
              <p:nvPr/>
            </p:nvSpPr>
            <p:spPr>
              <a:xfrm>
                <a:off x="3810000" y="3685149"/>
                <a:ext cx="533400" cy="518809"/>
              </a:xfrm>
              <a:prstGeom prst="rect">
                <a:avLst/>
              </a:prstGeom>
              <a:noFill/>
            </p:spPr>
            <p:txBody>
              <a:bodyPr wrap="square" rtlCol="0">
                <a:spAutoFit/>
              </a:bodyPr>
              <a:lstStyle/>
              <a:p>
                <a:r>
                  <a:rPr lang="en-US" sz="2400" dirty="0">
                    <a:solidFill>
                      <a:srgbClr val="FF0000"/>
                    </a:solidFill>
                  </a:rPr>
                  <a:t>ε</a:t>
                </a:r>
              </a:p>
            </p:txBody>
          </p:sp>
        </p:grpSp>
        <p:cxnSp>
          <p:nvCxnSpPr>
            <p:cNvPr id="26" name="Straight Arrow Connector 25"/>
            <p:cNvCxnSpPr>
              <a:stCxn id="13" idx="6"/>
              <a:endCxn id="14" idx="2"/>
            </p:cNvCxnSpPr>
            <p:nvPr/>
          </p:nvCxnSpPr>
          <p:spPr>
            <a:xfrm>
              <a:off x="2667000" y="2058726"/>
              <a:ext cx="25908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46CB42-9FDD-4611-B247-3E56A017CCC6}"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Why  Ɛ- NFA ?/</a:t>
            </a:r>
          </a:p>
        </p:txBody>
      </p:sp>
      <p:sp>
        <p:nvSpPr>
          <p:cNvPr id="11" name="Content Placeholder 10"/>
          <p:cNvSpPr>
            <a:spLocks noGrp="1"/>
          </p:cNvSpPr>
          <p:nvPr>
            <p:ph idx="1"/>
          </p:nvPr>
        </p:nvSpPr>
        <p:spPr>
          <a:xfrm>
            <a:off x="457200" y="1905000"/>
            <a:ext cx="8229600" cy="3048000"/>
          </a:xfrm>
        </p:spPr>
        <p:txBody>
          <a:bodyPr>
            <a:normAutofit/>
          </a:bodyPr>
          <a:lstStyle/>
          <a:p>
            <a:pPr>
              <a:lnSpc>
                <a:spcPct val="150000"/>
              </a:lnSpc>
              <a:spcBef>
                <a:spcPts val="0"/>
              </a:spcBef>
            </a:pPr>
            <a:r>
              <a:rPr lang="en-US" sz="2200" dirty="0"/>
              <a:t>ε -NFAs add a convenient feature.</a:t>
            </a:r>
          </a:p>
          <a:p>
            <a:pPr>
              <a:lnSpc>
                <a:spcPct val="150000"/>
              </a:lnSpc>
              <a:spcBef>
                <a:spcPts val="0"/>
              </a:spcBef>
            </a:pPr>
            <a:r>
              <a:rPr lang="en-US" sz="2200" dirty="0"/>
              <a:t>Through ε –NFAs we can implement some complex languages easily.</a:t>
            </a:r>
          </a:p>
          <a:p>
            <a:pPr>
              <a:lnSpc>
                <a:spcPct val="150000"/>
              </a:lnSpc>
              <a:spcBef>
                <a:spcPts val="0"/>
              </a:spcBef>
            </a:pPr>
            <a:r>
              <a:rPr lang="en-US" sz="2200" dirty="0"/>
              <a:t>They do not extend the power of an NFA. </a:t>
            </a:r>
          </a:p>
          <a:p>
            <a:pPr>
              <a:lnSpc>
                <a:spcPct val="150000"/>
              </a:lnSpc>
              <a:spcBef>
                <a:spcPts val="0"/>
              </a:spcBef>
            </a:pPr>
            <a:r>
              <a:rPr lang="en-US" sz="2200" dirty="0"/>
              <a:t>Both NFAs and ε-NFAs have same power.</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139C8D-1544-4AE8-8FE5-EBFCA8519651}"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Formal definition of an Ɛ- NFA</a:t>
            </a:r>
          </a:p>
        </p:txBody>
      </p:sp>
      <p:sp>
        <p:nvSpPr>
          <p:cNvPr id="19" name="Content Placeholder 2"/>
          <p:cNvSpPr>
            <a:spLocks noGrp="1"/>
          </p:cNvSpPr>
          <p:nvPr>
            <p:ph idx="1"/>
          </p:nvPr>
        </p:nvSpPr>
        <p:spPr>
          <a:xfrm>
            <a:off x="533400" y="1341438"/>
            <a:ext cx="8229600" cy="4525962"/>
          </a:xfrm>
        </p:spPr>
        <p:txBody>
          <a:bodyPr>
            <a:normAutofit/>
          </a:bodyPr>
          <a:lstStyle/>
          <a:p>
            <a:pPr>
              <a:lnSpc>
                <a:spcPct val="150000"/>
              </a:lnSpc>
              <a:spcBef>
                <a:spcPts val="0"/>
              </a:spcBef>
            </a:pPr>
            <a:r>
              <a:rPr lang="en-US" sz="2200" dirty="0"/>
              <a:t>An NFA is represented as a 5 </a:t>
            </a:r>
            <a:r>
              <a:rPr lang="en-US" sz="2200" dirty="0" err="1"/>
              <a:t>tuples</a:t>
            </a:r>
            <a:r>
              <a:rPr lang="en-US" sz="2200" dirty="0"/>
              <a:t>,</a:t>
            </a:r>
          </a:p>
          <a:p>
            <a:pPr>
              <a:lnSpc>
                <a:spcPct val="150000"/>
              </a:lnSpc>
              <a:spcBef>
                <a:spcPts val="0"/>
              </a:spcBef>
              <a:buNone/>
            </a:pPr>
            <a:r>
              <a:rPr lang="en-US" sz="2200" dirty="0"/>
              <a:t>		M={Q, ∑, </a:t>
            </a:r>
            <a:r>
              <a:rPr lang="en-US" sz="2200" dirty="0">
                <a:sym typeface="Symbol" panose="05050102010706020507"/>
              </a:rPr>
              <a:t>, q</a:t>
            </a:r>
            <a:r>
              <a:rPr lang="en-US" sz="2200" baseline="-25000" dirty="0">
                <a:sym typeface="Symbol" panose="05050102010706020507"/>
              </a:rPr>
              <a:t>0</a:t>
            </a:r>
            <a:r>
              <a:rPr lang="en-US" sz="2200" dirty="0">
                <a:sym typeface="Symbol" panose="05050102010706020507"/>
              </a:rPr>
              <a:t>, F}</a:t>
            </a:r>
          </a:p>
          <a:p>
            <a:pPr>
              <a:lnSpc>
                <a:spcPct val="150000"/>
              </a:lnSpc>
              <a:spcBef>
                <a:spcPts val="0"/>
              </a:spcBef>
              <a:buNone/>
            </a:pPr>
            <a:r>
              <a:rPr lang="en-US" sz="2200" dirty="0">
                <a:sym typeface="Symbol" panose="05050102010706020507"/>
              </a:rPr>
              <a:t>		Q= Non empty finite set of states</a:t>
            </a:r>
          </a:p>
          <a:p>
            <a:pPr>
              <a:lnSpc>
                <a:spcPct val="150000"/>
              </a:lnSpc>
              <a:spcBef>
                <a:spcPts val="0"/>
              </a:spcBef>
              <a:buNone/>
            </a:pPr>
            <a:r>
              <a:rPr lang="en-US" sz="2200" dirty="0">
                <a:sym typeface="Symbol" panose="05050102010706020507"/>
              </a:rPr>
              <a:t>		 </a:t>
            </a:r>
            <a:r>
              <a:rPr lang="en-US" sz="2200" dirty="0"/>
              <a:t>∑= Input alphabet</a:t>
            </a:r>
          </a:p>
          <a:p>
            <a:pPr>
              <a:lnSpc>
                <a:spcPct val="150000"/>
              </a:lnSpc>
              <a:spcBef>
                <a:spcPts val="0"/>
              </a:spcBef>
              <a:buNone/>
            </a:pPr>
            <a:r>
              <a:rPr lang="en-US" sz="2200" dirty="0">
                <a:sym typeface="Symbol" panose="05050102010706020507"/>
              </a:rPr>
              <a:t>		 = Transition Function, </a:t>
            </a:r>
            <a:r>
              <a:rPr lang="en-US" sz="2200" dirty="0">
                <a:solidFill>
                  <a:srgbClr val="FF0000"/>
                </a:solidFill>
                <a:sym typeface="Symbol" panose="05050102010706020507"/>
              </a:rPr>
              <a:t>: Q X</a:t>
            </a:r>
            <a:r>
              <a:rPr lang="en-US" sz="2200" dirty="0">
                <a:solidFill>
                  <a:srgbClr val="FF0000"/>
                </a:solidFill>
              </a:rPr>
              <a:t> (∑</a:t>
            </a:r>
            <a:r>
              <a:rPr lang="en-US" sz="2200" dirty="0">
                <a:solidFill>
                  <a:srgbClr val="FF0000"/>
                </a:solidFill>
                <a:sym typeface="Symbol" panose="05050102010706020507"/>
              </a:rPr>
              <a:t>Ɛ)  2</a:t>
            </a:r>
            <a:r>
              <a:rPr lang="en-US" sz="2200" baseline="30000" dirty="0">
                <a:solidFill>
                  <a:srgbClr val="FF0000"/>
                </a:solidFill>
                <a:sym typeface="Symbol" panose="05050102010706020507"/>
              </a:rPr>
              <a:t>Q</a:t>
            </a:r>
          </a:p>
          <a:p>
            <a:pPr>
              <a:lnSpc>
                <a:spcPct val="150000"/>
              </a:lnSpc>
              <a:spcBef>
                <a:spcPts val="0"/>
              </a:spcBef>
              <a:buNone/>
            </a:pPr>
            <a:r>
              <a:rPr lang="en-US" sz="2200" dirty="0">
                <a:sym typeface="Symbol" panose="05050102010706020507"/>
              </a:rPr>
              <a:t>		 q</a:t>
            </a:r>
            <a:r>
              <a:rPr lang="en-US" sz="2200" baseline="-25000" dirty="0">
                <a:sym typeface="Symbol" panose="05050102010706020507"/>
              </a:rPr>
              <a:t>0</a:t>
            </a:r>
            <a:r>
              <a:rPr lang="en-US" sz="2200" dirty="0">
                <a:sym typeface="Symbol" panose="05050102010706020507"/>
              </a:rPr>
              <a:t>= Initial State</a:t>
            </a:r>
          </a:p>
          <a:p>
            <a:pPr>
              <a:lnSpc>
                <a:spcPct val="150000"/>
              </a:lnSpc>
              <a:spcBef>
                <a:spcPts val="0"/>
              </a:spcBef>
              <a:buNone/>
            </a:pPr>
            <a:r>
              <a:rPr lang="en-US" sz="2200" dirty="0">
                <a:sym typeface="Symbol" panose="05050102010706020507"/>
              </a:rPr>
              <a:t>		 F= Set of final states (F Q)</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E6AC4F-CCC2-4962-AFDD-85845A3B75D3}"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Example of ε -NFA </a:t>
            </a:r>
          </a:p>
        </p:txBody>
      </p:sp>
      <p:sp>
        <p:nvSpPr>
          <p:cNvPr id="11" name="Content Placeholder 10"/>
          <p:cNvSpPr>
            <a:spLocks noGrp="1"/>
          </p:cNvSpPr>
          <p:nvPr>
            <p:ph idx="1"/>
          </p:nvPr>
        </p:nvSpPr>
        <p:spPr>
          <a:xfrm>
            <a:off x="457200" y="1600200"/>
            <a:ext cx="8229600" cy="3048000"/>
          </a:xfrm>
        </p:spPr>
        <p:txBody>
          <a:bodyPr>
            <a:normAutofit/>
          </a:bodyPr>
          <a:lstStyle/>
          <a:p>
            <a:r>
              <a:rPr lang="en-US" sz="2200" dirty="0"/>
              <a:t>Design an NFA for L={ </a:t>
            </a:r>
            <a:r>
              <a:rPr lang="en-US" sz="2200" dirty="0" err="1"/>
              <a:t>a</a:t>
            </a:r>
            <a:r>
              <a:rPr lang="en-US" sz="2200" baseline="30000" dirty="0" err="1"/>
              <a:t>p</a:t>
            </a:r>
            <a:r>
              <a:rPr lang="en-US" sz="2200" dirty="0" err="1"/>
              <a:t>b</a:t>
            </a:r>
            <a:r>
              <a:rPr lang="en-US" sz="2200" baseline="30000" dirty="0" err="1"/>
              <a:t>q</a:t>
            </a:r>
            <a:r>
              <a:rPr lang="en-US" sz="2200" dirty="0" err="1"/>
              <a:t>c</a:t>
            </a:r>
            <a:r>
              <a:rPr lang="en-US" sz="2200" baseline="30000" dirty="0" err="1"/>
              <a:t>r</a:t>
            </a:r>
            <a:r>
              <a:rPr lang="en-US" sz="2200" dirty="0"/>
              <a:t>| </a:t>
            </a:r>
            <a:r>
              <a:rPr lang="en-US" sz="2200" dirty="0" err="1"/>
              <a:t>p,q,r</a:t>
            </a:r>
            <a:r>
              <a:rPr lang="en-US" sz="2200" dirty="0"/>
              <a:t> </a:t>
            </a:r>
            <a:r>
              <a:rPr lang="en-US" sz="2200" dirty="0">
                <a:sym typeface="Symbol" panose="05050102010706020507"/>
              </a:rPr>
              <a:t>0</a:t>
            </a:r>
            <a:r>
              <a:rPr lang="en-US" sz="2200" dirty="0"/>
              <a:t>}.</a:t>
            </a:r>
          </a:p>
        </p:txBody>
      </p:sp>
      <p:cxnSp>
        <p:nvCxnSpPr>
          <p:cNvPr id="101" name="Straight Arrow Connector 100"/>
          <p:cNvCxnSpPr>
            <a:stCxn id="14" idx="6"/>
            <a:endCxn id="18" idx="2"/>
          </p:cNvCxnSpPr>
          <p:nvPr/>
        </p:nvCxnSpPr>
        <p:spPr>
          <a:xfrm>
            <a:off x="4267200" y="4038600"/>
            <a:ext cx="12192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20" name="Curved Connector 119"/>
          <p:cNvCxnSpPr>
            <a:stCxn id="12" idx="0"/>
            <a:endCxn id="12" idx="7"/>
          </p:cNvCxnSpPr>
          <p:nvPr/>
        </p:nvCxnSpPr>
        <p:spPr>
          <a:xfrm rot="16200000" flipH="1">
            <a:off x="2212508" y="3578692"/>
            <a:ext cx="111592" cy="269408"/>
          </a:xfrm>
          <a:prstGeom prst="curvedConnector3">
            <a:avLst>
              <a:gd name="adj1" fmla="val -68064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22" name="Curved Connector 121"/>
          <p:cNvCxnSpPr>
            <a:stCxn id="14" idx="0"/>
            <a:endCxn id="14" idx="7"/>
          </p:cNvCxnSpPr>
          <p:nvPr/>
        </p:nvCxnSpPr>
        <p:spPr>
          <a:xfrm rot="16200000" flipH="1">
            <a:off x="3965108" y="3578692"/>
            <a:ext cx="111592" cy="269408"/>
          </a:xfrm>
          <a:prstGeom prst="curvedConnector3">
            <a:avLst>
              <a:gd name="adj1" fmla="val -77315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23" name="Curved Connector 122"/>
          <p:cNvCxnSpPr>
            <a:stCxn id="18" idx="0"/>
            <a:endCxn id="18" idx="7"/>
          </p:cNvCxnSpPr>
          <p:nvPr/>
        </p:nvCxnSpPr>
        <p:spPr>
          <a:xfrm rot="16200000" flipH="1">
            <a:off x="5946308" y="3578692"/>
            <a:ext cx="111592" cy="269408"/>
          </a:xfrm>
          <a:prstGeom prst="curvedConnector3">
            <a:avLst>
              <a:gd name="adj1" fmla="val -746723"/>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134" name="Group 133"/>
          <p:cNvGrpSpPr/>
          <p:nvPr/>
        </p:nvGrpSpPr>
        <p:grpSpPr>
          <a:xfrm>
            <a:off x="1447800" y="2514600"/>
            <a:ext cx="5181600" cy="1905000"/>
            <a:chOff x="1447800" y="2514600"/>
            <a:chExt cx="5181600" cy="1905000"/>
          </a:xfrm>
        </p:grpSpPr>
        <p:grpSp>
          <p:nvGrpSpPr>
            <p:cNvPr id="133" name="Group 132"/>
            <p:cNvGrpSpPr/>
            <p:nvPr/>
          </p:nvGrpSpPr>
          <p:grpSpPr>
            <a:xfrm>
              <a:off x="1447800" y="3653135"/>
              <a:ext cx="4800600" cy="766465"/>
              <a:chOff x="1447800" y="3653135"/>
              <a:chExt cx="4800600" cy="766465"/>
            </a:xfrm>
          </p:grpSpPr>
          <p:sp>
            <p:nvSpPr>
              <p:cNvPr id="12" name="Oval 11"/>
              <p:cNvSpPr/>
              <p:nvPr/>
            </p:nvSpPr>
            <p:spPr>
              <a:xfrm>
                <a:off x="1752600" y="3657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13" name="Straight Arrow Connector 12"/>
              <p:cNvCxnSpPr>
                <a:endCxn id="12" idx="2"/>
              </p:cNvCxnSpPr>
              <p:nvPr/>
            </p:nvCxnSpPr>
            <p:spPr>
              <a:xfrm flipV="1">
                <a:off x="1447800" y="4038600"/>
                <a:ext cx="3048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505200" y="3657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sp>
            <p:nvSpPr>
              <p:cNvPr id="16" name="Oval 15"/>
              <p:cNvSpPr/>
              <p:nvPr/>
            </p:nvSpPr>
            <p:spPr>
              <a:xfrm>
                <a:off x="5562600" y="37338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486400" y="3657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q2</a:t>
                </a:r>
              </a:p>
            </p:txBody>
          </p:sp>
          <p:cxnSp>
            <p:nvCxnSpPr>
              <p:cNvPr id="40" name="Straight Arrow Connector 39"/>
              <p:cNvCxnSpPr>
                <a:stCxn id="12" idx="6"/>
                <a:endCxn id="14" idx="2"/>
              </p:cNvCxnSpPr>
              <p:nvPr/>
            </p:nvCxnSpPr>
            <p:spPr>
              <a:xfrm>
                <a:off x="2514600" y="4038600"/>
                <a:ext cx="9906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724400" y="3653135"/>
                <a:ext cx="533400" cy="461665"/>
              </a:xfrm>
              <a:prstGeom prst="rect">
                <a:avLst/>
              </a:prstGeom>
              <a:noFill/>
            </p:spPr>
            <p:txBody>
              <a:bodyPr wrap="square" rtlCol="0">
                <a:spAutoFit/>
              </a:bodyPr>
              <a:lstStyle/>
              <a:p>
                <a:r>
                  <a:rPr lang="en-US" sz="2400" b="1" dirty="0">
                    <a:solidFill>
                      <a:srgbClr val="FF0000"/>
                    </a:solidFill>
                  </a:rPr>
                  <a:t>ε</a:t>
                </a:r>
              </a:p>
            </p:txBody>
          </p:sp>
          <p:sp>
            <p:nvSpPr>
              <p:cNvPr id="45" name="TextBox 44"/>
              <p:cNvSpPr txBox="1"/>
              <p:nvPr/>
            </p:nvSpPr>
            <p:spPr>
              <a:xfrm>
                <a:off x="2819400" y="3653135"/>
                <a:ext cx="533400" cy="461665"/>
              </a:xfrm>
              <a:prstGeom prst="rect">
                <a:avLst/>
              </a:prstGeom>
              <a:noFill/>
            </p:spPr>
            <p:txBody>
              <a:bodyPr wrap="square" rtlCol="0">
                <a:spAutoFit/>
              </a:bodyPr>
              <a:lstStyle/>
              <a:p>
                <a:r>
                  <a:rPr lang="en-US" sz="2400" b="1" dirty="0">
                    <a:solidFill>
                      <a:srgbClr val="FF0000"/>
                    </a:solidFill>
                  </a:rPr>
                  <a:t>ε</a:t>
                </a:r>
              </a:p>
            </p:txBody>
          </p:sp>
        </p:grpSp>
        <p:sp>
          <p:nvSpPr>
            <p:cNvPr id="130" name="TextBox 129"/>
            <p:cNvSpPr txBox="1"/>
            <p:nvPr/>
          </p:nvSpPr>
          <p:spPr>
            <a:xfrm>
              <a:off x="2362200" y="2586335"/>
              <a:ext cx="533400" cy="461665"/>
            </a:xfrm>
            <a:prstGeom prst="rect">
              <a:avLst/>
            </a:prstGeom>
            <a:noFill/>
          </p:spPr>
          <p:txBody>
            <a:bodyPr wrap="square" rtlCol="0">
              <a:spAutoFit/>
            </a:bodyPr>
            <a:lstStyle/>
            <a:p>
              <a:r>
                <a:rPr lang="en-US" sz="2400" b="1" dirty="0">
                  <a:solidFill>
                    <a:srgbClr val="FF0000"/>
                  </a:solidFill>
                </a:rPr>
                <a:t>a</a:t>
              </a:r>
            </a:p>
          </p:txBody>
        </p:sp>
        <p:sp>
          <p:nvSpPr>
            <p:cNvPr id="131" name="TextBox 130"/>
            <p:cNvSpPr txBox="1"/>
            <p:nvPr/>
          </p:nvSpPr>
          <p:spPr>
            <a:xfrm>
              <a:off x="4114800" y="2514600"/>
              <a:ext cx="533400" cy="461665"/>
            </a:xfrm>
            <a:prstGeom prst="rect">
              <a:avLst/>
            </a:prstGeom>
            <a:noFill/>
          </p:spPr>
          <p:txBody>
            <a:bodyPr wrap="square" rtlCol="0">
              <a:spAutoFit/>
            </a:bodyPr>
            <a:lstStyle/>
            <a:p>
              <a:r>
                <a:rPr lang="en-US" sz="2400" b="1" dirty="0">
                  <a:solidFill>
                    <a:srgbClr val="FF0000"/>
                  </a:solidFill>
                </a:rPr>
                <a:t>b</a:t>
              </a:r>
            </a:p>
          </p:txBody>
        </p:sp>
        <p:sp>
          <p:nvSpPr>
            <p:cNvPr id="132" name="TextBox 131"/>
            <p:cNvSpPr txBox="1"/>
            <p:nvPr/>
          </p:nvSpPr>
          <p:spPr>
            <a:xfrm>
              <a:off x="6096000" y="2667000"/>
              <a:ext cx="533400" cy="461665"/>
            </a:xfrm>
            <a:prstGeom prst="rect">
              <a:avLst/>
            </a:prstGeom>
            <a:noFill/>
          </p:spPr>
          <p:txBody>
            <a:bodyPr wrap="square" rtlCol="0">
              <a:spAutoFit/>
            </a:bodyPr>
            <a:lstStyle/>
            <a:p>
              <a:r>
                <a:rPr lang="en-US" sz="2400" b="1" dirty="0">
                  <a:solidFill>
                    <a:srgbClr val="FF0000"/>
                  </a:solidFill>
                </a:rPr>
                <a:t>c</a:t>
              </a:r>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A5E97F-F3D2-4D44-8FC3-03B043AA778C}"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Example of ε -NFA </a:t>
            </a:r>
          </a:p>
        </p:txBody>
      </p:sp>
      <p:sp>
        <p:nvSpPr>
          <p:cNvPr id="11" name="Content Placeholder 10"/>
          <p:cNvSpPr>
            <a:spLocks noGrp="1"/>
          </p:cNvSpPr>
          <p:nvPr>
            <p:ph idx="1"/>
          </p:nvPr>
        </p:nvSpPr>
        <p:spPr>
          <a:xfrm>
            <a:off x="457200" y="1295400"/>
            <a:ext cx="8229600" cy="3048000"/>
          </a:xfrm>
        </p:spPr>
        <p:txBody>
          <a:bodyPr>
            <a:normAutofit/>
          </a:bodyPr>
          <a:lstStyle/>
          <a:p>
            <a:r>
              <a:rPr lang="en-US" sz="2200" dirty="0"/>
              <a:t>Design an NFA for L={ a</a:t>
            </a:r>
            <a:r>
              <a:rPr lang="en-US" sz="2200" baseline="30000" dirty="0"/>
              <a:t>n</a:t>
            </a:r>
            <a:r>
              <a:rPr lang="en-US" sz="2200" dirty="0"/>
              <a:t>| n is even or divisible by 3}.</a:t>
            </a:r>
          </a:p>
        </p:txBody>
      </p:sp>
      <p:grpSp>
        <p:nvGrpSpPr>
          <p:cNvPr id="2" name="Group 113"/>
          <p:cNvGrpSpPr/>
          <p:nvPr/>
        </p:nvGrpSpPr>
        <p:grpSpPr>
          <a:xfrm>
            <a:off x="1447800" y="2286000"/>
            <a:ext cx="5562600" cy="3124200"/>
            <a:chOff x="609600" y="2362200"/>
            <a:chExt cx="5562600" cy="3124200"/>
          </a:xfrm>
        </p:grpSpPr>
        <p:grpSp>
          <p:nvGrpSpPr>
            <p:cNvPr id="3" name="Group 9"/>
            <p:cNvGrpSpPr/>
            <p:nvPr/>
          </p:nvGrpSpPr>
          <p:grpSpPr>
            <a:xfrm>
              <a:off x="609600" y="2362200"/>
              <a:ext cx="5562600" cy="3124200"/>
              <a:chOff x="685800" y="2362200"/>
              <a:chExt cx="5562600" cy="3124200"/>
            </a:xfrm>
          </p:grpSpPr>
          <p:sp>
            <p:nvSpPr>
              <p:cNvPr id="12" name="Oval 11"/>
              <p:cNvSpPr/>
              <p:nvPr/>
            </p:nvSpPr>
            <p:spPr>
              <a:xfrm>
                <a:off x="990600" y="37338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q0</a:t>
                </a:r>
              </a:p>
            </p:txBody>
          </p:sp>
          <p:cxnSp>
            <p:nvCxnSpPr>
              <p:cNvPr id="13" name="Straight Arrow Connector 12"/>
              <p:cNvCxnSpPr>
                <a:endCxn id="12" idx="2"/>
              </p:cNvCxnSpPr>
              <p:nvPr/>
            </p:nvCxnSpPr>
            <p:spPr>
              <a:xfrm flipV="1">
                <a:off x="685800" y="4114800"/>
                <a:ext cx="304800" cy="228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362200" y="28956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q1</a:t>
                </a:r>
              </a:p>
            </p:txBody>
          </p:sp>
          <p:cxnSp>
            <p:nvCxnSpPr>
              <p:cNvPr id="15" name="Curved Connector 14"/>
              <p:cNvCxnSpPr>
                <a:stCxn id="18" idx="1"/>
                <a:endCxn id="14" idx="7"/>
              </p:cNvCxnSpPr>
              <p:nvPr/>
            </p:nvCxnSpPr>
            <p:spPr>
              <a:xfrm rot="16200000" flipV="1">
                <a:off x="3581400" y="2438400"/>
                <a:ext cx="1588" cy="1137584"/>
              </a:xfrm>
              <a:prstGeom prst="curvedConnector3">
                <a:avLst>
                  <a:gd name="adj1" fmla="val 2142267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438400" y="2971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p:cNvSpPr/>
              <p:nvPr/>
            </p:nvSpPr>
            <p:spPr>
              <a:xfrm>
                <a:off x="4038600" y="28956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q2</a:t>
                </a:r>
              </a:p>
            </p:txBody>
          </p:sp>
          <p:sp>
            <p:nvSpPr>
              <p:cNvPr id="25" name="Oval 24"/>
              <p:cNvSpPr/>
              <p:nvPr/>
            </p:nvSpPr>
            <p:spPr>
              <a:xfrm>
                <a:off x="2514600" y="47244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q3</a:t>
                </a:r>
              </a:p>
            </p:txBody>
          </p:sp>
          <p:sp>
            <p:nvSpPr>
              <p:cNvPr id="27" name="Oval 26"/>
              <p:cNvSpPr/>
              <p:nvPr/>
            </p:nvSpPr>
            <p:spPr>
              <a:xfrm>
                <a:off x="3962400" y="47244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q4</a:t>
                </a:r>
              </a:p>
            </p:txBody>
          </p:sp>
          <p:sp>
            <p:nvSpPr>
              <p:cNvPr id="28" name="Oval 27"/>
              <p:cNvSpPr/>
              <p:nvPr/>
            </p:nvSpPr>
            <p:spPr>
              <a:xfrm>
                <a:off x="5486400" y="47244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q5</a:t>
                </a:r>
              </a:p>
            </p:txBody>
          </p:sp>
          <p:sp>
            <p:nvSpPr>
              <p:cNvPr id="33" name="Oval 32"/>
              <p:cNvSpPr/>
              <p:nvPr/>
            </p:nvSpPr>
            <p:spPr>
              <a:xfrm>
                <a:off x="2590800" y="48006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 name="Straight Arrow Connector 34"/>
              <p:cNvCxnSpPr>
                <a:stCxn id="25" idx="6"/>
                <a:endCxn id="27" idx="2"/>
              </p:cNvCxnSpPr>
              <p:nvPr/>
            </p:nvCxnSpPr>
            <p:spPr>
              <a:xfrm>
                <a:off x="3276600" y="5105400"/>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7" idx="6"/>
                <a:endCxn id="28" idx="2"/>
              </p:cNvCxnSpPr>
              <p:nvPr/>
            </p:nvCxnSpPr>
            <p:spPr>
              <a:xfrm>
                <a:off x="4724400" y="5105400"/>
                <a:ext cx="7620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5"/>
                <a:endCxn id="25" idx="2"/>
              </p:cNvCxnSpPr>
              <p:nvPr/>
            </p:nvCxnSpPr>
            <p:spPr>
              <a:xfrm rot="16200000" flipH="1">
                <a:off x="1717208" y="4308008"/>
                <a:ext cx="721192" cy="87359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7"/>
                <a:endCxn id="14" idx="2"/>
              </p:cNvCxnSpPr>
              <p:nvPr/>
            </p:nvCxnSpPr>
            <p:spPr>
              <a:xfrm rot="5400000" flipH="1" flipV="1">
                <a:off x="1717208" y="3200400"/>
                <a:ext cx="568792" cy="72119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676400" y="4572000"/>
                <a:ext cx="533400" cy="461665"/>
              </a:xfrm>
              <a:prstGeom prst="rect">
                <a:avLst/>
              </a:prstGeom>
              <a:noFill/>
            </p:spPr>
            <p:txBody>
              <a:bodyPr wrap="square" rtlCol="0">
                <a:spAutoFit/>
              </a:bodyPr>
              <a:lstStyle/>
              <a:p>
                <a:r>
                  <a:rPr lang="en-US" sz="2400" b="1" dirty="0"/>
                  <a:t>ε</a:t>
                </a:r>
              </a:p>
            </p:txBody>
          </p:sp>
          <p:sp>
            <p:nvSpPr>
              <p:cNvPr id="44" name="TextBox 43"/>
              <p:cNvSpPr txBox="1"/>
              <p:nvPr/>
            </p:nvSpPr>
            <p:spPr>
              <a:xfrm>
                <a:off x="3429000" y="2362200"/>
                <a:ext cx="533400" cy="369332"/>
              </a:xfrm>
              <a:prstGeom prst="rect">
                <a:avLst/>
              </a:prstGeom>
              <a:noFill/>
            </p:spPr>
            <p:txBody>
              <a:bodyPr wrap="square" rtlCol="0">
                <a:spAutoFit/>
              </a:bodyPr>
              <a:lstStyle/>
              <a:p>
                <a:r>
                  <a:rPr lang="en-US" b="1" dirty="0"/>
                  <a:t>a</a:t>
                </a:r>
              </a:p>
            </p:txBody>
          </p:sp>
          <p:sp>
            <p:nvSpPr>
              <p:cNvPr id="45" name="TextBox 44"/>
              <p:cNvSpPr txBox="1"/>
              <p:nvPr/>
            </p:nvSpPr>
            <p:spPr>
              <a:xfrm>
                <a:off x="1676400" y="3195935"/>
                <a:ext cx="533400" cy="461665"/>
              </a:xfrm>
              <a:prstGeom prst="rect">
                <a:avLst/>
              </a:prstGeom>
              <a:noFill/>
            </p:spPr>
            <p:txBody>
              <a:bodyPr wrap="square" rtlCol="0">
                <a:spAutoFit/>
              </a:bodyPr>
              <a:lstStyle/>
              <a:p>
                <a:r>
                  <a:rPr lang="en-US" sz="2400" b="1" dirty="0"/>
                  <a:t>ε</a:t>
                </a:r>
              </a:p>
            </p:txBody>
          </p:sp>
          <p:sp>
            <p:nvSpPr>
              <p:cNvPr id="47" name="TextBox 46"/>
              <p:cNvSpPr txBox="1"/>
              <p:nvPr/>
            </p:nvSpPr>
            <p:spPr>
              <a:xfrm>
                <a:off x="3429000" y="4964668"/>
                <a:ext cx="533400" cy="369332"/>
              </a:xfrm>
              <a:prstGeom prst="rect">
                <a:avLst/>
              </a:prstGeom>
              <a:noFill/>
            </p:spPr>
            <p:txBody>
              <a:bodyPr wrap="square" rtlCol="0">
                <a:spAutoFit/>
              </a:bodyPr>
              <a:lstStyle/>
              <a:p>
                <a:r>
                  <a:rPr lang="en-US" b="1" dirty="0"/>
                  <a:t>a</a:t>
                </a:r>
              </a:p>
            </p:txBody>
          </p:sp>
          <p:sp>
            <p:nvSpPr>
              <p:cNvPr id="48" name="TextBox 47"/>
              <p:cNvSpPr txBox="1"/>
              <p:nvPr/>
            </p:nvSpPr>
            <p:spPr>
              <a:xfrm>
                <a:off x="5105400" y="5029200"/>
                <a:ext cx="533400" cy="369332"/>
              </a:xfrm>
              <a:prstGeom prst="rect">
                <a:avLst/>
              </a:prstGeom>
              <a:noFill/>
            </p:spPr>
            <p:txBody>
              <a:bodyPr wrap="square" rtlCol="0">
                <a:spAutoFit/>
              </a:bodyPr>
              <a:lstStyle/>
              <a:p>
                <a:r>
                  <a:rPr lang="en-US" b="1" dirty="0"/>
                  <a:t>a</a:t>
                </a:r>
              </a:p>
            </p:txBody>
          </p:sp>
        </p:grpSp>
        <p:cxnSp>
          <p:nvCxnSpPr>
            <p:cNvPr id="101" name="Straight Arrow Connector 100"/>
            <p:cNvCxnSpPr>
              <a:stCxn id="14" idx="6"/>
              <a:endCxn id="18" idx="2"/>
            </p:cNvCxnSpPr>
            <p:nvPr/>
          </p:nvCxnSpPr>
          <p:spPr>
            <a:xfrm>
              <a:off x="3048000" y="3276600"/>
              <a:ext cx="9144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352800" y="2983468"/>
              <a:ext cx="533400" cy="369332"/>
            </a:xfrm>
            <a:prstGeom prst="rect">
              <a:avLst/>
            </a:prstGeom>
            <a:noFill/>
          </p:spPr>
          <p:txBody>
            <a:bodyPr wrap="square" rtlCol="0">
              <a:spAutoFit/>
            </a:bodyPr>
            <a:lstStyle/>
            <a:p>
              <a:r>
                <a:rPr lang="en-US" b="1" dirty="0"/>
                <a:t>a</a:t>
              </a:r>
            </a:p>
          </p:txBody>
        </p:sp>
        <p:cxnSp>
          <p:nvCxnSpPr>
            <p:cNvPr id="108" name="Curved Connector 107"/>
            <p:cNvCxnSpPr>
              <a:stCxn id="28" idx="0"/>
              <a:endCxn id="25" idx="0"/>
            </p:cNvCxnSpPr>
            <p:nvPr/>
          </p:nvCxnSpPr>
          <p:spPr>
            <a:xfrm rot="16200000" flipV="1">
              <a:off x="4305300" y="3238500"/>
              <a:ext cx="1588" cy="2971800"/>
            </a:xfrm>
            <a:prstGeom prst="curvedConnector3">
              <a:avLst>
                <a:gd name="adj1" fmla="val 32041509"/>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4038600" y="3897868"/>
              <a:ext cx="533400" cy="369332"/>
            </a:xfrm>
            <a:prstGeom prst="rect">
              <a:avLst/>
            </a:prstGeom>
            <a:noFill/>
          </p:spPr>
          <p:txBody>
            <a:bodyPr wrap="square" rtlCol="0">
              <a:spAutoFit/>
            </a:bodyPr>
            <a:lstStyle/>
            <a:p>
              <a:r>
                <a:rPr lang="en-US" b="1" dirty="0"/>
                <a:t>a</a:t>
              </a:r>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26F75B-1FED-4DA3-88D9-D2D24337B463}"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ε –Closure of a state </a:t>
            </a:r>
          </a:p>
        </p:txBody>
      </p:sp>
      <p:sp>
        <p:nvSpPr>
          <p:cNvPr id="11" name="Content Placeholder 10"/>
          <p:cNvSpPr>
            <a:spLocks noGrp="1"/>
          </p:cNvSpPr>
          <p:nvPr>
            <p:ph idx="1"/>
          </p:nvPr>
        </p:nvSpPr>
        <p:spPr>
          <a:xfrm>
            <a:off x="457200" y="1447800"/>
            <a:ext cx="8229600" cy="1295400"/>
          </a:xfrm>
        </p:spPr>
        <p:txBody>
          <a:bodyPr>
            <a:normAutofit/>
          </a:bodyPr>
          <a:lstStyle/>
          <a:p>
            <a:r>
              <a:rPr lang="en-US" sz="2200" dirty="0"/>
              <a:t>The ε-closure of the state q, denoted as ε-Closure(q), is the set that contains q, together with all states that can be reached starting at q by following only ε-transitions.</a:t>
            </a:r>
          </a:p>
        </p:txBody>
      </p:sp>
      <p:grpSp>
        <p:nvGrpSpPr>
          <p:cNvPr id="27" name="Group 26"/>
          <p:cNvGrpSpPr/>
          <p:nvPr/>
        </p:nvGrpSpPr>
        <p:grpSpPr>
          <a:xfrm>
            <a:off x="1752600" y="2514600"/>
            <a:ext cx="5181600" cy="1905000"/>
            <a:chOff x="1752600" y="2514600"/>
            <a:chExt cx="5181600" cy="1905000"/>
          </a:xfrm>
        </p:grpSpPr>
        <p:cxnSp>
          <p:nvCxnSpPr>
            <p:cNvPr id="101" name="Straight Arrow Connector 100"/>
            <p:cNvCxnSpPr>
              <a:stCxn id="14" idx="6"/>
              <a:endCxn id="18" idx="2"/>
            </p:cNvCxnSpPr>
            <p:nvPr/>
          </p:nvCxnSpPr>
          <p:spPr>
            <a:xfrm>
              <a:off x="4572000" y="4038600"/>
              <a:ext cx="12192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752600" y="2514600"/>
              <a:ext cx="5181600" cy="1905000"/>
              <a:chOff x="1447800" y="2514600"/>
              <a:chExt cx="5181600" cy="1905000"/>
            </a:xfrm>
          </p:grpSpPr>
          <p:cxnSp>
            <p:nvCxnSpPr>
              <p:cNvPr id="120" name="Curved Connector 119"/>
              <p:cNvCxnSpPr>
                <a:stCxn id="12" idx="0"/>
                <a:endCxn id="12" idx="7"/>
              </p:cNvCxnSpPr>
              <p:nvPr/>
            </p:nvCxnSpPr>
            <p:spPr>
              <a:xfrm rot="16200000" flipH="1">
                <a:off x="2212508" y="3578692"/>
                <a:ext cx="111592" cy="269408"/>
              </a:xfrm>
              <a:prstGeom prst="curvedConnector3">
                <a:avLst>
                  <a:gd name="adj1" fmla="val -68064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22" name="Curved Connector 121"/>
              <p:cNvCxnSpPr>
                <a:stCxn id="14" idx="0"/>
                <a:endCxn id="14" idx="7"/>
              </p:cNvCxnSpPr>
              <p:nvPr/>
            </p:nvCxnSpPr>
            <p:spPr>
              <a:xfrm rot="16200000" flipH="1">
                <a:off x="3965108" y="3578692"/>
                <a:ext cx="111592" cy="269408"/>
              </a:xfrm>
              <a:prstGeom prst="curvedConnector3">
                <a:avLst>
                  <a:gd name="adj1" fmla="val -77315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23" name="Curved Connector 122"/>
              <p:cNvCxnSpPr>
                <a:stCxn id="18" idx="0"/>
                <a:endCxn id="18" idx="7"/>
              </p:cNvCxnSpPr>
              <p:nvPr/>
            </p:nvCxnSpPr>
            <p:spPr>
              <a:xfrm rot="16200000" flipH="1">
                <a:off x="5946308" y="3578692"/>
                <a:ext cx="111592" cy="269408"/>
              </a:xfrm>
              <a:prstGeom prst="curvedConnector3">
                <a:avLst>
                  <a:gd name="adj1" fmla="val -746723"/>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133"/>
              <p:cNvGrpSpPr/>
              <p:nvPr/>
            </p:nvGrpSpPr>
            <p:grpSpPr>
              <a:xfrm>
                <a:off x="1447800" y="2514600"/>
                <a:ext cx="5181600" cy="1905000"/>
                <a:chOff x="1447800" y="2514600"/>
                <a:chExt cx="5181600" cy="1905000"/>
              </a:xfrm>
            </p:grpSpPr>
            <p:grpSp>
              <p:nvGrpSpPr>
                <p:cNvPr id="3" name="Group 132"/>
                <p:cNvGrpSpPr/>
                <p:nvPr/>
              </p:nvGrpSpPr>
              <p:grpSpPr>
                <a:xfrm>
                  <a:off x="1447800" y="3653135"/>
                  <a:ext cx="4800600" cy="766465"/>
                  <a:chOff x="1447800" y="3653135"/>
                  <a:chExt cx="4800600" cy="766465"/>
                </a:xfrm>
              </p:grpSpPr>
              <p:sp>
                <p:nvSpPr>
                  <p:cNvPr id="12" name="Oval 11"/>
                  <p:cNvSpPr/>
                  <p:nvPr/>
                </p:nvSpPr>
                <p:spPr>
                  <a:xfrm>
                    <a:off x="1752600" y="3657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13" name="Straight Arrow Connector 12"/>
                  <p:cNvCxnSpPr>
                    <a:endCxn id="12" idx="2"/>
                  </p:cNvCxnSpPr>
                  <p:nvPr/>
                </p:nvCxnSpPr>
                <p:spPr>
                  <a:xfrm flipV="1">
                    <a:off x="1447800" y="4038600"/>
                    <a:ext cx="3048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505200" y="3657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sp>
                <p:nvSpPr>
                  <p:cNvPr id="16" name="Oval 15"/>
                  <p:cNvSpPr/>
                  <p:nvPr/>
                </p:nvSpPr>
                <p:spPr>
                  <a:xfrm>
                    <a:off x="5562600" y="37338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486400" y="3657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q2</a:t>
                    </a:r>
                  </a:p>
                </p:txBody>
              </p:sp>
              <p:cxnSp>
                <p:nvCxnSpPr>
                  <p:cNvPr id="40" name="Straight Arrow Connector 39"/>
                  <p:cNvCxnSpPr>
                    <a:stCxn id="12" idx="6"/>
                    <a:endCxn id="14" idx="2"/>
                  </p:cNvCxnSpPr>
                  <p:nvPr/>
                </p:nvCxnSpPr>
                <p:spPr>
                  <a:xfrm>
                    <a:off x="2514600" y="4038600"/>
                    <a:ext cx="9906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724400" y="3653135"/>
                    <a:ext cx="533400" cy="461665"/>
                  </a:xfrm>
                  <a:prstGeom prst="rect">
                    <a:avLst/>
                  </a:prstGeom>
                  <a:noFill/>
                </p:spPr>
                <p:txBody>
                  <a:bodyPr wrap="square" rtlCol="0">
                    <a:spAutoFit/>
                  </a:bodyPr>
                  <a:lstStyle/>
                  <a:p>
                    <a:r>
                      <a:rPr lang="en-US" sz="2400" b="1" dirty="0">
                        <a:solidFill>
                          <a:srgbClr val="FF0000"/>
                        </a:solidFill>
                      </a:rPr>
                      <a:t>ε</a:t>
                    </a:r>
                  </a:p>
                </p:txBody>
              </p:sp>
              <p:sp>
                <p:nvSpPr>
                  <p:cNvPr id="45" name="TextBox 44"/>
                  <p:cNvSpPr txBox="1"/>
                  <p:nvPr/>
                </p:nvSpPr>
                <p:spPr>
                  <a:xfrm>
                    <a:off x="2819400" y="3653135"/>
                    <a:ext cx="533400" cy="461665"/>
                  </a:xfrm>
                  <a:prstGeom prst="rect">
                    <a:avLst/>
                  </a:prstGeom>
                  <a:noFill/>
                </p:spPr>
                <p:txBody>
                  <a:bodyPr wrap="square" rtlCol="0">
                    <a:spAutoFit/>
                  </a:bodyPr>
                  <a:lstStyle/>
                  <a:p>
                    <a:r>
                      <a:rPr lang="en-US" sz="2400" b="1" dirty="0">
                        <a:solidFill>
                          <a:srgbClr val="FF0000"/>
                        </a:solidFill>
                      </a:rPr>
                      <a:t>ε</a:t>
                    </a:r>
                  </a:p>
                </p:txBody>
              </p:sp>
            </p:grpSp>
            <p:sp>
              <p:nvSpPr>
                <p:cNvPr id="130" name="TextBox 129"/>
                <p:cNvSpPr txBox="1"/>
                <p:nvPr/>
              </p:nvSpPr>
              <p:spPr>
                <a:xfrm>
                  <a:off x="2362200" y="2586335"/>
                  <a:ext cx="533400" cy="461665"/>
                </a:xfrm>
                <a:prstGeom prst="rect">
                  <a:avLst/>
                </a:prstGeom>
                <a:noFill/>
              </p:spPr>
              <p:txBody>
                <a:bodyPr wrap="square" rtlCol="0">
                  <a:spAutoFit/>
                </a:bodyPr>
                <a:lstStyle/>
                <a:p>
                  <a:r>
                    <a:rPr lang="en-US" sz="2400" b="1" dirty="0">
                      <a:solidFill>
                        <a:srgbClr val="FF0000"/>
                      </a:solidFill>
                    </a:rPr>
                    <a:t>a</a:t>
                  </a:r>
                </a:p>
              </p:txBody>
            </p:sp>
            <p:sp>
              <p:nvSpPr>
                <p:cNvPr id="131" name="TextBox 130"/>
                <p:cNvSpPr txBox="1"/>
                <p:nvPr/>
              </p:nvSpPr>
              <p:spPr>
                <a:xfrm>
                  <a:off x="4114800" y="2514600"/>
                  <a:ext cx="533400" cy="461665"/>
                </a:xfrm>
                <a:prstGeom prst="rect">
                  <a:avLst/>
                </a:prstGeom>
                <a:noFill/>
              </p:spPr>
              <p:txBody>
                <a:bodyPr wrap="square" rtlCol="0">
                  <a:spAutoFit/>
                </a:bodyPr>
                <a:lstStyle/>
                <a:p>
                  <a:r>
                    <a:rPr lang="en-US" sz="2400" b="1" dirty="0">
                      <a:solidFill>
                        <a:srgbClr val="FF0000"/>
                      </a:solidFill>
                    </a:rPr>
                    <a:t>b</a:t>
                  </a:r>
                </a:p>
              </p:txBody>
            </p:sp>
            <p:sp>
              <p:nvSpPr>
                <p:cNvPr id="132" name="TextBox 131"/>
                <p:cNvSpPr txBox="1"/>
                <p:nvPr/>
              </p:nvSpPr>
              <p:spPr>
                <a:xfrm>
                  <a:off x="6096000" y="2514600"/>
                  <a:ext cx="533400" cy="461665"/>
                </a:xfrm>
                <a:prstGeom prst="rect">
                  <a:avLst/>
                </a:prstGeom>
                <a:noFill/>
              </p:spPr>
              <p:txBody>
                <a:bodyPr wrap="square" rtlCol="0">
                  <a:spAutoFit/>
                </a:bodyPr>
                <a:lstStyle/>
                <a:p>
                  <a:r>
                    <a:rPr lang="en-US" sz="2400" b="1" dirty="0">
                      <a:solidFill>
                        <a:srgbClr val="FF0000"/>
                      </a:solidFill>
                    </a:rPr>
                    <a:t>c</a:t>
                  </a:r>
                </a:p>
              </p:txBody>
            </p:sp>
          </p:grpSp>
        </p:grpSp>
      </p:grpSp>
      <p:sp>
        <p:nvSpPr>
          <p:cNvPr id="26" name="Content Placeholder 10"/>
          <p:cNvSpPr txBox="1"/>
          <p:nvPr/>
        </p:nvSpPr>
        <p:spPr>
          <a:xfrm>
            <a:off x="609600" y="4648200"/>
            <a:ext cx="8229600" cy="1295400"/>
          </a:xfrm>
          <a:prstGeom prst="rect">
            <a:avLst/>
          </a:prstGeom>
        </p:spPr>
        <p:txBody>
          <a:bodyPr vert="horz" lIns="91440" tIns="45720" rIns="91440" bIns="45720" rtlCol="0">
            <a:normAutofit/>
          </a:bodyPr>
          <a:lstStyle/>
          <a:p>
            <a:pPr marL="342900" lvl="0" indent="-342900">
              <a:spcBef>
                <a:spcPct val="20000"/>
              </a:spcBef>
              <a:buFont typeface="Arial" panose="020B0604020202020204" pitchFamily="34" charset="0"/>
              <a:buChar char="•"/>
            </a:pPr>
            <a:r>
              <a:rPr lang="en-US" sz="2200" dirty="0"/>
              <a:t>ε-Closure(q0) = {q0, q1, q2}</a:t>
            </a:r>
          </a:p>
          <a:p>
            <a:pPr marL="342900" lvl="0" indent="-342900">
              <a:spcBef>
                <a:spcPct val="20000"/>
              </a:spcBef>
              <a:buFont typeface="Arial" panose="020B0604020202020204" pitchFamily="34" charset="0"/>
              <a:buChar char="•"/>
            </a:pPr>
            <a:r>
              <a:rPr lang="en-US" sz="2200" dirty="0"/>
              <a:t>ε-Closure(q1) = {q1, q2}</a:t>
            </a:r>
          </a:p>
          <a:p>
            <a:pPr marL="342900" lvl="0" indent="-342900">
              <a:spcBef>
                <a:spcPct val="20000"/>
              </a:spcBef>
              <a:buFont typeface="Arial" panose="020B0604020202020204" pitchFamily="34" charset="0"/>
              <a:buChar char="•"/>
            </a:pPr>
            <a:r>
              <a:rPr lang="en-US" sz="2200" dirty="0"/>
              <a:t>ε-Closure(q2) = {q2}</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28C37A-0B1A-4AA2-BA5D-974EBB2BB323}"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Conversion of ε –NFA to NFA </a:t>
            </a:r>
          </a:p>
        </p:txBody>
      </p:sp>
      <p:grpSp>
        <p:nvGrpSpPr>
          <p:cNvPr id="44" name="Group 43"/>
          <p:cNvGrpSpPr/>
          <p:nvPr/>
        </p:nvGrpSpPr>
        <p:grpSpPr>
          <a:xfrm>
            <a:off x="533400" y="838200"/>
            <a:ext cx="5181600" cy="1447800"/>
            <a:chOff x="1752600" y="2514600"/>
            <a:chExt cx="5181600" cy="1905000"/>
          </a:xfrm>
        </p:grpSpPr>
        <p:cxnSp>
          <p:nvCxnSpPr>
            <p:cNvPr id="46" name="Straight Arrow Connector 45"/>
            <p:cNvCxnSpPr>
              <a:stCxn id="58" idx="6"/>
              <a:endCxn id="60" idx="2"/>
            </p:cNvCxnSpPr>
            <p:nvPr/>
          </p:nvCxnSpPr>
          <p:spPr>
            <a:xfrm>
              <a:off x="4572000" y="4038600"/>
              <a:ext cx="12192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24"/>
            <p:cNvGrpSpPr/>
            <p:nvPr/>
          </p:nvGrpSpPr>
          <p:grpSpPr>
            <a:xfrm>
              <a:off x="1752600" y="2514600"/>
              <a:ext cx="5181600" cy="1905000"/>
              <a:chOff x="1447800" y="2514600"/>
              <a:chExt cx="5181600" cy="1905000"/>
            </a:xfrm>
          </p:grpSpPr>
          <p:cxnSp>
            <p:nvCxnSpPr>
              <p:cNvPr id="48" name="Curved Connector 47"/>
              <p:cNvCxnSpPr>
                <a:stCxn id="56" idx="0"/>
                <a:endCxn id="56" idx="7"/>
              </p:cNvCxnSpPr>
              <p:nvPr/>
            </p:nvCxnSpPr>
            <p:spPr>
              <a:xfrm rot="16200000" flipH="1">
                <a:off x="2212508" y="3578692"/>
                <a:ext cx="111592" cy="269408"/>
              </a:xfrm>
              <a:prstGeom prst="curvedConnector3">
                <a:avLst>
                  <a:gd name="adj1" fmla="val -68064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58" idx="0"/>
                <a:endCxn id="58" idx="7"/>
              </p:cNvCxnSpPr>
              <p:nvPr/>
            </p:nvCxnSpPr>
            <p:spPr>
              <a:xfrm rot="16200000" flipH="1">
                <a:off x="3965108" y="3578692"/>
                <a:ext cx="111592" cy="269408"/>
              </a:xfrm>
              <a:prstGeom prst="curvedConnector3">
                <a:avLst>
                  <a:gd name="adj1" fmla="val -77315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60" idx="0"/>
                <a:endCxn id="60" idx="7"/>
              </p:cNvCxnSpPr>
              <p:nvPr/>
            </p:nvCxnSpPr>
            <p:spPr>
              <a:xfrm rot="16200000" flipH="1">
                <a:off x="5946308" y="3578692"/>
                <a:ext cx="111592" cy="269408"/>
              </a:xfrm>
              <a:prstGeom prst="curvedConnector3">
                <a:avLst>
                  <a:gd name="adj1" fmla="val -746723"/>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133"/>
              <p:cNvGrpSpPr/>
              <p:nvPr/>
            </p:nvGrpSpPr>
            <p:grpSpPr>
              <a:xfrm>
                <a:off x="1447800" y="2514600"/>
                <a:ext cx="5181600" cy="1905000"/>
                <a:chOff x="1447800" y="2514600"/>
                <a:chExt cx="5181600" cy="1905000"/>
              </a:xfrm>
            </p:grpSpPr>
            <p:grpSp>
              <p:nvGrpSpPr>
                <p:cNvPr id="52" name="Group 132"/>
                <p:cNvGrpSpPr/>
                <p:nvPr/>
              </p:nvGrpSpPr>
              <p:grpSpPr>
                <a:xfrm>
                  <a:off x="1447800" y="3517232"/>
                  <a:ext cx="4800600" cy="902368"/>
                  <a:chOff x="1447800" y="3517232"/>
                  <a:chExt cx="4800600" cy="902368"/>
                </a:xfrm>
              </p:grpSpPr>
              <p:sp>
                <p:nvSpPr>
                  <p:cNvPr id="56" name="Oval 55"/>
                  <p:cNvSpPr/>
                  <p:nvPr/>
                </p:nvSpPr>
                <p:spPr>
                  <a:xfrm>
                    <a:off x="1752600" y="3657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57" name="Straight Arrow Connector 56"/>
                  <p:cNvCxnSpPr>
                    <a:endCxn id="56" idx="2"/>
                  </p:cNvCxnSpPr>
                  <p:nvPr/>
                </p:nvCxnSpPr>
                <p:spPr>
                  <a:xfrm flipV="1">
                    <a:off x="1447800" y="4038600"/>
                    <a:ext cx="3048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3505200" y="3657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sp>
                <p:nvSpPr>
                  <p:cNvPr id="59" name="Oval 58"/>
                  <p:cNvSpPr/>
                  <p:nvPr/>
                </p:nvSpPr>
                <p:spPr>
                  <a:xfrm>
                    <a:off x="5562600" y="37338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486400" y="3657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q2</a:t>
                    </a:r>
                  </a:p>
                </p:txBody>
              </p:sp>
              <p:cxnSp>
                <p:nvCxnSpPr>
                  <p:cNvPr id="61" name="Straight Arrow Connector 60"/>
                  <p:cNvCxnSpPr>
                    <a:stCxn id="56" idx="6"/>
                    <a:endCxn id="58" idx="2"/>
                  </p:cNvCxnSpPr>
                  <p:nvPr/>
                </p:nvCxnSpPr>
                <p:spPr>
                  <a:xfrm>
                    <a:off x="2514600" y="4038600"/>
                    <a:ext cx="9906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724400" y="3517232"/>
                    <a:ext cx="533400" cy="461664"/>
                  </a:xfrm>
                  <a:prstGeom prst="rect">
                    <a:avLst/>
                  </a:prstGeom>
                  <a:noFill/>
                </p:spPr>
                <p:txBody>
                  <a:bodyPr wrap="square" rtlCol="0">
                    <a:spAutoFit/>
                  </a:bodyPr>
                  <a:lstStyle/>
                  <a:p>
                    <a:r>
                      <a:rPr lang="en-US" sz="2400" b="1" dirty="0">
                        <a:solidFill>
                          <a:srgbClr val="FF0000"/>
                        </a:solidFill>
                      </a:rPr>
                      <a:t>ε</a:t>
                    </a:r>
                  </a:p>
                </p:txBody>
              </p:sp>
              <p:sp>
                <p:nvSpPr>
                  <p:cNvPr id="63" name="TextBox 62"/>
                  <p:cNvSpPr txBox="1"/>
                  <p:nvPr/>
                </p:nvSpPr>
                <p:spPr>
                  <a:xfrm>
                    <a:off x="2819400" y="3517232"/>
                    <a:ext cx="533400" cy="461664"/>
                  </a:xfrm>
                  <a:prstGeom prst="rect">
                    <a:avLst/>
                  </a:prstGeom>
                  <a:noFill/>
                </p:spPr>
                <p:txBody>
                  <a:bodyPr wrap="square" rtlCol="0">
                    <a:spAutoFit/>
                  </a:bodyPr>
                  <a:lstStyle/>
                  <a:p>
                    <a:r>
                      <a:rPr lang="en-US" sz="2400" b="1" dirty="0">
                        <a:solidFill>
                          <a:srgbClr val="FF0000"/>
                        </a:solidFill>
                      </a:rPr>
                      <a:t>ε</a:t>
                    </a:r>
                  </a:p>
                </p:txBody>
              </p:sp>
            </p:grpSp>
            <p:sp>
              <p:nvSpPr>
                <p:cNvPr id="53" name="TextBox 52"/>
                <p:cNvSpPr txBox="1"/>
                <p:nvPr/>
              </p:nvSpPr>
              <p:spPr>
                <a:xfrm>
                  <a:off x="2362200" y="2586335"/>
                  <a:ext cx="533400" cy="461665"/>
                </a:xfrm>
                <a:prstGeom prst="rect">
                  <a:avLst/>
                </a:prstGeom>
                <a:noFill/>
              </p:spPr>
              <p:txBody>
                <a:bodyPr wrap="square" rtlCol="0">
                  <a:spAutoFit/>
                </a:bodyPr>
                <a:lstStyle/>
                <a:p>
                  <a:r>
                    <a:rPr lang="en-US" sz="2400" b="1" dirty="0">
                      <a:solidFill>
                        <a:srgbClr val="FF0000"/>
                      </a:solidFill>
                    </a:rPr>
                    <a:t>a</a:t>
                  </a:r>
                </a:p>
              </p:txBody>
            </p:sp>
            <p:sp>
              <p:nvSpPr>
                <p:cNvPr id="54" name="TextBox 53"/>
                <p:cNvSpPr txBox="1"/>
                <p:nvPr/>
              </p:nvSpPr>
              <p:spPr>
                <a:xfrm>
                  <a:off x="4114800" y="2514600"/>
                  <a:ext cx="533400" cy="461665"/>
                </a:xfrm>
                <a:prstGeom prst="rect">
                  <a:avLst/>
                </a:prstGeom>
                <a:noFill/>
              </p:spPr>
              <p:txBody>
                <a:bodyPr wrap="square" rtlCol="0">
                  <a:spAutoFit/>
                </a:bodyPr>
                <a:lstStyle/>
                <a:p>
                  <a:r>
                    <a:rPr lang="en-US" sz="2400" b="1" dirty="0">
                      <a:solidFill>
                        <a:srgbClr val="FF0000"/>
                      </a:solidFill>
                    </a:rPr>
                    <a:t>b</a:t>
                  </a:r>
                </a:p>
              </p:txBody>
            </p:sp>
            <p:sp>
              <p:nvSpPr>
                <p:cNvPr id="55" name="TextBox 54"/>
                <p:cNvSpPr txBox="1"/>
                <p:nvPr/>
              </p:nvSpPr>
              <p:spPr>
                <a:xfrm>
                  <a:off x="6096000" y="2514600"/>
                  <a:ext cx="533400" cy="461665"/>
                </a:xfrm>
                <a:prstGeom prst="rect">
                  <a:avLst/>
                </a:prstGeom>
                <a:noFill/>
              </p:spPr>
              <p:txBody>
                <a:bodyPr wrap="square" rtlCol="0">
                  <a:spAutoFit/>
                </a:bodyPr>
                <a:lstStyle/>
                <a:p>
                  <a:r>
                    <a:rPr lang="en-US" sz="2400" b="1" dirty="0">
                      <a:solidFill>
                        <a:srgbClr val="FF0000"/>
                      </a:solidFill>
                    </a:rPr>
                    <a:t>c</a:t>
                  </a:r>
                </a:p>
              </p:txBody>
            </p:sp>
          </p:grpSp>
        </p:grpSp>
      </p:grpSp>
      <p:graphicFrame>
        <p:nvGraphicFramePr>
          <p:cNvPr id="64" name="Table 63"/>
          <p:cNvGraphicFramePr>
            <a:graphicFrameLocks noGrp="1"/>
          </p:cNvGraphicFramePr>
          <p:nvPr/>
        </p:nvGraphicFramePr>
        <p:xfrm>
          <a:off x="381000" y="2590800"/>
          <a:ext cx="2971800" cy="1828800"/>
        </p:xfrm>
        <a:graphic>
          <a:graphicData uri="http://schemas.openxmlformats.org/drawingml/2006/table">
            <a:tbl>
              <a:tblPr>
                <a:tableStyleId>{5C22544A-7EE6-4342-B048-85BDC9FD1C3A}</a:tableStyleId>
              </a:tblPr>
              <a:tblGrid>
                <a:gridCol w="9906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457200">
                <a:tc>
                  <a:txBody>
                    <a:bodyPr/>
                    <a:lstStyle/>
                    <a:p>
                      <a:r>
                        <a:rPr lang="en-US" dirty="0"/>
                        <a:t>States</a:t>
                      </a:r>
                      <a:endParaRPr lang="en-US" b="0" dirty="0">
                        <a:ln>
                          <a:solidFill>
                            <a:schemeClr val="tx1"/>
                          </a:solidFill>
                        </a:ln>
                      </a:endParaRP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b="0" dirty="0">
                          <a:solidFill>
                            <a:schemeClr val="tx1"/>
                          </a:solidFill>
                        </a:rPr>
                        <a:t>ε</a:t>
                      </a:r>
                      <a:r>
                        <a:rPr lang="en-US" sz="1800" dirty="0"/>
                        <a:t>-Closure</a:t>
                      </a:r>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r>
                        <a:rPr lang="en-US" dirty="0"/>
                        <a:t>q0</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{q0, q1, q2}</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r>
                        <a:rPr lang="en-US" dirty="0"/>
                        <a:t>q1</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{q1, q2}</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q2</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t>{q2}</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5" name="Table 64"/>
          <p:cNvGraphicFramePr>
            <a:graphicFrameLocks noGrp="1"/>
          </p:cNvGraphicFramePr>
          <p:nvPr/>
        </p:nvGraphicFramePr>
        <p:xfrm>
          <a:off x="4038600" y="2590800"/>
          <a:ext cx="4495799" cy="1828800"/>
        </p:xfrm>
        <a:graphic>
          <a:graphicData uri="http://schemas.openxmlformats.org/drawingml/2006/table">
            <a:tbl>
              <a:tblPr>
                <a:tableStyleId>{5C22544A-7EE6-4342-B048-85BDC9FD1C3A}</a:tableStyleId>
              </a:tblPr>
              <a:tblGrid>
                <a:gridCol w="838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066799">
                  <a:extLst>
                    <a:ext uri="{9D8B030D-6E8A-4147-A177-3AD203B41FA5}">
                      <a16:colId xmlns:a16="http://schemas.microsoft.com/office/drawing/2014/main" val="20003"/>
                    </a:ext>
                  </a:extLst>
                </a:gridCol>
              </a:tblGrid>
              <a:tr h="457200">
                <a:tc>
                  <a:txBody>
                    <a:bodyPr/>
                    <a:lstStyle/>
                    <a:p>
                      <a:endParaRPr lang="en-US" dirty="0">
                        <a:ln>
                          <a:solidFill>
                            <a:schemeClr val="tx1"/>
                          </a:solidFill>
                        </a:ln>
                      </a:endParaRP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c</a:t>
                      </a:r>
                    </a:p>
                  </a:txBody>
                  <a:tcPr>
                    <a:lnL w="12700" cap="flat" cmpd="sng" algn="ctr">
                      <a:solidFill>
                        <a:srgbClr val="7BE5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r>
                        <a:rPr lang="en-US" dirty="0"/>
                        <a:t>q0</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{q0, q1, q2}</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{q1, q2}</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{q2}</a:t>
                      </a:r>
                    </a:p>
                  </a:txBody>
                  <a:tcPr>
                    <a:lnL w="12700" cap="flat" cmpd="sng" algn="ctr">
                      <a:solidFill>
                        <a:srgbClr val="7BE5E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r>
                        <a:rPr lang="en-US" dirty="0"/>
                        <a:t>q1</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sym typeface="Symbol" panose="05050102010706020507"/>
                        </a:rPr>
                        <a:t></a:t>
                      </a:r>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{q1, q2}</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{q2}</a:t>
                      </a:r>
                    </a:p>
                  </a:txBody>
                  <a:tcPr>
                    <a:lnL w="12700" cap="flat" cmpd="sng" algn="ctr">
                      <a:solidFill>
                        <a:srgbClr val="7BE5E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q2</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sym typeface="Symbol" panose="05050102010706020507"/>
                        </a:rPr>
                        <a:t></a:t>
                      </a:r>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sym typeface="Symbol" panose="05050102010706020507"/>
                        </a:rPr>
                        <a:t></a:t>
                      </a:r>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{q2}</a:t>
                      </a:r>
                    </a:p>
                  </a:txBody>
                  <a:tcPr>
                    <a:lnL w="12700" cap="flat" cmpd="sng" algn="ctr">
                      <a:solidFill>
                        <a:srgbClr val="7BE5E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13" name="Group 112"/>
          <p:cNvGrpSpPr/>
          <p:nvPr/>
        </p:nvGrpSpPr>
        <p:grpSpPr>
          <a:xfrm>
            <a:off x="2590800" y="4343400"/>
            <a:ext cx="5257800" cy="2024931"/>
            <a:chOff x="2590800" y="4343400"/>
            <a:chExt cx="5257800" cy="2024931"/>
          </a:xfrm>
        </p:grpSpPr>
        <p:grpSp>
          <p:nvGrpSpPr>
            <p:cNvPr id="111" name="Group 110"/>
            <p:cNvGrpSpPr/>
            <p:nvPr/>
          </p:nvGrpSpPr>
          <p:grpSpPr>
            <a:xfrm>
              <a:off x="2590800" y="4343400"/>
              <a:ext cx="5257800" cy="2024931"/>
              <a:chOff x="2590800" y="4419601"/>
              <a:chExt cx="5257800" cy="2024931"/>
            </a:xfrm>
          </p:grpSpPr>
          <p:cxnSp>
            <p:nvCxnSpPr>
              <p:cNvPr id="67" name="Straight Arrow Connector 66"/>
              <p:cNvCxnSpPr>
                <a:stCxn id="79" idx="6"/>
                <a:endCxn id="81" idx="2"/>
              </p:cNvCxnSpPr>
              <p:nvPr/>
            </p:nvCxnSpPr>
            <p:spPr>
              <a:xfrm flipV="1">
                <a:off x="5410200" y="5484411"/>
                <a:ext cx="1278591" cy="1623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2590800" y="4419601"/>
                <a:ext cx="5257800" cy="2024931"/>
                <a:chOff x="1295400" y="4680669"/>
                <a:chExt cx="5257800" cy="2024931"/>
              </a:xfrm>
            </p:grpSpPr>
            <p:cxnSp>
              <p:nvCxnSpPr>
                <p:cNvPr id="69" name="Curved Connector 68"/>
                <p:cNvCxnSpPr>
                  <a:stCxn id="77" idx="0"/>
                  <a:endCxn id="77" idx="7"/>
                </p:cNvCxnSpPr>
                <p:nvPr/>
              </p:nvCxnSpPr>
              <p:spPr>
                <a:xfrm rot="16200000" flipH="1">
                  <a:off x="2076637" y="5309607"/>
                  <a:ext cx="102665" cy="273370"/>
                </a:xfrm>
                <a:prstGeom prst="curvedConnector3">
                  <a:avLst>
                    <a:gd name="adj1" fmla="val -423783"/>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79" idx="0"/>
                  <a:endCxn id="79" idx="7"/>
                </p:cNvCxnSpPr>
                <p:nvPr/>
              </p:nvCxnSpPr>
              <p:spPr>
                <a:xfrm rot="16200000" flipH="1">
                  <a:off x="3824573" y="5319313"/>
                  <a:ext cx="107420" cy="258710"/>
                </a:xfrm>
                <a:prstGeom prst="curvedConnector3">
                  <a:avLst>
                    <a:gd name="adj1" fmla="val -405025"/>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71" name="Curved Connector 70"/>
                <p:cNvCxnSpPr>
                  <a:stCxn id="81" idx="0"/>
                  <a:endCxn id="81" idx="7"/>
                </p:cNvCxnSpPr>
                <p:nvPr/>
              </p:nvCxnSpPr>
              <p:spPr>
                <a:xfrm rot="16200000" flipH="1">
                  <a:off x="5865346" y="5309607"/>
                  <a:ext cx="102665" cy="273370"/>
                </a:xfrm>
                <a:prstGeom prst="curvedConnector3">
                  <a:avLst>
                    <a:gd name="adj1" fmla="val -423783"/>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133"/>
                <p:cNvGrpSpPr/>
                <p:nvPr/>
              </p:nvGrpSpPr>
              <p:grpSpPr>
                <a:xfrm>
                  <a:off x="1295400" y="4680669"/>
                  <a:ext cx="5257800" cy="1447799"/>
                  <a:chOff x="1447800" y="2881196"/>
                  <a:chExt cx="5181600" cy="1573695"/>
                </a:xfrm>
              </p:grpSpPr>
              <p:grpSp>
                <p:nvGrpSpPr>
                  <p:cNvPr id="73" name="Group 132"/>
                  <p:cNvGrpSpPr/>
                  <p:nvPr/>
                </p:nvGrpSpPr>
                <p:grpSpPr>
                  <a:xfrm>
                    <a:off x="1447800" y="3591340"/>
                    <a:ext cx="4800600" cy="863551"/>
                    <a:chOff x="1447800" y="3591340"/>
                    <a:chExt cx="4800600" cy="863551"/>
                  </a:xfrm>
                </p:grpSpPr>
                <p:sp>
                  <p:nvSpPr>
                    <p:cNvPr id="77" name="Oval 76"/>
                    <p:cNvSpPr/>
                    <p:nvPr/>
                  </p:nvSpPr>
                  <p:spPr>
                    <a:xfrm>
                      <a:off x="1752600" y="3657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78" name="Straight Arrow Connector 77"/>
                    <p:cNvCxnSpPr>
                      <a:endCxn id="77" idx="2"/>
                    </p:cNvCxnSpPr>
                    <p:nvPr/>
                  </p:nvCxnSpPr>
                  <p:spPr>
                    <a:xfrm flipV="1">
                      <a:off x="1447800" y="4038600"/>
                      <a:ext cx="3048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3505200" y="3657598"/>
                      <a:ext cx="721139" cy="797293"/>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sp>
                  <p:nvSpPr>
                    <p:cNvPr id="80" name="Oval 79"/>
                    <p:cNvSpPr/>
                    <p:nvPr/>
                  </p:nvSpPr>
                  <p:spPr>
                    <a:xfrm>
                      <a:off x="5562600" y="37338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486400" y="3657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q2</a:t>
                      </a:r>
                    </a:p>
                  </p:txBody>
                </p:sp>
                <p:cxnSp>
                  <p:nvCxnSpPr>
                    <p:cNvPr id="82" name="Straight Arrow Connector 81"/>
                    <p:cNvCxnSpPr>
                      <a:stCxn id="77" idx="6"/>
                      <a:endCxn id="79" idx="2"/>
                    </p:cNvCxnSpPr>
                    <p:nvPr/>
                  </p:nvCxnSpPr>
                  <p:spPr>
                    <a:xfrm>
                      <a:off x="2514600" y="4038599"/>
                      <a:ext cx="990600" cy="17646"/>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601817" y="3591340"/>
                      <a:ext cx="655982" cy="501810"/>
                    </a:xfrm>
                    <a:prstGeom prst="rect">
                      <a:avLst/>
                    </a:prstGeom>
                    <a:noFill/>
                  </p:spPr>
                  <p:txBody>
                    <a:bodyPr wrap="square" rtlCol="0">
                      <a:spAutoFit/>
                    </a:bodyPr>
                    <a:lstStyle/>
                    <a:p>
                      <a:r>
                        <a:rPr lang="en-US" sz="2400" b="1" dirty="0">
                          <a:solidFill>
                            <a:srgbClr val="FF0000"/>
                          </a:solidFill>
                        </a:rPr>
                        <a:t>b, c</a:t>
                      </a:r>
                    </a:p>
                  </p:txBody>
                </p:sp>
                <p:sp>
                  <p:nvSpPr>
                    <p:cNvPr id="84" name="TextBox 83"/>
                    <p:cNvSpPr txBox="1"/>
                    <p:nvPr/>
                  </p:nvSpPr>
                  <p:spPr>
                    <a:xfrm>
                      <a:off x="2724426" y="3591340"/>
                      <a:ext cx="655982" cy="501810"/>
                    </a:xfrm>
                    <a:prstGeom prst="rect">
                      <a:avLst/>
                    </a:prstGeom>
                    <a:noFill/>
                  </p:spPr>
                  <p:txBody>
                    <a:bodyPr wrap="square" rtlCol="0">
                      <a:spAutoFit/>
                    </a:bodyPr>
                    <a:lstStyle/>
                    <a:p>
                      <a:r>
                        <a:rPr lang="en-US" sz="2400" b="1" dirty="0">
                          <a:solidFill>
                            <a:srgbClr val="FF0000"/>
                          </a:solidFill>
                        </a:rPr>
                        <a:t>a, b</a:t>
                      </a:r>
                    </a:p>
                  </p:txBody>
                </p:sp>
              </p:grpSp>
              <p:sp>
                <p:nvSpPr>
                  <p:cNvPr id="74" name="TextBox 73"/>
                  <p:cNvSpPr txBox="1"/>
                  <p:nvPr/>
                </p:nvSpPr>
                <p:spPr>
                  <a:xfrm>
                    <a:off x="2362200" y="2881196"/>
                    <a:ext cx="533400" cy="461665"/>
                  </a:xfrm>
                  <a:prstGeom prst="rect">
                    <a:avLst/>
                  </a:prstGeom>
                  <a:noFill/>
                </p:spPr>
                <p:txBody>
                  <a:bodyPr wrap="square" rtlCol="0">
                    <a:spAutoFit/>
                  </a:bodyPr>
                  <a:lstStyle/>
                  <a:p>
                    <a:r>
                      <a:rPr lang="en-US" sz="2400" b="1" dirty="0">
                        <a:solidFill>
                          <a:srgbClr val="FF0000"/>
                        </a:solidFill>
                      </a:rPr>
                      <a:t>a</a:t>
                    </a:r>
                  </a:p>
                </p:txBody>
              </p:sp>
              <p:sp>
                <p:nvSpPr>
                  <p:cNvPr id="75" name="TextBox 74"/>
                  <p:cNvSpPr txBox="1"/>
                  <p:nvPr/>
                </p:nvSpPr>
                <p:spPr>
                  <a:xfrm>
                    <a:off x="4114800" y="2881196"/>
                    <a:ext cx="533400" cy="461665"/>
                  </a:xfrm>
                  <a:prstGeom prst="rect">
                    <a:avLst/>
                  </a:prstGeom>
                  <a:noFill/>
                </p:spPr>
                <p:txBody>
                  <a:bodyPr wrap="square" rtlCol="0">
                    <a:spAutoFit/>
                  </a:bodyPr>
                  <a:lstStyle/>
                  <a:p>
                    <a:r>
                      <a:rPr lang="en-US" sz="2400" b="1" dirty="0">
                        <a:solidFill>
                          <a:srgbClr val="FF0000"/>
                        </a:solidFill>
                      </a:rPr>
                      <a:t>b</a:t>
                    </a:r>
                  </a:p>
                </p:txBody>
              </p:sp>
              <p:sp>
                <p:nvSpPr>
                  <p:cNvPr id="76" name="TextBox 75"/>
                  <p:cNvSpPr txBox="1"/>
                  <p:nvPr/>
                </p:nvSpPr>
                <p:spPr>
                  <a:xfrm>
                    <a:off x="6096000" y="2881196"/>
                    <a:ext cx="533400" cy="461665"/>
                  </a:xfrm>
                  <a:prstGeom prst="rect">
                    <a:avLst/>
                  </a:prstGeom>
                  <a:noFill/>
                </p:spPr>
                <p:txBody>
                  <a:bodyPr wrap="square" rtlCol="0">
                    <a:spAutoFit/>
                  </a:bodyPr>
                  <a:lstStyle/>
                  <a:p>
                    <a:r>
                      <a:rPr lang="en-US" sz="2400" b="1" dirty="0">
                        <a:solidFill>
                          <a:srgbClr val="FF0000"/>
                        </a:solidFill>
                      </a:rPr>
                      <a:t>c</a:t>
                    </a:r>
                  </a:p>
                </p:txBody>
              </p:sp>
            </p:grpSp>
            <p:cxnSp>
              <p:nvCxnSpPr>
                <p:cNvPr id="87" name="Curved Connector 86"/>
                <p:cNvCxnSpPr>
                  <a:stCxn id="77" idx="4"/>
                  <a:endCxn id="81" idx="4"/>
                </p:cNvCxnSpPr>
                <p:nvPr/>
              </p:nvCxnSpPr>
              <p:spPr>
                <a:xfrm rot="16200000" flipH="1">
                  <a:off x="3885639" y="4201645"/>
                  <a:ext cx="1588" cy="3788709"/>
                </a:xfrm>
                <a:prstGeom prst="curvedConnector3">
                  <a:avLst>
                    <a:gd name="adj1" fmla="val 3854270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525371" y="6243935"/>
                  <a:ext cx="970429" cy="461665"/>
                </a:xfrm>
                <a:prstGeom prst="rect">
                  <a:avLst/>
                </a:prstGeom>
                <a:noFill/>
              </p:spPr>
              <p:txBody>
                <a:bodyPr wrap="square" rtlCol="0">
                  <a:spAutoFit/>
                </a:bodyPr>
                <a:lstStyle/>
                <a:p>
                  <a:r>
                    <a:rPr lang="en-US" sz="2400" b="1" dirty="0">
                      <a:solidFill>
                        <a:srgbClr val="FF0000"/>
                      </a:solidFill>
                    </a:rPr>
                    <a:t>a, b, c</a:t>
                  </a:r>
                </a:p>
              </p:txBody>
            </p:sp>
          </p:grpSp>
        </p:grpSp>
        <p:sp>
          <p:nvSpPr>
            <p:cNvPr id="97" name="Oval 96"/>
            <p:cNvSpPr/>
            <p:nvPr/>
          </p:nvSpPr>
          <p:spPr>
            <a:xfrm>
              <a:off x="4724400" y="5181600"/>
              <a:ext cx="609600" cy="5334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971800" y="5105400"/>
              <a:ext cx="618565" cy="560832"/>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TextBox 113"/>
          <p:cNvSpPr txBox="1"/>
          <p:nvPr/>
        </p:nvSpPr>
        <p:spPr>
          <a:xfrm>
            <a:off x="5334000" y="1066800"/>
            <a:ext cx="3810000" cy="1200329"/>
          </a:xfrm>
          <a:prstGeom prst="rect">
            <a:avLst/>
          </a:prstGeom>
          <a:noFill/>
        </p:spPr>
        <p:txBody>
          <a:bodyPr wrap="square" rtlCol="0">
            <a:spAutoFit/>
          </a:bodyPr>
          <a:lstStyle/>
          <a:p>
            <a:r>
              <a:rPr lang="en-US" dirty="0">
                <a:solidFill>
                  <a:srgbClr val="C00000"/>
                </a:solidFill>
                <a:sym typeface="Symbol" panose="05050102010706020507"/>
              </a:rPr>
              <a:t>(q0, a)= </a:t>
            </a:r>
            <a:r>
              <a:rPr lang="en-US" dirty="0">
                <a:solidFill>
                  <a:srgbClr val="C00000"/>
                </a:solidFill>
              </a:rPr>
              <a:t>ε-Closure</a:t>
            </a:r>
            <a:r>
              <a:rPr lang="en-US" dirty="0">
                <a:solidFill>
                  <a:srgbClr val="C00000"/>
                </a:solidFill>
                <a:sym typeface="Symbol" panose="05050102010706020507"/>
              </a:rPr>
              <a:t>(</a:t>
            </a:r>
            <a:r>
              <a:rPr lang="en-US" dirty="0">
                <a:solidFill>
                  <a:srgbClr val="C00000"/>
                </a:solidFill>
              </a:rPr>
              <a:t>ε-Closure</a:t>
            </a:r>
            <a:r>
              <a:rPr lang="en-US" dirty="0">
                <a:solidFill>
                  <a:srgbClr val="C00000"/>
                </a:solidFill>
                <a:sym typeface="Symbol" panose="05050102010706020507"/>
              </a:rPr>
              <a:t>(q0), a)</a:t>
            </a:r>
          </a:p>
          <a:p>
            <a:pPr marL="738505"/>
            <a:r>
              <a:rPr lang="en-US" dirty="0">
                <a:solidFill>
                  <a:srgbClr val="C00000"/>
                </a:solidFill>
                <a:sym typeface="Symbol" panose="05050102010706020507"/>
              </a:rPr>
              <a:t>= </a:t>
            </a:r>
            <a:r>
              <a:rPr lang="en-US" dirty="0">
                <a:solidFill>
                  <a:srgbClr val="C00000"/>
                </a:solidFill>
              </a:rPr>
              <a:t>ε-Closure</a:t>
            </a:r>
            <a:r>
              <a:rPr lang="en-US" dirty="0">
                <a:solidFill>
                  <a:srgbClr val="C00000"/>
                </a:solidFill>
                <a:sym typeface="Symbol" panose="05050102010706020507"/>
              </a:rPr>
              <a:t>({ q0,q1,q2},a)</a:t>
            </a:r>
          </a:p>
          <a:p>
            <a:pPr marL="738505"/>
            <a:r>
              <a:rPr lang="en-US" dirty="0">
                <a:solidFill>
                  <a:srgbClr val="C00000"/>
                </a:solidFill>
                <a:sym typeface="Symbol" panose="05050102010706020507"/>
              </a:rPr>
              <a:t>= </a:t>
            </a:r>
            <a:r>
              <a:rPr lang="en-US" dirty="0">
                <a:solidFill>
                  <a:srgbClr val="C00000"/>
                </a:solidFill>
              </a:rPr>
              <a:t>ε-Closure</a:t>
            </a:r>
            <a:r>
              <a:rPr lang="en-US" dirty="0">
                <a:solidFill>
                  <a:srgbClr val="C00000"/>
                </a:solidFill>
                <a:sym typeface="Symbol" panose="05050102010706020507"/>
              </a:rPr>
              <a:t>(q0)</a:t>
            </a:r>
          </a:p>
          <a:p>
            <a:pPr marL="738505"/>
            <a:r>
              <a:rPr lang="en-US" dirty="0">
                <a:solidFill>
                  <a:srgbClr val="C00000"/>
                </a:solidFill>
                <a:sym typeface="Symbol" panose="05050102010706020507"/>
              </a:rPr>
              <a:t>= </a:t>
            </a:r>
            <a:r>
              <a:rPr lang="en-US" dirty="0">
                <a:solidFill>
                  <a:srgbClr val="C00000"/>
                </a:solidFill>
              </a:rPr>
              <a:t>{q0, q1, q2}</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D28799-44FE-4FF5-8B9F-27B9FD9B7166}"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Minimization of DFA </a:t>
            </a:r>
          </a:p>
        </p:txBody>
      </p:sp>
      <p:sp>
        <p:nvSpPr>
          <p:cNvPr id="11" name="Content Placeholder 10"/>
          <p:cNvSpPr>
            <a:spLocks noGrp="1"/>
          </p:cNvSpPr>
          <p:nvPr>
            <p:ph idx="1"/>
          </p:nvPr>
        </p:nvSpPr>
        <p:spPr>
          <a:xfrm>
            <a:off x="457200" y="1371600"/>
            <a:ext cx="8229600" cy="3048000"/>
          </a:xfrm>
        </p:spPr>
        <p:txBody>
          <a:bodyPr>
            <a:normAutofit fontScale="92500" lnSpcReduction="20000"/>
          </a:bodyPr>
          <a:lstStyle/>
          <a:p>
            <a:pPr algn="just"/>
            <a:r>
              <a:rPr lang="en-US" sz="2400" dirty="0"/>
              <a:t>Minimization of a DFA refers to the removal of those states of a DFA, whose presence or absence in a DFA does not affect the language accepted by the automata.</a:t>
            </a:r>
          </a:p>
          <a:p>
            <a:pPr algn="just"/>
            <a:endParaRPr lang="en-US" sz="2400" dirty="0"/>
          </a:p>
          <a:p>
            <a:pPr algn="just"/>
            <a:r>
              <a:rPr lang="en-US" sz="2400" dirty="0"/>
              <a:t>The states that can be eliminated from automata are:</a:t>
            </a:r>
          </a:p>
          <a:p>
            <a:pPr indent="-3175" algn="just">
              <a:buFont typeface="Wingdings" panose="05000000000000000000" pitchFamily="2" charset="2"/>
              <a:buChar char="Ø"/>
            </a:pPr>
            <a:r>
              <a:rPr lang="en-US" sz="2400" dirty="0"/>
              <a:t>	Unreachable or inaccessible states.</a:t>
            </a:r>
          </a:p>
          <a:p>
            <a:pPr indent="-3175" algn="just">
              <a:buFont typeface="Wingdings" panose="05000000000000000000" pitchFamily="2" charset="2"/>
              <a:buChar char="Ø"/>
            </a:pPr>
            <a:r>
              <a:rPr lang="en-US" sz="2400" dirty="0"/>
              <a:t>	Dead states.</a:t>
            </a:r>
          </a:p>
          <a:p>
            <a:pPr indent="-3175" algn="just">
              <a:buFont typeface="Wingdings" panose="05000000000000000000" pitchFamily="2" charset="2"/>
              <a:buChar char="Ø"/>
            </a:pPr>
            <a:r>
              <a:rPr lang="en-US" sz="2400" dirty="0"/>
              <a:t>	Non-distinguishable or indistinguishable state or equivalent states.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A37A62-2945-4878-9724-F6507484D417}" type="datetime1">
              <a:rPr lang="en-US" smtClean="0"/>
              <a:t>12/28/2022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Sana Anjum             ACSE0404 (TOAFL)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dirty="0"/>
          </a:p>
        </p:txBody>
      </p:sp>
      <p:sp>
        <p:nvSpPr>
          <p:cNvPr id="9"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Minimization of DFA </a:t>
            </a:r>
          </a:p>
        </p:txBody>
      </p:sp>
      <p:sp>
        <p:nvSpPr>
          <p:cNvPr id="11" name="Content Placeholder 10"/>
          <p:cNvSpPr>
            <a:spLocks noGrp="1"/>
          </p:cNvSpPr>
          <p:nvPr>
            <p:ph idx="1"/>
          </p:nvPr>
        </p:nvSpPr>
        <p:spPr>
          <a:xfrm>
            <a:off x="457200" y="1371600"/>
            <a:ext cx="8229600" cy="3048000"/>
          </a:xfrm>
        </p:spPr>
        <p:txBody>
          <a:bodyPr>
            <a:normAutofit/>
          </a:bodyPr>
          <a:lstStyle/>
          <a:p>
            <a:pPr algn="just"/>
            <a:r>
              <a:rPr lang="en-US" sz="2400" dirty="0"/>
              <a:t>Minimize the following DFA:</a:t>
            </a:r>
          </a:p>
        </p:txBody>
      </p:sp>
      <p:grpSp>
        <p:nvGrpSpPr>
          <p:cNvPr id="112" name="Group 111"/>
          <p:cNvGrpSpPr/>
          <p:nvPr/>
        </p:nvGrpSpPr>
        <p:grpSpPr>
          <a:xfrm>
            <a:off x="381000" y="1676400"/>
            <a:ext cx="4191000" cy="4038600"/>
            <a:chOff x="1447800" y="1981200"/>
            <a:chExt cx="4191000" cy="4038600"/>
          </a:xfrm>
        </p:grpSpPr>
        <p:sp>
          <p:nvSpPr>
            <p:cNvPr id="17" name="Oval 16"/>
            <p:cNvSpPr/>
            <p:nvPr/>
          </p:nvSpPr>
          <p:spPr>
            <a:xfrm>
              <a:off x="1752600" y="36576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A</a:t>
              </a:r>
            </a:p>
          </p:txBody>
        </p:sp>
        <p:cxnSp>
          <p:nvCxnSpPr>
            <p:cNvPr id="18" name="Straight Arrow Connector 17"/>
            <p:cNvCxnSpPr>
              <a:endCxn id="17" idx="2"/>
            </p:cNvCxnSpPr>
            <p:nvPr/>
          </p:nvCxnSpPr>
          <p:spPr>
            <a:xfrm flipV="1">
              <a:off x="1447800" y="4038600"/>
              <a:ext cx="3048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22" idx="1"/>
              <a:endCxn id="25" idx="7"/>
            </p:cNvCxnSpPr>
            <p:nvPr/>
          </p:nvCxnSpPr>
          <p:spPr>
            <a:xfrm rot="16200000" flipV="1">
              <a:off x="4305300" y="2400300"/>
              <a:ext cx="1588" cy="1061384"/>
            </a:xfrm>
            <a:prstGeom prst="curvedConnector3">
              <a:avLst>
                <a:gd name="adj1" fmla="val 2142267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724400" y="28194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D</a:t>
              </a:r>
            </a:p>
          </p:txBody>
        </p:sp>
        <p:sp>
          <p:nvSpPr>
            <p:cNvPr id="23" name="Oval 22"/>
            <p:cNvSpPr/>
            <p:nvPr/>
          </p:nvSpPr>
          <p:spPr>
            <a:xfrm>
              <a:off x="3124200" y="46482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C</a:t>
              </a:r>
            </a:p>
          </p:txBody>
        </p:sp>
        <p:sp>
          <p:nvSpPr>
            <p:cNvPr id="24" name="Oval 23"/>
            <p:cNvSpPr/>
            <p:nvPr/>
          </p:nvSpPr>
          <p:spPr>
            <a:xfrm>
              <a:off x="4724400" y="46482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E</a:t>
              </a:r>
            </a:p>
          </p:txBody>
        </p:sp>
        <p:sp>
          <p:nvSpPr>
            <p:cNvPr id="25" name="Oval 24"/>
            <p:cNvSpPr/>
            <p:nvPr/>
          </p:nvSpPr>
          <p:spPr>
            <a:xfrm>
              <a:off x="3124200" y="28194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B</a:t>
              </a:r>
            </a:p>
          </p:txBody>
        </p:sp>
        <p:sp>
          <p:nvSpPr>
            <p:cNvPr id="26" name="Oval 25"/>
            <p:cNvSpPr/>
            <p:nvPr/>
          </p:nvSpPr>
          <p:spPr>
            <a:xfrm>
              <a:off x="4800600" y="47244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3" idx="0"/>
              <a:endCxn id="25" idx="4"/>
            </p:cNvCxnSpPr>
            <p:nvPr/>
          </p:nvCxnSpPr>
          <p:spPr>
            <a:xfrm rot="5400000" flipH="1" flipV="1">
              <a:off x="2971800" y="4114800"/>
              <a:ext cx="10668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1"/>
              <a:endCxn id="25" idx="5"/>
            </p:cNvCxnSpPr>
            <p:nvPr/>
          </p:nvCxnSpPr>
          <p:spPr>
            <a:xfrm rot="16200000" flipV="1">
              <a:off x="3660308" y="3584108"/>
              <a:ext cx="1289984" cy="106138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5"/>
              <a:endCxn id="23" idx="2"/>
            </p:cNvCxnSpPr>
            <p:nvPr/>
          </p:nvCxnSpPr>
          <p:spPr>
            <a:xfrm rot="16200000" flipH="1">
              <a:off x="2403008" y="4308008"/>
              <a:ext cx="721192" cy="721192"/>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7" idx="7"/>
            </p:cNvCxnSpPr>
            <p:nvPr/>
          </p:nvCxnSpPr>
          <p:spPr>
            <a:xfrm rot="5400000" flipH="1" flipV="1">
              <a:off x="2479208" y="3124200"/>
              <a:ext cx="568792" cy="721192"/>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267200" y="3867090"/>
              <a:ext cx="533400" cy="400110"/>
            </a:xfrm>
            <a:prstGeom prst="rect">
              <a:avLst/>
            </a:prstGeom>
            <a:noFill/>
          </p:spPr>
          <p:txBody>
            <a:bodyPr wrap="square" rtlCol="0">
              <a:spAutoFit/>
            </a:bodyPr>
            <a:lstStyle/>
            <a:p>
              <a:r>
                <a:rPr lang="en-US" sz="2000" b="1" dirty="0">
                  <a:solidFill>
                    <a:srgbClr val="FF0000"/>
                  </a:solidFill>
                </a:rPr>
                <a:t>0</a:t>
              </a:r>
            </a:p>
          </p:txBody>
        </p:sp>
        <p:sp>
          <p:nvSpPr>
            <p:cNvPr id="33" name="TextBox 32"/>
            <p:cNvSpPr txBox="1"/>
            <p:nvPr/>
          </p:nvSpPr>
          <p:spPr>
            <a:xfrm>
              <a:off x="2438400" y="3119735"/>
              <a:ext cx="533400" cy="400110"/>
            </a:xfrm>
            <a:prstGeom prst="rect">
              <a:avLst/>
            </a:prstGeom>
            <a:noFill/>
          </p:spPr>
          <p:txBody>
            <a:bodyPr wrap="square" rtlCol="0">
              <a:spAutoFit/>
            </a:bodyPr>
            <a:lstStyle/>
            <a:p>
              <a:r>
                <a:rPr lang="en-US" sz="2000" b="1" dirty="0">
                  <a:solidFill>
                    <a:srgbClr val="FF0000"/>
                  </a:solidFill>
                </a:rPr>
                <a:t>0</a:t>
              </a:r>
            </a:p>
          </p:txBody>
        </p:sp>
        <p:sp>
          <p:nvSpPr>
            <p:cNvPr id="35" name="TextBox 34"/>
            <p:cNvSpPr txBox="1"/>
            <p:nvPr/>
          </p:nvSpPr>
          <p:spPr>
            <a:xfrm>
              <a:off x="4267200" y="5010090"/>
              <a:ext cx="533400" cy="400110"/>
            </a:xfrm>
            <a:prstGeom prst="rect">
              <a:avLst/>
            </a:prstGeom>
            <a:noFill/>
          </p:spPr>
          <p:txBody>
            <a:bodyPr wrap="square" rtlCol="0">
              <a:spAutoFit/>
            </a:bodyPr>
            <a:lstStyle/>
            <a:p>
              <a:r>
                <a:rPr lang="en-US" sz="2000" b="1" dirty="0">
                  <a:solidFill>
                    <a:srgbClr val="FF0000"/>
                  </a:solidFill>
                </a:rPr>
                <a:t>1</a:t>
              </a:r>
            </a:p>
          </p:txBody>
        </p:sp>
        <p:cxnSp>
          <p:nvCxnSpPr>
            <p:cNvPr id="13" name="Straight Arrow Connector 12"/>
            <p:cNvCxnSpPr>
              <a:stCxn id="25" idx="6"/>
              <a:endCxn id="22" idx="2"/>
            </p:cNvCxnSpPr>
            <p:nvPr/>
          </p:nvCxnSpPr>
          <p:spPr>
            <a:xfrm>
              <a:off x="3886200" y="3200400"/>
              <a:ext cx="8382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91000" y="2907268"/>
              <a:ext cx="533400" cy="400110"/>
            </a:xfrm>
            <a:prstGeom prst="rect">
              <a:avLst/>
            </a:prstGeom>
            <a:noFill/>
          </p:spPr>
          <p:txBody>
            <a:bodyPr wrap="square" rtlCol="0">
              <a:spAutoFit/>
            </a:bodyPr>
            <a:lstStyle/>
            <a:p>
              <a:r>
                <a:rPr lang="en-US" sz="2000" b="1" dirty="0">
                  <a:solidFill>
                    <a:srgbClr val="FF0000"/>
                  </a:solidFill>
                </a:rPr>
                <a:t>1</a:t>
              </a:r>
            </a:p>
          </p:txBody>
        </p:sp>
        <p:cxnSp>
          <p:nvCxnSpPr>
            <p:cNvPr id="15" name="Curved Connector 14"/>
            <p:cNvCxnSpPr>
              <a:stCxn id="23" idx="3"/>
              <a:endCxn id="23" idx="5"/>
            </p:cNvCxnSpPr>
            <p:nvPr/>
          </p:nvCxnSpPr>
          <p:spPr>
            <a:xfrm rot="16200000" flipH="1">
              <a:off x="3505200" y="5029200"/>
              <a:ext cx="1588" cy="538816"/>
            </a:xfrm>
            <a:prstGeom prst="curvedConnector3">
              <a:avLst>
                <a:gd name="adj1" fmla="val 36282505"/>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05400" y="3821668"/>
              <a:ext cx="533400" cy="400110"/>
            </a:xfrm>
            <a:prstGeom prst="rect">
              <a:avLst/>
            </a:prstGeom>
            <a:noFill/>
          </p:spPr>
          <p:txBody>
            <a:bodyPr wrap="square" rtlCol="0">
              <a:spAutoFit/>
            </a:bodyPr>
            <a:lstStyle/>
            <a:p>
              <a:r>
                <a:rPr lang="en-US" sz="2000" b="1" dirty="0">
                  <a:solidFill>
                    <a:srgbClr val="FF0000"/>
                  </a:solidFill>
                </a:rPr>
                <a:t>1</a:t>
              </a:r>
            </a:p>
          </p:txBody>
        </p:sp>
        <p:cxnSp>
          <p:nvCxnSpPr>
            <p:cNvPr id="64" name="Straight Arrow Connector 63"/>
            <p:cNvCxnSpPr>
              <a:stCxn id="22" idx="4"/>
              <a:endCxn id="24" idx="0"/>
            </p:cNvCxnSpPr>
            <p:nvPr/>
          </p:nvCxnSpPr>
          <p:spPr>
            <a:xfrm rot="5400000">
              <a:off x="4572000" y="4114800"/>
              <a:ext cx="10668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4" idx="2"/>
              <a:endCxn id="23" idx="6"/>
            </p:cNvCxnSpPr>
            <p:nvPr/>
          </p:nvCxnSpPr>
          <p:spPr>
            <a:xfrm rot="10800000">
              <a:off x="3886200" y="5029200"/>
              <a:ext cx="8382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75" name="Curved Connector 14"/>
            <p:cNvCxnSpPr>
              <a:stCxn id="25" idx="0"/>
            </p:cNvCxnSpPr>
            <p:nvPr/>
          </p:nvCxnSpPr>
          <p:spPr>
            <a:xfrm rot="16200000" flipH="1" flipV="1">
              <a:off x="3258904" y="2760896"/>
              <a:ext cx="187792" cy="304800"/>
            </a:xfrm>
            <a:prstGeom prst="curvedConnector4">
              <a:avLst>
                <a:gd name="adj1" fmla="val -247387"/>
                <a:gd name="adj2" fmla="val 269355"/>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4114800" y="2209800"/>
              <a:ext cx="533400" cy="400110"/>
            </a:xfrm>
            <a:prstGeom prst="rect">
              <a:avLst/>
            </a:prstGeom>
            <a:noFill/>
          </p:spPr>
          <p:txBody>
            <a:bodyPr wrap="square" rtlCol="0">
              <a:spAutoFit/>
            </a:bodyPr>
            <a:lstStyle/>
            <a:p>
              <a:r>
                <a:rPr lang="en-US" sz="2000" b="1" dirty="0">
                  <a:solidFill>
                    <a:srgbClr val="FF0000"/>
                  </a:solidFill>
                </a:rPr>
                <a:t>0</a:t>
              </a:r>
            </a:p>
          </p:txBody>
        </p:sp>
        <p:sp>
          <p:nvSpPr>
            <p:cNvPr id="105" name="TextBox 104"/>
            <p:cNvSpPr txBox="1"/>
            <p:nvPr/>
          </p:nvSpPr>
          <p:spPr>
            <a:xfrm>
              <a:off x="2819400" y="1981200"/>
              <a:ext cx="533400" cy="400110"/>
            </a:xfrm>
            <a:prstGeom prst="rect">
              <a:avLst/>
            </a:prstGeom>
            <a:noFill/>
          </p:spPr>
          <p:txBody>
            <a:bodyPr wrap="square" rtlCol="0">
              <a:spAutoFit/>
            </a:bodyPr>
            <a:lstStyle/>
            <a:p>
              <a:r>
                <a:rPr lang="en-US" sz="2000" b="1" dirty="0">
                  <a:solidFill>
                    <a:srgbClr val="FF0000"/>
                  </a:solidFill>
                </a:rPr>
                <a:t>0</a:t>
              </a:r>
            </a:p>
          </p:txBody>
        </p:sp>
        <p:sp>
          <p:nvSpPr>
            <p:cNvPr id="109" name="TextBox 108"/>
            <p:cNvSpPr txBox="1"/>
            <p:nvPr/>
          </p:nvSpPr>
          <p:spPr>
            <a:xfrm>
              <a:off x="3505200" y="4019490"/>
              <a:ext cx="533400" cy="400110"/>
            </a:xfrm>
            <a:prstGeom prst="rect">
              <a:avLst/>
            </a:prstGeom>
            <a:noFill/>
          </p:spPr>
          <p:txBody>
            <a:bodyPr wrap="square" rtlCol="0">
              <a:spAutoFit/>
            </a:bodyPr>
            <a:lstStyle/>
            <a:p>
              <a:r>
                <a:rPr lang="en-US" sz="2000" b="1" dirty="0">
                  <a:solidFill>
                    <a:srgbClr val="FF0000"/>
                  </a:solidFill>
                </a:rPr>
                <a:t>0</a:t>
              </a:r>
            </a:p>
          </p:txBody>
        </p:sp>
        <p:sp>
          <p:nvSpPr>
            <p:cNvPr id="110" name="TextBox 109"/>
            <p:cNvSpPr txBox="1"/>
            <p:nvPr/>
          </p:nvSpPr>
          <p:spPr>
            <a:xfrm>
              <a:off x="2514600" y="4552890"/>
              <a:ext cx="533400" cy="400110"/>
            </a:xfrm>
            <a:prstGeom prst="rect">
              <a:avLst/>
            </a:prstGeom>
            <a:noFill/>
          </p:spPr>
          <p:txBody>
            <a:bodyPr wrap="square" rtlCol="0">
              <a:spAutoFit/>
            </a:bodyPr>
            <a:lstStyle/>
            <a:p>
              <a:r>
                <a:rPr lang="en-US" sz="2000" b="1" dirty="0">
                  <a:solidFill>
                    <a:srgbClr val="FF0000"/>
                  </a:solidFill>
                </a:rPr>
                <a:t>1</a:t>
              </a:r>
            </a:p>
          </p:txBody>
        </p:sp>
        <p:sp>
          <p:nvSpPr>
            <p:cNvPr id="111" name="TextBox 110"/>
            <p:cNvSpPr txBox="1"/>
            <p:nvPr/>
          </p:nvSpPr>
          <p:spPr>
            <a:xfrm>
              <a:off x="3048000" y="5619690"/>
              <a:ext cx="533400" cy="400110"/>
            </a:xfrm>
            <a:prstGeom prst="rect">
              <a:avLst/>
            </a:prstGeom>
            <a:noFill/>
          </p:spPr>
          <p:txBody>
            <a:bodyPr wrap="square" rtlCol="0">
              <a:spAutoFit/>
            </a:bodyPr>
            <a:lstStyle/>
            <a:p>
              <a:r>
                <a:rPr lang="en-US" sz="2000" b="1" dirty="0">
                  <a:solidFill>
                    <a:srgbClr val="FF0000"/>
                  </a:solidFill>
                </a:rPr>
                <a:t>1</a:t>
              </a:r>
            </a:p>
          </p:txBody>
        </p:sp>
      </p:grpSp>
      <p:graphicFrame>
        <p:nvGraphicFramePr>
          <p:cNvPr id="113" name="Table 112"/>
          <p:cNvGraphicFramePr>
            <a:graphicFrameLocks noGrp="1"/>
          </p:cNvGraphicFramePr>
          <p:nvPr/>
        </p:nvGraphicFramePr>
        <p:xfrm>
          <a:off x="5181600" y="2438400"/>
          <a:ext cx="3429000" cy="2743200"/>
        </p:xfrm>
        <a:graphic>
          <a:graphicData uri="http://schemas.openxmlformats.org/drawingml/2006/table">
            <a:tbl>
              <a:tblPr>
                <a:tableStyleId>{5C22544A-7EE6-4342-B048-85BDC9FD1C3A}</a:tableStyleId>
              </a:tblPr>
              <a:tblGrid>
                <a:gridCol w="838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457200">
                <a:tc>
                  <a:txBody>
                    <a:bodyPr/>
                    <a:lstStyle/>
                    <a:p>
                      <a:endParaRPr lang="en-US" dirty="0">
                        <a:ln>
                          <a:solidFill>
                            <a:schemeClr val="tx1"/>
                          </a:solidFill>
                        </a:ln>
                      </a:endParaRP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r>
                        <a:rPr lang="en-US" dirty="0">
                          <a:sym typeface="Symbol" panose="05050102010706020507"/>
                        </a:rPr>
                        <a:t></a:t>
                      </a:r>
                      <a:r>
                        <a:rPr lang="en-US" dirty="0"/>
                        <a:t>A</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C</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r>
                        <a:rPr lang="en-US" dirty="0"/>
                        <a:t>B</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sym typeface="Symbol" panose="05050102010706020507"/>
                        </a:rPr>
                        <a:t>B</a:t>
                      </a:r>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D</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C</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sym typeface="Symbol" panose="05050102010706020507"/>
                        </a:rPr>
                        <a:t>B</a:t>
                      </a:r>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sym typeface="Symbol" panose="05050102010706020507"/>
                        </a:rPr>
                        <a:t>C</a:t>
                      </a:r>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D</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tc>
                  <a:txBody>
                    <a:bodyPr/>
                    <a:lstStyle/>
                    <a:p>
                      <a:r>
                        <a:rPr lang="en-US" dirty="0"/>
                        <a:t>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*E</a:t>
                      </a:r>
                    </a:p>
                  </a:txBody>
                  <a:tcPr>
                    <a:lnL w="12700" cap="flat" cmpd="sng" algn="ctr">
                      <a:no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t>C</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6" name="TextBox 115"/>
          <p:cNvSpPr txBox="1"/>
          <p:nvPr/>
        </p:nvSpPr>
        <p:spPr>
          <a:xfrm>
            <a:off x="6019800" y="1905000"/>
            <a:ext cx="1689180" cy="369332"/>
          </a:xfrm>
          <a:prstGeom prst="rect">
            <a:avLst/>
          </a:prstGeom>
          <a:noFill/>
        </p:spPr>
        <p:txBody>
          <a:bodyPr wrap="none" rtlCol="0">
            <a:spAutoFit/>
          </a:bodyPr>
          <a:lstStyle/>
          <a:p>
            <a:r>
              <a:rPr lang="en-US" b="1" dirty="0"/>
              <a:t>Transition Table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34624</TotalTime>
  <Words>11369</Words>
  <Application>Microsoft Office PowerPoint</Application>
  <PresentationFormat>On-screen Show (4:3)</PresentationFormat>
  <Paragraphs>2281</Paragraphs>
  <Slides>148</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148</vt:i4>
      </vt:variant>
    </vt:vector>
  </HeadingPairs>
  <TitlesOfParts>
    <vt:vector size="158" baseType="lpstr">
      <vt:lpstr>Arial</vt:lpstr>
      <vt:lpstr>Calibri</vt:lpstr>
      <vt:lpstr>Courier New</vt:lpstr>
      <vt:lpstr>Garamond</vt:lpstr>
      <vt:lpstr>Gill Sans MT</vt:lpstr>
      <vt:lpstr>MS Shell Dlg</vt:lpstr>
      <vt:lpstr>Symbol</vt:lpstr>
      <vt:lpstr>Times New Roman</vt:lpstr>
      <vt:lpstr>Wingdings</vt:lpstr>
      <vt:lpstr>Office Theme</vt:lpstr>
      <vt:lpstr>Noida Institute of Engineering and Technology, Greater Noida</vt:lpstr>
      <vt:lpstr>PowerPoint Presentation</vt:lpstr>
      <vt:lpstr>Evaluation Scheme</vt:lpstr>
      <vt:lpstr>Syllabus</vt:lpstr>
      <vt:lpstr>Branch wise Applications</vt:lpstr>
      <vt:lpstr>Course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Educational Objectives</vt:lpstr>
      <vt:lpstr>PowerPoint Presentation</vt:lpstr>
      <vt:lpstr>Result Analysis</vt:lpstr>
      <vt:lpstr>End Semester Question Paper Template </vt:lpstr>
      <vt:lpstr>End Semester Question Paper Template </vt:lpstr>
      <vt:lpstr>End Semester Question Paper Template </vt:lpstr>
      <vt:lpstr>PowerPoint Presentation</vt:lpstr>
      <vt:lpstr>Recap</vt:lpstr>
      <vt:lpstr>Brief subject introduction with Video Lecture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do we need abstract models?</vt:lpstr>
      <vt:lpstr>A simple “computer”</vt:lpstr>
      <vt:lpstr>Another “computer”</vt:lpstr>
      <vt:lpstr>A Design Problem</vt:lpstr>
      <vt:lpstr>A Design Problem</vt:lpstr>
      <vt:lpstr>Basic Concept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Sana Anjum</cp:lastModifiedBy>
  <cp:revision>348</cp:revision>
  <dcterms:created xsi:type="dcterms:W3CDTF">2006-08-16T00:00:00Z</dcterms:created>
  <dcterms:modified xsi:type="dcterms:W3CDTF">2022-12-28T09:04:51Z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