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7" r:id="rId2"/>
    <p:sldId id="342" r:id="rId3"/>
    <p:sldId id="361" r:id="rId4"/>
    <p:sldId id="362" r:id="rId5"/>
    <p:sldId id="363" r:id="rId6"/>
    <p:sldId id="370" r:id="rId7"/>
    <p:sldId id="258" r:id="rId8"/>
    <p:sldId id="319" r:id="rId9"/>
    <p:sldId id="261" r:id="rId10"/>
    <p:sldId id="371" r:id="rId11"/>
    <p:sldId id="372" r:id="rId12"/>
    <p:sldId id="373" r:id="rId13"/>
    <p:sldId id="364" r:id="rId14"/>
    <p:sldId id="365" r:id="rId15"/>
    <p:sldId id="366" r:id="rId16"/>
    <p:sldId id="262" r:id="rId17"/>
    <p:sldId id="376" r:id="rId18"/>
    <p:sldId id="331" r:id="rId19"/>
    <p:sldId id="264" r:id="rId20"/>
    <p:sldId id="332"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333" r:id="rId37"/>
    <p:sldId id="280" r:id="rId38"/>
    <p:sldId id="281" r:id="rId39"/>
    <p:sldId id="334" r:id="rId40"/>
    <p:sldId id="282" r:id="rId41"/>
    <p:sldId id="283" r:id="rId42"/>
    <p:sldId id="284" r:id="rId43"/>
    <p:sldId id="335"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36" r:id="rId67"/>
    <p:sldId id="307" r:id="rId68"/>
    <p:sldId id="308" r:id="rId69"/>
    <p:sldId id="309" r:id="rId70"/>
    <p:sldId id="310" r:id="rId71"/>
    <p:sldId id="311" r:id="rId72"/>
    <p:sldId id="312" r:id="rId73"/>
    <p:sldId id="313" r:id="rId74"/>
    <p:sldId id="337" r:id="rId75"/>
    <p:sldId id="314" r:id="rId76"/>
    <p:sldId id="315" r:id="rId77"/>
    <p:sldId id="316" r:id="rId78"/>
    <p:sldId id="317"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20" r:id="rId98"/>
    <p:sldId id="321" r:id="rId99"/>
    <p:sldId id="338" r:id="rId100"/>
    <p:sldId id="322" r:id="rId101"/>
    <p:sldId id="374" r:id="rId102"/>
    <p:sldId id="375" r:id="rId103"/>
    <p:sldId id="323" r:id="rId104"/>
    <p:sldId id="324" r:id="rId105"/>
    <p:sldId id="339" r:id="rId106"/>
    <p:sldId id="340" r:id="rId107"/>
    <p:sldId id="326" r:id="rId108"/>
    <p:sldId id="369" r:id="rId109"/>
    <p:sldId id="327" r:id="rId110"/>
    <p:sldId id="328" r:id="rId111"/>
    <p:sldId id="329"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DFB90C-30DE-4AE2-B99B-32A1D0D9DB56}" type="datetimeFigureOut">
              <a:rPr lang="en-US" smtClean="0"/>
              <a:pPr/>
              <a:t>4/4/2023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2BB84-3686-4E3C-A437-D8241BABAFE2}" type="slidenum">
              <a:rPr lang="en-US" smtClean="0"/>
              <a:pPr/>
              <a:t>‹#›</a:t>
            </a:fld>
            <a:endParaRPr lang="en-US"/>
          </a:p>
        </p:txBody>
      </p:sp>
    </p:spTree>
    <p:extLst>
      <p:ext uri="{BB962C8B-B14F-4D97-AF65-F5344CB8AC3E}">
        <p14:creationId xmlns:p14="http://schemas.microsoft.com/office/powerpoint/2010/main" val="365295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A6E728-9185-4B89-A002-55E1A4D31F08}" type="slidenum">
              <a:rPr lang="en-US"/>
              <a:pPr/>
              <a:t>84</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59EAA-7EF6-4703-9376-44DE7A44C584}" type="slidenum">
              <a:rPr lang="en-US"/>
              <a:pPr/>
              <a:t>85</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5F62B-F1A0-47B3-996F-CDC7B91CF141}" type="slidenum">
              <a:rPr lang="en-US"/>
              <a:pPr/>
              <a:t>86</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F01CBC-46A0-42A0-BB14-A429947B8488}" type="slidenum">
              <a:rPr lang="en-US"/>
              <a:pPr/>
              <a:t>87</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53FEE1-E0CF-44D2-8B0A-92E901A4528C}" type="slidenum">
              <a:rPr lang="en-US"/>
              <a:pPr/>
              <a:t>88</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E590D9-BB7A-44DD-AAF0-BD2796CC0E0F}" type="slidenum">
              <a:rPr lang="en-US"/>
              <a:pPr/>
              <a:t>89</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4261AF-CA16-4B2E-BF7D-D037A470B46C}" type="slidenum">
              <a:rPr lang="en-US"/>
              <a:pPr/>
              <a:t>90</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6A8965-A447-4CFA-A1F7-AEBBEEA45508}" type="slidenum">
              <a:rPr lang="en-US"/>
              <a:pPr/>
              <a:t>91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4C4F0-E533-465C-819D-AD884C22DB59}" type="slidenum">
              <a:rPr lang="en-US"/>
              <a:pPr/>
              <a:t>92</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A4898-A0F4-450D-8BF7-B8718BB01902}" type="slidenum">
              <a:rPr lang="en-US"/>
              <a:pPr/>
              <a:t>93</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02D85-8911-48CC-B89D-8CF75F050AC1}" type="slidenum">
              <a:rPr lang="en-US"/>
              <a:pPr/>
              <a:t>94</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876E7-3C62-4FDA-B989-DBB856CE1478}" type="slidenum">
              <a:rPr lang="en-US"/>
              <a:pPr/>
              <a:t>95</a:t>
            </a:fld>
            <a:endParaRPr lang="en-US"/>
          </a:p>
        </p:txBody>
      </p:sp>
      <p:sp>
        <p:nvSpPr>
          <p:cNvPr id="44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D88498-CC63-43D3-83B2-8BBBBAC6BA75}" type="slidenum">
              <a:rPr lang="en-US"/>
              <a:pPr/>
              <a:t>96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2637638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0E8EDC-062D-4FA6-BC67-D2703D9F6642}" type="slidenum">
              <a:rPr lang="en-US"/>
              <a:pPr/>
              <a:t>81</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0A008-F6D7-4E6B-B793-A1C5E7B9D5ED}" type="slidenum">
              <a:rPr lang="en-US"/>
              <a:pPr/>
              <a:t>82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878D3-A861-45FF-AD0D-9962A4A88195}" type="slidenum">
              <a:rPr lang="en-US"/>
              <a:pPr/>
              <a:t>83</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7B6F85-BF4C-4F18-B6D2-AE327EB1C189}" type="datetime1">
              <a:rPr lang="en-US" smtClean="0"/>
              <a:t>4/4/2023</a:t>
            </a:fld>
            <a:endParaRPr lang="en-US"/>
          </a:p>
        </p:txBody>
      </p:sp>
      <p:sp>
        <p:nvSpPr>
          <p:cNvPr id="5" name="Footer Placeholder 4"/>
          <p:cNvSpPr>
            <a:spLocks noGrp="1"/>
          </p:cNvSpPr>
          <p:nvPr>
            <p:ph type="ftr" sz="quarter" idx="11"/>
          </p:nvPr>
        </p:nvSpPr>
        <p:spPr/>
        <p:txBody>
          <a:bodyPr/>
          <a:lstStyle/>
          <a:p>
            <a:r>
              <a:rPr lang="en-US"/>
              <a:t>Mr. Rahul Kumar             ACSE0404 TAFL                Unit Number: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31664C-5B72-4CF9-A27D-FCA3F236E379}" type="datetime1">
              <a:rPr lang="en-US" smtClean="0"/>
              <a:t>4/4/2023</a:t>
            </a:fld>
            <a:endParaRPr lang="en-US"/>
          </a:p>
        </p:txBody>
      </p:sp>
      <p:sp>
        <p:nvSpPr>
          <p:cNvPr id="5" name="Footer Placeholder 4"/>
          <p:cNvSpPr>
            <a:spLocks noGrp="1"/>
          </p:cNvSpPr>
          <p:nvPr>
            <p:ph type="ftr" sz="quarter" idx="11"/>
          </p:nvPr>
        </p:nvSpPr>
        <p:spPr/>
        <p:txBody>
          <a:bodyPr/>
          <a:lstStyle/>
          <a:p>
            <a:r>
              <a:rPr lang="en-US"/>
              <a:t>Mr. Rahul Kumar             ACSE0404 TAFL                Unit Number: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714431-63C1-4EC9-A3FD-E2CAA9F37A9A}" type="datetime1">
              <a:rPr lang="en-US" smtClean="0"/>
              <a:t>4/4/2023</a:t>
            </a:fld>
            <a:endParaRPr lang="en-US"/>
          </a:p>
        </p:txBody>
      </p:sp>
      <p:sp>
        <p:nvSpPr>
          <p:cNvPr id="5" name="Footer Placeholder 4"/>
          <p:cNvSpPr>
            <a:spLocks noGrp="1"/>
          </p:cNvSpPr>
          <p:nvPr>
            <p:ph type="ftr" sz="quarter" idx="11"/>
          </p:nvPr>
        </p:nvSpPr>
        <p:spPr/>
        <p:txBody>
          <a:bodyPr/>
          <a:lstStyle/>
          <a:p>
            <a:r>
              <a:rPr lang="en-US"/>
              <a:t>Mr. Rahul Kumar             ACSE0404 TAFL                Unit Number: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266085-0D60-4235-8CE5-4EB3FB28431E}" type="datetime1">
              <a:rPr lang="en-US" smtClean="0"/>
              <a:t>4/4/2023</a:t>
            </a:fld>
            <a:endParaRPr lang="en-US"/>
          </a:p>
        </p:txBody>
      </p:sp>
      <p:sp>
        <p:nvSpPr>
          <p:cNvPr id="5" name="Footer Placeholder 4"/>
          <p:cNvSpPr>
            <a:spLocks noGrp="1"/>
          </p:cNvSpPr>
          <p:nvPr>
            <p:ph type="ftr" sz="quarter" idx="11"/>
          </p:nvPr>
        </p:nvSpPr>
        <p:spPr/>
        <p:txBody>
          <a:bodyPr/>
          <a:lstStyle/>
          <a:p>
            <a:r>
              <a:rPr lang="en-US"/>
              <a:t>Mr. Rahul Kumar             ACSE0404 TAFL                Unit Number: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A0BA8-851D-4B08-A1CF-DE4352709077}" type="datetime1">
              <a:rPr lang="en-US" smtClean="0"/>
              <a:t>4/4/2023</a:t>
            </a:fld>
            <a:endParaRPr lang="en-US"/>
          </a:p>
        </p:txBody>
      </p:sp>
      <p:sp>
        <p:nvSpPr>
          <p:cNvPr id="5" name="Footer Placeholder 4"/>
          <p:cNvSpPr>
            <a:spLocks noGrp="1"/>
          </p:cNvSpPr>
          <p:nvPr>
            <p:ph type="ftr" sz="quarter" idx="11"/>
          </p:nvPr>
        </p:nvSpPr>
        <p:spPr/>
        <p:txBody>
          <a:bodyPr/>
          <a:lstStyle/>
          <a:p>
            <a:r>
              <a:rPr lang="en-US"/>
              <a:t>Mr. Rahul Kumar             ACSE0404 TAFL                Unit Number: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EBAEC6-FF47-40A0-BD73-C5D009426754}" type="datetime1">
              <a:rPr lang="en-US" smtClean="0"/>
              <a:t>4/4/2023</a:t>
            </a:fld>
            <a:endParaRPr lang="en-US"/>
          </a:p>
        </p:txBody>
      </p:sp>
      <p:sp>
        <p:nvSpPr>
          <p:cNvPr id="6" name="Footer Placeholder 5"/>
          <p:cNvSpPr>
            <a:spLocks noGrp="1"/>
          </p:cNvSpPr>
          <p:nvPr>
            <p:ph type="ftr" sz="quarter" idx="11"/>
          </p:nvPr>
        </p:nvSpPr>
        <p:spPr/>
        <p:txBody>
          <a:bodyPr/>
          <a:lstStyle/>
          <a:p>
            <a:r>
              <a:rPr lang="en-US"/>
              <a:t>Mr. Rahul Kumar             ACSE0404 TAFL                Unit Number: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1D890D-6F53-4B60-A144-6394EB25636F}" type="datetime1">
              <a:rPr lang="en-US" smtClean="0"/>
              <a:t>4/4/2023</a:t>
            </a:fld>
            <a:endParaRPr lang="en-US"/>
          </a:p>
        </p:txBody>
      </p:sp>
      <p:sp>
        <p:nvSpPr>
          <p:cNvPr id="8" name="Footer Placeholder 7"/>
          <p:cNvSpPr>
            <a:spLocks noGrp="1"/>
          </p:cNvSpPr>
          <p:nvPr>
            <p:ph type="ftr" sz="quarter" idx="11"/>
          </p:nvPr>
        </p:nvSpPr>
        <p:spPr/>
        <p:txBody>
          <a:bodyPr/>
          <a:lstStyle/>
          <a:p>
            <a:r>
              <a:rPr lang="en-US"/>
              <a:t>Mr. Rahul Kumar             ACSE0404 TAFL                Unit Number: 3</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DD7A2E-2681-479E-90D2-335AC93829FE}" type="datetime1">
              <a:rPr lang="en-US" smtClean="0"/>
              <a:t>4/4/2023</a:t>
            </a:fld>
            <a:endParaRPr lang="en-US"/>
          </a:p>
        </p:txBody>
      </p:sp>
      <p:sp>
        <p:nvSpPr>
          <p:cNvPr id="4" name="Footer Placeholder 3"/>
          <p:cNvSpPr>
            <a:spLocks noGrp="1"/>
          </p:cNvSpPr>
          <p:nvPr>
            <p:ph type="ftr" sz="quarter" idx="11"/>
          </p:nvPr>
        </p:nvSpPr>
        <p:spPr/>
        <p:txBody>
          <a:bodyPr/>
          <a:lstStyle/>
          <a:p>
            <a:r>
              <a:rPr lang="en-US"/>
              <a:t>Mr. Rahul Kumar             ACSE0404 TAFL                Unit Number: 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6D7DF-2CCB-4AD2-922E-B705DA14092A}"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412FE-B6DA-4B0D-B0F6-8E513F6CAF4A}" type="datetime1">
              <a:rPr lang="en-US" smtClean="0"/>
              <a:t>4/4/2023</a:t>
            </a:fld>
            <a:endParaRPr lang="en-US"/>
          </a:p>
        </p:txBody>
      </p:sp>
      <p:sp>
        <p:nvSpPr>
          <p:cNvPr id="6" name="Footer Placeholder 5"/>
          <p:cNvSpPr>
            <a:spLocks noGrp="1"/>
          </p:cNvSpPr>
          <p:nvPr>
            <p:ph type="ftr" sz="quarter" idx="11"/>
          </p:nvPr>
        </p:nvSpPr>
        <p:spPr/>
        <p:txBody>
          <a:bodyPr/>
          <a:lstStyle/>
          <a:p>
            <a:r>
              <a:rPr lang="en-US"/>
              <a:t>Mr. Rahul Kumar             ACSE0404 TAFL                Unit Number: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9132E1-41EA-4E45-B8C9-AA0215FA8EDB}" type="datetime1">
              <a:rPr lang="en-US" smtClean="0"/>
              <a:t>4/4/2023</a:t>
            </a:fld>
            <a:endParaRPr lang="en-US"/>
          </a:p>
        </p:txBody>
      </p:sp>
      <p:sp>
        <p:nvSpPr>
          <p:cNvPr id="6" name="Footer Placeholder 5"/>
          <p:cNvSpPr>
            <a:spLocks noGrp="1"/>
          </p:cNvSpPr>
          <p:nvPr>
            <p:ph type="ftr" sz="quarter" idx="11"/>
          </p:nvPr>
        </p:nvSpPr>
        <p:spPr/>
        <p:txBody>
          <a:bodyPr/>
          <a:lstStyle/>
          <a:p>
            <a:r>
              <a:rPr lang="en-US"/>
              <a:t>Mr. Rahul Kumar             ACSE0404 TAFL                Unit Number: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76F2A-013E-4262-882E-016385801F93}" type="datetime1">
              <a:rPr lang="en-US" smtClean="0"/>
              <a:t>4/4/2023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Rahul Kumar             ACSE0404 TAFL                Unit Number: 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3kK3291TzguwU6GAA8vIqrRw6w_13ypj/view?usp=sharing"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3kK3291TzguwU6GAA8vIqrRw6w_13ypj/view?usp=sharing"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3kK3291TzguwU6GAA8vIqrRw6w_13ypj/view?usp=sharing"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s://drive.google.com/drive/folders/19Eia3VHCl3627foiH6V_j-p4X9ZkyyC7?usp=sharing"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geeksforgeeks.org/turing-machine/" TargetMode="External"/><Relationship Id="rId5" Type="http://schemas.openxmlformats.org/officeDocument/2006/relationships/hyperlink" Target="https://www.geeksforgeeks.org/theory-of-computation-pushdown-automata/" TargetMode="External"/><Relationship Id="rId4" Type="http://schemas.openxmlformats.org/officeDocument/2006/relationships/hyperlink" Target="https://www.geeksforgeeks.org/toc-finite-automata-introduction/"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youtube.com/watch?v=6b40kKe2SFg" TargetMode="External"/><Relationship Id="rId2" Type="http://schemas.openxmlformats.org/officeDocument/2006/relationships/hyperlink" Target="https://www.youtube.com/feed/my_videos"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youtube.com/watch?v=Xk-MTgB68rQ" TargetMode="External"/><Relationship Id="rId4" Type="http://schemas.openxmlformats.org/officeDocument/2006/relationships/hyperlink" Target="https://www.youtube.com/watch?v=-aIRqNnUvEg&amp;list=PL85CF9F4A047C7BF7"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24354" y="914400"/>
            <a:ext cx="6400800" cy="1676400"/>
          </a:xfrm>
        </p:spPr>
        <p:style>
          <a:lnRef idx="2">
            <a:schemeClr val="accent5"/>
          </a:lnRef>
          <a:fillRef idx="1">
            <a:schemeClr val="lt1"/>
          </a:fillRef>
          <a:effectRef idx="0">
            <a:schemeClr val="accent5"/>
          </a:effectRef>
          <a:fontRef idx="minor">
            <a:schemeClr val="dk1"/>
          </a:fontRef>
        </p:style>
        <p:txBody>
          <a:bodyPr>
            <a:normAutofit/>
          </a:bodyPr>
          <a:lstStyle/>
          <a:p>
            <a:r>
              <a:rPr lang="en-US" sz="2800" b="1" dirty="0">
                <a:solidFill>
                  <a:schemeClr val="tx1"/>
                </a:solidFill>
              </a:rPr>
              <a:t>Context Free Languages</a:t>
            </a:r>
          </a:p>
          <a:p>
            <a:r>
              <a:rPr lang="en-US" sz="2800" b="1" dirty="0">
                <a:solidFill>
                  <a:schemeClr val="tx1"/>
                </a:solidFill>
              </a:rPr>
              <a:t> and </a:t>
            </a:r>
            <a:r>
              <a:rPr lang="en-US" sz="2800" b="1" dirty="0" err="1">
                <a:solidFill>
                  <a:schemeClr val="tx1"/>
                </a:solidFill>
              </a:rPr>
              <a:t>Grammer</a:t>
            </a:r>
            <a:r>
              <a:rPr lang="en-US" sz="2800" b="1" dirty="0">
                <a:solidFill>
                  <a:schemeClr val="tx1"/>
                </a:solidFill>
              </a:rPr>
              <a:t> </a:t>
            </a:r>
          </a:p>
          <a:p>
            <a:r>
              <a:rPr lang="en-US" sz="2800" b="1" dirty="0">
                <a:solidFill>
                  <a:schemeClr val="tx1"/>
                </a:solidFill>
              </a:rPr>
              <a:t>Unit 3</a:t>
            </a:r>
            <a:endParaRPr lang="en-US" sz="2500" b="1" dirty="0">
              <a:solidFill>
                <a:schemeClr val="tx1"/>
              </a:solidFill>
            </a:endParaRPr>
          </a:p>
        </p:txBody>
      </p:sp>
      <p:sp>
        <p:nvSpPr>
          <p:cNvPr id="9" name="Date Placeholder 8"/>
          <p:cNvSpPr>
            <a:spLocks noGrp="1"/>
          </p:cNvSpPr>
          <p:nvPr>
            <p:ph type="dt" sz="half" idx="10"/>
          </p:nvPr>
        </p:nvSpPr>
        <p:spPr>
          <a:xfrm>
            <a:off x="381000" y="6492875"/>
            <a:ext cx="2133600" cy="365125"/>
          </a:xfrm>
        </p:spPr>
        <p:txBody>
          <a:bodyPr/>
          <a:lstStyle/>
          <a:p>
            <a:fld id="{6D85D21D-527F-4BE2-A1A6-C699AA86FE18}" type="datetime1">
              <a:rPr lang="en-US" smtClean="0"/>
              <a:t>4/4/2023</a:t>
            </a:fld>
            <a:endParaRPr lang="en-US" dirty="0"/>
          </a:p>
        </p:txBody>
      </p:sp>
      <p:sp>
        <p:nvSpPr>
          <p:cNvPr id="13" name="Footer Placeholder 12"/>
          <p:cNvSpPr>
            <a:spLocks noGrp="1"/>
          </p:cNvSpPr>
          <p:nvPr>
            <p:ph type="ftr" sz="quarter" idx="11"/>
          </p:nvPr>
        </p:nvSpPr>
        <p:spPr>
          <a:xfrm>
            <a:off x="2286000" y="6248400"/>
            <a:ext cx="5029200" cy="365125"/>
          </a:xfrm>
        </p:spPr>
        <p:txBody>
          <a:bodyPr/>
          <a:lstStyle/>
          <a:p>
            <a:r>
              <a:rPr lang="en-US" dirty="0"/>
              <a:t>Mr. Rahul Kumar             ACSE0404 TAFL                Unit Number: 3</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a:solidFill>
                  <a:schemeClr val="tx1"/>
                </a:solidFill>
              </a:rPr>
              <a:t>Mr. Rahul Kumar</a:t>
            </a:r>
          </a:p>
          <a:p>
            <a:pPr lvl="0" algn="ctr">
              <a:spcBef>
                <a:spcPct val="20000"/>
              </a:spcBef>
              <a:defRPr/>
            </a:pPr>
            <a:r>
              <a:rPr lang="en-US" sz="2400" dirty="0">
                <a:solidFill>
                  <a:schemeClr val="tx1"/>
                </a:solidFill>
              </a:rPr>
              <a:t>Assistant Professor </a:t>
            </a:r>
          </a:p>
          <a:p>
            <a:pPr lvl="0" algn="ctr">
              <a:spcBef>
                <a:spcPct val="20000"/>
              </a:spcBef>
              <a:defRPr/>
            </a:pPr>
            <a:r>
              <a:rPr lang="en-US" sz="2400" dirty="0">
                <a:solidFill>
                  <a:schemeClr val="tx1"/>
                </a:solidFill>
              </a:rPr>
              <a:t>CSE</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noProof="0" dirty="0">
                <a:solidFill>
                  <a:schemeClr val="tx1"/>
                </a:solidFill>
              </a:rPr>
              <a:t>3</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TAFL</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err="1">
                <a:ln>
                  <a:noFill/>
                </a:ln>
                <a:solidFill>
                  <a:schemeClr val="tx1"/>
                </a:solidFill>
                <a:effectLst/>
                <a:uLnTx/>
                <a:uFillTx/>
                <a:latin typeface="+mn-lt"/>
                <a:ea typeface="+mn-ea"/>
                <a:cs typeface="+mn-cs"/>
              </a:rPr>
              <a:t>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46788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PEO1: </a:t>
            </a:r>
            <a:r>
              <a:rPr lang="en-US" dirty="0">
                <a:latin typeface="Times New Roman" pitchFamily="18" charset="0"/>
                <a:cs typeface="Times New Roman" pitchFamily="18" charset="0"/>
              </a:rPr>
              <a:t>To have an excellent scientific and engineering breadth so as to comprehend, analyze, design and solve real-life problems using state-of-the-art technologies.</a:t>
            </a: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marL="0" indent="0" algn="just">
              <a:buNone/>
            </a:pPr>
            <a:r>
              <a:rPr lang="en-US" altLang="en-US" b="1" dirty="0">
                <a:latin typeface="Times New Roman" panose="02020603050405020304" pitchFamily="18" charset="0"/>
                <a:cs typeface="Times New Roman" panose="02020603050405020304" pitchFamily="18" charset="0"/>
              </a:rPr>
              <a:t>PEO2: </a:t>
            </a:r>
            <a:r>
              <a:rPr lang="en-US" dirty="0">
                <a:latin typeface="Times New Roman" pitchFamily="18" charset="0"/>
                <a:cs typeface="Times New Roman" pitchFamily="18" charset="0"/>
              </a:rPr>
              <a:t>To lead a successful career in industries, to pursue higher studies or to        support entrepreneurial endeavors so that engineering graduates can face the global challenges.</a:t>
            </a:r>
            <a:endParaRPr lang="en-IN" dirty="0">
              <a:latin typeface="Times New Roman" pitchFamily="18" charset="0"/>
              <a:cs typeface="Times New Roman" pitchFamily="18" charset="0"/>
            </a:endParaRP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PEO3:</a:t>
            </a:r>
            <a:r>
              <a:rPr lang="en-US" sz="3100" dirty="0">
                <a:latin typeface="Times New Roman" pitchFamily="18" charset="0"/>
                <a:cs typeface="Times New Roman" pitchFamily="18" charset="0"/>
              </a:rPr>
              <a:t>To effectively bridge the gap between industry and academia through effective communication skill, professional attitude, ethical values and a desire to learn.</a:t>
            </a:r>
          </a:p>
          <a:p>
            <a:pPr algn="just">
              <a:spcBef>
                <a:spcPct val="0"/>
              </a:spcBef>
              <a:spcAft>
                <a:spcPct val="0"/>
              </a:spcAft>
              <a:buClr>
                <a:srgbClr val="000000"/>
              </a:buClr>
              <a:buNone/>
            </a:pPr>
            <a:endParaRPr lang="en-IN" altLang="en-US"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None/>
            </a:pPr>
            <a:r>
              <a:rPr lang="en-US" altLang="en-US" b="1" dirty="0">
                <a:latin typeface="Times New Roman" panose="02020603050405020304" pitchFamily="18" charset="0"/>
                <a:cs typeface="Times New Roman" panose="02020603050405020304" pitchFamily="18" charset="0"/>
              </a:rPr>
              <a:t>PEO4: </a:t>
            </a:r>
            <a:r>
              <a:rPr lang="en-US" dirty="0">
                <a:latin typeface="Times New Roman" pitchFamily="18" charset="0"/>
                <a:cs typeface="Times New Roman" pitchFamily="18" charset="0"/>
              </a:rPr>
              <a:t>To provide highly competitive environment and solidarity to students for successful professional career as engineer, scientist, entrepreneur and bureaucrats for the betterment of society.</a:t>
            </a:r>
            <a:endParaRPr lang="en-IN" alt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D221A51-2592-42BB-A0B4-0C9311101127}" type="datetime1">
              <a:rPr lang="en-US" smtClean="0"/>
              <a:t>4/4/2023</a:t>
            </a:fld>
            <a:endParaRPr lang="en-US"/>
          </a:p>
        </p:txBody>
      </p:sp>
      <p:sp>
        <p:nvSpPr>
          <p:cNvPr id="5" name="Footer Placeholder 4"/>
          <p:cNvSpPr>
            <a:spLocks noGrp="1"/>
          </p:cNvSpPr>
          <p:nvPr>
            <p:ph type="ftr" sz="quarter" idx="11"/>
          </p:nvPr>
        </p:nvSpPr>
        <p:spPr>
          <a:xfrm>
            <a:off x="2057400" y="6356350"/>
            <a:ext cx="51054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944562"/>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ym typeface="Arial" charset="0"/>
              </a:rPr>
              <a:t>Program </a:t>
            </a:r>
            <a:r>
              <a:rPr lang="en-US" sz="2400">
                <a:sym typeface="Arial" charset="0"/>
              </a:rPr>
              <a:t>Educational Objectives</a:t>
            </a:r>
            <a:endParaRPr lang="en-US" sz="2400" dirty="0">
              <a:sym typeface="Arial" charset="0"/>
            </a:endParaRPr>
          </a:p>
        </p:txBody>
      </p:sp>
    </p:spTree>
    <p:extLst>
      <p:ext uri="{BB962C8B-B14F-4D97-AF65-F5344CB8AC3E}">
        <p14:creationId xmlns:p14="http://schemas.microsoft.com/office/powerpoint/2010/main" val="17927336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fontScale="62500" lnSpcReduction="20000"/>
          </a:bodyPr>
          <a:lstStyle/>
          <a:p>
            <a:pPr marL="514350" lvl="0" indent="-514350">
              <a:buAutoNum type="arabicPeriod"/>
            </a:pPr>
            <a:r>
              <a:rPr lang="en-US" dirty="0"/>
              <a:t>Write Context Free Grammars for Following:					                                                                                                </a:t>
            </a:r>
            <a:r>
              <a:rPr lang="en-US" b="1" dirty="0"/>
              <a:t>[C03]</a:t>
            </a:r>
          </a:p>
          <a:p>
            <a:pPr marL="0" lvl="0" indent="0">
              <a:buNone/>
            </a:pPr>
            <a:endParaRPr lang="en-US" dirty="0"/>
          </a:p>
          <a:p>
            <a:pPr lvl="0"/>
            <a:r>
              <a:rPr lang="en-US" dirty="0"/>
              <a:t>L= {0</a:t>
            </a:r>
            <a:r>
              <a:rPr lang="en-US" baseline="30000" dirty="0"/>
              <a:t>n</a:t>
            </a:r>
            <a:r>
              <a:rPr lang="en-US" dirty="0"/>
              <a:t>1</a:t>
            </a:r>
            <a:r>
              <a:rPr lang="en-US" baseline="30000" dirty="0"/>
              <a:t>n+m</a:t>
            </a:r>
            <a:r>
              <a:rPr lang="en-US" dirty="0"/>
              <a:t>2</a:t>
            </a:r>
            <a:r>
              <a:rPr lang="en-US" baseline="30000" dirty="0"/>
              <a:t>m+p</a:t>
            </a:r>
            <a:r>
              <a:rPr lang="en-US" dirty="0"/>
              <a:t>3</a:t>
            </a:r>
            <a:r>
              <a:rPr lang="en-US" baseline="30000" dirty="0"/>
              <a:t>p</a:t>
            </a:r>
            <a:r>
              <a:rPr lang="en-US" dirty="0"/>
              <a:t> where n, m, p&gt;=1}</a:t>
            </a:r>
          </a:p>
          <a:p>
            <a:pPr lvl="0"/>
            <a:r>
              <a:rPr lang="en-US" dirty="0"/>
              <a:t>L= {w: w consists of all strings containing a and b which are palindromes}</a:t>
            </a:r>
          </a:p>
          <a:p>
            <a:pPr lvl="0"/>
            <a:r>
              <a:rPr lang="en-US" dirty="0"/>
              <a:t>L= {w: w consists of all strings containing a  &amp; b which are even length palindromes}</a:t>
            </a:r>
          </a:p>
          <a:p>
            <a:pPr lvl="0"/>
            <a:r>
              <a:rPr lang="en-US" dirty="0"/>
              <a:t>L= { </a:t>
            </a:r>
            <a:r>
              <a:rPr lang="en-US" dirty="0" err="1"/>
              <a:t>a</a:t>
            </a:r>
            <a:r>
              <a:rPr lang="en-US" baseline="30000" dirty="0" err="1"/>
              <a:t>n</a:t>
            </a:r>
            <a:r>
              <a:rPr lang="en-US" dirty="0" err="1"/>
              <a:t>b</a:t>
            </a:r>
            <a:r>
              <a:rPr lang="en-US" baseline="30000" dirty="0" err="1"/>
              <a:t>m</a:t>
            </a:r>
            <a:r>
              <a:rPr lang="en-US" dirty="0"/>
              <a:t>: n≠ m}</a:t>
            </a:r>
          </a:p>
          <a:p>
            <a:pPr lvl="0"/>
            <a:r>
              <a:rPr lang="en-US" dirty="0"/>
              <a:t>L= {</a:t>
            </a:r>
            <a:r>
              <a:rPr lang="en-US" dirty="0" err="1"/>
              <a:t>a</a:t>
            </a:r>
            <a:r>
              <a:rPr lang="en-US" baseline="30000" dirty="0" err="1"/>
              <a:t>n</a:t>
            </a:r>
            <a:r>
              <a:rPr lang="en-US" dirty="0" err="1"/>
              <a:t>a</a:t>
            </a:r>
            <a:r>
              <a:rPr lang="en-US" baseline="30000" dirty="0" err="1"/>
              <a:t>m</a:t>
            </a:r>
            <a:r>
              <a:rPr lang="en-US" dirty="0" err="1"/>
              <a:t>b</a:t>
            </a:r>
            <a:r>
              <a:rPr lang="en-US" baseline="30000" dirty="0" err="1"/>
              <a:t>k</a:t>
            </a:r>
            <a:r>
              <a:rPr lang="en-US" baseline="30000" dirty="0"/>
              <a:t> </a:t>
            </a:r>
            <a:r>
              <a:rPr lang="en-US" dirty="0"/>
              <a:t>:n=m or m&lt;=k }</a:t>
            </a:r>
          </a:p>
          <a:p>
            <a:pPr lvl="0"/>
            <a:r>
              <a:rPr lang="en-US" dirty="0"/>
              <a:t>L= {</a:t>
            </a:r>
            <a:r>
              <a:rPr lang="en-US" dirty="0" err="1"/>
              <a:t>a</a:t>
            </a:r>
            <a:r>
              <a:rPr lang="en-US" baseline="30000" dirty="0" err="1"/>
              <a:t>n</a:t>
            </a:r>
            <a:r>
              <a:rPr lang="en-US" dirty="0" err="1"/>
              <a:t>b</a:t>
            </a:r>
            <a:r>
              <a:rPr lang="en-US" baseline="30000" dirty="0" err="1"/>
              <a:t>m</a:t>
            </a:r>
            <a:r>
              <a:rPr lang="en-US" dirty="0" err="1"/>
              <a:t>c</a:t>
            </a:r>
            <a:r>
              <a:rPr lang="en-US" baseline="30000" dirty="0" err="1"/>
              <a:t>k</a:t>
            </a:r>
            <a:r>
              <a:rPr lang="en-US" baseline="30000" dirty="0"/>
              <a:t> </a:t>
            </a:r>
            <a:r>
              <a:rPr lang="en-US" dirty="0"/>
              <a:t>:n=m or </a:t>
            </a:r>
            <a:r>
              <a:rPr lang="en-US" dirty="0" err="1"/>
              <a:t>m≠k</a:t>
            </a:r>
            <a:r>
              <a:rPr lang="en-US" dirty="0"/>
              <a:t> }</a:t>
            </a:r>
          </a:p>
          <a:p>
            <a:pPr lvl="0"/>
            <a:r>
              <a:rPr lang="en-US" dirty="0"/>
              <a:t>L= {</a:t>
            </a:r>
            <a:r>
              <a:rPr lang="en-US" dirty="0" err="1"/>
              <a:t>a</a:t>
            </a:r>
            <a:r>
              <a:rPr lang="en-US" baseline="30000" dirty="0" err="1"/>
              <a:t>n</a:t>
            </a:r>
            <a:r>
              <a:rPr lang="en-US" dirty="0" err="1"/>
              <a:t>b</a:t>
            </a:r>
            <a:r>
              <a:rPr lang="en-US" baseline="30000" dirty="0" err="1"/>
              <a:t>m</a:t>
            </a:r>
            <a:r>
              <a:rPr lang="en-US" dirty="0" err="1"/>
              <a:t>c</a:t>
            </a:r>
            <a:r>
              <a:rPr lang="en-US" baseline="30000" dirty="0" err="1"/>
              <a:t>k</a:t>
            </a:r>
            <a:r>
              <a:rPr lang="en-US" baseline="30000" dirty="0"/>
              <a:t> </a:t>
            </a:r>
            <a:r>
              <a:rPr lang="en-US" dirty="0"/>
              <a:t>:k = n + 2m  } where n, m&gt;0</a:t>
            </a:r>
          </a:p>
          <a:p>
            <a:pPr lvl="0"/>
            <a:r>
              <a:rPr lang="en-US" dirty="0"/>
              <a:t>L= {</a:t>
            </a:r>
            <a:r>
              <a:rPr lang="en-US" dirty="0" err="1"/>
              <a:t>a</a:t>
            </a:r>
            <a:r>
              <a:rPr lang="en-US" baseline="30000" dirty="0" err="1"/>
              <a:t>n</a:t>
            </a:r>
            <a:r>
              <a:rPr lang="en-US" dirty="0" err="1"/>
              <a:t>b</a:t>
            </a:r>
            <a:r>
              <a:rPr lang="en-US" baseline="30000" dirty="0" err="1"/>
              <a:t>m</a:t>
            </a:r>
            <a:r>
              <a:rPr lang="en-US" dirty="0" err="1"/>
              <a:t>c</a:t>
            </a:r>
            <a:r>
              <a:rPr lang="en-US" baseline="30000" dirty="0" err="1"/>
              <a:t>k</a:t>
            </a:r>
            <a:r>
              <a:rPr lang="en-US" baseline="30000" dirty="0"/>
              <a:t> </a:t>
            </a:r>
            <a:r>
              <a:rPr lang="en-US" dirty="0"/>
              <a:t>: k = |n – m |  } where n, m, k&gt;0</a:t>
            </a:r>
          </a:p>
          <a:p>
            <a:pPr lvl="0"/>
            <a:r>
              <a:rPr lang="en-US" dirty="0"/>
              <a:t>L= {</a:t>
            </a:r>
            <a:r>
              <a:rPr lang="en-US" dirty="0" err="1"/>
              <a:t>a</a:t>
            </a:r>
            <a:r>
              <a:rPr lang="en-US" baseline="30000" dirty="0" err="1"/>
              <a:t>n</a:t>
            </a:r>
            <a:r>
              <a:rPr lang="en-US" dirty="0" err="1"/>
              <a:t>ww</a:t>
            </a:r>
            <a:r>
              <a:rPr lang="en-US" baseline="30000" dirty="0" err="1"/>
              <a:t>R</a:t>
            </a:r>
            <a:r>
              <a:rPr lang="en-US" dirty="0" err="1"/>
              <a:t>b</a:t>
            </a:r>
            <a:r>
              <a:rPr lang="en-US" baseline="30000" dirty="0" err="1"/>
              <a:t>n</a:t>
            </a:r>
            <a:r>
              <a:rPr lang="en-US" baseline="30000" dirty="0"/>
              <a:t> </a:t>
            </a:r>
            <a:r>
              <a:rPr lang="en-US" dirty="0"/>
              <a:t>:  </a:t>
            </a:r>
            <a:r>
              <a:rPr lang="en-US" dirty="0" err="1"/>
              <a:t>wЄ</a:t>
            </a:r>
            <a:r>
              <a:rPr lang="en-US" dirty="0"/>
              <a:t> (a/b)* , n&gt;=1}</a:t>
            </a:r>
          </a:p>
          <a:p>
            <a:pPr lvl="0"/>
            <a:r>
              <a:rPr lang="en-US" dirty="0"/>
              <a:t>L= { w: w Є (a/b)*, which generates string of balanced parenthesis</a:t>
            </a:r>
          </a:p>
          <a:p>
            <a:pPr lvl="0"/>
            <a:endParaRPr lang="en-US" dirty="0"/>
          </a:p>
          <a:p>
            <a:pPr marL="0" indent="0">
              <a:buNone/>
            </a:pPr>
            <a:r>
              <a:rPr lang="en-US" dirty="0"/>
              <a:t> </a:t>
            </a:r>
          </a:p>
          <a:p>
            <a:endParaRPr lang="en-US" dirty="0">
              <a:hlinkClick r:id="rId2"/>
            </a:endParaRPr>
          </a:p>
          <a:p>
            <a:endParaRPr lang="en-US" dirty="0">
              <a:hlinkClick r:id="rId2"/>
            </a:endParaRPr>
          </a:p>
          <a:p>
            <a:pPr marL="0" indent="0">
              <a:buNone/>
            </a:pPr>
            <a:endParaRPr lang="en-US" dirty="0"/>
          </a:p>
        </p:txBody>
      </p:sp>
      <p:sp>
        <p:nvSpPr>
          <p:cNvPr id="4" name="Date Placeholder 3"/>
          <p:cNvSpPr>
            <a:spLocks noGrp="1"/>
          </p:cNvSpPr>
          <p:nvPr>
            <p:ph type="dt" sz="half" idx="10"/>
          </p:nvPr>
        </p:nvSpPr>
        <p:spPr/>
        <p:txBody>
          <a:bodyPr/>
          <a:lstStyle/>
          <a:p>
            <a:fld id="{15FD9D94-7A18-4D76-B15B-DEBBF317AE3C}" type="datetime1">
              <a:rPr lang="en-US" smtClean="0"/>
              <a:t>4/4/2023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467758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lvl="0"/>
            <a:r>
              <a:rPr lang="en-US" dirty="0"/>
              <a:t>Write a CFG for language L(G) containing strings with at least one a.	                                                                                                  </a:t>
            </a:r>
            <a:r>
              <a:rPr lang="en-US" b="1" dirty="0"/>
              <a:t>[C03]</a:t>
            </a:r>
            <a:endParaRPr lang="en-US" dirty="0"/>
          </a:p>
          <a:p>
            <a:pPr lvl="0"/>
            <a:r>
              <a:rPr lang="en-US" dirty="0"/>
              <a:t>Write a CFG for language L(G) containing strings with at least 3 a.		                                                                                     </a:t>
            </a:r>
            <a:r>
              <a:rPr lang="en-US" b="1" dirty="0"/>
              <a:t>[C03]</a:t>
            </a:r>
            <a:endParaRPr lang="en-US" dirty="0"/>
          </a:p>
          <a:p>
            <a:pPr lvl="0"/>
            <a:r>
              <a:rPr lang="en-US" dirty="0"/>
              <a:t>Consider G = ({A, B}, {a, b, c}, A, P) with productions			                                                                                                   </a:t>
            </a:r>
            <a:r>
              <a:rPr lang="en-US" b="1" dirty="0"/>
              <a:t>[C03]</a:t>
            </a:r>
            <a:endParaRPr lang="en-US" dirty="0"/>
          </a:p>
          <a:p>
            <a:pPr marL="0" indent="0">
              <a:buNone/>
            </a:pPr>
            <a:r>
              <a:rPr lang="en-US" dirty="0"/>
              <a:t>              </a:t>
            </a:r>
            <a:r>
              <a:rPr lang="en-US" dirty="0" err="1"/>
              <a:t>A</a:t>
            </a:r>
            <a:r>
              <a:rPr lang="en-US" dirty="0" err="1">
                <a:sym typeface="Wingdings"/>
              </a:rPr>
              <a:t></a:t>
            </a:r>
            <a:r>
              <a:rPr lang="en-US" dirty="0" err="1"/>
              <a:t>a|aaA|abBc</a:t>
            </a:r>
            <a:r>
              <a:rPr lang="en-US" dirty="0"/>
              <a:t>			</a:t>
            </a:r>
            <a:r>
              <a:rPr lang="en-US" dirty="0" err="1"/>
              <a:t>B</a:t>
            </a:r>
            <a:r>
              <a:rPr lang="en-US" dirty="0" err="1">
                <a:sym typeface="Wingdings"/>
              </a:rPr>
              <a:t></a:t>
            </a:r>
            <a:r>
              <a:rPr lang="en-US" dirty="0" err="1"/>
              <a:t>abbA|b</a:t>
            </a:r>
            <a:endParaRPr lang="en-US" dirty="0"/>
          </a:p>
          <a:p>
            <a:pPr marL="0" indent="0">
              <a:buNone/>
            </a:pPr>
            <a:r>
              <a:rPr lang="en-US" dirty="0"/>
              <a:t>      Convert the grammar into CNF.</a:t>
            </a:r>
          </a:p>
          <a:p>
            <a:pPr lvl="0"/>
            <a:r>
              <a:rPr lang="en-US" dirty="0"/>
              <a:t>Show that two grammars 							                                                                                     </a:t>
            </a:r>
            <a:r>
              <a:rPr lang="en-US" b="1" dirty="0"/>
              <a:t>[C03]</a:t>
            </a:r>
            <a:endParaRPr lang="en-US" dirty="0"/>
          </a:p>
          <a:p>
            <a:pPr marL="0" indent="0">
              <a:buNone/>
            </a:pPr>
            <a:r>
              <a:rPr lang="en-US" dirty="0"/>
              <a:t>	</a:t>
            </a:r>
            <a:r>
              <a:rPr lang="en-US" dirty="0" err="1"/>
              <a:t>S</a:t>
            </a:r>
            <a:r>
              <a:rPr lang="en-US" dirty="0" err="1">
                <a:sym typeface="Wingdings"/>
              </a:rPr>
              <a:t></a:t>
            </a:r>
            <a:r>
              <a:rPr lang="en-US" dirty="0" err="1"/>
              <a:t>abAB|ba</a:t>
            </a:r>
            <a:r>
              <a:rPr lang="en-US" dirty="0"/>
              <a:t>,			</a:t>
            </a:r>
            <a:r>
              <a:rPr lang="en-US" dirty="0" err="1"/>
              <a:t>A</a:t>
            </a:r>
            <a:r>
              <a:rPr lang="en-US" dirty="0" err="1">
                <a:sym typeface="Wingdings"/>
              </a:rPr>
              <a:t></a:t>
            </a:r>
            <a:r>
              <a:rPr lang="en-US" dirty="0" err="1"/>
              <a:t>aaa</a:t>
            </a:r>
            <a:r>
              <a:rPr lang="en-US" dirty="0"/>
              <a:t>,	</a:t>
            </a:r>
            <a:r>
              <a:rPr lang="en-US" dirty="0" err="1"/>
              <a:t>B</a:t>
            </a:r>
            <a:r>
              <a:rPr lang="en-US" dirty="0" err="1">
                <a:sym typeface="Wingdings"/>
              </a:rPr>
              <a:t></a:t>
            </a:r>
            <a:r>
              <a:rPr lang="en-US" dirty="0" err="1"/>
              <a:t>aA|bb</a:t>
            </a:r>
            <a:r>
              <a:rPr lang="en-US" dirty="0"/>
              <a:t>	and</a:t>
            </a:r>
          </a:p>
          <a:p>
            <a:r>
              <a:rPr lang="en-US" dirty="0"/>
              <a:t>	</a:t>
            </a:r>
            <a:r>
              <a:rPr lang="en-US" dirty="0" err="1"/>
              <a:t>S</a:t>
            </a:r>
            <a:r>
              <a:rPr lang="en-US" dirty="0" err="1">
                <a:sym typeface="Wingdings"/>
              </a:rPr>
              <a:t></a:t>
            </a:r>
            <a:r>
              <a:rPr lang="en-US" dirty="0" err="1"/>
              <a:t>abAaA|abAbb|ba</a:t>
            </a:r>
            <a:r>
              <a:rPr lang="en-US" dirty="0"/>
              <a:t>,		</a:t>
            </a:r>
            <a:r>
              <a:rPr lang="en-US" dirty="0" err="1"/>
              <a:t>A</a:t>
            </a:r>
            <a:r>
              <a:rPr lang="en-US" dirty="0" err="1">
                <a:sym typeface="Wingdings"/>
              </a:rPr>
              <a:t></a:t>
            </a:r>
            <a:r>
              <a:rPr lang="en-US" dirty="0" err="1"/>
              <a:t>aaa</a:t>
            </a:r>
            <a:r>
              <a:rPr lang="en-US" dirty="0"/>
              <a:t>                  are equivalent.</a:t>
            </a:r>
          </a:p>
          <a:p>
            <a:pPr marL="0" indent="0">
              <a:buNone/>
            </a:pPr>
            <a:endParaRPr lang="en-US" dirty="0">
              <a:hlinkClick r:id="rId2"/>
            </a:endParaRPr>
          </a:p>
          <a:p>
            <a:endParaRPr lang="en-US" dirty="0">
              <a:hlinkClick r:id="rId2"/>
            </a:endParaRPr>
          </a:p>
          <a:p>
            <a:pPr marL="0" indent="0">
              <a:buNone/>
            </a:pPr>
            <a:endParaRPr lang="en-US" dirty="0"/>
          </a:p>
        </p:txBody>
      </p:sp>
      <p:sp>
        <p:nvSpPr>
          <p:cNvPr id="4" name="Date Placeholder 3"/>
          <p:cNvSpPr>
            <a:spLocks noGrp="1"/>
          </p:cNvSpPr>
          <p:nvPr>
            <p:ph type="dt" sz="half" idx="10"/>
          </p:nvPr>
        </p:nvSpPr>
        <p:spPr/>
        <p:txBody>
          <a:bodyPr/>
          <a:lstStyle/>
          <a:p>
            <a:fld id="{4D323DA2-98A9-458C-AF64-AC57F71EB32E}" type="datetime1">
              <a:rPr lang="en-US" smtClean="0"/>
              <a:t>4/4/2023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80792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47500" lnSpcReduction="20000"/>
          </a:bodyPr>
          <a:lstStyle/>
          <a:p>
            <a:pPr lvl="0"/>
            <a:r>
              <a:rPr lang="en-US" dirty="0"/>
              <a:t>Eliminate the useless productions from the grammar				</a:t>
            </a:r>
            <a:r>
              <a:rPr lang="en-US" b="1" dirty="0"/>
              <a:t>[C03]</a:t>
            </a:r>
          </a:p>
          <a:p>
            <a:pPr marL="0" lvl="0" indent="0">
              <a:buNone/>
            </a:pPr>
            <a:endParaRPr lang="en-US" dirty="0"/>
          </a:p>
          <a:p>
            <a:pPr marL="0" indent="0">
              <a:buNone/>
            </a:pPr>
            <a:r>
              <a:rPr lang="en-US" dirty="0"/>
              <a:t>	</a:t>
            </a:r>
            <a:r>
              <a:rPr lang="en-US" dirty="0" err="1"/>
              <a:t>S</a:t>
            </a:r>
            <a:r>
              <a:rPr lang="en-US" dirty="0" err="1">
                <a:sym typeface="Wingdings"/>
              </a:rPr>
              <a:t></a:t>
            </a:r>
            <a:r>
              <a:rPr lang="en-US" dirty="0" err="1"/>
              <a:t>aS|AB</a:t>
            </a:r>
            <a:r>
              <a:rPr lang="en-US" dirty="0"/>
              <a:t>,		</a:t>
            </a:r>
            <a:r>
              <a:rPr lang="en-US" dirty="0" err="1"/>
              <a:t>A</a:t>
            </a:r>
            <a:r>
              <a:rPr lang="en-US" dirty="0" err="1">
                <a:sym typeface="Wingdings"/>
              </a:rPr>
              <a:t></a:t>
            </a:r>
            <a:r>
              <a:rPr lang="en-US" dirty="0" err="1"/>
              <a:t>bA</a:t>
            </a:r>
            <a:r>
              <a:rPr lang="en-US" dirty="0"/>
              <a:t>,		B</a:t>
            </a:r>
            <a:r>
              <a:rPr lang="en-US" dirty="0">
                <a:sym typeface="Wingdings"/>
              </a:rPr>
              <a:t></a:t>
            </a:r>
            <a:r>
              <a:rPr lang="en-US" dirty="0"/>
              <a:t>AA</a:t>
            </a:r>
          </a:p>
          <a:p>
            <a:pPr marL="0" indent="0">
              <a:buNone/>
            </a:pPr>
            <a:r>
              <a:rPr lang="en-US" dirty="0"/>
              <a:t>           What language this grammar generates.</a:t>
            </a:r>
          </a:p>
          <a:p>
            <a:pPr marL="0" indent="0">
              <a:buNone/>
            </a:pPr>
            <a:endParaRPr lang="en-US" dirty="0"/>
          </a:p>
          <a:p>
            <a:pPr lvl="0"/>
            <a:r>
              <a:rPr lang="en-US" dirty="0"/>
              <a:t>Find a Context Free Grammar without λ Productions equivalent to the grammar defined by:</a:t>
            </a:r>
          </a:p>
          <a:p>
            <a:pPr marL="0" indent="0">
              <a:buNone/>
            </a:pPr>
            <a:r>
              <a:rPr lang="en-US" dirty="0"/>
              <a:t>	</a:t>
            </a:r>
            <a:r>
              <a:rPr lang="en-US" dirty="0" err="1"/>
              <a:t>S</a:t>
            </a:r>
            <a:r>
              <a:rPr lang="en-US" dirty="0" err="1">
                <a:sym typeface="Wingdings"/>
              </a:rPr>
              <a:t></a:t>
            </a:r>
            <a:r>
              <a:rPr lang="en-US" dirty="0" err="1"/>
              <a:t>AaB|aaB</a:t>
            </a:r>
            <a:r>
              <a:rPr lang="en-US" dirty="0"/>
              <a:t>,		A</a:t>
            </a:r>
            <a:r>
              <a:rPr lang="en-US" dirty="0">
                <a:sym typeface="Wingdings"/>
              </a:rPr>
              <a:t></a:t>
            </a:r>
            <a:r>
              <a:rPr lang="en-US" dirty="0"/>
              <a:t> λ,		</a:t>
            </a:r>
            <a:r>
              <a:rPr lang="en-US" dirty="0" err="1"/>
              <a:t>B</a:t>
            </a:r>
            <a:r>
              <a:rPr lang="en-US" dirty="0" err="1">
                <a:sym typeface="Wingdings"/>
              </a:rPr>
              <a:t></a:t>
            </a:r>
            <a:r>
              <a:rPr lang="en-US" dirty="0" err="1"/>
              <a:t>bbA</a:t>
            </a:r>
            <a:r>
              <a:rPr lang="en-US" dirty="0"/>
              <a:t>| λ			                                                                                                                                                     </a:t>
            </a:r>
            <a:r>
              <a:rPr lang="en-US" b="1" dirty="0"/>
              <a:t>[C03]</a:t>
            </a:r>
          </a:p>
          <a:p>
            <a:pPr marL="0" indent="0">
              <a:buNone/>
            </a:pPr>
            <a:endParaRPr lang="en-US" dirty="0"/>
          </a:p>
          <a:p>
            <a:pPr lvl="0"/>
            <a:r>
              <a:rPr lang="en-US" dirty="0"/>
              <a:t>Convert the following grammar into CNF					</a:t>
            </a:r>
            <a:r>
              <a:rPr lang="en-US" b="1" dirty="0"/>
              <a:t>[C03]</a:t>
            </a:r>
          </a:p>
          <a:p>
            <a:pPr marL="0" lvl="0" indent="0">
              <a:buNone/>
            </a:pPr>
            <a:endParaRPr lang="en-US" dirty="0"/>
          </a:p>
          <a:p>
            <a:pPr marL="0" indent="0">
              <a:buNone/>
            </a:pPr>
            <a:r>
              <a:rPr lang="en-US" dirty="0"/>
              <a:t>	S</a:t>
            </a:r>
            <a:r>
              <a:rPr lang="en-US" dirty="0">
                <a:sym typeface="Wingdings"/>
              </a:rPr>
              <a:t></a:t>
            </a:r>
            <a:r>
              <a:rPr lang="en-US" dirty="0"/>
              <a:t>AACD,	</a:t>
            </a:r>
            <a:r>
              <a:rPr lang="en-US" dirty="0" err="1"/>
              <a:t>A</a:t>
            </a:r>
            <a:r>
              <a:rPr lang="en-US" dirty="0" err="1">
                <a:sym typeface="Wingdings"/>
              </a:rPr>
              <a:t></a:t>
            </a:r>
            <a:r>
              <a:rPr lang="en-US" dirty="0" err="1"/>
              <a:t>aAb</a:t>
            </a:r>
            <a:r>
              <a:rPr lang="en-US" dirty="0"/>
              <a:t>| λ,	</a:t>
            </a:r>
            <a:r>
              <a:rPr lang="en-US" dirty="0" err="1"/>
              <a:t>C</a:t>
            </a:r>
            <a:r>
              <a:rPr lang="en-US" dirty="0" err="1">
                <a:sym typeface="Wingdings"/>
              </a:rPr>
              <a:t></a:t>
            </a:r>
            <a:r>
              <a:rPr lang="en-US" dirty="0" err="1"/>
              <a:t>aC</a:t>
            </a:r>
            <a:r>
              <a:rPr lang="en-US" dirty="0"/>
              <a:t>| λ,	</a:t>
            </a:r>
            <a:r>
              <a:rPr lang="en-US" dirty="0" err="1"/>
              <a:t>D</a:t>
            </a:r>
            <a:r>
              <a:rPr lang="en-US" dirty="0" err="1">
                <a:sym typeface="Wingdings"/>
              </a:rPr>
              <a:t></a:t>
            </a:r>
            <a:r>
              <a:rPr lang="en-US" dirty="0" err="1"/>
              <a:t>aDa|bDb</a:t>
            </a:r>
            <a:r>
              <a:rPr lang="en-US" dirty="0"/>
              <a:t>| λ</a:t>
            </a:r>
          </a:p>
          <a:p>
            <a:pPr marL="0" indent="0">
              <a:buNone/>
            </a:pPr>
            <a:endParaRPr lang="en-US" dirty="0"/>
          </a:p>
          <a:p>
            <a:pPr lvl="0"/>
            <a:r>
              <a:rPr lang="en-US" dirty="0"/>
              <a:t>Remove all Unit productions, all useless productions, and all λ productions from the grammar</a:t>
            </a:r>
          </a:p>
          <a:p>
            <a:pPr marL="0" indent="0">
              <a:buNone/>
            </a:pPr>
            <a:r>
              <a:rPr lang="en-US" dirty="0"/>
              <a:t>	</a:t>
            </a:r>
            <a:r>
              <a:rPr lang="en-US" dirty="0" err="1"/>
              <a:t>S</a:t>
            </a:r>
            <a:r>
              <a:rPr lang="en-US" dirty="0" err="1">
                <a:sym typeface="Wingdings"/>
              </a:rPr>
              <a:t></a:t>
            </a:r>
            <a:r>
              <a:rPr lang="en-US" dirty="0" err="1"/>
              <a:t>aA|aBB</a:t>
            </a:r>
            <a:r>
              <a:rPr lang="en-US" dirty="0"/>
              <a:t>,		</a:t>
            </a:r>
            <a:r>
              <a:rPr lang="en-US" dirty="0" err="1"/>
              <a:t>A</a:t>
            </a:r>
            <a:r>
              <a:rPr lang="en-US" dirty="0" err="1">
                <a:sym typeface="Wingdings"/>
              </a:rPr>
              <a:t></a:t>
            </a:r>
            <a:r>
              <a:rPr lang="en-US" dirty="0" err="1"/>
              <a:t>aaA</a:t>
            </a:r>
            <a:r>
              <a:rPr lang="en-US" dirty="0"/>
              <a:t>| λ,	</a:t>
            </a:r>
            <a:r>
              <a:rPr lang="en-US" dirty="0" err="1"/>
              <a:t>B</a:t>
            </a:r>
            <a:r>
              <a:rPr lang="en-US" dirty="0" err="1">
                <a:sym typeface="Wingdings"/>
              </a:rPr>
              <a:t></a:t>
            </a:r>
            <a:r>
              <a:rPr lang="en-US" dirty="0" err="1"/>
              <a:t>bB|bbC</a:t>
            </a:r>
            <a:r>
              <a:rPr lang="en-US" dirty="0"/>
              <a:t>,	C</a:t>
            </a:r>
            <a:r>
              <a:rPr lang="en-US" dirty="0">
                <a:sym typeface="Wingdings"/>
              </a:rPr>
              <a:t></a:t>
            </a:r>
            <a:r>
              <a:rPr lang="en-US" dirty="0"/>
              <a:t>B		</a:t>
            </a:r>
            <a:r>
              <a:rPr lang="en-US" b="1" dirty="0"/>
              <a:t>[C03]</a:t>
            </a:r>
            <a:endParaRPr lang="en-US" dirty="0"/>
          </a:p>
          <a:p>
            <a:pPr lvl="0"/>
            <a:r>
              <a:rPr lang="en-US" dirty="0"/>
              <a:t>Find a Context Free Grammar without λ Productions equivalent to the grammar defined by:</a:t>
            </a:r>
          </a:p>
          <a:p>
            <a:pPr marL="0" indent="0">
              <a:buNone/>
            </a:pPr>
            <a:r>
              <a:rPr lang="en-US" dirty="0"/>
              <a:t>	</a:t>
            </a:r>
            <a:r>
              <a:rPr lang="en-US" dirty="0" err="1"/>
              <a:t>S</a:t>
            </a:r>
            <a:r>
              <a:rPr lang="en-US" dirty="0" err="1">
                <a:sym typeface="Wingdings"/>
              </a:rPr>
              <a:t></a:t>
            </a:r>
            <a:r>
              <a:rPr lang="en-US" dirty="0" err="1"/>
              <a:t>AaB|aaB</a:t>
            </a:r>
            <a:r>
              <a:rPr lang="en-US" dirty="0"/>
              <a:t>,		A</a:t>
            </a:r>
            <a:r>
              <a:rPr lang="en-US" dirty="0">
                <a:sym typeface="Wingdings"/>
              </a:rPr>
              <a:t></a:t>
            </a:r>
            <a:r>
              <a:rPr lang="en-US" dirty="0"/>
              <a:t> λ,		</a:t>
            </a:r>
            <a:r>
              <a:rPr lang="en-US" dirty="0" err="1"/>
              <a:t>B</a:t>
            </a:r>
            <a:r>
              <a:rPr lang="en-US" dirty="0" err="1">
                <a:sym typeface="Wingdings"/>
              </a:rPr>
              <a:t></a:t>
            </a:r>
            <a:r>
              <a:rPr lang="en-US" dirty="0" err="1"/>
              <a:t>bbA</a:t>
            </a:r>
            <a:r>
              <a:rPr lang="en-US" dirty="0"/>
              <a:t>| λ				                                                                                                                                </a:t>
            </a:r>
            <a:r>
              <a:rPr lang="en-US" b="1" dirty="0"/>
              <a:t>[C03]</a:t>
            </a:r>
            <a:endParaRPr lang="en-US" dirty="0"/>
          </a:p>
          <a:p>
            <a:pPr lvl="0"/>
            <a:r>
              <a:rPr lang="en-US" dirty="0"/>
              <a:t>Use pumping lemma to prove language L =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is not context free.		</a:t>
            </a:r>
            <a:r>
              <a:rPr lang="en-US" b="1" dirty="0"/>
              <a:t>[C03]</a:t>
            </a:r>
            <a:endParaRPr lang="en-US" dirty="0"/>
          </a:p>
          <a:p>
            <a:pPr marL="0" indent="0">
              <a:buNone/>
            </a:pPr>
            <a:endParaRPr lang="en-US" dirty="0">
              <a:hlinkClick r:id="rId2"/>
            </a:endParaRPr>
          </a:p>
          <a:p>
            <a:endParaRPr lang="en-US" dirty="0">
              <a:hlinkClick r:id="rId2"/>
            </a:endParaRPr>
          </a:p>
          <a:p>
            <a:pPr marL="0" indent="0">
              <a:buNone/>
            </a:pPr>
            <a:endParaRPr lang="en-US" dirty="0"/>
          </a:p>
        </p:txBody>
      </p:sp>
      <p:sp>
        <p:nvSpPr>
          <p:cNvPr id="4" name="Date Placeholder 3"/>
          <p:cNvSpPr>
            <a:spLocks noGrp="1"/>
          </p:cNvSpPr>
          <p:nvPr>
            <p:ph type="dt" sz="half" idx="10"/>
          </p:nvPr>
        </p:nvSpPr>
        <p:spPr/>
        <p:txBody>
          <a:bodyPr/>
          <a:lstStyle/>
          <a:p>
            <a:fld id="{6D59E7D9-B162-4867-BB43-4B3101F39F00}" type="datetime1">
              <a:rPr lang="en-US" smtClean="0"/>
              <a:t>4/4/2023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Weekly</a:t>
            </a:r>
            <a:r>
              <a:rPr kumimoji="0" lang="en-US" sz="3200" b="1" i="0" u="none" strike="noStrike" kern="1200" cap="none" spc="0" normalizeH="0" noProof="0" dirty="0">
                <a:ln>
                  <a:noFill/>
                </a:ln>
                <a:solidFill>
                  <a:schemeClr val="dk1"/>
                </a:solidFill>
                <a:effectLst/>
                <a:uLnTx/>
                <a:uFillTx/>
                <a:latin typeface="+mn-lt"/>
                <a:ea typeface="+mn-ea"/>
                <a:cs typeface="+mn-cs"/>
              </a:rPr>
              <a:t> Assignment</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80792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000" dirty="0"/>
              <a:t>The alphabet over which the language is defined is represented in CFG as: </a:t>
            </a:r>
          </a:p>
          <a:p>
            <a:pPr marL="800100" lvl="1" indent="-342900">
              <a:buFont typeface="+mj-lt"/>
              <a:buAutoNum type="alphaLcPeriod"/>
            </a:pPr>
            <a:r>
              <a:rPr lang="en-US" sz="1600" dirty="0"/>
              <a:t>non-terminals</a:t>
            </a:r>
          </a:p>
          <a:p>
            <a:pPr marL="800100" lvl="1" indent="-342900">
              <a:buFont typeface="+mj-lt"/>
              <a:buAutoNum type="alphaLcPeriod"/>
            </a:pPr>
            <a:r>
              <a:rPr lang="en-US" sz="1600" b="1" dirty="0"/>
              <a:t>terminals</a:t>
            </a:r>
            <a:endParaRPr lang="en-US" sz="1600" dirty="0"/>
          </a:p>
          <a:p>
            <a:pPr marL="800100" lvl="1" indent="-342900">
              <a:buFont typeface="+mj-lt"/>
              <a:buAutoNum type="alphaLcPeriod"/>
            </a:pPr>
            <a:r>
              <a:rPr lang="en-US" sz="1600" dirty="0"/>
              <a:t>star symbols</a:t>
            </a:r>
          </a:p>
          <a:p>
            <a:pPr marL="800100" lvl="1" indent="-342900">
              <a:buFont typeface="+mj-lt"/>
              <a:buAutoNum type="alphaLcPeriod"/>
            </a:pPr>
            <a:r>
              <a:rPr lang="en-US" sz="1600" dirty="0"/>
              <a:t>Productions</a:t>
            </a:r>
          </a:p>
          <a:p>
            <a:pPr marL="0" indent="0">
              <a:buNone/>
            </a:pPr>
            <a:endParaRPr lang="en-US" sz="2000" dirty="0"/>
          </a:p>
          <a:p>
            <a:pPr marL="0" indent="0">
              <a:buNone/>
            </a:pPr>
            <a:r>
              <a:rPr lang="en-US" sz="2000" dirty="0"/>
              <a:t>2.    In a CFG left hand side production is </a:t>
            </a:r>
          </a:p>
          <a:p>
            <a:endParaRPr lang="en-US" sz="2000" dirty="0"/>
          </a:p>
          <a:p>
            <a:pPr marL="457200" lvl="0" indent="-457200">
              <a:buFont typeface="+mj-lt"/>
              <a:buAutoNum type="alphaLcPeriod"/>
            </a:pPr>
            <a:r>
              <a:rPr lang="en-US" sz="2000" b="1" dirty="0"/>
              <a:t>a single non terminal</a:t>
            </a:r>
            <a:endParaRPr lang="en-US" sz="2000" dirty="0"/>
          </a:p>
          <a:p>
            <a:pPr marL="457200" lvl="0" indent="-457200">
              <a:buFont typeface="+mj-lt"/>
              <a:buAutoNum type="alphaLcPeriod"/>
            </a:pPr>
            <a:r>
              <a:rPr lang="en-US" sz="2000" dirty="0"/>
              <a:t>a single terminal</a:t>
            </a:r>
          </a:p>
          <a:p>
            <a:pPr marL="457200" lvl="0" indent="-457200">
              <a:buFont typeface="+mj-lt"/>
              <a:buAutoNum type="alphaLcPeriod"/>
            </a:pPr>
            <a:r>
              <a:rPr lang="en-US" sz="2000" dirty="0"/>
              <a:t>two non-terminals</a:t>
            </a:r>
          </a:p>
          <a:p>
            <a:pPr marL="457200" indent="-457200">
              <a:buFont typeface="+mj-lt"/>
              <a:buAutoNum type="alphaLcPeriod"/>
            </a:pPr>
            <a:r>
              <a:rPr lang="en-US" sz="2000" dirty="0"/>
              <a:t>combination of terminals and non-terminals </a:t>
            </a:r>
          </a:p>
        </p:txBody>
      </p:sp>
      <p:sp>
        <p:nvSpPr>
          <p:cNvPr id="4" name="Date Placeholder 3"/>
          <p:cNvSpPr>
            <a:spLocks noGrp="1"/>
          </p:cNvSpPr>
          <p:nvPr>
            <p:ph type="dt" sz="half" idx="10"/>
          </p:nvPr>
        </p:nvSpPr>
        <p:spPr/>
        <p:txBody>
          <a:bodyPr/>
          <a:lstStyle/>
          <a:p>
            <a:fld id="{FCA3AC13-3CA2-4056-B978-DECF396AA684}" type="datetime1">
              <a:rPr lang="en-US" smtClean="0"/>
              <a:t>4/4/2023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136097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1800" dirty="0"/>
              <a:t>3.    Which one is not a CFG?</a:t>
            </a:r>
          </a:p>
          <a:p>
            <a:pPr marL="0" indent="0">
              <a:buNone/>
            </a:pPr>
            <a:r>
              <a:rPr lang="en-US" sz="1800" dirty="0"/>
              <a:t> </a:t>
            </a:r>
          </a:p>
          <a:p>
            <a:pPr lvl="0">
              <a:buFont typeface="+mj-lt"/>
              <a:buAutoNum type="alphaLcPeriod"/>
            </a:pPr>
            <a:r>
              <a:rPr lang="en-US" sz="1800" dirty="0" err="1"/>
              <a:t>S→a</a:t>
            </a:r>
            <a:endParaRPr lang="en-US" sz="1800" dirty="0"/>
          </a:p>
          <a:p>
            <a:pPr lvl="0">
              <a:buFont typeface="+mj-lt"/>
              <a:buAutoNum type="alphaLcPeriod"/>
            </a:pPr>
            <a:r>
              <a:rPr lang="en-US" sz="1800" b="1" dirty="0" err="1"/>
              <a:t>aA→b</a:t>
            </a:r>
            <a:endParaRPr lang="en-US" sz="1800" dirty="0"/>
          </a:p>
          <a:p>
            <a:pPr lvl="0">
              <a:buFont typeface="+mj-lt"/>
              <a:buAutoNum type="alphaLcPeriod"/>
            </a:pPr>
            <a:r>
              <a:rPr lang="en-US" sz="1800" dirty="0" err="1"/>
              <a:t>S→aA</a:t>
            </a:r>
            <a:endParaRPr lang="en-US" sz="1800" dirty="0"/>
          </a:p>
          <a:p>
            <a:pPr>
              <a:buFont typeface="+mj-lt"/>
              <a:buAutoNum type="alphaLcPeriod"/>
            </a:pPr>
            <a:r>
              <a:rPr lang="en-US" sz="1800" dirty="0" err="1"/>
              <a:t>S→Sb</a:t>
            </a:r>
            <a:endParaRPr lang="en-US" sz="1800" dirty="0"/>
          </a:p>
          <a:p>
            <a:pPr>
              <a:buFont typeface="+mj-lt"/>
              <a:buAutoNum type="alphaLcPeriod"/>
            </a:pPr>
            <a:endParaRPr lang="en-US" sz="1800" dirty="0"/>
          </a:p>
          <a:p>
            <a:pPr marL="0" indent="0">
              <a:buNone/>
            </a:pPr>
            <a:r>
              <a:rPr lang="en-US" sz="1800" dirty="0"/>
              <a:t>4. Following productions represent which language:   </a:t>
            </a:r>
            <a:r>
              <a:rPr lang="en-US" sz="1800" dirty="0" err="1"/>
              <a:t>A→a</a:t>
            </a:r>
            <a:r>
              <a:rPr lang="en-US" sz="1800" dirty="0"/>
              <a:t>, </a:t>
            </a:r>
            <a:r>
              <a:rPr lang="en-US" sz="1800" dirty="0" err="1"/>
              <a:t>A→b</a:t>
            </a:r>
            <a:endParaRPr lang="en-US" sz="1800" dirty="0"/>
          </a:p>
          <a:p>
            <a:pPr marL="0" indent="0">
              <a:buNone/>
            </a:pPr>
            <a:r>
              <a:rPr lang="en-US" sz="1800" dirty="0"/>
              <a:t> </a:t>
            </a:r>
          </a:p>
          <a:p>
            <a:pPr lvl="0">
              <a:buFont typeface="+mj-lt"/>
              <a:buAutoNum type="alphaLcPeriod"/>
            </a:pPr>
            <a:r>
              <a:rPr lang="en-US" sz="1800" dirty="0"/>
              <a:t>{ab}</a:t>
            </a:r>
          </a:p>
          <a:p>
            <a:pPr lvl="0">
              <a:buFont typeface="+mj-lt"/>
              <a:buAutoNum type="alphaLcPeriod"/>
            </a:pPr>
            <a:r>
              <a:rPr lang="en-US" sz="1800" dirty="0"/>
              <a:t>{</a:t>
            </a:r>
            <a:r>
              <a:rPr lang="en-US" sz="1800" dirty="0" err="1"/>
              <a:t>ba</a:t>
            </a:r>
            <a:r>
              <a:rPr lang="en-US" sz="1800" dirty="0"/>
              <a:t>}</a:t>
            </a:r>
          </a:p>
          <a:p>
            <a:pPr lvl="0">
              <a:buFont typeface="+mj-lt"/>
              <a:buAutoNum type="alphaLcPeriod"/>
            </a:pPr>
            <a:r>
              <a:rPr lang="en-US" sz="1800" b="1" dirty="0"/>
              <a:t>{</a:t>
            </a:r>
            <a:r>
              <a:rPr lang="en-US" sz="1800" b="1" dirty="0" err="1"/>
              <a:t>a,b</a:t>
            </a:r>
            <a:r>
              <a:rPr lang="en-US" sz="1800" b="1" dirty="0"/>
              <a:t>}</a:t>
            </a:r>
            <a:endParaRPr lang="en-US" sz="1800" dirty="0"/>
          </a:p>
          <a:p>
            <a:pPr>
              <a:buFont typeface="+mj-lt"/>
              <a:buAutoNum type="alphaLcPeriod"/>
            </a:pPr>
            <a:r>
              <a:rPr lang="en-US" sz="1800" dirty="0"/>
              <a:t>{a}</a:t>
            </a:r>
          </a:p>
        </p:txBody>
      </p:sp>
      <p:sp>
        <p:nvSpPr>
          <p:cNvPr id="4" name="Date Placeholder 3"/>
          <p:cNvSpPr>
            <a:spLocks noGrp="1"/>
          </p:cNvSpPr>
          <p:nvPr>
            <p:ph type="dt" sz="half" idx="10"/>
          </p:nvPr>
        </p:nvSpPr>
        <p:spPr/>
        <p:txBody>
          <a:bodyPr/>
          <a:lstStyle/>
          <a:p>
            <a:fld id="{7B6769A8-6697-41C6-ACCB-D3FB3354F490}" type="datetime1">
              <a:rPr lang="en-US" smtClean="0"/>
              <a:t>4/4/2023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 Continued)</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631927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a:bodyPr>
          <a:lstStyle/>
          <a:p>
            <a:pPr marL="0" indent="0">
              <a:buNone/>
            </a:pPr>
            <a:r>
              <a:rPr lang="en-US" sz="1600" dirty="0"/>
              <a:t>5. Which one is a unit production? </a:t>
            </a:r>
          </a:p>
          <a:p>
            <a:pPr marL="800100" lvl="1" indent="-342900">
              <a:buFont typeface="+mj-lt"/>
              <a:buAutoNum type="alphaLcPeriod"/>
            </a:pPr>
            <a:r>
              <a:rPr lang="en-US" sz="1600" b="1" dirty="0"/>
              <a:t>A→B</a:t>
            </a:r>
            <a:endParaRPr lang="en-US" sz="1600" dirty="0"/>
          </a:p>
          <a:p>
            <a:pPr marL="800100" lvl="1" indent="-342900">
              <a:buFont typeface="+mj-lt"/>
              <a:buAutoNum type="alphaLcPeriod"/>
            </a:pPr>
            <a:r>
              <a:rPr lang="en-US" sz="1600" dirty="0" err="1"/>
              <a:t>A→aB</a:t>
            </a:r>
            <a:endParaRPr lang="en-US" sz="1600" dirty="0"/>
          </a:p>
          <a:p>
            <a:pPr marL="800100" lvl="1" indent="-342900">
              <a:buFont typeface="+mj-lt"/>
              <a:buAutoNum type="alphaLcPeriod"/>
            </a:pPr>
            <a:r>
              <a:rPr lang="en-US" sz="1600" dirty="0" err="1"/>
              <a:t>A→Bb</a:t>
            </a:r>
            <a:endParaRPr lang="en-US" sz="1600" dirty="0"/>
          </a:p>
          <a:p>
            <a:pPr marL="800100" lvl="1" indent="-342900">
              <a:buFont typeface="+mj-lt"/>
              <a:buAutoNum type="alphaLcPeriod"/>
            </a:pPr>
            <a:r>
              <a:rPr lang="en-US" sz="1600" dirty="0" err="1"/>
              <a:t>A→a</a:t>
            </a:r>
            <a:endParaRPr lang="en-US" sz="1600" dirty="0"/>
          </a:p>
          <a:p>
            <a:endParaRPr lang="en-US" sz="1600" dirty="0"/>
          </a:p>
          <a:p>
            <a:pPr marL="0" indent="0">
              <a:buNone/>
            </a:pPr>
            <a:r>
              <a:rPr lang="en-US" sz="1600" dirty="0"/>
              <a:t>6. the production S→ABC can be converted to S→AX by adding</a:t>
            </a:r>
          </a:p>
          <a:p>
            <a:pPr marL="800100" lvl="1" indent="-342900">
              <a:buFont typeface="+mj-lt"/>
              <a:buAutoNum type="alphaLcPeriod"/>
            </a:pPr>
            <a:r>
              <a:rPr lang="en-US" sz="1600" dirty="0"/>
              <a:t>S→AB</a:t>
            </a:r>
          </a:p>
          <a:p>
            <a:pPr marL="800100" lvl="1" indent="-342900">
              <a:buFont typeface="+mj-lt"/>
              <a:buAutoNum type="alphaLcPeriod"/>
            </a:pPr>
            <a:r>
              <a:rPr lang="en-US" sz="1600" b="1" dirty="0"/>
              <a:t>X→BC</a:t>
            </a:r>
            <a:endParaRPr lang="en-US" sz="1600" dirty="0"/>
          </a:p>
          <a:p>
            <a:pPr marL="800100" lvl="1" indent="-342900">
              <a:buFont typeface="+mj-lt"/>
              <a:buAutoNum type="alphaLcPeriod"/>
            </a:pPr>
            <a:r>
              <a:rPr lang="en-US" sz="1600" dirty="0"/>
              <a:t>X→AB</a:t>
            </a:r>
          </a:p>
          <a:p>
            <a:pPr marL="800100" lvl="1" indent="-342900">
              <a:buFont typeface="+mj-lt"/>
              <a:buAutoNum type="alphaLcPeriod"/>
            </a:pPr>
            <a:r>
              <a:rPr lang="en-US" sz="1600" dirty="0"/>
              <a:t>X→ABC</a:t>
            </a:r>
          </a:p>
          <a:p>
            <a:pPr marL="0" indent="0">
              <a:buNone/>
            </a:pPr>
            <a:endParaRPr lang="en-US" sz="1600" dirty="0"/>
          </a:p>
          <a:p>
            <a:pPr marL="0" indent="0">
              <a:buNone/>
            </a:pPr>
            <a:r>
              <a:rPr lang="en-US" sz="1600" dirty="0"/>
              <a:t>7. In parse tree the interior nodes are:</a:t>
            </a:r>
          </a:p>
          <a:p>
            <a:pPr marL="800100" lvl="1" indent="-342900">
              <a:buFont typeface="+mj-lt"/>
              <a:buAutoNum type="alphaLcPeriod"/>
            </a:pPr>
            <a:r>
              <a:rPr lang="en-US" sz="1600" dirty="0"/>
              <a:t>starting symbol</a:t>
            </a:r>
          </a:p>
          <a:p>
            <a:pPr marL="800100" lvl="1" indent="-342900">
              <a:buFont typeface="+mj-lt"/>
              <a:buAutoNum type="alphaLcPeriod"/>
            </a:pPr>
            <a:r>
              <a:rPr lang="en-US" sz="1600" dirty="0"/>
              <a:t>terminal</a:t>
            </a:r>
          </a:p>
          <a:p>
            <a:pPr marL="800100" lvl="1" indent="-342900">
              <a:buFont typeface="+mj-lt"/>
              <a:buAutoNum type="alphaLcPeriod"/>
            </a:pPr>
            <a:r>
              <a:rPr lang="en-US" sz="1600" b="1" dirty="0"/>
              <a:t>non terminal except start symbol</a:t>
            </a:r>
            <a:endParaRPr lang="en-US" sz="1600" dirty="0"/>
          </a:p>
          <a:p>
            <a:pPr marL="800100" lvl="1" indent="-342900">
              <a:buFont typeface="+mj-lt"/>
              <a:buAutoNum type="alphaLcPeriod"/>
            </a:pPr>
            <a:r>
              <a:rPr lang="en-US" sz="1600" dirty="0"/>
              <a:t>null symbol</a:t>
            </a:r>
          </a:p>
          <a:p>
            <a:endParaRPr lang="en-US" sz="1600" dirty="0"/>
          </a:p>
        </p:txBody>
      </p:sp>
      <p:sp>
        <p:nvSpPr>
          <p:cNvPr id="4" name="Date Placeholder 3"/>
          <p:cNvSpPr>
            <a:spLocks noGrp="1"/>
          </p:cNvSpPr>
          <p:nvPr>
            <p:ph type="dt" sz="half" idx="10"/>
          </p:nvPr>
        </p:nvSpPr>
        <p:spPr/>
        <p:txBody>
          <a:bodyPr/>
          <a:lstStyle/>
          <a:p>
            <a:fld id="{3B794214-BC8F-48B9-BFE4-C6E9D2B48F30}" type="datetime1">
              <a:rPr lang="en-US" smtClean="0"/>
              <a:t>4/4/2023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 Continued)</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477747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5451"/>
            <a:ext cx="8229600" cy="4525963"/>
          </a:xfrm>
        </p:spPr>
        <p:txBody>
          <a:bodyPr>
            <a:noAutofit/>
          </a:bodyPr>
          <a:lstStyle/>
          <a:p>
            <a:pPr marL="0" indent="0">
              <a:buNone/>
            </a:pPr>
            <a:r>
              <a:rPr lang="en-US" sz="1800" dirty="0"/>
              <a:t>8. Terminals can be only in ………. in case of parse tree:</a:t>
            </a:r>
          </a:p>
          <a:p>
            <a:pPr lvl="0">
              <a:buFont typeface="+mj-lt"/>
              <a:buAutoNum type="alphaLcPeriod"/>
            </a:pPr>
            <a:r>
              <a:rPr lang="en-US" sz="1800" dirty="0"/>
              <a:t>root</a:t>
            </a:r>
          </a:p>
          <a:p>
            <a:pPr lvl="0">
              <a:buFont typeface="+mj-lt"/>
              <a:buAutoNum type="alphaLcPeriod"/>
            </a:pPr>
            <a:r>
              <a:rPr lang="en-US" sz="1800" b="1" dirty="0"/>
              <a:t>leaves</a:t>
            </a:r>
            <a:endParaRPr lang="en-US" sz="1800" dirty="0"/>
          </a:p>
          <a:p>
            <a:pPr lvl="0">
              <a:buFont typeface="+mj-lt"/>
              <a:buAutoNum type="alphaLcPeriod"/>
            </a:pPr>
            <a:r>
              <a:rPr lang="en-US" sz="1800" dirty="0"/>
              <a:t>nodes</a:t>
            </a:r>
          </a:p>
          <a:p>
            <a:pPr>
              <a:buFont typeface="+mj-lt"/>
              <a:buAutoNum type="alphaLcPeriod"/>
            </a:pPr>
            <a:r>
              <a:rPr lang="en-US" sz="1800" dirty="0"/>
              <a:t>none of these  </a:t>
            </a:r>
          </a:p>
          <a:p>
            <a:endParaRPr lang="en-US" sz="1800" dirty="0"/>
          </a:p>
          <a:p>
            <a:pPr marL="0" indent="0">
              <a:buNone/>
            </a:pPr>
            <a:r>
              <a:rPr lang="en-US" sz="1800" dirty="0"/>
              <a:t>9. In case of productions </a:t>
            </a:r>
            <a:r>
              <a:rPr lang="en-US" sz="1800" dirty="0" err="1"/>
              <a:t>A→aB</a:t>
            </a:r>
            <a:r>
              <a:rPr lang="en-US" sz="1800" dirty="0"/>
              <a:t>, </a:t>
            </a:r>
            <a:r>
              <a:rPr lang="en-US" sz="1800" dirty="0" err="1"/>
              <a:t>A→a</a:t>
            </a:r>
            <a:r>
              <a:rPr lang="en-US" sz="1800" dirty="0"/>
              <a:t> the state B is in :  </a:t>
            </a:r>
          </a:p>
          <a:p>
            <a:pPr lvl="0">
              <a:buFont typeface="+mj-lt"/>
              <a:buAutoNum type="alphaLcPeriod"/>
            </a:pPr>
            <a:r>
              <a:rPr lang="en-US" sz="1800" dirty="0"/>
              <a:t>initial</a:t>
            </a:r>
          </a:p>
          <a:p>
            <a:pPr lvl="0">
              <a:buFont typeface="+mj-lt"/>
              <a:buAutoNum type="alphaLcPeriod"/>
            </a:pPr>
            <a:r>
              <a:rPr lang="en-US" sz="1800" b="1" dirty="0"/>
              <a:t>final</a:t>
            </a:r>
            <a:endParaRPr lang="en-US" sz="1800" dirty="0"/>
          </a:p>
          <a:p>
            <a:pPr lvl="0">
              <a:buFont typeface="+mj-lt"/>
              <a:buAutoNum type="alphaLcPeriod"/>
            </a:pPr>
            <a:r>
              <a:rPr lang="en-US" sz="1800" dirty="0"/>
              <a:t>intermediate</a:t>
            </a:r>
          </a:p>
          <a:p>
            <a:pPr>
              <a:buFont typeface="+mj-lt"/>
              <a:buAutoNum type="alphaLcPeriod"/>
            </a:pPr>
            <a:r>
              <a:rPr lang="en-US" sz="1800" dirty="0"/>
              <a:t>Dead</a:t>
            </a:r>
          </a:p>
          <a:p>
            <a:pPr marL="0" indent="0">
              <a:buNone/>
            </a:pPr>
            <a:endParaRPr lang="en-US" sz="1800" dirty="0"/>
          </a:p>
          <a:p>
            <a:pPr marL="0" indent="0">
              <a:buNone/>
            </a:pPr>
            <a:r>
              <a:rPr lang="en-US" sz="1800" dirty="0"/>
              <a:t>10. in case of a CFG in regular form the productions should be in which form: </a:t>
            </a:r>
          </a:p>
          <a:p>
            <a:pPr lvl="0">
              <a:buFont typeface="+mj-lt"/>
              <a:buAutoNum type="alphaLcPeriod"/>
            </a:pPr>
            <a:r>
              <a:rPr lang="en-US" sz="1800" b="1" dirty="0"/>
              <a:t>A</a:t>
            </a:r>
            <a:r>
              <a:rPr lang="en-IN" sz="1800" b="1" dirty="0"/>
              <a:t>→</a:t>
            </a:r>
            <a:r>
              <a:rPr lang="en-IN" sz="1800" b="1" dirty="0" err="1"/>
              <a:t>aB|a</a:t>
            </a:r>
            <a:endParaRPr lang="en-US" sz="1800" dirty="0"/>
          </a:p>
          <a:p>
            <a:pPr lvl="0">
              <a:buFont typeface="+mj-lt"/>
              <a:buAutoNum type="alphaLcPeriod"/>
            </a:pPr>
            <a:r>
              <a:rPr lang="en-US" sz="1800" dirty="0"/>
              <a:t>A</a:t>
            </a:r>
            <a:r>
              <a:rPr lang="en-IN" sz="1800" dirty="0"/>
              <a:t>→Ba</a:t>
            </a:r>
            <a:endParaRPr lang="en-US" sz="1800" dirty="0"/>
          </a:p>
          <a:p>
            <a:pPr lvl="0">
              <a:buFont typeface="+mj-lt"/>
              <a:buAutoNum type="alphaLcPeriod"/>
            </a:pPr>
            <a:r>
              <a:rPr lang="en-US" sz="1800" dirty="0"/>
              <a:t>A</a:t>
            </a:r>
            <a:r>
              <a:rPr lang="en-IN" sz="1800" dirty="0"/>
              <a:t>→a</a:t>
            </a:r>
            <a:endParaRPr lang="en-US" sz="1800" dirty="0"/>
          </a:p>
          <a:p>
            <a:pPr lvl="0">
              <a:buFont typeface="+mj-lt"/>
              <a:buAutoNum type="alphaLcPeriod"/>
            </a:pPr>
            <a:r>
              <a:rPr lang="en-US" sz="1800" dirty="0"/>
              <a:t>A</a:t>
            </a:r>
            <a:r>
              <a:rPr lang="en-IN" sz="1800" dirty="0"/>
              <a:t>→CV</a:t>
            </a:r>
            <a:endParaRPr lang="en-US" sz="1800" dirty="0"/>
          </a:p>
          <a:p>
            <a:endParaRPr lang="en-US" sz="1800" dirty="0"/>
          </a:p>
        </p:txBody>
      </p:sp>
      <p:sp>
        <p:nvSpPr>
          <p:cNvPr id="4" name="Date Placeholder 3"/>
          <p:cNvSpPr>
            <a:spLocks noGrp="1"/>
          </p:cNvSpPr>
          <p:nvPr>
            <p:ph type="dt" sz="half" idx="10"/>
          </p:nvPr>
        </p:nvSpPr>
        <p:spPr/>
        <p:txBody>
          <a:bodyPr/>
          <a:lstStyle/>
          <a:p>
            <a:fld id="{DE1FD011-DBF3-4113-BF18-435A04569E63}" type="datetime1">
              <a:rPr lang="en-US" smtClean="0"/>
              <a:t>4/4/2023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 Continued)</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477747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400" dirty="0"/>
              <a:t>Let G = ({ S,C},{</a:t>
            </a:r>
            <a:r>
              <a:rPr lang="en-US" sz="2400" dirty="0" err="1"/>
              <a:t>a,b</a:t>
            </a:r>
            <a:r>
              <a:rPr lang="en-US" sz="2400" dirty="0"/>
              <a:t>},P,S) where P </a:t>
            </a:r>
            <a:r>
              <a:rPr lang="en-US" sz="2400" dirty="0" err="1"/>
              <a:t>consistes</a:t>
            </a:r>
            <a:r>
              <a:rPr lang="en-US" sz="2400" dirty="0"/>
              <a:t> of </a:t>
            </a:r>
            <a:r>
              <a:rPr lang="en-US" sz="2400" dirty="0" err="1"/>
              <a:t>S→aCa</a:t>
            </a:r>
            <a:r>
              <a:rPr lang="en-US" sz="2400" dirty="0"/>
              <a:t>, </a:t>
            </a:r>
            <a:r>
              <a:rPr lang="en-US" sz="2400" dirty="0" err="1"/>
              <a:t>C→aCa|b</a:t>
            </a:r>
            <a:r>
              <a:rPr lang="en-US" sz="2400" dirty="0"/>
              <a:t>. Find L(G).</a:t>
            </a:r>
          </a:p>
          <a:p>
            <a:pPr marL="457200" indent="-457200">
              <a:buFont typeface="+mj-lt"/>
              <a:buAutoNum type="arabicPeriod"/>
            </a:pPr>
            <a:r>
              <a:rPr lang="en-US" sz="2400" dirty="0"/>
              <a:t>Find L(G), where G = ({ S},{0,1},{S→0S1, </a:t>
            </a:r>
            <a:r>
              <a:rPr lang="en-US" sz="2400" dirty="0" err="1"/>
              <a:t>S→ɛ</a:t>
            </a:r>
            <a:r>
              <a:rPr lang="en-US" sz="2400" dirty="0"/>
              <a:t>},S)</a:t>
            </a:r>
          </a:p>
          <a:p>
            <a:pPr marL="457200" indent="-457200">
              <a:buFont typeface="+mj-lt"/>
              <a:buAutoNum type="arabicPeriod"/>
            </a:pPr>
            <a:r>
              <a:rPr lang="en-US" sz="2400" dirty="0"/>
              <a:t>Find out the context free language </a:t>
            </a:r>
          </a:p>
          <a:p>
            <a:r>
              <a:rPr lang="en-US" sz="2400" dirty="0" err="1"/>
              <a:t>S→aSb|aAb</a:t>
            </a:r>
            <a:endParaRPr lang="en-US" sz="2400" dirty="0"/>
          </a:p>
          <a:p>
            <a:r>
              <a:rPr lang="en-US" sz="2400" dirty="0" err="1"/>
              <a:t>A→bAa</a:t>
            </a:r>
            <a:endParaRPr lang="en-US" sz="2400" dirty="0"/>
          </a:p>
          <a:p>
            <a:r>
              <a:rPr lang="en-US" sz="2400" dirty="0" err="1"/>
              <a:t>A→ba</a:t>
            </a:r>
            <a:endParaRPr lang="en-US" sz="2400" dirty="0"/>
          </a:p>
          <a:p>
            <a:pPr marL="0" indent="0">
              <a:buNone/>
            </a:pPr>
            <a:r>
              <a:rPr lang="en-US" sz="2400" dirty="0"/>
              <a:t>4.   Give the CFG of the following language:</a:t>
            </a:r>
          </a:p>
          <a:p>
            <a:pPr marL="0" indent="0">
              <a:buNone/>
            </a:pPr>
            <a:r>
              <a:rPr lang="en-US" sz="2400" dirty="0"/>
              <a:t>       0(0+1)*01(0+1)*1</a:t>
            </a:r>
          </a:p>
          <a:p>
            <a:pPr marL="0" indent="0">
              <a:buNone/>
            </a:pPr>
            <a:r>
              <a:rPr lang="en-US" sz="2400" dirty="0"/>
              <a:t>5. Give CFG for matching parenthesis. </a:t>
            </a:r>
            <a:endParaRPr lang="en-US" sz="2200" dirty="0"/>
          </a:p>
        </p:txBody>
      </p:sp>
      <p:sp>
        <p:nvSpPr>
          <p:cNvPr id="4" name="Date Placeholder 3"/>
          <p:cNvSpPr>
            <a:spLocks noGrp="1"/>
          </p:cNvSpPr>
          <p:nvPr>
            <p:ph type="dt" sz="half" idx="10"/>
          </p:nvPr>
        </p:nvSpPr>
        <p:spPr/>
        <p:txBody>
          <a:bodyPr/>
          <a:lstStyle/>
          <a:p>
            <a:fld id="{C812A52A-C5CC-402B-A20E-CB26DCD9A0C6}" type="datetime1">
              <a:rPr lang="en-US" smtClean="0"/>
              <a:t>4/4/2023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64579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79637"/>
            <a:ext cx="8229600" cy="2087563"/>
          </a:xfrm>
        </p:spPr>
        <p:txBody>
          <a:bodyPr>
            <a:normAutofit/>
          </a:bodyPr>
          <a:lstStyle/>
          <a:p>
            <a:pPr>
              <a:buNone/>
            </a:pPr>
            <a:r>
              <a:rPr lang="en-US" sz="2200" u="sng" dirty="0">
                <a:solidFill>
                  <a:srgbClr val="00B0F0"/>
                </a:solidFill>
                <a:hlinkClick r:id="rId2"/>
              </a:rPr>
              <a:t>https://drive.google.com/drive/folders/19Eia3VHCl3627foiH6V_j-p4X9ZkyyC7?usp=sharing</a:t>
            </a:r>
            <a:endParaRPr lang="en-US" sz="2200" u="sng" dirty="0">
              <a:solidFill>
                <a:srgbClr val="00B0F0"/>
              </a:solidFill>
            </a:endParaRPr>
          </a:p>
        </p:txBody>
      </p:sp>
      <p:sp>
        <p:nvSpPr>
          <p:cNvPr id="4" name="Date Placeholder 3"/>
          <p:cNvSpPr>
            <a:spLocks noGrp="1"/>
          </p:cNvSpPr>
          <p:nvPr>
            <p:ph type="dt" sz="half" idx="10"/>
          </p:nvPr>
        </p:nvSpPr>
        <p:spPr/>
        <p:txBody>
          <a:bodyPr/>
          <a:lstStyle/>
          <a:p>
            <a:fld id="{D01CCA30-B78E-43FD-9055-45B71EFC76D6}" type="datetime1">
              <a:rPr lang="en-US" smtClean="0"/>
              <a:t>4/4/2023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a:t>Old</a:t>
            </a:r>
            <a:r>
              <a:rPr lang="en-US" dirty="0"/>
              <a:t> </a:t>
            </a:r>
            <a:r>
              <a:rPr lang="en-US"/>
              <a:t>Question Papers</a:t>
            </a:r>
            <a:endParaRPr lang="en-US" dirty="0"/>
          </a:p>
        </p:txBody>
      </p:sp>
    </p:spTree>
    <p:extLst>
      <p:ext uri="{BB962C8B-B14F-4D97-AF65-F5344CB8AC3E}">
        <p14:creationId xmlns:p14="http://schemas.microsoft.com/office/powerpoint/2010/main" val="5483939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r>
              <a:rPr lang="en-US" sz="2200" dirty="0"/>
              <a:t>There are basically two types of derivations of strings from the grammar, namely, top down derivations and bottom up derivations.</a:t>
            </a:r>
          </a:p>
          <a:p>
            <a:r>
              <a:rPr lang="en-US" sz="2200" dirty="0"/>
              <a:t>Parse tree can be constructed for each derivations. </a:t>
            </a:r>
          </a:p>
          <a:p>
            <a:r>
              <a:rPr lang="en-US" sz="2200" dirty="0"/>
              <a:t>Ambiguous grammars and normal forms for the grammars were also discussed in this unit. </a:t>
            </a:r>
          </a:p>
        </p:txBody>
      </p:sp>
      <p:sp>
        <p:nvSpPr>
          <p:cNvPr id="4" name="Date Placeholder 3"/>
          <p:cNvSpPr>
            <a:spLocks noGrp="1"/>
          </p:cNvSpPr>
          <p:nvPr>
            <p:ph type="dt" sz="half" idx="10"/>
          </p:nvPr>
        </p:nvSpPr>
        <p:spPr/>
        <p:txBody>
          <a:bodyPr/>
          <a:lstStyle/>
          <a:p>
            <a:fld id="{AA259930-7445-4090-BC0F-1217811A75B5}" type="datetime1">
              <a:rPr lang="en-US" smtClean="0"/>
              <a:t>4/4/2023</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62456" y="-3200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294602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F802A7E-5B92-4D48-8BE9-FB287C04F0E7}" type="datetime1">
              <a:rPr lang="en-US" smtClean="0"/>
              <a:t>4/4/2023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dirty="0"/>
          </a:p>
        </p:txBody>
      </p:sp>
      <p:sp>
        <p:nvSpPr>
          <p:cNvPr id="10" name="Footer Placeholder 9"/>
          <p:cNvSpPr>
            <a:spLocks noGrp="1"/>
          </p:cNvSpPr>
          <p:nvPr>
            <p:ph type="ftr" sz="quarter" idx="11"/>
          </p:nvPr>
        </p:nvSpPr>
        <p:spPr>
          <a:xfrm>
            <a:off x="2514600" y="6356350"/>
            <a:ext cx="5029200" cy="365125"/>
          </a:xfrm>
        </p:spPr>
        <p:txBody>
          <a:bodyPr/>
          <a:lstStyle/>
          <a:p>
            <a:r>
              <a:rPr lang="en-US"/>
              <a:t>Mr. Rahul Kumar             ACSE0404 TAFL                Unit Number: 3</a:t>
            </a:r>
            <a:endParaRPr lang="en-US" dirty="0"/>
          </a:p>
        </p:txBody>
      </p:sp>
      <p:sp>
        <p:nvSpPr>
          <p:cNvPr id="11"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CO-PEO correlation matrix</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647023655"/>
              </p:ext>
            </p:extLst>
          </p:nvPr>
        </p:nvGraphicFramePr>
        <p:xfrm>
          <a:off x="1066799" y="1752600"/>
          <a:ext cx="6553201" cy="2804160"/>
        </p:xfrm>
        <a:graphic>
          <a:graphicData uri="http://schemas.openxmlformats.org/drawingml/2006/table">
            <a:tbl>
              <a:tblPr/>
              <a:tblGrid>
                <a:gridCol w="1034718">
                  <a:extLst>
                    <a:ext uri="{9D8B030D-6E8A-4147-A177-3AD203B41FA5}">
                      <a16:colId xmlns:a16="http://schemas.microsoft.com/office/drawing/2014/main" val="20000"/>
                    </a:ext>
                  </a:extLst>
                </a:gridCol>
                <a:gridCol w="1403683">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263846">
                  <a:extLst>
                    <a:ext uri="{9D8B030D-6E8A-4147-A177-3AD203B41FA5}">
                      <a16:colId xmlns:a16="http://schemas.microsoft.com/office/drawing/2014/main" val="20003"/>
                    </a:ext>
                  </a:extLst>
                </a:gridCol>
                <a:gridCol w="1098354">
                  <a:extLst>
                    <a:ext uri="{9D8B030D-6E8A-4147-A177-3AD203B41FA5}">
                      <a16:colId xmlns:a16="http://schemas.microsoft.com/office/drawing/2014/main" val="20004"/>
                    </a:ext>
                  </a:extLst>
                </a:gridCol>
              </a:tblGrid>
              <a:tr h="342900">
                <a:tc rowSpan="2">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CO</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a:latin typeface="+mn-lt"/>
                          <a:ea typeface="Times New Roman" panose="02020603050405020304"/>
                          <a:cs typeface="Calibri" panose="020F0502020204030204"/>
                        </a:rPr>
                        <a:t>PEO</a:t>
                      </a:r>
                      <a:endParaRPr lang="en-US" sz="2000" b="1"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42900">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PEO1</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PEO2</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PEO3</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mn-lt"/>
                          <a:ea typeface="Calibri" panose="020F0502020204030204"/>
                          <a:cs typeface="Times New Roman" panose="02020603050405020304"/>
                        </a:rPr>
                        <a:t>PEO4</a:t>
                      </a:r>
                      <a:endParaRPr lang="en-US" sz="2000" dirty="0">
                        <a:latin typeface="+mn-lt"/>
                        <a:ea typeface="Calibri" panose="020F0502020204030204"/>
                        <a:cs typeface="Times New Roman" panose="02020603050405020304"/>
                      </a:endParaRP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342900">
                <a:tc>
                  <a:txBody>
                    <a:bodyPr/>
                    <a:lstStyle/>
                    <a:p>
                      <a:pPr marL="0" marR="0">
                        <a:lnSpc>
                          <a:spcPct val="115000"/>
                        </a:lnSpc>
                        <a:spcBef>
                          <a:spcPts val="0"/>
                        </a:spcBef>
                        <a:spcAft>
                          <a:spcPts val="0"/>
                        </a:spcAft>
                      </a:pPr>
                      <a:r>
                        <a:rPr lang="en-US" sz="1800" b="1" kern="1200" dirty="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r h="342900">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68580" marR="68580"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049157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92500" lnSpcReduction="20000"/>
          </a:bodyPr>
          <a:lstStyle/>
          <a:p>
            <a:pPr marL="457200" indent="-457200" algn="just">
              <a:buFont typeface="+mj-lt"/>
              <a:buAutoNum type="arabicPeriod"/>
            </a:pPr>
            <a:r>
              <a:rPr lang="en-US" sz="2400" dirty="0" err="1"/>
              <a:t>Aho</a:t>
            </a:r>
            <a:r>
              <a:rPr lang="en-US" sz="2400" dirty="0"/>
              <a:t>, Hopcroft and Ullman, </a:t>
            </a:r>
            <a:r>
              <a:rPr lang="en-US" sz="2400" i="1" dirty="0"/>
              <a:t>The Design and Analysis of Computer Algorithms,</a:t>
            </a:r>
            <a:r>
              <a:rPr lang="en-US" sz="2400" dirty="0"/>
              <a:t> Addison Wesley.</a:t>
            </a:r>
          </a:p>
          <a:p>
            <a:pPr marL="457200" indent="-457200" algn="just">
              <a:buFont typeface="+mj-lt"/>
              <a:buAutoNum type="arabicPeriod"/>
            </a:pPr>
            <a:r>
              <a:rPr lang="en-US" sz="2400" dirty="0" err="1"/>
              <a:t>Aho</a:t>
            </a:r>
            <a:r>
              <a:rPr lang="en-US" sz="2400" dirty="0"/>
              <a:t>, </a:t>
            </a:r>
            <a:r>
              <a:rPr lang="en-US" sz="2400" dirty="0" err="1"/>
              <a:t>Sethi</a:t>
            </a:r>
            <a:r>
              <a:rPr lang="en-US" sz="2400" dirty="0"/>
              <a:t>, Ullman, </a:t>
            </a:r>
            <a:r>
              <a:rPr lang="en-US" sz="2400" i="1" dirty="0"/>
              <a:t>Compilers Principles, Techniques and Tools,</a:t>
            </a:r>
            <a:r>
              <a:rPr lang="en-US" sz="2400" dirty="0"/>
              <a:t> Pearson Education, 2003.</a:t>
            </a:r>
          </a:p>
          <a:p>
            <a:pPr marL="457200" indent="-457200" algn="just">
              <a:buFont typeface="+mj-lt"/>
              <a:buAutoNum type="arabicPeriod"/>
            </a:pPr>
            <a:r>
              <a:rPr lang="en-US" sz="2400" dirty="0"/>
              <a:t>Hopcroft and Ullman, </a:t>
            </a:r>
            <a:r>
              <a:rPr lang="en-US" sz="2400" i="1" dirty="0"/>
              <a:t>Introduction to Automata Theory, Languages and Computation,</a:t>
            </a:r>
            <a:r>
              <a:rPr lang="en-US" sz="2400" dirty="0"/>
              <a:t> Addison Wesley.</a:t>
            </a:r>
          </a:p>
          <a:p>
            <a:pPr marL="457200" indent="-457200" algn="just">
              <a:buFont typeface="+mj-lt"/>
              <a:buAutoNum type="arabicPeriod"/>
            </a:pPr>
            <a:r>
              <a:rPr lang="en-US" sz="2400" dirty="0" err="1"/>
              <a:t>Kohavi</a:t>
            </a:r>
            <a:r>
              <a:rPr lang="en-US" sz="2400" dirty="0"/>
              <a:t>, ZVI, </a:t>
            </a:r>
            <a:r>
              <a:rPr lang="en-US" sz="2400" i="1" dirty="0"/>
              <a:t>Switching And Finite Automata Theory</a:t>
            </a:r>
            <a:r>
              <a:rPr lang="en-US" sz="2400" dirty="0"/>
              <a:t>, Tata McGraw-Hill, 2006.</a:t>
            </a:r>
          </a:p>
          <a:p>
            <a:pPr marL="457200" indent="-457200" algn="just">
              <a:buFont typeface="+mj-lt"/>
              <a:buAutoNum type="arabicPeriod"/>
            </a:pPr>
            <a:r>
              <a:rPr lang="en-US" sz="2400" dirty="0"/>
              <a:t>Lewis and Papadimitriou, </a:t>
            </a:r>
            <a:r>
              <a:rPr lang="en-US" sz="2400" i="1" dirty="0"/>
              <a:t>Elements of the Theory of Computation,</a:t>
            </a:r>
            <a:r>
              <a:rPr lang="en-US" sz="2400" dirty="0"/>
              <a:t> Prentice-Hall.</a:t>
            </a:r>
          </a:p>
          <a:p>
            <a:pPr marL="457200" indent="-457200" algn="just">
              <a:buFont typeface="+mj-lt"/>
              <a:buAutoNum type="arabicPeriod"/>
            </a:pPr>
            <a:r>
              <a:rPr lang="en-US" sz="2400" dirty="0"/>
              <a:t>Martin, </a:t>
            </a:r>
            <a:r>
              <a:rPr lang="en-US" sz="2400" i="1" dirty="0"/>
              <a:t>Introduction to Languages and the Theory of Computation,</a:t>
            </a:r>
            <a:r>
              <a:rPr lang="en-US" sz="2400" dirty="0"/>
              <a:t> McGraw-Hill, 2nd edition,1996.</a:t>
            </a:r>
          </a:p>
          <a:p>
            <a:pPr marL="457200" indent="-457200" algn="just">
              <a:buFont typeface="+mj-lt"/>
              <a:buAutoNum type="arabicPeriod"/>
            </a:pPr>
            <a:r>
              <a:rPr lang="en-US" sz="2400" dirty="0"/>
              <a:t>Mishra, KLP, </a:t>
            </a:r>
            <a:r>
              <a:rPr lang="en-US" sz="2400" dirty="0" err="1"/>
              <a:t>Chandrasekaran</a:t>
            </a:r>
            <a:r>
              <a:rPr lang="en-US" sz="2400" dirty="0"/>
              <a:t>, N. </a:t>
            </a:r>
            <a:r>
              <a:rPr lang="en-US" sz="2400" i="1" dirty="0"/>
              <a:t>Theory of Computer Science,</a:t>
            </a:r>
            <a:r>
              <a:rPr lang="en-US" sz="2400" dirty="0"/>
              <a:t> (Automata, Languages and Computation) PHI, 2002.</a:t>
            </a:r>
          </a:p>
        </p:txBody>
      </p:sp>
      <p:sp>
        <p:nvSpPr>
          <p:cNvPr id="4" name="Date Placeholder 3"/>
          <p:cNvSpPr>
            <a:spLocks noGrp="1"/>
          </p:cNvSpPr>
          <p:nvPr>
            <p:ph type="dt" sz="half" idx="10"/>
          </p:nvPr>
        </p:nvSpPr>
        <p:spPr/>
        <p:txBody>
          <a:bodyPr/>
          <a:lstStyle/>
          <a:p>
            <a:fld id="{21C98367-EC76-4943-A501-0EC8E40709A2}" type="datetime1">
              <a:rPr lang="en-US" smtClean="0"/>
              <a:t>4/4/2023</a:t>
            </a:fld>
            <a:endParaRPr lang="en-US"/>
          </a:p>
        </p:txBody>
      </p:sp>
      <p:sp>
        <p:nvSpPr>
          <p:cNvPr id="5" name="Footer Placeholder 4"/>
          <p:cNvSpPr>
            <a:spLocks noGrp="1"/>
          </p:cNvSpPr>
          <p:nvPr>
            <p:ph type="ftr" sz="quarter" idx="11"/>
          </p:nvPr>
        </p:nvSpPr>
        <p:spPr>
          <a:xfrm>
            <a:off x="3124200" y="6356350"/>
            <a:ext cx="51054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62456" y="-3200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539904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8615C2-A28D-4A3E-8617-2AC49F5D2F06}" type="datetime1">
              <a:rPr lang="en-US" smtClean="0"/>
              <a:t>4/4/2023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13788748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spcBef>
                <a:spcPct val="0"/>
              </a:spcBef>
              <a:spcAft>
                <a:spcPct val="0"/>
              </a:spcAft>
              <a:buClr>
                <a:srgbClr val="000000"/>
              </a:buClr>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Subject Result:</a:t>
            </a:r>
          </a:p>
          <a:p>
            <a:pPr algn="just">
              <a:spcBef>
                <a:spcPct val="0"/>
              </a:spcBef>
              <a:spcAft>
                <a:spcPct val="0"/>
              </a:spcAft>
              <a:buClr>
                <a:srgbClr val="000000"/>
              </a:buClr>
              <a:buFont typeface="Arial" panose="020B0604020202020204" pitchFamily="34" charset="0"/>
              <a:buNone/>
            </a:pPr>
            <a:endParaRPr lang="en-IN" altLang="en-US" sz="2400" b="1"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A: 95.65%</a:t>
            </a: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B: 97.14%</a:t>
            </a: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C: 84.51%</a:t>
            </a: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Section D: 94.29%</a:t>
            </a:r>
          </a:p>
          <a:p>
            <a:pPr marL="0" indent="0">
              <a:buNone/>
            </a:pPr>
            <a:endParaRPr lang="en-IN" sz="2000" dirty="0"/>
          </a:p>
        </p:txBody>
      </p:sp>
      <p:sp>
        <p:nvSpPr>
          <p:cNvPr id="4" name="Date Placeholder 3"/>
          <p:cNvSpPr>
            <a:spLocks noGrp="1"/>
          </p:cNvSpPr>
          <p:nvPr>
            <p:ph type="dt" sz="half" idx="10"/>
          </p:nvPr>
        </p:nvSpPr>
        <p:spPr/>
        <p:txBody>
          <a:bodyPr/>
          <a:lstStyle/>
          <a:p>
            <a:fld id="{509B8B99-39D3-4016-8800-CC497C1345CB}" type="datetime1">
              <a:rPr lang="en-US" smtClean="0"/>
              <a:t>4/4/2023</a:t>
            </a:fld>
            <a:endParaRPr lang="en-US"/>
          </a:p>
        </p:txBody>
      </p:sp>
      <p:sp>
        <p:nvSpPr>
          <p:cNvPr id="5" name="Footer Placeholder 4"/>
          <p:cNvSpPr>
            <a:spLocks noGrp="1"/>
          </p:cNvSpPr>
          <p:nvPr>
            <p:ph type="ftr" sz="quarter" idx="11"/>
          </p:nvPr>
        </p:nvSpPr>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514168" y="0"/>
            <a:ext cx="7629832" cy="715962"/>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sym typeface="Arial" charset="0"/>
              </a:rPr>
              <a:t>Result Analysis</a:t>
            </a:r>
          </a:p>
        </p:txBody>
      </p:sp>
    </p:spTree>
    <p:extLst>
      <p:ext uri="{BB962C8B-B14F-4D97-AF65-F5344CB8AC3E}">
        <p14:creationId xmlns:p14="http://schemas.microsoft.com/office/powerpoint/2010/main" val="217024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2DFEB7A-9131-435F-9B67-8B30429D6090}" type="datetime1">
              <a:rPr lang="en-US" altLang="en-US" sz="1200" smtClean="0">
                <a:solidFill>
                  <a:srgbClr val="888888"/>
                </a:solidFill>
                <a:latin typeface="Calibri" panose="020F0502020204030204" pitchFamily="34" charset="0"/>
                <a:sym typeface="Calibri" panose="020F0502020204030204" pitchFamily="34" charset="0"/>
              </a:rPr>
              <a:t>4/4/2023</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(SEM-IV) THEORY EXAMINATION 20__-20__</a:t>
            </a:r>
          </a:p>
          <a:p>
            <a:pPr marL="0" indent="0" algn="ctr">
              <a:buFont typeface="Arial" panose="020B0604020202020204" pitchFamily="34" charset="0"/>
              <a:buNone/>
              <a:defRPr/>
            </a:pPr>
            <a:r>
              <a:rPr lang="en-IN" sz="2000" dirty="0">
                <a:sym typeface="Arial" charset="0"/>
              </a:rPr>
              <a:t>Theory of Automata and Formal Languages</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Rahul Kumar             ACSE0404 TAFL                Unit Number: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419965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ADC1EE4D-B406-4A36-B8CB-9DC79ECB4170}" type="datetime1">
              <a:rPr lang="en-US" altLang="en-US" sz="1200" smtClean="0">
                <a:solidFill>
                  <a:srgbClr val="888888"/>
                </a:solidFill>
                <a:latin typeface="Calibri" panose="020F0502020204030204" pitchFamily="34" charset="0"/>
                <a:sym typeface="Calibri" panose="020F0502020204030204" pitchFamily="34" charset="0"/>
              </a:rPr>
              <a:t>4/4/2023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Rahul Kumar             ACSE0404 TAFL                Unit Number: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2939852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94644AA-DB49-42D2-B224-89F019B27000}" type="datetime1">
              <a:rPr lang="en-US" altLang="en-US" sz="1200" smtClean="0">
                <a:solidFill>
                  <a:srgbClr val="888888"/>
                </a:solidFill>
                <a:latin typeface="Calibri" panose="020F0502020204030204" pitchFamily="34" charset="0"/>
                <a:sym typeface="Calibri" panose="020F0502020204030204" pitchFamily="34" charset="0"/>
              </a:rPr>
              <a:t>4/4/2023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Rahul Kumar             ACSE0404 TAFL                Unit Number: 3</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209828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400" dirty="0">
                <a:solidFill>
                  <a:schemeClr val="dk1"/>
                </a:solidFill>
              </a:rPr>
              <a:t>To Understand the Regular Grammar.</a:t>
            </a:r>
          </a:p>
          <a:p>
            <a:pPr algn="just"/>
            <a:r>
              <a:rPr lang="en-US" sz="2400" dirty="0">
                <a:solidFill>
                  <a:schemeClr val="dk1"/>
                </a:solidFill>
              </a:rPr>
              <a:t>To understand the context free grammar.</a:t>
            </a:r>
          </a:p>
          <a:p>
            <a:pPr algn="just"/>
            <a:r>
              <a:rPr lang="en-US" sz="2400" dirty="0">
                <a:solidFill>
                  <a:schemeClr val="dk1"/>
                </a:solidFill>
              </a:rPr>
              <a:t>To understand the relationship between FA and Context Free Grammars.</a:t>
            </a:r>
          </a:p>
          <a:p>
            <a:pPr algn="just"/>
            <a:r>
              <a:rPr lang="en-US" sz="2400" dirty="0">
                <a:solidFill>
                  <a:schemeClr val="dk1"/>
                </a:solidFill>
              </a:rPr>
              <a:t>To understand the Normal Forms in Grammar .</a:t>
            </a:r>
          </a:p>
          <a:p>
            <a:pPr algn="just"/>
            <a:endParaRPr lang="en-US" sz="2200" dirty="0"/>
          </a:p>
        </p:txBody>
      </p:sp>
      <p:sp>
        <p:nvSpPr>
          <p:cNvPr id="4" name="Date Placeholder 3"/>
          <p:cNvSpPr>
            <a:spLocks noGrp="1"/>
          </p:cNvSpPr>
          <p:nvPr>
            <p:ph type="dt" sz="half" idx="10"/>
          </p:nvPr>
        </p:nvSpPr>
        <p:spPr/>
        <p:txBody>
          <a:bodyPr/>
          <a:lstStyle/>
          <a:p>
            <a:fld id="{1EE7436A-03D5-4D79-8F42-9D793B29D81F}"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Unit Objective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32214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a:p>
          <a:p>
            <a:pPr algn="just">
              <a:lnSpc>
                <a:spcPct val="150000"/>
              </a:lnSpc>
              <a:spcBef>
                <a:spcPts val="0"/>
              </a:spcBef>
              <a:buNone/>
            </a:pPr>
            <a:r>
              <a:rPr lang="en-US" sz="2800" b="1" dirty="0"/>
              <a:t>Objective of the Topic</a:t>
            </a:r>
            <a:endParaRPr lang="en-US" sz="2400" b="1" dirty="0"/>
          </a:p>
          <a:p>
            <a:pPr algn="just">
              <a:lnSpc>
                <a:spcPct val="150000"/>
              </a:lnSpc>
              <a:spcBef>
                <a:spcPts val="0"/>
              </a:spcBef>
              <a:buNone/>
            </a:pPr>
            <a:r>
              <a:rPr lang="en-US" sz="2200" dirty="0"/>
              <a:t>The objective of the topic is to make the student able to:</a:t>
            </a:r>
          </a:p>
          <a:p>
            <a:pPr indent="114300" algn="just">
              <a:lnSpc>
                <a:spcPct val="150000"/>
              </a:lnSpc>
              <a:spcBef>
                <a:spcPts val="0"/>
              </a:spcBef>
            </a:pPr>
            <a:r>
              <a:rPr lang="en-US" sz="2200" dirty="0"/>
              <a:t>	Understand the CFG.</a:t>
            </a:r>
          </a:p>
          <a:p>
            <a:pPr indent="114300" algn="just">
              <a:lnSpc>
                <a:spcPct val="150000"/>
              </a:lnSpc>
              <a:spcBef>
                <a:spcPts val="0"/>
              </a:spcBef>
            </a:pPr>
            <a:r>
              <a:rPr lang="en-US" sz="2200" dirty="0"/>
              <a:t>	Realize the expressive power of CFG,CFL.</a:t>
            </a:r>
          </a:p>
          <a:p>
            <a:pPr indent="114300" algn="just">
              <a:lnSpc>
                <a:spcPct val="150000"/>
              </a:lnSpc>
              <a:spcBef>
                <a:spcPts val="0"/>
              </a:spcBef>
            </a:pPr>
            <a:r>
              <a:rPr lang="en-US" sz="2200" dirty="0"/>
              <a:t>       Understand pumping </a:t>
            </a:r>
            <a:r>
              <a:rPr lang="en-US" sz="2200"/>
              <a:t>lemma for CFL.</a:t>
            </a:r>
            <a:endParaRPr lang="en-US" sz="2200" dirty="0"/>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593C410A-918C-4BDD-8912-99A349973232}" type="datetime1">
              <a:rPr lang="en-US" smtClean="0"/>
              <a:t>4/4/2023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22" name="Title 1"/>
          <p:cNvSpPr txBox="1"/>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vl1pPr>
          </a:lstStyle>
          <a:p>
            <a:r>
              <a:rPr lang="en-US" dirty="0"/>
              <a:t>Topic Objective</a:t>
            </a:r>
          </a:p>
        </p:txBody>
      </p:sp>
    </p:spTree>
    <p:extLst>
      <p:ext uri="{BB962C8B-B14F-4D97-AF65-F5344CB8AC3E}">
        <p14:creationId xmlns:p14="http://schemas.microsoft.com/office/powerpoint/2010/main" val="998117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400" b="1" dirty="0">
                <a:solidFill>
                  <a:schemeClr val="dk1"/>
                </a:solidFill>
              </a:rPr>
              <a:t>Prerequisite:</a:t>
            </a:r>
            <a:endParaRPr lang="en-US" sz="2200" b="1" i="1" dirty="0"/>
          </a:p>
          <a:p>
            <a:pPr algn="just"/>
            <a:r>
              <a:rPr lang="en-US" sz="2200" dirty="0"/>
              <a:t>Basic concept of rules of grammars of various languages, concept of tree.</a:t>
            </a:r>
          </a:p>
          <a:p>
            <a:pPr marL="0" lvl="0" indent="0" algn="just">
              <a:buNone/>
            </a:pPr>
            <a:endParaRPr lang="en-US" sz="2400" b="1" dirty="0">
              <a:solidFill>
                <a:schemeClr val="dk1"/>
              </a:solidFill>
            </a:endParaRPr>
          </a:p>
          <a:p>
            <a:pPr marL="0" lvl="0" indent="0" algn="just">
              <a:buNone/>
            </a:pPr>
            <a:r>
              <a:rPr lang="en-US" sz="2400" b="1" dirty="0">
                <a:solidFill>
                  <a:schemeClr val="dk1"/>
                </a:solidFill>
              </a:rPr>
              <a:t>Recap:</a:t>
            </a:r>
          </a:p>
          <a:p>
            <a:pPr algn="just"/>
            <a:r>
              <a:rPr lang="en-US" sz="2400" dirty="0">
                <a:solidFill>
                  <a:schemeClr val="dk1"/>
                </a:solidFill>
              </a:rPr>
              <a:t>Regular expressions are the way of representation of the FA.</a:t>
            </a:r>
          </a:p>
          <a:p>
            <a:pPr algn="just"/>
            <a:r>
              <a:rPr lang="en-US" sz="2400" dirty="0">
                <a:solidFill>
                  <a:schemeClr val="dk1"/>
                </a:solidFill>
              </a:rPr>
              <a:t>RE can be converted into FA.</a:t>
            </a:r>
          </a:p>
          <a:p>
            <a:pPr algn="just"/>
            <a:r>
              <a:rPr lang="en-US" sz="2400" dirty="0">
                <a:solidFill>
                  <a:schemeClr val="dk1"/>
                </a:solidFill>
              </a:rPr>
              <a:t>FA can be converted into regular expressions.</a:t>
            </a:r>
          </a:p>
          <a:p>
            <a:pPr algn="just"/>
            <a:r>
              <a:rPr lang="en-US" sz="2400" dirty="0">
                <a:solidFill>
                  <a:schemeClr val="dk1"/>
                </a:solidFill>
              </a:rPr>
              <a:t>Any language can be regular or not which will be proved by Pumping Lemma. </a:t>
            </a:r>
          </a:p>
          <a:p>
            <a:pPr algn="just"/>
            <a:endParaRPr lang="en-US" sz="2200" dirty="0"/>
          </a:p>
        </p:txBody>
      </p:sp>
      <p:sp>
        <p:nvSpPr>
          <p:cNvPr id="4" name="Date Placeholder 3"/>
          <p:cNvSpPr>
            <a:spLocks noGrp="1"/>
          </p:cNvSpPr>
          <p:nvPr>
            <p:ph type="dt" sz="half" idx="10"/>
          </p:nvPr>
        </p:nvSpPr>
        <p:spPr/>
        <p:txBody>
          <a:bodyPr/>
          <a:lstStyle/>
          <a:p>
            <a:fld id="{41E21410-47C6-4C40-B415-5474DA3C1780}"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451646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lgn="just">
              <a:buNone/>
            </a:pPr>
            <a:endParaRPr lang="en-US" sz="2200" b="1" dirty="0"/>
          </a:p>
          <a:p>
            <a:pPr marL="0" indent="0" algn="just">
              <a:buNone/>
            </a:pPr>
            <a:r>
              <a:rPr lang="en-US" sz="2200" b="1" dirty="0"/>
              <a:t>Recap: </a:t>
            </a:r>
            <a:r>
              <a:rPr lang="en-US" sz="2200" dirty="0"/>
              <a:t>In previous unit we have learned about RE and different Theorems. </a:t>
            </a:r>
            <a:endParaRPr lang="en-US" sz="2200" b="1" dirty="0"/>
          </a:p>
          <a:p>
            <a:pPr marL="0" indent="0" algn="just">
              <a:buNone/>
            </a:pPr>
            <a:endParaRPr lang="en-US" sz="2200" b="1" dirty="0"/>
          </a:p>
          <a:p>
            <a:pPr marL="0" indent="0" algn="just">
              <a:buNone/>
            </a:pPr>
            <a:r>
              <a:rPr lang="en-US" sz="2200" b="1" dirty="0"/>
              <a:t>Prerequisite: </a:t>
            </a:r>
            <a:r>
              <a:rPr lang="en-US" sz="2200" dirty="0"/>
              <a:t>Basic knowledge about Finite Automata and Regular Expressions. </a:t>
            </a:r>
          </a:p>
          <a:p>
            <a:pPr marL="0" indent="0" algn="just">
              <a:buNone/>
            </a:pPr>
            <a:endParaRPr lang="en-US" sz="2200" b="1" dirty="0"/>
          </a:p>
          <a:p>
            <a:pPr marL="0" indent="0" algn="just">
              <a:buNone/>
            </a:pPr>
            <a:endParaRPr lang="en-US" sz="2200" b="1" dirty="0"/>
          </a:p>
          <a:p>
            <a:pPr marL="0" indent="0" algn="just">
              <a:buNone/>
            </a:pPr>
            <a:r>
              <a:rPr lang="en-US" sz="2200" b="1" dirty="0"/>
              <a:t>Objective: </a:t>
            </a:r>
            <a:r>
              <a:rPr lang="en-US" sz="2200" dirty="0"/>
              <a:t>To understand the basic definition of grammar.</a:t>
            </a:r>
          </a:p>
          <a:p>
            <a:pPr marL="0" indent="0" algn="just">
              <a:buNone/>
            </a:pPr>
            <a:endParaRPr lang="en-US" sz="2200" b="1" dirty="0"/>
          </a:p>
          <a:p>
            <a:pPr marL="0" indent="0" algn="just">
              <a:buNone/>
            </a:pPr>
            <a:endParaRPr lang="en-US" sz="1800" dirty="0"/>
          </a:p>
          <a:p>
            <a:pPr algn="just"/>
            <a:endParaRPr lang="en-US" sz="1800" dirty="0"/>
          </a:p>
        </p:txBody>
      </p:sp>
      <p:sp>
        <p:nvSpPr>
          <p:cNvPr id="4" name="Date Placeholder 3"/>
          <p:cNvSpPr>
            <a:spLocks noGrp="1"/>
          </p:cNvSpPr>
          <p:nvPr>
            <p:ph type="dt" sz="half" idx="10"/>
          </p:nvPr>
        </p:nvSpPr>
        <p:spPr/>
        <p:txBody>
          <a:bodyPr/>
          <a:lstStyle/>
          <a:p>
            <a:fld id="{CBB97A8D-C33A-43C6-B81D-75FBEA6550F5}"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Introduction (CO1, CO2)</a:t>
            </a:r>
            <a:r>
              <a:rPr kumimoji="0" lang="en-US" sz="2400" b="1" i="0" u="none" strike="noStrike" kern="1200" cap="none" spc="0" normalizeH="0" noProof="0" dirty="0">
                <a:ln>
                  <a:noFill/>
                </a:ln>
                <a:solidFill>
                  <a:schemeClr val="dk1"/>
                </a:solidFill>
                <a:effectLst/>
                <a:uLnTx/>
                <a:uFillTx/>
              </a:rPr>
              <a:t> </a:t>
            </a:r>
            <a:endParaRPr kumimoji="0" lang="en-US" sz="24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62087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D7D953A-6A8E-49A2-AEE4-993A7BD40E9F}" type="datetime1">
              <a:rPr lang="en-US" smtClean="0"/>
              <a:t>4/4/2023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defRPr/>
            </a:pPr>
            <a:r>
              <a:rPr lang="en-US"/>
              <a:t>Mr. Rahul Kumar             ACSE0404 TAFL                Unit Number: 3</a:t>
            </a:r>
            <a:endParaRPr lang="en-US" dirty="0"/>
          </a:p>
        </p:txBody>
      </p:sp>
      <p:sp>
        <p:nvSpPr>
          <p:cNvPr id="410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13527817-3BF6-4943-9766-5C5666C99F2B}" type="slidenum">
              <a:rPr lang="en-US" altLang="en-US" smtClean="0">
                <a:solidFill>
                  <a:srgbClr val="898989"/>
                </a:solidFill>
                <a:latin typeface="Calibri" pitchFamily="34" charset="0"/>
              </a:rPr>
              <a:pPr/>
              <a:t>2</a:t>
            </a:fld>
            <a:endParaRPr lang="en-US" altLang="en-US">
              <a:solidFill>
                <a:srgbClr val="898989"/>
              </a:solidFill>
              <a:latin typeface="Calibri"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t>Evaluation Scheme</a:t>
            </a:r>
          </a:p>
        </p:txBody>
      </p:sp>
      <p:pic>
        <p:nvPicPr>
          <p:cNvPr id="410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295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69988"/>
            <a:ext cx="8153400" cy="484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183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lgn="just">
              <a:buNone/>
            </a:pPr>
            <a:r>
              <a:rPr lang="en-US" sz="2200" b="1" dirty="0"/>
              <a:t>Objective: </a:t>
            </a:r>
            <a:r>
              <a:rPr lang="en-US" sz="2200" dirty="0"/>
              <a:t>To understand the basic definition of grammar.</a:t>
            </a:r>
          </a:p>
          <a:p>
            <a:pPr marL="0" indent="0" algn="just">
              <a:buNone/>
            </a:pPr>
            <a:endParaRPr lang="en-US" sz="2200" b="1" dirty="0"/>
          </a:p>
          <a:p>
            <a:pPr marL="0" indent="0" algn="just">
              <a:buNone/>
            </a:pPr>
            <a:r>
              <a:rPr lang="en-US" sz="2200" b="1" dirty="0"/>
              <a:t>A grammar consists of : </a:t>
            </a:r>
          </a:p>
          <a:p>
            <a:pPr marL="0" indent="0" algn="just">
              <a:buNone/>
            </a:pPr>
            <a:endParaRPr lang="en-US" sz="2200" b="1" dirty="0"/>
          </a:p>
          <a:p>
            <a:pPr algn="just"/>
            <a:r>
              <a:rPr lang="en-US" sz="2200" dirty="0"/>
              <a:t>A set of variables (non terminals), one of which is represented as start symbol; It is customary to use upper case letters for variables. </a:t>
            </a:r>
          </a:p>
          <a:p>
            <a:pPr algn="just"/>
            <a:endParaRPr lang="en-US" sz="2200" dirty="0"/>
          </a:p>
          <a:p>
            <a:pPr algn="just"/>
            <a:r>
              <a:rPr lang="en-US" sz="2200" dirty="0"/>
              <a:t>A set of terminals ( customary use lower case letters), and</a:t>
            </a:r>
          </a:p>
          <a:p>
            <a:pPr algn="just"/>
            <a:endParaRPr lang="en-US" sz="2200" dirty="0"/>
          </a:p>
          <a:p>
            <a:pPr algn="just"/>
            <a:r>
              <a:rPr lang="en-US" sz="2200" dirty="0"/>
              <a:t>A list of productions (set of rules). </a:t>
            </a:r>
          </a:p>
          <a:p>
            <a:pPr algn="just"/>
            <a:endParaRPr lang="en-US" sz="1800" dirty="0"/>
          </a:p>
          <a:p>
            <a:pPr algn="just"/>
            <a:endParaRPr lang="en-US" sz="1800" dirty="0"/>
          </a:p>
        </p:txBody>
      </p:sp>
      <p:sp>
        <p:nvSpPr>
          <p:cNvPr id="4" name="Date Placeholder 3"/>
          <p:cNvSpPr>
            <a:spLocks noGrp="1"/>
          </p:cNvSpPr>
          <p:nvPr>
            <p:ph type="dt" sz="half" idx="10"/>
          </p:nvPr>
        </p:nvSpPr>
        <p:spPr/>
        <p:txBody>
          <a:bodyPr/>
          <a:lstStyle/>
          <a:p>
            <a:fld id="{8D468967-6B1E-40B3-ADDE-8A3D9CC03400}"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rPr>
              <a:t>Introduction (CO1, CO2)</a:t>
            </a:r>
            <a:r>
              <a:rPr kumimoji="0" lang="en-US" sz="2400" b="1" i="0" u="none" strike="noStrike" kern="1200" cap="none" spc="0" normalizeH="0" noProof="0" dirty="0">
                <a:ln>
                  <a:noFill/>
                </a:ln>
                <a:solidFill>
                  <a:schemeClr val="dk1"/>
                </a:solidFill>
                <a:effectLst/>
                <a:uLnTx/>
                <a:uFillTx/>
              </a:rPr>
              <a:t> </a:t>
            </a:r>
            <a:endParaRPr kumimoji="0" lang="en-US" sz="24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423473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marL="0" indent="0">
              <a:buNone/>
            </a:pPr>
            <a:r>
              <a:rPr lang="en-US" sz="2400" dirty="0"/>
              <a:t>A formal definition of a Grammar consists of :</a:t>
            </a:r>
          </a:p>
          <a:p>
            <a:pPr marL="0" indent="0">
              <a:buNone/>
            </a:pPr>
            <a:endParaRPr lang="en-US" sz="2400" dirty="0"/>
          </a:p>
          <a:p>
            <a:r>
              <a:rPr lang="en-US" sz="2400" dirty="0"/>
              <a:t>A finite set of rewriting rules in the form of : </a:t>
            </a:r>
            <a:r>
              <a:rPr lang="en-US" sz="2400" dirty="0">
                <a:latin typeface="Calibri"/>
                <a:cs typeface="Calibri"/>
              </a:rPr>
              <a:t> </a:t>
            </a:r>
          </a:p>
          <a:p>
            <a:pPr marL="0" indent="0">
              <a:buNone/>
            </a:pPr>
            <a:r>
              <a:rPr lang="en-US" sz="2400" dirty="0">
                <a:latin typeface="Calibri"/>
                <a:cs typeface="Calibri"/>
              </a:rPr>
              <a:t>       		</a:t>
            </a:r>
          </a:p>
          <a:p>
            <a:pPr marL="0" indent="0">
              <a:buNone/>
            </a:pPr>
            <a:r>
              <a:rPr lang="en-US" sz="2400" dirty="0">
                <a:cs typeface="Calibri"/>
              </a:rPr>
              <a:t>		</a:t>
            </a:r>
            <a:r>
              <a:rPr lang="en-US" sz="2400" b="1" dirty="0">
                <a:solidFill>
                  <a:schemeClr val="tx2"/>
                </a:solidFill>
                <a:cs typeface="Calibri"/>
              </a:rPr>
              <a:t>α→</a:t>
            </a:r>
            <a:r>
              <a:rPr lang="el-GR" sz="2400" b="1" dirty="0">
                <a:solidFill>
                  <a:schemeClr val="tx2"/>
                </a:solidFill>
                <a:cs typeface="Calibri"/>
              </a:rPr>
              <a:t>β</a:t>
            </a:r>
            <a:r>
              <a:rPr lang="en-US" sz="2400" b="1" dirty="0">
                <a:solidFill>
                  <a:schemeClr val="tx2"/>
                </a:solidFill>
                <a:cs typeface="Calibri"/>
              </a:rPr>
              <a:t>,</a:t>
            </a:r>
            <a:r>
              <a:rPr lang="en-US" sz="2400" dirty="0">
                <a:cs typeface="Calibri"/>
              </a:rPr>
              <a:t> </a:t>
            </a:r>
          </a:p>
          <a:p>
            <a:pPr marL="0" indent="0">
              <a:buNone/>
            </a:pPr>
            <a:endParaRPr lang="en-US" sz="2400" dirty="0">
              <a:cs typeface="Calibri"/>
            </a:endParaRPr>
          </a:p>
          <a:p>
            <a:pPr marL="0" indent="0">
              <a:buNone/>
            </a:pPr>
            <a:r>
              <a:rPr lang="en-US" sz="2400" dirty="0">
                <a:cs typeface="Calibri"/>
              </a:rPr>
              <a:t>       where α and </a:t>
            </a:r>
            <a:r>
              <a:rPr lang="el-GR" sz="2400" dirty="0">
                <a:cs typeface="Calibri"/>
              </a:rPr>
              <a:t>β</a:t>
            </a:r>
            <a:r>
              <a:rPr lang="en-US" sz="2400" dirty="0">
                <a:cs typeface="Calibri"/>
              </a:rPr>
              <a:t> are the strings of symbols. </a:t>
            </a:r>
          </a:p>
          <a:p>
            <a:pPr marL="0" indent="0">
              <a:buNone/>
            </a:pPr>
            <a:endParaRPr lang="en-US" sz="2400" dirty="0">
              <a:cs typeface="Calibri"/>
            </a:endParaRPr>
          </a:p>
          <a:p>
            <a:r>
              <a:rPr lang="en-US" sz="2400" dirty="0">
                <a:cs typeface="Calibri"/>
              </a:rPr>
              <a:t>A special “initial” symbol </a:t>
            </a:r>
            <a:r>
              <a:rPr lang="en-US" sz="2400" b="1" dirty="0">
                <a:solidFill>
                  <a:schemeClr val="tx2"/>
                </a:solidFill>
                <a:cs typeface="Calibri"/>
              </a:rPr>
              <a:t>S</a:t>
            </a:r>
            <a:r>
              <a:rPr lang="en-US" sz="2400" dirty="0">
                <a:cs typeface="Calibri"/>
              </a:rPr>
              <a:t> (S for Sentence);</a:t>
            </a:r>
          </a:p>
          <a:p>
            <a:r>
              <a:rPr lang="en-US" sz="2400" dirty="0">
                <a:cs typeface="Calibri"/>
              </a:rPr>
              <a:t>A finite set of symbols stand for ‘words’ of language called terminal; </a:t>
            </a:r>
          </a:p>
          <a:p>
            <a:pPr marL="0" indent="0">
              <a:buNone/>
            </a:pPr>
            <a:r>
              <a:rPr lang="en-US" sz="2400" dirty="0">
                <a:cs typeface="Calibri"/>
              </a:rPr>
              <a:t>	[EXAMPLE: </a:t>
            </a:r>
            <a:r>
              <a:rPr lang="en-US" sz="2400" dirty="0" err="1">
                <a:cs typeface="Calibri"/>
              </a:rPr>
              <a:t>a,b,c</a:t>
            </a:r>
            <a:r>
              <a:rPr lang="en-US" sz="2400" dirty="0">
                <a:cs typeface="Calibri"/>
              </a:rPr>
              <a:t>……+,-…….</a:t>
            </a:r>
            <a:r>
              <a:rPr lang="en-US" sz="2400" dirty="0" err="1">
                <a:cs typeface="Calibri"/>
              </a:rPr>
              <a:t>etc</a:t>
            </a:r>
            <a:r>
              <a:rPr lang="en-US" sz="2400" dirty="0">
                <a:cs typeface="Calibri"/>
              </a:rPr>
              <a:t>]</a:t>
            </a:r>
          </a:p>
          <a:p>
            <a:r>
              <a:rPr lang="en-US" sz="2400" dirty="0">
                <a:cs typeface="Calibri"/>
              </a:rPr>
              <a:t>Other symbols stand for ‘phrases’ and are known as non terminals. </a:t>
            </a:r>
          </a:p>
          <a:p>
            <a:pPr marL="0" indent="0">
              <a:buNone/>
            </a:pPr>
            <a:r>
              <a:rPr lang="en-US" sz="2400" dirty="0">
                <a:cs typeface="Calibri"/>
              </a:rPr>
              <a:t>	[EXAMPLE: A,B,C……]</a:t>
            </a:r>
          </a:p>
          <a:p>
            <a:pPr marL="0" indent="0">
              <a:buNone/>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sp>
        <p:nvSpPr>
          <p:cNvPr id="4" name="Date Placeholder 3"/>
          <p:cNvSpPr>
            <a:spLocks noGrp="1"/>
          </p:cNvSpPr>
          <p:nvPr>
            <p:ph type="dt" sz="half" idx="10"/>
          </p:nvPr>
        </p:nvSpPr>
        <p:spPr/>
        <p:txBody>
          <a:bodyPr/>
          <a:lstStyle/>
          <a:p>
            <a:fld id="{7DE9C4E8-ED28-4633-A6C8-EF220117B097}"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en-US" sz="3200" b="1" dirty="0"/>
              <a:t>Grammars </a:t>
            </a:r>
            <a:r>
              <a:rPr lang="en-US" sz="3200" b="1" dirty="0"/>
              <a:t>(CO1, CO2)</a:t>
            </a:r>
            <a:r>
              <a:rPr lang="en-US" sz="2400" b="1"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64650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ircle(in)">
                                      <p:cBhvr>
                                        <p:cTn id="42" dur="2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circle(in)">
                                      <p:cBhvr>
                                        <p:cTn id="47" dur="20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circle(in)">
                                      <p:cBhvr>
                                        <p:cTn id="52"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000" b="1" dirty="0"/>
                  <a:t>Take an example of </a:t>
                </a:r>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a:rPr>
                          <m:t>𝟎</m:t>
                        </m:r>
                      </m:e>
                      <m:sup>
                        <m:r>
                          <a:rPr lang="en-US" sz="2000" b="1" i="1" smtClean="0">
                            <a:latin typeface="Cambria Math"/>
                          </a:rPr>
                          <m:t>𝒏</m:t>
                        </m:r>
                      </m:sup>
                    </m:sSup>
                    <m:sSup>
                      <m:sSupPr>
                        <m:ctrlPr>
                          <a:rPr lang="en-US" sz="2000" b="1" i="1">
                            <a:latin typeface="Cambria Math" panose="02040503050406030204" pitchFamily="18" charset="0"/>
                          </a:rPr>
                        </m:ctrlPr>
                      </m:sSupPr>
                      <m:e>
                        <m:r>
                          <a:rPr lang="en-US" sz="2000" b="1" i="1" smtClean="0">
                            <a:latin typeface="Cambria Math"/>
                          </a:rPr>
                          <m:t>𝟏</m:t>
                        </m:r>
                      </m:e>
                      <m:sup>
                        <m:r>
                          <a:rPr lang="en-US" sz="2000" b="1" i="1">
                            <a:latin typeface="Cambria Math"/>
                          </a:rPr>
                          <m:t>𝒏</m:t>
                        </m:r>
                      </m:sup>
                    </m:sSup>
                    <m:r>
                      <a:rPr lang="en-US" sz="2000" b="1" i="0" smtClean="0">
                        <a:latin typeface="Cambria Math"/>
                      </a:rPr>
                      <m:t>:</m:t>
                    </m:r>
                  </m:oMath>
                </a14:m>
                <a:endParaRPr lang="en-US" sz="2000" b="1" dirty="0"/>
              </a:p>
              <a:p>
                <a:endParaRPr lang="en-US" sz="2000" dirty="0"/>
              </a:p>
              <a:p>
                <a:pPr marL="0" indent="0">
                  <a:buNone/>
                </a:pPr>
                <a:r>
                  <a:rPr lang="en-US" sz="2000" dirty="0"/>
                  <a:t>Here grammar can be represented by following productions : </a:t>
                </a:r>
              </a:p>
              <a:p>
                <a:r>
                  <a:rPr lang="en-US" sz="2000" dirty="0"/>
                  <a:t>S→0S1</a:t>
                </a:r>
              </a:p>
              <a:p>
                <a:r>
                  <a:rPr lang="en-US" sz="2000" dirty="0"/>
                  <a:t>S→ɛ</a:t>
                </a:r>
              </a:p>
              <a:p>
                <a:pPr marL="0" indent="0">
                  <a:buNone/>
                </a:pPr>
                <a:r>
                  <a:rPr lang="en-US" sz="2000" dirty="0"/>
                  <a:t>Where S is the only variable. The terminals are 0 and 1. there are two productions. </a:t>
                </a:r>
              </a:p>
              <a:p>
                <a:pPr marL="0" indent="0">
                  <a:buNone/>
                </a:pPr>
                <a:endParaRPr lang="en-US" altLang="en-US" sz="2000" dirty="0">
                  <a:cs typeface="Calibri" panose="020F0502020204030204" pitchFamily="34" charset="0"/>
                </a:endParaRPr>
              </a:p>
              <a:p>
                <a:pPr marL="0" indent="0">
                  <a:buNone/>
                </a:pPr>
                <a:r>
                  <a:rPr lang="en-US" altLang="en-US" sz="2000" dirty="0">
                    <a:cs typeface="Calibri" panose="020F0502020204030204" pitchFamily="34" charset="0"/>
                  </a:rPr>
                  <a:t>For Example we can generate any string like 0011 using grammar:</a:t>
                </a:r>
                <a:br>
                  <a:rPr lang="en-US" altLang="en-US" sz="2000" dirty="0">
                    <a:cs typeface="Calibri" panose="020F0502020204030204" pitchFamily="34" charset="0"/>
                  </a:rPr>
                </a:br>
                <a:br>
                  <a:rPr lang="en-US" altLang="en-US" sz="2000" dirty="0">
                    <a:cs typeface="Calibri" panose="020F0502020204030204" pitchFamily="34" charset="0"/>
                  </a:rPr>
                </a:br>
                <a:r>
                  <a:rPr lang="en-US" altLang="en-US" sz="2000" dirty="0">
                    <a:cs typeface="Calibri" panose="020F0502020204030204" pitchFamily="34" charset="0"/>
                  </a:rPr>
                  <a:t>S→0S1                         [ By Using Production S→0S1 ]</a:t>
                </a:r>
                <a:br>
                  <a:rPr lang="en-US" altLang="en-US" sz="2000" dirty="0">
                    <a:cs typeface="Calibri" panose="020F0502020204030204" pitchFamily="34" charset="0"/>
                  </a:rPr>
                </a:br>
                <a:r>
                  <a:rPr lang="en-US" altLang="en-US" sz="2000" dirty="0">
                    <a:cs typeface="Calibri" panose="020F0502020204030204" pitchFamily="34" charset="0"/>
                  </a:rPr>
                  <a:t>S →0(0S1)1                 [By Using Production S→0S1 ]</a:t>
                </a:r>
                <a:br>
                  <a:rPr lang="en-US" altLang="en-US" sz="2000" dirty="0">
                    <a:cs typeface="Calibri" panose="020F0502020204030204" pitchFamily="34" charset="0"/>
                  </a:rPr>
                </a:br>
                <a:r>
                  <a:rPr lang="en-US" altLang="en-US" sz="2000" dirty="0">
                    <a:cs typeface="Calibri" panose="020F0502020204030204" pitchFamily="34" charset="0"/>
                  </a:rPr>
                  <a:t>S →00(ɛ)11                [By Using Production </a:t>
                </a:r>
                <a:r>
                  <a:rPr lang="en-US" altLang="en-US" sz="2000" dirty="0" err="1">
                    <a:cs typeface="Calibri" panose="020F0502020204030204" pitchFamily="34" charset="0"/>
                  </a:rPr>
                  <a:t>S→ɛ</a:t>
                </a:r>
                <a:r>
                  <a:rPr lang="en-US" altLang="en-US" sz="2000" dirty="0">
                    <a:cs typeface="Calibri" panose="020F0502020204030204" pitchFamily="34" charset="0"/>
                  </a:rPr>
                  <a:t>]</a:t>
                </a:r>
                <a:br>
                  <a:rPr lang="en-US" altLang="en-US" sz="2000" dirty="0">
                    <a:cs typeface="Calibri" panose="020F0502020204030204" pitchFamily="34" charset="0"/>
                  </a:rPr>
                </a:br>
                <a:br>
                  <a:rPr lang="en-US" altLang="en-US" sz="2000" dirty="0">
                    <a:cs typeface="Calibri" panose="020F0502020204030204" pitchFamily="34" charset="0"/>
                  </a:rPr>
                </a:br>
                <a:r>
                  <a:rPr lang="en-US" altLang="en-US" sz="2000" dirty="0">
                    <a:cs typeface="Calibri" panose="020F0502020204030204" pitchFamily="34" charset="0"/>
                  </a:rPr>
                  <a:t>Finally we get 0011</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815" t="-674" b="-1482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C7F218E-C25A-434E-AFCC-C256A01281F4}"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081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noProof="0" dirty="0"/>
              <a:t>EXAMPLE of GRAMMAR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179416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939923-C383-442D-8543-66AFC4C70DE9}"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t>Types of Grammars</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89426" y="1143000"/>
            <a:ext cx="6717547" cy="4525963"/>
          </a:xfrm>
          <a:noFill/>
        </p:spPr>
      </p:pic>
    </p:spTree>
    <p:extLst>
      <p:ext uri="{BB962C8B-B14F-4D97-AF65-F5344CB8AC3E}">
        <p14:creationId xmlns:p14="http://schemas.microsoft.com/office/powerpoint/2010/main" val="2400856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A9C13C-6E25-4DEF-91D3-B100DD6654FA}"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5636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t>Types of Grammars (Continued)</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56360" y="1219200"/>
            <a:ext cx="6655095" cy="4525963"/>
          </a:xfrm>
          <a:noFill/>
        </p:spPr>
      </p:pic>
    </p:spTree>
    <p:extLst>
      <p:ext uri="{BB962C8B-B14F-4D97-AF65-F5344CB8AC3E}">
        <p14:creationId xmlns:p14="http://schemas.microsoft.com/office/powerpoint/2010/main" val="3170642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BF93DA-C515-4127-8F46-FCB055F0D940}"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t>Context-Free Languages: Syntax</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86740" y="2068671"/>
            <a:ext cx="8122920" cy="26746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13070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Example: G: </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a:rPr>
                          <m:t>𝟎</m:t>
                        </m:r>
                      </m:e>
                      <m:sup>
                        <m:r>
                          <a:rPr lang="en-US" sz="2200" b="1" i="1">
                            <a:latin typeface="Cambria Math"/>
                          </a:rPr>
                          <m:t>𝒏</m:t>
                        </m:r>
                      </m:sup>
                    </m:sSup>
                    <m:sSup>
                      <m:sSupPr>
                        <m:ctrlPr>
                          <a:rPr lang="en-US" sz="2200" b="1" i="1">
                            <a:latin typeface="Cambria Math" panose="02040503050406030204" pitchFamily="18" charset="0"/>
                          </a:rPr>
                        </m:ctrlPr>
                      </m:sSupPr>
                      <m:e>
                        <m:r>
                          <a:rPr lang="en-US" sz="2200" b="1" i="1">
                            <a:latin typeface="Cambria Math"/>
                          </a:rPr>
                          <m:t>𝟏</m:t>
                        </m:r>
                      </m:e>
                      <m:sup>
                        <m:r>
                          <a:rPr lang="en-US" sz="2200" b="1" i="1">
                            <a:latin typeface="Cambria Math"/>
                          </a:rPr>
                          <m:t>𝒏</m:t>
                        </m:r>
                      </m:sup>
                    </m:sSup>
                  </m:oMath>
                </a14:m>
                <a:r>
                  <a:rPr lang="en-US" sz="2200" dirty="0"/>
                  <a:t> = (V,T,P,S), where </a:t>
                </a:r>
              </a:p>
              <a:p>
                <a:r>
                  <a:rPr lang="en-US" sz="2200" dirty="0"/>
                  <a:t>V = {S};</a:t>
                </a:r>
              </a:p>
              <a:p>
                <a:r>
                  <a:rPr lang="en-US" sz="2200" dirty="0"/>
                  <a:t>T = {0,1};</a:t>
                </a:r>
              </a:p>
              <a:p>
                <a:r>
                  <a:rPr lang="en-US" sz="2200" dirty="0"/>
                  <a:t>P is defined as: </a:t>
                </a:r>
              </a:p>
              <a:p>
                <a:pPr lvl="1"/>
                <a:r>
                  <a:rPr lang="en-US" sz="2200" dirty="0"/>
                  <a:t>S → ɛ</a:t>
                </a:r>
              </a:p>
              <a:p>
                <a:pPr lvl="1"/>
                <a:r>
                  <a:rPr lang="en-US" sz="2200" dirty="0"/>
                  <a:t>S → 0S1 </a:t>
                </a:r>
              </a:p>
              <a:p>
                <a:pPr marL="0" indent="0">
                  <a:buNone/>
                  <a:defRPr/>
                </a:pPr>
                <a:endParaRPr lang="en-US" sz="2200" b="1" kern="0" dirty="0"/>
              </a:p>
              <a:p>
                <a:pPr marL="0" indent="0">
                  <a:buNone/>
                  <a:defRPr/>
                </a:pPr>
                <a:r>
                  <a:rPr lang="en-US" sz="2200" kern="0" dirty="0"/>
                  <a:t>Generate string 0011 with above grammar </a:t>
                </a:r>
              </a:p>
              <a:p>
                <a:pPr>
                  <a:defRPr/>
                </a:pPr>
                <a:r>
                  <a:rPr lang="en-US" sz="2200" kern="0" dirty="0"/>
                  <a:t>S → 0S1</a:t>
                </a:r>
              </a:p>
              <a:p>
                <a:pPr>
                  <a:defRPr/>
                </a:pPr>
                <a:r>
                  <a:rPr lang="en-US" sz="2200" kern="0" dirty="0"/>
                  <a:t>S → 00S11 [S → 0S1]</a:t>
                </a:r>
              </a:p>
              <a:p>
                <a:pPr>
                  <a:defRPr/>
                </a:pPr>
                <a:r>
                  <a:rPr lang="en-US" sz="2200" kern="0" dirty="0"/>
                  <a:t>S → 0011   [S →ɛ]</a:t>
                </a:r>
              </a:p>
              <a:p>
                <a:endParaRPr lang="en-US" sz="2200" dirty="0"/>
              </a:p>
              <a:p>
                <a:pPr marL="457200" lvl="1"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CE096FE-3E06-4446-88A2-CAADC5BC5C23}"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b="1" dirty="0"/>
              <a:t>Context-Free Languages: Example</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98165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ircle(in)">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ircle(in)">
                                      <p:cBhvr>
                                        <p:cTn id="33" dur="20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circle(in)">
                                      <p:cBhvr>
                                        <p:cTn id="38" dur="20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circle(in)">
                                      <p:cBhvr>
                                        <p:cTn id="43" dur="20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circle(in)">
                                      <p:cBhvr>
                                        <p:cTn id="48" dur="2000"/>
                                        <p:tgtEl>
                                          <p:spTgt spid="3">
                                            <p:txEl>
                                              <p:pRg st="10" end="10"/>
                                            </p:txEl>
                                          </p:spTgt>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circle(in)">
                                      <p:cBhvr>
                                        <p:cTn id="51"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altLang="en-US" sz="2200" b="1" dirty="0"/>
              <a:t>Q1:</a:t>
            </a:r>
            <a:r>
              <a:rPr lang="en-US" altLang="en-US" sz="2200" dirty="0"/>
              <a:t> Write CFG which generates palindrome for binary string.</a:t>
            </a:r>
          </a:p>
          <a:p>
            <a:pPr marL="0" indent="0">
              <a:buFontTx/>
              <a:buNone/>
              <a:defRPr/>
            </a:pPr>
            <a:endParaRPr lang="en-US" sz="2200" dirty="0"/>
          </a:p>
          <a:p>
            <a:pPr marL="0" indent="0">
              <a:buFontTx/>
              <a:buNone/>
              <a:defRPr/>
            </a:pPr>
            <a:r>
              <a:rPr lang="en-US" sz="2000" dirty="0"/>
              <a:t>Palindrome is a string which will be same while reading from LHS or RHS example 101, 010…..</a:t>
            </a:r>
          </a:p>
          <a:p>
            <a:pPr marL="0" indent="0">
              <a:buFontTx/>
              <a:buNone/>
              <a:defRPr/>
            </a:pPr>
            <a:endParaRPr lang="en-US" sz="2000" dirty="0"/>
          </a:p>
          <a:p>
            <a:pPr>
              <a:defRPr/>
            </a:pPr>
            <a:r>
              <a:rPr lang="en-US" sz="2000" dirty="0"/>
              <a:t>S </a:t>
            </a:r>
            <a:r>
              <a:rPr lang="en-US" sz="2000" b="1" dirty="0"/>
              <a:t>→ 0S0/1S1</a:t>
            </a:r>
          </a:p>
          <a:p>
            <a:pPr>
              <a:defRPr/>
            </a:pPr>
            <a:r>
              <a:rPr lang="en-US" sz="2000" dirty="0"/>
              <a:t>S </a:t>
            </a:r>
            <a:r>
              <a:rPr lang="en-US" sz="2000" b="1" dirty="0"/>
              <a:t>→ 0/1/ɛ</a:t>
            </a:r>
          </a:p>
          <a:p>
            <a:pPr>
              <a:defRPr/>
            </a:pPr>
            <a:endParaRPr lang="en-US" sz="2000" b="1" dirty="0"/>
          </a:p>
          <a:p>
            <a:pPr marL="0" indent="0">
              <a:buNone/>
              <a:defRPr/>
            </a:pPr>
            <a:r>
              <a:rPr lang="en-US" sz="2000" b="1" dirty="0"/>
              <a:t>Generate 0101010</a:t>
            </a:r>
          </a:p>
          <a:p>
            <a:pPr>
              <a:defRPr/>
            </a:pPr>
            <a:r>
              <a:rPr lang="en-US" sz="2000" dirty="0"/>
              <a:t>S </a:t>
            </a:r>
            <a:r>
              <a:rPr lang="en-US" sz="2000" b="1" dirty="0"/>
              <a:t>→ 0S0 [</a:t>
            </a:r>
            <a:r>
              <a:rPr lang="en-US" sz="2000" dirty="0"/>
              <a:t>S </a:t>
            </a:r>
            <a:r>
              <a:rPr lang="en-US" sz="2000" b="1" dirty="0"/>
              <a:t>→ 0S0 ]</a:t>
            </a:r>
          </a:p>
          <a:p>
            <a:pPr>
              <a:defRPr/>
            </a:pPr>
            <a:r>
              <a:rPr lang="en-US" sz="2000" dirty="0"/>
              <a:t>S </a:t>
            </a:r>
            <a:r>
              <a:rPr lang="en-US" sz="2000" b="1" dirty="0"/>
              <a:t>→ 01S10 [</a:t>
            </a:r>
            <a:r>
              <a:rPr lang="en-US" sz="2000" dirty="0"/>
              <a:t>S </a:t>
            </a:r>
            <a:r>
              <a:rPr lang="en-US" sz="2000" b="1" dirty="0"/>
              <a:t>→ 1S1 ]</a:t>
            </a:r>
          </a:p>
          <a:p>
            <a:pPr>
              <a:defRPr/>
            </a:pPr>
            <a:r>
              <a:rPr lang="en-US" sz="2000" dirty="0"/>
              <a:t>S </a:t>
            </a:r>
            <a:r>
              <a:rPr lang="en-US" sz="2000" b="1" dirty="0"/>
              <a:t>→ 010S010 [</a:t>
            </a:r>
            <a:r>
              <a:rPr lang="en-US" sz="2000" dirty="0"/>
              <a:t>S </a:t>
            </a:r>
            <a:r>
              <a:rPr lang="en-US" sz="2000" b="1" dirty="0"/>
              <a:t>→ 0S0 ]</a:t>
            </a:r>
          </a:p>
          <a:p>
            <a:pPr>
              <a:defRPr/>
            </a:pPr>
            <a:r>
              <a:rPr lang="en-US" sz="2000" dirty="0"/>
              <a:t>S </a:t>
            </a:r>
            <a:r>
              <a:rPr lang="en-US" sz="2000" b="1" dirty="0"/>
              <a:t>→ 0101010[</a:t>
            </a:r>
            <a:r>
              <a:rPr lang="en-US" sz="2000" dirty="0"/>
              <a:t>S </a:t>
            </a:r>
            <a:r>
              <a:rPr lang="en-US" sz="2000" b="1" dirty="0"/>
              <a:t>→ 1]</a:t>
            </a:r>
          </a:p>
          <a:p>
            <a:endParaRPr lang="en-US" sz="2200" dirty="0"/>
          </a:p>
        </p:txBody>
      </p:sp>
      <p:sp>
        <p:nvSpPr>
          <p:cNvPr id="4" name="Date Placeholder 3"/>
          <p:cNvSpPr>
            <a:spLocks noGrp="1"/>
          </p:cNvSpPr>
          <p:nvPr>
            <p:ph type="dt" sz="half" idx="10"/>
          </p:nvPr>
        </p:nvSpPr>
        <p:spPr/>
        <p:txBody>
          <a:bodyPr/>
          <a:lstStyle/>
          <a:p>
            <a:fld id="{12A85D6C-6B02-4026-AA42-2516CE549779}"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Examples of CFG</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448959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ircle(in)">
                                      <p:cBhvr>
                                        <p:cTn id="42" dur="20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circle(in)">
                                      <p:cBhvr>
                                        <p:cTn id="47"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altLang="en-US" sz="2200" b="1" dirty="0"/>
              <a:t>Q2: </a:t>
            </a:r>
            <a:r>
              <a:rPr lang="en-US" altLang="en-US" sz="2200" dirty="0"/>
              <a:t>Write CFG for regular expression r = 0*1(0+1)*</a:t>
            </a:r>
          </a:p>
          <a:p>
            <a:pPr marL="0" indent="0">
              <a:buNone/>
            </a:pPr>
            <a:endParaRPr lang="en-US" sz="2000" dirty="0"/>
          </a:p>
          <a:p>
            <a:r>
              <a:rPr lang="en-US" altLang="en-US" sz="2000" dirty="0"/>
              <a:t>r = 0*1(0+1)*</a:t>
            </a:r>
          </a:p>
          <a:p>
            <a:r>
              <a:rPr lang="en-US" altLang="en-US" sz="2000" dirty="0"/>
              <a:t>0*   1    (0+1)*</a:t>
            </a:r>
          </a:p>
          <a:p>
            <a:endParaRPr lang="en-US" altLang="en-US" sz="2000" dirty="0"/>
          </a:p>
          <a:p>
            <a:r>
              <a:rPr lang="en-US" altLang="en-US" sz="2000" dirty="0"/>
              <a:t>A                   B</a:t>
            </a:r>
          </a:p>
          <a:p>
            <a:endParaRPr lang="en-US" altLang="en-US" sz="2000" dirty="0"/>
          </a:p>
          <a:p>
            <a:r>
              <a:rPr lang="en-US" altLang="en-US" sz="2000" dirty="0"/>
              <a:t>S</a:t>
            </a:r>
            <a:r>
              <a:rPr lang="en-US" altLang="en-US" sz="2000" b="1" dirty="0"/>
              <a:t> →A1B</a:t>
            </a:r>
          </a:p>
          <a:p>
            <a:r>
              <a:rPr lang="en-US" altLang="en-US" sz="2000" b="1" dirty="0"/>
              <a:t>A →0A/ɛ</a:t>
            </a:r>
          </a:p>
          <a:p>
            <a:r>
              <a:rPr lang="en-US" altLang="en-US" sz="2000" dirty="0"/>
              <a:t>B</a:t>
            </a:r>
            <a:r>
              <a:rPr lang="en-US" altLang="en-US" sz="2000" b="1" dirty="0"/>
              <a:t> →0B/1B/ɛ</a:t>
            </a:r>
          </a:p>
          <a:p>
            <a:pPr marL="0" indent="0">
              <a:buNone/>
            </a:pPr>
            <a:endParaRPr lang="en-US" sz="2000" dirty="0"/>
          </a:p>
        </p:txBody>
      </p:sp>
      <p:sp>
        <p:nvSpPr>
          <p:cNvPr id="4" name="Date Placeholder 3"/>
          <p:cNvSpPr>
            <a:spLocks noGrp="1"/>
          </p:cNvSpPr>
          <p:nvPr>
            <p:ph type="dt" sz="half" idx="10"/>
          </p:nvPr>
        </p:nvSpPr>
        <p:spPr/>
        <p:txBody>
          <a:bodyPr/>
          <a:lstStyle/>
          <a:p>
            <a:fld id="{7A254F52-DFDB-443C-BEA3-6FBCEDFCF08D}"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Examples of CFG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Left Brace 9"/>
          <p:cNvSpPr/>
          <p:nvPr/>
        </p:nvSpPr>
        <p:spPr>
          <a:xfrm rot="16200000">
            <a:off x="1073150" y="2514601"/>
            <a:ext cx="384175" cy="533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Left Brace 10"/>
          <p:cNvSpPr/>
          <p:nvPr/>
        </p:nvSpPr>
        <p:spPr>
          <a:xfrm rot="16200000">
            <a:off x="2055812" y="2514601"/>
            <a:ext cx="384175" cy="533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22079793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altLang="en-US" sz="2200" b="1" dirty="0"/>
              <a:t>Q3: </a:t>
            </a:r>
            <a:r>
              <a:rPr lang="en-US" altLang="en-US" sz="2200" dirty="0"/>
              <a:t>Write CFG for regular expression r = (</a:t>
            </a:r>
            <a:r>
              <a:rPr lang="en-US" altLang="en-US" sz="2200" dirty="0" err="1"/>
              <a:t>a+b</a:t>
            </a:r>
            <a:r>
              <a:rPr lang="en-US" altLang="en-US" sz="2200" dirty="0"/>
              <a:t>)*aa(</a:t>
            </a:r>
            <a:r>
              <a:rPr lang="en-US" altLang="en-US" sz="2200" dirty="0" err="1"/>
              <a:t>a+b</a:t>
            </a:r>
            <a:r>
              <a:rPr lang="en-US" altLang="en-US" sz="2200" dirty="0"/>
              <a:t>)*</a:t>
            </a:r>
          </a:p>
          <a:p>
            <a:pPr marL="0" indent="0">
              <a:buNone/>
            </a:pPr>
            <a:endParaRPr lang="en-US" sz="2000" dirty="0"/>
          </a:p>
          <a:p>
            <a:r>
              <a:rPr lang="en-US" altLang="en-US" sz="2000" b="1" dirty="0"/>
              <a:t>S →</a:t>
            </a:r>
            <a:r>
              <a:rPr lang="en-US" altLang="en-US" sz="2000" b="1" dirty="0" err="1"/>
              <a:t>AaaA</a:t>
            </a:r>
            <a:endParaRPr lang="en-US" altLang="en-US" sz="2000" b="1" dirty="0"/>
          </a:p>
          <a:p>
            <a:r>
              <a:rPr lang="en-US" altLang="en-US" sz="2000" b="1" dirty="0"/>
              <a:t>A →</a:t>
            </a:r>
            <a:r>
              <a:rPr lang="en-US" altLang="en-US" sz="2000" b="1" dirty="0" err="1"/>
              <a:t>aA</a:t>
            </a:r>
            <a:r>
              <a:rPr lang="en-US" altLang="en-US" sz="2000" b="1" dirty="0"/>
              <a:t>/ɛ</a:t>
            </a:r>
          </a:p>
          <a:p>
            <a:r>
              <a:rPr lang="en-US" altLang="en-US" sz="2000" b="1" dirty="0"/>
              <a:t>A →</a:t>
            </a:r>
            <a:r>
              <a:rPr lang="en-US" altLang="en-US" sz="2000" b="1" dirty="0" err="1"/>
              <a:t>bA</a:t>
            </a:r>
            <a:r>
              <a:rPr lang="en-US" altLang="en-US" sz="2000" b="1" dirty="0"/>
              <a:t>/ɛ</a:t>
            </a:r>
          </a:p>
          <a:p>
            <a:pPr marL="0" indent="0">
              <a:buNone/>
            </a:pPr>
            <a:endParaRPr lang="en-US" altLang="en-US" sz="2000" b="1" dirty="0"/>
          </a:p>
          <a:p>
            <a:pPr marL="0" indent="0">
              <a:buNone/>
            </a:pPr>
            <a:r>
              <a:rPr lang="en-US" altLang="en-US" sz="2200" b="1" dirty="0"/>
              <a:t>Q4: </a:t>
            </a:r>
            <a:r>
              <a:rPr lang="en-US" altLang="en-US" sz="2200" dirty="0"/>
              <a:t>Set of al strings of length 2</a:t>
            </a:r>
          </a:p>
          <a:p>
            <a:pPr marL="0" indent="0">
              <a:buNone/>
            </a:pPr>
            <a:endParaRPr lang="en-US" altLang="en-US" sz="2000" dirty="0"/>
          </a:p>
          <a:p>
            <a:r>
              <a:rPr lang="en-US" altLang="en-US" sz="2000" dirty="0"/>
              <a:t>R=(</a:t>
            </a:r>
            <a:r>
              <a:rPr lang="en-US" altLang="en-US" sz="2000" dirty="0" err="1"/>
              <a:t>a+b</a:t>
            </a:r>
            <a:r>
              <a:rPr lang="en-US" altLang="en-US" sz="2000" dirty="0"/>
              <a:t>)(</a:t>
            </a:r>
            <a:r>
              <a:rPr lang="en-US" altLang="en-US" sz="2000" dirty="0" err="1"/>
              <a:t>a+b</a:t>
            </a:r>
            <a:r>
              <a:rPr lang="en-US" altLang="en-US" sz="2000" dirty="0"/>
              <a:t>)</a:t>
            </a:r>
          </a:p>
          <a:p>
            <a:r>
              <a:rPr lang="en-US" altLang="en-US" sz="2000" dirty="0"/>
              <a:t>S</a:t>
            </a:r>
            <a:r>
              <a:rPr lang="en-US" altLang="en-US" sz="2000" b="1" dirty="0"/>
              <a:t> →AA</a:t>
            </a:r>
          </a:p>
          <a:p>
            <a:r>
              <a:rPr lang="en-US" altLang="en-US" sz="2000" b="1" dirty="0"/>
              <a:t>A →a/b</a:t>
            </a:r>
            <a:endParaRPr lang="en-US" altLang="en-US" sz="2000" dirty="0"/>
          </a:p>
          <a:p>
            <a:pPr marL="0" indent="0">
              <a:buNone/>
            </a:pPr>
            <a:endParaRPr lang="en-US" sz="2000" dirty="0"/>
          </a:p>
        </p:txBody>
      </p:sp>
      <p:sp>
        <p:nvSpPr>
          <p:cNvPr id="4" name="Date Placeholder 3"/>
          <p:cNvSpPr>
            <a:spLocks noGrp="1"/>
          </p:cNvSpPr>
          <p:nvPr>
            <p:ph type="dt" sz="half" idx="10"/>
          </p:nvPr>
        </p:nvSpPr>
        <p:spPr/>
        <p:txBody>
          <a:bodyPr/>
          <a:lstStyle/>
          <a:p>
            <a:fld id="{1A9BA329-8A87-494F-A786-51DCC652985B}"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Examples of CFG (CO1, CO2)</a:t>
            </a:r>
            <a:r>
              <a:rPr lang="en-US" sz="2400" b="1"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729478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ircle(in)">
                                      <p:cBhvr>
                                        <p:cTn id="4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127530F-06EE-42E9-BC35-829117251EB9}" type="datetime1">
              <a:rPr lang="en-US" smtClean="0"/>
              <a:t>4/4/2023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p:txBody>
          <a:bodyPr/>
          <a:lstStyle/>
          <a:p>
            <a:r>
              <a:rPr lang="en-US"/>
              <a:t>Mr. Rahul Kumar             ACSE0404 TAFL                Unit Number: 3</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71600"/>
            <a:ext cx="815339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4964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495800"/>
          </a:xfrm>
        </p:spPr>
        <p:txBody>
          <a:bodyPr>
            <a:noAutofit/>
          </a:bodyPr>
          <a:lstStyle/>
          <a:p>
            <a:pPr marL="0" indent="0">
              <a:buNone/>
            </a:pPr>
            <a:r>
              <a:rPr lang="en-US" altLang="en-US" sz="2200" b="1" dirty="0"/>
              <a:t>Q5:</a:t>
            </a:r>
            <a:r>
              <a:rPr lang="en-US" altLang="en-US" sz="2200" dirty="0"/>
              <a:t> </a:t>
            </a:r>
            <a:r>
              <a:rPr lang="en-US" altLang="en-US" sz="2200" b="1" dirty="0"/>
              <a:t>Set of all strings of L=(</a:t>
            </a:r>
            <a:r>
              <a:rPr lang="en-US" altLang="en-US" sz="2200" b="1" dirty="0" err="1"/>
              <a:t>a+b</a:t>
            </a:r>
            <a:r>
              <a:rPr lang="en-US" altLang="en-US" sz="2200" b="1" dirty="0"/>
              <a:t>)*</a:t>
            </a:r>
          </a:p>
          <a:p>
            <a:r>
              <a:rPr lang="en-US" sz="2000" dirty="0"/>
              <a:t>S →</a:t>
            </a:r>
            <a:r>
              <a:rPr lang="en-US" sz="2000" dirty="0" err="1"/>
              <a:t>aS</a:t>
            </a:r>
            <a:r>
              <a:rPr lang="en-US" sz="2000" dirty="0"/>
              <a:t>/</a:t>
            </a:r>
            <a:r>
              <a:rPr lang="en-US" sz="2000" dirty="0" err="1"/>
              <a:t>bS</a:t>
            </a:r>
            <a:r>
              <a:rPr lang="en-US" sz="2000" dirty="0"/>
              <a:t>/ɛ</a:t>
            </a:r>
          </a:p>
          <a:p>
            <a:endParaRPr lang="en-US" sz="1800" dirty="0"/>
          </a:p>
          <a:p>
            <a:pPr marL="0" indent="0">
              <a:buFontTx/>
              <a:buNone/>
              <a:defRPr/>
            </a:pPr>
            <a:r>
              <a:rPr lang="en-US" sz="2200" b="1" dirty="0"/>
              <a:t>Q6: Set of all strings of length at least 2</a:t>
            </a:r>
          </a:p>
          <a:p>
            <a:pPr>
              <a:defRPr/>
            </a:pPr>
            <a:r>
              <a:rPr lang="en-US" sz="2000" dirty="0"/>
              <a:t>R= (</a:t>
            </a:r>
            <a:r>
              <a:rPr lang="en-US" sz="2000" dirty="0" err="1"/>
              <a:t>a+b</a:t>
            </a:r>
            <a:r>
              <a:rPr lang="en-US" sz="2000" dirty="0"/>
              <a:t>)(</a:t>
            </a:r>
            <a:r>
              <a:rPr lang="en-US" sz="2000" dirty="0" err="1"/>
              <a:t>a+b</a:t>
            </a:r>
            <a:r>
              <a:rPr lang="en-US" sz="2000" dirty="0"/>
              <a:t>)(</a:t>
            </a:r>
            <a:r>
              <a:rPr lang="en-US" sz="2000" dirty="0" err="1"/>
              <a:t>a+b</a:t>
            </a:r>
            <a:r>
              <a:rPr lang="en-US" sz="2000" dirty="0"/>
              <a:t>)*</a:t>
            </a:r>
          </a:p>
          <a:p>
            <a:pPr>
              <a:defRPr/>
            </a:pPr>
            <a:r>
              <a:rPr lang="en-US" sz="2000" dirty="0"/>
              <a:t>S →AAB</a:t>
            </a:r>
          </a:p>
          <a:p>
            <a:pPr>
              <a:defRPr/>
            </a:pPr>
            <a:r>
              <a:rPr lang="en-US" sz="2000" dirty="0"/>
              <a:t>A →a/b</a:t>
            </a:r>
          </a:p>
          <a:p>
            <a:pPr>
              <a:defRPr/>
            </a:pPr>
            <a:r>
              <a:rPr lang="en-US" sz="2000" dirty="0"/>
              <a:t>B →</a:t>
            </a:r>
            <a:r>
              <a:rPr lang="en-US" sz="2000" dirty="0" err="1"/>
              <a:t>aB</a:t>
            </a:r>
            <a:r>
              <a:rPr lang="en-US" sz="2000" dirty="0"/>
              <a:t>/</a:t>
            </a:r>
            <a:r>
              <a:rPr lang="en-US" sz="2000" dirty="0" err="1"/>
              <a:t>bB</a:t>
            </a:r>
            <a:r>
              <a:rPr lang="en-US" sz="2000" dirty="0"/>
              <a:t>/ɛ</a:t>
            </a:r>
          </a:p>
          <a:p>
            <a:pPr>
              <a:defRPr/>
            </a:pPr>
            <a:endParaRPr lang="en-US" sz="1800" dirty="0"/>
          </a:p>
          <a:p>
            <a:pPr marL="0" indent="0">
              <a:buFontTx/>
              <a:buNone/>
              <a:defRPr/>
            </a:pPr>
            <a:r>
              <a:rPr lang="en-US" sz="2200" b="1" dirty="0"/>
              <a:t>Q7: Set of all strings of length at most 2</a:t>
            </a:r>
          </a:p>
          <a:p>
            <a:pPr>
              <a:defRPr/>
            </a:pPr>
            <a:r>
              <a:rPr lang="en-US" sz="2000" dirty="0"/>
              <a:t>R=(</a:t>
            </a:r>
            <a:r>
              <a:rPr lang="en-US" sz="2000" dirty="0" err="1"/>
              <a:t>a+b+ɛ</a:t>
            </a:r>
            <a:r>
              <a:rPr lang="en-US" sz="2000" dirty="0"/>
              <a:t>)(</a:t>
            </a:r>
            <a:r>
              <a:rPr lang="en-US" sz="2000" dirty="0" err="1"/>
              <a:t>a+b+ɛ</a:t>
            </a:r>
            <a:r>
              <a:rPr lang="en-US" sz="2000" dirty="0"/>
              <a:t>)</a:t>
            </a:r>
          </a:p>
          <a:p>
            <a:pPr>
              <a:defRPr/>
            </a:pPr>
            <a:r>
              <a:rPr lang="en-US" sz="2000" dirty="0"/>
              <a:t>S →AA</a:t>
            </a:r>
          </a:p>
          <a:p>
            <a:pPr>
              <a:defRPr/>
            </a:pPr>
            <a:r>
              <a:rPr lang="en-US" sz="2000" dirty="0"/>
              <a:t>A →a/b/ɛ</a:t>
            </a:r>
          </a:p>
          <a:p>
            <a:pPr>
              <a:defRPr/>
            </a:pPr>
            <a:endParaRPr lang="en-US" sz="1800" b="1" dirty="0"/>
          </a:p>
          <a:p>
            <a:endParaRPr lang="en-US" sz="1800" dirty="0"/>
          </a:p>
        </p:txBody>
      </p:sp>
      <p:sp>
        <p:nvSpPr>
          <p:cNvPr id="4" name="Date Placeholder 3"/>
          <p:cNvSpPr>
            <a:spLocks noGrp="1"/>
          </p:cNvSpPr>
          <p:nvPr>
            <p:ph type="dt" sz="half" idx="10"/>
          </p:nvPr>
        </p:nvSpPr>
        <p:spPr/>
        <p:txBody>
          <a:bodyPr/>
          <a:lstStyle/>
          <a:p>
            <a:fld id="{4557CEC1-C338-4C85-BD16-AF37229EBCF2}" type="datetime1">
              <a:rPr lang="en-US" smtClean="0"/>
              <a:t>4/4/2023</a:t>
            </a:fld>
            <a:endParaRPr lang="en-US" dirty="0"/>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Examples of CFG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96735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ircle(in)">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circle(in)">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circle(in)">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circle(in)">
                                      <p:cBhvr>
                                        <p:cTn id="5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FontTx/>
              <a:buNone/>
              <a:defRPr/>
            </a:pPr>
            <a:r>
              <a:rPr lang="en-US" sz="2000" b="1" dirty="0"/>
              <a:t>Q8: For R= a(</a:t>
            </a:r>
            <a:r>
              <a:rPr lang="en-US" sz="2000" b="1" dirty="0" err="1"/>
              <a:t>a+b</a:t>
            </a:r>
            <a:r>
              <a:rPr lang="en-US" sz="2000" b="1" dirty="0"/>
              <a:t>)*b</a:t>
            </a:r>
          </a:p>
          <a:p>
            <a:pPr>
              <a:defRPr/>
            </a:pPr>
            <a:r>
              <a:rPr lang="en-US" sz="2000" dirty="0"/>
              <a:t>S →</a:t>
            </a:r>
            <a:r>
              <a:rPr lang="en-US" sz="2000" dirty="0" err="1"/>
              <a:t>aAb</a:t>
            </a:r>
            <a:endParaRPr lang="en-US" sz="2000" dirty="0"/>
          </a:p>
          <a:p>
            <a:pPr>
              <a:defRPr/>
            </a:pPr>
            <a:r>
              <a:rPr lang="en-US" sz="2000" dirty="0"/>
              <a:t>A →</a:t>
            </a:r>
            <a:r>
              <a:rPr lang="en-US" sz="2000" dirty="0" err="1"/>
              <a:t>aA</a:t>
            </a:r>
            <a:r>
              <a:rPr lang="en-US" sz="2000" dirty="0"/>
              <a:t>/</a:t>
            </a:r>
            <a:r>
              <a:rPr lang="en-US" sz="2000" dirty="0" err="1"/>
              <a:t>bA</a:t>
            </a:r>
            <a:r>
              <a:rPr lang="en-US" sz="2000" dirty="0"/>
              <a:t>/ɛ</a:t>
            </a:r>
          </a:p>
          <a:p>
            <a:endParaRPr lang="en-US" dirty="0"/>
          </a:p>
        </p:txBody>
      </p:sp>
      <p:sp>
        <p:nvSpPr>
          <p:cNvPr id="4" name="Date Placeholder 3"/>
          <p:cNvSpPr>
            <a:spLocks noGrp="1"/>
          </p:cNvSpPr>
          <p:nvPr>
            <p:ph type="dt" sz="half" idx="10"/>
          </p:nvPr>
        </p:nvSpPr>
        <p:spPr/>
        <p:txBody>
          <a:bodyPr/>
          <a:lstStyle/>
          <a:p>
            <a:fld id="{F3E58B6E-4510-4EC4-9A2B-4132D7B27452}"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Examples of CFG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793214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A string can be derived in many ways . But we restrict ourselves to : </a:t>
            </a:r>
          </a:p>
          <a:p>
            <a:pPr marL="0" indent="0">
              <a:buNone/>
            </a:pPr>
            <a:r>
              <a:rPr lang="en-US" sz="2200" dirty="0"/>
              <a:t>	1. Rightmost Derivations</a:t>
            </a:r>
          </a:p>
          <a:p>
            <a:pPr marL="0" indent="0">
              <a:buNone/>
            </a:pPr>
            <a:r>
              <a:rPr lang="en-US" sz="2200" dirty="0"/>
              <a:t>	2. Leftmost Derivations </a:t>
            </a:r>
          </a:p>
          <a:p>
            <a:pPr marL="0" indent="0">
              <a:buNone/>
            </a:pPr>
            <a:endParaRPr lang="en-US" sz="2200" dirty="0"/>
          </a:p>
          <a:p>
            <a:r>
              <a:rPr lang="en-US" sz="2200" dirty="0"/>
              <a:t>In leftmost derivations the left most variable of </a:t>
            </a:r>
            <a:r>
              <a:rPr lang="el-GR" sz="2200" b="1" dirty="0">
                <a:solidFill>
                  <a:schemeClr val="tx2"/>
                </a:solidFill>
                <a:cs typeface="Calibri"/>
              </a:rPr>
              <a:t>β</a:t>
            </a:r>
            <a:r>
              <a:rPr lang="en-US" sz="2200" b="1" dirty="0">
                <a:solidFill>
                  <a:schemeClr val="tx2"/>
                </a:solidFill>
                <a:cs typeface="Calibri"/>
              </a:rPr>
              <a:t> </a:t>
            </a:r>
            <a:r>
              <a:rPr lang="en-US" sz="2200" dirty="0"/>
              <a:t>from (</a:t>
            </a:r>
            <a:r>
              <a:rPr lang="en-US" sz="2200" b="1" dirty="0">
                <a:solidFill>
                  <a:schemeClr val="tx2"/>
                </a:solidFill>
                <a:cs typeface="Calibri"/>
              </a:rPr>
              <a:t>α→</a:t>
            </a:r>
            <a:r>
              <a:rPr lang="el-GR" sz="2200" b="1" dirty="0">
                <a:solidFill>
                  <a:schemeClr val="tx2"/>
                </a:solidFill>
                <a:cs typeface="Calibri"/>
              </a:rPr>
              <a:t>β</a:t>
            </a:r>
            <a:r>
              <a:rPr lang="en-US" sz="2200" b="1" dirty="0">
                <a:solidFill>
                  <a:schemeClr val="tx2"/>
                </a:solidFill>
                <a:cs typeface="Calibri"/>
              </a:rPr>
              <a:t>) </a:t>
            </a:r>
            <a:r>
              <a:rPr lang="en-US" sz="2200" dirty="0"/>
              <a:t>, is picked for expansion. </a:t>
            </a:r>
          </a:p>
          <a:p>
            <a:endParaRPr lang="en-US" sz="2200" dirty="0"/>
          </a:p>
          <a:p>
            <a:r>
              <a:rPr lang="en-US" sz="2200" dirty="0"/>
              <a:t>In rightmost derivations the right most variable of </a:t>
            </a:r>
            <a:r>
              <a:rPr lang="el-GR" sz="2200" b="1" dirty="0">
                <a:solidFill>
                  <a:schemeClr val="tx2"/>
                </a:solidFill>
                <a:cs typeface="Calibri"/>
              </a:rPr>
              <a:t>β</a:t>
            </a:r>
            <a:r>
              <a:rPr lang="en-US" sz="2200" b="1" dirty="0">
                <a:solidFill>
                  <a:schemeClr val="tx2"/>
                </a:solidFill>
                <a:cs typeface="Calibri"/>
              </a:rPr>
              <a:t> </a:t>
            </a:r>
            <a:r>
              <a:rPr lang="en-US" sz="2200" dirty="0"/>
              <a:t>from (</a:t>
            </a:r>
            <a:r>
              <a:rPr lang="en-US" sz="2200" b="1" dirty="0">
                <a:solidFill>
                  <a:schemeClr val="tx2"/>
                </a:solidFill>
                <a:cs typeface="Calibri"/>
              </a:rPr>
              <a:t>α→</a:t>
            </a:r>
            <a:r>
              <a:rPr lang="el-GR" sz="2200" b="1" dirty="0">
                <a:solidFill>
                  <a:schemeClr val="tx2"/>
                </a:solidFill>
                <a:cs typeface="Calibri"/>
              </a:rPr>
              <a:t>β</a:t>
            </a:r>
            <a:r>
              <a:rPr lang="en-US" sz="2200" b="1" dirty="0">
                <a:solidFill>
                  <a:schemeClr val="tx2"/>
                </a:solidFill>
                <a:cs typeface="Calibri"/>
              </a:rPr>
              <a:t>) </a:t>
            </a:r>
            <a:r>
              <a:rPr lang="en-US" sz="2200" dirty="0"/>
              <a:t>, is picked for expansion. </a:t>
            </a:r>
          </a:p>
          <a:p>
            <a:pPr marL="0" indent="0">
              <a:buNone/>
            </a:pPr>
            <a:endParaRPr lang="en-US" sz="2200" dirty="0"/>
          </a:p>
        </p:txBody>
      </p:sp>
      <p:sp>
        <p:nvSpPr>
          <p:cNvPr id="4" name="Date Placeholder 3"/>
          <p:cNvSpPr>
            <a:spLocks noGrp="1"/>
          </p:cNvSpPr>
          <p:nvPr>
            <p:ph type="dt" sz="half" idx="10"/>
          </p:nvPr>
        </p:nvSpPr>
        <p:spPr/>
        <p:txBody>
          <a:bodyPr/>
          <a:lstStyle/>
          <a:p>
            <a:fld id="{F51C0D85-74AB-4215-854F-3CBD4E67FCAF}"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8074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Left Most ad Right Most derivations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479878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000" dirty="0"/>
              <a:t>For the grammar given below :</a:t>
            </a:r>
          </a:p>
          <a:p>
            <a:pPr marL="0" indent="0">
              <a:buNone/>
            </a:pPr>
            <a:r>
              <a:rPr lang="en-US" sz="2000" dirty="0"/>
              <a:t>S →A1B</a:t>
            </a:r>
          </a:p>
          <a:p>
            <a:pPr marL="0" indent="0">
              <a:buNone/>
            </a:pPr>
            <a:r>
              <a:rPr lang="en-US" sz="2000" dirty="0"/>
              <a:t>A →0A|ɛ</a:t>
            </a:r>
          </a:p>
          <a:p>
            <a:pPr marL="0" indent="0">
              <a:buNone/>
            </a:pPr>
            <a:r>
              <a:rPr lang="en-US" sz="2000" dirty="0"/>
              <a:t>B →0B|1B|ɛ</a:t>
            </a:r>
          </a:p>
          <a:p>
            <a:pPr marL="0" indent="0">
              <a:buNone/>
            </a:pPr>
            <a:r>
              <a:rPr lang="en-US" sz="2000" dirty="0"/>
              <a:t>Give Leftmost derivation and rightmost derivation of string 1001.</a:t>
            </a:r>
          </a:p>
          <a:p>
            <a:pPr marL="0" indent="0">
              <a:buNone/>
            </a:pPr>
            <a:endParaRPr lang="en-US" sz="2000" b="1" dirty="0"/>
          </a:p>
          <a:p>
            <a:pPr marL="0" indent="0">
              <a:buNone/>
            </a:pPr>
            <a:r>
              <a:rPr lang="en-US" sz="2000" b="1" dirty="0"/>
              <a:t>Solution</a:t>
            </a:r>
          </a:p>
          <a:p>
            <a:pPr marL="0" indent="0">
              <a:buNone/>
            </a:pPr>
            <a:r>
              <a:rPr lang="en-US" sz="2000" b="1" dirty="0"/>
              <a:t>Leftmost derivation of 1001:</a:t>
            </a:r>
          </a:p>
          <a:p>
            <a:pPr marL="0" indent="0">
              <a:buNone/>
            </a:pPr>
            <a:r>
              <a:rPr lang="en-US" sz="2000" dirty="0"/>
              <a:t>S →A1B</a:t>
            </a:r>
          </a:p>
          <a:p>
            <a:pPr marL="0" indent="0">
              <a:buNone/>
            </a:pPr>
            <a:r>
              <a:rPr lang="en-US" sz="2000" dirty="0"/>
              <a:t>S →1B       [A →ɛ]</a:t>
            </a:r>
          </a:p>
          <a:p>
            <a:pPr marL="0" indent="0">
              <a:buNone/>
            </a:pPr>
            <a:r>
              <a:rPr lang="en-US" sz="2000" dirty="0"/>
              <a:t>   →10B     [B →0B]</a:t>
            </a:r>
          </a:p>
          <a:p>
            <a:pPr marL="0" indent="0">
              <a:buNone/>
            </a:pPr>
            <a:r>
              <a:rPr lang="en-US" sz="2000" dirty="0"/>
              <a:t>   →100B   [B →0B]</a:t>
            </a:r>
          </a:p>
          <a:p>
            <a:pPr marL="0" indent="0">
              <a:buNone/>
            </a:pPr>
            <a:r>
              <a:rPr lang="en-US" sz="2000" dirty="0"/>
              <a:t>   →1001B [B →1B]</a:t>
            </a:r>
          </a:p>
          <a:p>
            <a:pPr marL="0" indent="0">
              <a:buNone/>
            </a:pPr>
            <a:r>
              <a:rPr lang="en-US" sz="2000" dirty="0"/>
              <a:t>   →1001    [B →ɛ]</a:t>
            </a:r>
          </a:p>
          <a:p>
            <a:endParaRPr lang="en-US" sz="2000" dirty="0"/>
          </a:p>
        </p:txBody>
      </p:sp>
      <p:sp>
        <p:nvSpPr>
          <p:cNvPr id="4" name="Date Placeholder 3"/>
          <p:cNvSpPr>
            <a:spLocks noGrp="1"/>
          </p:cNvSpPr>
          <p:nvPr>
            <p:ph type="dt" sz="half" idx="10"/>
          </p:nvPr>
        </p:nvSpPr>
        <p:spPr/>
        <p:txBody>
          <a:bodyPr/>
          <a:lstStyle/>
          <a:p>
            <a:fld id="{F2893A51-1870-486F-822F-9BBC489B9A32}"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Left Most ad Right Most derivations [Example]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99551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ircle(in)">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ircle(in)">
                                      <p:cBhvr>
                                        <p:cTn id="52" dur="20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circle(in)">
                                      <p:cBhvr>
                                        <p:cTn id="57" dur="20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circle(in)">
                                      <p:cBhvr>
                                        <p:cTn id="62" dur="20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circle(in)">
                                      <p:cBhvr>
                                        <p:cTn id="67"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Rightmost derivation of 1001:</a:t>
            </a:r>
          </a:p>
          <a:p>
            <a:pPr marL="0" indent="0">
              <a:buNone/>
            </a:pPr>
            <a:r>
              <a:rPr lang="en-US" sz="2200" dirty="0"/>
              <a:t>S →A1B</a:t>
            </a:r>
          </a:p>
          <a:p>
            <a:pPr marL="0" indent="0">
              <a:buNone/>
            </a:pPr>
            <a:r>
              <a:rPr lang="en-US" sz="2200" dirty="0"/>
              <a:t>S →A10B     [B →0B]</a:t>
            </a:r>
          </a:p>
          <a:p>
            <a:pPr marL="0" indent="0">
              <a:buNone/>
            </a:pPr>
            <a:r>
              <a:rPr lang="en-US" sz="2200" dirty="0"/>
              <a:t>   →A100B   [B →0B]</a:t>
            </a:r>
          </a:p>
          <a:p>
            <a:pPr marL="0" indent="0">
              <a:buNone/>
            </a:pPr>
            <a:r>
              <a:rPr lang="en-US" sz="2200" dirty="0"/>
              <a:t>   →A1001B [B →1B]</a:t>
            </a:r>
          </a:p>
          <a:p>
            <a:pPr marL="0" indent="0">
              <a:buNone/>
            </a:pPr>
            <a:r>
              <a:rPr lang="en-US" sz="2200" dirty="0"/>
              <a:t>   →A1001    [A →ɛ]</a:t>
            </a:r>
          </a:p>
          <a:p>
            <a:pPr marL="0" indent="0">
              <a:buNone/>
            </a:pPr>
            <a:r>
              <a:rPr lang="en-US" sz="2200" dirty="0"/>
              <a:t>   →1001      [B →ɛ] </a:t>
            </a:r>
          </a:p>
          <a:p>
            <a:pPr marL="0" indent="0">
              <a:buNone/>
            </a:pPr>
            <a:endParaRPr lang="en-US" sz="2200" dirty="0"/>
          </a:p>
          <a:p>
            <a:endParaRPr lang="en-US" sz="2200" dirty="0"/>
          </a:p>
        </p:txBody>
      </p:sp>
      <p:sp>
        <p:nvSpPr>
          <p:cNvPr id="4" name="Date Placeholder 3"/>
          <p:cNvSpPr>
            <a:spLocks noGrp="1"/>
          </p:cNvSpPr>
          <p:nvPr>
            <p:ph type="dt" sz="half" idx="10"/>
          </p:nvPr>
        </p:nvSpPr>
        <p:spPr/>
        <p:txBody>
          <a:bodyPr/>
          <a:lstStyle/>
          <a:p>
            <a:fld id="{4C2A4BB0-5180-4D16-8E75-96BD13CFDD54}"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Left Most ad Right Most derivations [Example]</a:t>
            </a:r>
            <a:r>
              <a:rPr lang="en-US" altLang="en-US" sz="3200" b="1" dirty="0"/>
              <a:t> (Continued)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55162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noAutofit/>
          </a:bodyPr>
          <a:lstStyle/>
          <a:p>
            <a:pPr marL="0" indent="0">
              <a:buNone/>
            </a:pPr>
            <a:endParaRPr lang="en-US" sz="2200" b="1" dirty="0"/>
          </a:p>
          <a:p>
            <a:pPr marL="0" indent="0">
              <a:buNone/>
            </a:pPr>
            <a:r>
              <a:rPr lang="en-US" sz="2200" b="1" dirty="0"/>
              <a:t>Recap: </a:t>
            </a:r>
            <a:r>
              <a:rPr lang="en-US" sz="2200" dirty="0"/>
              <a:t>Till now we have learned about basic definition of regular grammar and its types. </a:t>
            </a:r>
          </a:p>
          <a:p>
            <a:pPr marL="0" indent="0">
              <a:buNone/>
            </a:pPr>
            <a:endParaRPr lang="en-US" sz="2200" b="1" dirty="0"/>
          </a:p>
          <a:p>
            <a:pPr marL="0" indent="0">
              <a:buNone/>
            </a:pPr>
            <a:r>
              <a:rPr lang="en-US" sz="2200" b="1" dirty="0"/>
              <a:t>Prerequisite: </a:t>
            </a:r>
            <a:r>
              <a:rPr lang="en-US" sz="2200" dirty="0"/>
              <a:t>Basic knowledge about Finite Automata and Trees. </a:t>
            </a:r>
          </a:p>
          <a:p>
            <a:pPr marL="0" indent="0">
              <a:buNone/>
            </a:pPr>
            <a:endParaRPr lang="en-US" sz="2200" b="1" dirty="0"/>
          </a:p>
          <a:p>
            <a:pPr marL="0" indent="0">
              <a:buNone/>
            </a:pPr>
            <a:r>
              <a:rPr lang="en-US" sz="2200" b="1" dirty="0"/>
              <a:t>Objective: </a:t>
            </a:r>
            <a:r>
              <a:rPr lang="en-US" sz="2200" dirty="0"/>
              <a:t>To understand the design of parse tree. </a:t>
            </a:r>
          </a:p>
          <a:p>
            <a:pPr marL="0" indent="0">
              <a:buNone/>
            </a:pPr>
            <a:endParaRPr lang="en-US" sz="2200" dirty="0"/>
          </a:p>
        </p:txBody>
      </p:sp>
      <p:sp>
        <p:nvSpPr>
          <p:cNvPr id="4" name="Date Placeholder 3"/>
          <p:cNvSpPr>
            <a:spLocks noGrp="1"/>
          </p:cNvSpPr>
          <p:nvPr>
            <p:ph type="dt" sz="half" idx="10"/>
          </p:nvPr>
        </p:nvSpPr>
        <p:spPr/>
        <p:txBody>
          <a:bodyPr/>
          <a:lstStyle/>
          <a:p>
            <a:fld id="{121CAC64-DD08-46CD-9964-FE3808EAB9D8}"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Parse Tree (CO1, CO2)</a:t>
            </a:r>
            <a:r>
              <a:rPr lang="en-US" sz="2400" b="1" dirty="0"/>
              <a:t> </a:t>
            </a:r>
            <a:r>
              <a:rPr lang="en-US" sz="3200" b="1" dirty="0"/>
              <a:t>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837113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ircle(in)">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ircle(in)">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noAutofit/>
          </a:bodyPr>
          <a:lstStyle/>
          <a:p>
            <a:pPr marL="0" indent="0">
              <a:buNone/>
            </a:pPr>
            <a:r>
              <a:rPr lang="en-US" sz="2200" b="1" dirty="0"/>
              <a:t>Objective: </a:t>
            </a:r>
            <a:r>
              <a:rPr lang="en-US" sz="2200" dirty="0"/>
              <a:t>To understand the design of parse tree </a:t>
            </a:r>
          </a:p>
          <a:p>
            <a:pPr marL="0" indent="0">
              <a:buNone/>
            </a:pPr>
            <a:endParaRPr lang="en-US" sz="2200" dirty="0"/>
          </a:p>
          <a:p>
            <a:pPr marL="0" indent="0">
              <a:buNone/>
            </a:pPr>
            <a:r>
              <a:rPr lang="en-US" sz="2200" dirty="0"/>
              <a:t>A set of derivations applied to generate a word can be represented using a tree. Such a tree is known as a parse tree. A parse tree representation gives us a better understanding of: </a:t>
            </a:r>
          </a:p>
          <a:p>
            <a:pPr marL="0" indent="0">
              <a:buNone/>
            </a:pPr>
            <a:endParaRPr lang="en-US" sz="2200" dirty="0"/>
          </a:p>
          <a:p>
            <a:r>
              <a:rPr lang="en-US" sz="2200" dirty="0"/>
              <a:t>Recursion</a:t>
            </a:r>
          </a:p>
          <a:p>
            <a:r>
              <a:rPr lang="en-US" sz="2200" dirty="0"/>
              <a:t>Grouping of symbols</a:t>
            </a:r>
          </a:p>
          <a:p>
            <a:endParaRPr lang="en-US" sz="2200" dirty="0"/>
          </a:p>
          <a:p>
            <a:pPr marL="0" indent="0">
              <a:buNone/>
            </a:pPr>
            <a:r>
              <a:rPr lang="en-US" sz="2200" dirty="0"/>
              <a:t>A parse tree is constructed with the following conditions: </a:t>
            </a:r>
          </a:p>
          <a:p>
            <a:r>
              <a:rPr lang="en-US" sz="2200" dirty="0"/>
              <a:t>Root of the tree is represented by start symbol.</a:t>
            </a:r>
          </a:p>
          <a:p>
            <a:r>
              <a:rPr lang="en-US" sz="2200" dirty="0"/>
              <a:t>Each interior mode is represented by a variable belonging to V.</a:t>
            </a:r>
          </a:p>
          <a:p>
            <a:r>
              <a:rPr lang="en-US" sz="2200" dirty="0"/>
              <a:t>Each leaf mode is represented by a terminal or ɛ.</a:t>
            </a:r>
          </a:p>
        </p:txBody>
      </p:sp>
      <p:sp>
        <p:nvSpPr>
          <p:cNvPr id="4" name="Date Placeholder 3"/>
          <p:cNvSpPr>
            <a:spLocks noGrp="1"/>
          </p:cNvSpPr>
          <p:nvPr>
            <p:ph type="dt" sz="half" idx="10"/>
          </p:nvPr>
        </p:nvSpPr>
        <p:spPr/>
        <p:txBody>
          <a:bodyPr/>
          <a:lstStyle/>
          <a:p>
            <a:fld id="{5A231765-5C19-4E7A-8CDA-3DCA4F3DF3D7}"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Parse Tree (CO1, CO2)</a:t>
            </a:r>
            <a:r>
              <a:rPr lang="en-US" sz="2400" b="1" dirty="0"/>
              <a:t> </a:t>
            </a:r>
            <a:r>
              <a:rPr lang="en-US" sz="3200" b="1" dirty="0"/>
              <a:t>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592983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ircle(in)">
                                      <p:cBhvr>
                                        <p:cTn id="27" dur="2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circle(in)">
                                      <p:cBhvr>
                                        <p:cTn id="32" dur="20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circle(in)">
                                      <p:cBhvr>
                                        <p:cTn id="37" dur="20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circle(in)">
                                      <p:cBhvr>
                                        <p:cTn id="4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For a grammar given below S →0S1|01</a:t>
            </a:r>
          </a:p>
          <a:p>
            <a:r>
              <a:rPr lang="en-US" sz="2200" dirty="0"/>
              <a:t>Give Parse tree derivation of 000111</a:t>
            </a:r>
          </a:p>
          <a:p>
            <a:endParaRPr lang="en-US" sz="2200" dirty="0"/>
          </a:p>
          <a:p>
            <a:r>
              <a:rPr lang="en-US" sz="2200" dirty="0"/>
              <a:t>Derivation using parse tree:</a:t>
            </a:r>
          </a:p>
          <a:p>
            <a:endParaRPr lang="en-US" sz="2200" dirty="0"/>
          </a:p>
          <a:p>
            <a:endParaRPr lang="en-US" sz="2200" dirty="0"/>
          </a:p>
        </p:txBody>
      </p:sp>
      <p:sp>
        <p:nvSpPr>
          <p:cNvPr id="4" name="Date Placeholder 3"/>
          <p:cNvSpPr>
            <a:spLocks noGrp="1"/>
          </p:cNvSpPr>
          <p:nvPr>
            <p:ph type="dt" sz="half" idx="10"/>
          </p:nvPr>
        </p:nvSpPr>
        <p:spPr/>
        <p:txBody>
          <a:bodyPr/>
          <a:lstStyle/>
          <a:p>
            <a:fld id="{4D791A4F-2B55-4848-957E-89B5FE05A765}"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Parse Tree [Example]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TextBox 1"/>
          <p:cNvSpPr txBox="1"/>
          <p:nvPr/>
        </p:nvSpPr>
        <p:spPr>
          <a:xfrm>
            <a:off x="3276600" y="3048000"/>
            <a:ext cx="290464" cy="369332"/>
          </a:xfrm>
          <a:prstGeom prst="rect">
            <a:avLst/>
          </a:prstGeom>
          <a:noFill/>
        </p:spPr>
        <p:txBody>
          <a:bodyPr wrap="none" rtlCol="0">
            <a:spAutoFit/>
          </a:bodyPr>
          <a:lstStyle/>
          <a:p>
            <a:r>
              <a:rPr lang="en-US" dirty="0"/>
              <a:t>S</a:t>
            </a:r>
          </a:p>
        </p:txBody>
      </p:sp>
      <p:sp>
        <p:nvSpPr>
          <p:cNvPr id="10" name="TextBox 9"/>
          <p:cNvSpPr txBox="1"/>
          <p:nvPr/>
        </p:nvSpPr>
        <p:spPr>
          <a:xfrm>
            <a:off x="2819400" y="3810000"/>
            <a:ext cx="301686" cy="369332"/>
          </a:xfrm>
          <a:prstGeom prst="rect">
            <a:avLst/>
          </a:prstGeom>
          <a:noFill/>
        </p:spPr>
        <p:txBody>
          <a:bodyPr wrap="none" rtlCol="0">
            <a:spAutoFit/>
          </a:bodyPr>
          <a:lstStyle/>
          <a:p>
            <a:r>
              <a:rPr lang="en-US" dirty="0"/>
              <a:t>0</a:t>
            </a:r>
          </a:p>
        </p:txBody>
      </p:sp>
      <p:sp>
        <p:nvSpPr>
          <p:cNvPr id="11" name="TextBox 10"/>
          <p:cNvSpPr txBox="1"/>
          <p:nvPr/>
        </p:nvSpPr>
        <p:spPr>
          <a:xfrm>
            <a:off x="3548776" y="3813048"/>
            <a:ext cx="290464" cy="369332"/>
          </a:xfrm>
          <a:prstGeom prst="rect">
            <a:avLst/>
          </a:prstGeom>
          <a:noFill/>
        </p:spPr>
        <p:txBody>
          <a:bodyPr wrap="none" rtlCol="0">
            <a:spAutoFit/>
          </a:bodyPr>
          <a:lstStyle/>
          <a:p>
            <a:r>
              <a:rPr lang="en-US" dirty="0"/>
              <a:t>S</a:t>
            </a:r>
          </a:p>
        </p:txBody>
      </p:sp>
      <p:sp>
        <p:nvSpPr>
          <p:cNvPr id="12" name="TextBox 11"/>
          <p:cNvSpPr txBox="1"/>
          <p:nvPr/>
        </p:nvSpPr>
        <p:spPr>
          <a:xfrm>
            <a:off x="4267200" y="3795284"/>
            <a:ext cx="301686" cy="369332"/>
          </a:xfrm>
          <a:prstGeom prst="rect">
            <a:avLst/>
          </a:prstGeom>
          <a:noFill/>
        </p:spPr>
        <p:txBody>
          <a:bodyPr wrap="none" rtlCol="0">
            <a:spAutoFit/>
          </a:bodyPr>
          <a:lstStyle/>
          <a:p>
            <a:r>
              <a:rPr lang="en-US" dirty="0"/>
              <a:t>1</a:t>
            </a:r>
          </a:p>
        </p:txBody>
      </p:sp>
      <p:cxnSp>
        <p:nvCxnSpPr>
          <p:cNvPr id="13" name="Straight Arrow Connector 12"/>
          <p:cNvCxnSpPr>
            <a:stCxn id="2" idx="2"/>
            <a:endCxn id="10" idx="0"/>
          </p:cNvCxnSpPr>
          <p:nvPr/>
        </p:nvCxnSpPr>
        <p:spPr>
          <a:xfrm flipH="1">
            <a:off x="2970243" y="3417332"/>
            <a:ext cx="451589"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2"/>
            <a:endCxn id="11" idx="0"/>
          </p:cNvCxnSpPr>
          <p:nvPr/>
        </p:nvCxnSpPr>
        <p:spPr>
          <a:xfrm>
            <a:off x="3421832" y="3417332"/>
            <a:ext cx="272176" cy="395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0"/>
          </p:cNvCxnSpPr>
          <p:nvPr/>
        </p:nvCxnSpPr>
        <p:spPr>
          <a:xfrm>
            <a:off x="3421832" y="3417332"/>
            <a:ext cx="996211" cy="377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241757" y="4114800"/>
            <a:ext cx="451589"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693346" y="4114800"/>
            <a:ext cx="272176" cy="395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693346" y="4114800"/>
            <a:ext cx="996211" cy="377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20146" y="4648200"/>
            <a:ext cx="301686" cy="369332"/>
          </a:xfrm>
          <a:prstGeom prst="rect">
            <a:avLst/>
          </a:prstGeom>
          <a:noFill/>
        </p:spPr>
        <p:txBody>
          <a:bodyPr wrap="none" rtlCol="0">
            <a:spAutoFit/>
          </a:bodyPr>
          <a:lstStyle/>
          <a:p>
            <a:r>
              <a:rPr lang="en-US" dirty="0"/>
              <a:t>0</a:t>
            </a:r>
          </a:p>
        </p:txBody>
      </p:sp>
      <p:sp>
        <p:nvSpPr>
          <p:cNvPr id="27" name="TextBox 26"/>
          <p:cNvSpPr txBox="1"/>
          <p:nvPr/>
        </p:nvSpPr>
        <p:spPr>
          <a:xfrm>
            <a:off x="3849522" y="4651248"/>
            <a:ext cx="290464" cy="369332"/>
          </a:xfrm>
          <a:prstGeom prst="rect">
            <a:avLst/>
          </a:prstGeom>
          <a:noFill/>
        </p:spPr>
        <p:txBody>
          <a:bodyPr wrap="none" rtlCol="0">
            <a:spAutoFit/>
          </a:bodyPr>
          <a:lstStyle/>
          <a:p>
            <a:r>
              <a:rPr lang="en-US" dirty="0"/>
              <a:t>S</a:t>
            </a:r>
          </a:p>
        </p:txBody>
      </p:sp>
      <p:sp>
        <p:nvSpPr>
          <p:cNvPr id="28" name="TextBox 27"/>
          <p:cNvSpPr txBox="1"/>
          <p:nvPr/>
        </p:nvSpPr>
        <p:spPr>
          <a:xfrm>
            <a:off x="4567946" y="4599956"/>
            <a:ext cx="301686" cy="369332"/>
          </a:xfrm>
          <a:prstGeom prst="rect">
            <a:avLst/>
          </a:prstGeom>
          <a:noFill/>
        </p:spPr>
        <p:txBody>
          <a:bodyPr wrap="none" rtlCol="0">
            <a:spAutoFit/>
          </a:bodyPr>
          <a:lstStyle/>
          <a:p>
            <a:r>
              <a:rPr lang="en-US" dirty="0"/>
              <a:t>1</a:t>
            </a:r>
          </a:p>
        </p:txBody>
      </p:sp>
      <p:cxnSp>
        <p:nvCxnSpPr>
          <p:cNvPr id="29" name="Straight Arrow Connector 28"/>
          <p:cNvCxnSpPr/>
          <p:nvPr/>
        </p:nvCxnSpPr>
        <p:spPr>
          <a:xfrm flipH="1">
            <a:off x="3567064" y="5002816"/>
            <a:ext cx="451589"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18653" y="5002816"/>
            <a:ext cx="272176" cy="395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397933" y="5486400"/>
            <a:ext cx="301686" cy="369332"/>
          </a:xfrm>
          <a:prstGeom prst="rect">
            <a:avLst/>
          </a:prstGeom>
          <a:noFill/>
        </p:spPr>
        <p:txBody>
          <a:bodyPr wrap="none" rtlCol="0">
            <a:spAutoFit/>
          </a:bodyPr>
          <a:lstStyle/>
          <a:p>
            <a:r>
              <a:rPr lang="en-US" dirty="0"/>
              <a:t>0</a:t>
            </a:r>
          </a:p>
        </p:txBody>
      </p:sp>
      <p:sp>
        <p:nvSpPr>
          <p:cNvPr id="32" name="TextBox 31"/>
          <p:cNvSpPr txBox="1"/>
          <p:nvPr/>
        </p:nvSpPr>
        <p:spPr>
          <a:xfrm>
            <a:off x="4165861" y="5486400"/>
            <a:ext cx="301686" cy="369332"/>
          </a:xfrm>
          <a:prstGeom prst="rect">
            <a:avLst/>
          </a:prstGeom>
          <a:noFill/>
        </p:spPr>
        <p:txBody>
          <a:bodyPr wrap="none" rtlCol="0">
            <a:spAutoFit/>
          </a:bodyPr>
          <a:lstStyle/>
          <a:p>
            <a:r>
              <a:rPr lang="en-US" dirty="0"/>
              <a:t>1</a:t>
            </a:r>
          </a:p>
        </p:txBody>
      </p:sp>
      <p:sp>
        <p:nvSpPr>
          <p:cNvPr id="33" name="TextBox 32"/>
          <p:cNvSpPr txBox="1"/>
          <p:nvPr/>
        </p:nvSpPr>
        <p:spPr>
          <a:xfrm>
            <a:off x="6000920" y="3048000"/>
            <a:ext cx="891591" cy="369332"/>
          </a:xfrm>
          <a:prstGeom prst="rect">
            <a:avLst/>
          </a:prstGeom>
          <a:noFill/>
        </p:spPr>
        <p:txBody>
          <a:bodyPr wrap="none" rtlCol="0">
            <a:spAutoFit/>
          </a:bodyPr>
          <a:lstStyle/>
          <a:p>
            <a:r>
              <a:rPr lang="en-US" dirty="0"/>
              <a:t>S →0S1</a:t>
            </a:r>
          </a:p>
        </p:txBody>
      </p:sp>
      <p:sp>
        <p:nvSpPr>
          <p:cNvPr id="34" name="TextBox 33"/>
          <p:cNvSpPr txBox="1"/>
          <p:nvPr/>
        </p:nvSpPr>
        <p:spPr>
          <a:xfrm>
            <a:off x="6105143" y="3718036"/>
            <a:ext cx="891591" cy="369332"/>
          </a:xfrm>
          <a:prstGeom prst="rect">
            <a:avLst/>
          </a:prstGeom>
          <a:noFill/>
        </p:spPr>
        <p:txBody>
          <a:bodyPr wrap="none" rtlCol="0">
            <a:spAutoFit/>
          </a:bodyPr>
          <a:lstStyle/>
          <a:p>
            <a:r>
              <a:rPr lang="en-US" dirty="0"/>
              <a:t>S →0S1</a:t>
            </a:r>
          </a:p>
        </p:txBody>
      </p:sp>
      <p:sp>
        <p:nvSpPr>
          <p:cNvPr id="35" name="TextBox 34"/>
          <p:cNvSpPr txBox="1"/>
          <p:nvPr/>
        </p:nvSpPr>
        <p:spPr>
          <a:xfrm>
            <a:off x="6106718" y="4511040"/>
            <a:ext cx="785793" cy="369332"/>
          </a:xfrm>
          <a:prstGeom prst="rect">
            <a:avLst/>
          </a:prstGeom>
          <a:noFill/>
        </p:spPr>
        <p:txBody>
          <a:bodyPr wrap="none" rtlCol="0">
            <a:spAutoFit/>
          </a:bodyPr>
          <a:lstStyle/>
          <a:p>
            <a:r>
              <a:rPr lang="en-US" dirty="0"/>
              <a:t>S →01</a:t>
            </a:r>
          </a:p>
        </p:txBody>
      </p:sp>
      <p:cxnSp>
        <p:nvCxnSpPr>
          <p:cNvPr id="37" name="Straight Arrow Connector 36"/>
          <p:cNvCxnSpPr>
            <a:stCxn id="33" idx="1"/>
          </p:cNvCxnSpPr>
          <p:nvPr/>
        </p:nvCxnSpPr>
        <p:spPr>
          <a:xfrm flipH="1">
            <a:off x="5407579" y="3232666"/>
            <a:ext cx="5933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486400" y="3902702"/>
            <a:ext cx="5933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486400" y="4701064"/>
            <a:ext cx="6187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7291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par>
                                <p:cTn id="23" presetID="6" presetClass="entr" presetSubtype="16"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ircle(in)">
                                      <p:cBhvr>
                                        <p:cTn id="25" dur="2000"/>
                                        <p:tgtEl>
                                          <p:spTgt spid="13"/>
                                        </p:tgtEl>
                                      </p:cBhvr>
                                    </p:animEffect>
                                  </p:childTnLst>
                                </p:cTn>
                              </p:par>
                              <p:par>
                                <p:cTn id="26" presetID="6" presetClass="entr" presetSubtype="16"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ircle(in)">
                                      <p:cBhvr>
                                        <p:cTn id="28" dur="2000"/>
                                        <p:tgtEl>
                                          <p:spTgt spid="17"/>
                                        </p:tgtEl>
                                      </p:cBhvr>
                                    </p:animEffect>
                                  </p:childTnLst>
                                </p:cTn>
                              </p:par>
                              <p:par>
                                <p:cTn id="29" presetID="6" presetClass="entr" presetSubtype="16"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ircle(in)">
                                      <p:cBhvr>
                                        <p:cTn id="31" dur="2000"/>
                                        <p:tgtEl>
                                          <p:spTgt spid="20"/>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ircle(in)">
                                      <p:cBhvr>
                                        <p:cTn id="37" dur="2000"/>
                                        <p:tgtEl>
                                          <p:spTgt spid="11"/>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circle(in)">
                                      <p:cBhvr>
                                        <p:cTn id="40" dur="2000"/>
                                        <p:tgtEl>
                                          <p:spTgt spid="12"/>
                                        </p:tgtEl>
                                      </p:cBhvr>
                                    </p:animEffect>
                                  </p:childTnLst>
                                </p:cTn>
                              </p:par>
                              <p:par>
                                <p:cTn id="41" presetID="6" presetClass="entr" presetSubtype="16"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circle(in)">
                                      <p:cBhvr>
                                        <p:cTn id="43" dur="2000"/>
                                        <p:tgtEl>
                                          <p:spTgt spid="25"/>
                                        </p:tgtEl>
                                      </p:cBhvr>
                                    </p:animEffect>
                                  </p:childTnLst>
                                </p:cTn>
                              </p:par>
                              <p:par>
                                <p:cTn id="44" presetID="6" presetClass="entr" presetSubtype="16"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circle(in)">
                                      <p:cBhvr>
                                        <p:cTn id="46" dur="2000"/>
                                        <p:tgtEl>
                                          <p:spTgt spid="24"/>
                                        </p:tgtEl>
                                      </p:cBhvr>
                                    </p:animEffect>
                                  </p:childTnLst>
                                </p:cTn>
                              </p:par>
                              <p:par>
                                <p:cTn id="47" presetID="6" presetClass="entr" presetSubtype="16"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circle(in)">
                                      <p:cBhvr>
                                        <p:cTn id="49" dur="2000"/>
                                        <p:tgtEl>
                                          <p:spTgt spid="23"/>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circle(in)">
                                      <p:cBhvr>
                                        <p:cTn id="52" dur="2000"/>
                                        <p:tgtEl>
                                          <p:spTgt spid="26"/>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circle(in)">
                                      <p:cBhvr>
                                        <p:cTn id="55" dur="2000"/>
                                        <p:tgtEl>
                                          <p:spTgt spid="27"/>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circle(in)">
                                      <p:cBhvr>
                                        <p:cTn id="58" dur="2000"/>
                                        <p:tgtEl>
                                          <p:spTgt spid="28"/>
                                        </p:tgtEl>
                                      </p:cBhvr>
                                    </p:animEffect>
                                  </p:childTnLst>
                                </p:cTn>
                              </p:par>
                              <p:par>
                                <p:cTn id="59" presetID="6" presetClass="entr" presetSubtype="16"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circle(in)">
                                      <p:cBhvr>
                                        <p:cTn id="61" dur="2000"/>
                                        <p:tgtEl>
                                          <p:spTgt spid="30"/>
                                        </p:tgtEl>
                                      </p:cBhvr>
                                    </p:animEffect>
                                  </p:childTnLst>
                                </p:cTn>
                              </p:par>
                              <p:par>
                                <p:cTn id="62" presetID="6" presetClass="entr" presetSubtype="16"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circle(in)">
                                      <p:cBhvr>
                                        <p:cTn id="64" dur="2000"/>
                                        <p:tgtEl>
                                          <p:spTgt spid="29"/>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circle(in)">
                                      <p:cBhvr>
                                        <p:cTn id="67" dur="2000"/>
                                        <p:tgtEl>
                                          <p:spTgt spid="31"/>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circle(in)">
                                      <p:cBhvr>
                                        <p:cTn id="70" dur="2000"/>
                                        <p:tgtEl>
                                          <p:spTgt spid="32"/>
                                        </p:tgtEl>
                                      </p:cBhvr>
                                    </p:animEffect>
                                  </p:childTnLst>
                                </p:cTn>
                              </p:par>
                              <p:par>
                                <p:cTn id="71" presetID="6" presetClass="entr" presetSubtype="16"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circle(in)">
                                      <p:cBhvr>
                                        <p:cTn id="73" dur="2000"/>
                                        <p:tgtEl>
                                          <p:spTgt spid="43"/>
                                        </p:tgtEl>
                                      </p:cBhvr>
                                    </p:animEffect>
                                  </p:childTnLst>
                                </p:cTn>
                              </p:par>
                              <p:par>
                                <p:cTn id="74" presetID="6" presetClass="entr" presetSubtype="16"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circle(in)">
                                      <p:cBhvr>
                                        <p:cTn id="76" dur="2000"/>
                                        <p:tgtEl>
                                          <p:spTgt spid="42"/>
                                        </p:tgtEl>
                                      </p:cBhvr>
                                    </p:animEffect>
                                  </p:childTnLst>
                                </p:cTn>
                              </p:par>
                              <p:par>
                                <p:cTn id="77" presetID="6" presetClass="entr" presetSubtype="16"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circle(in)">
                                      <p:cBhvr>
                                        <p:cTn id="79" dur="2000"/>
                                        <p:tgtEl>
                                          <p:spTgt spid="3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circle(in)">
                                      <p:cBhvr>
                                        <p:cTn id="82" dur="2000"/>
                                        <p:tgtEl>
                                          <p:spTgt spid="33"/>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circle(in)">
                                      <p:cBhvr>
                                        <p:cTn id="85" dur="2000"/>
                                        <p:tgtEl>
                                          <p:spTgt spid="34"/>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circle(in)">
                                      <p:cBhvr>
                                        <p:cTn id="88"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0" grpId="0"/>
      <p:bldP spid="11" grpId="0"/>
      <p:bldP spid="12" grpId="0"/>
      <p:bldP spid="26" grpId="0"/>
      <p:bldP spid="27" grpId="0"/>
      <p:bldP spid="28" grpId="0"/>
      <p:bldP spid="31" grpId="0"/>
      <p:bldP spid="32" grpId="0"/>
      <p:bldP spid="33" grpId="0"/>
      <p:bldP spid="34" grpId="0"/>
      <p:bldP spid="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sz="2200" b="1" dirty="0"/>
          </a:p>
          <a:p>
            <a:pPr marL="0" indent="0">
              <a:buNone/>
            </a:pPr>
            <a:r>
              <a:rPr lang="en-US" sz="2200" b="1" dirty="0"/>
              <a:t>Recap: </a:t>
            </a:r>
            <a:r>
              <a:rPr lang="en-US" sz="2200" dirty="0"/>
              <a:t>We have studied about Grammar and its type and Parse Tree. </a:t>
            </a:r>
          </a:p>
          <a:p>
            <a:pPr marL="0" indent="0">
              <a:buNone/>
            </a:pPr>
            <a:endParaRPr lang="en-US" sz="2200" b="1" dirty="0"/>
          </a:p>
          <a:p>
            <a:pPr marL="0" indent="0">
              <a:buNone/>
            </a:pPr>
            <a:endParaRPr lang="en-US" sz="2200" b="1" dirty="0"/>
          </a:p>
          <a:p>
            <a:pPr marL="0" indent="0">
              <a:buNone/>
            </a:pPr>
            <a:r>
              <a:rPr lang="en-US" sz="2200" b="1" dirty="0"/>
              <a:t>Prerequisite: </a:t>
            </a:r>
            <a:r>
              <a:rPr lang="en-US" sz="2200" dirty="0"/>
              <a:t>Understanding of Grammar. </a:t>
            </a:r>
          </a:p>
          <a:p>
            <a:pPr marL="0" indent="0">
              <a:buNone/>
            </a:pPr>
            <a:endParaRPr lang="en-US" sz="2200" b="1" dirty="0"/>
          </a:p>
          <a:p>
            <a:pPr marL="0" indent="0">
              <a:buNone/>
            </a:pPr>
            <a:endParaRPr lang="en-US" sz="2200" b="1" dirty="0"/>
          </a:p>
          <a:p>
            <a:pPr marL="0" indent="0">
              <a:buNone/>
            </a:pPr>
            <a:r>
              <a:rPr lang="en-US" sz="2200" b="1" dirty="0"/>
              <a:t>Objective: </a:t>
            </a:r>
            <a:r>
              <a:rPr lang="en-US" sz="2200" dirty="0"/>
              <a:t>To understand the ambiguity of grammar. </a:t>
            </a:r>
          </a:p>
          <a:p>
            <a:pPr marL="0" indent="0">
              <a:buNone/>
            </a:pPr>
            <a:endParaRPr lang="en-US" sz="2200" b="1" dirty="0"/>
          </a:p>
          <a:p>
            <a:pPr marL="0" indent="0">
              <a:buNone/>
            </a:pPr>
            <a:endParaRPr lang="en-US" sz="2200" dirty="0"/>
          </a:p>
        </p:txBody>
      </p:sp>
      <p:sp>
        <p:nvSpPr>
          <p:cNvPr id="4" name="Date Placeholder 3"/>
          <p:cNvSpPr>
            <a:spLocks noGrp="1"/>
          </p:cNvSpPr>
          <p:nvPr>
            <p:ph type="dt" sz="half" idx="10"/>
          </p:nvPr>
        </p:nvSpPr>
        <p:spPr/>
        <p:txBody>
          <a:bodyPr/>
          <a:lstStyle/>
          <a:p>
            <a:fld id="{2B593254-3DAA-4C0E-A88D-D73DA9E053D3}"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56360" y="2743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Ambiguous Grammar (CO1, 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230513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sz="2200" b="1" dirty="0"/>
              <a:t>Objective: </a:t>
            </a:r>
            <a:r>
              <a:rPr lang="en-US" sz="2200" dirty="0"/>
              <a:t>To understand the ambiguity of grammar. </a:t>
            </a:r>
          </a:p>
          <a:p>
            <a:pPr marL="0" indent="0">
              <a:buNone/>
            </a:pPr>
            <a:endParaRPr lang="en-US" sz="2200" b="1" dirty="0"/>
          </a:p>
          <a:p>
            <a:pPr marL="0" indent="0">
              <a:buNone/>
            </a:pPr>
            <a:r>
              <a:rPr lang="en-US" sz="2200" b="1" dirty="0"/>
              <a:t>C</a:t>
            </a:r>
            <a:r>
              <a:rPr lang="en-US" sz="2200" dirty="0"/>
              <a:t>ontext </a:t>
            </a:r>
            <a:r>
              <a:rPr lang="en-US" sz="2200" b="1" dirty="0"/>
              <a:t>F</a:t>
            </a:r>
            <a:r>
              <a:rPr lang="en-US" sz="2200" dirty="0"/>
              <a:t>ree </a:t>
            </a:r>
            <a:r>
              <a:rPr lang="en-US" sz="2200" b="1" dirty="0"/>
              <a:t>G</a:t>
            </a:r>
            <a:r>
              <a:rPr lang="en-US" sz="2200" dirty="0"/>
              <a:t>rammars(CFGs) are classified based on:</a:t>
            </a:r>
          </a:p>
          <a:p>
            <a:pPr marL="0" indent="0">
              <a:buNone/>
            </a:pPr>
            <a:endParaRPr lang="en-US" sz="2200" dirty="0"/>
          </a:p>
          <a:p>
            <a:r>
              <a:rPr lang="en-US" sz="2200" dirty="0"/>
              <a:t>Number of Derivation trees</a:t>
            </a:r>
          </a:p>
          <a:p>
            <a:r>
              <a:rPr lang="en-US" sz="2200" dirty="0"/>
              <a:t>Number of strings</a:t>
            </a:r>
          </a:p>
          <a:p>
            <a:pPr marL="0" indent="0">
              <a:buNone/>
            </a:pPr>
            <a:endParaRPr lang="en-US" sz="2200" dirty="0"/>
          </a:p>
          <a:p>
            <a:pPr marL="0" indent="0">
              <a:buNone/>
            </a:pPr>
            <a:r>
              <a:rPr lang="en-US" sz="2200" dirty="0"/>
              <a:t> </a:t>
            </a:r>
            <a:br>
              <a:rPr lang="en-US" sz="2200" dirty="0"/>
            </a:br>
            <a:r>
              <a:rPr lang="en-US" sz="2200" dirty="0"/>
              <a:t>Depending on Number of Derivation trees, CFGs are sub-divided into 2 types:</a:t>
            </a:r>
          </a:p>
          <a:p>
            <a:r>
              <a:rPr lang="en-US" sz="2200" dirty="0"/>
              <a:t>Ambiguous grammars</a:t>
            </a:r>
          </a:p>
          <a:p>
            <a:r>
              <a:rPr lang="en-US" sz="2200" dirty="0"/>
              <a:t>Unambiguous grammars</a:t>
            </a:r>
          </a:p>
          <a:p>
            <a:endParaRPr lang="en-US" sz="2200" dirty="0"/>
          </a:p>
        </p:txBody>
      </p:sp>
      <p:sp>
        <p:nvSpPr>
          <p:cNvPr id="4" name="Date Placeholder 3"/>
          <p:cNvSpPr>
            <a:spLocks noGrp="1"/>
          </p:cNvSpPr>
          <p:nvPr>
            <p:ph type="dt" sz="half" idx="10"/>
          </p:nvPr>
        </p:nvSpPr>
        <p:spPr/>
        <p:txBody>
          <a:bodyPr/>
          <a:lstStyle/>
          <a:p>
            <a:fld id="{E95D1C08-6962-4419-B4F5-B3EB3C197AEC}"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56360" y="2743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Ambiguous Grammar (CO1, 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7600482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19F383-E0B9-4D87-B780-E57E86EBC263}" type="datetime1">
              <a:rPr lang="en-US" smtClean="0"/>
              <a:t>4/4/2023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p:txBody>
          <a:bodyPr/>
          <a:lstStyle/>
          <a:p>
            <a:r>
              <a:rPr lang="en-US"/>
              <a:t>Mr. Rahul Kumar             ACSE0404 TAFL                Unit Number: 3</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1"/>
            <a:ext cx="830579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30331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A CFG is said to ambiguous if there exists more than one derivation tree for the given input string i.e., more than one </a:t>
            </a:r>
            <a:r>
              <a:rPr lang="en-US" sz="2200" b="1" dirty="0"/>
              <a:t>L</a:t>
            </a:r>
            <a:r>
              <a:rPr lang="en-US" sz="2200" dirty="0"/>
              <a:t>eft </a:t>
            </a:r>
            <a:r>
              <a:rPr lang="en-US" sz="2200" b="1" dirty="0"/>
              <a:t>M</a:t>
            </a:r>
            <a:r>
              <a:rPr lang="en-US" sz="2200" dirty="0"/>
              <a:t>ost </a:t>
            </a:r>
            <a:r>
              <a:rPr lang="en-US" sz="2200" b="1" dirty="0"/>
              <a:t>D</a:t>
            </a:r>
            <a:r>
              <a:rPr lang="en-US" sz="2200" dirty="0"/>
              <a:t>erivation </a:t>
            </a:r>
            <a:r>
              <a:rPr lang="en-US" sz="2200" b="1" dirty="0"/>
              <a:t>T</a:t>
            </a:r>
            <a:r>
              <a:rPr lang="en-US" sz="2200" dirty="0"/>
              <a:t>ree (LMDT) or </a:t>
            </a:r>
            <a:r>
              <a:rPr lang="en-US" sz="2200" b="1" dirty="0"/>
              <a:t>R</a:t>
            </a:r>
            <a:r>
              <a:rPr lang="en-US" sz="2200" dirty="0"/>
              <a:t>ight </a:t>
            </a:r>
            <a:r>
              <a:rPr lang="en-US" sz="2200" b="1" dirty="0"/>
              <a:t>M</a:t>
            </a:r>
            <a:r>
              <a:rPr lang="en-US" sz="2200" dirty="0"/>
              <a:t>ost </a:t>
            </a:r>
            <a:r>
              <a:rPr lang="en-US" sz="2200" b="1" dirty="0"/>
              <a:t>D</a:t>
            </a:r>
            <a:r>
              <a:rPr lang="en-US" sz="2200" dirty="0"/>
              <a:t>erivation </a:t>
            </a:r>
            <a:r>
              <a:rPr lang="en-US" sz="2200" b="1" dirty="0"/>
              <a:t>T</a:t>
            </a:r>
            <a:r>
              <a:rPr lang="en-US" sz="2200" dirty="0"/>
              <a:t>ree (RMDT).</a:t>
            </a:r>
            <a:br>
              <a:rPr lang="en-US" sz="2200" dirty="0"/>
            </a:br>
            <a:r>
              <a:rPr lang="en-US" sz="2200" dirty="0"/>
              <a:t> </a:t>
            </a:r>
            <a:br>
              <a:rPr lang="en-US" sz="2200" dirty="0"/>
            </a:br>
            <a:r>
              <a:rPr lang="en-US" sz="2200" b="1" dirty="0"/>
              <a:t>Definition:</a:t>
            </a:r>
            <a:r>
              <a:rPr lang="en-US" sz="2200" dirty="0"/>
              <a:t> </a:t>
            </a:r>
          </a:p>
          <a:p>
            <a:pPr marL="0" indent="0">
              <a:buNone/>
            </a:pPr>
            <a:r>
              <a:rPr lang="en-US" sz="2200" dirty="0"/>
              <a:t>G = (V,T,P,S) is a CFG is said to be ambiguous if and only if there exist a string in T* that has more than on parse tree.</a:t>
            </a:r>
            <a:br>
              <a:rPr lang="en-US" sz="2200" dirty="0"/>
            </a:br>
            <a:endParaRPr lang="en-US" sz="2200" dirty="0"/>
          </a:p>
          <a:p>
            <a:pPr marL="0" indent="0">
              <a:buNone/>
            </a:pPr>
            <a:r>
              <a:rPr lang="en-US" sz="2200" dirty="0"/>
              <a:t>where V is a finite set of variables.</a:t>
            </a:r>
            <a:br>
              <a:rPr lang="en-US" sz="2200" dirty="0"/>
            </a:br>
            <a:r>
              <a:rPr lang="en-US" sz="2200" dirty="0"/>
              <a:t>T is a finite set of terminals.</a:t>
            </a:r>
            <a:br>
              <a:rPr lang="en-US" sz="2200" dirty="0"/>
            </a:br>
            <a:r>
              <a:rPr lang="en-US" sz="2200" dirty="0"/>
              <a:t>P is a finite set of productions of the form, A -&gt; α, where A is a variable and α ∈ (V ∪ T)* S is a designated variable called the start symbol.  </a:t>
            </a:r>
          </a:p>
        </p:txBody>
      </p:sp>
      <p:sp>
        <p:nvSpPr>
          <p:cNvPr id="4" name="Date Placeholder 3"/>
          <p:cNvSpPr>
            <a:spLocks noGrp="1"/>
          </p:cNvSpPr>
          <p:nvPr>
            <p:ph type="dt" sz="half" idx="10"/>
          </p:nvPr>
        </p:nvSpPr>
        <p:spPr/>
        <p:txBody>
          <a:bodyPr/>
          <a:lstStyle/>
          <a:p>
            <a:fld id="{2D2D464F-BC69-4AF4-B0B3-7900B6283CA7}"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Ambiguous grammar:</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273876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S →</a:t>
            </a:r>
            <a:r>
              <a:rPr lang="en-US" sz="2200" b="1" dirty="0" err="1"/>
              <a:t>SS|a|b</a:t>
            </a:r>
            <a:r>
              <a:rPr lang="en-US" sz="2200" b="1" dirty="0"/>
              <a:t> is ambiguous or not? </a:t>
            </a:r>
          </a:p>
          <a:p>
            <a:endParaRPr lang="en-US" sz="2200" dirty="0"/>
          </a:p>
          <a:p>
            <a:r>
              <a:rPr lang="en-US" sz="2200" dirty="0"/>
              <a:t>Two parse trees can be generated for the string ‘</a:t>
            </a:r>
            <a:r>
              <a:rPr lang="en-US" sz="2200" dirty="0" err="1"/>
              <a:t>aab</a:t>
            </a:r>
            <a:r>
              <a:rPr lang="en-US" sz="2200" dirty="0"/>
              <a:t>’</a:t>
            </a:r>
          </a:p>
          <a:p>
            <a:endParaRPr lang="en-US" sz="2200" dirty="0"/>
          </a:p>
          <a:p>
            <a:r>
              <a:rPr lang="en-US" sz="2200" dirty="0"/>
              <a:t> </a:t>
            </a:r>
          </a:p>
        </p:txBody>
      </p:sp>
      <p:sp>
        <p:nvSpPr>
          <p:cNvPr id="4" name="Date Placeholder 3"/>
          <p:cNvSpPr>
            <a:spLocks noGrp="1"/>
          </p:cNvSpPr>
          <p:nvPr>
            <p:ph type="dt" sz="half" idx="10"/>
          </p:nvPr>
        </p:nvSpPr>
        <p:spPr/>
        <p:txBody>
          <a:bodyPr/>
          <a:lstStyle/>
          <a:p>
            <a:fld id="{415DF96E-D060-453F-9B82-70C2125FB759}"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Ambiguous grammar Example:</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p:cNvSpPr txBox="1"/>
          <p:nvPr/>
        </p:nvSpPr>
        <p:spPr>
          <a:xfrm>
            <a:off x="1676400" y="2971800"/>
            <a:ext cx="290464" cy="369332"/>
          </a:xfrm>
          <a:prstGeom prst="rect">
            <a:avLst/>
          </a:prstGeom>
          <a:noFill/>
        </p:spPr>
        <p:txBody>
          <a:bodyPr wrap="none" rtlCol="0">
            <a:spAutoFit/>
          </a:bodyPr>
          <a:lstStyle/>
          <a:p>
            <a:r>
              <a:rPr lang="en-US" dirty="0"/>
              <a:t>S</a:t>
            </a:r>
          </a:p>
        </p:txBody>
      </p:sp>
      <p:cxnSp>
        <p:nvCxnSpPr>
          <p:cNvPr id="11" name="Straight Arrow Connector 10"/>
          <p:cNvCxnSpPr/>
          <p:nvPr/>
        </p:nvCxnSpPr>
        <p:spPr>
          <a:xfrm flipH="1">
            <a:off x="1393942" y="3323368"/>
            <a:ext cx="451589"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45531" y="3323368"/>
            <a:ext cx="272176" cy="395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24811" y="3806952"/>
            <a:ext cx="290464" cy="369332"/>
          </a:xfrm>
          <a:prstGeom prst="rect">
            <a:avLst/>
          </a:prstGeom>
          <a:noFill/>
        </p:spPr>
        <p:txBody>
          <a:bodyPr wrap="none" rtlCol="0">
            <a:spAutoFit/>
          </a:bodyPr>
          <a:lstStyle/>
          <a:p>
            <a:r>
              <a:rPr lang="en-US" dirty="0"/>
              <a:t>S</a:t>
            </a:r>
          </a:p>
        </p:txBody>
      </p:sp>
      <p:sp>
        <p:nvSpPr>
          <p:cNvPr id="14" name="TextBox 13"/>
          <p:cNvSpPr txBox="1"/>
          <p:nvPr/>
        </p:nvSpPr>
        <p:spPr>
          <a:xfrm>
            <a:off x="1992739" y="3806952"/>
            <a:ext cx="290464" cy="369332"/>
          </a:xfrm>
          <a:prstGeom prst="rect">
            <a:avLst/>
          </a:prstGeom>
          <a:noFill/>
        </p:spPr>
        <p:txBody>
          <a:bodyPr wrap="none" rtlCol="0">
            <a:spAutoFit/>
          </a:bodyPr>
          <a:lstStyle/>
          <a:p>
            <a:r>
              <a:rPr lang="en-US" dirty="0"/>
              <a:t>S</a:t>
            </a:r>
          </a:p>
        </p:txBody>
      </p:sp>
      <p:cxnSp>
        <p:nvCxnSpPr>
          <p:cNvPr id="15" name="Straight Arrow Connector 14"/>
          <p:cNvCxnSpPr/>
          <p:nvPr/>
        </p:nvCxnSpPr>
        <p:spPr>
          <a:xfrm flipH="1">
            <a:off x="954470" y="4189000"/>
            <a:ext cx="451589"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06059" y="4189000"/>
            <a:ext cx="272176" cy="395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85339" y="4672584"/>
            <a:ext cx="290464" cy="369332"/>
          </a:xfrm>
          <a:prstGeom prst="rect">
            <a:avLst/>
          </a:prstGeom>
          <a:noFill/>
        </p:spPr>
        <p:txBody>
          <a:bodyPr wrap="none" rtlCol="0">
            <a:spAutoFit/>
          </a:bodyPr>
          <a:lstStyle/>
          <a:p>
            <a:r>
              <a:rPr lang="en-US" dirty="0"/>
              <a:t>S</a:t>
            </a:r>
          </a:p>
        </p:txBody>
      </p:sp>
      <p:sp>
        <p:nvSpPr>
          <p:cNvPr id="18" name="TextBox 17"/>
          <p:cNvSpPr txBox="1"/>
          <p:nvPr/>
        </p:nvSpPr>
        <p:spPr>
          <a:xfrm>
            <a:off x="1553267" y="4672584"/>
            <a:ext cx="290464" cy="369332"/>
          </a:xfrm>
          <a:prstGeom prst="rect">
            <a:avLst/>
          </a:prstGeom>
          <a:noFill/>
        </p:spPr>
        <p:txBody>
          <a:bodyPr wrap="none" rtlCol="0">
            <a:spAutoFit/>
          </a:bodyPr>
          <a:lstStyle/>
          <a:p>
            <a:r>
              <a:rPr lang="en-US" dirty="0"/>
              <a:t>S</a:t>
            </a:r>
          </a:p>
        </p:txBody>
      </p:sp>
      <p:cxnSp>
        <p:nvCxnSpPr>
          <p:cNvPr id="19" name="Straight Arrow Connector 18"/>
          <p:cNvCxnSpPr>
            <a:stCxn id="17" idx="2"/>
          </p:cNvCxnSpPr>
          <p:nvPr/>
        </p:nvCxnSpPr>
        <p:spPr>
          <a:xfrm>
            <a:off x="930571" y="5041916"/>
            <a:ext cx="0" cy="532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708574" y="5049536"/>
            <a:ext cx="0" cy="532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7971" y="4140232"/>
            <a:ext cx="0" cy="532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9238" y="5715000"/>
            <a:ext cx="295274" cy="369332"/>
          </a:xfrm>
          <a:prstGeom prst="rect">
            <a:avLst/>
          </a:prstGeom>
          <a:noFill/>
        </p:spPr>
        <p:txBody>
          <a:bodyPr wrap="none" rtlCol="0">
            <a:spAutoFit/>
          </a:bodyPr>
          <a:lstStyle/>
          <a:p>
            <a:r>
              <a:rPr lang="en-US" dirty="0"/>
              <a:t>a</a:t>
            </a:r>
          </a:p>
        </p:txBody>
      </p:sp>
      <p:sp>
        <p:nvSpPr>
          <p:cNvPr id="24" name="TextBox 23"/>
          <p:cNvSpPr txBox="1"/>
          <p:nvPr/>
        </p:nvSpPr>
        <p:spPr>
          <a:xfrm>
            <a:off x="1528763" y="5832610"/>
            <a:ext cx="295274" cy="369332"/>
          </a:xfrm>
          <a:prstGeom prst="rect">
            <a:avLst/>
          </a:prstGeom>
          <a:noFill/>
        </p:spPr>
        <p:txBody>
          <a:bodyPr wrap="none" rtlCol="0">
            <a:spAutoFit/>
          </a:bodyPr>
          <a:lstStyle/>
          <a:p>
            <a:r>
              <a:rPr lang="en-US" dirty="0"/>
              <a:t>a</a:t>
            </a:r>
          </a:p>
        </p:txBody>
      </p:sp>
      <p:sp>
        <p:nvSpPr>
          <p:cNvPr id="25" name="TextBox 24"/>
          <p:cNvSpPr txBox="1"/>
          <p:nvPr/>
        </p:nvSpPr>
        <p:spPr>
          <a:xfrm>
            <a:off x="2016507" y="4724400"/>
            <a:ext cx="306494" cy="369332"/>
          </a:xfrm>
          <a:prstGeom prst="rect">
            <a:avLst/>
          </a:prstGeom>
          <a:noFill/>
        </p:spPr>
        <p:txBody>
          <a:bodyPr wrap="none" rtlCol="0">
            <a:spAutoFit/>
          </a:bodyPr>
          <a:lstStyle/>
          <a:p>
            <a:r>
              <a:rPr lang="en-US" dirty="0"/>
              <a:t>b</a:t>
            </a:r>
          </a:p>
        </p:txBody>
      </p:sp>
      <p:sp>
        <p:nvSpPr>
          <p:cNvPr id="26" name="TextBox 25"/>
          <p:cNvSpPr txBox="1"/>
          <p:nvPr/>
        </p:nvSpPr>
        <p:spPr>
          <a:xfrm>
            <a:off x="5246261" y="2894862"/>
            <a:ext cx="290464" cy="369332"/>
          </a:xfrm>
          <a:prstGeom prst="rect">
            <a:avLst/>
          </a:prstGeom>
          <a:noFill/>
        </p:spPr>
        <p:txBody>
          <a:bodyPr wrap="none" rtlCol="0">
            <a:spAutoFit/>
          </a:bodyPr>
          <a:lstStyle/>
          <a:p>
            <a:r>
              <a:rPr lang="en-US" dirty="0"/>
              <a:t>S</a:t>
            </a:r>
          </a:p>
        </p:txBody>
      </p:sp>
      <p:cxnSp>
        <p:nvCxnSpPr>
          <p:cNvPr id="27" name="Straight Arrow Connector 26"/>
          <p:cNvCxnSpPr/>
          <p:nvPr/>
        </p:nvCxnSpPr>
        <p:spPr>
          <a:xfrm flipH="1">
            <a:off x="4963803" y="3246430"/>
            <a:ext cx="451589"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415392" y="3246430"/>
            <a:ext cx="272176" cy="395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94672" y="3730014"/>
            <a:ext cx="290464" cy="369332"/>
          </a:xfrm>
          <a:prstGeom prst="rect">
            <a:avLst/>
          </a:prstGeom>
          <a:noFill/>
        </p:spPr>
        <p:txBody>
          <a:bodyPr wrap="none" rtlCol="0">
            <a:spAutoFit/>
          </a:bodyPr>
          <a:lstStyle/>
          <a:p>
            <a:r>
              <a:rPr lang="en-US" dirty="0"/>
              <a:t>S</a:t>
            </a:r>
          </a:p>
        </p:txBody>
      </p:sp>
      <p:sp>
        <p:nvSpPr>
          <p:cNvPr id="30" name="TextBox 29"/>
          <p:cNvSpPr txBox="1"/>
          <p:nvPr/>
        </p:nvSpPr>
        <p:spPr>
          <a:xfrm>
            <a:off x="5562600" y="3730014"/>
            <a:ext cx="290464" cy="369332"/>
          </a:xfrm>
          <a:prstGeom prst="rect">
            <a:avLst/>
          </a:prstGeom>
          <a:noFill/>
        </p:spPr>
        <p:txBody>
          <a:bodyPr wrap="none" rtlCol="0">
            <a:spAutoFit/>
          </a:bodyPr>
          <a:lstStyle/>
          <a:p>
            <a:r>
              <a:rPr lang="en-US" dirty="0"/>
              <a:t>S</a:t>
            </a:r>
          </a:p>
        </p:txBody>
      </p:sp>
      <p:cxnSp>
        <p:nvCxnSpPr>
          <p:cNvPr id="37" name="Straight Arrow Connector 36"/>
          <p:cNvCxnSpPr/>
          <p:nvPr/>
        </p:nvCxnSpPr>
        <p:spPr>
          <a:xfrm>
            <a:off x="4915577" y="4120682"/>
            <a:ext cx="0" cy="532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94113" y="4704850"/>
            <a:ext cx="306494" cy="369332"/>
          </a:xfrm>
          <a:prstGeom prst="rect">
            <a:avLst/>
          </a:prstGeom>
          <a:noFill/>
        </p:spPr>
        <p:txBody>
          <a:bodyPr wrap="none" rtlCol="0">
            <a:spAutoFit/>
          </a:bodyPr>
          <a:lstStyle/>
          <a:p>
            <a:r>
              <a:rPr lang="en-US" dirty="0"/>
              <a:t>b</a:t>
            </a:r>
          </a:p>
        </p:txBody>
      </p:sp>
      <p:cxnSp>
        <p:nvCxnSpPr>
          <p:cNvPr id="41" name="Straight Arrow Connector 40"/>
          <p:cNvCxnSpPr/>
          <p:nvPr/>
        </p:nvCxnSpPr>
        <p:spPr>
          <a:xfrm flipH="1">
            <a:off x="5336805" y="4120682"/>
            <a:ext cx="451589" cy="392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788394" y="4120682"/>
            <a:ext cx="272176" cy="395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167674" y="4604266"/>
            <a:ext cx="290464" cy="369332"/>
          </a:xfrm>
          <a:prstGeom prst="rect">
            <a:avLst/>
          </a:prstGeom>
          <a:noFill/>
        </p:spPr>
        <p:txBody>
          <a:bodyPr wrap="none" rtlCol="0">
            <a:spAutoFit/>
          </a:bodyPr>
          <a:lstStyle/>
          <a:p>
            <a:r>
              <a:rPr lang="en-US" dirty="0"/>
              <a:t>S</a:t>
            </a:r>
          </a:p>
        </p:txBody>
      </p:sp>
      <p:sp>
        <p:nvSpPr>
          <p:cNvPr id="44" name="TextBox 43"/>
          <p:cNvSpPr txBox="1"/>
          <p:nvPr/>
        </p:nvSpPr>
        <p:spPr>
          <a:xfrm>
            <a:off x="5935602" y="4604266"/>
            <a:ext cx="290464" cy="369332"/>
          </a:xfrm>
          <a:prstGeom prst="rect">
            <a:avLst/>
          </a:prstGeom>
          <a:noFill/>
        </p:spPr>
        <p:txBody>
          <a:bodyPr wrap="none" rtlCol="0">
            <a:spAutoFit/>
          </a:bodyPr>
          <a:lstStyle/>
          <a:p>
            <a:r>
              <a:rPr lang="en-US" dirty="0"/>
              <a:t>S</a:t>
            </a:r>
          </a:p>
        </p:txBody>
      </p:sp>
      <p:cxnSp>
        <p:nvCxnSpPr>
          <p:cNvPr id="45" name="Straight Arrow Connector 44"/>
          <p:cNvCxnSpPr>
            <a:stCxn id="43" idx="2"/>
          </p:cNvCxnSpPr>
          <p:nvPr/>
        </p:nvCxnSpPr>
        <p:spPr>
          <a:xfrm>
            <a:off x="5312906" y="4973598"/>
            <a:ext cx="0" cy="532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090909" y="4981218"/>
            <a:ext cx="0" cy="532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191573" y="5646682"/>
            <a:ext cx="295274" cy="369332"/>
          </a:xfrm>
          <a:prstGeom prst="rect">
            <a:avLst/>
          </a:prstGeom>
          <a:noFill/>
        </p:spPr>
        <p:txBody>
          <a:bodyPr wrap="none" rtlCol="0">
            <a:spAutoFit/>
          </a:bodyPr>
          <a:lstStyle/>
          <a:p>
            <a:r>
              <a:rPr lang="en-US" dirty="0"/>
              <a:t>a</a:t>
            </a:r>
          </a:p>
        </p:txBody>
      </p:sp>
      <p:sp>
        <p:nvSpPr>
          <p:cNvPr id="48" name="TextBox 47"/>
          <p:cNvSpPr txBox="1"/>
          <p:nvPr/>
        </p:nvSpPr>
        <p:spPr>
          <a:xfrm>
            <a:off x="5911098" y="5764292"/>
            <a:ext cx="295274"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1135806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4525963"/>
          </a:xfrm>
        </p:spPr>
        <p:txBody>
          <a:bodyPr>
            <a:noAutofit/>
          </a:bodyPr>
          <a:lstStyle/>
          <a:p>
            <a:pPr marL="0" indent="0" algn="just">
              <a:buNone/>
            </a:pPr>
            <a:endParaRPr lang="en-US" sz="2200" b="1" dirty="0"/>
          </a:p>
          <a:p>
            <a:pPr marL="0" indent="0">
              <a:buNone/>
            </a:pPr>
            <a:r>
              <a:rPr lang="en-US" sz="2200" b="1" dirty="0"/>
              <a:t>Recap: </a:t>
            </a:r>
            <a:r>
              <a:rPr lang="en-US" sz="2200" dirty="0"/>
              <a:t>We have studied about Grammar and its type, Parse Tree and Ambiguity of grammar. </a:t>
            </a:r>
          </a:p>
          <a:p>
            <a:pPr marL="0" indent="0">
              <a:buNone/>
            </a:pPr>
            <a:endParaRPr lang="en-US" sz="2200" b="1" dirty="0"/>
          </a:p>
          <a:p>
            <a:pPr marL="0" indent="0">
              <a:buNone/>
            </a:pPr>
            <a:endParaRPr lang="en-US" sz="2200" b="1" dirty="0"/>
          </a:p>
          <a:p>
            <a:pPr marL="0" indent="0">
              <a:buNone/>
            </a:pPr>
            <a:r>
              <a:rPr lang="en-US" sz="2200" b="1" dirty="0"/>
              <a:t>Prerequisite: </a:t>
            </a:r>
            <a:r>
              <a:rPr lang="en-US" sz="2200" dirty="0"/>
              <a:t>Understanding of Grammar. </a:t>
            </a:r>
          </a:p>
          <a:p>
            <a:pPr marL="0" indent="0">
              <a:buNone/>
            </a:pPr>
            <a:endParaRPr lang="en-US" sz="2200" b="1" dirty="0"/>
          </a:p>
          <a:p>
            <a:pPr marL="0" indent="0" algn="just">
              <a:buNone/>
            </a:pPr>
            <a:endParaRPr lang="en-US" sz="2200" b="1" dirty="0"/>
          </a:p>
          <a:p>
            <a:pPr marL="0" indent="0" algn="just">
              <a:buNone/>
            </a:pPr>
            <a:endParaRPr lang="en-US" sz="2200" b="1" dirty="0"/>
          </a:p>
          <a:p>
            <a:pPr marL="0" indent="0" algn="just">
              <a:buNone/>
            </a:pPr>
            <a:r>
              <a:rPr lang="en-US" sz="2200" b="1" dirty="0"/>
              <a:t>Objective: </a:t>
            </a:r>
            <a:r>
              <a:rPr lang="en-US" sz="2200" dirty="0"/>
              <a:t>To understand the definition of regular grammar.</a:t>
            </a:r>
          </a:p>
          <a:p>
            <a:pPr marL="0" indent="0" algn="just">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840BBDD9-9A82-4992-9B7E-4E6EBA3B4131}"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uLnTx/>
                <a:uFillTx/>
                <a:latin typeface="+mn-lt"/>
                <a:ea typeface="+mn-ea"/>
                <a:cs typeface="+mn-cs"/>
              </a:rPr>
              <a:t>Regular Grammar </a:t>
            </a:r>
            <a:r>
              <a:rPr lang="en-US" sz="3200" b="1" dirty="0"/>
              <a:t>(CO1, CO2)</a:t>
            </a:r>
            <a:r>
              <a:rPr lang="en-US" sz="2400" b="1"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214324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229600" cy="4525963"/>
          </a:xfrm>
        </p:spPr>
        <p:txBody>
          <a:bodyPr>
            <a:noAutofit/>
          </a:bodyPr>
          <a:lstStyle/>
          <a:p>
            <a:pPr marL="0" indent="0" algn="just">
              <a:buNone/>
            </a:pPr>
            <a:r>
              <a:rPr lang="en-US" sz="2200" b="1" dirty="0"/>
              <a:t>Objective: </a:t>
            </a:r>
            <a:r>
              <a:rPr lang="en-US" sz="2200" dirty="0"/>
              <a:t>To understand the definition of regular grammar.</a:t>
            </a:r>
          </a:p>
          <a:p>
            <a:pPr marL="0" indent="0" algn="just">
              <a:buNone/>
            </a:pPr>
            <a:endParaRPr lang="en-US" sz="2200" dirty="0"/>
          </a:p>
          <a:p>
            <a:pPr marL="0" indent="0" algn="just">
              <a:buNone/>
            </a:pPr>
            <a:r>
              <a:rPr lang="en-US" sz="2200" dirty="0"/>
              <a:t>The language accepted by finite automata can be described using a set of productions known as regular grammar. The productions of a regular grammar are of the following form: </a:t>
            </a:r>
          </a:p>
          <a:p>
            <a:r>
              <a:rPr lang="en-US" sz="2200" dirty="0" err="1"/>
              <a:t>A→a</a:t>
            </a:r>
            <a:endParaRPr lang="en-US" sz="2200" dirty="0"/>
          </a:p>
          <a:p>
            <a:r>
              <a:rPr lang="en-US" sz="2200" dirty="0"/>
              <a:t>A →</a:t>
            </a:r>
            <a:r>
              <a:rPr lang="en-US" sz="2200" dirty="0" err="1"/>
              <a:t>aB</a:t>
            </a:r>
            <a:endParaRPr lang="en-US" sz="2200" dirty="0"/>
          </a:p>
          <a:p>
            <a:r>
              <a:rPr lang="en-US" sz="2200" dirty="0"/>
              <a:t>A →Ba</a:t>
            </a:r>
          </a:p>
          <a:p>
            <a:r>
              <a:rPr lang="en-US" sz="2200" dirty="0"/>
              <a:t>A → ɛ</a:t>
            </a:r>
          </a:p>
          <a:p>
            <a:pPr marL="0" indent="0">
              <a:buNone/>
            </a:pPr>
            <a:endParaRPr lang="en-US" sz="2200" dirty="0"/>
          </a:p>
          <a:p>
            <a:pPr marL="0" indent="0">
              <a:buNone/>
            </a:pPr>
            <a:r>
              <a:rPr lang="en-US" sz="2200" dirty="0"/>
              <a:t>Where a </a:t>
            </a:r>
            <a:r>
              <a:rPr lang="el-GR" sz="2200" dirty="0"/>
              <a:t>ϵ</a:t>
            </a:r>
            <a:r>
              <a:rPr lang="en-US" sz="2200" dirty="0"/>
              <a:t> T and A,B </a:t>
            </a:r>
            <a:r>
              <a:rPr lang="el-GR" sz="2200" dirty="0"/>
              <a:t>ϵ</a:t>
            </a:r>
            <a:r>
              <a:rPr lang="en-US" sz="2200" dirty="0"/>
              <a:t> V. </a:t>
            </a:r>
          </a:p>
          <a:p>
            <a:r>
              <a:rPr lang="en-US" sz="2200" dirty="0"/>
              <a:t>A language generated by a regular grammar is known as regular language.</a:t>
            </a:r>
          </a:p>
          <a:p>
            <a:endParaRPr lang="en-US" sz="2200" dirty="0"/>
          </a:p>
        </p:txBody>
      </p:sp>
      <p:sp>
        <p:nvSpPr>
          <p:cNvPr id="4" name="Date Placeholder 3"/>
          <p:cNvSpPr>
            <a:spLocks noGrp="1"/>
          </p:cNvSpPr>
          <p:nvPr>
            <p:ph type="dt" sz="half" idx="10"/>
          </p:nvPr>
        </p:nvSpPr>
        <p:spPr/>
        <p:txBody>
          <a:bodyPr/>
          <a:lstStyle/>
          <a:p>
            <a:fld id="{99E7DAD2-5F31-4CF0-B59F-6FB0C97DA59E}"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uLnTx/>
                <a:uFillTx/>
                <a:latin typeface="+mn-lt"/>
                <a:ea typeface="+mn-ea"/>
                <a:cs typeface="+mn-cs"/>
              </a:rPr>
              <a:t>Regular Grammar </a:t>
            </a:r>
            <a:r>
              <a:rPr lang="en-US" sz="3200" b="1" dirty="0"/>
              <a:t>(CO1, CO2)</a:t>
            </a:r>
            <a:r>
              <a:rPr lang="en-US" sz="2400" b="1"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461823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0" indent="0">
              <a:buNone/>
            </a:pPr>
            <a:r>
              <a:rPr lang="en-US" sz="2000" dirty="0"/>
              <a:t>A regular grammar could be written in two forms</a:t>
            </a:r>
          </a:p>
          <a:p>
            <a:r>
              <a:rPr lang="en-US" sz="2000" dirty="0"/>
              <a:t>Right Linear Form</a:t>
            </a:r>
          </a:p>
          <a:p>
            <a:r>
              <a:rPr lang="en-US" sz="2000" dirty="0"/>
              <a:t>Left Linear Form</a:t>
            </a:r>
          </a:p>
          <a:p>
            <a:endParaRPr lang="en-US" sz="2000" dirty="0"/>
          </a:p>
          <a:p>
            <a:pPr marL="0" indent="0">
              <a:buNone/>
            </a:pPr>
            <a:r>
              <a:rPr lang="en-US" sz="2000" b="1" dirty="0"/>
              <a:t>Right Linear Form:</a:t>
            </a:r>
          </a:p>
          <a:p>
            <a:pPr marL="0" indent="0">
              <a:buNone/>
            </a:pPr>
            <a:r>
              <a:rPr lang="en-US" sz="2000" dirty="0"/>
              <a:t>A right Linear Form has the productions of form:</a:t>
            </a:r>
          </a:p>
          <a:p>
            <a:r>
              <a:rPr lang="en-US" sz="2000" dirty="0"/>
              <a:t>A →a</a:t>
            </a:r>
          </a:p>
          <a:p>
            <a:r>
              <a:rPr lang="en-US" sz="2000" dirty="0"/>
              <a:t>A →</a:t>
            </a:r>
            <a:r>
              <a:rPr lang="en-US" sz="2000" dirty="0" err="1"/>
              <a:t>aB</a:t>
            </a:r>
            <a:endParaRPr lang="en-US" sz="2000" dirty="0"/>
          </a:p>
          <a:p>
            <a:r>
              <a:rPr lang="en-US" sz="2000" dirty="0"/>
              <a:t>A →ɛ</a:t>
            </a:r>
          </a:p>
          <a:p>
            <a:pPr marL="0" indent="0">
              <a:buNone/>
            </a:pPr>
            <a:endParaRPr lang="en-US" sz="2000" dirty="0"/>
          </a:p>
          <a:p>
            <a:pPr marL="0" indent="0">
              <a:buNone/>
            </a:pPr>
            <a:r>
              <a:rPr lang="en-US" sz="2000" b="1" dirty="0"/>
              <a:t>Left Linear Form:</a:t>
            </a:r>
          </a:p>
          <a:p>
            <a:pPr marL="0" indent="0">
              <a:buNone/>
            </a:pPr>
            <a:r>
              <a:rPr lang="en-US" sz="2000" dirty="0"/>
              <a:t>A left Linear Form has the productions of the form:</a:t>
            </a:r>
          </a:p>
          <a:p>
            <a:r>
              <a:rPr lang="en-US" sz="2000" dirty="0"/>
              <a:t>A →a</a:t>
            </a:r>
          </a:p>
          <a:p>
            <a:r>
              <a:rPr lang="en-US" sz="2000" dirty="0"/>
              <a:t>A →Ba</a:t>
            </a:r>
          </a:p>
          <a:p>
            <a:r>
              <a:rPr lang="en-US" sz="2000" dirty="0"/>
              <a:t>A →ɛ</a:t>
            </a:r>
          </a:p>
          <a:p>
            <a:endParaRPr lang="en-US" sz="2000" dirty="0"/>
          </a:p>
        </p:txBody>
      </p:sp>
      <p:sp>
        <p:nvSpPr>
          <p:cNvPr id="4" name="Date Placeholder 3"/>
          <p:cNvSpPr>
            <a:spLocks noGrp="1"/>
          </p:cNvSpPr>
          <p:nvPr>
            <p:ph type="dt" sz="half" idx="10"/>
          </p:nvPr>
        </p:nvSpPr>
        <p:spPr/>
        <p:txBody>
          <a:bodyPr/>
          <a:lstStyle/>
          <a:p>
            <a:fld id="{B3A64EB1-845F-42C3-87B6-7C101697AF3F}"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Regular Grammar</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660212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Given a DFA: </a:t>
            </a:r>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fld id="{19A08E1C-34E5-46D2-AF51-2D69CF9BA9D2}"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DFA to Right Linear Regular Grammar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Oval 6"/>
          <p:cNvSpPr>
            <a:spLocks noChangeArrowheads="1"/>
          </p:cNvSpPr>
          <p:nvPr/>
        </p:nvSpPr>
        <p:spPr bwMode="auto">
          <a:xfrm>
            <a:off x="2667000" y="2116358"/>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q0</a:t>
            </a:r>
          </a:p>
        </p:txBody>
      </p:sp>
      <p:grpSp>
        <p:nvGrpSpPr>
          <p:cNvPr id="11" name="Group 25"/>
          <p:cNvGrpSpPr>
            <a:grpSpLocks/>
          </p:cNvGrpSpPr>
          <p:nvPr/>
        </p:nvGrpSpPr>
        <p:grpSpPr bwMode="auto">
          <a:xfrm>
            <a:off x="4971652" y="3810000"/>
            <a:ext cx="572295" cy="606882"/>
            <a:chOff x="755" y="1461"/>
            <a:chExt cx="446" cy="434"/>
          </a:xfrm>
        </p:grpSpPr>
        <p:sp>
          <p:nvSpPr>
            <p:cNvPr id="12" name="Oval 26"/>
            <p:cNvSpPr>
              <a:spLocks noChangeArrowheads="1"/>
            </p:cNvSpPr>
            <p:nvPr/>
          </p:nvSpPr>
          <p:spPr bwMode="auto">
            <a:xfrm>
              <a:off x="793" y="1500"/>
              <a:ext cx="371" cy="35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q3</a:t>
              </a:r>
            </a:p>
          </p:txBody>
        </p:sp>
        <p:sp>
          <p:nvSpPr>
            <p:cNvPr id="13" name="Oval 27"/>
            <p:cNvSpPr>
              <a:spLocks noChangeArrowheads="1"/>
            </p:cNvSpPr>
            <p:nvPr/>
          </p:nvSpPr>
          <p:spPr bwMode="auto">
            <a:xfrm>
              <a:off x="755" y="1461"/>
              <a:ext cx="446" cy="4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cxnSp>
        <p:nvCxnSpPr>
          <p:cNvPr id="14" name="AutoShape 37"/>
          <p:cNvCxnSpPr>
            <a:cxnSpLocks noChangeShapeType="1"/>
          </p:cNvCxnSpPr>
          <p:nvPr/>
        </p:nvCxnSpPr>
        <p:spPr bwMode="auto">
          <a:xfrm rot="5400000" flipH="1" flipV="1">
            <a:off x="4048157" y="1078064"/>
            <a:ext cx="76271" cy="2076584"/>
          </a:xfrm>
          <a:prstGeom prst="curvedConnector3">
            <a:avLst>
              <a:gd name="adj1" fmla="val 51624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618005" y="1466723"/>
            <a:ext cx="295274" cy="369332"/>
          </a:xfrm>
          <a:prstGeom prst="rect">
            <a:avLst/>
          </a:prstGeom>
          <a:noFill/>
        </p:spPr>
        <p:txBody>
          <a:bodyPr wrap="none" rtlCol="0">
            <a:spAutoFit/>
          </a:bodyPr>
          <a:lstStyle/>
          <a:p>
            <a:r>
              <a:rPr lang="en-US" dirty="0"/>
              <a:t>a</a:t>
            </a:r>
          </a:p>
        </p:txBody>
      </p:sp>
      <p:cxnSp>
        <p:nvCxnSpPr>
          <p:cNvPr id="16" name="AutoShape 37"/>
          <p:cNvCxnSpPr>
            <a:cxnSpLocks noChangeShapeType="1"/>
          </p:cNvCxnSpPr>
          <p:nvPr/>
        </p:nvCxnSpPr>
        <p:spPr bwMode="auto">
          <a:xfrm rot="5400000">
            <a:off x="4079749" y="1524300"/>
            <a:ext cx="13086" cy="2076584"/>
          </a:xfrm>
          <a:prstGeom prst="curvedConnector3">
            <a:avLst>
              <a:gd name="adj1" fmla="val 24260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Line 32"/>
          <p:cNvSpPr>
            <a:spLocks noChangeShapeType="1"/>
          </p:cNvSpPr>
          <p:nvPr/>
        </p:nvSpPr>
        <p:spPr bwMode="auto">
          <a:xfrm>
            <a:off x="2322809" y="2362294"/>
            <a:ext cx="34419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Oval 6"/>
          <p:cNvSpPr>
            <a:spLocks noChangeArrowheads="1"/>
          </p:cNvSpPr>
          <p:nvPr/>
        </p:nvSpPr>
        <p:spPr bwMode="auto">
          <a:xfrm>
            <a:off x="4879316" y="2051610"/>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q1</a:t>
            </a:r>
          </a:p>
        </p:txBody>
      </p:sp>
      <p:sp>
        <p:nvSpPr>
          <p:cNvPr id="19" name="TextBox 18"/>
          <p:cNvSpPr txBox="1"/>
          <p:nvPr/>
        </p:nvSpPr>
        <p:spPr>
          <a:xfrm>
            <a:off x="3938655" y="2569135"/>
            <a:ext cx="295274" cy="369332"/>
          </a:xfrm>
          <a:prstGeom prst="rect">
            <a:avLst/>
          </a:prstGeom>
          <a:noFill/>
        </p:spPr>
        <p:txBody>
          <a:bodyPr wrap="none" rtlCol="0">
            <a:spAutoFit/>
          </a:bodyPr>
          <a:lstStyle/>
          <a:p>
            <a:r>
              <a:rPr lang="en-US" dirty="0"/>
              <a:t>a</a:t>
            </a:r>
          </a:p>
        </p:txBody>
      </p:sp>
      <p:cxnSp>
        <p:nvCxnSpPr>
          <p:cNvPr id="20" name="AutoShape 37"/>
          <p:cNvCxnSpPr>
            <a:cxnSpLocks noChangeShapeType="1"/>
            <a:stCxn id="13" idx="2"/>
            <a:endCxn id="18" idx="2"/>
          </p:cNvCxnSpPr>
          <p:nvPr/>
        </p:nvCxnSpPr>
        <p:spPr bwMode="auto">
          <a:xfrm rot="10800000">
            <a:off x="4879316" y="2310373"/>
            <a:ext cx="92336" cy="1803068"/>
          </a:xfrm>
          <a:prstGeom prst="curvedConnector3">
            <a:avLst>
              <a:gd name="adj1" fmla="val 3475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4403990" y="3121482"/>
            <a:ext cx="306494" cy="369332"/>
          </a:xfrm>
          <a:prstGeom prst="rect">
            <a:avLst/>
          </a:prstGeom>
          <a:noFill/>
        </p:spPr>
        <p:txBody>
          <a:bodyPr wrap="none" rtlCol="0">
            <a:spAutoFit/>
          </a:bodyPr>
          <a:lstStyle/>
          <a:p>
            <a:r>
              <a:rPr lang="en-US" dirty="0"/>
              <a:t>b</a:t>
            </a:r>
          </a:p>
        </p:txBody>
      </p:sp>
      <p:cxnSp>
        <p:nvCxnSpPr>
          <p:cNvPr id="25" name="AutoShape 37"/>
          <p:cNvCxnSpPr>
            <a:cxnSpLocks noChangeShapeType="1"/>
            <a:stCxn id="18" idx="6"/>
            <a:endCxn id="13" idx="6"/>
          </p:cNvCxnSpPr>
          <p:nvPr/>
        </p:nvCxnSpPr>
        <p:spPr bwMode="auto">
          <a:xfrm>
            <a:off x="5369854" y="2310373"/>
            <a:ext cx="174093" cy="1803068"/>
          </a:xfrm>
          <a:prstGeom prst="curvedConnector3">
            <a:avLst>
              <a:gd name="adj1" fmla="val 23130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5791200" y="3062885"/>
            <a:ext cx="306494" cy="369332"/>
          </a:xfrm>
          <a:prstGeom prst="rect">
            <a:avLst/>
          </a:prstGeom>
          <a:noFill/>
        </p:spPr>
        <p:txBody>
          <a:bodyPr wrap="none" rtlCol="0">
            <a:spAutoFit/>
          </a:bodyPr>
          <a:lstStyle/>
          <a:p>
            <a:r>
              <a:rPr lang="en-US" dirty="0"/>
              <a:t>b</a:t>
            </a:r>
          </a:p>
        </p:txBody>
      </p:sp>
      <p:sp>
        <p:nvSpPr>
          <p:cNvPr id="31" name="Oval 6"/>
          <p:cNvSpPr>
            <a:spLocks noChangeArrowheads="1"/>
          </p:cNvSpPr>
          <p:nvPr/>
        </p:nvSpPr>
        <p:spPr bwMode="auto">
          <a:xfrm>
            <a:off x="2819400" y="3896720"/>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q2</a:t>
            </a:r>
          </a:p>
        </p:txBody>
      </p:sp>
      <p:cxnSp>
        <p:nvCxnSpPr>
          <p:cNvPr id="32" name="AutoShape 37"/>
          <p:cNvCxnSpPr>
            <a:cxnSpLocks noChangeShapeType="1"/>
            <a:stCxn id="10" idx="2"/>
            <a:endCxn id="31" idx="2"/>
          </p:cNvCxnSpPr>
          <p:nvPr/>
        </p:nvCxnSpPr>
        <p:spPr bwMode="auto">
          <a:xfrm rot="10800000" flipH="1" flipV="1">
            <a:off x="2667000" y="2375121"/>
            <a:ext cx="152400" cy="1780362"/>
          </a:xfrm>
          <a:prstGeom prst="curvedConnector3">
            <a:avLst>
              <a:gd name="adj1" fmla="val -1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7"/>
          <p:cNvCxnSpPr>
            <a:cxnSpLocks noChangeShapeType="1"/>
            <a:stCxn id="31" idx="6"/>
            <a:endCxn id="10" idx="6"/>
          </p:cNvCxnSpPr>
          <p:nvPr/>
        </p:nvCxnSpPr>
        <p:spPr bwMode="auto">
          <a:xfrm flipH="1" flipV="1">
            <a:off x="3157538" y="2375121"/>
            <a:ext cx="152400" cy="1780362"/>
          </a:xfrm>
          <a:prstGeom prst="curvedConnector3">
            <a:avLst>
              <a:gd name="adj1" fmla="val -1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p:cNvSpPr txBox="1"/>
          <p:nvPr/>
        </p:nvSpPr>
        <p:spPr>
          <a:xfrm>
            <a:off x="2169562" y="3158998"/>
            <a:ext cx="306494" cy="369332"/>
          </a:xfrm>
          <a:prstGeom prst="rect">
            <a:avLst/>
          </a:prstGeom>
          <a:noFill/>
        </p:spPr>
        <p:txBody>
          <a:bodyPr wrap="none" rtlCol="0">
            <a:spAutoFit/>
          </a:bodyPr>
          <a:lstStyle/>
          <a:p>
            <a:r>
              <a:rPr lang="en-US" dirty="0"/>
              <a:t>b</a:t>
            </a:r>
          </a:p>
        </p:txBody>
      </p:sp>
      <p:sp>
        <p:nvSpPr>
          <p:cNvPr id="39" name="TextBox 38"/>
          <p:cNvSpPr txBox="1"/>
          <p:nvPr/>
        </p:nvSpPr>
        <p:spPr>
          <a:xfrm>
            <a:off x="3216530" y="3215817"/>
            <a:ext cx="306494" cy="369332"/>
          </a:xfrm>
          <a:prstGeom prst="rect">
            <a:avLst/>
          </a:prstGeom>
          <a:noFill/>
        </p:spPr>
        <p:txBody>
          <a:bodyPr wrap="none" rtlCol="0">
            <a:spAutoFit/>
          </a:bodyPr>
          <a:lstStyle/>
          <a:p>
            <a:r>
              <a:rPr lang="en-US" dirty="0"/>
              <a:t>b</a:t>
            </a:r>
          </a:p>
        </p:txBody>
      </p:sp>
      <p:cxnSp>
        <p:nvCxnSpPr>
          <p:cNvPr id="40" name="AutoShape 37"/>
          <p:cNvCxnSpPr>
            <a:cxnSpLocks noChangeShapeType="1"/>
            <a:stCxn id="31" idx="4"/>
            <a:endCxn id="13" idx="4"/>
          </p:cNvCxnSpPr>
          <p:nvPr/>
        </p:nvCxnSpPr>
        <p:spPr bwMode="auto">
          <a:xfrm rot="16200000" flipH="1">
            <a:off x="4159916" y="3318997"/>
            <a:ext cx="2637" cy="2193131"/>
          </a:xfrm>
          <a:prstGeom prst="curvedConnector3">
            <a:avLst>
              <a:gd name="adj1" fmla="val 876894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37"/>
          <p:cNvCxnSpPr>
            <a:cxnSpLocks noChangeShapeType="1"/>
            <a:stCxn id="13" idx="0"/>
            <a:endCxn id="31" idx="0"/>
          </p:cNvCxnSpPr>
          <p:nvPr/>
        </p:nvCxnSpPr>
        <p:spPr bwMode="auto">
          <a:xfrm rot="16200000" flipH="1" flipV="1">
            <a:off x="4117875" y="2756794"/>
            <a:ext cx="86720" cy="2193131"/>
          </a:xfrm>
          <a:prstGeom prst="curvedConnector3">
            <a:avLst>
              <a:gd name="adj1" fmla="val -26360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3958322" y="3593208"/>
            <a:ext cx="295274" cy="369332"/>
          </a:xfrm>
          <a:prstGeom prst="rect">
            <a:avLst/>
          </a:prstGeom>
          <a:noFill/>
        </p:spPr>
        <p:txBody>
          <a:bodyPr wrap="none" rtlCol="0">
            <a:spAutoFit/>
          </a:bodyPr>
          <a:lstStyle/>
          <a:p>
            <a:r>
              <a:rPr lang="en-US" dirty="0"/>
              <a:t>a</a:t>
            </a:r>
          </a:p>
        </p:txBody>
      </p:sp>
      <p:sp>
        <p:nvSpPr>
          <p:cNvPr id="47" name="TextBox 46"/>
          <p:cNvSpPr txBox="1"/>
          <p:nvPr/>
        </p:nvSpPr>
        <p:spPr>
          <a:xfrm>
            <a:off x="4013598" y="4648200"/>
            <a:ext cx="295274"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2812748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684" y="858500"/>
            <a:ext cx="8229600" cy="4525963"/>
          </a:xfrm>
        </p:spPr>
        <p:txBody>
          <a:bodyPr>
            <a:normAutofit/>
          </a:bodyPr>
          <a:lstStyle/>
          <a:p>
            <a:r>
              <a:rPr lang="en-US" sz="2200" b="1" dirty="0"/>
              <a:t>Step 1: </a:t>
            </a:r>
            <a:r>
              <a:rPr lang="en-US" sz="2200" dirty="0"/>
              <a:t>Rename the states: for q0 which is start state make it as S. rest as a non terminals like A,B,C…</a:t>
            </a:r>
          </a:p>
          <a:p>
            <a:endParaRPr lang="en-US" sz="2200" dirty="0"/>
          </a:p>
        </p:txBody>
      </p:sp>
      <p:sp>
        <p:nvSpPr>
          <p:cNvPr id="4" name="Date Placeholder 3"/>
          <p:cNvSpPr>
            <a:spLocks noGrp="1"/>
          </p:cNvSpPr>
          <p:nvPr>
            <p:ph type="dt" sz="half" idx="10"/>
          </p:nvPr>
        </p:nvSpPr>
        <p:spPr/>
        <p:txBody>
          <a:bodyPr/>
          <a:lstStyle/>
          <a:p>
            <a:fld id="{CA687E58-3A8E-4AD3-ABDF-5C04BD577BE5}"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t>DFA to Right Linear Regular Grammar </a:t>
            </a:r>
            <a:r>
              <a:rPr lang="en-US" altLang="en-US" sz="2800" b="1" dirty="0"/>
              <a:t>(Continued)</a:t>
            </a: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Oval 6"/>
          <p:cNvSpPr>
            <a:spLocks noChangeArrowheads="1"/>
          </p:cNvSpPr>
          <p:nvPr/>
        </p:nvSpPr>
        <p:spPr bwMode="auto">
          <a:xfrm>
            <a:off x="2667000" y="2116358"/>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S</a:t>
            </a:r>
          </a:p>
        </p:txBody>
      </p:sp>
      <p:grpSp>
        <p:nvGrpSpPr>
          <p:cNvPr id="11" name="Group 25"/>
          <p:cNvGrpSpPr>
            <a:grpSpLocks/>
          </p:cNvGrpSpPr>
          <p:nvPr/>
        </p:nvGrpSpPr>
        <p:grpSpPr bwMode="auto">
          <a:xfrm>
            <a:off x="4971652" y="3810000"/>
            <a:ext cx="572295" cy="606882"/>
            <a:chOff x="755" y="1461"/>
            <a:chExt cx="446" cy="434"/>
          </a:xfrm>
        </p:grpSpPr>
        <p:sp>
          <p:nvSpPr>
            <p:cNvPr id="12" name="Oval 26"/>
            <p:cNvSpPr>
              <a:spLocks noChangeArrowheads="1"/>
            </p:cNvSpPr>
            <p:nvPr/>
          </p:nvSpPr>
          <p:spPr bwMode="auto">
            <a:xfrm>
              <a:off x="793" y="1500"/>
              <a:ext cx="371" cy="35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C</a:t>
              </a:r>
            </a:p>
          </p:txBody>
        </p:sp>
        <p:sp>
          <p:nvSpPr>
            <p:cNvPr id="13" name="Oval 27"/>
            <p:cNvSpPr>
              <a:spLocks noChangeArrowheads="1"/>
            </p:cNvSpPr>
            <p:nvPr/>
          </p:nvSpPr>
          <p:spPr bwMode="auto">
            <a:xfrm>
              <a:off x="755" y="1461"/>
              <a:ext cx="446" cy="4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cxnSp>
        <p:nvCxnSpPr>
          <p:cNvPr id="14" name="AutoShape 37"/>
          <p:cNvCxnSpPr>
            <a:cxnSpLocks noChangeShapeType="1"/>
          </p:cNvCxnSpPr>
          <p:nvPr/>
        </p:nvCxnSpPr>
        <p:spPr bwMode="auto">
          <a:xfrm rot="5400000" flipH="1" flipV="1">
            <a:off x="4048157" y="1078064"/>
            <a:ext cx="76271" cy="2076584"/>
          </a:xfrm>
          <a:prstGeom prst="curvedConnector3">
            <a:avLst>
              <a:gd name="adj1" fmla="val 51624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618005" y="1466723"/>
            <a:ext cx="295274" cy="369332"/>
          </a:xfrm>
          <a:prstGeom prst="rect">
            <a:avLst/>
          </a:prstGeom>
          <a:noFill/>
        </p:spPr>
        <p:txBody>
          <a:bodyPr wrap="none" rtlCol="0">
            <a:spAutoFit/>
          </a:bodyPr>
          <a:lstStyle/>
          <a:p>
            <a:r>
              <a:rPr lang="en-US" dirty="0"/>
              <a:t>a</a:t>
            </a:r>
          </a:p>
        </p:txBody>
      </p:sp>
      <p:cxnSp>
        <p:nvCxnSpPr>
          <p:cNvPr id="16" name="AutoShape 37"/>
          <p:cNvCxnSpPr>
            <a:cxnSpLocks noChangeShapeType="1"/>
          </p:cNvCxnSpPr>
          <p:nvPr/>
        </p:nvCxnSpPr>
        <p:spPr bwMode="auto">
          <a:xfrm rot="5400000">
            <a:off x="4079749" y="1524300"/>
            <a:ext cx="13086" cy="2076584"/>
          </a:xfrm>
          <a:prstGeom prst="curvedConnector3">
            <a:avLst>
              <a:gd name="adj1" fmla="val 24260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Line 32"/>
          <p:cNvSpPr>
            <a:spLocks noChangeShapeType="1"/>
          </p:cNvSpPr>
          <p:nvPr/>
        </p:nvSpPr>
        <p:spPr bwMode="auto">
          <a:xfrm>
            <a:off x="2322809" y="2362294"/>
            <a:ext cx="34419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Oval 6"/>
          <p:cNvSpPr>
            <a:spLocks noChangeArrowheads="1"/>
          </p:cNvSpPr>
          <p:nvPr/>
        </p:nvSpPr>
        <p:spPr bwMode="auto">
          <a:xfrm>
            <a:off x="4879316" y="2051610"/>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A</a:t>
            </a:r>
          </a:p>
        </p:txBody>
      </p:sp>
      <p:sp>
        <p:nvSpPr>
          <p:cNvPr id="19" name="TextBox 18"/>
          <p:cNvSpPr txBox="1"/>
          <p:nvPr/>
        </p:nvSpPr>
        <p:spPr>
          <a:xfrm>
            <a:off x="3938655" y="2569135"/>
            <a:ext cx="295274" cy="369332"/>
          </a:xfrm>
          <a:prstGeom prst="rect">
            <a:avLst/>
          </a:prstGeom>
          <a:noFill/>
        </p:spPr>
        <p:txBody>
          <a:bodyPr wrap="none" rtlCol="0">
            <a:spAutoFit/>
          </a:bodyPr>
          <a:lstStyle/>
          <a:p>
            <a:r>
              <a:rPr lang="en-US" dirty="0"/>
              <a:t>a</a:t>
            </a:r>
          </a:p>
        </p:txBody>
      </p:sp>
      <p:cxnSp>
        <p:nvCxnSpPr>
          <p:cNvPr id="20" name="AutoShape 37"/>
          <p:cNvCxnSpPr>
            <a:cxnSpLocks noChangeShapeType="1"/>
            <a:stCxn id="13" idx="2"/>
            <a:endCxn id="18" idx="2"/>
          </p:cNvCxnSpPr>
          <p:nvPr/>
        </p:nvCxnSpPr>
        <p:spPr bwMode="auto">
          <a:xfrm rot="10800000">
            <a:off x="4879316" y="2310373"/>
            <a:ext cx="92336" cy="1803068"/>
          </a:xfrm>
          <a:prstGeom prst="curvedConnector3">
            <a:avLst>
              <a:gd name="adj1" fmla="val 3475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4403990" y="3121482"/>
            <a:ext cx="306494" cy="369332"/>
          </a:xfrm>
          <a:prstGeom prst="rect">
            <a:avLst/>
          </a:prstGeom>
          <a:noFill/>
        </p:spPr>
        <p:txBody>
          <a:bodyPr wrap="none" rtlCol="0">
            <a:spAutoFit/>
          </a:bodyPr>
          <a:lstStyle/>
          <a:p>
            <a:r>
              <a:rPr lang="en-US" dirty="0"/>
              <a:t>b</a:t>
            </a:r>
          </a:p>
        </p:txBody>
      </p:sp>
      <p:cxnSp>
        <p:nvCxnSpPr>
          <p:cNvPr id="22" name="AutoShape 37"/>
          <p:cNvCxnSpPr>
            <a:cxnSpLocks noChangeShapeType="1"/>
            <a:stCxn id="18" idx="6"/>
            <a:endCxn id="13" idx="6"/>
          </p:cNvCxnSpPr>
          <p:nvPr/>
        </p:nvCxnSpPr>
        <p:spPr bwMode="auto">
          <a:xfrm>
            <a:off x="5369854" y="2310373"/>
            <a:ext cx="174093" cy="1803068"/>
          </a:xfrm>
          <a:prstGeom prst="curvedConnector3">
            <a:avLst>
              <a:gd name="adj1" fmla="val 23130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5791200" y="3062885"/>
            <a:ext cx="306494" cy="369332"/>
          </a:xfrm>
          <a:prstGeom prst="rect">
            <a:avLst/>
          </a:prstGeom>
          <a:noFill/>
        </p:spPr>
        <p:txBody>
          <a:bodyPr wrap="none" rtlCol="0">
            <a:spAutoFit/>
          </a:bodyPr>
          <a:lstStyle/>
          <a:p>
            <a:r>
              <a:rPr lang="en-US" dirty="0"/>
              <a:t>b</a:t>
            </a:r>
          </a:p>
        </p:txBody>
      </p:sp>
      <p:cxnSp>
        <p:nvCxnSpPr>
          <p:cNvPr id="24" name="AutoShape 37"/>
          <p:cNvCxnSpPr>
            <a:cxnSpLocks noChangeShapeType="1"/>
            <a:stCxn id="10" idx="2"/>
          </p:cNvCxnSpPr>
          <p:nvPr/>
        </p:nvCxnSpPr>
        <p:spPr bwMode="auto">
          <a:xfrm rot="10800000" flipH="1" flipV="1">
            <a:off x="2667000" y="2375121"/>
            <a:ext cx="152400" cy="1780362"/>
          </a:xfrm>
          <a:prstGeom prst="curvedConnector3">
            <a:avLst>
              <a:gd name="adj1" fmla="val -1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7"/>
          <p:cNvCxnSpPr>
            <a:cxnSpLocks noChangeShapeType="1"/>
            <a:endCxn id="10" idx="6"/>
          </p:cNvCxnSpPr>
          <p:nvPr/>
        </p:nvCxnSpPr>
        <p:spPr bwMode="auto">
          <a:xfrm flipH="1" flipV="1">
            <a:off x="3157538" y="2375121"/>
            <a:ext cx="152400" cy="1780362"/>
          </a:xfrm>
          <a:prstGeom prst="curvedConnector3">
            <a:avLst>
              <a:gd name="adj1" fmla="val -1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2169562" y="3158998"/>
            <a:ext cx="306494" cy="369332"/>
          </a:xfrm>
          <a:prstGeom prst="rect">
            <a:avLst/>
          </a:prstGeom>
          <a:noFill/>
        </p:spPr>
        <p:txBody>
          <a:bodyPr wrap="none" rtlCol="0">
            <a:spAutoFit/>
          </a:bodyPr>
          <a:lstStyle/>
          <a:p>
            <a:r>
              <a:rPr lang="en-US" dirty="0"/>
              <a:t>b</a:t>
            </a:r>
          </a:p>
        </p:txBody>
      </p:sp>
      <p:sp>
        <p:nvSpPr>
          <p:cNvPr id="27" name="TextBox 26"/>
          <p:cNvSpPr txBox="1"/>
          <p:nvPr/>
        </p:nvSpPr>
        <p:spPr>
          <a:xfrm>
            <a:off x="3216530" y="3215817"/>
            <a:ext cx="306494" cy="369332"/>
          </a:xfrm>
          <a:prstGeom prst="rect">
            <a:avLst/>
          </a:prstGeom>
          <a:noFill/>
        </p:spPr>
        <p:txBody>
          <a:bodyPr wrap="none" rtlCol="0">
            <a:spAutoFit/>
          </a:bodyPr>
          <a:lstStyle/>
          <a:p>
            <a:r>
              <a:rPr lang="en-US" dirty="0"/>
              <a:t>b</a:t>
            </a:r>
          </a:p>
        </p:txBody>
      </p:sp>
      <p:cxnSp>
        <p:nvCxnSpPr>
          <p:cNvPr id="28" name="AutoShape 37"/>
          <p:cNvCxnSpPr>
            <a:cxnSpLocks noChangeShapeType="1"/>
            <a:endCxn id="13" idx="4"/>
          </p:cNvCxnSpPr>
          <p:nvPr/>
        </p:nvCxnSpPr>
        <p:spPr bwMode="auto">
          <a:xfrm rot="16200000" flipH="1">
            <a:off x="4159916" y="3318997"/>
            <a:ext cx="2637" cy="2193131"/>
          </a:xfrm>
          <a:prstGeom prst="curvedConnector3">
            <a:avLst>
              <a:gd name="adj1" fmla="val 876894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7"/>
          <p:cNvCxnSpPr>
            <a:cxnSpLocks noChangeShapeType="1"/>
            <a:stCxn id="13" idx="0"/>
          </p:cNvCxnSpPr>
          <p:nvPr/>
        </p:nvCxnSpPr>
        <p:spPr bwMode="auto">
          <a:xfrm rot="16200000" flipH="1" flipV="1">
            <a:off x="4117875" y="2756794"/>
            <a:ext cx="86720" cy="2193131"/>
          </a:xfrm>
          <a:prstGeom prst="curvedConnector3">
            <a:avLst>
              <a:gd name="adj1" fmla="val -26360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3958322" y="3593208"/>
            <a:ext cx="295274" cy="369332"/>
          </a:xfrm>
          <a:prstGeom prst="rect">
            <a:avLst/>
          </a:prstGeom>
          <a:noFill/>
        </p:spPr>
        <p:txBody>
          <a:bodyPr wrap="none" rtlCol="0">
            <a:spAutoFit/>
          </a:bodyPr>
          <a:lstStyle/>
          <a:p>
            <a:r>
              <a:rPr lang="en-US" dirty="0"/>
              <a:t>a</a:t>
            </a:r>
          </a:p>
        </p:txBody>
      </p:sp>
      <p:sp>
        <p:nvSpPr>
          <p:cNvPr id="31" name="TextBox 30"/>
          <p:cNvSpPr txBox="1"/>
          <p:nvPr/>
        </p:nvSpPr>
        <p:spPr>
          <a:xfrm>
            <a:off x="4013598" y="4648200"/>
            <a:ext cx="295274" cy="369332"/>
          </a:xfrm>
          <a:prstGeom prst="rect">
            <a:avLst/>
          </a:prstGeom>
          <a:noFill/>
        </p:spPr>
        <p:txBody>
          <a:bodyPr wrap="none" rtlCol="0">
            <a:spAutoFit/>
          </a:bodyPr>
          <a:lstStyle/>
          <a:p>
            <a:r>
              <a:rPr lang="en-US" dirty="0"/>
              <a:t>a</a:t>
            </a:r>
          </a:p>
        </p:txBody>
      </p:sp>
      <p:sp>
        <p:nvSpPr>
          <p:cNvPr id="32" name="Oval 6"/>
          <p:cNvSpPr>
            <a:spLocks noChangeArrowheads="1"/>
          </p:cNvSpPr>
          <p:nvPr/>
        </p:nvSpPr>
        <p:spPr bwMode="auto">
          <a:xfrm>
            <a:off x="2819400" y="3896720"/>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B</a:t>
            </a:r>
          </a:p>
        </p:txBody>
      </p:sp>
    </p:spTree>
    <p:extLst>
      <p:ext uri="{BB962C8B-B14F-4D97-AF65-F5344CB8AC3E}">
        <p14:creationId xmlns:p14="http://schemas.microsoft.com/office/powerpoint/2010/main" val="35603235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684" y="817163"/>
            <a:ext cx="8229600" cy="4394599"/>
          </a:xfrm>
        </p:spPr>
        <p:txBody>
          <a:bodyPr>
            <a:noAutofit/>
          </a:bodyPr>
          <a:lstStyle/>
          <a:p>
            <a:r>
              <a:rPr lang="en-US" sz="2200" dirty="0"/>
              <a:t>Step 2:  Set of productions are given by: </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S → </a:t>
            </a:r>
            <a:r>
              <a:rPr lang="en-US" sz="2200" dirty="0" err="1"/>
              <a:t>aA|bB</a:t>
            </a:r>
            <a:endParaRPr lang="en-US" sz="2200" dirty="0"/>
          </a:p>
          <a:p>
            <a:r>
              <a:rPr lang="en-US" sz="2200" dirty="0"/>
              <a:t>A → </a:t>
            </a:r>
            <a:r>
              <a:rPr lang="en-US" sz="2200" dirty="0" err="1"/>
              <a:t>aS|bC|b</a:t>
            </a:r>
            <a:endParaRPr lang="en-US" sz="2200" dirty="0"/>
          </a:p>
          <a:p>
            <a:r>
              <a:rPr lang="en-US" sz="2200" dirty="0"/>
              <a:t>B → </a:t>
            </a:r>
            <a:r>
              <a:rPr lang="en-US" sz="2200" dirty="0" err="1"/>
              <a:t>bs|aC|a</a:t>
            </a:r>
            <a:endParaRPr lang="en-US" sz="2200" dirty="0"/>
          </a:p>
          <a:p>
            <a:r>
              <a:rPr lang="en-US" sz="2200" dirty="0"/>
              <a:t>C → </a:t>
            </a:r>
            <a:r>
              <a:rPr lang="en-US" sz="2200" dirty="0" err="1"/>
              <a:t>aB|bA</a:t>
            </a:r>
            <a:endParaRPr lang="en-US" sz="2200" dirty="0"/>
          </a:p>
          <a:p>
            <a:endParaRPr lang="en-US" sz="2200" dirty="0"/>
          </a:p>
        </p:txBody>
      </p:sp>
      <p:sp>
        <p:nvSpPr>
          <p:cNvPr id="4" name="Date Placeholder 3"/>
          <p:cNvSpPr>
            <a:spLocks noGrp="1"/>
          </p:cNvSpPr>
          <p:nvPr>
            <p:ph type="dt" sz="half" idx="10"/>
          </p:nvPr>
        </p:nvSpPr>
        <p:spPr/>
        <p:txBody>
          <a:bodyPr/>
          <a:lstStyle/>
          <a:p>
            <a:fld id="{245BF1F0-0EFC-405E-9F4A-0E2D6E4F3951}"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t>DFA to Right Linear Regular Grammar </a:t>
            </a:r>
            <a:r>
              <a:rPr lang="en-US" altLang="en-US" sz="2800" b="1" dirty="0"/>
              <a:t>(Continued)</a:t>
            </a: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Oval 6"/>
          <p:cNvSpPr>
            <a:spLocks noChangeArrowheads="1"/>
          </p:cNvSpPr>
          <p:nvPr/>
        </p:nvSpPr>
        <p:spPr bwMode="auto">
          <a:xfrm>
            <a:off x="2667000" y="2116358"/>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S</a:t>
            </a:r>
          </a:p>
        </p:txBody>
      </p:sp>
      <p:grpSp>
        <p:nvGrpSpPr>
          <p:cNvPr id="11" name="Group 25"/>
          <p:cNvGrpSpPr>
            <a:grpSpLocks/>
          </p:cNvGrpSpPr>
          <p:nvPr/>
        </p:nvGrpSpPr>
        <p:grpSpPr bwMode="auto">
          <a:xfrm>
            <a:off x="4971652" y="3810000"/>
            <a:ext cx="572295" cy="606882"/>
            <a:chOff x="755" y="1461"/>
            <a:chExt cx="446" cy="434"/>
          </a:xfrm>
        </p:grpSpPr>
        <p:sp>
          <p:nvSpPr>
            <p:cNvPr id="12" name="Oval 26"/>
            <p:cNvSpPr>
              <a:spLocks noChangeArrowheads="1"/>
            </p:cNvSpPr>
            <p:nvPr/>
          </p:nvSpPr>
          <p:spPr bwMode="auto">
            <a:xfrm>
              <a:off x="793" y="1500"/>
              <a:ext cx="371" cy="35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C</a:t>
              </a:r>
            </a:p>
          </p:txBody>
        </p:sp>
        <p:sp>
          <p:nvSpPr>
            <p:cNvPr id="13" name="Oval 27"/>
            <p:cNvSpPr>
              <a:spLocks noChangeArrowheads="1"/>
            </p:cNvSpPr>
            <p:nvPr/>
          </p:nvSpPr>
          <p:spPr bwMode="auto">
            <a:xfrm>
              <a:off x="755" y="1461"/>
              <a:ext cx="446" cy="4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cxnSp>
        <p:nvCxnSpPr>
          <p:cNvPr id="14" name="AutoShape 37"/>
          <p:cNvCxnSpPr>
            <a:cxnSpLocks noChangeShapeType="1"/>
          </p:cNvCxnSpPr>
          <p:nvPr/>
        </p:nvCxnSpPr>
        <p:spPr bwMode="auto">
          <a:xfrm rot="5400000" flipH="1" flipV="1">
            <a:off x="4048157" y="1078064"/>
            <a:ext cx="76271" cy="2076584"/>
          </a:xfrm>
          <a:prstGeom prst="curvedConnector3">
            <a:avLst>
              <a:gd name="adj1" fmla="val 51624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618005" y="1466723"/>
            <a:ext cx="295274" cy="369332"/>
          </a:xfrm>
          <a:prstGeom prst="rect">
            <a:avLst/>
          </a:prstGeom>
          <a:noFill/>
        </p:spPr>
        <p:txBody>
          <a:bodyPr wrap="none" rtlCol="0">
            <a:spAutoFit/>
          </a:bodyPr>
          <a:lstStyle/>
          <a:p>
            <a:r>
              <a:rPr lang="en-US" dirty="0"/>
              <a:t>a</a:t>
            </a:r>
          </a:p>
        </p:txBody>
      </p:sp>
      <p:cxnSp>
        <p:nvCxnSpPr>
          <p:cNvPr id="16" name="AutoShape 37"/>
          <p:cNvCxnSpPr>
            <a:cxnSpLocks noChangeShapeType="1"/>
          </p:cNvCxnSpPr>
          <p:nvPr/>
        </p:nvCxnSpPr>
        <p:spPr bwMode="auto">
          <a:xfrm rot="5400000">
            <a:off x="4079749" y="1524300"/>
            <a:ext cx="13086" cy="2076584"/>
          </a:xfrm>
          <a:prstGeom prst="curvedConnector3">
            <a:avLst>
              <a:gd name="adj1" fmla="val 24260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Line 32"/>
          <p:cNvSpPr>
            <a:spLocks noChangeShapeType="1"/>
          </p:cNvSpPr>
          <p:nvPr/>
        </p:nvSpPr>
        <p:spPr bwMode="auto">
          <a:xfrm>
            <a:off x="2322809" y="2362294"/>
            <a:ext cx="34419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Oval 6"/>
          <p:cNvSpPr>
            <a:spLocks noChangeArrowheads="1"/>
          </p:cNvSpPr>
          <p:nvPr/>
        </p:nvSpPr>
        <p:spPr bwMode="auto">
          <a:xfrm>
            <a:off x="4879316" y="2051610"/>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A</a:t>
            </a:r>
          </a:p>
        </p:txBody>
      </p:sp>
      <p:sp>
        <p:nvSpPr>
          <p:cNvPr id="19" name="TextBox 18"/>
          <p:cNvSpPr txBox="1"/>
          <p:nvPr/>
        </p:nvSpPr>
        <p:spPr>
          <a:xfrm>
            <a:off x="3938655" y="2569135"/>
            <a:ext cx="295274" cy="369332"/>
          </a:xfrm>
          <a:prstGeom prst="rect">
            <a:avLst/>
          </a:prstGeom>
          <a:noFill/>
        </p:spPr>
        <p:txBody>
          <a:bodyPr wrap="none" rtlCol="0">
            <a:spAutoFit/>
          </a:bodyPr>
          <a:lstStyle/>
          <a:p>
            <a:r>
              <a:rPr lang="en-US" dirty="0"/>
              <a:t>a</a:t>
            </a:r>
          </a:p>
        </p:txBody>
      </p:sp>
      <p:cxnSp>
        <p:nvCxnSpPr>
          <p:cNvPr id="20" name="AutoShape 37"/>
          <p:cNvCxnSpPr>
            <a:cxnSpLocks noChangeShapeType="1"/>
            <a:stCxn id="13" idx="2"/>
            <a:endCxn id="18" idx="2"/>
          </p:cNvCxnSpPr>
          <p:nvPr/>
        </p:nvCxnSpPr>
        <p:spPr bwMode="auto">
          <a:xfrm rot="10800000">
            <a:off x="4879316" y="2310373"/>
            <a:ext cx="92336" cy="1803068"/>
          </a:xfrm>
          <a:prstGeom prst="curvedConnector3">
            <a:avLst>
              <a:gd name="adj1" fmla="val 34757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4403990" y="3121482"/>
            <a:ext cx="306494" cy="369332"/>
          </a:xfrm>
          <a:prstGeom prst="rect">
            <a:avLst/>
          </a:prstGeom>
          <a:noFill/>
        </p:spPr>
        <p:txBody>
          <a:bodyPr wrap="none" rtlCol="0">
            <a:spAutoFit/>
          </a:bodyPr>
          <a:lstStyle/>
          <a:p>
            <a:r>
              <a:rPr lang="en-US" dirty="0"/>
              <a:t>b</a:t>
            </a:r>
          </a:p>
        </p:txBody>
      </p:sp>
      <p:cxnSp>
        <p:nvCxnSpPr>
          <p:cNvPr id="22" name="AutoShape 37"/>
          <p:cNvCxnSpPr>
            <a:cxnSpLocks noChangeShapeType="1"/>
            <a:stCxn id="18" idx="6"/>
            <a:endCxn id="13" idx="6"/>
          </p:cNvCxnSpPr>
          <p:nvPr/>
        </p:nvCxnSpPr>
        <p:spPr bwMode="auto">
          <a:xfrm>
            <a:off x="5369854" y="2310373"/>
            <a:ext cx="174093" cy="1803068"/>
          </a:xfrm>
          <a:prstGeom prst="curvedConnector3">
            <a:avLst>
              <a:gd name="adj1" fmla="val 23130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2"/>
          <p:cNvSpPr txBox="1"/>
          <p:nvPr/>
        </p:nvSpPr>
        <p:spPr>
          <a:xfrm>
            <a:off x="5791200" y="3062885"/>
            <a:ext cx="306494" cy="369332"/>
          </a:xfrm>
          <a:prstGeom prst="rect">
            <a:avLst/>
          </a:prstGeom>
          <a:noFill/>
        </p:spPr>
        <p:txBody>
          <a:bodyPr wrap="none" rtlCol="0">
            <a:spAutoFit/>
          </a:bodyPr>
          <a:lstStyle/>
          <a:p>
            <a:r>
              <a:rPr lang="en-US" dirty="0"/>
              <a:t>b</a:t>
            </a:r>
          </a:p>
        </p:txBody>
      </p:sp>
      <p:cxnSp>
        <p:nvCxnSpPr>
          <p:cNvPr id="24" name="AutoShape 37"/>
          <p:cNvCxnSpPr>
            <a:cxnSpLocks noChangeShapeType="1"/>
            <a:stCxn id="10" idx="2"/>
          </p:cNvCxnSpPr>
          <p:nvPr/>
        </p:nvCxnSpPr>
        <p:spPr bwMode="auto">
          <a:xfrm rot="10800000" flipH="1" flipV="1">
            <a:off x="2667000" y="2375121"/>
            <a:ext cx="152400" cy="1780362"/>
          </a:xfrm>
          <a:prstGeom prst="curvedConnector3">
            <a:avLst>
              <a:gd name="adj1" fmla="val -1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7"/>
          <p:cNvCxnSpPr>
            <a:cxnSpLocks noChangeShapeType="1"/>
            <a:endCxn id="10" idx="6"/>
          </p:cNvCxnSpPr>
          <p:nvPr/>
        </p:nvCxnSpPr>
        <p:spPr bwMode="auto">
          <a:xfrm flipH="1" flipV="1">
            <a:off x="3157538" y="2375121"/>
            <a:ext cx="152400" cy="1780362"/>
          </a:xfrm>
          <a:prstGeom prst="curvedConnector3">
            <a:avLst>
              <a:gd name="adj1" fmla="val -1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p:cNvSpPr txBox="1"/>
          <p:nvPr/>
        </p:nvSpPr>
        <p:spPr>
          <a:xfrm>
            <a:off x="2169562" y="3158998"/>
            <a:ext cx="306494" cy="369332"/>
          </a:xfrm>
          <a:prstGeom prst="rect">
            <a:avLst/>
          </a:prstGeom>
          <a:noFill/>
        </p:spPr>
        <p:txBody>
          <a:bodyPr wrap="none" rtlCol="0">
            <a:spAutoFit/>
          </a:bodyPr>
          <a:lstStyle/>
          <a:p>
            <a:r>
              <a:rPr lang="en-US" dirty="0"/>
              <a:t>b</a:t>
            </a:r>
          </a:p>
        </p:txBody>
      </p:sp>
      <p:sp>
        <p:nvSpPr>
          <p:cNvPr id="27" name="TextBox 26"/>
          <p:cNvSpPr txBox="1"/>
          <p:nvPr/>
        </p:nvSpPr>
        <p:spPr>
          <a:xfrm>
            <a:off x="3216530" y="3215817"/>
            <a:ext cx="306494" cy="369332"/>
          </a:xfrm>
          <a:prstGeom prst="rect">
            <a:avLst/>
          </a:prstGeom>
          <a:noFill/>
        </p:spPr>
        <p:txBody>
          <a:bodyPr wrap="none" rtlCol="0">
            <a:spAutoFit/>
          </a:bodyPr>
          <a:lstStyle/>
          <a:p>
            <a:r>
              <a:rPr lang="en-US" dirty="0"/>
              <a:t>b</a:t>
            </a:r>
          </a:p>
        </p:txBody>
      </p:sp>
      <p:cxnSp>
        <p:nvCxnSpPr>
          <p:cNvPr id="28" name="AutoShape 37"/>
          <p:cNvCxnSpPr>
            <a:cxnSpLocks noChangeShapeType="1"/>
            <a:endCxn id="13" idx="4"/>
          </p:cNvCxnSpPr>
          <p:nvPr/>
        </p:nvCxnSpPr>
        <p:spPr bwMode="auto">
          <a:xfrm rot="16200000" flipH="1">
            <a:off x="4159916" y="3318997"/>
            <a:ext cx="2637" cy="2193131"/>
          </a:xfrm>
          <a:prstGeom prst="curvedConnector3">
            <a:avLst>
              <a:gd name="adj1" fmla="val 876894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7"/>
          <p:cNvCxnSpPr>
            <a:cxnSpLocks noChangeShapeType="1"/>
            <a:stCxn id="13" idx="0"/>
          </p:cNvCxnSpPr>
          <p:nvPr/>
        </p:nvCxnSpPr>
        <p:spPr bwMode="auto">
          <a:xfrm rot="16200000" flipH="1" flipV="1">
            <a:off x="4117875" y="2756794"/>
            <a:ext cx="86720" cy="2193131"/>
          </a:xfrm>
          <a:prstGeom prst="curvedConnector3">
            <a:avLst>
              <a:gd name="adj1" fmla="val -26360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3958322" y="3593208"/>
            <a:ext cx="295274" cy="369332"/>
          </a:xfrm>
          <a:prstGeom prst="rect">
            <a:avLst/>
          </a:prstGeom>
          <a:noFill/>
        </p:spPr>
        <p:txBody>
          <a:bodyPr wrap="none" rtlCol="0">
            <a:spAutoFit/>
          </a:bodyPr>
          <a:lstStyle/>
          <a:p>
            <a:r>
              <a:rPr lang="en-US" dirty="0"/>
              <a:t>a</a:t>
            </a:r>
          </a:p>
        </p:txBody>
      </p:sp>
      <p:sp>
        <p:nvSpPr>
          <p:cNvPr id="31" name="TextBox 30"/>
          <p:cNvSpPr txBox="1"/>
          <p:nvPr/>
        </p:nvSpPr>
        <p:spPr>
          <a:xfrm>
            <a:off x="4013598" y="4648200"/>
            <a:ext cx="295274" cy="369332"/>
          </a:xfrm>
          <a:prstGeom prst="rect">
            <a:avLst/>
          </a:prstGeom>
          <a:noFill/>
        </p:spPr>
        <p:txBody>
          <a:bodyPr wrap="none" rtlCol="0">
            <a:spAutoFit/>
          </a:bodyPr>
          <a:lstStyle/>
          <a:p>
            <a:r>
              <a:rPr lang="en-US" dirty="0"/>
              <a:t>a</a:t>
            </a:r>
          </a:p>
        </p:txBody>
      </p:sp>
      <p:sp>
        <p:nvSpPr>
          <p:cNvPr id="32" name="Oval 6"/>
          <p:cNvSpPr>
            <a:spLocks noChangeArrowheads="1"/>
          </p:cNvSpPr>
          <p:nvPr/>
        </p:nvSpPr>
        <p:spPr bwMode="auto">
          <a:xfrm>
            <a:off x="2819400" y="3896720"/>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B</a:t>
            </a:r>
          </a:p>
        </p:txBody>
      </p:sp>
    </p:spTree>
    <p:extLst>
      <p:ext uri="{BB962C8B-B14F-4D97-AF65-F5344CB8AC3E}">
        <p14:creationId xmlns:p14="http://schemas.microsoft.com/office/powerpoint/2010/main" val="34412571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525963"/>
          </a:xfrm>
        </p:spPr>
        <p:txBody>
          <a:bodyPr>
            <a:normAutofit/>
          </a:bodyPr>
          <a:lstStyle/>
          <a:p>
            <a:pPr marL="0" indent="0">
              <a:buNone/>
            </a:pPr>
            <a:r>
              <a:rPr lang="en-US" sz="2200" dirty="0"/>
              <a:t>Convert the given Right Linear Grammar to DFA :</a:t>
            </a:r>
          </a:p>
          <a:p>
            <a:r>
              <a:rPr lang="en-US" sz="2200" dirty="0"/>
              <a:t>S →</a:t>
            </a:r>
            <a:r>
              <a:rPr lang="en-US" sz="2200" dirty="0" err="1"/>
              <a:t>bB</a:t>
            </a:r>
            <a:endParaRPr lang="en-US" sz="2200" dirty="0"/>
          </a:p>
          <a:p>
            <a:r>
              <a:rPr lang="en-US" sz="2200" dirty="0"/>
              <a:t>B →</a:t>
            </a:r>
            <a:r>
              <a:rPr lang="en-US" sz="2200" dirty="0" err="1"/>
              <a:t>bC|b</a:t>
            </a:r>
            <a:endParaRPr lang="en-US" sz="2200" dirty="0"/>
          </a:p>
          <a:p>
            <a:r>
              <a:rPr lang="en-US" sz="2200" dirty="0"/>
              <a:t>B →</a:t>
            </a:r>
            <a:r>
              <a:rPr lang="en-US" sz="2200" dirty="0" err="1"/>
              <a:t>aB</a:t>
            </a:r>
            <a:endParaRPr lang="en-US" sz="2200" dirty="0"/>
          </a:p>
          <a:p>
            <a:r>
              <a:rPr lang="en-US" sz="2200" dirty="0"/>
              <a:t>C →a</a:t>
            </a:r>
          </a:p>
          <a:p>
            <a:endParaRPr lang="en-US" sz="2200" dirty="0"/>
          </a:p>
          <a:p>
            <a:pPr marL="0" indent="0">
              <a:buNone/>
            </a:pPr>
            <a:r>
              <a:rPr lang="en-US" sz="2200" b="1" dirty="0"/>
              <a:t>STEP 1:</a:t>
            </a:r>
            <a:r>
              <a:rPr lang="en-US" sz="2200" dirty="0"/>
              <a:t> Adding transactions corresponding to every production ,we get:</a:t>
            </a:r>
          </a:p>
          <a:p>
            <a:endParaRPr lang="en-US" sz="2200" dirty="0"/>
          </a:p>
        </p:txBody>
      </p:sp>
      <p:sp>
        <p:nvSpPr>
          <p:cNvPr id="4" name="Date Placeholder 3"/>
          <p:cNvSpPr>
            <a:spLocks noGrp="1"/>
          </p:cNvSpPr>
          <p:nvPr>
            <p:ph type="dt" sz="half" idx="10"/>
          </p:nvPr>
        </p:nvSpPr>
        <p:spPr/>
        <p:txBody>
          <a:bodyPr/>
          <a:lstStyle/>
          <a:p>
            <a:fld id="{345D1E15-B932-44B4-B6AD-2F4089481029}"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Right Linear Grammar to DFA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Oval 6"/>
          <p:cNvSpPr>
            <a:spLocks noChangeArrowheads="1"/>
          </p:cNvSpPr>
          <p:nvPr/>
        </p:nvSpPr>
        <p:spPr bwMode="auto">
          <a:xfrm>
            <a:off x="1295400" y="3962400"/>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S</a:t>
            </a:r>
          </a:p>
        </p:txBody>
      </p:sp>
      <p:sp>
        <p:nvSpPr>
          <p:cNvPr id="11" name="Line 32"/>
          <p:cNvSpPr>
            <a:spLocks noChangeShapeType="1"/>
          </p:cNvSpPr>
          <p:nvPr/>
        </p:nvSpPr>
        <p:spPr bwMode="auto">
          <a:xfrm>
            <a:off x="951209" y="4208336"/>
            <a:ext cx="34419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32"/>
          <p:cNvSpPr>
            <a:spLocks noChangeShapeType="1"/>
          </p:cNvSpPr>
          <p:nvPr/>
        </p:nvSpPr>
        <p:spPr bwMode="auto">
          <a:xfrm>
            <a:off x="1785938" y="4221162"/>
            <a:ext cx="58823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Oval 6"/>
          <p:cNvSpPr>
            <a:spLocks noChangeArrowheads="1"/>
          </p:cNvSpPr>
          <p:nvPr/>
        </p:nvSpPr>
        <p:spPr bwMode="auto">
          <a:xfrm>
            <a:off x="2374171" y="3962400"/>
            <a:ext cx="490538" cy="517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B</a:t>
            </a:r>
          </a:p>
        </p:txBody>
      </p:sp>
      <p:sp>
        <p:nvSpPr>
          <p:cNvPr id="14" name="TextBox 13"/>
          <p:cNvSpPr txBox="1"/>
          <p:nvPr/>
        </p:nvSpPr>
        <p:spPr>
          <a:xfrm>
            <a:off x="1926807" y="3851830"/>
            <a:ext cx="306494" cy="369332"/>
          </a:xfrm>
          <a:prstGeom prst="rect">
            <a:avLst/>
          </a:prstGeom>
          <a:noFill/>
        </p:spPr>
        <p:txBody>
          <a:bodyPr wrap="none" rtlCol="0">
            <a:spAutoFit/>
          </a:bodyPr>
          <a:lstStyle/>
          <a:p>
            <a:r>
              <a:rPr lang="en-US" dirty="0"/>
              <a:t>b</a:t>
            </a:r>
          </a:p>
        </p:txBody>
      </p:sp>
      <p:cxnSp>
        <p:nvCxnSpPr>
          <p:cNvPr id="15" name="AutoShape 37"/>
          <p:cNvCxnSpPr>
            <a:cxnSpLocks noChangeShapeType="1"/>
            <a:stCxn id="13" idx="1"/>
            <a:endCxn id="13" idx="7"/>
          </p:cNvCxnSpPr>
          <p:nvPr/>
        </p:nvCxnSpPr>
        <p:spPr bwMode="auto">
          <a:xfrm rot="5400000" flipH="1" flipV="1">
            <a:off x="2619440" y="3864759"/>
            <a:ext cx="12700" cy="346862"/>
          </a:xfrm>
          <a:prstGeom prst="curvedConnector3">
            <a:avLst>
              <a:gd name="adj1" fmla="val 239677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799221" y="3675208"/>
            <a:ext cx="295274" cy="369332"/>
          </a:xfrm>
          <a:prstGeom prst="rect">
            <a:avLst/>
          </a:prstGeom>
          <a:noFill/>
        </p:spPr>
        <p:txBody>
          <a:bodyPr wrap="none" rtlCol="0">
            <a:spAutoFit/>
          </a:bodyPr>
          <a:lstStyle/>
          <a:p>
            <a:r>
              <a:rPr lang="en-US" dirty="0"/>
              <a:t>a</a:t>
            </a:r>
          </a:p>
        </p:txBody>
      </p:sp>
      <p:sp>
        <p:nvSpPr>
          <p:cNvPr id="19" name="Line 32"/>
          <p:cNvSpPr>
            <a:spLocks noChangeShapeType="1"/>
          </p:cNvSpPr>
          <p:nvPr/>
        </p:nvSpPr>
        <p:spPr bwMode="auto">
          <a:xfrm>
            <a:off x="2864709" y="4187316"/>
            <a:ext cx="58823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0" name="Group 25"/>
          <p:cNvGrpSpPr>
            <a:grpSpLocks/>
          </p:cNvGrpSpPr>
          <p:nvPr/>
        </p:nvGrpSpPr>
        <p:grpSpPr bwMode="auto">
          <a:xfrm>
            <a:off x="3446846" y="3883875"/>
            <a:ext cx="572295" cy="606882"/>
            <a:chOff x="755" y="1461"/>
            <a:chExt cx="446" cy="434"/>
          </a:xfrm>
        </p:grpSpPr>
        <p:sp>
          <p:nvSpPr>
            <p:cNvPr id="21" name="Oval 26"/>
            <p:cNvSpPr>
              <a:spLocks noChangeArrowheads="1"/>
            </p:cNvSpPr>
            <p:nvPr/>
          </p:nvSpPr>
          <p:spPr bwMode="auto">
            <a:xfrm>
              <a:off x="793" y="1500"/>
              <a:ext cx="371" cy="35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C</a:t>
              </a:r>
            </a:p>
          </p:txBody>
        </p:sp>
        <p:sp>
          <p:nvSpPr>
            <p:cNvPr id="22" name="Oval 27"/>
            <p:cNvSpPr>
              <a:spLocks noChangeArrowheads="1"/>
            </p:cNvSpPr>
            <p:nvPr/>
          </p:nvSpPr>
          <p:spPr bwMode="auto">
            <a:xfrm>
              <a:off x="755" y="1461"/>
              <a:ext cx="446" cy="4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sp>
        <p:nvSpPr>
          <p:cNvPr id="23" name="TextBox 22"/>
          <p:cNvSpPr txBox="1"/>
          <p:nvPr/>
        </p:nvSpPr>
        <p:spPr>
          <a:xfrm>
            <a:off x="3062285" y="3839004"/>
            <a:ext cx="306494" cy="369332"/>
          </a:xfrm>
          <a:prstGeom prst="rect">
            <a:avLst/>
          </a:prstGeom>
          <a:noFill/>
        </p:spPr>
        <p:txBody>
          <a:bodyPr wrap="none" rtlCol="0">
            <a:spAutoFit/>
          </a:bodyPr>
          <a:lstStyle/>
          <a:p>
            <a:r>
              <a:rPr lang="en-US" dirty="0"/>
              <a:t>b</a:t>
            </a:r>
          </a:p>
        </p:txBody>
      </p:sp>
      <p:grpSp>
        <p:nvGrpSpPr>
          <p:cNvPr id="24" name="Group 25"/>
          <p:cNvGrpSpPr>
            <a:grpSpLocks/>
          </p:cNvGrpSpPr>
          <p:nvPr/>
        </p:nvGrpSpPr>
        <p:grpSpPr bwMode="auto">
          <a:xfrm>
            <a:off x="3480374" y="4876800"/>
            <a:ext cx="572295" cy="606882"/>
            <a:chOff x="755" y="1461"/>
            <a:chExt cx="446" cy="434"/>
          </a:xfrm>
        </p:grpSpPr>
        <p:sp>
          <p:nvSpPr>
            <p:cNvPr id="25" name="Oval 26"/>
            <p:cNvSpPr>
              <a:spLocks noChangeArrowheads="1"/>
            </p:cNvSpPr>
            <p:nvPr/>
          </p:nvSpPr>
          <p:spPr bwMode="auto">
            <a:xfrm>
              <a:off x="793" y="1500"/>
              <a:ext cx="371" cy="35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aseline="-25000" dirty="0">
                  <a:cs typeface="Times New Roman" pitchFamily="18" charset="0"/>
                </a:rPr>
                <a:t>D</a:t>
              </a:r>
            </a:p>
          </p:txBody>
        </p:sp>
        <p:sp>
          <p:nvSpPr>
            <p:cNvPr id="26" name="Oval 27"/>
            <p:cNvSpPr>
              <a:spLocks noChangeArrowheads="1"/>
            </p:cNvSpPr>
            <p:nvPr/>
          </p:nvSpPr>
          <p:spPr bwMode="auto">
            <a:xfrm>
              <a:off x="755" y="1461"/>
              <a:ext cx="446" cy="4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sp>
        <p:nvSpPr>
          <p:cNvPr id="27" name="Line 32"/>
          <p:cNvSpPr>
            <a:spLocks noChangeShapeType="1"/>
          </p:cNvSpPr>
          <p:nvPr/>
        </p:nvSpPr>
        <p:spPr bwMode="auto">
          <a:xfrm>
            <a:off x="3766521" y="4479925"/>
            <a:ext cx="642" cy="3423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Box 27"/>
          <p:cNvSpPr txBox="1"/>
          <p:nvPr/>
        </p:nvSpPr>
        <p:spPr>
          <a:xfrm>
            <a:off x="3767163" y="4424423"/>
            <a:ext cx="295274"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26418318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STEP 2: </a:t>
            </a:r>
            <a:r>
              <a:rPr lang="en-US" sz="2200" dirty="0"/>
              <a:t>Adding a state E to handle  </a:t>
            </a:r>
            <a:r>
              <a:rPr lang="el-GR" sz="2200" dirty="0"/>
              <a:t>Φ</a:t>
            </a:r>
            <a:r>
              <a:rPr lang="en-US" sz="2200" dirty="0"/>
              <a:t> transitions , final DFA will be: </a:t>
            </a:r>
          </a:p>
        </p:txBody>
      </p:sp>
      <p:sp>
        <p:nvSpPr>
          <p:cNvPr id="4" name="Date Placeholder 3"/>
          <p:cNvSpPr>
            <a:spLocks noGrp="1"/>
          </p:cNvSpPr>
          <p:nvPr>
            <p:ph type="dt" sz="half" idx="10"/>
          </p:nvPr>
        </p:nvSpPr>
        <p:spPr/>
        <p:txBody>
          <a:bodyPr/>
          <a:lstStyle/>
          <a:p>
            <a:fld id="{CC6AB57D-171D-4F19-8D73-6DF73EE7ECFB}"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Right Linear Grammar to DFA </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94879"/>
            <a:ext cx="575310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2021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F07A3BE-519E-4609-8FE6-F4A258F945DE}" type="datetime1">
              <a:rPr lang="en-US" smtClean="0"/>
              <a:t>4/4/2023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Mr. Rahul Kumar             ACSE0404 TAFL                Unit Number: 3</a:t>
            </a:r>
            <a:endParaRPr lang="en-US" dirty="0"/>
          </a:p>
        </p:txBody>
      </p:sp>
      <p:sp>
        <p:nvSpPr>
          <p:cNvPr id="2" name="Rectangle 1"/>
          <p:cNvSpPr/>
          <p:nvPr/>
        </p:nvSpPr>
        <p:spPr>
          <a:xfrm>
            <a:off x="381000" y="914400"/>
            <a:ext cx="8229600" cy="5355312"/>
          </a:xfrm>
          <a:prstGeom prst="rect">
            <a:avLst/>
          </a:prstGeom>
        </p:spPr>
        <p:txBody>
          <a:bodyPr wrap="square">
            <a:spAutoFit/>
          </a:bodyPr>
          <a:lstStyle/>
          <a:p>
            <a:pPr fontAlgn="base"/>
            <a:r>
              <a:rPr lang="en-US" dirty="0"/>
              <a:t>The Applications of these Automata are given as follows:</a:t>
            </a:r>
          </a:p>
          <a:p>
            <a:pPr fontAlgn="base"/>
            <a:endParaRPr lang="en-US" dirty="0"/>
          </a:p>
          <a:p>
            <a:pPr fontAlgn="base"/>
            <a:r>
              <a:rPr lang="en-US" dirty="0"/>
              <a:t>1. </a:t>
            </a:r>
            <a:r>
              <a:rPr lang="en-US" dirty="0">
                <a:hlinkClick r:id="rId4"/>
              </a:rPr>
              <a:t>Finite Automata (FA) </a:t>
            </a:r>
            <a:r>
              <a:rPr lang="en-US" dirty="0"/>
              <a:t>–</a:t>
            </a:r>
          </a:p>
          <a:p>
            <a:pPr fontAlgn="base"/>
            <a:r>
              <a:rPr lang="en-US" dirty="0"/>
              <a:t>For the designing of lexical analysis of a compiler.</a:t>
            </a:r>
          </a:p>
          <a:p>
            <a:pPr fontAlgn="base"/>
            <a:r>
              <a:rPr lang="en-US" dirty="0"/>
              <a:t>For recognizing the pattern using regular expressions.</a:t>
            </a:r>
          </a:p>
          <a:p>
            <a:pPr fontAlgn="base"/>
            <a:r>
              <a:rPr lang="en-US" dirty="0"/>
              <a:t>Used in text editors.</a:t>
            </a:r>
          </a:p>
          <a:p>
            <a:pPr fontAlgn="base"/>
            <a:r>
              <a:rPr lang="en-US" dirty="0"/>
              <a:t>For the implementation of spell checkers.</a:t>
            </a:r>
          </a:p>
          <a:p>
            <a:pPr fontAlgn="base"/>
            <a:endParaRPr lang="en-US" dirty="0"/>
          </a:p>
          <a:p>
            <a:pPr fontAlgn="base"/>
            <a:r>
              <a:rPr lang="en-US" dirty="0"/>
              <a:t>2. </a:t>
            </a:r>
            <a:r>
              <a:rPr lang="en-US" dirty="0">
                <a:hlinkClick r:id="rId5"/>
              </a:rPr>
              <a:t>Push Down Automata (PDA)</a:t>
            </a:r>
            <a:r>
              <a:rPr lang="en-US" dirty="0"/>
              <a:t> –</a:t>
            </a:r>
          </a:p>
          <a:p>
            <a:pPr fontAlgn="base"/>
            <a:r>
              <a:rPr lang="en-US" dirty="0"/>
              <a:t>For designing the parsing phase of a compiler (Syntax Analysis).</a:t>
            </a:r>
          </a:p>
          <a:p>
            <a:pPr fontAlgn="base"/>
            <a:r>
              <a:rPr lang="en-US" dirty="0"/>
              <a:t>For implementation of stack applications.</a:t>
            </a:r>
          </a:p>
          <a:p>
            <a:pPr fontAlgn="base"/>
            <a:r>
              <a:rPr lang="en-US" dirty="0"/>
              <a:t>For evaluating the arithmetic expressions.</a:t>
            </a:r>
          </a:p>
          <a:p>
            <a:pPr fontAlgn="base"/>
            <a:r>
              <a:rPr lang="en-US" dirty="0"/>
              <a:t>For solving the Tower of Hanoi Problem.</a:t>
            </a:r>
          </a:p>
          <a:p>
            <a:pPr fontAlgn="base"/>
            <a:endParaRPr lang="en-US" dirty="0"/>
          </a:p>
          <a:p>
            <a:pPr fontAlgn="base"/>
            <a:r>
              <a:rPr lang="en-US" dirty="0"/>
              <a:t>4.</a:t>
            </a:r>
            <a:r>
              <a:rPr lang="en-US" dirty="0">
                <a:hlinkClick r:id="rId6"/>
              </a:rPr>
              <a:t> Turing Machine (TM)</a:t>
            </a:r>
            <a:r>
              <a:rPr lang="en-US" dirty="0"/>
              <a:t> –</a:t>
            </a:r>
          </a:p>
          <a:p>
            <a:pPr fontAlgn="base"/>
            <a:r>
              <a:rPr lang="en-US" dirty="0"/>
              <a:t>For solving any recursively enumerable problem.</a:t>
            </a:r>
          </a:p>
          <a:p>
            <a:pPr fontAlgn="base"/>
            <a:r>
              <a:rPr lang="en-US" dirty="0"/>
              <a:t>For implementation of neural networks.</a:t>
            </a:r>
          </a:p>
          <a:p>
            <a:pPr fontAlgn="base"/>
            <a:r>
              <a:rPr lang="en-US" dirty="0"/>
              <a:t>For implementation of Robotics Applications.</a:t>
            </a:r>
          </a:p>
          <a:p>
            <a:pPr fontAlgn="base"/>
            <a:r>
              <a:rPr lang="en-US" dirty="0"/>
              <a:t>For implementation of artificial intelligence.</a:t>
            </a:r>
          </a:p>
        </p:txBody>
      </p:sp>
    </p:spTree>
    <p:extLst>
      <p:ext uri="{BB962C8B-B14F-4D97-AF65-F5344CB8AC3E}">
        <p14:creationId xmlns:p14="http://schemas.microsoft.com/office/powerpoint/2010/main" val="2480626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Following steps are required to write a left linear grammar corresponding to a DFA. </a:t>
            </a:r>
          </a:p>
          <a:p>
            <a:pPr marL="0" indent="0">
              <a:buNone/>
            </a:pPr>
            <a:endParaRPr lang="en-US" sz="2200" dirty="0"/>
          </a:p>
          <a:p>
            <a:r>
              <a:rPr lang="en-US" sz="2200" dirty="0"/>
              <a:t>Interchange starting state and the final state.</a:t>
            </a:r>
          </a:p>
          <a:p>
            <a:r>
              <a:rPr lang="en-US" sz="2200" dirty="0"/>
              <a:t>Reverse the direction of all the transactions.</a:t>
            </a:r>
          </a:p>
          <a:p>
            <a:r>
              <a:rPr lang="en-US" sz="2200" dirty="0"/>
              <a:t>Write the grammar from the transaction graph in left linear form. </a:t>
            </a:r>
          </a:p>
        </p:txBody>
      </p:sp>
      <p:sp>
        <p:nvSpPr>
          <p:cNvPr id="4" name="Date Placeholder 3"/>
          <p:cNvSpPr>
            <a:spLocks noGrp="1"/>
          </p:cNvSpPr>
          <p:nvPr>
            <p:ph type="dt" sz="half" idx="10"/>
          </p:nvPr>
        </p:nvSpPr>
        <p:spPr/>
        <p:txBody>
          <a:bodyPr/>
          <a:lstStyle/>
          <a:p>
            <a:fld id="{BF38A50A-046E-42BE-B12D-A2986304DC0A}"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423416"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DFA to Left Linear Grammar</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72515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Following DFA is Given: </a:t>
            </a:r>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fld id="{D4B3B978-E943-4E63-AC21-9E3FF439F2DA}"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DFA to Left Linear Grammar</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480" y="2133600"/>
            <a:ext cx="3535680" cy="3064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97312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rmAutofit/>
          </a:bodyPr>
          <a:lstStyle/>
          <a:p>
            <a:r>
              <a:rPr lang="en-US" sz="2200" dirty="0"/>
              <a:t>Interchange the starting state and the final state and reverse the direction of transactions, we get the transaction graph as following: </a:t>
            </a:r>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Writing an equivalent left linear grammar, we get:</a:t>
            </a:r>
          </a:p>
          <a:p>
            <a:r>
              <a:rPr lang="en-US" sz="2200" dirty="0"/>
              <a:t>S →</a:t>
            </a:r>
            <a:r>
              <a:rPr lang="en-US" sz="2200" dirty="0" err="1"/>
              <a:t>Ba|Ab</a:t>
            </a:r>
            <a:r>
              <a:rPr lang="en-US" sz="2200" dirty="0"/>
              <a:t>, A →</a:t>
            </a:r>
            <a:r>
              <a:rPr lang="en-US" sz="2200" dirty="0" err="1"/>
              <a:t>Sb|Ca|a</a:t>
            </a:r>
            <a:endParaRPr lang="en-US" sz="2200" dirty="0"/>
          </a:p>
          <a:p>
            <a:r>
              <a:rPr lang="en-US" sz="2200" dirty="0"/>
              <a:t>B →</a:t>
            </a:r>
            <a:r>
              <a:rPr lang="en-US" sz="2200" dirty="0" err="1"/>
              <a:t>Sa|Cb|b</a:t>
            </a:r>
            <a:r>
              <a:rPr lang="en-US" sz="2200" dirty="0"/>
              <a:t>, C →</a:t>
            </a:r>
            <a:r>
              <a:rPr lang="en-US" sz="2200" dirty="0" err="1"/>
              <a:t>Bb|Aa</a:t>
            </a:r>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fld id="{8EA64DBD-E695-4B9E-95DB-00275B02A0CE}"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DFA to Left Linear Grammar</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765" y="1828800"/>
            <a:ext cx="2580065" cy="2347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849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t>Every left linear grammar can be represented using an equivalent DFA. Following steps are required to draw a DFA for a given left linear grammar. </a:t>
            </a:r>
          </a:p>
          <a:p>
            <a:endParaRPr lang="en-US" sz="2200" dirty="0"/>
          </a:p>
          <a:p>
            <a:r>
              <a:rPr lang="en-US" sz="2200" dirty="0"/>
              <a:t>Draw a transaction graph from the given left linear grammar.</a:t>
            </a:r>
          </a:p>
          <a:p>
            <a:r>
              <a:rPr lang="en-US" sz="2200" dirty="0"/>
              <a:t>Reverse the direction of all the transactions.</a:t>
            </a:r>
          </a:p>
          <a:p>
            <a:r>
              <a:rPr lang="en-US" sz="2200" dirty="0"/>
              <a:t>Interchange starting state and the final state.</a:t>
            </a:r>
          </a:p>
          <a:p>
            <a:r>
              <a:rPr lang="en-US" sz="2200" dirty="0"/>
              <a:t>Carry out conversion from FA to DFA. </a:t>
            </a:r>
          </a:p>
        </p:txBody>
      </p:sp>
      <p:sp>
        <p:nvSpPr>
          <p:cNvPr id="4" name="Date Placeholder 3"/>
          <p:cNvSpPr>
            <a:spLocks noGrp="1"/>
          </p:cNvSpPr>
          <p:nvPr>
            <p:ph type="dt" sz="half" idx="10"/>
          </p:nvPr>
        </p:nvSpPr>
        <p:spPr/>
        <p:txBody>
          <a:bodyPr/>
          <a:lstStyle/>
          <a:p>
            <a:fld id="{923D0EF6-37A7-4D82-8A44-314A2ADEE4EA}"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Left Linear Grammar to DFA </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097866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26307"/>
            <a:ext cx="8229600" cy="4525963"/>
          </a:xfrm>
        </p:spPr>
        <p:txBody>
          <a:bodyPr>
            <a:noAutofit/>
          </a:bodyPr>
          <a:lstStyle/>
          <a:p>
            <a:r>
              <a:rPr lang="en-US" sz="2200" dirty="0"/>
              <a:t>Following Linear grammar is given:</a:t>
            </a:r>
          </a:p>
          <a:p>
            <a:r>
              <a:rPr lang="en-US" sz="2200" dirty="0"/>
              <a:t>S →</a:t>
            </a:r>
            <a:r>
              <a:rPr lang="en-US" sz="2200" dirty="0" err="1"/>
              <a:t>Ca|Bb</a:t>
            </a:r>
            <a:endParaRPr lang="en-US" sz="2200" dirty="0"/>
          </a:p>
          <a:p>
            <a:r>
              <a:rPr lang="en-US" sz="2200" dirty="0"/>
              <a:t>C →Bb</a:t>
            </a:r>
          </a:p>
          <a:p>
            <a:r>
              <a:rPr lang="en-US" sz="2200" dirty="0"/>
              <a:t>B →</a:t>
            </a:r>
            <a:r>
              <a:rPr lang="en-US" sz="2200" dirty="0" err="1"/>
              <a:t>Ba|b</a:t>
            </a:r>
            <a:endParaRPr lang="en-US" sz="2200" dirty="0"/>
          </a:p>
          <a:p>
            <a:endParaRPr lang="en-US" sz="2200" dirty="0"/>
          </a:p>
          <a:p>
            <a:r>
              <a:rPr lang="en-US" sz="2200" dirty="0"/>
              <a:t>Step 1: Draw a transaction graph from the given left linear grammar:</a:t>
            </a:r>
          </a:p>
          <a:p>
            <a:endParaRPr lang="en-US" sz="2200" dirty="0"/>
          </a:p>
          <a:p>
            <a:endParaRPr lang="en-US" sz="2200" dirty="0"/>
          </a:p>
          <a:p>
            <a:endParaRPr lang="en-US" sz="2200" dirty="0"/>
          </a:p>
          <a:p>
            <a:endParaRPr lang="en-US" sz="2200" dirty="0"/>
          </a:p>
          <a:p>
            <a:endParaRPr lang="en-US" sz="2200" dirty="0"/>
          </a:p>
          <a:p>
            <a:r>
              <a:rPr lang="en-US" sz="2200" dirty="0"/>
              <a:t>D is an accepting state. It is added for the production B → b</a:t>
            </a:r>
          </a:p>
          <a:p>
            <a:endParaRPr lang="en-US" sz="2200" dirty="0"/>
          </a:p>
          <a:p>
            <a:endParaRPr lang="en-US" sz="2200" dirty="0"/>
          </a:p>
        </p:txBody>
      </p:sp>
      <p:sp>
        <p:nvSpPr>
          <p:cNvPr id="4" name="Date Placeholder 3"/>
          <p:cNvSpPr>
            <a:spLocks noGrp="1"/>
          </p:cNvSpPr>
          <p:nvPr>
            <p:ph type="dt" sz="half" idx="10"/>
          </p:nvPr>
        </p:nvSpPr>
        <p:spPr/>
        <p:txBody>
          <a:bodyPr/>
          <a:lstStyle/>
          <a:p>
            <a:fld id="{1C9F71CE-03CE-4A99-BD06-E47E98C5B5EF}"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Left Linear Grammar to DFA (Example)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733800"/>
            <a:ext cx="3401493" cy="159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0961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Step 2:</a:t>
            </a:r>
            <a:r>
              <a:rPr lang="en-US" sz="2200" dirty="0"/>
              <a:t> Reverse the direction of transaction and interchange starting state and the final state. </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fld id="{CDD67920-7544-4CC1-B13E-04224C5771F4}"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Left Linear Grammar to DFA (Example)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464" y="2209800"/>
            <a:ext cx="3543873" cy="2005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5224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Conversion from FA to DFA: </a:t>
            </a:r>
          </a:p>
          <a:p>
            <a:endParaRPr lang="en-US" sz="2200" dirty="0"/>
          </a:p>
          <a:p>
            <a:endParaRPr lang="en-US" sz="2200" dirty="0"/>
          </a:p>
        </p:txBody>
      </p:sp>
      <p:sp>
        <p:nvSpPr>
          <p:cNvPr id="4" name="Date Placeholder 3"/>
          <p:cNvSpPr>
            <a:spLocks noGrp="1"/>
          </p:cNvSpPr>
          <p:nvPr>
            <p:ph type="dt" sz="half" idx="10"/>
          </p:nvPr>
        </p:nvSpPr>
        <p:spPr/>
        <p:txBody>
          <a:bodyPr/>
          <a:lstStyle/>
          <a:p>
            <a:fld id="{C75BD4DF-B739-43CA-A62F-E8D42B917697}"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Left Linear Grammar to DFA (Example)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05000"/>
            <a:ext cx="6293306"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69649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Following Right Linear grammar is given:</a:t>
            </a:r>
          </a:p>
          <a:p>
            <a:endParaRPr lang="en-US" sz="2200" dirty="0"/>
          </a:p>
          <a:p>
            <a:endParaRPr lang="en-US" sz="2200" dirty="0"/>
          </a:p>
          <a:p>
            <a:endParaRPr lang="en-US" sz="2200" dirty="0"/>
          </a:p>
          <a:p>
            <a:endParaRPr lang="en-US" sz="2200" dirty="0"/>
          </a:p>
          <a:p>
            <a:r>
              <a:rPr lang="en-US" sz="2200" b="1" dirty="0"/>
              <a:t>Step 1:</a:t>
            </a:r>
            <a:r>
              <a:rPr lang="en-US" sz="2200" dirty="0"/>
              <a:t> Conversion of Right Linear grammar to transaction system. </a:t>
            </a:r>
          </a:p>
          <a:p>
            <a:endParaRPr lang="en-US" sz="2200" dirty="0"/>
          </a:p>
          <a:p>
            <a:endParaRPr lang="en-US" sz="2200" dirty="0"/>
          </a:p>
          <a:p>
            <a:r>
              <a:rPr lang="en-US" sz="2200" dirty="0"/>
              <a:t> </a:t>
            </a:r>
          </a:p>
        </p:txBody>
      </p:sp>
      <p:sp>
        <p:nvSpPr>
          <p:cNvPr id="4" name="Date Placeholder 3"/>
          <p:cNvSpPr>
            <a:spLocks noGrp="1"/>
          </p:cNvSpPr>
          <p:nvPr>
            <p:ph type="dt" sz="half" idx="10"/>
          </p:nvPr>
        </p:nvSpPr>
        <p:spPr/>
        <p:txBody>
          <a:bodyPr/>
          <a:lstStyle/>
          <a:p>
            <a:fld id="{46C48E72-6229-4D55-A633-8AC294C569D0}"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schemeClr val="dk1"/>
                </a:solidFill>
                <a:effectLst/>
                <a:uLnTx/>
                <a:uFillTx/>
                <a:latin typeface="+mn-lt"/>
                <a:ea typeface="+mn-ea"/>
                <a:cs typeface="+mn-cs"/>
              </a:rPr>
              <a:t>Right Linear Grammar to Left Linear Grammar </a:t>
            </a:r>
            <a:r>
              <a:rPr lang="en-US" sz="3200" b="1" dirty="0"/>
              <a:t>(CO1, CO2)</a:t>
            </a:r>
            <a:r>
              <a:rPr lang="en-US" sz="2400" b="1"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76400"/>
            <a:ext cx="1076550" cy="143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634" y="3581400"/>
            <a:ext cx="3722392"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5945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8888"/>
            <a:ext cx="8229600" cy="4525963"/>
          </a:xfrm>
        </p:spPr>
        <p:txBody>
          <a:bodyPr>
            <a:noAutofit/>
          </a:bodyPr>
          <a:lstStyle/>
          <a:p>
            <a:r>
              <a:rPr lang="en-US" sz="2200" dirty="0"/>
              <a:t>Step 2: Interchange the start state with the final state and reversing direction of transitions, we get: </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Write the left linear grammar from the transaction diagram: </a:t>
            </a:r>
          </a:p>
          <a:p>
            <a:r>
              <a:rPr lang="en-US" sz="2200" dirty="0"/>
              <a:t>S →</a:t>
            </a:r>
            <a:r>
              <a:rPr lang="en-US" sz="2200" dirty="0" err="1"/>
              <a:t>b|Bb|Ca</a:t>
            </a:r>
            <a:endParaRPr lang="en-US" sz="2200" dirty="0"/>
          </a:p>
          <a:p>
            <a:r>
              <a:rPr lang="en-US" sz="2200" dirty="0"/>
              <a:t>B →</a:t>
            </a:r>
            <a:r>
              <a:rPr lang="en-US" sz="2200" dirty="0" err="1"/>
              <a:t>Ba|b</a:t>
            </a:r>
            <a:endParaRPr lang="en-US" sz="2200" dirty="0"/>
          </a:p>
          <a:p>
            <a:r>
              <a:rPr lang="en-US" sz="2200" dirty="0"/>
              <a:t>C →Bb</a:t>
            </a:r>
          </a:p>
          <a:p>
            <a:endParaRPr lang="en-US" sz="2200" dirty="0"/>
          </a:p>
          <a:p>
            <a:endParaRPr lang="en-US" sz="2200" dirty="0"/>
          </a:p>
        </p:txBody>
      </p:sp>
      <p:sp>
        <p:nvSpPr>
          <p:cNvPr id="4" name="Date Placeholder 3"/>
          <p:cNvSpPr>
            <a:spLocks noGrp="1"/>
          </p:cNvSpPr>
          <p:nvPr>
            <p:ph type="dt" sz="half" idx="10"/>
          </p:nvPr>
        </p:nvSpPr>
        <p:spPr/>
        <p:txBody>
          <a:bodyPr/>
          <a:lstStyle/>
          <a:p>
            <a:fld id="{F475328B-F1CC-4AF2-A8B4-3723E82098AF}"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Right Linear Grammar to Left Linear Grammar </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419" y="1981200"/>
            <a:ext cx="3444443"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19987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A left Linear Grammar is given:</a:t>
            </a:r>
          </a:p>
          <a:p>
            <a:r>
              <a:rPr lang="en-US" sz="2200" dirty="0"/>
              <a:t>S →C0|A0|B1</a:t>
            </a:r>
          </a:p>
          <a:p>
            <a:r>
              <a:rPr lang="en-US" sz="2200" dirty="0"/>
              <a:t>A →A1|C0|B1|0</a:t>
            </a:r>
          </a:p>
          <a:p>
            <a:r>
              <a:rPr lang="en-US" sz="2200" dirty="0"/>
              <a:t>B →B1|1</a:t>
            </a:r>
          </a:p>
          <a:p>
            <a:r>
              <a:rPr lang="en-US" sz="2200" dirty="0"/>
              <a:t>C →A0</a:t>
            </a:r>
          </a:p>
          <a:p>
            <a:pPr marL="0" indent="0">
              <a:buNone/>
            </a:pPr>
            <a:r>
              <a:rPr lang="en-US" sz="2200" b="1" dirty="0"/>
              <a:t>Step 1:</a:t>
            </a:r>
            <a:r>
              <a:rPr lang="en-US" sz="2200" dirty="0"/>
              <a:t> Transition system for the left linear grammar if constructed: </a:t>
            </a:r>
          </a:p>
        </p:txBody>
      </p:sp>
      <p:sp>
        <p:nvSpPr>
          <p:cNvPr id="4" name="Date Placeholder 3"/>
          <p:cNvSpPr>
            <a:spLocks noGrp="1"/>
          </p:cNvSpPr>
          <p:nvPr>
            <p:ph type="dt" sz="half" idx="10"/>
          </p:nvPr>
        </p:nvSpPr>
        <p:spPr/>
        <p:txBody>
          <a:bodyPr/>
          <a:lstStyle/>
          <a:p>
            <a:fld id="{81BDA30C-3E28-4D34-98F6-07106A5A221F}"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Left Linear Grammar to Right Linear Grammar</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808" y="3657600"/>
            <a:ext cx="3274695"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15199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buNone/>
            </a:pPr>
            <a:r>
              <a:rPr lang="en-US" dirty="0"/>
              <a:t>The primary objective of this course is to introduce students to the foundations of computability theory.  The other objectives include:</a:t>
            </a:r>
          </a:p>
          <a:p>
            <a:pPr algn="just">
              <a:lnSpc>
                <a:spcPct val="150000"/>
              </a:lnSpc>
              <a:buFont typeface="Wingdings" panose="05000000000000000000" pitchFamily="2" charset="2"/>
              <a:buChar char="Ø"/>
            </a:pPr>
            <a:r>
              <a:rPr lang="en-US" dirty="0"/>
              <a:t>Introduce concepts in automata theory and theory of computation</a:t>
            </a:r>
          </a:p>
          <a:p>
            <a:pPr algn="just">
              <a:lnSpc>
                <a:spcPct val="150000"/>
              </a:lnSpc>
              <a:buFont typeface="Wingdings" panose="05000000000000000000" pitchFamily="2" charset="2"/>
              <a:buChar char="Ø"/>
            </a:pPr>
            <a:r>
              <a:rPr lang="en-US" dirty="0"/>
              <a:t>Identify different formal language classes and their relationships</a:t>
            </a:r>
          </a:p>
          <a:p>
            <a:pPr algn="just">
              <a:lnSpc>
                <a:spcPct val="150000"/>
              </a:lnSpc>
              <a:buFont typeface="Wingdings" panose="05000000000000000000" pitchFamily="2" charset="2"/>
              <a:buChar char="Ø"/>
            </a:pPr>
            <a:r>
              <a:rPr lang="en-US" dirty="0"/>
              <a:t>Design grammars and recognizers for different formal languages</a:t>
            </a:r>
          </a:p>
          <a:p>
            <a:pPr algn="just">
              <a:lnSpc>
                <a:spcPct val="150000"/>
              </a:lnSpc>
              <a:buFont typeface="Wingdings" panose="05000000000000000000" pitchFamily="2" charset="2"/>
              <a:buChar char="Ø"/>
            </a:pPr>
            <a:r>
              <a:rPr lang="en-US" dirty="0"/>
              <a:t>Prove or disprove theorems in automata theory using its properties</a:t>
            </a:r>
          </a:p>
          <a:p>
            <a:pPr algn="just">
              <a:lnSpc>
                <a:spcPct val="150000"/>
              </a:lnSpc>
              <a:buFont typeface="Wingdings" panose="05000000000000000000" pitchFamily="2" charset="2"/>
              <a:buChar char="Ø"/>
            </a:pPr>
            <a:r>
              <a:rPr lang="en-US" dirty="0"/>
              <a:t>Determine the decidability and intractability of computational problems</a:t>
            </a:r>
          </a:p>
          <a:p>
            <a:pPr marL="0" indent="0" algn="just">
              <a:buNone/>
            </a:pPr>
            <a:endParaRPr lang="en-US" dirty="0"/>
          </a:p>
        </p:txBody>
      </p:sp>
      <p:sp>
        <p:nvSpPr>
          <p:cNvPr id="4" name="Date Placeholder 3"/>
          <p:cNvSpPr>
            <a:spLocks noGrp="1"/>
          </p:cNvSpPr>
          <p:nvPr>
            <p:ph type="dt" sz="half" idx="10"/>
          </p:nvPr>
        </p:nvSpPr>
        <p:spPr/>
        <p:txBody>
          <a:bodyPr/>
          <a:lstStyle/>
          <a:p>
            <a:fld id="{B62708CE-1516-47AE-B9D6-A492A335F59F}" type="datetime1">
              <a:rPr lang="en-US" smtClean="0"/>
              <a:t>4/4/2023</a:t>
            </a:fld>
            <a:endParaRPr lang="en-US"/>
          </a:p>
        </p:txBody>
      </p:sp>
      <p:sp>
        <p:nvSpPr>
          <p:cNvPr id="5" name="Footer Placeholder 4"/>
          <p:cNvSpPr>
            <a:spLocks noGrp="1"/>
          </p:cNvSpPr>
          <p:nvPr>
            <p:ph type="ftr" sz="quarter" idx="11"/>
          </p:nvPr>
        </p:nvSpPr>
        <p:spPr>
          <a:xfrm>
            <a:off x="2133600" y="6356350"/>
            <a:ext cx="4648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noGrp="1"/>
          </p:cNvSpPr>
          <p:nvPr>
            <p:ph type="title"/>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Course Objectives</a:t>
            </a:r>
          </a:p>
        </p:txBody>
      </p:sp>
    </p:spTree>
    <p:extLst>
      <p:ext uri="{BB962C8B-B14F-4D97-AF65-F5344CB8AC3E}">
        <p14:creationId xmlns:p14="http://schemas.microsoft.com/office/powerpoint/2010/main" val="11400573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r>
              <a:rPr lang="en-US" sz="2200" b="1" dirty="0"/>
              <a:t>Step 2:</a:t>
            </a:r>
            <a:r>
              <a:rPr lang="en-US" sz="2200" dirty="0"/>
              <a:t> Interchange the start state and the final state and changing direction of all transactions: </a:t>
            </a:r>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Step 3: Following grammar we get: </a:t>
            </a:r>
          </a:p>
          <a:p>
            <a:r>
              <a:rPr lang="en-US" sz="2200" dirty="0"/>
              <a:t>S →1B|0A</a:t>
            </a:r>
          </a:p>
          <a:p>
            <a:r>
              <a:rPr lang="en-US" sz="2200" dirty="0"/>
              <a:t>A →0C|1A|0</a:t>
            </a:r>
          </a:p>
          <a:p>
            <a:r>
              <a:rPr lang="en-US" sz="2200" dirty="0"/>
              <a:t>B →1B|1A|1</a:t>
            </a:r>
          </a:p>
          <a:p>
            <a:r>
              <a:rPr lang="en-US" sz="2200" dirty="0"/>
              <a:t>C →0C|0</a:t>
            </a:r>
          </a:p>
          <a:p>
            <a:endParaRPr lang="en-US" sz="2200" dirty="0"/>
          </a:p>
        </p:txBody>
      </p:sp>
      <p:sp>
        <p:nvSpPr>
          <p:cNvPr id="4" name="Date Placeholder 3"/>
          <p:cNvSpPr>
            <a:spLocks noGrp="1"/>
          </p:cNvSpPr>
          <p:nvPr>
            <p:ph type="dt" sz="half" idx="10"/>
          </p:nvPr>
        </p:nvSpPr>
        <p:spPr/>
        <p:txBody>
          <a:bodyPr/>
          <a:lstStyle/>
          <a:p>
            <a:fld id="{595004FA-E3F5-470C-80CB-D0FA20CCD55A}"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1"/>
            <a:ext cx="7772400" cy="9143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Left Linear Grammar to Right Linear Grammar </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76400"/>
            <a:ext cx="2965628" cy="2139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012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Any production rule in the form A → B where A, B ∈ Non-terminal is called </a:t>
            </a:r>
            <a:r>
              <a:rPr lang="en-US" sz="2200" b="1" dirty="0"/>
              <a:t>unit production.</a:t>
            </a:r>
            <a:endParaRPr lang="en-US" sz="2200" dirty="0"/>
          </a:p>
          <a:p>
            <a:endParaRPr lang="en-US" sz="2200" dirty="0"/>
          </a:p>
          <a:p>
            <a:pPr marL="0" indent="0">
              <a:buNone/>
            </a:pPr>
            <a:r>
              <a:rPr lang="en-US" sz="2200" b="1" dirty="0"/>
              <a:t>Removal Procedure −</a:t>
            </a:r>
          </a:p>
          <a:p>
            <a:r>
              <a:rPr lang="en-US" sz="2200" b="1" dirty="0"/>
              <a:t>Step 1</a:t>
            </a:r>
            <a:r>
              <a:rPr lang="en-US" sz="2200" dirty="0"/>
              <a:t> − To remove </a:t>
            </a:r>
            <a:r>
              <a:rPr lang="en-US" sz="2200" b="1" dirty="0"/>
              <a:t>A → B</a:t>
            </a:r>
            <a:r>
              <a:rPr lang="en-US" sz="2200" dirty="0"/>
              <a:t>, add production </a:t>
            </a:r>
            <a:r>
              <a:rPr lang="en-US" sz="2200" b="1" dirty="0"/>
              <a:t>A → x</a:t>
            </a:r>
            <a:r>
              <a:rPr lang="en-US" sz="2200" dirty="0"/>
              <a:t> to the grammar rule whenever </a:t>
            </a:r>
            <a:r>
              <a:rPr lang="en-US" sz="2200" b="1" dirty="0"/>
              <a:t>B → x</a:t>
            </a:r>
            <a:r>
              <a:rPr lang="en-US" sz="2200" dirty="0"/>
              <a:t> occurs in the grammar. [x ∈ Terminal, x can be Null]</a:t>
            </a:r>
          </a:p>
          <a:p>
            <a:r>
              <a:rPr lang="en-US" sz="2200" b="1" dirty="0"/>
              <a:t>Step 2</a:t>
            </a:r>
            <a:r>
              <a:rPr lang="en-US" sz="2200" dirty="0"/>
              <a:t> − Delete </a:t>
            </a:r>
            <a:r>
              <a:rPr lang="en-US" sz="2200" b="1" dirty="0"/>
              <a:t>A → B</a:t>
            </a:r>
            <a:r>
              <a:rPr lang="en-US" sz="2200" dirty="0"/>
              <a:t> from the grammar.</a:t>
            </a:r>
          </a:p>
          <a:p>
            <a:r>
              <a:rPr lang="en-US" sz="2200" b="1" dirty="0"/>
              <a:t>Step 3</a:t>
            </a:r>
            <a:r>
              <a:rPr lang="en-US" sz="2200" dirty="0"/>
              <a:t> − Repeat from step 1 until all unit productions are removed.</a:t>
            </a:r>
          </a:p>
          <a:p>
            <a:endParaRPr lang="en-US" sz="2200" dirty="0"/>
          </a:p>
        </p:txBody>
      </p:sp>
      <p:sp>
        <p:nvSpPr>
          <p:cNvPr id="4" name="Date Placeholder 3"/>
          <p:cNvSpPr>
            <a:spLocks noGrp="1"/>
          </p:cNvSpPr>
          <p:nvPr>
            <p:ph type="dt" sz="half" idx="10"/>
          </p:nvPr>
        </p:nvSpPr>
        <p:spPr/>
        <p:txBody>
          <a:bodyPr/>
          <a:lstStyle/>
          <a:p>
            <a:fld id="{52BED0DE-4504-4687-A877-B880BD657988}"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8684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Removal of Unit Productions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890893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9147"/>
            <a:ext cx="8229600" cy="4525963"/>
          </a:xfrm>
        </p:spPr>
        <p:txBody>
          <a:bodyPr>
            <a:noAutofit/>
          </a:bodyPr>
          <a:lstStyle/>
          <a:p>
            <a:pPr marL="0" indent="0">
              <a:buNone/>
            </a:pPr>
            <a:r>
              <a:rPr lang="en-US" sz="2000" b="1" dirty="0"/>
              <a:t>Problem</a:t>
            </a:r>
            <a:endParaRPr lang="en-US" sz="2000" dirty="0"/>
          </a:p>
          <a:p>
            <a:pPr marL="0" indent="0">
              <a:buNone/>
            </a:pPr>
            <a:r>
              <a:rPr lang="en-US" sz="2000" dirty="0"/>
              <a:t>Remove unit production from the following −</a:t>
            </a:r>
          </a:p>
          <a:p>
            <a:pPr marL="0" indent="0">
              <a:buNone/>
            </a:pPr>
            <a:r>
              <a:rPr lang="en-US" sz="2000" dirty="0"/>
              <a:t>S → XY, </a:t>
            </a:r>
          </a:p>
          <a:p>
            <a:pPr marL="0" indent="0">
              <a:buNone/>
            </a:pPr>
            <a:r>
              <a:rPr lang="en-US" sz="2000" dirty="0"/>
              <a:t>X → a, </a:t>
            </a:r>
          </a:p>
          <a:p>
            <a:pPr marL="0" indent="0">
              <a:buNone/>
            </a:pPr>
            <a:r>
              <a:rPr lang="en-US" sz="2000" dirty="0"/>
              <a:t>Y → Z | b, </a:t>
            </a:r>
          </a:p>
          <a:p>
            <a:pPr marL="0" indent="0">
              <a:buNone/>
            </a:pPr>
            <a:r>
              <a:rPr lang="en-US" sz="2000" dirty="0"/>
              <a:t>Z → M, </a:t>
            </a:r>
          </a:p>
          <a:p>
            <a:pPr marL="0" indent="0">
              <a:buNone/>
            </a:pPr>
            <a:r>
              <a:rPr lang="en-US" sz="2000" dirty="0"/>
              <a:t>M → N, </a:t>
            </a:r>
          </a:p>
          <a:p>
            <a:pPr marL="0" indent="0">
              <a:buNone/>
            </a:pPr>
            <a:r>
              <a:rPr lang="en-US" sz="2000" dirty="0"/>
              <a:t>N → a</a:t>
            </a:r>
          </a:p>
          <a:p>
            <a:pPr marL="0" indent="0">
              <a:buNone/>
            </a:pPr>
            <a:r>
              <a:rPr lang="en-US" sz="2000" b="1" dirty="0"/>
              <a:t>Solution</a:t>
            </a:r>
            <a:r>
              <a:rPr lang="en-US" sz="2000" dirty="0"/>
              <a:t> −</a:t>
            </a:r>
          </a:p>
          <a:p>
            <a:pPr marL="0" indent="0">
              <a:buNone/>
            </a:pPr>
            <a:r>
              <a:rPr lang="en-US" sz="2000" dirty="0"/>
              <a:t>There are 3 unit productions in the grammar −</a:t>
            </a:r>
          </a:p>
          <a:p>
            <a:r>
              <a:rPr lang="en-US" sz="2000" dirty="0"/>
              <a:t>Y → Z, Z → M, and M → N</a:t>
            </a:r>
          </a:p>
          <a:p>
            <a:pPr marL="0" indent="0">
              <a:buNone/>
            </a:pPr>
            <a:r>
              <a:rPr lang="en-US" sz="2000" b="1" dirty="0"/>
              <a:t>At first, we will remove M → N.</a:t>
            </a:r>
            <a:endParaRPr lang="en-US" sz="2000" dirty="0"/>
          </a:p>
          <a:p>
            <a:r>
              <a:rPr lang="en-US" sz="2000" dirty="0"/>
              <a:t>As N → a, we add M → a, and M → N is removed.</a:t>
            </a:r>
          </a:p>
          <a:p>
            <a:pPr marL="0" indent="0">
              <a:buNone/>
            </a:pPr>
            <a:r>
              <a:rPr lang="en-US" sz="2000" dirty="0"/>
              <a:t>The production set becomes</a:t>
            </a:r>
          </a:p>
          <a:p>
            <a:r>
              <a:rPr lang="en-US" sz="2000" dirty="0"/>
              <a:t>S → XY, X → a, Y → Z | b, Z → M, M → a, N → a</a:t>
            </a:r>
          </a:p>
          <a:p>
            <a:endParaRPr lang="en-US" sz="2000" dirty="0"/>
          </a:p>
        </p:txBody>
      </p:sp>
      <p:sp>
        <p:nvSpPr>
          <p:cNvPr id="4" name="Date Placeholder 3"/>
          <p:cNvSpPr>
            <a:spLocks noGrp="1"/>
          </p:cNvSpPr>
          <p:nvPr>
            <p:ph type="dt" sz="half" idx="10"/>
          </p:nvPr>
        </p:nvSpPr>
        <p:spPr/>
        <p:txBody>
          <a:bodyPr/>
          <a:lstStyle/>
          <a:p>
            <a:fld id="{069C5896-FDE5-464E-9284-207B05FFEB0E}"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Removal of Unit Productions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514350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Now we will remove Z → M.</a:t>
            </a:r>
            <a:endParaRPr lang="en-US" sz="2200" dirty="0"/>
          </a:p>
          <a:p>
            <a:r>
              <a:rPr lang="en-US" sz="2200" dirty="0"/>
              <a:t>As M → a, we add Z→ a, and Z → M is removed.</a:t>
            </a:r>
          </a:p>
          <a:p>
            <a:pPr marL="0" indent="0">
              <a:buNone/>
            </a:pPr>
            <a:r>
              <a:rPr lang="en-US" sz="2200" dirty="0"/>
              <a:t>The production set becomes</a:t>
            </a:r>
          </a:p>
          <a:p>
            <a:r>
              <a:rPr lang="en-US" sz="2200" dirty="0"/>
              <a:t>S → XY, X → a, Y → Z | b, Z → a, M → a, N → a</a:t>
            </a:r>
          </a:p>
          <a:p>
            <a:pPr marL="0" indent="0">
              <a:buNone/>
            </a:pPr>
            <a:r>
              <a:rPr lang="en-US" sz="2200" b="1" dirty="0"/>
              <a:t>Now we will remove Y → Z.</a:t>
            </a:r>
            <a:endParaRPr lang="en-US" sz="2200" dirty="0"/>
          </a:p>
          <a:p>
            <a:r>
              <a:rPr lang="en-US" sz="2200" dirty="0"/>
              <a:t>As Z → a, we add Y→ a, and Y → Z is removed.</a:t>
            </a:r>
          </a:p>
          <a:p>
            <a:pPr marL="0" indent="0">
              <a:buNone/>
            </a:pPr>
            <a:r>
              <a:rPr lang="en-US" sz="2200" dirty="0"/>
              <a:t>The production set becomes</a:t>
            </a:r>
          </a:p>
          <a:p>
            <a:r>
              <a:rPr lang="en-US" sz="2200" dirty="0"/>
              <a:t>S → XY, X → a, Y → a | b, Z → a, M → a, N → a</a:t>
            </a:r>
          </a:p>
          <a:p>
            <a:r>
              <a:rPr lang="en-US" sz="2200" dirty="0"/>
              <a:t>Now Z, M, and N are unreachable, hence we can remove those.</a:t>
            </a:r>
          </a:p>
          <a:p>
            <a:pPr marL="0" indent="0">
              <a:buNone/>
            </a:pPr>
            <a:r>
              <a:rPr lang="en-US" sz="2200" dirty="0"/>
              <a:t>The final CFG is unit production free −</a:t>
            </a:r>
          </a:p>
          <a:p>
            <a:r>
              <a:rPr lang="en-US" sz="2200" dirty="0"/>
              <a:t>S → XY, X → a, Y → a | b</a:t>
            </a:r>
          </a:p>
          <a:p>
            <a:endParaRPr lang="en-US" sz="2200" dirty="0"/>
          </a:p>
        </p:txBody>
      </p:sp>
      <p:sp>
        <p:nvSpPr>
          <p:cNvPr id="4" name="Date Placeholder 3"/>
          <p:cNvSpPr>
            <a:spLocks noGrp="1"/>
          </p:cNvSpPr>
          <p:nvPr>
            <p:ph type="dt" sz="half" idx="10"/>
          </p:nvPr>
        </p:nvSpPr>
        <p:spPr/>
        <p:txBody>
          <a:bodyPr/>
          <a:lstStyle/>
          <a:p>
            <a:fld id="{600402D2-D3CC-480F-A01E-A7AF26DB60CA}"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Removal of Unit Productions </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455741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t>Given Grammar:</a:t>
            </a:r>
          </a:p>
          <a:p>
            <a:r>
              <a:rPr lang="en-US" sz="2200" dirty="0" err="1"/>
              <a:t>S→aA</a:t>
            </a:r>
            <a:endParaRPr lang="en-US" sz="2200" dirty="0"/>
          </a:p>
          <a:p>
            <a:r>
              <a:rPr lang="en-US" sz="2200" dirty="0"/>
              <a:t>A →</a:t>
            </a:r>
            <a:r>
              <a:rPr lang="en-US" sz="2200" dirty="0" err="1"/>
              <a:t>b|</a:t>
            </a:r>
            <a:r>
              <a:rPr lang="en-US" sz="2200" dirty="0" err="1">
                <a:solidFill>
                  <a:schemeClr val="dk1"/>
                </a:solidFill>
              </a:rPr>
              <a:t>ɛ</a:t>
            </a:r>
            <a:endParaRPr lang="en-US" sz="2200" dirty="0">
              <a:solidFill>
                <a:schemeClr val="dk1"/>
              </a:solidFill>
            </a:endParaRPr>
          </a:p>
          <a:p>
            <a:endParaRPr lang="en-US" sz="2200" dirty="0">
              <a:solidFill>
                <a:schemeClr val="dk1"/>
              </a:solidFill>
            </a:endParaRPr>
          </a:p>
          <a:p>
            <a:pPr marL="0" indent="0">
              <a:buNone/>
            </a:pPr>
            <a:r>
              <a:rPr lang="en-US" sz="2200" b="1" dirty="0">
                <a:solidFill>
                  <a:schemeClr val="dk1"/>
                </a:solidFill>
              </a:rPr>
              <a:t>Solution:</a:t>
            </a:r>
          </a:p>
          <a:p>
            <a:r>
              <a:rPr lang="en-US" sz="2200" dirty="0"/>
              <a:t>Substitute </a:t>
            </a:r>
            <a:r>
              <a:rPr lang="en-US" sz="2200" dirty="0">
                <a:solidFill>
                  <a:schemeClr val="dk1"/>
                </a:solidFill>
              </a:rPr>
              <a:t>ɛ on production </a:t>
            </a:r>
            <a:r>
              <a:rPr lang="en-US" sz="2200" dirty="0" err="1"/>
              <a:t>S→aA</a:t>
            </a:r>
            <a:endParaRPr lang="en-US" sz="2200" dirty="0"/>
          </a:p>
          <a:p>
            <a:r>
              <a:rPr lang="en-US" sz="2200" dirty="0" err="1"/>
              <a:t>S→a</a:t>
            </a:r>
            <a:r>
              <a:rPr lang="en-US" sz="2200" dirty="0"/>
              <a:t>[</a:t>
            </a:r>
            <a:r>
              <a:rPr lang="en-US" sz="2200" dirty="0">
                <a:solidFill>
                  <a:schemeClr val="dk1"/>
                </a:solidFill>
              </a:rPr>
              <a:t>ɛ</a:t>
            </a:r>
            <a:r>
              <a:rPr lang="en-US" sz="2200" dirty="0"/>
              <a:t>]</a:t>
            </a:r>
          </a:p>
          <a:p>
            <a:r>
              <a:rPr lang="en-US" sz="2200" dirty="0" err="1"/>
              <a:t>S→a</a:t>
            </a:r>
            <a:endParaRPr lang="en-US" sz="2200" dirty="0"/>
          </a:p>
          <a:p>
            <a:endParaRPr lang="en-US" sz="2200" dirty="0"/>
          </a:p>
          <a:p>
            <a:r>
              <a:rPr lang="en-US" sz="2200" dirty="0"/>
              <a:t>Then add this production into main one:</a:t>
            </a:r>
          </a:p>
          <a:p>
            <a:r>
              <a:rPr lang="en-US" sz="2200" dirty="0" err="1"/>
              <a:t>S→aA|a</a:t>
            </a:r>
            <a:endParaRPr lang="en-US" sz="2200" dirty="0"/>
          </a:p>
          <a:p>
            <a:r>
              <a:rPr lang="en-US" sz="2200" dirty="0"/>
              <a:t>A →b</a:t>
            </a:r>
            <a:endParaRPr lang="en-US" sz="2200" dirty="0">
              <a:solidFill>
                <a:schemeClr val="dk1"/>
              </a:solidFill>
            </a:endParaRPr>
          </a:p>
          <a:p>
            <a:endParaRPr lang="en-US" sz="2200" dirty="0"/>
          </a:p>
          <a:p>
            <a:endParaRPr lang="en-US" sz="2200" dirty="0"/>
          </a:p>
          <a:p>
            <a:endParaRPr lang="en-US" sz="2200" dirty="0">
              <a:solidFill>
                <a:schemeClr val="dk1"/>
              </a:solidFill>
            </a:endParaRPr>
          </a:p>
          <a:p>
            <a:endParaRPr lang="en-US" sz="2200" dirty="0"/>
          </a:p>
        </p:txBody>
      </p:sp>
      <p:sp>
        <p:nvSpPr>
          <p:cNvPr id="4" name="Date Placeholder 3"/>
          <p:cNvSpPr>
            <a:spLocks noGrp="1"/>
          </p:cNvSpPr>
          <p:nvPr>
            <p:ph type="dt" sz="half" idx="10"/>
          </p:nvPr>
        </p:nvSpPr>
        <p:spPr/>
        <p:txBody>
          <a:bodyPr/>
          <a:lstStyle/>
          <a:p>
            <a:fld id="{9C057F4E-5AA2-40CE-99C8-F651FFDB68EF}"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Removal of ɛ Productions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0568302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Recap: </a:t>
            </a:r>
            <a:r>
              <a:rPr lang="en-US" sz="2200" dirty="0"/>
              <a:t>Till now we have studied about grammar, Context Free Grammar and Regular Grammar. </a:t>
            </a:r>
          </a:p>
          <a:p>
            <a:pPr marL="0" indent="0">
              <a:buNone/>
            </a:pPr>
            <a:endParaRPr lang="en-US" sz="2200" b="1" dirty="0"/>
          </a:p>
          <a:p>
            <a:pPr marL="0" indent="0">
              <a:buNone/>
            </a:pPr>
            <a:endParaRPr lang="en-US" sz="2200" b="1" dirty="0"/>
          </a:p>
          <a:p>
            <a:pPr marL="0" indent="0">
              <a:buNone/>
            </a:pPr>
            <a:endParaRPr lang="en-US" sz="2200" b="1" dirty="0"/>
          </a:p>
          <a:p>
            <a:pPr marL="0" indent="0">
              <a:buNone/>
            </a:pPr>
            <a:r>
              <a:rPr lang="en-US" sz="2200" b="1" dirty="0"/>
              <a:t>Prerequisite: </a:t>
            </a:r>
            <a:r>
              <a:rPr lang="en-US" sz="2200" dirty="0"/>
              <a:t>Basic knowledge of CFG and Regular Grammar. </a:t>
            </a:r>
          </a:p>
          <a:p>
            <a:pPr marL="0" indent="0">
              <a:buNone/>
            </a:pPr>
            <a:endParaRPr lang="en-US" sz="2200" b="1" dirty="0"/>
          </a:p>
          <a:p>
            <a:pPr marL="0" indent="0">
              <a:buNone/>
            </a:pPr>
            <a:endParaRPr lang="en-US" sz="2200" b="1" dirty="0"/>
          </a:p>
          <a:p>
            <a:pPr marL="0" indent="0">
              <a:buNone/>
            </a:pPr>
            <a:r>
              <a:rPr lang="en-US" sz="2200" b="1" dirty="0"/>
              <a:t>Objective:</a:t>
            </a:r>
            <a:r>
              <a:rPr lang="en-US" sz="2200" dirty="0"/>
              <a:t> To understand the definition on Chomsky Normal Form.</a:t>
            </a:r>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3EB1F4B1-9D51-43ED-973F-B4CA1CABDB7D}"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a:t>Chomsky Normal Form (CO1, CO2)</a:t>
            </a:r>
            <a:r>
              <a:rPr lang="en-US" sz="2400" b="1"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732554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Objective:</a:t>
            </a:r>
            <a:r>
              <a:rPr lang="en-US" sz="2200" dirty="0"/>
              <a:t> To understand the definition on Chomsky Normal Form.</a:t>
            </a:r>
          </a:p>
          <a:p>
            <a:pPr marL="0" indent="0">
              <a:buNone/>
            </a:pPr>
            <a:endParaRPr lang="en-US" sz="2200" dirty="0"/>
          </a:p>
          <a:p>
            <a:pPr marL="0" indent="0">
              <a:buNone/>
            </a:pPr>
            <a:r>
              <a:rPr lang="en-US" sz="2200" dirty="0"/>
              <a:t>A CFG is in Chomsky Normal Form if the Productions are in the following forms −</a:t>
            </a:r>
          </a:p>
          <a:p>
            <a:r>
              <a:rPr lang="en-US" sz="2200" dirty="0"/>
              <a:t>A → a</a:t>
            </a:r>
          </a:p>
          <a:p>
            <a:r>
              <a:rPr lang="en-US" sz="2200" dirty="0"/>
              <a:t>A → BC</a:t>
            </a:r>
          </a:p>
          <a:p>
            <a:r>
              <a:rPr lang="en-US" sz="2200" dirty="0"/>
              <a:t>S → ε</a:t>
            </a:r>
          </a:p>
          <a:p>
            <a:pPr marL="0" indent="0">
              <a:buNone/>
            </a:pPr>
            <a:r>
              <a:rPr lang="en-US" sz="2200" dirty="0"/>
              <a:t>where A, B, and C are non-terminals and </a:t>
            </a:r>
            <a:r>
              <a:rPr lang="en-US" sz="2200" b="1" dirty="0"/>
              <a:t>a</a:t>
            </a:r>
            <a:r>
              <a:rPr lang="en-US" sz="2200" dirty="0"/>
              <a:t> is terminal.</a:t>
            </a:r>
          </a:p>
          <a:p>
            <a:endParaRPr lang="en-US" sz="2200" dirty="0"/>
          </a:p>
        </p:txBody>
      </p:sp>
      <p:sp>
        <p:nvSpPr>
          <p:cNvPr id="4" name="Date Placeholder 3"/>
          <p:cNvSpPr>
            <a:spLocks noGrp="1"/>
          </p:cNvSpPr>
          <p:nvPr>
            <p:ph type="dt" sz="half" idx="10"/>
          </p:nvPr>
        </p:nvSpPr>
        <p:spPr/>
        <p:txBody>
          <a:bodyPr/>
          <a:lstStyle/>
          <a:p>
            <a:fld id="{600BED5F-077F-4FAF-8887-4C5F3006B14B}"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a:t>Chomsky Normal Form (CO1, CO2)</a:t>
            </a:r>
            <a:r>
              <a:rPr lang="en-US" sz="2400" b="1"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22656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b="1" dirty="0"/>
              <a:t>Step 1</a:t>
            </a:r>
            <a:r>
              <a:rPr lang="en-US" sz="2000" dirty="0"/>
              <a:t> − If the start symbol </a:t>
            </a:r>
            <a:r>
              <a:rPr lang="en-US" sz="2000" b="1" dirty="0"/>
              <a:t>S</a:t>
            </a:r>
            <a:r>
              <a:rPr lang="en-US" sz="2000" dirty="0"/>
              <a:t> occurs on some right side, create a new start symbol </a:t>
            </a:r>
            <a:r>
              <a:rPr lang="en-US" sz="2000" b="1" dirty="0"/>
              <a:t>S’</a:t>
            </a:r>
            <a:r>
              <a:rPr lang="en-US" sz="2000" dirty="0"/>
              <a:t> and a new production </a:t>
            </a:r>
            <a:r>
              <a:rPr lang="en-US" sz="2000" b="1" dirty="0"/>
              <a:t>S’→ S</a:t>
            </a:r>
            <a:r>
              <a:rPr lang="en-US" sz="2000" dirty="0"/>
              <a:t>.</a:t>
            </a:r>
          </a:p>
          <a:p>
            <a:pPr marL="0" indent="0" algn="just">
              <a:buNone/>
            </a:pPr>
            <a:r>
              <a:rPr lang="en-US" sz="2000" b="1" dirty="0"/>
              <a:t>Step 2</a:t>
            </a:r>
            <a:r>
              <a:rPr lang="en-US" sz="2000" dirty="0"/>
              <a:t> − Remove Null productions. (Using the Null production removal algorithm discussed earlier)</a:t>
            </a:r>
          </a:p>
          <a:p>
            <a:pPr marL="0" indent="0" algn="just">
              <a:buNone/>
            </a:pPr>
            <a:r>
              <a:rPr lang="en-US" sz="2000" b="1" dirty="0"/>
              <a:t>Step 3</a:t>
            </a:r>
            <a:r>
              <a:rPr lang="en-US" sz="2000" dirty="0"/>
              <a:t> − Remove unit productions. (Using the Unit production removal algorithm discussed earlier)</a:t>
            </a:r>
          </a:p>
          <a:p>
            <a:pPr marL="0" indent="0" algn="just">
              <a:buNone/>
            </a:pPr>
            <a:r>
              <a:rPr lang="en-US" sz="2000" b="1" dirty="0"/>
              <a:t>Step 4</a:t>
            </a:r>
            <a:r>
              <a:rPr lang="en-US" sz="2000" dirty="0"/>
              <a:t> − Replace each production </a:t>
            </a:r>
            <a:r>
              <a:rPr lang="en-US" sz="2000" b="1" dirty="0"/>
              <a:t>A → B</a:t>
            </a:r>
            <a:r>
              <a:rPr lang="en-US" sz="2000" b="1" baseline="-25000" dirty="0"/>
              <a:t>1</a:t>
            </a:r>
            <a:r>
              <a:rPr lang="en-US" sz="2000" b="1" dirty="0"/>
              <a:t>…</a:t>
            </a:r>
            <a:r>
              <a:rPr lang="en-US" sz="2000" b="1" dirty="0" err="1"/>
              <a:t>B</a:t>
            </a:r>
            <a:r>
              <a:rPr lang="en-US" sz="2000" b="1" baseline="-25000" dirty="0" err="1"/>
              <a:t>n</a:t>
            </a:r>
            <a:r>
              <a:rPr lang="en-US" sz="2000" dirty="0"/>
              <a:t> where </a:t>
            </a:r>
            <a:r>
              <a:rPr lang="en-US" sz="2000" b="1" dirty="0"/>
              <a:t>n &gt; 2</a:t>
            </a:r>
            <a:r>
              <a:rPr lang="en-US" sz="2000" dirty="0"/>
              <a:t> with </a:t>
            </a:r>
            <a:r>
              <a:rPr lang="en-US" sz="2000" b="1" dirty="0"/>
              <a:t>A → B</a:t>
            </a:r>
            <a:r>
              <a:rPr lang="en-US" sz="2000" b="1" baseline="-25000" dirty="0"/>
              <a:t>1</a:t>
            </a:r>
            <a:r>
              <a:rPr lang="en-US" sz="2000" b="1" dirty="0"/>
              <a:t>C</a:t>
            </a:r>
            <a:r>
              <a:rPr lang="en-US" sz="2000" dirty="0"/>
              <a:t> where </a:t>
            </a:r>
            <a:r>
              <a:rPr lang="en-US" sz="2000" b="1" dirty="0"/>
              <a:t>C → B</a:t>
            </a:r>
            <a:r>
              <a:rPr lang="en-US" sz="2000" b="1" baseline="-25000" dirty="0"/>
              <a:t>2</a:t>
            </a:r>
            <a:r>
              <a:rPr lang="en-US" sz="2000" b="1" dirty="0"/>
              <a:t> …B</a:t>
            </a:r>
            <a:r>
              <a:rPr lang="en-US" sz="2000" b="1" baseline="-25000" dirty="0"/>
              <a:t>n</a:t>
            </a:r>
            <a:r>
              <a:rPr lang="en-US" sz="2000" dirty="0"/>
              <a:t>. Repeat this step for all productions having two or more symbols in the right side.</a:t>
            </a:r>
          </a:p>
          <a:p>
            <a:pPr marL="0" indent="0" algn="just">
              <a:buNone/>
            </a:pPr>
            <a:r>
              <a:rPr lang="en-US" sz="2000" b="1" dirty="0"/>
              <a:t>Step 5</a:t>
            </a:r>
            <a:r>
              <a:rPr lang="en-US" sz="2000" dirty="0"/>
              <a:t> − If the right side of any production is in the form </a:t>
            </a:r>
            <a:r>
              <a:rPr lang="en-US" sz="2000" b="1" dirty="0"/>
              <a:t>A → </a:t>
            </a:r>
            <a:r>
              <a:rPr lang="en-US" sz="2000" b="1" dirty="0" err="1"/>
              <a:t>aB</a:t>
            </a:r>
            <a:r>
              <a:rPr lang="en-US" sz="2000" dirty="0"/>
              <a:t> where a is a terminal and </a:t>
            </a:r>
            <a:r>
              <a:rPr lang="en-US" sz="2000" b="1" dirty="0"/>
              <a:t>A, B</a:t>
            </a:r>
            <a:r>
              <a:rPr lang="en-US" sz="2000" dirty="0"/>
              <a:t> are non-terminal, then the production is replaced by </a:t>
            </a:r>
            <a:r>
              <a:rPr lang="en-US" sz="2000" b="1" dirty="0"/>
              <a:t>A → XB</a:t>
            </a:r>
            <a:r>
              <a:rPr lang="en-US" sz="2000" dirty="0"/>
              <a:t> and </a:t>
            </a:r>
            <a:r>
              <a:rPr lang="en-US" sz="2000" b="1" dirty="0"/>
              <a:t>X → a</a:t>
            </a:r>
            <a:r>
              <a:rPr lang="en-US" sz="2000" dirty="0"/>
              <a:t>. Repeat this step for every production which is in the form </a:t>
            </a:r>
            <a:r>
              <a:rPr lang="en-US" sz="2000" b="1" dirty="0"/>
              <a:t>A → </a:t>
            </a:r>
            <a:r>
              <a:rPr lang="en-US" sz="2000" b="1" dirty="0" err="1"/>
              <a:t>aB</a:t>
            </a:r>
            <a:r>
              <a:rPr lang="en-US" sz="2000" dirty="0" err="1"/>
              <a:t>.</a:t>
            </a:r>
            <a:endParaRPr lang="en-US" sz="2000" dirty="0"/>
          </a:p>
          <a:p>
            <a:endParaRPr lang="en-US" dirty="0"/>
          </a:p>
        </p:txBody>
      </p:sp>
      <p:sp>
        <p:nvSpPr>
          <p:cNvPr id="4" name="Date Placeholder 3"/>
          <p:cNvSpPr>
            <a:spLocks noGrp="1"/>
          </p:cNvSpPr>
          <p:nvPr>
            <p:ph type="dt" sz="half" idx="10"/>
          </p:nvPr>
        </p:nvSpPr>
        <p:spPr/>
        <p:txBody>
          <a:bodyPr/>
          <a:lstStyle/>
          <a:p>
            <a:fld id="{292DCAB0-1A0D-4DBF-A2F6-A5F6DAF88338}"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1"/>
            <a:ext cx="7772400" cy="9143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Algorithm to Convert into Chomsky Normal Form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874332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Problem</a:t>
            </a:r>
          </a:p>
          <a:p>
            <a:pPr marL="0" indent="0">
              <a:buNone/>
            </a:pPr>
            <a:endParaRPr lang="en-US" sz="2200" b="1" dirty="0"/>
          </a:p>
          <a:p>
            <a:r>
              <a:rPr lang="en-US" sz="2200" dirty="0"/>
              <a:t>Convert the following CFG into CNF</a:t>
            </a:r>
          </a:p>
          <a:p>
            <a:r>
              <a:rPr lang="en-US" sz="2200" dirty="0"/>
              <a:t>S → ASA | </a:t>
            </a:r>
            <a:r>
              <a:rPr lang="en-US" sz="2200" dirty="0" err="1"/>
              <a:t>aB</a:t>
            </a:r>
            <a:r>
              <a:rPr lang="en-US" sz="2200" dirty="0"/>
              <a:t>, A → B | S, B → b | ε</a:t>
            </a:r>
          </a:p>
          <a:p>
            <a:pPr marL="0" indent="0">
              <a:buNone/>
            </a:pPr>
            <a:endParaRPr lang="en-US" sz="2200" b="1" dirty="0"/>
          </a:p>
          <a:p>
            <a:pPr marL="0" indent="0">
              <a:buNone/>
            </a:pPr>
            <a:r>
              <a:rPr lang="en-US" sz="2200" b="1" dirty="0"/>
              <a:t>Solution</a:t>
            </a:r>
          </a:p>
          <a:p>
            <a:pPr marL="0" indent="0">
              <a:buNone/>
            </a:pPr>
            <a:endParaRPr lang="en-US" sz="2200" b="1" dirty="0"/>
          </a:p>
          <a:p>
            <a:pPr marL="0" indent="0">
              <a:buNone/>
            </a:pPr>
            <a:r>
              <a:rPr lang="en-US" sz="2200" b="1" dirty="0"/>
              <a:t>(1)</a:t>
            </a:r>
            <a:r>
              <a:rPr lang="en-US" sz="2200" dirty="0"/>
              <a:t> Since </a:t>
            </a:r>
            <a:r>
              <a:rPr lang="en-US" sz="2200" b="1" dirty="0"/>
              <a:t>S</a:t>
            </a:r>
            <a:r>
              <a:rPr lang="en-US" sz="2200" dirty="0"/>
              <a:t> appears in R.H.S, we add a new state </a:t>
            </a:r>
            <a:r>
              <a:rPr lang="en-US" sz="2200" b="1" dirty="0"/>
              <a:t>S</a:t>
            </a:r>
            <a:r>
              <a:rPr lang="en-US" sz="2200" b="1" baseline="-25000" dirty="0"/>
              <a:t>0</a:t>
            </a:r>
            <a:r>
              <a:rPr lang="en-US" sz="2200" dirty="0"/>
              <a:t> and </a:t>
            </a:r>
            <a:r>
              <a:rPr lang="en-US" sz="2200" b="1" dirty="0"/>
              <a:t>S</a:t>
            </a:r>
            <a:r>
              <a:rPr lang="en-US" sz="2200" b="1" baseline="-25000" dirty="0"/>
              <a:t>0</a:t>
            </a:r>
            <a:r>
              <a:rPr lang="en-US" sz="2200" b="1" dirty="0"/>
              <a:t>→S</a:t>
            </a:r>
            <a:r>
              <a:rPr lang="en-US" sz="2200" dirty="0"/>
              <a:t> is added to the production set and it becomes −</a:t>
            </a:r>
          </a:p>
          <a:p>
            <a:pPr marL="0" indent="0">
              <a:buNone/>
            </a:pPr>
            <a:endParaRPr lang="en-US" sz="2200" dirty="0"/>
          </a:p>
          <a:p>
            <a:pPr marL="0" indent="0">
              <a:buNone/>
            </a:pPr>
            <a:r>
              <a:rPr lang="en-US" sz="2200" dirty="0"/>
              <a:t>S</a:t>
            </a:r>
            <a:r>
              <a:rPr lang="en-US" sz="2200" baseline="-25000" dirty="0"/>
              <a:t>0</a:t>
            </a:r>
            <a:r>
              <a:rPr lang="en-US" sz="2200" dirty="0"/>
              <a:t>→S, S→ ASA | </a:t>
            </a:r>
            <a:r>
              <a:rPr lang="en-US" sz="2200" dirty="0" err="1"/>
              <a:t>aB</a:t>
            </a:r>
            <a:r>
              <a:rPr lang="en-US" sz="2200" dirty="0"/>
              <a:t>, A → B | S, B → b | ∈</a:t>
            </a:r>
          </a:p>
          <a:p>
            <a:endParaRPr lang="en-US" sz="2200" dirty="0"/>
          </a:p>
        </p:txBody>
      </p:sp>
      <p:sp>
        <p:nvSpPr>
          <p:cNvPr id="4" name="Date Placeholder 3"/>
          <p:cNvSpPr>
            <a:spLocks noGrp="1"/>
          </p:cNvSpPr>
          <p:nvPr>
            <p:ph type="dt" sz="half" idx="10"/>
          </p:nvPr>
        </p:nvSpPr>
        <p:spPr/>
        <p:txBody>
          <a:bodyPr/>
          <a:lstStyle/>
          <a:p>
            <a:fld id="{82173CD4-31E4-47D4-9F26-A7F8DFAB5881}"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a:t>Chomsky Normal Form</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907413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(2)</a:t>
            </a:r>
            <a:r>
              <a:rPr lang="en-US" sz="2200" dirty="0"/>
              <a:t> Now we will remove the null productions −</a:t>
            </a:r>
          </a:p>
          <a:p>
            <a:pPr marL="0" indent="0">
              <a:buNone/>
            </a:pPr>
            <a:endParaRPr lang="en-US" sz="2200" dirty="0"/>
          </a:p>
          <a:p>
            <a:r>
              <a:rPr lang="en-US" sz="2200" dirty="0"/>
              <a:t>B → ∈ and A → ∈</a:t>
            </a:r>
          </a:p>
          <a:p>
            <a:endParaRPr lang="en-US" sz="2200" dirty="0"/>
          </a:p>
          <a:p>
            <a:pPr marL="0" indent="0">
              <a:buNone/>
            </a:pPr>
            <a:r>
              <a:rPr lang="en-US" sz="2200" dirty="0"/>
              <a:t>After removing B → </a:t>
            </a:r>
            <a:r>
              <a:rPr lang="el-GR" sz="2200" dirty="0"/>
              <a:t>ε, </a:t>
            </a:r>
            <a:r>
              <a:rPr lang="en-US" sz="2200" dirty="0"/>
              <a:t>the production set becomes −</a:t>
            </a:r>
          </a:p>
          <a:p>
            <a:pPr marL="0" indent="0">
              <a:buNone/>
            </a:pPr>
            <a:endParaRPr lang="en-US" sz="2200" dirty="0"/>
          </a:p>
          <a:p>
            <a:r>
              <a:rPr lang="en-US" sz="2200" dirty="0"/>
              <a:t>S</a:t>
            </a:r>
            <a:r>
              <a:rPr lang="en-US" sz="2200" baseline="-25000" dirty="0"/>
              <a:t>0</a:t>
            </a:r>
            <a:r>
              <a:rPr lang="en-US" sz="2200" dirty="0"/>
              <a:t>→S, S→ ASA | </a:t>
            </a:r>
            <a:r>
              <a:rPr lang="en-US" sz="2200" dirty="0" err="1"/>
              <a:t>aB</a:t>
            </a:r>
            <a:r>
              <a:rPr lang="en-US" sz="2200" dirty="0"/>
              <a:t> | a, A → B | S | ∈, B → b</a:t>
            </a:r>
          </a:p>
          <a:p>
            <a:endParaRPr lang="en-US" sz="2200" dirty="0"/>
          </a:p>
          <a:p>
            <a:pPr marL="0" indent="0">
              <a:buNone/>
            </a:pPr>
            <a:r>
              <a:rPr lang="en-US" sz="2200" dirty="0"/>
              <a:t>After removing A → ∈, the production set becomes −</a:t>
            </a:r>
          </a:p>
          <a:p>
            <a:pPr marL="0" indent="0">
              <a:buNone/>
            </a:pPr>
            <a:endParaRPr lang="en-US" sz="2200" dirty="0"/>
          </a:p>
          <a:p>
            <a:r>
              <a:rPr lang="en-US" sz="2200" dirty="0"/>
              <a:t>S</a:t>
            </a:r>
            <a:r>
              <a:rPr lang="en-US" sz="2200" baseline="-25000" dirty="0"/>
              <a:t>0</a:t>
            </a:r>
            <a:r>
              <a:rPr lang="en-US" sz="2200" dirty="0"/>
              <a:t>→S, S→ ASA | </a:t>
            </a:r>
            <a:r>
              <a:rPr lang="en-US" sz="2200" dirty="0" err="1"/>
              <a:t>aB</a:t>
            </a:r>
            <a:r>
              <a:rPr lang="en-US" sz="2200" dirty="0"/>
              <a:t> | a | AS | SA | S, A → B | S, B → b</a:t>
            </a:r>
          </a:p>
          <a:p>
            <a:endParaRPr lang="en-US" sz="2200" dirty="0"/>
          </a:p>
        </p:txBody>
      </p:sp>
      <p:sp>
        <p:nvSpPr>
          <p:cNvPr id="4" name="Date Placeholder 3"/>
          <p:cNvSpPr>
            <a:spLocks noGrp="1"/>
          </p:cNvSpPr>
          <p:nvPr>
            <p:ph type="dt" sz="half" idx="10"/>
          </p:nvPr>
        </p:nvSpPr>
        <p:spPr/>
        <p:txBody>
          <a:bodyPr/>
          <a:lstStyle/>
          <a:p>
            <a:fld id="{AD832112-5BFA-49B5-90FE-5C71005891AE}"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a:t>Chomsky Normal Form</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067196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305800" cy="2540977"/>
          </a:xfrm>
        </p:spPr>
        <p:txBody>
          <a:bodyPr>
            <a:normAutofit/>
          </a:bodyPr>
          <a:lstStyle/>
          <a:p>
            <a:pPr marL="0" lvl="0" indent="0" algn="just">
              <a:buNone/>
            </a:pPr>
            <a:r>
              <a:rPr lang="en-US" sz="2400" dirty="0"/>
              <a:t>Context Free Grammar (CFG)-Definition, Derivations, Languages, Derivation Trees and Ambiguity, Simplification of CFG, Normal Forms- Chomsky Normal Form (CNF), </a:t>
            </a:r>
            <a:r>
              <a:rPr lang="en-US" sz="2400" dirty="0" err="1"/>
              <a:t>Greibach</a:t>
            </a:r>
            <a:r>
              <a:rPr lang="en-US" sz="2400" dirty="0"/>
              <a:t> Normal Form (GNF), Pumping Lemma for CFL, Closure properties of CFL, Decision Properties of CFL </a:t>
            </a:r>
            <a:endParaRPr lang="en-US" sz="2400" b="1" dirty="0">
              <a:solidFill>
                <a:schemeClr val="dk1"/>
              </a:solidFill>
            </a:endParaRPr>
          </a:p>
          <a:p>
            <a:endParaRPr lang="en-US" sz="2400" b="1" dirty="0"/>
          </a:p>
          <a:p>
            <a:endParaRPr lang="en-US" sz="2400" b="1" dirty="0">
              <a:solidFill>
                <a:schemeClr val="dk1"/>
              </a:solidFill>
            </a:endParaRPr>
          </a:p>
          <a:p>
            <a:pPr marL="0" lvl="0" indent="0">
              <a:buNone/>
            </a:pPr>
            <a:endParaRPr lang="en-US" sz="2400" b="1" dirty="0">
              <a:solidFill>
                <a:schemeClr val="dk1"/>
              </a:solidFill>
            </a:endParaRPr>
          </a:p>
          <a:p>
            <a:pPr lvl="0"/>
            <a:endParaRPr lang="en-US" sz="2400" b="1" dirty="0">
              <a:solidFill>
                <a:schemeClr val="dk1"/>
              </a:solidFill>
            </a:endParaRPr>
          </a:p>
          <a:p>
            <a:pPr marL="0" indent="0">
              <a:buNone/>
            </a:pPr>
            <a:endParaRPr lang="en-US" sz="2400" b="1" dirty="0"/>
          </a:p>
          <a:p>
            <a:pPr lvl="0"/>
            <a:endParaRPr lang="en-US" sz="2400" dirty="0">
              <a:solidFill>
                <a:schemeClr val="dk1"/>
              </a:solidFill>
            </a:endParaRPr>
          </a:p>
          <a:p>
            <a:endParaRPr lang="en-US" sz="2400" dirty="0">
              <a:solidFill>
                <a:schemeClr val="dk1"/>
              </a:solidFill>
            </a:endParaRPr>
          </a:p>
          <a:p>
            <a:pPr lvl="0"/>
            <a:endParaRPr lang="en-US" sz="2400" dirty="0">
              <a:solidFill>
                <a:schemeClr val="dk1"/>
              </a:solidFill>
            </a:endParaRPr>
          </a:p>
          <a:p>
            <a:pPr marL="0" indent="0">
              <a:buNone/>
            </a:pPr>
            <a:endParaRPr lang="en-US" sz="2400" dirty="0"/>
          </a:p>
        </p:txBody>
      </p:sp>
      <p:sp>
        <p:nvSpPr>
          <p:cNvPr id="6" name="Date Placeholder 5"/>
          <p:cNvSpPr>
            <a:spLocks noGrp="1"/>
          </p:cNvSpPr>
          <p:nvPr>
            <p:ph type="dt" sz="half" idx="10"/>
          </p:nvPr>
        </p:nvSpPr>
        <p:spPr/>
        <p:txBody>
          <a:bodyPr/>
          <a:lstStyle/>
          <a:p>
            <a:fld id="{FD19312B-D8D4-4EC4-B2A5-C5A4C2E92FC4}" type="datetime1">
              <a:rPr lang="en-US" smtClean="0"/>
              <a:t>4/4/2023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p:txBody>
          <a:bodyPr/>
          <a:lstStyle/>
          <a:p>
            <a:r>
              <a:rPr lang="en-US"/>
              <a:t>Mr. Rahul Kumar             ACSE0404 TAFL                Unit Number: 3</a:t>
            </a:r>
            <a:endParaRPr lang="en-US" dirty="0"/>
          </a:p>
        </p:txBody>
      </p:sp>
    </p:spTree>
    <p:extLst>
      <p:ext uri="{BB962C8B-B14F-4D97-AF65-F5344CB8AC3E}">
        <p14:creationId xmlns:p14="http://schemas.microsoft.com/office/powerpoint/2010/main" val="2546753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0" indent="0">
              <a:buNone/>
            </a:pPr>
            <a:r>
              <a:rPr lang="en-US" sz="2200" b="1" dirty="0"/>
              <a:t>(3)</a:t>
            </a:r>
            <a:r>
              <a:rPr lang="en-US" sz="2200" dirty="0"/>
              <a:t> Now we will remove the unit productions.</a:t>
            </a:r>
          </a:p>
          <a:p>
            <a:pPr marL="0" indent="0">
              <a:buNone/>
            </a:pPr>
            <a:r>
              <a:rPr lang="en-US" sz="2200" dirty="0"/>
              <a:t>After removing S → S, the production set becomes −</a:t>
            </a:r>
          </a:p>
          <a:p>
            <a:r>
              <a:rPr lang="en-US" sz="2200" dirty="0"/>
              <a:t>S</a:t>
            </a:r>
            <a:r>
              <a:rPr lang="en-US" sz="2200" baseline="-25000" dirty="0"/>
              <a:t>0</a:t>
            </a:r>
            <a:r>
              <a:rPr lang="en-US" sz="2200" dirty="0"/>
              <a:t>→S, S→ ASA | </a:t>
            </a:r>
            <a:r>
              <a:rPr lang="en-US" sz="2200" dirty="0" err="1"/>
              <a:t>aB</a:t>
            </a:r>
            <a:r>
              <a:rPr lang="en-US" sz="2200" dirty="0"/>
              <a:t> | a | AS | SA, A → B | S, B → b</a:t>
            </a:r>
          </a:p>
          <a:p>
            <a:pPr marL="0" indent="0">
              <a:buNone/>
            </a:pPr>
            <a:r>
              <a:rPr lang="en-US" sz="2200" dirty="0"/>
              <a:t>After removing S</a:t>
            </a:r>
            <a:r>
              <a:rPr lang="en-US" sz="2200" baseline="-25000" dirty="0"/>
              <a:t>0</a:t>
            </a:r>
            <a:r>
              <a:rPr lang="en-US" sz="2200" dirty="0"/>
              <a:t>→ S, the production set becomes −</a:t>
            </a:r>
          </a:p>
          <a:p>
            <a:r>
              <a:rPr lang="en-US" sz="2200" dirty="0"/>
              <a:t>S</a:t>
            </a:r>
            <a:r>
              <a:rPr lang="en-US" sz="2200" baseline="-25000" dirty="0"/>
              <a:t>0</a:t>
            </a:r>
            <a:r>
              <a:rPr lang="en-US" sz="2200" dirty="0"/>
              <a:t>→ ASA | </a:t>
            </a:r>
            <a:r>
              <a:rPr lang="en-US" sz="2200" dirty="0" err="1"/>
              <a:t>aB</a:t>
            </a:r>
            <a:r>
              <a:rPr lang="en-US" sz="2200" dirty="0"/>
              <a:t> | a | AS | SA, S→ ASA | </a:t>
            </a:r>
            <a:r>
              <a:rPr lang="en-US" sz="2200" dirty="0" err="1"/>
              <a:t>aB</a:t>
            </a:r>
            <a:r>
              <a:rPr lang="en-US" sz="2200" dirty="0"/>
              <a:t> | a | AS | SA</a:t>
            </a:r>
          </a:p>
          <a:p>
            <a:r>
              <a:rPr lang="en-US" sz="2200" dirty="0"/>
              <a:t>A → B | S, B → b</a:t>
            </a:r>
          </a:p>
          <a:p>
            <a:pPr marL="0" indent="0">
              <a:buNone/>
            </a:pPr>
            <a:r>
              <a:rPr lang="en-US" sz="2200" dirty="0"/>
              <a:t>After removing A→ B, the production set becomes −</a:t>
            </a:r>
          </a:p>
          <a:p>
            <a:r>
              <a:rPr lang="en-US" sz="2200" dirty="0"/>
              <a:t>S</a:t>
            </a:r>
            <a:r>
              <a:rPr lang="en-US" sz="2200" baseline="-25000" dirty="0"/>
              <a:t>0</a:t>
            </a:r>
            <a:r>
              <a:rPr lang="en-US" sz="2200" dirty="0"/>
              <a:t> → ASA | </a:t>
            </a:r>
            <a:r>
              <a:rPr lang="en-US" sz="2200" dirty="0" err="1"/>
              <a:t>aB</a:t>
            </a:r>
            <a:r>
              <a:rPr lang="en-US" sz="2200" dirty="0"/>
              <a:t> | a | AS | SA, S→ ASA | </a:t>
            </a:r>
            <a:r>
              <a:rPr lang="en-US" sz="2200" dirty="0" err="1"/>
              <a:t>aB</a:t>
            </a:r>
            <a:r>
              <a:rPr lang="en-US" sz="2200" dirty="0"/>
              <a:t> | a | AS | SA</a:t>
            </a:r>
          </a:p>
          <a:p>
            <a:r>
              <a:rPr lang="en-US" sz="2200" dirty="0"/>
              <a:t>A → S | b</a:t>
            </a:r>
          </a:p>
          <a:p>
            <a:r>
              <a:rPr lang="en-US" sz="2200" dirty="0"/>
              <a:t>B → b</a:t>
            </a:r>
          </a:p>
          <a:p>
            <a:pPr marL="0" indent="0">
              <a:buNone/>
            </a:pPr>
            <a:r>
              <a:rPr lang="en-US" sz="2200" dirty="0"/>
              <a:t>After removing A→ S, the production set becomes −</a:t>
            </a:r>
          </a:p>
          <a:p>
            <a:r>
              <a:rPr lang="en-US" sz="2200" dirty="0"/>
              <a:t>S</a:t>
            </a:r>
            <a:r>
              <a:rPr lang="en-US" sz="2200" baseline="-25000" dirty="0"/>
              <a:t>0</a:t>
            </a:r>
            <a:r>
              <a:rPr lang="en-US" sz="2200" dirty="0"/>
              <a:t> → ASA | </a:t>
            </a:r>
            <a:r>
              <a:rPr lang="en-US" sz="2200" dirty="0" err="1"/>
              <a:t>aB</a:t>
            </a:r>
            <a:r>
              <a:rPr lang="en-US" sz="2200" dirty="0"/>
              <a:t> | a | AS | SA, S→ ASA | </a:t>
            </a:r>
            <a:r>
              <a:rPr lang="en-US" sz="2200" dirty="0" err="1"/>
              <a:t>aB</a:t>
            </a:r>
            <a:r>
              <a:rPr lang="en-US" sz="2200" dirty="0"/>
              <a:t> | a | AS | SA</a:t>
            </a:r>
          </a:p>
          <a:p>
            <a:r>
              <a:rPr lang="en-US" sz="2200" dirty="0"/>
              <a:t>A → b |ASA | </a:t>
            </a:r>
            <a:r>
              <a:rPr lang="en-US" sz="2200" dirty="0" err="1"/>
              <a:t>aB</a:t>
            </a:r>
            <a:r>
              <a:rPr lang="en-US" sz="2200" dirty="0"/>
              <a:t> | a | AS | SA, B → b</a:t>
            </a:r>
          </a:p>
          <a:p>
            <a:endParaRPr lang="en-US" dirty="0"/>
          </a:p>
        </p:txBody>
      </p:sp>
      <p:sp>
        <p:nvSpPr>
          <p:cNvPr id="4" name="Date Placeholder 3"/>
          <p:cNvSpPr>
            <a:spLocks noGrp="1"/>
          </p:cNvSpPr>
          <p:nvPr>
            <p:ph type="dt" sz="half" idx="10"/>
          </p:nvPr>
        </p:nvSpPr>
        <p:spPr/>
        <p:txBody>
          <a:bodyPr/>
          <a:lstStyle/>
          <a:p>
            <a:fld id="{E9B77346-71EE-4B3F-91AD-8D8F0102990B}"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a:t>Chomsky Normal Form</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4292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t>(4)</a:t>
            </a:r>
            <a:r>
              <a:rPr lang="en-US" sz="2200" dirty="0"/>
              <a:t> Now we will find out more than two variables in the R.H.S</a:t>
            </a:r>
          </a:p>
          <a:p>
            <a:pPr marL="0" indent="0">
              <a:buNone/>
            </a:pPr>
            <a:endParaRPr lang="en-US" sz="2200" dirty="0"/>
          </a:p>
          <a:p>
            <a:pPr marL="0" indent="0">
              <a:buNone/>
            </a:pPr>
            <a:r>
              <a:rPr lang="en-US" sz="2200" dirty="0"/>
              <a:t>Here, S</a:t>
            </a:r>
            <a:r>
              <a:rPr lang="en-US" sz="2200" baseline="-25000" dirty="0"/>
              <a:t>0</a:t>
            </a:r>
            <a:r>
              <a:rPr lang="en-US" sz="2200" dirty="0"/>
              <a:t>→ ASA, S → ASA, A→ ASA violates two Non-terminals in R.H.S.</a:t>
            </a:r>
          </a:p>
          <a:p>
            <a:pPr marL="0" indent="0">
              <a:buNone/>
            </a:pPr>
            <a:endParaRPr lang="en-US" sz="2200" dirty="0"/>
          </a:p>
          <a:p>
            <a:pPr marL="0" indent="0">
              <a:buNone/>
            </a:pPr>
            <a:r>
              <a:rPr lang="en-US" sz="2200" dirty="0"/>
              <a:t>Hence we will apply step 4 and step 5 to get the following final production set which is in CNF −</a:t>
            </a:r>
          </a:p>
          <a:p>
            <a:pPr marL="0" indent="0">
              <a:buNone/>
            </a:pPr>
            <a:endParaRPr lang="en-US" sz="2200" dirty="0"/>
          </a:p>
          <a:p>
            <a:r>
              <a:rPr lang="en-US" sz="2200" dirty="0"/>
              <a:t>S</a:t>
            </a:r>
            <a:r>
              <a:rPr lang="en-US" sz="2200" baseline="-25000" dirty="0"/>
              <a:t>0</a:t>
            </a:r>
            <a:r>
              <a:rPr lang="en-US" sz="2200" dirty="0"/>
              <a:t>→ AX | </a:t>
            </a:r>
            <a:r>
              <a:rPr lang="en-US" sz="2200" dirty="0" err="1"/>
              <a:t>aB</a:t>
            </a:r>
            <a:r>
              <a:rPr lang="en-US" sz="2200" dirty="0"/>
              <a:t> | a | AS | SA</a:t>
            </a:r>
          </a:p>
          <a:p>
            <a:r>
              <a:rPr lang="en-US" sz="2200" dirty="0"/>
              <a:t>S→ AX | </a:t>
            </a:r>
            <a:r>
              <a:rPr lang="en-US" sz="2200" dirty="0" err="1"/>
              <a:t>aB</a:t>
            </a:r>
            <a:r>
              <a:rPr lang="en-US" sz="2200" dirty="0"/>
              <a:t> | a | AS | SA</a:t>
            </a:r>
          </a:p>
          <a:p>
            <a:r>
              <a:rPr lang="en-US" sz="2200" dirty="0"/>
              <a:t>A → b |AX | </a:t>
            </a:r>
            <a:r>
              <a:rPr lang="en-US" sz="2200" dirty="0" err="1"/>
              <a:t>aB</a:t>
            </a:r>
            <a:r>
              <a:rPr lang="en-US" sz="2200" dirty="0"/>
              <a:t> | a | AS | SA</a:t>
            </a:r>
          </a:p>
          <a:p>
            <a:r>
              <a:rPr lang="en-US" sz="2200" dirty="0"/>
              <a:t>B → b</a:t>
            </a:r>
          </a:p>
          <a:p>
            <a:r>
              <a:rPr lang="en-US" sz="2200" dirty="0"/>
              <a:t>X → SA</a:t>
            </a:r>
          </a:p>
          <a:p>
            <a:endParaRPr lang="en-US" sz="2200" dirty="0"/>
          </a:p>
        </p:txBody>
      </p:sp>
      <p:sp>
        <p:nvSpPr>
          <p:cNvPr id="4" name="Date Placeholder 3"/>
          <p:cNvSpPr>
            <a:spLocks noGrp="1"/>
          </p:cNvSpPr>
          <p:nvPr>
            <p:ph type="dt" sz="half" idx="10"/>
          </p:nvPr>
        </p:nvSpPr>
        <p:spPr/>
        <p:txBody>
          <a:bodyPr/>
          <a:lstStyle/>
          <a:p>
            <a:fld id="{4BB8FF46-6846-4714-8B21-F8DD433A6E44}"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Chomsky Normal Form</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204379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(5)</a:t>
            </a:r>
            <a:r>
              <a:rPr lang="en-US" sz="2200" dirty="0"/>
              <a:t> We have to change the productions S</a:t>
            </a:r>
            <a:r>
              <a:rPr lang="en-US" sz="2200" baseline="-25000" dirty="0"/>
              <a:t>0</a:t>
            </a:r>
            <a:r>
              <a:rPr lang="en-US" sz="2200" dirty="0"/>
              <a:t>→ </a:t>
            </a:r>
            <a:r>
              <a:rPr lang="en-US" sz="2200" dirty="0" err="1"/>
              <a:t>aB</a:t>
            </a:r>
            <a:r>
              <a:rPr lang="en-US" sz="2200" dirty="0"/>
              <a:t>, S→ </a:t>
            </a:r>
            <a:r>
              <a:rPr lang="en-US" sz="2200" dirty="0" err="1"/>
              <a:t>aB</a:t>
            </a:r>
            <a:r>
              <a:rPr lang="en-US" sz="2200" dirty="0"/>
              <a:t>, A→ </a:t>
            </a:r>
            <a:r>
              <a:rPr lang="en-US" sz="2200" dirty="0" err="1"/>
              <a:t>aB</a:t>
            </a:r>
            <a:endParaRPr lang="en-US" sz="2200" dirty="0"/>
          </a:p>
          <a:p>
            <a:pPr marL="0" indent="0">
              <a:buNone/>
            </a:pPr>
            <a:endParaRPr lang="en-US" sz="2200" dirty="0"/>
          </a:p>
          <a:p>
            <a:pPr marL="0" indent="0">
              <a:buNone/>
            </a:pPr>
            <a:r>
              <a:rPr lang="en-US" sz="2200" dirty="0"/>
              <a:t>And the final production set becomes −</a:t>
            </a:r>
          </a:p>
          <a:p>
            <a:endParaRPr lang="en-US" sz="2200" dirty="0"/>
          </a:p>
          <a:p>
            <a:r>
              <a:rPr lang="en-US" sz="2200" dirty="0"/>
              <a:t>S</a:t>
            </a:r>
            <a:r>
              <a:rPr lang="en-US" sz="2200" baseline="-25000" dirty="0"/>
              <a:t>0</a:t>
            </a:r>
            <a:r>
              <a:rPr lang="en-US" sz="2200" dirty="0"/>
              <a:t>→ AX | YB | a | AS | SA</a:t>
            </a:r>
          </a:p>
          <a:p>
            <a:r>
              <a:rPr lang="en-US" sz="2200" dirty="0"/>
              <a:t>S→ AX | YB | a | AS | SA</a:t>
            </a:r>
          </a:p>
          <a:p>
            <a:r>
              <a:rPr lang="en-US" sz="2200" dirty="0"/>
              <a:t>A → b A → b |AX | YB | a | AS | SA</a:t>
            </a:r>
          </a:p>
          <a:p>
            <a:r>
              <a:rPr lang="en-US" sz="2200" dirty="0"/>
              <a:t>B → b</a:t>
            </a:r>
          </a:p>
          <a:p>
            <a:r>
              <a:rPr lang="en-US" sz="2200" dirty="0"/>
              <a:t>X → SA</a:t>
            </a:r>
          </a:p>
          <a:p>
            <a:r>
              <a:rPr lang="en-US" sz="2200" dirty="0"/>
              <a:t>Y → a</a:t>
            </a:r>
          </a:p>
          <a:p>
            <a:endParaRPr lang="en-US" sz="2200" dirty="0"/>
          </a:p>
        </p:txBody>
      </p:sp>
      <p:sp>
        <p:nvSpPr>
          <p:cNvPr id="4" name="Date Placeholder 3"/>
          <p:cNvSpPr>
            <a:spLocks noGrp="1"/>
          </p:cNvSpPr>
          <p:nvPr>
            <p:ph type="dt" sz="half" idx="10"/>
          </p:nvPr>
        </p:nvSpPr>
        <p:spPr/>
        <p:txBody>
          <a:bodyPr/>
          <a:lstStyle/>
          <a:p>
            <a:fld id="{AB0FC7DC-16D4-4069-A151-6991DABF5F53}"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a:t>Chomsky Normal Form</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042466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sz="2200" b="1" dirty="0"/>
          </a:p>
          <a:p>
            <a:pPr marL="0" indent="0">
              <a:buNone/>
            </a:pPr>
            <a:r>
              <a:rPr lang="en-US" sz="2200" b="1" dirty="0"/>
              <a:t>Recap: </a:t>
            </a:r>
            <a:r>
              <a:rPr lang="en-US" sz="2200" dirty="0"/>
              <a:t>Till now we have studied about grammar, Context Free Grammar and Regular Grammar. </a:t>
            </a:r>
          </a:p>
          <a:p>
            <a:pPr marL="0" indent="0">
              <a:buNone/>
            </a:pPr>
            <a:endParaRPr lang="en-US" sz="2200" b="1" dirty="0"/>
          </a:p>
          <a:p>
            <a:pPr marL="0" indent="0">
              <a:buNone/>
            </a:pPr>
            <a:endParaRPr lang="en-US" sz="2200" b="1" dirty="0"/>
          </a:p>
          <a:p>
            <a:pPr marL="0" indent="0">
              <a:buNone/>
            </a:pPr>
            <a:endParaRPr lang="en-US" sz="2200" b="1" dirty="0"/>
          </a:p>
          <a:p>
            <a:pPr marL="0" indent="0">
              <a:buNone/>
            </a:pPr>
            <a:r>
              <a:rPr lang="en-US" sz="2200" b="1" dirty="0"/>
              <a:t>Prerequisite: </a:t>
            </a:r>
            <a:r>
              <a:rPr lang="en-US" sz="2200" dirty="0"/>
              <a:t>Basic knowledge of CFG and Regular Grammar. </a:t>
            </a:r>
          </a:p>
          <a:p>
            <a:pPr marL="0" indent="0">
              <a:buNone/>
            </a:pPr>
            <a:endParaRPr lang="en-US" sz="2200" b="1" dirty="0"/>
          </a:p>
          <a:p>
            <a:pPr marL="0" indent="0">
              <a:buNone/>
            </a:pPr>
            <a:endParaRPr lang="en-US" sz="2200" b="1" dirty="0"/>
          </a:p>
          <a:p>
            <a:pPr marL="0" indent="0">
              <a:buNone/>
            </a:pPr>
            <a:endParaRPr lang="en-US" sz="2200" b="1" dirty="0"/>
          </a:p>
          <a:p>
            <a:pPr marL="0" indent="0">
              <a:buNone/>
            </a:pPr>
            <a:r>
              <a:rPr lang="en-US" sz="2200" b="1" dirty="0"/>
              <a:t>Objective:</a:t>
            </a:r>
            <a:r>
              <a:rPr lang="en-US" sz="2200" dirty="0"/>
              <a:t> To understand the definition on </a:t>
            </a:r>
            <a:r>
              <a:rPr lang="en-US" sz="2200" dirty="0" err="1"/>
              <a:t>Greibach</a:t>
            </a:r>
            <a:r>
              <a:rPr lang="en-US" sz="2200" dirty="0"/>
              <a:t> Normal Form.</a:t>
            </a:r>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CBCD74DC-3DB9-4952-9BB1-394CA7614E0F}"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err="1"/>
              <a:t>Greibach</a:t>
            </a:r>
            <a:r>
              <a:rPr lang="en-US" sz="3200" b="1" dirty="0"/>
              <a:t> Normal Form (CO1, CO2)</a:t>
            </a:r>
            <a:r>
              <a:rPr lang="en-US" sz="2400" b="1"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5899476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Objective:</a:t>
            </a:r>
            <a:r>
              <a:rPr lang="en-US" sz="2200" dirty="0"/>
              <a:t> To understand the definition on </a:t>
            </a:r>
            <a:r>
              <a:rPr lang="en-US" sz="2200" dirty="0" err="1"/>
              <a:t>Greibach</a:t>
            </a:r>
            <a:r>
              <a:rPr lang="en-US" sz="2200" dirty="0"/>
              <a:t> Normal Form.</a:t>
            </a:r>
          </a:p>
          <a:p>
            <a:pPr marL="0" indent="0">
              <a:buNone/>
            </a:pPr>
            <a:endParaRPr lang="en-US" sz="2200" dirty="0"/>
          </a:p>
          <a:p>
            <a:pPr marL="0" indent="0">
              <a:buNone/>
            </a:pPr>
            <a:r>
              <a:rPr lang="en-US" sz="2200" dirty="0"/>
              <a:t>A CFG is in </a:t>
            </a:r>
            <a:r>
              <a:rPr lang="en-US" sz="2200" dirty="0" err="1"/>
              <a:t>Greibach</a:t>
            </a:r>
            <a:r>
              <a:rPr lang="en-US" sz="2200" dirty="0"/>
              <a:t> Normal Form if the Productions are in the following forms −</a:t>
            </a:r>
          </a:p>
          <a:p>
            <a:endParaRPr lang="en-US" sz="2200" dirty="0"/>
          </a:p>
          <a:p>
            <a:r>
              <a:rPr lang="en-US" sz="2200" dirty="0"/>
              <a:t>A → b</a:t>
            </a:r>
          </a:p>
          <a:p>
            <a:r>
              <a:rPr lang="en-US" sz="2200" dirty="0"/>
              <a:t>A → bD</a:t>
            </a:r>
            <a:r>
              <a:rPr lang="en-US" sz="2200" baseline="-25000" dirty="0"/>
              <a:t>1</a:t>
            </a:r>
            <a:r>
              <a:rPr lang="en-US" sz="2200" dirty="0"/>
              <a:t>…</a:t>
            </a:r>
            <a:r>
              <a:rPr lang="en-US" sz="2200" dirty="0" err="1"/>
              <a:t>D</a:t>
            </a:r>
            <a:r>
              <a:rPr lang="en-US" sz="2200" baseline="-25000" dirty="0" err="1"/>
              <a:t>n</a:t>
            </a:r>
            <a:endParaRPr lang="en-US" sz="2200" dirty="0"/>
          </a:p>
          <a:p>
            <a:r>
              <a:rPr lang="en-US" sz="2200" dirty="0"/>
              <a:t>S → ε</a:t>
            </a:r>
          </a:p>
          <a:p>
            <a:pPr marL="0" indent="0">
              <a:buNone/>
            </a:pPr>
            <a:endParaRPr lang="en-US" sz="2200" dirty="0"/>
          </a:p>
          <a:p>
            <a:pPr marL="0" indent="0">
              <a:buNone/>
            </a:pPr>
            <a:r>
              <a:rPr lang="en-US" sz="2200" dirty="0"/>
              <a:t>where A, D</a:t>
            </a:r>
            <a:r>
              <a:rPr lang="en-US" sz="2200" baseline="-25000" dirty="0"/>
              <a:t>1</a:t>
            </a:r>
            <a:r>
              <a:rPr lang="en-US" sz="2200" dirty="0"/>
              <a:t>,....,</a:t>
            </a:r>
            <a:r>
              <a:rPr lang="en-US" sz="2200" dirty="0" err="1"/>
              <a:t>D</a:t>
            </a:r>
            <a:r>
              <a:rPr lang="en-US" sz="2200" baseline="-25000" dirty="0" err="1"/>
              <a:t>n</a:t>
            </a:r>
            <a:r>
              <a:rPr lang="en-US" sz="2200" dirty="0"/>
              <a:t> are non-terminals and b is a terminal.</a:t>
            </a:r>
          </a:p>
          <a:p>
            <a:endParaRPr lang="en-US" sz="2200" dirty="0"/>
          </a:p>
        </p:txBody>
      </p:sp>
      <p:sp>
        <p:nvSpPr>
          <p:cNvPr id="4" name="Date Placeholder 3"/>
          <p:cNvSpPr>
            <a:spLocks noGrp="1"/>
          </p:cNvSpPr>
          <p:nvPr>
            <p:ph type="dt" sz="half" idx="10"/>
          </p:nvPr>
        </p:nvSpPr>
        <p:spPr/>
        <p:txBody>
          <a:bodyPr/>
          <a:lstStyle/>
          <a:p>
            <a:fld id="{A6E9B3B9-AA8E-445D-9A39-27330032B6F6}"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err="1"/>
              <a:t>Greibach</a:t>
            </a:r>
            <a:r>
              <a:rPr lang="en-US" sz="3200" b="1" dirty="0"/>
              <a:t> Normal Form (CO1, CO2)</a:t>
            </a:r>
            <a:r>
              <a:rPr lang="en-US" sz="2400" b="1"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460726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t>Step 1</a:t>
            </a:r>
            <a:r>
              <a:rPr lang="en-US" sz="2200" dirty="0"/>
              <a:t> − If the start symbol </a:t>
            </a:r>
            <a:r>
              <a:rPr lang="en-US" sz="2200" b="1" dirty="0"/>
              <a:t>S</a:t>
            </a:r>
            <a:r>
              <a:rPr lang="en-US" sz="2200" dirty="0"/>
              <a:t> occurs on some right side, create a new start symbol </a:t>
            </a:r>
            <a:r>
              <a:rPr lang="en-US" sz="2200" b="1" dirty="0"/>
              <a:t>S’</a:t>
            </a:r>
            <a:r>
              <a:rPr lang="en-US" sz="2200" dirty="0"/>
              <a:t> and a new production </a:t>
            </a:r>
            <a:r>
              <a:rPr lang="en-US" sz="2200" b="1" dirty="0"/>
              <a:t>S’ → S</a:t>
            </a:r>
            <a:r>
              <a:rPr lang="en-US" sz="2200" dirty="0"/>
              <a:t>.</a:t>
            </a:r>
          </a:p>
          <a:p>
            <a:pPr marL="0" indent="0">
              <a:buNone/>
            </a:pPr>
            <a:endParaRPr lang="en-US" sz="2200" b="1" dirty="0"/>
          </a:p>
          <a:p>
            <a:pPr marL="0" indent="0">
              <a:buNone/>
            </a:pPr>
            <a:r>
              <a:rPr lang="en-US" sz="2200" b="1" dirty="0"/>
              <a:t>Step 2</a:t>
            </a:r>
            <a:r>
              <a:rPr lang="en-US" sz="2200" dirty="0"/>
              <a:t> − Remove Null productions. (Using the Null production removal algorithm discussed earlier)</a:t>
            </a:r>
          </a:p>
          <a:p>
            <a:pPr marL="0" indent="0">
              <a:buNone/>
            </a:pPr>
            <a:endParaRPr lang="en-US" sz="2200" b="1" dirty="0"/>
          </a:p>
          <a:p>
            <a:pPr marL="0" indent="0">
              <a:buNone/>
            </a:pPr>
            <a:r>
              <a:rPr lang="en-US" sz="2200" b="1" dirty="0"/>
              <a:t>Step 3</a:t>
            </a:r>
            <a:r>
              <a:rPr lang="en-US" sz="2200" dirty="0"/>
              <a:t> − Remove unit productions. (Using the Unit production removal algorithm discussed earlier)</a:t>
            </a:r>
          </a:p>
          <a:p>
            <a:pPr marL="0" indent="0">
              <a:buNone/>
            </a:pPr>
            <a:endParaRPr lang="en-US" sz="2200" b="1" dirty="0"/>
          </a:p>
          <a:p>
            <a:pPr marL="0" indent="0">
              <a:buNone/>
            </a:pPr>
            <a:r>
              <a:rPr lang="en-US" sz="2200" b="1" dirty="0"/>
              <a:t>Step 4</a:t>
            </a:r>
            <a:r>
              <a:rPr lang="en-US" sz="2200" dirty="0"/>
              <a:t> − Remove all direct and indirect left-recursion.</a:t>
            </a:r>
          </a:p>
          <a:p>
            <a:pPr marL="0" indent="0">
              <a:buNone/>
            </a:pPr>
            <a:endParaRPr lang="en-US" sz="2200" b="1" dirty="0"/>
          </a:p>
          <a:p>
            <a:pPr marL="0" indent="0">
              <a:buNone/>
            </a:pPr>
            <a:r>
              <a:rPr lang="en-US" sz="2200" b="1" dirty="0"/>
              <a:t>Step 5</a:t>
            </a:r>
            <a:r>
              <a:rPr lang="en-US" sz="2200" dirty="0"/>
              <a:t> − Do proper substitutions of productions to convert it into the proper form of GNF.</a:t>
            </a:r>
          </a:p>
          <a:p>
            <a:endParaRPr lang="en-US" sz="2200" dirty="0"/>
          </a:p>
        </p:txBody>
      </p:sp>
      <p:sp>
        <p:nvSpPr>
          <p:cNvPr id="4" name="Date Placeholder 3"/>
          <p:cNvSpPr>
            <a:spLocks noGrp="1"/>
          </p:cNvSpPr>
          <p:nvPr>
            <p:ph type="dt" sz="half" idx="10"/>
          </p:nvPr>
        </p:nvSpPr>
        <p:spPr/>
        <p:txBody>
          <a:bodyPr/>
          <a:lstStyle/>
          <a:p>
            <a:fld id="{8B2C79AD-946B-40D7-B9E2-0D507F31F7AF}"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Algorithm to Convert a CFG into </a:t>
            </a:r>
            <a:r>
              <a:rPr lang="en-US" sz="3200" b="1" dirty="0" err="1"/>
              <a:t>Greibach</a:t>
            </a:r>
            <a:r>
              <a:rPr lang="en-US" sz="3200" b="1" dirty="0"/>
              <a:t> Normal Form</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12584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Question:</a:t>
            </a:r>
          </a:p>
          <a:p>
            <a:pPr marL="0" indent="0">
              <a:buNone/>
            </a:pPr>
            <a:r>
              <a:rPr lang="en-US" sz="2200" b="1" dirty="0"/>
              <a:t> </a:t>
            </a:r>
          </a:p>
          <a:p>
            <a:pPr marL="0" indent="0">
              <a:buNone/>
            </a:pPr>
            <a:r>
              <a:rPr lang="en-US" sz="2200" dirty="0"/>
              <a:t>Convert the following CFG into CNF</a:t>
            </a:r>
          </a:p>
          <a:p>
            <a:r>
              <a:rPr lang="en-US" sz="2200" dirty="0"/>
              <a:t>S → XY | </a:t>
            </a:r>
            <a:r>
              <a:rPr lang="en-US" sz="2200" dirty="0" err="1"/>
              <a:t>Xn</a:t>
            </a:r>
            <a:r>
              <a:rPr lang="en-US" sz="2200" dirty="0"/>
              <a:t> | p</a:t>
            </a:r>
          </a:p>
          <a:p>
            <a:r>
              <a:rPr lang="en-US" sz="2200" dirty="0"/>
              <a:t>X → </a:t>
            </a:r>
            <a:r>
              <a:rPr lang="en-US" sz="2200" dirty="0" err="1"/>
              <a:t>mX</a:t>
            </a:r>
            <a:r>
              <a:rPr lang="en-US" sz="2200" dirty="0"/>
              <a:t> | m</a:t>
            </a:r>
          </a:p>
          <a:p>
            <a:r>
              <a:rPr lang="en-US" sz="2200" dirty="0"/>
              <a:t>Y → </a:t>
            </a:r>
            <a:r>
              <a:rPr lang="en-US" sz="2200" dirty="0" err="1"/>
              <a:t>Xn</a:t>
            </a:r>
            <a:r>
              <a:rPr lang="en-US" sz="2200" dirty="0"/>
              <a:t> | o</a:t>
            </a:r>
          </a:p>
          <a:p>
            <a:endParaRPr lang="en-US" sz="2200" dirty="0"/>
          </a:p>
        </p:txBody>
      </p:sp>
      <p:sp>
        <p:nvSpPr>
          <p:cNvPr id="4" name="Date Placeholder 3"/>
          <p:cNvSpPr>
            <a:spLocks noGrp="1"/>
          </p:cNvSpPr>
          <p:nvPr>
            <p:ph type="dt" sz="half" idx="10"/>
          </p:nvPr>
        </p:nvSpPr>
        <p:spPr/>
        <p:txBody>
          <a:bodyPr/>
          <a:lstStyle/>
          <a:p>
            <a:fld id="{5769146F-E6E0-4724-AA82-E1A017060AF1}"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err="1"/>
              <a:t>Greibach</a:t>
            </a:r>
            <a:r>
              <a:rPr lang="en-US" sz="3200" b="1" dirty="0"/>
              <a:t> Normal Form</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629625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4525963"/>
          </a:xfrm>
        </p:spPr>
        <p:txBody>
          <a:bodyPr>
            <a:noAutofit/>
          </a:bodyPr>
          <a:lstStyle/>
          <a:p>
            <a:pPr marL="0" indent="0">
              <a:buNone/>
            </a:pPr>
            <a:r>
              <a:rPr lang="en-US" sz="2000" b="1" dirty="0"/>
              <a:t>Solution</a:t>
            </a:r>
          </a:p>
          <a:p>
            <a:pPr marL="0" indent="0">
              <a:buNone/>
            </a:pPr>
            <a:r>
              <a:rPr lang="en-US" sz="2000" dirty="0"/>
              <a:t>Here, </a:t>
            </a:r>
            <a:r>
              <a:rPr lang="en-US" sz="2000" b="1" dirty="0"/>
              <a:t>S</a:t>
            </a:r>
            <a:r>
              <a:rPr lang="en-US" sz="2000" dirty="0"/>
              <a:t> does not appear on the right side of any production and there are no unit or null productions in the production rule set. So, we can skip Step 1 to Step 3.</a:t>
            </a:r>
          </a:p>
          <a:p>
            <a:pPr marL="0" indent="0">
              <a:buNone/>
            </a:pPr>
            <a:r>
              <a:rPr lang="en-US" sz="2000" dirty="0"/>
              <a:t>Now after replacing</a:t>
            </a:r>
          </a:p>
          <a:p>
            <a:pPr marL="0" indent="0">
              <a:buNone/>
            </a:pPr>
            <a:r>
              <a:rPr lang="en-US" sz="2000" dirty="0"/>
              <a:t>X in S → XY | Xo | p</a:t>
            </a:r>
          </a:p>
          <a:p>
            <a:pPr marL="0" indent="0">
              <a:buNone/>
            </a:pPr>
            <a:r>
              <a:rPr lang="en-US" sz="2000" dirty="0"/>
              <a:t>with</a:t>
            </a:r>
          </a:p>
          <a:p>
            <a:r>
              <a:rPr lang="en-US" sz="2000" dirty="0" err="1"/>
              <a:t>mX</a:t>
            </a:r>
            <a:r>
              <a:rPr lang="en-US" sz="2000" dirty="0"/>
              <a:t> | m</a:t>
            </a:r>
          </a:p>
          <a:p>
            <a:pPr marL="0" indent="0">
              <a:buNone/>
            </a:pPr>
            <a:r>
              <a:rPr lang="en-US" sz="2000" dirty="0"/>
              <a:t>we obtain</a:t>
            </a:r>
          </a:p>
          <a:p>
            <a:r>
              <a:rPr lang="en-US" sz="2000" dirty="0"/>
              <a:t>S → </a:t>
            </a:r>
            <a:r>
              <a:rPr lang="en-US" sz="2000" dirty="0" err="1"/>
              <a:t>mXY</a:t>
            </a:r>
            <a:r>
              <a:rPr lang="en-US" sz="2000" dirty="0"/>
              <a:t> | </a:t>
            </a:r>
            <a:r>
              <a:rPr lang="en-US" sz="2000" dirty="0" err="1"/>
              <a:t>mY</a:t>
            </a:r>
            <a:r>
              <a:rPr lang="en-US" sz="2000" dirty="0"/>
              <a:t> | </a:t>
            </a:r>
            <a:r>
              <a:rPr lang="en-US" sz="2000" dirty="0" err="1"/>
              <a:t>mXo</a:t>
            </a:r>
            <a:r>
              <a:rPr lang="en-US" sz="2000" dirty="0"/>
              <a:t> | </a:t>
            </a:r>
            <a:r>
              <a:rPr lang="en-US" sz="2000" dirty="0" err="1"/>
              <a:t>mo</a:t>
            </a:r>
            <a:r>
              <a:rPr lang="en-US" sz="2000" dirty="0"/>
              <a:t> | p.</a:t>
            </a:r>
          </a:p>
          <a:p>
            <a:pPr marL="0" indent="0">
              <a:buNone/>
            </a:pPr>
            <a:r>
              <a:rPr lang="en-US" sz="2000" dirty="0"/>
              <a:t>And after replacing</a:t>
            </a:r>
          </a:p>
          <a:p>
            <a:r>
              <a:rPr lang="en-US" sz="2000" dirty="0"/>
              <a:t>X in Y → </a:t>
            </a:r>
            <a:r>
              <a:rPr lang="en-US" sz="2000" dirty="0" err="1"/>
              <a:t>X</a:t>
            </a:r>
            <a:r>
              <a:rPr lang="en-US" sz="2000" baseline="-25000" dirty="0" err="1"/>
              <a:t>n</a:t>
            </a:r>
            <a:r>
              <a:rPr lang="en-US" sz="2000" dirty="0"/>
              <a:t> | o</a:t>
            </a:r>
          </a:p>
          <a:p>
            <a:pPr marL="0" indent="0">
              <a:buNone/>
            </a:pPr>
            <a:r>
              <a:rPr lang="en-US" sz="2000" dirty="0"/>
              <a:t>with the right side of</a:t>
            </a:r>
          </a:p>
          <a:p>
            <a:r>
              <a:rPr lang="en-US" sz="2000" dirty="0"/>
              <a:t>X → </a:t>
            </a:r>
            <a:r>
              <a:rPr lang="en-US" sz="2000" dirty="0" err="1"/>
              <a:t>mX</a:t>
            </a:r>
            <a:r>
              <a:rPr lang="en-US" sz="2000" dirty="0"/>
              <a:t> | m</a:t>
            </a:r>
          </a:p>
          <a:p>
            <a:pPr marL="0" indent="0">
              <a:buNone/>
            </a:pPr>
            <a:r>
              <a:rPr lang="en-US" sz="2000" dirty="0"/>
              <a:t>we obtain</a:t>
            </a:r>
          </a:p>
          <a:p>
            <a:r>
              <a:rPr lang="en-US" sz="2000" dirty="0"/>
              <a:t>Y → </a:t>
            </a:r>
            <a:r>
              <a:rPr lang="en-US" sz="2000" dirty="0" err="1"/>
              <a:t>mXn</a:t>
            </a:r>
            <a:r>
              <a:rPr lang="en-US" sz="2000" dirty="0"/>
              <a:t> | </a:t>
            </a:r>
            <a:r>
              <a:rPr lang="en-US" sz="2000" dirty="0" err="1"/>
              <a:t>mn</a:t>
            </a:r>
            <a:r>
              <a:rPr lang="en-US" sz="2000" dirty="0"/>
              <a:t> | o.</a:t>
            </a:r>
          </a:p>
          <a:p>
            <a:endParaRPr lang="en-US" sz="2000" dirty="0"/>
          </a:p>
        </p:txBody>
      </p:sp>
      <p:sp>
        <p:nvSpPr>
          <p:cNvPr id="4" name="Date Placeholder 3"/>
          <p:cNvSpPr>
            <a:spLocks noGrp="1"/>
          </p:cNvSpPr>
          <p:nvPr>
            <p:ph type="dt" sz="half" idx="10"/>
          </p:nvPr>
        </p:nvSpPr>
        <p:spPr/>
        <p:txBody>
          <a:bodyPr/>
          <a:lstStyle/>
          <a:p>
            <a:fld id="{341150BC-A964-4A2B-A994-F45A70DE1BA0}"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09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err="1"/>
              <a:t>Greibach</a:t>
            </a:r>
            <a:r>
              <a:rPr lang="en-US" sz="3200" b="1" dirty="0"/>
              <a:t> Normal Form</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43376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Two new productions O → o and P → p are added to the production set and then we came to the final GNF as the following −</a:t>
            </a:r>
          </a:p>
          <a:p>
            <a:endParaRPr lang="en-US" sz="2200" dirty="0"/>
          </a:p>
          <a:p>
            <a:r>
              <a:rPr lang="en-US" sz="2200" dirty="0"/>
              <a:t>S → </a:t>
            </a:r>
            <a:r>
              <a:rPr lang="en-US" sz="2200" dirty="0" err="1"/>
              <a:t>mXY</a:t>
            </a:r>
            <a:r>
              <a:rPr lang="en-US" sz="2200" dirty="0"/>
              <a:t> | </a:t>
            </a:r>
            <a:r>
              <a:rPr lang="en-US" sz="2200" dirty="0" err="1"/>
              <a:t>mY</a:t>
            </a:r>
            <a:r>
              <a:rPr lang="en-US" sz="2200" dirty="0"/>
              <a:t> | </a:t>
            </a:r>
            <a:r>
              <a:rPr lang="en-US" sz="2200" dirty="0" err="1"/>
              <a:t>mXC</a:t>
            </a:r>
            <a:r>
              <a:rPr lang="en-US" sz="2200" dirty="0"/>
              <a:t> | </a:t>
            </a:r>
            <a:r>
              <a:rPr lang="en-US" sz="2200" dirty="0" err="1"/>
              <a:t>mC</a:t>
            </a:r>
            <a:r>
              <a:rPr lang="en-US" sz="2200" dirty="0"/>
              <a:t> | p</a:t>
            </a:r>
          </a:p>
          <a:p>
            <a:r>
              <a:rPr lang="en-US" sz="2200" dirty="0"/>
              <a:t>X → </a:t>
            </a:r>
            <a:r>
              <a:rPr lang="en-US" sz="2200" dirty="0" err="1"/>
              <a:t>mX</a:t>
            </a:r>
            <a:r>
              <a:rPr lang="en-US" sz="2200" dirty="0"/>
              <a:t> | m</a:t>
            </a:r>
          </a:p>
          <a:p>
            <a:r>
              <a:rPr lang="en-US" sz="2200" dirty="0"/>
              <a:t>Y → </a:t>
            </a:r>
            <a:r>
              <a:rPr lang="en-US" sz="2200" dirty="0" err="1"/>
              <a:t>mXD</a:t>
            </a:r>
            <a:r>
              <a:rPr lang="en-US" sz="2200" dirty="0"/>
              <a:t> | </a:t>
            </a:r>
            <a:r>
              <a:rPr lang="en-US" sz="2200" dirty="0" err="1"/>
              <a:t>mD</a:t>
            </a:r>
            <a:r>
              <a:rPr lang="en-US" sz="2200" dirty="0"/>
              <a:t> | o</a:t>
            </a:r>
          </a:p>
          <a:p>
            <a:r>
              <a:rPr lang="en-US" sz="2200" dirty="0"/>
              <a:t>O → o</a:t>
            </a:r>
          </a:p>
          <a:p>
            <a:r>
              <a:rPr lang="en-US" sz="2200" dirty="0"/>
              <a:t>P → p</a:t>
            </a:r>
          </a:p>
          <a:p>
            <a:endParaRPr lang="en-US" sz="2200" dirty="0"/>
          </a:p>
        </p:txBody>
      </p:sp>
      <p:sp>
        <p:nvSpPr>
          <p:cNvPr id="4" name="Date Placeholder 3"/>
          <p:cNvSpPr>
            <a:spLocks noGrp="1"/>
          </p:cNvSpPr>
          <p:nvPr>
            <p:ph type="dt" sz="half" idx="10"/>
          </p:nvPr>
        </p:nvSpPr>
        <p:spPr/>
        <p:txBody>
          <a:bodyPr/>
          <a:lstStyle/>
          <a:p>
            <a:fld id="{AEA531F7-58BB-4C57-8E53-51A0062D6641}"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err="1"/>
              <a:t>Greibach</a:t>
            </a:r>
            <a:r>
              <a:rPr lang="en-US" sz="3200" b="1" dirty="0"/>
              <a:t> Normal Form</a:t>
            </a: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37059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8C4396-93FD-4775-9485-258C70C42AFE}"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5275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a:t>Pumping Lemma for CFL</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p:cNvSpPr/>
          <p:nvPr/>
        </p:nvSpPr>
        <p:spPr>
          <a:xfrm>
            <a:off x="723900" y="1371600"/>
            <a:ext cx="7886700" cy="3416320"/>
          </a:xfrm>
          <a:prstGeom prst="rect">
            <a:avLst/>
          </a:prstGeom>
        </p:spPr>
        <p:txBody>
          <a:bodyPr wrap="square">
            <a:spAutoFit/>
          </a:bodyPr>
          <a:lstStyle/>
          <a:p>
            <a:r>
              <a:rPr lang="en-US" dirty="0"/>
              <a:t>Pumping Lemma for Context-free Languages (CFL) Pumping Lemma for CFL states that for any Context Free Language L, it is possible to find two substrings that can be ‘pumped’ any number of times and still be in the same language. </a:t>
            </a:r>
          </a:p>
          <a:p>
            <a:endParaRPr lang="en-US" dirty="0"/>
          </a:p>
          <a:p>
            <a:r>
              <a:rPr lang="en-US" dirty="0"/>
              <a:t>For any language L, we break its strings into five parts and pump second and fourth substring. Pumping Lemma, here also, is used as a tool to prove that a language is not CFL. Because, if any one string does not satisfy its conditions, then the language is not CFL. Thus, if L is a CFL, there exists an integer n, such that for all x ∈ L with |x| ≥ n, there exists u, v, w, x, y ∈ Σ*, such that x = </a:t>
            </a:r>
            <a:r>
              <a:rPr lang="en-US" dirty="0" err="1"/>
              <a:t>uvwxy</a:t>
            </a:r>
            <a:r>
              <a:rPr lang="en-US" dirty="0"/>
              <a:t>, and (1) |</a:t>
            </a:r>
            <a:r>
              <a:rPr lang="en-US" dirty="0" err="1"/>
              <a:t>vwx</a:t>
            </a:r>
            <a:r>
              <a:rPr lang="en-US" dirty="0"/>
              <a:t>| ≤ n (2) |</a:t>
            </a:r>
            <a:r>
              <a:rPr lang="en-US" dirty="0" err="1"/>
              <a:t>vx</a:t>
            </a:r>
            <a:r>
              <a:rPr lang="en-US" dirty="0"/>
              <a:t>| ≥ 1 (3) for all i ≥ 0: </a:t>
            </a:r>
            <a:r>
              <a:rPr lang="en-US" dirty="0" err="1"/>
              <a:t>uviwxiy</a:t>
            </a:r>
            <a:r>
              <a:rPr lang="en-US" dirty="0"/>
              <a:t> ∈ L </a:t>
            </a:r>
          </a:p>
          <a:p>
            <a:endParaRPr lang="en-US" dirty="0"/>
          </a:p>
          <a:p>
            <a:endParaRPr lang="en-US" dirty="0"/>
          </a:p>
        </p:txBody>
      </p:sp>
    </p:spTree>
    <p:extLst>
      <p:ext uri="{BB962C8B-B14F-4D97-AF65-F5344CB8AC3E}">
        <p14:creationId xmlns:p14="http://schemas.microsoft.com/office/powerpoint/2010/main" val="1651899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C75B54-2F82-4599-9403-EB1DFF7B00FE}" type="datetime1">
              <a:rPr lang="en-US" smtClean="0"/>
              <a:t>4/4/2023</a:t>
            </a:fld>
            <a:endParaRPr lang="en-US"/>
          </a:p>
        </p:txBody>
      </p:sp>
      <p:sp>
        <p:nvSpPr>
          <p:cNvPr id="10"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Course</a:t>
            </a:r>
            <a:r>
              <a:rPr kumimoji="0" lang="en-US" sz="3200" b="1" i="0" u="none" strike="noStrike" kern="1200" cap="none" spc="0" normalizeH="0" noProof="0" dirty="0">
                <a:ln>
                  <a:noFill/>
                </a:ln>
                <a:solidFill>
                  <a:schemeClr val="dk1"/>
                </a:solidFill>
                <a:effectLst/>
                <a:uLnTx/>
                <a:uFillTx/>
                <a:latin typeface="+mn-lt"/>
                <a:ea typeface="+mn-ea"/>
                <a:cs typeface="+mn-cs"/>
              </a:rPr>
              <a:t> Outcome</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1"/>
          <p:cNvGraphicFramePr>
            <a:graphicFrameLocks noGrp="1"/>
          </p:cNvGraphicFramePr>
          <p:nvPr>
            <p:extLst>
              <p:ext uri="{D42A27DB-BD31-4B8C-83A1-F6EECF244321}">
                <p14:modId xmlns:p14="http://schemas.microsoft.com/office/powerpoint/2010/main" val="1218935331"/>
              </p:ext>
            </p:extLst>
          </p:nvPr>
        </p:nvGraphicFramePr>
        <p:xfrm>
          <a:off x="723900" y="817163"/>
          <a:ext cx="7696199" cy="5247931"/>
        </p:xfrm>
        <a:graphic>
          <a:graphicData uri="http://schemas.openxmlformats.org/drawingml/2006/table">
            <a:tbl>
              <a:tblPr firstRow="1" bandRow="1">
                <a:tableStyleId>{5C22544A-7EE6-4342-B048-85BDC9FD1C3A}</a:tableStyleId>
              </a:tblPr>
              <a:tblGrid>
                <a:gridCol w="865822">
                  <a:extLst>
                    <a:ext uri="{9D8B030D-6E8A-4147-A177-3AD203B41FA5}">
                      <a16:colId xmlns:a16="http://schemas.microsoft.com/office/drawing/2014/main" val="20000"/>
                    </a:ext>
                  </a:extLst>
                </a:gridCol>
                <a:gridCol w="4425315">
                  <a:extLst>
                    <a:ext uri="{9D8B030D-6E8A-4147-A177-3AD203B41FA5}">
                      <a16:colId xmlns:a16="http://schemas.microsoft.com/office/drawing/2014/main" val="20001"/>
                    </a:ext>
                  </a:extLst>
                </a:gridCol>
                <a:gridCol w="1154430">
                  <a:extLst>
                    <a:ext uri="{9D8B030D-6E8A-4147-A177-3AD203B41FA5}">
                      <a16:colId xmlns:a16="http://schemas.microsoft.com/office/drawing/2014/main" val="20002"/>
                    </a:ext>
                  </a:extLst>
                </a:gridCol>
                <a:gridCol w="1250632">
                  <a:extLst>
                    <a:ext uri="{9D8B030D-6E8A-4147-A177-3AD203B41FA5}">
                      <a16:colId xmlns:a16="http://schemas.microsoft.com/office/drawing/2014/main" val="20003"/>
                    </a:ext>
                  </a:extLst>
                </a:gridCol>
              </a:tblGrid>
              <a:tr h="293665">
                <a:tc gridSpan="4">
                  <a:txBody>
                    <a:bodyPr/>
                    <a:lstStyle/>
                    <a:p>
                      <a:pPr algn="ctr"/>
                      <a:r>
                        <a:rPr lang="en-US" dirty="0"/>
                        <a:t>Theory of Automata and Formal Languages (ACSE0404)</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91815">
                <a:tc gridSpan="2">
                  <a:txBody>
                    <a:bodyPr/>
                    <a:lstStyle/>
                    <a:p>
                      <a:pPr algn="ctr"/>
                      <a:r>
                        <a:rPr lang="en-US" dirty="0"/>
                        <a:t>Course Outcome (CO)</a:t>
                      </a:r>
                    </a:p>
                  </a:txBody>
                  <a:tcPr/>
                </a:tc>
                <a:tc hMerge="1">
                  <a:txBody>
                    <a:bodyPr/>
                    <a:lstStyle/>
                    <a:p>
                      <a:endParaRPr lang="en-US" dirty="0"/>
                    </a:p>
                  </a:txBody>
                  <a:tcPr/>
                </a:tc>
                <a:tc gridSpan="2">
                  <a:txBody>
                    <a:bodyPr/>
                    <a:lstStyle/>
                    <a:p>
                      <a:r>
                        <a:rPr lang="en-US" dirty="0"/>
                        <a:t>Bloom’s Knowledge Level (KL)</a:t>
                      </a:r>
                    </a:p>
                  </a:txBody>
                  <a:tcPr/>
                </a:tc>
                <a:tc hMerge="1">
                  <a:txBody>
                    <a:bodyPr/>
                    <a:lstStyle/>
                    <a:p>
                      <a:endParaRPr lang="en-US" dirty="0"/>
                    </a:p>
                  </a:txBody>
                  <a:tcPr/>
                </a:tc>
                <a:extLst>
                  <a:ext uri="{0D108BD9-81ED-4DB2-BD59-A6C34878D82A}">
                    <a16:rowId xmlns:a16="http://schemas.microsoft.com/office/drawing/2014/main" val="10001"/>
                  </a:ext>
                </a:extLst>
              </a:tr>
              <a:tr h="293665">
                <a:tc gridSpan="4">
                  <a:txBody>
                    <a:bodyPr/>
                    <a:lstStyle/>
                    <a:p>
                      <a:r>
                        <a:rPr lang="en-US" sz="1600" dirty="0"/>
                        <a:t>At the end of the course,</a:t>
                      </a:r>
                      <a:r>
                        <a:rPr lang="en-US" sz="1600" baseline="0" dirty="0"/>
                        <a:t> the student will be able to understand</a:t>
                      </a:r>
                      <a:endParaRPr lang="en-US" sz="1600"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734162">
                <a:tc>
                  <a:txBody>
                    <a:bodyPr/>
                    <a:lstStyle/>
                    <a:p>
                      <a:r>
                        <a:rPr lang="en-US" sz="1600" b="0" dirty="0"/>
                        <a:t>CO 1</a:t>
                      </a:r>
                    </a:p>
                  </a:txBody>
                  <a:tcPr/>
                </a:tc>
                <a:tc gridSpan="2">
                  <a:txBody>
                    <a:bodyPr/>
                    <a:lstStyle/>
                    <a:p>
                      <a:r>
                        <a:rPr lang="en-US" sz="1600" b="0" dirty="0"/>
                        <a:t>Design and Simplify automata for formal languages and transform non-deterministic finite automata to deterministic finite automata. </a:t>
                      </a:r>
                    </a:p>
                  </a:txBody>
                  <a:tcPr/>
                </a:tc>
                <a:tc hMerge="1">
                  <a:txBody>
                    <a:bodyPr/>
                    <a:lstStyle/>
                    <a:p>
                      <a:endParaRPr lang="en-US"/>
                    </a:p>
                  </a:txBody>
                  <a:tcPr/>
                </a:tc>
                <a:tc>
                  <a:txBody>
                    <a:bodyPr/>
                    <a:lstStyle/>
                    <a:p>
                      <a:r>
                        <a:rPr lang="en-US" sz="1600" b="0" dirty="0"/>
                        <a:t>K6</a:t>
                      </a:r>
                    </a:p>
                  </a:txBody>
                  <a:tcPr/>
                </a:tc>
                <a:extLst>
                  <a:ext uri="{0D108BD9-81ED-4DB2-BD59-A6C34878D82A}">
                    <a16:rowId xmlns:a16="http://schemas.microsoft.com/office/drawing/2014/main" val="10003"/>
                  </a:ext>
                </a:extLst>
              </a:tr>
              <a:tr h="954410">
                <a:tc>
                  <a:txBody>
                    <a:bodyPr/>
                    <a:lstStyle/>
                    <a:p>
                      <a:r>
                        <a:rPr lang="en-US" sz="1600" b="0" dirty="0"/>
                        <a:t>CO 2</a:t>
                      </a:r>
                    </a:p>
                  </a:txBody>
                  <a:tcPr/>
                </a:tc>
                <a:tc gridSpan="2">
                  <a:txBody>
                    <a:bodyPr/>
                    <a:lstStyle/>
                    <a:p>
                      <a:r>
                        <a:rPr lang="en-US" sz="1600" b="0" dirty="0"/>
                        <a:t>Identify the equivalence between the regular expression and finite automata and apply closure properties of formal languages to construct finite automata for complex problems.</a:t>
                      </a:r>
                    </a:p>
                  </a:txBody>
                  <a:tcPr/>
                </a:tc>
                <a:tc hMerge="1">
                  <a:txBody>
                    <a:bodyPr/>
                    <a:lstStyle/>
                    <a:p>
                      <a:endParaRPr lang="en-US"/>
                    </a:p>
                  </a:txBody>
                  <a:tcPr/>
                </a:tc>
                <a:tc>
                  <a:txBody>
                    <a:bodyPr/>
                    <a:lstStyle/>
                    <a:p>
                      <a:r>
                        <a:rPr lang="en-US" sz="1600" b="0" dirty="0"/>
                        <a:t>K3</a:t>
                      </a:r>
                    </a:p>
                  </a:txBody>
                  <a:tcPr/>
                </a:tc>
                <a:extLst>
                  <a:ext uri="{0D108BD9-81ED-4DB2-BD59-A6C34878D82A}">
                    <a16:rowId xmlns:a16="http://schemas.microsoft.com/office/drawing/2014/main" val="10004"/>
                  </a:ext>
                </a:extLst>
              </a:tr>
              <a:tr h="661117">
                <a:tc>
                  <a:txBody>
                    <a:bodyPr/>
                    <a:lstStyle/>
                    <a:p>
                      <a:r>
                        <a:rPr lang="en-US" sz="1600" dirty="0"/>
                        <a:t>CO 3</a:t>
                      </a:r>
                    </a:p>
                  </a:txBody>
                  <a:tcPr/>
                </a:tc>
                <a:tc gridSpan="2">
                  <a:txBody>
                    <a:bodyPr/>
                    <a:lstStyle/>
                    <a:p>
                      <a:r>
                        <a:rPr lang="en-US" sz="1600" dirty="0"/>
                        <a:t>Define grammar for context free languages and use pumping lemma to disprove a formal language being context- free. </a:t>
                      </a:r>
                    </a:p>
                  </a:txBody>
                  <a:tcPr/>
                </a:tc>
                <a:tc hMerge="1">
                  <a:txBody>
                    <a:bodyPr/>
                    <a:lstStyle/>
                    <a:p>
                      <a:endParaRPr lang="en-US"/>
                    </a:p>
                  </a:txBody>
                  <a:tcPr/>
                </a:tc>
                <a:tc>
                  <a:txBody>
                    <a:bodyPr/>
                    <a:lstStyle/>
                    <a:p>
                      <a:r>
                        <a:rPr lang="en-US" sz="1600" dirty="0"/>
                        <a:t> K3</a:t>
                      </a:r>
                    </a:p>
                  </a:txBody>
                  <a:tcPr/>
                </a:tc>
                <a:extLst>
                  <a:ext uri="{0D108BD9-81ED-4DB2-BD59-A6C34878D82A}">
                    <a16:rowId xmlns:a16="http://schemas.microsoft.com/office/drawing/2014/main" val="10005"/>
                  </a:ext>
                </a:extLst>
              </a:tr>
              <a:tr h="734162">
                <a:tc>
                  <a:txBody>
                    <a:bodyPr/>
                    <a:lstStyle/>
                    <a:p>
                      <a:r>
                        <a:rPr lang="en-US" sz="1600" dirty="0"/>
                        <a:t>CO 4</a:t>
                      </a:r>
                    </a:p>
                  </a:txBody>
                  <a:tcPr/>
                </a:tc>
                <a:tc gridSpan="2">
                  <a:txBody>
                    <a:bodyPr/>
                    <a:lstStyle/>
                    <a:p>
                      <a:r>
                        <a:rPr lang="en-US" sz="1600" dirty="0"/>
                        <a:t>Design pushdown automata (PDA) for context free languages and Transform the PDA to context free grammar and vice-versa. </a:t>
                      </a:r>
                    </a:p>
                  </a:txBody>
                  <a:tcPr/>
                </a:tc>
                <a:tc hMerge="1">
                  <a:txBody>
                    <a:bodyPr/>
                    <a:lstStyle/>
                    <a:p>
                      <a:endParaRPr lang="en-US"/>
                    </a:p>
                  </a:txBody>
                  <a:tcPr/>
                </a:tc>
                <a:tc>
                  <a:txBody>
                    <a:bodyPr/>
                    <a:lstStyle/>
                    <a:p>
                      <a:r>
                        <a:rPr lang="en-US" sz="1600" dirty="0"/>
                        <a:t>K6</a:t>
                      </a:r>
                    </a:p>
                  </a:txBody>
                  <a:tcPr/>
                </a:tc>
                <a:extLst>
                  <a:ext uri="{0D108BD9-81ED-4DB2-BD59-A6C34878D82A}">
                    <a16:rowId xmlns:a16="http://schemas.microsoft.com/office/drawing/2014/main" val="10006"/>
                  </a:ext>
                </a:extLst>
              </a:tr>
              <a:tr h="734162">
                <a:tc>
                  <a:txBody>
                    <a:bodyPr/>
                    <a:lstStyle/>
                    <a:p>
                      <a:r>
                        <a:rPr lang="en-US" sz="1600" dirty="0"/>
                        <a:t>CO 5</a:t>
                      </a:r>
                    </a:p>
                  </a:txBody>
                  <a:tcPr/>
                </a:tc>
                <a:tc gridSpan="2">
                  <a:txBody>
                    <a:bodyPr/>
                    <a:lstStyle/>
                    <a:p>
                      <a:r>
                        <a:rPr lang="en-US" sz="1600" dirty="0"/>
                        <a:t>Construct Turing Machine for recursive and recursive enumerable languages. Identify the decidable and </a:t>
                      </a:r>
                      <a:r>
                        <a:rPr lang="en-US" sz="1600" dirty="0" err="1"/>
                        <a:t>undecidable</a:t>
                      </a:r>
                      <a:r>
                        <a:rPr lang="en-US" sz="1600" dirty="0"/>
                        <a:t> problems.</a:t>
                      </a:r>
                    </a:p>
                  </a:txBody>
                  <a:tcPr/>
                </a:tc>
                <a:tc hMerge="1">
                  <a:txBody>
                    <a:bodyPr/>
                    <a:lstStyle/>
                    <a:p>
                      <a:endParaRPr lang="en-US"/>
                    </a:p>
                  </a:txBody>
                  <a:tcPr/>
                </a:tc>
                <a:tc>
                  <a:txBody>
                    <a:bodyPr/>
                    <a:lstStyle/>
                    <a:p>
                      <a:r>
                        <a:rPr lang="en-US" sz="1600" dirty="0"/>
                        <a:t>K6</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333490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10000"/>
          </a:bodyPr>
          <a:lstStyle/>
          <a:p>
            <a:r>
              <a:rPr lang="en-US" sz="2400" dirty="0"/>
              <a:t>For above example, 0n1n is CFL, as any string can be the result of pumping at two places, one for 0 and other for 1. </a:t>
            </a:r>
          </a:p>
          <a:p>
            <a:r>
              <a:rPr lang="en-US" sz="2400" dirty="0"/>
              <a:t>Let us prove, L012 = {0n1n2n | n ≥ 0} is not Context-free. </a:t>
            </a:r>
          </a:p>
          <a:p>
            <a:r>
              <a:rPr lang="en-US" sz="2400" dirty="0"/>
              <a:t>Let us assume that L is Context-free, then by Pumping Lemma, the above given rules follow. Now, let x ∈ L and |x| ≥ n. </a:t>
            </a:r>
          </a:p>
          <a:p>
            <a:r>
              <a:rPr lang="en-US" sz="2400" dirty="0"/>
              <a:t>So, by Pumping Lemma, there exists u, v, w, x, y such that (1) – (3) hold. We show that for all u, v, w, x, y (1) – (3) do not hold.   If (1) and (2) hold then x = 0n1n2n = </a:t>
            </a:r>
            <a:r>
              <a:rPr lang="en-US" sz="2400" dirty="0" err="1"/>
              <a:t>uvwxy</a:t>
            </a:r>
            <a:r>
              <a:rPr lang="en-US" sz="2400" dirty="0"/>
              <a:t> with |</a:t>
            </a:r>
            <a:r>
              <a:rPr lang="en-US" sz="2400" dirty="0" err="1"/>
              <a:t>vwx</a:t>
            </a:r>
            <a:r>
              <a:rPr lang="en-US" sz="2400" dirty="0"/>
              <a:t>| ≤ n and |</a:t>
            </a:r>
            <a:r>
              <a:rPr lang="en-US" sz="2400" dirty="0" err="1"/>
              <a:t>vx</a:t>
            </a:r>
            <a:r>
              <a:rPr lang="en-US" sz="2400" dirty="0"/>
              <a:t>| ≥ 1. (1) tells us that </a:t>
            </a:r>
            <a:r>
              <a:rPr lang="en-US" sz="2400" dirty="0" err="1"/>
              <a:t>vwx</a:t>
            </a:r>
            <a:r>
              <a:rPr lang="en-US" sz="2400" dirty="0"/>
              <a:t> does not contain both 0 and 2. Thus, either </a:t>
            </a:r>
            <a:r>
              <a:rPr lang="en-US" sz="2400" dirty="0" err="1"/>
              <a:t>vwx</a:t>
            </a:r>
            <a:r>
              <a:rPr lang="en-US" sz="2400" dirty="0"/>
              <a:t> has no 0’s, or </a:t>
            </a:r>
            <a:r>
              <a:rPr lang="en-US" sz="2400" dirty="0" err="1"/>
              <a:t>vwx</a:t>
            </a:r>
            <a:r>
              <a:rPr lang="en-US" sz="2400" dirty="0"/>
              <a:t> has no 2’s. Thus, we have two cases to consider. Suppose </a:t>
            </a:r>
            <a:r>
              <a:rPr lang="en-US" sz="2400" dirty="0" err="1"/>
              <a:t>vwx</a:t>
            </a:r>
            <a:r>
              <a:rPr lang="en-US" sz="2400" dirty="0"/>
              <a:t> has no 0’s. By (2), </a:t>
            </a:r>
            <a:r>
              <a:rPr lang="en-US" sz="2400" dirty="0" err="1"/>
              <a:t>vx</a:t>
            </a:r>
            <a:r>
              <a:rPr lang="en-US" sz="2400" dirty="0"/>
              <a:t> contains a 1 or a 2. Thus </a:t>
            </a:r>
            <a:r>
              <a:rPr lang="en-US" sz="2400" dirty="0" err="1"/>
              <a:t>uwy</a:t>
            </a:r>
            <a:r>
              <a:rPr lang="en-US" sz="2400" dirty="0"/>
              <a:t> has ‘n’ 0’s and </a:t>
            </a:r>
            <a:r>
              <a:rPr lang="en-US" sz="2400" dirty="0" err="1"/>
              <a:t>uwy</a:t>
            </a:r>
            <a:r>
              <a:rPr lang="en-US" sz="2400" dirty="0"/>
              <a:t> either has less than ‘n’ 1’s or has less than ‘n’ 2’s. But (3) tells us that </a:t>
            </a:r>
            <a:r>
              <a:rPr lang="en-US" sz="2400" dirty="0" err="1"/>
              <a:t>uwy</a:t>
            </a:r>
            <a:r>
              <a:rPr lang="en-US" sz="2400" dirty="0"/>
              <a:t> = uv0wx0y ∈ L. So, </a:t>
            </a:r>
            <a:r>
              <a:rPr lang="en-US" sz="2400" dirty="0" err="1"/>
              <a:t>uwy</a:t>
            </a:r>
            <a:r>
              <a:rPr lang="en-US" sz="2400" dirty="0"/>
              <a:t> has an equal number of 0’s, 1’s and 2’s gives us a contradiction. The case where </a:t>
            </a:r>
            <a:r>
              <a:rPr lang="en-US" sz="2400" dirty="0" err="1"/>
              <a:t>vwx</a:t>
            </a:r>
            <a:r>
              <a:rPr lang="en-US" sz="2400" dirty="0"/>
              <a:t> has no 2’s is similar and also gives us a contradiction. Thus L is not context-free. </a:t>
            </a:r>
          </a:p>
          <a:p>
            <a:endParaRPr lang="en-US" sz="2200" dirty="0"/>
          </a:p>
        </p:txBody>
      </p:sp>
      <p:sp>
        <p:nvSpPr>
          <p:cNvPr id="4" name="Date Placeholder 3"/>
          <p:cNvSpPr>
            <a:spLocks noGrp="1"/>
          </p:cNvSpPr>
          <p:nvPr>
            <p:ph type="dt" sz="half" idx="10"/>
          </p:nvPr>
        </p:nvSpPr>
        <p:spPr/>
        <p:txBody>
          <a:bodyPr/>
          <a:lstStyle/>
          <a:p>
            <a:fld id="{137211C2-B2F8-4F64-8067-532CF96E6921}" type="datetime1">
              <a:rPr lang="en-US" smtClean="0"/>
              <a:t>4/4/2023</a:t>
            </a:fld>
            <a:endParaRPr lang="en-US"/>
          </a:p>
        </p:txBody>
      </p:sp>
      <p:sp>
        <p:nvSpPr>
          <p:cNvPr id="9"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Pumping Lemma for CFL</a:t>
            </a:r>
            <a:endParaRPr lang="en-US" sz="3200" dirty="0"/>
          </a:p>
          <a:p>
            <a:pPr lvl="0" algn="ctr"/>
            <a:r>
              <a:rPr lang="en-US" altLang="en-US" sz="3200" b="1" dirty="0"/>
              <a:t>(Continued)</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518992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F704CA0-A85E-4C74-A88C-2FE7F63ED2B7}" type="slidenum">
              <a:rPr lang="en-US"/>
              <a:pPr/>
              <a:t>81</a:t>
            </a:fld>
            <a:endParaRPr lang="en-US"/>
          </a:p>
        </p:txBody>
      </p:sp>
      <p:sp>
        <p:nvSpPr>
          <p:cNvPr id="7170" name="Rectangle 2"/>
          <p:cNvSpPr>
            <a:spLocks noGrp="1" noChangeArrowheads="1"/>
          </p:cNvSpPr>
          <p:nvPr>
            <p:ph type="ctrTitle"/>
          </p:nvPr>
        </p:nvSpPr>
        <p:spPr>
          <a:xfrm>
            <a:off x="381000" y="1447800"/>
            <a:ext cx="7772400" cy="1143000"/>
          </a:xfrm>
        </p:spPr>
        <p:txBody>
          <a:bodyPr>
            <a:normAutofit fontScale="90000"/>
          </a:bodyPr>
          <a:lstStyle/>
          <a:p>
            <a:r>
              <a:rPr lang="en-US" dirty="0"/>
              <a:t>Properties of Context-Free Languages</a:t>
            </a:r>
          </a:p>
        </p:txBody>
      </p:sp>
      <p:sp>
        <p:nvSpPr>
          <p:cNvPr id="7171" name="Rectangle 3"/>
          <p:cNvSpPr>
            <a:spLocks noGrp="1" noChangeArrowheads="1"/>
          </p:cNvSpPr>
          <p:nvPr>
            <p:ph type="subTitle" idx="1"/>
          </p:nvPr>
        </p:nvSpPr>
        <p:spPr>
          <a:xfrm>
            <a:off x="457200" y="3200400"/>
            <a:ext cx="6400800" cy="1752600"/>
          </a:xfrm>
        </p:spPr>
        <p:txBody>
          <a:bodyPr/>
          <a:lstStyle/>
          <a:p>
            <a:pPr marL="457200" indent="-457200">
              <a:buFont typeface="Arial" pitchFamily="34" charset="0"/>
              <a:buChar char="•"/>
            </a:pPr>
            <a:r>
              <a:rPr lang="en-US" dirty="0">
                <a:solidFill>
                  <a:schemeClr val="tx1"/>
                </a:solidFill>
              </a:rPr>
              <a:t>Decision Properties</a:t>
            </a:r>
          </a:p>
          <a:p>
            <a:pPr marL="457200" indent="-457200">
              <a:buFont typeface="Arial" pitchFamily="34" charset="0"/>
              <a:buChar char="•"/>
            </a:pPr>
            <a:r>
              <a:rPr lang="en-US" dirty="0">
                <a:solidFill>
                  <a:schemeClr val="tx1"/>
                </a:solidFill>
              </a:rPr>
              <a:t>Closure Properties</a:t>
            </a:r>
          </a:p>
        </p:txBody>
      </p:sp>
      <p:sp>
        <p:nvSpPr>
          <p:cNvPr id="5" name="Title 1"/>
          <p:cNvSpPr txBox="1">
            <a:spLocks/>
          </p:cNvSpPr>
          <p:nvPr/>
        </p:nvSpPr>
        <p:spPr>
          <a:xfrm>
            <a:off x="1371600" y="-293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a:t>
            </a:r>
            <a:endParaRPr lang="en-US" sz="3200" dirty="0"/>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27B4F928-F95E-42A0-9C8C-7EA4AAEB681D}"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38739319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F6A0790-C16A-4629-BC4E-5CC3A63A44AD}" type="slidenum">
              <a:rPr lang="en-US"/>
              <a:pPr/>
              <a:t>82</a:t>
            </a:fld>
            <a:endParaRPr lang="en-US"/>
          </a:p>
        </p:txBody>
      </p:sp>
      <p:sp>
        <p:nvSpPr>
          <p:cNvPr id="9219" name="Rectangle 3"/>
          <p:cNvSpPr>
            <a:spLocks noGrp="1" noChangeArrowheads="1"/>
          </p:cNvSpPr>
          <p:nvPr>
            <p:ph type="body" idx="1"/>
          </p:nvPr>
        </p:nvSpPr>
        <p:spPr>
          <a:xfrm>
            <a:off x="685800" y="1981200"/>
            <a:ext cx="7924800" cy="4343400"/>
          </a:xfrm>
        </p:spPr>
        <p:txBody>
          <a:bodyPr/>
          <a:lstStyle/>
          <a:p>
            <a:pPr marL="609600" indent="-609600"/>
            <a:r>
              <a:rPr lang="en-US"/>
              <a:t>As usual, when we talk about “a CFL” we really mean “a representation for the CFL, e.g., a CFG or a PDA accepting by final state or empty stack.</a:t>
            </a:r>
          </a:p>
          <a:p>
            <a:pPr marL="609600" indent="-609600"/>
            <a:r>
              <a:rPr lang="en-US"/>
              <a:t>There are algorithms to decide if:</a:t>
            </a:r>
          </a:p>
          <a:p>
            <a:pPr marL="990600" lvl="1" indent="-533400">
              <a:buFont typeface="Monotype Sorts" pitchFamily="2" charset="2"/>
              <a:buAutoNum type="arabicPeriod"/>
            </a:pPr>
            <a:r>
              <a:rPr lang="en-US"/>
              <a:t>String w is in CFL L.</a:t>
            </a:r>
          </a:p>
          <a:p>
            <a:pPr marL="990600" lvl="1" indent="-533400">
              <a:buFont typeface="Monotype Sorts" pitchFamily="2" charset="2"/>
              <a:buAutoNum type="arabicPeriod"/>
            </a:pPr>
            <a:r>
              <a:rPr lang="en-US"/>
              <a:t>CFL L is empty.</a:t>
            </a:r>
          </a:p>
          <a:p>
            <a:pPr marL="990600" lvl="1" indent="-533400">
              <a:buFont typeface="Monotype Sorts" pitchFamily="2" charset="2"/>
              <a:buAutoNum type="arabicPeriod"/>
            </a:pPr>
            <a:r>
              <a:rPr lang="en-US"/>
              <a:t>CFL L is infinite.</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(Continued)</a:t>
            </a:r>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7D1BE2BD-5E18-4FB5-85C5-7DE63608905A}"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34707221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63C6D2-ECE7-4BAA-8F0D-C83EC9D486EB}" type="slidenum">
              <a:rPr lang="en-US"/>
              <a:pPr/>
              <a:t>83</a:t>
            </a:fld>
            <a:endParaRPr lang="en-US"/>
          </a:p>
        </p:txBody>
      </p:sp>
      <p:sp>
        <p:nvSpPr>
          <p:cNvPr id="13315" name="Rectangle 3"/>
          <p:cNvSpPr>
            <a:spLocks noGrp="1" noChangeArrowheads="1"/>
          </p:cNvSpPr>
          <p:nvPr>
            <p:ph type="body" idx="1"/>
          </p:nvPr>
        </p:nvSpPr>
        <p:spPr/>
        <p:txBody>
          <a:bodyPr/>
          <a:lstStyle/>
          <a:p>
            <a:r>
              <a:rPr lang="en-US"/>
              <a:t>We already did this.</a:t>
            </a:r>
          </a:p>
          <a:p>
            <a:r>
              <a:rPr lang="en-US"/>
              <a:t>We learned to eliminate variables that generate no terminal string.</a:t>
            </a:r>
          </a:p>
          <a:p>
            <a:r>
              <a:rPr lang="en-US"/>
              <a:t>If the start symbol is one of these, then the CFL is empty; otherwise not.</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a:t>
            </a:r>
            <a:r>
              <a:rPr lang="en-US" altLang="en-US" sz="3200" b="1" dirty="0"/>
              <a:t>(Continued)</a:t>
            </a:r>
            <a:endParaRPr lang="en-US" sz="3200" dirty="0"/>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A6ACD8F4-9BC3-418A-B11A-ED46ABCEE39C}"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18480764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072E4F0-D503-4E55-A85E-DF028C817690}" type="slidenum">
              <a:rPr lang="en-US"/>
              <a:pPr/>
              <a:t>84</a:t>
            </a:fld>
            <a:endParaRPr lang="en-US"/>
          </a:p>
        </p:txBody>
      </p:sp>
      <p:sp>
        <p:nvSpPr>
          <p:cNvPr id="17411" name="Rectangle 3"/>
          <p:cNvSpPr>
            <a:spLocks noGrp="1" noChangeArrowheads="1"/>
          </p:cNvSpPr>
          <p:nvPr>
            <p:ph type="body" idx="1"/>
          </p:nvPr>
        </p:nvSpPr>
        <p:spPr>
          <a:xfrm>
            <a:off x="685800" y="1981200"/>
            <a:ext cx="7772400" cy="4343400"/>
          </a:xfrm>
        </p:spPr>
        <p:txBody>
          <a:bodyPr/>
          <a:lstStyle/>
          <a:p>
            <a:r>
              <a:rPr lang="en-US"/>
              <a:t>Want to know if string w is in L(G).</a:t>
            </a:r>
          </a:p>
          <a:p>
            <a:r>
              <a:rPr lang="en-US"/>
              <a:t>Assume G is in CNF.</a:t>
            </a:r>
          </a:p>
          <a:p>
            <a:pPr lvl="1"/>
            <a:r>
              <a:rPr lang="en-US"/>
              <a:t>Or convert the given grammar to CNF.</a:t>
            </a:r>
          </a:p>
          <a:p>
            <a:pPr lvl="1"/>
            <a:r>
              <a:rPr lang="en-US"/>
              <a:t>w = </a:t>
            </a:r>
            <a:r>
              <a:rPr lang="en-US">
                <a:latin typeface="Lucida Sans Unicode" pitchFamily="34" charset="0"/>
              </a:rPr>
              <a:t>ε</a:t>
            </a:r>
            <a:r>
              <a:rPr lang="en-US"/>
              <a:t> is a special case, solved by testing if the start symbol is nullable.</a:t>
            </a:r>
          </a:p>
          <a:p>
            <a:r>
              <a:rPr lang="en-US"/>
              <a:t>Algorithm (</a:t>
            </a:r>
            <a:r>
              <a:rPr lang="en-US" i="1">
                <a:solidFill>
                  <a:srgbClr val="FF0066"/>
                </a:solidFill>
              </a:rPr>
              <a:t>CYK</a:t>
            </a:r>
            <a:r>
              <a:rPr lang="en-US"/>
              <a:t> ) is a good example of </a:t>
            </a:r>
            <a:r>
              <a:rPr lang="en-US">
                <a:solidFill>
                  <a:srgbClr val="33CC33"/>
                </a:solidFill>
              </a:rPr>
              <a:t>dynamic programming</a:t>
            </a:r>
            <a:r>
              <a:rPr lang="en-US"/>
              <a:t> and runs in time O(n</a:t>
            </a:r>
            <a:r>
              <a:rPr lang="en-US" baseline="30000"/>
              <a:t>3</a:t>
            </a:r>
            <a:r>
              <a:rPr lang="en-US"/>
              <a:t>), where n = |w|.</a:t>
            </a:r>
          </a:p>
        </p:txBody>
      </p:sp>
      <p:sp>
        <p:nvSpPr>
          <p:cNvPr id="5" name="Title 1"/>
          <p:cNvSpPr txBox="1">
            <a:spLocks/>
          </p:cNvSpPr>
          <p:nvPr/>
        </p:nvSpPr>
        <p:spPr>
          <a:xfrm>
            <a:off x="1359877" y="0"/>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a:t>
            </a:r>
            <a:r>
              <a:rPr lang="en-US" altLang="en-US" sz="3200" b="1" dirty="0"/>
              <a:t>(Continued)</a:t>
            </a:r>
            <a:endParaRPr lang="en-US" sz="3200" dirty="0"/>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034738D6-F1EF-4F49-B3F6-9D1F74EB0552}"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33447263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7E384BD-8F22-4E69-AF5B-26EB47DFC131}" type="slidenum">
              <a:rPr lang="en-US"/>
              <a:pPr/>
              <a:t>85</a:t>
            </a:fld>
            <a:endParaRPr lang="en-US"/>
          </a:p>
        </p:txBody>
      </p:sp>
      <p:sp>
        <p:nvSpPr>
          <p:cNvPr id="19459" name="Rectangle 3"/>
          <p:cNvSpPr>
            <a:spLocks noGrp="1" noChangeArrowheads="1"/>
          </p:cNvSpPr>
          <p:nvPr>
            <p:ph type="body" idx="1"/>
          </p:nvPr>
        </p:nvSpPr>
        <p:spPr/>
        <p:txBody>
          <a:bodyPr/>
          <a:lstStyle/>
          <a:p>
            <a:r>
              <a:rPr lang="en-US"/>
              <a:t>Let w = a</a:t>
            </a:r>
            <a:r>
              <a:rPr lang="en-US" baseline="-25000"/>
              <a:t>1</a:t>
            </a:r>
            <a:r>
              <a:rPr lang="en-US"/>
              <a:t>…a</a:t>
            </a:r>
            <a:r>
              <a:rPr lang="en-US" baseline="-25000"/>
              <a:t>n</a:t>
            </a:r>
            <a:r>
              <a:rPr lang="en-US"/>
              <a:t>.</a:t>
            </a:r>
          </a:p>
          <a:p>
            <a:r>
              <a:rPr lang="en-US"/>
              <a:t>We construct an n-by-n triangular array of sets of variables.</a:t>
            </a:r>
          </a:p>
          <a:p>
            <a:r>
              <a:rPr lang="en-US"/>
              <a:t>X</a:t>
            </a:r>
            <a:r>
              <a:rPr lang="en-US" baseline="-25000"/>
              <a:t>ij</a:t>
            </a:r>
            <a:r>
              <a:rPr lang="en-US"/>
              <a:t> = {variables A | A =&gt;* a</a:t>
            </a:r>
            <a:r>
              <a:rPr lang="en-US" baseline="-25000"/>
              <a:t>i</a:t>
            </a:r>
            <a:r>
              <a:rPr lang="en-US"/>
              <a:t>…a</a:t>
            </a:r>
            <a:r>
              <a:rPr lang="en-US" baseline="-25000"/>
              <a:t>j</a:t>
            </a:r>
            <a:r>
              <a:rPr lang="en-US"/>
              <a:t>}.</a:t>
            </a:r>
          </a:p>
          <a:p>
            <a:r>
              <a:rPr lang="en-US"/>
              <a:t>Induction on j–i+1.</a:t>
            </a:r>
          </a:p>
          <a:p>
            <a:pPr lvl="1"/>
            <a:r>
              <a:rPr lang="en-US"/>
              <a:t>The length of the derived string.</a:t>
            </a:r>
          </a:p>
          <a:p>
            <a:r>
              <a:rPr lang="en-US"/>
              <a:t>Finally, ask if S is in X</a:t>
            </a:r>
            <a:r>
              <a:rPr lang="en-US" baseline="-25000"/>
              <a:t>1n</a:t>
            </a:r>
            <a:r>
              <a:rPr lang="en-US"/>
              <a:t>.</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a:t>
            </a:r>
            <a:r>
              <a:rPr lang="en-US" altLang="en-US" sz="3200" b="1" dirty="0"/>
              <a:t>(Continued)</a:t>
            </a:r>
            <a:endParaRPr lang="en-US" sz="3200" dirty="0"/>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06668897-D03D-433F-A396-03D8DC52D8D0}"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11122551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BE43BB2-C3E0-4E49-A7A5-CA4E25F5687C}" type="slidenum">
              <a:rPr lang="en-US"/>
              <a:pPr/>
              <a:t>86</a:t>
            </a:fld>
            <a:endParaRPr lang="en-US"/>
          </a:p>
        </p:txBody>
      </p:sp>
      <p:sp>
        <p:nvSpPr>
          <p:cNvPr id="21507" name="Rectangle 3"/>
          <p:cNvSpPr>
            <a:spLocks noGrp="1" noChangeArrowheads="1"/>
          </p:cNvSpPr>
          <p:nvPr>
            <p:ph type="body" idx="1"/>
          </p:nvPr>
        </p:nvSpPr>
        <p:spPr/>
        <p:txBody>
          <a:bodyPr/>
          <a:lstStyle/>
          <a:p>
            <a:r>
              <a:rPr lang="en-US">
                <a:solidFill>
                  <a:srgbClr val="3366FF"/>
                </a:solidFill>
              </a:rPr>
              <a:t>Basis</a:t>
            </a:r>
            <a:r>
              <a:rPr lang="en-US"/>
              <a:t>: X</a:t>
            </a:r>
            <a:r>
              <a:rPr lang="en-US" baseline="-25000"/>
              <a:t>ii</a:t>
            </a:r>
            <a:r>
              <a:rPr lang="en-US"/>
              <a:t> = {A | A -&gt; a</a:t>
            </a:r>
            <a:r>
              <a:rPr lang="en-US" baseline="-25000"/>
              <a:t>i</a:t>
            </a:r>
            <a:r>
              <a:rPr lang="en-US"/>
              <a:t> is a production}.</a:t>
            </a:r>
          </a:p>
          <a:p>
            <a:r>
              <a:rPr lang="en-US">
                <a:solidFill>
                  <a:srgbClr val="3366FF"/>
                </a:solidFill>
              </a:rPr>
              <a:t>Induction</a:t>
            </a:r>
            <a:r>
              <a:rPr lang="en-US"/>
              <a:t>: X</a:t>
            </a:r>
            <a:r>
              <a:rPr lang="en-US" baseline="-25000"/>
              <a:t>ij</a:t>
            </a:r>
            <a:r>
              <a:rPr lang="en-US"/>
              <a:t> = {A | there is a production A -&gt; BC and an integer k, with i </a:t>
            </a:r>
            <a:r>
              <a:rPr lang="en-US" u="sng"/>
              <a:t>&lt;</a:t>
            </a:r>
            <a:r>
              <a:rPr lang="en-US"/>
              <a:t> k &lt; j, such that B is in X</a:t>
            </a:r>
            <a:r>
              <a:rPr lang="en-US" baseline="-25000"/>
              <a:t>ik</a:t>
            </a:r>
            <a:r>
              <a:rPr lang="en-US"/>
              <a:t> and C is in X</a:t>
            </a:r>
            <a:r>
              <a:rPr lang="en-US" baseline="-25000"/>
              <a:t>k+1,j</a:t>
            </a:r>
            <a:r>
              <a:rPr lang="en-US"/>
              <a:t>.</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a:t>
            </a:r>
            <a:r>
              <a:rPr lang="en-US" altLang="en-US" sz="3200" b="1" dirty="0"/>
              <a:t>(Continued)</a:t>
            </a:r>
            <a:endParaRPr lang="en-US" sz="3200" dirty="0"/>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6B23F8C5-60A2-4F6D-BAC4-D732233BAA31}"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24341414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EF057596-B009-4A2C-B246-2D36A22245A8}" type="slidenum">
              <a:rPr lang="en-US"/>
              <a:pPr/>
              <a:t>87</a:t>
            </a:fld>
            <a:endParaRPr lang="en-US"/>
          </a:p>
        </p:txBody>
      </p:sp>
      <p:sp>
        <p:nvSpPr>
          <p:cNvPr id="23555" name="Text Box 3"/>
          <p:cNvSpPr txBox="1">
            <a:spLocks noChangeArrowheads="1"/>
          </p:cNvSpPr>
          <p:nvPr/>
        </p:nvSpPr>
        <p:spPr bwMode="auto">
          <a:xfrm>
            <a:off x="762000" y="1752600"/>
            <a:ext cx="767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Grammar: </a:t>
            </a:r>
            <a:r>
              <a:rPr lang="en-US">
                <a:solidFill>
                  <a:srgbClr val="996600"/>
                </a:solidFill>
              </a:rPr>
              <a:t>S -&gt; AB, A -&gt; BC | a, B -&gt; AC | b, C -&gt; a | b</a:t>
            </a:r>
          </a:p>
          <a:p>
            <a:r>
              <a:rPr lang="en-US"/>
              <a:t>			String w = ababa</a:t>
            </a:r>
          </a:p>
        </p:txBody>
      </p:sp>
      <p:sp>
        <p:nvSpPr>
          <p:cNvPr id="23565" name="Text Box 13"/>
          <p:cNvSpPr txBox="1">
            <a:spLocks noChangeArrowheads="1"/>
          </p:cNvSpPr>
          <p:nvPr/>
        </p:nvSpPr>
        <p:spPr bwMode="auto">
          <a:xfrm>
            <a:off x="8747125" y="94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3566" name="Text Box 14"/>
          <p:cNvSpPr txBox="1">
            <a:spLocks noChangeArrowheads="1"/>
          </p:cNvSpPr>
          <p:nvPr/>
        </p:nvSpPr>
        <p:spPr bwMode="auto">
          <a:xfrm>
            <a:off x="152400" y="5105400"/>
            <a:ext cx="855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11</a:t>
            </a:r>
            <a:r>
              <a:rPr lang="en-US"/>
              <a:t>={A,C}    X</a:t>
            </a:r>
            <a:r>
              <a:rPr lang="en-US" baseline="-25000"/>
              <a:t>22</a:t>
            </a:r>
            <a:r>
              <a:rPr lang="en-US"/>
              <a:t>={B,C}    X</a:t>
            </a:r>
            <a:r>
              <a:rPr lang="en-US" baseline="-25000"/>
              <a:t>33</a:t>
            </a:r>
            <a:r>
              <a:rPr lang="en-US"/>
              <a:t>={A,C}    X</a:t>
            </a:r>
            <a:r>
              <a:rPr lang="en-US" baseline="-25000"/>
              <a:t>44</a:t>
            </a:r>
            <a:r>
              <a:rPr lang="en-US"/>
              <a:t>={B,C}    X</a:t>
            </a:r>
            <a:r>
              <a:rPr lang="en-US" baseline="-25000"/>
              <a:t>55</a:t>
            </a:r>
            <a:r>
              <a:rPr lang="en-US"/>
              <a:t>={A,C}</a:t>
            </a:r>
          </a:p>
        </p:txBody>
      </p:sp>
      <p:sp>
        <p:nvSpPr>
          <p:cNvPr id="23567" name="Text Box 15"/>
          <p:cNvSpPr txBox="1">
            <a:spLocks noChangeArrowheads="1"/>
          </p:cNvSpPr>
          <p:nvPr/>
        </p:nvSpPr>
        <p:spPr bwMode="auto">
          <a:xfrm>
            <a:off x="152400" y="43434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12</a:t>
            </a:r>
            <a:r>
              <a:rPr lang="en-US"/>
              <a:t>={B,S}</a:t>
            </a:r>
          </a:p>
        </p:txBody>
      </p:sp>
      <p:sp>
        <p:nvSpPr>
          <p:cNvPr id="23568" name="Text Box 16"/>
          <p:cNvSpPr txBox="1">
            <a:spLocks noChangeArrowheads="1"/>
          </p:cNvSpPr>
          <p:nvPr/>
        </p:nvSpPr>
        <p:spPr bwMode="auto">
          <a:xfrm>
            <a:off x="1905000" y="4343400"/>
            <a:ext cx="477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23</a:t>
            </a:r>
            <a:r>
              <a:rPr lang="en-US"/>
              <a:t>={A}      X</a:t>
            </a:r>
            <a:r>
              <a:rPr lang="en-US" baseline="-25000"/>
              <a:t>34</a:t>
            </a:r>
            <a:r>
              <a:rPr lang="en-US"/>
              <a:t>={B,S}     X</a:t>
            </a:r>
            <a:r>
              <a:rPr lang="en-US" baseline="-25000"/>
              <a:t>45</a:t>
            </a:r>
            <a:r>
              <a:rPr lang="en-US"/>
              <a:t>={A}</a:t>
            </a:r>
          </a:p>
        </p:txBody>
      </p:sp>
      <p:grpSp>
        <p:nvGrpSpPr>
          <p:cNvPr id="23574" name="Group 22"/>
          <p:cNvGrpSpPr>
            <a:grpSpLocks/>
          </p:cNvGrpSpPr>
          <p:nvPr/>
        </p:nvGrpSpPr>
        <p:grpSpPr bwMode="auto">
          <a:xfrm>
            <a:off x="1143000" y="4724400"/>
            <a:ext cx="1676400" cy="457200"/>
            <a:chOff x="720" y="2976"/>
            <a:chExt cx="1056" cy="288"/>
          </a:xfrm>
        </p:grpSpPr>
        <p:sp>
          <p:nvSpPr>
            <p:cNvPr id="23569" name="Line 17"/>
            <p:cNvSpPr>
              <a:spLocks noChangeShapeType="1"/>
            </p:cNvSpPr>
            <p:nvPr/>
          </p:nvSpPr>
          <p:spPr bwMode="auto">
            <a:xfrm flipV="1">
              <a:off x="720" y="2976"/>
              <a:ext cx="96" cy="288"/>
            </a:xfrm>
            <a:prstGeom prst="line">
              <a:avLst/>
            </a:prstGeom>
            <a:noFill/>
            <a:ln w="254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0" name="Line 18"/>
            <p:cNvSpPr>
              <a:spLocks noChangeShapeType="1"/>
            </p:cNvSpPr>
            <p:nvPr/>
          </p:nvSpPr>
          <p:spPr bwMode="auto">
            <a:xfrm flipH="1" flipV="1">
              <a:off x="864" y="3024"/>
              <a:ext cx="912" cy="240"/>
            </a:xfrm>
            <a:prstGeom prst="line">
              <a:avLst/>
            </a:prstGeom>
            <a:noFill/>
            <a:ln w="254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573" name="Group 21"/>
          <p:cNvGrpSpPr>
            <a:grpSpLocks/>
          </p:cNvGrpSpPr>
          <p:nvPr/>
        </p:nvGrpSpPr>
        <p:grpSpPr bwMode="auto">
          <a:xfrm>
            <a:off x="1066800" y="4724400"/>
            <a:ext cx="2057400" cy="457200"/>
            <a:chOff x="672" y="2976"/>
            <a:chExt cx="1296" cy="288"/>
          </a:xfrm>
        </p:grpSpPr>
        <p:sp>
          <p:nvSpPr>
            <p:cNvPr id="23571" name="Line 19"/>
            <p:cNvSpPr>
              <a:spLocks noChangeShapeType="1"/>
            </p:cNvSpPr>
            <p:nvPr/>
          </p:nvSpPr>
          <p:spPr bwMode="auto">
            <a:xfrm flipV="1">
              <a:off x="672" y="2976"/>
              <a:ext cx="0" cy="28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2" name="Line 20"/>
            <p:cNvSpPr>
              <a:spLocks noChangeShapeType="1"/>
            </p:cNvSpPr>
            <p:nvPr/>
          </p:nvSpPr>
          <p:spPr bwMode="auto">
            <a:xfrm flipH="1" flipV="1">
              <a:off x="720" y="3024"/>
              <a:ext cx="1248" cy="24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a:t>
            </a:r>
            <a:r>
              <a:rPr lang="en-US" altLang="en-US" sz="3200" b="1" dirty="0"/>
              <a:t>(Continued)</a:t>
            </a:r>
            <a:endParaRPr lang="en-US" sz="3200" dirty="0"/>
          </a:p>
        </p:txBody>
      </p:sp>
      <p:pic>
        <p:nvPicPr>
          <p:cNvPr id="1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A7FB0ED7-ED0D-4235-8FAB-4486F4ADF96F}"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2361128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5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5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autoUpdateAnimBg="0"/>
      <p:bldP spid="23567" grpId="0" autoUpdateAnimBg="0"/>
      <p:bldP spid="23568"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00E83375-B840-43A9-BCCF-17397B2648B9}" type="slidenum">
              <a:rPr lang="en-US"/>
              <a:pPr/>
              <a:t>88</a:t>
            </a:fld>
            <a:endParaRPr lang="en-US"/>
          </a:p>
        </p:txBody>
      </p:sp>
      <p:sp>
        <p:nvSpPr>
          <p:cNvPr id="24579" name="Text Box 3"/>
          <p:cNvSpPr txBox="1">
            <a:spLocks noChangeArrowheads="1"/>
          </p:cNvSpPr>
          <p:nvPr/>
        </p:nvSpPr>
        <p:spPr bwMode="auto">
          <a:xfrm>
            <a:off x="762000" y="1752600"/>
            <a:ext cx="767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Grammar: </a:t>
            </a:r>
            <a:r>
              <a:rPr lang="en-US">
                <a:solidFill>
                  <a:srgbClr val="996600"/>
                </a:solidFill>
              </a:rPr>
              <a:t>S -&gt; AB, A -&gt; BC | a, B -&gt; AC | b, C -&gt; a | b</a:t>
            </a:r>
          </a:p>
          <a:p>
            <a:r>
              <a:rPr lang="en-US"/>
              <a:t>			String w = ababa</a:t>
            </a:r>
          </a:p>
        </p:txBody>
      </p:sp>
      <p:sp>
        <p:nvSpPr>
          <p:cNvPr id="24580" name="Text Box 4"/>
          <p:cNvSpPr txBox="1">
            <a:spLocks noChangeArrowheads="1"/>
          </p:cNvSpPr>
          <p:nvPr/>
        </p:nvSpPr>
        <p:spPr bwMode="auto">
          <a:xfrm>
            <a:off x="8747125" y="94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4581" name="Text Box 5"/>
          <p:cNvSpPr txBox="1">
            <a:spLocks noChangeArrowheads="1"/>
          </p:cNvSpPr>
          <p:nvPr/>
        </p:nvSpPr>
        <p:spPr bwMode="auto">
          <a:xfrm>
            <a:off x="152400" y="5105400"/>
            <a:ext cx="855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11</a:t>
            </a:r>
            <a:r>
              <a:rPr lang="en-US"/>
              <a:t>={A,C}    X</a:t>
            </a:r>
            <a:r>
              <a:rPr lang="en-US" baseline="-25000"/>
              <a:t>22</a:t>
            </a:r>
            <a:r>
              <a:rPr lang="en-US"/>
              <a:t>={B,C}    X</a:t>
            </a:r>
            <a:r>
              <a:rPr lang="en-US" baseline="-25000"/>
              <a:t>33</a:t>
            </a:r>
            <a:r>
              <a:rPr lang="en-US"/>
              <a:t>={A,C}    X</a:t>
            </a:r>
            <a:r>
              <a:rPr lang="en-US" baseline="-25000"/>
              <a:t>44</a:t>
            </a:r>
            <a:r>
              <a:rPr lang="en-US"/>
              <a:t>={B,C}    X</a:t>
            </a:r>
            <a:r>
              <a:rPr lang="en-US" baseline="-25000"/>
              <a:t>55</a:t>
            </a:r>
            <a:r>
              <a:rPr lang="en-US"/>
              <a:t>={A,C}</a:t>
            </a:r>
          </a:p>
        </p:txBody>
      </p:sp>
      <p:sp>
        <p:nvSpPr>
          <p:cNvPr id="24582" name="Text Box 6"/>
          <p:cNvSpPr txBox="1">
            <a:spLocks noChangeArrowheads="1"/>
          </p:cNvSpPr>
          <p:nvPr/>
        </p:nvSpPr>
        <p:spPr bwMode="auto">
          <a:xfrm>
            <a:off x="152400" y="43434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12</a:t>
            </a:r>
            <a:r>
              <a:rPr lang="en-US"/>
              <a:t>={B,S}</a:t>
            </a:r>
          </a:p>
        </p:txBody>
      </p:sp>
      <p:sp>
        <p:nvSpPr>
          <p:cNvPr id="24583" name="Text Box 7"/>
          <p:cNvSpPr txBox="1">
            <a:spLocks noChangeArrowheads="1"/>
          </p:cNvSpPr>
          <p:nvPr/>
        </p:nvSpPr>
        <p:spPr bwMode="auto">
          <a:xfrm>
            <a:off x="1905000" y="4343400"/>
            <a:ext cx="477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23</a:t>
            </a:r>
            <a:r>
              <a:rPr lang="en-US"/>
              <a:t>={A}      X</a:t>
            </a:r>
            <a:r>
              <a:rPr lang="en-US" baseline="-25000"/>
              <a:t>34</a:t>
            </a:r>
            <a:r>
              <a:rPr lang="en-US"/>
              <a:t>={B,S}     X</a:t>
            </a:r>
            <a:r>
              <a:rPr lang="en-US" baseline="-25000"/>
              <a:t>45</a:t>
            </a:r>
            <a:r>
              <a:rPr lang="en-US"/>
              <a:t>={A}</a:t>
            </a:r>
          </a:p>
        </p:txBody>
      </p:sp>
      <p:sp>
        <p:nvSpPr>
          <p:cNvPr id="24590" name="Text Box 14"/>
          <p:cNvSpPr txBox="1">
            <a:spLocks noChangeArrowheads="1"/>
          </p:cNvSpPr>
          <p:nvPr/>
        </p:nvSpPr>
        <p:spPr bwMode="auto">
          <a:xfrm>
            <a:off x="152400" y="35814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13</a:t>
            </a:r>
            <a:r>
              <a:rPr lang="en-US"/>
              <a:t>={}</a:t>
            </a:r>
          </a:p>
        </p:txBody>
      </p:sp>
      <p:grpSp>
        <p:nvGrpSpPr>
          <p:cNvPr id="24594" name="Group 18"/>
          <p:cNvGrpSpPr>
            <a:grpSpLocks/>
          </p:cNvGrpSpPr>
          <p:nvPr/>
        </p:nvGrpSpPr>
        <p:grpSpPr bwMode="auto">
          <a:xfrm>
            <a:off x="533400" y="3733800"/>
            <a:ext cx="4208463" cy="1414463"/>
            <a:chOff x="336" y="2352"/>
            <a:chExt cx="2651" cy="891"/>
          </a:xfrm>
        </p:grpSpPr>
        <p:sp>
          <p:nvSpPr>
            <p:cNvPr id="24591" name="Line 15"/>
            <p:cNvSpPr>
              <a:spLocks noChangeShapeType="1"/>
            </p:cNvSpPr>
            <p:nvPr/>
          </p:nvSpPr>
          <p:spPr bwMode="auto">
            <a:xfrm flipV="1">
              <a:off x="336" y="2523"/>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2" name="Line 16"/>
            <p:cNvSpPr>
              <a:spLocks noChangeShapeType="1"/>
            </p:cNvSpPr>
            <p:nvPr/>
          </p:nvSpPr>
          <p:spPr bwMode="auto">
            <a:xfrm flipH="1" flipV="1">
              <a:off x="432" y="2571"/>
              <a:ext cx="100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3" name="Text Box 17"/>
            <p:cNvSpPr txBox="1">
              <a:spLocks noChangeArrowheads="1"/>
            </p:cNvSpPr>
            <p:nvPr/>
          </p:nvSpPr>
          <p:spPr bwMode="auto">
            <a:xfrm>
              <a:off x="1680" y="2352"/>
              <a:ext cx="1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Yields nothing</a:t>
              </a:r>
            </a:p>
          </p:txBody>
        </p:sp>
      </p:grpSp>
      <p:sp>
        <p:nvSpPr>
          <p:cNvPr id="14"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(Continued)</a:t>
            </a: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25845930-9FAC-4C38-A386-E5A19CFBBE07}"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2777734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p:txBody>
          <a:bodyPr/>
          <a:lstStyle/>
          <a:p>
            <a:fld id="{A6516232-7851-44BE-80C0-8FCFBBF09844}" type="slidenum">
              <a:rPr lang="en-US"/>
              <a:pPr/>
              <a:t>89</a:t>
            </a:fld>
            <a:endParaRPr lang="en-US"/>
          </a:p>
        </p:txBody>
      </p:sp>
      <p:sp>
        <p:nvSpPr>
          <p:cNvPr id="25603" name="Text Box 3"/>
          <p:cNvSpPr txBox="1">
            <a:spLocks noChangeArrowheads="1"/>
          </p:cNvSpPr>
          <p:nvPr/>
        </p:nvSpPr>
        <p:spPr bwMode="auto">
          <a:xfrm>
            <a:off x="762000" y="1752600"/>
            <a:ext cx="767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Grammar: </a:t>
            </a:r>
            <a:r>
              <a:rPr lang="en-US">
                <a:solidFill>
                  <a:srgbClr val="996600"/>
                </a:solidFill>
              </a:rPr>
              <a:t>S -&gt; AB, A -&gt; BC | a, B -&gt; AC | b, C -&gt; a | b</a:t>
            </a:r>
          </a:p>
          <a:p>
            <a:r>
              <a:rPr lang="en-US"/>
              <a:t>			String w = ababa</a:t>
            </a:r>
          </a:p>
        </p:txBody>
      </p:sp>
      <p:sp>
        <p:nvSpPr>
          <p:cNvPr id="25604" name="Text Box 4"/>
          <p:cNvSpPr txBox="1">
            <a:spLocks noChangeArrowheads="1"/>
          </p:cNvSpPr>
          <p:nvPr/>
        </p:nvSpPr>
        <p:spPr bwMode="auto">
          <a:xfrm>
            <a:off x="8747125" y="94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5605" name="Text Box 5"/>
          <p:cNvSpPr txBox="1">
            <a:spLocks noChangeArrowheads="1"/>
          </p:cNvSpPr>
          <p:nvPr/>
        </p:nvSpPr>
        <p:spPr bwMode="auto">
          <a:xfrm>
            <a:off x="152400" y="5105400"/>
            <a:ext cx="855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11</a:t>
            </a:r>
            <a:r>
              <a:rPr lang="en-US"/>
              <a:t>={A,C}    X</a:t>
            </a:r>
            <a:r>
              <a:rPr lang="en-US" baseline="-25000"/>
              <a:t>22</a:t>
            </a:r>
            <a:r>
              <a:rPr lang="en-US"/>
              <a:t>={B,C}    X</a:t>
            </a:r>
            <a:r>
              <a:rPr lang="en-US" baseline="-25000"/>
              <a:t>33</a:t>
            </a:r>
            <a:r>
              <a:rPr lang="en-US"/>
              <a:t>={A,C}    X</a:t>
            </a:r>
            <a:r>
              <a:rPr lang="en-US" baseline="-25000"/>
              <a:t>44</a:t>
            </a:r>
            <a:r>
              <a:rPr lang="en-US"/>
              <a:t>={B,C}    X</a:t>
            </a:r>
            <a:r>
              <a:rPr lang="en-US" baseline="-25000"/>
              <a:t>55</a:t>
            </a:r>
            <a:r>
              <a:rPr lang="en-US"/>
              <a:t>={A,C}</a:t>
            </a:r>
          </a:p>
        </p:txBody>
      </p:sp>
      <p:sp>
        <p:nvSpPr>
          <p:cNvPr id="25606" name="Text Box 6"/>
          <p:cNvSpPr txBox="1">
            <a:spLocks noChangeArrowheads="1"/>
          </p:cNvSpPr>
          <p:nvPr/>
        </p:nvSpPr>
        <p:spPr bwMode="auto">
          <a:xfrm>
            <a:off x="152400" y="43434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12</a:t>
            </a:r>
            <a:r>
              <a:rPr lang="en-US"/>
              <a:t>={B,S}</a:t>
            </a:r>
          </a:p>
        </p:txBody>
      </p:sp>
      <p:sp>
        <p:nvSpPr>
          <p:cNvPr id="25607" name="Text Box 7"/>
          <p:cNvSpPr txBox="1">
            <a:spLocks noChangeArrowheads="1"/>
          </p:cNvSpPr>
          <p:nvPr/>
        </p:nvSpPr>
        <p:spPr bwMode="auto">
          <a:xfrm>
            <a:off x="1905000" y="4343400"/>
            <a:ext cx="477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23</a:t>
            </a:r>
            <a:r>
              <a:rPr lang="en-US"/>
              <a:t>={A}      X</a:t>
            </a:r>
            <a:r>
              <a:rPr lang="en-US" baseline="-25000"/>
              <a:t>34</a:t>
            </a:r>
            <a:r>
              <a:rPr lang="en-US"/>
              <a:t>={B,S}     X</a:t>
            </a:r>
            <a:r>
              <a:rPr lang="en-US" baseline="-25000"/>
              <a:t>45</a:t>
            </a:r>
            <a:r>
              <a:rPr lang="en-US"/>
              <a:t>={A}</a:t>
            </a:r>
          </a:p>
        </p:txBody>
      </p:sp>
      <p:sp>
        <p:nvSpPr>
          <p:cNvPr id="25608" name="Text Box 8"/>
          <p:cNvSpPr txBox="1">
            <a:spLocks noChangeArrowheads="1"/>
          </p:cNvSpPr>
          <p:nvPr/>
        </p:nvSpPr>
        <p:spPr bwMode="auto">
          <a:xfrm>
            <a:off x="152400" y="35814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13</a:t>
            </a:r>
            <a:r>
              <a:rPr lang="en-US"/>
              <a:t>={A}</a:t>
            </a:r>
          </a:p>
        </p:txBody>
      </p:sp>
      <p:grpSp>
        <p:nvGrpSpPr>
          <p:cNvPr id="25615" name="Group 15"/>
          <p:cNvGrpSpPr>
            <a:grpSpLocks/>
          </p:cNvGrpSpPr>
          <p:nvPr/>
        </p:nvGrpSpPr>
        <p:grpSpPr bwMode="auto">
          <a:xfrm>
            <a:off x="1066800" y="4038600"/>
            <a:ext cx="3810000" cy="1066800"/>
            <a:chOff x="672" y="2544"/>
            <a:chExt cx="2400" cy="672"/>
          </a:xfrm>
        </p:grpSpPr>
        <p:sp>
          <p:nvSpPr>
            <p:cNvPr id="25613" name="Line 13"/>
            <p:cNvSpPr>
              <a:spLocks noChangeShapeType="1"/>
            </p:cNvSpPr>
            <p:nvPr/>
          </p:nvSpPr>
          <p:spPr bwMode="auto">
            <a:xfrm flipV="1">
              <a:off x="672" y="2544"/>
              <a:ext cx="0" cy="19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Line 14"/>
            <p:cNvSpPr>
              <a:spLocks noChangeShapeType="1"/>
            </p:cNvSpPr>
            <p:nvPr/>
          </p:nvSpPr>
          <p:spPr bwMode="auto">
            <a:xfrm flipH="1" flipV="1">
              <a:off x="720" y="2544"/>
              <a:ext cx="2352" cy="67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616" name="Text Box 16"/>
          <p:cNvSpPr txBox="1">
            <a:spLocks noChangeArrowheads="1"/>
          </p:cNvSpPr>
          <p:nvPr/>
        </p:nvSpPr>
        <p:spPr bwMode="auto">
          <a:xfrm>
            <a:off x="1905000" y="3581400"/>
            <a:ext cx="301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24</a:t>
            </a:r>
            <a:r>
              <a:rPr lang="en-US"/>
              <a:t>={B,S}    X</a:t>
            </a:r>
            <a:r>
              <a:rPr lang="en-US" baseline="-25000"/>
              <a:t>35</a:t>
            </a:r>
            <a:r>
              <a:rPr lang="en-US"/>
              <a:t>={A}</a:t>
            </a:r>
          </a:p>
        </p:txBody>
      </p:sp>
      <p:sp>
        <p:nvSpPr>
          <p:cNvPr id="14"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(Continued)</a:t>
            </a: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5BC26823-00AB-4404-8B20-C559D46929F6}"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1204792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746622208"/>
              </p:ext>
            </p:extLst>
          </p:nvPr>
        </p:nvGraphicFramePr>
        <p:xfrm>
          <a:off x="571502" y="1886533"/>
          <a:ext cx="7810501" cy="1778687"/>
        </p:xfrm>
        <a:graphic>
          <a:graphicData uri="http://schemas.openxmlformats.org/drawingml/2006/table">
            <a:tbl>
              <a:tblPr firstRow="1" firstCol="1" bandRow="1">
                <a:tableStyleId>{5C22544A-7EE6-4342-B048-85BDC9FD1C3A}</a:tableStyleId>
              </a:tblPr>
              <a:tblGrid>
                <a:gridCol w="1057672">
                  <a:extLst>
                    <a:ext uri="{9D8B030D-6E8A-4147-A177-3AD203B41FA5}">
                      <a16:colId xmlns:a16="http://schemas.microsoft.com/office/drawing/2014/main" val="20000"/>
                    </a:ext>
                  </a:extLst>
                </a:gridCol>
                <a:gridCol w="537876">
                  <a:extLst>
                    <a:ext uri="{9D8B030D-6E8A-4147-A177-3AD203B41FA5}">
                      <a16:colId xmlns:a16="http://schemas.microsoft.com/office/drawing/2014/main" val="20001"/>
                    </a:ext>
                  </a:extLst>
                </a:gridCol>
                <a:gridCol w="537876">
                  <a:extLst>
                    <a:ext uri="{9D8B030D-6E8A-4147-A177-3AD203B41FA5}">
                      <a16:colId xmlns:a16="http://schemas.microsoft.com/office/drawing/2014/main" val="20002"/>
                    </a:ext>
                  </a:extLst>
                </a:gridCol>
                <a:gridCol w="537876">
                  <a:extLst>
                    <a:ext uri="{9D8B030D-6E8A-4147-A177-3AD203B41FA5}">
                      <a16:colId xmlns:a16="http://schemas.microsoft.com/office/drawing/2014/main" val="20003"/>
                    </a:ext>
                  </a:extLst>
                </a:gridCol>
                <a:gridCol w="537876">
                  <a:extLst>
                    <a:ext uri="{9D8B030D-6E8A-4147-A177-3AD203B41FA5}">
                      <a16:colId xmlns:a16="http://schemas.microsoft.com/office/drawing/2014/main" val="20004"/>
                    </a:ext>
                  </a:extLst>
                </a:gridCol>
                <a:gridCol w="537876">
                  <a:extLst>
                    <a:ext uri="{9D8B030D-6E8A-4147-A177-3AD203B41FA5}">
                      <a16:colId xmlns:a16="http://schemas.microsoft.com/office/drawing/2014/main" val="20005"/>
                    </a:ext>
                  </a:extLst>
                </a:gridCol>
                <a:gridCol w="537876">
                  <a:extLst>
                    <a:ext uri="{9D8B030D-6E8A-4147-A177-3AD203B41FA5}">
                      <a16:colId xmlns:a16="http://schemas.microsoft.com/office/drawing/2014/main" val="20006"/>
                    </a:ext>
                  </a:extLst>
                </a:gridCol>
                <a:gridCol w="537876">
                  <a:extLst>
                    <a:ext uri="{9D8B030D-6E8A-4147-A177-3AD203B41FA5}">
                      <a16:colId xmlns:a16="http://schemas.microsoft.com/office/drawing/2014/main" val="20007"/>
                    </a:ext>
                  </a:extLst>
                </a:gridCol>
                <a:gridCol w="537876">
                  <a:extLst>
                    <a:ext uri="{9D8B030D-6E8A-4147-A177-3AD203B41FA5}">
                      <a16:colId xmlns:a16="http://schemas.microsoft.com/office/drawing/2014/main" val="20008"/>
                    </a:ext>
                  </a:extLst>
                </a:gridCol>
                <a:gridCol w="537876">
                  <a:extLst>
                    <a:ext uri="{9D8B030D-6E8A-4147-A177-3AD203B41FA5}">
                      <a16:colId xmlns:a16="http://schemas.microsoft.com/office/drawing/2014/main" val="20009"/>
                    </a:ext>
                  </a:extLst>
                </a:gridCol>
                <a:gridCol w="637315">
                  <a:extLst>
                    <a:ext uri="{9D8B030D-6E8A-4147-A177-3AD203B41FA5}">
                      <a16:colId xmlns:a16="http://schemas.microsoft.com/office/drawing/2014/main" val="20010"/>
                    </a:ext>
                  </a:extLst>
                </a:gridCol>
                <a:gridCol w="637315">
                  <a:extLst>
                    <a:ext uri="{9D8B030D-6E8A-4147-A177-3AD203B41FA5}">
                      <a16:colId xmlns:a16="http://schemas.microsoft.com/office/drawing/2014/main" val="20011"/>
                    </a:ext>
                  </a:extLst>
                </a:gridCol>
                <a:gridCol w="637315">
                  <a:extLst>
                    <a:ext uri="{9D8B030D-6E8A-4147-A177-3AD203B41FA5}">
                      <a16:colId xmlns:a16="http://schemas.microsoft.com/office/drawing/2014/main" val="20012"/>
                    </a:ext>
                  </a:extLst>
                </a:gridCol>
              </a:tblGrid>
              <a:tr h="0">
                <a:tc>
                  <a:txBody>
                    <a:bodyPr/>
                    <a:lstStyle/>
                    <a:p>
                      <a:pPr marL="0" marR="0" algn="just">
                        <a:lnSpc>
                          <a:spcPct val="115000"/>
                        </a:lnSpc>
                        <a:spcBef>
                          <a:spcPts val="0"/>
                        </a:spcBef>
                        <a:spcAft>
                          <a:spcPts val="0"/>
                        </a:spcAft>
                      </a:pPr>
                      <a:r>
                        <a:rPr lang="en-US" sz="1400" dirty="0">
                          <a:effectLst/>
                        </a:rPr>
                        <a:t> </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dirty="0">
                          <a:effectLst/>
                        </a:rPr>
                        <a:t>PO1</a:t>
                      </a:r>
                      <a:endParaRPr lang="en-US" sz="14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PO2</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PO3</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PO4</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PO5</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PO6</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PO7</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PO8</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PO9</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PO10</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PO11</a:t>
                      </a:r>
                      <a:endParaRPr lang="en-US" sz="14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a:effectLst/>
                        </a:rPr>
                        <a:t>PO12</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6503">
                <a:tc>
                  <a:txBody>
                    <a:bodyPr/>
                    <a:lstStyle/>
                    <a:p>
                      <a:pPr marL="0" marR="0">
                        <a:lnSpc>
                          <a:spcPct val="115000"/>
                        </a:lnSpc>
                        <a:spcBef>
                          <a:spcPts val="0"/>
                        </a:spcBef>
                        <a:spcAft>
                          <a:spcPts val="0"/>
                        </a:spcAft>
                      </a:pPr>
                      <a:r>
                        <a:rPr lang="en-US" sz="1400" b="1" kern="1200" dirty="0">
                          <a:effectLst/>
                        </a:rPr>
                        <a:t>ACSE0404.1</a:t>
                      </a:r>
                      <a:endParaRPr lang="en-US" sz="1400" b="1" dirty="0">
                        <a:effectLst/>
                        <a:latin typeface="Calibri"/>
                        <a:ea typeface="Times New Roman"/>
                        <a:cs typeface="Times New Roman"/>
                      </a:endParaRPr>
                    </a:p>
                  </a:txBody>
                  <a:tcPr marL="68580" marR="68580" marT="0" marB="0" anchor="ctr"/>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3</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3</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2</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1</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a:t>
                      </a:r>
                      <a:endParaRPr lang="en-US" sz="1400" b="1">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a:effectLst/>
                        </a:rPr>
                        <a:t>3</a:t>
                      </a:r>
                      <a:endParaRPr lang="en-US" sz="1400" b="1">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180340">
                <a:tc>
                  <a:txBody>
                    <a:bodyPr/>
                    <a:lstStyle/>
                    <a:p>
                      <a:pPr marL="0" marR="0">
                        <a:lnSpc>
                          <a:spcPct val="115000"/>
                        </a:lnSpc>
                        <a:spcBef>
                          <a:spcPts val="0"/>
                        </a:spcBef>
                        <a:spcAft>
                          <a:spcPts val="0"/>
                        </a:spcAft>
                      </a:pPr>
                      <a:r>
                        <a:rPr lang="en-US" sz="1400" b="1" kern="1200" dirty="0">
                          <a:effectLst/>
                        </a:rPr>
                        <a:t>ACSE0404.2</a:t>
                      </a:r>
                    </a:p>
                  </a:txBody>
                  <a:tcPr marL="68580" marR="68580" marT="0" marB="0" anchor="ctr"/>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3</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1</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b="1" dirty="0">
                          <a:effectLst/>
                        </a:rPr>
                        <a:t>2</a:t>
                      </a:r>
                      <a:endParaRPr lang="en-US" sz="1400" b="1"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180340">
                <a:tc>
                  <a:txBody>
                    <a:bodyPr/>
                    <a:lstStyle/>
                    <a:p>
                      <a:pPr marL="0" marR="0">
                        <a:lnSpc>
                          <a:spcPct val="115000"/>
                        </a:lnSpc>
                        <a:spcBef>
                          <a:spcPts val="0"/>
                        </a:spcBef>
                        <a:spcAft>
                          <a:spcPts val="0"/>
                        </a:spcAft>
                      </a:pPr>
                      <a:r>
                        <a:rPr lang="en-US" sz="1400" kern="1200" dirty="0">
                          <a:effectLst/>
                        </a:rPr>
                        <a:t>ACSE0404.3</a:t>
                      </a:r>
                    </a:p>
                  </a:txBody>
                  <a:tcPr marL="68580" marR="68580" marT="0" marB="0" anchor="ctr"/>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180340">
                <a:tc>
                  <a:txBody>
                    <a:bodyPr/>
                    <a:lstStyle/>
                    <a:p>
                      <a:pPr marL="0" marR="0">
                        <a:lnSpc>
                          <a:spcPct val="115000"/>
                        </a:lnSpc>
                        <a:spcBef>
                          <a:spcPts val="0"/>
                        </a:spcBef>
                        <a:spcAft>
                          <a:spcPts val="0"/>
                        </a:spcAft>
                      </a:pPr>
                      <a:r>
                        <a:rPr lang="en-US" sz="1400" kern="1200" dirty="0">
                          <a:effectLst/>
                        </a:rPr>
                        <a:t>ACSE0404.4</a:t>
                      </a:r>
                    </a:p>
                  </a:txBody>
                  <a:tcPr marL="68580" marR="68580" marT="0" marB="0" anchor="ctr"/>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3</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180340">
                <a:tc>
                  <a:txBody>
                    <a:bodyPr/>
                    <a:lstStyle/>
                    <a:p>
                      <a:pPr marL="0" marR="0">
                        <a:lnSpc>
                          <a:spcPct val="115000"/>
                        </a:lnSpc>
                        <a:spcBef>
                          <a:spcPts val="0"/>
                        </a:spcBef>
                        <a:spcAft>
                          <a:spcPts val="0"/>
                        </a:spcAft>
                      </a:pPr>
                      <a:r>
                        <a:rPr lang="en-US" sz="1400" kern="1200" dirty="0">
                          <a:effectLst/>
                        </a:rPr>
                        <a:t>ACSE0404.5</a:t>
                      </a:r>
                    </a:p>
                  </a:txBody>
                  <a:tcPr marL="68580" marR="68580" marT="0" marB="0" anchor="ctr"/>
                </a:tc>
                <a:tc>
                  <a:txBody>
                    <a:bodyPr/>
                    <a:lstStyle/>
                    <a:p>
                      <a:pPr marL="0" marR="0">
                        <a:lnSpc>
                          <a:spcPct val="115000"/>
                        </a:lnSpc>
                        <a:spcBef>
                          <a:spcPts val="0"/>
                        </a:spcBef>
                        <a:spcAft>
                          <a:spcPts val="1000"/>
                        </a:spcAft>
                      </a:pPr>
                      <a:r>
                        <a:rPr lang="en-US" sz="1400">
                          <a:effectLst/>
                        </a:rPr>
                        <a:t>3</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180340">
                <a:tc>
                  <a:txBody>
                    <a:bodyPr/>
                    <a:lstStyle/>
                    <a:p>
                      <a:pPr marL="0" marR="0">
                        <a:lnSpc>
                          <a:spcPct val="115000"/>
                        </a:lnSpc>
                        <a:spcBef>
                          <a:spcPts val="0"/>
                        </a:spcBef>
                        <a:spcAft>
                          <a:spcPts val="0"/>
                        </a:spcAft>
                      </a:pPr>
                      <a:r>
                        <a:rPr lang="en-US" sz="1400" kern="1200" dirty="0">
                          <a:effectLst/>
                        </a:rPr>
                        <a:t>Average</a:t>
                      </a:r>
                    </a:p>
                  </a:txBody>
                  <a:tcPr marL="68580" marR="68580" marT="0" marB="0" anchor="ctr"/>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2.4</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2.6</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1.4</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1.6</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a:effectLst/>
                        </a:rPr>
                        <a:t>1.2</a:t>
                      </a:r>
                      <a:endParaRPr lang="en-US" sz="14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1000"/>
                        </a:spcAft>
                      </a:pPr>
                      <a:r>
                        <a:rPr lang="en-US" sz="1400" dirty="0">
                          <a:effectLst/>
                        </a:rPr>
                        <a:t>2.6</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2EC6B151-59B1-4D3A-8B34-CD6969C5A22C}" type="datetime1">
              <a:rPr lang="en-US" smtClean="0"/>
              <a:t>4/4/2023</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457200" y="990600"/>
            <a:ext cx="8229600" cy="769441"/>
          </a:xfrm>
          <a:prstGeom prst="rect">
            <a:avLst/>
          </a:prstGeom>
        </p:spPr>
        <p:txBody>
          <a:bodyPr wrap="square">
            <a:spAutoFit/>
          </a:bodyPr>
          <a:lstStyle/>
          <a:p>
            <a:r>
              <a:rPr lang="en-US" sz="2200" b="1" dirty="0"/>
              <a:t>CO-PO correlation matrix of Theory of Automata and Formal Languages (ACSE0404)</a:t>
            </a:r>
            <a:endParaRPr lang="en-US" sz="2200" dirty="0"/>
          </a:p>
        </p:txBody>
      </p:sp>
      <p:graphicFrame>
        <p:nvGraphicFramePr>
          <p:cNvPr id="10" name="Table 9"/>
          <p:cNvGraphicFramePr>
            <a:graphicFrameLocks noGrp="1"/>
          </p:cNvGraphicFramePr>
          <p:nvPr>
            <p:extLst>
              <p:ext uri="{D42A27DB-BD31-4B8C-83A1-F6EECF244321}">
                <p14:modId xmlns:p14="http://schemas.microsoft.com/office/powerpoint/2010/main" val="997074123"/>
              </p:ext>
            </p:extLst>
          </p:nvPr>
        </p:nvGraphicFramePr>
        <p:xfrm>
          <a:off x="1447800" y="4277463"/>
          <a:ext cx="5524500" cy="1962912"/>
        </p:xfrm>
        <a:graphic>
          <a:graphicData uri="http://schemas.openxmlformats.org/drawingml/2006/table">
            <a:tbl>
              <a:tblPr firstRow="1" firstCol="1" bandRow="1">
                <a:tableStyleId>{5C22544A-7EE6-4342-B048-85BDC9FD1C3A}</a:tableStyleId>
              </a:tblPr>
              <a:tblGrid>
                <a:gridCol w="1752408">
                  <a:extLst>
                    <a:ext uri="{9D8B030D-6E8A-4147-A177-3AD203B41FA5}">
                      <a16:colId xmlns:a16="http://schemas.microsoft.com/office/drawing/2014/main" val="20000"/>
                    </a:ext>
                  </a:extLst>
                </a:gridCol>
                <a:gridCol w="979607">
                  <a:extLst>
                    <a:ext uri="{9D8B030D-6E8A-4147-A177-3AD203B41FA5}">
                      <a16:colId xmlns:a16="http://schemas.microsoft.com/office/drawing/2014/main" val="20001"/>
                    </a:ext>
                  </a:extLst>
                </a:gridCol>
                <a:gridCol w="979607">
                  <a:extLst>
                    <a:ext uri="{9D8B030D-6E8A-4147-A177-3AD203B41FA5}">
                      <a16:colId xmlns:a16="http://schemas.microsoft.com/office/drawing/2014/main" val="20002"/>
                    </a:ext>
                  </a:extLst>
                </a:gridCol>
                <a:gridCol w="906439">
                  <a:extLst>
                    <a:ext uri="{9D8B030D-6E8A-4147-A177-3AD203B41FA5}">
                      <a16:colId xmlns:a16="http://schemas.microsoft.com/office/drawing/2014/main" val="20003"/>
                    </a:ext>
                  </a:extLst>
                </a:gridCol>
                <a:gridCol w="906439">
                  <a:extLst>
                    <a:ext uri="{9D8B030D-6E8A-4147-A177-3AD203B41FA5}">
                      <a16:colId xmlns:a16="http://schemas.microsoft.com/office/drawing/2014/main" val="20004"/>
                    </a:ext>
                  </a:extLst>
                </a:gridCol>
              </a:tblGrid>
              <a:tr h="0">
                <a:tc rowSpan="2">
                  <a:txBody>
                    <a:bodyPr/>
                    <a:lstStyle/>
                    <a:p>
                      <a:pPr marL="0" marR="0" algn="ctr">
                        <a:lnSpc>
                          <a:spcPct val="115000"/>
                        </a:lnSpc>
                        <a:spcBef>
                          <a:spcPts val="0"/>
                        </a:spcBef>
                        <a:spcAft>
                          <a:spcPts val="0"/>
                        </a:spcAft>
                      </a:pPr>
                      <a:r>
                        <a:rPr lang="en-US" sz="1400" dirty="0">
                          <a:effectLst/>
                        </a:rPr>
                        <a:t>Course Outcomes</a:t>
                      </a:r>
                      <a:endParaRPr lang="en-US" sz="1400" dirty="0">
                        <a:effectLst/>
                        <a:latin typeface="Calibri"/>
                        <a:ea typeface="Calibri"/>
                        <a:cs typeface="Times New Roman"/>
                      </a:endParaRPr>
                    </a:p>
                  </a:txBody>
                  <a:tcPr marL="68580" marR="68580" marT="0" marB="0" anchor="ctr"/>
                </a:tc>
                <a:tc gridSpan="4">
                  <a:txBody>
                    <a:bodyPr/>
                    <a:lstStyle/>
                    <a:p>
                      <a:pPr marL="0" marR="0" algn="ctr">
                        <a:lnSpc>
                          <a:spcPct val="115000"/>
                        </a:lnSpc>
                        <a:spcBef>
                          <a:spcPts val="0"/>
                        </a:spcBef>
                        <a:spcAft>
                          <a:spcPts val="1000"/>
                        </a:spcAft>
                      </a:pPr>
                      <a:r>
                        <a:rPr lang="en-US" sz="1400" dirty="0">
                          <a:effectLst/>
                        </a:rPr>
                        <a:t>Program Specific Outcomes</a:t>
                      </a:r>
                      <a:endParaRPr lang="en-US" sz="14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1573">
                <a:tc vMerge="1">
                  <a:txBody>
                    <a:bodyPr/>
                    <a:lstStyle/>
                    <a:p>
                      <a:endParaRPr lang="en-US"/>
                    </a:p>
                  </a:txBody>
                  <a:tcPr/>
                </a:tc>
                <a:tc>
                  <a:txBody>
                    <a:bodyPr/>
                    <a:lstStyle/>
                    <a:p>
                      <a:pPr marL="0" marR="0" algn="ctr">
                        <a:lnSpc>
                          <a:spcPct val="115000"/>
                        </a:lnSpc>
                        <a:spcBef>
                          <a:spcPts val="0"/>
                        </a:spcBef>
                        <a:spcAft>
                          <a:spcPts val="0"/>
                        </a:spcAft>
                      </a:pPr>
                      <a:r>
                        <a:rPr lang="en-US" sz="1400">
                          <a:effectLst/>
                        </a:rPr>
                        <a:t>PSO1</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PSO2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PSO3</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PSO4</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400" b="1" kern="1200" dirty="0">
                          <a:effectLst/>
                        </a:rPr>
                        <a:t>ACSE0404.1</a:t>
                      </a:r>
                      <a:endParaRPr lang="en-US" sz="1400" b="1" dirty="0">
                        <a:effectLst/>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1">
                          <a:effectLst/>
                        </a:rPr>
                        <a:t>2</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2</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2</a:t>
                      </a:r>
                      <a:endParaRPr lang="en-US" sz="1400" b="1">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2</a:t>
                      </a:r>
                      <a:endParaRPr lang="en-US" sz="1400" b="1">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400" b="1" kern="1200" dirty="0">
                          <a:effectLst/>
                        </a:rPr>
                        <a:t>ACSE0404.2</a:t>
                      </a:r>
                    </a:p>
                  </a:txBody>
                  <a:tcPr marL="68580" marR="68580" marT="0" marB="0" anchor="ctr"/>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2</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1</a:t>
                      </a:r>
                      <a:endParaRPr lang="en-US" sz="1400" b="1"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1</a:t>
                      </a:r>
                      <a:endParaRPr lang="en-US" sz="1400" b="1"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400" kern="1200" dirty="0">
                          <a:effectLst/>
                        </a:rPr>
                        <a:t>ACSE0404.3</a:t>
                      </a:r>
                    </a:p>
                  </a:txBody>
                  <a:tcPr marL="68580" marR="68580" marT="0" marB="0" anchor="ctr"/>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79375">
                <a:tc>
                  <a:txBody>
                    <a:bodyPr/>
                    <a:lstStyle/>
                    <a:p>
                      <a:pPr marL="0" marR="0" algn="ctr">
                        <a:lnSpc>
                          <a:spcPct val="115000"/>
                        </a:lnSpc>
                        <a:spcBef>
                          <a:spcPts val="0"/>
                        </a:spcBef>
                        <a:spcAft>
                          <a:spcPts val="0"/>
                        </a:spcAft>
                      </a:pPr>
                      <a:r>
                        <a:rPr lang="en-US" sz="1400" kern="1200" dirty="0">
                          <a:effectLst/>
                        </a:rPr>
                        <a:t>ACSE0404.4</a:t>
                      </a:r>
                    </a:p>
                  </a:txBody>
                  <a:tcPr marL="68580" marR="68580" marT="0" marB="0" anchor="ctr"/>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400" kern="1200" dirty="0">
                          <a:effectLst/>
                        </a:rPr>
                        <a:t>ACSE0404.5</a:t>
                      </a:r>
                    </a:p>
                  </a:txBody>
                  <a:tcPr marL="68580" marR="68580" marT="0" marB="0" anchor="ctr"/>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r>
                        <a:rPr lang="en-US" sz="1400">
                          <a:effectLst/>
                        </a:rPr>
                        <a:t>Average</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a:effectLst/>
                        </a:rPr>
                        <a:t>1.4</a:t>
                      </a:r>
                      <a:endParaRPr lang="en-US" sz="14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1.4</a:t>
                      </a:r>
                      <a:endParaRPr lang="en-US"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11" name="Rectangle 10"/>
          <p:cNvSpPr/>
          <p:nvPr/>
        </p:nvSpPr>
        <p:spPr>
          <a:xfrm>
            <a:off x="571500" y="3810000"/>
            <a:ext cx="8001000" cy="430887"/>
          </a:xfrm>
          <a:prstGeom prst="rect">
            <a:avLst/>
          </a:prstGeom>
        </p:spPr>
        <p:txBody>
          <a:bodyPr wrap="square">
            <a:spAutoFit/>
          </a:bodyPr>
          <a:lstStyle/>
          <a:p>
            <a:r>
              <a:rPr lang="en-US" sz="2200" b="1" dirty="0"/>
              <a:t>Mapping of Program Specific Outcomes and Course Outcomes</a:t>
            </a:r>
            <a:r>
              <a:rPr lang="en-US" sz="2200" dirty="0"/>
              <a:t>:</a:t>
            </a:r>
          </a:p>
        </p:txBody>
      </p:sp>
    </p:spTree>
    <p:extLst>
      <p:ext uri="{BB962C8B-B14F-4D97-AF65-F5344CB8AC3E}">
        <p14:creationId xmlns:p14="http://schemas.microsoft.com/office/powerpoint/2010/main" val="2707687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9334FA6D-0346-4EE2-A2F7-C195C22731F6}" type="slidenum">
              <a:rPr lang="en-US"/>
              <a:pPr/>
              <a:t>90</a:t>
            </a:fld>
            <a:endParaRPr lang="en-US"/>
          </a:p>
        </p:txBody>
      </p:sp>
      <p:sp>
        <p:nvSpPr>
          <p:cNvPr id="29699" name="Text Box 3"/>
          <p:cNvSpPr txBox="1">
            <a:spLocks noChangeArrowheads="1"/>
          </p:cNvSpPr>
          <p:nvPr/>
        </p:nvSpPr>
        <p:spPr bwMode="auto">
          <a:xfrm>
            <a:off x="762000" y="1752600"/>
            <a:ext cx="767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Grammar: </a:t>
            </a:r>
            <a:r>
              <a:rPr lang="en-US">
                <a:solidFill>
                  <a:srgbClr val="996600"/>
                </a:solidFill>
              </a:rPr>
              <a:t>S -&gt; AB, A -&gt; BC | a, B -&gt; AC | b, C -&gt; a | b</a:t>
            </a:r>
          </a:p>
          <a:p>
            <a:r>
              <a:rPr lang="en-US"/>
              <a:t>			String w = ababa</a:t>
            </a:r>
          </a:p>
        </p:txBody>
      </p:sp>
      <p:sp>
        <p:nvSpPr>
          <p:cNvPr id="29700" name="Text Box 4"/>
          <p:cNvSpPr txBox="1">
            <a:spLocks noChangeArrowheads="1"/>
          </p:cNvSpPr>
          <p:nvPr/>
        </p:nvSpPr>
        <p:spPr bwMode="auto">
          <a:xfrm>
            <a:off x="8747125" y="94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9701" name="Text Box 5"/>
          <p:cNvSpPr txBox="1">
            <a:spLocks noChangeArrowheads="1"/>
          </p:cNvSpPr>
          <p:nvPr/>
        </p:nvSpPr>
        <p:spPr bwMode="auto">
          <a:xfrm>
            <a:off x="152400" y="5105400"/>
            <a:ext cx="855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11</a:t>
            </a:r>
            <a:r>
              <a:rPr lang="en-US"/>
              <a:t>={A,C}    X</a:t>
            </a:r>
            <a:r>
              <a:rPr lang="en-US" baseline="-25000"/>
              <a:t>22</a:t>
            </a:r>
            <a:r>
              <a:rPr lang="en-US"/>
              <a:t>={B,C}    X</a:t>
            </a:r>
            <a:r>
              <a:rPr lang="en-US" baseline="-25000"/>
              <a:t>33</a:t>
            </a:r>
            <a:r>
              <a:rPr lang="en-US"/>
              <a:t>={A,C}    X</a:t>
            </a:r>
            <a:r>
              <a:rPr lang="en-US" baseline="-25000"/>
              <a:t>44</a:t>
            </a:r>
            <a:r>
              <a:rPr lang="en-US"/>
              <a:t>={B,C}    X</a:t>
            </a:r>
            <a:r>
              <a:rPr lang="en-US" baseline="-25000"/>
              <a:t>55</a:t>
            </a:r>
            <a:r>
              <a:rPr lang="en-US"/>
              <a:t>={A,C}</a:t>
            </a:r>
          </a:p>
        </p:txBody>
      </p:sp>
      <p:sp>
        <p:nvSpPr>
          <p:cNvPr id="29702" name="Text Box 6"/>
          <p:cNvSpPr txBox="1">
            <a:spLocks noChangeArrowheads="1"/>
          </p:cNvSpPr>
          <p:nvPr/>
        </p:nvSpPr>
        <p:spPr bwMode="auto">
          <a:xfrm>
            <a:off x="152400" y="43434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12</a:t>
            </a:r>
            <a:r>
              <a:rPr lang="en-US"/>
              <a:t>={B,S}</a:t>
            </a:r>
          </a:p>
        </p:txBody>
      </p:sp>
      <p:sp>
        <p:nvSpPr>
          <p:cNvPr id="29703" name="Text Box 7"/>
          <p:cNvSpPr txBox="1">
            <a:spLocks noChangeArrowheads="1"/>
          </p:cNvSpPr>
          <p:nvPr/>
        </p:nvSpPr>
        <p:spPr bwMode="auto">
          <a:xfrm>
            <a:off x="1905000" y="4343400"/>
            <a:ext cx="477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23</a:t>
            </a:r>
            <a:r>
              <a:rPr lang="en-US"/>
              <a:t>={A}      X</a:t>
            </a:r>
            <a:r>
              <a:rPr lang="en-US" baseline="-25000"/>
              <a:t>34</a:t>
            </a:r>
            <a:r>
              <a:rPr lang="en-US"/>
              <a:t>={B,S}     X</a:t>
            </a:r>
            <a:r>
              <a:rPr lang="en-US" baseline="-25000"/>
              <a:t>45</a:t>
            </a:r>
            <a:r>
              <a:rPr lang="en-US"/>
              <a:t>={A}</a:t>
            </a:r>
          </a:p>
        </p:txBody>
      </p:sp>
      <p:sp>
        <p:nvSpPr>
          <p:cNvPr id="29704" name="Text Box 8"/>
          <p:cNvSpPr txBox="1">
            <a:spLocks noChangeArrowheads="1"/>
          </p:cNvSpPr>
          <p:nvPr/>
        </p:nvSpPr>
        <p:spPr bwMode="auto">
          <a:xfrm>
            <a:off x="152400" y="35814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13</a:t>
            </a:r>
            <a:r>
              <a:rPr lang="en-US"/>
              <a:t>={A}</a:t>
            </a:r>
          </a:p>
        </p:txBody>
      </p:sp>
      <p:sp>
        <p:nvSpPr>
          <p:cNvPr id="29708" name="Text Box 12"/>
          <p:cNvSpPr txBox="1">
            <a:spLocks noChangeArrowheads="1"/>
          </p:cNvSpPr>
          <p:nvPr/>
        </p:nvSpPr>
        <p:spPr bwMode="auto">
          <a:xfrm>
            <a:off x="1905000" y="3581400"/>
            <a:ext cx="301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24</a:t>
            </a:r>
            <a:r>
              <a:rPr lang="en-US"/>
              <a:t>={B,S}    X</a:t>
            </a:r>
            <a:r>
              <a:rPr lang="en-US" baseline="-25000"/>
              <a:t>35</a:t>
            </a:r>
            <a:r>
              <a:rPr lang="en-US"/>
              <a:t>={A}</a:t>
            </a:r>
          </a:p>
        </p:txBody>
      </p:sp>
      <p:sp>
        <p:nvSpPr>
          <p:cNvPr id="29709" name="Text Box 13"/>
          <p:cNvSpPr txBox="1">
            <a:spLocks noChangeArrowheads="1"/>
          </p:cNvSpPr>
          <p:nvPr/>
        </p:nvSpPr>
        <p:spPr bwMode="auto">
          <a:xfrm>
            <a:off x="152400" y="28956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X</a:t>
            </a:r>
            <a:r>
              <a:rPr lang="en-US" baseline="-25000"/>
              <a:t>14</a:t>
            </a:r>
            <a:r>
              <a:rPr lang="en-US"/>
              <a:t>={B,S}</a:t>
            </a:r>
          </a:p>
        </p:txBody>
      </p:sp>
      <p:grpSp>
        <p:nvGrpSpPr>
          <p:cNvPr id="29712" name="Group 16"/>
          <p:cNvGrpSpPr>
            <a:grpSpLocks/>
          </p:cNvGrpSpPr>
          <p:nvPr/>
        </p:nvGrpSpPr>
        <p:grpSpPr bwMode="auto">
          <a:xfrm>
            <a:off x="1143000" y="3276600"/>
            <a:ext cx="1676400" cy="1828800"/>
            <a:chOff x="720" y="2064"/>
            <a:chExt cx="1056" cy="1152"/>
          </a:xfrm>
        </p:grpSpPr>
        <p:sp>
          <p:nvSpPr>
            <p:cNvPr id="29710" name="Line 14"/>
            <p:cNvSpPr>
              <a:spLocks noChangeShapeType="1"/>
            </p:cNvSpPr>
            <p:nvPr/>
          </p:nvSpPr>
          <p:spPr bwMode="auto">
            <a:xfrm flipV="1">
              <a:off x="720" y="2064"/>
              <a:ext cx="144" cy="115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15"/>
            <p:cNvSpPr>
              <a:spLocks noChangeShapeType="1"/>
            </p:cNvSpPr>
            <p:nvPr/>
          </p:nvSpPr>
          <p:spPr bwMode="auto">
            <a:xfrm flipH="1" flipV="1">
              <a:off x="912" y="2112"/>
              <a:ext cx="864" cy="14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15" name="Group 19"/>
          <p:cNvGrpSpPr>
            <a:grpSpLocks/>
          </p:cNvGrpSpPr>
          <p:nvPr/>
        </p:nvGrpSpPr>
        <p:grpSpPr bwMode="auto">
          <a:xfrm>
            <a:off x="1066800" y="3276600"/>
            <a:ext cx="5562600" cy="1828800"/>
            <a:chOff x="672" y="2064"/>
            <a:chExt cx="3504" cy="1152"/>
          </a:xfrm>
        </p:grpSpPr>
        <p:sp>
          <p:nvSpPr>
            <p:cNvPr id="29713" name="Line 17"/>
            <p:cNvSpPr>
              <a:spLocks noChangeShapeType="1"/>
            </p:cNvSpPr>
            <p:nvPr/>
          </p:nvSpPr>
          <p:spPr bwMode="auto">
            <a:xfrm flipV="1">
              <a:off x="672" y="2064"/>
              <a:ext cx="0" cy="192"/>
            </a:xfrm>
            <a:prstGeom prst="line">
              <a:avLst/>
            </a:prstGeom>
            <a:noFill/>
            <a:ln w="254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18"/>
            <p:cNvSpPr>
              <a:spLocks noChangeShapeType="1"/>
            </p:cNvSpPr>
            <p:nvPr/>
          </p:nvSpPr>
          <p:spPr bwMode="auto">
            <a:xfrm flipH="1" flipV="1">
              <a:off x="720" y="2112"/>
              <a:ext cx="3456" cy="1104"/>
            </a:xfrm>
            <a:prstGeom prst="line">
              <a:avLst/>
            </a:prstGeom>
            <a:noFill/>
            <a:ln w="254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8"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(Continued)</a:t>
            </a:r>
          </a:p>
        </p:txBody>
      </p:sp>
      <p:pic>
        <p:nvPicPr>
          <p:cNvPr id="1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44A64736-D6BE-478E-9B63-433BE8BECF8B}"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3259699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7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9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5C76644-F6B3-4BFE-AE5F-13A03F1D2CDC}" type="slidenum">
              <a:rPr lang="en-US"/>
              <a:pPr/>
              <a:t>91</a:t>
            </a:fld>
            <a:endParaRPr lang="en-US"/>
          </a:p>
        </p:txBody>
      </p:sp>
      <p:sp>
        <p:nvSpPr>
          <p:cNvPr id="14339" name="Rectangle 3"/>
          <p:cNvSpPr>
            <a:spLocks noGrp="1" noChangeArrowheads="1"/>
          </p:cNvSpPr>
          <p:nvPr>
            <p:ph type="body" idx="1"/>
          </p:nvPr>
        </p:nvSpPr>
        <p:spPr/>
        <p:txBody>
          <a:bodyPr/>
          <a:lstStyle/>
          <a:p>
            <a:r>
              <a:rPr lang="en-US"/>
              <a:t>The idea is essentially the same as for regular languages.</a:t>
            </a:r>
          </a:p>
          <a:p>
            <a:r>
              <a:rPr lang="en-US"/>
              <a:t>Use the pumping lemma constant n.</a:t>
            </a:r>
          </a:p>
          <a:p>
            <a:r>
              <a:rPr lang="en-US"/>
              <a:t>If there is a string in the language of length between n and 2n-1, then the language is infinite; otherwise not.</a:t>
            </a:r>
          </a:p>
          <a:p>
            <a:r>
              <a:rPr lang="en-US">
                <a:solidFill>
                  <a:srgbClr val="33CC33"/>
                </a:solidFill>
              </a:rPr>
              <a:t>Let’s work this out in class.</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(Continued)</a:t>
            </a:r>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3C4C5E48-3F10-4CEF-8C68-8040F43358DD}"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4159556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B5EA16-2792-4BA0-BB9A-F8953956CD54}" type="slidenum">
              <a:rPr lang="en-US"/>
              <a:pPr/>
              <a:t>92</a:t>
            </a:fld>
            <a:endParaRPr lang="en-US"/>
          </a:p>
        </p:txBody>
      </p:sp>
      <p:sp>
        <p:nvSpPr>
          <p:cNvPr id="33795" name="Rectangle 3"/>
          <p:cNvSpPr>
            <a:spLocks noGrp="1" noChangeArrowheads="1"/>
          </p:cNvSpPr>
          <p:nvPr>
            <p:ph type="body" idx="1"/>
          </p:nvPr>
        </p:nvSpPr>
        <p:spPr/>
        <p:txBody>
          <a:bodyPr/>
          <a:lstStyle/>
          <a:p>
            <a:r>
              <a:rPr lang="en-US"/>
              <a:t>CFL’s are closed under union, concatenation, and Kleene closure.</a:t>
            </a:r>
          </a:p>
          <a:p>
            <a:r>
              <a:rPr lang="en-US"/>
              <a:t>Also, under reversal, homomorphisms and inverse homomorphisms.</a:t>
            </a:r>
          </a:p>
          <a:p>
            <a:r>
              <a:rPr lang="en-US"/>
              <a:t>But not under intersection or difference.</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(Continued)</a:t>
            </a:r>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5B7FE2DE-072E-49CF-97A2-71D9796CF571}"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31857759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AA0C7CF-4369-4FF9-982C-A90B1D59EA23}" type="slidenum">
              <a:rPr lang="en-US"/>
              <a:pPr/>
              <a:t>93</a:t>
            </a:fld>
            <a:endParaRPr lang="en-US"/>
          </a:p>
        </p:txBody>
      </p:sp>
      <p:sp>
        <p:nvSpPr>
          <p:cNvPr id="37891" name="Rectangle 3"/>
          <p:cNvSpPr>
            <a:spLocks noGrp="1" noChangeArrowheads="1"/>
          </p:cNvSpPr>
          <p:nvPr>
            <p:ph type="body" idx="1"/>
          </p:nvPr>
        </p:nvSpPr>
        <p:spPr/>
        <p:txBody>
          <a:bodyPr/>
          <a:lstStyle/>
          <a:p>
            <a:r>
              <a:rPr lang="en-US"/>
              <a:t>Form a new grammar for L </a:t>
            </a:r>
            <a:r>
              <a:rPr lang="en-US">
                <a:sym typeface="Symbol" pitchFamily="18" charset="2"/>
              </a:rPr>
              <a:t> </a:t>
            </a:r>
            <a:r>
              <a:rPr lang="en-US"/>
              <a:t>M by combining all the symbols and productions of G and H.</a:t>
            </a:r>
          </a:p>
          <a:p>
            <a:r>
              <a:rPr lang="en-US"/>
              <a:t>Then, add a new start symbol S.</a:t>
            </a:r>
          </a:p>
          <a:p>
            <a:r>
              <a:rPr lang="en-US"/>
              <a:t>Add productions S -&gt; S</a:t>
            </a:r>
            <a:r>
              <a:rPr lang="en-US" baseline="-25000"/>
              <a:t>1</a:t>
            </a:r>
            <a:r>
              <a:rPr lang="en-US"/>
              <a:t> | S</a:t>
            </a:r>
            <a:r>
              <a:rPr lang="en-US" baseline="-25000"/>
              <a:t>2</a:t>
            </a:r>
            <a:r>
              <a:rPr lang="en-US"/>
              <a:t>.</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(Continued)</a:t>
            </a:r>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8BA42ADC-AB9B-4F2E-8D01-E6DA539839F1}"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39556387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70B917D-77FD-40F0-9340-CDC62D69033C}" type="slidenum">
              <a:rPr lang="en-US"/>
              <a:pPr/>
              <a:t>94</a:t>
            </a:fld>
            <a:endParaRPr lang="en-US"/>
          </a:p>
        </p:txBody>
      </p:sp>
      <p:sp>
        <p:nvSpPr>
          <p:cNvPr id="39939" name="Rectangle 3"/>
          <p:cNvSpPr>
            <a:spLocks noGrp="1" noChangeArrowheads="1"/>
          </p:cNvSpPr>
          <p:nvPr>
            <p:ph type="body" idx="1"/>
          </p:nvPr>
        </p:nvSpPr>
        <p:spPr/>
        <p:txBody>
          <a:bodyPr/>
          <a:lstStyle/>
          <a:p>
            <a:r>
              <a:rPr lang="en-US"/>
              <a:t>In the new grammar, all derivations start with S.</a:t>
            </a:r>
          </a:p>
          <a:p>
            <a:r>
              <a:rPr lang="en-US"/>
              <a:t>The first step replaces S by either S</a:t>
            </a:r>
            <a:r>
              <a:rPr lang="en-US" baseline="-25000"/>
              <a:t>1</a:t>
            </a:r>
            <a:r>
              <a:rPr lang="en-US"/>
              <a:t> or S</a:t>
            </a:r>
            <a:r>
              <a:rPr lang="en-US" baseline="-25000"/>
              <a:t>2</a:t>
            </a:r>
            <a:r>
              <a:rPr lang="en-US"/>
              <a:t>.</a:t>
            </a:r>
          </a:p>
          <a:p>
            <a:r>
              <a:rPr lang="en-US"/>
              <a:t>In the first case, the result must be a string in L(G) = L, and in the second case a string in L(H) = M.</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(Continued)</a:t>
            </a:r>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B3A0EB2A-C652-4008-88F6-346F4CE503D1}"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3886457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AC9BF64-934F-4BA8-AC0E-F7968FB2055D}" type="slidenum">
              <a:rPr lang="en-US"/>
              <a:pPr/>
              <a:t>95</a:t>
            </a:fld>
            <a:endParaRPr lang="en-US"/>
          </a:p>
        </p:txBody>
      </p:sp>
      <p:sp>
        <p:nvSpPr>
          <p:cNvPr id="43011" name="Rectangle 3"/>
          <p:cNvSpPr>
            <a:spLocks noGrp="1" noChangeArrowheads="1"/>
          </p:cNvSpPr>
          <p:nvPr>
            <p:ph type="body" idx="1"/>
          </p:nvPr>
        </p:nvSpPr>
        <p:spPr>
          <a:xfrm>
            <a:off x="609600" y="2133600"/>
            <a:ext cx="7772400" cy="4343400"/>
          </a:xfrm>
        </p:spPr>
        <p:txBody>
          <a:bodyPr/>
          <a:lstStyle/>
          <a:p>
            <a:r>
              <a:rPr lang="en-US"/>
              <a:t>Let L and M be CFL’s with grammars G and H, respectively.</a:t>
            </a:r>
          </a:p>
          <a:p>
            <a:r>
              <a:rPr lang="en-US"/>
              <a:t>Assume G and H have no variables in common.</a:t>
            </a:r>
          </a:p>
          <a:p>
            <a:r>
              <a:rPr lang="en-US"/>
              <a:t>Let S</a:t>
            </a:r>
            <a:r>
              <a:rPr lang="en-US" baseline="-25000"/>
              <a:t>1</a:t>
            </a:r>
            <a:r>
              <a:rPr lang="en-US"/>
              <a:t> and S</a:t>
            </a:r>
            <a:r>
              <a:rPr lang="en-US" baseline="-25000"/>
              <a:t>2</a:t>
            </a:r>
            <a:r>
              <a:rPr lang="en-US"/>
              <a:t> be the start symbols of G and H.</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a:t>
            </a:r>
            <a:r>
              <a:rPr lang="en-US" altLang="en-US" sz="3200" b="1" dirty="0"/>
              <a:t>(Continued)</a:t>
            </a:r>
            <a:endParaRPr lang="en-US" sz="3200" dirty="0"/>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74AB8B42-4CB7-4E5D-A1C6-503FBD8A9302}"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20379440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724DF95-FD16-4C0A-89DD-B642F4E494F5}" type="slidenum">
              <a:rPr lang="en-US"/>
              <a:pPr/>
              <a:t>96</a:t>
            </a:fld>
            <a:endParaRPr lang="en-US"/>
          </a:p>
        </p:txBody>
      </p:sp>
      <p:sp>
        <p:nvSpPr>
          <p:cNvPr id="45058" name="Rectangle 2"/>
          <p:cNvSpPr>
            <a:spLocks noGrp="1" noChangeArrowheads="1"/>
          </p:cNvSpPr>
          <p:nvPr>
            <p:ph type="title"/>
          </p:nvPr>
        </p:nvSpPr>
        <p:spPr>
          <a:xfrm>
            <a:off x="0" y="1066800"/>
            <a:ext cx="9144000" cy="1143000"/>
          </a:xfrm>
        </p:spPr>
        <p:txBody>
          <a:bodyPr/>
          <a:lstStyle/>
          <a:p>
            <a:r>
              <a:rPr lang="en-US" dirty="0"/>
              <a:t>Closure Under Concatenation – (2)</a:t>
            </a:r>
          </a:p>
        </p:txBody>
      </p:sp>
      <p:sp>
        <p:nvSpPr>
          <p:cNvPr id="45059" name="Rectangle 3"/>
          <p:cNvSpPr>
            <a:spLocks noGrp="1" noChangeArrowheads="1"/>
          </p:cNvSpPr>
          <p:nvPr>
            <p:ph type="body" idx="1"/>
          </p:nvPr>
        </p:nvSpPr>
        <p:spPr>
          <a:xfrm>
            <a:off x="457200" y="2133600"/>
            <a:ext cx="8229600" cy="4525963"/>
          </a:xfrm>
        </p:spPr>
        <p:txBody>
          <a:bodyPr/>
          <a:lstStyle/>
          <a:p>
            <a:r>
              <a:rPr lang="en-US" dirty="0"/>
              <a:t>Form a new grammar for LM by starting with all symbols and productions of G and H.</a:t>
            </a:r>
          </a:p>
          <a:p>
            <a:r>
              <a:rPr lang="en-US" dirty="0"/>
              <a:t>Add a new start symbol S.</a:t>
            </a:r>
          </a:p>
          <a:p>
            <a:r>
              <a:rPr lang="en-US" dirty="0"/>
              <a:t>Add production S -&gt; S</a:t>
            </a:r>
            <a:r>
              <a:rPr lang="en-US" baseline="-25000" dirty="0"/>
              <a:t>1</a:t>
            </a:r>
            <a:r>
              <a:rPr lang="en-US" dirty="0"/>
              <a:t>S</a:t>
            </a:r>
            <a:r>
              <a:rPr lang="en-US" baseline="-25000" dirty="0"/>
              <a:t>2</a:t>
            </a:r>
            <a:r>
              <a:rPr lang="en-US" dirty="0"/>
              <a:t>.</a:t>
            </a:r>
          </a:p>
          <a:p>
            <a:r>
              <a:rPr lang="en-US" dirty="0"/>
              <a:t>Every derivation from S results in a string in L followed by one in M.</a:t>
            </a:r>
          </a:p>
        </p:txBody>
      </p:sp>
      <p:sp>
        <p:nvSpPr>
          <p:cNvPr id="5"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Properties of Context-Free Languages </a:t>
            </a:r>
            <a:r>
              <a:rPr lang="en-US" altLang="en-US" sz="3200" b="1" dirty="0"/>
              <a:t>(Continued)</a:t>
            </a:r>
            <a:endParaRPr lang="en-US" sz="3200" dirty="0"/>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Date Placeholder 1"/>
          <p:cNvSpPr>
            <a:spLocks noGrp="1"/>
          </p:cNvSpPr>
          <p:nvPr>
            <p:ph type="dt" sz="half" idx="10"/>
          </p:nvPr>
        </p:nvSpPr>
        <p:spPr/>
        <p:txBody>
          <a:bodyPr/>
          <a:lstStyle/>
          <a:p>
            <a:fld id="{1C6457AB-93C8-4452-A1D5-EFD01D7912C5}" type="datetime1">
              <a:rPr lang="en-US" smtClean="0"/>
              <a:t>4/4/2023</a:t>
            </a:fld>
            <a:endParaRPr lang="en-US"/>
          </a:p>
        </p:txBody>
      </p:sp>
      <p:sp>
        <p:nvSpPr>
          <p:cNvPr id="3" name="Footer Placeholder 2"/>
          <p:cNvSpPr>
            <a:spLocks noGrp="1"/>
          </p:cNvSpPr>
          <p:nvPr>
            <p:ph type="ftr" sz="quarter" idx="11"/>
          </p:nvPr>
        </p:nvSpPr>
        <p:spPr/>
        <p:txBody>
          <a:bodyPr/>
          <a:lstStyle/>
          <a:p>
            <a:r>
              <a:rPr lang="en-US"/>
              <a:t>Mr. Rahul Kumar             ACSE0404 TAFL                Unit Number: 3</a:t>
            </a:r>
          </a:p>
        </p:txBody>
      </p:sp>
    </p:spTree>
    <p:extLst>
      <p:ext uri="{BB962C8B-B14F-4D97-AF65-F5344CB8AC3E}">
        <p14:creationId xmlns:p14="http://schemas.microsoft.com/office/powerpoint/2010/main" val="36319487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endParaRPr lang="en-US" sz="2000" dirty="0"/>
          </a:p>
          <a:p>
            <a:pPr marL="0" indent="0">
              <a:buNone/>
            </a:pPr>
            <a:r>
              <a:rPr lang="en-US" sz="2200" b="1" dirty="0"/>
              <a:t>My Video :</a:t>
            </a:r>
          </a:p>
          <a:p>
            <a:pPr marL="0" indent="0">
              <a:buNone/>
            </a:pPr>
            <a:r>
              <a:rPr lang="en-US" sz="2200" b="1" dirty="0">
                <a:hlinkClick r:id="rId2"/>
              </a:rPr>
              <a:t>https://www.youtube.com/feed/my_videos</a:t>
            </a: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r>
              <a:rPr lang="en-US" sz="2200" b="1" dirty="0" err="1"/>
              <a:t>Youtube</a:t>
            </a:r>
            <a:r>
              <a:rPr lang="en-US" sz="2200" b="1" dirty="0"/>
              <a:t>/other  Video Links</a:t>
            </a:r>
          </a:p>
          <a:p>
            <a:pPr marL="0" indent="0">
              <a:buNone/>
            </a:pPr>
            <a:endParaRPr lang="en-US" sz="2200" b="1" dirty="0"/>
          </a:p>
          <a:p>
            <a:r>
              <a:rPr lang="en-US" sz="2000" dirty="0">
                <a:hlinkClick r:id="rId3"/>
              </a:rPr>
              <a:t>https://www.youtube.com/watch?v=6b40kKe2SFg</a:t>
            </a:r>
            <a:endParaRPr lang="en-US" sz="2000" dirty="0"/>
          </a:p>
          <a:p>
            <a:r>
              <a:rPr lang="en-US" sz="2000" dirty="0">
                <a:hlinkClick r:id="rId4"/>
              </a:rPr>
              <a:t>https://www.youtube.com/watch?v=-aIRqNnUvEg&amp;list=PL85CF9F4A047C7BF7</a:t>
            </a:r>
            <a:endParaRPr lang="en-US" sz="2000" dirty="0"/>
          </a:p>
          <a:p>
            <a:r>
              <a:rPr lang="en-US" sz="2000" dirty="0">
                <a:hlinkClick r:id="rId5"/>
              </a:rPr>
              <a:t>https://www.youtube.com/watch?v=Xk-MTgB68rQ</a:t>
            </a:r>
            <a:endParaRPr lang="en-US" sz="2000" dirty="0"/>
          </a:p>
          <a:p>
            <a:endParaRPr lang="en-US" sz="2000" dirty="0"/>
          </a:p>
        </p:txBody>
      </p:sp>
      <p:sp>
        <p:nvSpPr>
          <p:cNvPr id="4" name="Date Placeholder 3"/>
          <p:cNvSpPr>
            <a:spLocks noGrp="1"/>
          </p:cNvSpPr>
          <p:nvPr>
            <p:ph type="dt" sz="half" idx="10"/>
          </p:nvPr>
        </p:nvSpPr>
        <p:spPr/>
        <p:txBody>
          <a:bodyPr/>
          <a:lstStyle/>
          <a:p>
            <a:fld id="{FD339977-AAA8-421B-B55A-9AC81AE7ECAA}" type="datetime1">
              <a:rPr lang="en-US" smtClean="0"/>
              <a:t>4/4/2023</a:t>
            </a:fld>
            <a:endParaRPr lang="en-US"/>
          </a:p>
        </p:txBody>
      </p:sp>
      <p:sp>
        <p:nvSpPr>
          <p:cNvPr id="12" name="Footer Placeholder 12"/>
          <p:cNvSpPr>
            <a:spLocks noGrp="1"/>
          </p:cNvSpPr>
          <p:nvPr>
            <p:ph type="ftr" sz="quarter" idx="11"/>
          </p:nvPr>
        </p:nvSpPr>
        <p:spPr>
          <a:xfrm>
            <a:off x="2286000" y="624840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1" i="0" u="none" strike="noStrike" kern="1200" cap="none" spc="0" normalizeH="0" noProof="0" dirty="0">
                <a:ln>
                  <a:noFill/>
                </a:ln>
                <a:solidFill>
                  <a:schemeClr val="dk1"/>
                </a:solidFill>
                <a:effectLst/>
                <a:uLnTx/>
                <a:uFillTx/>
                <a:latin typeface="+mn-lt"/>
                <a:ea typeface="+mn-ea"/>
                <a:cs typeface="+mn-cs"/>
              </a:rPr>
              <a:t> Links, </a:t>
            </a:r>
            <a:r>
              <a:rPr kumimoji="0" lang="en-US" sz="3200" b="1" i="0" u="none" strike="noStrike" kern="1200" cap="none" spc="0" normalizeH="0" noProof="0" dirty="0" err="1">
                <a:ln>
                  <a:noFill/>
                </a:ln>
                <a:solidFill>
                  <a:schemeClr val="dk1"/>
                </a:solidFill>
                <a:effectLst/>
                <a:uLnTx/>
                <a:uFillTx/>
                <a:latin typeface="+mn-lt"/>
                <a:ea typeface="+mn-ea"/>
                <a:cs typeface="+mn-cs"/>
              </a:rPr>
              <a:t>Youtube</a:t>
            </a:r>
            <a:r>
              <a:rPr kumimoji="0" lang="en-US" sz="3200" b="1"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8954816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10000"/>
          </a:bodyPr>
          <a:lstStyle/>
          <a:p>
            <a:pPr marL="457200" lvl="0" indent="-457200">
              <a:buFont typeface="+mj-lt"/>
              <a:buAutoNum type="arabicPeriod"/>
            </a:pPr>
            <a:r>
              <a:rPr lang="en-US" sz="2400" dirty="0"/>
              <a:t>Let G be the grammar S → </a:t>
            </a:r>
            <a:r>
              <a:rPr lang="en-US" sz="2400" dirty="0" err="1"/>
              <a:t>aB</a:t>
            </a:r>
            <a:r>
              <a:rPr lang="en-US" sz="2400" dirty="0"/>
              <a:t> | </a:t>
            </a:r>
            <a:r>
              <a:rPr lang="en-US" sz="2400" dirty="0" err="1"/>
              <a:t>bA</a:t>
            </a:r>
            <a:r>
              <a:rPr lang="en-US" sz="2400" dirty="0"/>
              <a:t>, A →a | </a:t>
            </a:r>
            <a:r>
              <a:rPr lang="en-US" sz="2400" dirty="0" err="1"/>
              <a:t>aS</a:t>
            </a:r>
            <a:r>
              <a:rPr lang="en-US" sz="2400" dirty="0"/>
              <a:t> | </a:t>
            </a:r>
            <a:r>
              <a:rPr lang="en-US" sz="2400" dirty="0" err="1"/>
              <a:t>bAA</a:t>
            </a:r>
            <a:r>
              <a:rPr lang="en-US" sz="2400" dirty="0"/>
              <a:t>, B → b | </a:t>
            </a:r>
            <a:r>
              <a:rPr lang="en-US" sz="2400" dirty="0" err="1"/>
              <a:t>bS</a:t>
            </a:r>
            <a:r>
              <a:rPr lang="en-US" sz="2400" dirty="0"/>
              <a:t> | </a:t>
            </a:r>
            <a:r>
              <a:rPr lang="en-US" sz="2400" dirty="0" err="1"/>
              <a:t>aBB.</a:t>
            </a:r>
            <a:r>
              <a:rPr lang="en-US" sz="2400" dirty="0"/>
              <a:t> For the string </a:t>
            </a:r>
            <a:r>
              <a:rPr lang="en-US" sz="2400" dirty="0" err="1"/>
              <a:t>aaabbabbba</a:t>
            </a:r>
            <a:r>
              <a:rPr lang="en-US" sz="2400" dirty="0"/>
              <a:t> find</a:t>
            </a:r>
          </a:p>
          <a:p>
            <a:pPr marL="914400" lvl="1" indent="-457200">
              <a:buFont typeface="+mj-lt"/>
              <a:buAutoNum type="alphaLcPeriod"/>
            </a:pPr>
            <a:r>
              <a:rPr lang="en-US" sz="2000" dirty="0"/>
              <a:t>Parse tree</a:t>
            </a:r>
          </a:p>
          <a:p>
            <a:pPr marL="914400" lvl="1" indent="-457200">
              <a:buFont typeface="+mj-lt"/>
              <a:buAutoNum type="alphaLcPeriod"/>
            </a:pPr>
            <a:r>
              <a:rPr lang="en-US" sz="2000" dirty="0"/>
              <a:t>Leftmost derivation</a:t>
            </a:r>
          </a:p>
          <a:p>
            <a:pPr marL="914400" lvl="1" indent="-457200">
              <a:buFont typeface="+mj-lt"/>
              <a:buAutoNum type="alphaLcPeriod"/>
            </a:pPr>
            <a:r>
              <a:rPr lang="en-US" sz="2000" dirty="0"/>
              <a:t>Rightmost derivation			</a:t>
            </a:r>
          </a:p>
          <a:p>
            <a:pPr marL="914400" lvl="1" indent="-457200">
              <a:buFont typeface="+mj-lt"/>
              <a:buAutoNum type="alphaLcPeriod"/>
            </a:pPr>
            <a:r>
              <a:rPr lang="en-US" sz="2000" dirty="0"/>
              <a:t>Is the grammar unambiguous?</a:t>
            </a:r>
          </a:p>
          <a:p>
            <a:pPr marL="514350">
              <a:buFont typeface="+mj-lt"/>
              <a:buAutoNum type="arabicPeriod"/>
            </a:pPr>
            <a:r>
              <a:rPr lang="en-US" sz="2400" dirty="0">
                <a:latin typeface="Times New Roman"/>
                <a:ea typeface="Calibri"/>
              </a:rPr>
              <a:t>Write the grammar generating the language L = {</a:t>
            </a:r>
            <a:r>
              <a:rPr lang="en-US" sz="2400" dirty="0" err="1">
                <a:latin typeface="Times New Roman"/>
                <a:ea typeface="Calibri"/>
              </a:rPr>
              <a:t>a</a:t>
            </a:r>
            <a:r>
              <a:rPr lang="en-US" sz="2400" baseline="30000" dirty="0" err="1">
                <a:latin typeface="Times New Roman"/>
                <a:ea typeface="Calibri"/>
              </a:rPr>
              <a:t>n</a:t>
            </a:r>
            <a:r>
              <a:rPr lang="en-US" sz="2400" dirty="0" err="1">
                <a:latin typeface="Times New Roman"/>
                <a:ea typeface="Calibri"/>
              </a:rPr>
              <a:t>b</a:t>
            </a:r>
            <a:r>
              <a:rPr lang="en-US" sz="2400" baseline="30000" dirty="0" err="1">
                <a:latin typeface="Times New Roman"/>
                <a:ea typeface="Calibri"/>
              </a:rPr>
              <a:t>m</a:t>
            </a:r>
            <a:r>
              <a:rPr lang="en-US" sz="2400" dirty="0">
                <a:latin typeface="Times New Roman"/>
                <a:ea typeface="Calibri"/>
              </a:rPr>
              <a:t> | where </a:t>
            </a:r>
            <a:r>
              <a:rPr lang="en-US" sz="2400" dirty="0" err="1">
                <a:latin typeface="Times New Roman"/>
                <a:ea typeface="Calibri"/>
              </a:rPr>
              <a:t>n≠m</a:t>
            </a:r>
            <a:r>
              <a:rPr lang="en-US" sz="2400" dirty="0">
                <a:latin typeface="Times New Roman"/>
                <a:ea typeface="Calibri"/>
              </a:rPr>
              <a:t>}</a:t>
            </a:r>
          </a:p>
          <a:p>
            <a:pPr marL="514350">
              <a:buFont typeface="+mj-lt"/>
              <a:buAutoNum type="arabicPeriod"/>
            </a:pPr>
            <a:r>
              <a:rPr lang="en-US" sz="2400" dirty="0">
                <a:latin typeface="Times New Roman"/>
                <a:ea typeface="Calibri"/>
                <a:cs typeface="Times New Roman"/>
              </a:rPr>
              <a:t>Define the Chomsky Normal Form (CNF). Convert the grammar given     </a:t>
            </a:r>
          </a:p>
          <a:p>
            <a:pPr marL="0" lvl="0" indent="0" algn="just">
              <a:lnSpc>
                <a:spcPct val="115000"/>
              </a:lnSpc>
              <a:spcBef>
                <a:spcPts val="0"/>
              </a:spcBef>
              <a:buNone/>
            </a:pPr>
            <a:r>
              <a:rPr lang="en-US" sz="2400" dirty="0">
                <a:latin typeface="Times New Roman"/>
                <a:ea typeface="Calibri"/>
                <a:cs typeface="Times New Roman"/>
              </a:rPr>
              <a:t>         below to its equivalent CNF:</a:t>
            </a:r>
            <a:endParaRPr lang="en-US" sz="2000" dirty="0">
              <a:ea typeface="Calibri"/>
              <a:cs typeface="Times New Roman"/>
            </a:endParaRPr>
          </a:p>
          <a:p>
            <a:pPr marL="457200" marR="0" algn="just">
              <a:lnSpc>
                <a:spcPct val="115000"/>
              </a:lnSpc>
              <a:spcBef>
                <a:spcPts val="0"/>
              </a:spcBef>
              <a:spcAft>
                <a:spcPts val="0"/>
              </a:spcAft>
            </a:pPr>
            <a:r>
              <a:rPr lang="en-US" sz="2400" dirty="0">
                <a:latin typeface="Times New Roman"/>
                <a:ea typeface="Calibri"/>
                <a:cs typeface="Times New Roman"/>
              </a:rPr>
              <a:t>S → ABA</a:t>
            </a:r>
            <a:endParaRPr lang="en-US" sz="2000" dirty="0">
              <a:ea typeface="Calibri"/>
              <a:cs typeface="Times New Roman"/>
            </a:endParaRPr>
          </a:p>
          <a:p>
            <a:pPr marL="457200" marR="0" algn="just">
              <a:lnSpc>
                <a:spcPct val="115000"/>
              </a:lnSpc>
              <a:spcBef>
                <a:spcPts val="0"/>
              </a:spcBef>
              <a:spcAft>
                <a:spcPts val="0"/>
              </a:spcAft>
            </a:pPr>
            <a:r>
              <a:rPr lang="en-US" sz="2400" dirty="0">
                <a:latin typeface="Times New Roman"/>
                <a:ea typeface="Calibri"/>
                <a:cs typeface="Times New Roman"/>
              </a:rPr>
              <a:t>A → 0A | є</a:t>
            </a:r>
            <a:endParaRPr lang="en-US" sz="2000" dirty="0">
              <a:ea typeface="Calibri"/>
              <a:cs typeface="Times New Roman"/>
            </a:endParaRPr>
          </a:p>
          <a:p>
            <a:pPr marL="457200" marR="0">
              <a:lnSpc>
                <a:spcPct val="107000"/>
              </a:lnSpc>
              <a:spcBef>
                <a:spcPts val="0"/>
              </a:spcBef>
              <a:spcAft>
                <a:spcPts val="800"/>
              </a:spcAft>
            </a:pPr>
            <a:r>
              <a:rPr lang="en-US" sz="2400" dirty="0">
                <a:latin typeface="Times New Roman"/>
                <a:ea typeface="Calibri"/>
                <a:cs typeface="Times New Roman"/>
              </a:rPr>
              <a:t>B → 1B | є</a:t>
            </a:r>
          </a:p>
          <a:p>
            <a:pPr marL="0" lvl="0" indent="0">
              <a:buNone/>
            </a:pPr>
            <a:r>
              <a:rPr lang="en-US" sz="2400" dirty="0"/>
              <a:t>4. Using pumping lemma for CFLs prove that language is not Context Free.</a:t>
            </a:r>
          </a:p>
          <a:p>
            <a:pPr marL="457200" marR="0">
              <a:lnSpc>
                <a:spcPct val="107000"/>
              </a:lnSpc>
              <a:spcBef>
                <a:spcPts val="0"/>
              </a:spcBef>
              <a:spcAft>
                <a:spcPts val="800"/>
              </a:spcAft>
            </a:pPr>
            <a:endParaRPr lang="en-US" sz="2400" dirty="0">
              <a:latin typeface="Times New Roman"/>
              <a:ea typeface="Calibri"/>
              <a:cs typeface="Times New Roman"/>
            </a:endParaRPr>
          </a:p>
          <a:p>
            <a:pPr marL="457200" marR="0">
              <a:lnSpc>
                <a:spcPct val="107000"/>
              </a:lnSpc>
              <a:spcBef>
                <a:spcPts val="0"/>
              </a:spcBef>
              <a:spcAft>
                <a:spcPts val="800"/>
              </a:spcAft>
            </a:pPr>
            <a:endParaRPr lang="en-US" sz="2400" dirty="0">
              <a:latin typeface="Times New Roman"/>
              <a:ea typeface="Calibri"/>
              <a:cs typeface="Times New Roman"/>
            </a:endParaRPr>
          </a:p>
          <a:p>
            <a:pPr marL="457200" marR="0">
              <a:lnSpc>
                <a:spcPct val="107000"/>
              </a:lnSpc>
              <a:spcBef>
                <a:spcPts val="0"/>
              </a:spcBef>
              <a:spcAft>
                <a:spcPts val="800"/>
              </a:spcAft>
            </a:pPr>
            <a:endParaRPr lang="en-US" sz="2000" dirty="0">
              <a:ea typeface="Calibri"/>
              <a:cs typeface="Times New Roman"/>
            </a:endParaRPr>
          </a:p>
          <a:p>
            <a:pPr marL="514350">
              <a:buFont typeface="+mj-lt"/>
              <a:buAutoNum type="arabicPeriod"/>
            </a:pPr>
            <a:endParaRPr lang="en-US" sz="2200" dirty="0"/>
          </a:p>
        </p:txBody>
      </p:sp>
      <p:sp>
        <p:nvSpPr>
          <p:cNvPr id="4" name="Date Placeholder 3"/>
          <p:cNvSpPr>
            <a:spLocks noGrp="1"/>
          </p:cNvSpPr>
          <p:nvPr>
            <p:ph type="dt" sz="half" idx="10"/>
          </p:nvPr>
        </p:nvSpPr>
        <p:spPr/>
        <p:txBody>
          <a:bodyPr/>
          <a:lstStyle/>
          <a:p>
            <a:fld id="{A26B8B13-DA49-477E-AFF6-CA3329D79F94}" type="datetime1">
              <a:rPr lang="en-US" smtClean="0"/>
              <a:t>4/4/2023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Daily Quiz</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279287514"/>
              </p:ext>
            </p:extLst>
          </p:nvPr>
        </p:nvGraphicFramePr>
        <p:xfrm>
          <a:off x="3200400" y="5181600"/>
          <a:ext cx="1524000" cy="417609"/>
        </p:xfrm>
        <a:graphic>
          <a:graphicData uri="http://schemas.openxmlformats.org/presentationml/2006/ole">
            <mc:AlternateContent xmlns:mc="http://schemas.openxmlformats.org/markup-compatibility/2006">
              <mc:Choice xmlns:v="urn:schemas-microsoft-com:vml" Requires="v">
                <p:oleObj spid="_x0000_s1108" r:id="rId4" imgW="888614" imgH="253890" progId="">
                  <p:embed/>
                </p:oleObj>
              </mc:Choice>
              <mc:Fallback>
                <p:oleObj r:id="rId4" imgW="888614" imgH="253890" progId="">
                  <p:embed/>
                  <p:pic>
                    <p:nvPicPr>
                      <p:cNvPr id="0"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181600"/>
                        <a:ext cx="1524000" cy="417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01341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sz="2000" dirty="0">
                <a:latin typeface="Times New Roman"/>
                <a:ea typeface="Calibri"/>
                <a:cs typeface="Times New Roman"/>
              </a:rPr>
              <a:t>5.</a:t>
            </a:r>
            <a:r>
              <a:rPr lang="en-US" sz="2000" dirty="0"/>
              <a:t> The following grammar generates the regular expression  	0*1(0+1)*</a:t>
            </a:r>
          </a:p>
          <a:p>
            <a:pPr marL="0" indent="0">
              <a:buNone/>
            </a:pPr>
            <a:r>
              <a:rPr lang="en-US" sz="2000" dirty="0"/>
              <a:t>	S→A1B</a:t>
            </a:r>
          </a:p>
          <a:p>
            <a:pPr marL="0" indent="0">
              <a:buNone/>
            </a:pPr>
            <a:r>
              <a:rPr lang="en-US" sz="2000" dirty="0"/>
              <a:t>	A→0A| ɛ</a:t>
            </a:r>
          </a:p>
          <a:p>
            <a:pPr marL="0" indent="0">
              <a:buNone/>
            </a:pPr>
            <a:r>
              <a:rPr lang="en-US" sz="2000" dirty="0"/>
              <a:t>	B→0B|1B|ɛ</a:t>
            </a:r>
          </a:p>
          <a:p>
            <a:pPr marL="0" indent="0">
              <a:buNone/>
            </a:pPr>
            <a:r>
              <a:rPr lang="en-US" sz="2000" dirty="0"/>
              <a:t>	Give leftmost and rightmost derivation of the string 00101</a:t>
            </a:r>
            <a:endParaRPr lang="en-US" sz="2000" dirty="0">
              <a:latin typeface="Times New Roman"/>
              <a:ea typeface="Calibri"/>
              <a:cs typeface="Times New Roman"/>
            </a:endParaRPr>
          </a:p>
          <a:p>
            <a:pPr marL="0" indent="0">
              <a:buNone/>
            </a:pPr>
            <a:r>
              <a:rPr lang="en-US" sz="2000" dirty="0"/>
              <a:t>6. Give the CFG of the following language:</a:t>
            </a:r>
          </a:p>
          <a:p>
            <a:pPr marL="0" indent="0">
              <a:buNone/>
            </a:pPr>
            <a:r>
              <a:rPr lang="en-US" sz="2000" dirty="0"/>
              <a:t>	0(0+1)*01(0+1)*1</a:t>
            </a:r>
          </a:p>
          <a:p>
            <a:pPr marL="0" indent="0">
              <a:buNone/>
            </a:pPr>
            <a:r>
              <a:rPr lang="en-US" sz="2000" dirty="0"/>
              <a:t>7. Find the CFG of following language</a:t>
            </a:r>
          </a:p>
          <a:p>
            <a:pPr marL="0" indent="0">
              <a:buNone/>
            </a:pPr>
            <a:r>
              <a:rPr lang="en-US" sz="2000" dirty="0"/>
              <a:t>	L={</a:t>
            </a:r>
            <a:r>
              <a:rPr lang="en-US" sz="2000" dirty="0" err="1"/>
              <a:t>a</a:t>
            </a:r>
            <a:r>
              <a:rPr lang="en-US" sz="2000" baseline="30000" dirty="0" err="1"/>
              <a:t>i</a:t>
            </a:r>
            <a:r>
              <a:rPr lang="en-US" sz="2000" dirty="0" err="1"/>
              <a:t>b</a:t>
            </a:r>
            <a:r>
              <a:rPr lang="en-US" sz="2000" baseline="30000" dirty="0" err="1"/>
              <a:t>j</a:t>
            </a:r>
            <a:r>
              <a:rPr lang="en-US" sz="2000" dirty="0" err="1"/>
              <a:t>c</a:t>
            </a:r>
            <a:r>
              <a:rPr lang="en-US" sz="2000" baseline="30000" dirty="0" err="1"/>
              <a:t>k</a:t>
            </a:r>
            <a:r>
              <a:rPr lang="en-US" sz="2000" dirty="0" err="1"/>
              <a:t>|i</a:t>
            </a:r>
            <a:r>
              <a:rPr lang="en-US" sz="2000" dirty="0"/>
              <a:t>=</a:t>
            </a:r>
            <a:r>
              <a:rPr lang="en-US" sz="2000" dirty="0" err="1"/>
              <a:t>j+k</a:t>
            </a:r>
            <a:r>
              <a:rPr lang="en-US" sz="2000" dirty="0"/>
              <a:t>}</a:t>
            </a:r>
          </a:p>
          <a:p>
            <a:pPr marL="0" indent="0">
              <a:buNone/>
            </a:pPr>
            <a:r>
              <a:rPr lang="en-US" sz="2000" dirty="0"/>
              <a:t>8. Give CFG for matching parenthesis. </a:t>
            </a:r>
          </a:p>
          <a:p>
            <a:pPr marL="0" indent="0">
              <a:buNone/>
            </a:pPr>
            <a:r>
              <a:rPr lang="en-US" sz="2000" dirty="0"/>
              <a:t>9. Give CFG for all strings with at least two 0s, over an alphabet {0,1}. </a:t>
            </a:r>
          </a:p>
          <a:p>
            <a:pPr marL="0" indent="0">
              <a:buNone/>
            </a:pPr>
            <a:r>
              <a:rPr lang="en-US" sz="2000" dirty="0"/>
              <a:t>10. Write an equivalent right recursive grammar for the given left recursive 	grammar: S→S10|0</a:t>
            </a:r>
          </a:p>
          <a:p>
            <a:pPr marL="457200" marR="0">
              <a:lnSpc>
                <a:spcPct val="107000"/>
              </a:lnSpc>
              <a:spcBef>
                <a:spcPts val="0"/>
              </a:spcBef>
              <a:spcAft>
                <a:spcPts val="800"/>
              </a:spcAft>
            </a:pPr>
            <a:endParaRPr lang="en-US" sz="2000" dirty="0">
              <a:ea typeface="Calibri"/>
              <a:cs typeface="Times New Roman"/>
            </a:endParaRPr>
          </a:p>
          <a:p>
            <a:pPr marL="514350">
              <a:buFont typeface="+mj-lt"/>
              <a:buAutoNum type="arabicPeriod"/>
            </a:pPr>
            <a:endParaRPr lang="en-US" sz="2200" dirty="0"/>
          </a:p>
        </p:txBody>
      </p:sp>
      <p:sp>
        <p:nvSpPr>
          <p:cNvPr id="4" name="Date Placeholder 3"/>
          <p:cNvSpPr>
            <a:spLocks noGrp="1"/>
          </p:cNvSpPr>
          <p:nvPr>
            <p:ph type="dt" sz="half" idx="10"/>
          </p:nvPr>
        </p:nvSpPr>
        <p:spPr/>
        <p:txBody>
          <a:bodyPr/>
          <a:lstStyle/>
          <a:p>
            <a:fld id="{B668E688-69EB-4C54-A4DD-5EA869DDBF7E}" type="datetime1">
              <a:rPr lang="en-US" smtClean="0"/>
              <a:t>4/4/2023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Rahul Kumar             ACSE0404 TAFL                Unit Number: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Daily Quiz (Continued)</a:t>
            </a:r>
            <a:endParaRPr kumimoji="0" lang="en-US" sz="32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Content Placeholder 2"/>
          <p:cNvSpPr txBox="1">
            <a:spLocks/>
          </p:cNvSpPr>
          <p:nvPr/>
        </p:nvSpPr>
        <p:spPr>
          <a:xfrm>
            <a:off x="685800" y="1295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nSpc>
                <a:spcPct val="107000"/>
              </a:lnSpc>
              <a:spcBef>
                <a:spcPts val="0"/>
              </a:spcBef>
              <a:spcAft>
                <a:spcPts val="800"/>
              </a:spcAft>
              <a:buNone/>
            </a:pPr>
            <a:endParaRPr lang="en-US" sz="2400" dirty="0">
              <a:latin typeface="Times New Roman"/>
              <a:ea typeface="Calibri"/>
              <a:cs typeface="Times New Roman"/>
            </a:endParaRPr>
          </a:p>
          <a:p>
            <a:pPr marL="457200">
              <a:lnSpc>
                <a:spcPct val="107000"/>
              </a:lnSpc>
              <a:spcBef>
                <a:spcPts val="0"/>
              </a:spcBef>
              <a:spcAft>
                <a:spcPts val="800"/>
              </a:spcAft>
            </a:pPr>
            <a:endParaRPr lang="en-US" sz="2400" dirty="0">
              <a:latin typeface="Times New Roman"/>
              <a:ea typeface="Calibri"/>
              <a:cs typeface="Times New Roman"/>
            </a:endParaRPr>
          </a:p>
          <a:p>
            <a:pPr marL="457200">
              <a:lnSpc>
                <a:spcPct val="107000"/>
              </a:lnSpc>
              <a:spcBef>
                <a:spcPts val="0"/>
              </a:spcBef>
              <a:spcAft>
                <a:spcPts val="800"/>
              </a:spcAft>
            </a:pPr>
            <a:endParaRPr lang="en-US" sz="2000" dirty="0">
              <a:ea typeface="Calibri"/>
              <a:cs typeface="Times New Roman"/>
            </a:endParaRPr>
          </a:p>
          <a:p>
            <a:pPr marL="514350">
              <a:buFont typeface="+mj-lt"/>
              <a:buAutoNum type="arabicPeriod"/>
            </a:pPr>
            <a:endParaRPr lang="en-US" sz="2200" dirty="0"/>
          </a:p>
        </p:txBody>
      </p:sp>
    </p:spTree>
    <p:extLst>
      <p:ext uri="{BB962C8B-B14F-4D97-AF65-F5344CB8AC3E}">
        <p14:creationId xmlns:p14="http://schemas.microsoft.com/office/powerpoint/2010/main" val="35094584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9365</Words>
  <Application>Microsoft Office PowerPoint</Application>
  <PresentationFormat>On-screen Show (4:3)</PresentationFormat>
  <Paragraphs>1618</Paragraphs>
  <Slides>111</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111</vt:i4>
      </vt:variant>
    </vt:vector>
  </HeadingPairs>
  <TitlesOfParts>
    <vt:vector size="120" baseType="lpstr">
      <vt:lpstr>Arial</vt:lpstr>
      <vt:lpstr>Calibri</vt:lpstr>
      <vt:lpstr>Cambria Math</vt:lpstr>
      <vt:lpstr>Lucida Sans Unicode</vt:lpstr>
      <vt:lpstr>Monotype Sorts</vt:lpstr>
      <vt:lpstr>Symbol</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Course Objectives</vt:lpstr>
      <vt:lpstr>PowerPoint Presentation</vt:lpstr>
      <vt:lpstr>PowerPoint Presentation</vt:lpstr>
      <vt:lpstr>PowerPoint Presentation</vt:lpstr>
      <vt:lpstr>Program Educational Objectives</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Context-Free Languages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Closure Under Concatenation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hitoopc</dc:creator>
  <cp:lastModifiedBy>admin</cp:lastModifiedBy>
  <cp:revision>81</cp:revision>
  <dcterms:created xsi:type="dcterms:W3CDTF">2006-08-16T00:00:00Z</dcterms:created>
  <dcterms:modified xsi:type="dcterms:W3CDTF">2023-04-05T06:26:00Z</dcterms:modified>
</cp:coreProperties>
</file>